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7"/>
  </p:notesMasterIdLst>
  <p:handoutMasterIdLst>
    <p:handoutMasterId r:id="rId48"/>
  </p:handoutMasterIdLst>
  <p:sldIdLst>
    <p:sldId id="257" r:id="rId2"/>
    <p:sldId id="258" r:id="rId3"/>
    <p:sldId id="731" r:id="rId4"/>
    <p:sldId id="732" r:id="rId5"/>
    <p:sldId id="733" r:id="rId6"/>
    <p:sldId id="773" r:id="rId7"/>
    <p:sldId id="737" r:id="rId8"/>
    <p:sldId id="735" r:id="rId9"/>
    <p:sldId id="738" r:id="rId10"/>
    <p:sldId id="740" r:id="rId11"/>
    <p:sldId id="774" r:id="rId12"/>
    <p:sldId id="742" r:id="rId13"/>
    <p:sldId id="743" r:id="rId14"/>
    <p:sldId id="744" r:id="rId15"/>
    <p:sldId id="745" r:id="rId16"/>
    <p:sldId id="746" r:id="rId17"/>
    <p:sldId id="747" r:id="rId18"/>
    <p:sldId id="748" r:id="rId19"/>
    <p:sldId id="750" r:id="rId20"/>
    <p:sldId id="751" r:id="rId21"/>
    <p:sldId id="752" r:id="rId22"/>
    <p:sldId id="753" r:id="rId23"/>
    <p:sldId id="777" r:id="rId24"/>
    <p:sldId id="776" r:id="rId25"/>
    <p:sldId id="756" r:id="rId26"/>
    <p:sldId id="755" r:id="rId27"/>
    <p:sldId id="757" r:id="rId28"/>
    <p:sldId id="758" r:id="rId29"/>
    <p:sldId id="759" r:id="rId30"/>
    <p:sldId id="760" r:id="rId31"/>
    <p:sldId id="762" r:id="rId32"/>
    <p:sldId id="763" r:id="rId33"/>
    <p:sldId id="778" r:id="rId34"/>
    <p:sldId id="765" r:id="rId35"/>
    <p:sldId id="775" r:id="rId36"/>
    <p:sldId id="779" r:id="rId37"/>
    <p:sldId id="780" r:id="rId38"/>
    <p:sldId id="766" r:id="rId39"/>
    <p:sldId id="767" r:id="rId40"/>
    <p:sldId id="768" r:id="rId41"/>
    <p:sldId id="769" r:id="rId42"/>
    <p:sldId id="770" r:id="rId43"/>
    <p:sldId id="771" r:id="rId44"/>
    <p:sldId id="772" r:id="rId45"/>
    <p:sldId id="730" r:id="rId46"/>
  </p:sldIdLst>
  <p:sldSz cx="9144000" cy="6858000" type="screen4x3"/>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ED7D31"/>
    <a:srgbClr val="FF9900"/>
    <a:srgbClr val="F0DADA"/>
    <a:srgbClr val="FF0000"/>
    <a:srgbClr val="4472C4"/>
    <a:srgbClr val="2F5597"/>
    <a:srgbClr val="668CCF"/>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5275" autoAdjust="0"/>
  </p:normalViewPr>
  <p:slideViewPr>
    <p:cSldViewPr snapToGrid="0" showGuides="1">
      <p:cViewPr varScale="1">
        <p:scale>
          <a:sx n="112" d="100"/>
          <a:sy n="112" d="100"/>
        </p:scale>
        <p:origin x="1536" y="11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4135441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158808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1735057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242151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理想存储器：容量大、速度快、价格低</a:t>
            </a:r>
            <a:endParaRPr lang="en-US" altLang="zh-CN" dirty="0"/>
          </a:p>
          <a:p>
            <a:r>
              <a:rPr lang="zh-CN" altLang="en-US" dirty="0"/>
              <a:t>不可能存在单个存储器能同时满足上述三个目标，但可以满足其中一个或者两个，依靠多个不同的存储器分级在逻辑上构成一个整体来实现</a:t>
            </a:r>
            <a:endParaRPr lang="en-US" altLang="zh-CN" dirty="0"/>
          </a:p>
          <a:p>
            <a:r>
              <a:rPr lang="zh-CN" altLang="en-US" dirty="0"/>
              <a:t>片内</a:t>
            </a:r>
            <a:r>
              <a:rPr lang="en-US" altLang="zh-CN" dirty="0"/>
              <a:t>-</a:t>
            </a:r>
            <a:r>
              <a:rPr lang="zh-CN" altLang="en-US" dirty="0"/>
              <a:t>板内</a:t>
            </a:r>
            <a:r>
              <a:rPr lang="en-US" altLang="zh-CN" dirty="0"/>
              <a:t>-</a:t>
            </a:r>
            <a:r>
              <a:rPr lang="zh-CN" altLang="en-US" dirty="0"/>
              <a:t>板外</a:t>
            </a:r>
            <a:endParaRPr lang="en-US" altLang="zh-CN" dirty="0"/>
          </a:p>
          <a:p>
            <a:r>
              <a:rPr lang="zh-CN" altLang="en-US" dirty="0"/>
              <a:t>寄存器</a:t>
            </a:r>
            <a:r>
              <a:rPr lang="en-US" altLang="zh-CN" dirty="0"/>
              <a:t>-</a:t>
            </a:r>
            <a:r>
              <a:rPr lang="zh-CN" altLang="en-US" dirty="0"/>
              <a:t>高速缓存</a:t>
            </a:r>
            <a:r>
              <a:rPr lang="en-US" altLang="zh-CN" dirty="0"/>
              <a:t>-</a:t>
            </a:r>
            <a:r>
              <a:rPr lang="zh-CN" altLang="en-US" dirty="0"/>
              <a:t>主存</a:t>
            </a:r>
            <a:r>
              <a:rPr lang="en-US" altLang="zh-CN" dirty="0"/>
              <a:t>-</a:t>
            </a:r>
            <a:r>
              <a:rPr lang="zh-CN" altLang="en-US" dirty="0"/>
              <a:t>辅助存储器</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1352334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1277364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3966950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2573507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1881432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713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组合逻辑控制方式：组合逻辑控制器是采用组合逻辑技术来实现控制操作，把控制部件看成是产生专门固定时序控制信号的逻辑电路，这种逻辑电路是由门电路和触发器构成的复杂逻辑网络。   速度快，不易扩充，指令数量受限</a:t>
            </a:r>
            <a:endParaRPr lang="en-US" altLang="zh-CN" dirty="0"/>
          </a:p>
          <a:p>
            <a:endParaRPr lang="en-US" altLang="zh-CN" dirty="0"/>
          </a:p>
          <a:p>
            <a:r>
              <a:rPr lang="zh-CN" altLang="en-US" dirty="0"/>
              <a:t>微程序控制方式：微程序控制器是为了克服组合逻辑控制器线路复杂、不易修改的缺点而提出的，用类似存储程序的办法，来解决微操作命令序列的形成。就是把一条机器指令看成一个微程序，每一个微程序包含若干条微指令，每一条微指令对应一个或几个微操作。然后把这些微程序存到一个存储器中，用寻找用户程序机器指令的办法来寻找每个微程序中的微指令，逐条执行每一条微指令，也就相应地完成了一条机器指令的全部操作。   速度慢</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03304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35704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711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63153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7091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43713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6696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0108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93137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内总线： </a:t>
            </a:r>
            <a:r>
              <a:rPr lang="en-US" altLang="zh-CN" dirty="0"/>
              <a:t>16</a:t>
            </a:r>
            <a:r>
              <a:rPr lang="zh-CN" altLang="en-US" dirty="0"/>
              <a:t>位单向数据传送线，实现</a:t>
            </a:r>
            <a:r>
              <a:rPr lang="en-US" altLang="zh-CN" dirty="0" err="1"/>
              <a:t>alu</a:t>
            </a:r>
            <a:r>
              <a:rPr lang="zh-CN" altLang="en-US" dirty="0"/>
              <a:t>和寄存器间的数据交换，寄存器间数据传送必须通过</a:t>
            </a:r>
            <a:r>
              <a:rPr lang="en-US" altLang="zh-CN" dirty="0" err="1"/>
              <a:t>alu</a:t>
            </a:r>
            <a:r>
              <a:rPr lang="zh-CN" altLang="en-US" dirty="0"/>
              <a:t>，不能直接传送</a:t>
            </a:r>
            <a:endParaRPr lang="en-US" altLang="zh-CN" dirty="0"/>
          </a:p>
          <a:p>
            <a:r>
              <a:rPr lang="en-US" altLang="zh-CN" dirty="0"/>
              <a:t>                  </a:t>
            </a:r>
            <a:r>
              <a:rPr lang="zh-CN" altLang="en-US" dirty="0"/>
              <a:t>系统总线：单总线结构。</a:t>
            </a:r>
            <a:r>
              <a:rPr lang="en-US" altLang="zh-CN" dirty="0" err="1"/>
              <a:t>cpu</a:t>
            </a:r>
            <a:r>
              <a:rPr lang="zh-CN" altLang="en-US" dirty="0"/>
              <a:t>，主存，</a:t>
            </a:r>
            <a:r>
              <a:rPr lang="en-US" altLang="zh-CN" dirty="0" err="1"/>
              <a:t>io</a:t>
            </a:r>
            <a:r>
              <a:rPr lang="zh-CN" altLang="en-US" dirty="0"/>
              <a:t>设备都直接挂接系统总线。 地址总线，数据总线，控制总线。同步控制。</a:t>
            </a:r>
            <a:endParaRPr lang="en-US" altLang="zh-CN" dirty="0"/>
          </a:p>
          <a:p>
            <a:r>
              <a:rPr lang="en-US" altLang="zh-CN" dirty="0"/>
              <a:t>                                   </a:t>
            </a:r>
            <a:r>
              <a:rPr lang="en-US" altLang="zh-CN" dirty="0" err="1"/>
              <a:t>cpu</a:t>
            </a:r>
            <a:r>
              <a:rPr lang="zh-CN" altLang="en-US" dirty="0"/>
              <a:t>通过</a:t>
            </a:r>
            <a:r>
              <a:rPr lang="en-US" altLang="zh-CN" dirty="0"/>
              <a:t>MAR</a:t>
            </a:r>
            <a:r>
              <a:rPr lang="zh-CN" altLang="en-US" dirty="0"/>
              <a:t>（地址寄存器）向地址总线提供数据，选择外部设备，外部设备也可以向地址总线发送地址码。</a:t>
            </a:r>
            <a:endParaRPr lang="en-US" altLang="zh-CN" dirty="0"/>
          </a:p>
          <a:p>
            <a:r>
              <a:rPr lang="en-US" altLang="zh-CN" dirty="0"/>
              <a:t>                                   </a:t>
            </a:r>
            <a:r>
              <a:rPr lang="en-US" altLang="zh-CN" dirty="0" err="1"/>
              <a:t>cpu</a:t>
            </a:r>
            <a:r>
              <a:rPr lang="zh-CN" altLang="en-US" dirty="0"/>
              <a:t>通过</a:t>
            </a:r>
            <a:r>
              <a:rPr lang="en-US" altLang="zh-CN" dirty="0"/>
              <a:t>MDR</a:t>
            </a:r>
            <a:r>
              <a:rPr lang="zh-CN" altLang="en-US" dirty="0"/>
              <a:t>向数据总线发送或接收数据，通过</a:t>
            </a:r>
            <a:r>
              <a:rPr lang="en-US" altLang="zh-CN" dirty="0"/>
              <a:t>R W</a:t>
            </a:r>
            <a:r>
              <a:rPr lang="zh-CN" altLang="en-US" dirty="0"/>
              <a:t>控制命令决定传送方向及</a:t>
            </a:r>
            <a:r>
              <a:rPr lang="en-US" altLang="zh-CN" dirty="0"/>
              <a:t>MDR</a:t>
            </a:r>
            <a:r>
              <a:rPr lang="zh-CN" altLang="en-US" dirty="0"/>
              <a:t>与数据总线的通断。</a:t>
            </a:r>
            <a:endParaRPr lang="en-US" altLang="zh-CN" dirty="0"/>
          </a:p>
          <a:p>
            <a:r>
              <a:rPr lang="en-US" altLang="zh-CN" dirty="0"/>
              <a:t>                   </a:t>
            </a:r>
            <a:r>
              <a:rPr lang="zh-CN" altLang="en-US" dirty="0"/>
              <a:t>控制总线：</a:t>
            </a:r>
            <a:r>
              <a:rPr lang="en-US" altLang="zh-CN" dirty="0"/>
              <a:t>CPU</a:t>
            </a:r>
            <a:r>
              <a:rPr lang="zh-CN" altLang="en-US" dirty="0"/>
              <a:t>和外部设备向控制总线发出或接收控制信号，主存通常只接收控制信号并提供回答信号。</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1103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732424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2737076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DMA(Direct Memory Access</a:t>
            </a:r>
            <a:r>
              <a:rPr lang="zh-CN" altLang="en-US" b="0" i="0" dirty="0">
                <a:solidFill>
                  <a:srgbClr val="333333"/>
                </a:solidFill>
                <a:effectLst/>
                <a:latin typeface="arial" panose="020B0604020202020204" pitchFamily="34" charset="0"/>
              </a:rPr>
              <a:t>，直接存储器访问</a:t>
            </a:r>
            <a:r>
              <a:rPr lang="en-US" altLang="zh-CN" b="0" i="0" dirty="0">
                <a:solidFill>
                  <a:srgbClr val="333333"/>
                </a:solidFill>
                <a:effectLst/>
                <a:latin typeface="arial" panose="020B0604020202020204" pitchFamily="34" charset="0"/>
              </a:rPr>
              <a:t>) </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35578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333333"/>
                </a:solidFill>
                <a:effectLst/>
                <a:latin typeface="Verdana" panose="020B0604030504040204" pitchFamily="34" charset="0"/>
              </a:rPr>
              <a:t>二、中断方式</a:t>
            </a:r>
            <a:br>
              <a:rPr lang="zh-CN" altLang="en-US" dirty="0"/>
            </a:br>
            <a:r>
              <a:rPr lang="zh-CN" altLang="en-US" b="0" i="0" dirty="0">
                <a:solidFill>
                  <a:srgbClr val="333333"/>
                </a:solidFill>
                <a:effectLst/>
                <a:latin typeface="Verdana" panose="020B0604030504040204" pitchFamily="34" charset="0"/>
              </a:rPr>
              <a:t>　　处理器的高速和输入输出设备的低速是一对矛盾，是设备管理要解决的一个重要问题。为了提高整体效率，减少在程序直接控制方式中</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之间的数据传送，是很必要的。</a:t>
            </a:r>
            <a:br>
              <a:rPr lang="zh-CN" altLang="en-US" dirty="0"/>
            </a:br>
            <a:r>
              <a:rPr lang="zh-CN" altLang="en-US" b="0" i="0" dirty="0">
                <a:solidFill>
                  <a:srgbClr val="333333"/>
                </a:solidFill>
                <a:effectLst/>
                <a:latin typeface="Verdana" panose="020B0604030504040204" pitchFamily="34" charset="0"/>
              </a:rPr>
              <a:t>　　在</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设备中断方式下，中央处理器与</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设备之间数据的传输步骤如下：</a:t>
            </a:r>
            <a:br>
              <a:rPr lang="zh-CN" altLang="en-US" dirty="0"/>
            </a:br>
            <a:r>
              <a:rPr lang="zh-CN" altLang="en-US" b="0" i="0" dirty="0">
                <a:solidFill>
                  <a:srgbClr val="333333"/>
                </a:solidFill>
                <a:effectLst/>
                <a:latin typeface="Verdana" panose="020B0604030504040204" pitchFamily="34" charset="0"/>
              </a:rPr>
              <a:t>　　⑴在某个进程需要数据时，发出指令启动输入输出设备准备数据</a:t>
            </a:r>
            <a:br>
              <a:rPr lang="zh-CN" altLang="en-US" dirty="0"/>
            </a:br>
            <a:r>
              <a:rPr lang="zh-CN" altLang="en-US" b="0" i="0" dirty="0">
                <a:solidFill>
                  <a:srgbClr val="333333"/>
                </a:solidFill>
                <a:effectLst/>
                <a:latin typeface="Verdana" panose="020B0604030504040204" pitchFamily="34" charset="0"/>
              </a:rPr>
              <a:t>　　⑵在进程发出指令启动设备之后，该进程放弃处理器，等待相关</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操作完成。此时，进程调度程序会调度其他就绪进程使用处理器。</a:t>
            </a:r>
            <a:br>
              <a:rPr lang="zh-CN" altLang="en-US" dirty="0"/>
            </a:br>
            <a:r>
              <a:rPr lang="zh-CN" altLang="en-US" b="0" i="0" dirty="0">
                <a:solidFill>
                  <a:srgbClr val="333333"/>
                </a:solidFill>
                <a:effectLst/>
                <a:latin typeface="Verdana" panose="020B0604030504040204" pitchFamily="34" charset="0"/>
              </a:rPr>
              <a:t>　　⑶当</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操作完成时，输入输出设备控制器通过中断请求线向处理器发出中断信号，处理器收到中断信号之后，转向预先设计好的中断处理程序，对数据传送工作进行相应的处理。</a:t>
            </a:r>
            <a:br>
              <a:rPr lang="zh-CN" altLang="en-US" dirty="0"/>
            </a:br>
            <a:r>
              <a:rPr lang="zh-CN" altLang="en-US" b="0" i="0" dirty="0">
                <a:solidFill>
                  <a:srgbClr val="333333"/>
                </a:solidFill>
                <a:effectLst/>
                <a:latin typeface="Verdana" panose="020B0604030504040204" pitchFamily="34" charset="0"/>
              </a:rPr>
              <a:t>　　⑷得到了数据的进程，转入就绪状态。在随后的某个时刻，进程调度程序会选中该进程继续工作。</a:t>
            </a:r>
            <a:br>
              <a:rPr lang="zh-CN" altLang="en-US" dirty="0"/>
            </a:br>
            <a:r>
              <a:rPr lang="zh-CN" altLang="en-US" b="0" i="0" dirty="0">
                <a:solidFill>
                  <a:srgbClr val="333333"/>
                </a:solidFill>
                <a:effectLst/>
                <a:latin typeface="Verdana" panose="020B0604030504040204" pitchFamily="34" charset="0"/>
              </a:rPr>
              <a:t>　　</a:t>
            </a:r>
            <a:r>
              <a:rPr lang="zh-CN" altLang="en-US" b="1" i="0" dirty="0">
                <a:solidFill>
                  <a:srgbClr val="333333"/>
                </a:solidFill>
                <a:effectLst/>
                <a:latin typeface="Verdana" panose="020B0604030504040204" pitchFamily="34" charset="0"/>
              </a:rPr>
              <a:t>中断方式的优缺点</a:t>
            </a:r>
            <a:br>
              <a:rPr lang="zh-CN" altLang="en-US" dirty="0"/>
            </a:br>
            <a:r>
              <a:rPr lang="zh-CN" altLang="en-US" b="0" i="0" dirty="0">
                <a:solidFill>
                  <a:srgbClr val="333333"/>
                </a:solidFill>
                <a:effectLst/>
                <a:latin typeface="Verdana" panose="020B0604030504040204" pitchFamily="34" charset="0"/>
              </a:rPr>
              <a:t>　　</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设备中断方式使处理器的利用率提高，且能支持多道程序和</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设备的并行操作。</a:t>
            </a:r>
            <a:br>
              <a:rPr lang="zh-CN" altLang="en-US" dirty="0"/>
            </a:br>
            <a:r>
              <a:rPr lang="zh-CN" altLang="en-US" b="0" i="0" dirty="0">
                <a:solidFill>
                  <a:srgbClr val="333333"/>
                </a:solidFill>
                <a:effectLst/>
                <a:latin typeface="Verdana" panose="020B0604030504040204" pitchFamily="34" charset="0"/>
              </a:rPr>
              <a:t>　　不过，中断方式仍然存在一些问题。首先，现代计算机系统通常配置有各种各样的输入输出设备。如果这些</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设备都同过中断处理方式进行并行操作，那么中断次数的急剧增加会造成</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无法响应中断和出现数据丢失现象。</a:t>
            </a:r>
            <a:br>
              <a:rPr lang="zh-CN" altLang="en-US" dirty="0"/>
            </a:br>
            <a:r>
              <a:rPr lang="zh-CN" altLang="en-US" b="0" i="0" dirty="0">
                <a:solidFill>
                  <a:srgbClr val="333333"/>
                </a:solidFill>
                <a:effectLst/>
                <a:latin typeface="Verdana" panose="020B0604030504040204" pitchFamily="34" charset="0"/>
              </a:rPr>
              <a:t>　　其次，如果</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控制器的数据缓冲区比较小，在缓冲区装满数据之后将会发生中断。那么，在数据传送过程中，发生中断的机会较多，这将耗去大量的</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处理时间。</a:t>
            </a:r>
            <a:endParaRPr lang="en-US" altLang="zh-CN" b="0" i="0" dirty="0">
              <a:solidFill>
                <a:srgbClr val="333333"/>
              </a:solidFill>
              <a:effectLst/>
              <a:latin typeface="Verdana" panose="020B0604030504040204" pitchFamily="34" charset="0"/>
            </a:endParaRPr>
          </a:p>
          <a:p>
            <a:r>
              <a:rPr lang="zh-CN" altLang="en-US" b="1" i="0" dirty="0">
                <a:solidFill>
                  <a:srgbClr val="333333"/>
                </a:solidFill>
                <a:effectLst/>
                <a:latin typeface="Verdana" panose="020B0604030504040204" pitchFamily="34" charset="0"/>
              </a:rPr>
              <a:t>三、直接内存存取（</a:t>
            </a:r>
            <a:r>
              <a:rPr lang="en-US" altLang="zh-CN" b="1" i="0" dirty="0">
                <a:solidFill>
                  <a:srgbClr val="333333"/>
                </a:solidFill>
                <a:effectLst/>
                <a:latin typeface="Verdana" panose="020B0604030504040204" pitchFamily="34" charset="0"/>
              </a:rPr>
              <a:t>DMA</a:t>
            </a:r>
            <a:r>
              <a:rPr lang="zh-CN" altLang="en-US" b="1" i="0" dirty="0">
                <a:solidFill>
                  <a:srgbClr val="333333"/>
                </a:solidFill>
                <a:effectLst/>
                <a:latin typeface="Verdana" panose="020B0604030504040204" pitchFamily="34" charset="0"/>
              </a:rPr>
              <a:t>）方式</a:t>
            </a:r>
            <a:br>
              <a:rPr lang="zh-CN" altLang="en-US" dirty="0"/>
            </a:br>
            <a:r>
              <a:rPr lang="zh-CN" altLang="en-US" b="0" i="0" dirty="0">
                <a:solidFill>
                  <a:srgbClr val="333333"/>
                </a:solidFill>
                <a:effectLst/>
                <a:latin typeface="Verdana" panose="020B0604030504040204" pitchFamily="34" charset="0"/>
              </a:rPr>
              <a:t>　　直接内存存取技术是指，数据在内存与</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设备间直接进行成块传输。</a:t>
            </a:r>
            <a:br>
              <a:rPr lang="zh-CN" altLang="en-US" dirty="0"/>
            </a:br>
            <a:r>
              <a:rPr lang="zh-CN" altLang="en-US" b="0" i="0" dirty="0">
                <a:solidFill>
                  <a:srgbClr val="333333"/>
                </a:solidFill>
                <a:effectLst/>
                <a:latin typeface="Verdana" panose="020B0604030504040204" pitchFamily="34" charset="0"/>
              </a:rPr>
              <a:t>　　</a:t>
            </a:r>
            <a:r>
              <a:rPr lang="en-US" altLang="zh-CN" b="1" i="0" dirty="0">
                <a:solidFill>
                  <a:srgbClr val="333333"/>
                </a:solidFill>
                <a:effectLst/>
                <a:latin typeface="Verdana" panose="020B0604030504040204" pitchFamily="34" charset="0"/>
              </a:rPr>
              <a:t>DMA</a:t>
            </a:r>
            <a:r>
              <a:rPr lang="zh-CN" altLang="en-US" b="1" i="0" dirty="0">
                <a:solidFill>
                  <a:srgbClr val="333333"/>
                </a:solidFill>
                <a:effectLst/>
                <a:latin typeface="Verdana" panose="020B0604030504040204" pitchFamily="34" charset="0"/>
              </a:rPr>
              <a:t>技术特征</a:t>
            </a:r>
            <a:br>
              <a:rPr lang="zh-CN" altLang="en-US" dirty="0"/>
            </a:br>
            <a:r>
              <a:rPr lang="zh-CN" altLang="en-US" b="0" i="0" dirty="0">
                <a:solidFill>
                  <a:srgbClr val="333333"/>
                </a:solidFill>
                <a:effectLst/>
                <a:latin typeface="Verdana" panose="020B0604030504040204" pitchFamily="34" charset="0"/>
              </a:rPr>
              <a:t>　　</a:t>
            </a:r>
            <a:r>
              <a:rPr lang="en-US" altLang="zh-CN" b="0" i="0" dirty="0">
                <a:solidFill>
                  <a:srgbClr val="333333"/>
                </a:solidFill>
                <a:effectLst/>
                <a:latin typeface="Verdana" panose="020B0604030504040204" pitchFamily="34" charset="0"/>
              </a:rPr>
              <a:t>DMA</a:t>
            </a:r>
            <a:r>
              <a:rPr lang="zh-CN" altLang="en-US" b="0" i="0" dirty="0">
                <a:solidFill>
                  <a:srgbClr val="333333"/>
                </a:solidFill>
                <a:effectLst/>
                <a:latin typeface="Verdana" panose="020B0604030504040204" pitchFamily="34" charset="0"/>
              </a:rPr>
              <a:t>有两个技术特征，首先是直接传送，其次是块传送。</a:t>
            </a:r>
            <a:br>
              <a:rPr lang="zh-CN" altLang="en-US" dirty="0"/>
            </a:br>
            <a:r>
              <a:rPr lang="zh-CN" altLang="en-US" b="0" i="0" dirty="0">
                <a:solidFill>
                  <a:srgbClr val="333333"/>
                </a:solidFill>
                <a:effectLst/>
                <a:latin typeface="Verdana" panose="020B0604030504040204" pitchFamily="34" charset="0"/>
              </a:rPr>
              <a:t>　　所谓直接传送，即在内存与</a:t>
            </a:r>
            <a:r>
              <a:rPr lang="en-US" altLang="zh-CN" b="0" i="0" dirty="0">
                <a:solidFill>
                  <a:srgbClr val="333333"/>
                </a:solidFill>
                <a:effectLst/>
                <a:latin typeface="Verdana" panose="020B0604030504040204" pitchFamily="34" charset="0"/>
              </a:rPr>
              <a:t>IO</a:t>
            </a:r>
            <a:r>
              <a:rPr lang="zh-CN" altLang="en-US" b="0" i="0" dirty="0">
                <a:solidFill>
                  <a:srgbClr val="333333"/>
                </a:solidFill>
                <a:effectLst/>
                <a:latin typeface="Verdana" panose="020B0604030504040204" pitchFamily="34" charset="0"/>
              </a:rPr>
              <a:t>设备间传送一个数据块的过程中，不需要</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的任何中间干涉，只需要</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在过程开始时向设备发出“传送块数据”的命令，然后通过中断来得知过程是否结束和下次操作是否准备就绪。</a:t>
            </a:r>
            <a:br>
              <a:rPr lang="zh-CN" altLang="en-US" dirty="0"/>
            </a:br>
            <a:r>
              <a:rPr lang="zh-CN" altLang="en-US" b="0" i="0" dirty="0">
                <a:solidFill>
                  <a:srgbClr val="333333"/>
                </a:solidFill>
                <a:effectLst/>
                <a:latin typeface="Verdana" panose="020B0604030504040204" pitchFamily="34" charset="0"/>
              </a:rPr>
              <a:t>　　</a:t>
            </a:r>
            <a:r>
              <a:rPr lang="en-US" altLang="zh-CN" b="1" i="0" dirty="0">
                <a:solidFill>
                  <a:srgbClr val="333333"/>
                </a:solidFill>
                <a:effectLst/>
                <a:latin typeface="Verdana" panose="020B0604030504040204" pitchFamily="34" charset="0"/>
              </a:rPr>
              <a:t>DMA</a:t>
            </a:r>
            <a:r>
              <a:rPr lang="zh-CN" altLang="en-US" b="1" i="0" dirty="0">
                <a:solidFill>
                  <a:srgbClr val="333333"/>
                </a:solidFill>
                <a:effectLst/>
                <a:latin typeface="Verdana" panose="020B0604030504040204" pitchFamily="34" charset="0"/>
              </a:rPr>
              <a:t>工作过程</a:t>
            </a:r>
            <a:br>
              <a:rPr lang="zh-CN" altLang="en-US" dirty="0"/>
            </a:br>
            <a:r>
              <a:rPr lang="zh-CN" altLang="en-US" b="0" i="0" dirty="0">
                <a:solidFill>
                  <a:srgbClr val="333333"/>
                </a:solidFill>
                <a:effectLst/>
                <a:latin typeface="Verdana" panose="020B0604030504040204" pitchFamily="34" charset="0"/>
              </a:rPr>
              <a:t>　　⑴当进程要求设备输入数据时，</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把准备存放输入数据的内存起始地址以及要传送的字节数分别送入</a:t>
            </a:r>
            <a:r>
              <a:rPr lang="en-US" altLang="zh-CN" b="0" i="0" dirty="0">
                <a:solidFill>
                  <a:srgbClr val="333333"/>
                </a:solidFill>
                <a:effectLst/>
                <a:latin typeface="Verdana" panose="020B0604030504040204" pitchFamily="34" charset="0"/>
              </a:rPr>
              <a:t>DMA</a:t>
            </a:r>
            <a:r>
              <a:rPr lang="zh-CN" altLang="en-US" b="0" i="0" dirty="0">
                <a:solidFill>
                  <a:srgbClr val="333333"/>
                </a:solidFill>
                <a:effectLst/>
                <a:latin typeface="Verdana" panose="020B0604030504040204" pitchFamily="34" charset="0"/>
              </a:rPr>
              <a:t>控制器中的内存地址寄存器和传送字节计数器。</a:t>
            </a:r>
            <a:br>
              <a:rPr lang="zh-CN" altLang="en-US" dirty="0"/>
            </a:br>
            <a:r>
              <a:rPr lang="zh-CN" altLang="en-US" b="0" i="0" dirty="0">
                <a:solidFill>
                  <a:srgbClr val="333333"/>
                </a:solidFill>
                <a:effectLst/>
                <a:latin typeface="Verdana" panose="020B0604030504040204" pitchFamily="34" charset="0"/>
              </a:rPr>
              <a:t>　　⑵发出数据传输要求的进行进入等待状态。此时正在执行的</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指令被暂时挂起。进程调度程序调度其他进程占据</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a:t>
            </a:r>
            <a:br>
              <a:rPr lang="zh-CN" altLang="en-US" dirty="0"/>
            </a:br>
            <a:r>
              <a:rPr lang="zh-CN" altLang="en-US" b="0" i="0" dirty="0">
                <a:solidFill>
                  <a:srgbClr val="333333"/>
                </a:solidFill>
                <a:effectLst/>
                <a:latin typeface="Verdana" panose="020B0604030504040204" pitchFamily="34" charset="0"/>
              </a:rPr>
              <a:t>　　⑶输入设备不断地窃取</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工作周期，将数据缓冲寄存器中的数据源源不断地写入内存，直到所要求的字节全部传送完毕。</a:t>
            </a:r>
            <a:br>
              <a:rPr lang="zh-CN" altLang="en-US" dirty="0"/>
            </a:br>
            <a:r>
              <a:rPr lang="zh-CN" altLang="en-US" b="0" i="0" dirty="0">
                <a:solidFill>
                  <a:srgbClr val="333333"/>
                </a:solidFill>
                <a:effectLst/>
                <a:latin typeface="Verdana" panose="020B0604030504040204" pitchFamily="34" charset="0"/>
              </a:rPr>
              <a:t>　　⑷</a:t>
            </a:r>
            <a:r>
              <a:rPr lang="en-US" altLang="zh-CN" b="0" i="0" dirty="0">
                <a:solidFill>
                  <a:srgbClr val="333333"/>
                </a:solidFill>
                <a:effectLst/>
                <a:latin typeface="Verdana" panose="020B0604030504040204" pitchFamily="34" charset="0"/>
              </a:rPr>
              <a:t>DMA</a:t>
            </a:r>
            <a:r>
              <a:rPr lang="zh-CN" altLang="en-US" b="0" i="0" dirty="0">
                <a:solidFill>
                  <a:srgbClr val="333333"/>
                </a:solidFill>
                <a:effectLst/>
                <a:latin typeface="Verdana" panose="020B0604030504040204" pitchFamily="34" charset="0"/>
              </a:rPr>
              <a:t>控制器在传送完所有字节时，通过中断请求线发出中断信号。</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在接收到中断信号后，转入中断处理程序进行后续处理。</a:t>
            </a:r>
            <a:br>
              <a:rPr lang="zh-CN" altLang="en-US" dirty="0"/>
            </a:br>
            <a:r>
              <a:rPr lang="zh-CN" altLang="en-US" b="0" i="0" dirty="0">
                <a:solidFill>
                  <a:srgbClr val="333333"/>
                </a:solidFill>
                <a:effectLst/>
                <a:latin typeface="Verdana" panose="020B0604030504040204" pitchFamily="34" charset="0"/>
              </a:rPr>
              <a:t>　　⑸中断处理结束后，</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返回到被中断的进程中，或切换到新的进程上下文环境中，继续执行。</a:t>
            </a:r>
            <a:br>
              <a:rPr lang="zh-CN" altLang="en-US" b="1" i="0" dirty="0">
                <a:solidFill>
                  <a:srgbClr val="333333"/>
                </a:solidFill>
                <a:effectLst/>
                <a:latin typeface="Verdana" panose="020B0604030504040204" pitchFamily="34" charset="0"/>
              </a:rPr>
            </a:br>
            <a:r>
              <a:rPr lang="zh-CN" altLang="en-US" b="0" i="0" dirty="0">
                <a:solidFill>
                  <a:srgbClr val="333333"/>
                </a:solidFill>
                <a:effectLst/>
                <a:latin typeface="Verdana" panose="020B0604030504040204" pitchFamily="34" charset="0"/>
              </a:rPr>
              <a:t>　　</a:t>
            </a:r>
            <a:r>
              <a:rPr lang="en-US" altLang="zh-CN" b="1" i="0" dirty="0">
                <a:solidFill>
                  <a:srgbClr val="333333"/>
                </a:solidFill>
                <a:effectLst/>
                <a:latin typeface="Verdana" panose="020B0604030504040204" pitchFamily="34" charset="0"/>
              </a:rPr>
              <a:t>DMA</a:t>
            </a:r>
            <a:r>
              <a:rPr lang="zh-CN" altLang="en-US" b="1" i="0" dirty="0">
                <a:solidFill>
                  <a:srgbClr val="333333"/>
                </a:solidFill>
                <a:effectLst/>
                <a:latin typeface="Verdana" panose="020B0604030504040204" pitchFamily="34" charset="0"/>
              </a:rPr>
              <a:t>与中断的区别</a:t>
            </a:r>
            <a:br>
              <a:rPr lang="zh-CN" altLang="en-US" dirty="0"/>
            </a:br>
            <a:r>
              <a:rPr lang="zh-CN" altLang="en-US" b="0" i="0" dirty="0">
                <a:solidFill>
                  <a:srgbClr val="333333"/>
                </a:solidFill>
                <a:effectLst/>
                <a:latin typeface="Verdana" panose="020B0604030504040204" pitchFamily="34" charset="0"/>
              </a:rPr>
              <a:t>　　⑴中断方式是在数据缓冲寄存器满之后发出中断，要求</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进行中断处理，而</a:t>
            </a:r>
            <a:r>
              <a:rPr lang="en-US" altLang="zh-CN" b="0" i="0" dirty="0">
                <a:solidFill>
                  <a:srgbClr val="333333"/>
                </a:solidFill>
                <a:effectLst/>
                <a:latin typeface="Verdana" panose="020B0604030504040204" pitchFamily="34" charset="0"/>
              </a:rPr>
              <a:t>DMA</a:t>
            </a:r>
            <a:r>
              <a:rPr lang="zh-CN" altLang="en-US" b="0" i="0" dirty="0">
                <a:solidFill>
                  <a:srgbClr val="333333"/>
                </a:solidFill>
                <a:effectLst/>
                <a:latin typeface="Verdana" panose="020B0604030504040204" pitchFamily="34" charset="0"/>
              </a:rPr>
              <a:t>方式则是在所要求传送的数据块全部传送结束时要求</a:t>
            </a:r>
            <a:r>
              <a:rPr lang="en-US" altLang="zh-CN" b="0" i="0" dirty="0">
                <a:solidFill>
                  <a:srgbClr val="333333"/>
                </a:solidFill>
                <a:effectLst/>
                <a:latin typeface="Verdana" panose="020B0604030504040204" pitchFamily="34" charset="0"/>
              </a:rPr>
              <a:t>CPU </a:t>
            </a:r>
            <a:r>
              <a:rPr lang="zh-CN" altLang="en-US" b="0" i="0" dirty="0">
                <a:solidFill>
                  <a:srgbClr val="333333"/>
                </a:solidFill>
                <a:effectLst/>
                <a:latin typeface="Verdana" panose="020B0604030504040204" pitchFamily="34" charset="0"/>
              </a:rPr>
              <a:t>进行中断处理。这就大大减少了</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进行中断处理的次数。</a:t>
            </a:r>
            <a:br>
              <a:rPr lang="zh-CN" altLang="en-US" dirty="0"/>
            </a:br>
            <a:r>
              <a:rPr lang="zh-CN" altLang="en-US" b="0" i="0" dirty="0">
                <a:solidFill>
                  <a:srgbClr val="333333"/>
                </a:solidFill>
                <a:effectLst/>
                <a:latin typeface="Verdana" panose="020B0604030504040204" pitchFamily="34" charset="0"/>
              </a:rPr>
              <a:t>　　⑵中断方式的数据传送是在中断处理时由</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控制完成的，而</a:t>
            </a:r>
            <a:r>
              <a:rPr lang="en-US" altLang="zh-CN" b="0" i="0" dirty="0">
                <a:solidFill>
                  <a:srgbClr val="333333"/>
                </a:solidFill>
                <a:effectLst/>
                <a:latin typeface="Verdana" panose="020B0604030504040204" pitchFamily="34" charset="0"/>
              </a:rPr>
              <a:t>DMA</a:t>
            </a:r>
            <a:r>
              <a:rPr lang="zh-CN" altLang="en-US" b="0" i="0" dirty="0">
                <a:solidFill>
                  <a:srgbClr val="333333"/>
                </a:solidFill>
                <a:effectLst/>
                <a:latin typeface="Verdana" panose="020B0604030504040204" pitchFamily="34" charset="0"/>
              </a:rPr>
              <a:t>方式则是在</a:t>
            </a:r>
            <a:r>
              <a:rPr lang="en-US" altLang="zh-CN" b="0" i="0" dirty="0">
                <a:solidFill>
                  <a:srgbClr val="333333"/>
                </a:solidFill>
                <a:effectLst/>
                <a:latin typeface="Verdana" panose="020B0604030504040204" pitchFamily="34" charset="0"/>
              </a:rPr>
              <a:t>DMA</a:t>
            </a:r>
            <a:r>
              <a:rPr lang="zh-CN" altLang="en-US" b="0" i="0" dirty="0">
                <a:solidFill>
                  <a:srgbClr val="333333"/>
                </a:solidFill>
                <a:effectLst/>
                <a:latin typeface="Verdana" panose="020B0604030504040204" pitchFamily="34" charset="0"/>
              </a:rPr>
              <a:t>控制器的控制下，不经过</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控制完成的。这就排除了</a:t>
            </a:r>
            <a:r>
              <a:rPr lang="en-US" altLang="zh-CN" b="0" i="0" dirty="0">
                <a:solidFill>
                  <a:srgbClr val="333333"/>
                </a:solidFill>
                <a:effectLst/>
                <a:latin typeface="Verdana" panose="020B0604030504040204" pitchFamily="34" charset="0"/>
              </a:rPr>
              <a:t>CPU</a:t>
            </a:r>
            <a:r>
              <a:rPr lang="zh-CN" altLang="en-US" b="0" i="0" dirty="0">
                <a:solidFill>
                  <a:srgbClr val="333333"/>
                </a:solidFill>
                <a:effectLst/>
                <a:latin typeface="Verdana" panose="020B0604030504040204" pitchFamily="34" charset="0"/>
              </a:rPr>
              <a:t>因并行设备过多而来不及处理以及因速度不匹配而造成数据丢失等现象。</a:t>
            </a:r>
            <a:endParaRPr lang="en-US" altLang="zh-CN" b="0" i="0" dirty="0">
              <a:solidFill>
                <a:srgbClr val="333333"/>
              </a:solidFill>
              <a:effectLst/>
              <a:latin typeface="Verdana" panose="020B0604030504040204" pitchFamily="34" charset="0"/>
            </a:endParaRPr>
          </a:p>
          <a:p>
            <a:endParaRPr lang="en-US" altLang="zh-CN" b="0" i="0" dirty="0">
              <a:solidFill>
                <a:srgbClr val="333333"/>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7739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33040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52018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3121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30672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71918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66724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320889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887670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2185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2579228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417714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FD82D4A-7916-4EA7-98F3-4A62AB60BF29}"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1C7E0B-3B9F-4B37-9DA2-ED2708012EE3}"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495D2CC-1108-4B70-9BC3-09B55C4A5343}"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C198A65-164E-49A1-B5FA-4237CF23D580}"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85C0A52-8F1A-4292-8ACE-45A92007FF35}"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567851-6EBE-4126-ACF5-FFBE3C22FF79}"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BFFA76-945C-4A0B-829A-B3F78E6D1EAB}" type="datetime1">
              <a:rPr lang="zh-CN" altLang="en-US" smtClean="0"/>
              <a:t>2020/11/5</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5223796-B962-4A03-A7F7-45F9A6DE369F}" type="datetime1">
              <a:rPr lang="zh-CN" altLang="en-US" smtClean="0"/>
              <a:t>2020/11/5</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631D6-2F3F-4C77-B3DB-8DBE7BBF4BEC}" type="datetime1">
              <a:rPr lang="zh-CN" altLang="en-US" smtClean="0"/>
              <a:t>2020/11/5</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C59A54-BCB9-48D1-97E1-CA144AEEBB7B}"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99A8393-C9CD-46B7-BAC4-BD88E6FCCFE5}"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38B1C-581B-45EE-9AFC-E60740176534}" type="datetime1">
              <a:rPr lang="zh-CN" altLang="en-US" smtClean="0"/>
              <a:t>2020/11/5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课程介绍</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6.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6.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6.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6.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6.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6.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6.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0.xml"/><Relationship Id="rId5" Type="http://schemas.openxmlformats.org/officeDocument/2006/relationships/image" Target="../media/image6.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6.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3.xml"/><Relationship Id="rId5" Type="http://schemas.openxmlformats.org/officeDocument/2006/relationships/image" Target="../media/image6.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4.xml"/><Relationship Id="rId5" Type="http://schemas.openxmlformats.org/officeDocument/2006/relationships/image" Target="../media/image6.png"/><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6.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6" Type="http://schemas.openxmlformats.org/officeDocument/2006/relationships/tags" Target="../tags/tag62.xml"/><Relationship Id="rId21" Type="http://schemas.openxmlformats.org/officeDocument/2006/relationships/tags" Target="../tags/tag57.xml"/><Relationship Id="rId42" Type="http://schemas.openxmlformats.org/officeDocument/2006/relationships/tags" Target="../tags/tag78.xml"/><Relationship Id="rId47" Type="http://schemas.openxmlformats.org/officeDocument/2006/relationships/tags" Target="../tags/tag83.xml"/><Relationship Id="rId63" Type="http://schemas.openxmlformats.org/officeDocument/2006/relationships/tags" Target="../tags/tag99.xml"/><Relationship Id="rId68" Type="http://schemas.openxmlformats.org/officeDocument/2006/relationships/tags" Target="../tags/tag104.xml"/><Relationship Id="rId84" Type="http://schemas.openxmlformats.org/officeDocument/2006/relationships/tags" Target="../tags/tag120.xml"/><Relationship Id="rId16" Type="http://schemas.openxmlformats.org/officeDocument/2006/relationships/tags" Target="../tags/tag52.xml"/><Relationship Id="rId11" Type="http://schemas.openxmlformats.org/officeDocument/2006/relationships/tags" Target="../tags/tag47.xml"/><Relationship Id="rId32" Type="http://schemas.openxmlformats.org/officeDocument/2006/relationships/tags" Target="../tags/tag68.xml"/><Relationship Id="rId37" Type="http://schemas.openxmlformats.org/officeDocument/2006/relationships/tags" Target="../tags/tag73.xml"/><Relationship Id="rId53" Type="http://schemas.openxmlformats.org/officeDocument/2006/relationships/tags" Target="../tags/tag89.xml"/><Relationship Id="rId58" Type="http://schemas.openxmlformats.org/officeDocument/2006/relationships/tags" Target="../tags/tag94.xml"/><Relationship Id="rId74" Type="http://schemas.openxmlformats.org/officeDocument/2006/relationships/tags" Target="../tags/tag110.xml"/><Relationship Id="rId79" Type="http://schemas.openxmlformats.org/officeDocument/2006/relationships/tags" Target="../tags/tag115.xml"/><Relationship Id="rId5" Type="http://schemas.openxmlformats.org/officeDocument/2006/relationships/tags" Target="../tags/tag41.xml"/><Relationship Id="rId19" Type="http://schemas.openxmlformats.org/officeDocument/2006/relationships/tags" Target="../tags/tag5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tags" Target="../tags/tag66.xml"/><Relationship Id="rId35" Type="http://schemas.openxmlformats.org/officeDocument/2006/relationships/tags" Target="../tags/tag71.xml"/><Relationship Id="rId43" Type="http://schemas.openxmlformats.org/officeDocument/2006/relationships/tags" Target="../tags/tag79.xml"/><Relationship Id="rId48" Type="http://schemas.openxmlformats.org/officeDocument/2006/relationships/tags" Target="../tags/tag84.xml"/><Relationship Id="rId56" Type="http://schemas.openxmlformats.org/officeDocument/2006/relationships/tags" Target="../tags/tag92.xml"/><Relationship Id="rId64" Type="http://schemas.openxmlformats.org/officeDocument/2006/relationships/tags" Target="../tags/tag100.xml"/><Relationship Id="rId69" Type="http://schemas.openxmlformats.org/officeDocument/2006/relationships/tags" Target="../tags/tag105.xml"/><Relationship Id="rId77" Type="http://schemas.openxmlformats.org/officeDocument/2006/relationships/tags" Target="../tags/tag113.xml"/><Relationship Id="rId8" Type="http://schemas.openxmlformats.org/officeDocument/2006/relationships/tags" Target="../tags/tag44.xml"/><Relationship Id="rId51" Type="http://schemas.openxmlformats.org/officeDocument/2006/relationships/tags" Target="../tags/tag87.xml"/><Relationship Id="rId72" Type="http://schemas.openxmlformats.org/officeDocument/2006/relationships/tags" Target="../tags/tag108.xml"/><Relationship Id="rId80" Type="http://schemas.openxmlformats.org/officeDocument/2006/relationships/tags" Target="../tags/tag116.xml"/><Relationship Id="rId85" Type="http://schemas.openxmlformats.org/officeDocument/2006/relationships/slideLayout" Target="../slideLayouts/slideLayout6.xml"/><Relationship Id="rId3" Type="http://schemas.openxmlformats.org/officeDocument/2006/relationships/tags" Target="../tags/tag39.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33" Type="http://schemas.openxmlformats.org/officeDocument/2006/relationships/tags" Target="../tags/tag69.xml"/><Relationship Id="rId38" Type="http://schemas.openxmlformats.org/officeDocument/2006/relationships/tags" Target="../tags/tag74.xml"/><Relationship Id="rId46" Type="http://schemas.openxmlformats.org/officeDocument/2006/relationships/tags" Target="../tags/tag82.xml"/><Relationship Id="rId59" Type="http://schemas.openxmlformats.org/officeDocument/2006/relationships/tags" Target="../tags/tag95.xml"/><Relationship Id="rId67" Type="http://schemas.openxmlformats.org/officeDocument/2006/relationships/tags" Target="../tags/tag103.xml"/><Relationship Id="rId20" Type="http://schemas.openxmlformats.org/officeDocument/2006/relationships/tags" Target="../tags/tag56.xml"/><Relationship Id="rId41" Type="http://schemas.openxmlformats.org/officeDocument/2006/relationships/tags" Target="../tags/tag77.xml"/><Relationship Id="rId54" Type="http://schemas.openxmlformats.org/officeDocument/2006/relationships/tags" Target="../tags/tag90.xml"/><Relationship Id="rId62" Type="http://schemas.openxmlformats.org/officeDocument/2006/relationships/tags" Target="../tags/tag98.xml"/><Relationship Id="rId70" Type="http://schemas.openxmlformats.org/officeDocument/2006/relationships/tags" Target="../tags/tag106.xml"/><Relationship Id="rId75" Type="http://schemas.openxmlformats.org/officeDocument/2006/relationships/tags" Target="../tags/tag111.xml"/><Relationship Id="rId83" Type="http://schemas.openxmlformats.org/officeDocument/2006/relationships/tags" Target="../tags/tag119.xml"/><Relationship Id="rId88" Type="http://schemas.openxmlformats.org/officeDocument/2006/relationships/image" Target="../media/image6.png"/><Relationship Id="rId1" Type="http://schemas.openxmlformats.org/officeDocument/2006/relationships/tags" Target="../tags/tag37.xml"/><Relationship Id="rId6" Type="http://schemas.openxmlformats.org/officeDocument/2006/relationships/tags" Target="../tags/tag42.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36" Type="http://schemas.openxmlformats.org/officeDocument/2006/relationships/tags" Target="../tags/tag72.xml"/><Relationship Id="rId49" Type="http://schemas.openxmlformats.org/officeDocument/2006/relationships/tags" Target="../tags/tag85.xml"/><Relationship Id="rId57" Type="http://schemas.openxmlformats.org/officeDocument/2006/relationships/tags" Target="../tags/tag93.xml"/><Relationship Id="rId10" Type="http://schemas.openxmlformats.org/officeDocument/2006/relationships/tags" Target="../tags/tag46.xml"/><Relationship Id="rId31" Type="http://schemas.openxmlformats.org/officeDocument/2006/relationships/tags" Target="../tags/tag67.xml"/><Relationship Id="rId44" Type="http://schemas.openxmlformats.org/officeDocument/2006/relationships/tags" Target="../tags/tag80.xml"/><Relationship Id="rId52" Type="http://schemas.openxmlformats.org/officeDocument/2006/relationships/tags" Target="../tags/tag88.xml"/><Relationship Id="rId60" Type="http://schemas.openxmlformats.org/officeDocument/2006/relationships/tags" Target="../tags/tag96.xml"/><Relationship Id="rId65" Type="http://schemas.openxmlformats.org/officeDocument/2006/relationships/tags" Target="../tags/tag101.xml"/><Relationship Id="rId73" Type="http://schemas.openxmlformats.org/officeDocument/2006/relationships/tags" Target="../tags/tag109.xml"/><Relationship Id="rId78" Type="http://schemas.openxmlformats.org/officeDocument/2006/relationships/tags" Target="../tags/tag114.xml"/><Relationship Id="rId81" Type="http://schemas.openxmlformats.org/officeDocument/2006/relationships/tags" Target="../tags/tag117.xml"/><Relationship Id="rId86" Type="http://schemas.openxmlformats.org/officeDocument/2006/relationships/notesSlide" Target="../notesSlides/notesSlide33.xml"/><Relationship Id="rId4" Type="http://schemas.openxmlformats.org/officeDocument/2006/relationships/tags" Target="../tags/tag40.xml"/><Relationship Id="rId9" Type="http://schemas.openxmlformats.org/officeDocument/2006/relationships/tags" Target="../tags/tag45.xml"/><Relationship Id="rId13" Type="http://schemas.openxmlformats.org/officeDocument/2006/relationships/tags" Target="../tags/tag49.xml"/><Relationship Id="rId18" Type="http://schemas.openxmlformats.org/officeDocument/2006/relationships/tags" Target="../tags/tag54.xml"/><Relationship Id="rId39" Type="http://schemas.openxmlformats.org/officeDocument/2006/relationships/tags" Target="../tags/tag75.xml"/><Relationship Id="rId34" Type="http://schemas.openxmlformats.org/officeDocument/2006/relationships/tags" Target="../tags/tag70.xml"/><Relationship Id="rId50" Type="http://schemas.openxmlformats.org/officeDocument/2006/relationships/tags" Target="../tags/tag86.xml"/><Relationship Id="rId55" Type="http://schemas.openxmlformats.org/officeDocument/2006/relationships/tags" Target="../tags/tag91.xml"/><Relationship Id="rId76" Type="http://schemas.openxmlformats.org/officeDocument/2006/relationships/tags" Target="../tags/tag112.xml"/><Relationship Id="rId7" Type="http://schemas.openxmlformats.org/officeDocument/2006/relationships/tags" Target="../tags/tag43.xml"/><Relationship Id="rId71" Type="http://schemas.openxmlformats.org/officeDocument/2006/relationships/tags" Target="../tags/tag107.xml"/><Relationship Id="rId2" Type="http://schemas.openxmlformats.org/officeDocument/2006/relationships/tags" Target="../tags/tag38.xml"/><Relationship Id="rId29" Type="http://schemas.openxmlformats.org/officeDocument/2006/relationships/tags" Target="../tags/tag65.xml"/><Relationship Id="rId24" Type="http://schemas.openxmlformats.org/officeDocument/2006/relationships/tags" Target="../tags/tag60.xml"/><Relationship Id="rId40" Type="http://schemas.openxmlformats.org/officeDocument/2006/relationships/tags" Target="../tags/tag76.xml"/><Relationship Id="rId45" Type="http://schemas.openxmlformats.org/officeDocument/2006/relationships/tags" Target="../tags/tag81.xml"/><Relationship Id="rId66" Type="http://schemas.openxmlformats.org/officeDocument/2006/relationships/tags" Target="../tags/tag102.xml"/><Relationship Id="rId87" Type="http://schemas.openxmlformats.org/officeDocument/2006/relationships/image" Target="../media/image1.jpeg"/><Relationship Id="rId61" Type="http://schemas.openxmlformats.org/officeDocument/2006/relationships/tags" Target="../tags/tag97.xml"/><Relationship Id="rId82" Type="http://schemas.openxmlformats.org/officeDocument/2006/relationships/tags" Target="../tags/tag1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9.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6.png"/><Relationship Id="rId5" Type="http://schemas.openxmlformats.org/officeDocument/2006/relationships/tags" Target="../tags/tag125.xml"/><Relationship Id="rId10" Type="http://schemas.openxmlformats.org/officeDocument/2006/relationships/image" Target="../media/image1.jpeg"/><Relationship Id="rId4" Type="http://schemas.openxmlformats.org/officeDocument/2006/relationships/tags" Target="../tags/tag124.xml"/><Relationship Id="rId9"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7.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jpe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第一章 概论</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A500B9CC-620B-4728-B037-19303720751D}" type="datetime1">
              <a:rPr lang="zh-CN" altLang="en-US" sz="1400" smtClean="0">
                <a:solidFill>
                  <a:schemeClr val="tx1"/>
                </a:solidFill>
              </a:rPr>
              <a:t>2020/11/5</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三、信息的数字化表示</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10</a:t>
            </a:fld>
            <a:endParaRPr lang="zh-CN" altLang="en-US"/>
          </a:p>
        </p:txBody>
      </p:sp>
      <p:sp>
        <p:nvSpPr>
          <p:cNvPr id="14" name="Text Box 4">
            <a:extLst>
              <a:ext uri="{FF2B5EF4-FFF2-40B4-BE49-F238E27FC236}">
                <a16:creationId xmlns:a16="http://schemas.microsoft.com/office/drawing/2014/main" id="{D8CDFF33-6A5A-4E61-BD2A-CBF9F02E8537}"/>
              </a:ext>
            </a:extLst>
          </p:cNvPr>
          <p:cNvSpPr txBox="1"/>
          <p:nvPr/>
        </p:nvSpPr>
        <p:spPr>
          <a:xfrm>
            <a:off x="437512" y="913385"/>
            <a:ext cx="4813301"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在物理机制上用数字信号 </a:t>
            </a:r>
          </a:p>
        </p:txBody>
      </p:sp>
      <p:sp>
        <p:nvSpPr>
          <p:cNvPr id="39" name="Text Box 5">
            <a:extLst>
              <a:ext uri="{FF2B5EF4-FFF2-40B4-BE49-F238E27FC236}">
                <a16:creationId xmlns:a16="http://schemas.microsoft.com/office/drawing/2014/main" id="{BC3A9DAA-950E-4854-9639-2344EB0E82A4}"/>
              </a:ext>
            </a:extLst>
          </p:cNvPr>
          <p:cNvSpPr txBox="1"/>
          <p:nvPr/>
        </p:nvSpPr>
        <p:spPr>
          <a:xfrm>
            <a:off x="437514" y="1346198"/>
            <a:ext cx="2655254" cy="637675"/>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表示数字代码</a:t>
            </a:r>
          </a:p>
        </p:txBody>
      </p:sp>
      <p:sp>
        <p:nvSpPr>
          <p:cNvPr id="23" name="Line 11">
            <a:extLst>
              <a:ext uri="{FF2B5EF4-FFF2-40B4-BE49-F238E27FC236}">
                <a16:creationId xmlns:a16="http://schemas.microsoft.com/office/drawing/2014/main" id="{665AE6CB-AEB5-4B32-9794-99AF022B135E}"/>
              </a:ext>
            </a:extLst>
          </p:cNvPr>
          <p:cNvSpPr>
            <a:spLocks noChangeShapeType="1"/>
          </p:cNvSpPr>
          <p:nvPr/>
        </p:nvSpPr>
        <p:spPr bwMode="auto">
          <a:xfrm flipV="1">
            <a:off x="3448050" y="1419223"/>
            <a:ext cx="1276350" cy="1"/>
          </a:xfrm>
          <a:prstGeom prst="line">
            <a:avLst/>
          </a:prstGeom>
          <a:noFill/>
          <a:ln w="19050">
            <a:solidFill>
              <a:srgbClr val="ED7D3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zh-CN" altLang="en-US" sz="2800">
              <a:solidFill>
                <a:srgbClr val="333333"/>
              </a:solidFill>
              <a:latin typeface="Times New Roman" panose="02020603050405020304" pitchFamily="18" charset="0"/>
              <a:ea typeface="宋体" panose="02010600030101010101" pitchFamily="2" charset="-122"/>
            </a:endParaRPr>
          </a:p>
        </p:txBody>
      </p:sp>
      <p:sp>
        <p:nvSpPr>
          <p:cNvPr id="24" name="Line 12">
            <a:extLst>
              <a:ext uri="{FF2B5EF4-FFF2-40B4-BE49-F238E27FC236}">
                <a16:creationId xmlns:a16="http://schemas.microsoft.com/office/drawing/2014/main" id="{950D90AD-2958-4848-9756-5F730603F162}"/>
              </a:ext>
            </a:extLst>
          </p:cNvPr>
          <p:cNvSpPr>
            <a:spLocks noChangeShapeType="1"/>
          </p:cNvSpPr>
          <p:nvPr/>
        </p:nvSpPr>
        <p:spPr bwMode="auto">
          <a:xfrm>
            <a:off x="4724400" y="1419225"/>
            <a:ext cx="762000" cy="304800"/>
          </a:xfrm>
          <a:prstGeom prst="line">
            <a:avLst/>
          </a:prstGeom>
          <a:noFill/>
          <a:ln w="19050">
            <a:solidFill>
              <a:srgbClr val="ED7D3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zh-CN" altLang="en-US" sz="2800">
              <a:solidFill>
                <a:srgbClr val="333333"/>
              </a:solidFill>
              <a:latin typeface="Times New Roman" panose="02020603050405020304" pitchFamily="18" charset="0"/>
              <a:ea typeface="宋体" panose="02010600030101010101" pitchFamily="2" charset="-122"/>
            </a:endParaRPr>
          </a:p>
        </p:txBody>
      </p:sp>
      <p:sp useBgFill="1">
        <p:nvSpPr>
          <p:cNvPr id="84" name="MH_Other_2">
            <a:extLst>
              <a:ext uri="{FF2B5EF4-FFF2-40B4-BE49-F238E27FC236}">
                <a16:creationId xmlns:a16="http://schemas.microsoft.com/office/drawing/2014/main" id="{CE8DBCFC-49D0-4446-85FB-1A16615D77A6}"/>
              </a:ext>
            </a:extLst>
          </p:cNvPr>
          <p:cNvSpPr/>
          <p:nvPr>
            <p:custDataLst>
              <p:tags r:id="rId1"/>
            </p:custDataLst>
          </p:nvPr>
        </p:nvSpPr>
        <p:spPr>
          <a:xfrm>
            <a:off x="437513" y="2077462"/>
            <a:ext cx="8256270" cy="230971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3">
            <a:extLst>
              <a:ext uri="{FF2B5EF4-FFF2-40B4-BE49-F238E27FC236}">
                <a16:creationId xmlns:a16="http://schemas.microsoft.com/office/drawing/2014/main" id="{3C1E82AB-E020-4AAB-BD48-F83312F14353}"/>
              </a:ext>
            </a:extLst>
          </p:cNvPr>
          <p:cNvSpPr txBox="1">
            <a:spLocks noChangeArrowheads="1"/>
          </p:cNvSpPr>
          <p:nvPr/>
        </p:nvSpPr>
        <p:spPr bwMode="auto">
          <a:xfrm>
            <a:off x="5453063" y="1360520"/>
            <a:ext cx="312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eaLnBrk="0" fontAlgn="base" hangingPunct="0">
              <a:spcBef>
                <a:spcPct val="50000"/>
              </a:spcBef>
              <a:spcAft>
                <a:spcPct val="0"/>
              </a:spcAft>
            </a:pPr>
            <a:r>
              <a:rPr lang="zh-CN" altLang="en-US" sz="2800" b="1" dirty="0">
                <a:solidFill>
                  <a:srgbClr val="ED7D31"/>
                </a:solidFill>
                <a:latin typeface="楷体" panose="02010609060101010101" pitchFamily="49" charset="-122"/>
                <a:ea typeface="楷体" panose="02010609060101010101" pitchFamily="49" charset="-122"/>
              </a:rPr>
              <a:t>数字型电信号</a:t>
            </a:r>
          </a:p>
        </p:txBody>
      </p:sp>
      <p:sp>
        <p:nvSpPr>
          <p:cNvPr id="26" name="Text Box 7">
            <a:extLst>
              <a:ext uri="{FF2B5EF4-FFF2-40B4-BE49-F238E27FC236}">
                <a16:creationId xmlns:a16="http://schemas.microsoft.com/office/drawing/2014/main" id="{D886D377-9C92-4594-8F9D-4BC852658537}"/>
              </a:ext>
            </a:extLst>
          </p:cNvPr>
          <p:cNvSpPr txBox="1">
            <a:spLocks noChangeArrowheads="1"/>
          </p:cNvSpPr>
          <p:nvPr/>
        </p:nvSpPr>
        <p:spPr bwMode="auto">
          <a:xfrm>
            <a:off x="450217" y="2106035"/>
            <a:ext cx="5026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例1  用电平信号表示数字代码</a:t>
            </a:r>
            <a:r>
              <a:rPr lang="zh-CN" altLang="en-US" sz="2400" dirty="0">
                <a:latin typeface="楷体" panose="02010609060101010101" pitchFamily="49" charset="-122"/>
                <a:ea typeface="楷体" panose="02010609060101010101" pitchFamily="49" charset="-122"/>
              </a:rPr>
              <a:t> </a:t>
            </a:r>
          </a:p>
        </p:txBody>
      </p:sp>
      <p:sp>
        <p:nvSpPr>
          <p:cNvPr id="27" name="Text Box 8">
            <a:extLst>
              <a:ext uri="{FF2B5EF4-FFF2-40B4-BE49-F238E27FC236}">
                <a16:creationId xmlns:a16="http://schemas.microsoft.com/office/drawing/2014/main" id="{DA35FA13-25A1-4826-96F1-6D6523488DC2}"/>
              </a:ext>
            </a:extLst>
          </p:cNvPr>
          <p:cNvSpPr txBox="1">
            <a:spLocks noChangeArrowheads="1"/>
          </p:cNvSpPr>
          <p:nvPr/>
        </p:nvSpPr>
        <p:spPr bwMode="auto">
          <a:xfrm>
            <a:off x="1119191" y="2639435"/>
            <a:ext cx="1302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solidFill>
                  <a:srgbClr val="0563C1"/>
                </a:solidFill>
                <a:latin typeface="楷体" panose="02010609060101010101" pitchFamily="49" charset="-122"/>
                <a:ea typeface="楷体" panose="02010609060101010101" pitchFamily="49" charset="-122"/>
              </a:rPr>
              <a:t>高电平</a:t>
            </a:r>
            <a:r>
              <a:rPr lang="zh-CN" altLang="en-US" sz="2400" dirty="0">
                <a:solidFill>
                  <a:srgbClr val="0563C1"/>
                </a:solidFill>
                <a:latin typeface="楷体" panose="02010609060101010101" pitchFamily="49" charset="-122"/>
                <a:ea typeface="楷体" panose="02010609060101010101" pitchFamily="49" charset="-122"/>
              </a:rPr>
              <a:t> </a:t>
            </a:r>
          </a:p>
        </p:txBody>
      </p:sp>
      <p:sp>
        <p:nvSpPr>
          <p:cNvPr id="28" name="Text Box 10">
            <a:extLst>
              <a:ext uri="{FF2B5EF4-FFF2-40B4-BE49-F238E27FC236}">
                <a16:creationId xmlns:a16="http://schemas.microsoft.com/office/drawing/2014/main" id="{497FFEAE-A691-4D1D-8505-2E675F22041D}"/>
              </a:ext>
            </a:extLst>
          </p:cNvPr>
          <p:cNvSpPr txBox="1">
            <a:spLocks noChangeArrowheads="1"/>
          </p:cNvSpPr>
          <p:nvPr/>
        </p:nvSpPr>
        <p:spPr bwMode="auto">
          <a:xfrm>
            <a:off x="5708017" y="2534660"/>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563C1"/>
                </a:solidFill>
                <a:latin typeface="楷体" panose="02010609060101010101" pitchFamily="49" charset="-122"/>
                <a:ea typeface="楷体" panose="02010609060101010101" pitchFamily="49" charset="-122"/>
              </a:rPr>
              <a:t>1</a:t>
            </a:r>
            <a:r>
              <a:rPr lang="zh-CN" altLang="en-US" sz="2400">
                <a:solidFill>
                  <a:srgbClr val="0563C1"/>
                </a:solidFill>
                <a:latin typeface="楷体" panose="02010609060101010101" pitchFamily="49" charset="-122"/>
                <a:ea typeface="楷体" panose="02010609060101010101" pitchFamily="49" charset="-122"/>
              </a:rPr>
              <a:t> </a:t>
            </a:r>
          </a:p>
        </p:txBody>
      </p:sp>
      <p:grpSp>
        <p:nvGrpSpPr>
          <p:cNvPr id="29" name="Group 19">
            <a:extLst>
              <a:ext uri="{FF2B5EF4-FFF2-40B4-BE49-F238E27FC236}">
                <a16:creationId xmlns:a16="http://schemas.microsoft.com/office/drawing/2014/main" id="{C285F05A-8C86-455D-A125-DB03866B48F4}"/>
              </a:ext>
            </a:extLst>
          </p:cNvPr>
          <p:cNvGrpSpPr>
            <a:grpSpLocks/>
          </p:cNvGrpSpPr>
          <p:nvPr/>
        </p:nvGrpSpPr>
        <p:grpSpPr bwMode="auto">
          <a:xfrm>
            <a:off x="2888617" y="2629910"/>
            <a:ext cx="2362200" cy="381000"/>
            <a:chOff x="1968" y="1824"/>
            <a:chExt cx="1488" cy="240"/>
          </a:xfrm>
        </p:grpSpPr>
        <p:sp>
          <p:nvSpPr>
            <p:cNvPr id="33" name="Line 13">
              <a:extLst>
                <a:ext uri="{FF2B5EF4-FFF2-40B4-BE49-F238E27FC236}">
                  <a16:creationId xmlns:a16="http://schemas.microsoft.com/office/drawing/2014/main" id="{1217B4EB-E123-46CB-8105-065CA6B9738C}"/>
                </a:ext>
              </a:extLst>
            </p:cNvPr>
            <p:cNvSpPr>
              <a:spLocks noChangeShapeType="1"/>
            </p:cNvSpPr>
            <p:nvPr/>
          </p:nvSpPr>
          <p:spPr bwMode="auto">
            <a:xfrm>
              <a:off x="1968" y="206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14">
              <a:extLst>
                <a:ext uri="{FF2B5EF4-FFF2-40B4-BE49-F238E27FC236}">
                  <a16:creationId xmlns:a16="http://schemas.microsoft.com/office/drawing/2014/main" id="{A0B60263-6CED-42E8-85F6-979052BFBB95}"/>
                </a:ext>
              </a:extLst>
            </p:cNvPr>
            <p:cNvSpPr>
              <a:spLocks noChangeShapeType="1"/>
            </p:cNvSpPr>
            <p:nvPr/>
          </p:nvSpPr>
          <p:spPr bwMode="auto">
            <a:xfrm flipV="1">
              <a:off x="2112" y="182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5" name="Line 15">
              <a:extLst>
                <a:ext uri="{FF2B5EF4-FFF2-40B4-BE49-F238E27FC236}">
                  <a16:creationId xmlns:a16="http://schemas.microsoft.com/office/drawing/2014/main" id="{C24DF003-9126-4BF4-B4ED-BA66BF7B581F}"/>
                </a:ext>
              </a:extLst>
            </p:cNvPr>
            <p:cNvSpPr>
              <a:spLocks noChangeShapeType="1"/>
            </p:cNvSpPr>
            <p:nvPr/>
          </p:nvSpPr>
          <p:spPr bwMode="auto">
            <a:xfrm>
              <a:off x="2112" y="1824"/>
              <a:ext cx="1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6" name="Line 16">
              <a:extLst>
                <a:ext uri="{FF2B5EF4-FFF2-40B4-BE49-F238E27FC236}">
                  <a16:creationId xmlns:a16="http://schemas.microsoft.com/office/drawing/2014/main" id="{D2717528-C67C-440B-85F7-55DFBB01275E}"/>
                </a:ext>
              </a:extLst>
            </p:cNvPr>
            <p:cNvSpPr>
              <a:spLocks noChangeShapeType="1"/>
            </p:cNvSpPr>
            <p:nvPr/>
          </p:nvSpPr>
          <p:spPr bwMode="auto">
            <a:xfrm flipV="1">
              <a:off x="3312" y="182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17">
              <a:extLst>
                <a:ext uri="{FF2B5EF4-FFF2-40B4-BE49-F238E27FC236}">
                  <a16:creationId xmlns:a16="http://schemas.microsoft.com/office/drawing/2014/main" id="{3199B6F5-0C95-46F9-8196-EEEC9E329F6B}"/>
                </a:ext>
              </a:extLst>
            </p:cNvPr>
            <p:cNvSpPr>
              <a:spLocks noChangeShapeType="1"/>
            </p:cNvSpPr>
            <p:nvPr/>
          </p:nvSpPr>
          <p:spPr bwMode="auto">
            <a:xfrm>
              <a:off x="3312" y="206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3" name="Text Box 18">
            <a:extLst>
              <a:ext uri="{FF2B5EF4-FFF2-40B4-BE49-F238E27FC236}">
                <a16:creationId xmlns:a16="http://schemas.microsoft.com/office/drawing/2014/main" id="{B1A57028-5A49-4416-AEB6-814C0404D7A8}"/>
              </a:ext>
            </a:extLst>
          </p:cNvPr>
          <p:cNvSpPr txBox="1">
            <a:spLocks noChangeArrowheads="1"/>
          </p:cNvSpPr>
          <p:nvPr/>
        </p:nvSpPr>
        <p:spPr bwMode="auto">
          <a:xfrm>
            <a:off x="1119191" y="3248249"/>
            <a:ext cx="1302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solidFill>
                  <a:srgbClr val="0563C1"/>
                </a:solidFill>
                <a:latin typeface="楷体" panose="02010609060101010101" pitchFamily="49" charset="-122"/>
                <a:ea typeface="楷体" panose="02010609060101010101" pitchFamily="49" charset="-122"/>
              </a:rPr>
              <a:t>低电平</a:t>
            </a:r>
            <a:r>
              <a:rPr lang="zh-CN" altLang="en-US" sz="2400" dirty="0">
                <a:solidFill>
                  <a:srgbClr val="0563C1"/>
                </a:solidFill>
                <a:latin typeface="楷体" panose="02010609060101010101" pitchFamily="49" charset="-122"/>
                <a:ea typeface="楷体" panose="02010609060101010101" pitchFamily="49" charset="-122"/>
              </a:rPr>
              <a:t> </a:t>
            </a:r>
          </a:p>
        </p:txBody>
      </p:sp>
      <p:grpSp>
        <p:nvGrpSpPr>
          <p:cNvPr id="44" name="Group 20">
            <a:extLst>
              <a:ext uri="{FF2B5EF4-FFF2-40B4-BE49-F238E27FC236}">
                <a16:creationId xmlns:a16="http://schemas.microsoft.com/office/drawing/2014/main" id="{98CACD39-5F50-4F1F-86B7-ACD5B76306C2}"/>
              </a:ext>
            </a:extLst>
          </p:cNvPr>
          <p:cNvGrpSpPr>
            <a:grpSpLocks/>
          </p:cNvGrpSpPr>
          <p:nvPr/>
        </p:nvGrpSpPr>
        <p:grpSpPr bwMode="auto">
          <a:xfrm flipV="1">
            <a:off x="2888617" y="3315710"/>
            <a:ext cx="2362200" cy="381000"/>
            <a:chOff x="1968" y="1824"/>
            <a:chExt cx="1488" cy="240"/>
          </a:xfrm>
        </p:grpSpPr>
        <p:sp>
          <p:nvSpPr>
            <p:cNvPr id="45" name="Line 21">
              <a:extLst>
                <a:ext uri="{FF2B5EF4-FFF2-40B4-BE49-F238E27FC236}">
                  <a16:creationId xmlns:a16="http://schemas.microsoft.com/office/drawing/2014/main" id="{DD8CA79C-95D5-4FCF-9E38-DB658EEBA60B}"/>
                </a:ext>
              </a:extLst>
            </p:cNvPr>
            <p:cNvSpPr>
              <a:spLocks noChangeShapeType="1"/>
            </p:cNvSpPr>
            <p:nvPr/>
          </p:nvSpPr>
          <p:spPr bwMode="auto">
            <a:xfrm>
              <a:off x="1968" y="206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22">
              <a:extLst>
                <a:ext uri="{FF2B5EF4-FFF2-40B4-BE49-F238E27FC236}">
                  <a16:creationId xmlns:a16="http://schemas.microsoft.com/office/drawing/2014/main" id="{9CFBF070-8A51-4A2B-BA7D-A5709BFE4FF2}"/>
                </a:ext>
              </a:extLst>
            </p:cNvPr>
            <p:cNvSpPr>
              <a:spLocks noChangeShapeType="1"/>
            </p:cNvSpPr>
            <p:nvPr/>
          </p:nvSpPr>
          <p:spPr bwMode="auto">
            <a:xfrm flipV="1">
              <a:off x="2112" y="182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7" name="Line 23">
              <a:extLst>
                <a:ext uri="{FF2B5EF4-FFF2-40B4-BE49-F238E27FC236}">
                  <a16:creationId xmlns:a16="http://schemas.microsoft.com/office/drawing/2014/main" id="{64AA7593-0F66-48ED-B6F4-6A66FCBE1962}"/>
                </a:ext>
              </a:extLst>
            </p:cNvPr>
            <p:cNvSpPr>
              <a:spLocks noChangeShapeType="1"/>
            </p:cNvSpPr>
            <p:nvPr/>
          </p:nvSpPr>
          <p:spPr bwMode="auto">
            <a:xfrm>
              <a:off x="2112" y="1824"/>
              <a:ext cx="1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Line 24">
              <a:extLst>
                <a:ext uri="{FF2B5EF4-FFF2-40B4-BE49-F238E27FC236}">
                  <a16:creationId xmlns:a16="http://schemas.microsoft.com/office/drawing/2014/main" id="{6D32DD3D-3FA1-4EFA-8CAA-4CB849C483F3}"/>
                </a:ext>
              </a:extLst>
            </p:cNvPr>
            <p:cNvSpPr>
              <a:spLocks noChangeShapeType="1"/>
            </p:cNvSpPr>
            <p:nvPr/>
          </p:nvSpPr>
          <p:spPr bwMode="auto">
            <a:xfrm flipV="1">
              <a:off x="3312" y="182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9" name="Line 25">
              <a:extLst>
                <a:ext uri="{FF2B5EF4-FFF2-40B4-BE49-F238E27FC236}">
                  <a16:creationId xmlns:a16="http://schemas.microsoft.com/office/drawing/2014/main" id="{EA236106-7DE7-4E0A-93D4-5B83AC9C56D7}"/>
                </a:ext>
              </a:extLst>
            </p:cNvPr>
            <p:cNvSpPr>
              <a:spLocks noChangeShapeType="1"/>
            </p:cNvSpPr>
            <p:nvPr/>
          </p:nvSpPr>
          <p:spPr bwMode="auto">
            <a:xfrm>
              <a:off x="3312" y="206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50" name="Group 26">
            <a:extLst>
              <a:ext uri="{FF2B5EF4-FFF2-40B4-BE49-F238E27FC236}">
                <a16:creationId xmlns:a16="http://schemas.microsoft.com/office/drawing/2014/main" id="{37E9FE11-F1A5-4175-8F5B-1519A083B7FC}"/>
              </a:ext>
            </a:extLst>
          </p:cNvPr>
          <p:cNvGrpSpPr>
            <a:grpSpLocks/>
          </p:cNvGrpSpPr>
          <p:nvPr/>
        </p:nvGrpSpPr>
        <p:grpSpPr bwMode="auto">
          <a:xfrm>
            <a:off x="2888617" y="3915785"/>
            <a:ext cx="2362200" cy="381000"/>
            <a:chOff x="1968" y="1824"/>
            <a:chExt cx="1488" cy="240"/>
          </a:xfrm>
        </p:grpSpPr>
        <p:sp>
          <p:nvSpPr>
            <p:cNvPr id="51" name="Line 27">
              <a:extLst>
                <a:ext uri="{FF2B5EF4-FFF2-40B4-BE49-F238E27FC236}">
                  <a16:creationId xmlns:a16="http://schemas.microsoft.com/office/drawing/2014/main" id="{CCD9F9D5-4370-4CE6-90B9-B75100D2C0C4}"/>
                </a:ext>
              </a:extLst>
            </p:cNvPr>
            <p:cNvSpPr>
              <a:spLocks noChangeShapeType="1"/>
            </p:cNvSpPr>
            <p:nvPr/>
          </p:nvSpPr>
          <p:spPr bwMode="auto">
            <a:xfrm>
              <a:off x="1968" y="206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2" name="Line 28">
              <a:extLst>
                <a:ext uri="{FF2B5EF4-FFF2-40B4-BE49-F238E27FC236}">
                  <a16:creationId xmlns:a16="http://schemas.microsoft.com/office/drawing/2014/main" id="{1ACD2761-6278-412D-8A4C-0F60B8BF15E3}"/>
                </a:ext>
              </a:extLst>
            </p:cNvPr>
            <p:cNvSpPr>
              <a:spLocks noChangeShapeType="1"/>
            </p:cNvSpPr>
            <p:nvPr/>
          </p:nvSpPr>
          <p:spPr bwMode="auto">
            <a:xfrm flipV="1">
              <a:off x="2112" y="182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Line 29">
              <a:extLst>
                <a:ext uri="{FF2B5EF4-FFF2-40B4-BE49-F238E27FC236}">
                  <a16:creationId xmlns:a16="http://schemas.microsoft.com/office/drawing/2014/main" id="{B630ECAD-BBD8-4DB3-87AC-7E5DF742181C}"/>
                </a:ext>
              </a:extLst>
            </p:cNvPr>
            <p:cNvSpPr>
              <a:spLocks noChangeShapeType="1"/>
            </p:cNvSpPr>
            <p:nvPr/>
          </p:nvSpPr>
          <p:spPr bwMode="auto">
            <a:xfrm>
              <a:off x="2112" y="1824"/>
              <a:ext cx="1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Line 30">
              <a:extLst>
                <a:ext uri="{FF2B5EF4-FFF2-40B4-BE49-F238E27FC236}">
                  <a16:creationId xmlns:a16="http://schemas.microsoft.com/office/drawing/2014/main" id="{9C308E7C-B1C1-49CB-A230-31F99984CACA}"/>
                </a:ext>
              </a:extLst>
            </p:cNvPr>
            <p:cNvSpPr>
              <a:spLocks noChangeShapeType="1"/>
            </p:cNvSpPr>
            <p:nvPr/>
          </p:nvSpPr>
          <p:spPr bwMode="auto">
            <a:xfrm flipV="1">
              <a:off x="3312" y="1824"/>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Line 31">
              <a:extLst>
                <a:ext uri="{FF2B5EF4-FFF2-40B4-BE49-F238E27FC236}">
                  <a16:creationId xmlns:a16="http://schemas.microsoft.com/office/drawing/2014/main" id="{48264377-0435-443E-AF29-1BFACBD0F417}"/>
                </a:ext>
              </a:extLst>
            </p:cNvPr>
            <p:cNvSpPr>
              <a:spLocks noChangeShapeType="1"/>
            </p:cNvSpPr>
            <p:nvPr/>
          </p:nvSpPr>
          <p:spPr bwMode="auto">
            <a:xfrm>
              <a:off x="3312" y="206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56" name="Text Box 32">
            <a:extLst>
              <a:ext uri="{FF2B5EF4-FFF2-40B4-BE49-F238E27FC236}">
                <a16:creationId xmlns:a16="http://schemas.microsoft.com/office/drawing/2014/main" id="{CCEE43E5-F8D2-4246-B838-0303D87BA3CC}"/>
              </a:ext>
            </a:extLst>
          </p:cNvPr>
          <p:cNvSpPr txBox="1">
            <a:spLocks noChangeArrowheads="1"/>
          </p:cNvSpPr>
          <p:nvPr/>
        </p:nvSpPr>
        <p:spPr bwMode="auto">
          <a:xfrm>
            <a:off x="1119191" y="3820535"/>
            <a:ext cx="1302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solidFill>
                  <a:srgbClr val="0563C1"/>
                </a:solidFill>
                <a:latin typeface="楷体" panose="02010609060101010101" pitchFamily="49" charset="-122"/>
                <a:ea typeface="楷体" panose="02010609060101010101" pitchFamily="49" charset="-122"/>
              </a:rPr>
              <a:t>高电平</a:t>
            </a:r>
            <a:r>
              <a:rPr lang="zh-CN" altLang="en-US" sz="2400" dirty="0">
                <a:solidFill>
                  <a:srgbClr val="0563C1"/>
                </a:solidFill>
                <a:latin typeface="楷体" panose="02010609060101010101" pitchFamily="49" charset="-122"/>
                <a:ea typeface="楷体" panose="02010609060101010101" pitchFamily="49" charset="-122"/>
              </a:rPr>
              <a:t> </a:t>
            </a:r>
          </a:p>
        </p:txBody>
      </p:sp>
      <p:sp>
        <p:nvSpPr>
          <p:cNvPr id="57" name="Text Box 33">
            <a:extLst>
              <a:ext uri="{FF2B5EF4-FFF2-40B4-BE49-F238E27FC236}">
                <a16:creationId xmlns:a16="http://schemas.microsoft.com/office/drawing/2014/main" id="{038F3890-4C50-4358-BC33-64F05A2E8CF0}"/>
              </a:ext>
            </a:extLst>
          </p:cNvPr>
          <p:cNvSpPr txBox="1">
            <a:spLocks noChangeArrowheads="1"/>
          </p:cNvSpPr>
          <p:nvPr/>
        </p:nvSpPr>
        <p:spPr bwMode="auto">
          <a:xfrm>
            <a:off x="5708017" y="3220460"/>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563C1"/>
                </a:solidFill>
                <a:latin typeface="楷体" panose="02010609060101010101" pitchFamily="49" charset="-122"/>
                <a:ea typeface="楷体" panose="02010609060101010101" pitchFamily="49" charset="-122"/>
              </a:rPr>
              <a:t>0</a:t>
            </a:r>
            <a:r>
              <a:rPr lang="zh-CN" altLang="en-US" sz="2400">
                <a:solidFill>
                  <a:srgbClr val="0563C1"/>
                </a:solidFill>
                <a:latin typeface="楷体" panose="02010609060101010101" pitchFamily="49" charset="-122"/>
                <a:ea typeface="楷体" panose="02010609060101010101" pitchFamily="49" charset="-122"/>
              </a:rPr>
              <a:t> </a:t>
            </a:r>
          </a:p>
        </p:txBody>
      </p:sp>
      <p:sp>
        <p:nvSpPr>
          <p:cNvPr id="58" name="Text Box 34">
            <a:extLst>
              <a:ext uri="{FF2B5EF4-FFF2-40B4-BE49-F238E27FC236}">
                <a16:creationId xmlns:a16="http://schemas.microsoft.com/office/drawing/2014/main" id="{948A9501-0867-4BDD-87D6-8EBB10FC03B8}"/>
              </a:ext>
            </a:extLst>
          </p:cNvPr>
          <p:cNvSpPr txBox="1">
            <a:spLocks noChangeArrowheads="1"/>
          </p:cNvSpPr>
          <p:nvPr/>
        </p:nvSpPr>
        <p:spPr bwMode="auto">
          <a:xfrm>
            <a:off x="5708017" y="3820535"/>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563C1"/>
                </a:solidFill>
                <a:latin typeface="楷体" panose="02010609060101010101" pitchFamily="49" charset="-122"/>
                <a:ea typeface="楷体" panose="02010609060101010101" pitchFamily="49" charset="-122"/>
              </a:rPr>
              <a:t>1</a:t>
            </a:r>
            <a:r>
              <a:rPr lang="zh-CN" altLang="en-US" sz="2400">
                <a:solidFill>
                  <a:srgbClr val="0563C1"/>
                </a:solidFill>
                <a:latin typeface="楷体" panose="02010609060101010101" pitchFamily="49" charset="-122"/>
                <a:ea typeface="楷体" panose="02010609060101010101" pitchFamily="49" charset="-122"/>
              </a:rPr>
              <a:t> </a:t>
            </a:r>
          </a:p>
        </p:txBody>
      </p:sp>
      <p:sp>
        <p:nvSpPr>
          <p:cNvPr id="85" name="MH_Other_2">
            <a:extLst>
              <a:ext uri="{FF2B5EF4-FFF2-40B4-BE49-F238E27FC236}">
                <a16:creationId xmlns:a16="http://schemas.microsoft.com/office/drawing/2014/main" id="{3161AB8A-4D49-4583-AE39-5B3506D555F0}"/>
              </a:ext>
            </a:extLst>
          </p:cNvPr>
          <p:cNvSpPr/>
          <p:nvPr>
            <p:custDataLst>
              <p:tags r:id="rId2"/>
            </p:custDataLst>
          </p:nvPr>
        </p:nvSpPr>
        <p:spPr>
          <a:xfrm>
            <a:off x="437513" y="4487965"/>
            <a:ext cx="8256270" cy="195194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563C1"/>
              </a:solidFill>
            </a:endParaRPr>
          </a:p>
        </p:txBody>
      </p:sp>
      <p:sp>
        <p:nvSpPr>
          <p:cNvPr id="59" name="Text Box 35">
            <a:extLst>
              <a:ext uri="{FF2B5EF4-FFF2-40B4-BE49-F238E27FC236}">
                <a16:creationId xmlns:a16="http://schemas.microsoft.com/office/drawing/2014/main" id="{7DFEA8BB-DF7B-4CCB-870D-90886CB68BC5}"/>
              </a:ext>
            </a:extLst>
          </p:cNvPr>
          <p:cNvSpPr txBox="1">
            <a:spLocks noChangeArrowheads="1"/>
          </p:cNvSpPr>
          <p:nvPr/>
        </p:nvSpPr>
        <p:spPr bwMode="auto">
          <a:xfrm>
            <a:off x="450217" y="4527551"/>
            <a:ext cx="48005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例2  用脉冲信号表示数字代码</a:t>
            </a:r>
            <a:r>
              <a:rPr lang="zh-CN" altLang="en-US" sz="2400" dirty="0">
                <a:latin typeface="楷体" panose="02010609060101010101" pitchFamily="49" charset="-122"/>
                <a:ea typeface="楷体" panose="02010609060101010101" pitchFamily="49" charset="-122"/>
              </a:rPr>
              <a:t> </a:t>
            </a:r>
          </a:p>
        </p:txBody>
      </p:sp>
      <p:sp>
        <p:nvSpPr>
          <p:cNvPr id="63" name="Line 45">
            <a:extLst>
              <a:ext uri="{FF2B5EF4-FFF2-40B4-BE49-F238E27FC236}">
                <a16:creationId xmlns:a16="http://schemas.microsoft.com/office/drawing/2014/main" id="{D3375579-631E-4CB3-B7FA-5B2D5EF965E6}"/>
              </a:ext>
            </a:extLst>
          </p:cNvPr>
          <p:cNvSpPr>
            <a:spLocks noChangeShapeType="1"/>
          </p:cNvSpPr>
          <p:nvPr/>
        </p:nvSpPr>
        <p:spPr bwMode="auto">
          <a:xfrm flipV="1">
            <a:off x="3107692" y="5601710"/>
            <a:ext cx="0" cy="381000"/>
          </a:xfrm>
          <a:prstGeom prst="line">
            <a:avLst/>
          </a:prstGeom>
          <a:noFill/>
          <a:ln w="38100">
            <a:solidFill>
              <a:srgbClr val="0563C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563C1"/>
              </a:solidFill>
              <a:latin typeface="楷体" panose="02010609060101010101" pitchFamily="49" charset="-122"/>
              <a:ea typeface="楷体" panose="02010609060101010101" pitchFamily="49" charset="-122"/>
            </a:endParaRPr>
          </a:p>
        </p:txBody>
      </p:sp>
      <p:grpSp>
        <p:nvGrpSpPr>
          <p:cNvPr id="64" name="Group 61">
            <a:extLst>
              <a:ext uri="{FF2B5EF4-FFF2-40B4-BE49-F238E27FC236}">
                <a16:creationId xmlns:a16="http://schemas.microsoft.com/office/drawing/2014/main" id="{6B4D4DF7-897D-4764-B659-70B8CF3A94F0}"/>
              </a:ext>
            </a:extLst>
          </p:cNvPr>
          <p:cNvGrpSpPr>
            <a:grpSpLocks/>
          </p:cNvGrpSpPr>
          <p:nvPr/>
        </p:nvGrpSpPr>
        <p:grpSpPr bwMode="auto">
          <a:xfrm>
            <a:off x="2879092" y="5315960"/>
            <a:ext cx="2971800" cy="381000"/>
            <a:chOff x="1632" y="3456"/>
            <a:chExt cx="1872" cy="240"/>
          </a:xfrm>
        </p:grpSpPr>
        <p:sp>
          <p:nvSpPr>
            <p:cNvPr id="65" name="Line 38">
              <a:extLst>
                <a:ext uri="{FF2B5EF4-FFF2-40B4-BE49-F238E27FC236}">
                  <a16:creationId xmlns:a16="http://schemas.microsoft.com/office/drawing/2014/main" id="{1A805F70-81BA-47EB-8489-14402A742176}"/>
                </a:ext>
              </a:extLst>
            </p:cNvPr>
            <p:cNvSpPr>
              <a:spLocks noChangeShapeType="1"/>
            </p:cNvSpPr>
            <p:nvPr/>
          </p:nvSpPr>
          <p:spPr bwMode="auto">
            <a:xfrm>
              <a:off x="1632" y="3696"/>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6" name="Line 39">
              <a:extLst>
                <a:ext uri="{FF2B5EF4-FFF2-40B4-BE49-F238E27FC236}">
                  <a16:creationId xmlns:a16="http://schemas.microsoft.com/office/drawing/2014/main" id="{92A6F726-47DF-4A1D-A3C3-D4649B86D0CB}"/>
                </a:ext>
              </a:extLst>
            </p:cNvPr>
            <p:cNvSpPr>
              <a:spLocks noChangeShapeType="1"/>
            </p:cNvSpPr>
            <p:nvPr/>
          </p:nvSpPr>
          <p:spPr bwMode="auto">
            <a:xfrm flipV="1">
              <a:off x="1776" y="3456"/>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40">
              <a:extLst>
                <a:ext uri="{FF2B5EF4-FFF2-40B4-BE49-F238E27FC236}">
                  <a16:creationId xmlns:a16="http://schemas.microsoft.com/office/drawing/2014/main" id="{71C685F5-01E7-47F5-93D3-91E327D18152}"/>
                </a:ext>
              </a:extLst>
            </p:cNvPr>
            <p:cNvSpPr>
              <a:spLocks noChangeShapeType="1"/>
            </p:cNvSpPr>
            <p:nvPr/>
          </p:nvSpPr>
          <p:spPr bwMode="auto">
            <a:xfrm>
              <a:off x="1776" y="3456"/>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41">
              <a:extLst>
                <a:ext uri="{FF2B5EF4-FFF2-40B4-BE49-F238E27FC236}">
                  <a16:creationId xmlns:a16="http://schemas.microsoft.com/office/drawing/2014/main" id="{5BD28194-A8BB-4586-BE33-93825BD45EBE}"/>
                </a:ext>
              </a:extLst>
            </p:cNvPr>
            <p:cNvSpPr>
              <a:spLocks noChangeShapeType="1"/>
            </p:cNvSpPr>
            <p:nvPr/>
          </p:nvSpPr>
          <p:spPr bwMode="auto">
            <a:xfrm flipV="1">
              <a:off x="2064" y="3456"/>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42">
              <a:extLst>
                <a:ext uri="{FF2B5EF4-FFF2-40B4-BE49-F238E27FC236}">
                  <a16:creationId xmlns:a16="http://schemas.microsoft.com/office/drawing/2014/main" id="{BB7AF2E8-7EF0-432C-96B4-24E3F216B009}"/>
                </a:ext>
              </a:extLst>
            </p:cNvPr>
            <p:cNvSpPr>
              <a:spLocks noChangeShapeType="1"/>
            </p:cNvSpPr>
            <p:nvPr/>
          </p:nvSpPr>
          <p:spPr bwMode="auto">
            <a:xfrm>
              <a:off x="2064" y="3696"/>
              <a:ext cx="8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Line 47">
              <a:extLst>
                <a:ext uri="{FF2B5EF4-FFF2-40B4-BE49-F238E27FC236}">
                  <a16:creationId xmlns:a16="http://schemas.microsoft.com/office/drawing/2014/main" id="{58D02B97-2AB8-4F6C-885D-159A09D05E7E}"/>
                </a:ext>
              </a:extLst>
            </p:cNvPr>
            <p:cNvSpPr>
              <a:spLocks noChangeShapeType="1"/>
            </p:cNvSpPr>
            <p:nvPr/>
          </p:nvSpPr>
          <p:spPr bwMode="auto">
            <a:xfrm flipV="1">
              <a:off x="2928" y="3456"/>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1" name="Line 48">
              <a:extLst>
                <a:ext uri="{FF2B5EF4-FFF2-40B4-BE49-F238E27FC236}">
                  <a16:creationId xmlns:a16="http://schemas.microsoft.com/office/drawing/2014/main" id="{2EF56DE4-05FE-400B-B491-585DCAD36368}"/>
                </a:ext>
              </a:extLst>
            </p:cNvPr>
            <p:cNvSpPr>
              <a:spLocks noChangeShapeType="1"/>
            </p:cNvSpPr>
            <p:nvPr/>
          </p:nvSpPr>
          <p:spPr bwMode="auto">
            <a:xfrm>
              <a:off x="3216" y="3696"/>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2" name="Line 49">
              <a:extLst>
                <a:ext uri="{FF2B5EF4-FFF2-40B4-BE49-F238E27FC236}">
                  <a16:creationId xmlns:a16="http://schemas.microsoft.com/office/drawing/2014/main" id="{9F60C4C8-12B0-4128-ACC6-DB792D9CDD2D}"/>
                </a:ext>
              </a:extLst>
            </p:cNvPr>
            <p:cNvSpPr>
              <a:spLocks noChangeShapeType="1"/>
            </p:cNvSpPr>
            <p:nvPr/>
          </p:nvSpPr>
          <p:spPr bwMode="auto">
            <a:xfrm>
              <a:off x="2928" y="3456"/>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Line 50">
              <a:extLst>
                <a:ext uri="{FF2B5EF4-FFF2-40B4-BE49-F238E27FC236}">
                  <a16:creationId xmlns:a16="http://schemas.microsoft.com/office/drawing/2014/main" id="{E5C22EB7-4A50-4EF7-8638-832D8039EEE1}"/>
                </a:ext>
              </a:extLst>
            </p:cNvPr>
            <p:cNvSpPr>
              <a:spLocks noChangeShapeType="1"/>
            </p:cNvSpPr>
            <p:nvPr/>
          </p:nvSpPr>
          <p:spPr bwMode="auto">
            <a:xfrm flipV="1">
              <a:off x="3216" y="3456"/>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74" name="Text Box 53">
            <a:extLst>
              <a:ext uri="{FF2B5EF4-FFF2-40B4-BE49-F238E27FC236}">
                <a16:creationId xmlns:a16="http://schemas.microsoft.com/office/drawing/2014/main" id="{9C1B8353-FAEF-4BD3-B9C0-BC0C19526A16}"/>
              </a:ext>
            </a:extLst>
          </p:cNvPr>
          <p:cNvSpPr txBox="1">
            <a:spLocks noChangeArrowheads="1"/>
          </p:cNvSpPr>
          <p:nvPr/>
        </p:nvSpPr>
        <p:spPr bwMode="auto">
          <a:xfrm>
            <a:off x="2498092" y="598271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563C1"/>
                </a:solidFill>
                <a:latin typeface="楷体" panose="02010609060101010101" pitchFamily="49" charset="-122"/>
                <a:ea typeface="楷体" panose="02010609060101010101" pitchFamily="49" charset="-122"/>
              </a:rPr>
              <a:t>有脉冲</a:t>
            </a:r>
          </a:p>
        </p:txBody>
      </p:sp>
      <p:sp>
        <p:nvSpPr>
          <p:cNvPr id="75" name="Text Box 54">
            <a:extLst>
              <a:ext uri="{FF2B5EF4-FFF2-40B4-BE49-F238E27FC236}">
                <a16:creationId xmlns:a16="http://schemas.microsoft.com/office/drawing/2014/main" id="{758692CB-F6FC-416A-8E00-BF5E0464FE56}"/>
              </a:ext>
            </a:extLst>
          </p:cNvPr>
          <p:cNvSpPr txBox="1">
            <a:spLocks noChangeArrowheads="1"/>
          </p:cNvSpPr>
          <p:nvPr/>
        </p:nvSpPr>
        <p:spPr bwMode="auto">
          <a:xfrm>
            <a:off x="3717292" y="598271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563C1"/>
                </a:solidFill>
                <a:latin typeface="楷体" panose="02010609060101010101" pitchFamily="49" charset="-122"/>
                <a:ea typeface="楷体" panose="02010609060101010101" pitchFamily="49" charset="-122"/>
              </a:rPr>
              <a:t>无脉冲</a:t>
            </a:r>
          </a:p>
        </p:txBody>
      </p:sp>
      <p:sp>
        <p:nvSpPr>
          <p:cNvPr id="76" name="Text Box 55">
            <a:extLst>
              <a:ext uri="{FF2B5EF4-FFF2-40B4-BE49-F238E27FC236}">
                <a16:creationId xmlns:a16="http://schemas.microsoft.com/office/drawing/2014/main" id="{B838AC5A-F31A-4D25-9B14-6A0816F2ADAF}"/>
              </a:ext>
            </a:extLst>
          </p:cNvPr>
          <p:cNvSpPr txBox="1">
            <a:spLocks noChangeArrowheads="1"/>
          </p:cNvSpPr>
          <p:nvPr/>
        </p:nvSpPr>
        <p:spPr bwMode="auto">
          <a:xfrm>
            <a:off x="4784092" y="598271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563C1"/>
                </a:solidFill>
                <a:latin typeface="楷体" panose="02010609060101010101" pitchFamily="49" charset="-122"/>
                <a:ea typeface="楷体" panose="02010609060101010101" pitchFamily="49" charset="-122"/>
              </a:rPr>
              <a:t>有脉冲</a:t>
            </a:r>
          </a:p>
        </p:txBody>
      </p:sp>
      <p:sp>
        <p:nvSpPr>
          <p:cNvPr id="77" name="Line 56">
            <a:extLst>
              <a:ext uri="{FF2B5EF4-FFF2-40B4-BE49-F238E27FC236}">
                <a16:creationId xmlns:a16="http://schemas.microsoft.com/office/drawing/2014/main" id="{8C9FC2CB-FE52-4099-BB53-0B5AAB5D3070}"/>
              </a:ext>
            </a:extLst>
          </p:cNvPr>
          <p:cNvSpPr>
            <a:spLocks noChangeShapeType="1"/>
          </p:cNvSpPr>
          <p:nvPr/>
        </p:nvSpPr>
        <p:spPr bwMode="auto">
          <a:xfrm flipV="1">
            <a:off x="4022092" y="5687435"/>
            <a:ext cx="0" cy="295274"/>
          </a:xfrm>
          <a:prstGeom prst="line">
            <a:avLst/>
          </a:prstGeom>
          <a:noFill/>
          <a:ln w="38100">
            <a:solidFill>
              <a:srgbClr val="0563C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563C1"/>
              </a:solidFill>
              <a:latin typeface="楷体" panose="02010609060101010101" pitchFamily="49" charset="-122"/>
              <a:ea typeface="楷体" panose="02010609060101010101" pitchFamily="49" charset="-122"/>
            </a:endParaRPr>
          </a:p>
        </p:txBody>
      </p:sp>
      <p:sp>
        <p:nvSpPr>
          <p:cNvPr id="78" name="Line 57">
            <a:extLst>
              <a:ext uri="{FF2B5EF4-FFF2-40B4-BE49-F238E27FC236}">
                <a16:creationId xmlns:a16="http://schemas.microsoft.com/office/drawing/2014/main" id="{18A6E35B-AC12-423C-A67A-74F08BA51CC5}"/>
              </a:ext>
            </a:extLst>
          </p:cNvPr>
          <p:cNvSpPr>
            <a:spLocks noChangeShapeType="1"/>
          </p:cNvSpPr>
          <p:nvPr/>
        </p:nvSpPr>
        <p:spPr bwMode="auto">
          <a:xfrm flipV="1">
            <a:off x="4936492" y="5687434"/>
            <a:ext cx="0" cy="295275"/>
          </a:xfrm>
          <a:prstGeom prst="line">
            <a:avLst/>
          </a:prstGeom>
          <a:noFill/>
          <a:ln w="38100">
            <a:solidFill>
              <a:srgbClr val="0563C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9" name="Text Box 58">
            <a:extLst>
              <a:ext uri="{FF2B5EF4-FFF2-40B4-BE49-F238E27FC236}">
                <a16:creationId xmlns:a16="http://schemas.microsoft.com/office/drawing/2014/main" id="{CE0CA08A-2B13-4688-96E7-D19B6FF8980B}"/>
              </a:ext>
            </a:extLst>
          </p:cNvPr>
          <p:cNvSpPr txBox="1">
            <a:spLocks noChangeArrowheads="1"/>
          </p:cNvSpPr>
          <p:nvPr/>
        </p:nvSpPr>
        <p:spPr bwMode="auto">
          <a:xfrm>
            <a:off x="3183892" y="485876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dirty="0">
                <a:solidFill>
                  <a:srgbClr val="0563C1"/>
                </a:solidFill>
                <a:latin typeface="楷体" panose="02010609060101010101" pitchFamily="49" charset="-122"/>
                <a:ea typeface="楷体" panose="02010609060101010101" pitchFamily="49" charset="-122"/>
              </a:rPr>
              <a:t>1</a:t>
            </a:r>
          </a:p>
        </p:txBody>
      </p:sp>
      <p:sp>
        <p:nvSpPr>
          <p:cNvPr id="80" name="Text Box 59">
            <a:extLst>
              <a:ext uri="{FF2B5EF4-FFF2-40B4-BE49-F238E27FC236}">
                <a16:creationId xmlns:a16="http://schemas.microsoft.com/office/drawing/2014/main" id="{D0FE349B-58EA-4B08-B44F-007F9B32FEAC}"/>
              </a:ext>
            </a:extLst>
          </p:cNvPr>
          <p:cNvSpPr txBox="1">
            <a:spLocks noChangeArrowheads="1"/>
          </p:cNvSpPr>
          <p:nvPr/>
        </p:nvSpPr>
        <p:spPr bwMode="auto">
          <a:xfrm>
            <a:off x="4022092" y="485876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563C1"/>
                </a:solidFill>
                <a:latin typeface="楷体" panose="02010609060101010101" pitchFamily="49" charset="-122"/>
                <a:ea typeface="楷体" panose="02010609060101010101" pitchFamily="49" charset="-122"/>
              </a:rPr>
              <a:t>0</a:t>
            </a:r>
          </a:p>
        </p:txBody>
      </p:sp>
      <p:sp>
        <p:nvSpPr>
          <p:cNvPr id="81" name="Text Box 60">
            <a:extLst>
              <a:ext uri="{FF2B5EF4-FFF2-40B4-BE49-F238E27FC236}">
                <a16:creationId xmlns:a16="http://schemas.microsoft.com/office/drawing/2014/main" id="{7B885CC4-BB17-4D63-8D32-5CF9167E2664}"/>
              </a:ext>
            </a:extLst>
          </p:cNvPr>
          <p:cNvSpPr txBox="1">
            <a:spLocks noChangeArrowheads="1"/>
          </p:cNvSpPr>
          <p:nvPr/>
        </p:nvSpPr>
        <p:spPr bwMode="auto">
          <a:xfrm>
            <a:off x="4936492" y="485876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b="1" dirty="0">
                <a:solidFill>
                  <a:srgbClr val="0563C1"/>
                </a:solidFill>
                <a:latin typeface="楷体" panose="02010609060101010101" pitchFamily="49" charset="-122"/>
                <a:ea typeface="楷体" panose="02010609060101010101" pitchFamily="49" charset="-122"/>
              </a:rPr>
              <a:t>1</a:t>
            </a:r>
          </a:p>
        </p:txBody>
      </p:sp>
      <p:sp>
        <p:nvSpPr>
          <p:cNvPr id="82" name="Text Box 63">
            <a:extLst>
              <a:ext uri="{FF2B5EF4-FFF2-40B4-BE49-F238E27FC236}">
                <a16:creationId xmlns:a16="http://schemas.microsoft.com/office/drawing/2014/main" id="{413CB3CA-EF0E-49A6-A4F4-6FE5557C2E02}"/>
              </a:ext>
            </a:extLst>
          </p:cNvPr>
          <p:cNvSpPr txBox="1">
            <a:spLocks noChangeArrowheads="1"/>
          </p:cNvSpPr>
          <p:nvPr/>
        </p:nvSpPr>
        <p:spPr bwMode="auto">
          <a:xfrm>
            <a:off x="6236972" y="3093061"/>
            <a:ext cx="2554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FF0000"/>
                </a:solidFill>
                <a:latin typeface="楷体" panose="02010609060101010101" pitchFamily="49" charset="-122"/>
                <a:ea typeface="楷体" panose="02010609060101010101" pitchFamily="49" charset="-122"/>
              </a:rPr>
              <a:t>实现并行操作</a:t>
            </a:r>
          </a:p>
        </p:txBody>
      </p:sp>
      <p:sp>
        <p:nvSpPr>
          <p:cNvPr id="83" name="Text Box 64">
            <a:extLst>
              <a:ext uri="{FF2B5EF4-FFF2-40B4-BE49-F238E27FC236}">
                <a16:creationId xmlns:a16="http://schemas.microsoft.com/office/drawing/2014/main" id="{CFA3070E-81E0-4ACB-9A14-38DBDD6AE6CB}"/>
              </a:ext>
            </a:extLst>
          </p:cNvPr>
          <p:cNvSpPr txBox="1">
            <a:spLocks noChangeArrowheads="1"/>
          </p:cNvSpPr>
          <p:nvPr/>
        </p:nvSpPr>
        <p:spPr bwMode="auto">
          <a:xfrm>
            <a:off x="6246497" y="5139082"/>
            <a:ext cx="2554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FF0000"/>
                </a:solidFill>
                <a:latin typeface="楷体" panose="02010609060101010101" pitchFamily="49" charset="-122"/>
                <a:ea typeface="楷体" panose="02010609060101010101" pitchFamily="49" charset="-122"/>
              </a:rPr>
              <a:t>实现串行操作</a:t>
            </a:r>
          </a:p>
        </p:txBody>
      </p:sp>
    </p:spTree>
    <p:extLst>
      <p:ext uri="{BB962C8B-B14F-4D97-AF65-F5344CB8AC3E}">
        <p14:creationId xmlns:p14="http://schemas.microsoft.com/office/powerpoint/2010/main" val="2541644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p:cTn id="25" dur="500" fill="hold"/>
                                        <p:tgtEl>
                                          <p:spTgt spid="84"/>
                                        </p:tgtEl>
                                        <p:attrNameLst>
                                          <p:attrName>ppt_w</p:attrName>
                                        </p:attrNameLst>
                                      </p:cBhvr>
                                      <p:tavLst>
                                        <p:tav tm="0">
                                          <p:val>
                                            <p:fltVal val="0"/>
                                          </p:val>
                                        </p:tav>
                                        <p:tav tm="100000">
                                          <p:val>
                                            <p:strVal val="#ppt_w"/>
                                          </p:val>
                                        </p:tav>
                                      </p:tavLst>
                                    </p:anim>
                                    <p:anim calcmode="lin" valueType="num">
                                      <p:cBhvr>
                                        <p:cTn id="26" dur="500" fill="hold"/>
                                        <p:tgtEl>
                                          <p:spTgt spid="84"/>
                                        </p:tgtEl>
                                        <p:attrNameLst>
                                          <p:attrName>ppt_h</p:attrName>
                                        </p:attrNameLst>
                                      </p:cBhvr>
                                      <p:tavLst>
                                        <p:tav tm="0">
                                          <p:val>
                                            <p:fltVal val="0"/>
                                          </p:val>
                                        </p:tav>
                                        <p:tav tm="100000">
                                          <p:val>
                                            <p:strVal val="#ppt_h"/>
                                          </p:val>
                                        </p:tav>
                                      </p:tavLst>
                                    </p:anim>
                                    <p:animEffect transition="in" filter="fade">
                                      <p:cBhvr>
                                        <p:cTn id="27" dur="500"/>
                                        <p:tgtEl>
                                          <p:spTgt spid="84"/>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dissolv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dissolve">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dissolve">
                                      <p:cBhvr>
                                        <p:cTn id="66" dur="500"/>
                                        <p:tgtEl>
                                          <p:spTgt spid="5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dissolv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dissolve">
                                      <p:cBhvr>
                                        <p:cTn id="81" dur="500"/>
                                        <p:tgtEl>
                                          <p:spTgt spid="82"/>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85"/>
                                        </p:tgtEl>
                                        <p:attrNameLst>
                                          <p:attrName>style.visibility</p:attrName>
                                        </p:attrNameLst>
                                      </p:cBhvr>
                                      <p:to>
                                        <p:strVal val="visible"/>
                                      </p:to>
                                    </p:set>
                                    <p:anim calcmode="lin" valueType="num">
                                      <p:cBhvr>
                                        <p:cTn id="86" dur="500" fill="hold"/>
                                        <p:tgtEl>
                                          <p:spTgt spid="85"/>
                                        </p:tgtEl>
                                        <p:attrNameLst>
                                          <p:attrName>ppt_w</p:attrName>
                                        </p:attrNameLst>
                                      </p:cBhvr>
                                      <p:tavLst>
                                        <p:tav tm="0">
                                          <p:val>
                                            <p:fltVal val="0"/>
                                          </p:val>
                                        </p:tav>
                                        <p:tav tm="100000">
                                          <p:val>
                                            <p:strVal val="#ppt_w"/>
                                          </p:val>
                                        </p:tav>
                                      </p:tavLst>
                                    </p:anim>
                                    <p:anim calcmode="lin" valueType="num">
                                      <p:cBhvr>
                                        <p:cTn id="87" dur="500" fill="hold"/>
                                        <p:tgtEl>
                                          <p:spTgt spid="85"/>
                                        </p:tgtEl>
                                        <p:attrNameLst>
                                          <p:attrName>ppt_h</p:attrName>
                                        </p:attrNameLst>
                                      </p:cBhvr>
                                      <p:tavLst>
                                        <p:tav tm="0">
                                          <p:val>
                                            <p:fltVal val="0"/>
                                          </p:val>
                                        </p:tav>
                                        <p:tav tm="100000">
                                          <p:val>
                                            <p:strVal val="#ppt_h"/>
                                          </p:val>
                                        </p:tav>
                                      </p:tavLst>
                                    </p:anim>
                                    <p:animEffect transition="in" filter="fade">
                                      <p:cBhvr>
                                        <p:cTn id="88" dur="500"/>
                                        <p:tgtEl>
                                          <p:spTgt spid="85"/>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wipe(left)">
                                      <p:cBhvr>
                                        <p:cTn id="92" dur="500"/>
                                        <p:tgtEl>
                                          <p:spTgt spid="5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wipe(left)">
                                      <p:cBhvr>
                                        <p:cTn id="97" dur="500"/>
                                        <p:tgtEl>
                                          <p:spTgt spid="6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up)">
                                      <p:cBhvr>
                                        <p:cTn id="102" dur="500"/>
                                        <p:tgtEl>
                                          <p:spTgt spid="6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wipe(up)">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wipe(up)">
                                      <p:cBhvr>
                                        <p:cTn id="112" dur="500"/>
                                        <p:tgtEl>
                                          <p:spTgt spid="78"/>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dissolve">
                                      <p:cBhvr>
                                        <p:cTn id="117" dur="500"/>
                                        <p:tgtEl>
                                          <p:spTgt spid="74"/>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dissolve">
                                      <p:cBhvr>
                                        <p:cTn id="122" dur="500"/>
                                        <p:tgtEl>
                                          <p:spTgt spid="79"/>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dissolve">
                                      <p:cBhvr>
                                        <p:cTn id="127" dur="500"/>
                                        <p:tgtEl>
                                          <p:spTgt spid="75"/>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80"/>
                                        </p:tgtEl>
                                        <p:attrNameLst>
                                          <p:attrName>style.visibility</p:attrName>
                                        </p:attrNameLst>
                                      </p:cBhvr>
                                      <p:to>
                                        <p:strVal val="visible"/>
                                      </p:to>
                                    </p:set>
                                    <p:animEffect transition="in" filter="dissolve">
                                      <p:cBhvr>
                                        <p:cTn id="132" dur="500"/>
                                        <p:tgtEl>
                                          <p:spTgt spid="80"/>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6"/>
                                        </p:tgtEl>
                                        <p:attrNameLst>
                                          <p:attrName>style.visibility</p:attrName>
                                        </p:attrNameLst>
                                      </p:cBhvr>
                                      <p:to>
                                        <p:strVal val="visible"/>
                                      </p:to>
                                    </p:set>
                                    <p:animEffect transition="in" filter="dissolve">
                                      <p:cBhvr>
                                        <p:cTn id="137" dur="500"/>
                                        <p:tgtEl>
                                          <p:spTgt spid="7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dissolv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83"/>
                                        </p:tgtEl>
                                        <p:attrNameLst>
                                          <p:attrName>style.visibility</p:attrName>
                                        </p:attrNameLst>
                                      </p:cBhvr>
                                      <p:to>
                                        <p:strVal val="visible"/>
                                      </p:to>
                                    </p:set>
                                    <p:animEffect transition="in" filter="dissolve">
                                      <p:cBhvr>
                                        <p:cTn id="14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84" grpId="0" animBg="1"/>
      <p:bldP spid="25" grpId="0"/>
      <p:bldP spid="26" grpId="0"/>
      <p:bldP spid="27" grpId="0"/>
      <p:bldP spid="28" grpId="0"/>
      <p:bldP spid="43" grpId="0"/>
      <p:bldP spid="56" grpId="0"/>
      <p:bldP spid="57" grpId="0"/>
      <p:bldP spid="58" grpId="0"/>
      <p:bldP spid="85" grpId="0" animBg="1"/>
      <p:bldP spid="59" grpId="0"/>
      <p:bldP spid="74" grpId="0"/>
      <p:bldP spid="75" grpId="0"/>
      <p:bldP spid="76" grpId="0"/>
      <p:bldP spid="79" grpId="0"/>
      <p:bldP spid="80" grpId="0"/>
      <p:bldP spid="81" grpId="0"/>
      <p:bldP spid="82" grpId="0"/>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四、数字计算机的特点</a:t>
            </a:r>
          </a:p>
        </p:txBody>
      </p:sp>
      <p:cxnSp>
        <p:nvCxnSpPr>
          <p:cNvPr id="31" name="直接连接符 30"/>
          <p:cNvCxnSpPr>
            <a:cxnSpLocks/>
          </p:cNvCxnSpPr>
          <p:nvPr/>
        </p:nvCxnSpPr>
        <p:spPr>
          <a:xfrm>
            <a:off x="-352945" y="611418"/>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11</a:t>
            </a:fld>
            <a:endParaRPr lang="zh-CN" altLang="en-US"/>
          </a:p>
        </p:txBody>
      </p:sp>
      <p:sp>
        <p:nvSpPr>
          <p:cNvPr id="54" name="MH_SubTitle_1">
            <a:extLst>
              <a:ext uri="{FF2B5EF4-FFF2-40B4-BE49-F238E27FC236}">
                <a16:creationId xmlns:a16="http://schemas.microsoft.com/office/drawing/2014/main" id="{02F3A9CF-5EE6-427D-A647-5C5A59D8FC20}"/>
              </a:ext>
            </a:extLst>
          </p:cNvPr>
          <p:cNvSpPr txBox="1"/>
          <p:nvPr>
            <p:custDataLst>
              <p:tags r:id="rId1"/>
            </p:custDataLst>
          </p:nvPr>
        </p:nvSpPr>
        <p:spPr>
          <a:xfrm>
            <a:off x="628650" y="1620044"/>
            <a:ext cx="7928017" cy="3888694"/>
          </a:xfrm>
          <a:prstGeom prst="rect">
            <a:avLst/>
          </a:prstGeom>
          <a:noFill/>
        </p:spPr>
        <p:txBody>
          <a:bodyPr anchor="b">
            <a:noAutofit/>
          </a:bodyPr>
          <a:lstStyle/>
          <a:p>
            <a:pPr>
              <a:lnSpc>
                <a:spcPct val="200000"/>
              </a:lnSpc>
              <a:defRPr/>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能在程序控制下自动连续的工作：</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寄存器</a:t>
            </a:r>
            <a:endParaRPr lang="en-US" altLang="zh-CN" sz="2800" b="1" dirty="0">
              <a:latin typeface="楷体" panose="02010609060101010101" pitchFamily="49" charset="-122"/>
              <a:ea typeface="楷体" panose="02010609060101010101" pitchFamily="49" charset="-122"/>
            </a:endParaRPr>
          </a:p>
          <a:p>
            <a:pPr>
              <a:lnSpc>
                <a:spcPct val="200000"/>
              </a:lnSpc>
              <a:defRPr/>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运算速度快</a:t>
            </a:r>
          </a:p>
          <a:p>
            <a:pPr>
              <a:lnSpc>
                <a:spcPct val="200000"/>
              </a:lnSpc>
              <a:defRPr/>
            </a:pP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运算精度高</a:t>
            </a:r>
          </a:p>
          <a:p>
            <a:pPr>
              <a:lnSpc>
                <a:spcPct val="200000"/>
              </a:lnSpc>
              <a:defRPr/>
            </a:pP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具有很强的信息存储能力</a:t>
            </a:r>
          </a:p>
          <a:p>
            <a:pPr>
              <a:lnSpc>
                <a:spcPct val="200000"/>
              </a:lnSpc>
              <a:defRPr/>
            </a:pP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通用性强</a:t>
            </a:r>
          </a:p>
        </p:txBody>
      </p:sp>
    </p:spTree>
    <p:extLst>
      <p:ext uri="{BB962C8B-B14F-4D97-AF65-F5344CB8AC3E}">
        <p14:creationId xmlns:p14="http://schemas.microsoft.com/office/powerpoint/2010/main" val="27283228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wipe(left)">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wipe(left)">
                                      <p:cBhvr>
                                        <p:cTn id="12" dur="500"/>
                                        <p:tgtEl>
                                          <p:spTgt spid="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wipe(left)">
                                      <p:cBhvr>
                                        <p:cTn id="17" dur="500"/>
                                        <p:tgtEl>
                                          <p:spTgt spid="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
                                            <p:txEl>
                                              <p:pRg st="3" end="3"/>
                                            </p:txEl>
                                          </p:spTgt>
                                        </p:tgtEl>
                                        <p:attrNameLst>
                                          <p:attrName>style.visibility</p:attrName>
                                        </p:attrNameLst>
                                      </p:cBhvr>
                                      <p:to>
                                        <p:strVal val="visible"/>
                                      </p:to>
                                    </p:set>
                                    <p:animEffect transition="in" filter="wipe(left)">
                                      <p:cBhvr>
                                        <p:cTn id="22" dur="500"/>
                                        <p:tgtEl>
                                          <p:spTgt spid="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
                                            <p:txEl>
                                              <p:pRg st="4" end="4"/>
                                            </p:txEl>
                                          </p:spTgt>
                                        </p:tgtEl>
                                        <p:attrNameLst>
                                          <p:attrName>style.visibility</p:attrName>
                                        </p:attrNameLst>
                                      </p:cBhvr>
                                      <p:to>
                                        <p:strVal val="visible"/>
                                      </p:to>
                                    </p:set>
                                    <p:animEffect transition="in" filter="wipe(left)">
                                      <p:cBhvr>
                                        <p:cTn id="27" dur="500"/>
                                        <p:tgtEl>
                                          <p:spTgt spid="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97631D6-2F3F-4C77-B3DB-8DBE7BBF4BE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课程介绍</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1</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a:t>
              </a:r>
              <a:r>
                <a:rPr kumimoji="0" lang="zh-CN" altLang="en-US" sz="2800" b="0"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cs"/>
                </a:rPr>
                <a:t>计算机系统的硬件组成</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3420753"/>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3432295"/>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主要功能部件</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410589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4117437"/>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硬件系统结构</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344930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413445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392695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extLst>
      <p:ext uri="{BB962C8B-B14F-4D97-AF65-F5344CB8AC3E}">
        <p14:creationId xmlns:p14="http://schemas.microsoft.com/office/powerpoint/2010/main" val="3433238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存储器</a:t>
            </a: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0"/>
            <a:ext cx="184371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Box 5">
            <a:extLst>
              <a:ext uri="{FF2B5EF4-FFF2-40B4-BE49-F238E27FC236}">
                <a16:creationId xmlns:a16="http://schemas.microsoft.com/office/drawing/2014/main" id="{86AB16D5-DF7B-42D6-AD32-B37EBC51C4FC}"/>
              </a:ext>
            </a:extLst>
          </p:cNvPr>
          <p:cNvSpPr txBox="1"/>
          <p:nvPr/>
        </p:nvSpPr>
        <p:spPr>
          <a:xfrm>
            <a:off x="437513" y="1732641"/>
            <a:ext cx="4604750" cy="63767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）功能：  </a:t>
            </a:r>
            <a:r>
              <a:rPr lang="zh-CN" altLang="en-US" sz="2800" b="1" dirty="0">
                <a:solidFill>
                  <a:srgbClr val="FF0000"/>
                </a:solidFill>
                <a:latin typeface="楷体" panose="02010609060101010101" pitchFamily="49" charset="-122"/>
                <a:ea typeface="楷体" panose="02010609060101010101" pitchFamily="49" charset="-122"/>
              </a:rPr>
              <a:t>存储信息</a:t>
            </a:r>
            <a:endParaRPr lang="en-US" altLang="zh-CN" sz="2800" b="1" dirty="0">
              <a:solidFill>
                <a:srgbClr val="FF0000"/>
              </a:solidFill>
              <a:latin typeface="楷体" panose="02010609060101010101" pitchFamily="49" charset="-122"/>
              <a:ea typeface="楷体" panose="02010609060101010101" pitchFamily="49" charset="-122"/>
            </a:endParaRPr>
          </a:p>
        </p:txBody>
      </p:sp>
      <p:grpSp>
        <p:nvGrpSpPr>
          <p:cNvPr id="66" name="Group 2">
            <a:extLst>
              <a:ext uri="{FF2B5EF4-FFF2-40B4-BE49-F238E27FC236}">
                <a16:creationId xmlns:a16="http://schemas.microsoft.com/office/drawing/2014/main" id="{94B0F35F-88A7-45CC-929B-D401C1D82CBD}"/>
              </a:ext>
            </a:extLst>
          </p:cNvPr>
          <p:cNvGrpSpPr>
            <a:grpSpLocks/>
          </p:cNvGrpSpPr>
          <p:nvPr/>
        </p:nvGrpSpPr>
        <p:grpSpPr bwMode="auto">
          <a:xfrm>
            <a:off x="885630" y="3285940"/>
            <a:ext cx="7391342" cy="2534850"/>
            <a:chOff x="271" y="1104"/>
            <a:chExt cx="5489" cy="1860"/>
          </a:xfrm>
        </p:grpSpPr>
        <p:sp>
          <p:nvSpPr>
            <p:cNvPr id="67" name="Rectangle 3">
              <a:extLst>
                <a:ext uri="{FF2B5EF4-FFF2-40B4-BE49-F238E27FC236}">
                  <a16:creationId xmlns:a16="http://schemas.microsoft.com/office/drawing/2014/main" id="{E32B4636-ED06-47DA-9ED5-FD89DBFA02D6}"/>
                </a:ext>
              </a:extLst>
            </p:cNvPr>
            <p:cNvSpPr>
              <a:spLocks noChangeArrowheads="1"/>
            </p:cNvSpPr>
            <p:nvPr/>
          </p:nvSpPr>
          <p:spPr bwMode="auto">
            <a:xfrm>
              <a:off x="2496" y="1248"/>
              <a:ext cx="1104" cy="115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8" name="Rectangle 4">
              <a:extLst>
                <a:ext uri="{FF2B5EF4-FFF2-40B4-BE49-F238E27FC236}">
                  <a16:creationId xmlns:a16="http://schemas.microsoft.com/office/drawing/2014/main" id="{2B7256EF-783F-466B-AC51-978D8F9806F5}"/>
                </a:ext>
              </a:extLst>
            </p:cNvPr>
            <p:cNvSpPr>
              <a:spLocks noChangeArrowheads="1"/>
            </p:cNvSpPr>
            <p:nvPr/>
          </p:nvSpPr>
          <p:spPr bwMode="auto">
            <a:xfrm>
              <a:off x="720"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9" name="Rectangle 5">
              <a:extLst>
                <a:ext uri="{FF2B5EF4-FFF2-40B4-BE49-F238E27FC236}">
                  <a16:creationId xmlns:a16="http://schemas.microsoft.com/office/drawing/2014/main" id="{9D9C1B20-1D84-4760-9382-E53C61C06F37}"/>
                </a:ext>
              </a:extLst>
            </p:cNvPr>
            <p:cNvSpPr>
              <a:spLocks noChangeArrowheads="1"/>
            </p:cNvSpPr>
            <p:nvPr/>
          </p:nvSpPr>
          <p:spPr bwMode="auto">
            <a:xfrm>
              <a:off x="1584"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0" name="Rectangle 6">
              <a:extLst>
                <a:ext uri="{FF2B5EF4-FFF2-40B4-BE49-F238E27FC236}">
                  <a16:creationId xmlns:a16="http://schemas.microsoft.com/office/drawing/2014/main" id="{DE6771C3-2A06-4E33-B4D7-BC4B154297C8}"/>
                </a:ext>
              </a:extLst>
            </p:cNvPr>
            <p:cNvSpPr>
              <a:spLocks noChangeArrowheads="1"/>
            </p:cNvSpPr>
            <p:nvPr/>
          </p:nvSpPr>
          <p:spPr bwMode="auto">
            <a:xfrm>
              <a:off x="4128"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1" name="Rectangle 7">
              <a:extLst>
                <a:ext uri="{FF2B5EF4-FFF2-40B4-BE49-F238E27FC236}">
                  <a16:creationId xmlns:a16="http://schemas.microsoft.com/office/drawing/2014/main" id="{26597E33-BFFA-4AD0-A07C-84641861F0FA}"/>
                </a:ext>
              </a:extLst>
            </p:cNvPr>
            <p:cNvSpPr>
              <a:spLocks noChangeArrowheads="1"/>
            </p:cNvSpPr>
            <p:nvPr/>
          </p:nvSpPr>
          <p:spPr bwMode="auto">
            <a:xfrm>
              <a:off x="4992"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2" name="Rectangle 8">
              <a:extLst>
                <a:ext uri="{FF2B5EF4-FFF2-40B4-BE49-F238E27FC236}">
                  <a16:creationId xmlns:a16="http://schemas.microsoft.com/office/drawing/2014/main" id="{6F626C39-C216-4892-A671-D94B78F5D1FF}"/>
                </a:ext>
              </a:extLst>
            </p:cNvPr>
            <p:cNvSpPr>
              <a:spLocks noChangeArrowheads="1"/>
            </p:cNvSpPr>
            <p:nvPr/>
          </p:nvSpPr>
          <p:spPr bwMode="auto">
            <a:xfrm>
              <a:off x="2352" y="2580"/>
              <a:ext cx="1392" cy="384"/>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3" name="Text Box 9">
              <a:extLst>
                <a:ext uri="{FF2B5EF4-FFF2-40B4-BE49-F238E27FC236}">
                  <a16:creationId xmlns:a16="http://schemas.microsoft.com/office/drawing/2014/main" id="{CED06369-D2A0-4B31-8681-1B2B7A7BC557}"/>
                </a:ext>
              </a:extLst>
            </p:cNvPr>
            <p:cNvSpPr txBox="1">
              <a:spLocks noChangeArrowheads="1"/>
            </p:cNvSpPr>
            <p:nvPr/>
          </p:nvSpPr>
          <p:spPr bwMode="auto">
            <a:xfrm>
              <a:off x="2592" y="1584"/>
              <a:ext cx="9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存储体</a:t>
              </a:r>
            </a:p>
          </p:txBody>
        </p:sp>
        <p:sp>
          <p:nvSpPr>
            <p:cNvPr id="74" name="Text Box 10">
              <a:extLst>
                <a:ext uri="{FF2B5EF4-FFF2-40B4-BE49-F238E27FC236}">
                  <a16:creationId xmlns:a16="http://schemas.microsoft.com/office/drawing/2014/main" id="{CF228370-DDA3-416A-800F-0D0B30DB5DB0}"/>
                </a:ext>
              </a:extLst>
            </p:cNvPr>
            <p:cNvSpPr txBox="1">
              <a:spLocks noChangeArrowheads="1"/>
            </p:cNvSpPr>
            <p:nvPr/>
          </p:nvSpPr>
          <p:spPr bwMode="auto">
            <a:xfrm>
              <a:off x="756" y="1344"/>
              <a:ext cx="349"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地址寄存器</a:t>
              </a:r>
            </a:p>
          </p:txBody>
        </p:sp>
        <p:sp>
          <p:nvSpPr>
            <p:cNvPr id="75" name="Text Box 11">
              <a:extLst>
                <a:ext uri="{FF2B5EF4-FFF2-40B4-BE49-F238E27FC236}">
                  <a16:creationId xmlns:a16="http://schemas.microsoft.com/office/drawing/2014/main" id="{F3423A63-4B09-4CFF-AE8B-1895904E069B}"/>
                </a:ext>
              </a:extLst>
            </p:cNvPr>
            <p:cNvSpPr txBox="1">
              <a:spLocks noChangeArrowheads="1"/>
            </p:cNvSpPr>
            <p:nvPr/>
          </p:nvSpPr>
          <p:spPr bwMode="auto">
            <a:xfrm>
              <a:off x="1620" y="1488"/>
              <a:ext cx="349"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译码器</a:t>
              </a:r>
            </a:p>
          </p:txBody>
        </p:sp>
        <p:sp>
          <p:nvSpPr>
            <p:cNvPr id="76" name="Text Box 12">
              <a:extLst>
                <a:ext uri="{FF2B5EF4-FFF2-40B4-BE49-F238E27FC236}">
                  <a16:creationId xmlns:a16="http://schemas.microsoft.com/office/drawing/2014/main" id="{C1C135F0-3831-4D74-9A3C-54ED399C4DAA}"/>
                </a:ext>
              </a:extLst>
            </p:cNvPr>
            <p:cNvSpPr txBox="1">
              <a:spLocks noChangeArrowheads="1"/>
            </p:cNvSpPr>
            <p:nvPr/>
          </p:nvSpPr>
          <p:spPr bwMode="auto">
            <a:xfrm>
              <a:off x="4164" y="1440"/>
              <a:ext cx="34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读/写线路</a:t>
              </a:r>
            </a:p>
          </p:txBody>
        </p:sp>
        <p:sp>
          <p:nvSpPr>
            <p:cNvPr id="77" name="Text Box 13">
              <a:extLst>
                <a:ext uri="{FF2B5EF4-FFF2-40B4-BE49-F238E27FC236}">
                  <a16:creationId xmlns:a16="http://schemas.microsoft.com/office/drawing/2014/main" id="{CED64F29-1F9A-4688-B7E1-D6E8F330FC9B}"/>
                </a:ext>
              </a:extLst>
            </p:cNvPr>
            <p:cNvSpPr txBox="1">
              <a:spLocks noChangeArrowheads="1"/>
            </p:cNvSpPr>
            <p:nvPr/>
          </p:nvSpPr>
          <p:spPr bwMode="auto">
            <a:xfrm>
              <a:off x="5028" y="1392"/>
              <a:ext cx="349"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数据寄存器</a:t>
              </a:r>
            </a:p>
          </p:txBody>
        </p:sp>
        <p:sp>
          <p:nvSpPr>
            <p:cNvPr id="78" name="Text Box 14">
              <a:extLst>
                <a:ext uri="{FF2B5EF4-FFF2-40B4-BE49-F238E27FC236}">
                  <a16:creationId xmlns:a16="http://schemas.microsoft.com/office/drawing/2014/main" id="{93ECB395-F471-4256-B050-DD9AB2D0CEC7}"/>
                </a:ext>
              </a:extLst>
            </p:cNvPr>
            <p:cNvSpPr txBox="1">
              <a:spLocks noChangeArrowheads="1"/>
            </p:cNvSpPr>
            <p:nvPr/>
          </p:nvSpPr>
          <p:spPr bwMode="auto">
            <a:xfrm>
              <a:off x="2478" y="2616"/>
              <a:ext cx="1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控制线路</a:t>
              </a:r>
            </a:p>
          </p:txBody>
        </p:sp>
        <p:sp>
          <p:nvSpPr>
            <p:cNvPr id="79" name="Line 15">
              <a:extLst>
                <a:ext uri="{FF2B5EF4-FFF2-40B4-BE49-F238E27FC236}">
                  <a16:creationId xmlns:a16="http://schemas.microsoft.com/office/drawing/2014/main" id="{7384CD8C-2448-4B67-B762-0A66963F2277}"/>
                </a:ext>
              </a:extLst>
            </p:cNvPr>
            <p:cNvSpPr>
              <a:spLocks noChangeShapeType="1"/>
            </p:cNvSpPr>
            <p:nvPr/>
          </p:nvSpPr>
          <p:spPr bwMode="auto">
            <a:xfrm>
              <a:off x="288" y="1344"/>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0" name="Line 16">
              <a:extLst>
                <a:ext uri="{FF2B5EF4-FFF2-40B4-BE49-F238E27FC236}">
                  <a16:creationId xmlns:a16="http://schemas.microsoft.com/office/drawing/2014/main" id="{9C6B4799-9172-4505-BD50-731058B75417}"/>
                </a:ext>
              </a:extLst>
            </p:cNvPr>
            <p:cNvSpPr>
              <a:spLocks noChangeShapeType="1"/>
            </p:cNvSpPr>
            <p:nvPr/>
          </p:nvSpPr>
          <p:spPr bwMode="auto">
            <a:xfrm>
              <a:off x="288" y="2448"/>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1" name="Line 17">
              <a:extLst>
                <a:ext uri="{FF2B5EF4-FFF2-40B4-BE49-F238E27FC236}">
                  <a16:creationId xmlns:a16="http://schemas.microsoft.com/office/drawing/2014/main" id="{0A221CBB-8F05-499C-99AF-E93CF0C83018}"/>
                </a:ext>
              </a:extLst>
            </p:cNvPr>
            <p:cNvSpPr>
              <a:spLocks noChangeShapeType="1"/>
            </p:cNvSpPr>
            <p:nvPr/>
          </p:nvSpPr>
          <p:spPr bwMode="auto">
            <a:xfrm>
              <a:off x="1152" y="1344"/>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2" name="Line 18">
              <a:extLst>
                <a:ext uri="{FF2B5EF4-FFF2-40B4-BE49-F238E27FC236}">
                  <a16:creationId xmlns:a16="http://schemas.microsoft.com/office/drawing/2014/main" id="{4D497705-767C-46D1-96A6-FEB31C50146D}"/>
                </a:ext>
              </a:extLst>
            </p:cNvPr>
            <p:cNvSpPr>
              <a:spLocks noChangeShapeType="1"/>
            </p:cNvSpPr>
            <p:nvPr/>
          </p:nvSpPr>
          <p:spPr bwMode="auto">
            <a:xfrm>
              <a:off x="1152" y="2448"/>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3" name="Line 19">
              <a:extLst>
                <a:ext uri="{FF2B5EF4-FFF2-40B4-BE49-F238E27FC236}">
                  <a16:creationId xmlns:a16="http://schemas.microsoft.com/office/drawing/2014/main" id="{B552318C-C993-4381-A7E7-EC5FC5D982BD}"/>
                </a:ext>
              </a:extLst>
            </p:cNvPr>
            <p:cNvSpPr>
              <a:spLocks noChangeShapeType="1"/>
            </p:cNvSpPr>
            <p:nvPr/>
          </p:nvSpPr>
          <p:spPr bwMode="auto">
            <a:xfrm>
              <a:off x="1968" y="187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4" name="Text Box 20">
              <a:extLst>
                <a:ext uri="{FF2B5EF4-FFF2-40B4-BE49-F238E27FC236}">
                  <a16:creationId xmlns:a16="http://schemas.microsoft.com/office/drawing/2014/main" id="{434F5BF1-C11B-4A4E-A926-34A8B217EDC6}"/>
                </a:ext>
              </a:extLst>
            </p:cNvPr>
            <p:cNvSpPr txBox="1">
              <a:spLocks noChangeArrowheads="1"/>
            </p:cNvSpPr>
            <p:nvPr/>
          </p:nvSpPr>
          <p:spPr bwMode="auto">
            <a:xfrm>
              <a:off x="271" y="1488"/>
              <a:ext cx="41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a:t>
              </a:r>
            </a:p>
          </p:txBody>
        </p:sp>
        <p:sp>
          <p:nvSpPr>
            <p:cNvPr id="85" name="Text Box 21">
              <a:extLst>
                <a:ext uri="{FF2B5EF4-FFF2-40B4-BE49-F238E27FC236}">
                  <a16:creationId xmlns:a16="http://schemas.microsoft.com/office/drawing/2014/main" id="{F8ADBE0B-FD10-43CA-A0C0-A9EC20F5235D}"/>
                </a:ext>
              </a:extLst>
            </p:cNvPr>
            <p:cNvSpPr txBox="1">
              <a:spLocks noChangeArrowheads="1"/>
            </p:cNvSpPr>
            <p:nvPr/>
          </p:nvSpPr>
          <p:spPr bwMode="auto">
            <a:xfrm>
              <a:off x="1135" y="1488"/>
              <a:ext cx="41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a:t>
              </a:r>
            </a:p>
          </p:txBody>
        </p:sp>
        <p:sp>
          <p:nvSpPr>
            <p:cNvPr id="86" name="Line 22">
              <a:extLst>
                <a:ext uri="{FF2B5EF4-FFF2-40B4-BE49-F238E27FC236}">
                  <a16:creationId xmlns:a16="http://schemas.microsoft.com/office/drawing/2014/main" id="{EC466F03-0956-45B6-AFF5-30A7B0647890}"/>
                </a:ext>
              </a:extLst>
            </p:cNvPr>
            <p:cNvSpPr>
              <a:spLocks noChangeShapeType="1"/>
            </p:cNvSpPr>
            <p:nvPr/>
          </p:nvSpPr>
          <p:spPr bwMode="auto">
            <a:xfrm>
              <a:off x="3600" y="1920"/>
              <a:ext cx="52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7" name="Line 23">
              <a:extLst>
                <a:ext uri="{FF2B5EF4-FFF2-40B4-BE49-F238E27FC236}">
                  <a16:creationId xmlns:a16="http://schemas.microsoft.com/office/drawing/2014/main" id="{BDA063D7-FFAE-40AB-B5B8-3E60BA363B3D}"/>
                </a:ext>
              </a:extLst>
            </p:cNvPr>
            <p:cNvSpPr>
              <a:spLocks noChangeShapeType="1"/>
            </p:cNvSpPr>
            <p:nvPr/>
          </p:nvSpPr>
          <p:spPr bwMode="auto">
            <a:xfrm>
              <a:off x="4512" y="1920"/>
              <a:ext cx="4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8" name="Line 24">
              <a:extLst>
                <a:ext uri="{FF2B5EF4-FFF2-40B4-BE49-F238E27FC236}">
                  <a16:creationId xmlns:a16="http://schemas.microsoft.com/office/drawing/2014/main" id="{9A34FD3B-EBD6-48CA-B10B-758436952C25}"/>
                </a:ext>
              </a:extLst>
            </p:cNvPr>
            <p:cNvSpPr>
              <a:spLocks noChangeShapeType="1"/>
            </p:cNvSpPr>
            <p:nvPr/>
          </p:nvSpPr>
          <p:spPr bwMode="auto">
            <a:xfrm>
              <a:off x="5376" y="1920"/>
              <a:ext cx="38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116" name="Text Box 5">
            <a:extLst>
              <a:ext uri="{FF2B5EF4-FFF2-40B4-BE49-F238E27FC236}">
                <a16:creationId xmlns:a16="http://schemas.microsoft.com/office/drawing/2014/main" id="{E7C1FE04-92C9-4491-9773-AE511C3176DB}"/>
              </a:ext>
            </a:extLst>
          </p:cNvPr>
          <p:cNvSpPr txBox="1"/>
          <p:nvPr/>
        </p:nvSpPr>
        <p:spPr>
          <a:xfrm>
            <a:off x="437513" y="2386668"/>
            <a:ext cx="4604750" cy="63767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）组成（主存储器）：</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784871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14</a:t>
            </a:fld>
            <a:endParaRPr lang="zh-CN" altLang="en-US"/>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存储器</a:t>
            </a: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0"/>
            <a:ext cx="169131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oup 2">
            <a:extLst>
              <a:ext uri="{FF2B5EF4-FFF2-40B4-BE49-F238E27FC236}">
                <a16:creationId xmlns:a16="http://schemas.microsoft.com/office/drawing/2014/main" id="{94B0F35F-88A7-45CC-929B-D401C1D82CBD}"/>
              </a:ext>
            </a:extLst>
          </p:cNvPr>
          <p:cNvGrpSpPr>
            <a:grpSpLocks/>
          </p:cNvGrpSpPr>
          <p:nvPr/>
        </p:nvGrpSpPr>
        <p:grpSpPr bwMode="auto">
          <a:xfrm>
            <a:off x="864883" y="1936956"/>
            <a:ext cx="7391342" cy="2534850"/>
            <a:chOff x="271" y="1104"/>
            <a:chExt cx="5489" cy="1860"/>
          </a:xfrm>
        </p:grpSpPr>
        <p:sp>
          <p:nvSpPr>
            <p:cNvPr id="67" name="Rectangle 3">
              <a:extLst>
                <a:ext uri="{FF2B5EF4-FFF2-40B4-BE49-F238E27FC236}">
                  <a16:creationId xmlns:a16="http://schemas.microsoft.com/office/drawing/2014/main" id="{E32B4636-ED06-47DA-9ED5-FD89DBFA02D6}"/>
                </a:ext>
              </a:extLst>
            </p:cNvPr>
            <p:cNvSpPr>
              <a:spLocks noChangeArrowheads="1"/>
            </p:cNvSpPr>
            <p:nvPr/>
          </p:nvSpPr>
          <p:spPr bwMode="auto">
            <a:xfrm>
              <a:off x="2496" y="1248"/>
              <a:ext cx="1104" cy="115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8" name="Rectangle 4">
              <a:extLst>
                <a:ext uri="{FF2B5EF4-FFF2-40B4-BE49-F238E27FC236}">
                  <a16:creationId xmlns:a16="http://schemas.microsoft.com/office/drawing/2014/main" id="{2B7256EF-783F-466B-AC51-978D8F9806F5}"/>
                </a:ext>
              </a:extLst>
            </p:cNvPr>
            <p:cNvSpPr>
              <a:spLocks noChangeArrowheads="1"/>
            </p:cNvSpPr>
            <p:nvPr/>
          </p:nvSpPr>
          <p:spPr bwMode="auto">
            <a:xfrm>
              <a:off x="720"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9" name="Rectangle 5">
              <a:extLst>
                <a:ext uri="{FF2B5EF4-FFF2-40B4-BE49-F238E27FC236}">
                  <a16:creationId xmlns:a16="http://schemas.microsoft.com/office/drawing/2014/main" id="{9D9C1B20-1D84-4760-9382-E53C61C06F37}"/>
                </a:ext>
              </a:extLst>
            </p:cNvPr>
            <p:cNvSpPr>
              <a:spLocks noChangeArrowheads="1"/>
            </p:cNvSpPr>
            <p:nvPr/>
          </p:nvSpPr>
          <p:spPr bwMode="auto">
            <a:xfrm>
              <a:off x="1584"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0" name="Rectangle 6">
              <a:extLst>
                <a:ext uri="{FF2B5EF4-FFF2-40B4-BE49-F238E27FC236}">
                  <a16:creationId xmlns:a16="http://schemas.microsoft.com/office/drawing/2014/main" id="{DE6771C3-2A06-4E33-B4D7-BC4B154297C8}"/>
                </a:ext>
              </a:extLst>
            </p:cNvPr>
            <p:cNvSpPr>
              <a:spLocks noChangeArrowheads="1"/>
            </p:cNvSpPr>
            <p:nvPr/>
          </p:nvSpPr>
          <p:spPr bwMode="auto">
            <a:xfrm>
              <a:off x="4128"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1" name="Rectangle 7">
              <a:extLst>
                <a:ext uri="{FF2B5EF4-FFF2-40B4-BE49-F238E27FC236}">
                  <a16:creationId xmlns:a16="http://schemas.microsoft.com/office/drawing/2014/main" id="{26597E33-BFFA-4AD0-A07C-84641861F0FA}"/>
                </a:ext>
              </a:extLst>
            </p:cNvPr>
            <p:cNvSpPr>
              <a:spLocks noChangeArrowheads="1"/>
            </p:cNvSpPr>
            <p:nvPr/>
          </p:nvSpPr>
          <p:spPr bwMode="auto">
            <a:xfrm>
              <a:off x="4992"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2" name="Rectangle 8">
              <a:extLst>
                <a:ext uri="{FF2B5EF4-FFF2-40B4-BE49-F238E27FC236}">
                  <a16:creationId xmlns:a16="http://schemas.microsoft.com/office/drawing/2014/main" id="{6F626C39-C216-4892-A671-D94B78F5D1FF}"/>
                </a:ext>
              </a:extLst>
            </p:cNvPr>
            <p:cNvSpPr>
              <a:spLocks noChangeArrowheads="1"/>
            </p:cNvSpPr>
            <p:nvPr/>
          </p:nvSpPr>
          <p:spPr bwMode="auto">
            <a:xfrm>
              <a:off x="2352" y="2580"/>
              <a:ext cx="1392" cy="384"/>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3" name="Text Box 9">
              <a:extLst>
                <a:ext uri="{FF2B5EF4-FFF2-40B4-BE49-F238E27FC236}">
                  <a16:creationId xmlns:a16="http://schemas.microsoft.com/office/drawing/2014/main" id="{CED06369-D2A0-4B31-8681-1B2B7A7BC557}"/>
                </a:ext>
              </a:extLst>
            </p:cNvPr>
            <p:cNvSpPr txBox="1">
              <a:spLocks noChangeArrowheads="1"/>
            </p:cNvSpPr>
            <p:nvPr/>
          </p:nvSpPr>
          <p:spPr bwMode="auto">
            <a:xfrm>
              <a:off x="2592" y="1584"/>
              <a:ext cx="9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存储体</a:t>
              </a:r>
            </a:p>
          </p:txBody>
        </p:sp>
        <p:sp>
          <p:nvSpPr>
            <p:cNvPr id="74" name="Text Box 10">
              <a:extLst>
                <a:ext uri="{FF2B5EF4-FFF2-40B4-BE49-F238E27FC236}">
                  <a16:creationId xmlns:a16="http://schemas.microsoft.com/office/drawing/2014/main" id="{CF228370-DDA3-416A-800F-0D0B30DB5DB0}"/>
                </a:ext>
              </a:extLst>
            </p:cNvPr>
            <p:cNvSpPr txBox="1">
              <a:spLocks noChangeArrowheads="1"/>
            </p:cNvSpPr>
            <p:nvPr/>
          </p:nvSpPr>
          <p:spPr bwMode="auto">
            <a:xfrm>
              <a:off x="756" y="1344"/>
              <a:ext cx="349"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地址寄存器</a:t>
              </a:r>
            </a:p>
          </p:txBody>
        </p:sp>
        <p:sp>
          <p:nvSpPr>
            <p:cNvPr id="75" name="Text Box 11">
              <a:extLst>
                <a:ext uri="{FF2B5EF4-FFF2-40B4-BE49-F238E27FC236}">
                  <a16:creationId xmlns:a16="http://schemas.microsoft.com/office/drawing/2014/main" id="{F3423A63-4B09-4CFF-AE8B-1895904E069B}"/>
                </a:ext>
              </a:extLst>
            </p:cNvPr>
            <p:cNvSpPr txBox="1">
              <a:spLocks noChangeArrowheads="1"/>
            </p:cNvSpPr>
            <p:nvPr/>
          </p:nvSpPr>
          <p:spPr bwMode="auto">
            <a:xfrm>
              <a:off x="1620" y="1488"/>
              <a:ext cx="349"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译码器</a:t>
              </a:r>
            </a:p>
          </p:txBody>
        </p:sp>
        <p:sp>
          <p:nvSpPr>
            <p:cNvPr id="76" name="Text Box 12">
              <a:extLst>
                <a:ext uri="{FF2B5EF4-FFF2-40B4-BE49-F238E27FC236}">
                  <a16:creationId xmlns:a16="http://schemas.microsoft.com/office/drawing/2014/main" id="{C1C135F0-3831-4D74-9A3C-54ED399C4DAA}"/>
                </a:ext>
              </a:extLst>
            </p:cNvPr>
            <p:cNvSpPr txBox="1">
              <a:spLocks noChangeArrowheads="1"/>
            </p:cNvSpPr>
            <p:nvPr/>
          </p:nvSpPr>
          <p:spPr bwMode="auto">
            <a:xfrm>
              <a:off x="4164" y="1440"/>
              <a:ext cx="34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读/写线路</a:t>
              </a:r>
            </a:p>
          </p:txBody>
        </p:sp>
        <p:sp>
          <p:nvSpPr>
            <p:cNvPr id="77" name="Text Box 13">
              <a:extLst>
                <a:ext uri="{FF2B5EF4-FFF2-40B4-BE49-F238E27FC236}">
                  <a16:creationId xmlns:a16="http://schemas.microsoft.com/office/drawing/2014/main" id="{CED64F29-1F9A-4688-B7E1-D6E8F330FC9B}"/>
                </a:ext>
              </a:extLst>
            </p:cNvPr>
            <p:cNvSpPr txBox="1">
              <a:spLocks noChangeArrowheads="1"/>
            </p:cNvSpPr>
            <p:nvPr/>
          </p:nvSpPr>
          <p:spPr bwMode="auto">
            <a:xfrm>
              <a:off x="5028" y="1392"/>
              <a:ext cx="349"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数据寄存器</a:t>
              </a:r>
            </a:p>
          </p:txBody>
        </p:sp>
        <p:sp>
          <p:nvSpPr>
            <p:cNvPr id="78" name="Text Box 14">
              <a:extLst>
                <a:ext uri="{FF2B5EF4-FFF2-40B4-BE49-F238E27FC236}">
                  <a16:creationId xmlns:a16="http://schemas.microsoft.com/office/drawing/2014/main" id="{93ECB395-F471-4256-B050-DD9AB2D0CEC7}"/>
                </a:ext>
              </a:extLst>
            </p:cNvPr>
            <p:cNvSpPr txBox="1">
              <a:spLocks noChangeArrowheads="1"/>
            </p:cNvSpPr>
            <p:nvPr/>
          </p:nvSpPr>
          <p:spPr bwMode="auto">
            <a:xfrm>
              <a:off x="2478" y="2616"/>
              <a:ext cx="1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控制线路</a:t>
              </a:r>
            </a:p>
          </p:txBody>
        </p:sp>
        <p:sp>
          <p:nvSpPr>
            <p:cNvPr id="79" name="Line 15">
              <a:extLst>
                <a:ext uri="{FF2B5EF4-FFF2-40B4-BE49-F238E27FC236}">
                  <a16:creationId xmlns:a16="http://schemas.microsoft.com/office/drawing/2014/main" id="{7384CD8C-2448-4B67-B762-0A66963F2277}"/>
                </a:ext>
              </a:extLst>
            </p:cNvPr>
            <p:cNvSpPr>
              <a:spLocks noChangeShapeType="1"/>
            </p:cNvSpPr>
            <p:nvPr/>
          </p:nvSpPr>
          <p:spPr bwMode="auto">
            <a:xfrm>
              <a:off x="288" y="1344"/>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0" name="Line 16">
              <a:extLst>
                <a:ext uri="{FF2B5EF4-FFF2-40B4-BE49-F238E27FC236}">
                  <a16:creationId xmlns:a16="http://schemas.microsoft.com/office/drawing/2014/main" id="{9C6B4799-9172-4505-BD50-731058B75417}"/>
                </a:ext>
              </a:extLst>
            </p:cNvPr>
            <p:cNvSpPr>
              <a:spLocks noChangeShapeType="1"/>
            </p:cNvSpPr>
            <p:nvPr/>
          </p:nvSpPr>
          <p:spPr bwMode="auto">
            <a:xfrm>
              <a:off x="288" y="2448"/>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1" name="Line 17">
              <a:extLst>
                <a:ext uri="{FF2B5EF4-FFF2-40B4-BE49-F238E27FC236}">
                  <a16:creationId xmlns:a16="http://schemas.microsoft.com/office/drawing/2014/main" id="{0A221CBB-8F05-499C-99AF-E93CF0C83018}"/>
                </a:ext>
              </a:extLst>
            </p:cNvPr>
            <p:cNvSpPr>
              <a:spLocks noChangeShapeType="1"/>
            </p:cNvSpPr>
            <p:nvPr/>
          </p:nvSpPr>
          <p:spPr bwMode="auto">
            <a:xfrm>
              <a:off x="1152" y="1344"/>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2" name="Line 18">
              <a:extLst>
                <a:ext uri="{FF2B5EF4-FFF2-40B4-BE49-F238E27FC236}">
                  <a16:creationId xmlns:a16="http://schemas.microsoft.com/office/drawing/2014/main" id="{4D497705-767C-46D1-96A6-FEB31C50146D}"/>
                </a:ext>
              </a:extLst>
            </p:cNvPr>
            <p:cNvSpPr>
              <a:spLocks noChangeShapeType="1"/>
            </p:cNvSpPr>
            <p:nvPr/>
          </p:nvSpPr>
          <p:spPr bwMode="auto">
            <a:xfrm>
              <a:off x="1152" y="2448"/>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3" name="Line 19">
              <a:extLst>
                <a:ext uri="{FF2B5EF4-FFF2-40B4-BE49-F238E27FC236}">
                  <a16:creationId xmlns:a16="http://schemas.microsoft.com/office/drawing/2014/main" id="{B552318C-C993-4381-A7E7-EC5FC5D982BD}"/>
                </a:ext>
              </a:extLst>
            </p:cNvPr>
            <p:cNvSpPr>
              <a:spLocks noChangeShapeType="1"/>
            </p:cNvSpPr>
            <p:nvPr/>
          </p:nvSpPr>
          <p:spPr bwMode="auto">
            <a:xfrm>
              <a:off x="1968" y="187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4" name="Text Box 20">
              <a:extLst>
                <a:ext uri="{FF2B5EF4-FFF2-40B4-BE49-F238E27FC236}">
                  <a16:creationId xmlns:a16="http://schemas.microsoft.com/office/drawing/2014/main" id="{434F5BF1-C11B-4A4E-A926-34A8B217EDC6}"/>
                </a:ext>
              </a:extLst>
            </p:cNvPr>
            <p:cNvSpPr txBox="1">
              <a:spLocks noChangeArrowheads="1"/>
            </p:cNvSpPr>
            <p:nvPr/>
          </p:nvSpPr>
          <p:spPr bwMode="auto">
            <a:xfrm>
              <a:off x="271" y="1488"/>
              <a:ext cx="41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a:t>
              </a:r>
            </a:p>
          </p:txBody>
        </p:sp>
        <p:sp>
          <p:nvSpPr>
            <p:cNvPr id="85" name="Text Box 21">
              <a:extLst>
                <a:ext uri="{FF2B5EF4-FFF2-40B4-BE49-F238E27FC236}">
                  <a16:creationId xmlns:a16="http://schemas.microsoft.com/office/drawing/2014/main" id="{F8ADBE0B-FD10-43CA-A0C0-A9EC20F5235D}"/>
                </a:ext>
              </a:extLst>
            </p:cNvPr>
            <p:cNvSpPr txBox="1">
              <a:spLocks noChangeArrowheads="1"/>
            </p:cNvSpPr>
            <p:nvPr/>
          </p:nvSpPr>
          <p:spPr bwMode="auto">
            <a:xfrm>
              <a:off x="1135" y="1488"/>
              <a:ext cx="41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a:t>
              </a:r>
            </a:p>
          </p:txBody>
        </p:sp>
        <p:sp>
          <p:nvSpPr>
            <p:cNvPr id="86" name="Line 22">
              <a:extLst>
                <a:ext uri="{FF2B5EF4-FFF2-40B4-BE49-F238E27FC236}">
                  <a16:creationId xmlns:a16="http://schemas.microsoft.com/office/drawing/2014/main" id="{EC466F03-0956-45B6-AFF5-30A7B0647890}"/>
                </a:ext>
              </a:extLst>
            </p:cNvPr>
            <p:cNvSpPr>
              <a:spLocks noChangeShapeType="1"/>
            </p:cNvSpPr>
            <p:nvPr/>
          </p:nvSpPr>
          <p:spPr bwMode="auto">
            <a:xfrm>
              <a:off x="3600" y="1920"/>
              <a:ext cx="52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7" name="Line 23">
              <a:extLst>
                <a:ext uri="{FF2B5EF4-FFF2-40B4-BE49-F238E27FC236}">
                  <a16:creationId xmlns:a16="http://schemas.microsoft.com/office/drawing/2014/main" id="{BDA063D7-FFAE-40AB-B5B8-3E60BA363B3D}"/>
                </a:ext>
              </a:extLst>
            </p:cNvPr>
            <p:cNvSpPr>
              <a:spLocks noChangeShapeType="1"/>
            </p:cNvSpPr>
            <p:nvPr/>
          </p:nvSpPr>
          <p:spPr bwMode="auto">
            <a:xfrm>
              <a:off x="4512" y="1920"/>
              <a:ext cx="4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8" name="Line 24">
              <a:extLst>
                <a:ext uri="{FF2B5EF4-FFF2-40B4-BE49-F238E27FC236}">
                  <a16:creationId xmlns:a16="http://schemas.microsoft.com/office/drawing/2014/main" id="{9A34FD3B-EBD6-48CA-B10B-758436952C25}"/>
                </a:ext>
              </a:extLst>
            </p:cNvPr>
            <p:cNvSpPr>
              <a:spLocks noChangeShapeType="1"/>
            </p:cNvSpPr>
            <p:nvPr/>
          </p:nvSpPr>
          <p:spPr bwMode="auto">
            <a:xfrm>
              <a:off x="5376" y="1920"/>
              <a:ext cx="38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111" name="Text Box 26">
            <a:extLst>
              <a:ext uri="{FF2B5EF4-FFF2-40B4-BE49-F238E27FC236}">
                <a16:creationId xmlns:a16="http://schemas.microsoft.com/office/drawing/2014/main" id="{478510BD-78FB-4031-81CA-AD56553756EA}"/>
              </a:ext>
            </a:extLst>
          </p:cNvPr>
          <p:cNvSpPr txBox="1">
            <a:spLocks noChangeArrowheads="1"/>
          </p:cNvSpPr>
          <p:nvPr/>
        </p:nvSpPr>
        <p:spPr bwMode="auto">
          <a:xfrm>
            <a:off x="751985" y="4780701"/>
            <a:ext cx="4328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存储体</a:t>
            </a:r>
            <a:r>
              <a:rPr lang="zh-CN" altLang="en-US" sz="2800" b="1" dirty="0">
                <a:latin typeface="楷体" panose="02010609060101010101" pitchFamily="49" charset="-122"/>
                <a:ea typeface="楷体" panose="02010609060101010101" pitchFamily="49" charset="-122"/>
              </a:rPr>
              <a:t>: 存放信息的实体</a:t>
            </a:r>
          </a:p>
        </p:txBody>
      </p:sp>
      <p:sp>
        <p:nvSpPr>
          <p:cNvPr id="113" name="Text Box 27">
            <a:extLst>
              <a:ext uri="{FF2B5EF4-FFF2-40B4-BE49-F238E27FC236}">
                <a16:creationId xmlns:a16="http://schemas.microsoft.com/office/drawing/2014/main" id="{8314CB0B-90A9-4573-981B-4CC65A5B89EA}"/>
              </a:ext>
            </a:extLst>
          </p:cNvPr>
          <p:cNvSpPr txBox="1">
            <a:spLocks noChangeArrowheads="1"/>
          </p:cNvSpPr>
          <p:nvPr/>
        </p:nvSpPr>
        <p:spPr bwMode="auto">
          <a:xfrm>
            <a:off x="732021" y="5440777"/>
            <a:ext cx="71405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寻址系统</a:t>
            </a:r>
            <a:r>
              <a:rPr lang="zh-CN" altLang="en-US" sz="2800" b="1" dirty="0">
                <a:latin typeface="楷体" panose="02010609060101010101" pitchFamily="49" charset="-122"/>
                <a:ea typeface="楷体" panose="02010609060101010101" pitchFamily="49" charset="-122"/>
              </a:rPr>
              <a:t>：对地址码译码，选择存储单元</a:t>
            </a:r>
          </a:p>
        </p:txBody>
      </p:sp>
    </p:spTree>
    <p:extLst>
      <p:ext uri="{BB962C8B-B14F-4D97-AF65-F5344CB8AC3E}">
        <p14:creationId xmlns:p14="http://schemas.microsoft.com/office/powerpoint/2010/main" val="16274103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wipe(left)">
                                      <p:cBhvr>
                                        <p:cTn id="1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15</a:t>
            </a:fld>
            <a:endParaRPr lang="zh-CN" altLang="en-US" dirty="0"/>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存储器</a:t>
            </a: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0"/>
            <a:ext cx="187229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oup 2">
            <a:extLst>
              <a:ext uri="{FF2B5EF4-FFF2-40B4-BE49-F238E27FC236}">
                <a16:creationId xmlns:a16="http://schemas.microsoft.com/office/drawing/2014/main" id="{94B0F35F-88A7-45CC-929B-D401C1D82CBD}"/>
              </a:ext>
            </a:extLst>
          </p:cNvPr>
          <p:cNvGrpSpPr>
            <a:grpSpLocks/>
          </p:cNvGrpSpPr>
          <p:nvPr/>
        </p:nvGrpSpPr>
        <p:grpSpPr bwMode="auto">
          <a:xfrm>
            <a:off x="864883" y="1936956"/>
            <a:ext cx="7391342" cy="2534850"/>
            <a:chOff x="271" y="1104"/>
            <a:chExt cx="5489" cy="1860"/>
          </a:xfrm>
        </p:grpSpPr>
        <p:sp>
          <p:nvSpPr>
            <p:cNvPr id="67" name="Rectangle 3">
              <a:extLst>
                <a:ext uri="{FF2B5EF4-FFF2-40B4-BE49-F238E27FC236}">
                  <a16:creationId xmlns:a16="http://schemas.microsoft.com/office/drawing/2014/main" id="{E32B4636-ED06-47DA-9ED5-FD89DBFA02D6}"/>
                </a:ext>
              </a:extLst>
            </p:cNvPr>
            <p:cNvSpPr>
              <a:spLocks noChangeArrowheads="1"/>
            </p:cNvSpPr>
            <p:nvPr/>
          </p:nvSpPr>
          <p:spPr bwMode="auto">
            <a:xfrm>
              <a:off x="2496" y="1248"/>
              <a:ext cx="1104" cy="115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8" name="Rectangle 4">
              <a:extLst>
                <a:ext uri="{FF2B5EF4-FFF2-40B4-BE49-F238E27FC236}">
                  <a16:creationId xmlns:a16="http://schemas.microsoft.com/office/drawing/2014/main" id="{2B7256EF-783F-466B-AC51-978D8F9806F5}"/>
                </a:ext>
              </a:extLst>
            </p:cNvPr>
            <p:cNvSpPr>
              <a:spLocks noChangeArrowheads="1"/>
            </p:cNvSpPr>
            <p:nvPr/>
          </p:nvSpPr>
          <p:spPr bwMode="auto">
            <a:xfrm>
              <a:off x="720"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9" name="Rectangle 5">
              <a:extLst>
                <a:ext uri="{FF2B5EF4-FFF2-40B4-BE49-F238E27FC236}">
                  <a16:creationId xmlns:a16="http://schemas.microsoft.com/office/drawing/2014/main" id="{9D9C1B20-1D84-4760-9382-E53C61C06F37}"/>
                </a:ext>
              </a:extLst>
            </p:cNvPr>
            <p:cNvSpPr>
              <a:spLocks noChangeArrowheads="1"/>
            </p:cNvSpPr>
            <p:nvPr/>
          </p:nvSpPr>
          <p:spPr bwMode="auto">
            <a:xfrm>
              <a:off x="1584"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0" name="Rectangle 6">
              <a:extLst>
                <a:ext uri="{FF2B5EF4-FFF2-40B4-BE49-F238E27FC236}">
                  <a16:creationId xmlns:a16="http://schemas.microsoft.com/office/drawing/2014/main" id="{DE6771C3-2A06-4E33-B4D7-BC4B154297C8}"/>
                </a:ext>
              </a:extLst>
            </p:cNvPr>
            <p:cNvSpPr>
              <a:spLocks noChangeArrowheads="1"/>
            </p:cNvSpPr>
            <p:nvPr/>
          </p:nvSpPr>
          <p:spPr bwMode="auto">
            <a:xfrm>
              <a:off x="4128"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1" name="Rectangle 7">
              <a:extLst>
                <a:ext uri="{FF2B5EF4-FFF2-40B4-BE49-F238E27FC236}">
                  <a16:creationId xmlns:a16="http://schemas.microsoft.com/office/drawing/2014/main" id="{26597E33-BFFA-4AD0-A07C-84641861F0FA}"/>
                </a:ext>
              </a:extLst>
            </p:cNvPr>
            <p:cNvSpPr>
              <a:spLocks noChangeArrowheads="1"/>
            </p:cNvSpPr>
            <p:nvPr/>
          </p:nvSpPr>
          <p:spPr bwMode="auto">
            <a:xfrm>
              <a:off x="4992" y="1104"/>
              <a:ext cx="384" cy="163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2" name="Rectangle 8">
              <a:extLst>
                <a:ext uri="{FF2B5EF4-FFF2-40B4-BE49-F238E27FC236}">
                  <a16:creationId xmlns:a16="http://schemas.microsoft.com/office/drawing/2014/main" id="{6F626C39-C216-4892-A671-D94B78F5D1FF}"/>
                </a:ext>
              </a:extLst>
            </p:cNvPr>
            <p:cNvSpPr>
              <a:spLocks noChangeArrowheads="1"/>
            </p:cNvSpPr>
            <p:nvPr/>
          </p:nvSpPr>
          <p:spPr bwMode="auto">
            <a:xfrm>
              <a:off x="2352" y="2580"/>
              <a:ext cx="1392" cy="384"/>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3" name="Text Box 9">
              <a:extLst>
                <a:ext uri="{FF2B5EF4-FFF2-40B4-BE49-F238E27FC236}">
                  <a16:creationId xmlns:a16="http://schemas.microsoft.com/office/drawing/2014/main" id="{CED06369-D2A0-4B31-8681-1B2B7A7BC557}"/>
                </a:ext>
              </a:extLst>
            </p:cNvPr>
            <p:cNvSpPr txBox="1">
              <a:spLocks noChangeArrowheads="1"/>
            </p:cNvSpPr>
            <p:nvPr/>
          </p:nvSpPr>
          <p:spPr bwMode="auto">
            <a:xfrm>
              <a:off x="2592" y="1584"/>
              <a:ext cx="9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存储体</a:t>
              </a:r>
            </a:p>
          </p:txBody>
        </p:sp>
        <p:sp>
          <p:nvSpPr>
            <p:cNvPr id="74" name="Text Box 10">
              <a:extLst>
                <a:ext uri="{FF2B5EF4-FFF2-40B4-BE49-F238E27FC236}">
                  <a16:creationId xmlns:a16="http://schemas.microsoft.com/office/drawing/2014/main" id="{CF228370-DDA3-416A-800F-0D0B30DB5DB0}"/>
                </a:ext>
              </a:extLst>
            </p:cNvPr>
            <p:cNvSpPr txBox="1">
              <a:spLocks noChangeArrowheads="1"/>
            </p:cNvSpPr>
            <p:nvPr/>
          </p:nvSpPr>
          <p:spPr bwMode="auto">
            <a:xfrm>
              <a:off x="756" y="1344"/>
              <a:ext cx="349"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地址寄存器</a:t>
              </a:r>
            </a:p>
          </p:txBody>
        </p:sp>
        <p:sp>
          <p:nvSpPr>
            <p:cNvPr id="75" name="Text Box 11">
              <a:extLst>
                <a:ext uri="{FF2B5EF4-FFF2-40B4-BE49-F238E27FC236}">
                  <a16:creationId xmlns:a16="http://schemas.microsoft.com/office/drawing/2014/main" id="{F3423A63-4B09-4CFF-AE8B-1895904E069B}"/>
                </a:ext>
              </a:extLst>
            </p:cNvPr>
            <p:cNvSpPr txBox="1">
              <a:spLocks noChangeArrowheads="1"/>
            </p:cNvSpPr>
            <p:nvPr/>
          </p:nvSpPr>
          <p:spPr bwMode="auto">
            <a:xfrm>
              <a:off x="1620" y="1488"/>
              <a:ext cx="349"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译码器</a:t>
              </a:r>
            </a:p>
          </p:txBody>
        </p:sp>
        <p:sp>
          <p:nvSpPr>
            <p:cNvPr id="76" name="Text Box 12">
              <a:extLst>
                <a:ext uri="{FF2B5EF4-FFF2-40B4-BE49-F238E27FC236}">
                  <a16:creationId xmlns:a16="http://schemas.microsoft.com/office/drawing/2014/main" id="{C1C135F0-3831-4D74-9A3C-54ED399C4DAA}"/>
                </a:ext>
              </a:extLst>
            </p:cNvPr>
            <p:cNvSpPr txBox="1">
              <a:spLocks noChangeArrowheads="1"/>
            </p:cNvSpPr>
            <p:nvPr/>
          </p:nvSpPr>
          <p:spPr bwMode="auto">
            <a:xfrm>
              <a:off x="4164" y="1440"/>
              <a:ext cx="34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读/写线路</a:t>
              </a:r>
            </a:p>
          </p:txBody>
        </p:sp>
        <p:sp>
          <p:nvSpPr>
            <p:cNvPr id="77" name="Text Box 13">
              <a:extLst>
                <a:ext uri="{FF2B5EF4-FFF2-40B4-BE49-F238E27FC236}">
                  <a16:creationId xmlns:a16="http://schemas.microsoft.com/office/drawing/2014/main" id="{CED64F29-1F9A-4688-B7E1-D6E8F330FC9B}"/>
                </a:ext>
              </a:extLst>
            </p:cNvPr>
            <p:cNvSpPr txBox="1">
              <a:spLocks noChangeArrowheads="1"/>
            </p:cNvSpPr>
            <p:nvPr/>
          </p:nvSpPr>
          <p:spPr bwMode="auto">
            <a:xfrm>
              <a:off x="5028" y="1392"/>
              <a:ext cx="349"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a:latin typeface="楷体" panose="02010609060101010101" pitchFamily="49" charset="-122"/>
                  <a:ea typeface="楷体" panose="02010609060101010101" pitchFamily="49" charset="-122"/>
                </a:rPr>
                <a:t>数据寄存器</a:t>
              </a:r>
            </a:p>
          </p:txBody>
        </p:sp>
        <p:sp>
          <p:nvSpPr>
            <p:cNvPr id="78" name="Text Box 14">
              <a:extLst>
                <a:ext uri="{FF2B5EF4-FFF2-40B4-BE49-F238E27FC236}">
                  <a16:creationId xmlns:a16="http://schemas.microsoft.com/office/drawing/2014/main" id="{93ECB395-F471-4256-B050-DD9AB2D0CEC7}"/>
                </a:ext>
              </a:extLst>
            </p:cNvPr>
            <p:cNvSpPr txBox="1">
              <a:spLocks noChangeArrowheads="1"/>
            </p:cNvSpPr>
            <p:nvPr/>
          </p:nvSpPr>
          <p:spPr bwMode="auto">
            <a:xfrm>
              <a:off x="2478" y="2616"/>
              <a:ext cx="1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控制线路</a:t>
              </a:r>
            </a:p>
          </p:txBody>
        </p:sp>
        <p:sp>
          <p:nvSpPr>
            <p:cNvPr id="79" name="Line 15">
              <a:extLst>
                <a:ext uri="{FF2B5EF4-FFF2-40B4-BE49-F238E27FC236}">
                  <a16:creationId xmlns:a16="http://schemas.microsoft.com/office/drawing/2014/main" id="{7384CD8C-2448-4B67-B762-0A66963F2277}"/>
                </a:ext>
              </a:extLst>
            </p:cNvPr>
            <p:cNvSpPr>
              <a:spLocks noChangeShapeType="1"/>
            </p:cNvSpPr>
            <p:nvPr/>
          </p:nvSpPr>
          <p:spPr bwMode="auto">
            <a:xfrm>
              <a:off x="288" y="1344"/>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0" name="Line 16">
              <a:extLst>
                <a:ext uri="{FF2B5EF4-FFF2-40B4-BE49-F238E27FC236}">
                  <a16:creationId xmlns:a16="http://schemas.microsoft.com/office/drawing/2014/main" id="{9C6B4799-9172-4505-BD50-731058B75417}"/>
                </a:ext>
              </a:extLst>
            </p:cNvPr>
            <p:cNvSpPr>
              <a:spLocks noChangeShapeType="1"/>
            </p:cNvSpPr>
            <p:nvPr/>
          </p:nvSpPr>
          <p:spPr bwMode="auto">
            <a:xfrm>
              <a:off x="288" y="2448"/>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1" name="Line 17">
              <a:extLst>
                <a:ext uri="{FF2B5EF4-FFF2-40B4-BE49-F238E27FC236}">
                  <a16:creationId xmlns:a16="http://schemas.microsoft.com/office/drawing/2014/main" id="{0A221CBB-8F05-499C-99AF-E93CF0C83018}"/>
                </a:ext>
              </a:extLst>
            </p:cNvPr>
            <p:cNvSpPr>
              <a:spLocks noChangeShapeType="1"/>
            </p:cNvSpPr>
            <p:nvPr/>
          </p:nvSpPr>
          <p:spPr bwMode="auto">
            <a:xfrm>
              <a:off x="1152" y="1344"/>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2" name="Line 18">
              <a:extLst>
                <a:ext uri="{FF2B5EF4-FFF2-40B4-BE49-F238E27FC236}">
                  <a16:creationId xmlns:a16="http://schemas.microsoft.com/office/drawing/2014/main" id="{4D497705-767C-46D1-96A6-FEB31C50146D}"/>
                </a:ext>
              </a:extLst>
            </p:cNvPr>
            <p:cNvSpPr>
              <a:spLocks noChangeShapeType="1"/>
            </p:cNvSpPr>
            <p:nvPr/>
          </p:nvSpPr>
          <p:spPr bwMode="auto">
            <a:xfrm>
              <a:off x="1152" y="2448"/>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3" name="Line 19">
              <a:extLst>
                <a:ext uri="{FF2B5EF4-FFF2-40B4-BE49-F238E27FC236}">
                  <a16:creationId xmlns:a16="http://schemas.microsoft.com/office/drawing/2014/main" id="{B552318C-C993-4381-A7E7-EC5FC5D982BD}"/>
                </a:ext>
              </a:extLst>
            </p:cNvPr>
            <p:cNvSpPr>
              <a:spLocks noChangeShapeType="1"/>
            </p:cNvSpPr>
            <p:nvPr/>
          </p:nvSpPr>
          <p:spPr bwMode="auto">
            <a:xfrm>
              <a:off x="1968" y="187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4" name="Text Box 20">
              <a:extLst>
                <a:ext uri="{FF2B5EF4-FFF2-40B4-BE49-F238E27FC236}">
                  <a16:creationId xmlns:a16="http://schemas.microsoft.com/office/drawing/2014/main" id="{434F5BF1-C11B-4A4E-A926-34A8B217EDC6}"/>
                </a:ext>
              </a:extLst>
            </p:cNvPr>
            <p:cNvSpPr txBox="1">
              <a:spLocks noChangeArrowheads="1"/>
            </p:cNvSpPr>
            <p:nvPr/>
          </p:nvSpPr>
          <p:spPr bwMode="auto">
            <a:xfrm>
              <a:off x="271" y="1488"/>
              <a:ext cx="41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a:t>
              </a:r>
            </a:p>
          </p:txBody>
        </p:sp>
        <p:sp>
          <p:nvSpPr>
            <p:cNvPr id="85" name="Text Box 21">
              <a:extLst>
                <a:ext uri="{FF2B5EF4-FFF2-40B4-BE49-F238E27FC236}">
                  <a16:creationId xmlns:a16="http://schemas.microsoft.com/office/drawing/2014/main" id="{F8ADBE0B-FD10-43CA-A0C0-A9EC20F5235D}"/>
                </a:ext>
              </a:extLst>
            </p:cNvPr>
            <p:cNvSpPr txBox="1">
              <a:spLocks noChangeArrowheads="1"/>
            </p:cNvSpPr>
            <p:nvPr/>
          </p:nvSpPr>
          <p:spPr bwMode="auto">
            <a:xfrm>
              <a:off x="1135" y="1488"/>
              <a:ext cx="41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a:t>
              </a:r>
            </a:p>
          </p:txBody>
        </p:sp>
        <p:sp>
          <p:nvSpPr>
            <p:cNvPr id="86" name="Line 22">
              <a:extLst>
                <a:ext uri="{FF2B5EF4-FFF2-40B4-BE49-F238E27FC236}">
                  <a16:creationId xmlns:a16="http://schemas.microsoft.com/office/drawing/2014/main" id="{EC466F03-0956-45B6-AFF5-30A7B0647890}"/>
                </a:ext>
              </a:extLst>
            </p:cNvPr>
            <p:cNvSpPr>
              <a:spLocks noChangeShapeType="1"/>
            </p:cNvSpPr>
            <p:nvPr/>
          </p:nvSpPr>
          <p:spPr bwMode="auto">
            <a:xfrm>
              <a:off x="3600" y="1920"/>
              <a:ext cx="52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7" name="Line 23">
              <a:extLst>
                <a:ext uri="{FF2B5EF4-FFF2-40B4-BE49-F238E27FC236}">
                  <a16:creationId xmlns:a16="http://schemas.microsoft.com/office/drawing/2014/main" id="{BDA063D7-FFAE-40AB-B5B8-3E60BA363B3D}"/>
                </a:ext>
              </a:extLst>
            </p:cNvPr>
            <p:cNvSpPr>
              <a:spLocks noChangeShapeType="1"/>
            </p:cNvSpPr>
            <p:nvPr/>
          </p:nvSpPr>
          <p:spPr bwMode="auto">
            <a:xfrm>
              <a:off x="4512" y="1920"/>
              <a:ext cx="4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8" name="Line 24">
              <a:extLst>
                <a:ext uri="{FF2B5EF4-FFF2-40B4-BE49-F238E27FC236}">
                  <a16:creationId xmlns:a16="http://schemas.microsoft.com/office/drawing/2014/main" id="{9A34FD3B-EBD6-48CA-B10B-758436952C25}"/>
                </a:ext>
              </a:extLst>
            </p:cNvPr>
            <p:cNvSpPr>
              <a:spLocks noChangeShapeType="1"/>
            </p:cNvSpPr>
            <p:nvPr/>
          </p:nvSpPr>
          <p:spPr bwMode="auto">
            <a:xfrm>
              <a:off x="5376" y="1920"/>
              <a:ext cx="38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111" name="Text Box 26">
            <a:extLst>
              <a:ext uri="{FF2B5EF4-FFF2-40B4-BE49-F238E27FC236}">
                <a16:creationId xmlns:a16="http://schemas.microsoft.com/office/drawing/2014/main" id="{478510BD-78FB-4031-81CA-AD56553756EA}"/>
              </a:ext>
            </a:extLst>
          </p:cNvPr>
          <p:cNvSpPr txBox="1">
            <a:spLocks noChangeArrowheads="1"/>
          </p:cNvSpPr>
          <p:nvPr/>
        </p:nvSpPr>
        <p:spPr bwMode="auto">
          <a:xfrm>
            <a:off x="751986" y="4626918"/>
            <a:ext cx="698715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读</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写线路和数据寄存器</a:t>
            </a:r>
            <a:r>
              <a:rPr lang="zh-CN" altLang="en-US" sz="2800" b="1" dirty="0">
                <a:latin typeface="楷体" panose="02010609060101010101" pitchFamily="49" charset="-122"/>
                <a:ea typeface="楷体" panose="02010609060101010101" pitchFamily="49" charset="-122"/>
              </a:rPr>
              <a:t>:完成读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写操作，</a:t>
            </a:r>
            <a:r>
              <a:rPr lang="en-US" altLang="zh-CN" sz="2800" b="1" dirty="0">
                <a:latin typeface="楷体" panose="02010609060101010101" pitchFamily="49" charset="-122"/>
                <a:ea typeface="楷体" panose="02010609060101010101" pitchFamily="49" charset="-122"/>
              </a:rPr>
              <a:t>     </a:t>
            </a:r>
          </a:p>
          <a:p>
            <a:pPr eaLnBrk="0" hangingPunct="0">
              <a:spcBef>
                <a:spcPct val="500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暂存读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写数据</a:t>
            </a:r>
          </a:p>
        </p:txBody>
      </p:sp>
      <p:sp>
        <p:nvSpPr>
          <p:cNvPr id="113" name="Text Box 27">
            <a:extLst>
              <a:ext uri="{FF2B5EF4-FFF2-40B4-BE49-F238E27FC236}">
                <a16:creationId xmlns:a16="http://schemas.microsoft.com/office/drawing/2014/main" id="{8314CB0B-90A9-4573-981B-4CC65A5B89EA}"/>
              </a:ext>
            </a:extLst>
          </p:cNvPr>
          <p:cNvSpPr txBox="1">
            <a:spLocks noChangeArrowheads="1"/>
          </p:cNvSpPr>
          <p:nvPr/>
        </p:nvSpPr>
        <p:spPr bwMode="auto">
          <a:xfrm>
            <a:off x="751986" y="5819134"/>
            <a:ext cx="71641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控制线路</a:t>
            </a:r>
            <a:r>
              <a:rPr lang="zh-CN" altLang="en-US" sz="2800" b="1" dirty="0">
                <a:latin typeface="楷体" panose="02010609060101010101" pitchFamily="49" charset="-122"/>
                <a:ea typeface="楷体" panose="02010609060101010101" pitchFamily="49" charset="-122"/>
              </a:rPr>
              <a:t>：产生读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写时序，控制读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写操作</a:t>
            </a:r>
          </a:p>
        </p:txBody>
      </p:sp>
    </p:spTree>
    <p:extLst>
      <p:ext uri="{BB962C8B-B14F-4D97-AF65-F5344CB8AC3E}">
        <p14:creationId xmlns:p14="http://schemas.microsoft.com/office/powerpoint/2010/main" val="4679900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wipe(left)">
                                      <p:cBhvr>
                                        <p:cTn id="1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16</a:t>
            </a:fld>
            <a:endParaRPr lang="zh-CN" altLang="en-US" dirty="0"/>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存储器</a:t>
            </a: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0"/>
            <a:ext cx="192944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 Box 11">
            <a:extLst>
              <a:ext uri="{FF2B5EF4-FFF2-40B4-BE49-F238E27FC236}">
                <a16:creationId xmlns:a16="http://schemas.microsoft.com/office/drawing/2014/main" id="{83DB83E0-91B5-445B-A6B8-0E9804287DBB}"/>
              </a:ext>
            </a:extLst>
          </p:cNvPr>
          <p:cNvSpPr txBox="1">
            <a:spLocks noChangeArrowheads="1"/>
          </p:cNvSpPr>
          <p:nvPr/>
        </p:nvSpPr>
        <p:spPr bwMode="auto">
          <a:xfrm>
            <a:off x="437513" y="1796448"/>
            <a:ext cx="8409307" cy="49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800" b="1" dirty="0">
                <a:latin typeface="楷体" panose="02010609060101010101" pitchFamily="49" charset="-122"/>
                <a:ea typeface="楷体" panose="02010609060101010101" pitchFamily="49" charset="-122"/>
              </a:rPr>
              <a:t>3）讨论</a:t>
            </a:r>
          </a:p>
          <a:p>
            <a:pPr>
              <a:lnSpc>
                <a:spcPct val="150000"/>
              </a:lnSpc>
              <a:spcBef>
                <a:spcPct val="50000"/>
              </a:spcBef>
            </a:pPr>
            <a:r>
              <a:rPr lang="en-US" altLang="zh-CN" sz="2800" b="1" dirty="0">
                <a:latin typeface="楷体" panose="02010609060101010101" pitchFamily="49" charset="-122"/>
                <a:ea typeface="楷体" panose="02010609060101010101" pitchFamily="49" charset="-122"/>
              </a:rPr>
              <a:t>	</a:t>
            </a:r>
            <a:r>
              <a:rPr lang="zh-CN" altLang="en-US" sz="2800" b="1" dirty="0">
                <a:solidFill>
                  <a:srgbClr val="FF0000"/>
                </a:solidFill>
                <a:latin typeface="楷体" panose="02010609060101010101" pitchFamily="49" charset="-122"/>
                <a:ea typeface="楷体" panose="02010609060101010101" pitchFamily="49" charset="-122"/>
              </a:rPr>
              <a:t>存储器逻辑设计</a:t>
            </a:r>
            <a:endParaRPr lang="en-US" altLang="zh-CN" sz="2800" b="1" dirty="0">
              <a:solidFill>
                <a:srgbClr val="FF0000"/>
              </a:solidFill>
              <a:latin typeface="楷体" panose="02010609060101010101" pitchFamily="49" charset="-122"/>
              <a:ea typeface="楷体" panose="02010609060101010101" pitchFamily="49" charset="-122"/>
            </a:endParaRPr>
          </a:p>
          <a:p>
            <a:r>
              <a:rPr lang="zh-CN" altLang="en-US" sz="2800" dirty="0"/>
              <a:t>理想存储器：容量大、速度快、价格低</a:t>
            </a:r>
            <a:endParaRPr lang="en-US" altLang="zh-CN" sz="2800" dirty="0"/>
          </a:p>
          <a:p>
            <a:r>
              <a:rPr lang="zh-CN" altLang="en-US" sz="2800" dirty="0"/>
              <a:t>不可能存在单个存储器能同时满足上述三个目标，但可以满足其中一个或者两个，依靠多个不同的存储器分级在逻辑上构成一个整体来实现</a:t>
            </a:r>
            <a:endParaRPr lang="en-US" altLang="zh-CN" sz="2800" dirty="0"/>
          </a:p>
          <a:p>
            <a:r>
              <a:rPr lang="zh-CN" altLang="en-US" sz="2800" dirty="0"/>
              <a:t>片内</a:t>
            </a:r>
            <a:r>
              <a:rPr lang="en-US" altLang="zh-CN" sz="2800" dirty="0"/>
              <a:t>-</a:t>
            </a:r>
            <a:r>
              <a:rPr lang="zh-CN" altLang="en-US" sz="2800" dirty="0"/>
              <a:t>板内</a:t>
            </a:r>
            <a:r>
              <a:rPr lang="en-US" altLang="zh-CN" sz="2800" dirty="0"/>
              <a:t>-</a:t>
            </a:r>
            <a:r>
              <a:rPr lang="zh-CN" altLang="en-US" sz="2800" dirty="0"/>
              <a:t>板外</a:t>
            </a:r>
            <a:endParaRPr lang="en-US" altLang="zh-CN" sz="2800" dirty="0"/>
          </a:p>
          <a:p>
            <a:r>
              <a:rPr lang="zh-CN" altLang="en-US" sz="2800" dirty="0"/>
              <a:t>寄存器</a:t>
            </a:r>
            <a:r>
              <a:rPr lang="en-US" altLang="zh-CN" sz="2800" dirty="0"/>
              <a:t>-</a:t>
            </a:r>
            <a:r>
              <a:rPr lang="zh-CN" altLang="en-US" sz="2800" dirty="0"/>
              <a:t>高速缓存</a:t>
            </a:r>
            <a:r>
              <a:rPr lang="en-US" altLang="zh-CN" sz="2800" dirty="0"/>
              <a:t>-</a:t>
            </a:r>
            <a:r>
              <a:rPr lang="zh-CN" altLang="en-US" sz="2800" dirty="0"/>
              <a:t>主存</a:t>
            </a:r>
            <a:r>
              <a:rPr lang="en-US" altLang="zh-CN" sz="2800" dirty="0"/>
              <a:t>-</a:t>
            </a:r>
            <a:r>
              <a:rPr lang="zh-CN" altLang="en-US" sz="2800" dirty="0"/>
              <a:t>辅助存储器</a:t>
            </a:r>
            <a:endParaRPr lang="en-US" altLang="zh-CN" sz="2800" dirty="0"/>
          </a:p>
          <a:p>
            <a:pPr>
              <a:lnSpc>
                <a:spcPct val="150000"/>
              </a:lnSpc>
              <a:spcBef>
                <a:spcPct val="50000"/>
              </a:spcBef>
            </a:pPr>
            <a:endParaRPr lang="en-US" altLang="zh-CN"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429188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left)">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wipe(left)">
                                      <p:cBhvr>
                                        <p:cTn id="17" dur="500"/>
                                        <p:tgtEl>
                                          <p:spTgt spid="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wipe(left)">
                                      <p:cBhvr>
                                        <p:cTn id="22" dur="500"/>
                                        <p:tgtEl>
                                          <p:spTgt spid="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animEffect transition="in" filter="wipe(left)">
                                      <p:cBhvr>
                                        <p:cTn id="27" dur="500"/>
                                        <p:tgtEl>
                                          <p:spTgt spid="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
                                            <p:txEl>
                                              <p:pRg st="5" end="5"/>
                                            </p:txEl>
                                          </p:spTgt>
                                        </p:tgtEl>
                                        <p:attrNameLst>
                                          <p:attrName>style.visibility</p:attrName>
                                        </p:attrNameLst>
                                      </p:cBhvr>
                                      <p:to>
                                        <p:strVal val="visible"/>
                                      </p:to>
                                    </p:set>
                                    <p:animEffect transition="in" filter="wipe(left)">
                                      <p:cBhvr>
                                        <p:cTn id="32"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17</a:t>
            </a:fld>
            <a:endParaRPr lang="zh-CN" altLang="en-US" dirty="0"/>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2.CPU</a:t>
            </a:r>
            <a:endParaRPr lang="zh-CN" altLang="en-US" sz="2800" b="1" dirty="0">
              <a:solidFill>
                <a:srgbClr val="0563C1"/>
              </a:solidFill>
              <a:latin typeface="楷体" panose="02010609060101010101" pitchFamily="49" charset="-122"/>
              <a:ea typeface="楷体" panose="02010609060101010101" pitchFamily="49" charset="-122"/>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29"/>
            <a:ext cx="13293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 Box 11">
            <a:extLst>
              <a:ext uri="{FF2B5EF4-FFF2-40B4-BE49-F238E27FC236}">
                <a16:creationId xmlns:a16="http://schemas.microsoft.com/office/drawing/2014/main" id="{83DB83E0-91B5-445B-A6B8-0E9804287DBB}"/>
              </a:ext>
            </a:extLst>
          </p:cNvPr>
          <p:cNvSpPr txBox="1">
            <a:spLocks noChangeArrowheads="1"/>
          </p:cNvSpPr>
          <p:nvPr/>
        </p:nvSpPr>
        <p:spPr bwMode="auto">
          <a:xfrm>
            <a:off x="437513" y="1740551"/>
            <a:ext cx="405351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800" b="1" dirty="0">
                <a:latin typeface="楷体" panose="02010609060101010101" pitchFamily="49" charset="-122"/>
                <a:ea typeface="楷体" panose="02010609060101010101" pitchFamily="49" charset="-122"/>
              </a:rPr>
              <a:t>由运算器、控制器组成。</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4" name="Text Box 11">
            <a:extLst>
              <a:ext uri="{FF2B5EF4-FFF2-40B4-BE49-F238E27FC236}">
                <a16:creationId xmlns:a16="http://schemas.microsoft.com/office/drawing/2014/main" id="{870126B2-2BF3-447D-B8FE-F75B96895310}"/>
              </a:ext>
            </a:extLst>
          </p:cNvPr>
          <p:cNvSpPr txBox="1">
            <a:spLocks noChangeArrowheads="1"/>
          </p:cNvSpPr>
          <p:nvPr/>
        </p:nvSpPr>
        <p:spPr bwMode="auto">
          <a:xfrm>
            <a:off x="437512" y="2430884"/>
            <a:ext cx="4053519" cy="236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运算器</a:t>
            </a:r>
          </a:p>
          <a:p>
            <a:pPr>
              <a:lnSpc>
                <a:spcPct val="150000"/>
              </a:lnSpc>
              <a:spcBef>
                <a:spcPct val="50000"/>
              </a:spcBef>
            </a:pPr>
            <a:r>
              <a:rPr lang="en-US" altLang="zh-CN" sz="2800" b="1" dirty="0">
                <a:latin typeface="楷体" panose="02010609060101010101" pitchFamily="49" charset="-122"/>
                <a:ea typeface="楷体" panose="02010609060101010101" pitchFamily="49" charset="-122"/>
              </a:rPr>
              <a:t>	1</a:t>
            </a:r>
            <a:r>
              <a:rPr lang="zh-CN" altLang="en-US" sz="2800" b="1" dirty="0">
                <a:latin typeface="楷体" panose="02010609060101010101" pitchFamily="49" charset="-122"/>
                <a:ea typeface="楷体" panose="02010609060101010101" pitchFamily="49" charset="-122"/>
              </a:rPr>
              <a:t>）功能：</a:t>
            </a:r>
            <a:r>
              <a:rPr lang="zh-CN" altLang="en-US" sz="2800" b="1" dirty="0">
                <a:solidFill>
                  <a:srgbClr val="FF0000"/>
                </a:solidFill>
                <a:latin typeface="楷体" panose="02010609060101010101" pitchFamily="49" charset="-122"/>
                <a:ea typeface="楷体" panose="02010609060101010101" pitchFamily="49" charset="-122"/>
              </a:rPr>
              <a:t>加工信息</a:t>
            </a:r>
            <a:endParaRPr lang="en-US" altLang="zh-CN" sz="2800" b="1" dirty="0">
              <a:solidFill>
                <a:srgbClr val="FF0000"/>
              </a:solidFill>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）组成：</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48" name="Rectangle 2">
            <a:extLst>
              <a:ext uri="{FF2B5EF4-FFF2-40B4-BE49-F238E27FC236}">
                <a16:creationId xmlns:a16="http://schemas.microsoft.com/office/drawing/2014/main" id="{19F88CF3-B88F-4758-B332-D8B4C0D01984}"/>
              </a:ext>
            </a:extLst>
          </p:cNvPr>
          <p:cNvSpPr>
            <a:spLocks noChangeArrowheads="1"/>
          </p:cNvSpPr>
          <p:nvPr/>
        </p:nvSpPr>
        <p:spPr bwMode="auto">
          <a:xfrm>
            <a:off x="5278443" y="1551267"/>
            <a:ext cx="1673213" cy="7620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9" name="Rectangle 3">
            <a:extLst>
              <a:ext uri="{FF2B5EF4-FFF2-40B4-BE49-F238E27FC236}">
                <a16:creationId xmlns:a16="http://schemas.microsoft.com/office/drawing/2014/main" id="{B290559A-8745-41D5-A68D-2331FD9C41D5}"/>
              </a:ext>
            </a:extLst>
          </p:cNvPr>
          <p:cNvSpPr>
            <a:spLocks noChangeArrowheads="1"/>
          </p:cNvSpPr>
          <p:nvPr/>
        </p:nvSpPr>
        <p:spPr bwMode="auto">
          <a:xfrm>
            <a:off x="4895851" y="2674934"/>
            <a:ext cx="2514600" cy="7620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0" name="Rectangle 4">
            <a:extLst>
              <a:ext uri="{FF2B5EF4-FFF2-40B4-BE49-F238E27FC236}">
                <a16:creationId xmlns:a16="http://schemas.microsoft.com/office/drawing/2014/main" id="{C1CBF910-00E8-446F-B7EE-1DC6F7736A15}"/>
              </a:ext>
            </a:extLst>
          </p:cNvPr>
          <p:cNvSpPr>
            <a:spLocks noChangeArrowheads="1"/>
          </p:cNvSpPr>
          <p:nvPr/>
        </p:nvSpPr>
        <p:spPr bwMode="auto">
          <a:xfrm>
            <a:off x="3763516" y="3874933"/>
            <a:ext cx="1895697" cy="7620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1" name="Rectangle 5">
            <a:extLst>
              <a:ext uri="{FF2B5EF4-FFF2-40B4-BE49-F238E27FC236}">
                <a16:creationId xmlns:a16="http://schemas.microsoft.com/office/drawing/2014/main" id="{053A4FE5-5453-4305-939A-FF786C4E1037}"/>
              </a:ext>
            </a:extLst>
          </p:cNvPr>
          <p:cNvSpPr>
            <a:spLocks noChangeArrowheads="1"/>
          </p:cNvSpPr>
          <p:nvPr/>
        </p:nvSpPr>
        <p:spPr bwMode="auto">
          <a:xfrm>
            <a:off x="4834379" y="5303834"/>
            <a:ext cx="2664527" cy="749539"/>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2" name="Text Box 6">
            <a:extLst>
              <a:ext uri="{FF2B5EF4-FFF2-40B4-BE49-F238E27FC236}">
                <a16:creationId xmlns:a16="http://schemas.microsoft.com/office/drawing/2014/main" id="{058B09E3-4561-488A-A08B-56FAA7A85260}"/>
              </a:ext>
            </a:extLst>
          </p:cNvPr>
          <p:cNvSpPr txBox="1">
            <a:spLocks noChangeArrowheads="1"/>
          </p:cNvSpPr>
          <p:nvPr/>
        </p:nvSpPr>
        <p:spPr bwMode="auto">
          <a:xfrm>
            <a:off x="5272097" y="1694738"/>
            <a:ext cx="16795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b="1" dirty="0">
                <a:latin typeface="楷体" panose="02010609060101010101" pitchFamily="49" charset="-122"/>
                <a:ea typeface="楷体" panose="02010609060101010101" pitchFamily="49" charset="-122"/>
              </a:rPr>
              <a:t>移位器</a:t>
            </a:r>
          </a:p>
        </p:txBody>
      </p:sp>
      <p:sp>
        <p:nvSpPr>
          <p:cNvPr id="53" name="Text Box 7">
            <a:extLst>
              <a:ext uri="{FF2B5EF4-FFF2-40B4-BE49-F238E27FC236}">
                <a16:creationId xmlns:a16="http://schemas.microsoft.com/office/drawing/2014/main" id="{7B775EB2-09E3-43B5-A36C-F0C0E927C256}"/>
              </a:ext>
            </a:extLst>
          </p:cNvPr>
          <p:cNvSpPr txBox="1">
            <a:spLocks noChangeArrowheads="1"/>
          </p:cNvSpPr>
          <p:nvPr/>
        </p:nvSpPr>
        <p:spPr bwMode="auto">
          <a:xfrm>
            <a:off x="5272097" y="2836859"/>
            <a:ext cx="16795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2400" b="1" dirty="0">
                <a:latin typeface="楷体" panose="02010609060101010101" pitchFamily="49" charset="-122"/>
                <a:ea typeface="楷体" panose="02010609060101010101" pitchFamily="49" charset="-122"/>
              </a:rPr>
              <a:t>ALU</a:t>
            </a:r>
          </a:p>
        </p:txBody>
      </p:sp>
      <p:sp>
        <p:nvSpPr>
          <p:cNvPr id="54" name="Text Box 8">
            <a:extLst>
              <a:ext uri="{FF2B5EF4-FFF2-40B4-BE49-F238E27FC236}">
                <a16:creationId xmlns:a16="http://schemas.microsoft.com/office/drawing/2014/main" id="{3F846173-990B-4F6D-BEB0-DC0E53388F62}"/>
              </a:ext>
            </a:extLst>
          </p:cNvPr>
          <p:cNvSpPr txBox="1">
            <a:spLocks noChangeArrowheads="1"/>
          </p:cNvSpPr>
          <p:nvPr/>
        </p:nvSpPr>
        <p:spPr bwMode="auto">
          <a:xfrm>
            <a:off x="3781425" y="4065584"/>
            <a:ext cx="18873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b="1" dirty="0">
                <a:latin typeface="楷体" panose="02010609060101010101" pitchFamily="49" charset="-122"/>
                <a:ea typeface="楷体" panose="02010609060101010101" pitchFamily="49" charset="-122"/>
              </a:rPr>
              <a:t>选择器</a:t>
            </a:r>
          </a:p>
        </p:txBody>
      </p:sp>
      <p:sp>
        <p:nvSpPr>
          <p:cNvPr id="55" name="Text Box 9">
            <a:extLst>
              <a:ext uri="{FF2B5EF4-FFF2-40B4-BE49-F238E27FC236}">
                <a16:creationId xmlns:a16="http://schemas.microsoft.com/office/drawing/2014/main" id="{97E92CAB-BEBC-4148-BD47-E6FDF524B258}"/>
              </a:ext>
            </a:extLst>
          </p:cNvPr>
          <p:cNvSpPr txBox="1">
            <a:spLocks noChangeArrowheads="1"/>
          </p:cNvSpPr>
          <p:nvPr/>
        </p:nvSpPr>
        <p:spPr bwMode="auto">
          <a:xfrm>
            <a:off x="4805358" y="5454874"/>
            <a:ext cx="25193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b="1" dirty="0">
                <a:latin typeface="楷体" panose="02010609060101010101" pitchFamily="49" charset="-122"/>
                <a:ea typeface="楷体" panose="02010609060101010101" pitchFamily="49" charset="-122"/>
              </a:rPr>
              <a:t>通用寄存器组</a:t>
            </a:r>
          </a:p>
        </p:txBody>
      </p:sp>
      <p:sp>
        <p:nvSpPr>
          <p:cNvPr id="56" name="Line 10">
            <a:extLst>
              <a:ext uri="{FF2B5EF4-FFF2-40B4-BE49-F238E27FC236}">
                <a16:creationId xmlns:a16="http://schemas.microsoft.com/office/drawing/2014/main" id="{8B5BFF2D-BEA9-4576-BE1E-0F9664D23B9F}"/>
              </a:ext>
            </a:extLst>
          </p:cNvPr>
          <p:cNvSpPr>
            <a:spLocks noChangeShapeType="1"/>
          </p:cNvSpPr>
          <p:nvPr/>
        </p:nvSpPr>
        <p:spPr bwMode="auto">
          <a:xfrm flipV="1">
            <a:off x="5353051" y="4675184"/>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11">
            <a:extLst>
              <a:ext uri="{FF2B5EF4-FFF2-40B4-BE49-F238E27FC236}">
                <a16:creationId xmlns:a16="http://schemas.microsoft.com/office/drawing/2014/main" id="{CB1CCAE8-13AC-434F-8F50-F705E48A3D22}"/>
              </a:ext>
            </a:extLst>
          </p:cNvPr>
          <p:cNvSpPr>
            <a:spLocks noChangeShapeType="1"/>
          </p:cNvSpPr>
          <p:nvPr/>
        </p:nvSpPr>
        <p:spPr bwMode="auto">
          <a:xfrm flipV="1">
            <a:off x="4010026" y="4675184"/>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8" name="Line 12">
            <a:extLst>
              <a:ext uri="{FF2B5EF4-FFF2-40B4-BE49-F238E27FC236}">
                <a16:creationId xmlns:a16="http://schemas.microsoft.com/office/drawing/2014/main" id="{AFEBA98F-D640-4914-A889-E4848F922909}"/>
              </a:ext>
            </a:extLst>
          </p:cNvPr>
          <p:cNvSpPr>
            <a:spLocks noChangeShapeType="1"/>
          </p:cNvSpPr>
          <p:nvPr/>
        </p:nvSpPr>
        <p:spPr bwMode="auto">
          <a:xfrm flipV="1">
            <a:off x="6715126" y="4675184"/>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9" name="Line 13">
            <a:extLst>
              <a:ext uri="{FF2B5EF4-FFF2-40B4-BE49-F238E27FC236}">
                <a16:creationId xmlns:a16="http://schemas.microsoft.com/office/drawing/2014/main" id="{B1C0ECF8-8F8D-4DC0-ABA1-43221AD5D7B3}"/>
              </a:ext>
            </a:extLst>
          </p:cNvPr>
          <p:cNvSpPr>
            <a:spLocks noChangeShapeType="1"/>
          </p:cNvSpPr>
          <p:nvPr/>
        </p:nvSpPr>
        <p:spPr bwMode="auto">
          <a:xfrm flipV="1">
            <a:off x="8124826" y="4675184"/>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14">
            <a:extLst>
              <a:ext uri="{FF2B5EF4-FFF2-40B4-BE49-F238E27FC236}">
                <a16:creationId xmlns:a16="http://schemas.microsoft.com/office/drawing/2014/main" id="{894C9A5E-487B-4A91-8B0A-631352020262}"/>
              </a:ext>
            </a:extLst>
          </p:cNvPr>
          <p:cNvSpPr>
            <a:spLocks noChangeShapeType="1"/>
          </p:cNvSpPr>
          <p:nvPr/>
        </p:nvSpPr>
        <p:spPr bwMode="auto">
          <a:xfrm flipV="1">
            <a:off x="5219700" y="3465509"/>
            <a:ext cx="1" cy="39022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Line 15">
            <a:extLst>
              <a:ext uri="{FF2B5EF4-FFF2-40B4-BE49-F238E27FC236}">
                <a16:creationId xmlns:a16="http://schemas.microsoft.com/office/drawing/2014/main" id="{2AA1EA37-9571-4897-8EB0-5E51B7721E38}"/>
              </a:ext>
            </a:extLst>
          </p:cNvPr>
          <p:cNvSpPr>
            <a:spLocks noChangeShapeType="1"/>
          </p:cNvSpPr>
          <p:nvPr/>
        </p:nvSpPr>
        <p:spPr bwMode="auto">
          <a:xfrm flipV="1">
            <a:off x="7048501" y="3436934"/>
            <a:ext cx="1"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2" name="Line 16">
            <a:extLst>
              <a:ext uri="{FF2B5EF4-FFF2-40B4-BE49-F238E27FC236}">
                <a16:creationId xmlns:a16="http://schemas.microsoft.com/office/drawing/2014/main" id="{17CB3E42-FA6D-4998-A0CE-39BE69A5A385}"/>
              </a:ext>
            </a:extLst>
          </p:cNvPr>
          <p:cNvSpPr>
            <a:spLocks noChangeShapeType="1"/>
          </p:cNvSpPr>
          <p:nvPr/>
        </p:nvSpPr>
        <p:spPr bwMode="auto">
          <a:xfrm flipV="1">
            <a:off x="6115050" y="2293934"/>
            <a:ext cx="1" cy="3854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3" name="Line 17">
            <a:extLst>
              <a:ext uri="{FF2B5EF4-FFF2-40B4-BE49-F238E27FC236}">
                <a16:creationId xmlns:a16="http://schemas.microsoft.com/office/drawing/2014/main" id="{024BEA34-43F0-4AE7-BD20-4E469C3E2950}"/>
              </a:ext>
            </a:extLst>
          </p:cNvPr>
          <p:cNvSpPr>
            <a:spLocks noChangeShapeType="1"/>
          </p:cNvSpPr>
          <p:nvPr/>
        </p:nvSpPr>
        <p:spPr bwMode="auto">
          <a:xfrm flipH="1" flipV="1">
            <a:off x="6115051" y="998534"/>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4" name="Line 18">
            <a:extLst>
              <a:ext uri="{FF2B5EF4-FFF2-40B4-BE49-F238E27FC236}">
                <a16:creationId xmlns:a16="http://schemas.microsoft.com/office/drawing/2014/main" id="{8D4B7BCF-1746-4C71-8259-5F1D1D333CE0}"/>
              </a:ext>
            </a:extLst>
          </p:cNvPr>
          <p:cNvSpPr>
            <a:spLocks noChangeShapeType="1"/>
          </p:cNvSpPr>
          <p:nvPr/>
        </p:nvSpPr>
        <p:spPr bwMode="auto">
          <a:xfrm flipH="1" flipV="1">
            <a:off x="6038848" y="6053372"/>
            <a:ext cx="1586" cy="32383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5" name="Line 19">
            <a:extLst>
              <a:ext uri="{FF2B5EF4-FFF2-40B4-BE49-F238E27FC236}">
                <a16:creationId xmlns:a16="http://schemas.microsoft.com/office/drawing/2014/main" id="{3E09707F-CD51-4DA7-ACFB-F53AFDA3DE75}"/>
              </a:ext>
            </a:extLst>
          </p:cNvPr>
          <p:cNvSpPr>
            <a:spLocks noChangeShapeType="1"/>
          </p:cNvSpPr>
          <p:nvPr/>
        </p:nvSpPr>
        <p:spPr bwMode="auto">
          <a:xfrm>
            <a:off x="6115050" y="1303334"/>
            <a:ext cx="262934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6" name="Line 20">
            <a:extLst>
              <a:ext uri="{FF2B5EF4-FFF2-40B4-BE49-F238E27FC236}">
                <a16:creationId xmlns:a16="http://schemas.microsoft.com/office/drawing/2014/main" id="{4A7E61EF-BFD4-4BAE-A32C-D2173EFCB4B1}"/>
              </a:ext>
            </a:extLst>
          </p:cNvPr>
          <p:cNvSpPr>
            <a:spLocks noChangeShapeType="1"/>
          </p:cNvSpPr>
          <p:nvPr/>
        </p:nvSpPr>
        <p:spPr bwMode="auto">
          <a:xfrm>
            <a:off x="8718550" y="1303334"/>
            <a:ext cx="29020" cy="504824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21">
            <a:extLst>
              <a:ext uri="{FF2B5EF4-FFF2-40B4-BE49-F238E27FC236}">
                <a16:creationId xmlns:a16="http://schemas.microsoft.com/office/drawing/2014/main" id="{2D865AD8-15D4-4F46-BD98-BFB63362A352}"/>
              </a:ext>
            </a:extLst>
          </p:cNvPr>
          <p:cNvSpPr>
            <a:spLocks noChangeShapeType="1"/>
          </p:cNvSpPr>
          <p:nvPr/>
        </p:nvSpPr>
        <p:spPr bwMode="auto">
          <a:xfrm flipV="1">
            <a:off x="6046782" y="6351583"/>
            <a:ext cx="2694437"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22">
            <a:extLst>
              <a:ext uri="{FF2B5EF4-FFF2-40B4-BE49-F238E27FC236}">
                <a16:creationId xmlns:a16="http://schemas.microsoft.com/office/drawing/2014/main" id="{BEBD6CC4-2173-4902-9DDF-AD3A7C1001E9}"/>
              </a:ext>
            </a:extLst>
          </p:cNvPr>
          <p:cNvSpPr>
            <a:spLocks noChangeShapeType="1"/>
          </p:cNvSpPr>
          <p:nvPr/>
        </p:nvSpPr>
        <p:spPr bwMode="auto">
          <a:xfrm>
            <a:off x="4295775" y="4979984"/>
            <a:ext cx="605286"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23">
            <a:extLst>
              <a:ext uri="{FF2B5EF4-FFF2-40B4-BE49-F238E27FC236}">
                <a16:creationId xmlns:a16="http://schemas.microsoft.com/office/drawing/2014/main" id="{2132C669-BF0C-4D00-928C-F4BD9A4366F3}"/>
              </a:ext>
            </a:extLst>
          </p:cNvPr>
          <p:cNvSpPr>
            <a:spLocks noChangeShapeType="1"/>
          </p:cNvSpPr>
          <p:nvPr/>
        </p:nvSpPr>
        <p:spPr bwMode="auto">
          <a:xfrm>
            <a:off x="7058026" y="4979984"/>
            <a:ext cx="533399"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Rectangle 24">
            <a:extLst>
              <a:ext uri="{FF2B5EF4-FFF2-40B4-BE49-F238E27FC236}">
                <a16:creationId xmlns:a16="http://schemas.microsoft.com/office/drawing/2014/main" id="{6D7490CA-0634-42DF-B671-B014FC3B23BA}"/>
              </a:ext>
            </a:extLst>
          </p:cNvPr>
          <p:cNvSpPr>
            <a:spLocks noChangeArrowheads="1"/>
          </p:cNvSpPr>
          <p:nvPr/>
        </p:nvSpPr>
        <p:spPr bwMode="auto">
          <a:xfrm>
            <a:off x="6496051" y="3894134"/>
            <a:ext cx="1889146" cy="7620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2" name="Text Box 26">
            <a:extLst>
              <a:ext uri="{FF2B5EF4-FFF2-40B4-BE49-F238E27FC236}">
                <a16:creationId xmlns:a16="http://schemas.microsoft.com/office/drawing/2014/main" id="{BD8ADD8F-ED77-4DC9-B3C1-AA466CB5C206}"/>
              </a:ext>
            </a:extLst>
          </p:cNvPr>
          <p:cNvSpPr txBox="1">
            <a:spLocks noChangeArrowheads="1"/>
          </p:cNvSpPr>
          <p:nvPr/>
        </p:nvSpPr>
        <p:spPr bwMode="auto">
          <a:xfrm>
            <a:off x="6505575" y="4046240"/>
            <a:ext cx="18796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b="1" dirty="0">
                <a:latin typeface="楷体" panose="02010609060101010101" pitchFamily="49" charset="-122"/>
                <a:ea typeface="楷体" panose="02010609060101010101" pitchFamily="49" charset="-122"/>
              </a:rPr>
              <a:t>选择器</a:t>
            </a:r>
          </a:p>
        </p:txBody>
      </p:sp>
    </p:spTree>
    <p:extLst>
      <p:ext uri="{BB962C8B-B14F-4D97-AF65-F5344CB8AC3E}">
        <p14:creationId xmlns:p14="http://schemas.microsoft.com/office/powerpoint/2010/main" val="29714501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wipe(left)">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left)">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par>
                          <p:cTn id="28" fill="hold">
                            <p:stCondLst>
                              <p:cond delay="500"/>
                            </p:stCondLst>
                            <p:childTnLst>
                              <p:par>
                                <p:cTn id="29" presetID="9" presetClass="entr" presetSubtype="0" fill="hold" grpId="0" nodeType="afterEffect">
                                  <p:stCondLst>
                                    <p:cond delay="0"/>
                                  </p:stCondLst>
                                  <p:iterate type="wd">
                                    <p:tmPct val="100000"/>
                                  </p:iterate>
                                  <p:childTnLst>
                                    <p:set>
                                      <p:cBhvr>
                                        <p:cTn id="30" dur="1" fill="hold">
                                          <p:stCondLst>
                                            <p:cond delay="0"/>
                                          </p:stCondLst>
                                        </p:cTn>
                                        <p:tgtEl>
                                          <p:spTgt spid="52"/>
                                        </p:tgtEl>
                                        <p:attrNameLst>
                                          <p:attrName>style.visibility</p:attrName>
                                        </p:attrNameLst>
                                      </p:cBhvr>
                                      <p:to>
                                        <p:strVal val="visible"/>
                                      </p:to>
                                    </p:set>
                                    <p:animEffect transition="in" filter="dissolve">
                                      <p:cBhvr>
                                        <p:cTn id="31" dur="3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left)">
                                      <p:cBhvr>
                                        <p:cTn id="36" dur="500"/>
                                        <p:tgtEl>
                                          <p:spTgt spid="49"/>
                                        </p:tgtEl>
                                      </p:cBhvr>
                                    </p:animEffect>
                                  </p:childTnLst>
                                </p:cTn>
                              </p:par>
                            </p:childTnLst>
                          </p:cTn>
                        </p:par>
                        <p:par>
                          <p:cTn id="37" fill="hold">
                            <p:stCondLst>
                              <p:cond delay="500"/>
                            </p:stCondLst>
                            <p:childTnLst>
                              <p:par>
                                <p:cTn id="38" presetID="9" presetClass="entr" presetSubtype="0" fill="hold" grpId="0" nodeType="afterEffect">
                                  <p:stCondLst>
                                    <p:cond delay="0"/>
                                  </p:stCondLst>
                                  <p:iterate type="wd">
                                    <p:tmPct val="100000"/>
                                  </p:iterate>
                                  <p:childTnLst>
                                    <p:set>
                                      <p:cBhvr>
                                        <p:cTn id="39" dur="1" fill="hold">
                                          <p:stCondLst>
                                            <p:cond delay="0"/>
                                          </p:stCondLst>
                                        </p:cTn>
                                        <p:tgtEl>
                                          <p:spTgt spid="53"/>
                                        </p:tgtEl>
                                        <p:attrNameLst>
                                          <p:attrName>style.visibility</p:attrName>
                                        </p:attrNameLst>
                                      </p:cBhvr>
                                      <p:to>
                                        <p:strVal val="visible"/>
                                      </p:to>
                                    </p:set>
                                    <p:animEffect transition="in" filter="dissolve">
                                      <p:cBhvr>
                                        <p:cTn id="40" dur="3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left)">
                                      <p:cBhvr>
                                        <p:cTn id="45" dur="500"/>
                                        <p:tgtEl>
                                          <p:spTgt spid="50"/>
                                        </p:tgtEl>
                                      </p:cBhvr>
                                    </p:animEffect>
                                  </p:childTnLst>
                                </p:cTn>
                              </p:par>
                            </p:childTnLst>
                          </p:cTn>
                        </p:par>
                        <p:par>
                          <p:cTn id="46" fill="hold">
                            <p:stCondLst>
                              <p:cond delay="500"/>
                            </p:stCondLst>
                            <p:childTnLst>
                              <p:par>
                                <p:cTn id="47" presetID="9" presetClass="entr" presetSubtype="0" fill="hold" grpId="0" nodeType="afterEffect">
                                  <p:stCondLst>
                                    <p:cond delay="0"/>
                                  </p:stCondLst>
                                  <p:iterate type="wd">
                                    <p:tmPct val="100000"/>
                                  </p:iterate>
                                  <p:childTnLst>
                                    <p:set>
                                      <p:cBhvr>
                                        <p:cTn id="48" dur="1" fill="hold">
                                          <p:stCondLst>
                                            <p:cond delay="0"/>
                                          </p:stCondLst>
                                        </p:cTn>
                                        <p:tgtEl>
                                          <p:spTgt spid="54"/>
                                        </p:tgtEl>
                                        <p:attrNameLst>
                                          <p:attrName>style.visibility</p:attrName>
                                        </p:attrNameLst>
                                      </p:cBhvr>
                                      <p:to>
                                        <p:strVal val="visible"/>
                                      </p:to>
                                    </p:set>
                                    <p:animEffect transition="in" filter="dissolve">
                                      <p:cBhvr>
                                        <p:cTn id="49" dur="300"/>
                                        <p:tgtEl>
                                          <p:spTgt spid="54"/>
                                        </p:tgtEl>
                                      </p:cBhvr>
                                    </p:animEffect>
                                  </p:childTnLst>
                                </p:cTn>
                              </p:par>
                            </p:childTnLst>
                          </p:cTn>
                        </p:par>
                        <p:par>
                          <p:cTn id="50" fill="hold">
                            <p:stCondLst>
                              <p:cond delay="1100"/>
                            </p:stCondLst>
                            <p:childTnLst>
                              <p:par>
                                <p:cTn id="51" presetID="22" presetClass="entr" presetSubtype="8"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left)">
                                      <p:cBhvr>
                                        <p:cTn id="53" dur="500"/>
                                        <p:tgtEl>
                                          <p:spTgt spid="70"/>
                                        </p:tgtEl>
                                      </p:cBhvr>
                                    </p:animEffect>
                                  </p:childTnLst>
                                </p:cTn>
                              </p:par>
                            </p:childTnLst>
                          </p:cTn>
                        </p:par>
                        <p:par>
                          <p:cTn id="54" fill="hold">
                            <p:stCondLst>
                              <p:cond delay="1600"/>
                            </p:stCondLst>
                            <p:childTnLst>
                              <p:par>
                                <p:cTn id="55" presetID="9" presetClass="entr" presetSubtype="0" fill="hold" grpId="0" nodeType="afterEffect">
                                  <p:stCondLst>
                                    <p:cond delay="0"/>
                                  </p:stCondLst>
                                  <p:iterate type="wd">
                                    <p:tmPct val="100000"/>
                                  </p:iterate>
                                  <p:childTnLst>
                                    <p:set>
                                      <p:cBhvr>
                                        <p:cTn id="56" dur="1" fill="hold">
                                          <p:stCondLst>
                                            <p:cond delay="0"/>
                                          </p:stCondLst>
                                        </p:cTn>
                                        <p:tgtEl>
                                          <p:spTgt spid="72"/>
                                        </p:tgtEl>
                                        <p:attrNameLst>
                                          <p:attrName>style.visibility</p:attrName>
                                        </p:attrNameLst>
                                      </p:cBhvr>
                                      <p:to>
                                        <p:strVal val="visible"/>
                                      </p:to>
                                    </p:set>
                                    <p:animEffect transition="in" filter="dissolve">
                                      <p:cBhvr>
                                        <p:cTn id="57" dur="3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500"/>
                            </p:stCondLst>
                            <p:childTnLst>
                              <p:par>
                                <p:cTn id="64" presetID="9" presetClass="entr" presetSubtype="0" fill="hold" grpId="0" nodeType="afterEffect">
                                  <p:stCondLst>
                                    <p:cond delay="0"/>
                                  </p:stCondLst>
                                  <p:iterate type="wd">
                                    <p:tmPct val="100000"/>
                                  </p:iterate>
                                  <p:childTnLst>
                                    <p:set>
                                      <p:cBhvr>
                                        <p:cTn id="65" dur="1" fill="hold">
                                          <p:stCondLst>
                                            <p:cond delay="0"/>
                                          </p:stCondLst>
                                        </p:cTn>
                                        <p:tgtEl>
                                          <p:spTgt spid="55"/>
                                        </p:tgtEl>
                                        <p:attrNameLst>
                                          <p:attrName>style.visibility</p:attrName>
                                        </p:attrNameLst>
                                      </p:cBhvr>
                                      <p:to>
                                        <p:strVal val="visible"/>
                                      </p:to>
                                    </p:set>
                                    <p:animEffect transition="in" filter="dissolve">
                                      <p:cBhvr>
                                        <p:cTn id="66" dur="3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wipe(down)">
                                      <p:cBhvr>
                                        <p:cTn id="71" dur="500"/>
                                        <p:tgtEl>
                                          <p:spTgt spid="57"/>
                                        </p:tgtEl>
                                      </p:cBhvr>
                                    </p:animEffect>
                                  </p:childTnLst>
                                </p:cTn>
                              </p:par>
                              <p:par>
                                <p:cTn id="72" presetID="22" presetClass="entr" presetSubtype="8"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wipe(left)">
                                      <p:cBhvr>
                                        <p:cTn id="74" dur="500"/>
                                        <p:tgtEl>
                                          <p:spTgt spid="68"/>
                                        </p:tgtEl>
                                      </p:cBhvr>
                                    </p:animEffect>
                                  </p:childTnLst>
                                </p:cTn>
                              </p:par>
                              <p:par>
                                <p:cTn id="75" presetID="22" presetClass="entr" presetSubtype="4"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down)">
                                      <p:cBhvr>
                                        <p:cTn id="77" dur="500"/>
                                        <p:tgtEl>
                                          <p:spTgt spid="56"/>
                                        </p:tgtEl>
                                      </p:cBhvr>
                                    </p:animEffect>
                                  </p:childTnLst>
                                </p:cTn>
                              </p:par>
                              <p:par>
                                <p:cTn id="78" presetID="22" presetClass="entr" presetSubtype="4"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down)">
                                      <p:cBhvr>
                                        <p:cTn id="80" dur="500"/>
                                        <p:tgtEl>
                                          <p:spTgt spid="58"/>
                                        </p:tgtEl>
                                      </p:cBhvr>
                                    </p:animEffect>
                                  </p:childTnLst>
                                </p:cTn>
                              </p:par>
                              <p:par>
                                <p:cTn id="81" presetID="22" presetClass="entr" presetSubtype="8" fill="hold" nodeType="with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wipe(left)">
                                      <p:cBhvr>
                                        <p:cTn id="83" dur="500"/>
                                        <p:tgtEl>
                                          <p:spTgt spid="69"/>
                                        </p:tgtEl>
                                      </p:cBhvr>
                                    </p:animEffect>
                                  </p:childTnLst>
                                </p:cTn>
                              </p:par>
                              <p:par>
                                <p:cTn id="84" presetID="22" presetClass="entr" presetSubtype="4" fill="hold"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down)">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wipe(down)">
                                      <p:cBhvr>
                                        <p:cTn id="91" dur="500"/>
                                        <p:tgtEl>
                                          <p:spTgt spid="60"/>
                                        </p:tgtEl>
                                      </p:cBhvr>
                                    </p:animEffect>
                                  </p:childTnLst>
                                </p:cTn>
                              </p:par>
                              <p:par>
                                <p:cTn id="92" presetID="22" presetClass="entr" presetSubtype="4" fill="hold"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down)">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down)">
                                      <p:cBhvr>
                                        <p:cTn id="99" dur="500"/>
                                        <p:tgtEl>
                                          <p:spTgt spid="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wipe(down)">
                                      <p:cBhvr>
                                        <p:cTn id="104" dur="500"/>
                                        <p:tgtEl>
                                          <p:spTgt spid="63"/>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wipe(left)">
                                      <p:cBhvr>
                                        <p:cTn id="108" dur="500"/>
                                        <p:tgtEl>
                                          <p:spTgt spid="65"/>
                                        </p:tgtEl>
                                      </p:cBhvr>
                                    </p:animEffect>
                                  </p:childTnLst>
                                </p:cTn>
                              </p:par>
                            </p:childTnLst>
                          </p:cTn>
                        </p:par>
                        <p:par>
                          <p:cTn id="109" fill="hold">
                            <p:stCondLst>
                              <p:cond delay="1000"/>
                            </p:stCondLst>
                            <p:childTnLst>
                              <p:par>
                                <p:cTn id="110" presetID="22" presetClass="entr" presetSubtype="1" fill="hold" nodeType="after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wipe(up)">
                                      <p:cBhvr>
                                        <p:cTn id="112" dur="500"/>
                                        <p:tgtEl>
                                          <p:spTgt spid="66"/>
                                        </p:tgtEl>
                                      </p:cBhvr>
                                    </p:animEffect>
                                  </p:childTnLst>
                                </p:cTn>
                              </p:par>
                            </p:childTnLst>
                          </p:cTn>
                        </p:par>
                        <p:par>
                          <p:cTn id="113" fill="hold">
                            <p:stCondLst>
                              <p:cond delay="1500"/>
                            </p:stCondLst>
                            <p:childTnLst>
                              <p:par>
                                <p:cTn id="114" presetID="22" presetClass="entr" presetSubtype="2" fill="hold" nodeType="after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wipe(right)">
                                      <p:cBhvr>
                                        <p:cTn id="116" dur="500"/>
                                        <p:tgtEl>
                                          <p:spTgt spid="67"/>
                                        </p:tgtEl>
                                      </p:cBhvr>
                                    </p:animEffect>
                                  </p:childTnLst>
                                </p:cTn>
                              </p:par>
                            </p:childTnLst>
                          </p:cTn>
                        </p:par>
                        <p:par>
                          <p:cTn id="117" fill="hold">
                            <p:stCondLst>
                              <p:cond delay="2000"/>
                            </p:stCondLst>
                            <p:childTnLst>
                              <p:par>
                                <p:cTn id="118" presetID="22" presetClass="entr" presetSubtype="4" fill="hold" nodeType="afterEffect">
                                  <p:stCondLst>
                                    <p:cond delay="0"/>
                                  </p:stCondLst>
                                  <p:childTnLst>
                                    <p:set>
                                      <p:cBhvr>
                                        <p:cTn id="119" dur="1" fill="hold">
                                          <p:stCondLst>
                                            <p:cond delay="0"/>
                                          </p:stCondLst>
                                        </p:cTn>
                                        <p:tgtEl>
                                          <p:spTgt spid="64"/>
                                        </p:tgtEl>
                                        <p:attrNameLst>
                                          <p:attrName>style.visibility</p:attrName>
                                        </p:attrNameLst>
                                      </p:cBhvr>
                                      <p:to>
                                        <p:strVal val="visible"/>
                                      </p:to>
                                    </p:set>
                                    <p:animEffect transition="in" filter="wipe(down)">
                                      <p:cBhvr>
                                        <p:cTn id="12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P spid="14" grpId="0" uiExpand="1" build="p"/>
      <p:bldP spid="48" grpId="0" animBg="1"/>
      <p:bldP spid="49" grpId="0" animBg="1"/>
      <p:bldP spid="50" grpId="0" animBg="1"/>
      <p:bldP spid="51" grpId="0" animBg="1"/>
      <p:bldP spid="52" grpId="0"/>
      <p:bldP spid="53" grpId="0"/>
      <p:bldP spid="54" grpId="0"/>
      <p:bldP spid="55" grpId="0"/>
      <p:bldP spid="70" grpId="0" animBg="1"/>
      <p:bldP spid="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18</a:t>
            </a:fld>
            <a:endParaRPr lang="zh-CN" altLang="en-US" dirty="0"/>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2.CPU</a:t>
            </a:r>
            <a:endParaRPr lang="zh-CN" altLang="en-US" sz="2800" b="1" dirty="0">
              <a:solidFill>
                <a:srgbClr val="0563C1"/>
              </a:solidFill>
              <a:latin typeface="楷体" panose="02010609060101010101" pitchFamily="49" charset="-122"/>
              <a:ea typeface="楷体" panose="02010609060101010101" pitchFamily="49" charset="-122"/>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29"/>
            <a:ext cx="13293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11">
            <a:extLst>
              <a:ext uri="{FF2B5EF4-FFF2-40B4-BE49-F238E27FC236}">
                <a16:creationId xmlns:a16="http://schemas.microsoft.com/office/drawing/2014/main" id="{870126B2-2BF3-447D-B8FE-F75B96895310}"/>
              </a:ext>
            </a:extLst>
          </p:cNvPr>
          <p:cNvSpPr txBox="1">
            <a:spLocks noChangeArrowheads="1"/>
          </p:cNvSpPr>
          <p:nvPr/>
        </p:nvSpPr>
        <p:spPr bwMode="auto">
          <a:xfrm>
            <a:off x="388682" y="1777540"/>
            <a:ext cx="2044614"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运算器</a:t>
            </a:r>
          </a:p>
        </p:txBody>
      </p:sp>
      <p:grpSp>
        <p:nvGrpSpPr>
          <p:cNvPr id="7" name="组合 6">
            <a:extLst>
              <a:ext uri="{FF2B5EF4-FFF2-40B4-BE49-F238E27FC236}">
                <a16:creationId xmlns:a16="http://schemas.microsoft.com/office/drawing/2014/main" id="{C5834CAD-DE84-48E4-A08D-BF4475ECF03D}"/>
              </a:ext>
            </a:extLst>
          </p:cNvPr>
          <p:cNvGrpSpPr/>
          <p:nvPr/>
        </p:nvGrpSpPr>
        <p:grpSpPr>
          <a:xfrm>
            <a:off x="2370115" y="1052180"/>
            <a:ext cx="6298362" cy="4099590"/>
            <a:chOff x="1066800" y="228600"/>
            <a:chExt cx="7543801" cy="6097913"/>
          </a:xfrm>
        </p:grpSpPr>
        <p:sp>
          <p:nvSpPr>
            <p:cNvPr id="97" name="Rectangle 2">
              <a:extLst>
                <a:ext uri="{FF2B5EF4-FFF2-40B4-BE49-F238E27FC236}">
                  <a16:creationId xmlns:a16="http://schemas.microsoft.com/office/drawing/2014/main" id="{071EC0B5-E558-44F5-A99F-97FC1EFCDC14}"/>
                </a:ext>
              </a:extLst>
            </p:cNvPr>
            <p:cNvSpPr>
              <a:spLocks noChangeArrowheads="1"/>
            </p:cNvSpPr>
            <p:nvPr/>
          </p:nvSpPr>
          <p:spPr bwMode="auto">
            <a:xfrm>
              <a:off x="2895600" y="7620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98" name="Rectangle 3">
              <a:extLst>
                <a:ext uri="{FF2B5EF4-FFF2-40B4-BE49-F238E27FC236}">
                  <a16:creationId xmlns:a16="http://schemas.microsoft.com/office/drawing/2014/main" id="{78E4FEB6-C572-425D-8AEF-AD4EBA12D451}"/>
                </a:ext>
              </a:extLst>
            </p:cNvPr>
            <p:cNvSpPr>
              <a:spLocks noChangeArrowheads="1"/>
            </p:cNvSpPr>
            <p:nvPr/>
          </p:nvSpPr>
          <p:spPr bwMode="auto">
            <a:xfrm>
              <a:off x="2895600" y="2133600"/>
              <a:ext cx="3276600" cy="7620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99" name="Rectangle 4">
              <a:extLst>
                <a:ext uri="{FF2B5EF4-FFF2-40B4-BE49-F238E27FC236}">
                  <a16:creationId xmlns:a16="http://schemas.microsoft.com/office/drawing/2014/main" id="{6AAB08CA-83C9-4BBB-88B7-8EAFF845C8BB}"/>
                </a:ext>
              </a:extLst>
            </p:cNvPr>
            <p:cNvSpPr>
              <a:spLocks noChangeArrowheads="1"/>
            </p:cNvSpPr>
            <p:nvPr/>
          </p:nvSpPr>
          <p:spPr bwMode="auto">
            <a:xfrm>
              <a:off x="1066800" y="35052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00" name="Rectangle 5">
              <a:extLst>
                <a:ext uri="{FF2B5EF4-FFF2-40B4-BE49-F238E27FC236}">
                  <a16:creationId xmlns:a16="http://schemas.microsoft.com/office/drawing/2014/main" id="{F736E890-EB1B-4DC1-B90D-33B5BCED25D2}"/>
                </a:ext>
              </a:extLst>
            </p:cNvPr>
            <p:cNvSpPr>
              <a:spLocks noChangeArrowheads="1"/>
            </p:cNvSpPr>
            <p:nvPr/>
          </p:nvSpPr>
          <p:spPr bwMode="auto">
            <a:xfrm>
              <a:off x="2895599" y="4876801"/>
              <a:ext cx="3276600" cy="990598"/>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01" name="Text Box 6">
              <a:extLst>
                <a:ext uri="{FF2B5EF4-FFF2-40B4-BE49-F238E27FC236}">
                  <a16:creationId xmlns:a16="http://schemas.microsoft.com/office/drawing/2014/main" id="{93FDADDC-BFCC-464C-AED5-30AD3C657A53}"/>
                </a:ext>
              </a:extLst>
            </p:cNvPr>
            <p:cNvSpPr txBox="1">
              <a:spLocks noChangeArrowheads="1"/>
            </p:cNvSpPr>
            <p:nvPr/>
          </p:nvSpPr>
          <p:spPr bwMode="auto">
            <a:xfrm>
              <a:off x="3733801" y="838199"/>
              <a:ext cx="1860529"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移位器</a:t>
              </a:r>
            </a:p>
          </p:txBody>
        </p:sp>
        <p:sp>
          <p:nvSpPr>
            <p:cNvPr id="102" name="Text Box 7">
              <a:extLst>
                <a:ext uri="{FF2B5EF4-FFF2-40B4-BE49-F238E27FC236}">
                  <a16:creationId xmlns:a16="http://schemas.microsoft.com/office/drawing/2014/main" id="{316F74B6-62E7-43AE-9F1E-A4AECEEC9E96}"/>
                </a:ext>
              </a:extLst>
            </p:cNvPr>
            <p:cNvSpPr txBox="1">
              <a:spLocks noChangeArrowheads="1"/>
            </p:cNvSpPr>
            <p:nvPr/>
          </p:nvSpPr>
          <p:spPr bwMode="auto">
            <a:xfrm>
              <a:off x="3815497" y="2193078"/>
              <a:ext cx="1606313"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b="1" dirty="0">
                  <a:solidFill>
                    <a:srgbClr val="FF0000"/>
                  </a:solidFill>
                  <a:latin typeface="楷体" panose="02010609060101010101" pitchFamily="49" charset="-122"/>
                  <a:ea typeface="楷体" panose="02010609060101010101" pitchFamily="49" charset="-122"/>
                </a:rPr>
                <a:t>  ALU</a:t>
              </a:r>
            </a:p>
          </p:txBody>
        </p:sp>
        <p:sp>
          <p:nvSpPr>
            <p:cNvPr id="103" name="Text Box 8">
              <a:extLst>
                <a:ext uri="{FF2B5EF4-FFF2-40B4-BE49-F238E27FC236}">
                  <a16:creationId xmlns:a16="http://schemas.microsoft.com/office/drawing/2014/main" id="{83609C88-F57B-44CD-8193-A0A7C5772D8F}"/>
                </a:ext>
              </a:extLst>
            </p:cNvPr>
            <p:cNvSpPr txBox="1">
              <a:spLocks noChangeArrowheads="1"/>
            </p:cNvSpPr>
            <p:nvPr/>
          </p:nvSpPr>
          <p:spPr bwMode="auto">
            <a:xfrm>
              <a:off x="1981200" y="3581400"/>
              <a:ext cx="28956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选择器</a:t>
              </a:r>
            </a:p>
          </p:txBody>
        </p:sp>
        <p:sp>
          <p:nvSpPr>
            <p:cNvPr id="104" name="Text Box 9">
              <a:extLst>
                <a:ext uri="{FF2B5EF4-FFF2-40B4-BE49-F238E27FC236}">
                  <a16:creationId xmlns:a16="http://schemas.microsoft.com/office/drawing/2014/main" id="{2384B445-9ACE-4398-9DC0-D03F55789BE1}"/>
                </a:ext>
              </a:extLst>
            </p:cNvPr>
            <p:cNvSpPr txBox="1">
              <a:spLocks noChangeArrowheads="1"/>
            </p:cNvSpPr>
            <p:nvPr/>
          </p:nvSpPr>
          <p:spPr bwMode="auto">
            <a:xfrm>
              <a:off x="3352801" y="5021593"/>
              <a:ext cx="30480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通用寄存器组</a:t>
              </a:r>
            </a:p>
          </p:txBody>
        </p:sp>
        <p:sp>
          <p:nvSpPr>
            <p:cNvPr id="105" name="Line 10">
              <a:extLst>
                <a:ext uri="{FF2B5EF4-FFF2-40B4-BE49-F238E27FC236}">
                  <a16:creationId xmlns:a16="http://schemas.microsoft.com/office/drawing/2014/main" id="{3CB7A407-3EDF-4231-91A3-2B2460F8A23F}"/>
                </a:ext>
              </a:extLst>
            </p:cNvPr>
            <p:cNvSpPr>
              <a:spLocks noChangeShapeType="1"/>
            </p:cNvSpPr>
            <p:nvPr/>
          </p:nvSpPr>
          <p:spPr bwMode="auto">
            <a:xfrm flipV="1">
              <a:off x="37338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6" name="Line 11">
              <a:extLst>
                <a:ext uri="{FF2B5EF4-FFF2-40B4-BE49-F238E27FC236}">
                  <a16:creationId xmlns:a16="http://schemas.microsoft.com/office/drawing/2014/main" id="{2705B823-F744-4B3F-BD92-8E07637B98F4}"/>
                </a:ext>
              </a:extLst>
            </p:cNvPr>
            <p:cNvSpPr>
              <a:spLocks noChangeShapeType="1"/>
            </p:cNvSpPr>
            <p:nvPr/>
          </p:nvSpPr>
          <p:spPr bwMode="auto">
            <a:xfrm flipV="1">
              <a:off x="17526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7" name="Line 12">
              <a:extLst>
                <a:ext uri="{FF2B5EF4-FFF2-40B4-BE49-F238E27FC236}">
                  <a16:creationId xmlns:a16="http://schemas.microsoft.com/office/drawing/2014/main" id="{0737A54A-F18F-4D36-B4F2-F96A9AA55E14}"/>
                </a:ext>
              </a:extLst>
            </p:cNvPr>
            <p:cNvSpPr>
              <a:spLocks noChangeShapeType="1"/>
            </p:cNvSpPr>
            <p:nvPr/>
          </p:nvSpPr>
          <p:spPr bwMode="auto">
            <a:xfrm flipV="1">
              <a:off x="54102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8" name="Line 13">
              <a:extLst>
                <a:ext uri="{FF2B5EF4-FFF2-40B4-BE49-F238E27FC236}">
                  <a16:creationId xmlns:a16="http://schemas.microsoft.com/office/drawing/2014/main" id="{A44860D5-AB82-40A8-9701-15ED0CE08680}"/>
                </a:ext>
              </a:extLst>
            </p:cNvPr>
            <p:cNvSpPr>
              <a:spLocks noChangeShapeType="1"/>
            </p:cNvSpPr>
            <p:nvPr/>
          </p:nvSpPr>
          <p:spPr bwMode="auto">
            <a:xfrm flipV="1">
              <a:off x="74676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9" name="Line 14">
              <a:extLst>
                <a:ext uri="{FF2B5EF4-FFF2-40B4-BE49-F238E27FC236}">
                  <a16:creationId xmlns:a16="http://schemas.microsoft.com/office/drawing/2014/main" id="{0D6E655B-537F-4722-ABFA-3F39F6B7619C}"/>
                </a:ext>
              </a:extLst>
            </p:cNvPr>
            <p:cNvSpPr>
              <a:spLocks noChangeShapeType="1"/>
            </p:cNvSpPr>
            <p:nvPr/>
          </p:nvSpPr>
          <p:spPr bwMode="auto">
            <a:xfrm flipV="1">
              <a:off x="3276600" y="28956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0" name="Line 15">
              <a:extLst>
                <a:ext uri="{FF2B5EF4-FFF2-40B4-BE49-F238E27FC236}">
                  <a16:creationId xmlns:a16="http://schemas.microsoft.com/office/drawing/2014/main" id="{CC28B915-DB4C-45FC-A77C-186DE2F8FEFD}"/>
                </a:ext>
              </a:extLst>
            </p:cNvPr>
            <p:cNvSpPr>
              <a:spLocks noChangeShapeType="1"/>
            </p:cNvSpPr>
            <p:nvPr/>
          </p:nvSpPr>
          <p:spPr bwMode="auto">
            <a:xfrm flipV="1">
              <a:off x="5791200" y="28956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1" name="Line 16">
              <a:extLst>
                <a:ext uri="{FF2B5EF4-FFF2-40B4-BE49-F238E27FC236}">
                  <a16:creationId xmlns:a16="http://schemas.microsoft.com/office/drawing/2014/main" id="{C2264642-90A7-47D8-95BC-A69DBCCF73EC}"/>
                </a:ext>
              </a:extLst>
            </p:cNvPr>
            <p:cNvSpPr>
              <a:spLocks noChangeShapeType="1"/>
            </p:cNvSpPr>
            <p:nvPr/>
          </p:nvSpPr>
          <p:spPr bwMode="auto">
            <a:xfrm flipV="1">
              <a:off x="4495800" y="15240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2" name="Line 17">
              <a:extLst>
                <a:ext uri="{FF2B5EF4-FFF2-40B4-BE49-F238E27FC236}">
                  <a16:creationId xmlns:a16="http://schemas.microsoft.com/office/drawing/2014/main" id="{D3E58347-9842-4FA9-9FE2-D3D1B6EAA8A4}"/>
                </a:ext>
              </a:extLst>
            </p:cNvPr>
            <p:cNvSpPr>
              <a:spLocks noChangeShapeType="1"/>
            </p:cNvSpPr>
            <p:nvPr/>
          </p:nvSpPr>
          <p:spPr bwMode="auto">
            <a:xfrm flipH="1" flipV="1">
              <a:off x="4495800" y="228600"/>
              <a:ext cx="0" cy="533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3" name="Line 18">
              <a:extLst>
                <a:ext uri="{FF2B5EF4-FFF2-40B4-BE49-F238E27FC236}">
                  <a16:creationId xmlns:a16="http://schemas.microsoft.com/office/drawing/2014/main" id="{C70CD273-A136-45EA-890E-95F0C699D20E}"/>
                </a:ext>
              </a:extLst>
            </p:cNvPr>
            <p:cNvSpPr>
              <a:spLocks noChangeShapeType="1"/>
            </p:cNvSpPr>
            <p:nvPr/>
          </p:nvSpPr>
          <p:spPr bwMode="auto">
            <a:xfrm flipV="1">
              <a:off x="4419600" y="5869313"/>
              <a:ext cx="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4" name="Line 19">
              <a:extLst>
                <a:ext uri="{FF2B5EF4-FFF2-40B4-BE49-F238E27FC236}">
                  <a16:creationId xmlns:a16="http://schemas.microsoft.com/office/drawing/2014/main" id="{BD472150-CB02-4C96-B4D7-132F324A906B}"/>
                </a:ext>
              </a:extLst>
            </p:cNvPr>
            <p:cNvSpPr>
              <a:spLocks noChangeShapeType="1"/>
            </p:cNvSpPr>
            <p:nvPr/>
          </p:nvSpPr>
          <p:spPr bwMode="auto">
            <a:xfrm>
              <a:off x="4495801" y="533400"/>
              <a:ext cx="41148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5" name="Line 20">
              <a:extLst>
                <a:ext uri="{FF2B5EF4-FFF2-40B4-BE49-F238E27FC236}">
                  <a16:creationId xmlns:a16="http://schemas.microsoft.com/office/drawing/2014/main" id="{9AFC2483-6FB5-4492-8C84-DCA7FDB89293}"/>
                </a:ext>
              </a:extLst>
            </p:cNvPr>
            <p:cNvSpPr>
              <a:spLocks noChangeShapeType="1"/>
            </p:cNvSpPr>
            <p:nvPr/>
          </p:nvSpPr>
          <p:spPr bwMode="auto">
            <a:xfrm flipH="1">
              <a:off x="8610599" y="533401"/>
              <a:ext cx="1" cy="57931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6" name="Line 21">
              <a:extLst>
                <a:ext uri="{FF2B5EF4-FFF2-40B4-BE49-F238E27FC236}">
                  <a16:creationId xmlns:a16="http://schemas.microsoft.com/office/drawing/2014/main" id="{B5E5ACC8-9065-452B-903F-20F22F68FA3A}"/>
                </a:ext>
              </a:extLst>
            </p:cNvPr>
            <p:cNvSpPr>
              <a:spLocks noChangeShapeType="1"/>
            </p:cNvSpPr>
            <p:nvPr/>
          </p:nvSpPr>
          <p:spPr bwMode="auto">
            <a:xfrm>
              <a:off x="4419600" y="6326513"/>
              <a:ext cx="4191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7" name="Line 22">
              <a:extLst>
                <a:ext uri="{FF2B5EF4-FFF2-40B4-BE49-F238E27FC236}">
                  <a16:creationId xmlns:a16="http://schemas.microsoft.com/office/drawing/2014/main" id="{17461BC9-E6CF-49C0-93E0-3D012608B062}"/>
                </a:ext>
              </a:extLst>
            </p:cNvPr>
            <p:cNvSpPr>
              <a:spLocks noChangeShapeType="1"/>
            </p:cNvSpPr>
            <p:nvPr/>
          </p:nvSpPr>
          <p:spPr bwMode="auto">
            <a:xfrm>
              <a:off x="2057400" y="4572000"/>
              <a:ext cx="1219200" cy="0"/>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8" name="Line 23">
              <a:extLst>
                <a:ext uri="{FF2B5EF4-FFF2-40B4-BE49-F238E27FC236}">
                  <a16:creationId xmlns:a16="http://schemas.microsoft.com/office/drawing/2014/main" id="{F8BA9FC6-B0C6-49DE-B86A-680E61AE612C}"/>
                </a:ext>
              </a:extLst>
            </p:cNvPr>
            <p:cNvSpPr>
              <a:spLocks noChangeShapeType="1"/>
            </p:cNvSpPr>
            <p:nvPr/>
          </p:nvSpPr>
          <p:spPr bwMode="auto">
            <a:xfrm>
              <a:off x="5867400" y="4572000"/>
              <a:ext cx="1219200" cy="0"/>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9" name="Rectangle 24">
              <a:extLst>
                <a:ext uri="{FF2B5EF4-FFF2-40B4-BE49-F238E27FC236}">
                  <a16:creationId xmlns:a16="http://schemas.microsoft.com/office/drawing/2014/main" id="{9B910C5E-9FE2-42AD-BF53-3ACA49A26F35}"/>
                </a:ext>
              </a:extLst>
            </p:cNvPr>
            <p:cNvSpPr>
              <a:spLocks noChangeArrowheads="1"/>
            </p:cNvSpPr>
            <p:nvPr/>
          </p:nvSpPr>
          <p:spPr bwMode="auto">
            <a:xfrm>
              <a:off x="4876800" y="35052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21" name="Text Box 26">
              <a:extLst>
                <a:ext uri="{FF2B5EF4-FFF2-40B4-BE49-F238E27FC236}">
                  <a16:creationId xmlns:a16="http://schemas.microsoft.com/office/drawing/2014/main" id="{3016B218-8FE5-436C-9B50-5E69D969010E}"/>
                </a:ext>
              </a:extLst>
            </p:cNvPr>
            <p:cNvSpPr txBox="1">
              <a:spLocks noChangeArrowheads="1"/>
            </p:cNvSpPr>
            <p:nvPr/>
          </p:nvSpPr>
          <p:spPr bwMode="auto">
            <a:xfrm>
              <a:off x="4876801" y="3569177"/>
              <a:ext cx="28956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选择器</a:t>
              </a:r>
            </a:p>
          </p:txBody>
        </p:sp>
      </p:grpSp>
      <p:sp>
        <p:nvSpPr>
          <p:cNvPr id="122" name="Text Box 11">
            <a:extLst>
              <a:ext uri="{FF2B5EF4-FFF2-40B4-BE49-F238E27FC236}">
                <a16:creationId xmlns:a16="http://schemas.microsoft.com/office/drawing/2014/main" id="{1519B4BA-5699-4316-A772-004092D3161F}"/>
              </a:ext>
            </a:extLst>
          </p:cNvPr>
          <p:cNvSpPr txBox="1">
            <a:spLocks noChangeArrowheads="1"/>
          </p:cNvSpPr>
          <p:nvPr/>
        </p:nvSpPr>
        <p:spPr bwMode="auto">
          <a:xfrm>
            <a:off x="611499" y="5253956"/>
            <a:ext cx="8240398"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solidFill>
                  <a:srgbClr val="FF0000"/>
                </a:solidFill>
                <a:latin typeface="楷体" panose="02010609060101010101" pitchFamily="49" charset="-122"/>
                <a:ea typeface="楷体" panose="02010609060101010101" pitchFamily="49" charset="-122"/>
              </a:rPr>
              <a:t>ALU</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通过加法器实现运算操作（由全加器求和、由进位链传递进位信号）。</a:t>
            </a:r>
          </a:p>
        </p:txBody>
      </p:sp>
    </p:spTree>
    <p:extLst>
      <p:ext uri="{BB962C8B-B14F-4D97-AF65-F5344CB8AC3E}">
        <p14:creationId xmlns:p14="http://schemas.microsoft.com/office/powerpoint/2010/main" val="979788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wipe(left)">
                                      <p:cBhvr>
                                        <p:cTn id="7"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19</a:t>
            </a:fld>
            <a:endParaRPr lang="zh-CN" altLang="en-US" dirty="0"/>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2.CPU</a:t>
            </a:r>
            <a:endParaRPr lang="zh-CN" altLang="en-US" sz="2800" b="1" dirty="0">
              <a:solidFill>
                <a:srgbClr val="0563C1"/>
              </a:solidFill>
              <a:latin typeface="楷体" panose="02010609060101010101" pitchFamily="49" charset="-122"/>
              <a:ea typeface="楷体" panose="02010609060101010101" pitchFamily="49" charset="-122"/>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29"/>
            <a:ext cx="13293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11">
            <a:extLst>
              <a:ext uri="{FF2B5EF4-FFF2-40B4-BE49-F238E27FC236}">
                <a16:creationId xmlns:a16="http://schemas.microsoft.com/office/drawing/2014/main" id="{870126B2-2BF3-447D-B8FE-F75B96895310}"/>
              </a:ext>
            </a:extLst>
          </p:cNvPr>
          <p:cNvSpPr txBox="1">
            <a:spLocks noChangeArrowheads="1"/>
          </p:cNvSpPr>
          <p:nvPr/>
        </p:nvSpPr>
        <p:spPr bwMode="auto">
          <a:xfrm>
            <a:off x="388682" y="1777540"/>
            <a:ext cx="2044614"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运算器</a:t>
            </a:r>
          </a:p>
        </p:txBody>
      </p:sp>
      <p:grpSp>
        <p:nvGrpSpPr>
          <p:cNvPr id="7" name="组合 6">
            <a:extLst>
              <a:ext uri="{FF2B5EF4-FFF2-40B4-BE49-F238E27FC236}">
                <a16:creationId xmlns:a16="http://schemas.microsoft.com/office/drawing/2014/main" id="{C5834CAD-DE84-48E4-A08D-BF4475ECF03D}"/>
              </a:ext>
            </a:extLst>
          </p:cNvPr>
          <p:cNvGrpSpPr/>
          <p:nvPr/>
        </p:nvGrpSpPr>
        <p:grpSpPr>
          <a:xfrm>
            <a:off x="2370115" y="1052180"/>
            <a:ext cx="6298362" cy="4099590"/>
            <a:chOff x="1066800" y="228600"/>
            <a:chExt cx="7543801" cy="6097913"/>
          </a:xfrm>
        </p:grpSpPr>
        <p:sp>
          <p:nvSpPr>
            <p:cNvPr id="97" name="Rectangle 2">
              <a:extLst>
                <a:ext uri="{FF2B5EF4-FFF2-40B4-BE49-F238E27FC236}">
                  <a16:creationId xmlns:a16="http://schemas.microsoft.com/office/drawing/2014/main" id="{071EC0B5-E558-44F5-A99F-97FC1EFCDC14}"/>
                </a:ext>
              </a:extLst>
            </p:cNvPr>
            <p:cNvSpPr>
              <a:spLocks noChangeArrowheads="1"/>
            </p:cNvSpPr>
            <p:nvPr/>
          </p:nvSpPr>
          <p:spPr bwMode="auto">
            <a:xfrm>
              <a:off x="2895600" y="7620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98" name="Rectangle 3">
              <a:extLst>
                <a:ext uri="{FF2B5EF4-FFF2-40B4-BE49-F238E27FC236}">
                  <a16:creationId xmlns:a16="http://schemas.microsoft.com/office/drawing/2014/main" id="{78E4FEB6-C572-425D-8AEF-AD4EBA12D451}"/>
                </a:ext>
              </a:extLst>
            </p:cNvPr>
            <p:cNvSpPr>
              <a:spLocks noChangeArrowheads="1"/>
            </p:cNvSpPr>
            <p:nvPr/>
          </p:nvSpPr>
          <p:spPr bwMode="auto">
            <a:xfrm>
              <a:off x="2895600" y="2133600"/>
              <a:ext cx="3276600" cy="762000"/>
            </a:xfrm>
            <a:prstGeom prst="rect">
              <a:avLst/>
            </a:prstGeom>
            <a:solidFill>
              <a:srgbClr val="F0DADA"/>
            </a:solidFill>
            <a:ln w="38100">
              <a:no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99" name="Rectangle 4">
              <a:extLst>
                <a:ext uri="{FF2B5EF4-FFF2-40B4-BE49-F238E27FC236}">
                  <a16:creationId xmlns:a16="http://schemas.microsoft.com/office/drawing/2014/main" id="{6AAB08CA-83C9-4BBB-88B7-8EAFF845C8BB}"/>
                </a:ext>
              </a:extLst>
            </p:cNvPr>
            <p:cNvSpPr>
              <a:spLocks noChangeArrowheads="1"/>
            </p:cNvSpPr>
            <p:nvPr/>
          </p:nvSpPr>
          <p:spPr bwMode="auto">
            <a:xfrm>
              <a:off x="1066800" y="35052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00" name="Rectangle 5">
              <a:extLst>
                <a:ext uri="{FF2B5EF4-FFF2-40B4-BE49-F238E27FC236}">
                  <a16:creationId xmlns:a16="http://schemas.microsoft.com/office/drawing/2014/main" id="{F736E890-EB1B-4DC1-B90D-33B5BCED25D2}"/>
                </a:ext>
              </a:extLst>
            </p:cNvPr>
            <p:cNvSpPr>
              <a:spLocks noChangeArrowheads="1"/>
            </p:cNvSpPr>
            <p:nvPr/>
          </p:nvSpPr>
          <p:spPr bwMode="auto">
            <a:xfrm>
              <a:off x="2895599" y="4876801"/>
              <a:ext cx="3276600" cy="990598"/>
            </a:xfrm>
            <a:prstGeom prst="rect">
              <a:avLst/>
            </a:prstGeom>
            <a:solidFill>
              <a:schemeClr val="bg1"/>
            </a:solidFill>
            <a:ln w="38100">
              <a:solidFill>
                <a:schemeClr val="tx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01" name="Text Box 6">
              <a:extLst>
                <a:ext uri="{FF2B5EF4-FFF2-40B4-BE49-F238E27FC236}">
                  <a16:creationId xmlns:a16="http://schemas.microsoft.com/office/drawing/2014/main" id="{93FDADDC-BFCC-464C-AED5-30AD3C657A53}"/>
                </a:ext>
              </a:extLst>
            </p:cNvPr>
            <p:cNvSpPr txBox="1">
              <a:spLocks noChangeArrowheads="1"/>
            </p:cNvSpPr>
            <p:nvPr/>
          </p:nvSpPr>
          <p:spPr bwMode="auto">
            <a:xfrm>
              <a:off x="3733801" y="838199"/>
              <a:ext cx="1860529"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移位器</a:t>
              </a:r>
            </a:p>
          </p:txBody>
        </p:sp>
        <p:sp>
          <p:nvSpPr>
            <p:cNvPr id="102" name="Text Box 7">
              <a:extLst>
                <a:ext uri="{FF2B5EF4-FFF2-40B4-BE49-F238E27FC236}">
                  <a16:creationId xmlns:a16="http://schemas.microsoft.com/office/drawing/2014/main" id="{316F74B6-62E7-43AE-9F1E-A4AECEEC9E96}"/>
                </a:ext>
              </a:extLst>
            </p:cNvPr>
            <p:cNvSpPr txBox="1">
              <a:spLocks noChangeArrowheads="1"/>
            </p:cNvSpPr>
            <p:nvPr/>
          </p:nvSpPr>
          <p:spPr bwMode="auto">
            <a:xfrm>
              <a:off x="3815497" y="2193078"/>
              <a:ext cx="1606313"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b="1" dirty="0">
                  <a:latin typeface="楷体" panose="02010609060101010101" pitchFamily="49" charset="-122"/>
                  <a:ea typeface="楷体" panose="02010609060101010101" pitchFamily="49" charset="-122"/>
                </a:rPr>
                <a:t>  ALU</a:t>
              </a:r>
            </a:p>
          </p:txBody>
        </p:sp>
        <p:sp>
          <p:nvSpPr>
            <p:cNvPr id="103" name="Text Box 8">
              <a:extLst>
                <a:ext uri="{FF2B5EF4-FFF2-40B4-BE49-F238E27FC236}">
                  <a16:creationId xmlns:a16="http://schemas.microsoft.com/office/drawing/2014/main" id="{83609C88-F57B-44CD-8193-A0A7C5772D8F}"/>
                </a:ext>
              </a:extLst>
            </p:cNvPr>
            <p:cNvSpPr txBox="1">
              <a:spLocks noChangeArrowheads="1"/>
            </p:cNvSpPr>
            <p:nvPr/>
          </p:nvSpPr>
          <p:spPr bwMode="auto">
            <a:xfrm>
              <a:off x="1981200" y="3581400"/>
              <a:ext cx="28956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选择器</a:t>
              </a:r>
            </a:p>
          </p:txBody>
        </p:sp>
        <p:sp>
          <p:nvSpPr>
            <p:cNvPr id="104" name="Text Box 9">
              <a:extLst>
                <a:ext uri="{FF2B5EF4-FFF2-40B4-BE49-F238E27FC236}">
                  <a16:creationId xmlns:a16="http://schemas.microsoft.com/office/drawing/2014/main" id="{2384B445-9ACE-4398-9DC0-D03F55789BE1}"/>
                </a:ext>
              </a:extLst>
            </p:cNvPr>
            <p:cNvSpPr txBox="1">
              <a:spLocks noChangeArrowheads="1"/>
            </p:cNvSpPr>
            <p:nvPr/>
          </p:nvSpPr>
          <p:spPr bwMode="auto">
            <a:xfrm>
              <a:off x="3352801" y="5021593"/>
              <a:ext cx="30480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solidFill>
                    <a:srgbClr val="FF0000"/>
                  </a:solidFill>
                  <a:latin typeface="楷体" panose="02010609060101010101" pitchFamily="49" charset="-122"/>
                  <a:ea typeface="楷体" panose="02010609060101010101" pitchFamily="49" charset="-122"/>
                </a:rPr>
                <a:t>通用寄存器组</a:t>
              </a:r>
            </a:p>
          </p:txBody>
        </p:sp>
        <p:sp>
          <p:nvSpPr>
            <p:cNvPr id="105" name="Line 10">
              <a:extLst>
                <a:ext uri="{FF2B5EF4-FFF2-40B4-BE49-F238E27FC236}">
                  <a16:creationId xmlns:a16="http://schemas.microsoft.com/office/drawing/2014/main" id="{3CB7A407-3EDF-4231-91A3-2B2460F8A23F}"/>
                </a:ext>
              </a:extLst>
            </p:cNvPr>
            <p:cNvSpPr>
              <a:spLocks noChangeShapeType="1"/>
            </p:cNvSpPr>
            <p:nvPr/>
          </p:nvSpPr>
          <p:spPr bwMode="auto">
            <a:xfrm flipV="1">
              <a:off x="37338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6" name="Line 11">
              <a:extLst>
                <a:ext uri="{FF2B5EF4-FFF2-40B4-BE49-F238E27FC236}">
                  <a16:creationId xmlns:a16="http://schemas.microsoft.com/office/drawing/2014/main" id="{2705B823-F744-4B3F-BD92-8E07637B98F4}"/>
                </a:ext>
              </a:extLst>
            </p:cNvPr>
            <p:cNvSpPr>
              <a:spLocks noChangeShapeType="1"/>
            </p:cNvSpPr>
            <p:nvPr/>
          </p:nvSpPr>
          <p:spPr bwMode="auto">
            <a:xfrm flipV="1">
              <a:off x="17526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7" name="Line 12">
              <a:extLst>
                <a:ext uri="{FF2B5EF4-FFF2-40B4-BE49-F238E27FC236}">
                  <a16:creationId xmlns:a16="http://schemas.microsoft.com/office/drawing/2014/main" id="{0737A54A-F18F-4D36-B4F2-F96A9AA55E14}"/>
                </a:ext>
              </a:extLst>
            </p:cNvPr>
            <p:cNvSpPr>
              <a:spLocks noChangeShapeType="1"/>
            </p:cNvSpPr>
            <p:nvPr/>
          </p:nvSpPr>
          <p:spPr bwMode="auto">
            <a:xfrm flipV="1">
              <a:off x="54102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8" name="Line 13">
              <a:extLst>
                <a:ext uri="{FF2B5EF4-FFF2-40B4-BE49-F238E27FC236}">
                  <a16:creationId xmlns:a16="http://schemas.microsoft.com/office/drawing/2014/main" id="{A44860D5-AB82-40A8-9701-15ED0CE08680}"/>
                </a:ext>
              </a:extLst>
            </p:cNvPr>
            <p:cNvSpPr>
              <a:spLocks noChangeShapeType="1"/>
            </p:cNvSpPr>
            <p:nvPr/>
          </p:nvSpPr>
          <p:spPr bwMode="auto">
            <a:xfrm flipV="1">
              <a:off x="74676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9" name="Line 14">
              <a:extLst>
                <a:ext uri="{FF2B5EF4-FFF2-40B4-BE49-F238E27FC236}">
                  <a16:creationId xmlns:a16="http://schemas.microsoft.com/office/drawing/2014/main" id="{0D6E655B-537F-4722-ABFA-3F39F6B7619C}"/>
                </a:ext>
              </a:extLst>
            </p:cNvPr>
            <p:cNvSpPr>
              <a:spLocks noChangeShapeType="1"/>
            </p:cNvSpPr>
            <p:nvPr/>
          </p:nvSpPr>
          <p:spPr bwMode="auto">
            <a:xfrm flipV="1">
              <a:off x="3276600" y="28956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0" name="Line 15">
              <a:extLst>
                <a:ext uri="{FF2B5EF4-FFF2-40B4-BE49-F238E27FC236}">
                  <a16:creationId xmlns:a16="http://schemas.microsoft.com/office/drawing/2014/main" id="{CC28B915-DB4C-45FC-A77C-186DE2F8FEFD}"/>
                </a:ext>
              </a:extLst>
            </p:cNvPr>
            <p:cNvSpPr>
              <a:spLocks noChangeShapeType="1"/>
            </p:cNvSpPr>
            <p:nvPr/>
          </p:nvSpPr>
          <p:spPr bwMode="auto">
            <a:xfrm flipV="1">
              <a:off x="5791200" y="28956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1" name="Line 16">
              <a:extLst>
                <a:ext uri="{FF2B5EF4-FFF2-40B4-BE49-F238E27FC236}">
                  <a16:creationId xmlns:a16="http://schemas.microsoft.com/office/drawing/2014/main" id="{C2264642-90A7-47D8-95BC-A69DBCCF73EC}"/>
                </a:ext>
              </a:extLst>
            </p:cNvPr>
            <p:cNvSpPr>
              <a:spLocks noChangeShapeType="1"/>
            </p:cNvSpPr>
            <p:nvPr/>
          </p:nvSpPr>
          <p:spPr bwMode="auto">
            <a:xfrm flipV="1">
              <a:off x="4495800" y="15240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2" name="Line 17">
              <a:extLst>
                <a:ext uri="{FF2B5EF4-FFF2-40B4-BE49-F238E27FC236}">
                  <a16:creationId xmlns:a16="http://schemas.microsoft.com/office/drawing/2014/main" id="{D3E58347-9842-4FA9-9FE2-D3D1B6EAA8A4}"/>
                </a:ext>
              </a:extLst>
            </p:cNvPr>
            <p:cNvSpPr>
              <a:spLocks noChangeShapeType="1"/>
            </p:cNvSpPr>
            <p:nvPr/>
          </p:nvSpPr>
          <p:spPr bwMode="auto">
            <a:xfrm flipH="1" flipV="1">
              <a:off x="4495800" y="228600"/>
              <a:ext cx="0" cy="533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3" name="Line 18">
              <a:extLst>
                <a:ext uri="{FF2B5EF4-FFF2-40B4-BE49-F238E27FC236}">
                  <a16:creationId xmlns:a16="http://schemas.microsoft.com/office/drawing/2014/main" id="{C70CD273-A136-45EA-890E-95F0C699D20E}"/>
                </a:ext>
              </a:extLst>
            </p:cNvPr>
            <p:cNvSpPr>
              <a:spLocks noChangeShapeType="1"/>
            </p:cNvSpPr>
            <p:nvPr/>
          </p:nvSpPr>
          <p:spPr bwMode="auto">
            <a:xfrm flipV="1">
              <a:off x="4419600" y="5869313"/>
              <a:ext cx="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4" name="Line 19">
              <a:extLst>
                <a:ext uri="{FF2B5EF4-FFF2-40B4-BE49-F238E27FC236}">
                  <a16:creationId xmlns:a16="http://schemas.microsoft.com/office/drawing/2014/main" id="{BD472150-CB02-4C96-B4D7-132F324A906B}"/>
                </a:ext>
              </a:extLst>
            </p:cNvPr>
            <p:cNvSpPr>
              <a:spLocks noChangeShapeType="1"/>
            </p:cNvSpPr>
            <p:nvPr/>
          </p:nvSpPr>
          <p:spPr bwMode="auto">
            <a:xfrm>
              <a:off x="4495801" y="533400"/>
              <a:ext cx="41148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5" name="Line 20">
              <a:extLst>
                <a:ext uri="{FF2B5EF4-FFF2-40B4-BE49-F238E27FC236}">
                  <a16:creationId xmlns:a16="http://schemas.microsoft.com/office/drawing/2014/main" id="{9AFC2483-6FB5-4492-8C84-DCA7FDB89293}"/>
                </a:ext>
              </a:extLst>
            </p:cNvPr>
            <p:cNvSpPr>
              <a:spLocks noChangeShapeType="1"/>
            </p:cNvSpPr>
            <p:nvPr/>
          </p:nvSpPr>
          <p:spPr bwMode="auto">
            <a:xfrm flipH="1">
              <a:off x="8610599" y="533401"/>
              <a:ext cx="1" cy="57931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6" name="Line 21">
              <a:extLst>
                <a:ext uri="{FF2B5EF4-FFF2-40B4-BE49-F238E27FC236}">
                  <a16:creationId xmlns:a16="http://schemas.microsoft.com/office/drawing/2014/main" id="{B5E5ACC8-9065-452B-903F-20F22F68FA3A}"/>
                </a:ext>
              </a:extLst>
            </p:cNvPr>
            <p:cNvSpPr>
              <a:spLocks noChangeShapeType="1"/>
            </p:cNvSpPr>
            <p:nvPr/>
          </p:nvSpPr>
          <p:spPr bwMode="auto">
            <a:xfrm>
              <a:off x="4419600" y="6326513"/>
              <a:ext cx="4191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7" name="Line 22">
              <a:extLst>
                <a:ext uri="{FF2B5EF4-FFF2-40B4-BE49-F238E27FC236}">
                  <a16:creationId xmlns:a16="http://schemas.microsoft.com/office/drawing/2014/main" id="{17461BC9-E6CF-49C0-93E0-3D012608B062}"/>
                </a:ext>
              </a:extLst>
            </p:cNvPr>
            <p:cNvSpPr>
              <a:spLocks noChangeShapeType="1"/>
            </p:cNvSpPr>
            <p:nvPr/>
          </p:nvSpPr>
          <p:spPr bwMode="auto">
            <a:xfrm>
              <a:off x="2057400" y="4572000"/>
              <a:ext cx="1219200" cy="0"/>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8" name="Line 23">
              <a:extLst>
                <a:ext uri="{FF2B5EF4-FFF2-40B4-BE49-F238E27FC236}">
                  <a16:creationId xmlns:a16="http://schemas.microsoft.com/office/drawing/2014/main" id="{F8BA9FC6-B0C6-49DE-B86A-680E61AE612C}"/>
                </a:ext>
              </a:extLst>
            </p:cNvPr>
            <p:cNvSpPr>
              <a:spLocks noChangeShapeType="1"/>
            </p:cNvSpPr>
            <p:nvPr/>
          </p:nvSpPr>
          <p:spPr bwMode="auto">
            <a:xfrm>
              <a:off x="5867400" y="4572000"/>
              <a:ext cx="1219200" cy="0"/>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9" name="Rectangle 24">
              <a:extLst>
                <a:ext uri="{FF2B5EF4-FFF2-40B4-BE49-F238E27FC236}">
                  <a16:creationId xmlns:a16="http://schemas.microsoft.com/office/drawing/2014/main" id="{9B910C5E-9FE2-42AD-BF53-3ACA49A26F35}"/>
                </a:ext>
              </a:extLst>
            </p:cNvPr>
            <p:cNvSpPr>
              <a:spLocks noChangeArrowheads="1"/>
            </p:cNvSpPr>
            <p:nvPr/>
          </p:nvSpPr>
          <p:spPr bwMode="auto">
            <a:xfrm>
              <a:off x="4876800" y="35052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21" name="Text Box 26">
              <a:extLst>
                <a:ext uri="{FF2B5EF4-FFF2-40B4-BE49-F238E27FC236}">
                  <a16:creationId xmlns:a16="http://schemas.microsoft.com/office/drawing/2014/main" id="{3016B218-8FE5-436C-9B50-5E69D969010E}"/>
                </a:ext>
              </a:extLst>
            </p:cNvPr>
            <p:cNvSpPr txBox="1">
              <a:spLocks noChangeArrowheads="1"/>
            </p:cNvSpPr>
            <p:nvPr/>
          </p:nvSpPr>
          <p:spPr bwMode="auto">
            <a:xfrm>
              <a:off x="4876801" y="3569177"/>
              <a:ext cx="28956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选择器</a:t>
              </a:r>
            </a:p>
          </p:txBody>
        </p:sp>
      </p:grpSp>
      <p:sp>
        <p:nvSpPr>
          <p:cNvPr id="122" name="Text Box 11">
            <a:extLst>
              <a:ext uri="{FF2B5EF4-FFF2-40B4-BE49-F238E27FC236}">
                <a16:creationId xmlns:a16="http://schemas.microsoft.com/office/drawing/2014/main" id="{1519B4BA-5699-4316-A772-004092D3161F}"/>
              </a:ext>
            </a:extLst>
          </p:cNvPr>
          <p:cNvSpPr txBox="1">
            <a:spLocks noChangeArrowheads="1"/>
          </p:cNvSpPr>
          <p:nvPr/>
        </p:nvSpPr>
        <p:spPr bwMode="auto">
          <a:xfrm>
            <a:off x="611499" y="5253956"/>
            <a:ext cx="7357157"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800" b="1" dirty="0">
                <a:solidFill>
                  <a:srgbClr val="FF0000"/>
                </a:solidFill>
                <a:latin typeface="楷体" panose="02010609060101010101" pitchFamily="49" charset="-122"/>
                <a:ea typeface="楷体" panose="02010609060101010101" pitchFamily="49" charset="-122"/>
              </a:rPr>
              <a:t>通用寄存器组</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提供操作数，存放运算结果。</a:t>
            </a:r>
          </a:p>
        </p:txBody>
      </p:sp>
    </p:spTree>
    <p:extLst>
      <p:ext uri="{BB962C8B-B14F-4D97-AF65-F5344CB8AC3E}">
        <p14:creationId xmlns:p14="http://schemas.microsoft.com/office/powerpoint/2010/main" val="415749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wipe(left)">
                                      <p:cBhvr>
                                        <p:cTn id="7"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4142382" y="1769449"/>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4" name="椭圆 13"/>
          <p:cNvSpPr/>
          <p:nvPr/>
        </p:nvSpPr>
        <p:spPr>
          <a:xfrm>
            <a:off x="4142382" y="2718589"/>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4142382" y="4886926"/>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631054" y="4774197"/>
            <a:ext cx="3389539"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计算机的性能指标</a:t>
            </a:r>
          </a:p>
        </p:txBody>
      </p:sp>
      <p:sp>
        <p:nvSpPr>
          <p:cNvPr id="18" name="文本框 17"/>
          <p:cNvSpPr txBox="1"/>
          <p:nvPr/>
        </p:nvSpPr>
        <p:spPr>
          <a:xfrm>
            <a:off x="4608194" y="1631674"/>
            <a:ext cx="3415091"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计算机的基本概念</a:t>
            </a:r>
          </a:p>
        </p:txBody>
      </p:sp>
      <p:sp>
        <p:nvSpPr>
          <p:cNvPr id="19" name="文本框 18"/>
          <p:cNvSpPr txBox="1"/>
          <p:nvPr/>
        </p:nvSpPr>
        <p:spPr>
          <a:xfrm>
            <a:off x="4608229" y="2578782"/>
            <a:ext cx="3797777"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系统硬件组成</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17" name="AutoShape 5">
            <a:extLst>
              <a:ext uri="{FF2B5EF4-FFF2-40B4-BE49-F238E27FC236}">
                <a16:creationId xmlns:a16="http://schemas.microsoft.com/office/drawing/2014/main" id="{72AEFEC4-F7E5-4E39-AD89-58EB13534C7C}"/>
              </a:ext>
            </a:extLst>
          </p:cNvPr>
          <p:cNvSpPr/>
          <p:nvPr/>
        </p:nvSpPr>
        <p:spPr bwMode="auto">
          <a:xfrm>
            <a:off x="4815460" y="3453389"/>
            <a:ext cx="157134" cy="813805"/>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21" name="矩形 20">
            <a:extLst>
              <a:ext uri="{FF2B5EF4-FFF2-40B4-BE49-F238E27FC236}">
                <a16:creationId xmlns:a16="http://schemas.microsoft.com/office/drawing/2014/main" id="{5D02FF84-4789-4652-B88D-8697E9A59A14}"/>
              </a:ext>
            </a:extLst>
          </p:cNvPr>
          <p:cNvSpPr/>
          <p:nvPr/>
        </p:nvSpPr>
        <p:spPr>
          <a:xfrm>
            <a:off x="5095496" y="3134445"/>
            <a:ext cx="3432284" cy="1284006"/>
          </a:xfrm>
          <a:prstGeom prst="rect">
            <a:avLst/>
          </a:prstGeom>
        </p:spPr>
        <p:txBody>
          <a:bodyPr wrap="square">
            <a:spAutoFit/>
          </a:bodyPr>
          <a:lstStyle/>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主要部件</a:t>
            </a:r>
          </a:p>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系统结构</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20</a:t>
            </a:fld>
            <a:endParaRPr lang="zh-CN" altLang="en-US" dirty="0"/>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2.CPU</a:t>
            </a:r>
            <a:endParaRPr lang="zh-CN" altLang="en-US" sz="2800" b="1" dirty="0">
              <a:solidFill>
                <a:srgbClr val="0563C1"/>
              </a:solidFill>
              <a:latin typeface="楷体" panose="02010609060101010101" pitchFamily="49" charset="-122"/>
              <a:ea typeface="楷体" panose="02010609060101010101" pitchFamily="49" charset="-122"/>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29"/>
            <a:ext cx="13293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11">
            <a:extLst>
              <a:ext uri="{FF2B5EF4-FFF2-40B4-BE49-F238E27FC236}">
                <a16:creationId xmlns:a16="http://schemas.microsoft.com/office/drawing/2014/main" id="{870126B2-2BF3-447D-B8FE-F75B96895310}"/>
              </a:ext>
            </a:extLst>
          </p:cNvPr>
          <p:cNvSpPr txBox="1">
            <a:spLocks noChangeArrowheads="1"/>
          </p:cNvSpPr>
          <p:nvPr/>
        </p:nvSpPr>
        <p:spPr bwMode="auto">
          <a:xfrm>
            <a:off x="388682" y="1777540"/>
            <a:ext cx="2044614"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运算器</a:t>
            </a:r>
          </a:p>
        </p:txBody>
      </p:sp>
      <p:grpSp>
        <p:nvGrpSpPr>
          <p:cNvPr id="7" name="组合 6">
            <a:extLst>
              <a:ext uri="{FF2B5EF4-FFF2-40B4-BE49-F238E27FC236}">
                <a16:creationId xmlns:a16="http://schemas.microsoft.com/office/drawing/2014/main" id="{C5834CAD-DE84-48E4-A08D-BF4475ECF03D}"/>
              </a:ext>
            </a:extLst>
          </p:cNvPr>
          <p:cNvGrpSpPr/>
          <p:nvPr/>
        </p:nvGrpSpPr>
        <p:grpSpPr>
          <a:xfrm>
            <a:off x="2370115" y="1052180"/>
            <a:ext cx="6298362" cy="4099590"/>
            <a:chOff x="1066800" y="228600"/>
            <a:chExt cx="7543801" cy="6097913"/>
          </a:xfrm>
        </p:grpSpPr>
        <p:sp>
          <p:nvSpPr>
            <p:cNvPr id="97" name="Rectangle 2">
              <a:extLst>
                <a:ext uri="{FF2B5EF4-FFF2-40B4-BE49-F238E27FC236}">
                  <a16:creationId xmlns:a16="http://schemas.microsoft.com/office/drawing/2014/main" id="{071EC0B5-E558-44F5-A99F-97FC1EFCDC14}"/>
                </a:ext>
              </a:extLst>
            </p:cNvPr>
            <p:cNvSpPr>
              <a:spLocks noChangeArrowheads="1"/>
            </p:cNvSpPr>
            <p:nvPr/>
          </p:nvSpPr>
          <p:spPr bwMode="auto">
            <a:xfrm>
              <a:off x="2895600" y="762000"/>
              <a:ext cx="3276600" cy="762000"/>
            </a:xfrm>
            <a:prstGeom prst="rect">
              <a:avLst/>
            </a:prstGeom>
            <a:solidFill>
              <a:schemeClr val="bg1"/>
            </a:solidFill>
            <a:ln w="38100">
              <a:solidFill>
                <a:schemeClr val="tx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98" name="Rectangle 3">
              <a:extLst>
                <a:ext uri="{FF2B5EF4-FFF2-40B4-BE49-F238E27FC236}">
                  <a16:creationId xmlns:a16="http://schemas.microsoft.com/office/drawing/2014/main" id="{78E4FEB6-C572-425D-8AEF-AD4EBA12D451}"/>
                </a:ext>
              </a:extLst>
            </p:cNvPr>
            <p:cNvSpPr>
              <a:spLocks noChangeArrowheads="1"/>
            </p:cNvSpPr>
            <p:nvPr/>
          </p:nvSpPr>
          <p:spPr bwMode="auto">
            <a:xfrm>
              <a:off x="2895600" y="2133600"/>
              <a:ext cx="3276600" cy="762000"/>
            </a:xfrm>
            <a:prstGeom prst="rect">
              <a:avLst/>
            </a:prstGeom>
            <a:solidFill>
              <a:srgbClr val="F0DADA"/>
            </a:solidFill>
            <a:ln w="38100">
              <a:no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99" name="Rectangle 4">
              <a:extLst>
                <a:ext uri="{FF2B5EF4-FFF2-40B4-BE49-F238E27FC236}">
                  <a16:creationId xmlns:a16="http://schemas.microsoft.com/office/drawing/2014/main" id="{6AAB08CA-83C9-4BBB-88B7-8EAFF845C8BB}"/>
                </a:ext>
              </a:extLst>
            </p:cNvPr>
            <p:cNvSpPr>
              <a:spLocks noChangeArrowheads="1"/>
            </p:cNvSpPr>
            <p:nvPr/>
          </p:nvSpPr>
          <p:spPr bwMode="auto">
            <a:xfrm>
              <a:off x="1066800" y="35052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00" name="Rectangle 5">
              <a:extLst>
                <a:ext uri="{FF2B5EF4-FFF2-40B4-BE49-F238E27FC236}">
                  <a16:creationId xmlns:a16="http://schemas.microsoft.com/office/drawing/2014/main" id="{F736E890-EB1B-4DC1-B90D-33B5BCED25D2}"/>
                </a:ext>
              </a:extLst>
            </p:cNvPr>
            <p:cNvSpPr>
              <a:spLocks noChangeArrowheads="1"/>
            </p:cNvSpPr>
            <p:nvPr/>
          </p:nvSpPr>
          <p:spPr bwMode="auto">
            <a:xfrm>
              <a:off x="2895599" y="4876801"/>
              <a:ext cx="3276600" cy="990598"/>
            </a:xfrm>
            <a:prstGeom prst="rect">
              <a:avLst/>
            </a:prstGeom>
            <a:solidFill>
              <a:srgbClr val="F0DADA"/>
            </a:solidFill>
            <a:ln w="38100">
              <a:no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01" name="Text Box 6">
              <a:extLst>
                <a:ext uri="{FF2B5EF4-FFF2-40B4-BE49-F238E27FC236}">
                  <a16:creationId xmlns:a16="http://schemas.microsoft.com/office/drawing/2014/main" id="{93FDADDC-BFCC-464C-AED5-30AD3C657A53}"/>
                </a:ext>
              </a:extLst>
            </p:cNvPr>
            <p:cNvSpPr txBox="1">
              <a:spLocks noChangeArrowheads="1"/>
            </p:cNvSpPr>
            <p:nvPr/>
          </p:nvSpPr>
          <p:spPr bwMode="auto">
            <a:xfrm>
              <a:off x="3733801" y="838199"/>
              <a:ext cx="1860529"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solidFill>
                    <a:srgbClr val="FF0000"/>
                  </a:solidFill>
                  <a:latin typeface="楷体" panose="02010609060101010101" pitchFamily="49" charset="-122"/>
                  <a:ea typeface="楷体" panose="02010609060101010101" pitchFamily="49" charset="-122"/>
                </a:rPr>
                <a:t>移位器</a:t>
              </a:r>
            </a:p>
          </p:txBody>
        </p:sp>
        <p:sp>
          <p:nvSpPr>
            <p:cNvPr id="102" name="Text Box 7">
              <a:extLst>
                <a:ext uri="{FF2B5EF4-FFF2-40B4-BE49-F238E27FC236}">
                  <a16:creationId xmlns:a16="http://schemas.microsoft.com/office/drawing/2014/main" id="{316F74B6-62E7-43AE-9F1E-A4AECEEC9E96}"/>
                </a:ext>
              </a:extLst>
            </p:cNvPr>
            <p:cNvSpPr txBox="1">
              <a:spLocks noChangeArrowheads="1"/>
            </p:cNvSpPr>
            <p:nvPr/>
          </p:nvSpPr>
          <p:spPr bwMode="auto">
            <a:xfrm>
              <a:off x="3815497" y="2193078"/>
              <a:ext cx="1606313"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b="1" dirty="0">
                  <a:latin typeface="楷体" panose="02010609060101010101" pitchFamily="49" charset="-122"/>
                  <a:ea typeface="楷体" panose="02010609060101010101" pitchFamily="49" charset="-122"/>
                </a:rPr>
                <a:t>  ALU</a:t>
              </a:r>
            </a:p>
          </p:txBody>
        </p:sp>
        <p:sp>
          <p:nvSpPr>
            <p:cNvPr id="103" name="Text Box 8">
              <a:extLst>
                <a:ext uri="{FF2B5EF4-FFF2-40B4-BE49-F238E27FC236}">
                  <a16:creationId xmlns:a16="http://schemas.microsoft.com/office/drawing/2014/main" id="{83609C88-F57B-44CD-8193-A0A7C5772D8F}"/>
                </a:ext>
              </a:extLst>
            </p:cNvPr>
            <p:cNvSpPr txBox="1">
              <a:spLocks noChangeArrowheads="1"/>
            </p:cNvSpPr>
            <p:nvPr/>
          </p:nvSpPr>
          <p:spPr bwMode="auto">
            <a:xfrm>
              <a:off x="1981200" y="3581400"/>
              <a:ext cx="28956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选择器</a:t>
              </a:r>
            </a:p>
          </p:txBody>
        </p:sp>
        <p:sp>
          <p:nvSpPr>
            <p:cNvPr id="104" name="Text Box 9">
              <a:extLst>
                <a:ext uri="{FF2B5EF4-FFF2-40B4-BE49-F238E27FC236}">
                  <a16:creationId xmlns:a16="http://schemas.microsoft.com/office/drawing/2014/main" id="{2384B445-9ACE-4398-9DC0-D03F55789BE1}"/>
                </a:ext>
              </a:extLst>
            </p:cNvPr>
            <p:cNvSpPr txBox="1">
              <a:spLocks noChangeArrowheads="1"/>
            </p:cNvSpPr>
            <p:nvPr/>
          </p:nvSpPr>
          <p:spPr bwMode="auto">
            <a:xfrm>
              <a:off x="3352801" y="5021593"/>
              <a:ext cx="30480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通用寄存器组</a:t>
              </a:r>
            </a:p>
          </p:txBody>
        </p:sp>
        <p:sp>
          <p:nvSpPr>
            <p:cNvPr id="105" name="Line 10">
              <a:extLst>
                <a:ext uri="{FF2B5EF4-FFF2-40B4-BE49-F238E27FC236}">
                  <a16:creationId xmlns:a16="http://schemas.microsoft.com/office/drawing/2014/main" id="{3CB7A407-3EDF-4231-91A3-2B2460F8A23F}"/>
                </a:ext>
              </a:extLst>
            </p:cNvPr>
            <p:cNvSpPr>
              <a:spLocks noChangeShapeType="1"/>
            </p:cNvSpPr>
            <p:nvPr/>
          </p:nvSpPr>
          <p:spPr bwMode="auto">
            <a:xfrm flipV="1">
              <a:off x="37338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6" name="Line 11">
              <a:extLst>
                <a:ext uri="{FF2B5EF4-FFF2-40B4-BE49-F238E27FC236}">
                  <a16:creationId xmlns:a16="http://schemas.microsoft.com/office/drawing/2014/main" id="{2705B823-F744-4B3F-BD92-8E07637B98F4}"/>
                </a:ext>
              </a:extLst>
            </p:cNvPr>
            <p:cNvSpPr>
              <a:spLocks noChangeShapeType="1"/>
            </p:cNvSpPr>
            <p:nvPr/>
          </p:nvSpPr>
          <p:spPr bwMode="auto">
            <a:xfrm flipV="1">
              <a:off x="17526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7" name="Line 12">
              <a:extLst>
                <a:ext uri="{FF2B5EF4-FFF2-40B4-BE49-F238E27FC236}">
                  <a16:creationId xmlns:a16="http://schemas.microsoft.com/office/drawing/2014/main" id="{0737A54A-F18F-4D36-B4F2-F96A9AA55E14}"/>
                </a:ext>
              </a:extLst>
            </p:cNvPr>
            <p:cNvSpPr>
              <a:spLocks noChangeShapeType="1"/>
            </p:cNvSpPr>
            <p:nvPr/>
          </p:nvSpPr>
          <p:spPr bwMode="auto">
            <a:xfrm flipV="1">
              <a:off x="54102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8" name="Line 13">
              <a:extLst>
                <a:ext uri="{FF2B5EF4-FFF2-40B4-BE49-F238E27FC236}">
                  <a16:creationId xmlns:a16="http://schemas.microsoft.com/office/drawing/2014/main" id="{A44860D5-AB82-40A8-9701-15ED0CE08680}"/>
                </a:ext>
              </a:extLst>
            </p:cNvPr>
            <p:cNvSpPr>
              <a:spLocks noChangeShapeType="1"/>
            </p:cNvSpPr>
            <p:nvPr/>
          </p:nvSpPr>
          <p:spPr bwMode="auto">
            <a:xfrm flipV="1">
              <a:off x="7467600" y="42672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09" name="Line 14">
              <a:extLst>
                <a:ext uri="{FF2B5EF4-FFF2-40B4-BE49-F238E27FC236}">
                  <a16:creationId xmlns:a16="http://schemas.microsoft.com/office/drawing/2014/main" id="{0D6E655B-537F-4722-ABFA-3F39F6B7619C}"/>
                </a:ext>
              </a:extLst>
            </p:cNvPr>
            <p:cNvSpPr>
              <a:spLocks noChangeShapeType="1"/>
            </p:cNvSpPr>
            <p:nvPr/>
          </p:nvSpPr>
          <p:spPr bwMode="auto">
            <a:xfrm flipV="1">
              <a:off x="3276600" y="28956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0" name="Line 15">
              <a:extLst>
                <a:ext uri="{FF2B5EF4-FFF2-40B4-BE49-F238E27FC236}">
                  <a16:creationId xmlns:a16="http://schemas.microsoft.com/office/drawing/2014/main" id="{CC28B915-DB4C-45FC-A77C-186DE2F8FEFD}"/>
                </a:ext>
              </a:extLst>
            </p:cNvPr>
            <p:cNvSpPr>
              <a:spLocks noChangeShapeType="1"/>
            </p:cNvSpPr>
            <p:nvPr/>
          </p:nvSpPr>
          <p:spPr bwMode="auto">
            <a:xfrm flipV="1">
              <a:off x="5791200" y="28956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1" name="Line 16">
              <a:extLst>
                <a:ext uri="{FF2B5EF4-FFF2-40B4-BE49-F238E27FC236}">
                  <a16:creationId xmlns:a16="http://schemas.microsoft.com/office/drawing/2014/main" id="{C2264642-90A7-47D8-95BC-A69DBCCF73EC}"/>
                </a:ext>
              </a:extLst>
            </p:cNvPr>
            <p:cNvSpPr>
              <a:spLocks noChangeShapeType="1"/>
            </p:cNvSpPr>
            <p:nvPr/>
          </p:nvSpPr>
          <p:spPr bwMode="auto">
            <a:xfrm flipV="1">
              <a:off x="4495800" y="1524000"/>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2" name="Line 17">
              <a:extLst>
                <a:ext uri="{FF2B5EF4-FFF2-40B4-BE49-F238E27FC236}">
                  <a16:creationId xmlns:a16="http://schemas.microsoft.com/office/drawing/2014/main" id="{D3E58347-9842-4FA9-9FE2-D3D1B6EAA8A4}"/>
                </a:ext>
              </a:extLst>
            </p:cNvPr>
            <p:cNvSpPr>
              <a:spLocks noChangeShapeType="1"/>
            </p:cNvSpPr>
            <p:nvPr/>
          </p:nvSpPr>
          <p:spPr bwMode="auto">
            <a:xfrm flipH="1" flipV="1">
              <a:off x="4495800" y="228600"/>
              <a:ext cx="0" cy="533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3" name="Line 18">
              <a:extLst>
                <a:ext uri="{FF2B5EF4-FFF2-40B4-BE49-F238E27FC236}">
                  <a16:creationId xmlns:a16="http://schemas.microsoft.com/office/drawing/2014/main" id="{C70CD273-A136-45EA-890E-95F0C699D20E}"/>
                </a:ext>
              </a:extLst>
            </p:cNvPr>
            <p:cNvSpPr>
              <a:spLocks noChangeShapeType="1"/>
            </p:cNvSpPr>
            <p:nvPr/>
          </p:nvSpPr>
          <p:spPr bwMode="auto">
            <a:xfrm flipV="1">
              <a:off x="4419600" y="5869313"/>
              <a:ext cx="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4" name="Line 19">
              <a:extLst>
                <a:ext uri="{FF2B5EF4-FFF2-40B4-BE49-F238E27FC236}">
                  <a16:creationId xmlns:a16="http://schemas.microsoft.com/office/drawing/2014/main" id="{BD472150-CB02-4C96-B4D7-132F324A906B}"/>
                </a:ext>
              </a:extLst>
            </p:cNvPr>
            <p:cNvSpPr>
              <a:spLocks noChangeShapeType="1"/>
            </p:cNvSpPr>
            <p:nvPr/>
          </p:nvSpPr>
          <p:spPr bwMode="auto">
            <a:xfrm>
              <a:off x="4495801" y="533400"/>
              <a:ext cx="4114800"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5" name="Line 20">
              <a:extLst>
                <a:ext uri="{FF2B5EF4-FFF2-40B4-BE49-F238E27FC236}">
                  <a16:creationId xmlns:a16="http://schemas.microsoft.com/office/drawing/2014/main" id="{9AFC2483-6FB5-4492-8C84-DCA7FDB89293}"/>
                </a:ext>
              </a:extLst>
            </p:cNvPr>
            <p:cNvSpPr>
              <a:spLocks noChangeShapeType="1"/>
            </p:cNvSpPr>
            <p:nvPr/>
          </p:nvSpPr>
          <p:spPr bwMode="auto">
            <a:xfrm flipH="1">
              <a:off x="8610599" y="533401"/>
              <a:ext cx="1" cy="57931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6" name="Line 21">
              <a:extLst>
                <a:ext uri="{FF2B5EF4-FFF2-40B4-BE49-F238E27FC236}">
                  <a16:creationId xmlns:a16="http://schemas.microsoft.com/office/drawing/2014/main" id="{B5E5ACC8-9065-452B-903F-20F22F68FA3A}"/>
                </a:ext>
              </a:extLst>
            </p:cNvPr>
            <p:cNvSpPr>
              <a:spLocks noChangeShapeType="1"/>
            </p:cNvSpPr>
            <p:nvPr/>
          </p:nvSpPr>
          <p:spPr bwMode="auto">
            <a:xfrm>
              <a:off x="4419600" y="6326513"/>
              <a:ext cx="4191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7" name="Line 22">
              <a:extLst>
                <a:ext uri="{FF2B5EF4-FFF2-40B4-BE49-F238E27FC236}">
                  <a16:creationId xmlns:a16="http://schemas.microsoft.com/office/drawing/2014/main" id="{17461BC9-E6CF-49C0-93E0-3D012608B062}"/>
                </a:ext>
              </a:extLst>
            </p:cNvPr>
            <p:cNvSpPr>
              <a:spLocks noChangeShapeType="1"/>
            </p:cNvSpPr>
            <p:nvPr/>
          </p:nvSpPr>
          <p:spPr bwMode="auto">
            <a:xfrm>
              <a:off x="2057400" y="4572000"/>
              <a:ext cx="1219200" cy="0"/>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8" name="Line 23">
              <a:extLst>
                <a:ext uri="{FF2B5EF4-FFF2-40B4-BE49-F238E27FC236}">
                  <a16:creationId xmlns:a16="http://schemas.microsoft.com/office/drawing/2014/main" id="{F8BA9FC6-B0C6-49DE-B86A-680E61AE612C}"/>
                </a:ext>
              </a:extLst>
            </p:cNvPr>
            <p:cNvSpPr>
              <a:spLocks noChangeShapeType="1"/>
            </p:cNvSpPr>
            <p:nvPr/>
          </p:nvSpPr>
          <p:spPr bwMode="auto">
            <a:xfrm>
              <a:off x="5867400" y="4572000"/>
              <a:ext cx="1219200" cy="0"/>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b="1">
                <a:latin typeface="楷体" panose="02010609060101010101" pitchFamily="49" charset="-122"/>
                <a:ea typeface="楷体" panose="02010609060101010101" pitchFamily="49" charset="-122"/>
              </a:endParaRPr>
            </a:p>
          </p:txBody>
        </p:sp>
        <p:sp>
          <p:nvSpPr>
            <p:cNvPr id="119" name="Rectangle 24">
              <a:extLst>
                <a:ext uri="{FF2B5EF4-FFF2-40B4-BE49-F238E27FC236}">
                  <a16:creationId xmlns:a16="http://schemas.microsoft.com/office/drawing/2014/main" id="{9B910C5E-9FE2-42AD-BF53-3ACA49A26F35}"/>
                </a:ext>
              </a:extLst>
            </p:cNvPr>
            <p:cNvSpPr>
              <a:spLocks noChangeArrowheads="1"/>
            </p:cNvSpPr>
            <p:nvPr/>
          </p:nvSpPr>
          <p:spPr bwMode="auto">
            <a:xfrm>
              <a:off x="4876800" y="3505200"/>
              <a:ext cx="3276600" cy="762000"/>
            </a:xfrm>
            <a:prstGeom prst="rect">
              <a:avLst/>
            </a:prstGeom>
            <a:solidFill>
              <a:srgbClr val="F0DADA"/>
            </a:solidFill>
            <a:ln w="9525">
              <a:solidFill>
                <a:schemeClr val="bg1"/>
              </a:solidFill>
              <a:miter lim="800000"/>
              <a:headEnd/>
              <a:tailEnd/>
            </a:ln>
          </p:spPr>
          <p:txBody>
            <a:bodyPr wrap="none" anchor="ctr"/>
            <a:lstStyle/>
            <a:p>
              <a:pPr eaLnBrk="0" hangingPunct="0"/>
              <a:endParaRPr lang="zh-CN" altLang="en-US" sz="2400" b="1">
                <a:latin typeface="楷体" panose="02010609060101010101" pitchFamily="49" charset="-122"/>
                <a:ea typeface="楷体" panose="02010609060101010101" pitchFamily="49" charset="-122"/>
              </a:endParaRPr>
            </a:p>
          </p:txBody>
        </p:sp>
        <p:sp>
          <p:nvSpPr>
            <p:cNvPr id="121" name="Text Box 26">
              <a:extLst>
                <a:ext uri="{FF2B5EF4-FFF2-40B4-BE49-F238E27FC236}">
                  <a16:creationId xmlns:a16="http://schemas.microsoft.com/office/drawing/2014/main" id="{3016B218-8FE5-436C-9B50-5E69D969010E}"/>
                </a:ext>
              </a:extLst>
            </p:cNvPr>
            <p:cNvSpPr txBox="1">
              <a:spLocks noChangeArrowheads="1"/>
            </p:cNvSpPr>
            <p:nvPr/>
          </p:nvSpPr>
          <p:spPr bwMode="auto">
            <a:xfrm>
              <a:off x="4876801" y="3569177"/>
              <a:ext cx="2895600" cy="6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选择器</a:t>
              </a:r>
            </a:p>
          </p:txBody>
        </p:sp>
      </p:grpSp>
      <p:sp>
        <p:nvSpPr>
          <p:cNvPr id="122" name="Text Box 11">
            <a:extLst>
              <a:ext uri="{FF2B5EF4-FFF2-40B4-BE49-F238E27FC236}">
                <a16:creationId xmlns:a16="http://schemas.microsoft.com/office/drawing/2014/main" id="{1519B4BA-5699-4316-A772-004092D3161F}"/>
              </a:ext>
            </a:extLst>
          </p:cNvPr>
          <p:cNvSpPr txBox="1">
            <a:spLocks noChangeArrowheads="1"/>
          </p:cNvSpPr>
          <p:nvPr/>
        </p:nvSpPr>
        <p:spPr bwMode="auto">
          <a:xfrm>
            <a:off x="611499" y="5253956"/>
            <a:ext cx="7102672"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800" b="1" dirty="0">
                <a:solidFill>
                  <a:srgbClr val="FF0000"/>
                </a:solidFill>
                <a:latin typeface="楷体" panose="02010609060101010101" pitchFamily="49" charset="-122"/>
                <a:ea typeface="楷体" panose="02010609060101010101" pitchFamily="49" charset="-122"/>
              </a:rPr>
              <a:t>移位器</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直接或者移位送出运算结果。</a:t>
            </a:r>
          </a:p>
        </p:txBody>
      </p:sp>
    </p:spTree>
    <p:extLst>
      <p:ext uri="{BB962C8B-B14F-4D97-AF65-F5344CB8AC3E}">
        <p14:creationId xmlns:p14="http://schemas.microsoft.com/office/powerpoint/2010/main" val="1405104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wipe(left)">
                                      <p:cBhvr>
                                        <p:cTn id="7"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marL="0" marR="0" lvl="0" indent="0" algn="l" defTabSz="457200" rtl="0" eaLnBrk="1" fontAlgn="auto" latinLnBrk="0" hangingPunct="1">
              <a:lnSpc>
                <a:spcPct val="11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2.CPU</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29"/>
            <a:ext cx="13293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11">
            <a:extLst>
              <a:ext uri="{FF2B5EF4-FFF2-40B4-BE49-F238E27FC236}">
                <a16:creationId xmlns:a16="http://schemas.microsoft.com/office/drawing/2014/main" id="{870126B2-2BF3-447D-B8FE-F75B96895310}"/>
              </a:ext>
            </a:extLst>
          </p:cNvPr>
          <p:cNvSpPr txBox="1">
            <a:spLocks noChangeArrowheads="1"/>
          </p:cNvSpPr>
          <p:nvPr/>
        </p:nvSpPr>
        <p:spPr bwMode="auto">
          <a:xfrm>
            <a:off x="411339" y="1757507"/>
            <a:ext cx="8763964"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控制</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器</a:t>
            </a:r>
          </a:p>
          <a:p>
            <a:pPr lvl="0">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）功能：</a:t>
            </a:r>
            <a:r>
              <a:rPr lang="zh-CN" altLang="en-US" sz="2800" b="1" dirty="0">
                <a:solidFill>
                  <a:srgbClr val="FF0000"/>
                </a:solidFill>
                <a:latin typeface="楷体" panose="02010609060101010101" pitchFamily="49" charset="-122"/>
                <a:ea typeface="楷体" panose="02010609060101010101" pitchFamily="49" charset="-122"/>
              </a:rPr>
              <a:t>产生控制命令</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微命令</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，控制全机操作</a:t>
            </a:r>
            <a:endPar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endParaRPr>
          </a:p>
          <a:p>
            <a:pPr marL="0" marR="0" lvl="0" indent="0" algn="l" defTabSz="457200" rtl="0" eaLnBrk="1" fontAlgn="auto" latinLnBrk="0" hangingPunct="1">
              <a:lnSpc>
                <a:spcPct val="150000"/>
              </a:lnSpc>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）组成：</a:t>
            </a:r>
            <a:endPar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endParaRPr>
          </a:p>
        </p:txBody>
      </p:sp>
      <p:sp>
        <p:nvSpPr>
          <p:cNvPr id="39" name="Line 3">
            <a:extLst>
              <a:ext uri="{FF2B5EF4-FFF2-40B4-BE49-F238E27FC236}">
                <a16:creationId xmlns:a16="http://schemas.microsoft.com/office/drawing/2014/main" id="{AE15C8D0-D835-4178-9213-E3EB47131076}"/>
              </a:ext>
            </a:extLst>
          </p:cNvPr>
          <p:cNvSpPr>
            <a:spLocks noChangeShapeType="1"/>
          </p:cNvSpPr>
          <p:nvPr/>
        </p:nvSpPr>
        <p:spPr bwMode="auto">
          <a:xfrm flipV="1">
            <a:off x="3109230" y="4431351"/>
            <a:ext cx="0" cy="35009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4">
            <a:extLst>
              <a:ext uri="{FF2B5EF4-FFF2-40B4-BE49-F238E27FC236}">
                <a16:creationId xmlns:a16="http://schemas.microsoft.com/office/drawing/2014/main" id="{24352E1C-FC00-4001-9041-2F2C85618926}"/>
              </a:ext>
            </a:extLst>
          </p:cNvPr>
          <p:cNvSpPr>
            <a:spLocks noChangeShapeType="1"/>
          </p:cNvSpPr>
          <p:nvPr/>
        </p:nvSpPr>
        <p:spPr bwMode="auto">
          <a:xfrm flipH="1" flipV="1">
            <a:off x="4796509" y="4431351"/>
            <a:ext cx="1" cy="35009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5">
            <a:extLst>
              <a:ext uri="{FF2B5EF4-FFF2-40B4-BE49-F238E27FC236}">
                <a16:creationId xmlns:a16="http://schemas.microsoft.com/office/drawing/2014/main" id="{13004DCC-D90F-4576-9D04-9F2C0FD41988}"/>
              </a:ext>
            </a:extLst>
          </p:cNvPr>
          <p:cNvSpPr>
            <a:spLocks noChangeShapeType="1"/>
          </p:cNvSpPr>
          <p:nvPr/>
        </p:nvSpPr>
        <p:spPr bwMode="auto">
          <a:xfrm flipV="1">
            <a:off x="6625310" y="4431351"/>
            <a:ext cx="0" cy="35009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6">
            <a:extLst>
              <a:ext uri="{FF2B5EF4-FFF2-40B4-BE49-F238E27FC236}">
                <a16:creationId xmlns:a16="http://schemas.microsoft.com/office/drawing/2014/main" id="{B7E1F44C-7885-451C-81E9-B2EDE369454D}"/>
              </a:ext>
            </a:extLst>
          </p:cNvPr>
          <p:cNvSpPr>
            <a:spLocks noChangeShapeType="1"/>
          </p:cNvSpPr>
          <p:nvPr/>
        </p:nvSpPr>
        <p:spPr bwMode="auto">
          <a:xfrm flipV="1">
            <a:off x="3141886" y="3353249"/>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
            <a:extLst>
              <a:ext uri="{FF2B5EF4-FFF2-40B4-BE49-F238E27FC236}">
                <a16:creationId xmlns:a16="http://schemas.microsoft.com/office/drawing/2014/main" id="{8D90788B-55D5-42E6-8FC0-34D77A0269D7}"/>
              </a:ext>
            </a:extLst>
          </p:cNvPr>
          <p:cNvSpPr>
            <a:spLocks noChangeShapeType="1"/>
          </p:cNvSpPr>
          <p:nvPr/>
        </p:nvSpPr>
        <p:spPr bwMode="auto">
          <a:xfrm flipV="1">
            <a:off x="6625310" y="3353249"/>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8">
            <a:extLst>
              <a:ext uri="{FF2B5EF4-FFF2-40B4-BE49-F238E27FC236}">
                <a16:creationId xmlns:a16="http://schemas.microsoft.com/office/drawing/2014/main" id="{6325A61A-3715-497A-8F3E-E39C5F4BFD1B}"/>
              </a:ext>
            </a:extLst>
          </p:cNvPr>
          <p:cNvSpPr>
            <a:spLocks noChangeShapeType="1"/>
          </p:cNvSpPr>
          <p:nvPr/>
        </p:nvSpPr>
        <p:spPr bwMode="auto">
          <a:xfrm>
            <a:off x="3443202" y="3591005"/>
            <a:ext cx="30480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45" name="Group 9">
            <a:extLst>
              <a:ext uri="{FF2B5EF4-FFF2-40B4-BE49-F238E27FC236}">
                <a16:creationId xmlns:a16="http://schemas.microsoft.com/office/drawing/2014/main" id="{A7F2A01A-91DB-4655-8119-E79C5F45CC9B}"/>
              </a:ext>
            </a:extLst>
          </p:cNvPr>
          <p:cNvGrpSpPr>
            <a:grpSpLocks/>
          </p:cNvGrpSpPr>
          <p:nvPr/>
        </p:nvGrpSpPr>
        <p:grpSpPr bwMode="auto">
          <a:xfrm>
            <a:off x="2766098" y="3827050"/>
            <a:ext cx="4316413" cy="619125"/>
            <a:chOff x="2081" y="2106"/>
            <a:chExt cx="2719" cy="390"/>
          </a:xfrm>
        </p:grpSpPr>
        <p:sp>
          <p:nvSpPr>
            <p:cNvPr id="46" name="Rectangle 10">
              <a:extLst>
                <a:ext uri="{FF2B5EF4-FFF2-40B4-BE49-F238E27FC236}">
                  <a16:creationId xmlns:a16="http://schemas.microsoft.com/office/drawing/2014/main" id="{FB98EC38-2667-403D-B530-FE40257DCEE0}"/>
                </a:ext>
              </a:extLst>
            </p:cNvPr>
            <p:cNvSpPr>
              <a:spLocks noChangeArrowheads="1"/>
            </p:cNvSpPr>
            <p:nvPr/>
          </p:nvSpPr>
          <p:spPr bwMode="auto">
            <a:xfrm>
              <a:off x="2081" y="2106"/>
              <a:ext cx="2719" cy="39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7" name="Text Box 11">
              <a:extLst>
                <a:ext uri="{FF2B5EF4-FFF2-40B4-BE49-F238E27FC236}">
                  <a16:creationId xmlns:a16="http://schemas.microsoft.com/office/drawing/2014/main" id="{2F0CAE8F-4691-45DA-897F-2E89024A496C}"/>
                </a:ext>
              </a:extLst>
            </p:cNvPr>
            <p:cNvSpPr txBox="1">
              <a:spLocks noChangeArrowheads="1"/>
            </p:cNvSpPr>
            <p:nvPr/>
          </p:nvSpPr>
          <p:spPr bwMode="auto">
            <a:xfrm>
              <a:off x="2774" y="2149"/>
              <a:ext cx="1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微命令发生器</a:t>
              </a:r>
            </a:p>
          </p:txBody>
        </p:sp>
      </p:grpSp>
      <p:grpSp>
        <p:nvGrpSpPr>
          <p:cNvPr id="71" name="Group 12">
            <a:extLst>
              <a:ext uri="{FF2B5EF4-FFF2-40B4-BE49-F238E27FC236}">
                <a16:creationId xmlns:a16="http://schemas.microsoft.com/office/drawing/2014/main" id="{52E4A0E0-14B8-4B58-8076-41BB7A295A33}"/>
              </a:ext>
            </a:extLst>
          </p:cNvPr>
          <p:cNvGrpSpPr>
            <a:grpSpLocks/>
          </p:cNvGrpSpPr>
          <p:nvPr/>
        </p:nvGrpSpPr>
        <p:grpSpPr bwMode="auto">
          <a:xfrm>
            <a:off x="2766100" y="4781449"/>
            <a:ext cx="658813" cy="1606550"/>
            <a:chOff x="2081" y="2784"/>
            <a:chExt cx="415" cy="1012"/>
          </a:xfrm>
        </p:grpSpPr>
        <p:sp>
          <p:nvSpPr>
            <p:cNvPr id="73" name="Rectangle 13">
              <a:extLst>
                <a:ext uri="{FF2B5EF4-FFF2-40B4-BE49-F238E27FC236}">
                  <a16:creationId xmlns:a16="http://schemas.microsoft.com/office/drawing/2014/main" id="{9358D28C-7DAB-42A3-84C2-2FD2F6378AD4}"/>
                </a:ext>
              </a:extLst>
            </p:cNvPr>
            <p:cNvSpPr>
              <a:spLocks noChangeArrowheads="1"/>
            </p:cNvSpPr>
            <p:nvPr/>
          </p:nvSpPr>
          <p:spPr bwMode="auto">
            <a:xfrm>
              <a:off x="2081" y="2784"/>
              <a:ext cx="415" cy="1012"/>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4" name="Text Box 14">
              <a:extLst>
                <a:ext uri="{FF2B5EF4-FFF2-40B4-BE49-F238E27FC236}">
                  <a16:creationId xmlns:a16="http://schemas.microsoft.com/office/drawing/2014/main" id="{137BE66A-2911-4496-9A6A-5285F6AAB072}"/>
                </a:ext>
              </a:extLst>
            </p:cNvPr>
            <p:cNvSpPr txBox="1">
              <a:spLocks noChangeArrowheads="1"/>
            </p:cNvSpPr>
            <p:nvPr/>
          </p:nvSpPr>
          <p:spPr bwMode="auto">
            <a:xfrm>
              <a:off x="2081" y="2880"/>
              <a:ext cx="349" cy="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指令信息</a:t>
              </a:r>
            </a:p>
          </p:txBody>
        </p:sp>
      </p:grpSp>
      <p:grpSp>
        <p:nvGrpSpPr>
          <p:cNvPr id="75" name="Group 15">
            <a:extLst>
              <a:ext uri="{FF2B5EF4-FFF2-40B4-BE49-F238E27FC236}">
                <a16:creationId xmlns:a16="http://schemas.microsoft.com/office/drawing/2014/main" id="{3B4C94F5-B09C-4C5D-8782-A30BF9CAFCD9}"/>
              </a:ext>
            </a:extLst>
          </p:cNvPr>
          <p:cNvGrpSpPr>
            <a:grpSpLocks/>
          </p:cNvGrpSpPr>
          <p:nvPr/>
        </p:nvGrpSpPr>
        <p:grpSpPr bwMode="auto">
          <a:xfrm>
            <a:off x="4533778" y="4796271"/>
            <a:ext cx="658813" cy="1606550"/>
            <a:chOff x="3072" y="2784"/>
            <a:chExt cx="624" cy="1440"/>
          </a:xfrm>
        </p:grpSpPr>
        <p:sp>
          <p:nvSpPr>
            <p:cNvPr id="76" name="Rectangle 16">
              <a:extLst>
                <a:ext uri="{FF2B5EF4-FFF2-40B4-BE49-F238E27FC236}">
                  <a16:creationId xmlns:a16="http://schemas.microsoft.com/office/drawing/2014/main" id="{F81DF967-9BF8-4D3E-A756-7A1B1E2E872B}"/>
                </a:ext>
              </a:extLst>
            </p:cNvPr>
            <p:cNvSpPr>
              <a:spLocks noChangeArrowheads="1"/>
            </p:cNvSpPr>
            <p:nvPr/>
          </p:nvSpPr>
          <p:spPr bwMode="auto">
            <a:xfrm>
              <a:off x="3072" y="2784"/>
              <a:ext cx="624" cy="144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7" name="Text Box 17">
              <a:extLst>
                <a:ext uri="{FF2B5EF4-FFF2-40B4-BE49-F238E27FC236}">
                  <a16:creationId xmlns:a16="http://schemas.microsoft.com/office/drawing/2014/main" id="{55553B67-592E-4FD9-A4AA-811AB429ABBF}"/>
                </a:ext>
              </a:extLst>
            </p:cNvPr>
            <p:cNvSpPr txBox="1">
              <a:spLocks noChangeArrowheads="1"/>
            </p:cNvSpPr>
            <p:nvPr/>
          </p:nvSpPr>
          <p:spPr bwMode="auto">
            <a:xfrm>
              <a:off x="3281" y="2880"/>
              <a:ext cx="349"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2400" b="1" dirty="0">
                  <a:latin typeface="楷体" panose="02010609060101010101" pitchFamily="49" charset="-122"/>
                  <a:ea typeface="楷体" panose="02010609060101010101" pitchFamily="49" charset="-122"/>
                </a:rPr>
                <a:t>状态信息</a:t>
              </a:r>
            </a:p>
          </p:txBody>
        </p:sp>
      </p:grpSp>
      <p:grpSp>
        <p:nvGrpSpPr>
          <p:cNvPr id="78" name="Group 18">
            <a:extLst>
              <a:ext uri="{FF2B5EF4-FFF2-40B4-BE49-F238E27FC236}">
                <a16:creationId xmlns:a16="http://schemas.microsoft.com/office/drawing/2014/main" id="{906DE749-B47D-45F6-B757-AA810E629DF9}"/>
              </a:ext>
            </a:extLst>
          </p:cNvPr>
          <p:cNvGrpSpPr>
            <a:grpSpLocks/>
          </p:cNvGrpSpPr>
          <p:nvPr/>
        </p:nvGrpSpPr>
        <p:grpSpPr bwMode="auto">
          <a:xfrm>
            <a:off x="6297053" y="4788859"/>
            <a:ext cx="752479" cy="1621372"/>
            <a:chOff x="4224" y="2784"/>
            <a:chExt cx="624" cy="1440"/>
          </a:xfrm>
        </p:grpSpPr>
        <p:sp>
          <p:nvSpPr>
            <p:cNvPr id="79" name="Rectangle 19">
              <a:extLst>
                <a:ext uri="{FF2B5EF4-FFF2-40B4-BE49-F238E27FC236}">
                  <a16:creationId xmlns:a16="http://schemas.microsoft.com/office/drawing/2014/main" id="{5A1BFBCF-7E49-4CED-9B76-E0B42ED271B9}"/>
                </a:ext>
              </a:extLst>
            </p:cNvPr>
            <p:cNvSpPr>
              <a:spLocks noChangeArrowheads="1"/>
            </p:cNvSpPr>
            <p:nvPr/>
          </p:nvSpPr>
          <p:spPr bwMode="auto">
            <a:xfrm>
              <a:off x="4224" y="2784"/>
              <a:ext cx="624" cy="144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0" name="Text Box 20">
              <a:extLst>
                <a:ext uri="{FF2B5EF4-FFF2-40B4-BE49-F238E27FC236}">
                  <a16:creationId xmlns:a16="http://schemas.microsoft.com/office/drawing/2014/main" id="{72C97116-1996-466C-AA73-BF614BD894CA}"/>
                </a:ext>
              </a:extLst>
            </p:cNvPr>
            <p:cNvSpPr txBox="1">
              <a:spLocks noChangeArrowheads="1"/>
            </p:cNvSpPr>
            <p:nvPr/>
          </p:nvSpPr>
          <p:spPr bwMode="auto">
            <a:xfrm>
              <a:off x="4385" y="2880"/>
              <a:ext cx="349"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spcBef>
                  <a:spcPct val="50000"/>
                </a:spcBef>
              </a:pPr>
              <a:r>
                <a:rPr lang="zh-CN" altLang="en-US" sz="2400" b="1">
                  <a:latin typeface="楷体" panose="02010609060101010101" pitchFamily="49" charset="-122"/>
                  <a:ea typeface="楷体" panose="02010609060101010101" pitchFamily="49" charset="-122"/>
                </a:rPr>
                <a:t>时序信号</a:t>
              </a:r>
            </a:p>
          </p:txBody>
        </p:sp>
      </p:grpSp>
      <p:sp>
        <p:nvSpPr>
          <p:cNvPr id="81" name="Text Box 21">
            <a:extLst>
              <a:ext uri="{FF2B5EF4-FFF2-40B4-BE49-F238E27FC236}">
                <a16:creationId xmlns:a16="http://schemas.microsoft.com/office/drawing/2014/main" id="{AC1CC979-7E3B-43EC-9DD7-15D2ADB4F935}"/>
              </a:ext>
            </a:extLst>
          </p:cNvPr>
          <p:cNvSpPr txBox="1">
            <a:spLocks noChangeArrowheads="1"/>
          </p:cNvSpPr>
          <p:nvPr/>
        </p:nvSpPr>
        <p:spPr bwMode="auto">
          <a:xfrm>
            <a:off x="3912956" y="3030111"/>
            <a:ext cx="1941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微命令序列</a:t>
            </a:r>
          </a:p>
        </p:txBody>
      </p:sp>
    </p:spTree>
    <p:extLst>
      <p:ext uri="{BB962C8B-B14F-4D97-AF65-F5344CB8AC3E}">
        <p14:creationId xmlns:p14="http://schemas.microsoft.com/office/powerpoint/2010/main" val="28391824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up)">
                                      <p:cBhvr>
                                        <p:cTn id="36" dur="500"/>
                                        <p:tgtEl>
                                          <p:spTgt spid="75"/>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up)">
                                      <p:cBhvr>
                                        <p:cTn id="45" dur="500"/>
                                        <p:tgtEl>
                                          <p:spTgt spid="78"/>
                                        </p:tgtEl>
                                      </p:cBhvr>
                                    </p:animEffect>
                                  </p:childTnLst>
                                </p:cTn>
                              </p:par>
                            </p:childTnLst>
                          </p:cTn>
                        </p:par>
                        <p:par>
                          <p:cTn id="46" fill="hold">
                            <p:stCondLst>
                              <p:cond delay="500"/>
                            </p:stCondLst>
                            <p:childTnLst>
                              <p:par>
                                <p:cTn id="47" presetID="22" presetClass="entr" presetSubtype="4"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down)">
                                      <p:cBhvr>
                                        <p:cTn id="54" dur="500"/>
                                        <p:tgtEl>
                                          <p:spTgt spid="42"/>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childTnLst>
                          </p:cTn>
                        </p:par>
                        <p:par>
                          <p:cTn id="59" fill="hold">
                            <p:stCondLst>
                              <p:cond delay="1000"/>
                            </p:stCondLst>
                            <p:childTnLst>
                              <p:par>
                                <p:cTn id="60" presetID="22" presetClass="entr" presetSubtype="4" fill="hold"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down)">
                                      <p:cBhvr>
                                        <p:cTn id="62" dur="500"/>
                                        <p:tgtEl>
                                          <p:spTgt spid="43"/>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wipe(left)">
                                      <p:cBhvr>
                                        <p:cTn id="6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1772287" cy="508409"/>
          </a:xfrm>
          <a:prstGeom prst="rect">
            <a:avLst/>
          </a:prstGeom>
          <a:noFill/>
          <a:ln w="9525">
            <a:noFill/>
          </a:ln>
        </p:spPr>
        <p:txBody>
          <a:bodyPr wrap="square" anchor="t">
            <a:spAutoFit/>
          </a:bodyPr>
          <a:lstStyle/>
          <a:p>
            <a:pPr marL="0" marR="0" lvl="0" indent="0" algn="l" defTabSz="457200" rtl="0" eaLnBrk="1" fontAlgn="auto" latinLnBrk="0" hangingPunct="1">
              <a:lnSpc>
                <a:spcPct val="11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2.CPU</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29"/>
            <a:ext cx="13293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11">
            <a:extLst>
              <a:ext uri="{FF2B5EF4-FFF2-40B4-BE49-F238E27FC236}">
                <a16:creationId xmlns:a16="http://schemas.microsoft.com/office/drawing/2014/main" id="{870126B2-2BF3-447D-B8FE-F75B96895310}"/>
              </a:ext>
            </a:extLst>
          </p:cNvPr>
          <p:cNvSpPr txBox="1">
            <a:spLocks noChangeArrowheads="1"/>
          </p:cNvSpPr>
          <p:nvPr/>
        </p:nvSpPr>
        <p:spPr bwMode="auto">
          <a:xfrm>
            <a:off x="411340" y="1757507"/>
            <a:ext cx="297956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控制</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器</a:t>
            </a:r>
          </a:p>
        </p:txBody>
      </p:sp>
      <p:sp>
        <p:nvSpPr>
          <p:cNvPr id="35" name="Text Box 2">
            <a:extLst>
              <a:ext uri="{FF2B5EF4-FFF2-40B4-BE49-F238E27FC236}">
                <a16:creationId xmlns:a16="http://schemas.microsoft.com/office/drawing/2014/main" id="{4F38D4E4-3D57-4190-AC1B-A67888173FBE}"/>
              </a:ext>
            </a:extLst>
          </p:cNvPr>
          <p:cNvSpPr txBox="1">
            <a:spLocks noChangeArrowheads="1"/>
          </p:cNvSpPr>
          <p:nvPr/>
        </p:nvSpPr>
        <p:spPr bwMode="auto">
          <a:xfrm>
            <a:off x="952180" y="2435670"/>
            <a:ext cx="6995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）微命令产生方式（指令执行控制方式）：</a:t>
            </a:r>
          </a:p>
        </p:txBody>
      </p:sp>
      <p:sp>
        <p:nvSpPr>
          <p:cNvPr id="37" name="Text Box 4">
            <a:extLst>
              <a:ext uri="{FF2B5EF4-FFF2-40B4-BE49-F238E27FC236}">
                <a16:creationId xmlns:a16="http://schemas.microsoft.com/office/drawing/2014/main" id="{0D54249E-358F-474F-A27C-18F353EA0B5E}"/>
              </a:ext>
            </a:extLst>
          </p:cNvPr>
          <p:cNvSpPr txBox="1">
            <a:spLocks noChangeArrowheads="1"/>
          </p:cNvSpPr>
          <p:nvPr/>
        </p:nvSpPr>
        <p:spPr bwMode="auto">
          <a:xfrm>
            <a:off x="386254" y="4362698"/>
            <a:ext cx="8319247"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0000"/>
              </a:lnSpc>
              <a:spcBef>
                <a:spcPct val="50000"/>
              </a:spcBef>
            </a:pP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）讨论</a:t>
            </a:r>
          </a:p>
          <a:p>
            <a:pPr>
              <a:lnSpc>
                <a:spcPct val="80000"/>
              </a:lnSpc>
              <a:spcBef>
                <a:spcPct val="50000"/>
              </a:spcBef>
            </a:pPr>
            <a:r>
              <a:rPr lang="zh-CN" altLang="en-US" sz="2800" b="1" dirty="0">
                <a:latin typeface="楷体" panose="02010609060101010101" pitchFamily="49" charset="-122"/>
                <a:ea typeface="楷体" panose="02010609060101010101" pitchFamily="49" charset="-122"/>
              </a:rPr>
              <a:t>       两种控制器组成原理与控制机制；</a:t>
            </a:r>
          </a:p>
          <a:p>
            <a:pPr>
              <a:lnSpc>
                <a:spcPct val="80000"/>
              </a:lnSpc>
              <a:spcBef>
                <a:spcPct val="50000"/>
              </a:spcBef>
            </a:pPr>
            <a:r>
              <a:rPr lang="zh-CN" altLang="en-US" sz="2800" b="1" dirty="0">
                <a:latin typeface="楷体" panose="02010609060101010101" pitchFamily="49" charset="-122"/>
                <a:ea typeface="楷体" panose="02010609060101010101" pitchFamily="49" charset="-122"/>
              </a:rPr>
              <a:t>       模型机的</a:t>
            </a:r>
            <a:r>
              <a:rPr lang="zh-CN" altLang="en-US" sz="2800" b="1" dirty="0">
                <a:solidFill>
                  <a:srgbClr val="FF3300"/>
                </a:solidFill>
                <a:latin typeface="楷体" panose="02010609060101010101" pitchFamily="49" charset="-122"/>
                <a:ea typeface="楷体" panose="02010609060101010101" pitchFamily="49" charset="-122"/>
              </a:rPr>
              <a:t>指令执行过程</a:t>
            </a:r>
            <a:r>
              <a:rPr lang="zh-CN" altLang="en-US" sz="2800" b="1" dirty="0">
                <a:latin typeface="楷体" panose="02010609060101010101" pitchFamily="49" charset="-122"/>
                <a:ea typeface="楷体" panose="02010609060101010101" pitchFamily="49" charset="-122"/>
              </a:rPr>
              <a:t>。</a:t>
            </a:r>
          </a:p>
        </p:txBody>
      </p:sp>
      <p:sp>
        <p:nvSpPr>
          <p:cNvPr id="38" name="Text Box 5">
            <a:extLst>
              <a:ext uri="{FF2B5EF4-FFF2-40B4-BE49-F238E27FC236}">
                <a16:creationId xmlns:a16="http://schemas.microsoft.com/office/drawing/2014/main" id="{4BF92885-5424-4A56-90F2-652838DEEF7D}"/>
              </a:ext>
            </a:extLst>
          </p:cNvPr>
          <p:cNvSpPr txBox="1">
            <a:spLocks noChangeArrowheads="1"/>
          </p:cNvSpPr>
          <p:nvPr/>
        </p:nvSpPr>
        <p:spPr bwMode="auto">
          <a:xfrm>
            <a:off x="1274305" y="3056903"/>
            <a:ext cx="3478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组合逻辑控制方式：</a:t>
            </a:r>
          </a:p>
        </p:txBody>
      </p:sp>
      <p:sp>
        <p:nvSpPr>
          <p:cNvPr id="48" name="Text Box 6">
            <a:extLst>
              <a:ext uri="{FF2B5EF4-FFF2-40B4-BE49-F238E27FC236}">
                <a16:creationId xmlns:a16="http://schemas.microsoft.com/office/drawing/2014/main" id="{134F9CDE-14CF-4220-A54A-B535DF96E2DD}"/>
              </a:ext>
            </a:extLst>
          </p:cNvPr>
          <p:cNvSpPr txBox="1">
            <a:spLocks noChangeArrowheads="1"/>
          </p:cNvSpPr>
          <p:nvPr/>
        </p:nvSpPr>
        <p:spPr bwMode="auto">
          <a:xfrm>
            <a:off x="1274304" y="3665553"/>
            <a:ext cx="32024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微程序控制方式：</a:t>
            </a:r>
          </a:p>
        </p:txBody>
      </p:sp>
      <p:sp>
        <p:nvSpPr>
          <p:cNvPr id="49" name="Text Box 7">
            <a:extLst>
              <a:ext uri="{FF2B5EF4-FFF2-40B4-BE49-F238E27FC236}">
                <a16:creationId xmlns:a16="http://schemas.microsoft.com/office/drawing/2014/main" id="{726D4548-CEB9-44FF-B888-5C7AE68E6205}"/>
              </a:ext>
            </a:extLst>
          </p:cNvPr>
          <p:cNvSpPr txBox="1">
            <a:spLocks noChangeArrowheads="1"/>
          </p:cNvSpPr>
          <p:nvPr/>
        </p:nvSpPr>
        <p:spPr bwMode="auto">
          <a:xfrm>
            <a:off x="4379702" y="3059924"/>
            <a:ext cx="4677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latin typeface="楷体" panose="02010609060101010101" pitchFamily="49" charset="-122"/>
                <a:ea typeface="楷体" panose="02010609060101010101" pitchFamily="49" charset="-122"/>
              </a:rPr>
              <a:t>由组合逻辑电路产生微命令</a:t>
            </a:r>
            <a:endParaRPr lang="zh-CN" altLang="en-US" sz="2800" dirty="0">
              <a:latin typeface="楷体" panose="02010609060101010101" pitchFamily="49" charset="-122"/>
              <a:ea typeface="楷体" panose="02010609060101010101" pitchFamily="49" charset="-122"/>
            </a:endParaRPr>
          </a:p>
        </p:txBody>
      </p:sp>
      <p:sp>
        <p:nvSpPr>
          <p:cNvPr id="50" name="Text Box 8">
            <a:extLst>
              <a:ext uri="{FF2B5EF4-FFF2-40B4-BE49-F238E27FC236}">
                <a16:creationId xmlns:a16="http://schemas.microsoft.com/office/drawing/2014/main" id="{FE939F0B-ACF2-486F-A4D7-D06D6961B936}"/>
              </a:ext>
            </a:extLst>
          </p:cNvPr>
          <p:cNvSpPr txBox="1">
            <a:spLocks noChangeArrowheads="1"/>
          </p:cNvSpPr>
          <p:nvPr/>
        </p:nvSpPr>
        <p:spPr bwMode="auto">
          <a:xfrm>
            <a:off x="4111998" y="3659939"/>
            <a:ext cx="36389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latin typeface="楷体" panose="02010609060101010101" pitchFamily="49" charset="-122"/>
                <a:ea typeface="楷体" panose="02010609060101010101" pitchFamily="49" charset="-122"/>
              </a:rPr>
              <a:t>由微指令产生微命令</a:t>
            </a:r>
            <a:endParaRPr lang="zh-CN" altLang="en-US" sz="2800" dirty="0">
              <a:latin typeface="楷体" panose="02010609060101010101" pitchFamily="49" charset="-122"/>
              <a:ea typeface="楷体" panose="02010609060101010101" pitchFamily="49" charset="-122"/>
            </a:endParaRPr>
          </a:p>
        </p:txBody>
      </p:sp>
      <p:sp>
        <p:nvSpPr>
          <p:cNvPr id="51" name="AutoShape 5">
            <a:extLst>
              <a:ext uri="{FF2B5EF4-FFF2-40B4-BE49-F238E27FC236}">
                <a16:creationId xmlns:a16="http://schemas.microsoft.com/office/drawing/2014/main" id="{64BDDA2B-B639-45A2-AD6B-0DF4E16FB72F}"/>
              </a:ext>
            </a:extLst>
          </p:cNvPr>
          <p:cNvSpPr/>
          <p:nvPr/>
        </p:nvSpPr>
        <p:spPr bwMode="auto">
          <a:xfrm>
            <a:off x="1109191" y="3167055"/>
            <a:ext cx="157134" cy="813805"/>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89341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wipe(left)">
                                      <p:cBhvr>
                                        <p:cTn id="12" dur="5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slide(fromRigh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slide(fromRight)">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xEl>
                                              <p:pRg st="0" end="0"/>
                                            </p:txEl>
                                          </p:spTgt>
                                        </p:tgtEl>
                                        <p:attrNameLst>
                                          <p:attrName>style.visibility</p:attrName>
                                        </p:attrNameLst>
                                      </p:cBhvr>
                                      <p:to>
                                        <p:strVal val="visible"/>
                                      </p:to>
                                    </p:set>
                                    <p:animEffect transition="in" filter="wipe(left)">
                                      <p:cBhvr>
                                        <p:cTn id="42" dur="500"/>
                                        <p:tgtEl>
                                          <p:spTgt spid="3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
                                            <p:txEl>
                                              <p:pRg st="1" end="1"/>
                                            </p:txEl>
                                          </p:spTgt>
                                        </p:tgtEl>
                                        <p:attrNameLst>
                                          <p:attrName>style.visibility</p:attrName>
                                        </p:attrNameLst>
                                      </p:cBhvr>
                                      <p:to>
                                        <p:strVal val="visible"/>
                                      </p:to>
                                    </p:set>
                                    <p:animEffect transition="in" filter="wipe(left)">
                                      <p:cBhvr>
                                        <p:cTn id="47" dur="500"/>
                                        <p:tgtEl>
                                          <p:spTgt spid="3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
                                            <p:txEl>
                                              <p:pRg st="2" end="2"/>
                                            </p:txEl>
                                          </p:spTgt>
                                        </p:tgtEl>
                                        <p:attrNameLst>
                                          <p:attrName>style.visibility</p:attrName>
                                        </p:attrNameLst>
                                      </p:cBhvr>
                                      <p:to>
                                        <p:strVal val="visible"/>
                                      </p:to>
                                    </p:set>
                                    <p:animEffect transition="in" filter="wipe(left)">
                                      <p:cBhvr>
                                        <p:cTn id="5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35" grpId="0" build="p"/>
      <p:bldP spid="37" grpId="0" build="p"/>
      <p:bldP spid="38" grpId="0"/>
      <p:bldP spid="48" grpId="0"/>
      <p:bldP spid="49" grpId="0"/>
      <p:bldP spid="50" grpId="0"/>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1C6F0-9054-4F05-9878-3B6DA45F883A}"/>
              </a:ext>
            </a:extLst>
          </p:cNvPr>
          <p:cNvSpPr>
            <a:spLocks noGrp="1"/>
          </p:cNvSpPr>
          <p:nvPr>
            <p:ph type="title"/>
          </p:nvPr>
        </p:nvSpPr>
        <p:spPr>
          <a:xfrm>
            <a:off x="628650" y="2103437"/>
            <a:ext cx="7886700" cy="1325563"/>
          </a:xfrm>
        </p:spPr>
        <p:txBody>
          <a:bodyPr>
            <a:noAutofit/>
          </a:bodyPr>
          <a:lstStyle/>
          <a:p>
            <a:r>
              <a:rPr lang="zh-CN" altLang="en-US" sz="2400" dirty="0"/>
              <a:t>组合逻辑控制方式：组合逻辑控制器是采用组合逻辑技术来实现控制操作，把控制部件看成是产生专门固定时序控制信号的逻辑电路，这种逻辑电路是由门电路和触发器构成的复杂逻辑网络。   速度快，不易扩充，指令数量受限</a:t>
            </a:r>
            <a:br>
              <a:rPr lang="zh-CN" altLang="en-US" sz="2400" dirty="0"/>
            </a:br>
            <a:br>
              <a:rPr lang="zh-CN" altLang="en-US" sz="2400" dirty="0"/>
            </a:br>
            <a:r>
              <a:rPr lang="zh-CN" altLang="en-US" sz="2400" dirty="0"/>
              <a:t>微程序控制方式：微程序控制器是为了克服组合逻辑控制器线路复杂、不易修改的缺点而提出的，用类似存储程序的办法，来解决微操作命令序列的形成。就是把一条机器指令看成一个微程序，每一个微程序包含若干条微指令，每一条微指令对应一个或几个微操作。然后把这些微程序存到一个存储器中，用寻找用户程序机器指令的办法来寻找每个微程序中的微指令，逐条执行每一条微指令，也就相应地完成了一条机器指令的全部操作。   速度慢</a:t>
            </a:r>
            <a:br>
              <a:rPr lang="zh-CN" altLang="en-US" sz="2400" dirty="0"/>
            </a:br>
            <a:endParaRPr lang="zh-CN" altLang="en-US" sz="2400" dirty="0"/>
          </a:p>
        </p:txBody>
      </p:sp>
      <p:sp>
        <p:nvSpPr>
          <p:cNvPr id="3" name="日期占位符 2">
            <a:extLst>
              <a:ext uri="{FF2B5EF4-FFF2-40B4-BE49-F238E27FC236}">
                <a16:creationId xmlns:a16="http://schemas.microsoft.com/office/drawing/2014/main" id="{DDAB0859-FE3A-46C7-B62A-B18650C6947B}"/>
              </a:ext>
            </a:extLst>
          </p:cNvPr>
          <p:cNvSpPr>
            <a:spLocks noGrp="1"/>
          </p:cNvSpPr>
          <p:nvPr>
            <p:ph type="dt" sz="half" idx="10"/>
          </p:nvPr>
        </p:nvSpPr>
        <p:spPr/>
        <p:txBody>
          <a:bodyPr/>
          <a:lstStyle/>
          <a:p>
            <a:fld id="{A5223796-B962-4A03-A7F7-45F9A6DE369F}" type="datetime1">
              <a:rPr lang="zh-CN" altLang="en-US" smtClean="0"/>
              <a:t>2020/11/5</a:t>
            </a:fld>
            <a:endParaRPr lang="zh-CN" altLang="en-US"/>
          </a:p>
        </p:txBody>
      </p:sp>
      <p:sp>
        <p:nvSpPr>
          <p:cNvPr id="4" name="页脚占位符 3">
            <a:extLst>
              <a:ext uri="{FF2B5EF4-FFF2-40B4-BE49-F238E27FC236}">
                <a16:creationId xmlns:a16="http://schemas.microsoft.com/office/drawing/2014/main" id="{A7C795A6-3099-47E8-B28B-7AC5617E5DDF}"/>
              </a:ext>
            </a:extLst>
          </p:cNvPr>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5" name="灯片编号占位符 4">
            <a:extLst>
              <a:ext uri="{FF2B5EF4-FFF2-40B4-BE49-F238E27FC236}">
                <a16:creationId xmlns:a16="http://schemas.microsoft.com/office/drawing/2014/main" id="{5A04E605-C543-48D7-9DAC-8EC156262E4E}"/>
              </a:ext>
            </a:extLst>
          </p:cNvPr>
          <p:cNvSpPr>
            <a:spLocks noGrp="1"/>
          </p:cNvSpPr>
          <p:nvPr>
            <p:ph type="sldNum" sz="quarter" idx="12"/>
          </p:nvPr>
        </p:nvSpPr>
        <p:spPr/>
        <p:txBody>
          <a:bodyPr/>
          <a:lstStyle/>
          <a:p>
            <a:fld id="{CD331227-691F-4B7F-8493-F4368ED92163}" type="slidenum">
              <a:rPr lang="zh-CN" altLang="en-US" smtClean="0"/>
              <a:t>23</a:t>
            </a:fld>
            <a:endParaRPr lang="zh-CN" altLang="en-US"/>
          </a:p>
        </p:txBody>
      </p:sp>
    </p:spTree>
    <p:extLst>
      <p:ext uri="{BB962C8B-B14F-4D97-AF65-F5344CB8AC3E}">
        <p14:creationId xmlns:p14="http://schemas.microsoft.com/office/powerpoint/2010/main" val="6647090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一、主要功能部件</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3254921" cy="508409"/>
          </a:xfrm>
          <a:prstGeom prst="rect">
            <a:avLst/>
          </a:prstGeom>
          <a:noFill/>
          <a:ln w="9525">
            <a:noFill/>
          </a:ln>
        </p:spPr>
        <p:txBody>
          <a:bodyPr wrap="square" anchor="t">
            <a:spAutoFit/>
          </a:bodyPr>
          <a:lstStyle/>
          <a:p>
            <a:pPr marL="0" marR="0" lvl="0" indent="0" algn="l" defTabSz="457200" rtl="0" eaLnBrk="1" fontAlgn="auto" latinLnBrk="0" hangingPunct="1">
              <a:lnSpc>
                <a:spcPct val="110000"/>
              </a:lnSpc>
              <a:spcBef>
                <a:spcPct val="50000"/>
              </a:spcBef>
              <a:spcAft>
                <a:spcPts val="0"/>
              </a:spcAft>
              <a:buClrTx/>
              <a:buSzTx/>
              <a:buFontTx/>
              <a:buNone/>
              <a:tabLst/>
              <a:defRPr/>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输入</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输出设备</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1"/>
            <a:ext cx="326294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11">
            <a:extLst>
              <a:ext uri="{FF2B5EF4-FFF2-40B4-BE49-F238E27FC236}">
                <a16:creationId xmlns:a16="http://schemas.microsoft.com/office/drawing/2014/main" id="{760FA929-67B7-453B-BFDD-A74EB507127C}"/>
              </a:ext>
            </a:extLst>
          </p:cNvPr>
          <p:cNvSpPr txBox="1">
            <a:spLocks noChangeArrowheads="1"/>
          </p:cNvSpPr>
          <p:nvPr/>
        </p:nvSpPr>
        <p:spPr bwMode="auto">
          <a:xfrm>
            <a:off x="518481" y="1923434"/>
            <a:ext cx="405351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）功能：</a:t>
            </a:r>
            <a:r>
              <a:rPr lang="zh-CN" altLang="en-US" sz="2800" b="1" dirty="0">
                <a:solidFill>
                  <a:srgbClr val="FF0000"/>
                </a:solidFill>
                <a:latin typeface="楷体" panose="02010609060101010101" pitchFamily="49" charset="-122"/>
                <a:ea typeface="楷体" panose="02010609060101010101" pitchFamily="49" charset="-122"/>
              </a:rPr>
              <a:t>转换信息</a:t>
            </a:r>
          </a:p>
        </p:txBody>
      </p:sp>
      <p:sp>
        <p:nvSpPr>
          <p:cNvPr id="24" name="Line 3">
            <a:extLst>
              <a:ext uri="{FF2B5EF4-FFF2-40B4-BE49-F238E27FC236}">
                <a16:creationId xmlns:a16="http://schemas.microsoft.com/office/drawing/2014/main" id="{154E65A4-03BE-4CF9-859C-AF33B7A75635}"/>
              </a:ext>
            </a:extLst>
          </p:cNvPr>
          <p:cNvSpPr>
            <a:spLocks noChangeShapeType="1"/>
          </p:cNvSpPr>
          <p:nvPr/>
        </p:nvSpPr>
        <p:spPr bwMode="auto">
          <a:xfrm flipV="1">
            <a:off x="4114796" y="2887130"/>
            <a:ext cx="457200"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5" name="Line 4">
            <a:extLst>
              <a:ext uri="{FF2B5EF4-FFF2-40B4-BE49-F238E27FC236}">
                <a16:creationId xmlns:a16="http://schemas.microsoft.com/office/drawing/2014/main" id="{CB5BE3A4-7598-4A10-BC5B-388B88664E65}"/>
              </a:ext>
            </a:extLst>
          </p:cNvPr>
          <p:cNvSpPr>
            <a:spLocks noChangeShapeType="1"/>
          </p:cNvSpPr>
          <p:nvPr/>
        </p:nvSpPr>
        <p:spPr bwMode="auto">
          <a:xfrm>
            <a:off x="4114796" y="3499225"/>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6" name="Text Box 15">
            <a:extLst>
              <a:ext uri="{FF2B5EF4-FFF2-40B4-BE49-F238E27FC236}">
                <a16:creationId xmlns:a16="http://schemas.microsoft.com/office/drawing/2014/main" id="{B75A20AE-49A9-4423-805A-703895B06A7D}"/>
              </a:ext>
            </a:extLst>
          </p:cNvPr>
          <p:cNvSpPr txBox="1">
            <a:spLocks noChangeArrowheads="1"/>
          </p:cNvSpPr>
          <p:nvPr/>
        </p:nvSpPr>
        <p:spPr bwMode="auto">
          <a:xfrm>
            <a:off x="1357171" y="2593217"/>
            <a:ext cx="27512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输入</a:t>
            </a:r>
            <a:r>
              <a:rPr lang="zh-CN" altLang="en-US" sz="2800" b="1" dirty="0">
                <a:latin typeface="楷体" panose="02010609060101010101" pitchFamily="49" charset="-122"/>
                <a:ea typeface="楷体" panose="02010609060101010101" pitchFamily="49" charset="-122"/>
              </a:rPr>
              <a:t>：原始信息 </a:t>
            </a:r>
            <a:endParaRPr lang="zh-CN" altLang="en-US" sz="2800" dirty="0">
              <a:latin typeface="楷体" panose="02010609060101010101" pitchFamily="49" charset="-122"/>
              <a:ea typeface="楷体" panose="02010609060101010101" pitchFamily="49" charset="-122"/>
            </a:endParaRPr>
          </a:p>
        </p:txBody>
      </p:sp>
      <p:sp>
        <p:nvSpPr>
          <p:cNvPr id="27" name="Text Box 16">
            <a:extLst>
              <a:ext uri="{FF2B5EF4-FFF2-40B4-BE49-F238E27FC236}">
                <a16:creationId xmlns:a16="http://schemas.microsoft.com/office/drawing/2014/main" id="{1E6A1EDD-9E6C-4919-8BC9-18A0328DE543}"/>
              </a:ext>
            </a:extLst>
          </p:cNvPr>
          <p:cNvSpPr txBox="1">
            <a:spLocks noChangeArrowheads="1"/>
          </p:cNvSpPr>
          <p:nvPr/>
        </p:nvSpPr>
        <p:spPr bwMode="auto">
          <a:xfrm>
            <a:off x="4781001" y="2593217"/>
            <a:ext cx="3324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latin typeface="楷体" panose="02010609060101010101" pitchFamily="49" charset="-122"/>
                <a:ea typeface="楷体" panose="02010609060101010101" pitchFamily="49" charset="-122"/>
              </a:rPr>
              <a:t>代码，送入主机</a:t>
            </a:r>
            <a:endParaRPr lang="zh-CN" altLang="en-US" sz="2800" dirty="0">
              <a:latin typeface="楷体" panose="02010609060101010101" pitchFamily="49" charset="-122"/>
              <a:ea typeface="楷体" panose="02010609060101010101" pitchFamily="49" charset="-122"/>
            </a:endParaRPr>
          </a:p>
        </p:txBody>
      </p:sp>
      <p:sp>
        <p:nvSpPr>
          <p:cNvPr id="28" name="Text Box 17">
            <a:extLst>
              <a:ext uri="{FF2B5EF4-FFF2-40B4-BE49-F238E27FC236}">
                <a16:creationId xmlns:a16="http://schemas.microsoft.com/office/drawing/2014/main" id="{1C3D5BF6-EA31-4EF3-927F-5ABF9BD54459}"/>
              </a:ext>
            </a:extLst>
          </p:cNvPr>
          <p:cNvSpPr txBox="1">
            <a:spLocks noChangeArrowheads="1"/>
          </p:cNvSpPr>
          <p:nvPr/>
        </p:nvSpPr>
        <p:spPr bwMode="auto">
          <a:xfrm>
            <a:off x="1357172" y="3248854"/>
            <a:ext cx="27512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输出</a:t>
            </a:r>
            <a:r>
              <a:rPr lang="zh-CN" altLang="en-US" sz="2800" b="1" dirty="0">
                <a:latin typeface="楷体" panose="02010609060101010101" pitchFamily="49" charset="-122"/>
                <a:ea typeface="楷体" panose="02010609060101010101" pitchFamily="49" charset="-122"/>
              </a:rPr>
              <a:t>：处理结果 </a:t>
            </a:r>
            <a:endParaRPr lang="zh-CN" altLang="en-US" sz="2800" dirty="0">
              <a:latin typeface="楷体" panose="02010609060101010101" pitchFamily="49" charset="-122"/>
              <a:ea typeface="楷体" panose="02010609060101010101" pitchFamily="49" charset="-122"/>
            </a:endParaRPr>
          </a:p>
        </p:txBody>
      </p:sp>
      <p:sp>
        <p:nvSpPr>
          <p:cNvPr id="29" name="Text Box 18">
            <a:extLst>
              <a:ext uri="{FF2B5EF4-FFF2-40B4-BE49-F238E27FC236}">
                <a16:creationId xmlns:a16="http://schemas.microsoft.com/office/drawing/2014/main" id="{5B341317-A170-496A-AFF6-A8D6E4FD4A50}"/>
              </a:ext>
            </a:extLst>
          </p:cNvPr>
          <p:cNvSpPr txBox="1">
            <a:spLocks noChangeArrowheads="1"/>
          </p:cNvSpPr>
          <p:nvPr/>
        </p:nvSpPr>
        <p:spPr bwMode="auto">
          <a:xfrm>
            <a:off x="4710252" y="3221537"/>
            <a:ext cx="4605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latin typeface="楷体" panose="02010609060101010101" pitchFamily="49" charset="-122"/>
                <a:ea typeface="楷体" panose="02010609060101010101" pitchFamily="49" charset="-122"/>
              </a:rPr>
              <a:t>人所能接受的形式，并输出</a:t>
            </a:r>
            <a:endParaRPr lang="zh-CN" altLang="en-US" sz="2800" dirty="0">
              <a:latin typeface="楷体" panose="02010609060101010101" pitchFamily="49" charset="-122"/>
              <a:ea typeface="楷体" panose="02010609060101010101" pitchFamily="49" charset="-122"/>
            </a:endParaRPr>
          </a:p>
        </p:txBody>
      </p:sp>
      <p:sp>
        <p:nvSpPr>
          <p:cNvPr id="36" name="Text Box 19">
            <a:extLst>
              <a:ext uri="{FF2B5EF4-FFF2-40B4-BE49-F238E27FC236}">
                <a16:creationId xmlns:a16="http://schemas.microsoft.com/office/drawing/2014/main" id="{CDF3AD77-9DF9-4BDF-B97B-BCADB3CE4030}"/>
              </a:ext>
            </a:extLst>
          </p:cNvPr>
          <p:cNvSpPr txBox="1">
            <a:spLocks noChangeArrowheads="1"/>
          </p:cNvSpPr>
          <p:nvPr/>
        </p:nvSpPr>
        <p:spPr bwMode="auto">
          <a:xfrm>
            <a:off x="2497615" y="3772074"/>
            <a:ext cx="17184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latin typeface="楷体" panose="02010609060101010101" pitchFamily="49" charset="-122"/>
                <a:ea typeface="楷体" panose="02010609060101010101" pitchFamily="49" charset="-122"/>
              </a:rPr>
              <a:t>（代码） </a:t>
            </a:r>
            <a:endParaRPr lang="zh-CN" altLang="en-US" sz="2800" dirty="0">
              <a:latin typeface="楷体" panose="02010609060101010101" pitchFamily="49" charset="-122"/>
              <a:ea typeface="楷体" panose="02010609060101010101" pitchFamily="49" charset="-122"/>
            </a:endParaRPr>
          </a:p>
        </p:txBody>
      </p:sp>
      <p:sp>
        <p:nvSpPr>
          <p:cNvPr id="39" name="Text Box 21">
            <a:extLst>
              <a:ext uri="{FF2B5EF4-FFF2-40B4-BE49-F238E27FC236}">
                <a16:creationId xmlns:a16="http://schemas.microsoft.com/office/drawing/2014/main" id="{0E265629-A3CE-4A58-AB68-625AF5F60F2B}"/>
              </a:ext>
            </a:extLst>
          </p:cNvPr>
          <p:cNvSpPr txBox="1">
            <a:spLocks noChangeArrowheads="1"/>
          </p:cNvSpPr>
          <p:nvPr/>
        </p:nvSpPr>
        <p:spPr bwMode="auto">
          <a:xfrm>
            <a:off x="518481" y="4352135"/>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zh-CN" altLang="en-US" sz="2800" b="1" dirty="0">
                <a:latin typeface="楷体" panose="02010609060101010101" pitchFamily="49" charset="-122"/>
                <a:ea typeface="楷体" panose="02010609060101010101" pitchFamily="49" charset="-122"/>
              </a:rPr>
              <a:t>2）主要的输入输出设备</a:t>
            </a:r>
          </a:p>
          <a:p>
            <a:pPr>
              <a:lnSpc>
                <a:spcPct val="80000"/>
              </a:lnSpc>
              <a:spcBef>
                <a:spcPct val="500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键盘、鼠标、触控输入设备</a:t>
            </a:r>
            <a:endParaRPr lang="en-US" altLang="zh-CN" sz="2800" b="1" dirty="0">
              <a:latin typeface="楷体" panose="02010609060101010101" pitchFamily="49" charset="-122"/>
              <a:ea typeface="楷体" panose="02010609060101010101" pitchFamily="49" charset="-122"/>
            </a:endParaRPr>
          </a:p>
          <a:p>
            <a:pPr>
              <a:lnSpc>
                <a:spcPct val="80000"/>
              </a:lnSpc>
              <a:spcBef>
                <a:spcPct val="500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显示器、打印机</a:t>
            </a:r>
            <a:endParaRPr lang="en-US" altLang="zh-CN" sz="2800" b="1" dirty="0">
              <a:latin typeface="楷体" panose="02010609060101010101" pitchFamily="49" charset="-122"/>
              <a:ea typeface="楷体" panose="02010609060101010101" pitchFamily="49" charset="-122"/>
            </a:endParaRPr>
          </a:p>
          <a:p>
            <a:pPr>
              <a:lnSpc>
                <a:spcPct val="80000"/>
              </a:lnSpc>
              <a:spcBef>
                <a:spcPct val="500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辅助存储器</a:t>
            </a:r>
          </a:p>
          <a:p>
            <a:pPr>
              <a:lnSpc>
                <a:spcPct val="80000"/>
              </a:lnSpc>
              <a:spcBef>
                <a:spcPct val="50000"/>
              </a:spcBef>
            </a:pP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655207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9">
                                            <p:txEl>
                                              <p:pRg st="0" end="0"/>
                                            </p:txEl>
                                          </p:spTgt>
                                        </p:tgtEl>
                                        <p:attrNameLst>
                                          <p:attrName>style.visibility</p:attrName>
                                        </p:attrNameLst>
                                      </p:cBhvr>
                                      <p:to>
                                        <p:strVal val="visible"/>
                                      </p:to>
                                    </p:set>
                                    <p:animEffect transition="in" filter="wipe(left)">
                                      <p:cBhvr>
                                        <p:cTn id="44" dur="500"/>
                                        <p:tgtEl>
                                          <p:spTgt spid="3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9">
                                            <p:txEl>
                                              <p:pRg st="1" end="1"/>
                                            </p:txEl>
                                          </p:spTgt>
                                        </p:tgtEl>
                                        <p:attrNameLst>
                                          <p:attrName>style.visibility</p:attrName>
                                        </p:attrNameLst>
                                      </p:cBhvr>
                                      <p:to>
                                        <p:strVal val="visible"/>
                                      </p:to>
                                    </p:set>
                                    <p:animEffect transition="in" filter="wipe(left)">
                                      <p:cBhvr>
                                        <p:cTn id="49" dur="500"/>
                                        <p:tgtEl>
                                          <p:spTgt spid="3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
                                            <p:txEl>
                                              <p:pRg st="2" end="2"/>
                                            </p:txEl>
                                          </p:spTgt>
                                        </p:tgtEl>
                                        <p:attrNameLst>
                                          <p:attrName>style.visibility</p:attrName>
                                        </p:attrNameLst>
                                      </p:cBhvr>
                                      <p:to>
                                        <p:strVal val="visible"/>
                                      </p:to>
                                    </p:set>
                                    <p:animEffect transition="in" filter="wipe(left)">
                                      <p:cBhvr>
                                        <p:cTn id="54" dur="500"/>
                                        <p:tgtEl>
                                          <p:spTgt spid="3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9">
                                            <p:txEl>
                                              <p:pRg st="3" end="3"/>
                                            </p:txEl>
                                          </p:spTgt>
                                        </p:tgtEl>
                                        <p:attrNameLst>
                                          <p:attrName>style.visibility</p:attrName>
                                        </p:attrNameLst>
                                      </p:cBhvr>
                                      <p:to>
                                        <p:strVal val="visible"/>
                                      </p:to>
                                    </p:set>
                                    <p:animEffect transition="in" filter="wipe(left)">
                                      <p:cBhvr>
                                        <p:cTn id="59"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26" grpId="0"/>
      <p:bldP spid="27" grpId="0"/>
      <p:bldP spid="28" grpId="0"/>
      <p:bldP spid="29" grpId="0"/>
      <p:bldP spid="36" grpId="0"/>
      <p:bldP spid="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02276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以总线为基础的系统结构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1"/>
            <a:ext cx="449657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11">
            <a:extLst>
              <a:ext uri="{FF2B5EF4-FFF2-40B4-BE49-F238E27FC236}">
                <a16:creationId xmlns:a16="http://schemas.microsoft.com/office/drawing/2014/main" id="{760FA929-67B7-453B-BFDD-A74EB507127C}"/>
              </a:ext>
            </a:extLst>
          </p:cNvPr>
          <p:cNvSpPr txBox="1">
            <a:spLocks noChangeArrowheads="1"/>
          </p:cNvSpPr>
          <p:nvPr/>
        </p:nvSpPr>
        <p:spPr bwMode="auto">
          <a:xfrm>
            <a:off x="474936" y="1740551"/>
            <a:ext cx="8240439"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总线</a:t>
            </a:r>
            <a:r>
              <a:rPr lang="zh-CN" altLang="en-US" sz="2800" b="1" dirty="0">
                <a:latin typeface="楷体" panose="02010609060101010101" pitchFamily="49" charset="-122"/>
                <a:ea typeface="楷体" panose="02010609060101010101" pitchFamily="49" charset="-122"/>
              </a:rPr>
              <a:t>：能为多个部件分时共享的一组信息传送线路及相应的控制逻辑。</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35" name="Line 3">
            <a:extLst>
              <a:ext uri="{FF2B5EF4-FFF2-40B4-BE49-F238E27FC236}">
                <a16:creationId xmlns:a16="http://schemas.microsoft.com/office/drawing/2014/main" id="{FDB8C12E-4074-4F78-AD2E-9AA7CA07F6C0}"/>
              </a:ext>
            </a:extLst>
          </p:cNvPr>
          <p:cNvSpPr>
            <a:spLocks noChangeShapeType="1"/>
          </p:cNvSpPr>
          <p:nvPr/>
        </p:nvSpPr>
        <p:spPr bwMode="auto">
          <a:xfrm>
            <a:off x="2057400" y="3728958"/>
            <a:ext cx="50292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4">
            <a:extLst>
              <a:ext uri="{FF2B5EF4-FFF2-40B4-BE49-F238E27FC236}">
                <a16:creationId xmlns:a16="http://schemas.microsoft.com/office/drawing/2014/main" id="{12EDDCD2-9548-4555-973F-2D31CE792A8D}"/>
              </a:ext>
            </a:extLst>
          </p:cNvPr>
          <p:cNvSpPr>
            <a:spLocks noChangeShapeType="1"/>
          </p:cNvSpPr>
          <p:nvPr/>
        </p:nvSpPr>
        <p:spPr bwMode="auto">
          <a:xfrm>
            <a:off x="3124200" y="3728958"/>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8" name="Line 5">
            <a:extLst>
              <a:ext uri="{FF2B5EF4-FFF2-40B4-BE49-F238E27FC236}">
                <a16:creationId xmlns:a16="http://schemas.microsoft.com/office/drawing/2014/main" id="{9D7B6250-BD31-4D98-B86D-ABC35135BE15}"/>
              </a:ext>
            </a:extLst>
          </p:cNvPr>
          <p:cNvSpPr>
            <a:spLocks noChangeShapeType="1"/>
          </p:cNvSpPr>
          <p:nvPr/>
        </p:nvSpPr>
        <p:spPr bwMode="auto">
          <a:xfrm>
            <a:off x="4572000" y="3728958"/>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6">
            <a:extLst>
              <a:ext uri="{FF2B5EF4-FFF2-40B4-BE49-F238E27FC236}">
                <a16:creationId xmlns:a16="http://schemas.microsoft.com/office/drawing/2014/main" id="{B2B02DD6-5611-4A8C-8C04-4F11E46AA17C}"/>
              </a:ext>
            </a:extLst>
          </p:cNvPr>
          <p:cNvSpPr>
            <a:spLocks noChangeShapeType="1"/>
          </p:cNvSpPr>
          <p:nvPr/>
        </p:nvSpPr>
        <p:spPr bwMode="auto">
          <a:xfrm>
            <a:off x="6019800" y="3728958"/>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Text Box 7">
            <a:extLst>
              <a:ext uri="{FF2B5EF4-FFF2-40B4-BE49-F238E27FC236}">
                <a16:creationId xmlns:a16="http://schemas.microsoft.com/office/drawing/2014/main" id="{2816CC74-E60A-4652-8B12-183183490B7C}"/>
              </a:ext>
            </a:extLst>
          </p:cNvPr>
          <p:cNvSpPr txBox="1">
            <a:spLocks noChangeArrowheads="1"/>
          </p:cNvSpPr>
          <p:nvPr/>
        </p:nvSpPr>
        <p:spPr bwMode="auto">
          <a:xfrm>
            <a:off x="3962400" y="3043158"/>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总  线</a:t>
            </a:r>
          </a:p>
        </p:txBody>
      </p:sp>
      <p:grpSp>
        <p:nvGrpSpPr>
          <p:cNvPr id="42" name="Group 10">
            <a:extLst>
              <a:ext uri="{FF2B5EF4-FFF2-40B4-BE49-F238E27FC236}">
                <a16:creationId xmlns:a16="http://schemas.microsoft.com/office/drawing/2014/main" id="{A733EB60-A8DB-47C2-BC5C-76516EB56B12}"/>
              </a:ext>
            </a:extLst>
          </p:cNvPr>
          <p:cNvGrpSpPr>
            <a:grpSpLocks/>
          </p:cNvGrpSpPr>
          <p:nvPr/>
        </p:nvGrpSpPr>
        <p:grpSpPr bwMode="auto">
          <a:xfrm>
            <a:off x="2819400" y="4414760"/>
            <a:ext cx="3505200" cy="1595438"/>
            <a:chOff x="1584" y="3216"/>
            <a:chExt cx="2208" cy="1005"/>
          </a:xfrm>
        </p:grpSpPr>
        <p:sp>
          <p:nvSpPr>
            <p:cNvPr id="43" name="Rectangle 11">
              <a:extLst>
                <a:ext uri="{FF2B5EF4-FFF2-40B4-BE49-F238E27FC236}">
                  <a16:creationId xmlns:a16="http://schemas.microsoft.com/office/drawing/2014/main" id="{899D7590-C0A9-4F8B-9025-0F76F27C3CBA}"/>
                </a:ext>
              </a:extLst>
            </p:cNvPr>
            <p:cNvSpPr>
              <a:spLocks noChangeArrowheads="1"/>
            </p:cNvSpPr>
            <p:nvPr/>
          </p:nvSpPr>
          <p:spPr bwMode="auto">
            <a:xfrm>
              <a:off x="1584" y="3216"/>
              <a:ext cx="384" cy="864"/>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4" name="Rectangle 12">
              <a:extLst>
                <a:ext uri="{FF2B5EF4-FFF2-40B4-BE49-F238E27FC236}">
                  <a16:creationId xmlns:a16="http://schemas.microsoft.com/office/drawing/2014/main" id="{308707C0-C885-41F3-AD72-CB7BB87D60AC}"/>
                </a:ext>
              </a:extLst>
            </p:cNvPr>
            <p:cNvSpPr>
              <a:spLocks noChangeArrowheads="1"/>
            </p:cNvSpPr>
            <p:nvPr/>
          </p:nvSpPr>
          <p:spPr bwMode="auto">
            <a:xfrm>
              <a:off x="2496" y="3216"/>
              <a:ext cx="384" cy="864"/>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5" name="Rectangle 13">
              <a:extLst>
                <a:ext uri="{FF2B5EF4-FFF2-40B4-BE49-F238E27FC236}">
                  <a16:creationId xmlns:a16="http://schemas.microsoft.com/office/drawing/2014/main" id="{AABAC8B3-F4BC-4242-A539-C5D4E1DFCC96}"/>
                </a:ext>
              </a:extLst>
            </p:cNvPr>
            <p:cNvSpPr>
              <a:spLocks noChangeArrowheads="1"/>
            </p:cNvSpPr>
            <p:nvPr/>
          </p:nvSpPr>
          <p:spPr bwMode="auto">
            <a:xfrm>
              <a:off x="3408" y="3216"/>
              <a:ext cx="384" cy="864"/>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6" name="Text Box 14">
              <a:extLst>
                <a:ext uri="{FF2B5EF4-FFF2-40B4-BE49-F238E27FC236}">
                  <a16:creationId xmlns:a16="http://schemas.microsoft.com/office/drawing/2014/main" id="{80FBB6D5-A85A-4ECD-AD9D-C492D732203D}"/>
                </a:ext>
              </a:extLst>
            </p:cNvPr>
            <p:cNvSpPr txBox="1">
              <a:spLocks noChangeArrowheads="1"/>
            </p:cNvSpPr>
            <p:nvPr/>
          </p:nvSpPr>
          <p:spPr bwMode="auto">
            <a:xfrm>
              <a:off x="1617" y="3357"/>
              <a:ext cx="34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部件</a:t>
              </a:r>
              <a:endParaRPr lang="en-US" altLang="zh-CN" sz="2400" b="1" dirty="0">
                <a:latin typeface="楷体" panose="02010609060101010101" pitchFamily="49" charset="-122"/>
                <a:ea typeface="楷体" panose="02010609060101010101" pitchFamily="49" charset="-122"/>
              </a:endParaRPr>
            </a:p>
          </p:txBody>
        </p:sp>
        <p:sp>
          <p:nvSpPr>
            <p:cNvPr id="47" name="Text Box 15">
              <a:extLst>
                <a:ext uri="{FF2B5EF4-FFF2-40B4-BE49-F238E27FC236}">
                  <a16:creationId xmlns:a16="http://schemas.microsoft.com/office/drawing/2014/main" id="{C966D7EA-8ADF-43FF-A934-8830DAAFBC9C}"/>
                </a:ext>
              </a:extLst>
            </p:cNvPr>
            <p:cNvSpPr txBox="1">
              <a:spLocks noChangeArrowheads="1"/>
            </p:cNvSpPr>
            <p:nvPr/>
          </p:nvSpPr>
          <p:spPr bwMode="auto">
            <a:xfrm>
              <a:off x="2531" y="3354"/>
              <a:ext cx="34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部件</a:t>
              </a:r>
              <a:endParaRPr lang="en-US" altLang="zh-CN" sz="2400" b="1" dirty="0">
                <a:latin typeface="楷体" panose="02010609060101010101" pitchFamily="49" charset="-122"/>
                <a:ea typeface="楷体" panose="02010609060101010101" pitchFamily="49" charset="-122"/>
              </a:endParaRPr>
            </a:p>
          </p:txBody>
        </p:sp>
        <p:sp>
          <p:nvSpPr>
            <p:cNvPr id="48" name="Text Box 16">
              <a:extLst>
                <a:ext uri="{FF2B5EF4-FFF2-40B4-BE49-F238E27FC236}">
                  <a16:creationId xmlns:a16="http://schemas.microsoft.com/office/drawing/2014/main" id="{4984F8F8-0953-4F04-9B2D-EE588C1E4769}"/>
                </a:ext>
              </a:extLst>
            </p:cNvPr>
            <p:cNvSpPr txBox="1">
              <a:spLocks noChangeArrowheads="1"/>
            </p:cNvSpPr>
            <p:nvPr/>
          </p:nvSpPr>
          <p:spPr bwMode="auto">
            <a:xfrm>
              <a:off x="3443" y="3352"/>
              <a:ext cx="34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部件</a:t>
              </a:r>
              <a:endParaRPr lang="en-US" altLang="zh-CN" sz="2400" b="1" dirty="0">
                <a:latin typeface="楷体" panose="02010609060101010101" pitchFamily="49" charset="-122"/>
                <a:ea typeface="楷体" panose="02010609060101010101" pitchFamily="49" charset="-122"/>
              </a:endParaRPr>
            </a:p>
          </p:txBody>
        </p:sp>
      </p:grpSp>
      <p:sp>
        <p:nvSpPr>
          <p:cNvPr id="3" name="矩形 2">
            <a:extLst>
              <a:ext uri="{FF2B5EF4-FFF2-40B4-BE49-F238E27FC236}">
                <a16:creationId xmlns:a16="http://schemas.microsoft.com/office/drawing/2014/main" id="{03AA63C4-484F-4DFF-A26F-7B97B91C3B3B}"/>
              </a:ext>
            </a:extLst>
          </p:cNvPr>
          <p:cNvSpPr/>
          <p:nvPr/>
        </p:nvSpPr>
        <p:spPr>
          <a:xfrm>
            <a:off x="3689101" y="1881908"/>
            <a:ext cx="906017" cy="523220"/>
          </a:xfrm>
          <a:prstGeom prst="rect">
            <a:avLst/>
          </a:prstGeom>
        </p:spPr>
        <p:txBody>
          <a:bodyPr wrap="none">
            <a:spAutoFit/>
          </a:bodyPr>
          <a:lstStyle/>
          <a:p>
            <a:r>
              <a:rPr lang="zh-CN" altLang="en-US" sz="2800" b="1" dirty="0">
                <a:solidFill>
                  <a:srgbClr val="ED7D31"/>
                </a:solidFill>
                <a:latin typeface="楷体" panose="02010609060101010101" pitchFamily="49" charset="-122"/>
                <a:ea typeface="楷体" panose="02010609060101010101" pitchFamily="49" charset="-122"/>
              </a:rPr>
              <a:t>分时</a:t>
            </a:r>
            <a:endParaRPr lang="zh-CN" altLang="en-US" sz="2800" dirty="0">
              <a:solidFill>
                <a:srgbClr val="ED7D31"/>
              </a:solidFill>
            </a:endParaRPr>
          </a:p>
        </p:txBody>
      </p:sp>
      <p:sp>
        <p:nvSpPr>
          <p:cNvPr id="52" name="矩形 51">
            <a:extLst>
              <a:ext uri="{FF2B5EF4-FFF2-40B4-BE49-F238E27FC236}">
                <a16:creationId xmlns:a16="http://schemas.microsoft.com/office/drawing/2014/main" id="{E8CEA741-75B8-4CA7-A05F-FB167F53ED16}"/>
              </a:ext>
            </a:extLst>
          </p:cNvPr>
          <p:cNvSpPr/>
          <p:nvPr/>
        </p:nvSpPr>
        <p:spPr>
          <a:xfrm>
            <a:off x="4401270" y="1882140"/>
            <a:ext cx="906017" cy="523220"/>
          </a:xfrm>
          <a:prstGeom prst="rect">
            <a:avLst/>
          </a:prstGeom>
        </p:spPr>
        <p:txBody>
          <a:bodyPr wrap="none">
            <a:spAutoFit/>
          </a:bodyPr>
          <a:lstStyle/>
          <a:p>
            <a:r>
              <a:rPr lang="zh-CN" altLang="en-US" sz="2800" b="1" dirty="0">
                <a:solidFill>
                  <a:srgbClr val="0563C1"/>
                </a:solidFill>
                <a:latin typeface="楷体" panose="02010609060101010101" pitchFamily="49" charset="-122"/>
                <a:ea typeface="楷体" panose="02010609060101010101" pitchFamily="49" charset="-122"/>
              </a:rPr>
              <a:t>共享</a:t>
            </a:r>
            <a:endParaRPr lang="zh-CN" altLang="en-US" sz="2800" dirty="0">
              <a:solidFill>
                <a:srgbClr val="0563C1"/>
              </a:solidFill>
            </a:endParaRPr>
          </a:p>
        </p:txBody>
      </p:sp>
    </p:spTree>
    <p:extLst>
      <p:ext uri="{BB962C8B-B14F-4D97-AF65-F5344CB8AC3E}">
        <p14:creationId xmlns:p14="http://schemas.microsoft.com/office/powerpoint/2010/main" val="2866947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41">
                                            <p:txEl>
                                              <p:pRg st="0" end="0"/>
                                            </p:txEl>
                                          </p:spTgt>
                                        </p:tgtEl>
                                        <p:attrNameLst>
                                          <p:attrName>style.visibility</p:attrName>
                                        </p:attrNameLst>
                                      </p:cBhvr>
                                      <p:to>
                                        <p:strVal val="visible"/>
                                      </p:to>
                                    </p:set>
                                    <p:animEffect transition="in" filter="barn(outVertical)">
                                      <p:cBhvr>
                                        <p:cTn id="16" dur="500"/>
                                        <p:tgtEl>
                                          <p:spTgt spid="4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par>
                          <p:cTn id="22" fill="hold">
                            <p:stCondLst>
                              <p:cond delay="500"/>
                            </p:stCondLst>
                            <p:childTnLst>
                              <p:par>
                                <p:cTn id="23" presetID="22" presetClass="entr" presetSubtype="4" fill="hold" nodeType="afterEffect">
                                  <p:stCondLst>
                                    <p:cond delay="100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41" grpId="0" build="p" advAuto="0"/>
      <p:bldP spid="3" grpId="0"/>
      <p:bldP spid="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02276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以总线为基础的系统结构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1"/>
            <a:ext cx="449657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37F8B288-085A-46CB-8F87-F01BC26EBF41}"/>
              </a:ext>
            </a:extLst>
          </p:cNvPr>
          <p:cNvGrpSpPr/>
          <p:nvPr/>
        </p:nvGrpSpPr>
        <p:grpSpPr>
          <a:xfrm>
            <a:off x="1874520" y="1770885"/>
            <a:ext cx="5029200" cy="1872460"/>
            <a:chOff x="2057400" y="3261436"/>
            <a:chExt cx="5029200" cy="1872460"/>
          </a:xfrm>
        </p:grpSpPr>
        <p:sp>
          <p:nvSpPr>
            <p:cNvPr id="53" name="Line 3">
              <a:extLst>
                <a:ext uri="{FF2B5EF4-FFF2-40B4-BE49-F238E27FC236}">
                  <a16:creationId xmlns:a16="http://schemas.microsoft.com/office/drawing/2014/main" id="{AD9DA84E-96C7-42F8-80BC-286381D1E5A1}"/>
                </a:ext>
              </a:extLst>
            </p:cNvPr>
            <p:cNvSpPr>
              <a:spLocks noChangeShapeType="1"/>
            </p:cNvSpPr>
            <p:nvPr/>
          </p:nvSpPr>
          <p:spPr bwMode="auto">
            <a:xfrm>
              <a:off x="2057400" y="3728958"/>
              <a:ext cx="50292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Line 4">
              <a:extLst>
                <a:ext uri="{FF2B5EF4-FFF2-40B4-BE49-F238E27FC236}">
                  <a16:creationId xmlns:a16="http://schemas.microsoft.com/office/drawing/2014/main" id="{5C7BF0AE-37E6-4B0B-AA41-0ED3D1189D3E}"/>
                </a:ext>
              </a:extLst>
            </p:cNvPr>
            <p:cNvSpPr>
              <a:spLocks noChangeShapeType="1"/>
            </p:cNvSpPr>
            <p:nvPr/>
          </p:nvSpPr>
          <p:spPr bwMode="auto">
            <a:xfrm>
              <a:off x="3124200" y="3728958"/>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Line 5">
              <a:extLst>
                <a:ext uri="{FF2B5EF4-FFF2-40B4-BE49-F238E27FC236}">
                  <a16:creationId xmlns:a16="http://schemas.microsoft.com/office/drawing/2014/main" id="{B33AEBF6-DBCD-4B94-B7C6-1AA6C68D14C7}"/>
                </a:ext>
              </a:extLst>
            </p:cNvPr>
            <p:cNvSpPr>
              <a:spLocks noChangeShapeType="1"/>
            </p:cNvSpPr>
            <p:nvPr/>
          </p:nvSpPr>
          <p:spPr bwMode="auto">
            <a:xfrm>
              <a:off x="4572000" y="3728958"/>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6" name="Line 6">
              <a:extLst>
                <a:ext uri="{FF2B5EF4-FFF2-40B4-BE49-F238E27FC236}">
                  <a16:creationId xmlns:a16="http://schemas.microsoft.com/office/drawing/2014/main" id="{1D434FFE-B8FB-45C4-B13C-2B64C29DF898}"/>
                </a:ext>
              </a:extLst>
            </p:cNvPr>
            <p:cNvSpPr>
              <a:spLocks noChangeShapeType="1"/>
            </p:cNvSpPr>
            <p:nvPr/>
          </p:nvSpPr>
          <p:spPr bwMode="auto">
            <a:xfrm>
              <a:off x="6019800" y="3728958"/>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Text Box 7">
              <a:extLst>
                <a:ext uri="{FF2B5EF4-FFF2-40B4-BE49-F238E27FC236}">
                  <a16:creationId xmlns:a16="http://schemas.microsoft.com/office/drawing/2014/main" id="{8BF2A50B-E2DD-466B-8854-85DF96E1288F}"/>
                </a:ext>
              </a:extLst>
            </p:cNvPr>
            <p:cNvSpPr txBox="1">
              <a:spLocks noChangeArrowheads="1"/>
            </p:cNvSpPr>
            <p:nvPr/>
          </p:nvSpPr>
          <p:spPr bwMode="auto">
            <a:xfrm>
              <a:off x="3771901" y="3261436"/>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400" b="1" dirty="0">
                  <a:latin typeface="楷体" panose="02010609060101010101" pitchFamily="49" charset="-122"/>
                  <a:ea typeface="楷体" panose="02010609060101010101" pitchFamily="49" charset="-122"/>
                </a:rPr>
                <a:t>总  线</a:t>
              </a:r>
            </a:p>
          </p:txBody>
        </p:sp>
        <p:grpSp>
          <p:nvGrpSpPr>
            <p:cNvPr id="58" name="Group 10">
              <a:extLst>
                <a:ext uri="{FF2B5EF4-FFF2-40B4-BE49-F238E27FC236}">
                  <a16:creationId xmlns:a16="http://schemas.microsoft.com/office/drawing/2014/main" id="{78C37AEC-FD64-42A9-9714-84F5E1779EB4}"/>
                </a:ext>
              </a:extLst>
            </p:cNvPr>
            <p:cNvGrpSpPr>
              <a:grpSpLocks/>
            </p:cNvGrpSpPr>
            <p:nvPr/>
          </p:nvGrpSpPr>
          <p:grpSpPr bwMode="auto">
            <a:xfrm>
              <a:off x="2819400" y="4040108"/>
              <a:ext cx="3505200" cy="1093788"/>
              <a:chOff x="1584" y="2980"/>
              <a:chExt cx="2208" cy="689"/>
            </a:xfrm>
          </p:grpSpPr>
          <p:sp>
            <p:nvSpPr>
              <p:cNvPr id="59" name="Rectangle 11">
                <a:extLst>
                  <a:ext uri="{FF2B5EF4-FFF2-40B4-BE49-F238E27FC236}">
                    <a16:creationId xmlns:a16="http://schemas.microsoft.com/office/drawing/2014/main" id="{E2BE1C65-C598-48F7-A366-9F772F687C45}"/>
                  </a:ext>
                </a:extLst>
              </p:cNvPr>
              <p:cNvSpPr>
                <a:spLocks noChangeArrowheads="1"/>
              </p:cNvSpPr>
              <p:nvPr/>
            </p:nvSpPr>
            <p:spPr bwMode="auto">
              <a:xfrm>
                <a:off x="1584" y="2980"/>
                <a:ext cx="384" cy="689"/>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0" name="Rectangle 12">
                <a:extLst>
                  <a:ext uri="{FF2B5EF4-FFF2-40B4-BE49-F238E27FC236}">
                    <a16:creationId xmlns:a16="http://schemas.microsoft.com/office/drawing/2014/main" id="{E2E6BBF8-D6CD-4AE8-AC8F-0D287B71B2BF}"/>
                  </a:ext>
                </a:extLst>
              </p:cNvPr>
              <p:cNvSpPr>
                <a:spLocks noChangeArrowheads="1"/>
              </p:cNvSpPr>
              <p:nvPr/>
            </p:nvSpPr>
            <p:spPr bwMode="auto">
              <a:xfrm>
                <a:off x="2496" y="2980"/>
                <a:ext cx="384" cy="689"/>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1" name="Rectangle 13">
                <a:extLst>
                  <a:ext uri="{FF2B5EF4-FFF2-40B4-BE49-F238E27FC236}">
                    <a16:creationId xmlns:a16="http://schemas.microsoft.com/office/drawing/2014/main" id="{F3BB4F15-CB0E-4433-999A-4CE78B10DCBD}"/>
                  </a:ext>
                </a:extLst>
              </p:cNvPr>
              <p:cNvSpPr>
                <a:spLocks noChangeArrowheads="1"/>
              </p:cNvSpPr>
              <p:nvPr/>
            </p:nvSpPr>
            <p:spPr bwMode="auto">
              <a:xfrm>
                <a:off x="3408" y="2980"/>
                <a:ext cx="384" cy="689"/>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2" name="Text Box 14">
                <a:extLst>
                  <a:ext uri="{FF2B5EF4-FFF2-40B4-BE49-F238E27FC236}">
                    <a16:creationId xmlns:a16="http://schemas.microsoft.com/office/drawing/2014/main" id="{25295B66-D51E-4298-9AAD-C34258983E5C}"/>
                  </a:ext>
                </a:extLst>
              </p:cNvPr>
              <p:cNvSpPr txBox="1">
                <a:spLocks noChangeArrowheads="1"/>
              </p:cNvSpPr>
              <p:nvPr/>
            </p:nvSpPr>
            <p:spPr bwMode="auto">
              <a:xfrm>
                <a:off x="1617" y="3121"/>
                <a:ext cx="349"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部件</a:t>
                </a:r>
                <a:endParaRPr lang="en-US" altLang="zh-CN" sz="2400" b="1" dirty="0">
                  <a:latin typeface="楷体" panose="02010609060101010101" pitchFamily="49" charset="-122"/>
                  <a:ea typeface="楷体" panose="02010609060101010101" pitchFamily="49" charset="-122"/>
                </a:endParaRPr>
              </a:p>
            </p:txBody>
          </p:sp>
          <p:sp>
            <p:nvSpPr>
              <p:cNvPr id="63" name="Text Box 15">
                <a:extLst>
                  <a:ext uri="{FF2B5EF4-FFF2-40B4-BE49-F238E27FC236}">
                    <a16:creationId xmlns:a16="http://schemas.microsoft.com/office/drawing/2014/main" id="{95DE795C-E498-4E92-8964-92CF172845E5}"/>
                  </a:ext>
                </a:extLst>
              </p:cNvPr>
              <p:cNvSpPr txBox="1">
                <a:spLocks noChangeArrowheads="1"/>
              </p:cNvSpPr>
              <p:nvPr/>
            </p:nvSpPr>
            <p:spPr bwMode="auto">
              <a:xfrm>
                <a:off x="2531" y="3118"/>
                <a:ext cx="349"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部件</a:t>
                </a:r>
                <a:endParaRPr lang="en-US" altLang="zh-CN" sz="2400" b="1" dirty="0">
                  <a:latin typeface="楷体" panose="02010609060101010101" pitchFamily="49" charset="-122"/>
                  <a:ea typeface="楷体" panose="02010609060101010101" pitchFamily="49" charset="-122"/>
                </a:endParaRPr>
              </a:p>
            </p:txBody>
          </p:sp>
          <p:sp>
            <p:nvSpPr>
              <p:cNvPr id="64" name="Text Box 16">
                <a:extLst>
                  <a:ext uri="{FF2B5EF4-FFF2-40B4-BE49-F238E27FC236}">
                    <a16:creationId xmlns:a16="http://schemas.microsoft.com/office/drawing/2014/main" id="{B2323BDD-2754-4325-BB6E-361EA04A8299}"/>
                  </a:ext>
                </a:extLst>
              </p:cNvPr>
              <p:cNvSpPr txBox="1">
                <a:spLocks noChangeArrowheads="1"/>
              </p:cNvSpPr>
              <p:nvPr/>
            </p:nvSpPr>
            <p:spPr bwMode="auto">
              <a:xfrm>
                <a:off x="3443" y="3116"/>
                <a:ext cx="349"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部件</a:t>
                </a:r>
                <a:endParaRPr lang="en-US" altLang="zh-CN" sz="2400" b="1" dirty="0">
                  <a:latin typeface="楷体" panose="02010609060101010101" pitchFamily="49" charset="-122"/>
                  <a:ea typeface="楷体" panose="02010609060101010101" pitchFamily="49" charset="-122"/>
                </a:endParaRPr>
              </a:p>
            </p:txBody>
          </p:sp>
        </p:grpSp>
      </p:grpSp>
      <p:sp>
        <p:nvSpPr>
          <p:cNvPr id="65" name="Text Box 13">
            <a:extLst>
              <a:ext uri="{FF2B5EF4-FFF2-40B4-BE49-F238E27FC236}">
                <a16:creationId xmlns:a16="http://schemas.microsoft.com/office/drawing/2014/main" id="{2C2CDA4A-7C13-46CA-8B0F-4ED602D8311F}"/>
              </a:ext>
            </a:extLst>
          </p:cNvPr>
          <p:cNvSpPr txBox="1">
            <a:spLocks noChangeArrowheads="1"/>
          </p:cNvSpPr>
          <p:nvPr/>
        </p:nvSpPr>
        <p:spPr bwMode="auto">
          <a:xfrm>
            <a:off x="1320393" y="4123641"/>
            <a:ext cx="1606225"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0000"/>
              </a:lnSpc>
              <a:spcBef>
                <a:spcPct val="50000"/>
              </a:spcBef>
            </a:pPr>
            <a:r>
              <a:rPr lang="zh-CN" altLang="en-US" sz="2400" b="1" dirty="0">
                <a:latin typeface="楷体" panose="02010609060101010101" pitchFamily="49" charset="-122"/>
                <a:ea typeface="楷体" panose="02010609060101010101" pitchFamily="49" charset="-122"/>
              </a:rPr>
              <a:t>内总线</a:t>
            </a:r>
          </a:p>
          <a:p>
            <a:pPr>
              <a:lnSpc>
                <a:spcPct val="80000"/>
              </a:lnSpc>
              <a:spcBef>
                <a:spcPct val="50000"/>
              </a:spcBef>
            </a:pPr>
            <a:r>
              <a:rPr lang="zh-CN" altLang="en-US" sz="2400" b="1" dirty="0">
                <a:latin typeface="楷体" panose="02010609060101010101" pitchFamily="49" charset="-122"/>
                <a:ea typeface="楷体" panose="02010609060101010101" pitchFamily="49" charset="-122"/>
              </a:rPr>
              <a:t>局部总线</a:t>
            </a:r>
          </a:p>
          <a:p>
            <a:pPr>
              <a:lnSpc>
                <a:spcPct val="80000"/>
              </a:lnSpc>
              <a:spcBef>
                <a:spcPct val="50000"/>
              </a:spcBef>
            </a:pPr>
            <a:r>
              <a:rPr lang="zh-CN" altLang="en-US" sz="2400" b="1" dirty="0">
                <a:latin typeface="楷体" panose="02010609060101010101" pitchFamily="49" charset="-122"/>
                <a:ea typeface="楷体" panose="02010609060101010101" pitchFamily="49" charset="-122"/>
              </a:rPr>
              <a:t>系统总线</a:t>
            </a:r>
          </a:p>
          <a:p>
            <a:pPr>
              <a:lnSpc>
                <a:spcPct val="80000"/>
              </a:lnSpc>
              <a:spcBef>
                <a:spcPct val="50000"/>
              </a:spcBef>
            </a:pPr>
            <a:r>
              <a:rPr lang="zh-CN" altLang="en-US" sz="2400" b="1" dirty="0">
                <a:latin typeface="楷体" panose="02010609060101010101" pitchFamily="49" charset="-122"/>
                <a:ea typeface="楷体" panose="02010609060101010101" pitchFamily="49" charset="-122"/>
              </a:rPr>
              <a:t>外总线</a:t>
            </a:r>
          </a:p>
        </p:txBody>
      </p:sp>
      <p:sp>
        <p:nvSpPr>
          <p:cNvPr id="66" name="Text Box 14">
            <a:extLst>
              <a:ext uri="{FF2B5EF4-FFF2-40B4-BE49-F238E27FC236}">
                <a16:creationId xmlns:a16="http://schemas.microsoft.com/office/drawing/2014/main" id="{4E413B9C-1A36-4F16-8731-57D0E1D5493C}"/>
              </a:ext>
            </a:extLst>
          </p:cNvPr>
          <p:cNvSpPr txBox="1">
            <a:spLocks noChangeArrowheads="1"/>
          </p:cNvSpPr>
          <p:nvPr/>
        </p:nvSpPr>
        <p:spPr bwMode="auto">
          <a:xfrm>
            <a:off x="3907794" y="3776266"/>
            <a:ext cx="186735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0000"/>
              </a:lnSpc>
              <a:spcBef>
                <a:spcPct val="50000"/>
              </a:spcBef>
            </a:pPr>
            <a:r>
              <a:rPr lang="zh-CN" altLang="en-US" sz="2400" b="1" dirty="0">
                <a:latin typeface="楷体" panose="02010609060101010101" pitchFamily="49" charset="-122"/>
                <a:ea typeface="楷体" panose="02010609060101010101" pitchFamily="49" charset="-122"/>
              </a:rPr>
              <a:t>地址总线</a:t>
            </a:r>
          </a:p>
          <a:p>
            <a:pPr>
              <a:lnSpc>
                <a:spcPct val="80000"/>
              </a:lnSpc>
              <a:spcBef>
                <a:spcPct val="50000"/>
              </a:spcBef>
            </a:pPr>
            <a:r>
              <a:rPr lang="zh-CN" altLang="en-US" sz="2400" b="1" dirty="0">
                <a:latin typeface="楷体" panose="02010609060101010101" pitchFamily="49" charset="-122"/>
                <a:ea typeface="楷体" panose="02010609060101010101" pitchFamily="49" charset="-122"/>
              </a:rPr>
              <a:t>数据总线</a:t>
            </a:r>
          </a:p>
          <a:p>
            <a:pPr>
              <a:lnSpc>
                <a:spcPct val="80000"/>
              </a:lnSpc>
              <a:spcBef>
                <a:spcPct val="50000"/>
              </a:spcBef>
            </a:pPr>
            <a:r>
              <a:rPr lang="zh-CN" altLang="en-US" sz="2400" b="1" dirty="0">
                <a:latin typeface="楷体" panose="02010609060101010101" pitchFamily="49" charset="-122"/>
                <a:ea typeface="楷体" panose="02010609060101010101" pitchFamily="49" charset="-122"/>
              </a:rPr>
              <a:t>控制总线</a:t>
            </a:r>
          </a:p>
        </p:txBody>
      </p:sp>
      <p:sp>
        <p:nvSpPr>
          <p:cNvPr id="67" name="Text Box 15">
            <a:extLst>
              <a:ext uri="{FF2B5EF4-FFF2-40B4-BE49-F238E27FC236}">
                <a16:creationId xmlns:a16="http://schemas.microsoft.com/office/drawing/2014/main" id="{98F37F9B-A2AB-4507-A06D-DEEA415BC44F}"/>
              </a:ext>
            </a:extLst>
          </p:cNvPr>
          <p:cNvSpPr txBox="1">
            <a:spLocks noChangeArrowheads="1"/>
          </p:cNvSpPr>
          <p:nvPr/>
        </p:nvSpPr>
        <p:spPr bwMode="auto">
          <a:xfrm>
            <a:off x="3949432" y="5261550"/>
            <a:ext cx="142920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同步总线</a:t>
            </a:r>
          </a:p>
          <a:p>
            <a:pPr>
              <a:spcBef>
                <a:spcPct val="50000"/>
              </a:spcBef>
            </a:pPr>
            <a:r>
              <a:rPr lang="zh-CN" altLang="en-US" sz="2400" b="1" dirty="0">
                <a:latin typeface="楷体" panose="02010609060101010101" pitchFamily="49" charset="-122"/>
                <a:ea typeface="楷体" panose="02010609060101010101" pitchFamily="49" charset="-122"/>
              </a:rPr>
              <a:t>异步总线</a:t>
            </a:r>
          </a:p>
        </p:txBody>
      </p:sp>
      <p:sp>
        <p:nvSpPr>
          <p:cNvPr id="68" name="Text Box 17">
            <a:extLst>
              <a:ext uri="{FF2B5EF4-FFF2-40B4-BE49-F238E27FC236}">
                <a16:creationId xmlns:a16="http://schemas.microsoft.com/office/drawing/2014/main" id="{F041A25A-1388-44CE-BB13-B03030F06EF6}"/>
              </a:ext>
            </a:extLst>
          </p:cNvPr>
          <p:cNvSpPr txBox="1">
            <a:spLocks noChangeArrowheads="1"/>
          </p:cNvSpPr>
          <p:nvPr/>
        </p:nvSpPr>
        <p:spPr bwMode="auto">
          <a:xfrm>
            <a:off x="6453289" y="3942465"/>
            <a:ext cx="153107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并行总线</a:t>
            </a:r>
          </a:p>
          <a:p>
            <a:pPr>
              <a:spcBef>
                <a:spcPct val="50000"/>
              </a:spcBef>
            </a:pPr>
            <a:r>
              <a:rPr lang="zh-CN" altLang="en-US" sz="2400" b="1" dirty="0">
                <a:latin typeface="楷体" panose="02010609060101010101" pitchFamily="49" charset="-122"/>
                <a:ea typeface="楷体" panose="02010609060101010101" pitchFamily="49" charset="-122"/>
              </a:rPr>
              <a:t>串行总线</a:t>
            </a:r>
          </a:p>
        </p:txBody>
      </p:sp>
      <p:sp>
        <p:nvSpPr>
          <p:cNvPr id="69" name="Text Box 18">
            <a:extLst>
              <a:ext uri="{FF2B5EF4-FFF2-40B4-BE49-F238E27FC236}">
                <a16:creationId xmlns:a16="http://schemas.microsoft.com/office/drawing/2014/main" id="{D06C4F30-B2AB-4A52-9FB5-38B4D75CD058}"/>
              </a:ext>
            </a:extLst>
          </p:cNvPr>
          <p:cNvSpPr txBox="1">
            <a:spLocks noChangeArrowheads="1"/>
          </p:cNvSpPr>
          <p:nvPr/>
        </p:nvSpPr>
        <p:spPr bwMode="auto">
          <a:xfrm>
            <a:off x="6544557" y="5261549"/>
            <a:ext cx="16062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单向总线</a:t>
            </a:r>
          </a:p>
          <a:p>
            <a:pPr>
              <a:spcBef>
                <a:spcPct val="50000"/>
              </a:spcBef>
            </a:pPr>
            <a:r>
              <a:rPr lang="zh-CN" altLang="en-US" sz="2400" b="1" dirty="0">
                <a:latin typeface="楷体" panose="02010609060101010101" pitchFamily="49" charset="-122"/>
                <a:ea typeface="楷体" panose="02010609060101010101" pitchFamily="49" charset="-122"/>
              </a:rPr>
              <a:t>双向总线</a:t>
            </a:r>
          </a:p>
        </p:txBody>
      </p:sp>
      <p:sp>
        <p:nvSpPr>
          <p:cNvPr id="70" name="AutoShape 19">
            <a:extLst>
              <a:ext uri="{FF2B5EF4-FFF2-40B4-BE49-F238E27FC236}">
                <a16:creationId xmlns:a16="http://schemas.microsoft.com/office/drawing/2014/main" id="{E5219A51-58E4-415D-A4FA-69AB8A1896AC}"/>
              </a:ext>
            </a:extLst>
          </p:cNvPr>
          <p:cNvSpPr>
            <a:spLocks/>
          </p:cNvSpPr>
          <p:nvPr/>
        </p:nvSpPr>
        <p:spPr bwMode="auto">
          <a:xfrm>
            <a:off x="1103359" y="4161437"/>
            <a:ext cx="228600" cy="1752600"/>
          </a:xfrm>
          <a:prstGeom prst="leftBrace">
            <a:avLst>
              <a:gd name="adj1" fmla="val 6381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1" name="AutoShape 20">
            <a:extLst>
              <a:ext uri="{FF2B5EF4-FFF2-40B4-BE49-F238E27FC236}">
                <a16:creationId xmlns:a16="http://schemas.microsoft.com/office/drawing/2014/main" id="{B2FDD287-93A1-41B9-8FFA-645D35D1C2E1}"/>
              </a:ext>
            </a:extLst>
          </p:cNvPr>
          <p:cNvSpPr>
            <a:spLocks/>
          </p:cNvSpPr>
          <p:nvPr/>
        </p:nvSpPr>
        <p:spPr bwMode="auto">
          <a:xfrm>
            <a:off x="3644358" y="3878796"/>
            <a:ext cx="228600" cy="1143000"/>
          </a:xfrm>
          <a:prstGeom prst="leftBrace">
            <a:avLst>
              <a:gd name="adj1" fmla="val 4162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2" name="AutoShape 21">
            <a:extLst>
              <a:ext uri="{FF2B5EF4-FFF2-40B4-BE49-F238E27FC236}">
                <a16:creationId xmlns:a16="http://schemas.microsoft.com/office/drawing/2014/main" id="{966CC0B9-17C7-4BB8-A69A-8CFB6F8D865F}"/>
              </a:ext>
            </a:extLst>
          </p:cNvPr>
          <p:cNvSpPr>
            <a:spLocks/>
          </p:cNvSpPr>
          <p:nvPr/>
        </p:nvSpPr>
        <p:spPr bwMode="auto">
          <a:xfrm>
            <a:off x="6392157" y="4031196"/>
            <a:ext cx="152400" cy="838200"/>
          </a:xfrm>
          <a:prstGeom prst="leftBrace">
            <a:avLst>
              <a:gd name="adj1" fmla="val 4578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3" name="AutoShape 22">
            <a:extLst>
              <a:ext uri="{FF2B5EF4-FFF2-40B4-BE49-F238E27FC236}">
                <a16:creationId xmlns:a16="http://schemas.microsoft.com/office/drawing/2014/main" id="{6CE3A847-9E0B-47CA-BFE1-BD2C850753CC}"/>
              </a:ext>
            </a:extLst>
          </p:cNvPr>
          <p:cNvSpPr>
            <a:spLocks/>
          </p:cNvSpPr>
          <p:nvPr/>
        </p:nvSpPr>
        <p:spPr bwMode="auto">
          <a:xfrm>
            <a:off x="6425495" y="5405982"/>
            <a:ext cx="152400" cy="762000"/>
          </a:xfrm>
          <a:prstGeom prst="leftBrace">
            <a:avLst>
              <a:gd name="adj1" fmla="val 4162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4" name="AutoShape 23">
            <a:extLst>
              <a:ext uri="{FF2B5EF4-FFF2-40B4-BE49-F238E27FC236}">
                <a16:creationId xmlns:a16="http://schemas.microsoft.com/office/drawing/2014/main" id="{84901D3C-21B2-4809-9433-61D8C3CD4ECE}"/>
              </a:ext>
            </a:extLst>
          </p:cNvPr>
          <p:cNvSpPr>
            <a:spLocks/>
          </p:cNvSpPr>
          <p:nvPr/>
        </p:nvSpPr>
        <p:spPr bwMode="auto">
          <a:xfrm>
            <a:off x="3704496" y="5388381"/>
            <a:ext cx="152400" cy="762000"/>
          </a:xfrm>
          <a:prstGeom prst="leftBrace">
            <a:avLst>
              <a:gd name="adj1" fmla="val 4162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9" name="矩形 8">
            <a:extLst>
              <a:ext uri="{FF2B5EF4-FFF2-40B4-BE49-F238E27FC236}">
                <a16:creationId xmlns:a16="http://schemas.microsoft.com/office/drawing/2014/main" id="{04E58107-6F89-454F-AD61-4430E41D5663}"/>
              </a:ext>
            </a:extLst>
          </p:cNvPr>
          <p:cNvSpPr/>
          <p:nvPr/>
        </p:nvSpPr>
        <p:spPr>
          <a:xfrm>
            <a:off x="353739" y="4806905"/>
            <a:ext cx="803425" cy="461665"/>
          </a:xfrm>
          <a:prstGeom prst="rect">
            <a:avLst/>
          </a:prstGeom>
        </p:spPr>
        <p:txBody>
          <a:bodyPr wrap="none">
            <a:spAutoFit/>
          </a:bodyPr>
          <a:lstStyle/>
          <a:p>
            <a:r>
              <a:rPr lang="zh-CN" altLang="en-US" sz="2400" b="1" dirty="0">
                <a:solidFill>
                  <a:srgbClr val="0563C1"/>
                </a:solidFill>
                <a:latin typeface="楷体" panose="02010609060101010101" pitchFamily="49" charset="-122"/>
                <a:ea typeface="楷体" panose="02010609060101010101" pitchFamily="49" charset="-122"/>
              </a:rPr>
              <a:t>功能</a:t>
            </a:r>
            <a:endParaRPr lang="zh-CN" altLang="en-US" sz="2400" dirty="0">
              <a:solidFill>
                <a:srgbClr val="0563C1"/>
              </a:solidFill>
            </a:endParaRPr>
          </a:p>
        </p:txBody>
      </p:sp>
      <p:sp>
        <p:nvSpPr>
          <p:cNvPr id="75" name="矩形 74">
            <a:extLst>
              <a:ext uri="{FF2B5EF4-FFF2-40B4-BE49-F238E27FC236}">
                <a16:creationId xmlns:a16="http://schemas.microsoft.com/office/drawing/2014/main" id="{FF03FA51-CD67-4DEC-A9E2-0845408CBC1C}"/>
              </a:ext>
            </a:extLst>
          </p:cNvPr>
          <p:cNvSpPr/>
          <p:nvPr/>
        </p:nvSpPr>
        <p:spPr>
          <a:xfrm>
            <a:off x="2860968" y="4219464"/>
            <a:ext cx="803425" cy="461665"/>
          </a:xfrm>
          <a:prstGeom prst="rect">
            <a:avLst/>
          </a:prstGeom>
        </p:spPr>
        <p:txBody>
          <a:bodyPr wrap="none">
            <a:spAutoFit/>
          </a:bodyPr>
          <a:lstStyle/>
          <a:p>
            <a:r>
              <a:rPr lang="zh-CN" altLang="en-US" sz="2400" b="1" dirty="0">
                <a:solidFill>
                  <a:srgbClr val="0563C1"/>
                </a:solidFill>
                <a:latin typeface="楷体" panose="02010609060101010101" pitchFamily="49" charset="-122"/>
                <a:ea typeface="楷体" panose="02010609060101010101" pitchFamily="49" charset="-122"/>
              </a:rPr>
              <a:t>信息</a:t>
            </a:r>
            <a:endParaRPr lang="zh-CN" altLang="en-US" sz="2400" dirty="0">
              <a:solidFill>
                <a:srgbClr val="0563C1"/>
              </a:solidFill>
            </a:endParaRPr>
          </a:p>
        </p:txBody>
      </p:sp>
      <p:sp>
        <p:nvSpPr>
          <p:cNvPr id="76" name="矩形 75">
            <a:extLst>
              <a:ext uri="{FF2B5EF4-FFF2-40B4-BE49-F238E27FC236}">
                <a16:creationId xmlns:a16="http://schemas.microsoft.com/office/drawing/2014/main" id="{E46779BE-2EDA-4BA7-BDB8-52F2B1BBE4DB}"/>
              </a:ext>
            </a:extLst>
          </p:cNvPr>
          <p:cNvSpPr/>
          <p:nvPr/>
        </p:nvSpPr>
        <p:spPr>
          <a:xfrm>
            <a:off x="2891688" y="5538549"/>
            <a:ext cx="803425" cy="461665"/>
          </a:xfrm>
          <a:prstGeom prst="rect">
            <a:avLst/>
          </a:prstGeom>
        </p:spPr>
        <p:txBody>
          <a:bodyPr wrap="none">
            <a:spAutoFit/>
          </a:bodyPr>
          <a:lstStyle/>
          <a:p>
            <a:r>
              <a:rPr lang="zh-CN" altLang="en-US" sz="2400" b="1" dirty="0">
                <a:solidFill>
                  <a:srgbClr val="0563C1"/>
                </a:solidFill>
                <a:latin typeface="楷体" panose="02010609060101010101" pitchFamily="49" charset="-122"/>
                <a:ea typeface="楷体" panose="02010609060101010101" pitchFamily="49" charset="-122"/>
              </a:rPr>
              <a:t>时序</a:t>
            </a:r>
            <a:endParaRPr lang="zh-CN" altLang="en-US" sz="2400" dirty="0">
              <a:solidFill>
                <a:srgbClr val="0563C1"/>
              </a:solidFill>
            </a:endParaRPr>
          </a:p>
        </p:txBody>
      </p:sp>
      <p:sp>
        <p:nvSpPr>
          <p:cNvPr id="77" name="矩形 76">
            <a:extLst>
              <a:ext uri="{FF2B5EF4-FFF2-40B4-BE49-F238E27FC236}">
                <a16:creationId xmlns:a16="http://schemas.microsoft.com/office/drawing/2014/main" id="{0638CAA1-86D2-48D8-AC86-E15D56F5EAAC}"/>
              </a:ext>
            </a:extLst>
          </p:cNvPr>
          <p:cNvSpPr/>
          <p:nvPr/>
        </p:nvSpPr>
        <p:spPr>
          <a:xfrm>
            <a:off x="5622070" y="4219464"/>
            <a:ext cx="803425" cy="461665"/>
          </a:xfrm>
          <a:prstGeom prst="rect">
            <a:avLst/>
          </a:prstGeom>
        </p:spPr>
        <p:txBody>
          <a:bodyPr wrap="none">
            <a:spAutoFit/>
          </a:bodyPr>
          <a:lstStyle/>
          <a:p>
            <a:r>
              <a:rPr lang="zh-CN" altLang="en-US" sz="2400" b="1" dirty="0">
                <a:solidFill>
                  <a:srgbClr val="0563C1"/>
                </a:solidFill>
                <a:latin typeface="楷体" panose="02010609060101010101" pitchFamily="49" charset="-122"/>
                <a:ea typeface="楷体" panose="02010609060101010101" pitchFamily="49" charset="-122"/>
              </a:rPr>
              <a:t>格式</a:t>
            </a:r>
            <a:endParaRPr lang="zh-CN" altLang="en-US" sz="2400" dirty="0">
              <a:solidFill>
                <a:srgbClr val="0563C1"/>
              </a:solidFill>
            </a:endParaRPr>
          </a:p>
        </p:txBody>
      </p:sp>
      <p:sp>
        <p:nvSpPr>
          <p:cNvPr id="78" name="矩形 77">
            <a:extLst>
              <a:ext uri="{FF2B5EF4-FFF2-40B4-BE49-F238E27FC236}">
                <a16:creationId xmlns:a16="http://schemas.microsoft.com/office/drawing/2014/main" id="{8FD601D3-9F3D-4B74-868D-0FF42B205D27}"/>
              </a:ext>
            </a:extLst>
          </p:cNvPr>
          <p:cNvSpPr/>
          <p:nvPr/>
        </p:nvSpPr>
        <p:spPr>
          <a:xfrm>
            <a:off x="5622070" y="5538549"/>
            <a:ext cx="803425" cy="461665"/>
          </a:xfrm>
          <a:prstGeom prst="rect">
            <a:avLst/>
          </a:prstGeom>
        </p:spPr>
        <p:txBody>
          <a:bodyPr wrap="none">
            <a:spAutoFit/>
          </a:bodyPr>
          <a:lstStyle/>
          <a:p>
            <a:r>
              <a:rPr lang="zh-CN" altLang="en-US" sz="2400" b="1" dirty="0">
                <a:solidFill>
                  <a:srgbClr val="0563C1"/>
                </a:solidFill>
                <a:latin typeface="楷体" panose="02010609060101010101" pitchFamily="49" charset="-122"/>
                <a:ea typeface="楷体" panose="02010609060101010101" pitchFamily="49" charset="-122"/>
              </a:rPr>
              <a:t>方向</a:t>
            </a:r>
            <a:endParaRPr lang="zh-CN" altLang="en-US" sz="2400" dirty="0">
              <a:solidFill>
                <a:srgbClr val="0563C1"/>
              </a:solidFill>
            </a:endParaRPr>
          </a:p>
        </p:txBody>
      </p:sp>
    </p:spTree>
    <p:extLst>
      <p:ext uri="{BB962C8B-B14F-4D97-AF65-F5344CB8AC3E}">
        <p14:creationId xmlns:p14="http://schemas.microsoft.com/office/powerpoint/2010/main" val="3466584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arn(out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
                                            <p:txEl>
                                              <p:pRg st="0" end="0"/>
                                            </p:txEl>
                                          </p:spTgt>
                                        </p:tgtEl>
                                        <p:attrNameLst>
                                          <p:attrName>style.visibility</p:attrName>
                                        </p:attrNameLst>
                                      </p:cBhvr>
                                      <p:to>
                                        <p:strVal val="visible"/>
                                      </p:to>
                                    </p:set>
                                    <p:animEffect transition="in" filter="wipe(left)">
                                      <p:cBhvr>
                                        <p:cTn id="16" dur="500"/>
                                        <p:tgtEl>
                                          <p:spTgt spid="6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
                                            <p:txEl>
                                              <p:pRg st="1" end="1"/>
                                            </p:txEl>
                                          </p:spTgt>
                                        </p:tgtEl>
                                        <p:attrNameLst>
                                          <p:attrName>style.visibility</p:attrName>
                                        </p:attrNameLst>
                                      </p:cBhvr>
                                      <p:to>
                                        <p:strVal val="visible"/>
                                      </p:to>
                                    </p:set>
                                    <p:animEffect transition="in" filter="wipe(left)">
                                      <p:cBhvr>
                                        <p:cTn id="21" dur="500"/>
                                        <p:tgtEl>
                                          <p:spTgt spid="6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5">
                                            <p:txEl>
                                              <p:pRg st="2" end="2"/>
                                            </p:txEl>
                                          </p:spTgt>
                                        </p:tgtEl>
                                        <p:attrNameLst>
                                          <p:attrName>style.visibility</p:attrName>
                                        </p:attrNameLst>
                                      </p:cBhvr>
                                      <p:to>
                                        <p:strVal val="visible"/>
                                      </p:to>
                                    </p:set>
                                    <p:animEffect transition="in" filter="wipe(left)">
                                      <p:cBhvr>
                                        <p:cTn id="26" dur="500"/>
                                        <p:tgtEl>
                                          <p:spTgt spid="6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
                                            <p:txEl>
                                              <p:pRg st="3" end="3"/>
                                            </p:txEl>
                                          </p:spTgt>
                                        </p:tgtEl>
                                        <p:attrNameLst>
                                          <p:attrName>style.visibility</p:attrName>
                                        </p:attrNameLst>
                                      </p:cBhvr>
                                      <p:to>
                                        <p:strVal val="visible"/>
                                      </p:to>
                                    </p:set>
                                    <p:animEffect transition="in" filter="wipe(left)">
                                      <p:cBhvr>
                                        <p:cTn id="31" dur="500"/>
                                        <p:tgtEl>
                                          <p:spTgt spid="6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left)">
                                      <p:cBhvr>
                                        <p:cTn id="36" dur="500"/>
                                        <p:tgtEl>
                                          <p:spTgt spid="75"/>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left)">
                                      <p:cBhvr>
                                        <p:cTn id="40" dur="5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6">
                                            <p:txEl>
                                              <p:pRg st="1" end="1"/>
                                            </p:txEl>
                                          </p:spTgt>
                                        </p:tgtEl>
                                        <p:attrNameLst>
                                          <p:attrName>style.visibility</p:attrName>
                                        </p:attrNameLst>
                                      </p:cBhvr>
                                      <p:to>
                                        <p:strVal val="visible"/>
                                      </p:to>
                                    </p:set>
                                    <p:animEffect transition="in" filter="wipe(left)">
                                      <p:cBhvr>
                                        <p:cTn id="50" dur="500"/>
                                        <p:tgtEl>
                                          <p:spTgt spid="6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6">
                                            <p:txEl>
                                              <p:pRg st="2" end="2"/>
                                            </p:txEl>
                                          </p:spTgt>
                                        </p:tgtEl>
                                        <p:attrNameLst>
                                          <p:attrName>style.visibility</p:attrName>
                                        </p:attrNameLst>
                                      </p:cBhvr>
                                      <p:to>
                                        <p:strVal val="visible"/>
                                      </p:to>
                                    </p:set>
                                    <p:animEffect transition="in" filter="wipe(left)">
                                      <p:cBhvr>
                                        <p:cTn id="55" dur="500"/>
                                        <p:tgtEl>
                                          <p:spTgt spid="6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wipe(left)">
                                      <p:cBhvr>
                                        <p:cTn id="60" dur="500"/>
                                        <p:tgtEl>
                                          <p:spTgt spid="76"/>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wipe(left)">
                                      <p:cBhvr>
                                        <p:cTn id="64" dur="500"/>
                                        <p:tgtEl>
                                          <p:spTgt spid="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7">
                                            <p:txEl>
                                              <p:pRg st="0" end="0"/>
                                            </p:txEl>
                                          </p:spTgt>
                                        </p:tgtEl>
                                        <p:attrNameLst>
                                          <p:attrName>style.visibility</p:attrName>
                                        </p:attrNameLst>
                                      </p:cBhvr>
                                      <p:to>
                                        <p:strVal val="visible"/>
                                      </p:to>
                                    </p:set>
                                    <p:animEffect transition="in" filter="wipe(left)">
                                      <p:cBhvr>
                                        <p:cTn id="69" dur="500"/>
                                        <p:tgtEl>
                                          <p:spTgt spid="6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7">
                                            <p:txEl>
                                              <p:pRg st="1" end="1"/>
                                            </p:txEl>
                                          </p:spTgt>
                                        </p:tgtEl>
                                        <p:attrNameLst>
                                          <p:attrName>style.visibility</p:attrName>
                                        </p:attrNameLst>
                                      </p:cBhvr>
                                      <p:to>
                                        <p:strVal val="visible"/>
                                      </p:to>
                                    </p:set>
                                    <p:animEffect transition="in" filter="wipe(left)">
                                      <p:cBhvr>
                                        <p:cTn id="74" dur="500"/>
                                        <p:tgtEl>
                                          <p:spTgt spid="67">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500"/>
                                        <p:tgtEl>
                                          <p:spTgt spid="77"/>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left)">
                                      <p:cBhvr>
                                        <p:cTn id="83" dur="500"/>
                                        <p:tgtEl>
                                          <p:spTgt spid="7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8">
                                            <p:txEl>
                                              <p:pRg st="0" end="0"/>
                                            </p:txEl>
                                          </p:spTgt>
                                        </p:tgtEl>
                                        <p:attrNameLst>
                                          <p:attrName>style.visibility</p:attrName>
                                        </p:attrNameLst>
                                      </p:cBhvr>
                                      <p:to>
                                        <p:strVal val="visible"/>
                                      </p:to>
                                    </p:set>
                                    <p:animEffect transition="in" filter="wipe(left)">
                                      <p:cBhvr>
                                        <p:cTn id="88" dur="500"/>
                                        <p:tgtEl>
                                          <p:spTgt spid="68">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8">
                                            <p:txEl>
                                              <p:pRg st="1" end="1"/>
                                            </p:txEl>
                                          </p:spTgt>
                                        </p:tgtEl>
                                        <p:attrNameLst>
                                          <p:attrName>style.visibility</p:attrName>
                                        </p:attrNameLst>
                                      </p:cBhvr>
                                      <p:to>
                                        <p:strVal val="visible"/>
                                      </p:to>
                                    </p:set>
                                    <p:animEffect transition="in" filter="wipe(left)">
                                      <p:cBhvr>
                                        <p:cTn id="93" dur="500"/>
                                        <p:tgtEl>
                                          <p:spTgt spid="68">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78"/>
                                        </p:tgtEl>
                                        <p:attrNameLst>
                                          <p:attrName>style.visibility</p:attrName>
                                        </p:attrNameLst>
                                      </p:cBhvr>
                                      <p:to>
                                        <p:strVal val="visible"/>
                                      </p:to>
                                    </p:set>
                                    <p:animEffect transition="in" filter="wipe(left)">
                                      <p:cBhvr>
                                        <p:cTn id="98" dur="500"/>
                                        <p:tgtEl>
                                          <p:spTgt spid="78"/>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wipe(left)">
                                      <p:cBhvr>
                                        <p:cTn id="102" dur="500"/>
                                        <p:tgtEl>
                                          <p:spTgt spid="7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left)">
                                      <p:cBhvr>
                                        <p:cTn id="107" dur="500"/>
                                        <p:tgtEl>
                                          <p:spTgt spid="69">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9">
                                            <p:txEl>
                                              <p:pRg st="1" end="1"/>
                                            </p:txEl>
                                          </p:spTgt>
                                        </p:tgtEl>
                                        <p:attrNameLst>
                                          <p:attrName>style.visibility</p:attrName>
                                        </p:attrNameLst>
                                      </p:cBhvr>
                                      <p:to>
                                        <p:strVal val="visible"/>
                                      </p:to>
                                    </p:set>
                                    <p:animEffect transition="in" filter="wipe(left)">
                                      <p:cBhvr>
                                        <p:cTn id="112" dur="500"/>
                                        <p:tgtEl>
                                          <p:spTgt spid="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P spid="66" grpId="0" build="p"/>
      <p:bldP spid="67" grpId="0" build="p"/>
      <p:bldP spid="68" grpId="0" build="p"/>
      <p:bldP spid="69" grpId="0" build="p"/>
      <p:bldP spid="70" grpId="0" animBg="1"/>
      <p:bldP spid="71" grpId="0" animBg="1"/>
      <p:bldP spid="72" grpId="0" animBg="1"/>
      <p:bldP spid="73" grpId="0" animBg="1"/>
      <p:bldP spid="74" grpId="0" animBg="1"/>
      <p:bldP spid="9" grpId="0"/>
      <p:bldP spid="75" grpId="0"/>
      <p:bldP spid="76" grpId="0"/>
      <p:bldP spid="77" grpId="0"/>
      <p:bldP spid="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02276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以总线为基础的系统结构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1"/>
            <a:ext cx="449657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3">
            <a:extLst>
              <a:ext uri="{FF2B5EF4-FFF2-40B4-BE49-F238E27FC236}">
                <a16:creationId xmlns:a16="http://schemas.microsoft.com/office/drawing/2014/main" id="{758DC475-4BD9-446F-B32F-71848CBE862D}"/>
              </a:ext>
            </a:extLst>
          </p:cNvPr>
          <p:cNvSpPr>
            <a:spLocks noChangeArrowheads="1"/>
          </p:cNvSpPr>
          <p:nvPr/>
        </p:nvSpPr>
        <p:spPr bwMode="auto">
          <a:xfrm>
            <a:off x="1612174" y="2920388"/>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2" name="Rectangle 4">
            <a:extLst>
              <a:ext uri="{FF2B5EF4-FFF2-40B4-BE49-F238E27FC236}">
                <a16:creationId xmlns:a16="http://schemas.microsoft.com/office/drawing/2014/main" id="{DF098801-223B-475D-ADC7-8ADED8A2F067}"/>
              </a:ext>
            </a:extLst>
          </p:cNvPr>
          <p:cNvSpPr>
            <a:spLocks noChangeArrowheads="1"/>
          </p:cNvSpPr>
          <p:nvPr/>
        </p:nvSpPr>
        <p:spPr bwMode="auto">
          <a:xfrm>
            <a:off x="1612174" y="4825388"/>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3" name="Rectangle 5">
            <a:extLst>
              <a:ext uri="{FF2B5EF4-FFF2-40B4-BE49-F238E27FC236}">
                <a16:creationId xmlns:a16="http://schemas.microsoft.com/office/drawing/2014/main" id="{C43AB35D-99B2-467D-8214-87092BAE6B76}"/>
              </a:ext>
            </a:extLst>
          </p:cNvPr>
          <p:cNvSpPr>
            <a:spLocks noChangeArrowheads="1"/>
          </p:cNvSpPr>
          <p:nvPr/>
        </p:nvSpPr>
        <p:spPr bwMode="auto">
          <a:xfrm>
            <a:off x="3517174" y="4825388"/>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4" name="Rectangle 6">
            <a:extLst>
              <a:ext uri="{FF2B5EF4-FFF2-40B4-BE49-F238E27FC236}">
                <a16:creationId xmlns:a16="http://schemas.microsoft.com/office/drawing/2014/main" id="{DA8AF368-1078-4957-ABFF-6995E6C3377E}"/>
              </a:ext>
            </a:extLst>
          </p:cNvPr>
          <p:cNvSpPr>
            <a:spLocks noChangeArrowheads="1"/>
          </p:cNvSpPr>
          <p:nvPr/>
        </p:nvSpPr>
        <p:spPr bwMode="auto">
          <a:xfrm>
            <a:off x="3517174" y="3682388"/>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5" name="Rectangle 7">
            <a:extLst>
              <a:ext uri="{FF2B5EF4-FFF2-40B4-BE49-F238E27FC236}">
                <a16:creationId xmlns:a16="http://schemas.microsoft.com/office/drawing/2014/main" id="{6F5B63A3-37E8-4262-9F93-21CC99C683B0}"/>
              </a:ext>
            </a:extLst>
          </p:cNvPr>
          <p:cNvSpPr>
            <a:spLocks noChangeArrowheads="1"/>
          </p:cNvSpPr>
          <p:nvPr/>
        </p:nvSpPr>
        <p:spPr bwMode="auto">
          <a:xfrm>
            <a:off x="6107974" y="3682388"/>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6" name="Rectangle 8">
            <a:extLst>
              <a:ext uri="{FF2B5EF4-FFF2-40B4-BE49-F238E27FC236}">
                <a16:creationId xmlns:a16="http://schemas.microsoft.com/office/drawing/2014/main" id="{0FD5802E-4542-4729-A5BA-681881C7962F}"/>
              </a:ext>
            </a:extLst>
          </p:cNvPr>
          <p:cNvSpPr>
            <a:spLocks noChangeArrowheads="1"/>
          </p:cNvSpPr>
          <p:nvPr/>
        </p:nvSpPr>
        <p:spPr bwMode="auto">
          <a:xfrm>
            <a:off x="6107974" y="4825388"/>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7" name="Line 9">
            <a:extLst>
              <a:ext uri="{FF2B5EF4-FFF2-40B4-BE49-F238E27FC236}">
                <a16:creationId xmlns:a16="http://schemas.microsoft.com/office/drawing/2014/main" id="{D42E69D6-E27A-4826-B710-4DD5B673CE37}"/>
              </a:ext>
            </a:extLst>
          </p:cNvPr>
          <p:cNvSpPr>
            <a:spLocks noChangeShapeType="1"/>
          </p:cNvSpPr>
          <p:nvPr/>
        </p:nvSpPr>
        <p:spPr bwMode="auto">
          <a:xfrm>
            <a:off x="2831374" y="3225188"/>
            <a:ext cx="4953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Line 10">
            <a:extLst>
              <a:ext uri="{FF2B5EF4-FFF2-40B4-BE49-F238E27FC236}">
                <a16:creationId xmlns:a16="http://schemas.microsoft.com/office/drawing/2014/main" id="{49C3EA5E-EF59-4E6C-8AD3-7C4675DED3E0}"/>
              </a:ext>
            </a:extLst>
          </p:cNvPr>
          <p:cNvSpPr>
            <a:spLocks noChangeShapeType="1"/>
          </p:cNvSpPr>
          <p:nvPr/>
        </p:nvSpPr>
        <p:spPr bwMode="auto">
          <a:xfrm>
            <a:off x="2221774" y="3606188"/>
            <a:ext cx="0" cy="12192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9" name="Line 11">
            <a:extLst>
              <a:ext uri="{FF2B5EF4-FFF2-40B4-BE49-F238E27FC236}">
                <a16:creationId xmlns:a16="http://schemas.microsoft.com/office/drawing/2014/main" id="{5792E9C1-02B9-4EBF-A487-DDCEE1DF09E5}"/>
              </a:ext>
            </a:extLst>
          </p:cNvPr>
          <p:cNvSpPr>
            <a:spLocks noChangeShapeType="1"/>
          </p:cNvSpPr>
          <p:nvPr/>
        </p:nvSpPr>
        <p:spPr bwMode="auto">
          <a:xfrm>
            <a:off x="4126774" y="3225188"/>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12">
            <a:extLst>
              <a:ext uri="{FF2B5EF4-FFF2-40B4-BE49-F238E27FC236}">
                <a16:creationId xmlns:a16="http://schemas.microsoft.com/office/drawing/2014/main" id="{F2919837-9A8E-458B-BA25-85E4DFEA09FC}"/>
              </a:ext>
            </a:extLst>
          </p:cNvPr>
          <p:cNvSpPr>
            <a:spLocks noChangeShapeType="1"/>
          </p:cNvSpPr>
          <p:nvPr/>
        </p:nvSpPr>
        <p:spPr bwMode="auto">
          <a:xfrm>
            <a:off x="4126774" y="4368188"/>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13">
            <a:extLst>
              <a:ext uri="{FF2B5EF4-FFF2-40B4-BE49-F238E27FC236}">
                <a16:creationId xmlns:a16="http://schemas.microsoft.com/office/drawing/2014/main" id="{0E21460B-CBD5-4CC1-B1FA-449A9B3E3A15}"/>
              </a:ext>
            </a:extLst>
          </p:cNvPr>
          <p:cNvSpPr>
            <a:spLocks noChangeShapeType="1"/>
          </p:cNvSpPr>
          <p:nvPr/>
        </p:nvSpPr>
        <p:spPr bwMode="auto">
          <a:xfrm>
            <a:off x="6717574" y="3225188"/>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2" name="Line 14">
            <a:extLst>
              <a:ext uri="{FF2B5EF4-FFF2-40B4-BE49-F238E27FC236}">
                <a16:creationId xmlns:a16="http://schemas.microsoft.com/office/drawing/2014/main" id="{66FAE723-5831-4FF2-A57A-CDD6B8C9E5CD}"/>
              </a:ext>
            </a:extLst>
          </p:cNvPr>
          <p:cNvSpPr>
            <a:spLocks noChangeShapeType="1"/>
          </p:cNvSpPr>
          <p:nvPr/>
        </p:nvSpPr>
        <p:spPr bwMode="auto">
          <a:xfrm>
            <a:off x="6717574" y="4368188"/>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9" name="Line 15">
            <a:extLst>
              <a:ext uri="{FF2B5EF4-FFF2-40B4-BE49-F238E27FC236}">
                <a16:creationId xmlns:a16="http://schemas.microsoft.com/office/drawing/2014/main" id="{52FB2FE9-712A-4FFF-86E2-455A5E0BA2A5}"/>
              </a:ext>
            </a:extLst>
          </p:cNvPr>
          <p:cNvSpPr>
            <a:spLocks noChangeShapeType="1"/>
          </p:cNvSpPr>
          <p:nvPr/>
        </p:nvSpPr>
        <p:spPr bwMode="auto">
          <a:xfrm>
            <a:off x="5041174" y="4063388"/>
            <a:ext cx="838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0" name="Line 16">
            <a:extLst>
              <a:ext uri="{FF2B5EF4-FFF2-40B4-BE49-F238E27FC236}">
                <a16:creationId xmlns:a16="http://schemas.microsoft.com/office/drawing/2014/main" id="{495022AA-0636-4771-B139-DF4D9A9D4600}"/>
              </a:ext>
            </a:extLst>
          </p:cNvPr>
          <p:cNvSpPr>
            <a:spLocks noChangeShapeType="1"/>
          </p:cNvSpPr>
          <p:nvPr/>
        </p:nvSpPr>
        <p:spPr bwMode="auto">
          <a:xfrm>
            <a:off x="5041174" y="5206388"/>
            <a:ext cx="838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1" name="Text Box 17">
            <a:extLst>
              <a:ext uri="{FF2B5EF4-FFF2-40B4-BE49-F238E27FC236}">
                <a16:creationId xmlns:a16="http://schemas.microsoft.com/office/drawing/2014/main" id="{5700E016-516A-4D2D-BF4F-6C7491FACD03}"/>
              </a:ext>
            </a:extLst>
          </p:cNvPr>
          <p:cNvSpPr txBox="1">
            <a:spLocks noChangeArrowheads="1"/>
          </p:cNvSpPr>
          <p:nvPr/>
        </p:nvSpPr>
        <p:spPr bwMode="auto">
          <a:xfrm>
            <a:off x="1840774" y="2996588"/>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CPU</a:t>
            </a:r>
          </a:p>
        </p:txBody>
      </p:sp>
      <p:sp>
        <p:nvSpPr>
          <p:cNvPr id="82" name="Text Box 18">
            <a:extLst>
              <a:ext uri="{FF2B5EF4-FFF2-40B4-BE49-F238E27FC236}">
                <a16:creationId xmlns:a16="http://schemas.microsoft.com/office/drawing/2014/main" id="{7D813C1F-1FBB-4DF1-A380-720441AF18E8}"/>
              </a:ext>
            </a:extLst>
          </p:cNvPr>
          <p:cNvSpPr txBox="1">
            <a:spLocks noChangeArrowheads="1"/>
          </p:cNvSpPr>
          <p:nvPr/>
        </p:nvSpPr>
        <p:spPr bwMode="auto">
          <a:xfrm>
            <a:off x="1993174" y="4901588"/>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M</a:t>
            </a:r>
          </a:p>
        </p:txBody>
      </p:sp>
      <p:sp>
        <p:nvSpPr>
          <p:cNvPr id="83" name="Text Box 19">
            <a:extLst>
              <a:ext uri="{FF2B5EF4-FFF2-40B4-BE49-F238E27FC236}">
                <a16:creationId xmlns:a16="http://schemas.microsoft.com/office/drawing/2014/main" id="{543DA1D3-4342-4C7B-9631-EF472B40996E}"/>
              </a:ext>
            </a:extLst>
          </p:cNvPr>
          <p:cNvSpPr txBox="1">
            <a:spLocks noChangeArrowheads="1"/>
          </p:cNvSpPr>
          <p:nvPr/>
        </p:nvSpPr>
        <p:spPr bwMode="auto">
          <a:xfrm>
            <a:off x="3669574" y="3758588"/>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84" name="Text Box 20">
            <a:extLst>
              <a:ext uri="{FF2B5EF4-FFF2-40B4-BE49-F238E27FC236}">
                <a16:creationId xmlns:a16="http://schemas.microsoft.com/office/drawing/2014/main" id="{CE503020-274D-41C9-A3DF-B55D5D9046BE}"/>
              </a:ext>
            </a:extLst>
          </p:cNvPr>
          <p:cNvSpPr txBox="1">
            <a:spLocks noChangeArrowheads="1"/>
          </p:cNvSpPr>
          <p:nvPr/>
        </p:nvSpPr>
        <p:spPr bwMode="auto">
          <a:xfrm>
            <a:off x="6260374" y="3758588"/>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85" name="Text Box 21">
            <a:extLst>
              <a:ext uri="{FF2B5EF4-FFF2-40B4-BE49-F238E27FC236}">
                <a16:creationId xmlns:a16="http://schemas.microsoft.com/office/drawing/2014/main" id="{CB868371-F85B-431C-AD4F-C14B99AC6300}"/>
              </a:ext>
            </a:extLst>
          </p:cNvPr>
          <p:cNvSpPr txBox="1">
            <a:spLocks noChangeArrowheads="1"/>
          </p:cNvSpPr>
          <p:nvPr/>
        </p:nvSpPr>
        <p:spPr bwMode="auto">
          <a:xfrm>
            <a:off x="3745774" y="4901588"/>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86" name="Text Box 22">
            <a:extLst>
              <a:ext uri="{FF2B5EF4-FFF2-40B4-BE49-F238E27FC236}">
                <a16:creationId xmlns:a16="http://schemas.microsoft.com/office/drawing/2014/main" id="{AB2EC290-8EEE-4E2C-AA83-DA36205AB85E}"/>
              </a:ext>
            </a:extLst>
          </p:cNvPr>
          <p:cNvSpPr txBox="1">
            <a:spLocks noChangeArrowheads="1"/>
          </p:cNvSpPr>
          <p:nvPr/>
        </p:nvSpPr>
        <p:spPr bwMode="auto">
          <a:xfrm>
            <a:off x="6260374" y="4901588"/>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87" name="Text Box 23">
            <a:extLst>
              <a:ext uri="{FF2B5EF4-FFF2-40B4-BE49-F238E27FC236}">
                <a16:creationId xmlns:a16="http://schemas.microsoft.com/office/drawing/2014/main" id="{E02DEAC1-27D5-47E7-B891-B04F3A2AF886}"/>
              </a:ext>
            </a:extLst>
          </p:cNvPr>
          <p:cNvSpPr txBox="1">
            <a:spLocks noChangeArrowheads="1"/>
          </p:cNvSpPr>
          <p:nvPr/>
        </p:nvSpPr>
        <p:spPr bwMode="auto">
          <a:xfrm>
            <a:off x="4279174" y="2615588"/>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r>
              <a:rPr lang="zh-CN" altLang="en-US" sz="2400" b="1">
                <a:latin typeface="楷体" panose="02010609060101010101" pitchFamily="49" charset="-122"/>
                <a:ea typeface="楷体" panose="02010609060101010101" pitchFamily="49" charset="-122"/>
              </a:rPr>
              <a:t> 总线</a:t>
            </a:r>
          </a:p>
        </p:txBody>
      </p:sp>
      <p:sp>
        <p:nvSpPr>
          <p:cNvPr id="88" name="Text Box 24">
            <a:extLst>
              <a:ext uri="{FF2B5EF4-FFF2-40B4-BE49-F238E27FC236}">
                <a16:creationId xmlns:a16="http://schemas.microsoft.com/office/drawing/2014/main" id="{8E96654F-0346-4547-ADE7-D0EB896CE7DD}"/>
              </a:ext>
            </a:extLst>
          </p:cNvPr>
          <p:cNvSpPr txBox="1">
            <a:spLocks noChangeArrowheads="1"/>
          </p:cNvSpPr>
          <p:nvPr/>
        </p:nvSpPr>
        <p:spPr bwMode="auto">
          <a:xfrm>
            <a:off x="773974" y="3987188"/>
            <a:ext cx="198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M </a:t>
            </a:r>
            <a:r>
              <a:rPr lang="zh-CN" altLang="en-US" sz="2400" b="1">
                <a:latin typeface="楷体" panose="02010609060101010101" pitchFamily="49" charset="-122"/>
                <a:ea typeface="楷体" panose="02010609060101010101" pitchFamily="49" charset="-122"/>
              </a:rPr>
              <a:t>总线 </a:t>
            </a:r>
          </a:p>
        </p:txBody>
      </p:sp>
      <p:sp>
        <p:nvSpPr>
          <p:cNvPr id="89" name="Text Box 11">
            <a:extLst>
              <a:ext uri="{FF2B5EF4-FFF2-40B4-BE49-F238E27FC236}">
                <a16:creationId xmlns:a16="http://schemas.microsoft.com/office/drawing/2014/main" id="{DC13EDF0-F65F-440A-846D-E1FC64F7DD26}"/>
              </a:ext>
            </a:extLst>
          </p:cNvPr>
          <p:cNvSpPr txBox="1">
            <a:spLocks noChangeArrowheads="1"/>
          </p:cNvSpPr>
          <p:nvPr/>
        </p:nvSpPr>
        <p:spPr bwMode="auto">
          <a:xfrm>
            <a:off x="474936" y="1740551"/>
            <a:ext cx="484953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）以</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为中心的双总线结构</a:t>
            </a:r>
          </a:p>
        </p:txBody>
      </p:sp>
    </p:spTree>
    <p:extLst>
      <p:ext uri="{BB962C8B-B14F-4D97-AF65-F5344CB8AC3E}">
        <p14:creationId xmlns:p14="http://schemas.microsoft.com/office/powerpoint/2010/main" val="1273845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wipe(left)">
                                      <p:cBhvr>
                                        <p:cTn id="7" dur="5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81">
                                            <p:txEl>
                                              <p:pRg st="0" end="0"/>
                                            </p:txEl>
                                          </p:spTgt>
                                        </p:tgtEl>
                                        <p:attrNameLst>
                                          <p:attrName>style.visibility</p:attrName>
                                        </p:attrNameLst>
                                      </p:cBhvr>
                                      <p:to>
                                        <p:strVal val="visible"/>
                                      </p:to>
                                    </p:set>
                                    <p:animEffect transition="in" filter="barn(outVertical)">
                                      <p:cBhvr>
                                        <p:cTn id="16" dur="500"/>
                                        <p:tgtEl>
                                          <p:spTgt spid="8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up)">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500"/>
                            </p:stCondLst>
                            <p:childTnLst>
                              <p:par>
                                <p:cTn id="32" presetID="16" presetClass="entr" presetSubtype="37" fill="hold" grpId="0" nodeType="afterEffect">
                                  <p:stCondLst>
                                    <p:cond delay="0"/>
                                  </p:stCondLst>
                                  <p:childTnLst>
                                    <p:set>
                                      <p:cBhvr>
                                        <p:cTn id="33" dur="1" fill="hold">
                                          <p:stCondLst>
                                            <p:cond delay="0"/>
                                          </p:stCondLst>
                                        </p:cTn>
                                        <p:tgtEl>
                                          <p:spTgt spid="82">
                                            <p:txEl>
                                              <p:pRg st="0" end="0"/>
                                            </p:txEl>
                                          </p:spTgt>
                                        </p:tgtEl>
                                        <p:attrNameLst>
                                          <p:attrName>style.visibility</p:attrName>
                                        </p:attrNameLst>
                                      </p:cBhvr>
                                      <p:to>
                                        <p:strVal val="visible"/>
                                      </p:to>
                                    </p:set>
                                    <p:animEffect transition="in" filter="barn(outVertical)">
                                      <p:cBhvr>
                                        <p:cTn id="34" dur="500"/>
                                        <p:tgtEl>
                                          <p:spTgt spid="82">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100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500"/>
                                        <p:tgtEl>
                                          <p:spTgt spid="44"/>
                                        </p:tgtEl>
                                      </p:cBhvr>
                                    </p:animEffect>
                                  </p:childTnLst>
                                </p:cTn>
                              </p:par>
                            </p:childTnLst>
                          </p:cTn>
                        </p:par>
                        <p:par>
                          <p:cTn id="39" fill="hold">
                            <p:stCondLst>
                              <p:cond delay="2500"/>
                            </p:stCondLst>
                            <p:childTnLst>
                              <p:par>
                                <p:cTn id="40" presetID="16" presetClass="entr" presetSubtype="37" fill="hold" grpId="0" nodeType="afterEffect">
                                  <p:stCondLst>
                                    <p:cond delay="0"/>
                                  </p:stCondLst>
                                  <p:childTnLst>
                                    <p:set>
                                      <p:cBhvr>
                                        <p:cTn id="41" dur="1" fill="hold">
                                          <p:stCondLst>
                                            <p:cond delay="0"/>
                                          </p:stCondLst>
                                        </p:cTn>
                                        <p:tgtEl>
                                          <p:spTgt spid="83">
                                            <p:txEl>
                                              <p:pRg st="0" end="0"/>
                                            </p:txEl>
                                          </p:spTgt>
                                        </p:tgtEl>
                                        <p:attrNameLst>
                                          <p:attrName>style.visibility</p:attrName>
                                        </p:attrNameLst>
                                      </p:cBhvr>
                                      <p:to>
                                        <p:strVal val="visible"/>
                                      </p:to>
                                    </p:set>
                                    <p:animEffect transition="in" filter="barn(outVertical)">
                                      <p:cBhvr>
                                        <p:cTn id="42" dur="500"/>
                                        <p:tgtEl>
                                          <p:spTgt spid="83">
                                            <p:txEl>
                                              <p:pRg st="0" end="0"/>
                                            </p:txEl>
                                          </p:spTgt>
                                        </p:tgtEl>
                                      </p:cBhvr>
                                    </p:animEffect>
                                  </p:childTnLst>
                                </p:cTn>
                              </p:par>
                            </p:childTnLst>
                          </p:cTn>
                        </p:par>
                        <p:par>
                          <p:cTn id="43" fill="hold">
                            <p:stCondLst>
                              <p:cond delay="3000"/>
                            </p:stCondLst>
                            <p:childTnLst>
                              <p:par>
                                <p:cTn id="44" presetID="22" presetClass="entr" presetSubtype="8" fill="hold" nodeType="afterEffect">
                                  <p:stCondLst>
                                    <p:cond delay="1000"/>
                                  </p:stCondLst>
                                  <p:childTnLst>
                                    <p:set>
                                      <p:cBhvr>
                                        <p:cTn id="45" dur="1" fill="hold">
                                          <p:stCondLst>
                                            <p:cond delay="0"/>
                                          </p:stCondLst>
                                        </p:cTn>
                                        <p:tgtEl>
                                          <p:spTgt spid="79"/>
                                        </p:tgtEl>
                                        <p:attrNameLst>
                                          <p:attrName>style.visibility</p:attrName>
                                        </p:attrNameLst>
                                      </p:cBhvr>
                                      <p:to>
                                        <p:strVal val="visible"/>
                                      </p:to>
                                    </p:set>
                                    <p:animEffect transition="in" filter="wipe(left)">
                                      <p:cBhvr>
                                        <p:cTn id="46" dur="500"/>
                                        <p:tgtEl>
                                          <p:spTgt spid="79"/>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par>
                          <p:cTn id="51" fill="hold">
                            <p:stCondLst>
                              <p:cond delay="5000"/>
                            </p:stCondLst>
                            <p:childTnLst>
                              <p:par>
                                <p:cTn id="52" presetID="16" presetClass="entr" presetSubtype="37" fill="hold" grpId="0" nodeType="afterEffect">
                                  <p:stCondLst>
                                    <p:cond delay="0"/>
                                  </p:stCondLst>
                                  <p:childTnLst>
                                    <p:set>
                                      <p:cBhvr>
                                        <p:cTn id="53" dur="1" fill="hold">
                                          <p:stCondLst>
                                            <p:cond delay="0"/>
                                          </p:stCondLst>
                                        </p:cTn>
                                        <p:tgtEl>
                                          <p:spTgt spid="84">
                                            <p:txEl>
                                              <p:pRg st="0" end="0"/>
                                            </p:txEl>
                                          </p:spTgt>
                                        </p:tgtEl>
                                        <p:attrNameLst>
                                          <p:attrName>style.visibility</p:attrName>
                                        </p:attrNameLst>
                                      </p:cBhvr>
                                      <p:to>
                                        <p:strVal val="visible"/>
                                      </p:to>
                                    </p:set>
                                    <p:animEffect transition="in" filter="barn(outVertical)">
                                      <p:cBhvr>
                                        <p:cTn id="54" dur="500"/>
                                        <p:tgtEl>
                                          <p:spTgt spid="84">
                                            <p:txEl>
                                              <p:pRg st="0" end="0"/>
                                            </p:txEl>
                                          </p:spTgt>
                                        </p:tgtEl>
                                      </p:cBhvr>
                                    </p:animEffect>
                                  </p:childTnLst>
                                </p:cTn>
                              </p:par>
                            </p:childTnLst>
                          </p:cTn>
                        </p:par>
                        <p:par>
                          <p:cTn id="55" fill="hold">
                            <p:stCondLst>
                              <p:cond delay="5500"/>
                            </p:stCondLst>
                            <p:childTnLst>
                              <p:par>
                                <p:cTn id="56" presetID="22" presetClass="entr" presetSubtype="8" fill="hold" grpId="0" nodeType="afterEffect">
                                  <p:stCondLst>
                                    <p:cond delay="100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par>
                          <p:cTn id="59" fill="hold">
                            <p:stCondLst>
                              <p:cond delay="7000"/>
                            </p:stCondLst>
                            <p:childTnLst>
                              <p:par>
                                <p:cTn id="60" presetID="16" presetClass="entr" presetSubtype="37" fill="hold" grpId="0" nodeType="afterEffect">
                                  <p:stCondLst>
                                    <p:cond delay="0"/>
                                  </p:stCondLst>
                                  <p:childTnLst>
                                    <p:set>
                                      <p:cBhvr>
                                        <p:cTn id="61" dur="1" fill="hold">
                                          <p:stCondLst>
                                            <p:cond delay="0"/>
                                          </p:stCondLst>
                                        </p:cTn>
                                        <p:tgtEl>
                                          <p:spTgt spid="85">
                                            <p:txEl>
                                              <p:pRg st="0" end="0"/>
                                            </p:txEl>
                                          </p:spTgt>
                                        </p:tgtEl>
                                        <p:attrNameLst>
                                          <p:attrName>style.visibility</p:attrName>
                                        </p:attrNameLst>
                                      </p:cBhvr>
                                      <p:to>
                                        <p:strVal val="visible"/>
                                      </p:to>
                                    </p:set>
                                    <p:animEffect transition="in" filter="barn(outVertical)">
                                      <p:cBhvr>
                                        <p:cTn id="62" dur="500"/>
                                        <p:tgtEl>
                                          <p:spTgt spid="85">
                                            <p:txEl>
                                              <p:pRg st="0" end="0"/>
                                            </p:txEl>
                                          </p:spTgt>
                                        </p:tgtEl>
                                      </p:cBhvr>
                                    </p:animEffect>
                                  </p:childTnLst>
                                </p:cTn>
                              </p:par>
                            </p:childTnLst>
                          </p:cTn>
                        </p:par>
                        <p:par>
                          <p:cTn id="63" fill="hold">
                            <p:stCondLst>
                              <p:cond delay="7500"/>
                            </p:stCondLst>
                            <p:childTnLst>
                              <p:par>
                                <p:cTn id="64" presetID="22" presetClass="entr" presetSubtype="8" fill="hold" nodeType="afterEffect">
                                  <p:stCondLst>
                                    <p:cond delay="1000"/>
                                  </p:stCondLst>
                                  <p:childTnLst>
                                    <p:set>
                                      <p:cBhvr>
                                        <p:cTn id="65" dur="1" fill="hold">
                                          <p:stCondLst>
                                            <p:cond delay="0"/>
                                          </p:stCondLst>
                                        </p:cTn>
                                        <p:tgtEl>
                                          <p:spTgt spid="80"/>
                                        </p:tgtEl>
                                        <p:attrNameLst>
                                          <p:attrName>style.visibility</p:attrName>
                                        </p:attrNameLst>
                                      </p:cBhvr>
                                      <p:to>
                                        <p:strVal val="visible"/>
                                      </p:to>
                                    </p:set>
                                    <p:animEffect transition="in" filter="wipe(left)">
                                      <p:cBhvr>
                                        <p:cTn id="66" dur="500"/>
                                        <p:tgtEl>
                                          <p:spTgt spid="80"/>
                                        </p:tgtEl>
                                      </p:cBhvr>
                                    </p:animEffect>
                                  </p:childTnLst>
                                </p:cTn>
                              </p:par>
                            </p:childTnLst>
                          </p:cTn>
                        </p:par>
                        <p:par>
                          <p:cTn id="67" fill="hold">
                            <p:stCondLst>
                              <p:cond delay="9000"/>
                            </p:stCondLst>
                            <p:childTnLst>
                              <p:par>
                                <p:cTn id="68" presetID="22" presetClass="entr" presetSubtype="8" fill="hold" grpId="0"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left)">
                                      <p:cBhvr>
                                        <p:cTn id="70" dur="500"/>
                                        <p:tgtEl>
                                          <p:spTgt spid="46"/>
                                        </p:tgtEl>
                                      </p:cBhvr>
                                    </p:animEffect>
                                  </p:childTnLst>
                                </p:cTn>
                              </p:par>
                            </p:childTnLst>
                          </p:cTn>
                        </p:par>
                        <p:par>
                          <p:cTn id="71" fill="hold">
                            <p:stCondLst>
                              <p:cond delay="9500"/>
                            </p:stCondLst>
                            <p:childTnLst>
                              <p:par>
                                <p:cTn id="72" presetID="16" presetClass="entr" presetSubtype="37" fill="hold" grpId="0" nodeType="afterEffect">
                                  <p:stCondLst>
                                    <p:cond delay="0"/>
                                  </p:stCondLst>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barn(outVertical)">
                                      <p:cBhvr>
                                        <p:cTn id="74" dur="500"/>
                                        <p:tgtEl>
                                          <p:spTgt spid="86">
                                            <p:txEl>
                                              <p:pRg st="0" end="0"/>
                                            </p:txEl>
                                          </p:spTgt>
                                        </p:tgtEl>
                                      </p:cBhvr>
                                    </p:animEffect>
                                  </p:childTnLst>
                                </p:cTn>
                              </p:par>
                            </p:childTnLst>
                          </p:cTn>
                        </p:par>
                        <p:par>
                          <p:cTn id="75" fill="hold">
                            <p:stCondLst>
                              <p:cond delay="10000"/>
                            </p:stCondLst>
                            <p:childTnLst>
                              <p:par>
                                <p:cTn id="76" presetID="22" presetClass="entr" presetSubtype="1" fill="hold" nodeType="afterEffect">
                                  <p:stCondLst>
                                    <p:cond delay="1000"/>
                                  </p:stCondLst>
                                  <p:childTnLst>
                                    <p:set>
                                      <p:cBhvr>
                                        <p:cTn id="77" dur="1" fill="hold">
                                          <p:stCondLst>
                                            <p:cond delay="0"/>
                                          </p:stCondLst>
                                        </p:cTn>
                                        <p:tgtEl>
                                          <p:spTgt spid="49"/>
                                        </p:tgtEl>
                                        <p:attrNameLst>
                                          <p:attrName>style.visibility</p:attrName>
                                        </p:attrNameLst>
                                      </p:cBhvr>
                                      <p:to>
                                        <p:strVal val="visible"/>
                                      </p:to>
                                    </p:set>
                                    <p:animEffect transition="in" filter="wipe(up)">
                                      <p:cBhvr>
                                        <p:cTn id="78" dur="500"/>
                                        <p:tgtEl>
                                          <p:spTgt spid="49"/>
                                        </p:tgtEl>
                                      </p:cBhvr>
                                    </p:animEffect>
                                  </p:childTnLst>
                                </p:cTn>
                              </p:par>
                            </p:childTnLst>
                          </p:cTn>
                        </p:par>
                        <p:par>
                          <p:cTn id="79" fill="hold">
                            <p:stCondLst>
                              <p:cond delay="11500"/>
                            </p:stCondLst>
                            <p:childTnLst>
                              <p:par>
                                <p:cTn id="80" presetID="22" presetClass="entr" presetSubtype="1" fill="hold" nodeType="after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wipe(up)">
                                      <p:cBhvr>
                                        <p:cTn id="82" dur="500"/>
                                        <p:tgtEl>
                                          <p:spTgt spid="51"/>
                                        </p:tgtEl>
                                      </p:cBhvr>
                                    </p:animEffect>
                                  </p:childTnLst>
                                </p:cTn>
                              </p:par>
                            </p:childTnLst>
                          </p:cTn>
                        </p:par>
                        <p:par>
                          <p:cTn id="83" fill="hold">
                            <p:stCondLst>
                              <p:cond delay="12000"/>
                            </p:stCondLst>
                            <p:childTnLst>
                              <p:par>
                                <p:cTn id="84" presetID="22" presetClass="entr" presetSubtype="1" fill="hold" nodeType="afterEffect">
                                  <p:stCondLst>
                                    <p:cond delay="1000"/>
                                  </p:stCondLst>
                                  <p:childTnLst>
                                    <p:set>
                                      <p:cBhvr>
                                        <p:cTn id="85" dur="1" fill="hold">
                                          <p:stCondLst>
                                            <p:cond delay="0"/>
                                          </p:stCondLst>
                                        </p:cTn>
                                        <p:tgtEl>
                                          <p:spTgt spid="50"/>
                                        </p:tgtEl>
                                        <p:attrNameLst>
                                          <p:attrName>style.visibility</p:attrName>
                                        </p:attrNameLst>
                                      </p:cBhvr>
                                      <p:to>
                                        <p:strVal val="visible"/>
                                      </p:to>
                                    </p:set>
                                    <p:animEffect transition="in" filter="wipe(up)">
                                      <p:cBhvr>
                                        <p:cTn id="86" dur="500"/>
                                        <p:tgtEl>
                                          <p:spTgt spid="50"/>
                                        </p:tgtEl>
                                      </p:cBhvr>
                                    </p:animEffect>
                                  </p:childTnLst>
                                </p:cTn>
                              </p:par>
                            </p:childTnLst>
                          </p:cTn>
                        </p:par>
                        <p:par>
                          <p:cTn id="87" fill="hold">
                            <p:stCondLst>
                              <p:cond delay="13500"/>
                            </p:stCondLst>
                            <p:childTnLst>
                              <p:par>
                                <p:cTn id="88" presetID="22" presetClass="entr" presetSubtype="1"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up)">
                                      <p:cBhvr>
                                        <p:cTn id="90" dur="500"/>
                                        <p:tgtEl>
                                          <p:spTgt spid="52"/>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37" fill="hold" grpId="0" nodeType="clickEffect">
                                  <p:stCondLst>
                                    <p:cond delay="0"/>
                                  </p:stCondLst>
                                  <p:childTnLst>
                                    <p:set>
                                      <p:cBhvr>
                                        <p:cTn id="94" dur="1" fill="hold">
                                          <p:stCondLst>
                                            <p:cond delay="0"/>
                                          </p:stCondLst>
                                        </p:cTn>
                                        <p:tgtEl>
                                          <p:spTgt spid="87">
                                            <p:txEl>
                                              <p:pRg st="0" end="0"/>
                                            </p:txEl>
                                          </p:spTgt>
                                        </p:tgtEl>
                                        <p:attrNameLst>
                                          <p:attrName>style.visibility</p:attrName>
                                        </p:attrNameLst>
                                      </p:cBhvr>
                                      <p:to>
                                        <p:strVal val="visible"/>
                                      </p:to>
                                    </p:set>
                                    <p:animEffect transition="in" filter="barn(outVertical)">
                                      <p:cBhvr>
                                        <p:cTn id="95" dur="500"/>
                                        <p:tgtEl>
                                          <p:spTgt spid="87">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37" fill="hold" grpId="0" nodeType="clickEffect">
                                  <p:stCondLst>
                                    <p:cond delay="0"/>
                                  </p:stCondLst>
                                  <p:childTnLst>
                                    <p:set>
                                      <p:cBhvr>
                                        <p:cTn id="99" dur="1" fill="hold">
                                          <p:stCondLst>
                                            <p:cond delay="0"/>
                                          </p:stCondLst>
                                        </p:cTn>
                                        <p:tgtEl>
                                          <p:spTgt spid="88">
                                            <p:txEl>
                                              <p:pRg st="0" end="0"/>
                                            </p:txEl>
                                          </p:spTgt>
                                        </p:tgtEl>
                                        <p:attrNameLst>
                                          <p:attrName>style.visibility</p:attrName>
                                        </p:attrNameLst>
                                      </p:cBhvr>
                                      <p:to>
                                        <p:strVal val="visible"/>
                                      </p:to>
                                    </p:set>
                                    <p:animEffect transition="in" filter="barn(outVertical)">
                                      <p:cBhvr>
                                        <p:cTn id="100" dur="500"/>
                                        <p:tgtEl>
                                          <p:spTgt spid="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81" grpId="0" build="p" advAuto="0"/>
      <p:bldP spid="82" grpId="0" build="p" advAuto="0"/>
      <p:bldP spid="83" grpId="0" build="p" advAuto="0"/>
      <p:bldP spid="84" grpId="0" build="p" advAuto="0"/>
      <p:bldP spid="85" grpId="0" build="p" advAuto="0"/>
      <p:bldP spid="86" grpId="0" build="p" advAuto="0"/>
      <p:bldP spid="87" grpId="0" build="p"/>
      <p:bldP spid="88" grpId="0" build="p"/>
      <p:bldP spid="8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02276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以总线为基础的系统结构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1"/>
            <a:ext cx="449657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 Box 11">
            <a:extLst>
              <a:ext uri="{FF2B5EF4-FFF2-40B4-BE49-F238E27FC236}">
                <a16:creationId xmlns:a16="http://schemas.microsoft.com/office/drawing/2014/main" id="{DC13EDF0-F65F-440A-846D-E1FC64F7DD26}"/>
              </a:ext>
            </a:extLst>
          </p:cNvPr>
          <p:cNvSpPr txBox="1">
            <a:spLocks noChangeArrowheads="1"/>
          </p:cNvSpPr>
          <p:nvPr/>
        </p:nvSpPr>
        <p:spPr bwMode="auto">
          <a:xfrm>
            <a:off x="474936" y="1740551"/>
            <a:ext cx="484953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）单总线结构</a:t>
            </a:r>
          </a:p>
        </p:txBody>
      </p:sp>
      <p:sp>
        <p:nvSpPr>
          <p:cNvPr id="36" name="Rectangle 3">
            <a:extLst>
              <a:ext uri="{FF2B5EF4-FFF2-40B4-BE49-F238E27FC236}">
                <a16:creationId xmlns:a16="http://schemas.microsoft.com/office/drawing/2014/main" id="{6B3AAB7F-5FE9-4D1E-94A3-F97E0B7598FD}"/>
              </a:ext>
            </a:extLst>
          </p:cNvPr>
          <p:cNvSpPr>
            <a:spLocks noChangeArrowheads="1"/>
          </p:cNvSpPr>
          <p:nvPr/>
        </p:nvSpPr>
        <p:spPr bwMode="auto">
          <a:xfrm>
            <a:off x="6096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37" name="Rectangle 4">
            <a:extLst>
              <a:ext uri="{FF2B5EF4-FFF2-40B4-BE49-F238E27FC236}">
                <a16:creationId xmlns:a16="http://schemas.microsoft.com/office/drawing/2014/main" id="{5D89CF27-A94B-4C1B-8C23-97AD2E4F2A89}"/>
              </a:ext>
            </a:extLst>
          </p:cNvPr>
          <p:cNvSpPr>
            <a:spLocks noChangeArrowheads="1"/>
          </p:cNvSpPr>
          <p:nvPr/>
        </p:nvSpPr>
        <p:spPr bwMode="auto">
          <a:xfrm>
            <a:off x="22098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38" name="Rectangle 5">
            <a:extLst>
              <a:ext uri="{FF2B5EF4-FFF2-40B4-BE49-F238E27FC236}">
                <a16:creationId xmlns:a16="http://schemas.microsoft.com/office/drawing/2014/main" id="{91E186A4-D2D8-46C3-A87A-82EB67178082}"/>
              </a:ext>
            </a:extLst>
          </p:cNvPr>
          <p:cNvSpPr>
            <a:spLocks noChangeArrowheads="1"/>
          </p:cNvSpPr>
          <p:nvPr/>
        </p:nvSpPr>
        <p:spPr bwMode="auto">
          <a:xfrm>
            <a:off x="3810000" y="4724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39" name="Rectangle 6">
            <a:extLst>
              <a:ext uri="{FF2B5EF4-FFF2-40B4-BE49-F238E27FC236}">
                <a16:creationId xmlns:a16="http://schemas.microsoft.com/office/drawing/2014/main" id="{BD11C083-3659-43F1-A0BB-AF92E1E1A904}"/>
              </a:ext>
            </a:extLst>
          </p:cNvPr>
          <p:cNvSpPr>
            <a:spLocks noChangeArrowheads="1"/>
          </p:cNvSpPr>
          <p:nvPr/>
        </p:nvSpPr>
        <p:spPr bwMode="auto">
          <a:xfrm>
            <a:off x="38100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0" name="Rectangle 7">
            <a:extLst>
              <a:ext uri="{FF2B5EF4-FFF2-40B4-BE49-F238E27FC236}">
                <a16:creationId xmlns:a16="http://schemas.microsoft.com/office/drawing/2014/main" id="{A10DEB3B-6A68-46C1-AF7D-2E7703527226}"/>
              </a:ext>
            </a:extLst>
          </p:cNvPr>
          <p:cNvSpPr>
            <a:spLocks noChangeArrowheads="1"/>
          </p:cNvSpPr>
          <p:nvPr/>
        </p:nvSpPr>
        <p:spPr bwMode="auto">
          <a:xfrm>
            <a:off x="64008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3" name="Rectangle 8">
            <a:extLst>
              <a:ext uri="{FF2B5EF4-FFF2-40B4-BE49-F238E27FC236}">
                <a16:creationId xmlns:a16="http://schemas.microsoft.com/office/drawing/2014/main" id="{2C353EB7-F26A-446C-9296-FD52655F3F0D}"/>
              </a:ext>
            </a:extLst>
          </p:cNvPr>
          <p:cNvSpPr>
            <a:spLocks noChangeArrowheads="1"/>
          </p:cNvSpPr>
          <p:nvPr/>
        </p:nvSpPr>
        <p:spPr bwMode="auto">
          <a:xfrm>
            <a:off x="6400800" y="4724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4" name="Line 9">
            <a:extLst>
              <a:ext uri="{FF2B5EF4-FFF2-40B4-BE49-F238E27FC236}">
                <a16:creationId xmlns:a16="http://schemas.microsoft.com/office/drawing/2014/main" id="{1EDBAE56-CEDD-4F85-91A7-9E495D66E010}"/>
              </a:ext>
            </a:extLst>
          </p:cNvPr>
          <p:cNvSpPr>
            <a:spLocks noChangeShapeType="1"/>
          </p:cNvSpPr>
          <p:nvPr/>
        </p:nvSpPr>
        <p:spPr bwMode="auto">
          <a:xfrm>
            <a:off x="533400" y="3124200"/>
            <a:ext cx="75438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Line 10">
            <a:extLst>
              <a:ext uri="{FF2B5EF4-FFF2-40B4-BE49-F238E27FC236}">
                <a16:creationId xmlns:a16="http://schemas.microsoft.com/office/drawing/2014/main" id="{6AF79A23-D74D-4788-A047-C1B41B77FA95}"/>
              </a:ext>
            </a:extLst>
          </p:cNvPr>
          <p:cNvSpPr>
            <a:spLocks noChangeShapeType="1"/>
          </p:cNvSpPr>
          <p:nvPr/>
        </p:nvSpPr>
        <p:spPr bwMode="auto">
          <a:xfrm>
            <a:off x="44196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6" name="Line 11">
            <a:extLst>
              <a:ext uri="{FF2B5EF4-FFF2-40B4-BE49-F238E27FC236}">
                <a16:creationId xmlns:a16="http://schemas.microsoft.com/office/drawing/2014/main" id="{C7A45C50-EF2B-4990-B01D-75AD32E38831}"/>
              </a:ext>
            </a:extLst>
          </p:cNvPr>
          <p:cNvSpPr>
            <a:spLocks noChangeShapeType="1"/>
          </p:cNvSpPr>
          <p:nvPr/>
        </p:nvSpPr>
        <p:spPr bwMode="auto">
          <a:xfrm>
            <a:off x="4419600" y="4267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12">
            <a:extLst>
              <a:ext uri="{FF2B5EF4-FFF2-40B4-BE49-F238E27FC236}">
                <a16:creationId xmlns:a16="http://schemas.microsoft.com/office/drawing/2014/main" id="{A418A3C5-A5FE-4FCA-9299-E1A0157F0007}"/>
              </a:ext>
            </a:extLst>
          </p:cNvPr>
          <p:cNvSpPr>
            <a:spLocks noChangeShapeType="1"/>
          </p:cNvSpPr>
          <p:nvPr/>
        </p:nvSpPr>
        <p:spPr bwMode="auto">
          <a:xfrm>
            <a:off x="70104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8" name="Line 13">
            <a:extLst>
              <a:ext uri="{FF2B5EF4-FFF2-40B4-BE49-F238E27FC236}">
                <a16:creationId xmlns:a16="http://schemas.microsoft.com/office/drawing/2014/main" id="{5621A8DB-8478-4EED-AF26-36A0719A1D82}"/>
              </a:ext>
            </a:extLst>
          </p:cNvPr>
          <p:cNvSpPr>
            <a:spLocks noChangeShapeType="1"/>
          </p:cNvSpPr>
          <p:nvPr/>
        </p:nvSpPr>
        <p:spPr bwMode="auto">
          <a:xfrm>
            <a:off x="7010400" y="4267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9" name="Line 14">
            <a:extLst>
              <a:ext uri="{FF2B5EF4-FFF2-40B4-BE49-F238E27FC236}">
                <a16:creationId xmlns:a16="http://schemas.microsoft.com/office/drawing/2014/main" id="{66B0488A-5433-411F-AC80-FEED5614E9A7}"/>
              </a:ext>
            </a:extLst>
          </p:cNvPr>
          <p:cNvSpPr>
            <a:spLocks noChangeShapeType="1"/>
          </p:cNvSpPr>
          <p:nvPr/>
        </p:nvSpPr>
        <p:spPr bwMode="auto">
          <a:xfrm>
            <a:off x="5334000" y="3962400"/>
            <a:ext cx="838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15">
            <a:extLst>
              <a:ext uri="{FF2B5EF4-FFF2-40B4-BE49-F238E27FC236}">
                <a16:creationId xmlns:a16="http://schemas.microsoft.com/office/drawing/2014/main" id="{255032AC-78BC-4E68-87F7-4031D8AA47A6}"/>
              </a:ext>
            </a:extLst>
          </p:cNvPr>
          <p:cNvSpPr>
            <a:spLocks noChangeShapeType="1"/>
          </p:cNvSpPr>
          <p:nvPr/>
        </p:nvSpPr>
        <p:spPr bwMode="auto">
          <a:xfrm>
            <a:off x="5334000" y="5105400"/>
            <a:ext cx="838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Text Box 16">
            <a:extLst>
              <a:ext uri="{FF2B5EF4-FFF2-40B4-BE49-F238E27FC236}">
                <a16:creationId xmlns:a16="http://schemas.microsoft.com/office/drawing/2014/main" id="{44E3E57B-1344-4C29-9D74-E7A986B44EAA}"/>
              </a:ext>
            </a:extLst>
          </p:cNvPr>
          <p:cNvSpPr txBox="1">
            <a:spLocks noChangeArrowheads="1"/>
          </p:cNvSpPr>
          <p:nvPr/>
        </p:nvSpPr>
        <p:spPr bwMode="auto">
          <a:xfrm>
            <a:off x="838200" y="36576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CPU</a:t>
            </a:r>
          </a:p>
        </p:txBody>
      </p:sp>
      <p:sp>
        <p:nvSpPr>
          <p:cNvPr id="62" name="Text Box 17">
            <a:extLst>
              <a:ext uri="{FF2B5EF4-FFF2-40B4-BE49-F238E27FC236}">
                <a16:creationId xmlns:a16="http://schemas.microsoft.com/office/drawing/2014/main" id="{769500FF-6E55-44D7-8578-6998DD39C408}"/>
              </a:ext>
            </a:extLst>
          </p:cNvPr>
          <p:cNvSpPr txBox="1">
            <a:spLocks noChangeArrowheads="1"/>
          </p:cNvSpPr>
          <p:nvPr/>
        </p:nvSpPr>
        <p:spPr bwMode="auto">
          <a:xfrm>
            <a:off x="2590800" y="36576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M</a:t>
            </a:r>
          </a:p>
        </p:txBody>
      </p:sp>
      <p:sp>
        <p:nvSpPr>
          <p:cNvPr id="63" name="Text Box 18">
            <a:extLst>
              <a:ext uri="{FF2B5EF4-FFF2-40B4-BE49-F238E27FC236}">
                <a16:creationId xmlns:a16="http://schemas.microsoft.com/office/drawing/2014/main" id="{E663288C-DB9A-45D5-AE7E-9B9571694A3F}"/>
              </a:ext>
            </a:extLst>
          </p:cNvPr>
          <p:cNvSpPr txBox="1">
            <a:spLocks noChangeArrowheads="1"/>
          </p:cNvSpPr>
          <p:nvPr/>
        </p:nvSpPr>
        <p:spPr bwMode="auto">
          <a:xfrm>
            <a:off x="3962400" y="36576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64" name="Text Box 19">
            <a:extLst>
              <a:ext uri="{FF2B5EF4-FFF2-40B4-BE49-F238E27FC236}">
                <a16:creationId xmlns:a16="http://schemas.microsoft.com/office/drawing/2014/main" id="{7BBBA51F-4EAF-4B5C-BAF6-8EC0C4302727}"/>
              </a:ext>
            </a:extLst>
          </p:cNvPr>
          <p:cNvSpPr txBox="1">
            <a:spLocks noChangeArrowheads="1"/>
          </p:cNvSpPr>
          <p:nvPr/>
        </p:nvSpPr>
        <p:spPr bwMode="auto">
          <a:xfrm>
            <a:off x="6553200" y="36576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65" name="Text Box 20">
            <a:extLst>
              <a:ext uri="{FF2B5EF4-FFF2-40B4-BE49-F238E27FC236}">
                <a16:creationId xmlns:a16="http://schemas.microsoft.com/office/drawing/2014/main" id="{AAE2BEE2-4E0B-4230-9721-AC828C4A0D8C}"/>
              </a:ext>
            </a:extLst>
          </p:cNvPr>
          <p:cNvSpPr txBox="1">
            <a:spLocks noChangeArrowheads="1"/>
          </p:cNvSpPr>
          <p:nvPr/>
        </p:nvSpPr>
        <p:spPr bwMode="auto">
          <a:xfrm>
            <a:off x="3962400" y="4800600"/>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66" name="Text Box 21">
            <a:extLst>
              <a:ext uri="{FF2B5EF4-FFF2-40B4-BE49-F238E27FC236}">
                <a16:creationId xmlns:a16="http://schemas.microsoft.com/office/drawing/2014/main" id="{8C0B9721-8D4C-4CD4-9718-26834DB92C0C}"/>
              </a:ext>
            </a:extLst>
          </p:cNvPr>
          <p:cNvSpPr txBox="1">
            <a:spLocks noChangeArrowheads="1"/>
          </p:cNvSpPr>
          <p:nvPr/>
        </p:nvSpPr>
        <p:spPr bwMode="auto">
          <a:xfrm>
            <a:off x="6553200" y="48006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67" name="Text Box 22">
            <a:extLst>
              <a:ext uri="{FF2B5EF4-FFF2-40B4-BE49-F238E27FC236}">
                <a16:creationId xmlns:a16="http://schemas.microsoft.com/office/drawing/2014/main" id="{A6CF1920-4610-4C44-95F5-FB73C06B96B8}"/>
              </a:ext>
            </a:extLst>
          </p:cNvPr>
          <p:cNvSpPr txBox="1">
            <a:spLocks noChangeArrowheads="1"/>
          </p:cNvSpPr>
          <p:nvPr/>
        </p:nvSpPr>
        <p:spPr bwMode="auto">
          <a:xfrm>
            <a:off x="3124200" y="2505671"/>
            <a:ext cx="3276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系 统 总 线</a:t>
            </a:r>
          </a:p>
        </p:txBody>
      </p:sp>
      <p:sp>
        <p:nvSpPr>
          <p:cNvPr id="68" name="Line 23">
            <a:extLst>
              <a:ext uri="{FF2B5EF4-FFF2-40B4-BE49-F238E27FC236}">
                <a16:creationId xmlns:a16="http://schemas.microsoft.com/office/drawing/2014/main" id="{9A272211-34B2-48B9-87FC-B4B226AE54E8}"/>
              </a:ext>
            </a:extLst>
          </p:cNvPr>
          <p:cNvSpPr>
            <a:spLocks noChangeShapeType="1"/>
          </p:cNvSpPr>
          <p:nvPr/>
        </p:nvSpPr>
        <p:spPr bwMode="auto">
          <a:xfrm>
            <a:off x="28194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24">
            <a:extLst>
              <a:ext uri="{FF2B5EF4-FFF2-40B4-BE49-F238E27FC236}">
                <a16:creationId xmlns:a16="http://schemas.microsoft.com/office/drawing/2014/main" id="{72794444-6373-4F35-87CD-38B17EC0F22A}"/>
              </a:ext>
            </a:extLst>
          </p:cNvPr>
          <p:cNvSpPr>
            <a:spLocks noChangeShapeType="1"/>
          </p:cNvSpPr>
          <p:nvPr/>
        </p:nvSpPr>
        <p:spPr bwMode="auto">
          <a:xfrm>
            <a:off x="12192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862738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wipe(left)">
                                      <p:cBhvr>
                                        <p:cTn id="7" dur="5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outVertical)">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par>
                          <p:cTn id="18" fill="hold">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barn(outVertical)">
                                      <p:cBhvr>
                                        <p:cTn id="21" dur="500"/>
                                        <p:tgtEl>
                                          <p:spTgt spid="61">
                                            <p:txEl>
                                              <p:pRg st="0" end="0"/>
                                            </p:txEl>
                                          </p:spTgt>
                                        </p:tgtEl>
                                      </p:cBhvr>
                                    </p:animEffect>
                                  </p:childTnLst>
                                </p:cTn>
                              </p:par>
                            </p:childTnLst>
                          </p:cTn>
                        </p:par>
                        <p:par>
                          <p:cTn id="22" fill="hold">
                            <p:stCondLst>
                              <p:cond delay="1000"/>
                            </p:stCondLst>
                            <p:childTnLst>
                              <p:par>
                                <p:cTn id="23" presetID="22" presetClass="entr" presetSubtype="8" fill="hold" grpId="0" nodeType="afterEffect">
                                  <p:stCondLst>
                                    <p:cond delay="100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p:stCondLst>
                              <p:cond delay="2500"/>
                            </p:stCondLst>
                            <p:childTnLst>
                              <p:par>
                                <p:cTn id="27" presetID="16" presetClass="entr" presetSubtype="37" fill="hold" grpId="0" nodeType="afterEffect">
                                  <p:stCondLst>
                                    <p:cond delay="0"/>
                                  </p:stCondLst>
                                  <p:childTnLst>
                                    <p:set>
                                      <p:cBhvr>
                                        <p:cTn id="28" dur="1" fill="hold">
                                          <p:stCondLst>
                                            <p:cond delay="0"/>
                                          </p:stCondLst>
                                        </p:cTn>
                                        <p:tgtEl>
                                          <p:spTgt spid="62">
                                            <p:txEl>
                                              <p:pRg st="0" end="0"/>
                                            </p:txEl>
                                          </p:spTgt>
                                        </p:tgtEl>
                                        <p:attrNameLst>
                                          <p:attrName>style.visibility</p:attrName>
                                        </p:attrNameLst>
                                      </p:cBhvr>
                                      <p:to>
                                        <p:strVal val="visible"/>
                                      </p:to>
                                    </p:set>
                                    <p:animEffect transition="in" filter="barn(outVertical)">
                                      <p:cBhvr>
                                        <p:cTn id="29" dur="500"/>
                                        <p:tgtEl>
                                          <p:spTgt spid="62">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100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4500"/>
                            </p:stCondLst>
                            <p:childTnLst>
                              <p:par>
                                <p:cTn id="35" presetID="16" presetClass="entr" presetSubtype="37" fill="hold" grpId="0" nodeType="afterEffect">
                                  <p:stCondLst>
                                    <p:cond delay="0"/>
                                  </p:stCondLst>
                                  <p:childTnLst>
                                    <p:set>
                                      <p:cBhvr>
                                        <p:cTn id="36" dur="1" fill="hold">
                                          <p:stCondLst>
                                            <p:cond delay="0"/>
                                          </p:stCondLst>
                                        </p:cTn>
                                        <p:tgtEl>
                                          <p:spTgt spid="63">
                                            <p:txEl>
                                              <p:pRg st="0" end="0"/>
                                            </p:txEl>
                                          </p:spTgt>
                                        </p:tgtEl>
                                        <p:attrNameLst>
                                          <p:attrName>style.visibility</p:attrName>
                                        </p:attrNameLst>
                                      </p:cBhvr>
                                      <p:to>
                                        <p:strVal val="visible"/>
                                      </p:to>
                                    </p:set>
                                    <p:animEffect transition="in" filter="barn(outVertical)">
                                      <p:cBhvr>
                                        <p:cTn id="37" dur="500"/>
                                        <p:tgtEl>
                                          <p:spTgt spid="63">
                                            <p:txEl>
                                              <p:pRg st="0" end="0"/>
                                            </p:txEl>
                                          </p:spTgt>
                                        </p:tgtEl>
                                      </p:cBhvr>
                                    </p:animEffect>
                                  </p:childTnLst>
                                </p:cTn>
                              </p:par>
                            </p:childTnLst>
                          </p:cTn>
                        </p:par>
                        <p:par>
                          <p:cTn id="38" fill="hold">
                            <p:stCondLst>
                              <p:cond delay="5000"/>
                            </p:stCondLst>
                            <p:childTnLst>
                              <p:par>
                                <p:cTn id="39" presetID="22" presetClass="entr" presetSubtype="8" fill="hold" nodeType="afterEffect">
                                  <p:stCondLst>
                                    <p:cond delay="1000"/>
                                  </p:stCondLst>
                                  <p:childTnLst>
                                    <p:set>
                                      <p:cBhvr>
                                        <p:cTn id="40" dur="1" fill="hold">
                                          <p:stCondLst>
                                            <p:cond delay="0"/>
                                          </p:stCondLst>
                                        </p:cTn>
                                        <p:tgtEl>
                                          <p:spTgt spid="59"/>
                                        </p:tgtEl>
                                        <p:attrNameLst>
                                          <p:attrName>style.visibility</p:attrName>
                                        </p:attrNameLst>
                                      </p:cBhvr>
                                      <p:to>
                                        <p:strVal val="visible"/>
                                      </p:to>
                                    </p:set>
                                    <p:animEffect transition="in" filter="wipe(left)">
                                      <p:cBhvr>
                                        <p:cTn id="41" dur="500"/>
                                        <p:tgtEl>
                                          <p:spTgt spid="59"/>
                                        </p:tgtEl>
                                      </p:cBhvr>
                                    </p:animEffect>
                                  </p:childTnLst>
                                </p:cTn>
                              </p:par>
                            </p:childTnLst>
                          </p:cTn>
                        </p:par>
                        <p:par>
                          <p:cTn id="42" fill="hold">
                            <p:stCondLst>
                              <p:cond delay="6500"/>
                            </p:stCondLst>
                            <p:childTnLst>
                              <p:par>
                                <p:cTn id="43" presetID="22" presetClass="entr" presetSubtype="8"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par>
                          <p:cTn id="46" fill="hold">
                            <p:stCondLst>
                              <p:cond delay="7000"/>
                            </p:stCondLst>
                            <p:childTnLst>
                              <p:par>
                                <p:cTn id="47" presetID="16" presetClass="entr" presetSubtype="37"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barn(outVertical)">
                                      <p:cBhvr>
                                        <p:cTn id="49" dur="500"/>
                                        <p:tgtEl>
                                          <p:spTgt spid="64">
                                            <p:txEl>
                                              <p:pRg st="0" end="0"/>
                                            </p:txEl>
                                          </p:spTgt>
                                        </p:tgtEl>
                                      </p:cBhvr>
                                    </p:animEffect>
                                  </p:childTnLst>
                                </p:cTn>
                              </p:par>
                            </p:childTnLst>
                          </p:cTn>
                        </p:par>
                        <p:par>
                          <p:cTn id="50" fill="hold">
                            <p:stCondLst>
                              <p:cond delay="7500"/>
                            </p:stCondLst>
                            <p:childTnLst>
                              <p:par>
                                <p:cTn id="51" presetID="22" presetClass="entr" presetSubtype="8" fill="hold" grpId="0" nodeType="afterEffect">
                                  <p:stCondLst>
                                    <p:cond delay="100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par>
                          <p:cTn id="54" fill="hold">
                            <p:stCondLst>
                              <p:cond delay="9000"/>
                            </p:stCondLst>
                            <p:childTnLst>
                              <p:par>
                                <p:cTn id="55" presetID="16" presetClass="entr" presetSubtype="37" fill="hold" grpId="0" nodeType="afterEffect">
                                  <p:stCondLst>
                                    <p:cond delay="0"/>
                                  </p:stCondLst>
                                  <p:childTnLst>
                                    <p:set>
                                      <p:cBhvr>
                                        <p:cTn id="56" dur="1" fill="hold">
                                          <p:stCondLst>
                                            <p:cond delay="0"/>
                                          </p:stCondLst>
                                        </p:cTn>
                                        <p:tgtEl>
                                          <p:spTgt spid="65">
                                            <p:txEl>
                                              <p:pRg st="0" end="0"/>
                                            </p:txEl>
                                          </p:spTgt>
                                        </p:tgtEl>
                                        <p:attrNameLst>
                                          <p:attrName>style.visibility</p:attrName>
                                        </p:attrNameLst>
                                      </p:cBhvr>
                                      <p:to>
                                        <p:strVal val="visible"/>
                                      </p:to>
                                    </p:set>
                                    <p:animEffect transition="in" filter="barn(outVertical)">
                                      <p:cBhvr>
                                        <p:cTn id="57" dur="500"/>
                                        <p:tgtEl>
                                          <p:spTgt spid="65">
                                            <p:txEl>
                                              <p:pRg st="0" end="0"/>
                                            </p:txEl>
                                          </p:spTgt>
                                        </p:tgtEl>
                                      </p:cBhvr>
                                    </p:animEffect>
                                  </p:childTnLst>
                                </p:cTn>
                              </p:par>
                            </p:childTnLst>
                          </p:cTn>
                        </p:par>
                        <p:par>
                          <p:cTn id="58" fill="hold">
                            <p:stCondLst>
                              <p:cond delay="9500"/>
                            </p:stCondLst>
                            <p:childTnLst>
                              <p:par>
                                <p:cTn id="59" presetID="22" presetClass="entr" presetSubtype="8" fill="hold" nodeType="afterEffect">
                                  <p:stCondLst>
                                    <p:cond delay="1000"/>
                                  </p:stCondLst>
                                  <p:childTnLst>
                                    <p:set>
                                      <p:cBhvr>
                                        <p:cTn id="60" dur="1" fill="hold">
                                          <p:stCondLst>
                                            <p:cond delay="0"/>
                                          </p:stCondLst>
                                        </p:cTn>
                                        <p:tgtEl>
                                          <p:spTgt spid="60"/>
                                        </p:tgtEl>
                                        <p:attrNameLst>
                                          <p:attrName>style.visibility</p:attrName>
                                        </p:attrNameLst>
                                      </p:cBhvr>
                                      <p:to>
                                        <p:strVal val="visible"/>
                                      </p:to>
                                    </p:set>
                                    <p:animEffect transition="in" filter="wipe(left)">
                                      <p:cBhvr>
                                        <p:cTn id="61" dur="500"/>
                                        <p:tgtEl>
                                          <p:spTgt spid="60"/>
                                        </p:tgtEl>
                                      </p:cBhvr>
                                    </p:animEffect>
                                  </p:childTnLst>
                                </p:cTn>
                              </p:par>
                            </p:childTnLst>
                          </p:cTn>
                        </p:par>
                        <p:par>
                          <p:cTn id="62" fill="hold">
                            <p:stCondLst>
                              <p:cond delay="11000"/>
                            </p:stCondLst>
                            <p:childTnLst>
                              <p:par>
                                <p:cTn id="63" presetID="22" presetClass="entr" presetSubtype="8"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left)">
                                      <p:cBhvr>
                                        <p:cTn id="65" dur="500"/>
                                        <p:tgtEl>
                                          <p:spTgt spid="53"/>
                                        </p:tgtEl>
                                      </p:cBhvr>
                                    </p:animEffect>
                                  </p:childTnLst>
                                </p:cTn>
                              </p:par>
                            </p:childTnLst>
                          </p:cTn>
                        </p:par>
                        <p:par>
                          <p:cTn id="66" fill="hold">
                            <p:stCondLst>
                              <p:cond delay="11500"/>
                            </p:stCondLst>
                            <p:childTnLst>
                              <p:par>
                                <p:cTn id="67" presetID="16" presetClass="entr" presetSubtype="37" fill="hold" grpId="0" nodeType="afterEffect">
                                  <p:stCondLst>
                                    <p:cond delay="0"/>
                                  </p:stCondLst>
                                  <p:childTnLst>
                                    <p:set>
                                      <p:cBhvr>
                                        <p:cTn id="68" dur="1" fill="hold">
                                          <p:stCondLst>
                                            <p:cond delay="0"/>
                                          </p:stCondLst>
                                        </p:cTn>
                                        <p:tgtEl>
                                          <p:spTgt spid="66">
                                            <p:txEl>
                                              <p:pRg st="0" end="0"/>
                                            </p:txEl>
                                          </p:spTgt>
                                        </p:tgtEl>
                                        <p:attrNameLst>
                                          <p:attrName>style.visibility</p:attrName>
                                        </p:attrNameLst>
                                      </p:cBhvr>
                                      <p:to>
                                        <p:strVal val="visible"/>
                                      </p:to>
                                    </p:set>
                                    <p:animEffect transition="in" filter="barn(outVertical)">
                                      <p:cBhvr>
                                        <p:cTn id="69" dur="500"/>
                                        <p:tgtEl>
                                          <p:spTgt spid="66">
                                            <p:txEl>
                                              <p:pRg st="0" end="0"/>
                                            </p:txEl>
                                          </p:spTgt>
                                        </p:tgtEl>
                                      </p:cBhvr>
                                    </p:animEffect>
                                  </p:childTnLst>
                                </p:cTn>
                              </p:par>
                            </p:childTnLst>
                          </p:cTn>
                        </p:par>
                        <p:par>
                          <p:cTn id="70" fill="hold">
                            <p:stCondLst>
                              <p:cond delay="12000"/>
                            </p:stCondLst>
                            <p:childTnLst>
                              <p:par>
                                <p:cTn id="71" presetID="22" presetClass="entr" presetSubtype="1" fill="hold" nodeType="afterEffect">
                                  <p:stCondLst>
                                    <p:cond delay="1000"/>
                                  </p:stCondLst>
                                  <p:childTnLst>
                                    <p:set>
                                      <p:cBhvr>
                                        <p:cTn id="72" dur="1" fill="hold">
                                          <p:stCondLst>
                                            <p:cond delay="0"/>
                                          </p:stCondLst>
                                        </p:cTn>
                                        <p:tgtEl>
                                          <p:spTgt spid="69"/>
                                        </p:tgtEl>
                                        <p:attrNameLst>
                                          <p:attrName>style.visibility</p:attrName>
                                        </p:attrNameLst>
                                      </p:cBhvr>
                                      <p:to>
                                        <p:strVal val="visible"/>
                                      </p:to>
                                    </p:set>
                                    <p:animEffect transition="in" filter="wipe(up)">
                                      <p:cBhvr>
                                        <p:cTn id="73" dur="500"/>
                                        <p:tgtEl>
                                          <p:spTgt spid="69"/>
                                        </p:tgtEl>
                                      </p:cBhvr>
                                    </p:animEffect>
                                  </p:childTnLst>
                                </p:cTn>
                              </p:par>
                            </p:childTnLst>
                          </p:cTn>
                        </p:par>
                        <p:par>
                          <p:cTn id="74" fill="hold">
                            <p:stCondLst>
                              <p:cond delay="13500"/>
                            </p:stCondLst>
                            <p:childTnLst>
                              <p:par>
                                <p:cTn id="75" presetID="22" presetClass="entr" presetSubtype="1"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wipe(up)">
                                      <p:cBhvr>
                                        <p:cTn id="77" dur="500"/>
                                        <p:tgtEl>
                                          <p:spTgt spid="68"/>
                                        </p:tgtEl>
                                      </p:cBhvr>
                                    </p:animEffect>
                                  </p:childTnLst>
                                </p:cTn>
                              </p:par>
                            </p:childTnLst>
                          </p:cTn>
                        </p:par>
                        <p:par>
                          <p:cTn id="78" fill="hold">
                            <p:stCondLst>
                              <p:cond delay="14000"/>
                            </p:stCondLst>
                            <p:childTnLst>
                              <p:par>
                                <p:cTn id="79" presetID="22" presetClass="entr" presetSubtype="1" fill="hold" nodeType="after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up)">
                                      <p:cBhvr>
                                        <p:cTn id="81" dur="500"/>
                                        <p:tgtEl>
                                          <p:spTgt spid="55"/>
                                        </p:tgtEl>
                                      </p:cBhvr>
                                    </p:animEffect>
                                  </p:childTnLst>
                                </p:cTn>
                              </p:par>
                            </p:childTnLst>
                          </p:cTn>
                        </p:par>
                        <p:par>
                          <p:cTn id="82" fill="hold">
                            <p:stCondLst>
                              <p:cond delay="14500"/>
                            </p:stCondLst>
                            <p:childTnLst>
                              <p:par>
                                <p:cTn id="83" presetID="22" presetClass="entr" presetSubtype="1" fill="hold"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wipe(up)">
                                      <p:cBhvr>
                                        <p:cTn id="85" dur="500"/>
                                        <p:tgtEl>
                                          <p:spTgt spid="57"/>
                                        </p:tgtEl>
                                      </p:cBhvr>
                                    </p:animEffect>
                                  </p:childTnLst>
                                </p:cTn>
                              </p:par>
                            </p:childTnLst>
                          </p:cTn>
                        </p:par>
                        <p:par>
                          <p:cTn id="86" fill="hold">
                            <p:stCondLst>
                              <p:cond delay="15000"/>
                            </p:stCondLst>
                            <p:childTnLst>
                              <p:par>
                                <p:cTn id="87" presetID="22" presetClass="entr" presetSubtype="1" fill="hold" nodeType="afterEffect">
                                  <p:stCondLst>
                                    <p:cond delay="1000"/>
                                  </p:stCondLst>
                                  <p:childTnLst>
                                    <p:set>
                                      <p:cBhvr>
                                        <p:cTn id="88" dur="1" fill="hold">
                                          <p:stCondLst>
                                            <p:cond delay="0"/>
                                          </p:stCondLst>
                                        </p:cTn>
                                        <p:tgtEl>
                                          <p:spTgt spid="56"/>
                                        </p:tgtEl>
                                        <p:attrNameLst>
                                          <p:attrName>style.visibility</p:attrName>
                                        </p:attrNameLst>
                                      </p:cBhvr>
                                      <p:to>
                                        <p:strVal val="visible"/>
                                      </p:to>
                                    </p:set>
                                    <p:animEffect transition="in" filter="wipe(up)">
                                      <p:cBhvr>
                                        <p:cTn id="89" dur="500"/>
                                        <p:tgtEl>
                                          <p:spTgt spid="56"/>
                                        </p:tgtEl>
                                      </p:cBhvr>
                                    </p:animEffect>
                                  </p:childTnLst>
                                </p:cTn>
                              </p:par>
                            </p:childTnLst>
                          </p:cTn>
                        </p:par>
                        <p:par>
                          <p:cTn id="90" fill="hold">
                            <p:stCondLst>
                              <p:cond delay="16500"/>
                            </p:stCondLst>
                            <p:childTnLst>
                              <p:par>
                                <p:cTn id="91" presetID="22" presetClass="entr" presetSubtype="1" fill="hold" nodeType="after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up)">
                                      <p:cBhvr>
                                        <p:cTn id="93" dur="500"/>
                                        <p:tgtEl>
                                          <p:spTgt spid="58"/>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37" fill="hold" grpId="0" nodeType="clickEffect">
                                  <p:stCondLst>
                                    <p:cond delay="0"/>
                                  </p:stCondLst>
                                  <p:childTnLst>
                                    <p:set>
                                      <p:cBhvr>
                                        <p:cTn id="97" dur="1" fill="hold">
                                          <p:stCondLst>
                                            <p:cond delay="0"/>
                                          </p:stCondLst>
                                        </p:cTn>
                                        <p:tgtEl>
                                          <p:spTgt spid="67">
                                            <p:txEl>
                                              <p:pRg st="0" end="0"/>
                                            </p:txEl>
                                          </p:spTgt>
                                        </p:tgtEl>
                                        <p:attrNameLst>
                                          <p:attrName>style.visibility</p:attrName>
                                        </p:attrNameLst>
                                      </p:cBhvr>
                                      <p:to>
                                        <p:strVal val="visible"/>
                                      </p:to>
                                    </p:set>
                                    <p:animEffect transition="in" filter="barn(outVertical)">
                                      <p:cBhvr>
                                        <p:cTn id="98"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uiExpand="1" build="p"/>
      <p:bldP spid="36" grpId="0" animBg="1"/>
      <p:bldP spid="37" grpId="0" animBg="1"/>
      <p:bldP spid="38" grpId="0" animBg="1"/>
      <p:bldP spid="39" grpId="0" animBg="1"/>
      <p:bldP spid="40" grpId="0" animBg="1"/>
      <p:bldP spid="53" grpId="0" animBg="1"/>
      <p:bldP spid="61" grpId="0" build="p" advAuto="0"/>
      <p:bldP spid="62" grpId="0" build="p" advAuto="0"/>
      <p:bldP spid="63" grpId="0" build="p" advAuto="0"/>
      <p:bldP spid="64" grpId="0" build="p" advAuto="0"/>
      <p:bldP spid="65" grpId="0" build="p" advAuto="0"/>
      <p:bldP spid="66" grpId="0" build="p" advAuto="0"/>
      <p:bldP spid="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02276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以总线为基础的系统结构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1"/>
            <a:ext cx="449657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 Box 11">
            <a:extLst>
              <a:ext uri="{FF2B5EF4-FFF2-40B4-BE49-F238E27FC236}">
                <a16:creationId xmlns:a16="http://schemas.microsoft.com/office/drawing/2014/main" id="{DC13EDF0-F65F-440A-846D-E1FC64F7DD26}"/>
              </a:ext>
            </a:extLst>
          </p:cNvPr>
          <p:cNvSpPr txBox="1">
            <a:spLocks noChangeArrowheads="1"/>
          </p:cNvSpPr>
          <p:nvPr/>
        </p:nvSpPr>
        <p:spPr bwMode="auto">
          <a:xfrm>
            <a:off x="474936" y="1740551"/>
            <a:ext cx="484953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）以</a:t>
            </a:r>
            <a:r>
              <a:rPr lang="en-US" altLang="zh-CN" sz="2800" b="1" dirty="0">
                <a:latin typeface="楷体" panose="02010609060101010101" pitchFamily="49" charset="-122"/>
                <a:ea typeface="楷体" panose="02010609060101010101" pitchFamily="49" charset="-122"/>
              </a:rPr>
              <a:t>M</a:t>
            </a:r>
            <a:r>
              <a:rPr lang="zh-CN" altLang="en-US" sz="2800" b="1" dirty="0">
                <a:latin typeface="楷体" panose="02010609060101010101" pitchFamily="49" charset="-122"/>
                <a:ea typeface="楷体" panose="02010609060101010101" pitchFamily="49" charset="-122"/>
              </a:rPr>
              <a:t>为中心的双总线结构</a:t>
            </a:r>
          </a:p>
        </p:txBody>
      </p:sp>
      <p:grpSp>
        <p:nvGrpSpPr>
          <p:cNvPr id="3" name="组合 2">
            <a:extLst>
              <a:ext uri="{FF2B5EF4-FFF2-40B4-BE49-F238E27FC236}">
                <a16:creationId xmlns:a16="http://schemas.microsoft.com/office/drawing/2014/main" id="{4495BFA9-8049-49CC-AD33-EE9C938427CF}"/>
              </a:ext>
            </a:extLst>
          </p:cNvPr>
          <p:cNvGrpSpPr/>
          <p:nvPr/>
        </p:nvGrpSpPr>
        <p:grpSpPr>
          <a:xfrm>
            <a:off x="533400" y="2505671"/>
            <a:ext cx="7543800" cy="2904529"/>
            <a:chOff x="533400" y="2505671"/>
            <a:chExt cx="7543800" cy="2904529"/>
          </a:xfrm>
        </p:grpSpPr>
        <p:sp>
          <p:nvSpPr>
            <p:cNvPr id="83" name="Rectangle 3">
              <a:extLst>
                <a:ext uri="{FF2B5EF4-FFF2-40B4-BE49-F238E27FC236}">
                  <a16:creationId xmlns:a16="http://schemas.microsoft.com/office/drawing/2014/main" id="{486F82C2-090E-47DD-A6EE-DBB378014ACA}"/>
                </a:ext>
              </a:extLst>
            </p:cNvPr>
            <p:cNvSpPr>
              <a:spLocks noChangeArrowheads="1"/>
            </p:cNvSpPr>
            <p:nvPr/>
          </p:nvSpPr>
          <p:spPr bwMode="auto">
            <a:xfrm>
              <a:off x="6096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4" name="Rectangle 4">
              <a:extLst>
                <a:ext uri="{FF2B5EF4-FFF2-40B4-BE49-F238E27FC236}">
                  <a16:creationId xmlns:a16="http://schemas.microsoft.com/office/drawing/2014/main" id="{08F6E098-6C0E-4AD9-88B0-2E608F0C0A7C}"/>
                </a:ext>
              </a:extLst>
            </p:cNvPr>
            <p:cNvSpPr>
              <a:spLocks noChangeArrowheads="1"/>
            </p:cNvSpPr>
            <p:nvPr/>
          </p:nvSpPr>
          <p:spPr bwMode="auto">
            <a:xfrm>
              <a:off x="22098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5" name="Rectangle 5">
              <a:extLst>
                <a:ext uri="{FF2B5EF4-FFF2-40B4-BE49-F238E27FC236}">
                  <a16:creationId xmlns:a16="http://schemas.microsoft.com/office/drawing/2014/main" id="{A516AF84-27DC-4678-8B07-22411445FCF8}"/>
                </a:ext>
              </a:extLst>
            </p:cNvPr>
            <p:cNvSpPr>
              <a:spLocks noChangeArrowheads="1"/>
            </p:cNvSpPr>
            <p:nvPr/>
          </p:nvSpPr>
          <p:spPr bwMode="auto">
            <a:xfrm>
              <a:off x="3810000" y="4724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6" name="Rectangle 6">
              <a:extLst>
                <a:ext uri="{FF2B5EF4-FFF2-40B4-BE49-F238E27FC236}">
                  <a16:creationId xmlns:a16="http://schemas.microsoft.com/office/drawing/2014/main" id="{0E955EBA-487F-4401-B24F-D8C50E74C76E}"/>
                </a:ext>
              </a:extLst>
            </p:cNvPr>
            <p:cNvSpPr>
              <a:spLocks noChangeArrowheads="1"/>
            </p:cNvSpPr>
            <p:nvPr/>
          </p:nvSpPr>
          <p:spPr bwMode="auto">
            <a:xfrm>
              <a:off x="38100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7" name="Rectangle 7">
              <a:extLst>
                <a:ext uri="{FF2B5EF4-FFF2-40B4-BE49-F238E27FC236}">
                  <a16:creationId xmlns:a16="http://schemas.microsoft.com/office/drawing/2014/main" id="{85AD647F-15F9-4A30-8DB1-F4099EBAC96A}"/>
                </a:ext>
              </a:extLst>
            </p:cNvPr>
            <p:cNvSpPr>
              <a:spLocks noChangeArrowheads="1"/>
            </p:cNvSpPr>
            <p:nvPr/>
          </p:nvSpPr>
          <p:spPr bwMode="auto">
            <a:xfrm>
              <a:off x="6400800" y="3581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8" name="Rectangle 8">
              <a:extLst>
                <a:ext uri="{FF2B5EF4-FFF2-40B4-BE49-F238E27FC236}">
                  <a16:creationId xmlns:a16="http://schemas.microsoft.com/office/drawing/2014/main" id="{15241E1C-4CE8-4D5B-A535-E98EA80F7DB6}"/>
                </a:ext>
              </a:extLst>
            </p:cNvPr>
            <p:cNvSpPr>
              <a:spLocks noChangeArrowheads="1"/>
            </p:cNvSpPr>
            <p:nvPr/>
          </p:nvSpPr>
          <p:spPr bwMode="auto">
            <a:xfrm>
              <a:off x="6400800" y="4724400"/>
              <a:ext cx="1219200" cy="6858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90" name="Line 9">
              <a:extLst>
                <a:ext uri="{FF2B5EF4-FFF2-40B4-BE49-F238E27FC236}">
                  <a16:creationId xmlns:a16="http://schemas.microsoft.com/office/drawing/2014/main" id="{94A1C000-1A57-4256-AE9E-2C0D5DDE63A5}"/>
                </a:ext>
              </a:extLst>
            </p:cNvPr>
            <p:cNvSpPr>
              <a:spLocks noChangeShapeType="1"/>
            </p:cNvSpPr>
            <p:nvPr/>
          </p:nvSpPr>
          <p:spPr bwMode="auto">
            <a:xfrm>
              <a:off x="533400" y="3124200"/>
              <a:ext cx="75438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1" name="Line 10">
              <a:extLst>
                <a:ext uri="{FF2B5EF4-FFF2-40B4-BE49-F238E27FC236}">
                  <a16:creationId xmlns:a16="http://schemas.microsoft.com/office/drawing/2014/main" id="{E6036BCE-3398-4FE0-8149-9DBAF164810E}"/>
                </a:ext>
              </a:extLst>
            </p:cNvPr>
            <p:cNvSpPr>
              <a:spLocks noChangeShapeType="1"/>
            </p:cNvSpPr>
            <p:nvPr/>
          </p:nvSpPr>
          <p:spPr bwMode="auto">
            <a:xfrm>
              <a:off x="44196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2" name="Line 11">
              <a:extLst>
                <a:ext uri="{FF2B5EF4-FFF2-40B4-BE49-F238E27FC236}">
                  <a16:creationId xmlns:a16="http://schemas.microsoft.com/office/drawing/2014/main" id="{0A929165-ADA1-4EA6-A8A2-3403A0A2C97C}"/>
                </a:ext>
              </a:extLst>
            </p:cNvPr>
            <p:cNvSpPr>
              <a:spLocks noChangeShapeType="1"/>
            </p:cNvSpPr>
            <p:nvPr/>
          </p:nvSpPr>
          <p:spPr bwMode="auto">
            <a:xfrm>
              <a:off x="4419600" y="4267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3" name="Line 12">
              <a:extLst>
                <a:ext uri="{FF2B5EF4-FFF2-40B4-BE49-F238E27FC236}">
                  <a16:creationId xmlns:a16="http://schemas.microsoft.com/office/drawing/2014/main" id="{86B40C89-84ED-4E78-8296-4DD939A2AC21}"/>
                </a:ext>
              </a:extLst>
            </p:cNvPr>
            <p:cNvSpPr>
              <a:spLocks noChangeShapeType="1"/>
            </p:cNvSpPr>
            <p:nvPr/>
          </p:nvSpPr>
          <p:spPr bwMode="auto">
            <a:xfrm>
              <a:off x="70104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4" name="Line 13">
              <a:extLst>
                <a:ext uri="{FF2B5EF4-FFF2-40B4-BE49-F238E27FC236}">
                  <a16:creationId xmlns:a16="http://schemas.microsoft.com/office/drawing/2014/main" id="{3F7AD07E-B8FB-4AB8-BCBB-5E7257EAF729}"/>
                </a:ext>
              </a:extLst>
            </p:cNvPr>
            <p:cNvSpPr>
              <a:spLocks noChangeShapeType="1"/>
            </p:cNvSpPr>
            <p:nvPr/>
          </p:nvSpPr>
          <p:spPr bwMode="auto">
            <a:xfrm>
              <a:off x="7010400" y="4267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5" name="Line 14">
              <a:extLst>
                <a:ext uri="{FF2B5EF4-FFF2-40B4-BE49-F238E27FC236}">
                  <a16:creationId xmlns:a16="http://schemas.microsoft.com/office/drawing/2014/main" id="{7DA95AF0-7A48-4B27-ADE4-8B2B969EDAF9}"/>
                </a:ext>
              </a:extLst>
            </p:cNvPr>
            <p:cNvSpPr>
              <a:spLocks noChangeShapeType="1"/>
            </p:cNvSpPr>
            <p:nvPr/>
          </p:nvSpPr>
          <p:spPr bwMode="auto">
            <a:xfrm>
              <a:off x="5334000" y="3962400"/>
              <a:ext cx="838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6" name="Line 15">
              <a:extLst>
                <a:ext uri="{FF2B5EF4-FFF2-40B4-BE49-F238E27FC236}">
                  <a16:creationId xmlns:a16="http://schemas.microsoft.com/office/drawing/2014/main" id="{FF8F8009-075B-4512-82A5-254D2065E0CA}"/>
                </a:ext>
              </a:extLst>
            </p:cNvPr>
            <p:cNvSpPr>
              <a:spLocks noChangeShapeType="1"/>
            </p:cNvSpPr>
            <p:nvPr/>
          </p:nvSpPr>
          <p:spPr bwMode="auto">
            <a:xfrm>
              <a:off x="5334000" y="5105400"/>
              <a:ext cx="838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7" name="Text Box 16">
              <a:extLst>
                <a:ext uri="{FF2B5EF4-FFF2-40B4-BE49-F238E27FC236}">
                  <a16:creationId xmlns:a16="http://schemas.microsoft.com/office/drawing/2014/main" id="{0A6669A4-2DFC-4C0F-9552-C98587756130}"/>
                </a:ext>
              </a:extLst>
            </p:cNvPr>
            <p:cNvSpPr txBox="1">
              <a:spLocks noChangeArrowheads="1"/>
            </p:cNvSpPr>
            <p:nvPr/>
          </p:nvSpPr>
          <p:spPr bwMode="auto">
            <a:xfrm>
              <a:off x="838200" y="36576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CPU</a:t>
              </a:r>
            </a:p>
          </p:txBody>
        </p:sp>
        <p:sp>
          <p:nvSpPr>
            <p:cNvPr id="98" name="Text Box 17">
              <a:extLst>
                <a:ext uri="{FF2B5EF4-FFF2-40B4-BE49-F238E27FC236}">
                  <a16:creationId xmlns:a16="http://schemas.microsoft.com/office/drawing/2014/main" id="{EB2DB1F8-9E0A-4A40-AEC9-B3689DF01BF0}"/>
                </a:ext>
              </a:extLst>
            </p:cNvPr>
            <p:cNvSpPr txBox="1">
              <a:spLocks noChangeArrowheads="1"/>
            </p:cNvSpPr>
            <p:nvPr/>
          </p:nvSpPr>
          <p:spPr bwMode="auto">
            <a:xfrm>
              <a:off x="2590800" y="36576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M</a:t>
              </a:r>
            </a:p>
          </p:txBody>
        </p:sp>
        <p:sp>
          <p:nvSpPr>
            <p:cNvPr id="99" name="Text Box 18">
              <a:extLst>
                <a:ext uri="{FF2B5EF4-FFF2-40B4-BE49-F238E27FC236}">
                  <a16:creationId xmlns:a16="http://schemas.microsoft.com/office/drawing/2014/main" id="{7960C907-DB78-460A-B5A8-E5A278CD430A}"/>
                </a:ext>
              </a:extLst>
            </p:cNvPr>
            <p:cNvSpPr txBox="1">
              <a:spLocks noChangeArrowheads="1"/>
            </p:cNvSpPr>
            <p:nvPr/>
          </p:nvSpPr>
          <p:spPr bwMode="auto">
            <a:xfrm>
              <a:off x="3962400" y="36576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100" name="Text Box 19">
              <a:extLst>
                <a:ext uri="{FF2B5EF4-FFF2-40B4-BE49-F238E27FC236}">
                  <a16:creationId xmlns:a16="http://schemas.microsoft.com/office/drawing/2014/main" id="{E5833092-B447-436C-B878-51D49264EC47}"/>
                </a:ext>
              </a:extLst>
            </p:cNvPr>
            <p:cNvSpPr txBox="1">
              <a:spLocks noChangeArrowheads="1"/>
            </p:cNvSpPr>
            <p:nvPr/>
          </p:nvSpPr>
          <p:spPr bwMode="auto">
            <a:xfrm>
              <a:off x="6553200" y="36576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101" name="Text Box 20">
              <a:extLst>
                <a:ext uri="{FF2B5EF4-FFF2-40B4-BE49-F238E27FC236}">
                  <a16:creationId xmlns:a16="http://schemas.microsoft.com/office/drawing/2014/main" id="{FCAAC4B7-E2A4-47E6-A097-05EBA2E7E8C8}"/>
                </a:ext>
              </a:extLst>
            </p:cNvPr>
            <p:cNvSpPr txBox="1">
              <a:spLocks noChangeArrowheads="1"/>
            </p:cNvSpPr>
            <p:nvPr/>
          </p:nvSpPr>
          <p:spPr bwMode="auto">
            <a:xfrm>
              <a:off x="3962400" y="4800600"/>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102" name="Text Box 21">
              <a:extLst>
                <a:ext uri="{FF2B5EF4-FFF2-40B4-BE49-F238E27FC236}">
                  <a16:creationId xmlns:a16="http://schemas.microsoft.com/office/drawing/2014/main" id="{DEB7ED91-754D-4C19-AD15-9FBE83CC46D3}"/>
                </a:ext>
              </a:extLst>
            </p:cNvPr>
            <p:cNvSpPr txBox="1">
              <a:spLocks noChangeArrowheads="1"/>
            </p:cNvSpPr>
            <p:nvPr/>
          </p:nvSpPr>
          <p:spPr bwMode="auto">
            <a:xfrm>
              <a:off x="6553200" y="48006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103" name="Text Box 22">
              <a:extLst>
                <a:ext uri="{FF2B5EF4-FFF2-40B4-BE49-F238E27FC236}">
                  <a16:creationId xmlns:a16="http://schemas.microsoft.com/office/drawing/2014/main" id="{732E18F6-BEB5-4FE5-BC0E-E7269A9668AE}"/>
                </a:ext>
              </a:extLst>
            </p:cNvPr>
            <p:cNvSpPr txBox="1">
              <a:spLocks noChangeArrowheads="1"/>
            </p:cNvSpPr>
            <p:nvPr/>
          </p:nvSpPr>
          <p:spPr bwMode="auto">
            <a:xfrm>
              <a:off x="3124200" y="2505671"/>
              <a:ext cx="3276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系 统 总 线</a:t>
              </a:r>
            </a:p>
          </p:txBody>
        </p:sp>
        <p:sp>
          <p:nvSpPr>
            <p:cNvPr id="104" name="Line 23">
              <a:extLst>
                <a:ext uri="{FF2B5EF4-FFF2-40B4-BE49-F238E27FC236}">
                  <a16:creationId xmlns:a16="http://schemas.microsoft.com/office/drawing/2014/main" id="{F2DCF3D9-FD4F-48E6-85CB-FEDECA6E83EA}"/>
                </a:ext>
              </a:extLst>
            </p:cNvPr>
            <p:cNvSpPr>
              <a:spLocks noChangeShapeType="1"/>
            </p:cNvSpPr>
            <p:nvPr/>
          </p:nvSpPr>
          <p:spPr bwMode="auto">
            <a:xfrm>
              <a:off x="28194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5" name="Line 24">
              <a:extLst>
                <a:ext uri="{FF2B5EF4-FFF2-40B4-BE49-F238E27FC236}">
                  <a16:creationId xmlns:a16="http://schemas.microsoft.com/office/drawing/2014/main" id="{D4C84390-581A-4C3A-BCBD-239B0A194D32}"/>
                </a:ext>
              </a:extLst>
            </p:cNvPr>
            <p:cNvSpPr>
              <a:spLocks noChangeShapeType="1"/>
            </p:cNvSpPr>
            <p:nvPr/>
          </p:nvSpPr>
          <p:spPr bwMode="auto">
            <a:xfrm>
              <a:off x="1219200" y="31242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106" name="Line 25">
            <a:extLst>
              <a:ext uri="{FF2B5EF4-FFF2-40B4-BE49-F238E27FC236}">
                <a16:creationId xmlns:a16="http://schemas.microsoft.com/office/drawing/2014/main" id="{8EB1A901-B485-491B-9A85-C3240618E513}"/>
              </a:ext>
            </a:extLst>
          </p:cNvPr>
          <p:cNvSpPr>
            <a:spLocks noChangeShapeType="1"/>
          </p:cNvSpPr>
          <p:nvPr/>
        </p:nvSpPr>
        <p:spPr bwMode="auto">
          <a:xfrm>
            <a:off x="1828800" y="3886200"/>
            <a:ext cx="3810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7" name="Text Box 26">
            <a:extLst>
              <a:ext uri="{FF2B5EF4-FFF2-40B4-BE49-F238E27FC236}">
                <a16:creationId xmlns:a16="http://schemas.microsoft.com/office/drawing/2014/main" id="{8E5EB4BF-800A-4AC6-A6A7-44C0931CE17A}"/>
              </a:ext>
            </a:extLst>
          </p:cNvPr>
          <p:cNvSpPr txBox="1">
            <a:spLocks noChangeArrowheads="1"/>
          </p:cNvSpPr>
          <p:nvPr/>
        </p:nvSpPr>
        <p:spPr bwMode="auto">
          <a:xfrm>
            <a:off x="1143000" y="4495800"/>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400">
                <a:latin typeface="楷体" panose="02010609060101010101" pitchFamily="49" charset="-122"/>
                <a:ea typeface="楷体" panose="02010609060101010101" pitchFamily="49" charset="-122"/>
              </a:rPr>
              <a:t> </a:t>
            </a:r>
            <a:r>
              <a:rPr lang="en-US" altLang="zh-CN" sz="2400" b="1">
                <a:latin typeface="楷体" panose="02010609060101010101" pitchFamily="49" charset="-122"/>
                <a:ea typeface="楷体" panose="02010609060101010101" pitchFamily="49" charset="-122"/>
              </a:rPr>
              <a:t>M </a:t>
            </a:r>
            <a:r>
              <a:rPr lang="zh-CN" altLang="en-US" sz="2400" b="1">
                <a:latin typeface="楷体" panose="02010609060101010101" pitchFamily="49" charset="-122"/>
                <a:ea typeface="楷体" panose="02010609060101010101" pitchFamily="49" charset="-122"/>
              </a:rPr>
              <a:t>总线 </a:t>
            </a:r>
          </a:p>
        </p:txBody>
      </p:sp>
      <p:sp>
        <p:nvSpPr>
          <p:cNvPr id="108" name="Line 27">
            <a:extLst>
              <a:ext uri="{FF2B5EF4-FFF2-40B4-BE49-F238E27FC236}">
                <a16:creationId xmlns:a16="http://schemas.microsoft.com/office/drawing/2014/main" id="{706B9F86-2F18-4082-88D6-CCF851CE3D13}"/>
              </a:ext>
            </a:extLst>
          </p:cNvPr>
          <p:cNvSpPr>
            <a:spLocks noChangeShapeType="1"/>
          </p:cNvSpPr>
          <p:nvPr/>
        </p:nvSpPr>
        <p:spPr bwMode="auto">
          <a:xfrm flipH="1">
            <a:off x="1828800" y="4038600"/>
            <a:ext cx="228600" cy="5334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589813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wipe(left)">
                                      <p:cBhvr>
                                        <p:cTn id="7" dur="5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left)">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up)">
                                      <p:cBhvr>
                                        <p:cTn id="22" dur="500"/>
                                        <p:tgtEl>
                                          <p:spTgt spid="108"/>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wipe(up)">
                                      <p:cBhvr>
                                        <p:cTn id="2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uiExpand="1" build="p"/>
      <p:bldP spid="1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fld id="{697631D6-2F3F-4C77-B3DB-8DBE7BBF4BEC}" type="datetime1">
              <a:rPr lang="zh-CN" altLang="en-US" smtClean="0"/>
              <a:t>2020/11/5</a:t>
            </a:fld>
            <a:endParaRPr lang="zh-CN" altLang="en-US"/>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fld id="{CD331227-691F-4B7F-8493-F4368ED92163}" type="slidenum">
              <a:rPr lang="zh-CN" altLang="en-US" smtClean="0"/>
              <a:t>3</a:t>
            </a:fld>
            <a:endParaRPr lang="zh-CN" altLang="en-US"/>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white"/>
                  </a:solidFill>
                  <a:latin typeface="隶书" panose="02010509060101010101" pitchFamily="49" charset="-122"/>
                  <a:ea typeface="隶书" panose="02010509060101010101" pitchFamily="49" charset="-122"/>
                </a:rPr>
                <a:t>1</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.1</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a:t>
              </a:r>
              <a:r>
                <a:rPr kumimoji="0" lang="zh-CN" altLang="en-US" sz="2800" b="0"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cs"/>
                </a:rPr>
                <a:t>计算机系统的基本组成与特点</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291565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292719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lang="zh-CN" altLang="en-US" sz="2800" b="1" kern="0" dirty="0">
                <a:solidFill>
                  <a:prstClr val="black"/>
                </a:solidFill>
                <a:latin typeface="楷体" panose="02010609060101010101" pitchFamily="49" charset="-122"/>
                <a:ea typeface="楷体" panose="02010609060101010101" pitchFamily="49" charset="-122"/>
              </a:rPr>
              <a:t> 电子数字计算机的基本组成</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36007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3612339"/>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zh-CN" altLang="en-US" sz="2800" b="1" kern="0" dirty="0">
                <a:solidFill>
                  <a:prstClr val="black"/>
                </a:solidFill>
                <a:latin typeface="楷体" panose="02010609060101010101" pitchFamily="49" charset="-122"/>
                <a:ea typeface="楷体" panose="02010609060101010101" pitchFamily="49" charset="-122"/>
              </a:rPr>
              <a:t> 存储程序与冯</a:t>
            </a:r>
            <a:r>
              <a:rPr lang="en-US" altLang="zh-CN" sz="2800" b="1" kern="0" dirty="0">
                <a:solidFill>
                  <a:prstClr val="black"/>
                </a:solidFill>
                <a:latin typeface="楷体" panose="02010609060101010101" pitchFamily="49" charset="-122"/>
                <a:ea typeface="楷体" panose="02010609060101010101" pitchFamily="49" charset="-122"/>
                <a:sym typeface="Wingdings" panose="05000000000000000000" pitchFamily="2" charset="2"/>
              </a:rPr>
              <a:t></a:t>
            </a:r>
            <a:r>
              <a:rPr lang="zh-CN" altLang="en-US" sz="2800" b="1" kern="0" dirty="0">
                <a:solidFill>
                  <a:prstClr val="black"/>
                </a:solidFill>
                <a:latin typeface="楷体" panose="02010609060101010101" pitchFamily="49" charset="-122"/>
                <a:ea typeface="楷体" panose="02010609060101010101" pitchFamily="49" charset="-122"/>
              </a:rPr>
              <a:t>诺依曼体制</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8" name="işľíďe">
            <a:extLst>
              <a:ext uri="{FF2B5EF4-FFF2-40B4-BE49-F238E27FC236}">
                <a16:creationId xmlns:a16="http://schemas.microsoft.com/office/drawing/2014/main" id="{E5400110-15A9-4C04-B17E-852298594D31}"/>
              </a:ext>
            </a:extLst>
          </p:cNvPr>
          <p:cNvSpPr txBox="1"/>
          <p:nvPr/>
        </p:nvSpPr>
        <p:spPr>
          <a:xfrm>
            <a:off x="1872697" y="431206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9" name="ïşľïdé">
            <a:extLst>
              <a:ext uri="{FF2B5EF4-FFF2-40B4-BE49-F238E27FC236}">
                <a16:creationId xmlns:a16="http://schemas.microsoft.com/office/drawing/2014/main" id="{0AB8AA57-0055-467E-9724-A93AF74CD001}"/>
              </a:ext>
            </a:extLst>
          </p:cNvPr>
          <p:cNvSpPr/>
          <p:nvPr/>
        </p:nvSpPr>
        <p:spPr>
          <a:xfrm>
            <a:off x="2526228" y="4323605"/>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信息的数字化表示</a:t>
            </a:r>
          </a:p>
        </p:txBody>
      </p:sp>
      <p:sp>
        <p:nvSpPr>
          <p:cNvPr id="20" name="ís1íde">
            <a:extLst>
              <a:ext uri="{FF2B5EF4-FFF2-40B4-BE49-F238E27FC236}">
                <a16:creationId xmlns:a16="http://schemas.microsoft.com/office/drawing/2014/main" id="{DECE8BE9-F6FF-4F23-9439-9C9FF8C7A937}"/>
              </a:ext>
            </a:extLst>
          </p:cNvPr>
          <p:cNvSpPr txBox="1"/>
          <p:nvPr/>
        </p:nvSpPr>
        <p:spPr>
          <a:xfrm>
            <a:off x="1872697" y="5058171"/>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21" name="íṡḻîḓé">
            <a:extLst>
              <a:ext uri="{FF2B5EF4-FFF2-40B4-BE49-F238E27FC236}">
                <a16:creationId xmlns:a16="http://schemas.microsoft.com/office/drawing/2014/main" id="{F292F110-001D-4F63-BFC5-AA9F5F1A06CC}"/>
              </a:ext>
            </a:extLst>
          </p:cNvPr>
          <p:cNvSpPr/>
          <p:nvPr/>
        </p:nvSpPr>
        <p:spPr>
          <a:xfrm>
            <a:off x="2526228" y="5069712"/>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数字计算机的特点</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294421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36293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4" name="íṧļîḓê">
            <a:extLst>
              <a:ext uri="{FF2B5EF4-FFF2-40B4-BE49-F238E27FC236}">
                <a16:creationId xmlns:a16="http://schemas.microsoft.com/office/drawing/2014/main" id="{74516FBA-5AE3-48B8-9D4C-7641C8122DD4}"/>
              </a:ext>
            </a:extLst>
          </p:cNvPr>
          <p:cNvSpPr/>
          <p:nvPr/>
        </p:nvSpPr>
        <p:spPr>
          <a:xfrm>
            <a:off x="1524070" y="434061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5" name="íšḻíḋe">
            <a:extLst>
              <a:ext uri="{FF2B5EF4-FFF2-40B4-BE49-F238E27FC236}">
                <a16:creationId xmlns:a16="http://schemas.microsoft.com/office/drawing/2014/main" id="{FF9016BA-3CC4-4609-94F6-CE75E701216D}"/>
              </a:ext>
            </a:extLst>
          </p:cNvPr>
          <p:cNvSpPr/>
          <p:nvPr/>
        </p:nvSpPr>
        <p:spPr>
          <a:xfrm>
            <a:off x="1524070" y="5086725"/>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342185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868FB83-8912-4A18-9FCD-D099892CF76F}"/>
              </a:ext>
            </a:extLst>
          </p:cNvPr>
          <p:cNvCxnSpPr>
            <a:cxnSpLocks/>
          </p:cNvCxnSpPr>
          <p:nvPr/>
        </p:nvCxnSpPr>
        <p:spPr>
          <a:xfrm>
            <a:off x="1959428" y="411854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AEDED93-1712-42C4-93AA-1CE0E5AD706B}"/>
              </a:ext>
            </a:extLst>
          </p:cNvPr>
          <p:cNvCxnSpPr>
            <a:cxnSpLocks/>
          </p:cNvCxnSpPr>
          <p:nvPr/>
        </p:nvCxnSpPr>
        <p:spPr>
          <a:xfrm>
            <a:off x="1959428" y="484136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extLst>
      <p:ext uri="{BB962C8B-B14F-4D97-AF65-F5344CB8AC3E}">
        <p14:creationId xmlns:p14="http://schemas.microsoft.com/office/powerpoint/2010/main" val="22223468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02276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以总线为基础的系统结构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1"/>
            <a:ext cx="449657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 Box 11">
            <a:extLst>
              <a:ext uri="{FF2B5EF4-FFF2-40B4-BE49-F238E27FC236}">
                <a16:creationId xmlns:a16="http://schemas.microsoft.com/office/drawing/2014/main" id="{DC13EDF0-F65F-440A-846D-E1FC64F7DD26}"/>
              </a:ext>
            </a:extLst>
          </p:cNvPr>
          <p:cNvSpPr txBox="1">
            <a:spLocks noChangeArrowheads="1"/>
          </p:cNvSpPr>
          <p:nvPr/>
        </p:nvSpPr>
        <p:spPr bwMode="auto">
          <a:xfrm>
            <a:off x="474936" y="1740551"/>
            <a:ext cx="484953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）多级总线结构</a:t>
            </a:r>
          </a:p>
        </p:txBody>
      </p:sp>
      <p:sp>
        <p:nvSpPr>
          <p:cNvPr id="40" name="Rectangle 3">
            <a:extLst>
              <a:ext uri="{FF2B5EF4-FFF2-40B4-BE49-F238E27FC236}">
                <a16:creationId xmlns:a16="http://schemas.microsoft.com/office/drawing/2014/main" id="{0C9FE1B3-5A62-464B-BD6B-B0C1C3DE9E6B}"/>
              </a:ext>
            </a:extLst>
          </p:cNvPr>
          <p:cNvSpPr>
            <a:spLocks noChangeArrowheads="1"/>
          </p:cNvSpPr>
          <p:nvPr/>
        </p:nvSpPr>
        <p:spPr bwMode="auto">
          <a:xfrm>
            <a:off x="552378" y="3600451"/>
            <a:ext cx="1219200" cy="614065"/>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1" name="Text Box 4">
            <a:extLst>
              <a:ext uri="{FF2B5EF4-FFF2-40B4-BE49-F238E27FC236}">
                <a16:creationId xmlns:a16="http://schemas.microsoft.com/office/drawing/2014/main" id="{0B3962CA-4B4A-49F3-B2C1-FD2EB36F5D98}"/>
              </a:ext>
            </a:extLst>
          </p:cNvPr>
          <p:cNvSpPr txBox="1">
            <a:spLocks noChangeArrowheads="1"/>
          </p:cNvSpPr>
          <p:nvPr/>
        </p:nvSpPr>
        <p:spPr bwMode="auto">
          <a:xfrm>
            <a:off x="780978" y="3676651"/>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CPU</a:t>
            </a:r>
          </a:p>
        </p:txBody>
      </p:sp>
      <p:sp>
        <p:nvSpPr>
          <p:cNvPr id="42" name="Line 5">
            <a:extLst>
              <a:ext uri="{FF2B5EF4-FFF2-40B4-BE49-F238E27FC236}">
                <a16:creationId xmlns:a16="http://schemas.microsoft.com/office/drawing/2014/main" id="{3DDFE385-0E69-4114-ACE9-8082D711D582}"/>
              </a:ext>
            </a:extLst>
          </p:cNvPr>
          <p:cNvSpPr>
            <a:spLocks noChangeShapeType="1"/>
          </p:cNvSpPr>
          <p:nvPr/>
        </p:nvSpPr>
        <p:spPr bwMode="auto">
          <a:xfrm>
            <a:off x="1771578" y="3905251"/>
            <a:ext cx="5486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Rectangle 6">
            <a:extLst>
              <a:ext uri="{FF2B5EF4-FFF2-40B4-BE49-F238E27FC236}">
                <a16:creationId xmlns:a16="http://schemas.microsoft.com/office/drawing/2014/main" id="{A96B0285-1275-46FA-814A-6B6ADC50DBF0}"/>
              </a:ext>
            </a:extLst>
          </p:cNvPr>
          <p:cNvSpPr>
            <a:spLocks noChangeArrowheads="1"/>
          </p:cNvSpPr>
          <p:nvPr/>
        </p:nvSpPr>
        <p:spPr bwMode="auto">
          <a:xfrm>
            <a:off x="2152578" y="2905455"/>
            <a:ext cx="1219200" cy="542596"/>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4" name="Text Box 7">
            <a:extLst>
              <a:ext uri="{FF2B5EF4-FFF2-40B4-BE49-F238E27FC236}">
                <a16:creationId xmlns:a16="http://schemas.microsoft.com/office/drawing/2014/main" id="{9F378FFD-F952-4F81-9377-DC4F7429F1CF}"/>
              </a:ext>
            </a:extLst>
          </p:cNvPr>
          <p:cNvSpPr txBox="1">
            <a:spLocks noChangeArrowheads="1"/>
          </p:cNvSpPr>
          <p:nvPr/>
        </p:nvSpPr>
        <p:spPr bwMode="auto">
          <a:xfrm>
            <a:off x="2390431" y="2968885"/>
            <a:ext cx="91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RAM</a:t>
            </a:r>
          </a:p>
        </p:txBody>
      </p:sp>
      <p:sp>
        <p:nvSpPr>
          <p:cNvPr id="45" name="Rectangle 8">
            <a:extLst>
              <a:ext uri="{FF2B5EF4-FFF2-40B4-BE49-F238E27FC236}">
                <a16:creationId xmlns:a16="http://schemas.microsoft.com/office/drawing/2014/main" id="{E73DA457-5C44-48E2-B37C-6B7264BDD636}"/>
              </a:ext>
            </a:extLst>
          </p:cNvPr>
          <p:cNvSpPr>
            <a:spLocks noChangeArrowheads="1"/>
          </p:cNvSpPr>
          <p:nvPr/>
        </p:nvSpPr>
        <p:spPr bwMode="auto">
          <a:xfrm>
            <a:off x="3828978" y="2905453"/>
            <a:ext cx="1219200" cy="542597"/>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6" name="Text Box 9">
            <a:extLst>
              <a:ext uri="{FF2B5EF4-FFF2-40B4-BE49-F238E27FC236}">
                <a16:creationId xmlns:a16="http://schemas.microsoft.com/office/drawing/2014/main" id="{C122F37B-5D4B-4C17-A6A1-5B4342EEB63E}"/>
              </a:ext>
            </a:extLst>
          </p:cNvPr>
          <p:cNvSpPr txBox="1">
            <a:spLocks noChangeArrowheads="1"/>
          </p:cNvSpPr>
          <p:nvPr/>
        </p:nvSpPr>
        <p:spPr bwMode="auto">
          <a:xfrm>
            <a:off x="4087590" y="2941161"/>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ROM</a:t>
            </a:r>
          </a:p>
        </p:txBody>
      </p:sp>
      <p:sp>
        <p:nvSpPr>
          <p:cNvPr id="47" name="Rectangle 10">
            <a:extLst>
              <a:ext uri="{FF2B5EF4-FFF2-40B4-BE49-F238E27FC236}">
                <a16:creationId xmlns:a16="http://schemas.microsoft.com/office/drawing/2014/main" id="{B64830EF-B0CC-45A2-ABE2-4ED2379614AA}"/>
              </a:ext>
            </a:extLst>
          </p:cNvPr>
          <p:cNvSpPr>
            <a:spLocks noChangeArrowheads="1"/>
          </p:cNvSpPr>
          <p:nvPr/>
        </p:nvSpPr>
        <p:spPr bwMode="auto">
          <a:xfrm>
            <a:off x="5399166" y="2899837"/>
            <a:ext cx="1475010" cy="548213"/>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48" name="Text Box 11">
            <a:extLst>
              <a:ext uri="{FF2B5EF4-FFF2-40B4-BE49-F238E27FC236}">
                <a16:creationId xmlns:a16="http://schemas.microsoft.com/office/drawing/2014/main" id="{9CE72A77-F564-4936-9A83-6ADC65E7CA0E}"/>
              </a:ext>
            </a:extLst>
          </p:cNvPr>
          <p:cNvSpPr txBox="1">
            <a:spLocks noChangeArrowheads="1"/>
          </p:cNvSpPr>
          <p:nvPr/>
        </p:nvSpPr>
        <p:spPr bwMode="auto">
          <a:xfrm>
            <a:off x="5429178" y="29250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公共接口</a:t>
            </a:r>
          </a:p>
        </p:txBody>
      </p:sp>
      <p:sp>
        <p:nvSpPr>
          <p:cNvPr id="49" name="Line 12">
            <a:extLst>
              <a:ext uri="{FF2B5EF4-FFF2-40B4-BE49-F238E27FC236}">
                <a16:creationId xmlns:a16="http://schemas.microsoft.com/office/drawing/2014/main" id="{32459F57-9AB4-4215-A000-5F493D8D4006}"/>
              </a:ext>
            </a:extLst>
          </p:cNvPr>
          <p:cNvSpPr>
            <a:spLocks noChangeShapeType="1"/>
          </p:cNvSpPr>
          <p:nvPr/>
        </p:nvSpPr>
        <p:spPr bwMode="auto">
          <a:xfrm>
            <a:off x="2762178" y="3448051"/>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13">
            <a:extLst>
              <a:ext uri="{FF2B5EF4-FFF2-40B4-BE49-F238E27FC236}">
                <a16:creationId xmlns:a16="http://schemas.microsoft.com/office/drawing/2014/main" id="{D0EAA8B7-9066-422B-A699-4867B1BA9EB1}"/>
              </a:ext>
            </a:extLst>
          </p:cNvPr>
          <p:cNvSpPr>
            <a:spLocks noChangeShapeType="1"/>
          </p:cNvSpPr>
          <p:nvPr/>
        </p:nvSpPr>
        <p:spPr bwMode="auto">
          <a:xfrm>
            <a:off x="4438578" y="3448051"/>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14">
            <a:extLst>
              <a:ext uri="{FF2B5EF4-FFF2-40B4-BE49-F238E27FC236}">
                <a16:creationId xmlns:a16="http://schemas.microsoft.com/office/drawing/2014/main" id="{D08A2443-27A1-4A79-A6F1-BC4EA361CF5A}"/>
              </a:ext>
            </a:extLst>
          </p:cNvPr>
          <p:cNvSpPr>
            <a:spLocks noChangeShapeType="1"/>
          </p:cNvSpPr>
          <p:nvPr/>
        </p:nvSpPr>
        <p:spPr bwMode="auto">
          <a:xfrm>
            <a:off x="6114978" y="3448051"/>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2" name="Line 15">
            <a:extLst>
              <a:ext uri="{FF2B5EF4-FFF2-40B4-BE49-F238E27FC236}">
                <a16:creationId xmlns:a16="http://schemas.microsoft.com/office/drawing/2014/main" id="{E2EBBA6A-906F-437F-BD08-9720FDFC38FC}"/>
              </a:ext>
            </a:extLst>
          </p:cNvPr>
          <p:cNvSpPr>
            <a:spLocks noChangeShapeType="1"/>
          </p:cNvSpPr>
          <p:nvPr/>
        </p:nvSpPr>
        <p:spPr bwMode="auto">
          <a:xfrm>
            <a:off x="4438578" y="3905251"/>
            <a:ext cx="0" cy="34398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Rectangle 16">
            <a:extLst>
              <a:ext uri="{FF2B5EF4-FFF2-40B4-BE49-F238E27FC236}">
                <a16:creationId xmlns:a16="http://schemas.microsoft.com/office/drawing/2014/main" id="{76C7F3C2-08FC-401D-B240-EB88645B6442}"/>
              </a:ext>
            </a:extLst>
          </p:cNvPr>
          <p:cNvSpPr>
            <a:spLocks noChangeArrowheads="1"/>
          </p:cNvSpPr>
          <p:nvPr/>
        </p:nvSpPr>
        <p:spPr bwMode="auto">
          <a:xfrm>
            <a:off x="3219378" y="4249234"/>
            <a:ext cx="2590800" cy="589877"/>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4" name="Text Box 17">
            <a:extLst>
              <a:ext uri="{FF2B5EF4-FFF2-40B4-BE49-F238E27FC236}">
                <a16:creationId xmlns:a16="http://schemas.microsoft.com/office/drawing/2014/main" id="{4D65E4E7-B789-428D-B33D-0F25985DBE0F}"/>
              </a:ext>
            </a:extLst>
          </p:cNvPr>
          <p:cNvSpPr txBox="1">
            <a:spLocks noChangeArrowheads="1"/>
          </p:cNvSpPr>
          <p:nvPr/>
        </p:nvSpPr>
        <p:spPr bwMode="auto">
          <a:xfrm>
            <a:off x="3371778" y="4298488"/>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总线控制逻辑</a:t>
            </a:r>
          </a:p>
        </p:txBody>
      </p:sp>
      <p:sp>
        <p:nvSpPr>
          <p:cNvPr id="55" name="Line 18">
            <a:extLst>
              <a:ext uri="{FF2B5EF4-FFF2-40B4-BE49-F238E27FC236}">
                <a16:creationId xmlns:a16="http://schemas.microsoft.com/office/drawing/2014/main" id="{BE89F9C8-DCF8-46AD-AB35-D1F04DA32451}"/>
              </a:ext>
            </a:extLst>
          </p:cNvPr>
          <p:cNvSpPr>
            <a:spLocks noChangeShapeType="1"/>
          </p:cNvSpPr>
          <p:nvPr/>
        </p:nvSpPr>
        <p:spPr bwMode="auto">
          <a:xfrm>
            <a:off x="4438578" y="4847944"/>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6" name="Line 19">
            <a:extLst>
              <a:ext uri="{FF2B5EF4-FFF2-40B4-BE49-F238E27FC236}">
                <a16:creationId xmlns:a16="http://schemas.microsoft.com/office/drawing/2014/main" id="{8FA7FE92-0F5E-4566-B229-7872B21ED1BA}"/>
              </a:ext>
            </a:extLst>
          </p:cNvPr>
          <p:cNvSpPr>
            <a:spLocks noChangeShapeType="1"/>
          </p:cNvSpPr>
          <p:nvPr/>
        </p:nvSpPr>
        <p:spPr bwMode="auto">
          <a:xfrm>
            <a:off x="1847778" y="5305144"/>
            <a:ext cx="533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20">
            <a:extLst>
              <a:ext uri="{FF2B5EF4-FFF2-40B4-BE49-F238E27FC236}">
                <a16:creationId xmlns:a16="http://schemas.microsoft.com/office/drawing/2014/main" id="{542A96DE-B987-4DE1-8EC8-AA12422CFA9C}"/>
              </a:ext>
            </a:extLst>
          </p:cNvPr>
          <p:cNvSpPr>
            <a:spLocks noChangeShapeType="1"/>
          </p:cNvSpPr>
          <p:nvPr/>
        </p:nvSpPr>
        <p:spPr bwMode="auto">
          <a:xfrm flipH="1">
            <a:off x="3066976" y="5305144"/>
            <a:ext cx="2" cy="343981"/>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8" name="Line 21">
            <a:extLst>
              <a:ext uri="{FF2B5EF4-FFF2-40B4-BE49-F238E27FC236}">
                <a16:creationId xmlns:a16="http://schemas.microsoft.com/office/drawing/2014/main" id="{74CF4AEE-E650-4A97-AFED-A648DA18992C}"/>
              </a:ext>
            </a:extLst>
          </p:cNvPr>
          <p:cNvSpPr>
            <a:spLocks noChangeShapeType="1"/>
          </p:cNvSpPr>
          <p:nvPr/>
        </p:nvSpPr>
        <p:spPr bwMode="auto">
          <a:xfrm>
            <a:off x="5200578" y="5305144"/>
            <a:ext cx="0" cy="343981"/>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9" name="Rectangle 22">
            <a:extLst>
              <a:ext uri="{FF2B5EF4-FFF2-40B4-BE49-F238E27FC236}">
                <a16:creationId xmlns:a16="http://schemas.microsoft.com/office/drawing/2014/main" id="{FE341E0A-506C-4383-92C9-4BA1564112A2}"/>
              </a:ext>
            </a:extLst>
          </p:cNvPr>
          <p:cNvSpPr>
            <a:spLocks noChangeArrowheads="1"/>
          </p:cNvSpPr>
          <p:nvPr/>
        </p:nvSpPr>
        <p:spPr bwMode="auto">
          <a:xfrm>
            <a:off x="2228778" y="5649127"/>
            <a:ext cx="1676400" cy="533288"/>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0" name="Text Box 23">
            <a:extLst>
              <a:ext uri="{FF2B5EF4-FFF2-40B4-BE49-F238E27FC236}">
                <a16:creationId xmlns:a16="http://schemas.microsoft.com/office/drawing/2014/main" id="{F3092924-AE8F-4744-A489-F11474888E3D}"/>
              </a:ext>
            </a:extLst>
          </p:cNvPr>
          <p:cNvSpPr txBox="1">
            <a:spLocks noChangeArrowheads="1"/>
          </p:cNvSpPr>
          <p:nvPr/>
        </p:nvSpPr>
        <p:spPr bwMode="auto">
          <a:xfrm>
            <a:off x="2419276" y="5662101"/>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M</a:t>
            </a:r>
            <a:r>
              <a:rPr lang="zh-CN" altLang="en-US" sz="2400" b="1" dirty="0">
                <a:latin typeface="楷体" panose="02010609060101010101" pitchFamily="49" charset="-122"/>
                <a:ea typeface="楷体" panose="02010609060101010101" pitchFamily="49" charset="-122"/>
              </a:rPr>
              <a:t>扩展板</a:t>
            </a:r>
          </a:p>
        </p:txBody>
      </p:sp>
      <p:sp>
        <p:nvSpPr>
          <p:cNvPr id="61" name="Rectangle 24">
            <a:extLst>
              <a:ext uri="{FF2B5EF4-FFF2-40B4-BE49-F238E27FC236}">
                <a16:creationId xmlns:a16="http://schemas.microsoft.com/office/drawing/2014/main" id="{D80FCA58-B7EB-4CDD-808C-6E79D412ECE1}"/>
              </a:ext>
            </a:extLst>
          </p:cNvPr>
          <p:cNvSpPr>
            <a:spLocks noChangeArrowheads="1"/>
          </p:cNvSpPr>
          <p:nvPr/>
        </p:nvSpPr>
        <p:spPr bwMode="auto">
          <a:xfrm>
            <a:off x="4514778" y="5649127"/>
            <a:ext cx="1600200" cy="533286"/>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2" name="Text Box 25">
            <a:extLst>
              <a:ext uri="{FF2B5EF4-FFF2-40B4-BE49-F238E27FC236}">
                <a16:creationId xmlns:a16="http://schemas.microsoft.com/office/drawing/2014/main" id="{81CE87C3-F4B7-43BE-8E9A-F55458B52694}"/>
              </a:ext>
            </a:extLst>
          </p:cNvPr>
          <p:cNvSpPr txBox="1">
            <a:spLocks noChangeArrowheads="1"/>
          </p:cNvSpPr>
          <p:nvPr/>
        </p:nvSpPr>
        <p:spPr bwMode="auto">
          <a:xfrm>
            <a:off x="4509807" y="5687288"/>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楷体" panose="02010609060101010101" pitchFamily="49" charset="-122"/>
                <a:ea typeface="楷体" panose="02010609060101010101" pitchFamily="49" charset="-122"/>
              </a:rPr>
              <a:t>I/O</a:t>
            </a:r>
            <a:r>
              <a:rPr lang="zh-CN" altLang="en-US" sz="2400" b="1" dirty="0">
                <a:latin typeface="楷体" panose="02010609060101010101" pitchFamily="49" charset="-122"/>
                <a:ea typeface="楷体" panose="02010609060101010101" pitchFamily="49" charset="-122"/>
              </a:rPr>
              <a:t>接口板</a:t>
            </a:r>
          </a:p>
        </p:txBody>
      </p:sp>
      <p:sp>
        <p:nvSpPr>
          <p:cNvPr id="63" name="Line 26">
            <a:extLst>
              <a:ext uri="{FF2B5EF4-FFF2-40B4-BE49-F238E27FC236}">
                <a16:creationId xmlns:a16="http://schemas.microsoft.com/office/drawing/2014/main" id="{62EDCFC1-E7EF-4D6D-B2EC-BDA0BD61C957}"/>
              </a:ext>
            </a:extLst>
          </p:cNvPr>
          <p:cNvSpPr>
            <a:spLocks noChangeShapeType="1"/>
          </p:cNvSpPr>
          <p:nvPr/>
        </p:nvSpPr>
        <p:spPr bwMode="auto">
          <a:xfrm>
            <a:off x="6419778" y="5953927"/>
            <a:ext cx="6096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4" name="Text Box 27">
            <a:extLst>
              <a:ext uri="{FF2B5EF4-FFF2-40B4-BE49-F238E27FC236}">
                <a16:creationId xmlns:a16="http://schemas.microsoft.com/office/drawing/2014/main" id="{696E41B0-55F5-40A9-BFF3-4413F79B6FD6}"/>
              </a:ext>
            </a:extLst>
          </p:cNvPr>
          <p:cNvSpPr txBox="1">
            <a:spLocks noChangeArrowheads="1"/>
          </p:cNvSpPr>
          <p:nvPr/>
        </p:nvSpPr>
        <p:spPr bwMode="auto">
          <a:xfrm>
            <a:off x="7344916" y="3600451"/>
            <a:ext cx="1513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局部总线</a:t>
            </a:r>
          </a:p>
        </p:txBody>
      </p:sp>
      <p:sp>
        <p:nvSpPr>
          <p:cNvPr id="65" name="Text Box 28">
            <a:extLst>
              <a:ext uri="{FF2B5EF4-FFF2-40B4-BE49-F238E27FC236}">
                <a16:creationId xmlns:a16="http://schemas.microsoft.com/office/drawing/2014/main" id="{91B1BE12-C8A1-4354-AF1D-3FCE84E89CF0}"/>
              </a:ext>
            </a:extLst>
          </p:cNvPr>
          <p:cNvSpPr txBox="1">
            <a:spLocks noChangeArrowheads="1"/>
          </p:cNvSpPr>
          <p:nvPr/>
        </p:nvSpPr>
        <p:spPr bwMode="auto">
          <a:xfrm>
            <a:off x="7342350" y="5015469"/>
            <a:ext cx="14778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rPr>
              <a:t>系统总线</a:t>
            </a:r>
          </a:p>
        </p:txBody>
      </p:sp>
      <p:sp>
        <p:nvSpPr>
          <p:cNvPr id="66" name="Line 30">
            <a:extLst>
              <a:ext uri="{FF2B5EF4-FFF2-40B4-BE49-F238E27FC236}">
                <a16:creationId xmlns:a16="http://schemas.microsoft.com/office/drawing/2014/main" id="{CA9A5DE2-EADB-473A-A630-D0B2AD405DDC}"/>
              </a:ext>
            </a:extLst>
          </p:cNvPr>
          <p:cNvSpPr>
            <a:spLocks noChangeShapeType="1"/>
          </p:cNvSpPr>
          <p:nvPr/>
        </p:nvSpPr>
        <p:spPr bwMode="auto">
          <a:xfrm>
            <a:off x="323778" y="2607682"/>
            <a:ext cx="7010400"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31">
            <a:extLst>
              <a:ext uri="{FF2B5EF4-FFF2-40B4-BE49-F238E27FC236}">
                <a16:creationId xmlns:a16="http://schemas.microsoft.com/office/drawing/2014/main" id="{BBF48D0F-600F-48E9-92B3-7C9B076617D1}"/>
              </a:ext>
            </a:extLst>
          </p:cNvPr>
          <p:cNvSpPr>
            <a:spLocks noChangeShapeType="1"/>
          </p:cNvSpPr>
          <p:nvPr/>
        </p:nvSpPr>
        <p:spPr bwMode="auto">
          <a:xfrm>
            <a:off x="7334175" y="2607682"/>
            <a:ext cx="2" cy="2468862"/>
          </a:xfrm>
          <a:prstGeom prst="line">
            <a:avLst/>
          </a:prstGeom>
          <a:noFill/>
          <a:ln w="38100"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32">
            <a:extLst>
              <a:ext uri="{FF2B5EF4-FFF2-40B4-BE49-F238E27FC236}">
                <a16:creationId xmlns:a16="http://schemas.microsoft.com/office/drawing/2014/main" id="{A7F7CDF0-574A-4D3C-9131-5E77F41E55F1}"/>
              </a:ext>
            </a:extLst>
          </p:cNvPr>
          <p:cNvSpPr>
            <a:spLocks noChangeShapeType="1"/>
          </p:cNvSpPr>
          <p:nvPr/>
        </p:nvSpPr>
        <p:spPr bwMode="auto">
          <a:xfrm flipH="1">
            <a:off x="323778" y="5076544"/>
            <a:ext cx="7010400"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33">
            <a:extLst>
              <a:ext uri="{FF2B5EF4-FFF2-40B4-BE49-F238E27FC236}">
                <a16:creationId xmlns:a16="http://schemas.microsoft.com/office/drawing/2014/main" id="{CB49B4D4-26AC-48EE-B403-71C31AF329A8}"/>
              </a:ext>
            </a:extLst>
          </p:cNvPr>
          <p:cNvSpPr>
            <a:spLocks noChangeShapeType="1"/>
          </p:cNvSpPr>
          <p:nvPr/>
        </p:nvSpPr>
        <p:spPr bwMode="auto">
          <a:xfrm flipH="1">
            <a:off x="320976" y="2607682"/>
            <a:ext cx="0" cy="2453262"/>
          </a:xfrm>
          <a:prstGeom prst="line">
            <a:avLst/>
          </a:prstGeom>
          <a:noFill/>
          <a:ln w="38100"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923396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wipe(left)">
                                      <p:cBhvr>
                                        <p:cTn id="7" dur="5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41">
                                            <p:txEl>
                                              <p:pRg st="0" end="0"/>
                                            </p:txEl>
                                          </p:spTgt>
                                        </p:tgtEl>
                                        <p:attrNameLst>
                                          <p:attrName>style.visibility</p:attrName>
                                        </p:attrNameLst>
                                      </p:cBhvr>
                                      <p:to>
                                        <p:strVal val="visible"/>
                                      </p:to>
                                    </p:set>
                                    <p:animEffect transition="in" filter="barn(outVertical)">
                                      <p:cBhvr>
                                        <p:cTn id="16" dur="500"/>
                                        <p:tgtEl>
                                          <p:spTgt spid="41">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10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2500"/>
                            </p:stCondLst>
                            <p:childTnLst>
                              <p:par>
                                <p:cTn id="22" presetID="22" presetClass="entr" presetSubtype="8" fill="hold" grpId="0" nodeType="afterEffect">
                                  <p:stCondLst>
                                    <p:cond delay="100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500"/>
                                        <p:tgtEl>
                                          <p:spTgt spid="43"/>
                                        </p:tgtEl>
                                      </p:cBhvr>
                                    </p:animEffect>
                                  </p:childTnLst>
                                </p:cTn>
                              </p:par>
                            </p:childTnLst>
                          </p:cTn>
                        </p:par>
                        <p:par>
                          <p:cTn id="25" fill="hold">
                            <p:stCondLst>
                              <p:cond delay="4000"/>
                            </p:stCondLst>
                            <p:childTnLst>
                              <p:par>
                                <p:cTn id="26" presetID="16" presetClass="entr" presetSubtype="37" fill="hold" grpId="0" nodeType="afterEffect">
                                  <p:stCondLst>
                                    <p:cond delay="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barn(outVertical)">
                                      <p:cBhvr>
                                        <p:cTn id="28" dur="500"/>
                                        <p:tgtEl>
                                          <p:spTgt spid="44">
                                            <p:txEl>
                                              <p:pRg st="0" end="0"/>
                                            </p:txEl>
                                          </p:spTgt>
                                        </p:tgtEl>
                                      </p:cBhvr>
                                    </p:animEffect>
                                  </p:childTnLst>
                                </p:cTn>
                              </p:par>
                            </p:childTnLst>
                          </p:cTn>
                        </p:par>
                        <p:par>
                          <p:cTn id="29" fill="hold">
                            <p:stCondLst>
                              <p:cond delay="4500"/>
                            </p:stCondLst>
                            <p:childTnLst>
                              <p:par>
                                <p:cTn id="30" presetID="22" presetClass="entr" presetSubtype="8" fill="hold" grpId="0" nodeType="afterEffect">
                                  <p:stCondLst>
                                    <p:cond delay="100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par>
                          <p:cTn id="33" fill="hold">
                            <p:stCondLst>
                              <p:cond delay="6000"/>
                            </p:stCondLst>
                            <p:childTnLst>
                              <p:par>
                                <p:cTn id="34" presetID="16" presetClass="entr" presetSubtype="37" fill="hold" grpId="0" nodeType="afterEffect">
                                  <p:stCondLst>
                                    <p:cond delay="0"/>
                                  </p:stCondLst>
                                  <p:childTnLst>
                                    <p:set>
                                      <p:cBhvr>
                                        <p:cTn id="35" dur="1" fill="hold">
                                          <p:stCondLst>
                                            <p:cond delay="0"/>
                                          </p:stCondLst>
                                        </p:cTn>
                                        <p:tgtEl>
                                          <p:spTgt spid="46">
                                            <p:txEl>
                                              <p:pRg st="0" end="0"/>
                                            </p:txEl>
                                          </p:spTgt>
                                        </p:tgtEl>
                                        <p:attrNameLst>
                                          <p:attrName>style.visibility</p:attrName>
                                        </p:attrNameLst>
                                      </p:cBhvr>
                                      <p:to>
                                        <p:strVal val="visible"/>
                                      </p:to>
                                    </p:set>
                                    <p:animEffect transition="in" filter="barn(outVertical)">
                                      <p:cBhvr>
                                        <p:cTn id="36" dur="500"/>
                                        <p:tgtEl>
                                          <p:spTgt spid="46">
                                            <p:txEl>
                                              <p:pRg st="0" end="0"/>
                                            </p:txEl>
                                          </p:spTgt>
                                        </p:tgtEl>
                                      </p:cBhvr>
                                    </p:animEffect>
                                  </p:childTnLst>
                                </p:cTn>
                              </p:par>
                            </p:childTnLst>
                          </p:cTn>
                        </p:par>
                        <p:par>
                          <p:cTn id="37" fill="hold">
                            <p:stCondLst>
                              <p:cond delay="6500"/>
                            </p:stCondLst>
                            <p:childTnLst>
                              <p:par>
                                <p:cTn id="38" presetID="22" presetClass="entr" presetSubtype="8" fill="hold" grpId="0" nodeType="after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par>
                          <p:cTn id="41" fill="hold">
                            <p:stCondLst>
                              <p:cond delay="8000"/>
                            </p:stCondLst>
                            <p:childTnLst>
                              <p:par>
                                <p:cTn id="42" presetID="16" presetClass="entr" presetSubtype="37" fill="hold" grpId="0" nodeType="afterEffect">
                                  <p:stCondLst>
                                    <p:cond delay="0"/>
                                  </p:stCondLst>
                                  <p:childTnLst>
                                    <p:set>
                                      <p:cBhvr>
                                        <p:cTn id="43" dur="1" fill="hold">
                                          <p:stCondLst>
                                            <p:cond delay="0"/>
                                          </p:stCondLst>
                                        </p:cTn>
                                        <p:tgtEl>
                                          <p:spTgt spid="48">
                                            <p:txEl>
                                              <p:pRg st="0" end="0"/>
                                            </p:txEl>
                                          </p:spTgt>
                                        </p:tgtEl>
                                        <p:attrNameLst>
                                          <p:attrName>style.visibility</p:attrName>
                                        </p:attrNameLst>
                                      </p:cBhvr>
                                      <p:to>
                                        <p:strVal val="visible"/>
                                      </p:to>
                                    </p:set>
                                    <p:animEffect transition="in" filter="barn(outVertical)">
                                      <p:cBhvr>
                                        <p:cTn id="44" dur="500"/>
                                        <p:tgtEl>
                                          <p:spTgt spid="48">
                                            <p:txEl>
                                              <p:pRg st="0" end="0"/>
                                            </p:txEl>
                                          </p:spTgt>
                                        </p:tgtEl>
                                      </p:cBhvr>
                                    </p:animEffect>
                                  </p:childTnLst>
                                </p:cTn>
                              </p:par>
                            </p:childTnLst>
                          </p:cTn>
                        </p:par>
                        <p:par>
                          <p:cTn id="45" fill="hold">
                            <p:stCondLst>
                              <p:cond delay="8500"/>
                            </p:stCondLst>
                            <p:childTnLst>
                              <p:par>
                                <p:cTn id="46" presetID="22" presetClass="entr" presetSubtype="1" fill="hold" nodeType="afterEffect">
                                  <p:stCondLst>
                                    <p:cond delay="100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par>
                          <p:cTn id="49" fill="hold">
                            <p:stCondLst>
                              <p:cond delay="10000"/>
                            </p:stCondLst>
                            <p:childTnLst>
                              <p:par>
                                <p:cTn id="50" presetID="22" presetClass="entr" presetSubtype="1" fill="hold"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up)">
                                      <p:cBhvr>
                                        <p:cTn id="52" dur="500"/>
                                        <p:tgtEl>
                                          <p:spTgt spid="50"/>
                                        </p:tgtEl>
                                      </p:cBhvr>
                                    </p:animEffect>
                                  </p:childTnLst>
                                </p:cTn>
                              </p:par>
                            </p:childTnLst>
                          </p:cTn>
                        </p:par>
                        <p:par>
                          <p:cTn id="53" fill="hold">
                            <p:stCondLst>
                              <p:cond delay="10500"/>
                            </p:stCondLst>
                            <p:childTnLst>
                              <p:par>
                                <p:cTn id="54" presetID="22" presetClass="entr" presetSubtype="1"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up)">
                                      <p:cBhvr>
                                        <p:cTn id="56" dur="500"/>
                                        <p:tgtEl>
                                          <p:spTgt spid="51"/>
                                        </p:tgtEl>
                                      </p:cBhvr>
                                    </p:animEffect>
                                  </p:childTnLst>
                                </p:cTn>
                              </p:par>
                            </p:childTnLst>
                          </p:cTn>
                        </p:par>
                        <p:par>
                          <p:cTn id="57" fill="hold">
                            <p:stCondLst>
                              <p:cond delay="11000"/>
                            </p:stCondLst>
                            <p:childTnLst>
                              <p:par>
                                <p:cTn id="58" presetID="22" presetClass="entr" presetSubtype="1" fill="hold" nodeType="afterEffect">
                                  <p:stCondLst>
                                    <p:cond delay="100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par>
                          <p:cTn id="61" fill="hold">
                            <p:stCondLst>
                              <p:cond delay="12500"/>
                            </p:stCondLst>
                            <p:childTnLst>
                              <p:par>
                                <p:cTn id="62" presetID="22" presetClass="entr" presetSubtype="8"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childTnLst>
                          </p:cTn>
                        </p:par>
                        <p:par>
                          <p:cTn id="65" fill="hold">
                            <p:stCondLst>
                              <p:cond delay="13000"/>
                            </p:stCondLst>
                            <p:childTnLst>
                              <p:par>
                                <p:cTn id="66" presetID="16" presetClass="entr" presetSubtype="37" fill="hold" grpId="0" nodeType="afterEffect">
                                  <p:stCondLst>
                                    <p:cond delay="0"/>
                                  </p:stCondLst>
                                  <p:childTnLst>
                                    <p:set>
                                      <p:cBhvr>
                                        <p:cTn id="67" dur="1" fill="hold">
                                          <p:stCondLst>
                                            <p:cond delay="0"/>
                                          </p:stCondLst>
                                        </p:cTn>
                                        <p:tgtEl>
                                          <p:spTgt spid="54">
                                            <p:txEl>
                                              <p:pRg st="0" end="0"/>
                                            </p:txEl>
                                          </p:spTgt>
                                        </p:tgtEl>
                                        <p:attrNameLst>
                                          <p:attrName>style.visibility</p:attrName>
                                        </p:attrNameLst>
                                      </p:cBhvr>
                                      <p:to>
                                        <p:strVal val="visible"/>
                                      </p:to>
                                    </p:set>
                                    <p:animEffect transition="in" filter="barn(outVertical)">
                                      <p:cBhvr>
                                        <p:cTn id="68" dur="500"/>
                                        <p:tgtEl>
                                          <p:spTgt spid="54">
                                            <p:txEl>
                                              <p:pRg st="0" end="0"/>
                                            </p:txEl>
                                          </p:spTgt>
                                        </p:tgtEl>
                                      </p:cBhvr>
                                    </p:animEffect>
                                  </p:childTnLst>
                                </p:cTn>
                              </p:par>
                            </p:childTnLst>
                          </p:cTn>
                        </p:par>
                        <p:par>
                          <p:cTn id="69" fill="hold">
                            <p:stCondLst>
                              <p:cond delay="13500"/>
                            </p:stCondLst>
                            <p:childTnLst>
                              <p:par>
                                <p:cTn id="70" presetID="22" presetClass="entr" presetSubtype="8" fill="hold" nodeType="afterEffect">
                                  <p:stCondLst>
                                    <p:cond delay="100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500"/>
                                        <p:tgtEl>
                                          <p:spTgt spid="66"/>
                                        </p:tgtEl>
                                      </p:cBhvr>
                                    </p:animEffect>
                                  </p:childTnLst>
                                </p:cTn>
                              </p:par>
                            </p:childTnLst>
                          </p:cTn>
                        </p:par>
                        <p:par>
                          <p:cTn id="73" fill="hold">
                            <p:stCondLst>
                              <p:cond delay="15000"/>
                            </p:stCondLst>
                            <p:childTnLst>
                              <p:par>
                                <p:cTn id="74" presetID="22" presetClass="entr" presetSubtype="1" fill="hold" nodeType="afterEffect">
                                  <p:stCondLst>
                                    <p:cond delay="1000"/>
                                  </p:stCondLst>
                                  <p:childTnLst>
                                    <p:set>
                                      <p:cBhvr>
                                        <p:cTn id="75" dur="1" fill="hold">
                                          <p:stCondLst>
                                            <p:cond delay="0"/>
                                          </p:stCondLst>
                                        </p:cTn>
                                        <p:tgtEl>
                                          <p:spTgt spid="67"/>
                                        </p:tgtEl>
                                        <p:attrNameLst>
                                          <p:attrName>style.visibility</p:attrName>
                                        </p:attrNameLst>
                                      </p:cBhvr>
                                      <p:to>
                                        <p:strVal val="visible"/>
                                      </p:to>
                                    </p:set>
                                    <p:animEffect transition="in" filter="wipe(up)">
                                      <p:cBhvr>
                                        <p:cTn id="76" dur="500"/>
                                        <p:tgtEl>
                                          <p:spTgt spid="67"/>
                                        </p:tgtEl>
                                      </p:cBhvr>
                                    </p:animEffect>
                                  </p:childTnLst>
                                </p:cTn>
                              </p:par>
                            </p:childTnLst>
                          </p:cTn>
                        </p:par>
                        <p:par>
                          <p:cTn id="77" fill="hold">
                            <p:stCondLst>
                              <p:cond delay="16500"/>
                            </p:stCondLst>
                            <p:childTnLst>
                              <p:par>
                                <p:cTn id="78" presetID="22" presetClass="entr" presetSubtype="2" fill="hold" nodeType="afterEffect">
                                  <p:stCondLst>
                                    <p:cond delay="1000"/>
                                  </p:stCondLst>
                                  <p:childTnLst>
                                    <p:set>
                                      <p:cBhvr>
                                        <p:cTn id="79" dur="1" fill="hold">
                                          <p:stCondLst>
                                            <p:cond delay="0"/>
                                          </p:stCondLst>
                                        </p:cTn>
                                        <p:tgtEl>
                                          <p:spTgt spid="68"/>
                                        </p:tgtEl>
                                        <p:attrNameLst>
                                          <p:attrName>style.visibility</p:attrName>
                                        </p:attrNameLst>
                                      </p:cBhvr>
                                      <p:to>
                                        <p:strVal val="visible"/>
                                      </p:to>
                                    </p:set>
                                    <p:animEffect transition="in" filter="wipe(right)">
                                      <p:cBhvr>
                                        <p:cTn id="80" dur="500"/>
                                        <p:tgtEl>
                                          <p:spTgt spid="68"/>
                                        </p:tgtEl>
                                      </p:cBhvr>
                                    </p:animEffect>
                                  </p:childTnLst>
                                </p:cTn>
                              </p:par>
                            </p:childTnLst>
                          </p:cTn>
                        </p:par>
                        <p:par>
                          <p:cTn id="81" fill="hold">
                            <p:stCondLst>
                              <p:cond delay="18000"/>
                            </p:stCondLst>
                            <p:childTnLst>
                              <p:par>
                                <p:cTn id="82" presetID="22" presetClass="entr" presetSubtype="4" fill="hold" nodeType="afterEffect">
                                  <p:stCondLst>
                                    <p:cond delay="1000"/>
                                  </p:stCondLst>
                                  <p:childTnLst>
                                    <p:set>
                                      <p:cBhvr>
                                        <p:cTn id="83" dur="1" fill="hold">
                                          <p:stCondLst>
                                            <p:cond delay="0"/>
                                          </p:stCondLst>
                                        </p:cTn>
                                        <p:tgtEl>
                                          <p:spTgt spid="69"/>
                                        </p:tgtEl>
                                        <p:attrNameLst>
                                          <p:attrName>style.visibility</p:attrName>
                                        </p:attrNameLst>
                                      </p:cBhvr>
                                      <p:to>
                                        <p:strVal val="visible"/>
                                      </p:to>
                                    </p:set>
                                    <p:animEffect transition="in" filter="wipe(down)">
                                      <p:cBhvr>
                                        <p:cTn id="84" dur="500"/>
                                        <p:tgtEl>
                                          <p:spTgt spid="69"/>
                                        </p:tgtEl>
                                      </p:cBhvr>
                                    </p:animEffect>
                                  </p:childTnLst>
                                </p:cTn>
                              </p:par>
                            </p:childTnLst>
                          </p:cTn>
                        </p:par>
                        <p:par>
                          <p:cTn id="85" fill="hold">
                            <p:stCondLst>
                              <p:cond delay="19500"/>
                            </p:stCondLst>
                            <p:childTnLst>
                              <p:par>
                                <p:cTn id="86" presetID="22" presetClass="entr" presetSubtype="1" fill="hold" nodeType="afterEffect">
                                  <p:stCondLst>
                                    <p:cond delay="1000"/>
                                  </p:stCondLst>
                                  <p:childTnLst>
                                    <p:set>
                                      <p:cBhvr>
                                        <p:cTn id="87" dur="1" fill="hold">
                                          <p:stCondLst>
                                            <p:cond delay="0"/>
                                          </p:stCondLst>
                                        </p:cTn>
                                        <p:tgtEl>
                                          <p:spTgt spid="55"/>
                                        </p:tgtEl>
                                        <p:attrNameLst>
                                          <p:attrName>style.visibility</p:attrName>
                                        </p:attrNameLst>
                                      </p:cBhvr>
                                      <p:to>
                                        <p:strVal val="visible"/>
                                      </p:to>
                                    </p:set>
                                    <p:animEffect transition="in" filter="wipe(up)">
                                      <p:cBhvr>
                                        <p:cTn id="88" dur="500"/>
                                        <p:tgtEl>
                                          <p:spTgt spid="55"/>
                                        </p:tgtEl>
                                      </p:cBhvr>
                                    </p:animEffect>
                                  </p:childTnLst>
                                </p:cTn>
                              </p:par>
                            </p:childTnLst>
                          </p:cTn>
                        </p:par>
                        <p:par>
                          <p:cTn id="89" fill="hold">
                            <p:stCondLst>
                              <p:cond delay="21000"/>
                            </p:stCondLst>
                            <p:childTnLst>
                              <p:par>
                                <p:cTn id="90" presetID="22" presetClass="entr" presetSubtype="8" fill="hold"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wipe(left)">
                                      <p:cBhvr>
                                        <p:cTn id="92" dur="500"/>
                                        <p:tgtEl>
                                          <p:spTgt spid="56"/>
                                        </p:tgtEl>
                                      </p:cBhvr>
                                    </p:animEffect>
                                  </p:childTnLst>
                                </p:cTn>
                              </p:par>
                            </p:childTnLst>
                          </p:cTn>
                        </p:par>
                        <p:par>
                          <p:cTn id="93" fill="hold">
                            <p:stCondLst>
                              <p:cond delay="21500"/>
                            </p:stCondLst>
                            <p:childTnLst>
                              <p:par>
                                <p:cTn id="94" presetID="22" presetClass="entr" presetSubtype="1" fill="hold" nodeType="afterEffect">
                                  <p:stCondLst>
                                    <p:cond delay="1000"/>
                                  </p:stCondLst>
                                  <p:childTnLst>
                                    <p:set>
                                      <p:cBhvr>
                                        <p:cTn id="95" dur="1" fill="hold">
                                          <p:stCondLst>
                                            <p:cond delay="0"/>
                                          </p:stCondLst>
                                        </p:cTn>
                                        <p:tgtEl>
                                          <p:spTgt spid="57"/>
                                        </p:tgtEl>
                                        <p:attrNameLst>
                                          <p:attrName>style.visibility</p:attrName>
                                        </p:attrNameLst>
                                      </p:cBhvr>
                                      <p:to>
                                        <p:strVal val="visible"/>
                                      </p:to>
                                    </p:set>
                                    <p:animEffect transition="in" filter="wipe(up)">
                                      <p:cBhvr>
                                        <p:cTn id="96" dur="500"/>
                                        <p:tgtEl>
                                          <p:spTgt spid="57"/>
                                        </p:tgtEl>
                                      </p:cBhvr>
                                    </p:animEffect>
                                  </p:childTnLst>
                                </p:cTn>
                              </p:par>
                            </p:childTnLst>
                          </p:cTn>
                        </p:par>
                        <p:par>
                          <p:cTn id="97" fill="hold">
                            <p:stCondLst>
                              <p:cond delay="23000"/>
                            </p:stCondLst>
                            <p:childTnLst>
                              <p:par>
                                <p:cTn id="98" presetID="22" presetClass="entr" presetSubtype="8" fill="hold" grpId="0"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par>
                          <p:cTn id="101" fill="hold">
                            <p:stCondLst>
                              <p:cond delay="23500"/>
                            </p:stCondLst>
                            <p:childTnLst>
                              <p:par>
                                <p:cTn id="102" presetID="16" presetClass="entr" presetSubtype="37" fill="hold" grpId="0" nodeType="afterEffect">
                                  <p:stCondLst>
                                    <p:cond delay="0"/>
                                  </p:stCondLst>
                                  <p:childTnLst>
                                    <p:set>
                                      <p:cBhvr>
                                        <p:cTn id="103" dur="1" fill="hold">
                                          <p:stCondLst>
                                            <p:cond delay="0"/>
                                          </p:stCondLst>
                                        </p:cTn>
                                        <p:tgtEl>
                                          <p:spTgt spid="60">
                                            <p:txEl>
                                              <p:pRg st="0" end="0"/>
                                            </p:txEl>
                                          </p:spTgt>
                                        </p:tgtEl>
                                        <p:attrNameLst>
                                          <p:attrName>style.visibility</p:attrName>
                                        </p:attrNameLst>
                                      </p:cBhvr>
                                      <p:to>
                                        <p:strVal val="visible"/>
                                      </p:to>
                                    </p:set>
                                    <p:animEffect transition="in" filter="barn(outVertical)">
                                      <p:cBhvr>
                                        <p:cTn id="104" dur="500"/>
                                        <p:tgtEl>
                                          <p:spTgt spid="60">
                                            <p:txEl>
                                              <p:pRg st="0" end="0"/>
                                            </p:txEl>
                                          </p:spTgt>
                                        </p:tgtEl>
                                      </p:cBhvr>
                                    </p:animEffect>
                                  </p:childTnLst>
                                </p:cTn>
                              </p:par>
                            </p:childTnLst>
                          </p:cTn>
                        </p:par>
                        <p:par>
                          <p:cTn id="105" fill="hold">
                            <p:stCondLst>
                              <p:cond delay="24000"/>
                            </p:stCondLst>
                            <p:childTnLst>
                              <p:par>
                                <p:cTn id="106" presetID="22" presetClass="entr" presetSubtype="1" fill="hold" nodeType="afterEffect">
                                  <p:stCondLst>
                                    <p:cond delay="1000"/>
                                  </p:stCondLst>
                                  <p:childTnLst>
                                    <p:set>
                                      <p:cBhvr>
                                        <p:cTn id="107" dur="1" fill="hold">
                                          <p:stCondLst>
                                            <p:cond delay="0"/>
                                          </p:stCondLst>
                                        </p:cTn>
                                        <p:tgtEl>
                                          <p:spTgt spid="58"/>
                                        </p:tgtEl>
                                        <p:attrNameLst>
                                          <p:attrName>style.visibility</p:attrName>
                                        </p:attrNameLst>
                                      </p:cBhvr>
                                      <p:to>
                                        <p:strVal val="visible"/>
                                      </p:to>
                                    </p:set>
                                    <p:animEffect transition="in" filter="wipe(up)">
                                      <p:cBhvr>
                                        <p:cTn id="108" dur="500"/>
                                        <p:tgtEl>
                                          <p:spTgt spid="58"/>
                                        </p:tgtEl>
                                      </p:cBhvr>
                                    </p:animEffect>
                                  </p:childTnLst>
                                </p:cTn>
                              </p:par>
                            </p:childTnLst>
                          </p:cTn>
                        </p:par>
                        <p:par>
                          <p:cTn id="109" fill="hold">
                            <p:stCondLst>
                              <p:cond delay="25500"/>
                            </p:stCondLst>
                            <p:childTnLst>
                              <p:par>
                                <p:cTn id="110" presetID="22" presetClass="entr" presetSubtype="8" fill="hold" grpId="0" nodeType="after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wipe(left)">
                                      <p:cBhvr>
                                        <p:cTn id="112" dur="500"/>
                                        <p:tgtEl>
                                          <p:spTgt spid="61"/>
                                        </p:tgtEl>
                                      </p:cBhvr>
                                    </p:animEffect>
                                  </p:childTnLst>
                                </p:cTn>
                              </p:par>
                            </p:childTnLst>
                          </p:cTn>
                        </p:par>
                        <p:par>
                          <p:cTn id="113" fill="hold">
                            <p:stCondLst>
                              <p:cond delay="26000"/>
                            </p:stCondLst>
                            <p:childTnLst>
                              <p:par>
                                <p:cTn id="114" presetID="16" presetClass="entr" presetSubtype="37" fill="hold" grpId="0" nodeType="afterEffect">
                                  <p:stCondLst>
                                    <p:cond delay="0"/>
                                  </p:stCondLst>
                                  <p:childTnLst>
                                    <p:set>
                                      <p:cBhvr>
                                        <p:cTn id="115" dur="1" fill="hold">
                                          <p:stCondLst>
                                            <p:cond delay="0"/>
                                          </p:stCondLst>
                                        </p:cTn>
                                        <p:tgtEl>
                                          <p:spTgt spid="62">
                                            <p:txEl>
                                              <p:pRg st="0" end="0"/>
                                            </p:txEl>
                                          </p:spTgt>
                                        </p:tgtEl>
                                        <p:attrNameLst>
                                          <p:attrName>style.visibility</p:attrName>
                                        </p:attrNameLst>
                                      </p:cBhvr>
                                      <p:to>
                                        <p:strVal val="visible"/>
                                      </p:to>
                                    </p:set>
                                    <p:animEffect transition="in" filter="barn(outVertical)">
                                      <p:cBhvr>
                                        <p:cTn id="116" dur="500"/>
                                        <p:tgtEl>
                                          <p:spTgt spid="62">
                                            <p:txEl>
                                              <p:pRg st="0" end="0"/>
                                            </p:txEl>
                                          </p:spTgt>
                                        </p:tgtEl>
                                      </p:cBhvr>
                                    </p:animEffect>
                                  </p:childTnLst>
                                </p:cTn>
                              </p:par>
                            </p:childTnLst>
                          </p:cTn>
                        </p:par>
                        <p:par>
                          <p:cTn id="117" fill="hold">
                            <p:stCondLst>
                              <p:cond delay="26500"/>
                            </p:stCondLst>
                            <p:childTnLst>
                              <p:par>
                                <p:cTn id="118" presetID="22" presetClass="entr" presetSubtype="8" fill="hold" nodeType="afterEffect">
                                  <p:stCondLst>
                                    <p:cond delay="1000"/>
                                  </p:stCondLst>
                                  <p:childTnLst>
                                    <p:set>
                                      <p:cBhvr>
                                        <p:cTn id="119" dur="1" fill="hold">
                                          <p:stCondLst>
                                            <p:cond delay="0"/>
                                          </p:stCondLst>
                                        </p:cTn>
                                        <p:tgtEl>
                                          <p:spTgt spid="63"/>
                                        </p:tgtEl>
                                        <p:attrNameLst>
                                          <p:attrName>style.visibility</p:attrName>
                                        </p:attrNameLst>
                                      </p:cBhvr>
                                      <p:to>
                                        <p:strVal val="visible"/>
                                      </p:to>
                                    </p:set>
                                    <p:animEffect transition="in" filter="wipe(left)">
                                      <p:cBhvr>
                                        <p:cTn id="120" dur="500"/>
                                        <p:tgtEl>
                                          <p:spTgt spid="6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4">
                                            <p:txEl>
                                              <p:pRg st="0" end="0"/>
                                            </p:txEl>
                                          </p:spTgt>
                                        </p:tgtEl>
                                        <p:attrNameLst>
                                          <p:attrName>style.visibility</p:attrName>
                                        </p:attrNameLst>
                                      </p:cBhvr>
                                      <p:to>
                                        <p:strVal val="visible"/>
                                      </p:to>
                                    </p:set>
                                    <p:animEffect transition="in" filter="wipe(left)">
                                      <p:cBhvr>
                                        <p:cTn id="125" dur="500"/>
                                        <p:tgtEl>
                                          <p:spTgt spid="64">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65">
                                            <p:txEl>
                                              <p:pRg st="0" end="0"/>
                                            </p:txEl>
                                          </p:spTgt>
                                        </p:tgtEl>
                                        <p:attrNameLst>
                                          <p:attrName>style.visibility</p:attrName>
                                        </p:attrNameLst>
                                      </p:cBhvr>
                                      <p:to>
                                        <p:strVal val="visible"/>
                                      </p:to>
                                    </p:set>
                                    <p:animEffect transition="in" filter="wipe(left)">
                                      <p:cBhvr>
                                        <p:cTn id="130"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uiExpand="1" build="p"/>
      <p:bldP spid="40" grpId="0" animBg="1"/>
      <p:bldP spid="41" grpId="0" build="p" advAuto="0"/>
      <p:bldP spid="43" grpId="0" animBg="1"/>
      <p:bldP spid="44" grpId="0" build="p" advAuto="0"/>
      <p:bldP spid="45" grpId="0" animBg="1"/>
      <p:bldP spid="46" grpId="0" build="p" advAuto="0"/>
      <p:bldP spid="47" grpId="0" animBg="1"/>
      <p:bldP spid="48" grpId="0" build="p" advAuto="0"/>
      <p:bldP spid="53" grpId="0" animBg="1"/>
      <p:bldP spid="54" grpId="0" build="p" advAuto="0"/>
      <p:bldP spid="59" grpId="0" animBg="1"/>
      <p:bldP spid="60" grpId="0" build="p" advAuto="0"/>
      <p:bldP spid="61" grpId="0" animBg="1"/>
      <p:bldP spid="62" grpId="0" build="p" advAuto="0"/>
      <p:bldP spid="64" grpId="0" build="p"/>
      <p:bldP spid="6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44948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采用通道或</a:t>
            </a:r>
            <a:r>
              <a:rPr lang="en-US" altLang="zh-CN" sz="2800" b="1" dirty="0">
                <a:solidFill>
                  <a:srgbClr val="0563C1"/>
                </a:solidFill>
                <a:latin typeface="楷体" panose="02010609060101010101" pitchFamily="49" charset="-122"/>
                <a:ea typeface="楷体" panose="02010609060101010101" pitchFamily="49" charset="-122"/>
              </a:rPr>
              <a:t>IOP</a:t>
            </a:r>
            <a:r>
              <a:rPr lang="zh-CN" altLang="en-US" sz="2800" b="1" dirty="0">
                <a:solidFill>
                  <a:srgbClr val="0563C1"/>
                </a:solidFill>
                <a:latin typeface="楷体" panose="02010609060101010101" pitchFamily="49" charset="-122"/>
                <a:ea typeface="楷体" panose="02010609060101010101" pitchFamily="49" charset="-122"/>
              </a:rPr>
              <a:t>的大型系统结构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2"/>
            <a:ext cx="536851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 Box 11">
            <a:extLst>
              <a:ext uri="{FF2B5EF4-FFF2-40B4-BE49-F238E27FC236}">
                <a16:creationId xmlns:a16="http://schemas.microsoft.com/office/drawing/2014/main" id="{DC13EDF0-F65F-440A-846D-E1FC64F7DD26}"/>
              </a:ext>
            </a:extLst>
          </p:cNvPr>
          <p:cNvSpPr txBox="1">
            <a:spLocks noChangeArrowheads="1"/>
          </p:cNvSpPr>
          <p:nvPr/>
        </p:nvSpPr>
        <p:spPr bwMode="auto">
          <a:xfrm>
            <a:off x="437513" y="1665548"/>
            <a:ext cx="484953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）带通道的系统</a:t>
            </a:r>
          </a:p>
        </p:txBody>
      </p:sp>
      <p:sp>
        <p:nvSpPr>
          <p:cNvPr id="70" name="Rectangle 3">
            <a:extLst>
              <a:ext uri="{FF2B5EF4-FFF2-40B4-BE49-F238E27FC236}">
                <a16:creationId xmlns:a16="http://schemas.microsoft.com/office/drawing/2014/main" id="{090B6B34-92B5-4BDB-B453-8134180CD37E}"/>
              </a:ext>
            </a:extLst>
          </p:cNvPr>
          <p:cNvSpPr>
            <a:spLocks noChangeArrowheads="1"/>
          </p:cNvSpPr>
          <p:nvPr/>
        </p:nvSpPr>
        <p:spPr bwMode="auto">
          <a:xfrm>
            <a:off x="628650" y="2408162"/>
            <a:ext cx="15240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1" name="Rectangle 4">
            <a:extLst>
              <a:ext uri="{FF2B5EF4-FFF2-40B4-BE49-F238E27FC236}">
                <a16:creationId xmlns:a16="http://schemas.microsoft.com/office/drawing/2014/main" id="{C236F829-2D3F-4F1C-9236-3F605DA62CB0}"/>
              </a:ext>
            </a:extLst>
          </p:cNvPr>
          <p:cNvSpPr>
            <a:spLocks noChangeArrowheads="1"/>
          </p:cNvSpPr>
          <p:nvPr/>
        </p:nvSpPr>
        <p:spPr bwMode="auto">
          <a:xfrm>
            <a:off x="2686050" y="2408162"/>
            <a:ext cx="16002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2" name="Rectangle 5">
            <a:extLst>
              <a:ext uri="{FF2B5EF4-FFF2-40B4-BE49-F238E27FC236}">
                <a16:creationId xmlns:a16="http://schemas.microsoft.com/office/drawing/2014/main" id="{A249FF39-D973-49A8-A3C4-56F932B62444}"/>
              </a:ext>
            </a:extLst>
          </p:cNvPr>
          <p:cNvSpPr>
            <a:spLocks noChangeArrowheads="1"/>
          </p:cNvSpPr>
          <p:nvPr/>
        </p:nvSpPr>
        <p:spPr bwMode="auto">
          <a:xfrm>
            <a:off x="4819650" y="2408162"/>
            <a:ext cx="16764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3" name="Rectangle 6">
            <a:extLst>
              <a:ext uri="{FF2B5EF4-FFF2-40B4-BE49-F238E27FC236}">
                <a16:creationId xmlns:a16="http://schemas.microsoft.com/office/drawing/2014/main" id="{EBE2DD5B-D078-4715-B132-AB785CC4FC37}"/>
              </a:ext>
            </a:extLst>
          </p:cNvPr>
          <p:cNvSpPr>
            <a:spLocks noChangeArrowheads="1"/>
          </p:cNvSpPr>
          <p:nvPr/>
        </p:nvSpPr>
        <p:spPr bwMode="auto">
          <a:xfrm>
            <a:off x="7029450" y="2408162"/>
            <a:ext cx="15240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74" name="Text Box 7">
            <a:extLst>
              <a:ext uri="{FF2B5EF4-FFF2-40B4-BE49-F238E27FC236}">
                <a16:creationId xmlns:a16="http://schemas.microsoft.com/office/drawing/2014/main" id="{6B2A0C8A-D216-4192-9509-EE0144FFFE4A}"/>
              </a:ext>
            </a:extLst>
          </p:cNvPr>
          <p:cNvSpPr txBox="1">
            <a:spLocks noChangeArrowheads="1"/>
          </p:cNvSpPr>
          <p:nvPr/>
        </p:nvSpPr>
        <p:spPr bwMode="auto">
          <a:xfrm>
            <a:off x="4895850" y="2482130"/>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r>
              <a:rPr lang="zh-CN" altLang="en-US" sz="2400" b="1">
                <a:latin typeface="楷体" panose="02010609060101010101" pitchFamily="49" charset="-122"/>
                <a:ea typeface="楷体" panose="02010609060101010101" pitchFamily="49" charset="-122"/>
              </a:rPr>
              <a:t>控制器</a:t>
            </a:r>
          </a:p>
        </p:txBody>
      </p:sp>
      <p:sp>
        <p:nvSpPr>
          <p:cNvPr id="75" name="Text Box 8">
            <a:extLst>
              <a:ext uri="{FF2B5EF4-FFF2-40B4-BE49-F238E27FC236}">
                <a16:creationId xmlns:a16="http://schemas.microsoft.com/office/drawing/2014/main" id="{42C979AA-C294-4140-8107-A4350CC1AADD}"/>
              </a:ext>
            </a:extLst>
          </p:cNvPr>
          <p:cNvSpPr txBox="1">
            <a:spLocks noChangeArrowheads="1"/>
          </p:cNvSpPr>
          <p:nvPr/>
        </p:nvSpPr>
        <p:spPr bwMode="auto">
          <a:xfrm>
            <a:off x="933450" y="248213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主机</a:t>
            </a:r>
          </a:p>
        </p:txBody>
      </p:sp>
      <p:sp>
        <p:nvSpPr>
          <p:cNvPr id="76" name="Text Box 9">
            <a:extLst>
              <a:ext uri="{FF2B5EF4-FFF2-40B4-BE49-F238E27FC236}">
                <a16:creationId xmlns:a16="http://schemas.microsoft.com/office/drawing/2014/main" id="{FB34C4A3-647F-42B9-91FB-EA2C7C0B687F}"/>
              </a:ext>
            </a:extLst>
          </p:cNvPr>
          <p:cNvSpPr txBox="1">
            <a:spLocks noChangeArrowheads="1"/>
          </p:cNvSpPr>
          <p:nvPr/>
        </p:nvSpPr>
        <p:spPr bwMode="auto">
          <a:xfrm>
            <a:off x="7410450" y="248213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77" name="Text Box 10">
            <a:extLst>
              <a:ext uri="{FF2B5EF4-FFF2-40B4-BE49-F238E27FC236}">
                <a16:creationId xmlns:a16="http://schemas.microsoft.com/office/drawing/2014/main" id="{F31AF16B-54A0-4CA1-A698-2C70BADE2BDA}"/>
              </a:ext>
            </a:extLst>
          </p:cNvPr>
          <p:cNvSpPr txBox="1">
            <a:spLocks noChangeArrowheads="1"/>
          </p:cNvSpPr>
          <p:nvPr/>
        </p:nvSpPr>
        <p:spPr bwMode="auto">
          <a:xfrm>
            <a:off x="3067050" y="248213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通道</a:t>
            </a:r>
          </a:p>
        </p:txBody>
      </p:sp>
      <p:sp>
        <p:nvSpPr>
          <p:cNvPr id="78" name="Line 11">
            <a:extLst>
              <a:ext uri="{FF2B5EF4-FFF2-40B4-BE49-F238E27FC236}">
                <a16:creationId xmlns:a16="http://schemas.microsoft.com/office/drawing/2014/main" id="{6AD5992E-1152-4B8F-AEC1-41F437A48497}"/>
              </a:ext>
            </a:extLst>
          </p:cNvPr>
          <p:cNvSpPr>
            <a:spLocks noChangeShapeType="1"/>
          </p:cNvSpPr>
          <p:nvPr/>
        </p:nvSpPr>
        <p:spPr bwMode="auto">
          <a:xfrm>
            <a:off x="2152650" y="2712962"/>
            <a:ext cx="533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9" name="Line 12">
            <a:extLst>
              <a:ext uri="{FF2B5EF4-FFF2-40B4-BE49-F238E27FC236}">
                <a16:creationId xmlns:a16="http://schemas.microsoft.com/office/drawing/2014/main" id="{524B46CF-1BC7-487C-9B1F-740C96195A3B}"/>
              </a:ext>
            </a:extLst>
          </p:cNvPr>
          <p:cNvSpPr>
            <a:spLocks noChangeShapeType="1"/>
          </p:cNvSpPr>
          <p:nvPr/>
        </p:nvSpPr>
        <p:spPr bwMode="auto">
          <a:xfrm>
            <a:off x="4286250" y="2712962"/>
            <a:ext cx="533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0" name="Line 13">
            <a:extLst>
              <a:ext uri="{FF2B5EF4-FFF2-40B4-BE49-F238E27FC236}">
                <a16:creationId xmlns:a16="http://schemas.microsoft.com/office/drawing/2014/main" id="{A882047D-9B23-4B4E-9A93-97F40B1E1304}"/>
              </a:ext>
            </a:extLst>
          </p:cNvPr>
          <p:cNvSpPr>
            <a:spLocks noChangeShapeType="1"/>
          </p:cNvSpPr>
          <p:nvPr/>
        </p:nvSpPr>
        <p:spPr bwMode="auto">
          <a:xfrm>
            <a:off x="6496050" y="2712962"/>
            <a:ext cx="533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1" name="Text Box 11">
            <a:extLst>
              <a:ext uri="{FF2B5EF4-FFF2-40B4-BE49-F238E27FC236}">
                <a16:creationId xmlns:a16="http://schemas.microsoft.com/office/drawing/2014/main" id="{08762564-1E0B-4B0B-9EBB-904F0A893385}"/>
              </a:ext>
            </a:extLst>
          </p:cNvPr>
          <p:cNvSpPr txBox="1">
            <a:spLocks noChangeArrowheads="1"/>
          </p:cNvSpPr>
          <p:nvPr/>
        </p:nvSpPr>
        <p:spPr bwMode="auto">
          <a:xfrm>
            <a:off x="437513" y="3064579"/>
            <a:ext cx="484953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）带</a:t>
            </a:r>
            <a:r>
              <a:rPr lang="en-US" altLang="zh-CN" sz="2800" b="1" dirty="0">
                <a:latin typeface="楷体" panose="02010609060101010101" pitchFamily="49" charset="-122"/>
                <a:ea typeface="楷体" panose="02010609060101010101" pitchFamily="49" charset="-122"/>
              </a:rPr>
              <a:t>IOP</a:t>
            </a:r>
            <a:r>
              <a:rPr lang="zh-CN" altLang="en-US" sz="2800" b="1" dirty="0">
                <a:latin typeface="楷体" panose="02010609060101010101" pitchFamily="49" charset="-122"/>
                <a:ea typeface="楷体" panose="02010609060101010101" pitchFamily="49" charset="-122"/>
              </a:rPr>
              <a:t>的系统</a:t>
            </a:r>
          </a:p>
        </p:txBody>
      </p:sp>
      <p:sp>
        <p:nvSpPr>
          <p:cNvPr id="82" name="Line 15">
            <a:extLst>
              <a:ext uri="{FF2B5EF4-FFF2-40B4-BE49-F238E27FC236}">
                <a16:creationId xmlns:a16="http://schemas.microsoft.com/office/drawing/2014/main" id="{591104BC-84D9-4D84-A0DA-45AC70EBE4BB}"/>
              </a:ext>
            </a:extLst>
          </p:cNvPr>
          <p:cNvSpPr>
            <a:spLocks noChangeShapeType="1"/>
          </p:cNvSpPr>
          <p:nvPr/>
        </p:nvSpPr>
        <p:spPr bwMode="auto">
          <a:xfrm>
            <a:off x="762000" y="3888380"/>
            <a:ext cx="7086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83" name="Rectangle 16">
            <a:extLst>
              <a:ext uri="{FF2B5EF4-FFF2-40B4-BE49-F238E27FC236}">
                <a16:creationId xmlns:a16="http://schemas.microsoft.com/office/drawing/2014/main" id="{907019DF-FAE3-46D8-BCE9-89F719F46D00}"/>
              </a:ext>
            </a:extLst>
          </p:cNvPr>
          <p:cNvSpPr>
            <a:spLocks noChangeArrowheads="1"/>
          </p:cNvSpPr>
          <p:nvPr/>
        </p:nvSpPr>
        <p:spPr bwMode="auto">
          <a:xfrm>
            <a:off x="762000" y="4140926"/>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4" name="Rectangle 17">
            <a:extLst>
              <a:ext uri="{FF2B5EF4-FFF2-40B4-BE49-F238E27FC236}">
                <a16:creationId xmlns:a16="http://schemas.microsoft.com/office/drawing/2014/main" id="{B4AA2DA6-B513-46F2-A5C3-21D39DD8C227}"/>
              </a:ext>
            </a:extLst>
          </p:cNvPr>
          <p:cNvSpPr>
            <a:spLocks noChangeArrowheads="1"/>
          </p:cNvSpPr>
          <p:nvPr/>
        </p:nvSpPr>
        <p:spPr bwMode="auto">
          <a:xfrm>
            <a:off x="2209800" y="4140926"/>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5" name="Rectangle 18">
            <a:extLst>
              <a:ext uri="{FF2B5EF4-FFF2-40B4-BE49-F238E27FC236}">
                <a16:creationId xmlns:a16="http://schemas.microsoft.com/office/drawing/2014/main" id="{AF25FFD3-F126-4EC5-AEF9-C8C9D69AFF2B}"/>
              </a:ext>
            </a:extLst>
          </p:cNvPr>
          <p:cNvSpPr>
            <a:spLocks noChangeArrowheads="1"/>
          </p:cNvSpPr>
          <p:nvPr/>
        </p:nvSpPr>
        <p:spPr bwMode="auto">
          <a:xfrm>
            <a:off x="3657600" y="4140926"/>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6" name="Rectangle 19">
            <a:extLst>
              <a:ext uri="{FF2B5EF4-FFF2-40B4-BE49-F238E27FC236}">
                <a16:creationId xmlns:a16="http://schemas.microsoft.com/office/drawing/2014/main" id="{F3A92842-73D9-4BBF-8ABC-C7B66023620A}"/>
              </a:ext>
            </a:extLst>
          </p:cNvPr>
          <p:cNvSpPr>
            <a:spLocks noChangeArrowheads="1"/>
          </p:cNvSpPr>
          <p:nvPr/>
        </p:nvSpPr>
        <p:spPr bwMode="auto">
          <a:xfrm>
            <a:off x="6019800" y="4140926"/>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7" name="Rectangle 20">
            <a:extLst>
              <a:ext uri="{FF2B5EF4-FFF2-40B4-BE49-F238E27FC236}">
                <a16:creationId xmlns:a16="http://schemas.microsoft.com/office/drawing/2014/main" id="{2CFCD9B2-B757-49E1-B3FB-188AA2AFD22B}"/>
              </a:ext>
            </a:extLst>
          </p:cNvPr>
          <p:cNvSpPr>
            <a:spLocks noChangeArrowheads="1"/>
          </p:cNvSpPr>
          <p:nvPr/>
        </p:nvSpPr>
        <p:spPr bwMode="auto">
          <a:xfrm>
            <a:off x="3657600" y="4985660"/>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88" name="Line 21">
            <a:extLst>
              <a:ext uri="{FF2B5EF4-FFF2-40B4-BE49-F238E27FC236}">
                <a16:creationId xmlns:a16="http://schemas.microsoft.com/office/drawing/2014/main" id="{FEF1FA18-50BA-4113-845B-60A00F24AFF8}"/>
              </a:ext>
            </a:extLst>
          </p:cNvPr>
          <p:cNvSpPr>
            <a:spLocks noChangeShapeType="1"/>
          </p:cNvSpPr>
          <p:nvPr/>
        </p:nvSpPr>
        <p:spPr bwMode="auto">
          <a:xfrm>
            <a:off x="5105400" y="4917080"/>
            <a:ext cx="2667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90" name="Rectangle 22">
            <a:extLst>
              <a:ext uri="{FF2B5EF4-FFF2-40B4-BE49-F238E27FC236}">
                <a16:creationId xmlns:a16="http://schemas.microsoft.com/office/drawing/2014/main" id="{614006E6-4D6A-4686-A007-C2D0B2958EFD}"/>
              </a:ext>
            </a:extLst>
          </p:cNvPr>
          <p:cNvSpPr>
            <a:spLocks noChangeArrowheads="1"/>
          </p:cNvSpPr>
          <p:nvPr/>
        </p:nvSpPr>
        <p:spPr bwMode="auto">
          <a:xfrm>
            <a:off x="5257800" y="5180104"/>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91" name="Rectangle 23">
            <a:extLst>
              <a:ext uri="{FF2B5EF4-FFF2-40B4-BE49-F238E27FC236}">
                <a16:creationId xmlns:a16="http://schemas.microsoft.com/office/drawing/2014/main" id="{EB546EC2-7373-4E70-A982-6CF7C48B43DC}"/>
              </a:ext>
            </a:extLst>
          </p:cNvPr>
          <p:cNvSpPr>
            <a:spLocks noChangeArrowheads="1"/>
          </p:cNvSpPr>
          <p:nvPr/>
        </p:nvSpPr>
        <p:spPr bwMode="auto">
          <a:xfrm>
            <a:off x="6553200" y="5180104"/>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92" name="Rectangle 24">
            <a:extLst>
              <a:ext uri="{FF2B5EF4-FFF2-40B4-BE49-F238E27FC236}">
                <a16:creationId xmlns:a16="http://schemas.microsoft.com/office/drawing/2014/main" id="{04D85F04-CF10-44CD-837B-6ED2D1343A02}"/>
              </a:ext>
            </a:extLst>
          </p:cNvPr>
          <p:cNvSpPr>
            <a:spLocks noChangeArrowheads="1"/>
          </p:cNvSpPr>
          <p:nvPr/>
        </p:nvSpPr>
        <p:spPr bwMode="auto">
          <a:xfrm>
            <a:off x="6553200" y="5964821"/>
            <a:ext cx="990600" cy="5334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93" name="Text Box 25">
            <a:extLst>
              <a:ext uri="{FF2B5EF4-FFF2-40B4-BE49-F238E27FC236}">
                <a16:creationId xmlns:a16="http://schemas.microsoft.com/office/drawing/2014/main" id="{B6A5F980-E1B6-4700-AC14-395AD295E107}"/>
              </a:ext>
            </a:extLst>
          </p:cNvPr>
          <p:cNvSpPr txBox="1">
            <a:spLocks noChangeArrowheads="1"/>
          </p:cNvSpPr>
          <p:nvPr/>
        </p:nvSpPr>
        <p:spPr bwMode="auto">
          <a:xfrm>
            <a:off x="914400" y="4176794"/>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CPU</a:t>
            </a:r>
          </a:p>
        </p:txBody>
      </p:sp>
      <p:sp>
        <p:nvSpPr>
          <p:cNvPr id="94" name="Text Box 26">
            <a:extLst>
              <a:ext uri="{FF2B5EF4-FFF2-40B4-BE49-F238E27FC236}">
                <a16:creationId xmlns:a16="http://schemas.microsoft.com/office/drawing/2014/main" id="{9389684D-A9FD-49DE-948B-3BF2DD29F84E}"/>
              </a:ext>
            </a:extLst>
          </p:cNvPr>
          <p:cNvSpPr txBox="1">
            <a:spLocks noChangeArrowheads="1"/>
          </p:cNvSpPr>
          <p:nvPr/>
        </p:nvSpPr>
        <p:spPr bwMode="auto">
          <a:xfrm>
            <a:off x="2514600" y="4176794"/>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M</a:t>
            </a:r>
          </a:p>
        </p:txBody>
      </p:sp>
      <p:sp>
        <p:nvSpPr>
          <p:cNvPr id="95" name="Text Box 27">
            <a:extLst>
              <a:ext uri="{FF2B5EF4-FFF2-40B4-BE49-F238E27FC236}">
                <a16:creationId xmlns:a16="http://schemas.microsoft.com/office/drawing/2014/main" id="{B613682F-231C-4A41-8687-99EDC6704950}"/>
              </a:ext>
            </a:extLst>
          </p:cNvPr>
          <p:cNvSpPr txBox="1">
            <a:spLocks noChangeArrowheads="1"/>
          </p:cNvSpPr>
          <p:nvPr/>
        </p:nvSpPr>
        <p:spPr bwMode="auto">
          <a:xfrm>
            <a:off x="3733800" y="4176794"/>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96" name="Text Box 28">
            <a:extLst>
              <a:ext uri="{FF2B5EF4-FFF2-40B4-BE49-F238E27FC236}">
                <a16:creationId xmlns:a16="http://schemas.microsoft.com/office/drawing/2014/main" id="{80D41177-7FA0-4CE2-960B-7CC8D7A2796E}"/>
              </a:ext>
            </a:extLst>
          </p:cNvPr>
          <p:cNvSpPr txBox="1">
            <a:spLocks noChangeArrowheads="1"/>
          </p:cNvSpPr>
          <p:nvPr/>
        </p:nvSpPr>
        <p:spPr bwMode="auto">
          <a:xfrm>
            <a:off x="3810000" y="506186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97" name="Text Box 29">
            <a:extLst>
              <a:ext uri="{FF2B5EF4-FFF2-40B4-BE49-F238E27FC236}">
                <a16:creationId xmlns:a16="http://schemas.microsoft.com/office/drawing/2014/main" id="{D1FD3538-CE75-446E-BBFF-5229356447DF}"/>
              </a:ext>
            </a:extLst>
          </p:cNvPr>
          <p:cNvSpPr txBox="1">
            <a:spLocks noChangeArrowheads="1"/>
          </p:cNvSpPr>
          <p:nvPr/>
        </p:nvSpPr>
        <p:spPr bwMode="auto">
          <a:xfrm>
            <a:off x="6172200" y="4176794"/>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IOP</a:t>
            </a:r>
          </a:p>
        </p:txBody>
      </p:sp>
      <p:sp>
        <p:nvSpPr>
          <p:cNvPr id="98" name="Text Box 30">
            <a:extLst>
              <a:ext uri="{FF2B5EF4-FFF2-40B4-BE49-F238E27FC236}">
                <a16:creationId xmlns:a16="http://schemas.microsoft.com/office/drawing/2014/main" id="{2784643E-25B8-4EAD-BF84-37B2F8D68912}"/>
              </a:ext>
            </a:extLst>
          </p:cNvPr>
          <p:cNvSpPr txBox="1">
            <a:spLocks noChangeArrowheads="1"/>
          </p:cNvSpPr>
          <p:nvPr/>
        </p:nvSpPr>
        <p:spPr bwMode="auto">
          <a:xfrm>
            <a:off x="5486400" y="5215972"/>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LM</a:t>
            </a:r>
          </a:p>
        </p:txBody>
      </p:sp>
      <p:sp>
        <p:nvSpPr>
          <p:cNvPr id="99" name="Text Box 31">
            <a:extLst>
              <a:ext uri="{FF2B5EF4-FFF2-40B4-BE49-F238E27FC236}">
                <a16:creationId xmlns:a16="http://schemas.microsoft.com/office/drawing/2014/main" id="{D94B41AD-3502-4A1D-9AD6-7703E36DC8DB}"/>
              </a:ext>
            </a:extLst>
          </p:cNvPr>
          <p:cNvSpPr txBox="1">
            <a:spLocks noChangeArrowheads="1"/>
          </p:cNvSpPr>
          <p:nvPr/>
        </p:nvSpPr>
        <p:spPr bwMode="auto">
          <a:xfrm>
            <a:off x="6629400" y="5215972"/>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接口</a:t>
            </a:r>
          </a:p>
        </p:txBody>
      </p:sp>
      <p:sp>
        <p:nvSpPr>
          <p:cNvPr id="100" name="Text Box 32">
            <a:extLst>
              <a:ext uri="{FF2B5EF4-FFF2-40B4-BE49-F238E27FC236}">
                <a16:creationId xmlns:a16="http://schemas.microsoft.com/office/drawing/2014/main" id="{7663A0FF-0A86-4DCB-B5F8-A49AE341753A}"/>
              </a:ext>
            </a:extLst>
          </p:cNvPr>
          <p:cNvSpPr txBox="1">
            <a:spLocks noChangeArrowheads="1"/>
          </p:cNvSpPr>
          <p:nvPr/>
        </p:nvSpPr>
        <p:spPr bwMode="auto">
          <a:xfrm>
            <a:off x="6629400" y="5964821"/>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101" name="Line 33">
            <a:extLst>
              <a:ext uri="{FF2B5EF4-FFF2-40B4-BE49-F238E27FC236}">
                <a16:creationId xmlns:a16="http://schemas.microsoft.com/office/drawing/2014/main" id="{7D8DE280-BC48-4B6D-8F9B-1F16E0A52EA8}"/>
              </a:ext>
            </a:extLst>
          </p:cNvPr>
          <p:cNvSpPr>
            <a:spLocks noChangeShapeType="1"/>
          </p:cNvSpPr>
          <p:nvPr/>
        </p:nvSpPr>
        <p:spPr bwMode="auto">
          <a:xfrm flipH="1">
            <a:off x="1295399" y="3888380"/>
            <a:ext cx="1" cy="25072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2" name="Line 34">
            <a:extLst>
              <a:ext uri="{FF2B5EF4-FFF2-40B4-BE49-F238E27FC236}">
                <a16:creationId xmlns:a16="http://schemas.microsoft.com/office/drawing/2014/main" id="{7F10478F-4068-4018-ADAA-772C23AA3ECE}"/>
              </a:ext>
            </a:extLst>
          </p:cNvPr>
          <p:cNvSpPr>
            <a:spLocks noChangeShapeType="1"/>
          </p:cNvSpPr>
          <p:nvPr/>
        </p:nvSpPr>
        <p:spPr bwMode="auto">
          <a:xfrm>
            <a:off x="4114800" y="468086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3" name="Line 35">
            <a:extLst>
              <a:ext uri="{FF2B5EF4-FFF2-40B4-BE49-F238E27FC236}">
                <a16:creationId xmlns:a16="http://schemas.microsoft.com/office/drawing/2014/main" id="{4AC4F1C2-F656-4F93-841D-A1EEEE1E8FFB}"/>
              </a:ext>
            </a:extLst>
          </p:cNvPr>
          <p:cNvSpPr>
            <a:spLocks noChangeShapeType="1"/>
          </p:cNvSpPr>
          <p:nvPr/>
        </p:nvSpPr>
        <p:spPr bwMode="auto">
          <a:xfrm flipH="1">
            <a:off x="2733677" y="3888380"/>
            <a:ext cx="9523" cy="242164"/>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4" name="Line 36">
            <a:extLst>
              <a:ext uri="{FF2B5EF4-FFF2-40B4-BE49-F238E27FC236}">
                <a16:creationId xmlns:a16="http://schemas.microsoft.com/office/drawing/2014/main" id="{A54F8E68-FED2-459A-96F6-312880BC2E41}"/>
              </a:ext>
            </a:extLst>
          </p:cNvPr>
          <p:cNvSpPr>
            <a:spLocks noChangeShapeType="1"/>
          </p:cNvSpPr>
          <p:nvPr/>
        </p:nvSpPr>
        <p:spPr bwMode="auto">
          <a:xfrm flipH="1">
            <a:off x="4181477" y="3888380"/>
            <a:ext cx="9523" cy="242164"/>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5" name="Line 37">
            <a:extLst>
              <a:ext uri="{FF2B5EF4-FFF2-40B4-BE49-F238E27FC236}">
                <a16:creationId xmlns:a16="http://schemas.microsoft.com/office/drawing/2014/main" id="{FBCEBB6F-CE19-446A-A3D8-B6B2C289D3A1}"/>
              </a:ext>
            </a:extLst>
          </p:cNvPr>
          <p:cNvSpPr>
            <a:spLocks noChangeShapeType="1"/>
          </p:cNvSpPr>
          <p:nvPr/>
        </p:nvSpPr>
        <p:spPr bwMode="auto">
          <a:xfrm>
            <a:off x="6553200" y="3888380"/>
            <a:ext cx="0" cy="25072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6" name="Line 38">
            <a:extLst>
              <a:ext uri="{FF2B5EF4-FFF2-40B4-BE49-F238E27FC236}">
                <a16:creationId xmlns:a16="http://schemas.microsoft.com/office/drawing/2014/main" id="{1BD9B8B4-0B44-4DE7-BD8E-610CDECC3E41}"/>
              </a:ext>
            </a:extLst>
          </p:cNvPr>
          <p:cNvSpPr>
            <a:spLocks noChangeShapeType="1"/>
          </p:cNvSpPr>
          <p:nvPr/>
        </p:nvSpPr>
        <p:spPr bwMode="auto">
          <a:xfrm>
            <a:off x="6553200" y="4680860"/>
            <a:ext cx="0" cy="23622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7" name="Line 39">
            <a:extLst>
              <a:ext uri="{FF2B5EF4-FFF2-40B4-BE49-F238E27FC236}">
                <a16:creationId xmlns:a16="http://schemas.microsoft.com/office/drawing/2014/main" id="{7A4B4E1F-1498-49F3-AC4A-A783AE661504}"/>
              </a:ext>
            </a:extLst>
          </p:cNvPr>
          <p:cNvSpPr>
            <a:spLocks noChangeShapeType="1"/>
          </p:cNvSpPr>
          <p:nvPr/>
        </p:nvSpPr>
        <p:spPr bwMode="auto">
          <a:xfrm>
            <a:off x="5715000" y="4917080"/>
            <a:ext cx="0" cy="263023"/>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8" name="Line 40">
            <a:extLst>
              <a:ext uri="{FF2B5EF4-FFF2-40B4-BE49-F238E27FC236}">
                <a16:creationId xmlns:a16="http://schemas.microsoft.com/office/drawing/2014/main" id="{21E180B4-4DA8-4DEF-B286-315D6C3E14B0}"/>
              </a:ext>
            </a:extLst>
          </p:cNvPr>
          <p:cNvSpPr>
            <a:spLocks noChangeShapeType="1"/>
          </p:cNvSpPr>
          <p:nvPr/>
        </p:nvSpPr>
        <p:spPr bwMode="auto">
          <a:xfrm flipH="1">
            <a:off x="7048500" y="4917081"/>
            <a:ext cx="1" cy="257116"/>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9" name="Line 41">
            <a:extLst>
              <a:ext uri="{FF2B5EF4-FFF2-40B4-BE49-F238E27FC236}">
                <a16:creationId xmlns:a16="http://schemas.microsoft.com/office/drawing/2014/main" id="{5FFFC186-6BC7-446E-894D-8C8BAD925930}"/>
              </a:ext>
            </a:extLst>
          </p:cNvPr>
          <p:cNvSpPr>
            <a:spLocks noChangeShapeType="1"/>
          </p:cNvSpPr>
          <p:nvPr/>
        </p:nvSpPr>
        <p:spPr bwMode="auto">
          <a:xfrm>
            <a:off x="7043738" y="5713504"/>
            <a:ext cx="9525" cy="232276"/>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10" name="Text Box 42">
            <a:extLst>
              <a:ext uri="{FF2B5EF4-FFF2-40B4-BE49-F238E27FC236}">
                <a16:creationId xmlns:a16="http://schemas.microsoft.com/office/drawing/2014/main" id="{4CE81DD5-3B86-4E48-8BF7-C200CEAEF568}"/>
              </a:ext>
            </a:extLst>
          </p:cNvPr>
          <p:cNvSpPr txBox="1">
            <a:spLocks noChangeArrowheads="1"/>
          </p:cNvSpPr>
          <p:nvPr/>
        </p:nvSpPr>
        <p:spPr bwMode="auto">
          <a:xfrm>
            <a:off x="6553200" y="3354980"/>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系统总线</a:t>
            </a:r>
          </a:p>
        </p:txBody>
      </p:sp>
      <p:sp>
        <p:nvSpPr>
          <p:cNvPr id="111" name="Text Box 43">
            <a:extLst>
              <a:ext uri="{FF2B5EF4-FFF2-40B4-BE49-F238E27FC236}">
                <a16:creationId xmlns:a16="http://schemas.microsoft.com/office/drawing/2014/main" id="{D356A6BB-BD32-4EFB-B391-1B7C18110471}"/>
              </a:ext>
            </a:extLst>
          </p:cNvPr>
          <p:cNvSpPr txBox="1">
            <a:spLocks noChangeArrowheads="1"/>
          </p:cNvSpPr>
          <p:nvPr/>
        </p:nvSpPr>
        <p:spPr bwMode="auto">
          <a:xfrm>
            <a:off x="7458075" y="4452672"/>
            <a:ext cx="1390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b="1" dirty="0">
                <a:latin typeface="楷体" panose="02010609060101010101" pitchFamily="49" charset="-122"/>
                <a:ea typeface="楷体" panose="02010609060101010101" pitchFamily="49" charset="-122"/>
              </a:rPr>
              <a:t>I/O</a:t>
            </a:r>
            <a:r>
              <a:rPr lang="zh-CN" altLang="en-US" sz="2400" b="1" dirty="0">
                <a:latin typeface="楷体" panose="02010609060101010101" pitchFamily="49" charset="-122"/>
                <a:ea typeface="楷体" panose="02010609060101010101" pitchFamily="49" charset="-122"/>
              </a:rPr>
              <a:t>总线</a:t>
            </a:r>
          </a:p>
        </p:txBody>
      </p:sp>
    </p:spTree>
    <p:extLst>
      <p:ext uri="{BB962C8B-B14F-4D97-AF65-F5344CB8AC3E}">
        <p14:creationId xmlns:p14="http://schemas.microsoft.com/office/powerpoint/2010/main" val="24204930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wipe(left)">
                                      <p:cBhvr>
                                        <p:cTn id="7" dur="5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75">
                                            <p:txEl>
                                              <p:pRg st="0" end="0"/>
                                            </p:txEl>
                                          </p:spTgt>
                                        </p:tgtEl>
                                        <p:attrNameLst>
                                          <p:attrName>style.visibility</p:attrName>
                                        </p:attrNameLst>
                                      </p:cBhvr>
                                      <p:to>
                                        <p:strVal val="visible"/>
                                      </p:to>
                                    </p:set>
                                    <p:animEffect transition="in" filter="barn(outVertical)">
                                      <p:cBhvr>
                                        <p:cTn id="16" dur="500"/>
                                        <p:tgtEl>
                                          <p:spTgt spid="75">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1000"/>
                                  </p:stCondLst>
                                  <p:childTnLst>
                                    <p:set>
                                      <p:cBhvr>
                                        <p:cTn id="19" dur="1" fill="hold">
                                          <p:stCondLst>
                                            <p:cond delay="0"/>
                                          </p:stCondLst>
                                        </p:cTn>
                                        <p:tgtEl>
                                          <p:spTgt spid="78"/>
                                        </p:tgtEl>
                                        <p:attrNameLst>
                                          <p:attrName>style.visibility</p:attrName>
                                        </p:attrNameLst>
                                      </p:cBhvr>
                                      <p:to>
                                        <p:strVal val="visible"/>
                                      </p:to>
                                    </p:set>
                                    <p:animEffect transition="in" filter="wipe(left)">
                                      <p:cBhvr>
                                        <p:cTn id="20" dur="500"/>
                                        <p:tgtEl>
                                          <p:spTgt spid="78"/>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left)">
                                      <p:cBhvr>
                                        <p:cTn id="24" dur="500"/>
                                        <p:tgtEl>
                                          <p:spTgt spid="71"/>
                                        </p:tgtEl>
                                      </p:cBhvr>
                                    </p:animEffect>
                                  </p:childTnLst>
                                </p:cTn>
                              </p:par>
                            </p:childTnLst>
                          </p:cTn>
                        </p:par>
                        <p:par>
                          <p:cTn id="25" fill="hold">
                            <p:stCondLst>
                              <p:cond delay="3000"/>
                            </p:stCondLst>
                            <p:childTnLst>
                              <p:par>
                                <p:cTn id="26" presetID="16" presetClass="entr" presetSubtype="37" fill="hold" grpId="0" nodeType="afterEffect">
                                  <p:stCondLst>
                                    <p:cond delay="0"/>
                                  </p:stCondLst>
                                  <p:childTnLst>
                                    <p:set>
                                      <p:cBhvr>
                                        <p:cTn id="27" dur="1" fill="hold">
                                          <p:stCondLst>
                                            <p:cond delay="0"/>
                                          </p:stCondLst>
                                        </p:cTn>
                                        <p:tgtEl>
                                          <p:spTgt spid="77">
                                            <p:txEl>
                                              <p:pRg st="0" end="0"/>
                                            </p:txEl>
                                          </p:spTgt>
                                        </p:tgtEl>
                                        <p:attrNameLst>
                                          <p:attrName>style.visibility</p:attrName>
                                        </p:attrNameLst>
                                      </p:cBhvr>
                                      <p:to>
                                        <p:strVal val="visible"/>
                                      </p:to>
                                    </p:set>
                                    <p:animEffect transition="in" filter="barn(outVertical)">
                                      <p:cBhvr>
                                        <p:cTn id="28" dur="500"/>
                                        <p:tgtEl>
                                          <p:spTgt spid="77">
                                            <p:txEl>
                                              <p:pRg st="0" end="0"/>
                                            </p:txEl>
                                          </p:spTgt>
                                        </p:tgtEl>
                                      </p:cBhvr>
                                    </p:animEffect>
                                  </p:childTnLst>
                                </p:cTn>
                              </p:par>
                            </p:childTnLst>
                          </p:cTn>
                        </p:par>
                        <p:par>
                          <p:cTn id="29" fill="hold">
                            <p:stCondLst>
                              <p:cond delay="3500"/>
                            </p:stCondLst>
                            <p:childTnLst>
                              <p:par>
                                <p:cTn id="30" presetID="22" presetClass="entr" presetSubtype="8" fill="hold" nodeType="afterEffect">
                                  <p:stCondLst>
                                    <p:cond delay="1000"/>
                                  </p:stCondLst>
                                  <p:childTnLst>
                                    <p:set>
                                      <p:cBhvr>
                                        <p:cTn id="31" dur="1" fill="hold">
                                          <p:stCondLst>
                                            <p:cond delay="0"/>
                                          </p:stCondLst>
                                        </p:cTn>
                                        <p:tgtEl>
                                          <p:spTgt spid="79"/>
                                        </p:tgtEl>
                                        <p:attrNameLst>
                                          <p:attrName>style.visibility</p:attrName>
                                        </p:attrNameLst>
                                      </p:cBhvr>
                                      <p:to>
                                        <p:strVal val="visible"/>
                                      </p:to>
                                    </p:set>
                                    <p:animEffect transition="in" filter="wipe(left)">
                                      <p:cBhvr>
                                        <p:cTn id="32" dur="500"/>
                                        <p:tgtEl>
                                          <p:spTgt spid="79"/>
                                        </p:tgtEl>
                                      </p:cBhvr>
                                    </p:animEffect>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left)">
                                      <p:cBhvr>
                                        <p:cTn id="36" dur="500"/>
                                        <p:tgtEl>
                                          <p:spTgt spid="72"/>
                                        </p:tgtEl>
                                      </p:cBhvr>
                                    </p:animEffect>
                                  </p:childTnLst>
                                </p:cTn>
                              </p:par>
                            </p:childTnLst>
                          </p:cTn>
                        </p:par>
                        <p:par>
                          <p:cTn id="37" fill="hold">
                            <p:stCondLst>
                              <p:cond delay="5500"/>
                            </p:stCondLst>
                            <p:childTnLst>
                              <p:par>
                                <p:cTn id="38" presetID="16" presetClass="entr" presetSubtype="37" fill="hold" grpId="0" nodeType="afterEffect">
                                  <p:stCondLst>
                                    <p:cond delay="0"/>
                                  </p:stCondLst>
                                  <p:childTnLst>
                                    <p:set>
                                      <p:cBhvr>
                                        <p:cTn id="39" dur="1" fill="hold">
                                          <p:stCondLst>
                                            <p:cond delay="0"/>
                                          </p:stCondLst>
                                        </p:cTn>
                                        <p:tgtEl>
                                          <p:spTgt spid="74">
                                            <p:txEl>
                                              <p:pRg st="0" end="0"/>
                                            </p:txEl>
                                          </p:spTgt>
                                        </p:tgtEl>
                                        <p:attrNameLst>
                                          <p:attrName>style.visibility</p:attrName>
                                        </p:attrNameLst>
                                      </p:cBhvr>
                                      <p:to>
                                        <p:strVal val="visible"/>
                                      </p:to>
                                    </p:set>
                                    <p:animEffect transition="in" filter="barn(outVertical)">
                                      <p:cBhvr>
                                        <p:cTn id="40" dur="500"/>
                                        <p:tgtEl>
                                          <p:spTgt spid="74">
                                            <p:txEl>
                                              <p:pRg st="0" end="0"/>
                                            </p:txEl>
                                          </p:spTgt>
                                        </p:tgtEl>
                                      </p:cBhvr>
                                    </p:animEffect>
                                  </p:childTnLst>
                                </p:cTn>
                              </p:par>
                            </p:childTnLst>
                          </p:cTn>
                        </p:par>
                        <p:par>
                          <p:cTn id="41" fill="hold">
                            <p:stCondLst>
                              <p:cond delay="6000"/>
                            </p:stCondLst>
                            <p:childTnLst>
                              <p:par>
                                <p:cTn id="42" presetID="22" presetClass="entr" presetSubtype="8" fill="hold" nodeType="afterEffect">
                                  <p:stCondLst>
                                    <p:cond delay="1000"/>
                                  </p:stCondLst>
                                  <p:childTnLst>
                                    <p:set>
                                      <p:cBhvr>
                                        <p:cTn id="43" dur="1" fill="hold">
                                          <p:stCondLst>
                                            <p:cond delay="0"/>
                                          </p:stCondLst>
                                        </p:cTn>
                                        <p:tgtEl>
                                          <p:spTgt spid="80"/>
                                        </p:tgtEl>
                                        <p:attrNameLst>
                                          <p:attrName>style.visibility</p:attrName>
                                        </p:attrNameLst>
                                      </p:cBhvr>
                                      <p:to>
                                        <p:strVal val="visible"/>
                                      </p:to>
                                    </p:set>
                                    <p:animEffect transition="in" filter="wipe(left)">
                                      <p:cBhvr>
                                        <p:cTn id="44" dur="500"/>
                                        <p:tgtEl>
                                          <p:spTgt spid="80"/>
                                        </p:tgtEl>
                                      </p:cBhvr>
                                    </p:animEffect>
                                  </p:childTnLst>
                                </p:cTn>
                              </p:par>
                            </p:childTnLst>
                          </p:cTn>
                        </p:par>
                        <p:par>
                          <p:cTn id="45" fill="hold">
                            <p:stCondLst>
                              <p:cond delay="7500"/>
                            </p:stCondLst>
                            <p:childTnLst>
                              <p:par>
                                <p:cTn id="46" presetID="22" presetClass="entr" presetSubtype="8"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left)">
                                      <p:cBhvr>
                                        <p:cTn id="48" dur="500"/>
                                        <p:tgtEl>
                                          <p:spTgt spid="73"/>
                                        </p:tgtEl>
                                      </p:cBhvr>
                                    </p:animEffect>
                                  </p:childTnLst>
                                </p:cTn>
                              </p:par>
                            </p:childTnLst>
                          </p:cTn>
                        </p:par>
                        <p:par>
                          <p:cTn id="49" fill="hold">
                            <p:stCondLst>
                              <p:cond delay="8000"/>
                            </p:stCondLst>
                            <p:childTnLst>
                              <p:par>
                                <p:cTn id="50" presetID="16" presetClass="entr" presetSubtype="37" fill="hold" grpId="0" nodeType="afterEffect">
                                  <p:stCondLst>
                                    <p:cond delay="0"/>
                                  </p:stCondLst>
                                  <p:childTnLst>
                                    <p:set>
                                      <p:cBhvr>
                                        <p:cTn id="51" dur="1" fill="hold">
                                          <p:stCondLst>
                                            <p:cond delay="0"/>
                                          </p:stCondLst>
                                        </p:cTn>
                                        <p:tgtEl>
                                          <p:spTgt spid="76">
                                            <p:txEl>
                                              <p:pRg st="0" end="0"/>
                                            </p:txEl>
                                          </p:spTgt>
                                        </p:tgtEl>
                                        <p:attrNameLst>
                                          <p:attrName>style.visibility</p:attrName>
                                        </p:attrNameLst>
                                      </p:cBhvr>
                                      <p:to>
                                        <p:strVal val="visible"/>
                                      </p:to>
                                    </p:set>
                                    <p:animEffect transition="in" filter="barn(outVertical)">
                                      <p:cBhvr>
                                        <p:cTn id="52" dur="500"/>
                                        <p:tgtEl>
                                          <p:spTgt spid="7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1">
                                            <p:txEl>
                                              <p:pRg st="0" end="0"/>
                                            </p:txEl>
                                          </p:spTgt>
                                        </p:tgtEl>
                                        <p:attrNameLst>
                                          <p:attrName>style.visibility</p:attrName>
                                        </p:attrNameLst>
                                      </p:cBhvr>
                                      <p:to>
                                        <p:strVal val="visible"/>
                                      </p:to>
                                    </p:set>
                                    <p:animEffect transition="in" filter="wipe(left)">
                                      <p:cBhvr>
                                        <p:cTn id="57" dur="500"/>
                                        <p:tgtEl>
                                          <p:spTgt spid="8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left)">
                                      <p:cBhvr>
                                        <p:cTn id="62" dur="500"/>
                                        <p:tgtEl>
                                          <p:spTgt spid="82"/>
                                        </p:tgtEl>
                                      </p:cBhvr>
                                    </p:animEffect>
                                  </p:childTnLst>
                                </p:cTn>
                              </p:par>
                            </p:childTnLst>
                          </p:cTn>
                        </p:par>
                        <p:par>
                          <p:cTn id="63" fill="hold">
                            <p:stCondLst>
                              <p:cond delay="500"/>
                            </p:stCondLst>
                            <p:childTnLst>
                              <p:par>
                                <p:cTn id="64" presetID="22" presetClass="entr" presetSubtype="1" fill="hold" nodeType="afterEffect">
                                  <p:stCondLst>
                                    <p:cond delay="1000"/>
                                  </p:stCondLst>
                                  <p:childTnLst>
                                    <p:set>
                                      <p:cBhvr>
                                        <p:cTn id="65" dur="1" fill="hold">
                                          <p:stCondLst>
                                            <p:cond delay="0"/>
                                          </p:stCondLst>
                                        </p:cTn>
                                        <p:tgtEl>
                                          <p:spTgt spid="101"/>
                                        </p:tgtEl>
                                        <p:attrNameLst>
                                          <p:attrName>style.visibility</p:attrName>
                                        </p:attrNameLst>
                                      </p:cBhvr>
                                      <p:to>
                                        <p:strVal val="visible"/>
                                      </p:to>
                                    </p:set>
                                    <p:animEffect transition="in" filter="wipe(up)">
                                      <p:cBhvr>
                                        <p:cTn id="66" dur="500"/>
                                        <p:tgtEl>
                                          <p:spTgt spid="101"/>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wipe(left)">
                                      <p:cBhvr>
                                        <p:cTn id="70" dur="500"/>
                                        <p:tgtEl>
                                          <p:spTgt spid="83"/>
                                        </p:tgtEl>
                                      </p:cBhvr>
                                    </p:animEffect>
                                  </p:childTnLst>
                                </p:cTn>
                              </p:par>
                            </p:childTnLst>
                          </p:cTn>
                        </p:par>
                        <p:par>
                          <p:cTn id="71" fill="hold">
                            <p:stCondLst>
                              <p:cond delay="2500"/>
                            </p:stCondLst>
                            <p:childTnLst>
                              <p:par>
                                <p:cTn id="72" presetID="16" presetClass="entr" presetSubtype="37" fill="hold" grpId="0" nodeType="afterEffect">
                                  <p:stCondLst>
                                    <p:cond delay="0"/>
                                  </p:stCondLst>
                                  <p:childTnLst>
                                    <p:set>
                                      <p:cBhvr>
                                        <p:cTn id="73" dur="1" fill="hold">
                                          <p:stCondLst>
                                            <p:cond delay="0"/>
                                          </p:stCondLst>
                                        </p:cTn>
                                        <p:tgtEl>
                                          <p:spTgt spid="93">
                                            <p:txEl>
                                              <p:pRg st="0" end="0"/>
                                            </p:txEl>
                                          </p:spTgt>
                                        </p:tgtEl>
                                        <p:attrNameLst>
                                          <p:attrName>style.visibility</p:attrName>
                                        </p:attrNameLst>
                                      </p:cBhvr>
                                      <p:to>
                                        <p:strVal val="visible"/>
                                      </p:to>
                                    </p:set>
                                    <p:animEffect transition="in" filter="barn(outVertical)">
                                      <p:cBhvr>
                                        <p:cTn id="74" dur="500"/>
                                        <p:tgtEl>
                                          <p:spTgt spid="93">
                                            <p:txEl>
                                              <p:pRg st="0" end="0"/>
                                            </p:txEl>
                                          </p:spTgt>
                                        </p:tgtEl>
                                      </p:cBhvr>
                                    </p:animEffect>
                                  </p:childTnLst>
                                </p:cTn>
                              </p:par>
                            </p:childTnLst>
                          </p:cTn>
                        </p:par>
                        <p:par>
                          <p:cTn id="75" fill="hold">
                            <p:stCondLst>
                              <p:cond delay="3000"/>
                            </p:stCondLst>
                            <p:childTnLst>
                              <p:par>
                                <p:cTn id="76" presetID="22" presetClass="entr" presetSubtype="1" fill="hold" nodeType="afterEffect">
                                  <p:stCondLst>
                                    <p:cond delay="1000"/>
                                  </p:stCondLst>
                                  <p:childTnLst>
                                    <p:set>
                                      <p:cBhvr>
                                        <p:cTn id="77" dur="1" fill="hold">
                                          <p:stCondLst>
                                            <p:cond delay="0"/>
                                          </p:stCondLst>
                                        </p:cTn>
                                        <p:tgtEl>
                                          <p:spTgt spid="103"/>
                                        </p:tgtEl>
                                        <p:attrNameLst>
                                          <p:attrName>style.visibility</p:attrName>
                                        </p:attrNameLst>
                                      </p:cBhvr>
                                      <p:to>
                                        <p:strVal val="visible"/>
                                      </p:to>
                                    </p:set>
                                    <p:animEffect transition="in" filter="wipe(up)">
                                      <p:cBhvr>
                                        <p:cTn id="78" dur="500"/>
                                        <p:tgtEl>
                                          <p:spTgt spid="103"/>
                                        </p:tgtEl>
                                      </p:cBhvr>
                                    </p:animEffect>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wipe(left)">
                                      <p:cBhvr>
                                        <p:cTn id="82" dur="500"/>
                                        <p:tgtEl>
                                          <p:spTgt spid="84"/>
                                        </p:tgtEl>
                                      </p:cBhvr>
                                    </p:animEffect>
                                  </p:childTnLst>
                                </p:cTn>
                              </p:par>
                            </p:childTnLst>
                          </p:cTn>
                        </p:par>
                        <p:par>
                          <p:cTn id="83" fill="hold">
                            <p:stCondLst>
                              <p:cond delay="5000"/>
                            </p:stCondLst>
                            <p:childTnLst>
                              <p:par>
                                <p:cTn id="84" presetID="16" presetClass="entr" presetSubtype="37" fill="hold" grpId="0" nodeType="afterEffect">
                                  <p:stCondLst>
                                    <p:cond delay="0"/>
                                  </p:stCondLst>
                                  <p:childTnLst>
                                    <p:set>
                                      <p:cBhvr>
                                        <p:cTn id="85" dur="1" fill="hold">
                                          <p:stCondLst>
                                            <p:cond delay="0"/>
                                          </p:stCondLst>
                                        </p:cTn>
                                        <p:tgtEl>
                                          <p:spTgt spid="94">
                                            <p:txEl>
                                              <p:pRg st="0" end="0"/>
                                            </p:txEl>
                                          </p:spTgt>
                                        </p:tgtEl>
                                        <p:attrNameLst>
                                          <p:attrName>style.visibility</p:attrName>
                                        </p:attrNameLst>
                                      </p:cBhvr>
                                      <p:to>
                                        <p:strVal val="visible"/>
                                      </p:to>
                                    </p:set>
                                    <p:animEffect transition="in" filter="barn(outVertical)">
                                      <p:cBhvr>
                                        <p:cTn id="86" dur="500"/>
                                        <p:tgtEl>
                                          <p:spTgt spid="94">
                                            <p:txEl>
                                              <p:pRg st="0" end="0"/>
                                            </p:txEl>
                                          </p:spTgt>
                                        </p:tgtEl>
                                      </p:cBhvr>
                                    </p:animEffect>
                                  </p:childTnLst>
                                </p:cTn>
                              </p:par>
                            </p:childTnLst>
                          </p:cTn>
                        </p:par>
                        <p:par>
                          <p:cTn id="87" fill="hold">
                            <p:stCondLst>
                              <p:cond delay="5500"/>
                            </p:stCondLst>
                            <p:childTnLst>
                              <p:par>
                                <p:cTn id="88" presetID="22" presetClass="entr" presetSubtype="1" fill="hold" nodeType="afterEffect">
                                  <p:stCondLst>
                                    <p:cond delay="1000"/>
                                  </p:stCondLst>
                                  <p:childTnLst>
                                    <p:set>
                                      <p:cBhvr>
                                        <p:cTn id="89" dur="1" fill="hold">
                                          <p:stCondLst>
                                            <p:cond delay="0"/>
                                          </p:stCondLst>
                                        </p:cTn>
                                        <p:tgtEl>
                                          <p:spTgt spid="104"/>
                                        </p:tgtEl>
                                        <p:attrNameLst>
                                          <p:attrName>style.visibility</p:attrName>
                                        </p:attrNameLst>
                                      </p:cBhvr>
                                      <p:to>
                                        <p:strVal val="visible"/>
                                      </p:to>
                                    </p:set>
                                    <p:animEffect transition="in" filter="wipe(up)">
                                      <p:cBhvr>
                                        <p:cTn id="90" dur="500"/>
                                        <p:tgtEl>
                                          <p:spTgt spid="104"/>
                                        </p:tgtEl>
                                      </p:cBhvr>
                                    </p:animEffect>
                                  </p:childTnLst>
                                </p:cTn>
                              </p:par>
                            </p:childTnLst>
                          </p:cTn>
                        </p:par>
                        <p:par>
                          <p:cTn id="91" fill="hold">
                            <p:stCondLst>
                              <p:cond delay="7000"/>
                            </p:stCondLst>
                            <p:childTnLst>
                              <p:par>
                                <p:cTn id="92" presetID="22" presetClass="entr" presetSubtype="8" fill="hold" grpId="0" nodeType="after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left)">
                                      <p:cBhvr>
                                        <p:cTn id="94" dur="500"/>
                                        <p:tgtEl>
                                          <p:spTgt spid="85"/>
                                        </p:tgtEl>
                                      </p:cBhvr>
                                    </p:animEffect>
                                  </p:childTnLst>
                                </p:cTn>
                              </p:par>
                            </p:childTnLst>
                          </p:cTn>
                        </p:par>
                        <p:par>
                          <p:cTn id="95" fill="hold">
                            <p:stCondLst>
                              <p:cond delay="7500"/>
                            </p:stCondLst>
                            <p:childTnLst>
                              <p:par>
                                <p:cTn id="96" presetID="16" presetClass="entr" presetSubtype="37" fill="hold" grpId="0" nodeType="afterEffect">
                                  <p:stCondLst>
                                    <p:cond delay="0"/>
                                  </p:stCondLst>
                                  <p:childTnLst>
                                    <p:set>
                                      <p:cBhvr>
                                        <p:cTn id="97" dur="1" fill="hold">
                                          <p:stCondLst>
                                            <p:cond delay="0"/>
                                          </p:stCondLst>
                                        </p:cTn>
                                        <p:tgtEl>
                                          <p:spTgt spid="95">
                                            <p:txEl>
                                              <p:pRg st="0" end="0"/>
                                            </p:txEl>
                                          </p:spTgt>
                                        </p:tgtEl>
                                        <p:attrNameLst>
                                          <p:attrName>style.visibility</p:attrName>
                                        </p:attrNameLst>
                                      </p:cBhvr>
                                      <p:to>
                                        <p:strVal val="visible"/>
                                      </p:to>
                                    </p:set>
                                    <p:animEffect transition="in" filter="barn(outVertical)">
                                      <p:cBhvr>
                                        <p:cTn id="98" dur="500"/>
                                        <p:tgtEl>
                                          <p:spTgt spid="95">
                                            <p:txEl>
                                              <p:pRg st="0" end="0"/>
                                            </p:txEl>
                                          </p:spTgt>
                                        </p:tgtEl>
                                      </p:cBhvr>
                                    </p:animEffect>
                                  </p:childTnLst>
                                </p:cTn>
                              </p:par>
                            </p:childTnLst>
                          </p:cTn>
                        </p:par>
                        <p:par>
                          <p:cTn id="99" fill="hold">
                            <p:stCondLst>
                              <p:cond delay="8000"/>
                            </p:stCondLst>
                            <p:childTnLst>
                              <p:par>
                                <p:cTn id="100" presetID="22" presetClass="entr" presetSubtype="1" fill="hold" nodeType="afterEffect">
                                  <p:stCondLst>
                                    <p:cond delay="1000"/>
                                  </p:stCondLst>
                                  <p:childTnLst>
                                    <p:set>
                                      <p:cBhvr>
                                        <p:cTn id="101" dur="1" fill="hold">
                                          <p:stCondLst>
                                            <p:cond delay="0"/>
                                          </p:stCondLst>
                                        </p:cTn>
                                        <p:tgtEl>
                                          <p:spTgt spid="102"/>
                                        </p:tgtEl>
                                        <p:attrNameLst>
                                          <p:attrName>style.visibility</p:attrName>
                                        </p:attrNameLst>
                                      </p:cBhvr>
                                      <p:to>
                                        <p:strVal val="visible"/>
                                      </p:to>
                                    </p:set>
                                    <p:animEffect transition="in" filter="wipe(up)">
                                      <p:cBhvr>
                                        <p:cTn id="102" dur="500"/>
                                        <p:tgtEl>
                                          <p:spTgt spid="102"/>
                                        </p:tgtEl>
                                      </p:cBhvr>
                                    </p:animEffect>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87"/>
                                        </p:tgtEl>
                                        <p:attrNameLst>
                                          <p:attrName>style.visibility</p:attrName>
                                        </p:attrNameLst>
                                      </p:cBhvr>
                                      <p:to>
                                        <p:strVal val="visible"/>
                                      </p:to>
                                    </p:set>
                                    <p:animEffect transition="in" filter="wipe(left)">
                                      <p:cBhvr>
                                        <p:cTn id="106" dur="500"/>
                                        <p:tgtEl>
                                          <p:spTgt spid="87"/>
                                        </p:tgtEl>
                                      </p:cBhvr>
                                    </p:animEffect>
                                  </p:childTnLst>
                                </p:cTn>
                              </p:par>
                            </p:childTnLst>
                          </p:cTn>
                        </p:par>
                        <p:par>
                          <p:cTn id="107" fill="hold">
                            <p:stCondLst>
                              <p:cond delay="10000"/>
                            </p:stCondLst>
                            <p:childTnLst>
                              <p:par>
                                <p:cTn id="108" presetID="16" presetClass="entr" presetSubtype="37" fill="hold" grpId="0" nodeType="afterEffect">
                                  <p:stCondLst>
                                    <p:cond delay="0"/>
                                  </p:stCondLst>
                                  <p:childTnLst>
                                    <p:set>
                                      <p:cBhvr>
                                        <p:cTn id="109" dur="1" fill="hold">
                                          <p:stCondLst>
                                            <p:cond delay="0"/>
                                          </p:stCondLst>
                                        </p:cTn>
                                        <p:tgtEl>
                                          <p:spTgt spid="96">
                                            <p:txEl>
                                              <p:pRg st="0" end="0"/>
                                            </p:txEl>
                                          </p:spTgt>
                                        </p:tgtEl>
                                        <p:attrNameLst>
                                          <p:attrName>style.visibility</p:attrName>
                                        </p:attrNameLst>
                                      </p:cBhvr>
                                      <p:to>
                                        <p:strVal val="visible"/>
                                      </p:to>
                                    </p:set>
                                    <p:animEffect transition="in" filter="barn(outVertical)">
                                      <p:cBhvr>
                                        <p:cTn id="110" dur="500"/>
                                        <p:tgtEl>
                                          <p:spTgt spid="96">
                                            <p:txEl>
                                              <p:pRg st="0" end="0"/>
                                            </p:txEl>
                                          </p:spTgt>
                                        </p:tgtEl>
                                      </p:cBhvr>
                                    </p:animEffect>
                                  </p:childTnLst>
                                </p:cTn>
                              </p:par>
                            </p:childTnLst>
                          </p:cTn>
                        </p:par>
                        <p:par>
                          <p:cTn id="111" fill="hold">
                            <p:stCondLst>
                              <p:cond delay="10500"/>
                            </p:stCondLst>
                            <p:childTnLst>
                              <p:par>
                                <p:cTn id="112" presetID="22" presetClass="entr" presetSubtype="1" fill="hold" nodeType="afterEffect">
                                  <p:stCondLst>
                                    <p:cond delay="1000"/>
                                  </p:stCondLst>
                                  <p:childTnLst>
                                    <p:set>
                                      <p:cBhvr>
                                        <p:cTn id="113" dur="1" fill="hold">
                                          <p:stCondLst>
                                            <p:cond delay="0"/>
                                          </p:stCondLst>
                                        </p:cTn>
                                        <p:tgtEl>
                                          <p:spTgt spid="105"/>
                                        </p:tgtEl>
                                        <p:attrNameLst>
                                          <p:attrName>style.visibility</p:attrName>
                                        </p:attrNameLst>
                                      </p:cBhvr>
                                      <p:to>
                                        <p:strVal val="visible"/>
                                      </p:to>
                                    </p:set>
                                    <p:animEffect transition="in" filter="wipe(up)">
                                      <p:cBhvr>
                                        <p:cTn id="114" dur="500"/>
                                        <p:tgtEl>
                                          <p:spTgt spid="105"/>
                                        </p:tgtEl>
                                      </p:cBhvr>
                                    </p:animEffect>
                                  </p:childTnLst>
                                </p:cTn>
                              </p:par>
                            </p:childTnLst>
                          </p:cTn>
                        </p:par>
                        <p:par>
                          <p:cTn id="115" fill="hold">
                            <p:stCondLst>
                              <p:cond delay="12000"/>
                            </p:stCondLst>
                            <p:childTnLst>
                              <p:par>
                                <p:cTn id="116" presetID="22" presetClass="entr" presetSubtype="8" fill="hold" grpId="0" nodeType="afterEffect">
                                  <p:stCondLst>
                                    <p:cond delay="0"/>
                                  </p:stCondLst>
                                  <p:childTnLst>
                                    <p:set>
                                      <p:cBhvr>
                                        <p:cTn id="117" dur="1" fill="hold">
                                          <p:stCondLst>
                                            <p:cond delay="0"/>
                                          </p:stCondLst>
                                        </p:cTn>
                                        <p:tgtEl>
                                          <p:spTgt spid="86"/>
                                        </p:tgtEl>
                                        <p:attrNameLst>
                                          <p:attrName>style.visibility</p:attrName>
                                        </p:attrNameLst>
                                      </p:cBhvr>
                                      <p:to>
                                        <p:strVal val="visible"/>
                                      </p:to>
                                    </p:set>
                                    <p:animEffect transition="in" filter="wipe(left)">
                                      <p:cBhvr>
                                        <p:cTn id="118" dur="500"/>
                                        <p:tgtEl>
                                          <p:spTgt spid="86"/>
                                        </p:tgtEl>
                                      </p:cBhvr>
                                    </p:animEffect>
                                  </p:childTnLst>
                                </p:cTn>
                              </p:par>
                            </p:childTnLst>
                          </p:cTn>
                        </p:par>
                        <p:par>
                          <p:cTn id="119" fill="hold">
                            <p:stCondLst>
                              <p:cond delay="12500"/>
                            </p:stCondLst>
                            <p:childTnLst>
                              <p:par>
                                <p:cTn id="120" presetID="16" presetClass="entr" presetSubtype="37" fill="hold" grpId="0" nodeType="afterEffect">
                                  <p:stCondLst>
                                    <p:cond delay="0"/>
                                  </p:stCondLst>
                                  <p:childTnLst>
                                    <p:set>
                                      <p:cBhvr>
                                        <p:cTn id="121" dur="1" fill="hold">
                                          <p:stCondLst>
                                            <p:cond delay="0"/>
                                          </p:stCondLst>
                                        </p:cTn>
                                        <p:tgtEl>
                                          <p:spTgt spid="97">
                                            <p:txEl>
                                              <p:pRg st="0" end="0"/>
                                            </p:txEl>
                                          </p:spTgt>
                                        </p:tgtEl>
                                        <p:attrNameLst>
                                          <p:attrName>style.visibility</p:attrName>
                                        </p:attrNameLst>
                                      </p:cBhvr>
                                      <p:to>
                                        <p:strVal val="visible"/>
                                      </p:to>
                                    </p:set>
                                    <p:animEffect transition="in" filter="barn(outVertical)">
                                      <p:cBhvr>
                                        <p:cTn id="122" dur="500"/>
                                        <p:tgtEl>
                                          <p:spTgt spid="97">
                                            <p:txEl>
                                              <p:pRg st="0" end="0"/>
                                            </p:txEl>
                                          </p:spTgt>
                                        </p:tgtEl>
                                      </p:cBhvr>
                                    </p:animEffect>
                                  </p:childTnLst>
                                </p:cTn>
                              </p:par>
                            </p:childTnLst>
                          </p:cTn>
                        </p:par>
                        <p:par>
                          <p:cTn id="123" fill="hold">
                            <p:stCondLst>
                              <p:cond delay="13000"/>
                            </p:stCondLst>
                            <p:childTnLst>
                              <p:par>
                                <p:cTn id="124" presetID="22" presetClass="entr" presetSubtype="1" fill="hold" nodeType="afterEffect">
                                  <p:stCondLst>
                                    <p:cond delay="1000"/>
                                  </p:stCondLst>
                                  <p:childTnLst>
                                    <p:set>
                                      <p:cBhvr>
                                        <p:cTn id="125" dur="1" fill="hold">
                                          <p:stCondLst>
                                            <p:cond delay="0"/>
                                          </p:stCondLst>
                                        </p:cTn>
                                        <p:tgtEl>
                                          <p:spTgt spid="106"/>
                                        </p:tgtEl>
                                        <p:attrNameLst>
                                          <p:attrName>style.visibility</p:attrName>
                                        </p:attrNameLst>
                                      </p:cBhvr>
                                      <p:to>
                                        <p:strVal val="visible"/>
                                      </p:to>
                                    </p:set>
                                    <p:animEffect transition="in" filter="wipe(up)">
                                      <p:cBhvr>
                                        <p:cTn id="126" dur="500"/>
                                        <p:tgtEl>
                                          <p:spTgt spid="106"/>
                                        </p:tgtEl>
                                      </p:cBhvr>
                                    </p:animEffect>
                                  </p:childTnLst>
                                </p:cTn>
                              </p:par>
                            </p:childTnLst>
                          </p:cTn>
                        </p:par>
                        <p:par>
                          <p:cTn id="127" fill="hold">
                            <p:stCondLst>
                              <p:cond delay="14500"/>
                            </p:stCondLst>
                            <p:childTnLst>
                              <p:par>
                                <p:cTn id="128" presetID="22" presetClass="entr" presetSubtype="8" fill="hold" nodeType="afterEffect">
                                  <p:stCondLst>
                                    <p:cond delay="0"/>
                                  </p:stCondLst>
                                  <p:childTnLst>
                                    <p:set>
                                      <p:cBhvr>
                                        <p:cTn id="129" dur="1" fill="hold">
                                          <p:stCondLst>
                                            <p:cond delay="0"/>
                                          </p:stCondLst>
                                        </p:cTn>
                                        <p:tgtEl>
                                          <p:spTgt spid="88"/>
                                        </p:tgtEl>
                                        <p:attrNameLst>
                                          <p:attrName>style.visibility</p:attrName>
                                        </p:attrNameLst>
                                      </p:cBhvr>
                                      <p:to>
                                        <p:strVal val="visible"/>
                                      </p:to>
                                    </p:set>
                                    <p:animEffect transition="in" filter="wipe(left)">
                                      <p:cBhvr>
                                        <p:cTn id="130" dur="500"/>
                                        <p:tgtEl>
                                          <p:spTgt spid="88"/>
                                        </p:tgtEl>
                                      </p:cBhvr>
                                    </p:animEffect>
                                  </p:childTnLst>
                                </p:cTn>
                              </p:par>
                            </p:childTnLst>
                          </p:cTn>
                        </p:par>
                        <p:par>
                          <p:cTn id="131" fill="hold">
                            <p:stCondLst>
                              <p:cond delay="15000"/>
                            </p:stCondLst>
                            <p:childTnLst>
                              <p:par>
                                <p:cTn id="132" presetID="22" presetClass="entr" presetSubtype="1" fill="hold" nodeType="afterEffect">
                                  <p:stCondLst>
                                    <p:cond delay="1000"/>
                                  </p:stCondLst>
                                  <p:childTnLst>
                                    <p:set>
                                      <p:cBhvr>
                                        <p:cTn id="133" dur="1" fill="hold">
                                          <p:stCondLst>
                                            <p:cond delay="0"/>
                                          </p:stCondLst>
                                        </p:cTn>
                                        <p:tgtEl>
                                          <p:spTgt spid="107"/>
                                        </p:tgtEl>
                                        <p:attrNameLst>
                                          <p:attrName>style.visibility</p:attrName>
                                        </p:attrNameLst>
                                      </p:cBhvr>
                                      <p:to>
                                        <p:strVal val="visible"/>
                                      </p:to>
                                    </p:set>
                                    <p:animEffect transition="in" filter="wipe(up)">
                                      <p:cBhvr>
                                        <p:cTn id="134" dur="500"/>
                                        <p:tgtEl>
                                          <p:spTgt spid="107"/>
                                        </p:tgtEl>
                                      </p:cBhvr>
                                    </p:animEffect>
                                  </p:childTnLst>
                                </p:cTn>
                              </p:par>
                            </p:childTnLst>
                          </p:cTn>
                        </p:par>
                        <p:par>
                          <p:cTn id="135" fill="hold">
                            <p:stCondLst>
                              <p:cond delay="16500"/>
                            </p:stCondLst>
                            <p:childTnLst>
                              <p:par>
                                <p:cTn id="136" presetID="22" presetClass="entr" presetSubtype="8" fill="hold" grpId="0" nodeType="afterEffect">
                                  <p:stCondLst>
                                    <p:cond delay="0"/>
                                  </p:stCondLst>
                                  <p:childTnLst>
                                    <p:set>
                                      <p:cBhvr>
                                        <p:cTn id="137" dur="1" fill="hold">
                                          <p:stCondLst>
                                            <p:cond delay="0"/>
                                          </p:stCondLst>
                                        </p:cTn>
                                        <p:tgtEl>
                                          <p:spTgt spid="90"/>
                                        </p:tgtEl>
                                        <p:attrNameLst>
                                          <p:attrName>style.visibility</p:attrName>
                                        </p:attrNameLst>
                                      </p:cBhvr>
                                      <p:to>
                                        <p:strVal val="visible"/>
                                      </p:to>
                                    </p:set>
                                    <p:animEffect transition="in" filter="wipe(left)">
                                      <p:cBhvr>
                                        <p:cTn id="138" dur="500"/>
                                        <p:tgtEl>
                                          <p:spTgt spid="90"/>
                                        </p:tgtEl>
                                      </p:cBhvr>
                                    </p:animEffect>
                                  </p:childTnLst>
                                </p:cTn>
                              </p:par>
                            </p:childTnLst>
                          </p:cTn>
                        </p:par>
                        <p:par>
                          <p:cTn id="139" fill="hold">
                            <p:stCondLst>
                              <p:cond delay="17000"/>
                            </p:stCondLst>
                            <p:childTnLst>
                              <p:par>
                                <p:cTn id="140" presetID="16" presetClass="entr" presetSubtype="37" fill="hold" grpId="0" nodeType="afterEffect">
                                  <p:stCondLst>
                                    <p:cond delay="0"/>
                                  </p:stCondLst>
                                  <p:childTnLst>
                                    <p:set>
                                      <p:cBhvr>
                                        <p:cTn id="141" dur="1" fill="hold">
                                          <p:stCondLst>
                                            <p:cond delay="0"/>
                                          </p:stCondLst>
                                        </p:cTn>
                                        <p:tgtEl>
                                          <p:spTgt spid="98">
                                            <p:txEl>
                                              <p:pRg st="0" end="0"/>
                                            </p:txEl>
                                          </p:spTgt>
                                        </p:tgtEl>
                                        <p:attrNameLst>
                                          <p:attrName>style.visibility</p:attrName>
                                        </p:attrNameLst>
                                      </p:cBhvr>
                                      <p:to>
                                        <p:strVal val="visible"/>
                                      </p:to>
                                    </p:set>
                                    <p:animEffect transition="in" filter="barn(outVertical)">
                                      <p:cBhvr>
                                        <p:cTn id="142" dur="500"/>
                                        <p:tgtEl>
                                          <p:spTgt spid="98">
                                            <p:txEl>
                                              <p:pRg st="0" end="0"/>
                                            </p:txEl>
                                          </p:spTgt>
                                        </p:tgtEl>
                                      </p:cBhvr>
                                    </p:animEffect>
                                  </p:childTnLst>
                                </p:cTn>
                              </p:par>
                            </p:childTnLst>
                          </p:cTn>
                        </p:par>
                        <p:par>
                          <p:cTn id="143" fill="hold">
                            <p:stCondLst>
                              <p:cond delay="17500"/>
                            </p:stCondLst>
                            <p:childTnLst>
                              <p:par>
                                <p:cTn id="144" presetID="22" presetClass="entr" presetSubtype="1" fill="hold" nodeType="afterEffect">
                                  <p:stCondLst>
                                    <p:cond delay="1000"/>
                                  </p:stCondLst>
                                  <p:childTnLst>
                                    <p:set>
                                      <p:cBhvr>
                                        <p:cTn id="145" dur="1" fill="hold">
                                          <p:stCondLst>
                                            <p:cond delay="0"/>
                                          </p:stCondLst>
                                        </p:cTn>
                                        <p:tgtEl>
                                          <p:spTgt spid="108"/>
                                        </p:tgtEl>
                                        <p:attrNameLst>
                                          <p:attrName>style.visibility</p:attrName>
                                        </p:attrNameLst>
                                      </p:cBhvr>
                                      <p:to>
                                        <p:strVal val="visible"/>
                                      </p:to>
                                    </p:set>
                                    <p:animEffect transition="in" filter="wipe(up)">
                                      <p:cBhvr>
                                        <p:cTn id="146" dur="500"/>
                                        <p:tgtEl>
                                          <p:spTgt spid="108"/>
                                        </p:tgtEl>
                                      </p:cBhvr>
                                    </p:animEffect>
                                  </p:childTnLst>
                                </p:cTn>
                              </p:par>
                            </p:childTnLst>
                          </p:cTn>
                        </p:par>
                        <p:par>
                          <p:cTn id="147" fill="hold">
                            <p:stCondLst>
                              <p:cond delay="19000"/>
                            </p:stCondLst>
                            <p:childTnLst>
                              <p:par>
                                <p:cTn id="148" presetID="22" presetClass="entr" presetSubtype="8" fill="hold" grpId="0" nodeType="afterEffect">
                                  <p:stCondLst>
                                    <p:cond delay="0"/>
                                  </p:stCondLst>
                                  <p:childTnLst>
                                    <p:set>
                                      <p:cBhvr>
                                        <p:cTn id="149" dur="1" fill="hold">
                                          <p:stCondLst>
                                            <p:cond delay="0"/>
                                          </p:stCondLst>
                                        </p:cTn>
                                        <p:tgtEl>
                                          <p:spTgt spid="91"/>
                                        </p:tgtEl>
                                        <p:attrNameLst>
                                          <p:attrName>style.visibility</p:attrName>
                                        </p:attrNameLst>
                                      </p:cBhvr>
                                      <p:to>
                                        <p:strVal val="visible"/>
                                      </p:to>
                                    </p:set>
                                    <p:animEffect transition="in" filter="wipe(left)">
                                      <p:cBhvr>
                                        <p:cTn id="150" dur="500"/>
                                        <p:tgtEl>
                                          <p:spTgt spid="91"/>
                                        </p:tgtEl>
                                      </p:cBhvr>
                                    </p:animEffect>
                                  </p:childTnLst>
                                </p:cTn>
                              </p:par>
                            </p:childTnLst>
                          </p:cTn>
                        </p:par>
                        <p:par>
                          <p:cTn id="151" fill="hold">
                            <p:stCondLst>
                              <p:cond delay="19500"/>
                            </p:stCondLst>
                            <p:childTnLst>
                              <p:par>
                                <p:cTn id="152" presetID="16" presetClass="entr" presetSubtype="37" fill="hold" grpId="0" nodeType="afterEffect">
                                  <p:stCondLst>
                                    <p:cond delay="0"/>
                                  </p:stCondLst>
                                  <p:childTnLst>
                                    <p:set>
                                      <p:cBhvr>
                                        <p:cTn id="153" dur="1" fill="hold">
                                          <p:stCondLst>
                                            <p:cond delay="0"/>
                                          </p:stCondLst>
                                        </p:cTn>
                                        <p:tgtEl>
                                          <p:spTgt spid="99">
                                            <p:txEl>
                                              <p:pRg st="0" end="0"/>
                                            </p:txEl>
                                          </p:spTgt>
                                        </p:tgtEl>
                                        <p:attrNameLst>
                                          <p:attrName>style.visibility</p:attrName>
                                        </p:attrNameLst>
                                      </p:cBhvr>
                                      <p:to>
                                        <p:strVal val="visible"/>
                                      </p:to>
                                    </p:set>
                                    <p:animEffect transition="in" filter="barn(outVertical)">
                                      <p:cBhvr>
                                        <p:cTn id="154" dur="500"/>
                                        <p:tgtEl>
                                          <p:spTgt spid="99">
                                            <p:txEl>
                                              <p:pRg st="0" end="0"/>
                                            </p:txEl>
                                          </p:spTgt>
                                        </p:tgtEl>
                                      </p:cBhvr>
                                    </p:animEffect>
                                  </p:childTnLst>
                                </p:cTn>
                              </p:par>
                            </p:childTnLst>
                          </p:cTn>
                        </p:par>
                        <p:par>
                          <p:cTn id="155" fill="hold">
                            <p:stCondLst>
                              <p:cond delay="20000"/>
                            </p:stCondLst>
                            <p:childTnLst>
                              <p:par>
                                <p:cTn id="156" presetID="22" presetClass="entr" presetSubtype="1" fill="hold" nodeType="afterEffect">
                                  <p:stCondLst>
                                    <p:cond delay="1000"/>
                                  </p:stCondLst>
                                  <p:childTnLst>
                                    <p:set>
                                      <p:cBhvr>
                                        <p:cTn id="157" dur="1" fill="hold">
                                          <p:stCondLst>
                                            <p:cond delay="0"/>
                                          </p:stCondLst>
                                        </p:cTn>
                                        <p:tgtEl>
                                          <p:spTgt spid="109"/>
                                        </p:tgtEl>
                                        <p:attrNameLst>
                                          <p:attrName>style.visibility</p:attrName>
                                        </p:attrNameLst>
                                      </p:cBhvr>
                                      <p:to>
                                        <p:strVal val="visible"/>
                                      </p:to>
                                    </p:set>
                                    <p:animEffect transition="in" filter="wipe(up)">
                                      <p:cBhvr>
                                        <p:cTn id="158" dur="500"/>
                                        <p:tgtEl>
                                          <p:spTgt spid="109"/>
                                        </p:tgtEl>
                                      </p:cBhvr>
                                    </p:animEffect>
                                  </p:childTnLst>
                                </p:cTn>
                              </p:par>
                            </p:childTnLst>
                          </p:cTn>
                        </p:par>
                        <p:par>
                          <p:cTn id="159" fill="hold">
                            <p:stCondLst>
                              <p:cond delay="21500"/>
                            </p:stCondLst>
                            <p:childTnLst>
                              <p:par>
                                <p:cTn id="160" presetID="22" presetClass="entr" presetSubtype="8" fill="hold" grpId="0" nodeType="afterEffect">
                                  <p:stCondLst>
                                    <p:cond delay="0"/>
                                  </p:stCondLst>
                                  <p:childTnLst>
                                    <p:set>
                                      <p:cBhvr>
                                        <p:cTn id="161" dur="1" fill="hold">
                                          <p:stCondLst>
                                            <p:cond delay="0"/>
                                          </p:stCondLst>
                                        </p:cTn>
                                        <p:tgtEl>
                                          <p:spTgt spid="92"/>
                                        </p:tgtEl>
                                        <p:attrNameLst>
                                          <p:attrName>style.visibility</p:attrName>
                                        </p:attrNameLst>
                                      </p:cBhvr>
                                      <p:to>
                                        <p:strVal val="visible"/>
                                      </p:to>
                                    </p:set>
                                    <p:animEffect transition="in" filter="wipe(left)">
                                      <p:cBhvr>
                                        <p:cTn id="162" dur="500"/>
                                        <p:tgtEl>
                                          <p:spTgt spid="92"/>
                                        </p:tgtEl>
                                      </p:cBhvr>
                                    </p:animEffect>
                                  </p:childTnLst>
                                </p:cTn>
                              </p:par>
                            </p:childTnLst>
                          </p:cTn>
                        </p:par>
                        <p:par>
                          <p:cTn id="163" fill="hold">
                            <p:stCondLst>
                              <p:cond delay="22000"/>
                            </p:stCondLst>
                            <p:childTnLst>
                              <p:par>
                                <p:cTn id="164" presetID="16" presetClass="entr" presetSubtype="37" fill="hold" grpId="0" nodeType="afterEffect">
                                  <p:stCondLst>
                                    <p:cond delay="0"/>
                                  </p:stCondLst>
                                  <p:childTnLst>
                                    <p:set>
                                      <p:cBhvr>
                                        <p:cTn id="165" dur="1" fill="hold">
                                          <p:stCondLst>
                                            <p:cond delay="0"/>
                                          </p:stCondLst>
                                        </p:cTn>
                                        <p:tgtEl>
                                          <p:spTgt spid="100">
                                            <p:txEl>
                                              <p:pRg st="0" end="0"/>
                                            </p:txEl>
                                          </p:spTgt>
                                        </p:tgtEl>
                                        <p:attrNameLst>
                                          <p:attrName>style.visibility</p:attrName>
                                        </p:attrNameLst>
                                      </p:cBhvr>
                                      <p:to>
                                        <p:strVal val="visible"/>
                                      </p:to>
                                    </p:set>
                                    <p:animEffect transition="in" filter="barn(outVertical)">
                                      <p:cBhvr>
                                        <p:cTn id="166" dur="500"/>
                                        <p:tgtEl>
                                          <p:spTgt spid="100">
                                            <p:txEl>
                                              <p:pRg st="0" end="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10">
                                            <p:txEl>
                                              <p:pRg st="0" end="0"/>
                                            </p:txEl>
                                          </p:spTgt>
                                        </p:tgtEl>
                                        <p:attrNameLst>
                                          <p:attrName>style.visibility</p:attrName>
                                        </p:attrNameLst>
                                      </p:cBhvr>
                                      <p:to>
                                        <p:strVal val="visible"/>
                                      </p:to>
                                    </p:set>
                                    <p:animEffect transition="in" filter="wipe(left)">
                                      <p:cBhvr>
                                        <p:cTn id="171" dur="500"/>
                                        <p:tgtEl>
                                          <p:spTgt spid="110">
                                            <p:txEl>
                                              <p:pRg st="0" end="0"/>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111">
                                            <p:txEl>
                                              <p:pRg st="0" end="0"/>
                                            </p:txEl>
                                          </p:spTgt>
                                        </p:tgtEl>
                                        <p:attrNameLst>
                                          <p:attrName>style.visibility</p:attrName>
                                        </p:attrNameLst>
                                      </p:cBhvr>
                                      <p:to>
                                        <p:strVal val="visible"/>
                                      </p:to>
                                    </p:set>
                                    <p:animEffect transition="in" filter="wipe(left)">
                                      <p:cBhvr>
                                        <p:cTn id="176"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uiExpand="1" build="p"/>
      <p:bldP spid="70" grpId="0" animBg="1"/>
      <p:bldP spid="71" grpId="0" animBg="1"/>
      <p:bldP spid="72" grpId="0" animBg="1"/>
      <p:bldP spid="73" grpId="0" animBg="1"/>
      <p:bldP spid="74" grpId="0" build="p" advAuto="0"/>
      <p:bldP spid="75" grpId="0" build="p" advAuto="0"/>
      <p:bldP spid="76" grpId="0" build="p" advAuto="0"/>
      <p:bldP spid="77" grpId="0" build="p" advAuto="0"/>
      <p:bldP spid="81" grpId="0" uiExpand="1" build="p"/>
      <p:bldP spid="83" grpId="0" animBg="1"/>
      <p:bldP spid="84" grpId="0" animBg="1"/>
      <p:bldP spid="85" grpId="0" animBg="1"/>
      <p:bldP spid="86" grpId="0" animBg="1"/>
      <p:bldP spid="87" grpId="0" animBg="1"/>
      <p:bldP spid="90" grpId="0" animBg="1"/>
      <p:bldP spid="91" grpId="0" animBg="1"/>
      <p:bldP spid="92" grpId="0" animBg="1"/>
      <p:bldP spid="93" grpId="0" build="p" advAuto="0"/>
      <p:bldP spid="94" grpId="0" build="p" advAuto="0"/>
      <p:bldP spid="95" grpId="0" build="p" advAuto="0"/>
      <p:bldP spid="96" grpId="0" build="p" advAuto="0"/>
      <p:bldP spid="97" grpId="0" build="p" advAuto="0"/>
      <p:bldP spid="98" grpId="0" build="p" advAuto="0"/>
      <p:bldP spid="99" grpId="0" build="p" advAuto="0"/>
      <p:bldP spid="100" grpId="0" build="p" advAuto="0"/>
      <p:bldP spid="110" grpId="0" build="p"/>
      <p:bldP spid="1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790" y="-9579"/>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502276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模型机系统结构</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93333"/>
            <a:ext cx="306074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 Box 5">
            <a:extLst>
              <a:ext uri="{FF2B5EF4-FFF2-40B4-BE49-F238E27FC236}">
                <a16:creationId xmlns:a16="http://schemas.microsoft.com/office/drawing/2014/main" id="{01D6F3BF-4EF5-4111-96A9-6EB7AC069D95}"/>
              </a:ext>
            </a:extLst>
          </p:cNvPr>
          <p:cNvSpPr txBox="1">
            <a:spLocks noChangeArrowheads="1"/>
          </p:cNvSpPr>
          <p:nvPr/>
        </p:nvSpPr>
        <p:spPr bwMode="auto">
          <a:xfrm>
            <a:off x="3432196" y="2221737"/>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rPr>
              <a:t>系 统 总 线</a:t>
            </a:r>
          </a:p>
        </p:txBody>
      </p:sp>
      <p:sp>
        <p:nvSpPr>
          <p:cNvPr id="56" name="Line 6">
            <a:extLst>
              <a:ext uri="{FF2B5EF4-FFF2-40B4-BE49-F238E27FC236}">
                <a16:creationId xmlns:a16="http://schemas.microsoft.com/office/drawing/2014/main" id="{F504CEB0-EAE2-4041-9484-279CBA35F614}"/>
              </a:ext>
            </a:extLst>
          </p:cNvPr>
          <p:cNvSpPr>
            <a:spLocks noChangeShapeType="1"/>
          </p:cNvSpPr>
          <p:nvPr/>
        </p:nvSpPr>
        <p:spPr bwMode="auto">
          <a:xfrm>
            <a:off x="536596" y="2831337"/>
            <a:ext cx="79248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Rectangle 7">
            <a:extLst>
              <a:ext uri="{FF2B5EF4-FFF2-40B4-BE49-F238E27FC236}">
                <a16:creationId xmlns:a16="http://schemas.microsoft.com/office/drawing/2014/main" id="{397228A0-DF85-48C9-8782-80453DFEAD5E}"/>
              </a:ext>
            </a:extLst>
          </p:cNvPr>
          <p:cNvSpPr>
            <a:spLocks noChangeArrowheads="1"/>
          </p:cNvSpPr>
          <p:nvPr/>
        </p:nvSpPr>
        <p:spPr bwMode="auto">
          <a:xfrm>
            <a:off x="612796" y="3364737"/>
            <a:ext cx="10668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8" name="Rectangle 8">
            <a:extLst>
              <a:ext uri="{FF2B5EF4-FFF2-40B4-BE49-F238E27FC236}">
                <a16:creationId xmlns:a16="http://schemas.microsoft.com/office/drawing/2014/main" id="{F7530499-1D24-43AF-B39A-137F8564A81B}"/>
              </a:ext>
            </a:extLst>
          </p:cNvPr>
          <p:cNvSpPr>
            <a:spLocks noChangeArrowheads="1"/>
          </p:cNvSpPr>
          <p:nvPr/>
        </p:nvSpPr>
        <p:spPr bwMode="auto">
          <a:xfrm>
            <a:off x="2060596" y="3364737"/>
            <a:ext cx="10668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59" name="Rectangle 9">
            <a:extLst>
              <a:ext uri="{FF2B5EF4-FFF2-40B4-BE49-F238E27FC236}">
                <a16:creationId xmlns:a16="http://schemas.microsoft.com/office/drawing/2014/main" id="{1D4793AB-38BF-4794-B58C-AC53D1D9DF07}"/>
              </a:ext>
            </a:extLst>
          </p:cNvPr>
          <p:cNvSpPr>
            <a:spLocks noChangeArrowheads="1"/>
          </p:cNvSpPr>
          <p:nvPr/>
        </p:nvSpPr>
        <p:spPr bwMode="auto">
          <a:xfrm>
            <a:off x="3508396" y="3364737"/>
            <a:ext cx="13716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0" name="Rectangle 10">
            <a:extLst>
              <a:ext uri="{FF2B5EF4-FFF2-40B4-BE49-F238E27FC236}">
                <a16:creationId xmlns:a16="http://schemas.microsoft.com/office/drawing/2014/main" id="{BBA78873-07E7-490E-85C2-041ACB7D6AC4}"/>
              </a:ext>
            </a:extLst>
          </p:cNvPr>
          <p:cNvSpPr>
            <a:spLocks noChangeArrowheads="1"/>
          </p:cNvSpPr>
          <p:nvPr/>
        </p:nvSpPr>
        <p:spPr bwMode="auto">
          <a:xfrm>
            <a:off x="5337196" y="3364737"/>
            <a:ext cx="10668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1" name="Rectangle 11">
            <a:extLst>
              <a:ext uri="{FF2B5EF4-FFF2-40B4-BE49-F238E27FC236}">
                <a16:creationId xmlns:a16="http://schemas.microsoft.com/office/drawing/2014/main" id="{EA8B1BD8-8E6D-4807-A05C-2E1BCD8A9F13}"/>
              </a:ext>
            </a:extLst>
          </p:cNvPr>
          <p:cNvSpPr>
            <a:spLocks noChangeArrowheads="1"/>
          </p:cNvSpPr>
          <p:nvPr/>
        </p:nvSpPr>
        <p:spPr bwMode="auto">
          <a:xfrm>
            <a:off x="7242196" y="3364737"/>
            <a:ext cx="10668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2" name="Rectangle 12">
            <a:extLst>
              <a:ext uri="{FF2B5EF4-FFF2-40B4-BE49-F238E27FC236}">
                <a16:creationId xmlns:a16="http://schemas.microsoft.com/office/drawing/2014/main" id="{0816C7E9-852A-49ED-B503-903CD1BDF28D}"/>
              </a:ext>
            </a:extLst>
          </p:cNvPr>
          <p:cNvSpPr>
            <a:spLocks noChangeArrowheads="1"/>
          </p:cNvSpPr>
          <p:nvPr/>
        </p:nvSpPr>
        <p:spPr bwMode="auto">
          <a:xfrm>
            <a:off x="5337196" y="4507737"/>
            <a:ext cx="10668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3" name="Rectangle 13">
            <a:extLst>
              <a:ext uri="{FF2B5EF4-FFF2-40B4-BE49-F238E27FC236}">
                <a16:creationId xmlns:a16="http://schemas.microsoft.com/office/drawing/2014/main" id="{1A7059A5-238D-41D7-B780-435CA4EF9886}"/>
              </a:ext>
            </a:extLst>
          </p:cNvPr>
          <p:cNvSpPr>
            <a:spLocks noChangeArrowheads="1"/>
          </p:cNvSpPr>
          <p:nvPr/>
        </p:nvSpPr>
        <p:spPr bwMode="auto">
          <a:xfrm>
            <a:off x="7242196" y="4507737"/>
            <a:ext cx="1066800" cy="609600"/>
          </a:xfrm>
          <a:prstGeom prst="rect">
            <a:avLst/>
          </a:prstGeom>
          <a:solidFill>
            <a:srgbClr val="FDFBFB"/>
          </a:solidFill>
          <a:ln w="38100">
            <a:solidFill>
              <a:schemeClr val="tx1"/>
            </a:solidFill>
            <a:miter lim="800000"/>
            <a:headEnd/>
            <a:tailEnd/>
          </a:ln>
        </p:spPr>
        <p:txBody>
          <a:bodyPr wrap="none" anchor="ctr"/>
          <a:lstStyle/>
          <a:p>
            <a:pPr eaLnBrk="0" hangingPunct="0"/>
            <a:endParaRPr lang="zh-CN" altLang="en-US" sz="2400">
              <a:latin typeface="楷体" panose="02010609060101010101" pitchFamily="49" charset="-122"/>
              <a:ea typeface="楷体" panose="02010609060101010101" pitchFamily="49" charset="-122"/>
            </a:endParaRPr>
          </a:p>
        </p:txBody>
      </p:sp>
      <p:sp>
        <p:nvSpPr>
          <p:cNvPr id="64" name="Text Box 14">
            <a:extLst>
              <a:ext uri="{FF2B5EF4-FFF2-40B4-BE49-F238E27FC236}">
                <a16:creationId xmlns:a16="http://schemas.microsoft.com/office/drawing/2014/main" id="{88004ECF-B7A4-4BC0-8D61-D89561B69BAE}"/>
              </a:ext>
            </a:extLst>
          </p:cNvPr>
          <p:cNvSpPr txBox="1">
            <a:spLocks noChangeArrowheads="1"/>
          </p:cNvSpPr>
          <p:nvPr/>
        </p:nvSpPr>
        <p:spPr bwMode="auto">
          <a:xfrm>
            <a:off x="765196" y="3364737"/>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CPU</a:t>
            </a:r>
          </a:p>
        </p:txBody>
      </p:sp>
      <p:sp>
        <p:nvSpPr>
          <p:cNvPr id="65" name="Text Box 15">
            <a:extLst>
              <a:ext uri="{FF2B5EF4-FFF2-40B4-BE49-F238E27FC236}">
                <a16:creationId xmlns:a16="http://schemas.microsoft.com/office/drawing/2014/main" id="{16966983-239F-49C0-AD0E-A7D75397A329}"/>
              </a:ext>
            </a:extLst>
          </p:cNvPr>
          <p:cNvSpPr txBox="1">
            <a:spLocks noChangeArrowheads="1"/>
          </p:cNvSpPr>
          <p:nvPr/>
        </p:nvSpPr>
        <p:spPr bwMode="auto">
          <a:xfrm>
            <a:off x="2365396" y="3364737"/>
            <a:ext cx="68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M</a:t>
            </a:r>
          </a:p>
        </p:txBody>
      </p:sp>
      <p:sp>
        <p:nvSpPr>
          <p:cNvPr id="66" name="Text Box 16">
            <a:extLst>
              <a:ext uri="{FF2B5EF4-FFF2-40B4-BE49-F238E27FC236}">
                <a16:creationId xmlns:a16="http://schemas.microsoft.com/office/drawing/2014/main" id="{84867430-E8DF-4B05-946C-BC75DC6A218F}"/>
              </a:ext>
            </a:extLst>
          </p:cNvPr>
          <p:cNvSpPr txBox="1">
            <a:spLocks noChangeArrowheads="1"/>
          </p:cNvSpPr>
          <p:nvPr/>
        </p:nvSpPr>
        <p:spPr bwMode="auto">
          <a:xfrm>
            <a:off x="3432196" y="3440937"/>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公共接口</a:t>
            </a:r>
          </a:p>
        </p:txBody>
      </p:sp>
      <p:sp>
        <p:nvSpPr>
          <p:cNvPr id="67" name="Text Box 17">
            <a:extLst>
              <a:ext uri="{FF2B5EF4-FFF2-40B4-BE49-F238E27FC236}">
                <a16:creationId xmlns:a16="http://schemas.microsoft.com/office/drawing/2014/main" id="{54DA8F81-930C-4917-9F11-AE7FF8C9FDC8}"/>
              </a:ext>
            </a:extLst>
          </p:cNvPr>
          <p:cNvSpPr txBox="1">
            <a:spLocks noChangeArrowheads="1"/>
          </p:cNvSpPr>
          <p:nvPr/>
        </p:nvSpPr>
        <p:spPr bwMode="auto">
          <a:xfrm>
            <a:off x="5489596" y="3440937"/>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68" name="Text Box 18">
            <a:extLst>
              <a:ext uri="{FF2B5EF4-FFF2-40B4-BE49-F238E27FC236}">
                <a16:creationId xmlns:a16="http://schemas.microsoft.com/office/drawing/2014/main" id="{EAED2D5D-EB9E-493A-BFA7-0E8C4B51F597}"/>
              </a:ext>
            </a:extLst>
          </p:cNvPr>
          <p:cNvSpPr txBox="1">
            <a:spLocks noChangeArrowheads="1"/>
          </p:cNvSpPr>
          <p:nvPr/>
        </p:nvSpPr>
        <p:spPr bwMode="auto">
          <a:xfrm>
            <a:off x="7318396" y="3440937"/>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latin typeface="楷体" panose="02010609060101010101" pitchFamily="49" charset="-122"/>
                <a:ea typeface="楷体" panose="02010609060101010101" pitchFamily="49" charset="-122"/>
              </a:rPr>
              <a:t>接口</a:t>
            </a:r>
          </a:p>
        </p:txBody>
      </p:sp>
      <p:sp>
        <p:nvSpPr>
          <p:cNvPr id="69" name="Text Box 19">
            <a:extLst>
              <a:ext uri="{FF2B5EF4-FFF2-40B4-BE49-F238E27FC236}">
                <a16:creationId xmlns:a16="http://schemas.microsoft.com/office/drawing/2014/main" id="{B8597641-A265-4AF5-A9F2-8237128193B4}"/>
              </a:ext>
            </a:extLst>
          </p:cNvPr>
          <p:cNvSpPr txBox="1">
            <a:spLocks noChangeArrowheads="1"/>
          </p:cNvSpPr>
          <p:nvPr/>
        </p:nvSpPr>
        <p:spPr bwMode="auto">
          <a:xfrm>
            <a:off x="5489596" y="4507737"/>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112" name="Text Box 20">
            <a:extLst>
              <a:ext uri="{FF2B5EF4-FFF2-40B4-BE49-F238E27FC236}">
                <a16:creationId xmlns:a16="http://schemas.microsoft.com/office/drawing/2014/main" id="{D0921F59-75FD-482B-9D69-831A9798B8C5}"/>
              </a:ext>
            </a:extLst>
          </p:cNvPr>
          <p:cNvSpPr txBox="1">
            <a:spLocks noChangeArrowheads="1"/>
          </p:cNvSpPr>
          <p:nvPr/>
        </p:nvSpPr>
        <p:spPr bwMode="auto">
          <a:xfrm>
            <a:off x="7394596" y="4507737"/>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a:latin typeface="楷体" panose="02010609060101010101" pitchFamily="49" charset="-122"/>
                <a:ea typeface="楷体" panose="02010609060101010101" pitchFamily="49" charset="-122"/>
              </a:rPr>
              <a:t>I/O</a:t>
            </a:r>
          </a:p>
        </p:txBody>
      </p:sp>
      <p:sp>
        <p:nvSpPr>
          <p:cNvPr id="113" name="Line 21">
            <a:extLst>
              <a:ext uri="{FF2B5EF4-FFF2-40B4-BE49-F238E27FC236}">
                <a16:creationId xmlns:a16="http://schemas.microsoft.com/office/drawing/2014/main" id="{80F55CAD-1650-4132-BC42-4087F9BDB0B1}"/>
              </a:ext>
            </a:extLst>
          </p:cNvPr>
          <p:cNvSpPr>
            <a:spLocks noChangeShapeType="1"/>
          </p:cNvSpPr>
          <p:nvPr/>
        </p:nvSpPr>
        <p:spPr bwMode="auto">
          <a:xfrm>
            <a:off x="1146196" y="2831337"/>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14" name="Line 22">
            <a:extLst>
              <a:ext uri="{FF2B5EF4-FFF2-40B4-BE49-F238E27FC236}">
                <a16:creationId xmlns:a16="http://schemas.microsoft.com/office/drawing/2014/main" id="{EA8388F3-E58C-4336-8A73-F0AD6D7A11A0}"/>
              </a:ext>
            </a:extLst>
          </p:cNvPr>
          <p:cNvSpPr>
            <a:spLocks noChangeShapeType="1"/>
          </p:cNvSpPr>
          <p:nvPr/>
        </p:nvSpPr>
        <p:spPr bwMode="auto">
          <a:xfrm>
            <a:off x="4194196" y="2831337"/>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15" name="Line 23">
            <a:extLst>
              <a:ext uri="{FF2B5EF4-FFF2-40B4-BE49-F238E27FC236}">
                <a16:creationId xmlns:a16="http://schemas.microsoft.com/office/drawing/2014/main" id="{AAC65F7D-7301-405F-8449-BE02B248AB11}"/>
              </a:ext>
            </a:extLst>
          </p:cNvPr>
          <p:cNvSpPr>
            <a:spLocks noChangeShapeType="1"/>
          </p:cNvSpPr>
          <p:nvPr/>
        </p:nvSpPr>
        <p:spPr bwMode="auto">
          <a:xfrm>
            <a:off x="5870596" y="2831337"/>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16" name="Line 24">
            <a:extLst>
              <a:ext uri="{FF2B5EF4-FFF2-40B4-BE49-F238E27FC236}">
                <a16:creationId xmlns:a16="http://schemas.microsoft.com/office/drawing/2014/main" id="{C62E9B61-4FFD-4CFD-A461-9C73F94E3C37}"/>
              </a:ext>
            </a:extLst>
          </p:cNvPr>
          <p:cNvSpPr>
            <a:spLocks noChangeShapeType="1"/>
          </p:cNvSpPr>
          <p:nvPr/>
        </p:nvSpPr>
        <p:spPr bwMode="auto">
          <a:xfrm>
            <a:off x="7775596" y="2831337"/>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17" name="Line 25">
            <a:extLst>
              <a:ext uri="{FF2B5EF4-FFF2-40B4-BE49-F238E27FC236}">
                <a16:creationId xmlns:a16="http://schemas.microsoft.com/office/drawing/2014/main" id="{28ADF86A-CF81-425A-8B63-507D019E7EEA}"/>
              </a:ext>
            </a:extLst>
          </p:cNvPr>
          <p:cNvSpPr>
            <a:spLocks noChangeShapeType="1"/>
          </p:cNvSpPr>
          <p:nvPr/>
        </p:nvSpPr>
        <p:spPr bwMode="auto">
          <a:xfrm>
            <a:off x="5870596" y="3974337"/>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18" name="Line 26">
            <a:extLst>
              <a:ext uri="{FF2B5EF4-FFF2-40B4-BE49-F238E27FC236}">
                <a16:creationId xmlns:a16="http://schemas.microsoft.com/office/drawing/2014/main" id="{F6CB6B86-8CE2-4F7E-B3BD-377674790642}"/>
              </a:ext>
            </a:extLst>
          </p:cNvPr>
          <p:cNvSpPr>
            <a:spLocks noChangeShapeType="1"/>
          </p:cNvSpPr>
          <p:nvPr/>
        </p:nvSpPr>
        <p:spPr bwMode="auto">
          <a:xfrm>
            <a:off x="7775596" y="3974337"/>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19" name="Line 27">
            <a:extLst>
              <a:ext uri="{FF2B5EF4-FFF2-40B4-BE49-F238E27FC236}">
                <a16:creationId xmlns:a16="http://schemas.microsoft.com/office/drawing/2014/main" id="{163F193C-D1CF-4B8C-971C-902F2378851B}"/>
              </a:ext>
            </a:extLst>
          </p:cNvPr>
          <p:cNvSpPr>
            <a:spLocks noChangeShapeType="1"/>
          </p:cNvSpPr>
          <p:nvPr/>
        </p:nvSpPr>
        <p:spPr bwMode="auto">
          <a:xfrm>
            <a:off x="2593996" y="2831337"/>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0" name="Line 28">
            <a:extLst>
              <a:ext uri="{FF2B5EF4-FFF2-40B4-BE49-F238E27FC236}">
                <a16:creationId xmlns:a16="http://schemas.microsoft.com/office/drawing/2014/main" id="{B157D800-4C07-43CC-8D14-3867A82379BF}"/>
              </a:ext>
            </a:extLst>
          </p:cNvPr>
          <p:cNvSpPr>
            <a:spLocks noChangeShapeType="1"/>
          </p:cNvSpPr>
          <p:nvPr/>
        </p:nvSpPr>
        <p:spPr bwMode="auto">
          <a:xfrm>
            <a:off x="6556396" y="3669537"/>
            <a:ext cx="5334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1" name="Line 29">
            <a:extLst>
              <a:ext uri="{FF2B5EF4-FFF2-40B4-BE49-F238E27FC236}">
                <a16:creationId xmlns:a16="http://schemas.microsoft.com/office/drawing/2014/main" id="{AE9D6D5B-A70E-4066-B66E-A067A5340234}"/>
              </a:ext>
            </a:extLst>
          </p:cNvPr>
          <p:cNvSpPr>
            <a:spLocks noChangeShapeType="1"/>
          </p:cNvSpPr>
          <p:nvPr/>
        </p:nvSpPr>
        <p:spPr bwMode="auto">
          <a:xfrm>
            <a:off x="6556396" y="4812537"/>
            <a:ext cx="5334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495443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55">
                                            <p:txEl>
                                              <p:pRg st="0" end="0"/>
                                            </p:txEl>
                                          </p:spTgt>
                                        </p:tgtEl>
                                        <p:attrNameLst>
                                          <p:attrName>style.visibility</p:attrName>
                                        </p:attrNameLst>
                                      </p:cBhvr>
                                      <p:to>
                                        <p:strVal val="visible"/>
                                      </p:to>
                                    </p:set>
                                    <p:animEffect transition="in" filter="barn(outVertical)">
                                      <p:cBhvr>
                                        <p:cTn id="11" dur="500"/>
                                        <p:tgtEl>
                                          <p:spTgt spid="55">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1000"/>
                                  </p:stCondLst>
                                  <p:childTnLst>
                                    <p:set>
                                      <p:cBhvr>
                                        <p:cTn id="14" dur="1" fill="hold">
                                          <p:stCondLst>
                                            <p:cond delay="0"/>
                                          </p:stCondLst>
                                        </p:cTn>
                                        <p:tgtEl>
                                          <p:spTgt spid="113"/>
                                        </p:tgtEl>
                                        <p:attrNameLst>
                                          <p:attrName>style.visibility</p:attrName>
                                        </p:attrNameLst>
                                      </p:cBhvr>
                                      <p:to>
                                        <p:strVal val="visible"/>
                                      </p:to>
                                    </p:set>
                                    <p:animEffect transition="in" filter="wipe(up)">
                                      <p:cBhvr>
                                        <p:cTn id="15" dur="500"/>
                                        <p:tgtEl>
                                          <p:spTgt spid="113"/>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left)">
                                      <p:cBhvr>
                                        <p:cTn id="19" dur="500"/>
                                        <p:tgtEl>
                                          <p:spTgt spid="57"/>
                                        </p:tgtEl>
                                      </p:cBhvr>
                                    </p:animEffect>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64">
                                            <p:txEl>
                                              <p:pRg st="0" end="0"/>
                                            </p:txEl>
                                          </p:spTgt>
                                        </p:tgtEl>
                                        <p:attrNameLst>
                                          <p:attrName>style.visibility</p:attrName>
                                        </p:attrNameLst>
                                      </p:cBhvr>
                                      <p:to>
                                        <p:strVal val="visible"/>
                                      </p:to>
                                    </p:set>
                                    <p:animEffect transition="in" filter="barn(outVertical)">
                                      <p:cBhvr>
                                        <p:cTn id="23" dur="500"/>
                                        <p:tgtEl>
                                          <p:spTgt spid="64">
                                            <p:txEl>
                                              <p:pRg st="0" end="0"/>
                                            </p:txEl>
                                          </p:spTgt>
                                        </p:tgtEl>
                                      </p:cBhvr>
                                    </p:animEffect>
                                  </p:childTnLst>
                                </p:cTn>
                              </p:par>
                            </p:childTnLst>
                          </p:cTn>
                        </p:par>
                        <p:par>
                          <p:cTn id="24" fill="hold">
                            <p:stCondLst>
                              <p:cond delay="3500"/>
                            </p:stCondLst>
                            <p:childTnLst>
                              <p:par>
                                <p:cTn id="25" presetID="22" presetClass="entr" presetSubtype="1" fill="hold" nodeType="afterEffect">
                                  <p:stCondLst>
                                    <p:cond delay="1000"/>
                                  </p:stCondLst>
                                  <p:childTnLst>
                                    <p:set>
                                      <p:cBhvr>
                                        <p:cTn id="26" dur="1" fill="hold">
                                          <p:stCondLst>
                                            <p:cond delay="0"/>
                                          </p:stCondLst>
                                        </p:cTn>
                                        <p:tgtEl>
                                          <p:spTgt spid="119"/>
                                        </p:tgtEl>
                                        <p:attrNameLst>
                                          <p:attrName>style.visibility</p:attrName>
                                        </p:attrNameLst>
                                      </p:cBhvr>
                                      <p:to>
                                        <p:strVal val="visible"/>
                                      </p:to>
                                    </p:set>
                                    <p:animEffect transition="in" filter="wipe(up)">
                                      <p:cBhvr>
                                        <p:cTn id="27" dur="500"/>
                                        <p:tgtEl>
                                          <p:spTgt spid="119"/>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left)">
                                      <p:cBhvr>
                                        <p:cTn id="31" dur="500"/>
                                        <p:tgtEl>
                                          <p:spTgt spid="58"/>
                                        </p:tgtEl>
                                      </p:cBhvr>
                                    </p:animEffect>
                                  </p:childTnLst>
                                </p:cTn>
                              </p:par>
                            </p:childTnLst>
                          </p:cTn>
                        </p:par>
                        <p:par>
                          <p:cTn id="32" fill="hold">
                            <p:stCondLst>
                              <p:cond delay="5500"/>
                            </p:stCondLst>
                            <p:childTnLst>
                              <p:par>
                                <p:cTn id="33" presetID="16" presetClass="entr" presetSubtype="37" fill="hold" grpId="0" nodeType="afterEffect">
                                  <p:stCondLst>
                                    <p:cond delay="0"/>
                                  </p:st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barn(outVertical)">
                                      <p:cBhvr>
                                        <p:cTn id="35" dur="500"/>
                                        <p:tgtEl>
                                          <p:spTgt spid="65">
                                            <p:txEl>
                                              <p:pRg st="0" end="0"/>
                                            </p:txEl>
                                          </p:spTgt>
                                        </p:tgtEl>
                                      </p:cBhvr>
                                    </p:animEffect>
                                  </p:childTnLst>
                                </p:cTn>
                              </p:par>
                            </p:childTnLst>
                          </p:cTn>
                        </p:par>
                        <p:par>
                          <p:cTn id="36" fill="hold">
                            <p:stCondLst>
                              <p:cond delay="6000"/>
                            </p:stCondLst>
                            <p:childTnLst>
                              <p:par>
                                <p:cTn id="37" presetID="22" presetClass="entr" presetSubtype="1" fill="hold" nodeType="afterEffect">
                                  <p:stCondLst>
                                    <p:cond delay="1000"/>
                                  </p:stCondLst>
                                  <p:childTnLst>
                                    <p:set>
                                      <p:cBhvr>
                                        <p:cTn id="38" dur="1" fill="hold">
                                          <p:stCondLst>
                                            <p:cond delay="0"/>
                                          </p:stCondLst>
                                        </p:cTn>
                                        <p:tgtEl>
                                          <p:spTgt spid="114"/>
                                        </p:tgtEl>
                                        <p:attrNameLst>
                                          <p:attrName>style.visibility</p:attrName>
                                        </p:attrNameLst>
                                      </p:cBhvr>
                                      <p:to>
                                        <p:strVal val="visible"/>
                                      </p:to>
                                    </p:set>
                                    <p:animEffect transition="in" filter="wipe(up)">
                                      <p:cBhvr>
                                        <p:cTn id="39" dur="500"/>
                                        <p:tgtEl>
                                          <p:spTgt spid="114"/>
                                        </p:tgtEl>
                                      </p:cBhvr>
                                    </p:animEffect>
                                  </p:childTnLst>
                                </p:cTn>
                              </p:par>
                            </p:childTnLst>
                          </p:cTn>
                        </p:par>
                        <p:par>
                          <p:cTn id="40" fill="hold">
                            <p:stCondLst>
                              <p:cond delay="7500"/>
                            </p:stCondLst>
                            <p:childTnLst>
                              <p:par>
                                <p:cTn id="41" presetID="22" presetClass="entr" presetSubtype="8"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par>
                          <p:cTn id="44" fill="hold">
                            <p:stCondLst>
                              <p:cond delay="8000"/>
                            </p:stCondLst>
                            <p:childTnLst>
                              <p:par>
                                <p:cTn id="45" presetID="16" presetClass="entr" presetSubtype="37" fill="hold" grpId="0" nodeType="afterEffect">
                                  <p:stCondLst>
                                    <p:cond delay="0"/>
                                  </p:stCondLst>
                                  <p:childTnLst>
                                    <p:set>
                                      <p:cBhvr>
                                        <p:cTn id="46" dur="1" fill="hold">
                                          <p:stCondLst>
                                            <p:cond delay="0"/>
                                          </p:stCondLst>
                                        </p:cTn>
                                        <p:tgtEl>
                                          <p:spTgt spid="66">
                                            <p:txEl>
                                              <p:pRg st="0" end="0"/>
                                            </p:txEl>
                                          </p:spTgt>
                                        </p:tgtEl>
                                        <p:attrNameLst>
                                          <p:attrName>style.visibility</p:attrName>
                                        </p:attrNameLst>
                                      </p:cBhvr>
                                      <p:to>
                                        <p:strVal val="visible"/>
                                      </p:to>
                                    </p:set>
                                    <p:animEffect transition="in" filter="barn(outVertical)">
                                      <p:cBhvr>
                                        <p:cTn id="47" dur="500"/>
                                        <p:tgtEl>
                                          <p:spTgt spid="66">
                                            <p:txEl>
                                              <p:pRg st="0" end="0"/>
                                            </p:txEl>
                                          </p:spTgt>
                                        </p:tgtEl>
                                      </p:cBhvr>
                                    </p:animEffect>
                                  </p:childTnLst>
                                </p:cTn>
                              </p:par>
                            </p:childTnLst>
                          </p:cTn>
                        </p:par>
                        <p:par>
                          <p:cTn id="48" fill="hold">
                            <p:stCondLst>
                              <p:cond delay="8500"/>
                            </p:stCondLst>
                            <p:childTnLst>
                              <p:par>
                                <p:cTn id="49" presetID="22" presetClass="entr" presetSubtype="1" fill="hold" nodeType="afterEffect">
                                  <p:stCondLst>
                                    <p:cond delay="1000"/>
                                  </p:stCondLst>
                                  <p:childTnLst>
                                    <p:set>
                                      <p:cBhvr>
                                        <p:cTn id="50" dur="1" fill="hold">
                                          <p:stCondLst>
                                            <p:cond delay="0"/>
                                          </p:stCondLst>
                                        </p:cTn>
                                        <p:tgtEl>
                                          <p:spTgt spid="115"/>
                                        </p:tgtEl>
                                        <p:attrNameLst>
                                          <p:attrName>style.visibility</p:attrName>
                                        </p:attrNameLst>
                                      </p:cBhvr>
                                      <p:to>
                                        <p:strVal val="visible"/>
                                      </p:to>
                                    </p:set>
                                    <p:animEffect transition="in" filter="wipe(up)">
                                      <p:cBhvr>
                                        <p:cTn id="51" dur="500"/>
                                        <p:tgtEl>
                                          <p:spTgt spid="115"/>
                                        </p:tgtEl>
                                      </p:cBhvr>
                                    </p:animEffect>
                                  </p:childTnLst>
                                </p:cTn>
                              </p:par>
                            </p:childTnLst>
                          </p:cTn>
                        </p:par>
                        <p:par>
                          <p:cTn id="52" fill="hold">
                            <p:stCondLst>
                              <p:cond delay="10000"/>
                            </p:stCondLst>
                            <p:childTnLst>
                              <p:par>
                                <p:cTn id="53" presetID="22" presetClass="entr" presetSubtype="8"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childTnLst>
                          </p:cTn>
                        </p:par>
                        <p:par>
                          <p:cTn id="56" fill="hold">
                            <p:stCondLst>
                              <p:cond delay="10500"/>
                            </p:stCondLst>
                            <p:childTnLst>
                              <p:par>
                                <p:cTn id="57" presetID="16" presetClass="entr" presetSubtype="37" fill="hold" grpId="0" nodeType="afterEffect">
                                  <p:stCondLst>
                                    <p:cond delay="0"/>
                                  </p:stCondLst>
                                  <p:childTnLst>
                                    <p:set>
                                      <p:cBhvr>
                                        <p:cTn id="58" dur="1" fill="hold">
                                          <p:stCondLst>
                                            <p:cond delay="0"/>
                                          </p:stCondLst>
                                        </p:cTn>
                                        <p:tgtEl>
                                          <p:spTgt spid="67">
                                            <p:txEl>
                                              <p:pRg st="0" end="0"/>
                                            </p:txEl>
                                          </p:spTgt>
                                        </p:tgtEl>
                                        <p:attrNameLst>
                                          <p:attrName>style.visibility</p:attrName>
                                        </p:attrNameLst>
                                      </p:cBhvr>
                                      <p:to>
                                        <p:strVal val="visible"/>
                                      </p:to>
                                    </p:set>
                                    <p:animEffect transition="in" filter="barn(outVertical)">
                                      <p:cBhvr>
                                        <p:cTn id="59" dur="500"/>
                                        <p:tgtEl>
                                          <p:spTgt spid="67">
                                            <p:txEl>
                                              <p:pRg st="0" end="0"/>
                                            </p:txEl>
                                          </p:spTgt>
                                        </p:tgtEl>
                                      </p:cBhvr>
                                    </p:animEffect>
                                  </p:childTnLst>
                                </p:cTn>
                              </p:par>
                            </p:childTnLst>
                          </p:cTn>
                        </p:par>
                        <p:par>
                          <p:cTn id="60" fill="hold">
                            <p:stCondLst>
                              <p:cond delay="11000"/>
                            </p:stCondLst>
                            <p:childTnLst>
                              <p:par>
                                <p:cTn id="61" presetID="22" presetClass="entr" presetSubtype="8" fill="hold" nodeType="afterEffect">
                                  <p:stCondLst>
                                    <p:cond delay="1000"/>
                                  </p:stCondLst>
                                  <p:childTnLst>
                                    <p:set>
                                      <p:cBhvr>
                                        <p:cTn id="62" dur="1" fill="hold">
                                          <p:stCondLst>
                                            <p:cond delay="0"/>
                                          </p:stCondLst>
                                        </p:cTn>
                                        <p:tgtEl>
                                          <p:spTgt spid="120"/>
                                        </p:tgtEl>
                                        <p:attrNameLst>
                                          <p:attrName>style.visibility</p:attrName>
                                        </p:attrNameLst>
                                      </p:cBhvr>
                                      <p:to>
                                        <p:strVal val="visible"/>
                                      </p:to>
                                    </p:set>
                                    <p:animEffect transition="in" filter="wipe(left)">
                                      <p:cBhvr>
                                        <p:cTn id="63" dur="500"/>
                                        <p:tgtEl>
                                          <p:spTgt spid="120"/>
                                        </p:tgtEl>
                                      </p:cBhvr>
                                    </p:animEffect>
                                  </p:childTnLst>
                                </p:cTn>
                              </p:par>
                            </p:childTnLst>
                          </p:cTn>
                        </p:par>
                        <p:par>
                          <p:cTn id="64" fill="hold">
                            <p:stCondLst>
                              <p:cond delay="12500"/>
                            </p:stCondLst>
                            <p:childTnLst>
                              <p:par>
                                <p:cTn id="65" presetID="22" presetClass="entr" presetSubtype="1" fill="hold" nodeType="afterEffect">
                                  <p:stCondLst>
                                    <p:cond delay="1000"/>
                                  </p:stCondLst>
                                  <p:childTnLst>
                                    <p:set>
                                      <p:cBhvr>
                                        <p:cTn id="66" dur="1" fill="hold">
                                          <p:stCondLst>
                                            <p:cond delay="0"/>
                                          </p:stCondLst>
                                        </p:cTn>
                                        <p:tgtEl>
                                          <p:spTgt spid="116"/>
                                        </p:tgtEl>
                                        <p:attrNameLst>
                                          <p:attrName>style.visibility</p:attrName>
                                        </p:attrNameLst>
                                      </p:cBhvr>
                                      <p:to>
                                        <p:strVal val="visible"/>
                                      </p:to>
                                    </p:set>
                                    <p:animEffect transition="in" filter="wipe(up)">
                                      <p:cBhvr>
                                        <p:cTn id="67" dur="500"/>
                                        <p:tgtEl>
                                          <p:spTgt spid="116"/>
                                        </p:tgtEl>
                                      </p:cBhvr>
                                    </p:animEffect>
                                  </p:childTnLst>
                                </p:cTn>
                              </p:par>
                            </p:childTnLst>
                          </p:cTn>
                        </p:par>
                        <p:par>
                          <p:cTn id="68" fill="hold">
                            <p:stCondLst>
                              <p:cond delay="14000"/>
                            </p:stCondLst>
                            <p:childTnLst>
                              <p:par>
                                <p:cTn id="69" presetID="22" presetClass="entr" presetSubtype="8"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left)">
                                      <p:cBhvr>
                                        <p:cTn id="71" dur="500"/>
                                        <p:tgtEl>
                                          <p:spTgt spid="61"/>
                                        </p:tgtEl>
                                      </p:cBhvr>
                                    </p:animEffect>
                                  </p:childTnLst>
                                </p:cTn>
                              </p:par>
                            </p:childTnLst>
                          </p:cTn>
                        </p:par>
                        <p:par>
                          <p:cTn id="72" fill="hold">
                            <p:stCondLst>
                              <p:cond delay="14500"/>
                            </p:stCondLst>
                            <p:childTnLst>
                              <p:par>
                                <p:cTn id="73" presetID="16" presetClass="entr" presetSubtype="37" fill="hold" grpId="0" nodeType="afterEffect">
                                  <p:stCondLst>
                                    <p:cond delay="0"/>
                                  </p:stCondLst>
                                  <p:childTnLst>
                                    <p:set>
                                      <p:cBhvr>
                                        <p:cTn id="74" dur="1" fill="hold">
                                          <p:stCondLst>
                                            <p:cond delay="0"/>
                                          </p:stCondLst>
                                        </p:cTn>
                                        <p:tgtEl>
                                          <p:spTgt spid="68">
                                            <p:txEl>
                                              <p:pRg st="0" end="0"/>
                                            </p:txEl>
                                          </p:spTgt>
                                        </p:tgtEl>
                                        <p:attrNameLst>
                                          <p:attrName>style.visibility</p:attrName>
                                        </p:attrNameLst>
                                      </p:cBhvr>
                                      <p:to>
                                        <p:strVal val="visible"/>
                                      </p:to>
                                    </p:set>
                                    <p:animEffect transition="in" filter="barn(outVertical)">
                                      <p:cBhvr>
                                        <p:cTn id="75" dur="500"/>
                                        <p:tgtEl>
                                          <p:spTgt spid="68">
                                            <p:txEl>
                                              <p:pRg st="0" end="0"/>
                                            </p:txEl>
                                          </p:spTgt>
                                        </p:tgtEl>
                                      </p:cBhvr>
                                    </p:animEffect>
                                  </p:childTnLst>
                                </p:cTn>
                              </p:par>
                            </p:childTnLst>
                          </p:cTn>
                        </p:par>
                        <p:par>
                          <p:cTn id="76" fill="hold">
                            <p:stCondLst>
                              <p:cond delay="15000"/>
                            </p:stCondLst>
                            <p:childTnLst>
                              <p:par>
                                <p:cTn id="77" presetID="22" presetClass="entr" presetSubtype="1" fill="hold" nodeType="afterEffect">
                                  <p:stCondLst>
                                    <p:cond delay="1000"/>
                                  </p:stCondLst>
                                  <p:childTnLst>
                                    <p:set>
                                      <p:cBhvr>
                                        <p:cTn id="78" dur="1" fill="hold">
                                          <p:stCondLst>
                                            <p:cond delay="0"/>
                                          </p:stCondLst>
                                        </p:cTn>
                                        <p:tgtEl>
                                          <p:spTgt spid="117"/>
                                        </p:tgtEl>
                                        <p:attrNameLst>
                                          <p:attrName>style.visibility</p:attrName>
                                        </p:attrNameLst>
                                      </p:cBhvr>
                                      <p:to>
                                        <p:strVal val="visible"/>
                                      </p:to>
                                    </p:set>
                                    <p:animEffect transition="in" filter="wipe(up)">
                                      <p:cBhvr>
                                        <p:cTn id="79" dur="500"/>
                                        <p:tgtEl>
                                          <p:spTgt spid="117"/>
                                        </p:tgtEl>
                                      </p:cBhvr>
                                    </p:animEffect>
                                  </p:childTnLst>
                                </p:cTn>
                              </p:par>
                            </p:childTnLst>
                          </p:cTn>
                        </p:par>
                        <p:par>
                          <p:cTn id="80" fill="hold">
                            <p:stCondLst>
                              <p:cond delay="16500"/>
                            </p:stCondLst>
                            <p:childTnLst>
                              <p:par>
                                <p:cTn id="81" presetID="22" presetClass="entr" presetSubtype="8" fill="hold" grpId="0" nodeType="after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left)">
                                      <p:cBhvr>
                                        <p:cTn id="83" dur="500"/>
                                        <p:tgtEl>
                                          <p:spTgt spid="62"/>
                                        </p:tgtEl>
                                      </p:cBhvr>
                                    </p:animEffect>
                                  </p:childTnLst>
                                </p:cTn>
                              </p:par>
                            </p:childTnLst>
                          </p:cTn>
                        </p:par>
                        <p:par>
                          <p:cTn id="84" fill="hold">
                            <p:stCondLst>
                              <p:cond delay="17000"/>
                            </p:stCondLst>
                            <p:childTnLst>
                              <p:par>
                                <p:cTn id="85" presetID="16" presetClass="entr" presetSubtype="37" fill="hold" grpId="0" nodeType="after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barn(outVertical)">
                                      <p:cBhvr>
                                        <p:cTn id="87" dur="500"/>
                                        <p:tgtEl>
                                          <p:spTgt spid="69">
                                            <p:txEl>
                                              <p:pRg st="0" end="0"/>
                                            </p:txEl>
                                          </p:spTgt>
                                        </p:tgtEl>
                                      </p:cBhvr>
                                    </p:animEffect>
                                  </p:childTnLst>
                                </p:cTn>
                              </p:par>
                            </p:childTnLst>
                          </p:cTn>
                        </p:par>
                        <p:par>
                          <p:cTn id="88" fill="hold">
                            <p:stCondLst>
                              <p:cond delay="17500"/>
                            </p:stCondLst>
                            <p:childTnLst>
                              <p:par>
                                <p:cTn id="89" presetID="22" presetClass="entr" presetSubtype="8" fill="hold" nodeType="afterEffect">
                                  <p:stCondLst>
                                    <p:cond delay="1000"/>
                                  </p:stCondLst>
                                  <p:childTnLst>
                                    <p:set>
                                      <p:cBhvr>
                                        <p:cTn id="90" dur="1" fill="hold">
                                          <p:stCondLst>
                                            <p:cond delay="0"/>
                                          </p:stCondLst>
                                        </p:cTn>
                                        <p:tgtEl>
                                          <p:spTgt spid="121"/>
                                        </p:tgtEl>
                                        <p:attrNameLst>
                                          <p:attrName>style.visibility</p:attrName>
                                        </p:attrNameLst>
                                      </p:cBhvr>
                                      <p:to>
                                        <p:strVal val="visible"/>
                                      </p:to>
                                    </p:set>
                                    <p:animEffect transition="in" filter="wipe(left)">
                                      <p:cBhvr>
                                        <p:cTn id="91" dur="500"/>
                                        <p:tgtEl>
                                          <p:spTgt spid="121"/>
                                        </p:tgtEl>
                                      </p:cBhvr>
                                    </p:animEffect>
                                  </p:childTnLst>
                                </p:cTn>
                              </p:par>
                            </p:childTnLst>
                          </p:cTn>
                        </p:par>
                        <p:par>
                          <p:cTn id="92" fill="hold">
                            <p:stCondLst>
                              <p:cond delay="19000"/>
                            </p:stCondLst>
                            <p:childTnLst>
                              <p:par>
                                <p:cTn id="93" presetID="22" presetClass="entr" presetSubtype="1" fill="hold" nodeType="afterEffect">
                                  <p:stCondLst>
                                    <p:cond delay="1000"/>
                                  </p:stCondLst>
                                  <p:childTnLst>
                                    <p:set>
                                      <p:cBhvr>
                                        <p:cTn id="94" dur="1" fill="hold">
                                          <p:stCondLst>
                                            <p:cond delay="0"/>
                                          </p:stCondLst>
                                        </p:cTn>
                                        <p:tgtEl>
                                          <p:spTgt spid="118"/>
                                        </p:tgtEl>
                                        <p:attrNameLst>
                                          <p:attrName>style.visibility</p:attrName>
                                        </p:attrNameLst>
                                      </p:cBhvr>
                                      <p:to>
                                        <p:strVal val="visible"/>
                                      </p:to>
                                    </p:set>
                                    <p:animEffect transition="in" filter="wipe(up)">
                                      <p:cBhvr>
                                        <p:cTn id="95" dur="500"/>
                                        <p:tgtEl>
                                          <p:spTgt spid="118"/>
                                        </p:tgtEl>
                                      </p:cBhvr>
                                    </p:animEffect>
                                  </p:childTnLst>
                                </p:cTn>
                              </p:par>
                            </p:childTnLst>
                          </p:cTn>
                        </p:par>
                        <p:par>
                          <p:cTn id="96" fill="hold">
                            <p:stCondLst>
                              <p:cond delay="20500"/>
                            </p:stCondLst>
                            <p:childTnLst>
                              <p:par>
                                <p:cTn id="97" presetID="22" presetClass="entr" presetSubtype="8" fill="hold" grpId="0" nodeType="after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left)">
                                      <p:cBhvr>
                                        <p:cTn id="99" dur="500"/>
                                        <p:tgtEl>
                                          <p:spTgt spid="63"/>
                                        </p:tgtEl>
                                      </p:cBhvr>
                                    </p:animEffect>
                                  </p:childTnLst>
                                </p:cTn>
                              </p:par>
                            </p:childTnLst>
                          </p:cTn>
                        </p:par>
                        <p:par>
                          <p:cTn id="100" fill="hold">
                            <p:stCondLst>
                              <p:cond delay="21000"/>
                            </p:stCondLst>
                            <p:childTnLst>
                              <p:par>
                                <p:cTn id="101" presetID="16" presetClass="entr" presetSubtype="37" fill="hold" grpId="0" nodeType="afterEffect">
                                  <p:stCondLst>
                                    <p:cond delay="0"/>
                                  </p:stCondLst>
                                  <p:childTnLst>
                                    <p:set>
                                      <p:cBhvr>
                                        <p:cTn id="102" dur="1" fill="hold">
                                          <p:stCondLst>
                                            <p:cond delay="0"/>
                                          </p:stCondLst>
                                        </p:cTn>
                                        <p:tgtEl>
                                          <p:spTgt spid="112">
                                            <p:txEl>
                                              <p:pRg st="0" end="0"/>
                                            </p:txEl>
                                          </p:spTgt>
                                        </p:tgtEl>
                                        <p:attrNameLst>
                                          <p:attrName>style.visibility</p:attrName>
                                        </p:attrNameLst>
                                      </p:cBhvr>
                                      <p:to>
                                        <p:strVal val="visible"/>
                                      </p:to>
                                    </p:set>
                                    <p:animEffect transition="in" filter="barn(outVertical)">
                                      <p:cBhvr>
                                        <p:cTn id="103" dur="500"/>
                                        <p:tgtEl>
                                          <p:spTgt spid="1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advAuto="0"/>
      <p:bldP spid="57" grpId="0" animBg="1"/>
      <p:bldP spid="58" grpId="0" animBg="1"/>
      <p:bldP spid="59" grpId="0" animBg="1"/>
      <p:bldP spid="60" grpId="0" animBg="1"/>
      <p:bldP spid="61" grpId="0" animBg="1"/>
      <p:bldP spid="62" grpId="0" animBg="1"/>
      <p:bldP spid="63" grpId="0" animBg="1"/>
      <p:bldP spid="64" grpId="0" build="p" advAuto="0"/>
      <p:bldP spid="65" grpId="0" build="p" advAuto="0"/>
      <p:bldP spid="66" grpId="0" build="p" advAuto="0"/>
      <p:bldP spid="67" grpId="0" build="p" advAuto="0"/>
      <p:bldP spid="68" grpId="0" build="p" advAuto="0"/>
      <p:bldP spid="69" grpId="0" build="p" advAuto="0"/>
      <p:bldP spid="112" grpId="0" build="p"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226DA-AED1-467B-9338-EC4F89156A28}"/>
              </a:ext>
            </a:extLst>
          </p:cNvPr>
          <p:cNvSpPr>
            <a:spLocks noGrp="1"/>
          </p:cNvSpPr>
          <p:nvPr>
            <p:ph type="title"/>
          </p:nvPr>
        </p:nvSpPr>
        <p:spPr>
          <a:xfrm>
            <a:off x="628650" y="2588562"/>
            <a:ext cx="7886700" cy="1325563"/>
          </a:xfrm>
        </p:spPr>
        <p:txBody>
          <a:bodyPr>
            <a:noAutofit/>
          </a:bodyPr>
          <a:lstStyle/>
          <a:p>
            <a:r>
              <a:rPr lang="zh-CN" altLang="en-US" sz="2000" dirty="0"/>
              <a:t>内总线： </a:t>
            </a:r>
            <a:r>
              <a:rPr lang="en-US" altLang="zh-CN" sz="2000" dirty="0"/>
              <a:t>16</a:t>
            </a:r>
            <a:r>
              <a:rPr lang="zh-CN" altLang="en-US" sz="2000" dirty="0"/>
              <a:t>位单向数据传送线，实现</a:t>
            </a:r>
            <a:r>
              <a:rPr lang="en-US" altLang="zh-CN" sz="2000" dirty="0" err="1"/>
              <a:t>alu</a:t>
            </a:r>
            <a:r>
              <a:rPr lang="zh-CN" altLang="en-US" sz="2000" dirty="0"/>
              <a:t>和寄存器间的数据交换，寄存器间数据传送必须通过</a:t>
            </a:r>
            <a:r>
              <a:rPr lang="en-US" altLang="zh-CN" sz="2000" dirty="0" err="1"/>
              <a:t>alu</a:t>
            </a:r>
            <a:r>
              <a:rPr lang="zh-CN" altLang="en-US" sz="2000" dirty="0"/>
              <a:t>，不能直接传送</a:t>
            </a:r>
            <a:br>
              <a:rPr lang="en-US" altLang="zh-CN" sz="2000" dirty="0"/>
            </a:br>
            <a:br>
              <a:rPr lang="en-US" altLang="zh-CN" sz="2000" dirty="0"/>
            </a:br>
            <a:r>
              <a:rPr lang="zh-CN" altLang="en-US" sz="2000" dirty="0"/>
              <a:t>系统总线：单总线结构。</a:t>
            </a:r>
            <a:r>
              <a:rPr lang="en-US" altLang="zh-CN" sz="2000" dirty="0" err="1"/>
              <a:t>cpu</a:t>
            </a:r>
            <a:r>
              <a:rPr lang="zh-CN" altLang="en-US" sz="2000" dirty="0"/>
              <a:t>，主存，</a:t>
            </a:r>
            <a:r>
              <a:rPr lang="en-US" altLang="zh-CN" sz="2000" dirty="0" err="1"/>
              <a:t>io</a:t>
            </a:r>
            <a:r>
              <a:rPr lang="zh-CN" altLang="en-US" sz="2000" dirty="0"/>
              <a:t>设备都直接挂接系统总线。 </a:t>
            </a:r>
            <a:br>
              <a:rPr lang="en-US" altLang="zh-CN" sz="2000" dirty="0"/>
            </a:br>
            <a:br>
              <a:rPr lang="en-US" altLang="zh-CN" sz="2000" dirty="0"/>
            </a:br>
            <a:r>
              <a:rPr lang="zh-CN" altLang="en-US" sz="2000" dirty="0"/>
              <a:t>地址总线，数据总线，控制总线。同步控制。</a:t>
            </a:r>
            <a:br>
              <a:rPr lang="en-US" altLang="zh-CN" sz="2000" dirty="0"/>
            </a:br>
            <a:r>
              <a:rPr lang="en-US" altLang="zh-CN" sz="2000" dirty="0"/>
              <a:t>                                   </a:t>
            </a:r>
            <a:br>
              <a:rPr lang="en-US" altLang="zh-CN" sz="2000" dirty="0"/>
            </a:br>
            <a:r>
              <a:rPr lang="en-US" altLang="zh-CN" sz="2000" dirty="0" err="1"/>
              <a:t>cpu</a:t>
            </a:r>
            <a:r>
              <a:rPr lang="zh-CN" altLang="en-US" sz="2000" dirty="0"/>
              <a:t>通过</a:t>
            </a:r>
            <a:r>
              <a:rPr lang="en-US" altLang="zh-CN" sz="2000" dirty="0"/>
              <a:t>MAR</a:t>
            </a:r>
            <a:r>
              <a:rPr lang="zh-CN" altLang="en-US" sz="2000" dirty="0"/>
              <a:t>（地址寄存器）向地址总线提供数据，选择外部设备，外部设备也可以向地址总线发送地址码。</a:t>
            </a:r>
            <a:br>
              <a:rPr lang="en-US" altLang="zh-CN" sz="2000" dirty="0"/>
            </a:br>
            <a:r>
              <a:rPr lang="en-US" altLang="zh-CN" sz="2000" dirty="0"/>
              <a:t>                                   </a:t>
            </a:r>
            <a:br>
              <a:rPr lang="en-US" altLang="zh-CN" sz="2000" dirty="0"/>
            </a:br>
            <a:r>
              <a:rPr lang="en-US" altLang="zh-CN" sz="2000" dirty="0" err="1"/>
              <a:t>cpu</a:t>
            </a:r>
            <a:r>
              <a:rPr lang="zh-CN" altLang="en-US" sz="2000" dirty="0"/>
              <a:t>通过</a:t>
            </a:r>
            <a:r>
              <a:rPr lang="en-US" altLang="zh-CN" sz="2000" dirty="0"/>
              <a:t>MDR</a:t>
            </a:r>
            <a:r>
              <a:rPr lang="zh-CN" altLang="en-US" sz="2000" dirty="0"/>
              <a:t>向数据总线发送或接收数据，通过</a:t>
            </a:r>
            <a:r>
              <a:rPr lang="en-US" altLang="zh-CN" sz="2000" dirty="0"/>
              <a:t>R W</a:t>
            </a:r>
            <a:r>
              <a:rPr lang="zh-CN" altLang="en-US" sz="2000" dirty="0"/>
              <a:t>控制命令决定传送方向及</a:t>
            </a:r>
            <a:r>
              <a:rPr lang="en-US" altLang="zh-CN" sz="2000" dirty="0"/>
              <a:t>MDR</a:t>
            </a:r>
            <a:r>
              <a:rPr lang="zh-CN" altLang="en-US" sz="2000" dirty="0"/>
              <a:t>与数据总线的通断。</a:t>
            </a:r>
            <a:br>
              <a:rPr lang="en-US" altLang="zh-CN" sz="2000" dirty="0"/>
            </a:br>
            <a:r>
              <a:rPr lang="en-US" altLang="zh-CN" sz="2000"/>
              <a:t>                   </a:t>
            </a:r>
            <a:br>
              <a:rPr lang="en-US" altLang="zh-CN" sz="2000"/>
            </a:br>
            <a:r>
              <a:rPr lang="zh-CN" altLang="en-US" sz="2000"/>
              <a:t>控制总线</a:t>
            </a:r>
            <a:r>
              <a:rPr lang="zh-CN" altLang="en-US" sz="2000" dirty="0"/>
              <a:t>：</a:t>
            </a:r>
            <a:r>
              <a:rPr lang="en-US" altLang="zh-CN" sz="2000" dirty="0"/>
              <a:t>CPU</a:t>
            </a:r>
            <a:r>
              <a:rPr lang="zh-CN" altLang="en-US" sz="2000" dirty="0"/>
              <a:t>和外部设备向控制总线发出或接收控制信号，主存通常只接收控制信号并提供回答信号。</a:t>
            </a:r>
            <a:br>
              <a:rPr lang="en-US" altLang="zh-CN" sz="2000" dirty="0"/>
            </a:br>
            <a:endParaRPr lang="zh-CN" altLang="en-US" sz="2000" dirty="0"/>
          </a:p>
        </p:txBody>
      </p:sp>
      <p:sp>
        <p:nvSpPr>
          <p:cNvPr id="3" name="日期占位符 2">
            <a:extLst>
              <a:ext uri="{FF2B5EF4-FFF2-40B4-BE49-F238E27FC236}">
                <a16:creationId xmlns:a16="http://schemas.microsoft.com/office/drawing/2014/main" id="{1A00A097-D7AA-40D0-A4CB-AA68B273ABD8}"/>
              </a:ext>
            </a:extLst>
          </p:cNvPr>
          <p:cNvSpPr>
            <a:spLocks noGrp="1"/>
          </p:cNvSpPr>
          <p:nvPr>
            <p:ph type="dt" sz="half" idx="10"/>
          </p:nvPr>
        </p:nvSpPr>
        <p:spPr/>
        <p:txBody>
          <a:bodyPr/>
          <a:lstStyle/>
          <a:p>
            <a:fld id="{A5223796-B962-4A03-A7F7-45F9A6DE369F}" type="datetime1">
              <a:rPr lang="zh-CN" altLang="en-US" smtClean="0"/>
              <a:t>2020/11/5</a:t>
            </a:fld>
            <a:endParaRPr lang="zh-CN" altLang="en-US"/>
          </a:p>
        </p:txBody>
      </p:sp>
      <p:sp>
        <p:nvSpPr>
          <p:cNvPr id="4" name="页脚占位符 3">
            <a:extLst>
              <a:ext uri="{FF2B5EF4-FFF2-40B4-BE49-F238E27FC236}">
                <a16:creationId xmlns:a16="http://schemas.microsoft.com/office/drawing/2014/main" id="{A7D85020-287D-4B4F-8829-6A468C621BBC}"/>
              </a:ext>
            </a:extLst>
          </p:cNvPr>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5" name="灯片编号占位符 4">
            <a:extLst>
              <a:ext uri="{FF2B5EF4-FFF2-40B4-BE49-F238E27FC236}">
                <a16:creationId xmlns:a16="http://schemas.microsoft.com/office/drawing/2014/main" id="{D7EF41BD-525A-4BD5-A917-671BB0CE8EDC}"/>
              </a:ext>
            </a:extLst>
          </p:cNvPr>
          <p:cNvSpPr>
            <a:spLocks noGrp="1"/>
          </p:cNvSpPr>
          <p:nvPr>
            <p:ph type="sldNum" sz="quarter" idx="12"/>
          </p:nvPr>
        </p:nvSpPr>
        <p:spPr/>
        <p:txBody>
          <a:bodyPr/>
          <a:lstStyle/>
          <a:p>
            <a:fld id="{CD331227-691F-4B7F-8493-F4368ED92163}" type="slidenum">
              <a:rPr lang="zh-CN" altLang="en-US" smtClean="0"/>
              <a:t>33</a:t>
            </a:fld>
            <a:endParaRPr lang="zh-CN" altLang="en-US"/>
          </a:p>
        </p:txBody>
      </p:sp>
    </p:spTree>
    <p:extLst>
      <p:ext uri="{BB962C8B-B14F-4D97-AF65-F5344CB8AC3E}">
        <p14:creationId xmlns:p14="http://schemas.microsoft.com/office/powerpoint/2010/main" val="2949203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325492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接口</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36182"/>
            <a:ext cx="149129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11">
            <a:extLst>
              <a:ext uri="{FF2B5EF4-FFF2-40B4-BE49-F238E27FC236}">
                <a16:creationId xmlns:a16="http://schemas.microsoft.com/office/drawing/2014/main" id="{760FA929-67B7-453B-BFDD-A74EB507127C}"/>
              </a:ext>
            </a:extLst>
          </p:cNvPr>
          <p:cNvSpPr txBox="1">
            <a:spLocks noChangeArrowheads="1"/>
          </p:cNvSpPr>
          <p:nvPr/>
        </p:nvSpPr>
        <p:spPr bwMode="auto">
          <a:xfrm>
            <a:off x="89857" y="1684699"/>
            <a:ext cx="9181652" cy="519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）什么是接口？</a:t>
            </a:r>
            <a:r>
              <a:rPr lang="en-US" altLang="zh-CN" sz="2800" b="1" dirty="0">
                <a:solidFill>
                  <a:srgbClr val="0563C1"/>
                </a:solidFill>
                <a:latin typeface="楷体" panose="02010609060101010101" pitchFamily="49" charset="-122"/>
                <a:ea typeface="楷体" panose="02010609060101010101" pitchFamily="49" charset="-122"/>
              </a:rPr>
              <a:t>I/O</a:t>
            </a:r>
            <a:r>
              <a:rPr lang="zh-CN" altLang="en-US" sz="2800" b="1" dirty="0">
                <a:solidFill>
                  <a:srgbClr val="0563C1"/>
                </a:solidFill>
                <a:latin typeface="楷体" panose="02010609060101010101" pitchFamily="49" charset="-122"/>
                <a:ea typeface="楷体" panose="02010609060101010101" pitchFamily="49" charset="-122"/>
              </a:rPr>
              <a:t>接口？</a:t>
            </a:r>
          </a:p>
          <a:p>
            <a:pPr>
              <a:lnSpc>
                <a:spcPct val="150000"/>
              </a:lnSpc>
            </a:pPr>
            <a:r>
              <a:rPr lang="zh-CN" altLang="en-US" sz="2800" b="1" dirty="0">
                <a:latin typeface="楷体" panose="02010609060101010101" pitchFamily="49" charset="-122"/>
                <a:ea typeface="楷体" panose="02010609060101010101" pitchFamily="49" charset="-122"/>
              </a:rPr>
              <a:t> 部件与部件（指硬件或软件）之间的交接部分称为接口；</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 主机系统总线与</a:t>
            </a:r>
            <a:r>
              <a:rPr lang="en-US" altLang="zh-CN" sz="2800" b="1" dirty="0">
                <a:latin typeface="楷体" panose="02010609060101010101" pitchFamily="49" charset="-122"/>
                <a:ea typeface="楷体" panose="02010609060101010101" pitchFamily="49" charset="-122"/>
              </a:rPr>
              <a:t>I/O</a:t>
            </a:r>
            <a:r>
              <a:rPr lang="zh-CN" altLang="en-US" sz="2800" b="1" dirty="0">
                <a:latin typeface="楷体" panose="02010609060101010101" pitchFamily="49" charset="-122"/>
                <a:ea typeface="楷体" panose="02010609060101010101" pitchFamily="49" charset="-122"/>
              </a:rPr>
              <a:t>设备之间的交接部分称为</a:t>
            </a:r>
            <a:r>
              <a:rPr lang="en-US" altLang="zh-CN" sz="2800" b="1" dirty="0">
                <a:latin typeface="楷体" panose="02010609060101010101" pitchFamily="49" charset="-122"/>
                <a:ea typeface="楷体" panose="02010609060101010101" pitchFamily="49" charset="-122"/>
              </a:rPr>
              <a:t>I/O</a:t>
            </a:r>
            <a:r>
              <a:rPr lang="zh-CN" altLang="en-US" sz="2800" b="1" dirty="0">
                <a:latin typeface="楷体" panose="02010609060101010101" pitchFamily="49" charset="-122"/>
                <a:ea typeface="楷体" panose="02010609060101010101" pitchFamily="49" charset="-122"/>
              </a:rPr>
              <a:t>接口。</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）接口的类型？</a:t>
            </a:r>
          </a:p>
          <a:p>
            <a:pPr>
              <a:lnSpc>
                <a:spcPct val="150000"/>
              </a:lnSpc>
            </a:pPr>
            <a:r>
              <a:rPr lang="zh-CN" altLang="en-US" sz="2800" b="1" dirty="0">
                <a:latin typeface="楷体" panose="02010609060101010101" pitchFamily="49" charset="-122"/>
                <a:ea typeface="楷体" panose="02010609060101010101" pitchFamily="49" charset="-122"/>
              </a:rPr>
              <a:t> 按传送格式： 串行接口、并行接口</a:t>
            </a:r>
          </a:p>
          <a:p>
            <a:pPr>
              <a:lnSpc>
                <a:spcPct val="150000"/>
              </a:lnSpc>
            </a:pPr>
            <a:r>
              <a:rPr lang="zh-CN" altLang="en-US" sz="2800" b="1" dirty="0">
                <a:latin typeface="楷体" panose="02010609060101010101" pitchFamily="49" charset="-122"/>
                <a:ea typeface="楷体" panose="02010609060101010101" pitchFamily="49" charset="-122"/>
              </a:rPr>
              <a:t> 按时序控制： 同步接口、异步接口</a:t>
            </a:r>
          </a:p>
          <a:p>
            <a:pPr>
              <a:lnSpc>
                <a:spcPct val="150000"/>
              </a:lnSpc>
            </a:pPr>
            <a:r>
              <a:rPr lang="zh-CN" altLang="en-US" sz="2800" b="1" dirty="0">
                <a:latin typeface="楷体" panose="02010609060101010101" pitchFamily="49" charset="-122"/>
                <a:ea typeface="楷体" panose="02010609060101010101" pitchFamily="49" charset="-122"/>
              </a:rPr>
              <a:t> 按信息传送控制方式：中断接口、</a:t>
            </a:r>
            <a:r>
              <a:rPr lang="en-US" altLang="zh-CN" sz="2800" b="1" dirty="0">
                <a:latin typeface="楷体" panose="02010609060101010101" pitchFamily="49" charset="-122"/>
                <a:ea typeface="楷体" panose="02010609060101010101" pitchFamily="49" charset="-122"/>
              </a:rPr>
              <a:t>DMA</a:t>
            </a:r>
            <a:r>
              <a:rPr lang="zh-CN" altLang="en-US" sz="2800" b="1" dirty="0">
                <a:latin typeface="楷体" panose="02010609060101010101" pitchFamily="49" charset="-122"/>
                <a:ea typeface="楷体" panose="02010609060101010101" pitchFamily="49" charset="-122"/>
              </a:rPr>
              <a:t>接口</a:t>
            </a:r>
            <a:r>
              <a:rPr lang="en-US" altLang="zh-CN" sz="2800" dirty="0">
                <a:solidFill>
                  <a:srgbClr val="333333"/>
                </a:solidFill>
                <a:latin typeface="arial" panose="020B0604020202020204" pitchFamily="34" charset="0"/>
              </a:rPr>
              <a:t>(Direct Memory Access</a:t>
            </a:r>
            <a:r>
              <a:rPr lang="zh-CN" altLang="en-US" sz="2800" dirty="0">
                <a:solidFill>
                  <a:srgbClr val="333333"/>
                </a:solidFill>
                <a:latin typeface="arial" panose="020B0604020202020204" pitchFamily="34" charset="0"/>
              </a:rPr>
              <a:t>，直接存储器访问</a:t>
            </a:r>
            <a:r>
              <a:rPr lang="en-US" altLang="zh-CN" sz="2800" dirty="0">
                <a:solidFill>
                  <a:srgbClr val="333333"/>
                </a:solidFill>
                <a:latin typeface="arial" panose="020B0604020202020204" pitchFamily="34" charset="0"/>
              </a:rPr>
              <a:t>) </a:t>
            </a:r>
            <a:endParaRPr lang="zh-CN" altLang="en-US" sz="2800" b="1" dirty="0">
              <a:latin typeface="楷体" panose="02010609060101010101" pitchFamily="49" charset="-122"/>
              <a:ea typeface="楷体" panose="02010609060101010101" pitchFamily="49" charset="-122"/>
            </a:endParaRPr>
          </a:p>
        </p:txBody>
      </p:sp>
      <p:sp>
        <p:nvSpPr>
          <p:cNvPr id="35" name="ïšḻïdê">
            <a:extLst>
              <a:ext uri="{FF2B5EF4-FFF2-40B4-BE49-F238E27FC236}">
                <a16:creationId xmlns:a16="http://schemas.microsoft.com/office/drawing/2014/main" id="{72FB142F-4FD3-42F5-8660-78C9127F62B3}"/>
              </a:ext>
            </a:extLst>
          </p:cNvPr>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spTree>
    <p:extLst>
      <p:ext uri="{BB962C8B-B14F-4D97-AF65-F5344CB8AC3E}">
        <p14:creationId xmlns:p14="http://schemas.microsoft.com/office/powerpoint/2010/main" val="37172172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left)">
                                      <p:cBhvr>
                                        <p:cTn id="3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3" name="Text Box 4">
            <a:extLst>
              <a:ext uri="{FF2B5EF4-FFF2-40B4-BE49-F238E27FC236}">
                <a16:creationId xmlns:a16="http://schemas.microsoft.com/office/drawing/2014/main" id="{F7126D00-F816-4D88-9EAE-D560BEE296E7}"/>
              </a:ext>
            </a:extLst>
          </p:cNvPr>
          <p:cNvSpPr txBox="1"/>
          <p:nvPr/>
        </p:nvSpPr>
        <p:spPr>
          <a:xfrm>
            <a:off x="437513" y="1037210"/>
            <a:ext cx="3254921" cy="508409"/>
          </a:xfrm>
          <a:prstGeom prst="rect">
            <a:avLst/>
          </a:prstGeom>
          <a:noFill/>
          <a:ln w="9525">
            <a:noFill/>
          </a:ln>
        </p:spPr>
        <p:txBody>
          <a:bodyPr wrap="square" anchor="t">
            <a:spAutoFit/>
          </a:bodyPr>
          <a:lstStyle/>
          <a:p>
            <a:pPr lvl="0">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接口</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cxnSp>
        <p:nvCxnSpPr>
          <p:cNvPr id="34" name="MH_Other_5">
            <a:extLst>
              <a:ext uri="{FF2B5EF4-FFF2-40B4-BE49-F238E27FC236}">
                <a16:creationId xmlns:a16="http://schemas.microsoft.com/office/drawing/2014/main" id="{0DF9603A-6C4A-4FC8-9F58-4194FD697319}"/>
              </a:ext>
            </a:extLst>
          </p:cNvPr>
          <p:cNvCxnSpPr>
            <a:cxnSpLocks/>
          </p:cNvCxnSpPr>
          <p:nvPr>
            <p:custDataLst>
              <p:tags r:id="rId1"/>
            </p:custDataLst>
          </p:nvPr>
        </p:nvCxnSpPr>
        <p:spPr>
          <a:xfrm flipV="1">
            <a:off x="518481" y="1636182"/>
            <a:ext cx="149129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11">
            <a:extLst>
              <a:ext uri="{FF2B5EF4-FFF2-40B4-BE49-F238E27FC236}">
                <a16:creationId xmlns:a16="http://schemas.microsoft.com/office/drawing/2014/main" id="{760FA929-67B7-453B-BFDD-A74EB507127C}"/>
              </a:ext>
            </a:extLst>
          </p:cNvPr>
          <p:cNvSpPr txBox="1">
            <a:spLocks noChangeArrowheads="1"/>
          </p:cNvSpPr>
          <p:nvPr/>
        </p:nvSpPr>
        <p:spPr bwMode="auto">
          <a:xfrm>
            <a:off x="268765" y="1636182"/>
            <a:ext cx="5520369" cy="252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）讨论</a:t>
            </a:r>
          </a:p>
          <a:p>
            <a:pPr>
              <a:lnSpc>
                <a:spcPct val="200000"/>
              </a:lnSpc>
            </a:pPr>
            <a:r>
              <a:rPr lang="zh-CN" altLang="en-US" sz="2800" b="1" dirty="0">
                <a:latin typeface="楷体" panose="02010609060101010101" pitchFamily="49" charset="-122"/>
                <a:ea typeface="楷体" panose="02010609060101010101" pitchFamily="49" charset="-122"/>
              </a:rPr>
              <a:t>     接口：中断接口、</a:t>
            </a:r>
            <a:r>
              <a:rPr lang="en-US" altLang="zh-CN" sz="2800" b="1" dirty="0">
                <a:latin typeface="楷体" panose="02010609060101010101" pitchFamily="49" charset="-122"/>
                <a:ea typeface="楷体" panose="02010609060101010101" pitchFamily="49" charset="-122"/>
              </a:rPr>
              <a:t>DMA</a:t>
            </a:r>
            <a:r>
              <a:rPr lang="zh-CN" altLang="en-US" sz="2800" b="1" dirty="0">
                <a:latin typeface="楷体" panose="02010609060101010101" pitchFamily="49" charset="-122"/>
                <a:ea typeface="楷体" panose="02010609060101010101" pitchFamily="49" charset="-122"/>
              </a:rPr>
              <a:t>接口</a:t>
            </a:r>
          </a:p>
          <a:p>
            <a:pPr>
              <a:lnSpc>
                <a:spcPct val="200000"/>
              </a:lnSpc>
            </a:pPr>
            <a:r>
              <a:rPr lang="zh-CN" altLang="en-US" sz="2800" b="1" dirty="0">
                <a:latin typeface="楷体" panose="02010609060101010101" pitchFamily="49" charset="-122"/>
                <a:ea typeface="楷体" panose="02010609060101010101" pitchFamily="49" charset="-122"/>
              </a:rPr>
              <a:t>     总线：分类、信号组成</a:t>
            </a:r>
          </a:p>
        </p:txBody>
      </p:sp>
      <p:sp>
        <p:nvSpPr>
          <p:cNvPr id="35" name="ïšḻïdê">
            <a:extLst>
              <a:ext uri="{FF2B5EF4-FFF2-40B4-BE49-F238E27FC236}">
                <a16:creationId xmlns:a16="http://schemas.microsoft.com/office/drawing/2014/main" id="{72FB142F-4FD3-42F5-8660-78C9127F62B3}"/>
              </a:ext>
            </a:extLst>
          </p:cNvPr>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、硬件系统结构</a:t>
            </a:r>
          </a:p>
        </p:txBody>
      </p:sp>
    </p:spTree>
    <p:extLst>
      <p:ext uri="{BB962C8B-B14F-4D97-AF65-F5344CB8AC3E}">
        <p14:creationId xmlns:p14="http://schemas.microsoft.com/office/powerpoint/2010/main" val="3953284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9696A-E860-4C20-99F1-A9FBC709DFB7}"/>
              </a:ext>
            </a:extLst>
          </p:cNvPr>
          <p:cNvSpPr>
            <a:spLocks noGrp="1"/>
          </p:cNvSpPr>
          <p:nvPr>
            <p:ph type="title"/>
          </p:nvPr>
        </p:nvSpPr>
        <p:spPr>
          <a:xfrm>
            <a:off x="628650" y="2290179"/>
            <a:ext cx="7886700" cy="1325563"/>
          </a:xfrm>
        </p:spPr>
        <p:txBody>
          <a:bodyPr>
            <a:noAutofit/>
          </a:bodyPr>
          <a:lstStyle/>
          <a:p>
            <a:r>
              <a:rPr lang="zh-CN" altLang="en-US" sz="1600" b="1" dirty="0">
                <a:solidFill>
                  <a:srgbClr val="333333"/>
                </a:solidFill>
                <a:latin typeface="Verdana" panose="020B0604030504040204" pitchFamily="34" charset="0"/>
              </a:rPr>
              <a:t>二、中断方式</a:t>
            </a:r>
            <a:br>
              <a:rPr lang="zh-CN" altLang="en-US" sz="1600" dirty="0"/>
            </a:br>
            <a:r>
              <a:rPr lang="zh-CN" altLang="en-US" sz="1600" dirty="0">
                <a:solidFill>
                  <a:srgbClr val="333333"/>
                </a:solidFill>
                <a:latin typeface="Verdana" panose="020B0604030504040204" pitchFamily="34" charset="0"/>
              </a:rPr>
              <a:t>　　处理器的高速和输入输出设备的低速是一对矛盾，是设备管理要解决的一个重要问题。为了提高整体效率，减少在程序直接控制方式中</a:t>
            </a:r>
            <a:r>
              <a:rPr lang="en-US" altLang="zh-CN" sz="1600" dirty="0">
                <a:solidFill>
                  <a:srgbClr val="333333"/>
                </a:solidFill>
                <a:latin typeface="Verdana" panose="020B0604030504040204" pitchFamily="34" charset="0"/>
              </a:rPr>
              <a:t>CPU</a:t>
            </a:r>
            <a:r>
              <a:rPr lang="zh-CN" altLang="en-US" sz="1600" dirty="0">
                <a:solidFill>
                  <a:srgbClr val="333333"/>
                </a:solidFill>
                <a:latin typeface="Verdana" panose="020B0604030504040204" pitchFamily="34" charset="0"/>
              </a:rPr>
              <a:t>之间的数据传送，是很必要的。</a:t>
            </a:r>
            <a:br>
              <a:rPr lang="zh-CN" altLang="en-US" sz="1600" dirty="0"/>
            </a:br>
            <a:r>
              <a:rPr lang="zh-CN" altLang="en-US" sz="1600" dirty="0">
                <a:solidFill>
                  <a:srgbClr val="333333"/>
                </a:solidFill>
                <a:latin typeface="Verdana" panose="020B0604030504040204" pitchFamily="34" charset="0"/>
              </a:rPr>
              <a:t>　　在</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设备中断方式下，中央处理器与</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设备之间数据的传输步骤如下：</a:t>
            </a:r>
            <a:br>
              <a:rPr lang="zh-CN" altLang="en-US" sz="1600" dirty="0"/>
            </a:br>
            <a:r>
              <a:rPr lang="zh-CN" altLang="en-US" sz="1600" dirty="0">
                <a:solidFill>
                  <a:srgbClr val="333333"/>
                </a:solidFill>
                <a:latin typeface="Verdana" panose="020B0604030504040204" pitchFamily="34" charset="0"/>
              </a:rPr>
              <a:t>　　⑴在某个进程需要数据时，发出指令启动输入输出设备准备数据</a:t>
            </a:r>
            <a:br>
              <a:rPr lang="zh-CN" altLang="en-US" sz="1600" dirty="0"/>
            </a:br>
            <a:r>
              <a:rPr lang="zh-CN" altLang="en-US" sz="1600" dirty="0">
                <a:solidFill>
                  <a:srgbClr val="333333"/>
                </a:solidFill>
                <a:latin typeface="Verdana" panose="020B0604030504040204" pitchFamily="34" charset="0"/>
              </a:rPr>
              <a:t>　　⑵在进程发出指令启动设备之后，该进程放弃处理器，等待相关</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操作完成。此时，进程调度程序会调度其他就绪进程使用处理器。</a:t>
            </a:r>
            <a:br>
              <a:rPr lang="zh-CN" altLang="en-US" sz="1600" dirty="0"/>
            </a:br>
            <a:r>
              <a:rPr lang="zh-CN" altLang="en-US" sz="1600" dirty="0">
                <a:solidFill>
                  <a:srgbClr val="333333"/>
                </a:solidFill>
                <a:latin typeface="Verdana" panose="020B0604030504040204" pitchFamily="34" charset="0"/>
              </a:rPr>
              <a:t>　　⑶当</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操作完成时，输入输出设备控制器通过中断请求线向处理器发出中断信号，处理器收到中断信号之后，转向预先设计好的中断处理程序，对数据传送工作进行相应的处理。</a:t>
            </a:r>
            <a:br>
              <a:rPr lang="zh-CN" altLang="en-US" sz="1600" dirty="0"/>
            </a:br>
            <a:r>
              <a:rPr lang="zh-CN" altLang="en-US" sz="1600" dirty="0">
                <a:solidFill>
                  <a:srgbClr val="333333"/>
                </a:solidFill>
                <a:latin typeface="Verdana" panose="020B0604030504040204" pitchFamily="34" charset="0"/>
              </a:rPr>
              <a:t>　　⑷得到了数据的进程，转入就绪状态。在随后的某个时刻，进程调度程序会选中该进程继续工作。</a:t>
            </a:r>
            <a:br>
              <a:rPr lang="zh-CN" altLang="en-US" sz="1600" dirty="0"/>
            </a:br>
            <a:r>
              <a:rPr lang="zh-CN" altLang="en-US" sz="1600" dirty="0">
                <a:solidFill>
                  <a:srgbClr val="333333"/>
                </a:solidFill>
                <a:latin typeface="Verdana" panose="020B0604030504040204" pitchFamily="34" charset="0"/>
              </a:rPr>
              <a:t>　　</a:t>
            </a:r>
            <a:r>
              <a:rPr lang="zh-CN" altLang="en-US" sz="1600" b="1" dirty="0">
                <a:solidFill>
                  <a:srgbClr val="333333"/>
                </a:solidFill>
                <a:latin typeface="Verdana" panose="020B0604030504040204" pitchFamily="34" charset="0"/>
              </a:rPr>
              <a:t>中断方式的优缺点</a:t>
            </a:r>
            <a:br>
              <a:rPr lang="zh-CN" altLang="en-US" sz="1600" dirty="0"/>
            </a:br>
            <a:r>
              <a:rPr lang="zh-CN" altLang="en-US" sz="1600" dirty="0">
                <a:solidFill>
                  <a:srgbClr val="333333"/>
                </a:solidFill>
                <a:latin typeface="Verdana" panose="020B0604030504040204" pitchFamily="34" charset="0"/>
              </a:rPr>
              <a:t>　　</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设备中断方式使处理器的利用率提高，且能支持多道程序和</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设备的并行操作。</a:t>
            </a:r>
            <a:br>
              <a:rPr lang="zh-CN" altLang="en-US" sz="1600" dirty="0"/>
            </a:br>
            <a:r>
              <a:rPr lang="zh-CN" altLang="en-US" sz="1600" dirty="0">
                <a:solidFill>
                  <a:srgbClr val="333333"/>
                </a:solidFill>
                <a:latin typeface="Verdana" panose="020B0604030504040204" pitchFamily="34" charset="0"/>
              </a:rPr>
              <a:t>　　不过，中断方式仍然存在一些问题。首先，现代计算机系统通常配置有各种各样的输入输出设备。如果这些</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设备都同过中断处理方式进行并行操作，那么中断次数的急剧增加会造成</a:t>
            </a:r>
            <a:r>
              <a:rPr lang="en-US" altLang="zh-CN" sz="1600" dirty="0">
                <a:solidFill>
                  <a:srgbClr val="333333"/>
                </a:solidFill>
                <a:latin typeface="Verdana" panose="020B0604030504040204" pitchFamily="34" charset="0"/>
              </a:rPr>
              <a:t>CPU</a:t>
            </a:r>
            <a:r>
              <a:rPr lang="zh-CN" altLang="en-US" sz="1600" dirty="0">
                <a:solidFill>
                  <a:srgbClr val="333333"/>
                </a:solidFill>
                <a:latin typeface="Verdana" panose="020B0604030504040204" pitchFamily="34" charset="0"/>
              </a:rPr>
              <a:t>无法响应中断和出现数据丢失现象。</a:t>
            </a:r>
            <a:br>
              <a:rPr lang="zh-CN" altLang="en-US" sz="1600" dirty="0"/>
            </a:br>
            <a:r>
              <a:rPr lang="zh-CN" altLang="en-US" sz="1600" dirty="0">
                <a:solidFill>
                  <a:srgbClr val="333333"/>
                </a:solidFill>
                <a:latin typeface="Verdana" panose="020B0604030504040204" pitchFamily="34" charset="0"/>
              </a:rPr>
              <a:t>　　其次，如果</a:t>
            </a:r>
            <a:r>
              <a:rPr lang="en-US" altLang="zh-CN" sz="1600" dirty="0">
                <a:solidFill>
                  <a:srgbClr val="333333"/>
                </a:solidFill>
                <a:latin typeface="Verdana" panose="020B0604030504040204" pitchFamily="34" charset="0"/>
              </a:rPr>
              <a:t>I/O</a:t>
            </a:r>
            <a:r>
              <a:rPr lang="zh-CN" altLang="en-US" sz="1600" dirty="0">
                <a:solidFill>
                  <a:srgbClr val="333333"/>
                </a:solidFill>
                <a:latin typeface="Verdana" panose="020B0604030504040204" pitchFamily="34" charset="0"/>
              </a:rPr>
              <a:t>控制器的数据缓冲区比较小，在缓冲区装满数据之后将会发生中断。那么，在数据传送过程中，发生中断的机会较多，这将耗去大量的</a:t>
            </a:r>
            <a:r>
              <a:rPr lang="en-US" altLang="zh-CN" sz="1600" dirty="0">
                <a:solidFill>
                  <a:srgbClr val="333333"/>
                </a:solidFill>
                <a:latin typeface="Verdana" panose="020B0604030504040204" pitchFamily="34" charset="0"/>
              </a:rPr>
              <a:t>CPU</a:t>
            </a:r>
            <a:r>
              <a:rPr lang="zh-CN" altLang="en-US" sz="1600" dirty="0">
                <a:solidFill>
                  <a:srgbClr val="333333"/>
                </a:solidFill>
                <a:latin typeface="Verdana" panose="020B0604030504040204" pitchFamily="34" charset="0"/>
              </a:rPr>
              <a:t>处理时间。</a:t>
            </a:r>
            <a:br>
              <a:rPr lang="en-US" altLang="zh-CN" sz="1600" dirty="0">
                <a:solidFill>
                  <a:srgbClr val="333333"/>
                </a:solidFill>
                <a:latin typeface="Verdana" panose="020B0604030504040204" pitchFamily="34" charset="0"/>
              </a:rPr>
            </a:br>
            <a:endParaRPr lang="zh-CN" altLang="en-US" sz="1600" dirty="0"/>
          </a:p>
        </p:txBody>
      </p:sp>
      <p:sp>
        <p:nvSpPr>
          <p:cNvPr id="3" name="日期占位符 2">
            <a:extLst>
              <a:ext uri="{FF2B5EF4-FFF2-40B4-BE49-F238E27FC236}">
                <a16:creationId xmlns:a16="http://schemas.microsoft.com/office/drawing/2014/main" id="{31BFA16F-036B-4424-90EA-F98620AD1C67}"/>
              </a:ext>
            </a:extLst>
          </p:cNvPr>
          <p:cNvSpPr>
            <a:spLocks noGrp="1"/>
          </p:cNvSpPr>
          <p:nvPr>
            <p:ph type="dt" sz="half" idx="10"/>
          </p:nvPr>
        </p:nvSpPr>
        <p:spPr/>
        <p:txBody>
          <a:bodyPr/>
          <a:lstStyle/>
          <a:p>
            <a:fld id="{A5223796-B962-4A03-A7F7-45F9A6DE369F}" type="datetime1">
              <a:rPr lang="zh-CN" altLang="en-US" smtClean="0"/>
              <a:t>2020/11/5</a:t>
            </a:fld>
            <a:endParaRPr lang="zh-CN" altLang="en-US"/>
          </a:p>
        </p:txBody>
      </p:sp>
      <p:sp>
        <p:nvSpPr>
          <p:cNvPr id="4" name="页脚占位符 3">
            <a:extLst>
              <a:ext uri="{FF2B5EF4-FFF2-40B4-BE49-F238E27FC236}">
                <a16:creationId xmlns:a16="http://schemas.microsoft.com/office/drawing/2014/main" id="{567048D3-4E82-4B89-B176-32C7069DF4C8}"/>
              </a:ext>
            </a:extLst>
          </p:cNvPr>
          <p:cNvSpPr>
            <a:spLocks noGrp="1"/>
          </p:cNvSpPr>
          <p:nvPr>
            <p:ph type="ftr" sz="quarter" idx="11"/>
          </p:nvPr>
        </p:nvSpPr>
        <p:spPr/>
        <p:txBody>
          <a:bodyPr/>
          <a:lstStyle/>
          <a:p>
            <a:r>
              <a:rPr lang="zh-CN" altLang="en-US"/>
              <a:t>计算机组成原理</a:t>
            </a:r>
            <a:r>
              <a:rPr lang="en-US" altLang="zh-CN"/>
              <a:t>--</a:t>
            </a:r>
            <a:r>
              <a:rPr lang="zh-CN" altLang="en-US"/>
              <a:t>课程介绍</a:t>
            </a:r>
          </a:p>
        </p:txBody>
      </p:sp>
      <p:sp>
        <p:nvSpPr>
          <p:cNvPr id="5" name="灯片编号占位符 4">
            <a:extLst>
              <a:ext uri="{FF2B5EF4-FFF2-40B4-BE49-F238E27FC236}">
                <a16:creationId xmlns:a16="http://schemas.microsoft.com/office/drawing/2014/main" id="{B8B80BC2-A162-4954-861D-C7ADA5FD009F}"/>
              </a:ext>
            </a:extLst>
          </p:cNvPr>
          <p:cNvSpPr>
            <a:spLocks noGrp="1"/>
          </p:cNvSpPr>
          <p:nvPr>
            <p:ph type="sldNum" sz="quarter" idx="12"/>
          </p:nvPr>
        </p:nvSpPr>
        <p:spPr/>
        <p:txBody>
          <a:bodyPr/>
          <a:lstStyle/>
          <a:p>
            <a:fld id="{CD331227-691F-4B7F-8493-F4368ED92163}" type="slidenum">
              <a:rPr lang="zh-CN" altLang="en-US" smtClean="0"/>
              <a:t>36</a:t>
            </a:fld>
            <a:endParaRPr lang="zh-CN" altLang="en-US"/>
          </a:p>
        </p:txBody>
      </p:sp>
    </p:spTree>
    <p:extLst>
      <p:ext uri="{BB962C8B-B14F-4D97-AF65-F5344CB8AC3E}">
        <p14:creationId xmlns:p14="http://schemas.microsoft.com/office/powerpoint/2010/main" val="27906914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1FC76-3D60-4252-82AC-FDEEBD6E8C85}"/>
              </a:ext>
            </a:extLst>
          </p:cNvPr>
          <p:cNvSpPr>
            <a:spLocks noGrp="1"/>
          </p:cNvSpPr>
          <p:nvPr>
            <p:ph type="title"/>
          </p:nvPr>
        </p:nvSpPr>
        <p:spPr>
          <a:xfrm>
            <a:off x="628650" y="2944697"/>
            <a:ext cx="7886700" cy="1325563"/>
          </a:xfrm>
        </p:spPr>
        <p:txBody>
          <a:bodyPr>
            <a:noAutofit/>
          </a:bodyPr>
          <a:lstStyle/>
          <a:p>
            <a:r>
              <a:rPr lang="zh-CN" altLang="en-US" sz="1800" b="1" dirty="0">
                <a:solidFill>
                  <a:srgbClr val="333333"/>
                </a:solidFill>
                <a:latin typeface="Verdana" panose="020B0604030504040204" pitchFamily="34" charset="0"/>
              </a:rPr>
              <a:t>三、直接内存存取（</a:t>
            </a:r>
            <a:r>
              <a:rPr lang="en-US" altLang="zh-CN" sz="1800" b="1" dirty="0">
                <a:solidFill>
                  <a:srgbClr val="333333"/>
                </a:solidFill>
                <a:latin typeface="Verdana" panose="020B0604030504040204" pitchFamily="34" charset="0"/>
              </a:rPr>
              <a:t>DMA</a:t>
            </a:r>
            <a:r>
              <a:rPr lang="zh-CN" altLang="en-US" sz="1800" b="1" dirty="0">
                <a:solidFill>
                  <a:srgbClr val="333333"/>
                </a:solidFill>
                <a:latin typeface="Verdana" panose="020B0604030504040204" pitchFamily="34" charset="0"/>
              </a:rPr>
              <a:t>）方式</a:t>
            </a:r>
            <a:br>
              <a:rPr lang="zh-CN" altLang="en-US" sz="1800" dirty="0"/>
            </a:br>
            <a:r>
              <a:rPr lang="zh-CN" altLang="en-US" sz="1800" dirty="0">
                <a:solidFill>
                  <a:srgbClr val="333333"/>
                </a:solidFill>
                <a:latin typeface="Verdana" panose="020B0604030504040204" pitchFamily="34" charset="0"/>
              </a:rPr>
              <a:t>　　直接内存存取技术是指，数据在内存与</a:t>
            </a:r>
            <a:r>
              <a:rPr lang="en-US" altLang="zh-CN" sz="1800" dirty="0">
                <a:solidFill>
                  <a:srgbClr val="333333"/>
                </a:solidFill>
                <a:latin typeface="Verdana" panose="020B0604030504040204" pitchFamily="34" charset="0"/>
              </a:rPr>
              <a:t>I/O</a:t>
            </a:r>
            <a:r>
              <a:rPr lang="zh-CN" altLang="en-US" sz="1800" dirty="0">
                <a:solidFill>
                  <a:srgbClr val="333333"/>
                </a:solidFill>
                <a:latin typeface="Verdana" panose="020B0604030504040204" pitchFamily="34" charset="0"/>
              </a:rPr>
              <a:t>设备间直接进行成块传输。</a:t>
            </a:r>
            <a:br>
              <a:rPr lang="zh-CN" altLang="en-US" sz="1800" dirty="0"/>
            </a:br>
            <a:r>
              <a:rPr lang="zh-CN" altLang="en-US" sz="1800" dirty="0">
                <a:solidFill>
                  <a:srgbClr val="333333"/>
                </a:solidFill>
                <a:latin typeface="Verdana" panose="020B0604030504040204" pitchFamily="34" charset="0"/>
              </a:rPr>
              <a:t>　　</a:t>
            </a:r>
            <a:r>
              <a:rPr lang="en-US" altLang="zh-CN" sz="1800" b="1" dirty="0">
                <a:solidFill>
                  <a:srgbClr val="333333"/>
                </a:solidFill>
                <a:latin typeface="Verdana" panose="020B0604030504040204" pitchFamily="34" charset="0"/>
              </a:rPr>
              <a:t>DMA</a:t>
            </a:r>
            <a:r>
              <a:rPr lang="zh-CN" altLang="en-US" sz="1800" b="1" dirty="0">
                <a:solidFill>
                  <a:srgbClr val="333333"/>
                </a:solidFill>
                <a:latin typeface="Verdana" panose="020B0604030504040204" pitchFamily="34" charset="0"/>
              </a:rPr>
              <a:t>技术特征</a:t>
            </a:r>
            <a:br>
              <a:rPr lang="zh-CN" altLang="en-US" sz="1800" dirty="0"/>
            </a:br>
            <a:r>
              <a:rPr lang="zh-CN" altLang="en-US" sz="1800" dirty="0">
                <a:solidFill>
                  <a:srgbClr val="333333"/>
                </a:solidFill>
                <a:latin typeface="Verdana" panose="020B0604030504040204" pitchFamily="34" charset="0"/>
              </a:rPr>
              <a:t>　　</a:t>
            </a:r>
            <a:r>
              <a:rPr lang="en-US" altLang="zh-CN" sz="1800" dirty="0">
                <a:solidFill>
                  <a:srgbClr val="333333"/>
                </a:solidFill>
                <a:latin typeface="Verdana" panose="020B0604030504040204" pitchFamily="34" charset="0"/>
              </a:rPr>
              <a:t>DMA</a:t>
            </a:r>
            <a:r>
              <a:rPr lang="zh-CN" altLang="en-US" sz="1800" dirty="0">
                <a:solidFill>
                  <a:srgbClr val="333333"/>
                </a:solidFill>
                <a:latin typeface="Verdana" panose="020B0604030504040204" pitchFamily="34" charset="0"/>
              </a:rPr>
              <a:t>有两个技术特征，首先是直接传送，其次是块传送。</a:t>
            </a:r>
            <a:br>
              <a:rPr lang="zh-CN" altLang="en-US" sz="1800" dirty="0"/>
            </a:br>
            <a:r>
              <a:rPr lang="zh-CN" altLang="en-US" sz="1800" dirty="0">
                <a:solidFill>
                  <a:srgbClr val="333333"/>
                </a:solidFill>
                <a:latin typeface="Verdana" panose="020B0604030504040204" pitchFamily="34" charset="0"/>
              </a:rPr>
              <a:t>　　所谓直接传送，即在内存与</a:t>
            </a:r>
            <a:r>
              <a:rPr lang="en-US" altLang="zh-CN" sz="1800" dirty="0">
                <a:solidFill>
                  <a:srgbClr val="333333"/>
                </a:solidFill>
                <a:latin typeface="Verdana" panose="020B0604030504040204" pitchFamily="34" charset="0"/>
              </a:rPr>
              <a:t>IO</a:t>
            </a:r>
            <a:r>
              <a:rPr lang="zh-CN" altLang="en-US" sz="1800" dirty="0">
                <a:solidFill>
                  <a:srgbClr val="333333"/>
                </a:solidFill>
                <a:latin typeface="Verdana" panose="020B0604030504040204" pitchFamily="34" charset="0"/>
              </a:rPr>
              <a:t>设备间传送一个数据块的过程中，不需要</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的任何中间干涉，只需要</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在过程开始时向设备发出“传送块数据”的命令，然后通过中断来得知过程是否结束和下次操作是否准备就绪。</a:t>
            </a:r>
            <a:br>
              <a:rPr lang="zh-CN" altLang="en-US" sz="1800" dirty="0"/>
            </a:br>
            <a:r>
              <a:rPr lang="zh-CN" altLang="en-US" sz="1800" dirty="0">
                <a:solidFill>
                  <a:srgbClr val="333333"/>
                </a:solidFill>
                <a:latin typeface="Verdana" panose="020B0604030504040204" pitchFamily="34" charset="0"/>
              </a:rPr>
              <a:t>　　</a:t>
            </a:r>
            <a:r>
              <a:rPr lang="en-US" altLang="zh-CN" sz="1800" b="1" dirty="0">
                <a:solidFill>
                  <a:srgbClr val="333333"/>
                </a:solidFill>
                <a:latin typeface="Verdana" panose="020B0604030504040204" pitchFamily="34" charset="0"/>
              </a:rPr>
              <a:t>DMA</a:t>
            </a:r>
            <a:r>
              <a:rPr lang="zh-CN" altLang="en-US" sz="1800" b="1" dirty="0">
                <a:solidFill>
                  <a:srgbClr val="333333"/>
                </a:solidFill>
                <a:latin typeface="Verdana" panose="020B0604030504040204" pitchFamily="34" charset="0"/>
              </a:rPr>
              <a:t>工作过程</a:t>
            </a:r>
            <a:br>
              <a:rPr lang="zh-CN" altLang="en-US" sz="1800" dirty="0"/>
            </a:br>
            <a:r>
              <a:rPr lang="zh-CN" altLang="en-US" sz="1800" dirty="0">
                <a:solidFill>
                  <a:srgbClr val="333333"/>
                </a:solidFill>
                <a:latin typeface="Verdana" panose="020B0604030504040204" pitchFamily="34" charset="0"/>
              </a:rPr>
              <a:t>　　⑴当进程要求设备输入数据时，</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把准备存放输入数据的内存起始地址以及要传送的字节数分别送入</a:t>
            </a:r>
            <a:r>
              <a:rPr lang="en-US" altLang="zh-CN" sz="1800" dirty="0">
                <a:solidFill>
                  <a:srgbClr val="333333"/>
                </a:solidFill>
                <a:latin typeface="Verdana" panose="020B0604030504040204" pitchFamily="34" charset="0"/>
              </a:rPr>
              <a:t>DMA</a:t>
            </a:r>
            <a:r>
              <a:rPr lang="zh-CN" altLang="en-US" sz="1800" dirty="0">
                <a:solidFill>
                  <a:srgbClr val="333333"/>
                </a:solidFill>
                <a:latin typeface="Verdana" panose="020B0604030504040204" pitchFamily="34" charset="0"/>
              </a:rPr>
              <a:t>控制器中的内存地址寄存器和传送字节计数器。</a:t>
            </a:r>
            <a:br>
              <a:rPr lang="zh-CN" altLang="en-US" sz="1800" dirty="0"/>
            </a:br>
            <a:r>
              <a:rPr lang="zh-CN" altLang="en-US" sz="1800" dirty="0">
                <a:solidFill>
                  <a:srgbClr val="333333"/>
                </a:solidFill>
                <a:latin typeface="Verdana" panose="020B0604030504040204" pitchFamily="34" charset="0"/>
              </a:rPr>
              <a:t>　　⑵发出数据传输要求的进行进入等待状态。此时正在执行的</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指令被暂时挂起。进程调度程序调度其他进程占据</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a:t>
            </a:r>
            <a:br>
              <a:rPr lang="zh-CN" altLang="en-US" sz="1800" dirty="0"/>
            </a:br>
            <a:r>
              <a:rPr lang="zh-CN" altLang="en-US" sz="1800" dirty="0">
                <a:solidFill>
                  <a:srgbClr val="333333"/>
                </a:solidFill>
                <a:latin typeface="Verdana" panose="020B0604030504040204" pitchFamily="34" charset="0"/>
              </a:rPr>
              <a:t>　　⑶输入设备不断地窃取</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工作周期，将数据缓冲寄存器中的数据源源不断地写入内存，直到所要求的字节全部传送完毕。</a:t>
            </a:r>
            <a:br>
              <a:rPr lang="zh-CN" altLang="en-US" sz="1800" dirty="0"/>
            </a:br>
            <a:r>
              <a:rPr lang="zh-CN" altLang="en-US" sz="1800" dirty="0">
                <a:solidFill>
                  <a:srgbClr val="333333"/>
                </a:solidFill>
                <a:latin typeface="Verdana" panose="020B0604030504040204" pitchFamily="34" charset="0"/>
              </a:rPr>
              <a:t>　　⑷</a:t>
            </a:r>
            <a:r>
              <a:rPr lang="en-US" altLang="zh-CN" sz="1800" dirty="0">
                <a:solidFill>
                  <a:srgbClr val="333333"/>
                </a:solidFill>
                <a:latin typeface="Verdana" panose="020B0604030504040204" pitchFamily="34" charset="0"/>
              </a:rPr>
              <a:t>DMA</a:t>
            </a:r>
            <a:r>
              <a:rPr lang="zh-CN" altLang="en-US" sz="1800" dirty="0">
                <a:solidFill>
                  <a:srgbClr val="333333"/>
                </a:solidFill>
                <a:latin typeface="Verdana" panose="020B0604030504040204" pitchFamily="34" charset="0"/>
              </a:rPr>
              <a:t>控制器在传送完所有字节时，通过中断请求线发出中断信号。</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在接收到中断信号后，转入中断处理程序进行后续处理。</a:t>
            </a:r>
            <a:br>
              <a:rPr lang="zh-CN" altLang="en-US" sz="1800" dirty="0"/>
            </a:br>
            <a:r>
              <a:rPr lang="zh-CN" altLang="en-US" sz="1800" dirty="0">
                <a:solidFill>
                  <a:srgbClr val="333333"/>
                </a:solidFill>
                <a:latin typeface="Verdana" panose="020B0604030504040204" pitchFamily="34" charset="0"/>
              </a:rPr>
              <a:t>　　⑸中断处理结束后，</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返回到被中断的进程中，或切换到新的进程上下文环境中，继续执行。</a:t>
            </a:r>
            <a:br>
              <a:rPr lang="zh-CN" altLang="en-US" sz="1800" b="1" dirty="0">
                <a:solidFill>
                  <a:srgbClr val="333333"/>
                </a:solidFill>
                <a:latin typeface="Verdana" panose="020B0604030504040204" pitchFamily="34" charset="0"/>
              </a:rPr>
            </a:br>
            <a:r>
              <a:rPr lang="zh-CN" altLang="en-US" sz="1800" dirty="0">
                <a:solidFill>
                  <a:srgbClr val="333333"/>
                </a:solidFill>
                <a:latin typeface="Verdana" panose="020B0604030504040204" pitchFamily="34" charset="0"/>
              </a:rPr>
              <a:t>　　</a:t>
            </a:r>
            <a:r>
              <a:rPr lang="en-US" altLang="zh-CN" sz="1800" b="1" dirty="0">
                <a:solidFill>
                  <a:srgbClr val="333333"/>
                </a:solidFill>
                <a:latin typeface="Verdana" panose="020B0604030504040204" pitchFamily="34" charset="0"/>
              </a:rPr>
              <a:t>DMA</a:t>
            </a:r>
            <a:r>
              <a:rPr lang="zh-CN" altLang="en-US" sz="1800" b="1" dirty="0">
                <a:solidFill>
                  <a:srgbClr val="333333"/>
                </a:solidFill>
                <a:latin typeface="Verdana" panose="020B0604030504040204" pitchFamily="34" charset="0"/>
              </a:rPr>
              <a:t>与中断的区别</a:t>
            </a:r>
            <a:br>
              <a:rPr lang="zh-CN" altLang="en-US" sz="1800" dirty="0"/>
            </a:br>
            <a:r>
              <a:rPr lang="zh-CN" altLang="en-US" sz="1800" dirty="0">
                <a:solidFill>
                  <a:srgbClr val="333333"/>
                </a:solidFill>
                <a:latin typeface="Verdana" panose="020B0604030504040204" pitchFamily="34" charset="0"/>
              </a:rPr>
              <a:t>　　⑴中断方式是在数据缓冲寄存器满之后发出中断，要求</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进行中断处理，而</a:t>
            </a:r>
            <a:r>
              <a:rPr lang="en-US" altLang="zh-CN" sz="1800" dirty="0">
                <a:solidFill>
                  <a:srgbClr val="333333"/>
                </a:solidFill>
                <a:latin typeface="Verdana" panose="020B0604030504040204" pitchFamily="34" charset="0"/>
              </a:rPr>
              <a:t>DMA</a:t>
            </a:r>
            <a:r>
              <a:rPr lang="zh-CN" altLang="en-US" sz="1800" dirty="0">
                <a:solidFill>
                  <a:srgbClr val="333333"/>
                </a:solidFill>
                <a:latin typeface="Verdana" panose="020B0604030504040204" pitchFamily="34" charset="0"/>
              </a:rPr>
              <a:t>方式则是在所要求传送的数据块全部传送结束时要求</a:t>
            </a:r>
            <a:r>
              <a:rPr lang="en-US" altLang="zh-CN" sz="1800" dirty="0">
                <a:solidFill>
                  <a:srgbClr val="333333"/>
                </a:solidFill>
                <a:latin typeface="Verdana" panose="020B0604030504040204" pitchFamily="34" charset="0"/>
              </a:rPr>
              <a:t>CPU </a:t>
            </a:r>
            <a:r>
              <a:rPr lang="zh-CN" altLang="en-US" sz="1800" dirty="0">
                <a:solidFill>
                  <a:srgbClr val="333333"/>
                </a:solidFill>
                <a:latin typeface="Verdana" panose="020B0604030504040204" pitchFamily="34" charset="0"/>
              </a:rPr>
              <a:t>进行中断处理。这就大大减少了</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进行中断处理的次数。</a:t>
            </a:r>
            <a:br>
              <a:rPr lang="zh-CN" altLang="en-US" sz="1800" dirty="0"/>
            </a:br>
            <a:r>
              <a:rPr lang="zh-CN" altLang="en-US" sz="1800" dirty="0">
                <a:solidFill>
                  <a:srgbClr val="333333"/>
                </a:solidFill>
                <a:latin typeface="Verdana" panose="020B0604030504040204" pitchFamily="34" charset="0"/>
              </a:rPr>
              <a:t>　　⑵中断方式的数据传送是在中断处理时由</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控制完成的，而</a:t>
            </a:r>
            <a:r>
              <a:rPr lang="en-US" altLang="zh-CN" sz="1800" dirty="0">
                <a:solidFill>
                  <a:srgbClr val="333333"/>
                </a:solidFill>
                <a:latin typeface="Verdana" panose="020B0604030504040204" pitchFamily="34" charset="0"/>
              </a:rPr>
              <a:t>DMA</a:t>
            </a:r>
            <a:r>
              <a:rPr lang="zh-CN" altLang="en-US" sz="1800" dirty="0">
                <a:solidFill>
                  <a:srgbClr val="333333"/>
                </a:solidFill>
                <a:latin typeface="Verdana" panose="020B0604030504040204" pitchFamily="34" charset="0"/>
              </a:rPr>
              <a:t>方式则是在</a:t>
            </a:r>
            <a:r>
              <a:rPr lang="en-US" altLang="zh-CN" sz="1800" dirty="0">
                <a:solidFill>
                  <a:srgbClr val="333333"/>
                </a:solidFill>
                <a:latin typeface="Verdana" panose="020B0604030504040204" pitchFamily="34" charset="0"/>
              </a:rPr>
              <a:t>DMA</a:t>
            </a:r>
            <a:r>
              <a:rPr lang="zh-CN" altLang="en-US" sz="1800" dirty="0">
                <a:solidFill>
                  <a:srgbClr val="333333"/>
                </a:solidFill>
                <a:latin typeface="Verdana" panose="020B0604030504040204" pitchFamily="34" charset="0"/>
              </a:rPr>
              <a:t>控制器的控制下，不经过</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控制完成的。这就排除了</a:t>
            </a:r>
            <a:r>
              <a:rPr lang="en-US" altLang="zh-CN" sz="1800" dirty="0">
                <a:solidFill>
                  <a:srgbClr val="333333"/>
                </a:solidFill>
                <a:latin typeface="Verdana" panose="020B0604030504040204" pitchFamily="34" charset="0"/>
              </a:rPr>
              <a:t>CPU</a:t>
            </a:r>
            <a:r>
              <a:rPr lang="zh-CN" altLang="en-US" sz="1800" dirty="0">
                <a:solidFill>
                  <a:srgbClr val="333333"/>
                </a:solidFill>
                <a:latin typeface="Verdana" panose="020B0604030504040204" pitchFamily="34" charset="0"/>
              </a:rPr>
              <a:t>因并行设备过多而来不及处理以及因速度不匹配而造成数据丢失等现象。</a:t>
            </a:r>
            <a:br>
              <a:rPr lang="en-US" altLang="zh-CN" sz="1800" dirty="0">
                <a:solidFill>
                  <a:srgbClr val="333333"/>
                </a:solidFill>
                <a:latin typeface="Verdana" panose="020B0604030504040204" pitchFamily="34" charset="0"/>
              </a:rPr>
            </a:br>
            <a:br>
              <a:rPr lang="en-US" altLang="zh-CN" sz="1800" dirty="0">
                <a:solidFill>
                  <a:srgbClr val="333333"/>
                </a:solidFill>
                <a:latin typeface="Verdana" panose="020B0604030504040204" pitchFamily="34" charset="0"/>
              </a:rPr>
            </a:br>
            <a:endParaRPr lang="zh-CN" altLang="en-US" sz="1800" dirty="0"/>
          </a:p>
        </p:txBody>
      </p:sp>
      <p:sp>
        <p:nvSpPr>
          <p:cNvPr id="3" name="日期占位符 2">
            <a:extLst>
              <a:ext uri="{FF2B5EF4-FFF2-40B4-BE49-F238E27FC236}">
                <a16:creationId xmlns:a16="http://schemas.microsoft.com/office/drawing/2014/main" id="{62939D55-1A0F-4E6E-A17A-16ED4E3ECB93}"/>
              </a:ext>
            </a:extLst>
          </p:cNvPr>
          <p:cNvSpPr>
            <a:spLocks noGrp="1"/>
          </p:cNvSpPr>
          <p:nvPr>
            <p:ph type="dt" sz="half" idx="10"/>
          </p:nvPr>
        </p:nvSpPr>
        <p:spPr/>
        <p:txBody>
          <a:bodyPr/>
          <a:lstStyle/>
          <a:p>
            <a:endParaRPr lang="zh-CN" altLang="en-US" dirty="0"/>
          </a:p>
        </p:txBody>
      </p:sp>
      <p:sp>
        <p:nvSpPr>
          <p:cNvPr id="4" name="页脚占位符 3">
            <a:extLst>
              <a:ext uri="{FF2B5EF4-FFF2-40B4-BE49-F238E27FC236}">
                <a16:creationId xmlns:a16="http://schemas.microsoft.com/office/drawing/2014/main" id="{7EB1B46A-0FC7-452D-9CD0-C2D795659C97}"/>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0C8D60AB-CCFA-4BE0-A74F-56461C409D1B}"/>
              </a:ext>
            </a:extLst>
          </p:cNvPr>
          <p:cNvSpPr>
            <a:spLocks noGrp="1"/>
          </p:cNvSpPr>
          <p:nvPr>
            <p:ph type="sldNum" sz="quarter" idx="12"/>
          </p:nvPr>
        </p:nvSpPr>
        <p:spPr/>
        <p:txBody>
          <a:bodyPr/>
          <a:lstStyle/>
          <a:p>
            <a:fld id="{CD331227-691F-4B7F-8493-F4368ED92163}" type="slidenum">
              <a:rPr lang="zh-CN" altLang="en-US" smtClean="0"/>
              <a:t>37</a:t>
            </a:fld>
            <a:endParaRPr lang="zh-CN" altLang="en-US"/>
          </a:p>
        </p:txBody>
      </p:sp>
    </p:spTree>
    <p:extLst>
      <p:ext uri="{BB962C8B-B14F-4D97-AF65-F5344CB8AC3E}">
        <p14:creationId xmlns:p14="http://schemas.microsoft.com/office/powerpoint/2010/main" val="3208977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97631D6-2F3F-4C77-B3DB-8DBE7BBF4BE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课程介绍</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1</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3</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a:t>
              </a:r>
              <a:r>
                <a:rPr kumimoji="0" lang="zh-CN" altLang="en-US" sz="2800" b="0"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cs"/>
                </a:rPr>
                <a:t>计算机系统的性能指标</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291565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292719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基本字长</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36007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361233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运算速度</a:t>
            </a:r>
          </a:p>
        </p:txBody>
      </p:sp>
      <p:sp>
        <p:nvSpPr>
          <p:cNvPr id="18" name="işľíďe">
            <a:extLst>
              <a:ext uri="{FF2B5EF4-FFF2-40B4-BE49-F238E27FC236}">
                <a16:creationId xmlns:a16="http://schemas.microsoft.com/office/drawing/2014/main" id="{E5400110-15A9-4C04-B17E-852298594D31}"/>
              </a:ext>
            </a:extLst>
          </p:cNvPr>
          <p:cNvSpPr txBox="1"/>
          <p:nvPr/>
        </p:nvSpPr>
        <p:spPr>
          <a:xfrm>
            <a:off x="1872697" y="431206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9" name="ïşľïdé">
            <a:extLst>
              <a:ext uri="{FF2B5EF4-FFF2-40B4-BE49-F238E27FC236}">
                <a16:creationId xmlns:a16="http://schemas.microsoft.com/office/drawing/2014/main" id="{0AB8AA57-0055-467E-9724-A93AF74CD001}"/>
              </a:ext>
            </a:extLst>
          </p:cNvPr>
          <p:cNvSpPr/>
          <p:nvPr/>
        </p:nvSpPr>
        <p:spPr>
          <a:xfrm>
            <a:off x="2526228" y="4323605"/>
            <a:ext cx="4941372" cy="276999"/>
          </a:xfrm>
          <a:prstGeom prst="rect">
            <a:avLst/>
          </a:prstGeom>
        </p:spPr>
        <p:txBody>
          <a:bodyPr wrap="square" lIns="91440" tIns="45720" rIns="91440" bIns="45720" anchor="ctr" anchorCtr="0">
            <a:noAutofit/>
          </a:bodyPr>
          <a:lstStyle/>
          <a:p>
            <a:pPr lvl="0">
              <a:lnSpc>
                <a:spcPct val="115000"/>
              </a:lnSpc>
              <a:spcBef>
                <a:spcPct val="10000"/>
              </a:spcBef>
            </a:pPr>
            <a:r>
              <a:rPr lang="zh-CN" altLang="en-US" sz="2800" b="1" kern="0" dirty="0">
                <a:solidFill>
                  <a:prstClr val="black"/>
                </a:solidFill>
                <a:latin typeface="楷体" panose="02010609060101010101" pitchFamily="49" charset="-122"/>
                <a:ea typeface="楷体" panose="02010609060101010101" pitchFamily="49" charset="-122"/>
              </a:rPr>
              <a:t> 数据通路宽度与数据传输率</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ís1íde">
            <a:extLst>
              <a:ext uri="{FF2B5EF4-FFF2-40B4-BE49-F238E27FC236}">
                <a16:creationId xmlns:a16="http://schemas.microsoft.com/office/drawing/2014/main" id="{DECE8BE9-F6FF-4F23-9439-9C9FF8C7A937}"/>
              </a:ext>
            </a:extLst>
          </p:cNvPr>
          <p:cNvSpPr txBox="1"/>
          <p:nvPr/>
        </p:nvSpPr>
        <p:spPr>
          <a:xfrm>
            <a:off x="1872697" y="5058171"/>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21" name="íṡḻîḓé">
            <a:extLst>
              <a:ext uri="{FF2B5EF4-FFF2-40B4-BE49-F238E27FC236}">
                <a16:creationId xmlns:a16="http://schemas.microsoft.com/office/drawing/2014/main" id="{F292F110-001D-4F63-BFC5-AA9F5F1A06CC}"/>
              </a:ext>
            </a:extLst>
          </p:cNvPr>
          <p:cNvSpPr/>
          <p:nvPr/>
        </p:nvSpPr>
        <p:spPr>
          <a:xfrm>
            <a:off x="2526228" y="5069712"/>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存储容量</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294421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36293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4" name="íṧļîḓê">
            <a:extLst>
              <a:ext uri="{FF2B5EF4-FFF2-40B4-BE49-F238E27FC236}">
                <a16:creationId xmlns:a16="http://schemas.microsoft.com/office/drawing/2014/main" id="{74516FBA-5AE3-48B8-9D4C-7641C8122DD4}"/>
              </a:ext>
            </a:extLst>
          </p:cNvPr>
          <p:cNvSpPr/>
          <p:nvPr/>
        </p:nvSpPr>
        <p:spPr>
          <a:xfrm>
            <a:off x="1524070" y="434061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5" name="íšḻíḋe">
            <a:extLst>
              <a:ext uri="{FF2B5EF4-FFF2-40B4-BE49-F238E27FC236}">
                <a16:creationId xmlns:a16="http://schemas.microsoft.com/office/drawing/2014/main" id="{FF9016BA-3CC4-4609-94F6-CE75E701216D}"/>
              </a:ext>
            </a:extLst>
          </p:cNvPr>
          <p:cNvSpPr/>
          <p:nvPr/>
        </p:nvSpPr>
        <p:spPr>
          <a:xfrm>
            <a:off x="1524070" y="5086725"/>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342185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868FB83-8912-4A18-9FCD-D099892CF76F}"/>
              </a:ext>
            </a:extLst>
          </p:cNvPr>
          <p:cNvCxnSpPr>
            <a:cxnSpLocks/>
          </p:cNvCxnSpPr>
          <p:nvPr/>
        </p:nvCxnSpPr>
        <p:spPr>
          <a:xfrm>
            <a:off x="1959428" y="411854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AEDED93-1712-42C4-93AA-1CE0E5AD706B}"/>
              </a:ext>
            </a:extLst>
          </p:cNvPr>
          <p:cNvCxnSpPr>
            <a:cxnSpLocks/>
          </p:cNvCxnSpPr>
          <p:nvPr/>
        </p:nvCxnSpPr>
        <p:spPr>
          <a:xfrm>
            <a:off x="1959428" y="484136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30" name="ís1íde">
            <a:extLst>
              <a:ext uri="{FF2B5EF4-FFF2-40B4-BE49-F238E27FC236}">
                <a16:creationId xmlns:a16="http://schemas.microsoft.com/office/drawing/2014/main" id="{6D32B71A-C087-49D0-8DC7-3590935EEA6D}"/>
              </a:ext>
            </a:extLst>
          </p:cNvPr>
          <p:cNvSpPr txBox="1"/>
          <p:nvPr/>
        </p:nvSpPr>
        <p:spPr>
          <a:xfrm>
            <a:off x="1874377" y="580342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05.</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31" name="íṡḻîḓé">
            <a:extLst>
              <a:ext uri="{FF2B5EF4-FFF2-40B4-BE49-F238E27FC236}">
                <a16:creationId xmlns:a16="http://schemas.microsoft.com/office/drawing/2014/main" id="{FA918B76-5064-4CBD-AC68-1947DA2E9A6B}"/>
              </a:ext>
            </a:extLst>
          </p:cNvPr>
          <p:cNvSpPr/>
          <p:nvPr/>
        </p:nvSpPr>
        <p:spPr>
          <a:xfrm>
            <a:off x="2527908" y="5814963"/>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其他指标</a:t>
            </a:r>
          </a:p>
        </p:txBody>
      </p:sp>
      <p:sp>
        <p:nvSpPr>
          <p:cNvPr id="32" name="íšḻíḋe">
            <a:extLst>
              <a:ext uri="{FF2B5EF4-FFF2-40B4-BE49-F238E27FC236}">
                <a16:creationId xmlns:a16="http://schemas.microsoft.com/office/drawing/2014/main" id="{DB83D6B3-5B17-465C-8FB1-1E646A5418D9}"/>
              </a:ext>
            </a:extLst>
          </p:cNvPr>
          <p:cNvSpPr/>
          <p:nvPr/>
        </p:nvSpPr>
        <p:spPr>
          <a:xfrm>
            <a:off x="1525750" y="583197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33" name="直接连接符 32">
            <a:extLst>
              <a:ext uri="{FF2B5EF4-FFF2-40B4-BE49-F238E27FC236}">
                <a16:creationId xmlns:a16="http://schemas.microsoft.com/office/drawing/2014/main" id="{AF0B3F15-0965-469C-AC24-EAD5E1B58D25}"/>
              </a:ext>
            </a:extLst>
          </p:cNvPr>
          <p:cNvCxnSpPr>
            <a:cxnSpLocks/>
          </p:cNvCxnSpPr>
          <p:nvPr/>
        </p:nvCxnSpPr>
        <p:spPr>
          <a:xfrm>
            <a:off x="1961108" y="5586611"/>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4362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87">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一、基本字长</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8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8" name="Text Box 11">
            <a:extLst>
              <a:ext uri="{FF2B5EF4-FFF2-40B4-BE49-F238E27FC236}">
                <a16:creationId xmlns:a16="http://schemas.microsoft.com/office/drawing/2014/main" id="{9EC0CD68-3EE0-4A36-B7B8-CE126033CB27}"/>
              </a:ext>
            </a:extLst>
          </p:cNvPr>
          <p:cNvSpPr txBox="1">
            <a:spLocks noChangeArrowheads="1"/>
          </p:cNvSpPr>
          <p:nvPr/>
        </p:nvSpPr>
        <p:spPr bwMode="auto">
          <a:xfrm>
            <a:off x="454839" y="1317295"/>
            <a:ext cx="7603939" cy="236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lang="zh-CN" altLang="en-US" sz="2800" b="1" dirty="0">
                <a:latin typeface="楷体" panose="02010609060101010101" pitchFamily="49" charset="-122"/>
                <a:ea typeface="楷体" panose="02010609060101010101" pitchFamily="49" charset="-122"/>
              </a:rPr>
              <a:t>一般是指参加一次定点运算的操作数的位数。</a:t>
            </a:r>
            <a:endParaRPr lang="en-US" altLang="zh-CN" sz="2800" b="1"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如：</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16</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32</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64</a:t>
            </a:r>
            <a:r>
              <a:rPr lang="zh-CN" altLang="en-US" sz="2800" b="1" dirty="0">
                <a:latin typeface="楷体" panose="02010609060101010101" pitchFamily="49" charset="-122"/>
                <a:ea typeface="楷体" panose="02010609060101010101" pitchFamily="49" charset="-122"/>
              </a:rPr>
              <a:t>位</a:t>
            </a:r>
            <a:endParaRPr lang="en-US" altLang="zh-CN" sz="2800" b="1"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它影响计算精度、指令功能</a:t>
            </a:r>
          </a:p>
        </p:txBody>
      </p:sp>
      <p:grpSp>
        <p:nvGrpSpPr>
          <p:cNvPr id="2" name="组合 1">
            <a:extLst>
              <a:ext uri="{FF2B5EF4-FFF2-40B4-BE49-F238E27FC236}">
                <a16:creationId xmlns:a16="http://schemas.microsoft.com/office/drawing/2014/main" id="{82C1525A-2833-468F-A600-5018C1CB57AE}"/>
              </a:ext>
            </a:extLst>
          </p:cNvPr>
          <p:cNvGrpSpPr/>
          <p:nvPr/>
        </p:nvGrpSpPr>
        <p:grpSpPr>
          <a:xfrm flipH="1">
            <a:off x="3622773" y="2734558"/>
            <a:ext cx="5446032" cy="3607844"/>
            <a:chOff x="6588125" y="4840288"/>
            <a:chExt cx="1644650" cy="996950"/>
          </a:xfrm>
        </p:grpSpPr>
        <p:sp>
          <p:nvSpPr>
            <p:cNvPr id="12" name="MH_Other_15">
              <a:extLst>
                <a:ext uri="{FF2B5EF4-FFF2-40B4-BE49-F238E27FC236}">
                  <a16:creationId xmlns:a16="http://schemas.microsoft.com/office/drawing/2014/main" id="{7ED4892E-73E1-48B2-8077-1C54AB5A5380}"/>
                </a:ext>
              </a:extLst>
            </p:cNvPr>
            <p:cNvSpPr>
              <a:spLocks/>
            </p:cNvSpPr>
            <p:nvPr>
              <p:custDataLst>
                <p:tags r:id="rId1"/>
              </p:custDataLst>
            </p:nvPr>
          </p:nvSpPr>
          <p:spPr bwMode="auto">
            <a:xfrm>
              <a:off x="6965950" y="5030788"/>
              <a:ext cx="250825" cy="296862"/>
            </a:xfrm>
            <a:custGeom>
              <a:avLst/>
              <a:gdLst>
                <a:gd name="T0" fmla="*/ 140 w 202"/>
                <a:gd name="T1" fmla="*/ 0 h 238"/>
                <a:gd name="T2" fmla="*/ 114 w 202"/>
                <a:gd name="T3" fmla="*/ 15 h 238"/>
                <a:gd name="T4" fmla="*/ 132 w 202"/>
                <a:gd name="T5" fmla="*/ 62 h 238"/>
                <a:gd name="T6" fmla="*/ 124 w 202"/>
                <a:gd name="T7" fmla="*/ 84 h 238"/>
                <a:gd name="T8" fmla="*/ 113 w 202"/>
                <a:gd name="T9" fmla="*/ 116 h 238"/>
                <a:gd name="T10" fmla="*/ 86 w 202"/>
                <a:gd name="T11" fmla="*/ 136 h 238"/>
                <a:gd name="T12" fmla="*/ 41 w 202"/>
                <a:gd name="T13" fmla="*/ 113 h 238"/>
                <a:gd name="T14" fmla="*/ 41 w 202"/>
                <a:gd name="T15" fmla="*/ 113 h 238"/>
                <a:gd name="T16" fmla="*/ 36 w 202"/>
                <a:gd name="T17" fmla="*/ 137 h 238"/>
                <a:gd name="T18" fmla="*/ 62 w 202"/>
                <a:gd name="T19" fmla="*/ 166 h 238"/>
                <a:gd name="T20" fmla="*/ 88 w 202"/>
                <a:gd name="T21" fmla="*/ 166 h 238"/>
                <a:gd name="T22" fmla="*/ 88 w 202"/>
                <a:gd name="T23" fmla="*/ 180 h 238"/>
                <a:gd name="T24" fmla="*/ 41 w 202"/>
                <a:gd name="T25" fmla="*/ 167 h 238"/>
                <a:gd name="T26" fmla="*/ 0 w 202"/>
                <a:gd name="T27" fmla="*/ 196 h 238"/>
                <a:gd name="T28" fmla="*/ 28 w 202"/>
                <a:gd name="T29" fmla="*/ 214 h 238"/>
                <a:gd name="T30" fmla="*/ 82 w 202"/>
                <a:gd name="T31" fmla="*/ 238 h 238"/>
                <a:gd name="T32" fmla="*/ 113 w 202"/>
                <a:gd name="T33" fmla="*/ 199 h 238"/>
                <a:gd name="T34" fmla="*/ 103 w 202"/>
                <a:gd name="T35" fmla="*/ 180 h 238"/>
                <a:gd name="T36" fmla="*/ 120 w 202"/>
                <a:gd name="T37" fmla="*/ 189 h 238"/>
                <a:gd name="T38" fmla="*/ 184 w 202"/>
                <a:gd name="T39" fmla="*/ 110 h 238"/>
                <a:gd name="T40" fmla="*/ 195 w 202"/>
                <a:gd name="T41" fmla="*/ 97 h 238"/>
                <a:gd name="T42" fmla="*/ 166 w 202"/>
                <a:gd name="T43" fmla="*/ 63 h 238"/>
                <a:gd name="T44" fmla="*/ 166 w 202"/>
                <a:gd name="T45" fmla="*/ 38 h 238"/>
                <a:gd name="T46" fmla="*/ 140 w 202"/>
                <a:gd name="T4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38">
                  <a:moveTo>
                    <a:pt x="140" y="0"/>
                  </a:moveTo>
                  <a:cubicBezTo>
                    <a:pt x="114" y="15"/>
                    <a:pt x="114" y="15"/>
                    <a:pt x="114" y="15"/>
                  </a:cubicBezTo>
                  <a:cubicBezTo>
                    <a:pt x="132" y="62"/>
                    <a:pt x="132" y="62"/>
                    <a:pt x="132" y="62"/>
                  </a:cubicBezTo>
                  <a:cubicBezTo>
                    <a:pt x="124" y="84"/>
                    <a:pt x="124" y="84"/>
                    <a:pt x="124" y="84"/>
                  </a:cubicBezTo>
                  <a:cubicBezTo>
                    <a:pt x="113" y="116"/>
                    <a:pt x="113" y="116"/>
                    <a:pt x="113" y="116"/>
                  </a:cubicBezTo>
                  <a:cubicBezTo>
                    <a:pt x="86" y="136"/>
                    <a:pt x="86" y="136"/>
                    <a:pt x="86" y="136"/>
                  </a:cubicBezTo>
                  <a:cubicBezTo>
                    <a:pt x="76" y="116"/>
                    <a:pt x="60" y="108"/>
                    <a:pt x="41" y="113"/>
                  </a:cubicBezTo>
                  <a:cubicBezTo>
                    <a:pt x="41" y="113"/>
                    <a:pt x="41" y="113"/>
                    <a:pt x="41" y="113"/>
                  </a:cubicBezTo>
                  <a:cubicBezTo>
                    <a:pt x="33" y="117"/>
                    <a:pt x="31" y="125"/>
                    <a:pt x="36" y="137"/>
                  </a:cubicBezTo>
                  <a:cubicBezTo>
                    <a:pt x="41" y="152"/>
                    <a:pt x="49" y="162"/>
                    <a:pt x="62" y="166"/>
                  </a:cubicBezTo>
                  <a:cubicBezTo>
                    <a:pt x="75" y="173"/>
                    <a:pt x="84" y="173"/>
                    <a:pt x="88" y="166"/>
                  </a:cubicBezTo>
                  <a:cubicBezTo>
                    <a:pt x="88" y="180"/>
                    <a:pt x="88" y="180"/>
                    <a:pt x="88" y="180"/>
                  </a:cubicBezTo>
                  <a:cubicBezTo>
                    <a:pt x="67" y="181"/>
                    <a:pt x="51" y="177"/>
                    <a:pt x="41" y="167"/>
                  </a:cubicBezTo>
                  <a:cubicBezTo>
                    <a:pt x="0" y="196"/>
                    <a:pt x="0" y="196"/>
                    <a:pt x="0" y="196"/>
                  </a:cubicBezTo>
                  <a:cubicBezTo>
                    <a:pt x="9" y="203"/>
                    <a:pt x="18" y="209"/>
                    <a:pt x="28" y="214"/>
                  </a:cubicBezTo>
                  <a:cubicBezTo>
                    <a:pt x="82" y="238"/>
                    <a:pt x="82" y="238"/>
                    <a:pt x="82" y="238"/>
                  </a:cubicBezTo>
                  <a:cubicBezTo>
                    <a:pt x="113" y="199"/>
                    <a:pt x="113" y="199"/>
                    <a:pt x="113" y="199"/>
                  </a:cubicBezTo>
                  <a:cubicBezTo>
                    <a:pt x="103" y="180"/>
                    <a:pt x="103" y="180"/>
                    <a:pt x="103" y="180"/>
                  </a:cubicBezTo>
                  <a:cubicBezTo>
                    <a:pt x="109" y="184"/>
                    <a:pt x="115" y="187"/>
                    <a:pt x="120" y="189"/>
                  </a:cubicBezTo>
                  <a:cubicBezTo>
                    <a:pt x="166" y="195"/>
                    <a:pt x="187" y="169"/>
                    <a:pt x="184" y="110"/>
                  </a:cubicBezTo>
                  <a:cubicBezTo>
                    <a:pt x="195" y="97"/>
                    <a:pt x="195" y="97"/>
                    <a:pt x="195" y="97"/>
                  </a:cubicBezTo>
                  <a:cubicBezTo>
                    <a:pt x="202" y="91"/>
                    <a:pt x="193" y="79"/>
                    <a:pt x="166" y="63"/>
                  </a:cubicBezTo>
                  <a:cubicBezTo>
                    <a:pt x="166" y="38"/>
                    <a:pt x="166" y="38"/>
                    <a:pt x="166" y="38"/>
                  </a:cubicBezTo>
                  <a:cubicBezTo>
                    <a:pt x="140" y="0"/>
                    <a:pt x="140" y="0"/>
                    <a:pt x="140" y="0"/>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3" name="MH_Other_16">
              <a:extLst>
                <a:ext uri="{FF2B5EF4-FFF2-40B4-BE49-F238E27FC236}">
                  <a16:creationId xmlns:a16="http://schemas.microsoft.com/office/drawing/2014/main" id="{6C44AEA2-FE70-4CC5-B8F8-2264F25F3E6E}"/>
                </a:ext>
              </a:extLst>
            </p:cNvPr>
            <p:cNvSpPr>
              <a:spLocks/>
            </p:cNvSpPr>
            <p:nvPr>
              <p:custDataLst>
                <p:tags r:id="rId2"/>
              </p:custDataLst>
            </p:nvPr>
          </p:nvSpPr>
          <p:spPr bwMode="auto">
            <a:xfrm>
              <a:off x="7067550" y="5014913"/>
              <a:ext cx="165100" cy="322262"/>
            </a:xfrm>
            <a:custGeom>
              <a:avLst/>
              <a:gdLst>
                <a:gd name="T0" fmla="*/ 32 w 134"/>
                <a:gd name="T1" fmla="*/ 29 h 260"/>
                <a:gd name="T2" fmla="*/ 58 w 134"/>
                <a:gd name="T3" fmla="*/ 14 h 260"/>
                <a:gd name="T4" fmla="*/ 84 w 134"/>
                <a:gd name="T5" fmla="*/ 52 h 260"/>
                <a:gd name="T6" fmla="*/ 84 w 134"/>
                <a:gd name="T7" fmla="*/ 77 h 260"/>
                <a:gd name="T8" fmla="*/ 113 w 134"/>
                <a:gd name="T9" fmla="*/ 111 h 260"/>
                <a:gd name="T10" fmla="*/ 102 w 134"/>
                <a:gd name="T11" fmla="*/ 124 h 260"/>
                <a:gd name="T12" fmla="*/ 38 w 134"/>
                <a:gd name="T13" fmla="*/ 203 h 260"/>
                <a:gd name="T14" fmla="*/ 21 w 134"/>
                <a:gd name="T15" fmla="*/ 194 h 260"/>
                <a:gd name="T16" fmla="*/ 31 w 134"/>
                <a:gd name="T17" fmla="*/ 213 h 260"/>
                <a:gd name="T18" fmla="*/ 0 w 134"/>
                <a:gd name="T19" fmla="*/ 252 h 260"/>
                <a:gd name="T20" fmla="*/ 17 w 134"/>
                <a:gd name="T21" fmla="*/ 260 h 260"/>
                <a:gd name="T22" fmla="*/ 24 w 134"/>
                <a:gd name="T23" fmla="*/ 252 h 260"/>
                <a:gd name="T24" fmla="*/ 31 w 134"/>
                <a:gd name="T25" fmla="*/ 243 h 260"/>
                <a:gd name="T26" fmla="*/ 33 w 134"/>
                <a:gd name="T27" fmla="*/ 226 h 260"/>
                <a:gd name="T28" fmla="*/ 47 w 134"/>
                <a:gd name="T29" fmla="*/ 206 h 260"/>
                <a:gd name="T30" fmla="*/ 53 w 134"/>
                <a:gd name="T31" fmla="*/ 208 h 260"/>
                <a:gd name="T32" fmla="*/ 96 w 134"/>
                <a:gd name="T33" fmla="*/ 204 h 260"/>
                <a:gd name="T34" fmla="*/ 110 w 134"/>
                <a:gd name="T35" fmla="*/ 172 h 260"/>
                <a:gd name="T36" fmla="*/ 111 w 134"/>
                <a:gd name="T37" fmla="*/ 142 h 260"/>
                <a:gd name="T38" fmla="*/ 112 w 134"/>
                <a:gd name="T39" fmla="*/ 126 h 260"/>
                <a:gd name="T40" fmla="*/ 124 w 134"/>
                <a:gd name="T41" fmla="*/ 118 h 260"/>
                <a:gd name="T42" fmla="*/ 130 w 134"/>
                <a:gd name="T43" fmla="*/ 113 h 260"/>
                <a:gd name="T44" fmla="*/ 124 w 134"/>
                <a:gd name="T45" fmla="*/ 93 h 260"/>
                <a:gd name="T46" fmla="*/ 99 w 134"/>
                <a:gd name="T47" fmla="*/ 72 h 260"/>
                <a:gd name="T48" fmla="*/ 99 w 134"/>
                <a:gd name="T49" fmla="*/ 54 h 260"/>
                <a:gd name="T50" fmla="*/ 70 w 134"/>
                <a:gd name="T51" fmla="*/ 0 h 260"/>
                <a:gd name="T52" fmla="*/ 43 w 134"/>
                <a:gd name="T53" fmla="*/ 9 h 260"/>
                <a:gd name="T54" fmla="*/ 19 w 134"/>
                <a:gd name="T55" fmla="*/ 23 h 260"/>
                <a:gd name="T56" fmla="*/ 41 w 134"/>
                <a:gd name="T57" fmla="*/ 77 h 260"/>
                <a:gd name="T58" fmla="*/ 31 w 134"/>
                <a:gd name="T59" fmla="*/ 90 h 260"/>
                <a:gd name="T60" fmla="*/ 31 w 134"/>
                <a:gd name="T61" fmla="*/ 130 h 260"/>
                <a:gd name="T62" fmla="*/ 42 w 134"/>
                <a:gd name="T63" fmla="*/ 98 h 260"/>
                <a:gd name="T64" fmla="*/ 50 w 134"/>
                <a:gd name="T65" fmla="*/ 76 h 260"/>
                <a:gd name="T66" fmla="*/ 32 w 134"/>
                <a:gd name="T67" fmla="*/ 2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260">
                  <a:moveTo>
                    <a:pt x="32" y="29"/>
                  </a:moveTo>
                  <a:cubicBezTo>
                    <a:pt x="58" y="14"/>
                    <a:pt x="58" y="14"/>
                    <a:pt x="58" y="14"/>
                  </a:cubicBezTo>
                  <a:cubicBezTo>
                    <a:pt x="84" y="52"/>
                    <a:pt x="84" y="52"/>
                    <a:pt x="84" y="52"/>
                  </a:cubicBezTo>
                  <a:cubicBezTo>
                    <a:pt x="84" y="77"/>
                    <a:pt x="84" y="77"/>
                    <a:pt x="84" y="77"/>
                  </a:cubicBezTo>
                  <a:cubicBezTo>
                    <a:pt x="111" y="93"/>
                    <a:pt x="120" y="105"/>
                    <a:pt x="113" y="111"/>
                  </a:cubicBezTo>
                  <a:cubicBezTo>
                    <a:pt x="102" y="124"/>
                    <a:pt x="102" y="124"/>
                    <a:pt x="102" y="124"/>
                  </a:cubicBezTo>
                  <a:cubicBezTo>
                    <a:pt x="105" y="183"/>
                    <a:pt x="84" y="209"/>
                    <a:pt x="38" y="203"/>
                  </a:cubicBezTo>
                  <a:cubicBezTo>
                    <a:pt x="33" y="201"/>
                    <a:pt x="27" y="198"/>
                    <a:pt x="21" y="194"/>
                  </a:cubicBezTo>
                  <a:cubicBezTo>
                    <a:pt x="31" y="213"/>
                    <a:pt x="31" y="213"/>
                    <a:pt x="31" y="213"/>
                  </a:cubicBezTo>
                  <a:cubicBezTo>
                    <a:pt x="0" y="252"/>
                    <a:pt x="0" y="252"/>
                    <a:pt x="0" y="252"/>
                  </a:cubicBezTo>
                  <a:cubicBezTo>
                    <a:pt x="17" y="260"/>
                    <a:pt x="17" y="260"/>
                    <a:pt x="17" y="260"/>
                  </a:cubicBezTo>
                  <a:cubicBezTo>
                    <a:pt x="24" y="252"/>
                    <a:pt x="24" y="252"/>
                    <a:pt x="24" y="252"/>
                  </a:cubicBezTo>
                  <a:cubicBezTo>
                    <a:pt x="31" y="243"/>
                    <a:pt x="31" y="243"/>
                    <a:pt x="31" y="243"/>
                  </a:cubicBezTo>
                  <a:cubicBezTo>
                    <a:pt x="30" y="237"/>
                    <a:pt x="31" y="231"/>
                    <a:pt x="33" y="226"/>
                  </a:cubicBezTo>
                  <a:cubicBezTo>
                    <a:pt x="36" y="219"/>
                    <a:pt x="40" y="212"/>
                    <a:pt x="47" y="206"/>
                  </a:cubicBezTo>
                  <a:cubicBezTo>
                    <a:pt x="49" y="207"/>
                    <a:pt x="51" y="208"/>
                    <a:pt x="53" y="208"/>
                  </a:cubicBezTo>
                  <a:cubicBezTo>
                    <a:pt x="68" y="212"/>
                    <a:pt x="83" y="211"/>
                    <a:pt x="96" y="204"/>
                  </a:cubicBezTo>
                  <a:cubicBezTo>
                    <a:pt x="110" y="199"/>
                    <a:pt x="115" y="189"/>
                    <a:pt x="110" y="172"/>
                  </a:cubicBezTo>
                  <a:cubicBezTo>
                    <a:pt x="111" y="142"/>
                    <a:pt x="111" y="142"/>
                    <a:pt x="111" y="142"/>
                  </a:cubicBezTo>
                  <a:cubicBezTo>
                    <a:pt x="112" y="126"/>
                    <a:pt x="112" y="126"/>
                    <a:pt x="112" y="126"/>
                  </a:cubicBezTo>
                  <a:cubicBezTo>
                    <a:pt x="124" y="118"/>
                    <a:pt x="124" y="118"/>
                    <a:pt x="124" y="118"/>
                  </a:cubicBezTo>
                  <a:cubicBezTo>
                    <a:pt x="127" y="116"/>
                    <a:pt x="129" y="115"/>
                    <a:pt x="130" y="113"/>
                  </a:cubicBezTo>
                  <a:cubicBezTo>
                    <a:pt x="134" y="108"/>
                    <a:pt x="132" y="102"/>
                    <a:pt x="124" y="93"/>
                  </a:cubicBezTo>
                  <a:cubicBezTo>
                    <a:pt x="99" y="72"/>
                    <a:pt x="99" y="72"/>
                    <a:pt x="99" y="72"/>
                  </a:cubicBezTo>
                  <a:cubicBezTo>
                    <a:pt x="99" y="54"/>
                    <a:pt x="99" y="54"/>
                    <a:pt x="99" y="54"/>
                  </a:cubicBezTo>
                  <a:cubicBezTo>
                    <a:pt x="90" y="31"/>
                    <a:pt x="81" y="13"/>
                    <a:pt x="70" y="0"/>
                  </a:cubicBezTo>
                  <a:cubicBezTo>
                    <a:pt x="43" y="9"/>
                    <a:pt x="43" y="9"/>
                    <a:pt x="43" y="9"/>
                  </a:cubicBezTo>
                  <a:cubicBezTo>
                    <a:pt x="30" y="13"/>
                    <a:pt x="22" y="18"/>
                    <a:pt x="19" y="23"/>
                  </a:cubicBezTo>
                  <a:cubicBezTo>
                    <a:pt x="41" y="77"/>
                    <a:pt x="41" y="77"/>
                    <a:pt x="41" y="77"/>
                  </a:cubicBezTo>
                  <a:cubicBezTo>
                    <a:pt x="31" y="90"/>
                    <a:pt x="31" y="90"/>
                    <a:pt x="31" y="90"/>
                  </a:cubicBezTo>
                  <a:cubicBezTo>
                    <a:pt x="31" y="130"/>
                    <a:pt x="31" y="130"/>
                    <a:pt x="31" y="130"/>
                  </a:cubicBezTo>
                  <a:cubicBezTo>
                    <a:pt x="42" y="98"/>
                    <a:pt x="42" y="98"/>
                    <a:pt x="42" y="98"/>
                  </a:cubicBezTo>
                  <a:cubicBezTo>
                    <a:pt x="50" y="76"/>
                    <a:pt x="50" y="76"/>
                    <a:pt x="50" y="76"/>
                  </a:cubicBezTo>
                  <a:cubicBezTo>
                    <a:pt x="32" y="29"/>
                    <a:pt x="32" y="29"/>
                    <a:pt x="32" y="29"/>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4" name="MH_Other_17">
              <a:extLst>
                <a:ext uri="{FF2B5EF4-FFF2-40B4-BE49-F238E27FC236}">
                  <a16:creationId xmlns:a16="http://schemas.microsoft.com/office/drawing/2014/main" id="{0BD3AA69-CC93-4469-AD91-E6B9829825CC}"/>
                </a:ext>
              </a:extLst>
            </p:cNvPr>
            <p:cNvSpPr>
              <a:spLocks/>
            </p:cNvSpPr>
            <p:nvPr>
              <p:custDataLst>
                <p:tags r:id="rId3"/>
              </p:custDataLst>
            </p:nvPr>
          </p:nvSpPr>
          <p:spPr bwMode="auto">
            <a:xfrm>
              <a:off x="7046913" y="4973638"/>
              <a:ext cx="123825" cy="211137"/>
            </a:xfrm>
            <a:custGeom>
              <a:avLst/>
              <a:gdLst>
                <a:gd name="T0" fmla="*/ 35 w 99"/>
                <a:gd name="T1" fmla="*/ 56 h 170"/>
                <a:gd name="T2" fmla="*/ 59 w 99"/>
                <a:gd name="T3" fmla="*/ 42 h 170"/>
                <a:gd name="T4" fmla="*/ 86 w 99"/>
                <a:gd name="T5" fmla="*/ 33 h 170"/>
                <a:gd name="T6" fmla="*/ 92 w 99"/>
                <a:gd name="T7" fmla="*/ 31 h 170"/>
                <a:gd name="T8" fmla="*/ 83 w 99"/>
                <a:gd name="T9" fmla="*/ 0 h 170"/>
                <a:gd name="T10" fmla="*/ 0 w 99"/>
                <a:gd name="T11" fmla="*/ 41 h 170"/>
                <a:gd name="T12" fmla="*/ 33 w 99"/>
                <a:gd name="T13" fmla="*/ 106 h 170"/>
                <a:gd name="T14" fmla="*/ 25 w 99"/>
                <a:gd name="T15" fmla="*/ 155 h 170"/>
                <a:gd name="T16" fmla="*/ 5 w 99"/>
                <a:gd name="T17" fmla="*/ 158 h 170"/>
                <a:gd name="T18" fmla="*/ 24 w 99"/>
                <a:gd name="T19" fmla="*/ 170 h 170"/>
                <a:gd name="T20" fmla="*/ 47 w 99"/>
                <a:gd name="T21" fmla="*/ 163 h 170"/>
                <a:gd name="T22" fmla="*/ 47 w 99"/>
                <a:gd name="T23" fmla="*/ 123 h 170"/>
                <a:gd name="T24" fmla="*/ 57 w 99"/>
                <a:gd name="T25" fmla="*/ 110 h 170"/>
                <a:gd name="T26" fmla="*/ 35 w 99"/>
                <a:gd name="T27" fmla="*/ 5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170">
                  <a:moveTo>
                    <a:pt x="35" y="56"/>
                  </a:moveTo>
                  <a:cubicBezTo>
                    <a:pt x="38" y="51"/>
                    <a:pt x="46" y="46"/>
                    <a:pt x="59" y="42"/>
                  </a:cubicBezTo>
                  <a:cubicBezTo>
                    <a:pt x="86" y="33"/>
                    <a:pt x="86" y="33"/>
                    <a:pt x="86" y="33"/>
                  </a:cubicBezTo>
                  <a:cubicBezTo>
                    <a:pt x="92" y="31"/>
                    <a:pt x="92" y="31"/>
                    <a:pt x="92" y="31"/>
                  </a:cubicBezTo>
                  <a:cubicBezTo>
                    <a:pt x="99" y="17"/>
                    <a:pt x="96" y="6"/>
                    <a:pt x="83" y="0"/>
                  </a:cubicBezTo>
                  <a:cubicBezTo>
                    <a:pt x="73" y="13"/>
                    <a:pt x="45" y="26"/>
                    <a:pt x="0" y="41"/>
                  </a:cubicBezTo>
                  <a:cubicBezTo>
                    <a:pt x="33" y="106"/>
                    <a:pt x="33" y="106"/>
                    <a:pt x="33" y="106"/>
                  </a:cubicBezTo>
                  <a:cubicBezTo>
                    <a:pt x="25" y="155"/>
                    <a:pt x="25" y="155"/>
                    <a:pt x="25" y="155"/>
                  </a:cubicBezTo>
                  <a:cubicBezTo>
                    <a:pt x="5" y="158"/>
                    <a:pt x="5" y="158"/>
                    <a:pt x="5" y="158"/>
                  </a:cubicBezTo>
                  <a:cubicBezTo>
                    <a:pt x="14" y="160"/>
                    <a:pt x="21" y="164"/>
                    <a:pt x="24" y="170"/>
                  </a:cubicBezTo>
                  <a:cubicBezTo>
                    <a:pt x="47" y="163"/>
                    <a:pt x="47" y="163"/>
                    <a:pt x="47" y="163"/>
                  </a:cubicBezTo>
                  <a:cubicBezTo>
                    <a:pt x="47" y="123"/>
                    <a:pt x="47" y="123"/>
                    <a:pt x="47" y="123"/>
                  </a:cubicBezTo>
                  <a:cubicBezTo>
                    <a:pt x="57" y="110"/>
                    <a:pt x="57" y="110"/>
                    <a:pt x="57" y="110"/>
                  </a:cubicBezTo>
                  <a:cubicBezTo>
                    <a:pt x="35" y="56"/>
                    <a:pt x="35" y="56"/>
                    <a:pt x="35" y="56"/>
                  </a:cubicBezTo>
                  <a:close/>
                </a:path>
              </a:pathLst>
            </a:custGeom>
            <a:solidFill>
              <a:srgbClr val="41271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5" name="MH_Other_18">
              <a:extLst>
                <a:ext uri="{FF2B5EF4-FFF2-40B4-BE49-F238E27FC236}">
                  <a16:creationId xmlns:a16="http://schemas.microsoft.com/office/drawing/2014/main" id="{FC8F8DE6-33F0-45D7-9BDE-FF69C7B30F8A}"/>
                </a:ext>
              </a:extLst>
            </p:cNvPr>
            <p:cNvSpPr>
              <a:spLocks noEditPoints="1"/>
            </p:cNvSpPr>
            <p:nvPr>
              <p:custDataLst>
                <p:tags r:id="rId4"/>
              </p:custDataLst>
            </p:nvPr>
          </p:nvSpPr>
          <p:spPr bwMode="auto">
            <a:xfrm>
              <a:off x="6848475" y="4940300"/>
              <a:ext cx="301625" cy="309563"/>
            </a:xfrm>
            <a:custGeom>
              <a:avLst/>
              <a:gdLst>
                <a:gd name="T0" fmla="*/ 227 w 243"/>
                <a:gd name="T1" fmla="*/ 21 h 248"/>
                <a:gd name="T2" fmla="*/ 149 w 243"/>
                <a:gd name="T3" fmla="*/ 9 h 248"/>
                <a:gd name="T4" fmla="*/ 28 w 243"/>
                <a:gd name="T5" fmla="*/ 59 h 248"/>
                <a:gd name="T6" fmla="*/ 15 w 243"/>
                <a:gd name="T7" fmla="*/ 161 h 248"/>
                <a:gd name="T8" fmla="*/ 57 w 243"/>
                <a:gd name="T9" fmla="*/ 224 h 248"/>
                <a:gd name="T10" fmla="*/ 117 w 243"/>
                <a:gd name="T11" fmla="*/ 186 h 248"/>
                <a:gd name="T12" fmla="*/ 135 w 243"/>
                <a:gd name="T13" fmla="*/ 186 h 248"/>
                <a:gd name="T14" fmla="*/ 135 w 243"/>
                <a:gd name="T15" fmla="*/ 186 h 248"/>
                <a:gd name="T16" fmla="*/ 165 w 243"/>
                <a:gd name="T17" fmla="*/ 184 h 248"/>
                <a:gd name="T18" fmla="*/ 185 w 243"/>
                <a:gd name="T19" fmla="*/ 181 h 248"/>
                <a:gd name="T20" fmla="*/ 193 w 243"/>
                <a:gd name="T21" fmla="*/ 132 h 248"/>
                <a:gd name="T22" fmla="*/ 160 w 243"/>
                <a:gd name="T23" fmla="*/ 67 h 248"/>
                <a:gd name="T24" fmla="*/ 243 w 243"/>
                <a:gd name="T25" fmla="*/ 26 h 248"/>
                <a:gd name="T26" fmla="*/ 227 w 243"/>
                <a:gd name="T27" fmla="*/ 21 h 248"/>
                <a:gd name="T28" fmla="*/ 31 w 243"/>
                <a:gd name="T29" fmla="*/ 60 h 248"/>
                <a:gd name="T30" fmla="*/ 31 w 243"/>
                <a:gd name="T31" fmla="*/ 60 h 248"/>
                <a:gd name="T32" fmla="*/ 148 w 243"/>
                <a:gd name="T33" fmla="*/ 12 h 248"/>
                <a:gd name="T34" fmla="*/ 227 w 243"/>
                <a:gd name="T35" fmla="*/ 24 h 248"/>
                <a:gd name="T36" fmla="*/ 226 w 243"/>
                <a:gd name="T37" fmla="*/ 24 h 248"/>
                <a:gd name="T38" fmla="*/ 238 w 243"/>
                <a:gd name="T39" fmla="*/ 27 h 248"/>
                <a:gd name="T40" fmla="*/ 226 w 243"/>
                <a:gd name="T41" fmla="*/ 36 h 248"/>
                <a:gd name="T42" fmla="*/ 59 w 243"/>
                <a:gd name="T43" fmla="*/ 42 h 248"/>
                <a:gd name="T44" fmla="*/ 30 w 243"/>
                <a:gd name="T45" fmla="*/ 159 h 248"/>
                <a:gd name="T46" fmla="*/ 74 w 243"/>
                <a:gd name="T47" fmla="*/ 231 h 248"/>
                <a:gd name="T48" fmla="*/ 60 w 243"/>
                <a:gd name="T49" fmla="*/ 222 h 248"/>
                <a:gd name="T50" fmla="*/ 18 w 243"/>
                <a:gd name="T51" fmla="*/ 160 h 248"/>
                <a:gd name="T52" fmla="*/ 31 w 243"/>
                <a:gd name="T53" fmla="*/ 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8">
                  <a:moveTo>
                    <a:pt x="227" y="21"/>
                  </a:moveTo>
                  <a:cubicBezTo>
                    <a:pt x="149" y="9"/>
                    <a:pt x="149" y="9"/>
                    <a:pt x="149" y="9"/>
                  </a:cubicBezTo>
                  <a:cubicBezTo>
                    <a:pt x="88" y="0"/>
                    <a:pt x="47" y="17"/>
                    <a:pt x="28" y="59"/>
                  </a:cubicBezTo>
                  <a:cubicBezTo>
                    <a:pt x="5" y="92"/>
                    <a:pt x="0" y="127"/>
                    <a:pt x="15" y="161"/>
                  </a:cubicBezTo>
                  <a:cubicBezTo>
                    <a:pt x="34" y="183"/>
                    <a:pt x="48" y="204"/>
                    <a:pt x="57" y="224"/>
                  </a:cubicBezTo>
                  <a:cubicBezTo>
                    <a:pt x="87" y="248"/>
                    <a:pt x="107" y="235"/>
                    <a:pt x="117" y="186"/>
                  </a:cubicBezTo>
                  <a:cubicBezTo>
                    <a:pt x="135" y="186"/>
                    <a:pt x="135" y="186"/>
                    <a:pt x="135" y="186"/>
                  </a:cubicBezTo>
                  <a:cubicBezTo>
                    <a:pt x="135" y="186"/>
                    <a:pt x="135" y="186"/>
                    <a:pt x="135" y="186"/>
                  </a:cubicBezTo>
                  <a:cubicBezTo>
                    <a:pt x="141" y="183"/>
                    <a:pt x="151" y="182"/>
                    <a:pt x="165" y="184"/>
                  </a:cubicBezTo>
                  <a:cubicBezTo>
                    <a:pt x="185" y="181"/>
                    <a:pt x="185" y="181"/>
                    <a:pt x="185" y="181"/>
                  </a:cubicBezTo>
                  <a:cubicBezTo>
                    <a:pt x="193" y="132"/>
                    <a:pt x="193" y="132"/>
                    <a:pt x="193" y="132"/>
                  </a:cubicBezTo>
                  <a:cubicBezTo>
                    <a:pt x="160" y="67"/>
                    <a:pt x="160" y="67"/>
                    <a:pt x="160" y="67"/>
                  </a:cubicBezTo>
                  <a:cubicBezTo>
                    <a:pt x="205" y="52"/>
                    <a:pt x="233" y="39"/>
                    <a:pt x="243" y="26"/>
                  </a:cubicBezTo>
                  <a:cubicBezTo>
                    <a:pt x="239" y="24"/>
                    <a:pt x="234" y="22"/>
                    <a:pt x="227" y="21"/>
                  </a:cubicBezTo>
                  <a:close/>
                  <a:moveTo>
                    <a:pt x="31" y="60"/>
                  </a:moveTo>
                  <a:cubicBezTo>
                    <a:pt x="31" y="60"/>
                    <a:pt x="31" y="60"/>
                    <a:pt x="31" y="60"/>
                  </a:cubicBezTo>
                  <a:cubicBezTo>
                    <a:pt x="50" y="19"/>
                    <a:pt x="89" y="3"/>
                    <a:pt x="148" y="12"/>
                  </a:cubicBezTo>
                  <a:cubicBezTo>
                    <a:pt x="227" y="24"/>
                    <a:pt x="227" y="24"/>
                    <a:pt x="227" y="24"/>
                  </a:cubicBezTo>
                  <a:cubicBezTo>
                    <a:pt x="226" y="24"/>
                    <a:pt x="226" y="24"/>
                    <a:pt x="226" y="24"/>
                  </a:cubicBezTo>
                  <a:cubicBezTo>
                    <a:pt x="231" y="24"/>
                    <a:pt x="235" y="25"/>
                    <a:pt x="238" y="27"/>
                  </a:cubicBezTo>
                  <a:cubicBezTo>
                    <a:pt x="235" y="30"/>
                    <a:pt x="231" y="33"/>
                    <a:pt x="226" y="36"/>
                  </a:cubicBezTo>
                  <a:cubicBezTo>
                    <a:pt x="143" y="18"/>
                    <a:pt x="87" y="19"/>
                    <a:pt x="59" y="42"/>
                  </a:cubicBezTo>
                  <a:cubicBezTo>
                    <a:pt x="26" y="85"/>
                    <a:pt x="16" y="124"/>
                    <a:pt x="30" y="159"/>
                  </a:cubicBezTo>
                  <a:cubicBezTo>
                    <a:pt x="74" y="231"/>
                    <a:pt x="74" y="231"/>
                    <a:pt x="74" y="231"/>
                  </a:cubicBezTo>
                  <a:cubicBezTo>
                    <a:pt x="70" y="229"/>
                    <a:pt x="65" y="227"/>
                    <a:pt x="60" y="222"/>
                  </a:cubicBezTo>
                  <a:cubicBezTo>
                    <a:pt x="50" y="203"/>
                    <a:pt x="36" y="182"/>
                    <a:pt x="18" y="160"/>
                  </a:cubicBezTo>
                  <a:cubicBezTo>
                    <a:pt x="3" y="126"/>
                    <a:pt x="8" y="93"/>
                    <a:pt x="31" y="60"/>
                  </a:cubicBezTo>
                  <a:close/>
                </a:path>
              </a:pathLst>
            </a:custGeom>
            <a:solidFill>
              <a:srgbClr val="6A402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6" name="MH_Other_19">
              <a:extLst>
                <a:ext uri="{FF2B5EF4-FFF2-40B4-BE49-F238E27FC236}">
                  <a16:creationId xmlns:a16="http://schemas.microsoft.com/office/drawing/2014/main" id="{25269258-5CD5-4356-A8A3-B286A7B21DD2}"/>
                </a:ext>
              </a:extLst>
            </p:cNvPr>
            <p:cNvSpPr>
              <a:spLocks/>
            </p:cNvSpPr>
            <p:nvPr>
              <p:custDataLst>
                <p:tags r:id="rId5"/>
              </p:custDataLst>
            </p:nvPr>
          </p:nvSpPr>
          <p:spPr bwMode="auto">
            <a:xfrm>
              <a:off x="6851650" y="4945063"/>
              <a:ext cx="293688" cy="282575"/>
            </a:xfrm>
            <a:custGeom>
              <a:avLst/>
              <a:gdLst>
                <a:gd name="T0" fmla="*/ 28 w 235"/>
                <a:gd name="T1" fmla="*/ 57 h 228"/>
                <a:gd name="T2" fmla="*/ 28 w 235"/>
                <a:gd name="T3" fmla="*/ 57 h 228"/>
                <a:gd name="T4" fmla="*/ 15 w 235"/>
                <a:gd name="T5" fmla="*/ 157 h 228"/>
                <a:gd name="T6" fmla="*/ 57 w 235"/>
                <a:gd name="T7" fmla="*/ 219 h 228"/>
                <a:gd name="T8" fmla="*/ 71 w 235"/>
                <a:gd name="T9" fmla="*/ 228 h 228"/>
                <a:gd name="T10" fmla="*/ 27 w 235"/>
                <a:gd name="T11" fmla="*/ 156 h 228"/>
                <a:gd name="T12" fmla="*/ 56 w 235"/>
                <a:gd name="T13" fmla="*/ 39 h 228"/>
                <a:gd name="T14" fmla="*/ 223 w 235"/>
                <a:gd name="T15" fmla="*/ 33 h 228"/>
                <a:gd name="T16" fmla="*/ 235 w 235"/>
                <a:gd name="T17" fmla="*/ 24 h 228"/>
                <a:gd name="T18" fmla="*/ 223 w 235"/>
                <a:gd name="T19" fmla="*/ 21 h 228"/>
                <a:gd name="T20" fmla="*/ 224 w 235"/>
                <a:gd name="T21" fmla="*/ 21 h 228"/>
                <a:gd name="T22" fmla="*/ 145 w 235"/>
                <a:gd name="T23" fmla="*/ 9 h 228"/>
                <a:gd name="T24" fmla="*/ 28 w 235"/>
                <a:gd name="T25" fmla="*/ 5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28">
                  <a:moveTo>
                    <a:pt x="28" y="57"/>
                  </a:moveTo>
                  <a:cubicBezTo>
                    <a:pt x="28" y="57"/>
                    <a:pt x="28" y="57"/>
                    <a:pt x="28" y="57"/>
                  </a:cubicBezTo>
                  <a:cubicBezTo>
                    <a:pt x="5" y="90"/>
                    <a:pt x="0" y="123"/>
                    <a:pt x="15" y="157"/>
                  </a:cubicBezTo>
                  <a:cubicBezTo>
                    <a:pt x="33" y="179"/>
                    <a:pt x="47" y="200"/>
                    <a:pt x="57" y="219"/>
                  </a:cubicBezTo>
                  <a:cubicBezTo>
                    <a:pt x="62" y="224"/>
                    <a:pt x="67" y="226"/>
                    <a:pt x="71" y="228"/>
                  </a:cubicBezTo>
                  <a:cubicBezTo>
                    <a:pt x="27" y="156"/>
                    <a:pt x="27" y="156"/>
                    <a:pt x="27" y="156"/>
                  </a:cubicBezTo>
                  <a:cubicBezTo>
                    <a:pt x="13" y="121"/>
                    <a:pt x="23" y="82"/>
                    <a:pt x="56" y="39"/>
                  </a:cubicBezTo>
                  <a:cubicBezTo>
                    <a:pt x="84" y="16"/>
                    <a:pt x="140" y="15"/>
                    <a:pt x="223" y="33"/>
                  </a:cubicBezTo>
                  <a:cubicBezTo>
                    <a:pt x="228" y="30"/>
                    <a:pt x="232" y="27"/>
                    <a:pt x="235" y="24"/>
                  </a:cubicBezTo>
                  <a:cubicBezTo>
                    <a:pt x="232" y="22"/>
                    <a:pt x="228" y="21"/>
                    <a:pt x="223" y="21"/>
                  </a:cubicBezTo>
                  <a:cubicBezTo>
                    <a:pt x="224" y="21"/>
                    <a:pt x="224" y="21"/>
                    <a:pt x="224" y="21"/>
                  </a:cubicBezTo>
                  <a:cubicBezTo>
                    <a:pt x="145" y="9"/>
                    <a:pt x="145" y="9"/>
                    <a:pt x="145" y="9"/>
                  </a:cubicBezTo>
                  <a:cubicBezTo>
                    <a:pt x="86" y="0"/>
                    <a:pt x="47" y="16"/>
                    <a:pt x="28" y="57"/>
                  </a:cubicBezTo>
                  <a:close/>
                </a:path>
              </a:pathLst>
            </a:custGeom>
            <a:solidFill>
              <a:srgbClr val="93594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7" name="MH_Other_20">
              <a:extLst>
                <a:ext uri="{FF2B5EF4-FFF2-40B4-BE49-F238E27FC236}">
                  <a16:creationId xmlns:a16="http://schemas.microsoft.com/office/drawing/2014/main" id="{44E9AB36-0C12-4A6A-86BD-0BC0A412527C}"/>
                </a:ext>
              </a:extLst>
            </p:cNvPr>
            <p:cNvSpPr>
              <a:spLocks noEditPoints="1"/>
            </p:cNvSpPr>
            <p:nvPr>
              <p:custDataLst>
                <p:tags r:id="rId6"/>
              </p:custDataLst>
            </p:nvPr>
          </p:nvSpPr>
          <p:spPr bwMode="auto">
            <a:xfrm>
              <a:off x="7281863" y="5054600"/>
              <a:ext cx="123825" cy="179388"/>
            </a:xfrm>
            <a:custGeom>
              <a:avLst/>
              <a:gdLst>
                <a:gd name="T0" fmla="*/ 87 w 99"/>
                <a:gd name="T1" fmla="*/ 5 h 145"/>
                <a:gd name="T2" fmla="*/ 82 w 99"/>
                <a:gd name="T3" fmla="*/ 0 h 145"/>
                <a:gd name="T4" fmla="*/ 35 w 99"/>
                <a:gd name="T5" fmla="*/ 59 h 145"/>
                <a:gd name="T6" fmla="*/ 0 w 99"/>
                <a:gd name="T7" fmla="*/ 135 h 145"/>
                <a:gd name="T8" fmla="*/ 81 w 99"/>
                <a:gd name="T9" fmla="*/ 145 h 145"/>
                <a:gd name="T10" fmla="*/ 99 w 99"/>
                <a:gd name="T11" fmla="*/ 95 h 145"/>
                <a:gd name="T12" fmla="*/ 96 w 99"/>
                <a:gd name="T13" fmla="*/ 86 h 145"/>
                <a:gd name="T14" fmla="*/ 94 w 99"/>
                <a:gd name="T15" fmla="*/ 75 h 145"/>
                <a:gd name="T16" fmla="*/ 92 w 99"/>
                <a:gd name="T17" fmla="*/ 35 h 145"/>
                <a:gd name="T18" fmla="*/ 96 w 99"/>
                <a:gd name="T19" fmla="*/ 8 h 145"/>
                <a:gd name="T20" fmla="*/ 96 w 99"/>
                <a:gd name="T21" fmla="*/ 8 h 145"/>
                <a:gd name="T22" fmla="*/ 87 w 99"/>
                <a:gd name="T23" fmla="*/ 5 h 145"/>
                <a:gd name="T24" fmla="*/ 81 w 99"/>
                <a:gd name="T25" fmla="*/ 5 h 145"/>
                <a:gd name="T26" fmla="*/ 81 w 99"/>
                <a:gd name="T27" fmla="*/ 5 h 145"/>
                <a:gd name="T28" fmla="*/ 15 w 99"/>
                <a:gd name="T29" fmla="*/ 134 h 145"/>
                <a:gd name="T30" fmla="*/ 5 w 99"/>
                <a:gd name="T31" fmla="*/ 133 h 145"/>
                <a:gd name="T32" fmla="*/ 38 w 99"/>
                <a:gd name="T33" fmla="*/ 61 h 145"/>
                <a:gd name="T34" fmla="*/ 81 w 99"/>
                <a:gd name="T35" fmla="*/ 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45">
                  <a:moveTo>
                    <a:pt x="87" y="5"/>
                  </a:moveTo>
                  <a:cubicBezTo>
                    <a:pt x="85" y="4"/>
                    <a:pt x="83" y="2"/>
                    <a:pt x="82" y="0"/>
                  </a:cubicBezTo>
                  <a:cubicBezTo>
                    <a:pt x="63" y="14"/>
                    <a:pt x="47" y="33"/>
                    <a:pt x="35" y="59"/>
                  </a:cubicBezTo>
                  <a:cubicBezTo>
                    <a:pt x="0" y="135"/>
                    <a:pt x="0" y="135"/>
                    <a:pt x="0" y="135"/>
                  </a:cubicBezTo>
                  <a:cubicBezTo>
                    <a:pt x="81" y="145"/>
                    <a:pt x="81" y="145"/>
                    <a:pt x="81" y="145"/>
                  </a:cubicBezTo>
                  <a:cubicBezTo>
                    <a:pt x="99" y="95"/>
                    <a:pt x="99" y="95"/>
                    <a:pt x="99" y="95"/>
                  </a:cubicBezTo>
                  <a:cubicBezTo>
                    <a:pt x="98" y="92"/>
                    <a:pt x="97" y="89"/>
                    <a:pt x="96" y="86"/>
                  </a:cubicBezTo>
                  <a:cubicBezTo>
                    <a:pt x="96" y="82"/>
                    <a:pt x="95" y="78"/>
                    <a:pt x="94" y="75"/>
                  </a:cubicBezTo>
                  <a:cubicBezTo>
                    <a:pt x="92" y="60"/>
                    <a:pt x="91" y="47"/>
                    <a:pt x="92" y="35"/>
                  </a:cubicBezTo>
                  <a:cubicBezTo>
                    <a:pt x="92" y="25"/>
                    <a:pt x="94" y="16"/>
                    <a:pt x="96" y="8"/>
                  </a:cubicBezTo>
                  <a:cubicBezTo>
                    <a:pt x="96" y="8"/>
                    <a:pt x="96" y="8"/>
                    <a:pt x="96" y="8"/>
                  </a:cubicBezTo>
                  <a:cubicBezTo>
                    <a:pt x="93" y="8"/>
                    <a:pt x="90" y="7"/>
                    <a:pt x="87" y="5"/>
                  </a:cubicBezTo>
                  <a:close/>
                  <a:moveTo>
                    <a:pt x="81" y="5"/>
                  </a:moveTo>
                  <a:cubicBezTo>
                    <a:pt x="81" y="5"/>
                    <a:pt x="81" y="5"/>
                    <a:pt x="81" y="5"/>
                  </a:cubicBezTo>
                  <a:cubicBezTo>
                    <a:pt x="51" y="49"/>
                    <a:pt x="29" y="92"/>
                    <a:pt x="15" y="134"/>
                  </a:cubicBezTo>
                  <a:cubicBezTo>
                    <a:pt x="5" y="133"/>
                    <a:pt x="5" y="133"/>
                    <a:pt x="5" y="133"/>
                  </a:cubicBezTo>
                  <a:cubicBezTo>
                    <a:pt x="38" y="61"/>
                    <a:pt x="38" y="61"/>
                    <a:pt x="38" y="61"/>
                  </a:cubicBezTo>
                  <a:cubicBezTo>
                    <a:pt x="49" y="36"/>
                    <a:pt x="64" y="17"/>
                    <a:pt x="81" y="5"/>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8" name="MH_Other_21">
              <a:extLst>
                <a:ext uri="{FF2B5EF4-FFF2-40B4-BE49-F238E27FC236}">
                  <a16:creationId xmlns:a16="http://schemas.microsoft.com/office/drawing/2014/main" id="{2605421A-F1CB-479F-BFAE-2464FD6BD166}"/>
                </a:ext>
              </a:extLst>
            </p:cNvPr>
            <p:cNvSpPr>
              <a:spLocks/>
            </p:cNvSpPr>
            <p:nvPr>
              <p:custDataLst>
                <p:tags r:id="rId7"/>
              </p:custDataLst>
            </p:nvPr>
          </p:nvSpPr>
          <p:spPr bwMode="auto">
            <a:xfrm>
              <a:off x="7288213" y="5060950"/>
              <a:ext cx="93662" cy="158750"/>
            </a:xfrm>
            <a:custGeom>
              <a:avLst/>
              <a:gdLst>
                <a:gd name="T0" fmla="*/ 76 w 76"/>
                <a:gd name="T1" fmla="*/ 0 h 129"/>
                <a:gd name="T2" fmla="*/ 76 w 76"/>
                <a:gd name="T3" fmla="*/ 0 h 129"/>
                <a:gd name="T4" fmla="*/ 33 w 76"/>
                <a:gd name="T5" fmla="*/ 56 h 129"/>
                <a:gd name="T6" fmla="*/ 0 w 76"/>
                <a:gd name="T7" fmla="*/ 128 h 129"/>
                <a:gd name="T8" fmla="*/ 10 w 76"/>
                <a:gd name="T9" fmla="*/ 129 h 129"/>
                <a:gd name="T10" fmla="*/ 76 w 76"/>
                <a:gd name="T11" fmla="*/ 0 h 129"/>
              </a:gdLst>
              <a:ahLst/>
              <a:cxnLst>
                <a:cxn ang="0">
                  <a:pos x="T0" y="T1"/>
                </a:cxn>
                <a:cxn ang="0">
                  <a:pos x="T2" y="T3"/>
                </a:cxn>
                <a:cxn ang="0">
                  <a:pos x="T4" y="T5"/>
                </a:cxn>
                <a:cxn ang="0">
                  <a:pos x="T6" y="T7"/>
                </a:cxn>
                <a:cxn ang="0">
                  <a:pos x="T8" y="T9"/>
                </a:cxn>
                <a:cxn ang="0">
                  <a:pos x="T10" y="T11"/>
                </a:cxn>
              </a:cxnLst>
              <a:rect l="0" t="0" r="r" b="b"/>
              <a:pathLst>
                <a:path w="76" h="129">
                  <a:moveTo>
                    <a:pt x="76" y="0"/>
                  </a:moveTo>
                  <a:cubicBezTo>
                    <a:pt x="76" y="0"/>
                    <a:pt x="76" y="0"/>
                    <a:pt x="76" y="0"/>
                  </a:cubicBezTo>
                  <a:cubicBezTo>
                    <a:pt x="59" y="12"/>
                    <a:pt x="44" y="31"/>
                    <a:pt x="33" y="56"/>
                  </a:cubicBezTo>
                  <a:cubicBezTo>
                    <a:pt x="0" y="128"/>
                    <a:pt x="0" y="128"/>
                    <a:pt x="0" y="128"/>
                  </a:cubicBezTo>
                  <a:cubicBezTo>
                    <a:pt x="10" y="129"/>
                    <a:pt x="10" y="129"/>
                    <a:pt x="10" y="129"/>
                  </a:cubicBezTo>
                  <a:cubicBezTo>
                    <a:pt x="24" y="87"/>
                    <a:pt x="46" y="44"/>
                    <a:pt x="76" y="0"/>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9" name="MH_Other_22">
              <a:extLst>
                <a:ext uri="{FF2B5EF4-FFF2-40B4-BE49-F238E27FC236}">
                  <a16:creationId xmlns:a16="http://schemas.microsoft.com/office/drawing/2014/main" id="{E1A658BF-FB60-40E1-B72C-8A1907B88650}"/>
                </a:ext>
              </a:extLst>
            </p:cNvPr>
            <p:cNvSpPr>
              <a:spLocks/>
            </p:cNvSpPr>
            <p:nvPr>
              <p:custDataLst>
                <p:tags r:id="rId8"/>
              </p:custDataLst>
            </p:nvPr>
          </p:nvSpPr>
          <p:spPr bwMode="auto">
            <a:xfrm>
              <a:off x="7353300" y="4938713"/>
              <a:ext cx="198438" cy="214312"/>
            </a:xfrm>
            <a:custGeom>
              <a:avLst/>
              <a:gdLst>
                <a:gd name="T0" fmla="*/ 23 w 159"/>
                <a:gd name="T1" fmla="*/ 94 h 173"/>
                <a:gd name="T2" fmla="*/ 28 w 159"/>
                <a:gd name="T3" fmla="*/ 99 h 173"/>
                <a:gd name="T4" fmla="*/ 34 w 159"/>
                <a:gd name="T5" fmla="*/ 86 h 173"/>
                <a:gd name="T6" fmla="*/ 37 w 159"/>
                <a:gd name="T7" fmla="*/ 102 h 173"/>
                <a:gd name="T8" fmla="*/ 37 w 159"/>
                <a:gd name="T9" fmla="*/ 102 h 173"/>
                <a:gd name="T10" fmla="*/ 41 w 159"/>
                <a:gd name="T11" fmla="*/ 118 h 173"/>
                <a:gd name="T12" fmla="*/ 43 w 159"/>
                <a:gd name="T13" fmla="*/ 124 h 173"/>
                <a:gd name="T14" fmla="*/ 44 w 159"/>
                <a:gd name="T15" fmla="*/ 126 h 173"/>
                <a:gd name="T16" fmla="*/ 128 w 159"/>
                <a:gd name="T17" fmla="*/ 145 h 173"/>
                <a:gd name="T18" fmla="*/ 159 w 159"/>
                <a:gd name="T19" fmla="*/ 93 h 173"/>
                <a:gd name="T20" fmla="*/ 159 w 159"/>
                <a:gd name="T21" fmla="*/ 36 h 173"/>
                <a:gd name="T22" fmla="*/ 61 w 159"/>
                <a:gd name="T23" fmla="*/ 31 h 173"/>
                <a:gd name="T24" fmla="*/ 37 w 159"/>
                <a:gd name="T25" fmla="*/ 66 h 173"/>
                <a:gd name="T26" fmla="*/ 27 w 159"/>
                <a:gd name="T27" fmla="*/ 66 h 173"/>
                <a:gd name="T28" fmla="*/ 9 w 159"/>
                <a:gd name="T29" fmla="*/ 40 h 173"/>
                <a:gd name="T30" fmla="*/ 15 w 159"/>
                <a:gd name="T31" fmla="*/ 81 h 173"/>
                <a:gd name="T32" fmla="*/ 20 w 159"/>
                <a:gd name="T33" fmla="*/ 91 h 173"/>
                <a:gd name="T34" fmla="*/ 23 w 159"/>
                <a:gd name="T35" fmla="*/ 9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173">
                  <a:moveTo>
                    <a:pt x="23" y="94"/>
                  </a:moveTo>
                  <a:cubicBezTo>
                    <a:pt x="24" y="96"/>
                    <a:pt x="26" y="98"/>
                    <a:pt x="28" y="99"/>
                  </a:cubicBezTo>
                  <a:cubicBezTo>
                    <a:pt x="34" y="86"/>
                    <a:pt x="34" y="86"/>
                    <a:pt x="34" y="86"/>
                  </a:cubicBezTo>
                  <a:cubicBezTo>
                    <a:pt x="37" y="102"/>
                    <a:pt x="37" y="102"/>
                    <a:pt x="37" y="102"/>
                  </a:cubicBezTo>
                  <a:cubicBezTo>
                    <a:pt x="37" y="102"/>
                    <a:pt x="37" y="102"/>
                    <a:pt x="37" y="102"/>
                  </a:cubicBezTo>
                  <a:cubicBezTo>
                    <a:pt x="41" y="118"/>
                    <a:pt x="41" y="118"/>
                    <a:pt x="41" y="118"/>
                  </a:cubicBezTo>
                  <a:cubicBezTo>
                    <a:pt x="41" y="120"/>
                    <a:pt x="42" y="122"/>
                    <a:pt x="43" y="124"/>
                  </a:cubicBezTo>
                  <a:cubicBezTo>
                    <a:pt x="43" y="125"/>
                    <a:pt x="44" y="125"/>
                    <a:pt x="44" y="126"/>
                  </a:cubicBezTo>
                  <a:cubicBezTo>
                    <a:pt x="81" y="167"/>
                    <a:pt x="108" y="173"/>
                    <a:pt x="128" y="145"/>
                  </a:cubicBezTo>
                  <a:cubicBezTo>
                    <a:pt x="159" y="93"/>
                    <a:pt x="159" y="93"/>
                    <a:pt x="159" y="93"/>
                  </a:cubicBezTo>
                  <a:cubicBezTo>
                    <a:pt x="159" y="36"/>
                    <a:pt x="159" y="36"/>
                    <a:pt x="159" y="36"/>
                  </a:cubicBezTo>
                  <a:cubicBezTo>
                    <a:pt x="134" y="1"/>
                    <a:pt x="102" y="0"/>
                    <a:pt x="61" y="31"/>
                  </a:cubicBezTo>
                  <a:cubicBezTo>
                    <a:pt x="37" y="66"/>
                    <a:pt x="37" y="66"/>
                    <a:pt x="37" y="66"/>
                  </a:cubicBezTo>
                  <a:cubicBezTo>
                    <a:pt x="27" y="66"/>
                    <a:pt x="27" y="66"/>
                    <a:pt x="27" y="66"/>
                  </a:cubicBezTo>
                  <a:cubicBezTo>
                    <a:pt x="21" y="52"/>
                    <a:pt x="15" y="43"/>
                    <a:pt x="9" y="40"/>
                  </a:cubicBezTo>
                  <a:cubicBezTo>
                    <a:pt x="0" y="45"/>
                    <a:pt x="3" y="58"/>
                    <a:pt x="15" y="81"/>
                  </a:cubicBezTo>
                  <a:cubicBezTo>
                    <a:pt x="17" y="84"/>
                    <a:pt x="18" y="88"/>
                    <a:pt x="20" y="91"/>
                  </a:cubicBezTo>
                  <a:cubicBezTo>
                    <a:pt x="21" y="92"/>
                    <a:pt x="22" y="93"/>
                    <a:pt x="23" y="94"/>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0" name="MH_Other_23">
              <a:extLst>
                <a:ext uri="{FF2B5EF4-FFF2-40B4-BE49-F238E27FC236}">
                  <a16:creationId xmlns:a16="http://schemas.microsoft.com/office/drawing/2014/main" id="{A1FDB877-8A74-49CE-8353-3D008346CCD4}"/>
                </a:ext>
              </a:extLst>
            </p:cNvPr>
            <p:cNvSpPr>
              <a:spLocks/>
            </p:cNvSpPr>
            <p:nvPr>
              <p:custDataLst>
                <p:tags r:id="rId9"/>
              </p:custDataLst>
            </p:nvPr>
          </p:nvSpPr>
          <p:spPr bwMode="auto">
            <a:xfrm>
              <a:off x="7270750" y="5049838"/>
              <a:ext cx="168275" cy="541337"/>
            </a:xfrm>
            <a:custGeom>
              <a:avLst/>
              <a:gdLst>
                <a:gd name="T0" fmla="*/ 90 w 134"/>
                <a:gd name="T1" fmla="*/ 3 h 436"/>
                <a:gd name="T2" fmla="*/ 87 w 134"/>
                <a:gd name="T3" fmla="*/ 0 h 436"/>
                <a:gd name="T4" fmla="*/ 78 w 134"/>
                <a:gd name="T5" fmla="*/ 4 h 436"/>
                <a:gd name="T6" fmla="*/ 45 w 134"/>
                <a:gd name="T7" fmla="*/ 41 h 436"/>
                <a:gd name="T8" fmla="*/ 0 w 134"/>
                <a:gd name="T9" fmla="*/ 147 h 436"/>
                <a:gd name="T10" fmla="*/ 77 w 134"/>
                <a:gd name="T11" fmla="*/ 158 h 436"/>
                <a:gd name="T12" fmla="*/ 107 w 134"/>
                <a:gd name="T13" fmla="*/ 199 h 436"/>
                <a:gd name="T14" fmla="*/ 93 w 134"/>
                <a:gd name="T15" fmla="*/ 385 h 436"/>
                <a:gd name="T16" fmla="*/ 81 w 134"/>
                <a:gd name="T17" fmla="*/ 416 h 436"/>
                <a:gd name="T18" fmla="*/ 74 w 134"/>
                <a:gd name="T19" fmla="*/ 426 h 436"/>
                <a:gd name="T20" fmla="*/ 51 w 134"/>
                <a:gd name="T21" fmla="*/ 430 h 436"/>
                <a:gd name="T22" fmla="*/ 51 w 134"/>
                <a:gd name="T23" fmla="*/ 436 h 436"/>
                <a:gd name="T24" fmla="*/ 59 w 134"/>
                <a:gd name="T25" fmla="*/ 435 h 436"/>
                <a:gd name="T26" fmla="*/ 83 w 134"/>
                <a:gd name="T27" fmla="*/ 430 h 436"/>
                <a:gd name="T28" fmla="*/ 90 w 134"/>
                <a:gd name="T29" fmla="*/ 428 h 436"/>
                <a:gd name="T30" fmla="*/ 99 w 134"/>
                <a:gd name="T31" fmla="*/ 414 h 436"/>
                <a:gd name="T32" fmla="*/ 115 w 134"/>
                <a:gd name="T33" fmla="*/ 372 h 436"/>
                <a:gd name="T34" fmla="*/ 121 w 134"/>
                <a:gd name="T35" fmla="*/ 348 h 436"/>
                <a:gd name="T36" fmla="*/ 123 w 134"/>
                <a:gd name="T37" fmla="*/ 336 h 436"/>
                <a:gd name="T38" fmla="*/ 134 w 134"/>
                <a:gd name="T39" fmla="*/ 226 h 436"/>
                <a:gd name="T40" fmla="*/ 133 w 134"/>
                <a:gd name="T41" fmla="*/ 221 h 436"/>
                <a:gd name="T42" fmla="*/ 116 w 134"/>
                <a:gd name="T43" fmla="*/ 188 h 436"/>
                <a:gd name="T44" fmla="*/ 89 w 134"/>
                <a:gd name="T45" fmla="*/ 148 h 436"/>
                <a:gd name="T46" fmla="*/ 8 w 134"/>
                <a:gd name="T47" fmla="*/ 138 h 436"/>
                <a:gd name="T48" fmla="*/ 43 w 134"/>
                <a:gd name="T49" fmla="*/ 62 h 436"/>
                <a:gd name="T50" fmla="*/ 90 w 134"/>
                <a:gd name="T51" fmla="*/ 3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436">
                  <a:moveTo>
                    <a:pt x="90" y="3"/>
                  </a:moveTo>
                  <a:cubicBezTo>
                    <a:pt x="89" y="2"/>
                    <a:pt x="88" y="1"/>
                    <a:pt x="87" y="0"/>
                  </a:cubicBezTo>
                  <a:cubicBezTo>
                    <a:pt x="78" y="4"/>
                    <a:pt x="78" y="4"/>
                    <a:pt x="78" y="4"/>
                  </a:cubicBezTo>
                  <a:cubicBezTo>
                    <a:pt x="45" y="41"/>
                    <a:pt x="45" y="41"/>
                    <a:pt x="45" y="41"/>
                  </a:cubicBezTo>
                  <a:cubicBezTo>
                    <a:pt x="0" y="147"/>
                    <a:pt x="0" y="147"/>
                    <a:pt x="0" y="147"/>
                  </a:cubicBezTo>
                  <a:cubicBezTo>
                    <a:pt x="77" y="158"/>
                    <a:pt x="77" y="158"/>
                    <a:pt x="77" y="158"/>
                  </a:cubicBezTo>
                  <a:cubicBezTo>
                    <a:pt x="82" y="173"/>
                    <a:pt x="92" y="187"/>
                    <a:pt x="107" y="199"/>
                  </a:cubicBezTo>
                  <a:cubicBezTo>
                    <a:pt x="116" y="275"/>
                    <a:pt x="111" y="337"/>
                    <a:pt x="93" y="385"/>
                  </a:cubicBezTo>
                  <a:cubicBezTo>
                    <a:pt x="81" y="416"/>
                    <a:pt x="81" y="416"/>
                    <a:pt x="81" y="416"/>
                  </a:cubicBezTo>
                  <a:cubicBezTo>
                    <a:pt x="74" y="426"/>
                    <a:pt x="74" y="426"/>
                    <a:pt x="74" y="426"/>
                  </a:cubicBezTo>
                  <a:cubicBezTo>
                    <a:pt x="51" y="430"/>
                    <a:pt x="51" y="430"/>
                    <a:pt x="51" y="430"/>
                  </a:cubicBezTo>
                  <a:cubicBezTo>
                    <a:pt x="51" y="432"/>
                    <a:pt x="51" y="434"/>
                    <a:pt x="51" y="436"/>
                  </a:cubicBezTo>
                  <a:cubicBezTo>
                    <a:pt x="53" y="435"/>
                    <a:pt x="56" y="435"/>
                    <a:pt x="59" y="435"/>
                  </a:cubicBezTo>
                  <a:cubicBezTo>
                    <a:pt x="83" y="430"/>
                    <a:pt x="83" y="430"/>
                    <a:pt x="83" y="430"/>
                  </a:cubicBezTo>
                  <a:cubicBezTo>
                    <a:pt x="90" y="428"/>
                    <a:pt x="90" y="428"/>
                    <a:pt x="90" y="428"/>
                  </a:cubicBezTo>
                  <a:cubicBezTo>
                    <a:pt x="93" y="424"/>
                    <a:pt x="96" y="419"/>
                    <a:pt x="99" y="414"/>
                  </a:cubicBezTo>
                  <a:cubicBezTo>
                    <a:pt x="105" y="402"/>
                    <a:pt x="110" y="388"/>
                    <a:pt x="115" y="372"/>
                  </a:cubicBezTo>
                  <a:cubicBezTo>
                    <a:pt x="117" y="365"/>
                    <a:pt x="119" y="357"/>
                    <a:pt x="121" y="348"/>
                  </a:cubicBezTo>
                  <a:cubicBezTo>
                    <a:pt x="122" y="344"/>
                    <a:pt x="122" y="340"/>
                    <a:pt x="123" y="336"/>
                  </a:cubicBezTo>
                  <a:cubicBezTo>
                    <a:pt x="129" y="305"/>
                    <a:pt x="132" y="269"/>
                    <a:pt x="134" y="226"/>
                  </a:cubicBezTo>
                  <a:cubicBezTo>
                    <a:pt x="134" y="224"/>
                    <a:pt x="133" y="223"/>
                    <a:pt x="133" y="221"/>
                  </a:cubicBezTo>
                  <a:cubicBezTo>
                    <a:pt x="131" y="211"/>
                    <a:pt x="125" y="200"/>
                    <a:pt x="116" y="188"/>
                  </a:cubicBezTo>
                  <a:cubicBezTo>
                    <a:pt x="98" y="175"/>
                    <a:pt x="89" y="161"/>
                    <a:pt x="89" y="148"/>
                  </a:cubicBezTo>
                  <a:cubicBezTo>
                    <a:pt x="8" y="138"/>
                    <a:pt x="8" y="138"/>
                    <a:pt x="8" y="138"/>
                  </a:cubicBezTo>
                  <a:cubicBezTo>
                    <a:pt x="43" y="62"/>
                    <a:pt x="43" y="62"/>
                    <a:pt x="43" y="62"/>
                  </a:cubicBezTo>
                  <a:cubicBezTo>
                    <a:pt x="55" y="36"/>
                    <a:pt x="71" y="17"/>
                    <a:pt x="90" y="3"/>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3" name="MH_Other_24">
              <a:extLst>
                <a:ext uri="{FF2B5EF4-FFF2-40B4-BE49-F238E27FC236}">
                  <a16:creationId xmlns:a16="http://schemas.microsoft.com/office/drawing/2014/main" id="{5016528F-5869-451D-BA76-4F000BF28021}"/>
                </a:ext>
              </a:extLst>
            </p:cNvPr>
            <p:cNvSpPr>
              <a:spLocks/>
            </p:cNvSpPr>
            <p:nvPr>
              <p:custDataLst>
                <p:tags r:id="rId10"/>
              </p:custDataLst>
            </p:nvPr>
          </p:nvSpPr>
          <p:spPr bwMode="auto">
            <a:xfrm>
              <a:off x="7389813" y="5043488"/>
              <a:ext cx="11112" cy="20637"/>
            </a:xfrm>
            <a:custGeom>
              <a:avLst/>
              <a:gdLst>
                <a:gd name="T0" fmla="*/ 9 w 9"/>
                <a:gd name="T1" fmla="*/ 16 h 16"/>
                <a:gd name="T2" fmla="*/ 6 w 9"/>
                <a:gd name="T3" fmla="*/ 0 h 16"/>
                <a:gd name="T4" fmla="*/ 0 w 9"/>
                <a:gd name="T5" fmla="*/ 13 h 16"/>
                <a:gd name="T6" fmla="*/ 9 w 9"/>
                <a:gd name="T7" fmla="*/ 16 h 16"/>
              </a:gdLst>
              <a:ahLst/>
              <a:cxnLst>
                <a:cxn ang="0">
                  <a:pos x="T0" y="T1"/>
                </a:cxn>
                <a:cxn ang="0">
                  <a:pos x="T2" y="T3"/>
                </a:cxn>
                <a:cxn ang="0">
                  <a:pos x="T4" y="T5"/>
                </a:cxn>
                <a:cxn ang="0">
                  <a:pos x="T6" y="T7"/>
                </a:cxn>
              </a:cxnLst>
              <a:rect l="0" t="0" r="r" b="b"/>
              <a:pathLst>
                <a:path w="9" h="16">
                  <a:moveTo>
                    <a:pt x="9" y="16"/>
                  </a:moveTo>
                  <a:cubicBezTo>
                    <a:pt x="6" y="0"/>
                    <a:pt x="6" y="0"/>
                    <a:pt x="6" y="0"/>
                  </a:cubicBezTo>
                  <a:cubicBezTo>
                    <a:pt x="0" y="13"/>
                    <a:pt x="0" y="13"/>
                    <a:pt x="0" y="13"/>
                  </a:cubicBezTo>
                  <a:cubicBezTo>
                    <a:pt x="3" y="15"/>
                    <a:pt x="6" y="16"/>
                    <a:pt x="9" y="1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4" name="MH_Other_25">
              <a:extLst>
                <a:ext uri="{FF2B5EF4-FFF2-40B4-BE49-F238E27FC236}">
                  <a16:creationId xmlns:a16="http://schemas.microsoft.com/office/drawing/2014/main" id="{3D60625A-C8C5-4033-A472-27B0DDFCA71A}"/>
                </a:ext>
              </a:extLst>
            </p:cNvPr>
            <p:cNvSpPr>
              <a:spLocks/>
            </p:cNvSpPr>
            <p:nvPr>
              <p:custDataLst>
                <p:tags r:id="rId11"/>
              </p:custDataLst>
            </p:nvPr>
          </p:nvSpPr>
          <p:spPr bwMode="auto">
            <a:xfrm>
              <a:off x="7364413" y="4840288"/>
              <a:ext cx="300037" cy="268287"/>
            </a:xfrm>
            <a:custGeom>
              <a:avLst/>
              <a:gdLst>
                <a:gd name="T0" fmla="*/ 20 w 243"/>
                <a:gd name="T1" fmla="*/ 145 h 218"/>
                <a:gd name="T2" fmla="*/ 30 w 243"/>
                <a:gd name="T3" fmla="*/ 145 h 218"/>
                <a:gd name="T4" fmla="*/ 43 w 243"/>
                <a:gd name="T5" fmla="*/ 105 h 218"/>
                <a:gd name="T6" fmla="*/ 101 w 243"/>
                <a:gd name="T7" fmla="*/ 78 h 218"/>
                <a:gd name="T8" fmla="*/ 157 w 243"/>
                <a:gd name="T9" fmla="*/ 99 h 218"/>
                <a:gd name="T10" fmla="*/ 165 w 243"/>
                <a:gd name="T11" fmla="*/ 108 h 218"/>
                <a:gd name="T12" fmla="*/ 161 w 243"/>
                <a:gd name="T13" fmla="*/ 145 h 218"/>
                <a:gd name="T14" fmla="*/ 163 w 243"/>
                <a:gd name="T15" fmla="*/ 156 h 218"/>
                <a:gd name="T16" fmla="*/ 163 w 243"/>
                <a:gd name="T17" fmla="*/ 164 h 218"/>
                <a:gd name="T18" fmla="*/ 210 w 243"/>
                <a:gd name="T19" fmla="*/ 198 h 218"/>
                <a:gd name="T20" fmla="*/ 242 w 243"/>
                <a:gd name="T21" fmla="*/ 218 h 218"/>
                <a:gd name="T22" fmla="*/ 199 w 243"/>
                <a:gd name="T23" fmla="*/ 177 h 218"/>
                <a:gd name="T24" fmla="*/ 166 w 243"/>
                <a:gd name="T25" fmla="*/ 122 h 218"/>
                <a:gd name="T26" fmla="*/ 170 w 243"/>
                <a:gd name="T27" fmla="*/ 109 h 218"/>
                <a:gd name="T28" fmla="*/ 162 w 243"/>
                <a:gd name="T29" fmla="*/ 48 h 218"/>
                <a:gd name="T30" fmla="*/ 78 w 243"/>
                <a:gd name="T31" fmla="*/ 7 h 218"/>
                <a:gd name="T32" fmla="*/ 7 w 243"/>
                <a:gd name="T33" fmla="*/ 78 h 218"/>
                <a:gd name="T34" fmla="*/ 2 w 243"/>
                <a:gd name="T35" fmla="*/ 119 h 218"/>
                <a:gd name="T36" fmla="*/ 20 w 243"/>
                <a:gd name="T37" fmla="*/ 14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8">
                  <a:moveTo>
                    <a:pt x="20" y="145"/>
                  </a:moveTo>
                  <a:cubicBezTo>
                    <a:pt x="30" y="145"/>
                    <a:pt x="30" y="145"/>
                    <a:pt x="30" y="145"/>
                  </a:cubicBezTo>
                  <a:cubicBezTo>
                    <a:pt x="33" y="133"/>
                    <a:pt x="37" y="120"/>
                    <a:pt x="43" y="105"/>
                  </a:cubicBezTo>
                  <a:cubicBezTo>
                    <a:pt x="57" y="91"/>
                    <a:pt x="76" y="81"/>
                    <a:pt x="101" y="78"/>
                  </a:cubicBezTo>
                  <a:cubicBezTo>
                    <a:pt x="123" y="69"/>
                    <a:pt x="141" y="77"/>
                    <a:pt x="157" y="99"/>
                  </a:cubicBezTo>
                  <a:cubicBezTo>
                    <a:pt x="165" y="108"/>
                    <a:pt x="165" y="108"/>
                    <a:pt x="165" y="108"/>
                  </a:cubicBezTo>
                  <a:cubicBezTo>
                    <a:pt x="161" y="121"/>
                    <a:pt x="160" y="133"/>
                    <a:pt x="161" y="145"/>
                  </a:cubicBezTo>
                  <a:cubicBezTo>
                    <a:pt x="162" y="149"/>
                    <a:pt x="162" y="152"/>
                    <a:pt x="163" y="156"/>
                  </a:cubicBezTo>
                  <a:cubicBezTo>
                    <a:pt x="163" y="158"/>
                    <a:pt x="163" y="161"/>
                    <a:pt x="163" y="164"/>
                  </a:cubicBezTo>
                  <a:cubicBezTo>
                    <a:pt x="178" y="168"/>
                    <a:pt x="194" y="179"/>
                    <a:pt x="210" y="198"/>
                  </a:cubicBezTo>
                  <a:cubicBezTo>
                    <a:pt x="221" y="204"/>
                    <a:pt x="232" y="211"/>
                    <a:pt x="242" y="218"/>
                  </a:cubicBezTo>
                  <a:cubicBezTo>
                    <a:pt x="243" y="206"/>
                    <a:pt x="228" y="192"/>
                    <a:pt x="199" y="177"/>
                  </a:cubicBezTo>
                  <a:cubicBezTo>
                    <a:pt x="181" y="163"/>
                    <a:pt x="170" y="145"/>
                    <a:pt x="166" y="122"/>
                  </a:cubicBezTo>
                  <a:cubicBezTo>
                    <a:pt x="167" y="117"/>
                    <a:pt x="169" y="113"/>
                    <a:pt x="170" y="109"/>
                  </a:cubicBezTo>
                  <a:cubicBezTo>
                    <a:pt x="179" y="91"/>
                    <a:pt x="176" y="70"/>
                    <a:pt x="162" y="48"/>
                  </a:cubicBezTo>
                  <a:cubicBezTo>
                    <a:pt x="141" y="14"/>
                    <a:pt x="114" y="0"/>
                    <a:pt x="78" y="7"/>
                  </a:cubicBezTo>
                  <a:cubicBezTo>
                    <a:pt x="33" y="14"/>
                    <a:pt x="9" y="38"/>
                    <a:pt x="7" y="78"/>
                  </a:cubicBezTo>
                  <a:cubicBezTo>
                    <a:pt x="1" y="92"/>
                    <a:pt x="0" y="106"/>
                    <a:pt x="2" y="119"/>
                  </a:cubicBezTo>
                  <a:cubicBezTo>
                    <a:pt x="8" y="122"/>
                    <a:pt x="14" y="131"/>
                    <a:pt x="20" y="145"/>
                  </a:cubicBez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5" name="MH_Other_26">
              <a:extLst>
                <a:ext uri="{FF2B5EF4-FFF2-40B4-BE49-F238E27FC236}">
                  <a16:creationId xmlns:a16="http://schemas.microsoft.com/office/drawing/2014/main" id="{C24904A5-98EE-447D-A538-EF3F27279AE7}"/>
                </a:ext>
              </a:extLst>
            </p:cNvPr>
            <p:cNvSpPr>
              <a:spLocks/>
            </p:cNvSpPr>
            <p:nvPr>
              <p:custDataLst>
                <p:tags r:id="rId12"/>
              </p:custDataLst>
            </p:nvPr>
          </p:nvSpPr>
          <p:spPr bwMode="auto">
            <a:xfrm>
              <a:off x="7400925" y="4926013"/>
              <a:ext cx="168275" cy="236537"/>
            </a:xfrm>
            <a:custGeom>
              <a:avLst/>
              <a:gdLst>
                <a:gd name="T0" fmla="*/ 0 w 135"/>
                <a:gd name="T1" fmla="*/ 76 h 192"/>
                <a:gd name="T2" fmla="*/ 24 w 135"/>
                <a:gd name="T3" fmla="*/ 41 h 192"/>
                <a:gd name="T4" fmla="*/ 122 w 135"/>
                <a:gd name="T5" fmla="*/ 46 h 192"/>
                <a:gd name="T6" fmla="*/ 122 w 135"/>
                <a:gd name="T7" fmla="*/ 103 h 192"/>
                <a:gd name="T8" fmla="*/ 91 w 135"/>
                <a:gd name="T9" fmla="*/ 155 h 192"/>
                <a:gd name="T10" fmla="*/ 7 w 135"/>
                <a:gd name="T11" fmla="*/ 136 h 192"/>
                <a:gd name="T12" fmla="*/ 6 w 135"/>
                <a:gd name="T13" fmla="*/ 134 h 192"/>
                <a:gd name="T14" fmla="*/ 12 w 135"/>
                <a:gd name="T15" fmla="*/ 146 h 192"/>
                <a:gd name="T16" fmla="*/ 36 w 135"/>
                <a:gd name="T17" fmla="*/ 171 h 192"/>
                <a:gd name="T18" fmla="*/ 93 w 135"/>
                <a:gd name="T19" fmla="*/ 171 h 192"/>
                <a:gd name="T20" fmla="*/ 104 w 135"/>
                <a:gd name="T21" fmla="*/ 157 h 192"/>
                <a:gd name="T22" fmla="*/ 116 w 135"/>
                <a:gd name="T23" fmla="*/ 143 h 192"/>
                <a:gd name="T24" fmla="*/ 131 w 135"/>
                <a:gd name="T25" fmla="*/ 111 h 192"/>
                <a:gd name="T26" fmla="*/ 133 w 135"/>
                <a:gd name="T27" fmla="*/ 95 h 192"/>
                <a:gd name="T28" fmla="*/ 133 w 135"/>
                <a:gd name="T29" fmla="*/ 87 h 192"/>
                <a:gd name="T30" fmla="*/ 131 w 135"/>
                <a:gd name="T31" fmla="*/ 76 h 192"/>
                <a:gd name="T32" fmla="*/ 135 w 135"/>
                <a:gd name="T33" fmla="*/ 39 h 192"/>
                <a:gd name="T34" fmla="*/ 127 w 135"/>
                <a:gd name="T35" fmla="*/ 30 h 192"/>
                <a:gd name="T36" fmla="*/ 71 w 135"/>
                <a:gd name="T37" fmla="*/ 9 h 192"/>
                <a:gd name="T38" fmla="*/ 13 w 135"/>
                <a:gd name="T39" fmla="*/ 36 h 192"/>
                <a:gd name="T40" fmla="*/ 0 w 135"/>
                <a:gd name="T41" fmla="*/ 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92">
                  <a:moveTo>
                    <a:pt x="0" y="76"/>
                  </a:moveTo>
                  <a:cubicBezTo>
                    <a:pt x="24" y="41"/>
                    <a:pt x="24" y="41"/>
                    <a:pt x="24" y="41"/>
                  </a:cubicBezTo>
                  <a:cubicBezTo>
                    <a:pt x="65" y="10"/>
                    <a:pt x="97" y="11"/>
                    <a:pt x="122" y="46"/>
                  </a:cubicBezTo>
                  <a:cubicBezTo>
                    <a:pt x="122" y="103"/>
                    <a:pt x="122" y="103"/>
                    <a:pt x="122" y="103"/>
                  </a:cubicBezTo>
                  <a:cubicBezTo>
                    <a:pt x="91" y="155"/>
                    <a:pt x="91" y="155"/>
                    <a:pt x="91" y="155"/>
                  </a:cubicBezTo>
                  <a:cubicBezTo>
                    <a:pt x="71" y="183"/>
                    <a:pt x="44" y="177"/>
                    <a:pt x="7" y="136"/>
                  </a:cubicBezTo>
                  <a:cubicBezTo>
                    <a:pt x="7" y="135"/>
                    <a:pt x="6" y="135"/>
                    <a:pt x="6" y="134"/>
                  </a:cubicBezTo>
                  <a:cubicBezTo>
                    <a:pt x="7" y="139"/>
                    <a:pt x="9" y="143"/>
                    <a:pt x="12" y="146"/>
                  </a:cubicBezTo>
                  <a:cubicBezTo>
                    <a:pt x="18" y="156"/>
                    <a:pt x="26" y="164"/>
                    <a:pt x="36" y="171"/>
                  </a:cubicBezTo>
                  <a:cubicBezTo>
                    <a:pt x="56" y="192"/>
                    <a:pt x="75" y="192"/>
                    <a:pt x="93" y="171"/>
                  </a:cubicBezTo>
                  <a:cubicBezTo>
                    <a:pt x="104" y="157"/>
                    <a:pt x="104" y="157"/>
                    <a:pt x="104" y="157"/>
                  </a:cubicBezTo>
                  <a:cubicBezTo>
                    <a:pt x="116" y="143"/>
                    <a:pt x="116" y="143"/>
                    <a:pt x="116" y="143"/>
                  </a:cubicBezTo>
                  <a:cubicBezTo>
                    <a:pt x="123" y="132"/>
                    <a:pt x="128" y="122"/>
                    <a:pt x="131" y="111"/>
                  </a:cubicBezTo>
                  <a:cubicBezTo>
                    <a:pt x="132" y="106"/>
                    <a:pt x="133" y="100"/>
                    <a:pt x="133" y="95"/>
                  </a:cubicBezTo>
                  <a:cubicBezTo>
                    <a:pt x="133" y="92"/>
                    <a:pt x="133" y="89"/>
                    <a:pt x="133" y="87"/>
                  </a:cubicBezTo>
                  <a:cubicBezTo>
                    <a:pt x="132" y="83"/>
                    <a:pt x="132" y="80"/>
                    <a:pt x="131" y="76"/>
                  </a:cubicBezTo>
                  <a:cubicBezTo>
                    <a:pt x="130" y="64"/>
                    <a:pt x="131" y="52"/>
                    <a:pt x="135" y="39"/>
                  </a:cubicBezTo>
                  <a:cubicBezTo>
                    <a:pt x="127" y="30"/>
                    <a:pt x="127" y="30"/>
                    <a:pt x="127" y="30"/>
                  </a:cubicBezTo>
                  <a:cubicBezTo>
                    <a:pt x="111" y="8"/>
                    <a:pt x="93" y="0"/>
                    <a:pt x="71" y="9"/>
                  </a:cubicBezTo>
                  <a:cubicBezTo>
                    <a:pt x="46" y="12"/>
                    <a:pt x="27" y="22"/>
                    <a:pt x="13" y="36"/>
                  </a:cubicBezTo>
                  <a:cubicBezTo>
                    <a:pt x="7" y="51"/>
                    <a:pt x="3" y="64"/>
                    <a:pt x="0" y="7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6" name="MH_Other_27">
              <a:extLst>
                <a:ext uri="{FF2B5EF4-FFF2-40B4-BE49-F238E27FC236}">
                  <a16:creationId xmlns:a16="http://schemas.microsoft.com/office/drawing/2014/main" id="{7DA38B59-D2B8-4EAA-B282-B288A9B77A3A}"/>
                </a:ext>
              </a:extLst>
            </p:cNvPr>
            <p:cNvSpPr>
              <a:spLocks/>
            </p:cNvSpPr>
            <p:nvPr>
              <p:custDataLst>
                <p:tags r:id="rId13"/>
              </p:custDataLst>
            </p:nvPr>
          </p:nvSpPr>
          <p:spPr bwMode="auto">
            <a:xfrm>
              <a:off x="7485063" y="5043488"/>
              <a:ext cx="193675" cy="442912"/>
            </a:xfrm>
            <a:custGeom>
              <a:avLst/>
              <a:gdLst>
                <a:gd name="T0" fmla="*/ 65 w 156"/>
                <a:gd name="T1" fmla="*/ 0 h 357"/>
                <a:gd name="T2" fmla="*/ 63 w 156"/>
                <a:gd name="T3" fmla="*/ 16 h 357"/>
                <a:gd name="T4" fmla="*/ 88 w 156"/>
                <a:gd name="T5" fmla="*/ 63 h 357"/>
                <a:gd name="T6" fmla="*/ 99 w 156"/>
                <a:gd name="T7" fmla="*/ 137 h 357"/>
                <a:gd name="T8" fmla="*/ 37 w 156"/>
                <a:gd name="T9" fmla="*/ 142 h 357"/>
                <a:gd name="T10" fmla="*/ 23 w 156"/>
                <a:gd name="T11" fmla="*/ 108 h 357"/>
                <a:gd name="T12" fmla="*/ 20 w 156"/>
                <a:gd name="T13" fmla="*/ 116 h 357"/>
                <a:gd name="T14" fmla="*/ 27 w 156"/>
                <a:gd name="T15" fmla="*/ 143 h 357"/>
                <a:gd name="T16" fmla="*/ 5 w 156"/>
                <a:gd name="T17" fmla="*/ 172 h 357"/>
                <a:gd name="T18" fmla="*/ 0 w 156"/>
                <a:gd name="T19" fmla="*/ 209 h 357"/>
                <a:gd name="T20" fmla="*/ 35 w 156"/>
                <a:gd name="T21" fmla="*/ 153 h 357"/>
                <a:gd name="T22" fmla="*/ 106 w 156"/>
                <a:gd name="T23" fmla="*/ 144 h 357"/>
                <a:gd name="T24" fmla="*/ 96 w 156"/>
                <a:gd name="T25" fmla="*/ 44 h 357"/>
                <a:gd name="T26" fmla="*/ 96 w 156"/>
                <a:gd name="T27" fmla="*/ 36 h 357"/>
                <a:gd name="T28" fmla="*/ 139 w 156"/>
                <a:gd name="T29" fmla="*/ 68 h 357"/>
                <a:gd name="T30" fmla="*/ 98 w 156"/>
                <a:gd name="T31" fmla="*/ 209 h 357"/>
                <a:gd name="T32" fmla="*/ 118 w 156"/>
                <a:gd name="T33" fmla="*/ 289 h 357"/>
                <a:gd name="T34" fmla="*/ 39 w 156"/>
                <a:gd name="T35" fmla="*/ 313 h 357"/>
                <a:gd name="T36" fmla="*/ 21 w 156"/>
                <a:gd name="T37" fmla="*/ 347 h 357"/>
                <a:gd name="T38" fmla="*/ 27 w 156"/>
                <a:gd name="T39" fmla="*/ 357 h 357"/>
                <a:gd name="T40" fmla="*/ 49 w 156"/>
                <a:gd name="T41" fmla="*/ 324 h 357"/>
                <a:gd name="T42" fmla="*/ 111 w 156"/>
                <a:gd name="T43" fmla="*/ 300 h 357"/>
                <a:gd name="T44" fmla="*/ 117 w 156"/>
                <a:gd name="T45" fmla="*/ 298 h 357"/>
                <a:gd name="T46" fmla="*/ 120 w 156"/>
                <a:gd name="T47" fmla="*/ 298 h 357"/>
                <a:gd name="T48" fmla="*/ 123 w 156"/>
                <a:gd name="T49" fmla="*/ 303 h 357"/>
                <a:gd name="T50" fmla="*/ 110 w 156"/>
                <a:gd name="T51" fmla="*/ 326 h 357"/>
                <a:gd name="T52" fmla="*/ 143 w 156"/>
                <a:gd name="T53" fmla="*/ 315 h 357"/>
                <a:gd name="T54" fmla="*/ 110 w 156"/>
                <a:gd name="T55" fmla="*/ 208 h 357"/>
                <a:gd name="T56" fmla="*/ 156 w 156"/>
                <a:gd name="T57" fmla="*/ 64 h 357"/>
                <a:gd name="T58" fmla="*/ 145 w 156"/>
                <a:gd name="T59" fmla="*/ 55 h 357"/>
                <a:gd name="T60" fmla="*/ 144 w 156"/>
                <a:gd name="T61" fmla="*/ 54 h 357"/>
                <a:gd name="T62" fmla="*/ 112 w 156"/>
                <a:gd name="T63" fmla="*/ 34 h 357"/>
                <a:gd name="T64" fmla="*/ 65 w 156"/>
                <a:gd name="T65"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57">
                  <a:moveTo>
                    <a:pt x="65" y="0"/>
                  </a:moveTo>
                  <a:cubicBezTo>
                    <a:pt x="65" y="5"/>
                    <a:pt x="64" y="11"/>
                    <a:pt x="63" y="16"/>
                  </a:cubicBezTo>
                  <a:cubicBezTo>
                    <a:pt x="74" y="23"/>
                    <a:pt x="83" y="39"/>
                    <a:pt x="88" y="63"/>
                  </a:cubicBezTo>
                  <a:cubicBezTo>
                    <a:pt x="99" y="137"/>
                    <a:pt x="99" y="137"/>
                    <a:pt x="99" y="137"/>
                  </a:cubicBezTo>
                  <a:cubicBezTo>
                    <a:pt x="37" y="142"/>
                    <a:pt x="37" y="142"/>
                    <a:pt x="37" y="142"/>
                  </a:cubicBezTo>
                  <a:cubicBezTo>
                    <a:pt x="23" y="108"/>
                    <a:pt x="23" y="108"/>
                    <a:pt x="23" y="108"/>
                  </a:cubicBezTo>
                  <a:cubicBezTo>
                    <a:pt x="20" y="116"/>
                    <a:pt x="20" y="116"/>
                    <a:pt x="20" y="116"/>
                  </a:cubicBezTo>
                  <a:cubicBezTo>
                    <a:pt x="27" y="143"/>
                    <a:pt x="27" y="143"/>
                    <a:pt x="27" y="143"/>
                  </a:cubicBezTo>
                  <a:cubicBezTo>
                    <a:pt x="5" y="172"/>
                    <a:pt x="5" y="172"/>
                    <a:pt x="5" y="172"/>
                  </a:cubicBezTo>
                  <a:cubicBezTo>
                    <a:pt x="2" y="184"/>
                    <a:pt x="1" y="196"/>
                    <a:pt x="0" y="209"/>
                  </a:cubicBezTo>
                  <a:cubicBezTo>
                    <a:pt x="4" y="185"/>
                    <a:pt x="16" y="167"/>
                    <a:pt x="35" y="153"/>
                  </a:cubicBezTo>
                  <a:cubicBezTo>
                    <a:pt x="106" y="144"/>
                    <a:pt x="106" y="144"/>
                    <a:pt x="106" y="144"/>
                  </a:cubicBezTo>
                  <a:cubicBezTo>
                    <a:pt x="96" y="44"/>
                    <a:pt x="96" y="44"/>
                    <a:pt x="96" y="44"/>
                  </a:cubicBezTo>
                  <a:cubicBezTo>
                    <a:pt x="96" y="36"/>
                    <a:pt x="96" y="36"/>
                    <a:pt x="96" y="36"/>
                  </a:cubicBezTo>
                  <a:cubicBezTo>
                    <a:pt x="139" y="68"/>
                    <a:pt x="139" y="68"/>
                    <a:pt x="139" y="68"/>
                  </a:cubicBezTo>
                  <a:cubicBezTo>
                    <a:pt x="119" y="113"/>
                    <a:pt x="106" y="160"/>
                    <a:pt x="98" y="209"/>
                  </a:cubicBezTo>
                  <a:cubicBezTo>
                    <a:pt x="118" y="289"/>
                    <a:pt x="118" y="289"/>
                    <a:pt x="118" y="289"/>
                  </a:cubicBezTo>
                  <a:cubicBezTo>
                    <a:pt x="39" y="313"/>
                    <a:pt x="39" y="313"/>
                    <a:pt x="39" y="313"/>
                  </a:cubicBezTo>
                  <a:cubicBezTo>
                    <a:pt x="21" y="347"/>
                    <a:pt x="21" y="347"/>
                    <a:pt x="21" y="347"/>
                  </a:cubicBezTo>
                  <a:cubicBezTo>
                    <a:pt x="23" y="351"/>
                    <a:pt x="25" y="354"/>
                    <a:pt x="27" y="357"/>
                  </a:cubicBezTo>
                  <a:cubicBezTo>
                    <a:pt x="34" y="348"/>
                    <a:pt x="41" y="337"/>
                    <a:pt x="49" y="324"/>
                  </a:cubicBezTo>
                  <a:cubicBezTo>
                    <a:pt x="69" y="318"/>
                    <a:pt x="90" y="310"/>
                    <a:pt x="111" y="300"/>
                  </a:cubicBezTo>
                  <a:cubicBezTo>
                    <a:pt x="113" y="299"/>
                    <a:pt x="115" y="299"/>
                    <a:pt x="117" y="298"/>
                  </a:cubicBezTo>
                  <a:cubicBezTo>
                    <a:pt x="118" y="298"/>
                    <a:pt x="119" y="298"/>
                    <a:pt x="120" y="298"/>
                  </a:cubicBezTo>
                  <a:cubicBezTo>
                    <a:pt x="122" y="298"/>
                    <a:pt x="123" y="300"/>
                    <a:pt x="123" y="303"/>
                  </a:cubicBezTo>
                  <a:cubicBezTo>
                    <a:pt x="123" y="311"/>
                    <a:pt x="119" y="318"/>
                    <a:pt x="110" y="326"/>
                  </a:cubicBezTo>
                  <a:cubicBezTo>
                    <a:pt x="122" y="323"/>
                    <a:pt x="133" y="319"/>
                    <a:pt x="143" y="315"/>
                  </a:cubicBezTo>
                  <a:cubicBezTo>
                    <a:pt x="110" y="208"/>
                    <a:pt x="110" y="208"/>
                    <a:pt x="110" y="208"/>
                  </a:cubicBezTo>
                  <a:cubicBezTo>
                    <a:pt x="116" y="139"/>
                    <a:pt x="132" y="91"/>
                    <a:pt x="156" y="64"/>
                  </a:cubicBezTo>
                  <a:cubicBezTo>
                    <a:pt x="153" y="61"/>
                    <a:pt x="149" y="58"/>
                    <a:pt x="145" y="55"/>
                  </a:cubicBezTo>
                  <a:cubicBezTo>
                    <a:pt x="144" y="55"/>
                    <a:pt x="144" y="54"/>
                    <a:pt x="144" y="54"/>
                  </a:cubicBezTo>
                  <a:cubicBezTo>
                    <a:pt x="134" y="47"/>
                    <a:pt x="123" y="40"/>
                    <a:pt x="112" y="34"/>
                  </a:cubicBezTo>
                  <a:cubicBezTo>
                    <a:pt x="96" y="15"/>
                    <a:pt x="80" y="4"/>
                    <a:pt x="65" y="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7" name="MH_Other_28">
              <a:extLst>
                <a:ext uri="{FF2B5EF4-FFF2-40B4-BE49-F238E27FC236}">
                  <a16:creationId xmlns:a16="http://schemas.microsoft.com/office/drawing/2014/main" id="{51F92872-887E-46C8-A3EF-9F5955ABEFDE}"/>
                </a:ext>
              </a:extLst>
            </p:cNvPr>
            <p:cNvSpPr>
              <a:spLocks noEditPoints="1"/>
            </p:cNvSpPr>
            <p:nvPr>
              <p:custDataLst>
                <p:tags r:id="rId14"/>
              </p:custDataLst>
            </p:nvPr>
          </p:nvSpPr>
          <p:spPr bwMode="auto">
            <a:xfrm>
              <a:off x="7621588" y="5121275"/>
              <a:ext cx="200025" cy="469900"/>
            </a:xfrm>
            <a:custGeom>
              <a:avLst/>
              <a:gdLst>
                <a:gd name="T0" fmla="*/ 113 w 161"/>
                <a:gd name="T1" fmla="*/ 270 h 378"/>
                <a:gd name="T2" fmla="*/ 115 w 161"/>
                <a:gd name="T3" fmla="*/ 275 h 378"/>
                <a:gd name="T4" fmla="*/ 116 w 161"/>
                <a:gd name="T5" fmla="*/ 280 h 378"/>
                <a:gd name="T6" fmla="*/ 121 w 161"/>
                <a:gd name="T7" fmla="*/ 296 h 378"/>
                <a:gd name="T8" fmla="*/ 105 w 161"/>
                <a:gd name="T9" fmla="*/ 325 h 378"/>
                <a:gd name="T10" fmla="*/ 161 w 161"/>
                <a:gd name="T11" fmla="*/ 378 h 378"/>
                <a:gd name="T12" fmla="*/ 134 w 161"/>
                <a:gd name="T13" fmla="*/ 281 h 378"/>
                <a:gd name="T14" fmla="*/ 107 w 161"/>
                <a:gd name="T15" fmla="*/ 205 h 378"/>
                <a:gd name="T16" fmla="*/ 89 w 161"/>
                <a:gd name="T17" fmla="*/ 128 h 378"/>
                <a:gd name="T18" fmla="*/ 86 w 161"/>
                <a:gd name="T19" fmla="*/ 138 h 378"/>
                <a:gd name="T20" fmla="*/ 79 w 161"/>
                <a:gd name="T21" fmla="*/ 97 h 378"/>
                <a:gd name="T22" fmla="*/ 30 w 161"/>
                <a:gd name="T23" fmla="*/ 160 h 378"/>
                <a:gd name="T24" fmla="*/ 65 w 161"/>
                <a:gd name="T25" fmla="*/ 79 h 378"/>
                <a:gd name="T26" fmla="*/ 55 w 161"/>
                <a:gd name="T27" fmla="*/ 46 h 378"/>
                <a:gd name="T28" fmla="*/ 35 w 161"/>
                <a:gd name="T29" fmla="*/ 88 h 378"/>
                <a:gd name="T30" fmla="*/ 46 w 161"/>
                <a:gd name="T31" fmla="*/ 0 h 378"/>
                <a:gd name="T32" fmla="*/ 0 w 161"/>
                <a:gd name="T33" fmla="*/ 144 h 378"/>
                <a:gd name="T34" fmla="*/ 33 w 161"/>
                <a:gd name="T35" fmla="*/ 251 h 378"/>
                <a:gd name="T36" fmla="*/ 39 w 161"/>
                <a:gd name="T37" fmla="*/ 248 h 378"/>
                <a:gd name="T38" fmla="*/ 83 w 161"/>
                <a:gd name="T39" fmla="*/ 248 h 378"/>
                <a:gd name="T40" fmla="*/ 72 w 161"/>
                <a:gd name="T41" fmla="*/ 264 h 378"/>
                <a:gd name="T42" fmla="*/ 46 w 161"/>
                <a:gd name="T43" fmla="*/ 274 h 378"/>
                <a:gd name="T44" fmla="*/ 50 w 161"/>
                <a:gd name="T45" fmla="*/ 281 h 378"/>
                <a:gd name="T46" fmla="*/ 85 w 161"/>
                <a:gd name="T47" fmla="*/ 270 h 378"/>
                <a:gd name="T48" fmla="*/ 113 w 161"/>
                <a:gd name="T49" fmla="*/ 270 h 378"/>
                <a:gd name="T50" fmla="*/ 4 w 161"/>
                <a:gd name="T51" fmla="*/ 143 h 378"/>
                <a:gd name="T52" fmla="*/ 5 w 161"/>
                <a:gd name="T53" fmla="*/ 132 h 378"/>
                <a:gd name="T54" fmla="*/ 43 w 161"/>
                <a:gd name="T55" fmla="*/ 243 h 378"/>
                <a:gd name="T56" fmla="*/ 38 w 161"/>
                <a:gd name="T57" fmla="*/ 245 h 378"/>
                <a:gd name="T58" fmla="*/ 38 w 161"/>
                <a:gd name="T59" fmla="*/ 245 h 378"/>
                <a:gd name="T60" fmla="*/ 35 w 161"/>
                <a:gd name="T61" fmla="*/ 246 h 378"/>
                <a:gd name="T62" fmla="*/ 4 w 161"/>
                <a:gd name="T63" fmla="*/ 14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378">
                  <a:moveTo>
                    <a:pt x="113" y="270"/>
                  </a:moveTo>
                  <a:cubicBezTo>
                    <a:pt x="114" y="271"/>
                    <a:pt x="115" y="273"/>
                    <a:pt x="115" y="275"/>
                  </a:cubicBezTo>
                  <a:cubicBezTo>
                    <a:pt x="116" y="277"/>
                    <a:pt x="116" y="279"/>
                    <a:pt x="116" y="280"/>
                  </a:cubicBezTo>
                  <a:cubicBezTo>
                    <a:pt x="121" y="296"/>
                    <a:pt x="121" y="296"/>
                    <a:pt x="121" y="296"/>
                  </a:cubicBezTo>
                  <a:cubicBezTo>
                    <a:pt x="121" y="310"/>
                    <a:pt x="115" y="319"/>
                    <a:pt x="105" y="325"/>
                  </a:cubicBezTo>
                  <a:cubicBezTo>
                    <a:pt x="161" y="378"/>
                    <a:pt x="161" y="378"/>
                    <a:pt x="161" y="378"/>
                  </a:cubicBezTo>
                  <a:cubicBezTo>
                    <a:pt x="134" y="281"/>
                    <a:pt x="134" y="281"/>
                    <a:pt x="134" y="281"/>
                  </a:cubicBezTo>
                  <a:cubicBezTo>
                    <a:pt x="135" y="255"/>
                    <a:pt x="126" y="229"/>
                    <a:pt x="107" y="205"/>
                  </a:cubicBezTo>
                  <a:cubicBezTo>
                    <a:pt x="108" y="183"/>
                    <a:pt x="102" y="157"/>
                    <a:pt x="89" y="128"/>
                  </a:cubicBezTo>
                  <a:cubicBezTo>
                    <a:pt x="88" y="132"/>
                    <a:pt x="87" y="135"/>
                    <a:pt x="86" y="138"/>
                  </a:cubicBezTo>
                  <a:cubicBezTo>
                    <a:pt x="79" y="97"/>
                    <a:pt x="79" y="97"/>
                    <a:pt x="79" y="97"/>
                  </a:cubicBezTo>
                  <a:cubicBezTo>
                    <a:pt x="78" y="121"/>
                    <a:pt x="62" y="142"/>
                    <a:pt x="30" y="160"/>
                  </a:cubicBezTo>
                  <a:cubicBezTo>
                    <a:pt x="59" y="131"/>
                    <a:pt x="71" y="104"/>
                    <a:pt x="65" y="79"/>
                  </a:cubicBezTo>
                  <a:cubicBezTo>
                    <a:pt x="55" y="46"/>
                    <a:pt x="55" y="46"/>
                    <a:pt x="55" y="46"/>
                  </a:cubicBezTo>
                  <a:cubicBezTo>
                    <a:pt x="51" y="58"/>
                    <a:pt x="44" y="72"/>
                    <a:pt x="35" y="88"/>
                  </a:cubicBezTo>
                  <a:cubicBezTo>
                    <a:pt x="45" y="55"/>
                    <a:pt x="49" y="26"/>
                    <a:pt x="46" y="0"/>
                  </a:cubicBezTo>
                  <a:cubicBezTo>
                    <a:pt x="22" y="27"/>
                    <a:pt x="6" y="75"/>
                    <a:pt x="0" y="144"/>
                  </a:cubicBezTo>
                  <a:cubicBezTo>
                    <a:pt x="33" y="251"/>
                    <a:pt x="33" y="251"/>
                    <a:pt x="33" y="251"/>
                  </a:cubicBezTo>
                  <a:cubicBezTo>
                    <a:pt x="35" y="249"/>
                    <a:pt x="37" y="249"/>
                    <a:pt x="39" y="248"/>
                  </a:cubicBezTo>
                  <a:cubicBezTo>
                    <a:pt x="65" y="239"/>
                    <a:pt x="80" y="239"/>
                    <a:pt x="83" y="248"/>
                  </a:cubicBezTo>
                  <a:cubicBezTo>
                    <a:pt x="86" y="255"/>
                    <a:pt x="82" y="261"/>
                    <a:pt x="72" y="264"/>
                  </a:cubicBezTo>
                  <a:cubicBezTo>
                    <a:pt x="61" y="267"/>
                    <a:pt x="53" y="271"/>
                    <a:pt x="46" y="274"/>
                  </a:cubicBezTo>
                  <a:cubicBezTo>
                    <a:pt x="50" y="281"/>
                    <a:pt x="50" y="281"/>
                    <a:pt x="50" y="281"/>
                  </a:cubicBezTo>
                  <a:cubicBezTo>
                    <a:pt x="85" y="270"/>
                    <a:pt x="85" y="270"/>
                    <a:pt x="85" y="270"/>
                  </a:cubicBezTo>
                  <a:cubicBezTo>
                    <a:pt x="99" y="265"/>
                    <a:pt x="108" y="265"/>
                    <a:pt x="113" y="270"/>
                  </a:cubicBezTo>
                  <a:close/>
                  <a:moveTo>
                    <a:pt x="4" y="143"/>
                  </a:moveTo>
                  <a:cubicBezTo>
                    <a:pt x="4" y="139"/>
                    <a:pt x="4" y="136"/>
                    <a:pt x="5" y="132"/>
                  </a:cubicBezTo>
                  <a:cubicBezTo>
                    <a:pt x="43" y="243"/>
                    <a:pt x="43" y="243"/>
                    <a:pt x="43" y="243"/>
                  </a:cubicBezTo>
                  <a:cubicBezTo>
                    <a:pt x="42" y="244"/>
                    <a:pt x="40" y="244"/>
                    <a:pt x="38" y="245"/>
                  </a:cubicBezTo>
                  <a:cubicBezTo>
                    <a:pt x="38" y="245"/>
                    <a:pt x="38" y="245"/>
                    <a:pt x="38" y="245"/>
                  </a:cubicBezTo>
                  <a:cubicBezTo>
                    <a:pt x="37" y="245"/>
                    <a:pt x="36" y="246"/>
                    <a:pt x="35" y="246"/>
                  </a:cubicBezTo>
                  <a:cubicBezTo>
                    <a:pt x="4" y="143"/>
                    <a:pt x="4" y="143"/>
                    <a:pt x="4" y="143"/>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8" name="MH_Other_29">
              <a:extLst>
                <a:ext uri="{FF2B5EF4-FFF2-40B4-BE49-F238E27FC236}">
                  <a16:creationId xmlns:a16="http://schemas.microsoft.com/office/drawing/2014/main" id="{1CDA17A7-3004-4FB0-B493-A2F6D3BFA3B1}"/>
                </a:ext>
              </a:extLst>
            </p:cNvPr>
            <p:cNvSpPr>
              <a:spLocks/>
            </p:cNvSpPr>
            <p:nvPr>
              <p:custDataLst>
                <p:tags r:id="rId15"/>
              </p:custDataLst>
            </p:nvPr>
          </p:nvSpPr>
          <p:spPr bwMode="auto">
            <a:xfrm>
              <a:off x="7626350" y="5284788"/>
              <a:ext cx="49213" cy="142875"/>
            </a:xfrm>
            <a:custGeom>
              <a:avLst/>
              <a:gdLst>
                <a:gd name="T0" fmla="*/ 1 w 39"/>
                <a:gd name="T1" fmla="*/ 0 h 114"/>
                <a:gd name="T2" fmla="*/ 0 w 39"/>
                <a:gd name="T3" fmla="*/ 11 h 114"/>
                <a:gd name="T4" fmla="*/ 31 w 39"/>
                <a:gd name="T5" fmla="*/ 114 h 114"/>
                <a:gd name="T6" fmla="*/ 34 w 39"/>
                <a:gd name="T7" fmla="*/ 113 h 114"/>
                <a:gd name="T8" fmla="*/ 34 w 39"/>
                <a:gd name="T9" fmla="*/ 113 h 114"/>
                <a:gd name="T10" fmla="*/ 39 w 39"/>
                <a:gd name="T11" fmla="*/ 111 h 114"/>
                <a:gd name="T12" fmla="*/ 1 w 3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39" h="114">
                  <a:moveTo>
                    <a:pt x="1" y="0"/>
                  </a:moveTo>
                  <a:cubicBezTo>
                    <a:pt x="0" y="4"/>
                    <a:pt x="0" y="7"/>
                    <a:pt x="0" y="11"/>
                  </a:cubicBezTo>
                  <a:cubicBezTo>
                    <a:pt x="31" y="114"/>
                    <a:pt x="31" y="114"/>
                    <a:pt x="31" y="114"/>
                  </a:cubicBezTo>
                  <a:cubicBezTo>
                    <a:pt x="32" y="114"/>
                    <a:pt x="33" y="113"/>
                    <a:pt x="34" y="113"/>
                  </a:cubicBezTo>
                  <a:cubicBezTo>
                    <a:pt x="34" y="113"/>
                    <a:pt x="34" y="113"/>
                    <a:pt x="34" y="113"/>
                  </a:cubicBezTo>
                  <a:cubicBezTo>
                    <a:pt x="36" y="112"/>
                    <a:pt x="38" y="112"/>
                    <a:pt x="39" y="111"/>
                  </a:cubicBezTo>
                  <a:cubicBezTo>
                    <a:pt x="1" y="0"/>
                    <a:pt x="1" y="0"/>
                    <a:pt x="1" y="0"/>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29" name="MH_Other_30">
              <a:extLst>
                <a:ext uri="{FF2B5EF4-FFF2-40B4-BE49-F238E27FC236}">
                  <a16:creationId xmlns:a16="http://schemas.microsoft.com/office/drawing/2014/main" id="{5904680B-F3A1-4E39-BC3C-C251A67E1873}"/>
                </a:ext>
              </a:extLst>
            </p:cNvPr>
            <p:cNvSpPr>
              <a:spLocks/>
            </p:cNvSpPr>
            <p:nvPr>
              <p:custDataLst>
                <p:tags r:id="rId16"/>
              </p:custDataLst>
            </p:nvPr>
          </p:nvSpPr>
          <p:spPr bwMode="auto">
            <a:xfrm>
              <a:off x="7643813" y="5457825"/>
              <a:ext cx="122237" cy="63500"/>
            </a:xfrm>
            <a:custGeom>
              <a:avLst/>
              <a:gdLst>
                <a:gd name="T0" fmla="*/ 97 w 98"/>
                <a:gd name="T1" fmla="*/ 5 h 52"/>
                <a:gd name="T2" fmla="*/ 95 w 98"/>
                <a:gd name="T3" fmla="*/ 0 h 52"/>
                <a:gd name="T4" fmla="*/ 6 w 98"/>
                <a:gd name="T5" fmla="*/ 34 h 52"/>
                <a:gd name="T6" fmla="*/ 0 w 98"/>
                <a:gd name="T7" fmla="*/ 52 h 52"/>
                <a:gd name="T8" fmla="*/ 77 w 98"/>
                <a:gd name="T9" fmla="*/ 20 h 52"/>
                <a:gd name="T10" fmla="*/ 82 w 98"/>
                <a:gd name="T11" fmla="*/ 18 h 52"/>
                <a:gd name="T12" fmla="*/ 82 w 98"/>
                <a:gd name="T13" fmla="*/ 18 h 52"/>
                <a:gd name="T14" fmla="*/ 98 w 98"/>
                <a:gd name="T15" fmla="*/ 10 h 52"/>
                <a:gd name="T16" fmla="*/ 97 w 98"/>
                <a:gd name="T17"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2">
                  <a:moveTo>
                    <a:pt x="97" y="5"/>
                  </a:moveTo>
                  <a:cubicBezTo>
                    <a:pt x="97" y="3"/>
                    <a:pt x="96" y="1"/>
                    <a:pt x="95" y="0"/>
                  </a:cubicBezTo>
                  <a:cubicBezTo>
                    <a:pt x="6" y="34"/>
                    <a:pt x="6" y="34"/>
                    <a:pt x="6" y="34"/>
                  </a:cubicBezTo>
                  <a:cubicBezTo>
                    <a:pt x="0" y="52"/>
                    <a:pt x="0" y="52"/>
                    <a:pt x="0" y="52"/>
                  </a:cubicBezTo>
                  <a:cubicBezTo>
                    <a:pt x="77" y="20"/>
                    <a:pt x="77" y="20"/>
                    <a:pt x="77" y="20"/>
                  </a:cubicBezTo>
                  <a:cubicBezTo>
                    <a:pt x="82" y="18"/>
                    <a:pt x="82" y="18"/>
                    <a:pt x="82" y="18"/>
                  </a:cubicBezTo>
                  <a:cubicBezTo>
                    <a:pt x="82" y="18"/>
                    <a:pt x="82" y="18"/>
                    <a:pt x="82" y="18"/>
                  </a:cubicBezTo>
                  <a:cubicBezTo>
                    <a:pt x="91" y="17"/>
                    <a:pt x="97" y="15"/>
                    <a:pt x="98" y="10"/>
                  </a:cubicBezTo>
                  <a:cubicBezTo>
                    <a:pt x="98" y="9"/>
                    <a:pt x="98" y="7"/>
                    <a:pt x="97" y="5"/>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33" name="MH_Other_31">
              <a:extLst>
                <a:ext uri="{FF2B5EF4-FFF2-40B4-BE49-F238E27FC236}">
                  <a16:creationId xmlns:a16="http://schemas.microsoft.com/office/drawing/2014/main" id="{503D311A-EB37-4002-90C1-A255699DAB6D}"/>
                </a:ext>
              </a:extLst>
            </p:cNvPr>
            <p:cNvSpPr>
              <a:spLocks/>
            </p:cNvSpPr>
            <p:nvPr>
              <p:custDataLst>
                <p:tags r:id="rId17"/>
              </p:custDataLst>
            </p:nvPr>
          </p:nvSpPr>
          <p:spPr bwMode="auto">
            <a:xfrm>
              <a:off x="7659688" y="5121275"/>
              <a:ext cx="198437" cy="508000"/>
            </a:xfrm>
            <a:custGeom>
              <a:avLst/>
              <a:gdLst>
                <a:gd name="T0" fmla="*/ 75 w 161"/>
                <a:gd name="T1" fmla="*/ 325 h 409"/>
                <a:gd name="T2" fmla="*/ 91 w 161"/>
                <a:gd name="T3" fmla="*/ 296 h 409"/>
                <a:gd name="T4" fmla="*/ 86 w 161"/>
                <a:gd name="T5" fmla="*/ 280 h 409"/>
                <a:gd name="T6" fmla="*/ 70 w 161"/>
                <a:gd name="T7" fmla="*/ 288 h 409"/>
                <a:gd name="T8" fmla="*/ 70 w 161"/>
                <a:gd name="T9" fmla="*/ 290 h 409"/>
                <a:gd name="T10" fmla="*/ 82 w 161"/>
                <a:gd name="T11" fmla="*/ 297 h 409"/>
                <a:gd name="T12" fmla="*/ 70 w 161"/>
                <a:gd name="T13" fmla="*/ 312 h 409"/>
                <a:gd name="T14" fmla="*/ 49 w 161"/>
                <a:gd name="T15" fmla="*/ 322 h 409"/>
                <a:gd name="T16" fmla="*/ 57 w 161"/>
                <a:gd name="T17" fmla="*/ 326 h 409"/>
                <a:gd name="T18" fmla="*/ 151 w 161"/>
                <a:gd name="T19" fmla="*/ 409 h 409"/>
                <a:gd name="T20" fmla="*/ 161 w 161"/>
                <a:gd name="T21" fmla="*/ 375 h 409"/>
                <a:gd name="T22" fmla="*/ 117 w 161"/>
                <a:gd name="T23" fmla="*/ 273 h 409"/>
                <a:gd name="T24" fmla="*/ 87 w 161"/>
                <a:gd name="T25" fmla="*/ 200 h 409"/>
                <a:gd name="T26" fmla="*/ 60 w 161"/>
                <a:gd name="T27" fmla="*/ 116 h 409"/>
                <a:gd name="T28" fmla="*/ 56 w 161"/>
                <a:gd name="T29" fmla="*/ 94 h 409"/>
                <a:gd name="T30" fmla="*/ 48 w 161"/>
                <a:gd name="T31" fmla="*/ 82 h 409"/>
                <a:gd name="T32" fmla="*/ 29 w 161"/>
                <a:gd name="T33" fmla="*/ 36 h 409"/>
                <a:gd name="T34" fmla="*/ 29 w 161"/>
                <a:gd name="T35" fmla="*/ 11 h 409"/>
                <a:gd name="T36" fmla="*/ 16 w 161"/>
                <a:gd name="T37" fmla="*/ 0 h 409"/>
                <a:gd name="T38" fmla="*/ 5 w 161"/>
                <a:gd name="T39" fmla="*/ 88 h 409"/>
                <a:gd name="T40" fmla="*/ 25 w 161"/>
                <a:gd name="T41" fmla="*/ 46 h 409"/>
                <a:gd name="T42" fmla="*/ 35 w 161"/>
                <a:gd name="T43" fmla="*/ 79 h 409"/>
                <a:gd name="T44" fmla="*/ 0 w 161"/>
                <a:gd name="T45" fmla="*/ 160 h 409"/>
                <a:gd name="T46" fmla="*/ 49 w 161"/>
                <a:gd name="T47" fmla="*/ 97 h 409"/>
                <a:gd name="T48" fmla="*/ 56 w 161"/>
                <a:gd name="T49" fmla="*/ 138 h 409"/>
                <a:gd name="T50" fmla="*/ 59 w 161"/>
                <a:gd name="T51" fmla="*/ 128 h 409"/>
                <a:gd name="T52" fmla="*/ 77 w 161"/>
                <a:gd name="T53" fmla="*/ 205 h 409"/>
                <a:gd name="T54" fmla="*/ 104 w 161"/>
                <a:gd name="T55" fmla="*/ 281 h 409"/>
                <a:gd name="T56" fmla="*/ 131 w 161"/>
                <a:gd name="T57" fmla="*/ 378 h 409"/>
                <a:gd name="T58" fmla="*/ 75 w 161"/>
                <a:gd name="T59"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409">
                  <a:moveTo>
                    <a:pt x="75" y="325"/>
                  </a:moveTo>
                  <a:cubicBezTo>
                    <a:pt x="85" y="319"/>
                    <a:pt x="91" y="310"/>
                    <a:pt x="91" y="296"/>
                  </a:cubicBezTo>
                  <a:cubicBezTo>
                    <a:pt x="86" y="280"/>
                    <a:pt x="86" y="280"/>
                    <a:pt x="86" y="280"/>
                  </a:cubicBezTo>
                  <a:cubicBezTo>
                    <a:pt x="85" y="285"/>
                    <a:pt x="79" y="287"/>
                    <a:pt x="70" y="288"/>
                  </a:cubicBezTo>
                  <a:cubicBezTo>
                    <a:pt x="70" y="290"/>
                    <a:pt x="70" y="290"/>
                    <a:pt x="70" y="290"/>
                  </a:cubicBezTo>
                  <a:cubicBezTo>
                    <a:pt x="77" y="289"/>
                    <a:pt x="81" y="292"/>
                    <a:pt x="82" y="297"/>
                  </a:cubicBezTo>
                  <a:cubicBezTo>
                    <a:pt x="83" y="304"/>
                    <a:pt x="79" y="309"/>
                    <a:pt x="70" y="312"/>
                  </a:cubicBezTo>
                  <a:cubicBezTo>
                    <a:pt x="49" y="322"/>
                    <a:pt x="49" y="322"/>
                    <a:pt x="49" y="322"/>
                  </a:cubicBezTo>
                  <a:cubicBezTo>
                    <a:pt x="55" y="321"/>
                    <a:pt x="58" y="322"/>
                    <a:pt x="57" y="326"/>
                  </a:cubicBezTo>
                  <a:cubicBezTo>
                    <a:pt x="151" y="409"/>
                    <a:pt x="151" y="409"/>
                    <a:pt x="151" y="409"/>
                  </a:cubicBezTo>
                  <a:cubicBezTo>
                    <a:pt x="161" y="375"/>
                    <a:pt x="161" y="375"/>
                    <a:pt x="161" y="375"/>
                  </a:cubicBezTo>
                  <a:cubicBezTo>
                    <a:pt x="150" y="336"/>
                    <a:pt x="135" y="302"/>
                    <a:pt x="117" y="273"/>
                  </a:cubicBezTo>
                  <a:cubicBezTo>
                    <a:pt x="124" y="253"/>
                    <a:pt x="115" y="229"/>
                    <a:pt x="87" y="200"/>
                  </a:cubicBezTo>
                  <a:cubicBezTo>
                    <a:pt x="83" y="166"/>
                    <a:pt x="74" y="137"/>
                    <a:pt x="60" y="116"/>
                  </a:cubicBezTo>
                  <a:cubicBezTo>
                    <a:pt x="60" y="108"/>
                    <a:pt x="58" y="101"/>
                    <a:pt x="56" y="94"/>
                  </a:cubicBezTo>
                  <a:cubicBezTo>
                    <a:pt x="48" y="82"/>
                    <a:pt x="48" y="82"/>
                    <a:pt x="48" y="82"/>
                  </a:cubicBezTo>
                  <a:cubicBezTo>
                    <a:pt x="44" y="65"/>
                    <a:pt x="38" y="49"/>
                    <a:pt x="29" y="36"/>
                  </a:cubicBezTo>
                  <a:cubicBezTo>
                    <a:pt x="31" y="26"/>
                    <a:pt x="31" y="18"/>
                    <a:pt x="29" y="11"/>
                  </a:cubicBezTo>
                  <a:cubicBezTo>
                    <a:pt x="25" y="8"/>
                    <a:pt x="21" y="4"/>
                    <a:pt x="16" y="0"/>
                  </a:cubicBezTo>
                  <a:cubicBezTo>
                    <a:pt x="19" y="26"/>
                    <a:pt x="15" y="55"/>
                    <a:pt x="5" y="88"/>
                  </a:cubicBezTo>
                  <a:cubicBezTo>
                    <a:pt x="14" y="72"/>
                    <a:pt x="21" y="58"/>
                    <a:pt x="25" y="46"/>
                  </a:cubicBezTo>
                  <a:cubicBezTo>
                    <a:pt x="35" y="79"/>
                    <a:pt x="35" y="79"/>
                    <a:pt x="35" y="79"/>
                  </a:cubicBezTo>
                  <a:cubicBezTo>
                    <a:pt x="41" y="104"/>
                    <a:pt x="29" y="131"/>
                    <a:pt x="0" y="160"/>
                  </a:cubicBezTo>
                  <a:cubicBezTo>
                    <a:pt x="32" y="142"/>
                    <a:pt x="48" y="121"/>
                    <a:pt x="49" y="97"/>
                  </a:cubicBezTo>
                  <a:cubicBezTo>
                    <a:pt x="56" y="138"/>
                    <a:pt x="56" y="138"/>
                    <a:pt x="56" y="138"/>
                  </a:cubicBezTo>
                  <a:cubicBezTo>
                    <a:pt x="57" y="135"/>
                    <a:pt x="58" y="132"/>
                    <a:pt x="59" y="128"/>
                  </a:cubicBezTo>
                  <a:cubicBezTo>
                    <a:pt x="72" y="157"/>
                    <a:pt x="78" y="183"/>
                    <a:pt x="77" y="205"/>
                  </a:cubicBezTo>
                  <a:cubicBezTo>
                    <a:pt x="96" y="229"/>
                    <a:pt x="105" y="255"/>
                    <a:pt x="104" y="281"/>
                  </a:cubicBezTo>
                  <a:cubicBezTo>
                    <a:pt x="131" y="378"/>
                    <a:pt x="131" y="378"/>
                    <a:pt x="131" y="378"/>
                  </a:cubicBezTo>
                  <a:cubicBezTo>
                    <a:pt x="75" y="325"/>
                    <a:pt x="75" y="325"/>
                    <a:pt x="75" y="325"/>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34" name="MH_Other_32">
              <a:extLst>
                <a:ext uri="{FF2B5EF4-FFF2-40B4-BE49-F238E27FC236}">
                  <a16:creationId xmlns:a16="http://schemas.microsoft.com/office/drawing/2014/main" id="{25948AA4-02AD-4C73-AB30-B22555605A79}"/>
                </a:ext>
              </a:extLst>
            </p:cNvPr>
            <p:cNvSpPr>
              <a:spLocks/>
            </p:cNvSpPr>
            <p:nvPr>
              <p:custDataLst>
                <p:tags r:id="rId18"/>
              </p:custDataLst>
            </p:nvPr>
          </p:nvSpPr>
          <p:spPr bwMode="auto">
            <a:xfrm>
              <a:off x="7786688" y="5472113"/>
              <a:ext cx="358775" cy="365125"/>
            </a:xfrm>
            <a:custGeom>
              <a:avLst/>
              <a:gdLst>
                <a:gd name="T0" fmla="*/ 80 w 290"/>
                <a:gd name="T1" fmla="*/ 22 h 294"/>
                <a:gd name="T2" fmla="*/ 59 w 290"/>
                <a:gd name="T3" fmla="*/ 93 h 294"/>
                <a:gd name="T4" fmla="*/ 49 w 290"/>
                <a:gd name="T5" fmla="*/ 127 h 294"/>
                <a:gd name="T6" fmla="*/ 23 w 290"/>
                <a:gd name="T7" fmla="*/ 151 h 294"/>
                <a:gd name="T8" fmla="*/ 31 w 290"/>
                <a:gd name="T9" fmla="*/ 158 h 294"/>
                <a:gd name="T10" fmla="*/ 25 w 290"/>
                <a:gd name="T11" fmla="*/ 163 h 294"/>
                <a:gd name="T12" fmla="*/ 33 w 290"/>
                <a:gd name="T13" fmla="*/ 172 h 294"/>
                <a:gd name="T14" fmla="*/ 36 w 290"/>
                <a:gd name="T15" fmla="*/ 173 h 294"/>
                <a:gd name="T16" fmla="*/ 20 w 290"/>
                <a:gd name="T17" fmla="*/ 226 h 294"/>
                <a:gd name="T18" fmla="*/ 17 w 290"/>
                <a:gd name="T19" fmla="*/ 235 h 294"/>
                <a:gd name="T20" fmla="*/ 0 w 290"/>
                <a:gd name="T21" fmla="*/ 294 h 294"/>
                <a:gd name="T22" fmla="*/ 18 w 290"/>
                <a:gd name="T23" fmla="*/ 294 h 294"/>
                <a:gd name="T24" fmla="*/ 94 w 290"/>
                <a:gd name="T25" fmla="*/ 32 h 294"/>
                <a:gd name="T26" fmla="*/ 290 w 290"/>
                <a:gd name="T27" fmla="*/ 8 h 294"/>
                <a:gd name="T28" fmla="*/ 269 w 290"/>
                <a:gd name="T29" fmla="*/ 0 h 294"/>
                <a:gd name="T30" fmla="*/ 80 w 290"/>
                <a:gd name="T31" fmla="*/ 2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0" h="294">
                  <a:moveTo>
                    <a:pt x="80" y="22"/>
                  </a:moveTo>
                  <a:cubicBezTo>
                    <a:pt x="59" y="93"/>
                    <a:pt x="59" y="93"/>
                    <a:pt x="59" y="93"/>
                  </a:cubicBezTo>
                  <a:cubicBezTo>
                    <a:pt x="49" y="127"/>
                    <a:pt x="49" y="127"/>
                    <a:pt x="49" y="127"/>
                  </a:cubicBezTo>
                  <a:cubicBezTo>
                    <a:pt x="41" y="135"/>
                    <a:pt x="32" y="143"/>
                    <a:pt x="23" y="151"/>
                  </a:cubicBezTo>
                  <a:cubicBezTo>
                    <a:pt x="31" y="158"/>
                    <a:pt x="31" y="158"/>
                    <a:pt x="31" y="158"/>
                  </a:cubicBezTo>
                  <a:cubicBezTo>
                    <a:pt x="29" y="159"/>
                    <a:pt x="27" y="161"/>
                    <a:pt x="25" y="163"/>
                  </a:cubicBezTo>
                  <a:cubicBezTo>
                    <a:pt x="33" y="172"/>
                    <a:pt x="33" y="172"/>
                    <a:pt x="33" y="172"/>
                  </a:cubicBezTo>
                  <a:cubicBezTo>
                    <a:pt x="36" y="173"/>
                    <a:pt x="36" y="173"/>
                    <a:pt x="36" y="173"/>
                  </a:cubicBezTo>
                  <a:cubicBezTo>
                    <a:pt x="20" y="226"/>
                    <a:pt x="20" y="226"/>
                    <a:pt x="20" y="226"/>
                  </a:cubicBezTo>
                  <a:cubicBezTo>
                    <a:pt x="17" y="235"/>
                    <a:pt x="17" y="235"/>
                    <a:pt x="17" y="235"/>
                  </a:cubicBezTo>
                  <a:cubicBezTo>
                    <a:pt x="0" y="294"/>
                    <a:pt x="0" y="294"/>
                    <a:pt x="0" y="294"/>
                  </a:cubicBezTo>
                  <a:cubicBezTo>
                    <a:pt x="18" y="294"/>
                    <a:pt x="18" y="294"/>
                    <a:pt x="18" y="294"/>
                  </a:cubicBezTo>
                  <a:cubicBezTo>
                    <a:pt x="94" y="32"/>
                    <a:pt x="94" y="32"/>
                    <a:pt x="94" y="32"/>
                  </a:cubicBezTo>
                  <a:cubicBezTo>
                    <a:pt x="290" y="8"/>
                    <a:pt x="290" y="8"/>
                    <a:pt x="290" y="8"/>
                  </a:cubicBezTo>
                  <a:cubicBezTo>
                    <a:pt x="269" y="0"/>
                    <a:pt x="269" y="0"/>
                    <a:pt x="269" y="0"/>
                  </a:cubicBezTo>
                  <a:cubicBezTo>
                    <a:pt x="80" y="22"/>
                    <a:pt x="80" y="22"/>
                    <a:pt x="80" y="2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35" name="MH_Other_33">
              <a:extLst>
                <a:ext uri="{FF2B5EF4-FFF2-40B4-BE49-F238E27FC236}">
                  <a16:creationId xmlns:a16="http://schemas.microsoft.com/office/drawing/2014/main" id="{A8F020A2-2CD6-43E1-9001-F874FF57E63D}"/>
                </a:ext>
              </a:extLst>
            </p:cNvPr>
            <p:cNvSpPr>
              <a:spLocks/>
            </p:cNvSpPr>
            <p:nvPr>
              <p:custDataLst>
                <p:tags r:id="rId19"/>
              </p:custDataLst>
            </p:nvPr>
          </p:nvSpPr>
          <p:spPr bwMode="auto">
            <a:xfrm>
              <a:off x="7013575" y="5684838"/>
              <a:ext cx="817563" cy="152400"/>
            </a:xfrm>
            <a:custGeom>
              <a:avLst/>
              <a:gdLst>
                <a:gd name="T0" fmla="*/ 657 w 657"/>
                <a:gd name="T1" fmla="*/ 1 h 122"/>
                <a:gd name="T2" fmla="*/ 654 w 657"/>
                <a:gd name="T3" fmla="*/ 0 h 122"/>
                <a:gd name="T4" fmla="*/ 551 w 657"/>
                <a:gd name="T5" fmla="*/ 63 h 122"/>
                <a:gd name="T6" fmla="*/ 549 w 657"/>
                <a:gd name="T7" fmla="*/ 63 h 122"/>
                <a:gd name="T8" fmla="*/ 499 w 657"/>
                <a:gd name="T9" fmla="*/ 79 h 122"/>
                <a:gd name="T10" fmla="*/ 332 w 657"/>
                <a:gd name="T11" fmla="*/ 104 h 122"/>
                <a:gd name="T12" fmla="*/ 323 w 657"/>
                <a:gd name="T13" fmla="*/ 65 h 122"/>
                <a:gd name="T14" fmla="*/ 290 w 657"/>
                <a:gd name="T15" fmla="*/ 69 h 122"/>
                <a:gd name="T16" fmla="*/ 286 w 657"/>
                <a:gd name="T17" fmla="*/ 73 h 122"/>
                <a:gd name="T18" fmla="*/ 274 w 657"/>
                <a:gd name="T19" fmla="*/ 73 h 122"/>
                <a:gd name="T20" fmla="*/ 222 w 657"/>
                <a:gd name="T21" fmla="*/ 110 h 122"/>
                <a:gd name="T22" fmla="*/ 104 w 657"/>
                <a:gd name="T23" fmla="*/ 98 h 122"/>
                <a:gd name="T24" fmla="*/ 0 w 657"/>
                <a:gd name="T25" fmla="*/ 122 h 122"/>
                <a:gd name="T26" fmla="*/ 399 w 657"/>
                <a:gd name="T27" fmla="*/ 122 h 122"/>
                <a:gd name="T28" fmla="*/ 399 w 657"/>
                <a:gd name="T29" fmla="*/ 108 h 122"/>
                <a:gd name="T30" fmla="*/ 623 w 657"/>
                <a:gd name="T31" fmla="*/ 54 h 122"/>
                <a:gd name="T32" fmla="*/ 641 w 657"/>
                <a:gd name="T33" fmla="*/ 54 h 122"/>
                <a:gd name="T34" fmla="*/ 657 w 657"/>
                <a:gd name="T35" fmla="*/ 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7" h="122">
                  <a:moveTo>
                    <a:pt x="657" y="1"/>
                  </a:moveTo>
                  <a:cubicBezTo>
                    <a:pt x="654" y="0"/>
                    <a:pt x="654" y="0"/>
                    <a:pt x="654" y="0"/>
                  </a:cubicBezTo>
                  <a:cubicBezTo>
                    <a:pt x="618" y="31"/>
                    <a:pt x="584" y="52"/>
                    <a:pt x="551" y="63"/>
                  </a:cubicBezTo>
                  <a:cubicBezTo>
                    <a:pt x="549" y="63"/>
                    <a:pt x="549" y="63"/>
                    <a:pt x="549" y="63"/>
                  </a:cubicBezTo>
                  <a:cubicBezTo>
                    <a:pt x="533" y="70"/>
                    <a:pt x="517" y="75"/>
                    <a:pt x="499" y="79"/>
                  </a:cubicBezTo>
                  <a:cubicBezTo>
                    <a:pt x="443" y="90"/>
                    <a:pt x="388" y="98"/>
                    <a:pt x="332" y="104"/>
                  </a:cubicBezTo>
                  <a:cubicBezTo>
                    <a:pt x="323" y="65"/>
                    <a:pt x="323" y="65"/>
                    <a:pt x="323" y="65"/>
                  </a:cubicBezTo>
                  <a:cubicBezTo>
                    <a:pt x="290" y="69"/>
                    <a:pt x="290" y="69"/>
                    <a:pt x="290" y="69"/>
                  </a:cubicBezTo>
                  <a:cubicBezTo>
                    <a:pt x="286" y="73"/>
                    <a:pt x="286" y="73"/>
                    <a:pt x="286" y="73"/>
                  </a:cubicBezTo>
                  <a:cubicBezTo>
                    <a:pt x="274" y="73"/>
                    <a:pt x="274" y="73"/>
                    <a:pt x="274" y="73"/>
                  </a:cubicBezTo>
                  <a:cubicBezTo>
                    <a:pt x="222" y="110"/>
                    <a:pt x="222" y="110"/>
                    <a:pt x="222" y="110"/>
                  </a:cubicBezTo>
                  <a:cubicBezTo>
                    <a:pt x="182" y="114"/>
                    <a:pt x="143" y="110"/>
                    <a:pt x="104" y="98"/>
                  </a:cubicBezTo>
                  <a:cubicBezTo>
                    <a:pt x="0" y="122"/>
                    <a:pt x="0" y="122"/>
                    <a:pt x="0" y="122"/>
                  </a:cubicBezTo>
                  <a:cubicBezTo>
                    <a:pt x="399" y="122"/>
                    <a:pt x="399" y="122"/>
                    <a:pt x="399" y="122"/>
                  </a:cubicBezTo>
                  <a:cubicBezTo>
                    <a:pt x="399" y="108"/>
                    <a:pt x="399" y="108"/>
                    <a:pt x="399" y="108"/>
                  </a:cubicBezTo>
                  <a:cubicBezTo>
                    <a:pt x="623" y="54"/>
                    <a:pt x="623" y="54"/>
                    <a:pt x="623" y="54"/>
                  </a:cubicBezTo>
                  <a:cubicBezTo>
                    <a:pt x="641" y="54"/>
                    <a:pt x="641" y="54"/>
                    <a:pt x="641" y="54"/>
                  </a:cubicBezTo>
                  <a:cubicBezTo>
                    <a:pt x="657" y="1"/>
                    <a:pt x="657" y="1"/>
                    <a:pt x="657"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36" name="MH_Other_34">
              <a:extLst>
                <a:ext uri="{FF2B5EF4-FFF2-40B4-BE49-F238E27FC236}">
                  <a16:creationId xmlns:a16="http://schemas.microsoft.com/office/drawing/2014/main" id="{547899F4-9197-44AB-9B17-1A67814EC1EB}"/>
                </a:ext>
              </a:extLst>
            </p:cNvPr>
            <p:cNvSpPr>
              <a:spLocks/>
            </p:cNvSpPr>
            <p:nvPr>
              <p:custDataLst>
                <p:tags r:id="rId20"/>
              </p:custDataLst>
            </p:nvPr>
          </p:nvSpPr>
          <p:spPr bwMode="auto">
            <a:xfrm>
              <a:off x="7510463" y="5753100"/>
              <a:ext cx="300037" cy="84138"/>
            </a:xfrm>
            <a:custGeom>
              <a:avLst/>
              <a:gdLst>
                <a:gd name="T0" fmla="*/ 193 w 196"/>
                <a:gd name="T1" fmla="*/ 7 h 55"/>
                <a:gd name="T2" fmla="*/ 196 w 196"/>
                <a:gd name="T3" fmla="*/ 0 h 55"/>
                <a:gd name="T4" fmla="*/ 181 w 196"/>
                <a:gd name="T5" fmla="*/ 0 h 55"/>
                <a:gd name="T6" fmla="*/ 0 w 196"/>
                <a:gd name="T7" fmla="*/ 44 h 55"/>
                <a:gd name="T8" fmla="*/ 55 w 196"/>
                <a:gd name="T9" fmla="*/ 55 h 55"/>
                <a:gd name="T10" fmla="*/ 95 w 196"/>
                <a:gd name="T11" fmla="*/ 55 h 55"/>
                <a:gd name="T12" fmla="*/ 48 w 196"/>
                <a:gd name="T13" fmla="*/ 43 h 55"/>
                <a:gd name="T14" fmla="*/ 193 w 196"/>
                <a:gd name="T15" fmla="*/ 7 h 55"/>
                <a:gd name="T16" fmla="*/ 193 w 196"/>
                <a:gd name="T17"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55">
                  <a:moveTo>
                    <a:pt x="193" y="7"/>
                  </a:moveTo>
                  <a:lnTo>
                    <a:pt x="196" y="0"/>
                  </a:lnTo>
                  <a:lnTo>
                    <a:pt x="181" y="0"/>
                  </a:lnTo>
                  <a:lnTo>
                    <a:pt x="0" y="44"/>
                  </a:lnTo>
                  <a:lnTo>
                    <a:pt x="55" y="55"/>
                  </a:lnTo>
                  <a:lnTo>
                    <a:pt x="95" y="55"/>
                  </a:lnTo>
                  <a:lnTo>
                    <a:pt x="48" y="43"/>
                  </a:lnTo>
                  <a:lnTo>
                    <a:pt x="193" y="7"/>
                  </a:lnTo>
                  <a:lnTo>
                    <a:pt x="193" y="7"/>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37" name="MH_Other_35">
              <a:extLst>
                <a:ext uri="{FF2B5EF4-FFF2-40B4-BE49-F238E27FC236}">
                  <a16:creationId xmlns:a16="http://schemas.microsoft.com/office/drawing/2014/main" id="{244F07DD-703B-4CFE-BF4C-1DBA5015B803}"/>
                </a:ext>
              </a:extLst>
            </p:cNvPr>
            <p:cNvSpPr>
              <a:spLocks/>
            </p:cNvSpPr>
            <p:nvPr>
              <p:custDataLst>
                <p:tags r:id="rId21"/>
              </p:custDataLst>
            </p:nvPr>
          </p:nvSpPr>
          <p:spPr bwMode="auto">
            <a:xfrm>
              <a:off x="7418388" y="5673725"/>
              <a:ext cx="407987" cy="128588"/>
            </a:xfrm>
            <a:custGeom>
              <a:avLst/>
              <a:gdLst>
                <a:gd name="T0" fmla="*/ 329 w 329"/>
                <a:gd name="T1" fmla="*/ 9 h 103"/>
                <a:gd name="T2" fmla="*/ 321 w 329"/>
                <a:gd name="T3" fmla="*/ 0 h 103"/>
                <a:gd name="T4" fmla="*/ 243 w 329"/>
                <a:gd name="T5" fmla="*/ 52 h 103"/>
                <a:gd name="T6" fmla="*/ 108 w 329"/>
                <a:gd name="T7" fmla="*/ 91 h 103"/>
                <a:gd name="T8" fmla="*/ 27 w 329"/>
                <a:gd name="T9" fmla="*/ 99 h 103"/>
                <a:gd name="T10" fmla="*/ 26 w 329"/>
                <a:gd name="T11" fmla="*/ 96 h 103"/>
                <a:gd name="T12" fmla="*/ 20 w 329"/>
                <a:gd name="T13" fmla="*/ 96 h 103"/>
                <a:gd name="T14" fmla="*/ 5 w 329"/>
                <a:gd name="T15" fmla="*/ 59 h 103"/>
                <a:gd name="T16" fmla="*/ 0 w 329"/>
                <a:gd name="T17" fmla="*/ 60 h 103"/>
                <a:gd name="T18" fmla="*/ 17 w 329"/>
                <a:gd name="T19" fmla="*/ 103 h 103"/>
                <a:gd name="T20" fmla="*/ 206 w 329"/>
                <a:gd name="T21" fmla="*/ 76 h 103"/>
                <a:gd name="T22" fmla="*/ 224 w 329"/>
                <a:gd name="T23" fmla="*/ 72 h 103"/>
                <a:gd name="T24" fmla="*/ 226 w 329"/>
                <a:gd name="T25" fmla="*/ 72 h 103"/>
                <a:gd name="T26" fmla="*/ 329 w 329"/>
                <a:gd name="T27"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9" h="103">
                  <a:moveTo>
                    <a:pt x="329" y="9"/>
                  </a:moveTo>
                  <a:cubicBezTo>
                    <a:pt x="321" y="0"/>
                    <a:pt x="321" y="0"/>
                    <a:pt x="321" y="0"/>
                  </a:cubicBezTo>
                  <a:cubicBezTo>
                    <a:pt x="297" y="21"/>
                    <a:pt x="271" y="38"/>
                    <a:pt x="243" y="52"/>
                  </a:cubicBezTo>
                  <a:cubicBezTo>
                    <a:pt x="204" y="74"/>
                    <a:pt x="159" y="87"/>
                    <a:pt x="108" y="91"/>
                  </a:cubicBezTo>
                  <a:cubicBezTo>
                    <a:pt x="27" y="99"/>
                    <a:pt x="27" y="99"/>
                    <a:pt x="27" y="99"/>
                  </a:cubicBezTo>
                  <a:cubicBezTo>
                    <a:pt x="26" y="96"/>
                    <a:pt x="26" y="96"/>
                    <a:pt x="26" y="96"/>
                  </a:cubicBezTo>
                  <a:cubicBezTo>
                    <a:pt x="24" y="96"/>
                    <a:pt x="22" y="96"/>
                    <a:pt x="20" y="96"/>
                  </a:cubicBezTo>
                  <a:cubicBezTo>
                    <a:pt x="5" y="59"/>
                    <a:pt x="5" y="59"/>
                    <a:pt x="5" y="59"/>
                  </a:cubicBezTo>
                  <a:cubicBezTo>
                    <a:pt x="4" y="59"/>
                    <a:pt x="2" y="60"/>
                    <a:pt x="0" y="60"/>
                  </a:cubicBezTo>
                  <a:cubicBezTo>
                    <a:pt x="17" y="103"/>
                    <a:pt x="17" y="103"/>
                    <a:pt x="17" y="103"/>
                  </a:cubicBezTo>
                  <a:cubicBezTo>
                    <a:pt x="80" y="100"/>
                    <a:pt x="143" y="91"/>
                    <a:pt x="206" y="76"/>
                  </a:cubicBezTo>
                  <a:cubicBezTo>
                    <a:pt x="212" y="75"/>
                    <a:pt x="218" y="74"/>
                    <a:pt x="224" y="72"/>
                  </a:cubicBezTo>
                  <a:cubicBezTo>
                    <a:pt x="226" y="72"/>
                    <a:pt x="226" y="72"/>
                    <a:pt x="226" y="72"/>
                  </a:cubicBezTo>
                  <a:cubicBezTo>
                    <a:pt x="259" y="61"/>
                    <a:pt x="293" y="40"/>
                    <a:pt x="329" y="9"/>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39" name="MH_Other_36">
              <a:extLst>
                <a:ext uri="{FF2B5EF4-FFF2-40B4-BE49-F238E27FC236}">
                  <a16:creationId xmlns:a16="http://schemas.microsoft.com/office/drawing/2014/main" id="{E3141CD1-0B07-48EF-AC35-29BD18F1A53F}"/>
                </a:ext>
              </a:extLst>
            </p:cNvPr>
            <p:cNvSpPr>
              <a:spLocks/>
            </p:cNvSpPr>
            <p:nvPr>
              <p:custDataLst>
                <p:tags r:id="rId22"/>
              </p:custDataLst>
            </p:nvPr>
          </p:nvSpPr>
          <p:spPr bwMode="auto">
            <a:xfrm>
              <a:off x="7451725" y="5659438"/>
              <a:ext cx="373063" cy="138112"/>
            </a:xfrm>
            <a:custGeom>
              <a:avLst/>
              <a:gdLst>
                <a:gd name="T0" fmla="*/ 295 w 301"/>
                <a:gd name="T1" fmla="*/ 12 h 111"/>
                <a:gd name="T2" fmla="*/ 301 w 301"/>
                <a:gd name="T3" fmla="*/ 7 h 111"/>
                <a:gd name="T4" fmla="*/ 293 w 301"/>
                <a:gd name="T5" fmla="*/ 0 h 111"/>
                <a:gd name="T6" fmla="*/ 183 w 301"/>
                <a:gd name="T7" fmla="*/ 69 h 111"/>
                <a:gd name="T8" fmla="*/ 0 w 301"/>
                <a:gd name="T9" fmla="*/ 108 h 111"/>
                <a:gd name="T10" fmla="*/ 1 w 301"/>
                <a:gd name="T11" fmla="*/ 111 h 111"/>
                <a:gd name="T12" fmla="*/ 82 w 301"/>
                <a:gd name="T13" fmla="*/ 103 h 111"/>
                <a:gd name="T14" fmla="*/ 217 w 301"/>
                <a:gd name="T15" fmla="*/ 64 h 111"/>
                <a:gd name="T16" fmla="*/ 295 w 301"/>
                <a:gd name="T17" fmla="*/ 1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11">
                  <a:moveTo>
                    <a:pt x="295" y="12"/>
                  </a:moveTo>
                  <a:cubicBezTo>
                    <a:pt x="297" y="10"/>
                    <a:pt x="299" y="8"/>
                    <a:pt x="301" y="7"/>
                  </a:cubicBezTo>
                  <a:cubicBezTo>
                    <a:pt x="293" y="0"/>
                    <a:pt x="293" y="0"/>
                    <a:pt x="293" y="0"/>
                  </a:cubicBezTo>
                  <a:cubicBezTo>
                    <a:pt x="261" y="27"/>
                    <a:pt x="225" y="50"/>
                    <a:pt x="183" y="69"/>
                  </a:cubicBezTo>
                  <a:cubicBezTo>
                    <a:pt x="121" y="88"/>
                    <a:pt x="60" y="101"/>
                    <a:pt x="0" y="108"/>
                  </a:cubicBezTo>
                  <a:cubicBezTo>
                    <a:pt x="1" y="111"/>
                    <a:pt x="1" y="111"/>
                    <a:pt x="1" y="111"/>
                  </a:cubicBezTo>
                  <a:cubicBezTo>
                    <a:pt x="82" y="103"/>
                    <a:pt x="82" y="103"/>
                    <a:pt x="82" y="103"/>
                  </a:cubicBezTo>
                  <a:cubicBezTo>
                    <a:pt x="133" y="99"/>
                    <a:pt x="178" y="86"/>
                    <a:pt x="217" y="64"/>
                  </a:cubicBezTo>
                  <a:cubicBezTo>
                    <a:pt x="245" y="50"/>
                    <a:pt x="271" y="33"/>
                    <a:pt x="295" y="12"/>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0" name="MH_Other_37">
              <a:extLst>
                <a:ext uri="{FF2B5EF4-FFF2-40B4-BE49-F238E27FC236}">
                  <a16:creationId xmlns:a16="http://schemas.microsoft.com/office/drawing/2014/main" id="{4CE8633D-8CE3-4DE6-B0B7-FE3C1E12D823}"/>
                </a:ext>
              </a:extLst>
            </p:cNvPr>
            <p:cNvSpPr>
              <a:spLocks/>
            </p:cNvSpPr>
            <p:nvPr>
              <p:custDataLst>
                <p:tags r:id="rId23"/>
              </p:custDataLst>
            </p:nvPr>
          </p:nvSpPr>
          <p:spPr bwMode="auto">
            <a:xfrm>
              <a:off x="7424738" y="5526088"/>
              <a:ext cx="420687" cy="266700"/>
            </a:xfrm>
            <a:custGeom>
              <a:avLst/>
              <a:gdLst>
                <a:gd name="T0" fmla="*/ 314 w 340"/>
                <a:gd name="T1" fmla="*/ 107 h 215"/>
                <a:gd name="T2" fmla="*/ 340 w 340"/>
                <a:gd name="T3" fmla="*/ 83 h 215"/>
                <a:gd name="T4" fmla="*/ 246 w 340"/>
                <a:gd name="T5" fmla="*/ 0 h 215"/>
                <a:gd name="T6" fmla="*/ 245 w 340"/>
                <a:gd name="T7" fmla="*/ 5 h 215"/>
                <a:gd name="T8" fmla="*/ 226 w 340"/>
                <a:gd name="T9" fmla="*/ 21 h 215"/>
                <a:gd name="T10" fmla="*/ 223 w 340"/>
                <a:gd name="T11" fmla="*/ 22 h 215"/>
                <a:gd name="T12" fmla="*/ 138 w 340"/>
                <a:gd name="T13" fmla="*/ 104 h 215"/>
                <a:gd name="T14" fmla="*/ 120 w 340"/>
                <a:gd name="T15" fmla="*/ 124 h 215"/>
                <a:gd name="T16" fmla="*/ 131 w 340"/>
                <a:gd name="T17" fmla="*/ 133 h 215"/>
                <a:gd name="T18" fmla="*/ 131 w 340"/>
                <a:gd name="T19" fmla="*/ 147 h 215"/>
                <a:gd name="T20" fmla="*/ 112 w 340"/>
                <a:gd name="T21" fmla="*/ 145 h 215"/>
                <a:gd name="T22" fmla="*/ 109 w 340"/>
                <a:gd name="T23" fmla="*/ 143 h 215"/>
                <a:gd name="T24" fmla="*/ 106 w 340"/>
                <a:gd name="T25" fmla="*/ 141 h 215"/>
                <a:gd name="T26" fmla="*/ 51 w 340"/>
                <a:gd name="T27" fmla="*/ 164 h 215"/>
                <a:gd name="T28" fmla="*/ 39 w 340"/>
                <a:gd name="T29" fmla="*/ 168 h 215"/>
                <a:gd name="T30" fmla="*/ 38 w 340"/>
                <a:gd name="T31" fmla="*/ 168 h 215"/>
                <a:gd name="T32" fmla="*/ 38 w 340"/>
                <a:gd name="T33" fmla="*/ 168 h 215"/>
                <a:gd name="T34" fmla="*/ 38 w 340"/>
                <a:gd name="T35" fmla="*/ 168 h 215"/>
                <a:gd name="T36" fmla="*/ 38 w 340"/>
                <a:gd name="T37" fmla="*/ 168 h 215"/>
                <a:gd name="T38" fmla="*/ 36 w 340"/>
                <a:gd name="T39" fmla="*/ 169 h 215"/>
                <a:gd name="T40" fmla="*/ 14 w 340"/>
                <a:gd name="T41" fmla="*/ 175 h 215"/>
                <a:gd name="T42" fmla="*/ 9 w 340"/>
                <a:gd name="T43" fmla="*/ 176 h 215"/>
                <a:gd name="T44" fmla="*/ 0 w 340"/>
                <a:gd name="T45" fmla="*/ 178 h 215"/>
                <a:gd name="T46" fmla="*/ 15 w 340"/>
                <a:gd name="T47" fmla="*/ 215 h 215"/>
                <a:gd name="T48" fmla="*/ 21 w 340"/>
                <a:gd name="T49" fmla="*/ 215 h 215"/>
                <a:gd name="T50" fmla="*/ 204 w 340"/>
                <a:gd name="T51" fmla="*/ 176 h 215"/>
                <a:gd name="T52" fmla="*/ 314 w 340"/>
                <a:gd name="T53" fmla="*/ 10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0" h="215">
                  <a:moveTo>
                    <a:pt x="314" y="107"/>
                  </a:moveTo>
                  <a:cubicBezTo>
                    <a:pt x="323" y="99"/>
                    <a:pt x="332" y="91"/>
                    <a:pt x="340" y="83"/>
                  </a:cubicBezTo>
                  <a:cubicBezTo>
                    <a:pt x="246" y="0"/>
                    <a:pt x="246" y="0"/>
                    <a:pt x="246" y="0"/>
                  </a:cubicBezTo>
                  <a:cubicBezTo>
                    <a:pt x="246" y="2"/>
                    <a:pt x="246" y="3"/>
                    <a:pt x="245" y="5"/>
                  </a:cubicBezTo>
                  <a:cubicBezTo>
                    <a:pt x="241" y="11"/>
                    <a:pt x="235" y="16"/>
                    <a:pt x="226" y="21"/>
                  </a:cubicBezTo>
                  <a:cubicBezTo>
                    <a:pt x="223" y="22"/>
                    <a:pt x="223" y="22"/>
                    <a:pt x="223" y="22"/>
                  </a:cubicBezTo>
                  <a:cubicBezTo>
                    <a:pt x="193" y="50"/>
                    <a:pt x="164" y="77"/>
                    <a:pt x="138" y="104"/>
                  </a:cubicBezTo>
                  <a:cubicBezTo>
                    <a:pt x="133" y="110"/>
                    <a:pt x="127" y="117"/>
                    <a:pt x="120" y="124"/>
                  </a:cubicBezTo>
                  <a:cubicBezTo>
                    <a:pt x="131" y="133"/>
                    <a:pt x="131" y="133"/>
                    <a:pt x="131" y="133"/>
                  </a:cubicBezTo>
                  <a:cubicBezTo>
                    <a:pt x="138" y="137"/>
                    <a:pt x="138" y="142"/>
                    <a:pt x="131" y="147"/>
                  </a:cubicBezTo>
                  <a:cubicBezTo>
                    <a:pt x="123" y="150"/>
                    <a:pt x="116" y="150"/>
                    <a:pt x="112" y="145"/>
                  </a:cubicBezTo>
                  <a:cubicBezTo>
                    <a:pt x="111" y="145"/>
                    <a:pt x="110" y="144"/>
                    <a:pt x="109" y="143"/>
                  </a:cubicBezTo>
                  <a:cubicBezTo>
                    <a:pt x="108" y="142"/>
                    <a:pt x="107" y="141"/>
                    <a:pt x="106" y="141"/>
                  </a:cubicBezTo>
                  <a:cubicBezTo>
                    <a:pt x="89" y="150"/>
                    <a:pt x="71" y="158"/>
                    <a:pt x="51" y="164"/>
                  </a:cubicBezTo>
                  <a:cubicBezTo>
                    <a:pt x="47" y="166"/>
                    <a:pt x="43" y="167"/>
                    <a:pt x="39" y="168"/>
                  </a:cubicBezTo>
                  <a:cubicBezTo>
                    <a:pt x="39" y="168"/>
                    <a:pt x="39" y="168"/>
                    <a:pt x="38" y="168"/>
                  </a:cubicBezTo>
                  <a:cubicBezTo>
                    <a:pt x="38" y="168"/>
                    <a:pt x="38" y="168"/>
                    <a:pt x="38" y="168"/>
                  </a:cubicBezTo>
                  <a:cubicBezTo>
                    <a:pt x="38" y="168"/>
                    <a:pt x="38" y="168"/>
                    <a:pt x="38" y="168"/>
                  </a:cubicBezTo>
                  <a:cubicBezTo>
                    <a:pt x="38" y="168"/>
                    <a:pt x="38" y="168"/>
                    <a:pt x="38" y="168"/>
                  </a:cubicBezTo>
                  <a:cubicBezTo>
                    <a:pt x="36" y="169"/>
                    <a:pt x="36" y="169"/>
                    <a:pt x="36" y="169"/>
                  </a:cubicBezTo>
                  <a:cubicBezTo>
                    <a:pt x="29" y="171"/>
                    <a:pt x="22" y="173"/>
                    <a:pt x="14" y="175"/>
                  </a:cubicBezTo>
                  <a:cubicBezTo>
                    <a:pt x="13" y="175"/>
                    <a:pt x="11" y="176"/>
                    <a:pt x="9" y="176"/>
                  </a:cubicBezTo>
                  <a:cubicBezTo>
                    <a:pt x="6" y="177"/>
                    <a:pt x="3" y="177"/>
                    <a:pt x="0" y="178"/>
                  </a:cubicBezTo>
                  <a:cubicBezTo>
                    <a:pt x="15" y="215"/>
                    <a:pt x="15" y="215"/>
                    <a:pt x="15" y="215"/>
                  </a:cubicBezTo>
                  <a:cubicBezTo>
                    <a:pt x="17" y="215"/>
                    <a:pt x="19" y="215"/>
                    <a:pt x="21" y="215"/>
                  </a:cubicBezTo>
                  <a:cubicBezTo>
                    <a:pt x="81" y="208"/>
                    <a:pt x="142" y="195"/>
                    <a:pt x="204" y="176"/>
                  </a:cubicBezTo>
                  <a:cubicBezTo>
                    <a:pt x="246" y="157"/>
                    <a:pt x="282" y="134"/>
                    <a:pt x="31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1" name="MH_Other_38">
              <a:extLst>
                <a:ext uri="{FF2B5EF4-FFF2-40B4-BE49-F238E27FC236}">
                  <a16:creationId xmlns:a16="http://schemas.microsoft.com/office/drawing/2014/main" id="{EDF83ADC-9205-448B-8F0E-7173613CA183}"/>
                </a:ext>
              </a:extLst>
            </p:cNvPr>
            <p:cNvSpPr>
              <a:spLocks/>
            </p:cNvSpPr>
            <p:nvPr>
              <p:custDataLst>
                <p:tags r:id="rId24"/>
              </p:custDataLst>
            </p:nvPr>
          </p:nvSpPr>
          <p:spPr bwMode="auto">
            <a:xfrm>
              <a:off x="7832725" y="5753100"/>
              <a:ext cx="400050" cy="84138"/>
            </a:xfrm>
            <a:custGeom>
              <a:avLst/>
              <a:gdLst>
                <a:gd name="T0" fmla="*/ 184 w 323"/>
                <a:gd name="T1" fmla="*/ 0 h 68"/>
                <a:gd name="T2" fmla="*/ 179 w 323"/>
                <a:gd name="T3" fmla="*/ 16 h 68"/>
                <a:gd name="T4" fmla="*/ 156 w 323"/>
                <a:gd name="T5" fmla="*/ 24 h 68"/>
                <a:gd name="T6" fmla="*/ 0 w 323"/>
                <a:gd name="T7" fmla="*/ 68 h 68"/>
                <a:gd name="T8" fmla="*/ 323 w 323"/>
                <a:gd name="T9" fmla="*/ 68 h 68"/>
                <a:gd name="T10" fmla="*/ 184 w 323"/>
                <a:gd name="T11" fmla="*/ 0 h 68"/>
              </a:gdLst>
              <a:ahLst/>
              <a:cxnLst>
                <a:cxn ang="0">
                  <a:pos x="T0" y="T1"/>
                </a:cxn>
                <a:cxn ang="0">
                  <a:pos x="T2" y="T3"/>
                </a:cxn>
                <a:cxn ang="0">
                  <a:pos x="T4" y="T5"/>
                </a:cxn>
                <a:cxn ang="0">
                  <a:pos x="T6" y="T7"/>
                </a:cxn>
                <a:cxn ang="0">
                  <a:pos x="T8" y="T9"/>
                </a:cxn>
                <a:cxn ang="0">
                  <a:pos x="T10" y="T11"/>
                </a:cxn>
              </a:cxnLst>
              <a:rect l="0" t="0" r="r" b="b"/>
              <a:pathLst>
                <a:path w="323" h="68">
                  <a:moveTo>
                    <a:pt x="184" y="0"/>
                  </a:moveTo>
                  <a:cubicBezTo>
                    <a:pt x="179" y="16"/>
                    <a:pt x="179" y="16"/>
                    <a:pt x="179" y="16"/>
                  </a:cubicBezTo>
                  <a:cubicBezTo>
                    <a:pt x="156" y="24"/>
                    <a:pt x="156" y="24"/>
                    <a:pt x="156" y="24"/>
                  </a:cubicBezTo>
                  <a:cubicBezTo>
                    <a:pt x="0" y="68"/>
                    <a:pt x="0" y="68"/>
                    <a:pt x="0" y="68"/>
                  </a:cubicBezTo>
                  <a:cubicBezTo>
                    <a:pt x="323" y="68"/>
                    <a:pt x="323" y="68"/>
                    <a:pt x="323" y="68"/>
                  </a:cubicBezTo>
                  <a:cubicBezTo>
                    <a:pt x="280" y="38"/>
                    <a:pt x="234" y="16"/>
                    <a:pt x="18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2" name="MH_Other_39">
              <a:extLst>
                <a:ext uri="{FF2B5EF4-FFF2-40B4-BE49-F238E27FC236}">
                  <a16:creationId xmlns:a16="http://schemas.microsoft.com/office/drawing/2014/main" id="{A66B169F-C45B-4302-B3D7-B5070D51CA14}"/>
                </a:ext>
              </a:extLst>
            </p:cNvPr>
            <p:cNvSpPr>
              <a:spLocks/>
            </p:cNvSpPr>
            <p:nvPr>
              <p:custDataLst>
                <p:tags r:id="rId25"/>
              </p:custDataLst>
            </p:nvPr>
          </p:nvSpPr>
          <p:spPr bwMode="auto">
            <a:xfrm>
              <a:off x="7807325" y="5481638"/>
              <a:ext cx="338138" cy="355600"/>
            </a:xfrm>
            <a:custGeom>
              <a:avLst/>
              <a:gdLst>
                <a:gd name="T0" fmla="*/ 161 w 221"/>
                <a:gd name="T1" fmla="*/ 190 h 232"/>
                <a:gd name="T2" fmla="*/ 165 w 221"/>
                <a:gd name="T3" fmla="*/ 177 h 232"/>
                <a:gd name="T4" fmla="*/ 221 w 221"/>
                <a:gd name="T5" fmla="*/ 0 h 232"/>
                <a:gd name="T6" fmla="*/ 62 w 221"/>
                <a:gd name="T7" fmla="*/ 20 h 232"/>
                <a:gd name="T8" fmla="*/ 0 w 221"/>
                <a:gd name="T9" fmla="*/ 232 h 232"/>
                <a:gd name="T10" fmla="*/ 16 w 221"/>
                <a:gd name="T11" fmla="*/ 232 h 232"/>
                <a:gd name="T12" fmla="*/ 142 w 221"/>
                <a:gd name="T13" fmla="*/ 196 h 232"/>
                <a:gd name="T14" fmla="*/ 161 w 221"/>
                <a:gd name="T15" fmla="*/ 190 h 232"/>
                <a:gd name="T16" fmla="*/ 161 w 221"/>
                <a:gd name="T17" fmla="*/ 19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32">
                  <a:moveTo>
                    <a:pt x="161" y="190"/>
                  </a:moveTo>
                  <a:lnTo>
                    <a:pt x="165" y="177"/>
                  </a:lnTo>
                  <a:lnTo>
                    <a:pt x="221" y="0"/>
                  </a:lnTo>
                  <a:lnTo>
                    <a:pt x="62" y="20"/>
                  </a:lnTo>
                  <a:lnTo>
                    <a:pt x="0" y="232"/>
                  </a:lnTo>
                  <a:lnTo>
                    <a:pt x="16" y="232"/>
                  </a:lnTo>
                  <a:lnTo>
                    <a:pt x="142" y="196"/>
                  </a:lnTo>
                  <a:lnTo>
                    <a:pt x="161" y="190"/>
                  </a:lnTo>
                  <a:lnTo>
                    <a:pt x="161" y="19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3" name="MH_Other_40">
              <a:extLst>
                <a:ext uri="{FF2B5EF4-FFF2-40B4-BE49-F238E27FC236}">
                  <a16:creationId xmlns:a16="http://schemas.microsoft.com/office/drawing/2014/main" id="{958E929B-49D1-4C71-8449-71F9301040E1}"/>
                </a:ext>
              </a:extLst>
            </p:cNvPr>
            <p:cNvSpPr>
              <a:spLocks/>
            </p:cNvSpPr>
            <p:nvPr>
              <p:custDataLst>
                <p:tags r:id="rId26"/>
              </p:custDataLst>
            </p:nvPr>
          </p:nvSpPr>
          <p:spPr bwMode="auto">
            <a:xfrm>
              <a:off x="7583488" y="5764213"/>
              <a:ext cx="222250" cy="73025"/>
            </a:xfrm>
            <a:custGeom>
              <a:avLst/>
              <a:gdLst>
                <a:gd name="T0" fmla="*/ 132 w 145"/>
                <a:gd name="T1" fmla="*/ 48 h 48"/>
                <a:gd name="T2" fmla="*/ 145 w 145"/>
                <a:gd name="T3" fmla="*/ 0 h 48"/>
                <a:gd name="T4" fmla="*/ 0 w 145"/>
                <a:gd name="T5" fmla="*/ 36 h 48"/>
                <a:gd name="T6" fmla="*/ 47 w 145"/>
                <a:gd name="T7" fmla="*/ 48 h 48"/>
                <a:gd name="T8" fmla="*/ 132 w 145"/>
                <a:gd name="T9" fmla="*/ 48 h 48"/>
                <a:gd name="T10" fmla="*/ 132 w 145"/>
                <a:gd name="T11" fmla="*/ 48 h 48"/>
              </a:gdLst>
              <a:ahLst/>
              <a:cxnLst>
                <a:cxn ang="0">
                  <a:pos x="T0" y="T1"/>
                </a:cxn>
                <a:cxn ang="0">
                  <a:pos x="T2" y="T3"/>
                </a:cxn>
                <a:cxn ang="0">
                  <a:pos x="T4" y="T5"/>
                </a:cxn>
                <a:cxn ang="0">
                  <a:pos x="T6" y="T7"/>
                </a:cxn>
                <a:cxn ang="0">
                  <a:pos x="T8" y="T9"/>
                </a:cxn>
                <a:cxn ang="0">
                  <a:pos x="T10" y="T11"/>
                </a:cxn>
              </a:cxnLst>
              <a:rect l="0" t="0" r="r" b="b"/>
              <a:pathLst>
                <a:path w="145" h="48">
                  <a:moveTo>
                    <a:pt x="132" y="48"/>
                  </a:moveTo>
                  <a:lnTo>
                    <a:pt x="145" y="0"/>
                  </a:lnTo>
                  <a:lnTo>
                    <a:pt x="0" y="36"/>
                  </a:lnTo>
                  <a:lnTo>
                    <a:pt x="47" y="48"/>
                  </a:lnTo>
                  <a:lnTo>
                    <a:pt x="132" y="48"/>
                  </a:lnTo>
                  <a:lnTo>
                    <a:pt x="132" y="48"/>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4" name="MH_Other_41">
              <a:extLst>
                <a:ext uri="{FF2B5EF4-FFF2-40B4-BE49-F238E27FC236}">
                  <a16:creationId xmlns:a16="http://schemas.microsoft.com/office/drawing/2014/main" id="{D6144066-EA0F-4BEF-A04E-0BB086385891}"/>
                </a:ext>
              </a:extLst>
            </p:cNvPr>
            <p:cNvSpPr>
              <a:spLocks noEditPoints="1"/>
            </p:cNvSpPr>
            <p:nvPr>
              <p:custDataLst>
                <p:tags r:id="rId27"/>
              </p:custDataLst>
            </p:nvPr>
          </p:nvSpPr>
          <p:spPr bwMode="auto">
            <a:xfrm>
              <a:off x="7483475" y="5087938"/>
              <a:ext cx="174625" cy="385762"/>
            </a:xfrm>
            <a:custGeom>
              <a:avLst/>
              <a:gdLst>
                <a:gd name="T0" fmla="*/ 141 w 141"/>
                <a:gd name="T1" fmla="*/ 32 h 311"/>
                <a:gd name="T2" fmla="*/ 98 w 141"/>
                <a:gd name="T3" fmla="*/ 0 h 311"/>
                <a:gd name="T4" fmla="*/ 98 w 141"/>
                <a:gd name="T5" fmla="*/ 8 h 311"/>
                <a:gd name="T6" fmla="*/ 108 w 141"/>
                <a:gd name="T7" fmla="*/ 108 h 311"/>
                <a:gd name="T8" fmla="*/ 37 w 141"/>
                <a:gd name="T9" fmla="*/ 117 h 311"/>
                <a:gd name="T10" fmla="*/ 2 w 141"/>
                <a:gd name="T11" fmla="*/ 173 h 311"/>
                <a:gd name="T12" fmla="*/ 2 w 141"/>
                <a:gd name="T13" fmla="*/ 226 h 311"/>
                <a:gd name="T14" fmla="*/ 23 w 141"/>
                <a:gd name="T15" fmla="*/ 311 h 311"/>
                <a:gd name="T16" fmla="*/ 41 w 141"/>
                <a:gd name="T17" fmla="*/ 277 h 311"/>
                <a:gd name="T18" fmla="*/ 120 w 141"/>
                <a:gd name="T19" fmla="*/ 253 h 311"/>
                <a:gd name="T20" fmla="*/ 100 w 141"/>
                <a:gd name="T21" fmla="*/ 173 h 311"/>
                <a:gd name="T22" fmla="*/ 141 w 141"/>
                <a:gd name="T23" fmla="*/ 32 h 311"/>
                <a:gd name="T24" fmla="*/ 5 w 141"/>
                <a:gd name="T25" fmla="*/ 173 h 311"/>
                <a:gd name="T26" fmla="*/ 7 w 141"/>
                <a:gd name="T27" fmla="*/ 163 h 311"/>
                <a:gd name="T28" fmla="*/ 27 w 141"/>
                <a:gd name="T29" fmla="*/ 295 h 311"/>
                <a:gd name="T30" fmla="*/ 23 w 141"/>
                <a:gd name="T31" fmla="*/ 304 h 311"/>
                <a:gd name="T32" fmla="*/ 5 w 141"/>
                <a:gd name="T33" fmla="*/ 226 h 311"/>
                <a:gd name="T34" fmla="*/ 5 w 141"/>
                <a:gd name="T35" fmla="*/ 173 h 311"/>
                <a:gd name="T36" fmla="*/ 5 w 141"/>
                <a:gd name="T37" fmla="*/ 17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311">
                  <a:moveTo>
                    <a:pt x="141" y="32"/>
                  </a:moveTo>
                  <a:cubicBezTo>
                    <a:pt x="98" y="0"/>
                    <a:pt x="98" y="0"/>
                    <a:pt x="98" y="0"/>
                  </a:cubicBezTo>
                  <a:cubicBezTo>
                    <a:pt x="98" y="8"/>
                    <a:pt x="98" y="8"/>
                    <a:pt x="98" y="8"/>
                  </a:cubicBezTo>
                  <a:cubicBezTo>
                    <a:pt x="108" y="108"/>
                    <a:pt x="108" y="108"/>
                    <a:pt x="108" y="108"/>
                  </a:cubicBezTo>
                  <a:cubicBezTo>
                    <a:pt x="37" y="117"/>
                    <a:pt x="37" y="117"/>
                    <a:pt x="37" y="117"/>
                  </a:cubicBezTo>
                  <a:cubicBezTo>
                    <a:pt x="18" y="131"/>
                    <a:pt x="6" y="149"/>
                    <a:pt x="2" y="173"/>
                  </a:cubicBezTo>
                  <a:cubicBezTo>
                    <a:pt x="0" y="190"/>
                    <a:pt x="1" y="208"/>
                    <a:pt x="2" y="226"/>
                  </a:cubicBezTo>
                  <a:cubicBezTo>
                    <a:pt x="5" y="262"/>
                    <a:pt x="11" y="290"/>
                    <a:pt x="23" y="311"/>
                  </a:cubicBezTo>
                  <a:cubicBezTo>
                    <a:pt x="41" y="277"/>
                    <a:pt x="41" y="277"/>
                    <a:pt x="41" y="277"/>
                  </a:cubicBezTo>
                  <a:cubicBezTo>
                    <a:pt x="120" y="253"/>
                    <a:pt x="120" y="253"/>
                    <a:pt x="120" y="253"/>
                  </a:cubicBezTo>
                  <a:cubicBezTo>
                    <a:pt x="100" y="173"/>
                    <a:pt x="100" y="173"/>
                    <a:pt x="100" y="173"/>
                  </a:cubicBezTo>
                  <a:cubicBezTo>
                    <a:pt x="108" y="124"/>
                    <a:pt x="121" y="77"/>
                    <a:pt x="141" y="32"/>
                  </a:cubicBezTo>
                  <a:close/>
                  <a:moveTo>
                    <a:pt x="5" y="173"/>
                  </a:moveTo>
                  <a:cubicBezTo>
                    <a:pt x="5" y="170"/>
                    <a:pt x="6" y="166"/>
                    <a:pt x="7" y="163"/>
                  </a:cubicBezTo>
                  <a:cubicBezTo>
                    <a:pt x="7" y="210"/>
                    <a:pt x="13" y="254"/>
                    <a:pt x="27" y="295"/>
                  </a:cubicBezTo>
                  <a:cubicBezTo>
                    <a:pt x="23" y="304"/>
                    <a:pt x="23" y="304"/>
                    <a:pt x="23" y="304"/>
                  </a:cubicBezTo>
                  <a:cubicBezTo>
                    <a:pt x="13" y="284"/>
                    <a:pt x="7" y="258"/>
                    <a:pt x="5" y="226"/>
                  </a:cubicBezTo>
                  <a:cubicBezTo>
                    <a:pt x="4" y="208"/>
                    <a:pt x="3" y="190"/>
                    <a:pt x="5" y="173"/>
                  </a:cubicBezTo>
                  <a:cubicBezTo>
                    <a:pt x="5" y="173"/>
                    <a:pt x="5" y="173"/>
                    <a:pt x="5" y="173"/>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5" name="MH_Other_42">
              <a:extLst>
                <a:ext uri="{FF2B5EF4-FFF2-40B4-BE49-F238E27FC236}">
                  <a16:creationId xmlns:a16="http://schemas.microsoft.com/office/drawing/2014/main" id="{D044F632-A3FF-4C48-A58C-4F595FE77884}"/>
                </a:ext>
              </a:extLst>
            </p:cNvPr>
            <p:cNvSpPr>
              <a:spLocks/>
            </p:cNvSpPr>
            <p:nvPr>
              <p:custDataLst>
                <p:tags r:id="rId28"/>
              </p:custDataLst>
            </p:nvPr>
          </p:nvSpPr>
          <p:spPr bwMode="auto">
            <a:xfrm>
              <a:off x="7485063" y="5289550"/>
              <a:ext cx="31750" cy="174625"/>
            </a:xfrm>
            <a:custGeom>
              <a:avLst/>
              <a:gdLst>
                <a:gd name="T0" fmla="*/ 4 w 24"/>
                <a:gd name="T1" fmla="*/ 0 h 141"/>
                <a:gd name="T2" fmla="*/ 2 w 24"/>
                <a:gd name="T3" fmla="*/ 10 h 141"/>
                <a:gd name="T4" fmla="*/ 2 w 24"/>
                <a:gd name="T5" fmla="*/ 10 h 141"/>
                <a:gd name="T6" fmla="*/ 2 w 24"/>
                <a:gd name="T7" fmla="*/ 63 h 141"/>
                <a:gd name="T8" fmla="*/ 20 w 24"/>
                <a:gd name="T9" fmla="*/ 141 h 141"/>
                <a:gd name="T10" fmla="*/ 24 w 24"/>
                <a:gd name="T11" fmla="*/ 132 h 141"/>
                <a:gd name="T12" fmla="*/ 4 w 24"/>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24" h="141">
                  <a:moveTo>
                    <a:pt x="4" y="0"/>
                  </a:moveTo>
                  <a:cubicBezTo>
                    <a:pt x="3" y="3"/>
                    <a:pt x="2" y="7"/>
                    <a:pt x="2" y="10"/>
                  </a:cubicBezTo>
                  <a:cubicBezTo>
                    <a:pt x="2" y="10"/>
                    <a:pt x="2" y="10"/>
                    <a:pt x="2" y="10"/>
                  </a:cubicBezTo>
                  <a:cubicBezTo>
                    <a:pt x="0" y="27"/>
                    <a:pt x="1" y="45"/>
                    <a:pt x="2" y="63"/>
                  </a:cubicBezTo>
                  <a:cubicBezTo>
                    <a:pt x="4" y="95"/>
                    <a:pt x="10" y="121"/>
                    <a:pt x="20" y="141"/>
                  </a:cubicBezTo>
                  <a:cubicBezTo>
                    <a:pt x="24" y="132"/>
                    <a:pt x="24" y="132"/>
                    <a:pt x="24" y="132"/>
                  </a:cubicBezTo>
                  <a:cubicBezTo>
                    <a:pt x="10" y="91"/>
                    <a:pt x="4" y="47"/>
                    <a:pt x="4" y="0"/>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6" name="MH_Other_43">
              <a:extLst>
                <a:ext uri="{FF2B5EF4-FFF2-40B4-BE49-F238E27FC236}">
                  <a16:creationId xmlns:a16="http://schemas.microsoft.com/office/drawing/2014/main" id="{80DAD7EB-DE8B-4782-8E87-E1573F35CEFA}"/>
                </a:ext>
              </a:extLst>
            </p:cNvPr>
            <p:cNvSpPr>
              <a:spLocks/>
            </p:cNvSpPr>
            <p:nvPr>
              <p:custDataLst>
                <p:tags r:id="rId29"/>
              </p:custDataLst>
            </p:nvPr>
          </p:nvSpPr>
          <p:spPr bwMode="auto">
            <a:xfrm>
              <a:off x="7513638" y="5062538"/>
              <a:ext cx="95250" cy="157162"/>
            </a:xfrm>
            <a:custGeom>
              <a:avLst/>
              <a:gdLst>
                <a:gd name="T0" fmla="*/ 25 w 76"/>
                <a:gd name="T1" fmla="*/ 32 h 126"/>
                <a:gd name="T2" fmla="*/ 13 w 76"/>
                <a:gd name="T3" fmla="*/ 46 h 126"/>
                <a:gd name="T4" fmla="*/ 2 w 76"/>
                <a:gd name="T5" fmla="*/ 83 h 126"/>
                <a:gd name="T6" fmla="*/ 0 w 76"/>
                <a:gd name="T7" fmla="*/ 92 h 126"/>
                <a:gd name="T8" fmla="*/ 14 w 76"/>
                <a:gd name="T9" fmla="*/ 126 h 126"/>
                <a:gd name="T10" fmla="*/ 76 w 76"/>
                <a:gd name="T11" fmla="*/ 121 h 126"/>
                <a:gd name="T12" fmla="*/ 65 w 76"/>
                <a:gd name="T13" fmla="*/ 47 h 126"/>
                <a:gd name="T14" fmla="*/ 40 w 76"/>
                <a:gd name="T15" fmla="*/ 0 h 126"/>
                <a:gd name="T16" fmla="*/ 25 w 76"/>
                <a:gd name="T17" fmla="*/ 3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26">
                  <a:moveTo>
                    <a:pt x="25" y="32"/>
                  </a:moveTo>
                  <a:cubicBezTo>
                    <a:pt x="13" y="46"/>
                    <a:pt x="13" y="46"/>
                    <a:pt x="13" y="46"/>
                  </a:cubicBezTo>
                  <a:cubicBezTo>
                    <a:pt x="2" y="83"/>
                    <a:pt x="2" y="83"/>
                    <a:pt x="2" y="83"/>
                  </a:cubicBezTo>
                  <a:cubicBezTo>
                    <a:pt x="0" y="92"/>
                    <a:pt x="0" y="92"/>
                    <a:pt x="0" y="92"/>
                  </a:cubicBezTo>
                  <a:cubicBezTo>
                    <a:pt x="14" y="126"/>
                    <a:pt x="14" y="126"/>
                    <a:pt x="14" y="126"/>
                  </a:cubicBezTo>
                  <a:cubicBezTo>
                    <a:pt x="76" y="121"/>
                    <a:pt x="76" y="121"/>
                    <a:pt x="76" y="121"/>
                  </a:cubicBezTo>
                  <a:cubicBezTo>
                    <a:pt x="65" y="47"/>
                    <a:pt x="65" y="47"/>
                    <a:pt x="65" y="47"/>
                  </a:cubicBezTo>
                  <a:cubicBezTo>
                    <a:pt x="60" y="23"/>
                    <a:pt x="51" y="7"/>
                    <a:pt x="40" y="0"/>
                  </a:cubicBezTo>
                  <a:cubicBezTo>
                    <a:pt x="37" y="11"/>
                    <a:pt x="32" y="21"/>
                    <a:pt x="25" y="32"/>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7" name="MH_Other_44">
              <a:extLst>
                <a:ext uri="{FF2B5EF4-FFF2-40B4-BE49-F238E27FC236}">
                  <a16:creationId xmlns:a16="http://schemas.microsoft.com/office/drawing/2014/main" id="{C06A78A9-E03B-4A96-81EC-510A5B8A9884}"/>
                </a:ext>
              </a:extLst>
            </p:cNvPr>
            <p:cNvSpPr>
              <a:spLocks/>
            </p:cNvSpPr>
            <p:nvPr>
              <p:custDataLst>
                <p:tags r:id="rId30"/>
              </p:custDataLst>
            </p:nvPr>
          </p:nvSpPr>
          <p:spPr bwMode="auto">
            <a:xfrm>
              <a:off x="7397750" y="5148263"/>
              <a:ext cx="120650" cy="350837"/>
            </a:xfrm>
            <a:custGeom>
              <a:avLst/>
              <a:gdLst>
                <a:gd name="T0" fmla="*/ 90 w 97"/>
                <a:gd name="T1" fmla="*/ 32 h 285"/>
                <a:gd name="T2" fmla="*/ 93 w 97"/>
                <a:gd name="T3" fmla="*/ 24 h 285"/>
                <a:gd name="T4" fmla="*/ 95 w 97"/>
                <a:gd name="T5" fmla="*/ 15 h 285"/>
                <a:gd name="T6" fmla="*/ 18 w 97"/>
                <a:gd name="T7" fmla="*/ 15 h 285"/>
                <a:gd name="T8" fmla="*/ 0 w 97"/>
                <a:gd name="T9" fmla="*/ 0 h 285"/>
                <a:gd name="T10" fmla="*/ 2 w 97"/>
                <a:gd name="T11" fmla="*/ 11 h 285"/>
                <a:gd name="T12" fmla="*/ 5 w 97"/>
                <a:gd name="T13" fmla="*/ 20 h 285"/>
                <a:gd name="T14" fmla="*/ 30 w 97"/>
                <a:gd name="T15" fmla="*/ 38 h 285"/>
                <a:gd name="T16" fmla="*/ 70 w 97"/>
                <a:gd name="T17" fmla="*/ 45 h 285"/>
                <a:gd name="T18" fmla="*/ 63 w 97"/>
                <a:gd name="T19" fmla="*/ 222 h 285"/>
                <a:gd name="T20" fmla="*/ 76 w 97"/>
                <a:gd name="T21" fmla="*/ 272 h 285"/>
                <a:gd name="T22" fmla="*/ 21 w 97"/>
                <a:gd name="T23" fmla="*/ 258 h 285"/>
                <a:gd name="T24" fmla="*/ 19 w 97"/>
                <a:gd name="T25" fmla="*/ 270 h 285"/>
                <a:gd name="T26" fmla="*/ 87 w 97"/>
                <a:gd name="T27" fmla="*/ 285 h 285"/>
                <a:gd name="T28" fmla="*/ 97 w 97"/>
                <a:gd name="T29" fmla="*/ 273 h 285"/>
                <a:gd name="T30" fmla="*/ 91 w 97"/>
                <a:gd name="T31" fmla="*/ 263 h 285"/>
                <a:gd name="T32" fmla="*/ 70 w 97"/>
                <a:gd name="T33" fmla="*/ 178 h 285"/>
                <a:gd name="T34" fmla="*/ 70 w 97"/>
                <a:gd name="T35" fmla="*/ 125 h 285"/>
                <a:gd name="T36" fmla="*/ 75 w 97"/>
                <a:gd name="T37" fmla="*/ 88 h 285"/>
                <a:gd name="T38" fmla="*/ 76 w 97"/>
                <a:gd name="T39" fmla="*/ 81 h 285"/>
                <a:gd name="T40" fmla="*/ 90 w 97"/>
                <a:gd name="T41" fmla="*/ 3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285">
                  <a:moveTo>
                    <a:pt x="90" y="32"/>
                  </a:moveTo>
                  <a:cubicBezTo>
                    <a:pt x="93" y="24"/>
                    <a:pt x="93" y="24"/>
                    <a:pt x="93" y="24"/>
                  </a:cubicBezTo>
                  <a:cubicBezTo>
                    <a:pt x="95" y="15"/>
                    <a:pt x="95" y="15"/>
                    <a:pt x="95" y="15"/>
                  </a:cubicBezTo>
                  <a:cubicBezTo>
                    <a:pt x="66" y="38"/>
                    <a:pt x="40" y="38"/>
                    <a:pt x="18" y="15"/>
                  </a:cubicBezTo>
                  <a:cubicBezTo>
                    <a:pt x="0" y="0"/>
                    <a:pt x="0" y="0"/>
                    <a:pt x="0" y="0"/>
                  </a:cubicBezTo>
                  <a:cubicBezTo>
                    <a:pt x="1" y="3"/>
                    <a:pt x="2" y="7"/>
                    <a:pt x="2" y="11"/>
                  </a:cubicBezTo>
                  <a:cubicBezTo>
                    <a:pt x="3" y="14"/>
                    <a:pt x="4" y="17"/>
                    <a:pt x="5" y="20"/>
                  </a:cubicBezTo>
                  <a:cubicBezTo>
                    <a:pt x="30" y="38"/>
                    <a:pt x="30" y="38"/>
                    <a:pt x="30" y="38"/>
                  </a:cubicBezTo>
                  <a:cubicBezTo>
                    <a:pt x="45" y="47"/>
                    <a:pt x="58" y="49"/>
                    <a:pt x="70" y="45"/>
                  </a:cubicBezTo>
                  <a:cubicBezTo>
                    <a:pt x="58" y="105"/>
                    <a:pt x="55" y="164"/>
                    <a:pt x="63" y="222"/>
                  </a:cubicBezTo>
                  <a:cubicBezTo>
                    <a:pt x="76" y="272"/>
                    <a:pt x="76" y="272"/>
                    <a:pt x="76" y="272"/>
                  </a:cubicBezTo>
                  <a:cubicBezTo>
                    <a:pt x="21" y="258"/>
                    <a:pt x="21" y="258"/>
                    <a:pt x="21" y="258"/>
                  </a:cubicBezTo>
                  <a:cubicBezTo>
                    <a:pt x="20" y="262"/>
                    <a:pt x="20" y="266"/>
                    <a:pt x="19" y="270"/>
                  </a:cubicBezTo>
                  <a:cubicBezTo>
                    <a:pt x="39" y="279"/>
                    <a:pt x="61" y="284"/>
                    <a:pt x="87" y="285"/>
                  </a:cubicBezTo>
                  <a:cubicBezTo>
                    <a:pt x="90" y="281"/>
                    <a:pt x="93" y="278"/>
                    <a:pt x="97" y="273"/>
                  </a:cubicBezTo>
                  <a:cubicBezTo>
                    <a:pt x="95" y="270"/>
                    <a:pt x="93" y="267"/>
                    <a:pt x="91" y="263"/>
                  </a:cubicBezTo>
                  <a:cubicBezTo>
                    <a:pt x="79" y="242"/>
                    <a:pt x="73" y="214"/>
                    <a:pt x="70" y="178"/>
                  </a:cubicBezTo>
                  <a:cubicBezTo>
                    <a:pt x="69" y="160"/>
                    <a:pt x="68" y="142"/>
                    <a:pt x="70" y="125"/>
                  </a:cubicBezTo>
                  <a:cubicBezTo>
                    <a:pt x="71" y="112"/>
                    <a:pt x="72" y="100"/>
                    <a:pt x="75" y="88"/>
                  </a:cubicBezTo>
                  <a:cubicBezTo>
                    <a:pt x="75" y="86"/>
                    <a:pt x="75" y="83"/>
                    <a:pt x="76" y="81"/>
                  </a:cubicBezTo>
                  <a:cubicBezTo>
                    <a:pt x="90" y="32"/>
                    <a:pt x="90" y="32"/>
                    <a:pt x="90" y="32"/>
                  </a:cubicBez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8" name="MH_Other_45">
              <a:extLst>
                <a:ext uri="{FF2B5EF4-FFF2-40B4-BE49-F238E27FC236}">
                  <a16:creationId xmlns:a16="http://schemas.microsoft.com/office/drawing/2014/main" id="{AD81729C-67B3-47C0-83E3-6CBC4DB18F85}"/>
                </a:ext>
              </a:extLst>
            </p:cNvPr>
            <p:cNvSpPr>
              <a:spLocks/>
            </p:cNvSpPr>
            <p:nvPr>
              <p:custDataLst>
                <p:tags r:id="rId31"/>
              </p:custDataLst>
            </p:nvPr>
          </p:nvSpPr>
          <p:spPr bwMode="auto">
            <a:xfrm>
              <a:off x="7493000" y="5186363"/>
              <a:ext cx="25400" cy="69850"/>
            </a:xfrm>
            <a:custGeom>
              <a:avLst/>
              <a:gdLst>
                <a:gd name="T0" fmla="*/ 15 w 22"/>
                <a:gd name="T1" fmla="*/ 0 h 56"/>
                <a:gd name="T2" fmla="*/ 1 w 22"/>
                <a:gd name="T3" fmla="*/ 49 h 56"/>
                <a:gd name="T4" fmla="*/ 0 w 22"/>
                <a:gd name="T5" fmla="*/ 56 h 56"/>
                <a:gd name="T6" fmla="*/ 22 w 22"/>
                <a:gd name="T7" fmla="*/ 27 h 56"/>
                <a:gd name="T8" fmla="*/ 15 w 22"/>
                <a:gd name="T9" fmla="*/ 0 h 56"/>
              </a:gdLst>
              <a:ahLst/>
              <a:cxnLst>
                <a:cxn ang="0">
                  <a:pos x="T0" y="T1"/>
                </a:cxn>
                <a:cxn ang="0">
                  <a:pos x="T2" y="T3"/>
                </a:cxn>
                <a:cxn ang="0">
                  <a:pos x="T4" y="T5"/>
                </a:cxn>
                <a:cxn ang="0">
                  <a:pos x="T6" y="T7"/>
                </a:cxn>
                <a:cxn ang="0">
                  <a:pos x="T8" y="T9"/>
                </a:cxn>
              </a:cxnLst>
              <a:rect l="0" t="0" r="r" b="b"/>
              <a:pathLst>
                <a:path w="22" h="56">
                  <a:moveTo>
                    <a:pt x="15" y="0"/>
                  </a:moveTo>
                  <a:cubicBezTo>
                    <a:pt x="1" y="49"/>
                    <a:pt x="1" y="49"/>
                    <a:pt x="1" y="49"/>
                  </a:cubicBezTo>
                  <a:cubicBezTo>
                    <a:pt x="0" y="51"/>
                    <a:pt x="0" y="54"/>
                    <a:pt x="0" y="56"/>
                  </a:cubicBezTo>
                  <a:cubicBezTo>
                    <a:pt x="22" y="27"/>
                    <a:pt x="22" y="27"/>
                    <a:pt x="22" y="27"/>
                  </a:cubicBezTo>
                  <a:cubicBezTo>
                    <a:pt x="15" y="0"/>
                    <a:pt x="15" y="0"/>
                    <a:pt x="15" y="0"/>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49" name="MH_Other_46">
              <a:extLst>
                <a:ext uri="{FF2B5EF4-FFF2-40B4-BE49-F238E27FC236}">
                  <a16:creationId xmlns:a16="http://schemas.microsoft.com/office/drawing/2014/main" id="{1972871B-20D6-4C44-9B50-91D0909BC024}"/>
                </a:ext>
              </a:extLst>
            </p:cNvPr>
            <p:cNvSpPr>
              <a:spLocks/>
            </p:cNvSpPr>
            <p:nvPr>
              <p:custDataLst>
                <p:tags r:id="rId32"/>
              </p:custDataLst>
            </p:nvPr>
          </p:nvSpPr>
          <p:spPr bwMode="auto">
            <a:xfrm>
              <a:off x="7394575" y="5097463"/>
              <a:ext cx="136525" cy="96837"/>
            </a:xfrm>
            <a:custGeom>
              <a:avLst/>
              <a:gdLst>
                <a:gd name="T0" fmla="*/ 98 w 109"/>
                <a:gd name="T1" fmla="*/ 55 h 78"/>
                <a:gd name="T2" fmla="*/ 109 w 109"/>
                <a:gd name="T3" fmla="*/ 18 h 78"/>
                <a:gd name="T4" fmla="*/ 98 w 109"/>
                <a:gd name="T5" fmla="*/ 32 h 78"/>
                <a:gd name="T6" fmla="*/ 41 w 109"/>
                <a:gd name="T7" fmla="*/ 32 h 78"/>
                <a:gd name="T8" fmla="*/ 17 w 109"/>
                <a:gd name="T9" fmla="*/ 7 h 78"/>
                <a:gd name="T10" fmla="*/ 37 w 109"/>
                <a:gd name="T11" fmla="*/ 53 h 78"/>
                <a:gd name="T12" fmla="*/ 1 w 109"/>
                <a:gd name="T13" fmla="*/ 0 h 78"/>
                <a:gd name="T14" fmla="*/ 3 w 109"/>
                <a:gd name="T15" fmla="*/ 40 h 78"/>
                <a:gd name="T16" fmla="*/ 21 w 109"/>
                <a:gd name="T17" fmla="*/ 55 h 78"/>
                <a:gd name="T18" fmla="*/ 98 w 109"/>
                <a:gd name="T19"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78">
                  <a:moveTo>
                    <a:pt x="98" y="55"/>
                  </a:moveTo>
                  <a:cubicBezTo>
                    <a:pt x="109" y="18"/>
                    <a:pt x="109" y="18"/>
                    <a:pt x="109" y="18"/>
                  </a:cubicBezTo>
                  <a:cubicBezTo>
                    <a:pt x="98" y="32"/>
                    <a:pt x="98" y="32"/>
                    <a:pt x="98" y="32"/>
                  </a:cubicBezTo>
                  <a:cubicBezTo>
                    <a:pt x="80" y="53"/>
                    <a:pt x="61" y="53"/>
                    <a:pt x="41" y="32"/>
                  </a:cubicBezTo>
                  <a:cubicBezTo>
                    <a:pt x="31" y="25"/>
                    <a:pt x="23" y="17"/>
                    <a:pt x="17" y="7"/>
                  </a:cubicBezTo>
                  <a:cubicBezTo>
                    <a:pt x="18" y="23"/>
                    <a:pt x="25" y="38"/>
                    <a:pt x="37" y="53"/>
                  </a:cubicBezTo>
                  <a:cubicBezTo>
                    <a:pt x="16" y="37"/>
                    <a:pt x="4" y="20"/>
                    <a:pt x="1" y="0"/>
                  </a:cubicBezTo>
                  <a:cubicBezTo>
                    <a:pt x="0" y="12"/>
                    <a:pt x="1" y="25"/>
                    <a:pt x="3" y="40"/>
                  </a:cubicBezTo>
                  <a:cubicBezTo>
                    <a:pt x="21" y="55"/>
                    <a:pt x="21" y="55"/>
                    <a:pt x="21" y="55"/>
                  </a:cubicBezTo>
                  <a:cubicBezTo>
                    <a:pt x="43" y="78"/>
                    <a:pt x="69" y="78"/>
                    <a:pt x="98"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0" name="MH_Other_47">
              <a:extLst>
                <a:ext uri="{FF2B5EF4-FFF2-40B4-BE49-F238E27FC236}">
                  <a16:creationId xmlns:a16="http://schemas.microsoft.com/office/drawing/2014/main" id="{93F8A0FD-23E3-41E5-8CDE-C72AC93DB739}"/>
                </a:ext>
              </a:extLst>
            </p:cNvPr>
            <p:cNvSpPr>
              <a:spLocks/>
            </p:cNvSpPr>
            <p:nvPr>
              <p:custDataLst>
                <p:tags r:id="rId33"/>
              </p:custDataLst>
            </p:nvPr>
          </p:nvSpPr>
          <p:spPr bwMode="auto">
            <a:xfrm>
              <a:off x="7481888" y="5413375"/>
              <a:ext cx="279400" cy="185738"/>
            </a:xfrm>
            <a:custGeom>
              <a:avLst/>
              <a:gdLst>
                <a:gd name="T0" fmla="*/ 126 w 226"/>
                <a:gd name="T1" fmla="*/ 5 h 151"/>
                <a:gd name="T2" fmla="*/ 123 w 226"/>
                <a:gd name="T3" fmla="*/ 0 h 151"/>
                <a:gd name="T4" fmla="*/ 120 w 226"/>
                <a:gd name="T5" fmla="*/ 0 h 151"/>
                <a:gd name="T6" fmla="*/ 114 w 226"/>
                <a:gd name="T7" fmla="*/ 2 h 151"/>
                <a:gd name="T8" fmla="*/ 52 w 226"/>
                <a:gd name="T9" fmla="*/ 26 h 151"/>
                <a:gd name="T10" fmla="*/ 30 w 226"/>
                <a:gd name="T11" fmla="*/ 59 h 151"/>
                <a:gd name="T12" fmla="*/ 20 w 226"/>
                <a:gd name="T13" fmla="*/ 71 h 151"/>
                <a:gd name="T14" fmla="*/ 0 w 226"/>
                <a:gd name="T15" fmla="*/ 87 h 151"/>
                <a:gd name="T16" fmla="*/ 31 w 226"/>
                <a:gd name="T17" fmla="*/ 151 h 151"/>
                <a:gd name="T18" fmla="*/ 95 w 226"/>
                <a:gd name="T19" fmla="*/ 131 h 151"/>
                <a:gd name="T20" fmla="*/ 200 w 226"/>
                <a:gd name="T21" fmla="*/ 92 h 151"/>
                <a:gd name="T22" fmla="*/ 192 w 226"/>
                <a:gd name="T23" fmla="*/ 88 h 151"/>
                <a:gd name="T24" fmla="*/ 171 w 226"/>
                <a:gd name="T25" fmla="*/ 98 h 151"/>
                <a:gd name="T26" fmla="*/ 136 w 226"/>
                <a:gd name="T27" fmla="*/ 109 h 151"/>
                <a:gd name="T28" fmla="*/ 225 w 226"/>
                <a:gd name="T29" fmla="*/ 63 h 151"/>
                <a:gd name="T30" fmla="*/ 213 w 226"/>
                <a:gd name="T31" fmla="*/ 56 h 151"/>
                <a:gd name="T32" fmla="*/ 208 w 226"/>
                <a:gd name="T33" fmla="*/ 56 h 151"/>
                <a:gd name="T34" fmla="*/ 131 w 226"/>
                <a:gd name="T35" fmla="*/ 88 h 151"/>
                <a:gd name="T36" fmla="*/ 137 w 226"/>
                <a:gd name="T37" fmla="*/ 70 h 151"/>
                <a:gd name="T38" fmla="*/ 226 w 226"/>
                <a:gd name="T39" fmla="*/ 36 h 151"/>
                <a:gd name="T40" fmla="*/ 198 w 226"/>
                <a:gd name="T41" fmla="*/ 36 h 151"/>
                <a:gd name="T42" fmla="*/ 163 w 226"/>
                <a:gd name="T43" fmla="*/ 47 h 151"/>
                <a:gd name="T44" fmla="*/ 117 w 226"/>
                <a:gd name="T45" fmla="*/ 62 h 151"/>
                <a:gd name="T46" fmla="*/ 129 w 226"/>
                <a:gd name="T47" fmla="*/ 39 h 151"/>
                <a:gd name="T48" fmla="*/ 196 w 226"/>
                <a:gd name="T49" fmla="*/ 14 h 151"/>
                <a:gd name="T50" fmla="*/ 152 w 226"/>
                <a:gd name="T51" fmla="*/ 14 h 151"/>
                <a:gd name="T52" fmla="*/ 146 w 226"/>
                <a:gd name="T53" fmla="*/ 17 h 151"/>
                <a:gd name="T54" fmla="*/ 113 w 226"/>
                <a:gd name="T55" fmla="*/ 28 h 151"/>
                <a:gd name="T56" fmla="*/ 83 w 226"/>
                <a:gd name="T57" fmla="*/ 35 h 151"/>
                <a:gd name="T58" fmla="*/ 98 w 226"/>
                <a:gd name="T59" fmla="*/ 19 h 151"/>
                <a:gd name="T60" fmla="*/ 126 w 226"/>
                <a:gd name="T61" fmla="*/ 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151">
                  <a:moveTo>
                    <a:pt x="126" y="5"/>
                  </a:moveTo>
                  <a:cubicBezTo>
                    <a:pt x="126" y="2"/>
                    <a:pt x="125" y="0"/>
                    <a:pt x="123" y="0"/>
                  </a:cubicBezTo>
                  <a:cubicBezTo>
                    <a:pt x="122" y="0"/>
                    <a:pt x="121" y="0"/>
                    <a:pt x="120" y="0"/>
                  </a:cubicBezTo>
                  <a:cubicBezTo>
                    <a:pt x="118" y="1"/>
                    <a:pt x="116" y="1"/>
                    <a:pt x="114" y="2"/>
                  </a:cubicBezTo>
                  <a:cubicBezTo>
                    <a:pt x="93" y="12"/>
                    <a:pt x="72" y="20"/>
                    <a:pt x="52" y="26"/>
                  </a:cubicBezTo>
                  <a:cubicBezTo>
                    <a:pt x="44" y="39"/>
                    <a:pt x="37" y="50"/>
                    <a:pt x="30" y="59"/>
                  </a:cubicBezTo>
                  <a:cubicBezTo>
                    <a:pt x="26" y="64"/>
                    <a:pt x="23" y="67"/>
                    <a:pt x="20" y="71"/>
                  </a:cubicBezTo>
                  <a:cubicBezTo>
                    <a:pt x="13" y="78"/>
                    <a:pt x="7" y="83"/>
                    <a:pt x="0" y="87"/>
                  </a:cubicBezTo>
                  <a:cubicBezTo>
                    <a:pt x="31" y="151"/>
                    <a:pt x="31" y="151"/>
                    <a:pt x="31" y="151"/>
                  </a:cubicBezTo>
                  <a:cubicBezTo>
                    <a:pt x="49" y="139"/>
                    <a:pt x="70" y="132"/>
                    <a:pt x="95" y="131"/>
                  </a:cubicBezTo>
                  <a:cubicBezTo>
                    <a:pt x="131" y="123"/>
                    <a:pt x="166" y="110"/>
                    <a:pt x="200" y="92"/>
                  </a:cubicBezTo>
                  <a:cubicBezTo>
                    <a:pt x="201" y="88"/>
                    <a:pt x="198" y="87"/>
                    <a:pt x="192" y="88"/>
                  </a:cubicBezTo>
                  <a:cubicBezTo>
                    <a:pt x="171" y="98"/>
                    <a:pt x="171" y="98"/>
                    <a:pt x="171" y="98"/>
                  </a:cubicBezTo>
                  <a:cubicBezTo>
                    <a:pt x="136" y="109"/>
                    <a:pt x="136" y="109"/>
                    <a:pt x="136" y="109"/>
                  </a:cubicBezTo>
                  <a:cubicBezTo>
                    <a:pt x="225" y="63"/>
                    <a:pt x="225" y="63"/>
                    <a:pt x="225" y="63"/>
                  </a:cubicBezTo>
                  <a:cubicBezTo>
                    <a:pt x="224" y="58"/>
                    <a:pt x="220" y="55"/>
                    <a:pt x="213" y="56"/>
                  </a:cubicBezTo>
                  <a:cubicBezTo>
                    <a:pt x="212" y="56"/>
                    <a:pt x="210" y="56"/>
                    <a:pt x="208" y="56"/>
                  </a:cubicBezTo>
                  <a:cubicBezTo>
                    <a:pt x="131" y="88"/>
                    <a:pt x="131" y="88"/>
                    <a:pt x="131" y="88"/>
                  </a:cubicBezTo>
                  <a:cubicBezTo>
                    <a:pt x="137" y="70"/>
                    <a:pt x="137" y="70"/>
                    <a:pt x="137" y="70"/>
                  </a:cubicBezTo>
                  <a:cubicBezTo>
                    <a:pt x="226" y="36"/>
                    <a:pt x="226" y="36"/>
                    <a:pt x="226" y="36"/>
                  </a:cubicBezTo>
                  <a:cubicBezTo>
                    <a:pt x="221" y="31"/>
                    <a:pt x="212" y="31"/>
                    <a:pt x="198" y="36"/>
                  </a:cubicBezTo>
                  <a:cubicBezTo>
                    <a:pt x="163" y="47"/>
                    <a:pt x="163" y="47"/>
                    <a:pt x="163" y="47"/>
                  </a:cubicBezTo>
                  <a:cubicBezTo>
                    <a:pt x="117" y="62"/>
                    <a:pt x="117" y="62"/>
                    <a:pt x="117" y="62"/>
                  </a:cubicBezTo>
                  <a:cubicBezTo>
                    <a:pt x="129" y="39"/>
                    <a:pt x="129" y="39"/>
                    <a:pt x="129" y="39"/>
                  </a:cubicBezTo>
                  <a:cubicBezTo>
                    <a:pt x="196" y="14"/>
                    <a:pt x="196" y="14"/>
                    <a:pt x="196" y="14"/>
                  </a:cubicBezTo>
                  <a:cubicBezTo>
                    <a:pt x="193" y="5"/>
                    <a:pt x="178" y="5"/>
                    <a:pt x="152" y="14"/>
                  </a:cubicBezTo>
                  <a:cubicBezTo>
                    <a:pt x="150" y="15"/>
                    <a:pt x="148" y="15"/>
                    <a:pt x="146" y="17"/>
                  </a:cubicBezTo>
                  <a:cubicBezTo>
                    <a:pt x="136" y="21"/>
                    <a:pt x="125" y="25"/>
                    <a:pt x="113" y="28"/>
                  </a:cubicBezTo>
                  <a:cubicBezTo>
                    <a:pt x="103" y="31"/>
                    <a:pt x="93" y="33"/>
                    <a:pt x="83" y="35"/>
                  </a:cubicBezTo>
                  <a:cubicBezTo>
                    <a:pt x="98" y="19"/>
                    <a:pt x="98" y="19"/>
                    <a:pt x="98" y="19"/>
                  </a:cubicBezTo>
                  <a:cubicBezTo>
                    <a:pt x="126" y="5"/>
                    <a:pt x="126" y="5"/>
                    <a:pt x="126" y="5"/>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1" name="MH_Other_48">
              <a:extLst>
                <a:ext uri="{FF2B5EF4-FFF2-40B4-BE49-F238E27FC236}">
                  <a16:creationId xmlns:a16="http://schemas.microsoft.com/office/drawing/2014/main" id="{0D07355F-BE29-4CE4-B277-5F27018843EB}"/>
                </a:ext>
              </a:extLst>
            </p:cNvPr>
            <p:cNvSpPr>
              <a:spLocks/>
            </p:cNvSpPr>
            <p:nvPr>
              <p:custDataLst>
                <p:tags r:id="rId34"/>
              </p:custDataLst>
            </p:nvPr>
          </p:nvSpPr>
          <p:spPr bwMode="auto">
            <a:xfrm>
              <a:off x="7405688" y="5172075"/>
              <a:ext cx="87312" cy="312738"/>
            </a:xfrm>
            <a:custGeom>
              <a:avLst/>
              <a:gdLst>
                <a:gd name="T0" fmla="*/ 58 w 71"/>
                <a:gd name="T1" fmla="*/ 202 h 252"/>
                <a:gd name="T2" fmla="*/ 65 w 71"/>
                <a:gd name="T3" fmla="*/ 25 h 252"/>
                <a:gd name="T4" fmla="*/ 25 w 71"/>
                <a:gd name="T5" fmla="*/ 18 h 252"/>
                <a:gd name="T6" fmla="*/ 0 w 71"/>
                <a:gd name="T7" fmla="*/ 0 h 252"/>
                <a:gd name="T8" fmla="*/ 4 w 71"/>
                <a:gd name="T9" fmla="*/ 17 h 252"/>
                <a:gd name="T10" fmla="*/ 26 w 71"/>
                <a:gd name="T11" fmla="*/ 123 h 252"/>
                <a:gd name="T12" fmla="*/ 27 w 71"/>
                <a:gd name="T13" fmla="*/ 128 h 252"/>
                <a:gd name="T14" fmla="*/ 16 w 71"/>
                <a:gd name="T15" fmla="*/ 238 h 252"/>
                <a:gd name="T16" fmla="*/ 71 w 71"/>
                <a:gd name="T17" fmla="*/ 252 h 252"/>
                <a:gd name="T18" fmla="*/ 58 w 71"/>
                <a:gd name="T19" fmla="*/ 20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52">
                  <a:moveTo>
                    <a:pt x="58" y="202"/>
                  </a:moveTo>
                  <a:cubicBezTo>
                    <a:pt x="50" y="144"/>
                    <a:pt x="53" y="85"/>
                    <a:pt x="65" y="25"/>
                  </a:cubicBezTo>
                  <a:cubicBezTo>
                    <a:pt x="53" y="29"/>
                    <a:pt x="40" y="27"/>
                    <a:pt x="25" y="18"/>
                  </a:cubicBezTo>
                  <a:cubicBezTo>
                    <a:pt x="0" y="0"/>
                    <a:pt x="0" y="0"/>
                    <a:pt x="0" y="0"/>
                  </a:cubicBezTo>
                  <a:cubicBezTo>
                    <a:pt x="1" y="6"/>
                    <a:pt x="2" y="11"/>
                    <a:pt x="4" y="17"/>
                  </a:cubicBezTo>
                  <a:cubicBezTo>
                    <a:pt x="12" y="52"/>
                    <a:pt x="20" y="88"/>
                    <a:pt x="26" y="123"/>
                  </a:cubicBezTo>
                  <a:cubicBezTo>
                    <a:pt x="26" y="125"/>
                    <a:pt x="27" y="126"/>
                    <a:pt x="27" y="128"/>
                  </a:cubicBezTo>
                  <a:cubicBezTo>
                    <a:pt x="25" y="171"/>
                    <a:pt x="22" y="207"/>
                    <a:pt x="16" y="238"/>
                  </a:cubicBezTo>
                  <a:cubicBezTo>
                    <a:pt x="71" y="252"/>
                    <a:pt x="71" y="252"/>
                    <a:pt x="71" y="252"/>
                  </a:cubicBezTo>
                  <a:cubicBezTo>
                    <a:pt x="58" y="202"/>
                    <a:pt x="58" y="202"/>
                    <a:pt x="58"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2" name="MH_Other_49">
              <a:extLst>
                <a:ext uri="{FF2B5EF4-FFF2-40B4-BE49-F238E27FC236}">
                  <a16:creationId xmlns:a16="http://schemas.microsoft.com/office/drawing/2014/main" id="{253E3EC0-50E4-4EDB-B1A6-E5AC7CD6AB87}"/>
                </a:ext>
              </a:extLst>
            </p:cNvPr>
            <p:cNvSpPr>
              <a:spLocks/>
            </p:cNvSpPr>
            <p:nvPr>
              <p:custDataLst>
                <p:tags r:id="rId35"/>
              </p:custDataLst>
            </p:nvPr>
          </p:nvSpPr>
          <p:spPr bwMode="auto">
            <a:xfrm>
              <a:off x="7396163" y="5064125"/>
              <a:ext cx="44450" cy="98425"/>
            </a:xfrm>
            <a:custGeom>
              <a:avLst/>
              <a:gdLst>
                <a:gd name="T0" fmla="*/ 10 w 36"/>
                <a:gd name="T1" fmla="*/ 22 h 80"/>
                <a:gd name="T2" fmla="*/ 8 w 36"/>
                <a:gd name="T3" fmla="*/ 16 h 80"/>
                <a:gd name="T4" fmla="*/ 4 w 36"/>
                <a:gd name="T5" fmla="*/ 0 h 80"/>
                <a:gd name="T6" fmla="*/ 0 w 36"/>
                <a:gd name="T7" fmla="*/ 27 h 80"/>
                <a:gd name="T8" fmla="*/ 36 w 36"/>
                <a:gd name="T9" fmla="*/ 80 h 80"/>
                <a:gd name="T10" fmla="*/ 16 w 36"/>
                <a:gd name="T11" fmla="*/ 34 h 80"/>
                <a:gd name="T12" fmla="*/ 10 w 36"/>
                <a:gd name="T13" fmla="*/ 22 h 80"/>
              </a:gdLst>
              <a:ahLst/>
              <a:cxnLst>
                <a:cxn ang="0">
                  <a:pos x="T0" y="T1"/>
                </a:cxn>
                <a:cxn ang="0">
                  <a:pos x="T2" y="T3"/>
                </a:cxn>
                <a:cxn ang="0">
                  <a:pos x="T4" y="T5"/>
                </a:cxn>
                <a:cxn ang="0">
                  <a:pos x="T6" y="T7"/>
                </a:cxn>
                <a:cxn ang="0">
                  <a:pos x="T8" y="T9"/>
                </a:cxn>
                <a:cxn ang="0">
                  <a:pos x="T10" y="T11"/>
                </a:cxn>
                <a:cxn ang="0">
                  <a:pos x="T12" y="T13"/>
                </a:cxn>
              </a:cxnLst>
              <a:rect l="0" t="0" r="r" b="b"/>
              <a:pathLst>
                <a:path w="36" h="80">
                  <a:moveTo>
                    <a:pt x="10" y="22"/>
                  </a:moveTo>
                  <a:cubicBezTo>
                    <a:pt x="9" y="20"/>
                    <a:pt x="8" y="18"/>
                    <a:pt x="8" y="16"/>
                  </a:cubicBezTo>
                  <a:cubicBezTo>
                    <a:pt x="4" y="0"/>
                    <a:pt x="4" y="0"/>
                    <a:pt x="4" y="0"/>
                  </a:cubicBezTo>
                  <a:cubicBezTo>
                    <a:pt x="2" y="8"/>
                    <a:pt x="0" y="17"/>
                    <a:pt x="0" y="27"/>
                  </a:cubicBezTo>
                  <a:cubicBezTo>
                    <a:pt x="3" y="47"/>
                    <a:pt x="15" y="64"/>
                    <a:pt x="36" y="80"/>
                  </a:cubicBezTo>
                  <a:cubicBezTo>
                    <a:pt x="24" y="65"/>
                    <a:pt x="17" y="50"/>
                    <a:pt x="16" y="34"/>
                  </a:cubicBezTo>
                  <a:cubicBezTo>
                    <a:pt x="13" y="31"/>
                    <a:pt x="11" y="27"/>
                    <a:pt x="10" y="22"/>
                  </a:cubicBez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3" name="MH_Other_50">
              <a:extLst>
                <a:ext uri="{FF2B5EF4-FFF2-40B4-BE49-F238E27FC236}">
                  <a16:creationId xmlns:a16="http://schemas.microsoft.com/office/drawing/2014/main" id="{6A637110-3642-4236-B437-3DE6591C7CA2}"/>
                </a:ext>
              </a:extLst>
            </p:cNvPr>
            <p:cNvSpPr>
              <a:spLocks/>
            </p:cNvSpPr>
            <p:nvPr>
              <p:custDataLst>
                <p:tags r:id="rId36"/>
              </p:custDataLst>
            </p:nvPr>
          </p:nvSpPr>
          <p:spPr bwMode="auto">
            <a:xfrm>
              <a:off x="7381875" y="5172075"/>
              <a:ext cx="26988" cy="61913"/>
            </a:xfrm>
            <a:custGeom>
              <a:avLst/>
              <a:gdLst>
                <a:gd name="T0" fmla="*/ 0 w 22"/>
                <a:gd name="T1" fmla="*/ 50 h 50"/>
                <a:gd name="T2" fmla="*/ 22 w 22"/>
                <a:gd name="T3" fmla="*/ 17 h 50"/>
                <a:gd name="T4" fmla="*/ 18 w 22"/>
                <a:gd name="T5" fmla="*/ 0 h 50"/>
                <a:gd name="T6" fmla="*/ 0 w 22"/>
                <a:gd name="T7" fmla="*/ 50 h 50"/>
              </a:gdLst>
              <a:ahLst/>
              <a:cxnLst>
                <a:cxn ang="0">
                  <a:pos x="T0" y="T1"/>
                </a:cxn>
                <a:cxn ang="0">
                  <a:pos x="T2" y="T3"/>
                </a:cxn>
                <a:cxn ang="0">
                  <a:pos x="T4" y="T5"/>
                </a:cxn>
                <a:cxn ang="0">
                  <a:pos x="T6" y="T7"/>
                </a:cxn>
              </a:cxnLst>
              <a:rect l="0" t="0" r="r" b="b"/>
              <a:pathLst>
                <a:path w="22" h="50">
                  <a:moveTo>
                    <a:pt x="0" y="50"/>
                  </a:moveTo>
                  <a:cubicBezTo>
                    <a:pt x="22" y="17"/>
                    <a:pt x="22" y="17"/>
                    <a:pt x="22" y="17"/>
                  </a:cubicBezTo>
                  <a:cubicBezTo>
                    <a:pt x="20" y="11"/>
                    <a:pt x="19" y="6"/>
                    <a:pt x="18" y="0"/>
                  </a:cubicBezTo>
                  <a:cubicBezTo>
                    <a:pt x="0" y="50"/>
                    <a:pt x="0" y="50"/>
                    <a:pt x="0" y="5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4" name="MH_Other_51">
              <a:extLst>
                <a:ext uri="{FF2B5EF4-FFF2-40B4-BE49-F238E27FC236}">
                  <a16:creationId xmlns:a16="http://schemas.microsoft.com/office/drawing/2014/main" id="{EF0D6A5C-134E-4F78-8ED3-B779D94971AA}"/>
                </a:ext>
              </a:extLst>
            </p:cNvPr>
            <p:cNvSpPr>
              <a:spLocks/>
            </p:cNvSpPr>
            <p:nvPr>
              <p:custDataLst>
                <p:tags r:id="rId37"/>
              </p:custDataLst>
            </p:nvPr>
          </p:nvSpPr>
          <p:spPr bwMode="auto">
            <a:xfrm>
              <a:off x="7381875" y="5194300"/>
              <a:ext cx="53975" cy="128588"/>
            </a:xfrm>
            <a:custGeom>
              <a:avLst/>
              <a:gdLst>
                <a:gd name="T0" fmla="*/ 22 w 44"/>
                <a:gd name="T1" fmla="*/ 0 h 106"/>
                <a:gd name="T2" fmla="*/ 0 w 44"/>
                <a:gd name="T3" fmla="*/ 33 h 106"/>
                <a:gd name="T4" fmla="*/ 27 w 44"/>
                <a:gd name="T5" fmla="*/ 73 h 106"/>
                <a:gd name="T6" fmla="*/ 44 w 44"/>
                <a:gd name="T7" fmla="*/ 106 h 106"/>
                <a:gd name="T8" fmla="*/ 22 w 44"/>
                <a:gd name="T9" fmla="*/ 0 h 106"/>
              </a:gdLst>
              <a:ahLst/>
              <a:cxnLst>
                <a:cxn ang="0">
                  <a:pos x="T0" y="T1"/>
                </a:cxn>
                <a:cxn ang="0">
                  <a:pos x="T2" y="T3"/>
                </a:cxn>
                <a:cxn ang="0">
                  <a:pos x="T4" y="T5"/>
                </a:cxn>
                <a:cxn ang="0">
                  <a:pos x="T6" y="T7"/>
                </a:cxn>
                <a:cxn ang="0">
                  <a:pos x="T8" y="T9"/>
                </a:cxn>
              </a:cxnLst>
              <a:rect l="0" t="0" r="r" b="b"/>
              <a:pathLst>
                <a:path w="44" h="106">
                  <a:moveTo>
                    <a:pt x="22" y="0"/>
                  </a:moveTo>
                  <a:cubicBezTo>
                    <a:pt x="0" y="33"/>
                    <a:pt x="0" y="33"/>
                    <a:pt x="0" y="33"/>
                  </a:cubicBezTo>
                  <a:cubicBezTo>
                    <a:pt x="0" y="46"/>
                    <a:pt x="9" y="60"/>
                    <a:pt x="27" y="73"/>
                  </a:cubicBezTo>
                  <a:cubicBezTo>
                    <a:pt x="36" y="85"/>
                    <a:pt x="42" y="96"/>
                    <a:pt x="44" y="106"/>
                  </a:cubicBezTo>
                  <a:cubicBezTo>
                    <a:pt x="38" y="71"/>
                    <a:pt x="30" y="35"/>
                    <a:pt x="22" y="0"/>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5" name="MH_Other_52">
              <a:extLst>
                <a:ext uri="{FF2B5EF4-FFF2-40B4-BE49-F238E27FC236}">
                  <a16:creationId xmlns:a16="http://schemas.microsoft.com/office/drawing/2014/main" id="{B3CF4F9A-FD3B-4723-B306-3A0882D12847}"/>
                </a:ext>
              </a:extLst>
            </p:cNvPr>
            <p:cNvSpPr>
              <a:spLocks/>
            </p:cNvSpPr>
            <p:nvPr>
              <p:custDataLst>
                <p:tags r:id="rId38"/>
              </p:custDataLst>
            </p:nvPr>
          </p:nvSpPr>
          <p:spPr bwMode="auto">
            <a:xfrm>
              <a:off x="7173913" y="5103813"/>
              <a:ext cx="107950" cy="266700"/>
            </a:xfrm>
            <a:custGeom>
              <a:avLst/>
              <a:gdLst>
                <a:gd name="T0" fmla="*/ 72 w 87"/>
                <a:gd name="T1" fmla="*/ 0 h 215"/>
                <a:gd name="T2" fmla="*/ 58 w 87"/>
                <a:gd name="T3" fmla="*/ 19 h 215"/>
                <a:gd name="T4" fmla="*/ 58 w 87"/>
                <a:gd name="T5" fmla="*/ 136 h 215"/>
                <a:gd name="T6" fmla="*/ 0 w 87"/>
                <a:gd name="T7" fmla="*/ 195 h 215"/>
                <a:gd name="T8" fmla="*/ 16 w 87"/>
                <a:gd name="T9" fmla="*/ 215 h 215"/>
                <a:gd name="T10" fmla="*/ 87 w 87"/>
                <a:gd name="T11" fmla="*/ 144 h 215"/>
                <a:gd name="T12" fmla="*/ 72 w 87"/>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87" h="215">
                  <a:moveTo>
                    <a:pt x="72" y="0"/>
                  </a:moveTo>
                  <a:cubicBezTo>
                    <a:pt x="67" y="5"/>
                    <a:pt x="63" y="11"/>
                    <a:pt x="58" y="19"/>
                  </a:cubicBezTo>
                  <a:cubicBezTo>
                    <a:pt x="51" y="64"/>
                    <a:pt x="51" y="103"/>
                    <a:pt x="58" y="136"/>
                  </a:cubicBezTo>
                  <a:cubicBezTo>
                    <a:pt x="0" y="195"/>
                    <a:pt x="0" y="195"/>
                    <a:pt x="0" y="195"/>
                  </a:cubicBezTo>
                  <a:cubicBezTo>
                    <a:pt x="16" y="215"/>
                    <a:pt x="16" y="215"/>
                    <a:pt x="16" y="215"/>
                  </a:cubicBezTo>
                  <a:cubicBezTo>
                    <a:pt x="43" y="190"/>
                    <a:pt x="67" y="167"/>
                    <a:pt x="87" y="144"/>
                  </a:cubicBezTo>
                  <a:cubicBezTo>
                    <a:pt x="59" y="104"/>
                    <a:pt x="54" y="55"/>
                    <a:pt x="72" y="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6" name="MH_Other_53">
              <a:extLst>
                <a:ext uri="{FF2B5EF4-FFF2-40B4-BE49-F238E27FC236}">
                  <a16:creationId xmlns:a16="http://schemas.microsoft.com/office/drawing/2014/main" id="{47AF99C2-60C8-43A4-BF89-0F82CE318984}"/>
                </a:ext>
              </a:extLst>
            </p:cNvPr>
            <p:cNvSpPr>
              <a:spLocks/>
            </p:cNvSpPr>
            <p:nvPr>
              <p:custDataLst>
                <p:tags r:id="rId39"/>
              </p:custDataLst>
            </p:nvPr>
          </p:nvSpPr>
          <p:spPr bwMode="auto">
            <a:xfrm>
              <a:off x="7107238" y="5127625"/>
              <a:ext cx="139700" cy="217488"/>
            </a:xfrm>
            <a:custGeom>
              <a:avLst/>
              <a:gdLst>
                <a:gd name="T0" fmla="*/ 112 w 112"/>
                <a:gd name="T1" fmla="*/ 0 h 176"/>
                <a:gd name="T2" fmla="*/ 99 w 112"/>
                <a:gd name="T3" fmla="*/ 24 h 176"/>
                <a:gd name="T4" fmla="*/ 99 w 112"/>
                <a:gd name="T5" fmla="*/ 24 h 176"/>
                <a:gd name="T6" fmla="*/ 93 w 112"/>
                <a:gd name="T7" fmla="*/ 36 h 176"/>
                <a:gd name="T8" fmla="*/ 78 w 112"/>
                <a:gd name="T9" fmla="*/ 51 h 176"/>
                <a:gd name="T10" fmla="*/ 77 w 112"/>
                <a:gd name="T11" fmla="*/ 81 h 176"/>
                <a:gd name="T12" fmla="*/ 63 w 112"/>
                <a:gd name="T13" fmla="*/ 113 h 176"/>
                <a:gd name="T14" fmla="*/ 20 w 112"/>
                <a:gd name="T15" fmla="*/ 117 h 176"/>
                <a:gd name="T16" fmla="*/ 0 w 112"/>
                <a:gd name="T17" fmla="*/ 135 h 176"/>
                <a:gd name="T18" fmla="*/ 54 w 112"/>
                <a:gd name="T19" fmla="*/ 176 h 176"/>
                <a:gd name="T20" fmla="*/ 112 w 112"/>
                <a:gd name="T21" fmla="*/ 117 h 176"/>
                <a:gd name="T22" fmla="*/ 112 w 112"/>
                <a:gd name="T2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176">
                  <a:moveTo>
                    <a:pt x="112" y="0"/>
                  </a:moveTo>
                  <a:cubicBezTo>
                    <a:pt x="108" y="7"/>
                    <a:pt x="104" y="14"/>
                    <a:pt x="99" y="24"/>
                  </a:cubicBezTo>
                  <a:cubicBezTo>
                    <a:pt x="99" y="24"/>
                    <a:pt x="99" y="24"/>
                    <a:pt x="99" y="24"/>
                  </a:cubicBezTo>
                  <a:cubicBezTo>
                    <a:pt x="97" y="28"/>
                    <a:pt x="95" y="32"/>
                    <a:pt x="93" y="36"/>
                  </a:cubicBezTo>
                  <a:cubicBezTo>
                    <a:pt x="78" y="51"/>
                    <a:pt x="78" y="51"/>
                    <a:pt x="78" y="51"/>
                  </a:cubicBezTo>
                  <a:cubicBezTo>
                    <a:pt x="77" y="81"/>
                    <a:pt x="77" y="81"/>
                    <a:pt x="77" y="81"/>
                  </a:cubicBezTo>
                  <a:cubicBezTo>
                    <a:pt x="82" y="98"/>
                    <a:pt x="77" y="108"/>
                    <a:pt x="63" y="113"/>
                  </a:cubicBezTo>
                  <a:cubicBezTo>
                    <a:pt x="50" y="120"/>
                    <a:pt x="35" y="121"/>
                    <a:pt x="20" y="117"/>
                  </a:cubicBezTo>
                  <a:cubicBezTo>
                    <a:pt x="0" y="135"/>
                    <a:pt x="0" y="135"/>
                    <a:pt x="0" y="135"/>
                  </a:cubicBezTo>
                  <a:cubicBezTo>
                    <a:pt x="30" y="144"/>
                    <a:pt x="48" y="157"/>
                    <a:pt x="54" y="176"/>
                  </a:cubicBezTo>
                  <a:cubicBezTo>
                    <a:pt x="112" y="117"/>
                    <a:pt x="112" y="117"/>
                    <a:pt x="112" y="117"/>
                  </a:cubicBezTo>
                  <a:cubicBezTo>
                    <a:pt x="105" y="84"/>
                    <a:pt x="105" y="45"/>
                    <a:pt x="112" y="0"/>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7" name="MH_Other_54">
              <a:extLst>
                <a:ext uri="{FF2B5EF4-FFF2-40B4-BE49-F238E27FC236}">
                  <a16:creationId xmlns:a16="http://schemas.microsoft.com/office/drawing/2014/main" id="{D27A9393-3BE5-4BFB-8866-B53084FBDC85}"/>
                </a:ext>
              </a:extLst>
            </p:cNvPr>
            <p:cNvSpPr>
              <a:spLocks/>
            </p:cNvSpPr>
            <p:nvPr>
              <p:custDataLst>
                <p:tags r:id="rId40"/>
              </p:custDataLst>
            </p:nvPr>
          </p:nvSpPr>
          <p:spPr bwMode="auto">
            <a:xfrm>
              <a:off x="7105650" y="5294313"/>
              <a:ext cx="220663" cy="487362"/>
            </a:xfrm>
            <a:custGeom>
              <a:avLst/>
              <a:gdLst>
                <a:gd name="T0" fmla="*/ 73 w 179"/>
                <a:gd name="T1" fmla="*/ 61 h 393"/>
                <a:gd name="T2" fmla="*/ 57 w 179"/>
                <a:gd name="T3" fmla="*/ 41 h 393"/>
                <a:gd name="T4" fmla="*/ 3 w 179"/>
                <a:gd name="T5" fmla="*/ 0 h 393"/>
                <a:gd name="T6" fmla="*/ 1 w 179"/>
                <a:gd name="T7" fmla="*/ 17 h 393"/>
                <a:gd name="T8" fmla="*/ 6 w 179"/>
                <a:gd name="T9" fmla="*/ 54 h 393"/>
                <a:gd name="T10" fmla="*/ 9 w 179"/>
                <a:gd name="T11" fmla="*/ 62 h 393"/>
                <a:gd name="T12" fmla="*/ 17 w 179"/>
                <a:gd name="T13" fmla="*/ 16 h 393"/>
                <a:gd name="T14" fmla="*/ 63 w 179"/>
                <a:gd name="T15" fmla="*/ 103 h 393"/>
                <a:gd name="T16" fmla="*/ 69 w 179"/>
                <a:gd name="T17" fmla="*/ 260 h 393"/>
                <a:gd name="T18" fmla="*/ 49 w 179"/>
                <a:gd name="T19" fmla="*/ 257 h 393"/>
                <a:gd name="T20" fmla="*/ 70 w 179"/>
                <a:gd name="T21" fmla="*/ 281 h 393"/>
                <a:gd name="T22" fmla="*/ 51 w 179"/>
                <a:gd name="T23" fmla="*/ 340 h 393"/>
                <a:gd name="T24" fmla="*/ 51 w 179"/>
                <a:gd name="T25" fmla="*/ 367 h 393"/>
                <a:gd name="T26" fmla="*/ 83 w 179"/>
                <a:gd name="T27" fmla="*/ 285 h 393"/>
                <a:gd name="T28" fmla="*/ 158 w 179"/>
                <a:gd name="T29" fmla="*/ 262 h 393"/>
                <a:gd name="T30" fmla="*/ 160 w 179"/>
                <a:gd name="T31" fmla="*/ 393 h 393"/>
                <a:gd name="T32" fmla="*/ 170 w 179"/>
                <a:gd name="T33" fmla="*/ 291 h 393"/>
                <a:gd name="T34" fmla="*/ 172 w 179"/>
                <a:gd name="T35" fmla="*/ 254 h 393"/>
                <a:gd name="T36" fmla="*/ 179 w 179"/>
                <a:gd name="T37" fmla="*/ 243 h 393"/>
                <a:gd name="T38" fmla="*/ 170 w 179"/>
                <a:gd name="T39" fmla="*/ 240 h 393"/>
                <a:gd name="T40" fmla="*/ 162 w 179"/>
                <a:gd name="T41" fmla="*/ 250 h 393"/>
                <a:gd name="T42" fmla="*/ 83 w 179"/>
                <a:gd name="T43" fmla="*/ 277 h 393"/>
                <a:gd name="T44" fmla="*/ 74 w 179"/>
                <a:gd name="T45" fmla="*/ 262 h 393"/>
                <a:gd name="T46" fmla="*/ 70 w 179"/>
                <a:gd name="T47" fmla="*/ 79 h 393"/>
                <a:gd name="T48" fmla="*/ 91 w 179"/>
                <a:gd name="T49" fmla="*/ 122 h 393"/>
                <a:gd name="T50" fmla="*/ 99 w 179"/>
                <a:gd name="T51" fmla="*/ 237 h 393"/>
                <a:gd name="T52" fmla="*/ 109 w 179"/>
                <a:gd name="T53" fmla="*/ 188 h 393"/>
                <a:gd name="T54" fmla="*/ 127 w 179"/>
                <a:gd name="T55" fmla="*/ 222 h 393"/>
                <a:gd name="T56" fmla="*/ 156 w 179"/>
                <a:gd name="T57" fmla="*/ 230 h 393"/>
                <a:gd name="T58" fmla="*/ 152 w 179"/>
                <a:gd name="T59" fmla="*/ 223 h 393"/>
                <a:gd name="T60" fmla="*/ 130 w 179"/>
                <a:gd name="T61" fmla="*/ 206 h 393"/>
                <a:gd name="T62" fmla="*/ 109 w 179"/>
                <a:gd name="T63" fmla="*/ 170 h 393"/>
                <a:gd name="T64" fmla="*/ 99 w 179"/>
                <a:gd name="T65" fmla="*/ 118 h 393"/>
                <a:gd name="T66" fmla="*/ 73 w 179"/>
                <a:gd name="T67" fmla="*/ 6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9" h="393">
                  <a:moveTo>
                    <a:pt x="73" y="61"/>
                  </a:moveTo>
                  <a:cubicBezTo>
                    <a:pt x="57" y="41"/>
                    <a:pt x="57" y="41"/>
                    <a:pt x="57" y="41"/>
                  </a:cubicBezTo>
                  <a:cubicBezTo>
                    <a:pt x="51" y="22"/>
                    <a:pt x="33" y="9"/>
                    <a:pt x="3" y="0"/>
                  </a:cubicBezTo>
                  <a:cubicBezTo>
                    <a:pt x="1" y="5"/>
                    <a:pt x="0" y="11"/>
                    <a:pt x="1" y="17"/>
                  </a:cubicBezTo>
                  <a:cubicBezTo>
                    <a:pt x="7" y="14"/>
                    <a:pt x="9" y="26"/>
                    <a:pt x="6" y="54"/>
                  </a:cubicBezTo>
                  <a:cubicBezTo>
                    <a:pt x="7" y="57"/>
                    <a:pt x="8" y="59"/>
                    <a:pt x="9" y="62"/>
                  </a:cubicBezTo>
                  <a:cubicBezTo>
                    <a:pt x="18" y="50"/>
                    <a:pt x="21" y="35"/>
                    <a:pt x="17" y="16"/>
                  </a:cubicBezTo>
                  <a:cubicBezTo>
                    <a:pt x="44" y="42"/>
                    <a:pt x="59" y="71"/>
                    <a:pt x="63" y="103"/>
                  </a:cubicBezTo>
                  <a:cubicBezTo>
                    <a:pt x="69" y="260"/>
                    <a:pt x="69" y="260"/>
                    <a:pt x="69" y="260"/>
                  </a:cubicBezTo>
                  <a:cubicBezTo>
                    <a:pt x="64" y="257"/>
                    <a:pt x="57" y="256"/>
                    <a:pt x="49" y="257"/>
                  </a:cubicBezTo>
                  <a:cubicBezTo>
                    <a:pt x="66" y="262"/>
                    <a:pt x="73" y="271"/>
                    <a:pt x="70" y="281"/>
                  </a:cubicBezTo>
                  <a:cubicBezTo>
                    <a:pt x="51" y="340"/>
                    <a:pt x="51" y="340"/>
                    <a:pt x="51" y="340"/>
                  </a:cubicBezTo>
                  <a:cubicBezTo>
                    <a:pt x="51" y="367"/>
                    <a:pt x="51" y="367"/>
                    <a:pt x="51" y="367"/>
                  </a:cubicBezTo>
                  <a:cubicBezTo>
                    <a:pt x="56" y="338"/>
                    <a:pt x="67" y="311"/>
                    <a:pt x="83" y="285"/>
                  </a:cubicBezTo>
                  <a:cubicBezTo>
                    <a:pt x="107" y="282"/>
                    <a:pt x="132" y="274"/>
                    <a:pt x="158" y="262"/>
                  </a:cubicBezTo>
                  <a:cubicBezTo>
                    <a:pt x="165" y="303"/>
                    <a:pt x="165" y="347"/>
                    <a:pt x="160" y="393"/>
                  </a:cubicBezTo>
                  <a:cubicBezTo>
                    <a:pt x="171" y="363"/>
                    <a:pt x="174" y="329"/>
                    <a:pt x="170" y="291"/>
                  </a:cubicBezTo>
                  <a:cubicBezTo>
                    <a:pt x="168" y="275"/>
                    <a:pt x="169" y="263"/>
                    <a:pt x="172" y="254"/>
                  </a:cubicBezTo>
                  <a:cubicBezTo>
                    <a:pt x="173" y="249"/>
                    <a:pt x="176" y="246"/>
                    <a:pt x="179" y="243"/>
                  </a:cubicBezTo>
                  <a:cubicBezTo>
                    <a:pt x="176" y="242"/>
                    <a:pt x="173" y="241"/>
                    <a:pt x="170" y="240"/>
                  </a:cubicBezTo>
                  <a:cubicBezTo>
                    <a:pt x="162" y="250"/>
                    <a:pt x="162" y="250"/>
                    <a:pt x="162" y="250"/>
                  </a:cubicBezTo>
                  <a:cubicBezTo>
                    <a:pt x="83" y="277"/>
                    <a:pt x="83" y="277"/>
                    <a:pt x="83" y="277"/>
                  </a:cubicBezTo>
                  <a:cubicBezTo>
                    <a:pt x="81" y="270"/>
                    <a:pt x="78" y="266"/>
                    <a:pt x="74" y="262"/>
                  </a:cubicBezTo>
                  <a:cubicBezTo>
                    <a:pt x="84" y="190"/>
                    <a:pt x="83" y="129"/>
                    <a:pt x="70" y="79"/>
                  </a:cubicBezTo>
                  <a:cubicBezTo>
                    <a:pt x="91" y="122"/>
                    <a:pt x="91" y="122"/>
                    <a:pt x="91" y="122"/>
                  </a:cubicBezTo>
                  <a:cubicBezTo>
                    <a:pt x="103" y="166"/>
                    <a:pt x="106" y="204"/>
                    <a:pt x="99" y="237"/>
                  </a:cubicBezTo>
                  <a:cubicBezTo>
                    <a:pt x="105" y="221"/>
                    <a:pt x="108" y="205"/>
                    <a:pt x="109" y="188"/>
                  </a:cubicBezTo>
                  <a:cubicBezTo>
                    <a:pt x="117" y="198"/>
                    <a:pt x="123" y="209"/>
                    <a:pt x="127" y="222"/>
                  </a:cubicBezTo>
                  <a:cubicBezTo>
                    <a:pt x="156" y="230"/>
                    <a:pt x="156" y="230"/>
                    <a:pt x="156" y="230"/>
                  </a:cubicBezTo>
                  <a:cubicBezTo>
                    <a:pt x="154" y="228"/>
                    <a:pt x="153" y="225"/>
                    <a:pt x="152" y="223"/>
                  </a:cubicBezTo>
                  <a:cubicBezTo>
                    <a:pt x="145" y="224"/>
                    <a:pt x="138" y="218"/>
                    <a:pt x="130" y="206"/>
                  </a:cubicBezTo>
                  <a:cubicBezTo>
                    <a:pt x="126" y="190"/>
                    <a:pt x="119" y="178"/>
                    <a:pt x="109" y="170"/>
                  </a:cubicBezTo>
                  <a:cubicBezTo>
                    <a:pt x="108" y="153"/>
                    <a:pt x="105" y="135"/>
                    <a:pt x="99" y="118"/>
                  </a:cubicBezTo>
                  <a:cubicBezTo>
                    <a:pt x="73" y="61"/>
                    <a:pt x="73" y="61"/>
                    <a:pt x="73" y="61"/>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8" name="MH_Other_55">
              <a:extLst>
                <a:ext uri="{FF2B5EF4-FFF2-40B4-BE49-F238E27FC236}">
                  <a16:creationId xmlns:a16="http://schemas.microsoft.com/office/drawing/2014/main" id="{99EA51E2-AD76-4B2B-877F-DAC6DAA775FB}"/>
                </a:ext>
              </a:extLst>
            </p:cNvPr>
            <p:cNvSpPr>
              <a:spLocks/>
            </p:cNvSpPr>
            <p:nvPr>
              <p:custDataLst>
                <p:tags r:id="rId41"/>
              </p:custDataLst>
            </p:nvPr>
          </p:nvSpPr>
          <p:spPr bwMode="auto">
            <a:xfrm>
              <a:off x="7308850" y="5278438"/>
              <a:ext cx="12700" cy="47625"/>
            </a:xfrm>
            <a:custGeom>
              <a:avLst/>
              <a:gdLst>
                <a:gd name="T0" fmla="*/ 0 w 9"/>
                <a:gd name="T1" fmla="*/ 22 h 31"/>
                <a:gd name="T2" fmla="*/ 9 w 9"/>
                <a:gd name="T3" fmla="*/ 31 h 31"/>
                <a:gd name="T4" fmla="*/ 4 w 9"/>
                <a:gd name="T5" fmla="*/ 0 h 31"/>
                <a:gd name="T6" fmla="*/ 0 w 9"/>
                <a:gd name="T7" fmla="*/ 22 h 31"/>
                <a:gd name="T8" fmla="*/ 0 w 9"/>
                <a:gd name="T9" fmla="*/ 22 h 31"/>
              </a:gdLst>
              <a:ahLst/>
              <a:cxnLst>
                <a:cxn ang="0">
                  <a:pos x="T0" y="T1"/>
                </a:cxn>
                <a:cxn ang="0">
                  <a:pos x="T2" y="T3"/>
                </a:cxn>
                <a:cxn ang="0">
                  <a:pos x="T4" y="T5"/>
                </a:cxn>
                <a:cxn ang="0">
                  <a:pos x="T6" y="T7"/>
                </a:cxn>
                <a:cxn ang="0">
                  <a:pos x="T8" y="T9"/>
                </a:cxn>
              </a:cxnLst>
              <a:rect l="0" t="0" r="r" b="b"/>
              <a:pathLst>
                <a:path w="9" h="31">
                  <a:moveTo>
                    <a:pt x="0" y="22"/>
                  </a:moveTo>
                  <a:lnTo>
                    <a:pt x="9" y="31"/>
                  </a:lnTo>
                  <a:lnTo>
                    <a:pt x="4" y="0"/>
                  </a:lnTo>
                  <a:lnTo>
                    <a:pt x="0" y="22"/>
                  </a:lnTo>
                  <a:lnTo>
                    <a:pt x="0" y="22"/>
                  </a:ln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59" name="MH_Other_56">
              <a:extLst>
                <a:ext uri="{FF2B5EF4-FFF2-40B4-BE49-F238E27FC236}">
                  <a16:creationId xmlns:a16="http://schemas.microsoft.com/office/drawing/2014/main" id="{59EF9740-4BA9-42F6-B09F-27E982EA00FE}"/>
                </a:ext>
              </a:extLst>
            </p:cNvPr>
            <p:cNvSpPr>
              <a:spLocks noEditPoints="1"/>
            </p:cNvSpPr>
            <p:nvPr>
              <p:custDataLst>
                <p:tags r:id="rId42"/>
              </p:custDataLst>
            </p:nvPr>
          </p:nvSpPr>
          <p:spPr bwMode="auto">
            <a:xfrm>
              <a:off x="7242175" y="5054600"/>
              <a:ext cx="173038" cy="525463"/>
            </a:xfrm>
            <a:custGeom>
              <a:avLst/>
              <a:gdLst>
                <a:gd name="T0" fmla="*/ 58 w 140"/>
                <a:gd name="T1" fmla="*/ 179 h 422"/>
                <a:gd name="T2" fmla="*/ 65 w 140"/>
                <a:gd name="T3" fmla="*/ 218 h 422"/>
                <a:gd name="T4" fmla="*/ 84 w 140"/>
                <a:gd name="T5" fmla="*/ 265 h 422"/>
                <a:gd name="T6" fmla="*/ 107 w 140"/>
                <a:gd name="T7" fmla="*/ 312 h 422"/>
                <a:gd name="T8" fmla="*/ 80 w 140"/>
                <a:gd name="T9" fmla="*/ 279 h 422"/>
                <a:gd name="T10" fmla="*/ 79 w 140"/>
                <a:gd name="T11" fmla="*/ 370 h 422"/>
                <a:gd name="T12" fmla="*/ 84 w 140"/>
                <a:gd name="T13" fmla="*/ 398 h 422"/>
                <a:gd name="T14" fmla="*/ 98 w 140"/>
                <a:gd name="T15" fmla="*/ 422 h 422"/>
                <a:gd name="T16" fmla="*/ 105 w 140"/>
                <a:gd name="T17" fmla="*/ 412 h 422"/>
                <a:gd name="T18" fmla="*/ 117 w 140"/>
                <a:gd name="T19" fmla="*/ 381 h 422"/>
                <a:gd name="T20" fmla="*/ 131 w 140"/>
                <a:gd name="T21" fmla="*/ 195 h 422"/>
                <a:gd name="T22" fmla="*/ 101 w 140"/>
                <a:gd name="T23" fmla="*/ 154 h 422"/>
                <a:gd name="T24" fmla="*/ 24 w 140"/>
                <a:gd name="T25" fmla="*/ 143 h 422"/>
                <a:gd name="T26" fmla="*/ 69 w 140"/>
                <a:gd name="T27" fmla="*/ 37 h 422"/>
                <a:gd name="T28" fmla="*/ 102 w 140"/>
                <a:gd name="T29" fmla="*/ 0 h 422"/>
                <a:gd name="T30" fmla="*/ 18 w 140"/>
                <a:gd name="T31" fmla="*/ 39 h 422"/>
                <a:gd name="T32" fmla="*/ 33 w 140"/>
                <a:gd name="T33" fmla="*/ 183 h 422"/>
                <a:gd name="T34" fmla="*/ 54 w 140"/>
                <a:gd name="T35" fmla="*/ 207 h 422"/>
                <a:gd name="T36" fmla="*/ 58 w 140"/>
                <a:gd name="T37" fmla="*/ 179 h 422"/>
                <a:gd name="T38" fmla="*/ 90 w 140"/>
                <a:gd name="T39" fmla="*/ 9 h 422"/>
                <a:gd name="T40" fmla="*/ 79 w 140"/>
                <a:gd name="T41" fmla="*/ 22 h 422"/>
                <a:gd name="T42" fmla="*/ 26 w 140"/>
                <a:gd name="T43" fmla="*/ 46 h 422"/>
                <a:gd name="T44" fmla="*/ 21 w 140"/>
                <a:gd name="T45" fmla="*/ 141 h 422"/>
                <a:gd name="T46" fmla="*/ 21 w 140"/>
                <a:gd name="T47" fmla="*/ 141 h 422"/>
                <a:gd name="T48" fmla="*/ 21 w 140"/>
                <a:gd name="T49" fmla="*/ 143 h 422"/>
                <a:gd name="T50" fmla="*/ 22 w 140"/>
                <a:gd name="T51" fmla="*/ 145 h 422"/>
                <a:gd name="T52" fmla="*/ 23 w 140"/>
                <a:gd name="T53" fmla="*/ 146 h 422"/>
                <a:gd name="T54" fmla="*/ 53 w 140"/>
                <a:gd name="T55" fmla="*/ 195 h 422"/>
                <a:gd name="T56" fmla="*/ 52 w 140"/>
                <a:gd name="T57" fmla="*/ 200 h 422"/>
                <a:gd name="T58" fmla="*/ 35 w 140"/>
                <a:gd name="T59" fmla="*/ 181 h 422"/>
                <a:gd name="T60" fmla="*/ 20 w 140"/>
                <a:gd name="T61" fmla="*/ 41 h 422"/>
                <a:gd name="T62" fmla="*/ 90 w 140"/>
                <a:gd name="T63" fmla="*/ 9 h 422"/>
                <a:gd name="T64" fmla="*/ 61 w 140"/>
                <a:gd name="T65" fmla="*/ 178 h 422"/>
                <a:gd name="T66" fmla="*/ 70 w 140"/>
                <a:gd name="T67" fmla="*/ 187 h 422"/>
                <a:gd name="T68" fmla="*/ 109 w 140"/>
                <a:gd name="T69" fmla="*/ 309 h 422"/>
                <a:gd name="T70" fmla="*/ 87 w 140"/>
                <a:gd name="T71" fmla="*/ 264 h 422"/>
                <a:gd name="T72" fmla="*/ 87 w 140"/>
                <a:gd name="T73" fmla="*/ 264 h 422"/>
                <a:gd name="T74" fmla="*/ 67 w 140"/>
                <a:gd name="T75" fmla="*/ 217 h 422"/>
                <a:gd name="T76" fmla="*/ 61 w 140"/>
                <a:gd name="T77" fmla="*/ 178 h 422"/>
                <a:gd name="T78" fmla="*/ 81 w 140"/>
                <a:gd name="T79" fmla="*/ 285 h 422"/>
                <a:gd name="T80" fmla="*/ 87 w 140"/>
                <a:gd name="T81" fmla="*/ 292 h 422"/>
                <a:gd name="T82" fmla="*/ 98 w 140"/>
                <a:gd name="T83" fmla="*/ 417 h 422"/>
                <a:gd name="T84" fmla="*/ 87 w 140"/>
                <a:gd name="T85" fmla="*/ 397 h 422"/>
                <a:gd name="T86" fmla="*/ 82 w 140"/>
                <a:gd name="T87" fmla="*/ 369 h 422"/>
                <a:gd name="T88" fmla="*/ 81 w 140"/>
                <a:gd name="T89" fmla="*/ 28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422">
                  <a:moveTo>
                    <a:pt x="58" y="179"/>
                  </a:moveTo>
                  <a:cubicBezTo>
                    <a:pt x="65" y="218"/>
                    <a:pt x="65" y="218"/>
                    <a:pt x="65" y="218"/>
                  </a:cubicBezTo>
                  <a:cubicBezTo>
                    <a:pt x="70" y="234"/>
                    <a:pt x="77" y="250"/>
                    <a:pt x="84" y="265"/>
                  </a:cubicBezTo>
                  <a:cubicBezTo>
                    <a:pt x="91" y="281"/>
                    <a:pt x="99" y="297"/>
                    <a:pt x="107" y="312"/>
                  </a:cubicBezTo>
                  <a:cubicBezTo>
                    <a:pt x="80" y="279"/>
                    <a:pt x="80" y="279"/>
                    <a:pt x="80" y="279"/>
                  </a:cubicBezTo>
                  <a:cubicBezTo>
                    <a:pt x="73" y="304"/>
                    <a:pt x="73" y="334"/>
                    <a:pt x="79" y="370"/>
                  </a:cubicBezTo>
                  <a:cubicBezTo>
                    <a:pt x="80" y="379"/>
                    <a:pt x="82" y="388"/>
                    <a:pt x="84" y="398"/>
                  </a:cubicBezTo>
                  <a:cubicBezTo>
                    <a:pt x="98" y="422"/>
                    <a:pt x="98" y="422"/>
                    <a:pt x="98" y="422"/>
                  </a:cubicBezTo>
                  <a:cubicBezTo>
                    <a:pt x="105" y="412"/>
                    <a:pt x="105" y="412"/>
                    <a:pt x="105" y="412"/>
                  </a:cubicBezTo>
                  <a:cubicBezTo>
                    <a:pt x="117" y="381"/>
                    <a:pt x="117" y="381"/>
                    <a:pt x="117" y="381"/>
                  </a:cubicBezTo>
                  <a:cubicBezTo>
                    <a:pt x="135" y="333"/>
                    <a:pt x="140" y="271"/>
                    <a:pt x="131" y="195"/>
                  </a:cubicBezTo>
                  <a:cubicBezTo>
                    <a:pt x="116" y="183"/>
                    <a:pt x="106" y="169"/>
                    <a:pt x="101" y="154"/>
                  </a:cubicBezTo>
                  <a:cubicBezTo>
                    <a:pt x="24" y="143"/>
                    <a:pt x="24" y="143"/>
                    <a:pt x="24" y="143"/>
                  </a:cubicBezTo>
                  <a:cubicBezTo>
                    <a:pt x="69" y="37"/>
                    <a:pt x="69" y="37"/>
                    <a:pt x="69" y="37"/>
                  </a:cubicBezTo>
                  <a:cubicBezTo>
                    <a:pt x="102" y="0"/>
                    <a:pt x="102" y="0"/>
                    <a:pt x="102" y="0"/>
                  </a:cubicBezTo>
                  <a:cubicBezTo>
                    <a:pt x="18" y="39"/>
                    <a:pt x="18" y="39"/>
                    <a:pt x="18" y="39"/>
                  </a:cubicBezTo>
                  <a:cubicBezTo>
                    <a:pt x="0" y="94"/>
                    <a:pt x="5" y="143"/>
                    <a:pt x="33" y="183"/>
                  </a:cubicBezTo>
                  <a:cubicBezTo>
                    <a:pt x="54" y="207"/>
                    <a:pt x="54" y="207"/>
                    <a:pt x="54" y="207"/>
                  </a:cubicBezTo>
                  <a:cubicBezTo>
                    <a:pt x="58" y="179"/>
                    <a:pt x="58" y="179"/>
                    <a:pt x="58" y="179"/>
                  </a:cubicBezTo>
                  <a:close/>
                  <a:moveTo>
                    <a:pt x="90" y="9"/>
                  </a:moveTo>
                  <a:cubicBezTo>
                    <a:pt x="79" y="22"/>
                    <a:pt x="79" y="22"/>
                    <a:pt x="79" y="22"/>
                  </a:cubicBezTo>
                  <a:cubicBezTo>
                    <a:pt x="26" y="46"/>
                    <a:pt x="26" y="46"/>
                    <a:pt x="26" y="46"/>
                  </a:cubicBezTo>
                  <a:cubicBezTo>
                    <a:pt x="16" y="77"/>
                    <a:pt x="14" y="109"/>
                    <a:pt x="21" y="141"/>
                  </a:cubicBezTo>
                  <a:cubicBezTo>
                    <a:pt x="21" y="141"/>
                    <a:pt x="21" y="141"/>
                    <a:pt x="21" y="141"/>
                  </a:cubicBezTo>
                  <a:cubicBezTo>
                    <a:pt x="21" y="142"/>
                    <a:pt x="21" y="143"/>
                    <a:pt x="21" y="143"/>
                  </a:cubicBezTo>
                  <a:cubicBezTo>
                    <a:pt x="21" y="144"/>
                    <a:pt x="21" y="144"/>
                    <a:pt x="22" y="145"/>
                  </a:cubicBezTo>
                  <a:cubicBezTo>
                    <a:pt x="22" y="145"/>
                    <a:pt x="22" y="146"/>
                    <a:pt x="23" y="146"/>
                  </a:cubicBezTo>
                  <a:cubicBezTo>
                    <a:pt x="30" y="162"/>
                    <a:pt x="40" y="179"/>
                    <a:pt x="53" y="195"/>
                  </a:cubicBezTo>
                  <a:cubicBezTo>
                    <a:pt x="52" y="200"/>
                    <a:pt x="52" y="200"/>
                    <a:pt x="52" y="200"/>
                  </a:cubicBezTo>
                  <a:cubicBezTo>
                    <a:pt x="35" y="181"/>
                    <a:pt x="35" y="181"/>
                    <a:pt x="35" y="181"/>
                  </a:cubicBezTo>
                  <a:cubicBezTo>
                    <a:pt x="8" y="142"/>
                    <a:pt x="3" y="95"/>
                    <a:pt x="20" y="41"/>
                  </a:cubicBezTo>
                  <a:cubicBezTo>
                    <a:pt x="90" y="9"/>
                    <a:pt x="90" y="9"/>
                    <a:pt x="90" y="9"/>
                  </a:cubicBezTo>
                  <a:close/>
                  <a:moveTo>
                    <a:pt x="61" y="178"/>
                  </a:moveTo>
                  <a:cubicBezTo>
                    <a:pt x="70" y="187"/>
                    <a:pt x="70" y="187"/>
                    <a:pt x="70" y="187"/>
                  </a:cubicBezTo>
                  <a:cubicBezTo>
                    <a:pt x="79" y="225"/>
                    <a:pt x="92" y="266"/>
                    <a:pt x="109" y="309"/>
                  </a:cubicBezTo>
                  <a:cubicBezTo>
                    <a:pt x="101" y="294"/>
                    <a:pt x="94" y="279"/>
                    <a:pt x="87" y="264"/>
                  </a:cubicBezTo>
                  <a:cubicBezTo>
                    <a:pt x="87" y="264"/>
                    <a:pt x="87" y="264"/>
                    <a:pt x="87" y="264"/>
                  </a:cubicBezTo>
                  <a:cubicBezTo>
                    <a:pt x="80" y="249"/>
                    <a:pt x="73" y="233"/>
                    <a:pt x="67" y="217"/>
                  </a:cubicBezTo>
                  <a:cubicBezTo>
                    <a:pt x="61" y="178"/>
                    <a:pt x="61" y="178"/>
                    <a:pt x="61" y="178"/>
                  </a:cubicBezTo>
                  <a:close/>
                  <a:moveTo>
                    <a:pt x="81" y="285"/>
                  </a:moveTo>
                  <a:cubicBezTo>
                    <a:pt x="87" y="292"/>
                    <a:pt x="87" y="292"/>
                    <a:pt x="87" y="292"/>
                  </a:cubicBezTo>
                  <a:cubicBezTo>
                    <a:pt x="82" y="332"/>
                    <a:pt x="86" y="374"/>
                    <a:pt x="98" y="417"/>
                  </a:cubicBezTo>
                  <a:cubicBezTo>
                    <a:pt x="87" y="397"/>
                    <a:pt x="87" y="397"/>
                    <a:pt x="87" y="397"/>
                  </a:cubicBezTo>
                  <a:cubicBezTo>
                    <a:pt x="85" y="387"/>
                    <a:pt x="83" y="378"/>
                    <a:pt x="82" y="369"/>
                  </a:cubicBezTo>
                  <a:cubicBezTo>
                    <a:pt x="76" y="337"/>
                    <a:pt x="76" y="309"/>
                    <a:pt x="81" y="285"/>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0" name="MH_Other_57">
              <a:extLst>
                <a:ext uri="{FF2B5EF4-FFF2-40B4-BE49-F238E27FC236}">
                  <a16:creationId xmlns:a16="http://schemas.microsoft.com/office/drawing/2014/main" id="{61940661-942C-4D2A-AD28-9F61BFF204D3}"/>
                </a:ext>
              </a:extLst>
            </p:cNvPr>
            <p:cNvSpPr>
              <a:spLocks/>
            </p:cNvSpPr>
            <p:nvPr>
              <p:custDataLst>
                <p:tags r:id="rId43"/>
              </p:custDataLst>
            </p:nvPr>
          </p:nvSpPr>
          <p:spPr bwMode="auto">
            <a:xfrm>
              <a:off x="7245350" y="5065713"/>
              <a:ext cx="107950" cy="238125"/>
            </a:xfrm>
            <a:custGeom>
              <a:avLst/>
              <a:gdLst>
                <a:gd name="T0" fmla="*/ 76 w 87"/>
                <a:gd name="T1" fmla="*/ 13 h 191"/>
                <a:gd name="T2" fmla="*/ 87 w 87"/>
                <a:gd name="T3" fmla="*/ 0 h 191"/>
                <a:gd name="T4" fmla="*/ 17 w 87"/>
                <a:gd name="T5" fmla="*/ 32 h 191"/>
                <a:gd name="T6" fmla="*/ 32 w 87"/>
                <a:gd name="T7" fmla="*/ 172 h 191"/>
                <a:gd name="T8" fmla="*/ 49 w 87"/>
                <a:gd name="T9" fmla="*/ 191 h 191"/>
                <a:gd name="T10" fmla="*/ 50 w 87"/>
                <a:gd name="T11" fmla="*/ 186 h 191"/>
                <a:gd name="T12" fmla="*/ 20 w 87"/>
                <a:gd name="T13" fmla="*/ 137 h 191"/>
                <a:gd name="T14" fmla="*/ 19 w 87"/>
                <a:gd name="T15" fmla="*/ 136 h 191"/>
                <a:gd name="T16" fmla="*/ 18 w 87"/>
                <a:gd name="T17" fmla="*/ 134 h 191"/>
                <a:gd name="T18" fmla="*/ 18 w 87"/>
                <a:gd name="T19" fmla="*/ 132 h 191"/>
                <a:gd name="T20" fmla="*/ 18 w 87"/>
                <a:gd name="T21" fmla="*/ 132 h 191"/>
                <a:gd name="T22" fmla="*/ 23 w 87"/>
                <a:gd name="T23" fmla="*/ 37 h 191"/>
                <a:gd name="T24" fmla="*/ 76 w 87"/>
                <a:gd name="T25" fmla="*/ 1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191">
                  <a:moveTo>
                    <a:pt x="76" y="13"/>
                  </a:moveTo>
                  <a:cubicBezTo>
                    <a:pt x="87" y="0"/>
                    <a:pt x="87" y="0"/>
                    <a:pt x="87" y="0"/>
                  </a:cubicBezTo>
                  <a:cubicBezTo>
                    <a:pt x="17" y="32"/>
                    <a:pt x="17" y="32"/>
                    <a:pt x="17" y="32"/>
                  </a:cubicBezTo>
                  <a:cubicBezTo>
                    <a:pt x="0" y="86"/>
                    <a:pt x="5" y="133"/>
                    <a:pt x="32" y="172"/>
                  </a:cubicBezTo>
                  <a:cubicBezTo>
                    <a:pt x="49" y="191"/>
                    <a:pt x="49" y="191"/>
                    <a:pt x="49" y="191"/>
                  </a:cubicBezTo>
                  <a:cubicBezTo>
                    <a:pt x="50" y="186"/>
                    <a:pt x="50" y="186"/>
                    <a:pt x="50" y="186"/>
                  </a:cubicBezTo>
                  <a:cubicBezTo>
                    <a:pt x="37" y="170"/>
                    <a:pt x="27" y="153"/>
                    <a:pt x="20" y="137"/>
                  </a:cubicBezTo>
                  <a:cubicBezTo>
                    <a:pt x="19" y="137"/>
                    <a:pt x="19" y="136"/>
                    <a:pt x="19" y="136"/>
                  </a:cubicBezTo>
                  <a:cubicBezTo>
                    <a:pt x="18" y="135"/>
                    <a:pt x="18" y="135"/>
                    <a:pt x="18" y="134"/>
                  </a:cubicBezTo>
                  <a:cubicBezTo>
                    <a:pt x="18" y="134"/>
                    <a:pt x="18" y="133"/>
                    <a:pt x="18" y="132"/>
                  </a:cubicBezTo>
                  <a:cubicBezTo>
                    <a:pt x="18" y="132"/>
                    <a:pt x="18" y="132"/>
                    <a:pt x="18" y="132"/>
                  </a:cubicBezTo>
                  <a:cubicBezTo>
                    <a:pt x="11" y="100"/>
                    <a:pt x="13" y="68"/>
                    <a:pt x="23" y="37"/>
                  </a:cubicBezTo>
                  <a:cubicBezTo>
                    <a:pt x="76" y="13"/>
                    <a:pt x="76" y="13"/>
                    <a:pt x="76" y="13"/>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1" name="MH_Other_58">
              <a:extLst>
                <a:ext uri="{FF2B5EF4-FFF2-40B4-BE49-F238E27FC236}">
                  <a16:creationId xmlns:a16="http://schemas.microsoft.com/office/drawing/2014/main" id="{0045BB7F-01AD-4D36-976C-20638FEF6AAE}"/>
                </a:ext>
              </a:extLst>
            </p:cNvPr>
            <p:cNvSpPr>
              <a:spLocks/>
            </p:cNvSpPr>
            <p:nvPr>
              <p:custDataLst>
                <p:tags r:id="rId44"/>
              </p:custDataLst>
            </p:nvPr>
          </p:nvSpPr>
          <p:spPr bwMode="auto">
            <a:xfrm>
              <a:off x="7318375" y="5276850"/>
              <a:ext cx="58738" cy="161925"/>
            </a:xfrm>
            <a:custGeom>
              <a:avLst/>
              <a:gdLst>
                <a:gd name="T0" fmla="*/ 9 w 48"/>
                <a:gd name="T1" fmla="*/ 9 h 131"/>
                <a:gd name="T2" fmla="*/ 0 w 48"/>
                <a:gd name="T3" fmla="*/ 0 h 131"/>
                <a:gd name="T4" fmla="*/ 6 w 48"/>
                <a:gd name="T5" fmla="*/ 39 h 131"/>
                <a:gd name="T6" fmla="*/ 26 w 48"/>
                <a:gd name="T7" fmla="*/ 86 h 131"/>
                <a:gd name="T8" fmla="*/ 26 w 48"/>
                <a:gd name="T9" fmla="*/ 86 h 131"/>
                <a:gd name="T10" fmla="*/ 48 w 48"/>
                <a:gd name="T11" fmla="*/ 131 h 131"/>
                <a:gd name="T12" fmla="*/ 9 w 48"/>
                <a:gd name="T13" fmla="*/ 9 h 131"/>
              </a:gdLst>
              <a:ahLst/>
              <a:cxnLst>
                <a:cxn ang="0">
                  <a:pos x="T0" y="T1"/>
                </a:cxn>
                <a:cxn ang="0">
                  <a:pos x="T2" y="T3"/>
                </a:cxn>
                <a:cxn ang="0">
                  <a:pos x="T4" y="T5"/>
                </a:cxn>
                <a:cxn ang="0">
                  <a:pos x="T6" y="T7"/>
                </a:cxn>
                <a:cxn ang="0">
                  <a:pos x="T8" y="T9"/>
                </a:cxn>
                <a:cxn ang="0">
                  <a:pos x="T10" y="T11"/>
                </a:cxn>
                <a:cxn ang="0">
                  <a:pos x="T12" y="T13"/>
                </a:cxn>
              </a:cxnLst>
              <a:rect l="0" t="0" r="r" b="b"/>
              <a:pathLst>
                <a:path w="48" h="131">
                  <a:moveTo>
                    <a:pt x="9" y="9"/>
                  </a:moveTo>
                  <a:cubicBezTo>
                    <a:pt x="0" y="0"/>
                    <a:pt x="0" y="0"/>
                    <a:pt x="0" y="0"/>
                  </a:cubicBezTo>
                  <a:cubicBezTo>
                    <a:pt x="6" y="39"/>
                    <a:pt x="6" y="39"/>
                    <a:pt x="6" y="39"/>
                  </a:cubicBezTo>
                  <a:cubicBezTo>
                    <a:pt x="12" y="55"/>
                    <a:pt x="19" y="71"/>
                    <a:pt x="26" y="86"/>
                  </a:cubicBezTo>
                  <a:cubicBezTo>
                    <a:pt x="26" y="86"/>
                    <a:pt x="26" y="86"/>
                    <a:pt x="26" y="86"/>
                  </a:cubicBezTo>
                  <a:cubicBezTo>
                    <a:pt x="33" y="101"/>
                    <a:pt x="40" y="116"/>
                    <a:pt x="48" y="131"/>
                  </a:cubicBezTo>
                  <a:cubicBezTo>
                    <a:pt x="31" y="88"/>
                    <a:pt x="18" y="47"/>
                    <a:pt x="9" y="9"/>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2" name="MH_Other_59">
              <a:extLst>
                <a:ext uri="{FF2B5EF4-FFF2-40B4-BE49-F238E27FC236}">
                  <a16:creationId xmlns:a16="http://schemas.microsoft.com/office/drawing/2014/main" id="{D0232F0D-57B8-4095-92C0-AB293C248522}"/>
                </a:ext>
              </a:extLst>
            </p:cNvPr>
            <p:cNvSpPr>
              <a:spLocks/>
            </p:cNvSpPr>
            <p:nvPr>
              <p:custDataLst>
                <p:tags r:id="rId45"/>
              </p:custDataLst>
            </p:nvPr>
          </p:nvSpPr>
          <p:spPr bwMode="auto">
            <a:xfrm>
              <a:off x="7335838" y="5410200"/>
              <a:ext cx="28575" cy="161925"/>
            </a:xfrm>
            <a:custGeom>
              <a:avLst/>
              <a:gdLst>
                <a:gd name="T0" fmla="*/ 11 w 22"/>
                <a:gd name="T1" fmla="*/ 7 h 132"/>
                <a:gd name="T2" fmla="*/ 5 w 22"/>
                <a:gd name="T3" fmla="*/ 0 h 132"/>
                <a:gd name="T4" fmla="*/ 6 w 22"/>
                <a:gd name="T5" fmla="*/ 84 h 132"/>
                <a:gd name="T6" fmla="*/ 11 w 22"/>
                <a:gd name="T7" fmla="*/ 112 h 132"/>
                <a:gd name="T8" fmla="*/ 22 w 22"/>
                <a:gd name="T9" fmla="*/ 132 h 132"/>
                <a:gd name="T10" fmla="*/ 11 w 22"/>
                <a:gd name="T11" fmla="*/ 7 h 132"/>
              </a:gdLst>
              <a:ahLst/>
              <a:cxnLst>
                <a:cxn ang="0">
                  <a:pos x="T0" y="T1"/>
                </a:cxn>
                <a:cxn ang="0">
                  <a:pos x="T2" y="T3"/>
                </a:cxn>
                <a:cxn ang="0">
                  <a:pos x="T4" y="T5"/>
                </a:cxn>
                <a:cxn ang="0">
                  <a:pos x="T6" y="T7"/>
                </a:cxn>
                <a:cxn ang="0">
                  <a:pos x="T8" y="T9"/>
                </a:cxn>
                <a:cxn ang="0">
                  <a:pos x="T10" y="T11"/>
                </a:cxn>
              </a:cxnLst>
              <a:rect l="0" t="0" r="r" b="b"/>
              <a:pathLst>
                <a:path w="22" h="132">
                  <a:moveTo>
                    <a:pt x="11" y="7"/>
                  </a:moveTo>
                  <a:cubicBezTo>
                    <a:pt x="5" y="0"/>
                    <a:pt x="5" y="0"/>
                    <a:pt x="5" y="0"/>
                  </a:cubicBezTo>
                  <a:cubicBezTo>
                    <a:pt x="0" y="24"/>
                    <a:pt x="0" y="52"/>
                    <a:pt x="6" y="84"/>
                  </a:cubicBezTo>
                  <a:cubicBezTo>
                    <a:pt x="7" y="93"/>
                    <a:pt x="9" y="102"/>
                    <a:pt x="11" y="112"/>
                  </a:cubicBezTo>
                  <a:cubicBezTo>
                    <a:pt x="22" y="132"/>
                    <a:pt x="22" y="132"/>
                    <a:pt x="22" y="132"/>
                  </a:cubicBezTo>
                  <a:cubicBezTo>
                    <a:pt x="10" y="89"/>
                    <a:pt x="6" y="47"/>
                    <a:pt x="11" y="7"/>
                  </a:cubicBezTo>
                  <a:close/>
                </a:path>
              </a:pathLst>
            </a:custGeom>
            <a:solidFill>
              <a:srgbClr val="E0D3B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3" name="MH_Other_60">
              <a:extLst>
                <a:ext uri="{FF2B5EF4-FFF2-40B4-BE49-F238E27FC236}">
                  <a16:creationId xmlns:a16="http://schemas.microsoft.com/office/drawing/2014/main" id="{E017BE4E-E549-4B53-B620-236BBFAFCEDC}"/>
                </a:ext>
              </a:extLst>
            </p:cNvPr>
            <p:cNvSpPr>
              <a:spLocks/>
            </p:cNvSpPr>
            <p:nvPr>
              <p:custDataLst>
                <p:tags r:id="rId46"/>
              </p:custDataLst>
            </p:nvPr>
          </p:nvSpPr>
          <p:spPr bwMode="auto">
            <a:xfrm>
              <a:off x="7342188" y="5383213"/>
              <a:ext cx="31750" cy="58737"/>
            </a:xfrm>
            <a:custGeom>
              <a:avLst/>
              <a:gdLst>
                <a:gd name="T0" fmla="*/ 4 w 27"/>
                <a:gd name="T1" fmla="*/ 0 h 47"/>
                <a:gd name="T2" fmla="*/ 0 w 27"/>
                <a:gd name="T3" fmla="*/ 14 h 47"/>
                <a:gd name="T4" fmla="*/ 27 w 27"/>
                <a:gd name="T5" fmla="*/ 47 h 47"/>
                <a:gd name="T6" fmla="*/ 4 w 27"/>
                <a:gd name="T7" fmla="*/ 0 h 47"/>
              </a:gdLst>
              <a:ahLst/>
              <a:cxnLst>
                <a:cxn ang="0">
                  <a:pos x="T0" y="T1"/>
                </a:cxn>
                <a:cxn ang="0">
                  <a:pos x="T2" y="T3"/>
                </a:cxn>
                <a:cxn ang="0">
                  <a:pos x="T4" y="T5"/>
                </a:cxn>
                <a:cxn ang="0">
                  <a:pos x="T6" y="T7"/>
                </a:cxn>
              </a:cxnLst>
              <a:rect l="0" t="0" r="r" b="b"/>
              <a:pathLst>
                <a:path w="27" h="47">
                  <a:moveTo>
                    <a:pt x="4" y="0"/>
                  </a:moveTo>
                  <a:cubicBezTo>
                    <a:pt x="2" y="5"/>
                    <a:pt x="1" y="9"/>
                    <a:pt x="0" y="14"/>
                  </a:cubicBezTo>
                  <a:cubicBezTo>
                    <a:pt x="27" y="47"/>
                    <a:pt x="27" y="47"/>
                    <a:pt x="27" y="47"/>
                  </a:cubicBezTo>
                  <a:cubicBezTo>
                    <a:pt x="19" y="32"/>
                    <a:pt x="11" y="16"/>
                    <a:pt x="4" y="0"/>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4" name="MH_Other_61">
              <a:extLst>
                <a:ext uri="{FF2B5EF4-FFF2-40B4-BE49-F238E27FC236}">
                  <a16:creationId xmlns:a16="http://schemas.microsoft.com/office/drawing/2014/main" id="{F7A0CE44-00AB-432B-B339-010722F49AED}"/>
                </a:ext>
              </a:extLst>
            </p:cNvPr>
            <p:cNvSpPr>
              <a:spLocks/>
            </p:cNvSpPr>
            <p:nvPr>
              <p:custDataLst>
                <p:tags r:id="rId47"/>
              </p:custDataLst>
            </p:nvPr>
          </p:nvSpPr>
          <p:spPr bwMode="auto">
            <a:xfrm>
              <a:off x="7383463" y="5481638"/>
              <a:ext cx="122237" cy="98425"/>
            </a:xfrm>
            <a:custGeom>
              <a:avLst/>
              <a:gdLst>
                <a:gd name="T0" fmla="*/ 31 w 99"/>
                <a:gd name="T1" fmla="*/ 0 h 80"/>
                <a:gd name="T2" fmla="*/ 25 w 99"/>
                <a:gd name="T3" fmla="*/ 24 h 80"/>
                <a:gd name="T4" fmla="*/ 57 w 99"/>
                <a:gd name="T5" fmla="*/ 24 h 80"/>
                <a:gd name="T6" fmla="*/ 9 w 99"/>
                <a:gd name="T7" fmla="*/ 66 h 80"/>
                <a:gd name="T8" fmla="*/ 0 w 99"/>
                <a:gd name="T9" fmla="*/ 80 h 80"/>
                <a:gd name="T10" fmla="*/ 8 w 99"/>
                <a:gd name="T11" fmla="*/ 78 h 80"/>
                <a:gd name="T12" fmla="*/ 68 w 99"/>
                <a:gd name="T13" fmla="*/ 39 h 80"/>
                <a:gd name="T14" fmla="*/ 79 w 99"/>
                <a:gd name="T15" fmla="*/ 31 h 80"/>
                <a:gd name="T16" fmla="*/ 99 w 99"/>
                <a:gd name="T17" fmla="*/ 15 h 80"/>
                <a:gd name="T18" fmla="*/ 31 w 99"/>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80">
                  <a:moveTo>
                    <a:pt x="31" y="0"/>
                  </a:moveTo>
                  <a:cubicBezTo>
                    <a:pt x="29" y="9"/>
                    <a:pt x="27" y="17"/>
                    <a:pt x="25" y="24"/>
                  </a:cubicBezTo>
                  <a:cubicBezTo>
                    <a:pt x="57" y="24"/>
                    <a:pt x="57" y="24"/>
                    <a:pt x="57" y="24"/>
                  </a:cubicBezTo>
                  <a:cubicBezTo>
                    <a:pt x="9" y="66"/>
                    <a:pt x="9" y="66"/>
                    <a:pt x="9" y="66"/>
                  </a:cubicBezTo>
                  <a:cubicBezTo>
                    <a:pt x="6" y="71"/>
                    <a:pt x="3" y="76"/>
                    <a:pt x="0" y="80"/>
                  </a:cubicBezTo>
                  <a:cubicBezTo>
                    <a:pt x="8" y="78"/>
                    <a:pt x="8" y="78"/>
                    <a:pt x="8" y="78"/>
                  </a:cubicBezTo>
                  <a:cubicBezTo>
                    <a:pt x="68" y="39"/>
                    <a:pt x="68" y="39"/>
                    <a:pt x="68" y="39"/>
                  </a:cubicBezTo>
                  <a:cubicBezTo>
                    <a:pt x="79" y="31"/>
                    <a:pt x="79" y="31"/>
                    <a:pt x="79" y="31"/>
                  </a:cubicBezTo>
                  <a:cubicBezTo>
                    <a:pt x="86" y="27"/>
                    <a:pt x="92" y="22"/>
                    <a:pt x="99" y="15"/>
                  </a:cubicBezTo>
                  <a:cubicBezTo>
                    <a:pt x="73" y="14"/>
                    <a:pt x="51" y="9"/>
                    <a:pt x="31" y="0"/>
                  </a:cubicBezTo>
                  <a:close/>
                </a:path>
              </a:pathLst>
            </a:custGeom>
            <a:solidFill>
              <a:srgbClr val="9F866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5" name="MH_Other_62">
              <a:extLst>
                <a:ext uri="{FF2B5EF4-FFF2-40B4-BE49-F238E27FC236}">
                  <a16:creationId xmlns:a16="http://schemas.microsoft.com/office/drawing/2014/main" id="{30A1DDCB-F754-47DA-94A2-98227843BDC1}"/>
                </a:ext>
              </a:extLst>
            </p:cNvPr>
            <p:cNvSpPr>
              <a:spLocks noEditPoints="1"/>
            </p:cNvSpPr>
            <p:nvPr>
              <p:custDataLst>
                <p:tags r:id="rId48"/>
              </p:custDataLst>
            </p:nvPr>
          </p:nvSpPr>
          <p:spPr bwMode="auto">
            <a:xfrm>
              <a:off x="6713538" y="5287963"/>
              <a:ext cx="703262" cy="539750"/>
            </a:xfrm>
            <a:custGeom>
              <a:avLst/>
              <a:gdLst>
                <a:gd name="T0" fmla="*/ 487 w 567"/>
                <a:gd name="T1" fmla="*/ 259 h 435"/>
                <a:gd name="T2" fmla="*/ 475 w 567"/>
                <a:gd name="T3" fmla="*/ 398 h 435"/>
                <a:gd name="T4" fmla="*/ 398 w 567"/>
                <a:gd name="T5" fmla="*/ 290 h 435"/>
                <a:gd name="T6" fmla="*/ 366 w 567"/>
                <a:gd name="T7" fmla="*/ 345 h 435"/>
                <a:gd name="T8" fmla="*/ 364 w 567"/>
                <a:gd name="T9" fmla="*/ 262 h 435"/>
                <a:gd name="T10" fmla="*/ 351 w 567"/>
                <a:gd name="T11" fmla="*/ 274 h 435"/>
                <a:gd name="T12" fmla="*/ 287 w 567"/>
                <a:gd name="T13" fmla="*/ 203 h 435"/>
                <a:gd name="T14" fmla="*/ 274 w 567"/>
                <a:gd name="T15" fmla="*/ 184 h 435"/>
                <a:gd name="T16" fmla="*/ 289 w 567"/>
                <a:gd name="T17" fmla="*/ 187 h 435"/>
                <a:gd name="T18" fmla="*/ 298 w 567"/>
                <a:gd name="T19" fmla="*/ 104 h 435"/>
                <a:gd name="T20" fmla="*/ 256 w 567"/>
                <a:gd name="T21" fmla="*/ 113 h 435"/>
                <a:gd name="T22" fmla="*/ 120 w 567"/>
                <a:gd name="T23" fmla="*/ 36 h 435"/>
                <a:gd name="T24" fmla="*/ 39 w 567"/>
                <a:gd name="T25" fmla="*/ 198 h 435"/>
                <a:gd name="T26" fmla="*/ 36 w 567"/>
                <a:gd name="T27" fmla="*/ 312 h 435"/>
                <a:gd name="T28" fmla="*/ 0 w 567"/>
                <a:gd name="T29" fmla="*/ 435 h 435"/>
                <a:gd name="T30" fmla="*/ 262 w 567"/>
                <a:gd name="T31" fmla="*/ 379 h 435"/>
                <a:gd name="T32" fmla="*/ 294 w 567"/>
                <a:gd name="T33" fmla="*/ 381 h 435"/>
                <a:gd name="T34" fmla="*/ 509 w 567"/>
                <a:gd name="T35" fmla="*/ 382 h 435"/>
                <a:gd name="T36" fmla="*/ 567 w 567"/>
                <a:gd name="T37" fmla="*/ 327 h 435"/>
                <a:gd name="T38" fmla="*/ 509 w 567"/>
                <a:gd name="T39" fmla="*/ 243 h 435"/>
                <a:gd name="T40" fmla="*/ 494 w 567"/>
                <a:gd name="T41" fmla="*/ 248 h 435"/>
                <a:gd name="T42" fmla="*/ 131 w 567"/>
                <a:gd name="T43" fmla="*/ 42 h 435"/>
                <a:gd name="T44" fmla="*/ 56 w 567"/>
                <a:gd name="T45" fmla="*/ 231 h 435"/>
                <a:gd name="T46" fmla="*/ 45 w 567"/>
                <a:gd name="T47" fmla="*/ 402 h 435"/>
                <a:gd name="T48" fmla="*/ 4 w 567"/>
                <a:gd name="T49" fmla="*/ 431 h 435"/>
                <a:gd name="T50" fmla="*/ 28 w 567"/>
                <a:gd name="T51" fmla="*/ 402 h 435"/>
                <a:gd name="T52" fmla="*/ 38 w 567"/>
                <a:gd name="T53" fmla="*/ 313 h 435"/>
                <a:gd name="T54" fmla="*/ 44 w 567"/>
                <a:gd name="T55" fmla="*/ 217 h 435"/>
                <a:gd name="T56" fmla="*/ 42 w 567"/>
                <a:gd name="T57" fmla="*/ 197 h 435"/>
                <a:gd name="T58" fmla="*/ 99 w 567"/>
                <a:gd name="T59" fmla="*/ 63 h 435"/>
                <a:gd name="T60" fmla="*/ 122 w 567"/>
                <a:gd name="T61" fmla="*/ 38 h 435"/>
                <a:gd name="T62" fmla="*/ 154 w 567"/>
                <a:gd name="T63" fmla="*/ 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7" h="435">
                  <a:moveTo>
                    <a:pt x="494" y="248"/>
                  </a:moveTo>
                  <a:cubicBezTo>
                    <a:pt x="491" y="251"/>
                    <a:pt x="488" y="254"/>
                    <a:pt x="487" y="259"/>
                  </a:cubicBezTo>
                  <a:cubicBezTo>
                    <a:pt x="484" y="268"/>
                    <a:pt x="483" y="280"/>
                    <a:pt x="485" y="296"/>
                  </a:cubicBezTo>
                  <a:cubicBezTo>
                    <a:pt x="489" y="334"/>
                    <a:pt x="486" y="368"/>
                    <a:pt x="475" y="398"/>
                  </a:cubicBezTo>
                  <a:cubicBezTo>
                    <a:pt x="480" y="352"/>
                    <a:pt x="480" y="308"/>
                    <a:pt x="473" y="267"/>
                  </a:cubicBezTo>
                  <a:cubicBezTo>
                    <a:pt x="447" y="279"/>
                    <a:pt x="422" y="287"/>
                    <a:pt x="398" y="290"/>
                  </a:cubicBezTo>
                  <a:cubicBezTo>
                    <a:pt x="382" y="316"/>
                    <a:pt x="371" y="343"/>
                    <a:pt x="366" y="372"/>
                  </a:cubicBezTo>
                  <a:cubicBezTo>
                    <a:pt x="366" y="345"/>
                    <a:pt x="366" y="345"/>
                    <a:pt x="366" y="345"/>
                  </a:cubicBezTo>
                  <a:cubicBezTo>
                    <a:pt x="385" y="286"/>
                    <a:pt x="385" y="286"/>
                    <a:pt x="385" y="286"/>
                  </a:cubicBezTo>
                  <a:cubicBezTo>
                    <a:pt x="388" y="276"/>
                    <a:pt x="381" y="267"/>
                    <a:pt x="364" y="262"/>
                  </a:cubicBezTo>
                  <a:cubicBezTo>
                    <a:pt x="363" y="296"/>
                    <a:pt x="357" y="331"/>
                    <a:pt x="346" y="368"/>
                  </a:cubicBezTo>
                  <a:cubicBezTo>
                    <a:pt x="351" y="274"/>
                    <a:pt x="351" y="274"/>
                    <a:pt x="351" y="274"/>
                  </a:cubicBezTo>
                  <a:cubicBezTo>
                    <a:pt x="332" y="265"/>
                    <a:pt x="332" y="265"/>
                    <a:pt x="332" y="265"/>
                  </a:cubicBezTo>
                  <a:cubicBezTo>
                    <a:pt x="325" y="244"/>
                    <a:pt x="310" y="223"/>
                    <a:pt x="287" y="203"/>
                  </a:cubicBezTo>
                  <a:cubicBezTo>
                    <a:pt x="221" y="173"/>
                    <a:pt x="221" y="173"/>
                    <a:pt x="221" y="173"/>
                  </a:cubicBezTo>
                  <a:cubicBezTo>
                    <a:pt x="274" y="184"/>
                    <a:pt x="274" y="184"/>
                    <a:pt x="274" y="184"/>
                  </a:cubicBezTo>
                  <a:cubicBezTo>
                    <a:pt x="265" y="161"/>
                    <a:pt x="250" y="135"/>
                    <a:pt x="228" y="107"/>
                  </a:cubicBezTo>
                  <a:cubicBezTo>
                    <a:pt x="250" y="122"/>
                    <a:pt x="271" y="149"/>
                    <a:pt x="289" y="187"/>
                  </a:cubicBezTo>
                  <a:cubicBezTo>
                    <a:pt x="296" y="188"/>
                    <a:pt x="303" y="191"/>
                    <a:pt x="308" y="196"/>
                  </a:cubicBezTo>
                  <a:cubicBezTo>
                    <a:pt x="298" y="104"/>
                    <a:pt x="298" y="104"/>
                    <a:pt x="298" y="104"/>
                  </a:cubicBezTo>
                  <a:cubicBezTo>
                    <a:pt x="286" y="90"/>
                    <a:pt x="286" y="90"/>
                    <a:pt x="286" y="90"/>
                  </a:cubicBezTo>
                  <a:cubicBezTo>
                    <a:pt x="256" y="113"/>
                    <a:pt x="256" y="113"/>
                    <a:pt x="256" y="113"/>
                  </a:cubicBezTo>
                  <a:cubicBezTo>
                    <a:pt x="154" y="0"/>
                    <a:pt x="154" y="0"/>
                    <a:pt x="154" y="0"/>
                  </a:cubicBezTo>
                  <a:cubicBezTo>
                    <a:pt x="136" y="9"/>
                    <a:pt x="125" y="21"/>
                    <a:pt x="120" y="36"/>
                  </a:cubicBezTo>
                  <a:cubicBezTo>
                    <a:pt x="108" y="37"/>
                    <a:pt x="100" y="46"/>
                    <a:pt x="96" y="62"/>
                  </a:cubicBezTo>
                  <a:cubicBezTo>
                    <a:pt x="54" y="89"/>
                    <a:pt x="35" y="135"/>
                    <a:pt x="39" y="198"/>
                  </a:cubicBezTo>
                  <a:cubicBezTo>
                    <a:pt x="40" y="205"/>
                    <a:pt x="41" y="211"/>
                    <a:pt x="41" y="218"/>
                  </a:cubicBezTo>
                  <a:cubicBezTo>
                    <a:pt x="43" y="252"/>
                    <a:pt x="41" y="284"/>
                    <a:pt x="36" y="312"/>
                  </a:cubicBezTo>
                  <a:cubicBezTo>
                    <a:pt x="22" y="348"/>
                    <a:pt x="19" y="378"/>
                    <a:pt x="25" y="401"/>
                  </a:cubicBezTo>
                  <a:cubicBezTo>
                    <a:pt x="11" y="410"/>
                    <a:pt x="3" y="421"/>
                    <a:pt x="0" y="435"/>
                  </a:cubicBezTo>
                  <a:cubicBezTo>
                    <a:pt x="233" y="405"/>
                    <a:pt x="233" y="405"/>
                    <a:pt x="233" y="405"/>
                  </a:cubicBezTo>
                  <a:cubicBezTo>
                    <a:pt x="262" y="379"/>
                    <a:pt x="262" y="379"/>
                    <a:pt x="262" y="379"/>
                  </a:cubicBezTo>
                  <a:cubicBezTo>
                    <a:pt x="112" y="285"/>
                    <a:pt x="112" y="285"/>
                    <a:pt x="112" y="285"/>
                  </a:cubicBezTo>
                  <a:cubicBezTo>
                    <a:pt x="294" y="381"/>
                    <a:pt x="294" y="381"/>
                    <a:pt x="294" y="381"/>
                  </a:cubicBezTo>
                  <a:cubicBezTo>
                    <a:pt x="455" y="423"/>
                    <a:pt x="455" y="423"/>
                    <a:pt x="455" y="423"/>
                  </a:cubicBezTo>
                  <a:cubicBezTo>
                    <a:pt x="509" y="382"/>
                    <a:pt x="509" y="382"/>
                    <a:pt x="509" y="382"/>
                  </a:cubicBezTo>
                  <a:cubicBezTo>
                    <a:pt x="527" y="382"/>
                    <a:pt x="527" y="382"/>
                    <a:pt x="527" y="382"/>
                  </a:cubicBezTo>
                  <a:cubicBezTo>
                    <a:pt x="567" y="327"/>
                    <a:pt x="567" y="327"/>
                    <a:pt x="567" y="327"/>
                  </a:cubicBezTo>
                  <a:cubicBezTo>
                    <a:pt x="549" y="293"/>
                    <a:pt x="538" y="264"/>
                    <a:pt x="533" y="238"/>
                  </a:cubicBezTo>
                  <a:cubicBezTo>
                    <a:pt x="509" y="243"/>
                    <a:pt x="509" y="243"/>
                    <a:pt x="509" y="243"/>
                  </a:cubicBezTo>
                  <a:cubicBezTo>
                    <a:pt x="506" y="243"/>
                    <a:pt x="503" y="243"/>
                    <a:pt x="501" y="244"/>
                  </a:cubicBezTo>
                  <a:cubicBezTo>
                    <a:pt x="498" y="245"/>
                    <a:pt x="496" y="246"/>
                    <a:pt x="494" y="248"/>
                  </a:cubicBezTo>
                  <a:close/>
                  <a:moveTo>
                    <a:pt x="163" y="14"/>
                  </a:moveTo>
                  <a:cubicBezTo>
                    <a:pt x="144" y="18"/>
                    <a:pt x="133" y="27"/>
                    <a:pt x="131" y="42"/>
                  </a:cubicBezTo>
                  <a:cubicBezTo>
                    <a:pt x="118" y="50"/>
                    <a:pt x="110" y="60"/>
                    <a:pt x="106" y="74"/>
                  </a:cubicBezTo>
                  <a:cubicBezTo>
                    <a:pt x="61" y="107"/>
                    <a:pt x="45" y="159"/>
                    <a:pt x="56" y="231"/>
                  </a:cubicBezTo>
                  <a:cubicBezTo>
                    <a:pt x="62" y="272"/>
                    <a:pt x="59" y="311"/>
                    <a:pt x="45" y="349"/>
                  </a:cubicBezTo>
                  <a:cubicBezTo>
                    <a:pt x="36" y="365"/>
                    <a:pt x="36" y="383"/>
                    <a:pt x="45" y="402"/>
                  </a:cubicBezTo>
                  <a:cubicBezTo>
                    <a:pt x="32" y="409"/>
                    <a:pt x="24" y="418"/>
                    <a:pt x="22" y="429"/>
                  </a:cubicBezTo>
                  <a:cubicBezTo>
                    <a:pt x="4" y="431"/>
                    <a:pt x="4" y="431"/>
                    <a:pt x="4" y="431"/>
                  </a:cubicBezTo>
                  <a:cubicBezTo>
                    <a:pt x="8" y="420"/>
                    <a:pt x="15" y="411"/>
                    <a:pt x="27" y="404"/>
                  </a:cubicBezTo>
                  <a:cubicBezTo>
                    <a:pt x="27" y="403"/>
                    <a:pt x="28" y="403"/>
                    <a:pt x="28" y="402"/>
                  </a:cubicBezTo>
                  <a:cubicBezTo>
                    <a:pt x="28" y="402"/>
                    <a:pt x="28" y="401"/>
                    <a:pt x="28" y="400"/>
                  </a:cubicBezTo>
                  <a:cubicBezTo>
                    <a:pt x="22" y="378"/>
                    <a:pt x="25" y="348"/>
                    <a:pt x="38" y="313"/>
                  </a:cubicBezTo>
                  <a:cubicBezTo>
                    <a:pt x="38" y="313"/>
                    <a:pt x="38" y="312"/>
                    <a:pt x="39" y="312"/>
                  </a:cubicBezTo>
                  <a:cubicBezTo>
                    <a:pt x="44" y="284"/>
                    <a:pt x="46" y="253"/>
                    <a:pt x="44" y="217"/>
                  </a:cubicBezTo>
                  <a:cubicBezTo>
                    <a:pt x="44" y="211"/>
                    <a:pt x="43" y="204"/>
                    <a:pt x="42" y="198"/>
                  </a:cubicBezTo>
                  <a:cubicBezTo>
                    <a:pt x="42" y="197"/>
                    <a:pt x="42" y="197"/>
                    <a:pt x="42" y="197"/>
                  </a:cubicBezTo>
                  <a:cubicBezTo>
                    <a:pt x="38" y="136"/>
                    <a:pt x="57" y="92"/>
                    <a:pt x="98" y="65"/>
                  </a:cubicBezTo>
                  <a:cubicBezTo>
                    <a:pt x="98" y="65"/>
                    <a:pt x="99" y="64"/>
                    <a:pt x="99" y="63"/>
                  </a:cubicBezTo>
                  <a:cubicBezTo>
                    <a:pt x="102" y="49"/>
                    <a:pt x="109" y="40"/>
                    <a:pt x="120" y="39"/>
                  </a:cubicBezTo>
                  <a:cubicBezTo>
                    <a:pt x="121" y="39"/>
                    <a:pt x="121" y="38"/>
                    <a:pt x="122" y="38"/>
                  </a:cubicBezTo>
                  <a:cubicBezTo>
                    <a:pt x="122" y="38"/>
                    <a:pt x="122" y="37"/>
                    <a:pt x="123" y="37"/>
                  </a:cubicBezTo>
                  <a:cubicBezTo>
                    <a:pt x="127" y="23"/>
                    <a:pt x="138" y="12"/>
                    <a:pt x="154" y="4"/>
                  </a:cubicBezTo>
                  <a:cubicBezTo>
                    <a:pt x="163" y="14"/>
                    <a:pt x="163" y="14"/>
                    <a:pt x="163" y="14"/>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6" name="MH_Other_63">
              <a:extLst>
                <a:ext uri="{FF2B5EF4-FFF2-40B4-BE49-F238E27FC236}">
                  <a16:creationId xmlns:a16="http://schemas.microsoft.com/office/drawing/2014/main" id="{1B5009E4-3D4E-4DD0-9D4D-91670D752040}"/>
                </a:ext>
              </a:extLst>
            </p:cNvPr>
            <p:cNvSpPr>
              <a:spLocks/>
            </p:cNvSpPr>
            <p:nvPr>
              <p:custDataLst>
                <p:tags r:id="rId49"/>
              </p:custDataLst>
            </p:nvPr>
          </p:nvSpPr>
          <p:spPr bwMode="auto">
            <a:xfrm>
              <a:off x="6718300" y="5292725"/>
              <a:ext cx="198438" cy="530225"/>
            </a:xfrm>
            <a:custGeom>
              <a:avLst/>
              <a:gdLst>
                <a:gd name="T0" fmla="*/ 127 w 159"/>
                <a:gd name="T1" fmla="*/ 38 h 427"/>
                <a:gd name="T2" fmla="*/ 159 w 159"/>
                <a:gd name="T3" fmla="*/ 10 h 427"/>
                <a:gd name="T4" fmla="*/ 150 w 159"/>
                <a:gd name="T5" fmla="*/ 0 h 427"/>
                <a:gd name="T6" fmla="*/ 119 w 159"/>
                <a:gd name="T7" fmla="*/ 33 h 427"/>
                <a:gd name="T8" fmla="*/ 118 w 159"/>
                <a:gd name="T9" fmla="*/ 34 h 427"/>
                <a:gd name="T10" fmla="*/ 116 w 159"/>
                <a:gd name="T11" fmla="*/ 35 h 427"/>
                <a:gd name="T12" fmla="*/ 95 w 159"/>
                <a:gd name="T13" fmla="*/ 59 h 427"/>
                <a:gd name="T14" fmla="*/ 94 w 159"/>
                <a:gd name="T15" fmla="*/ 61 h 427"/>
                <a:gd name="T16" fmla="*/ 38 w 159"/>
                <a:gd name="T17" fmla="*/ 193 h 427"/>
                <a:gd name="T18" fmla="*/ 38 w 159"/>
                <a:gd name="T19" fmla="*/ 194 h 427"/>
                <a:gd name="T20" fmla="*/ 40 w 159"/>
                <a:gd name="T21" fmla="*/ 213 h 427"/>
                <a:gd name="T22" fmla="*/ 35 w 159"/>
                <a:gd name="T23" fmla="*/ 308 h 427"/>
                <a:gd name="T24" fmla="*/ 34 w 159"/>
                <a:gd name="T25" fmla="*/ 309 h 427"/>
                <a:gd name="T26" fmla="*/ 24 w 159"/>
                <a:gd name="T27" fmla="*/ 396 h 427"/>
                <a:gd name="T28" fmla="*/ 24 w 159"/>
                <a:gd name="T29" fmla="*/ 398 h 427"/>
                <a:gd name="T30" fmla="*/ 23 w 159"/>
                <a:gd name="T31" fmla="*/ 400 h 427"/>
                <a:gd name="T32" fmla="*/ 0 w 159"/>
                <a:gd name="T33" fmla="*/ 427 h 427"/>
                <a:gd name="T34" fmla="*/ 18 w 159"/>
                <a:gd name="T35" fmla="*/ 425 h 427"/>
                <a:gd name="T36" fmla="*/ 41 w 159"/>
                <a:gd name="T37" fmla="*/ 398 h 427"/>
                <a:gd name="T38" fmla="*/ 41 w 159"/>
                <a:gd name="T39" fmla="*/ 345 h 427"/>
                <a:gd name="T40" fmla="*/ 52 w 159"/>
                <a:gd name="T41" fmla="*/ 227 h 427"/>
                <a:gd name="T42" fmla="*/ 102 w 159"/>
                <a:gd name="T43" fmla="*/ 70 h 427"/>
                <a:gd name="T44" fmla="*/ 127 w 159"/>
                <a:gd name="T45" fmla="*/ 3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 h="427">
                  <a:moveTo>
                    <a:pt x="127" y="38"/>
                  </a:moveTo>
                  <a:cubicBezTo>
                    <a:pt x="129" y="23"/>
                    <a:pt x="140" y="14"/>
                    <a:pt x="159" y="10"/>
                  </a:cubicBezTo>
                  <a:cubicBezTo>
                    <a:pt x="150" y="0"/>
                    <a:pt x="150" y="0"/>
                    <a:pt x="150" y="0"/>
                  </a:cubicBezTo>
                  <a:cubicBezTo>
                    <a:pt x="134" y="8"/>
                    <a:pt x="123" y="19"/>
                    <a:pt x="119" y="33"/>
                  </a:cubicBezTo>
                  <a:cubicBezTo>
                    <a:pt x="118" y="33"/>
                    <a:pt x="118" y="34"/>
                    <a:pt x="118" y="34"/>
                  </a:cubicBezTo>
                  <a:cubicBezTo>
                    <a:pt x="117" y="34"/>
                    <a:pt x="117" y="35"/>
                    <a:pt x="116" y="35"/>
                  </a:cubicBezTo>
                  <a:cubicBezTo>
                    <a:pt x="105" y="36"/>
                    <a:pt x="98" y="45"/>
                    <a:pt x="95" y="59"/>
                  </a:cubicBezTo>
                  <a:cubicBezTo>
                    <a:pt x="95" y="60"/>
                    <a:pt x="94" y="61"/>
                    <a:pt x="94" y="61"/>
                  </a:cubicBezTo>
                  <a:cubicBezTo>
                    <a:pt x="53" y="88"/>
                    <a:pt x="34" y="132"/>
                    <a:pt x="38" y="193"/>
                  </a:cubicBezTo>
                  <a:cubicBezTo>
                    <a:pt x="38" y="194"/>
                    <a:pt x="38" y="194"/>
                    <a:pt x="38" y="194"/>
                  </a:cubicBezTo>
                  <a:cubicBezTo>
                    <a:pt x="39" y="200"/>
                    <a:pt x="40" y="207"/>
                    <a:pt x="40" y="213"/>
                  </a:cubicBezTo>
                  <a:cubicBezTo>
                    <a:pt x="42" y="249"/>
                    <a:pt x="40" y="280"/>
                    <a:pt x="35" y="308"/>
                  </a:cubicBezTo>
                  <a:cubicBezTo>
                    <a:pt x="34" y="308"/>
                    <a:pt x="34" y="309"/>
                    <a:pt x="34" y="309"/>
                  </a:cubicBezTo>
                  <a:cubicBezTo>
                    <a:pt x="21" y="344"/>
                    <a:pt x="18" y="374"/>
                    <a:pt x="24" y="396"/>
                  </a:cubicBezTo>
                  <a:cubicBezTo>
                    <a:pt x="24" y="397"/>
                    <a:pt x="24" y="398"/>
                    <a:pt x="24" y="398"/>
                  </a:cubicBezTo>
                  <a:cubicBezTo>
                    <a:pt x="24" y="399"/>
                    <a:pt x="23" y="399"/>
                    <a:pt x="23" y="400"/>
                  </a:cubicBezTo>
                  <a:cubicBezTo>
                    <a:pt x="11" y="407"/>
                    <a:pt x="4" y="416"/>
                    <a:pt x="0" y="427"/>
                  </a:cubicBezTo>
                  <a:cubicBezTo>
                    <a:pt x="18" y="425"/>
                    <a:pt x="18" y="425"/>
                    <a:pt x="18" y="425"/>
                  </a:cubicBezTo>
                  <a:cubicBezTo>
                    <a:pt x="20" y="414"/>
                    <a:pt x="28" y="405"/>
                    <a:pt x="41" y="398"/>
                  </a:cubicBezTo>
                  <a:cubicBezTo>
                    <a:pt x="32" y="379"/>
                    <a:pt x="32" y="361"/>
                    <a:pt x="41" y="345"/>
                  </a:cubicBezTo>
                  <a:cubicBezTo>
                    <a:pt x="55" y="307"/>
                    <a:pt x="58" y="268"/>
                    <a:pt x="52" y="227"/>
                  </a:cubicBezTo>
                  <a:cubicBezTo>
                    <a:pt x="41" y="155"/>
                    <a:pt x="57" y="103"/>
                    <a:pt x="102" y="70"/>
                  </a:cubicBezTo>
                  <a:cubicBezTo>
                    <a:pt x="106" y="56"/>
                    <a:pt x="114" y="46"/>
                    <a:pt x="127"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7" name="MH_Other_64">
              <a:extLst>
                <a:ext uri="{FF2B5EF4-FFF2-40B4-BE49-F238E27FC236}">
                  <a16:creationId xmlns:a16="http://schemas.microsoft.com/office/drawing/2014/main" id="{E02171DC-5E10-4AC8-A4B3-85AD89C2B087}"/>
                </a:ext>
              </a:extLst>
            </p:cNvPr>
            <p:cNvSpPr>
              <a:spLocks/>
            </p:cNvSpPr>
            <p:nvPr>
              <p:custDataLst>
                <p:tags r:id="rId50"/>
              </p:custDataLst>
            </p:nvPr>
          </p:nvSpPr>
          <p:spPr bwMode="auto">
            <a:xfrm>
              <a:off x="7189788" y="5392738"/>
              <a:ext cx="125412" cy="244475"/>
            </a:xfrm>
            <a:custGeom>
              <a:avLst/>
              <a:gdLst>
                <a:gd name="T0" fmla="*/ 100 w 100"/>
                <a:gd name="T1" fmla="*/ 161 h 198"/>
                <a:gd name="T2" fmla="*/ 86 w 100"/>
                <a:gd name="T3" fmla="*/ 151 h 198"/>
                <a:gd name="T4" fmla="*/ 57 w 100"/>
                <a:gd name="T5" fmla="*/ 143 h 198"/>
                <a:gd name="T6" fmla="*/ 39 w 100"/>
                <a:gd name="T7" fmla="*/ 109 h 198"/>
                <a:gd name="T8" fmla="*/ 29 w 100"/>
                <a:gd name="T9" fmla="*/ 158 h 198"/>
                <a:gd name="T10" fmla="*/ 21 w 100"/>
                <a:gd name="T11" fmla="*/ 43 h 198"/>
                <a:gd name="T12" fmla="*/ 0 w 100"/>
                <a:gd name="T13" fmla="*/ 0 h 198"/>
                <a:gd name="T14" fmla="*/ 4 w 100"/>
                <a:gd name="T15" fmla="*/ 183 h 198"/>
                <a:gd name="T16" fmla="*/ 13 w 100"/>
                <a:gd name="T17" fmla="*/ 198 h 198"/>
                <a:gd name="T18" fmla="*/ 92 w 100"/>
                <a:gd name="T19" fmla="*/ 171 h 198"/>
                <a:gd name="T20" fmla="*/ 100 w 100"/>
                <a:gd name="T21" fmla="*/ 16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98">
                  <a:moveTo>
                    <a:pt x="100" y="161"/>
                  </a:moveTo>
                  <a:cubicBezTo>
                    <a:pt x="94" y="158"/>
                    <a:pt x="89" y="155"/>
                    <a:pt x="86" y="151"/>
                  </a:cubicBezTo>
                  <a:cubicBezTo>
                    <a:pt x="57" y="143"/>
                    <a:pt x="57" y="143"/>
                    <a:pt x="57" y="143"/>
                  </a:cubicBezTo>
                  <a:cubicBezTo>
                    <a:pt x="53" y="130"/>
                    <a:pt x="47" y="119"/>
                    <a:pt x="39" y="109"/>
                  </a:cubicBezTo>
                  <a:cubicBezTo>
                    <a:pt x="38" y="126"/>
                    <a:pt x="35" y="142"/>
                    <a:pt x="29" y="158"/>
                  </a:cubicBezTo>
                  <a:cubicBezTo>
                    <a:pt x="36" y="125"/>
                    <a:pt x="33" y="87"/>
                    <a:pt x="21" y="43"/>
                  </a:cubicBezTo>
                  <a:cubicBezTo>
                    <a:pt x="0" y="0"/>
                    <a:pt x="0" y="0"/>
                    <a:pt x="0" y="0"/>
                  </a:cubicBezTo>
                  <a:cubicBezTo>
                    <a:pt x="13" y="50"/>
                    <a:pt x="14" y="111"/>
                    <a:pt x="4" y="183"/>
                  </a:cubicBezTo>
                  <a:cubicBezTo>
                    <a:pt x="8" y="187"/>
                    <a:pt x="11" y="191"/>
                    <a:pt x="13" y="198"/>
                  </a:cubicBezTo>
                  <a:cubicBezTo>
                    <a:pt x="92" y="171"/>
                    <a:pt x="92" y="171"/>
                    <a:pt x="92" y="171"/>
                  </a:cubicBezTo>
                  <a:cubicBezTo>
                    <a:pt x="100" y="161"/>
                    <a:pt x="100" y="161"/>
                    <a:pt x="100" y="161"/>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8" name="MH_Other_65">
              <a:extLst>
                <a:ext uri="{FF2B5EF4-FFF2-40B4-BE49-F238E27FC236}">
                  <a16:creationId xmlns:a16="http://schemas.microsoft.com/office/drawing/2014/main" id="{80AA9963-D2CF-486B-AE64-57DFED7CC689}"/>
                </a:ext>
              </a:extLst>
            </p:cNvPr>
            <p:cNvSpPr>
              <a:spLocks/>
            </p:cNvSpPr>
            <p:nvPr>
              <p:custDataLst>
                <p:tags r:id="rId51"/>
              </p:custDataLst>
            </p:nvPr>
          </p:nvSpPr>
          <p:spPr bwMode="auto">
            <a:xfrm>
              <a:off x="7334250" y="5556250"/>
              <a:ext cx="30163" cy="28575"/>
            </a:xfrm>
            <a:custGeom>
              <a:avLst/>
              <a:gdLst>
                <a:gd name="T0" fmla="*/ 1 w 24"/>
                <a:gd name="T1" fmla="*/ 22 h 22"/>
                <a:gd name="T2" fmla="*/ 24 w 24"/>
                <a:gd name="T3" fmla="*/ 18 h 22"/>
                <a:gd name="T4" fmla="*/ 1 w 24"/>
                <a:gd name="T5" fmla="*/ 0 h 22"/>
                <a:gd name="T6" fmla="*/ 1 w 24"/>
                <a:gd name="T7" fmla="*/ 22 h 22"/>
              </a:gdLst>
              <a:ahLst/>
              <a:cxnLst>
                <a:cxn ang="0">
                  <a:pos x="T0" y="T1"/>
                </a:cxn>
                <a:cxn ang="0">
                  <a:pos x="T2" y="T3"/>
                </a:cxn>
                <a:cxn ang="0">
                  <a:pos x="T4" y="T5"/>
                </a:cxn>
                <a:cxn ang="0">
                  <a:pos x="T6" y="T7"/>
                </a:cxn>
              </a:cxnLst>
              <a:rect l="0" t="0" r="r" b="b"/>
              <a:pathLst>
                <a:path w="24" h="22">
                  <a:moveTo>
                    <a:pt x="1" y="22"/>
                  </a:moveTo>
                  <a:cubicBezTo>
                    <a:pt x="24" y="18"/>
                    <a:pt x="24" y="18"/>
                    <a:pt x="24" y="18"/>
                  </a:cubicBezTo>
                  <a:cubicBezTo>
                    <a:pt x="1" y="0"/>
                    <a:pt x="1" y="0"/>
                    <a:pt x="1" y="0"/>
                  </a:cubicBezTo>
                  <a:cubicBezTo>
                    <a:pt x="1" y="7"/>
                    <a:pt x="0" y="14"/>
                    <a:pt x="1" y="22"/>
                  </a:cubicBezTo>
                  <a:close/>
                </a:path>
              </a:pathLst>
            </a:custGeom>
            <a:solidFill>
              <a:srgbClr val="C5B37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69" name="MH_Other_66">
              <a:extLst>
                <a:ext uri="{FF2B5EF4-FFF2-40B4-BE49-F238E27FC236}">
                  <a16:creationId xmlns:a16="http://schemas.microsoft.com/office/drawing/2014/main" id="{18E14A27-2EBB-4A26-9B3C-C19381D28A6B}"/>
                </a:ext>
              </a:extLst>
            </p:cNvPr>
            <p:cNvSpPr>
              <a:spLocks/>
            </p:cNvSpPr>
            <p:nvPr>
              <p:custDataLst>
                <p:tags r:id="rId52"/>
              </p:custDataLst>
            </p:nvPr>
          </p:nvSpPr>
          <p:spPr bwMode="auto">
            <a:xfrm>
              <a:off x="7334250" y="5513388"/>
              <a:ext cx="30163" cy="66675"/>
            </a:xfrm>
            <a:custGeom>
              <a:avLst/>
              <a:gdLst>
                <a:gd name="T0" fmla="*/ 0 w 23"/>
                <a:gd name="T1" fmla="*/ 34 h 52"/>
                <a:gd name="T2" fmla="*/ 23 w 23"/>
                <a:gd name="T3" fmla="*/ 52 h 52"/>
                <a:gd name="T4" fmla="*/ 9 w 23"/>
                <a:gd name="T5" fmla="*/ 28 h 52"/>
                <a:gd name="T6" fmla="*/ 4 w 23"/>
                <a:gd name="T7" fmla="*/ 0 h 52"/>
                <a:gd name="T8" fmla="*/ 0 w 23"/>
                <a:gd name="T9" fmla="*/ 34 h 52"/>
              </a:gdLst>
              <a:ahLst/>
              <a:cxnLst>
                <a:cxn ang="0">
                  <a:pos x="T0" y="T1"/>
                </a:cxn>
                <a:cxn ang="0">
                  <a:pos x="T2" y="T3"/>
                </a:cxn>
                <a:cxn ang="0">
                  <a:pos x="T4" y="T5"/>
                </a:cxn>
                <a:cxn ang="0">
                  <a:pos x="T6" y="T7"/>
                </a:cxn>
                <a:cxn ang="0">
                  <a:pos x="T8" y="T9"/>
                </a:cxn>
              </a:cxnLst>
              <a:rect l="0" t="0" r="r" b="b"/>
              <a:pathLst>
                <a:path w="23" h="52">
                  <a:moveTo>
                    <a:pt x="0" y="34"/>
                  </a:moveTo>
                  <a:cubicBezTo>
                    <a:pt x="23" y="52"/>
                    <a:pt x="23" y="52"/>
                    <a:pt x="23" y="52"/>
                  </a:cubicBezTo>
                  <a:cubicBezTo>
                    <a:pt x="9" y="28"/>
                    <a:pt x="9" y="28"/>
                    <a:pt x="9" y="28"/>
                  </a:cubicBezTo>
                  <a:cubicBezTo>
                    <a:pt x="7" y="18"/>
                    <a:pt x="5" y="9"/>
                    <a:pt x="4" y="0"/>
                  </a:cubicBezTo>
                  <a:cubicBezTo>
                    <a:pt x="2" y="9"/>
                    <a:pt x="0" y="20"/>
                    <a:pt x="0" y="34"/>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0" name="MH_Other_67">
              <a:extLst>
                <a:ext uri="{FF2B5EF4-FFF2-40B4-BE49-F238E27FC236}">
                  <a16:creationId xmlns:a16="http://schemas.microsoft.com/office/drawing/2014/main" id="{765BB8F6-3952-4B26-BB9B-EB9BAA66AACB}"/>
                </a:ext>
              </a:extLst>
            </p:cNvPr>
            <p:cNvSpPr>
              <a:spLocks noEditPoints="1"/>
            </p:cNvSpPr>
            <p:nvPr>
              <p:custDataLst>
                <p:tags r:id="rId53"/>
              </p:custDataLst>
            </p:nvPr>
          </p:nvSpPr>
          <p:spPr bwMode="auto">
            <a:xfrm>
              <a:off x="6713538" y="5519738"/>
              <a:ext cx="827087" cy="317500"/>
            </a:xfrm>
            <a:custGeom>
              <a:avLst/>
              <a:gdLst>
                <a:gd name="T0" fmla="*/ 541 w 668"/>
                <a:gd name="T1" fmla="*/ 49 h 255"/>
                <a:gd name="T2" fmla="*/ 534 w 668"/>
                <a:gd name="T3" fmla="*/ 51 h 255"/>
                <a:gd name="T4" fmla="*/ 568 w 668"/>
                <a:gd name="T5" fmla="*/ 140 h 255"/>
                <a:gd name="T6" fmla="*/ 528 w 668"/>
                <a:gd name="T7" fmla="*/ 195 h 255"/>
                <a:gd name="T8" fmla="*/ 510 w 668"/>
                <a:gd name="T9" fmla="*/ 195 h 255"/>
                <a:gd name="T10" fmla="*/ 456 w 668"/>
                <a:gd name="T11" fmla="*/ 236 h 255"/>
                <a:gd name="T12" fmla="*/ 295 w 668"/>
                <a:gd name="T13" fmla="*/ 194 h 255"/>
                <a:gd name="T14" fmla="*/ 113 w 668"/>
                <a:gd name="T15" fmla="*/ 98 h 255"/>
                <a:gd name="T16" fmla="*/ 263 w 668"/>
                <a:gd name="T17" fmla="*/ 192 h 255"/>
                <a:gd name="T18" fmla="*/ 234 w 668"/>
                <a:gd name="T19" fmla="*/ 218 h 255"/>
                <a:gd name="T20" fmla="*/ 1 w 668"/>
                <a:gd name="T21" fmla="*/ 248 h 255"/>
                <a:gd name="T22" fmla="*/ 0 w 668"/>
                <a:gd name="T23" fmla="*/ 255 h 255"/>
                <a:gd name="T24" fmla="*/ 244 w 668"/>
                <a:gd name="T25" fmla="*/ 255 h 255"/>
                <a:gd name="T26" fmla="*/ 348 w 668"/>
                <a:gd name="T27" fmla="*/ 231 h 255"/>
                <a:gd name="T28" fmla="*/ 466 w 668"/>
                <a:gd name="T29" fmla="*/ 243 h 255"/>
                <a:gd name="T30" fmla="*/ 518 w 668"/>
                <a:gd name="T31" fmla="*/ 206 h 255"/>
                <a:gd name="T32" fmla="*/ 530 w 668"/>
                <a:gd name="T33" fmla="*/ 206 h 255"/>
                <a:gd name="T34" fmla="*/ 534 w 668"/>
                <a:gd name="T35" fmla="*/ 202 h 255"/>
                <a:gd name="T36" fmla="*/ 567 w 668"/>
                <a:gd name="T37" fmla="*/ 198 h 255"/>
                <a:gd name="T38" fmla="*/ 564 w 668"/>
                <a:gd name="T39" fmla="*/ 185 h 255"/>
                <a:gd name="T40" fmla="*/ 569 w 668"/>
                <a:gd name="T41" fmla="*/ 184 h 255"/>
                <a:gd name="T42" fmla="*/ 574 w 668"/>
                <a:gd name="T43" fmla="*/ 183 h 255"/>
                <a:gd name="T44" fmla="*/ 583 w 668"/>
                <a:gd name="T45" fmla="*/ 181 h 255"/>
                <a:gd name="T46" fmla="*/ 588 w 668"/>
                <a:gd name="T47" fmla="*/ 180 h 255"/>
                <a:gd name="T48" fmla="*/ 610 w 668"/>
                <a:gd name="T49" fmla="*/ 174 h 255"/>
                <a:gd name="T50" fmla="*/ 612 w 668"/>
                <a:gd name="T51" fmla="*/ 173 h 255"/>
                <a:gd name="T52" fmla="*/ 612 w 668"/>
                <a:gd name="T53" fmla="*/ 173 h 255"/>
                <a:gd name="T54" fmla="*/ 612 w 668"/>
                <a:gd name="T55" fmla="*/ 173 h 255"/>
                <a:gd name="T56" fmla="*/ 612 w 668"/>
                <a:gd name="T57" fmla="*/ 173 h 255"/>
                <a:gd name="T58" fmla="*/ 613 w 668"/>
                <a:gd name="T59" fmla="*/ 173 h 255"/>
                <a:gd name="T60" fmla="*/ 625 w 668"/>
                <a:gd name="T61" fmla="*/ 169 h 255"/>
                <a:gd name="T62" fmla="*/ 637 w 668"/>
                <a:gd name="T63" fmla="*/ 121 h 255"/>
                <a:gd name="T64" fmla="*/ 637 w 668"/>
                <a:gd name="T65" fmla="*/ 118 h 255"/>
                <a:gd name="T66" fmla="*/ 636 w 668"/>
                <a:gd name="T67" fmla="*/ 118 h 255"/>
                <a:gd name="T68" fmla="*/ 637 w 668"/>
                <a:gd name="T69" fmla="*/ 118 h 255"/>
                <a:gd name="T70" fmla="*/ 668 w 668"/>
                <a:gd name="T71" fmla="*/ 103 h 255"/>
                <a:gd name="T72" fmla="*/ 649 w 668"/>
                <a:gd name="T73" fmla="*/ 82 h 255"/>
                <a:gd name="T74" fmla="*/ 620 w 668"/>
                <a:gd name="T75" fmla="*/ 0 h 255"/>
                <a:gd name="T76" fmla="*/ 609 w 668"/>
                <a:gd name="T77" fmla="*/ 8 h 255"/>
                <a:gd name="T78" fmla="*/ 633 w 668"/>
                <a:gd name="T79" fmla="*/ 99 h 255"/>
                <a:gd name="T80" fmla="*/ 589 w 668"/>
                <a:gd name="T81" fmla="*/ 134 h 255"/>
                <a:gd name="T82" fmla="*/ 549 w 668"/>
                <a:gd name="T83" fmla="*/ 47 h 255"/>
                <a:gd name="T84" fmla="*/ 541 w 668"/>
                <a:gd name="T85" fmla="*/ 49 h 255"/>
                <a:gd name="T86" fmla="*/ 561 w 668"/>
                <a:gd name="T87" fmla="*/ 194 h 255"/>
                <a:gd name="T88" fmla="*/ 536 w 668"/>
                <a:gd name="T89" fmla="*/ 200 h 255"/>
                <a:gd name="T90" fmla="*/ 595 w 668"/>
                <a:gd name="T91" fmla="*/ 141 h 255"/>
                <a:gd name="T92" fmla="*/ 619 w 668"/>
                <a:gd name="T93" fmla="*/ 131 h 255"/>
                <a:gd name="T94" fmla="*/ 614 w 668"/>
                <a:gd name="T95" fmla="*/ 168 h 255"/>
                <a:gd name="T96" fmla="*/ 561 w 668"/>
                <a:gd name="T97" fmla="*/ 182 h 255"/>
                <a:gd name="T98" fmla="*/ 561 w 668"/>
                <a:gd name="T99" fmla="*/ 19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8" h="255">
                  <a:moveTo>
                    <a:pt x="541" y="49"/>
                  </a:moveTo>
                  <a:cubicBezTo>
                    <a:pt x="534" y="51"/>
                    <a:pt x="534" y="51"/>
                    <a:pt x="534" y="51"/>
                  </a:cubicBezTo>
                  <a:cubicBezTo>
                    <a:pt x="539" y="77"/>
                    <a:pt x="550" y="106"/>
                    <a:pt x="568" y="140"/>
                  </a:cubicBezTo>
                  <a:cubicBezTo>
                    <a:pt x="528" y="195"/>
                    <a:pt x="528" y="195"/>
                    <a:pt x="528" y="195"/>
                  </a:cubicBezTo>
                  <a:cubicBezTo>
                    <a:pt x="510" y="195"/>
                    <a:pt x="510" y="195"/>
                    <a:pt x="510" y="195"/>
                  </a:cubicBezTo>
                  <a:cubicBezTo>
                    <a:pt x="456" y="236"/>
                    <a:pt x="456" y="236"/>
                    <a:pt x="456" y="236"/>
                  </a:cubicBezTo>
                  <a:cubicBezTo>
                    <a:pt x="295" y="194"/>
                    <a:pt x="295" y="194"/>
                    <a:pt x="295" y="194"/>
                  </a:cubicBezTo>
                  <a:cubicBezTo>
                    <a:pt x="113" y="98"/>
                    <a:pt x="113" y="98"/>
                    <a:pt x="113" y="98"/>
                  </a:cubicBezTo>
                  <a:cubicBezTo>
                    <a:pt x="263" y="192"/>
                    <a:pt x="263" y="192"/>
                    <a:pt x="263" y="192"/>
                  </a:cubicBezTo>
                  <a:cubicBezTo>
                    <a:pt x="234" y="218"/>
                    <a:pt x="234" y="218"/>
                    <a:pt x="234" y="218"/>
                  </a:cubicBezTo>
                  <a:cubicBezTo>
                    <a:pt x="1" y="248"/>
                    <a:pt x="1" y="248"/>
                    <a:pt x="1" y="248"/>
                  </a:cubicBezTo>
                  <a:cubicBezTo>
                    <a:pt x="1" y="250"/>
                    <a:pt x="0" y="253"/>
                    <a:pt x="0" y="255"/>
                  </a:cubicBezTo>
                  <a:cubicBezTo>
                    <a:pt x="244" y="255"/>
                    <a:pt x="244" y="255"/>
                    <a:pt x="244" y="255"/>
                  </a:cubicBezTo>
                  <a:cubicBezTo>
                    <a:pt x="348" y="231"/>
                    <a:pt x="348" y="231"/>
                    <a:pt x="348" y="231"/>
                  </a:cubicBezTo>
                  <a:cubicBezTo>
                    <a:pt x="387" y="243"/>
                    <a:pt x="426" y="247"/>
                    <a:pt x="466" y="243"/>
                  </a:cubicBezTo>
                  <a:cubicBezTo>
                    <a:pt x="518" y="206"/>
                    <a:pt x="518" y="206"/>
                    <a:pt x="518" y="206"/>
                  </a:cubicBezTo>
                  <a:cubicBezTo>
                    <a:pt x="530" y="206"/>
                    <a:pt x="530" y="206"/>
                    <a:pt x="530" y="206"/>
                  </a:cubicBezTo>
                  <a:cubicBezTo>
                    <a:pt x="534" y="202"/>
                    <a:pt x="534" y="202"/>
                    <a:pt x="534" y="202"/>
                  </a:cubicBezTo>
                  <a:cubicBezTo>
                    <a:pt x="567" y="198"/>
                    <a:pt x="567" y="198"/>
                    <a:pt x="567" y="198"/>
                  </a:cubicBezTo>
                  <a:cubicBezTo>
                    <a:pt x="564" y="185"/>
                    <a:pt x="564" y="185"/>
                    <a:pt x="564" y="185"/>
                  </a:cubicBezTo>
                  <a:cubicBezTo>
                    <a:pt x="566" y="185"/>
                    <a:pt x="567" y="184"/>
                    <a:pt x="569" y="184"/>
                  </a:cubicBezTo>
                  <a:cubicBezTo>
                    <a:pt x="571" y="184"/>
                    <a:pt x="573" y="183"/>
                    <a:pt x="574" y="183"/>
                  </a:cubicBezTo>
                  <a:cubicBezTo>
                    <a:pt x="577" y="182"/>
                    <a:pt x="580" y="182"/>
                    <a:pt x="583" y="181"/>
                  </a:cubicBezTo>
                  <a:cubicBezTo>
                    <a:pt x="585" y="181"/>
                    <a:pt x="587" y="180"/>
                    <a:pt x="588" y="180"/>
                  </a:cubicBezTo>
                  <a:cubicBezTo>
                    <a:pt x="596" y="178"/>
                    <a:pt x="603" y="176"/>
                    <a:pt x="610" y="174"/>
                  </a:cubicBezTo>
                  <a:cubicBezTo>
                    <a:pt x="612" y="173"/>
                    <a:pt x="612" y="173"/>
                    <a:pt x="612" y="173"/>
                  </a:cubicBezTo>
                  <a:cubicBezTo>
                    <a:pt x="612" y="173"/>
                    <a:pt x="612" y="173"/>
                    <a:pt x="612" y="173"/>
                  </a:cubicBezTo>
                  <a:cubicBezTo>
                    <a:pt x="612" y="173"/>
                    <a:pt x="612" y="173"/>
                    <a:pt x="612" y="173"/>
                  </a:cubicBezTo>
                  <a:cubicBezTo>
                    <a:pt x="612" y="173"/>
                    <a:pt x="612" y="173"/>
                    <a:pt x="612" y="173"/>
                  </a:cubicBezTo>
                  <a:cubicBezTo>
                    <a:pt x="613" y="173"/>
                    <a:pt x="613" y="173"/>
                    <a:pt x="613" y="173"/>
                  </a:cubicBezTo>
                  <a:cubicBezTo>
                    <a:pt x="617" y="172"/>
                    <a:pt x="621" y="171"/>
                    <a:pt x="625" y="169"/>
                  </a:cubicBezTo>
                  <a:cubicBezTo>
                    <a:pt x="624" y="145"/>
                    <a:pt x="628" y="128"/>
                    <a:pt x="637" y="121"/>
                  </a:cubicBezTo>
                  <a:cubicBezTo>
                    <a:pt x="637" y="118"/>
                    <a:pt x="637" y="118"/>
                    <a:pt x="637" y="118"/>
                  </a:cubicBezTo>
                  <a:cubicBezTo>
                    <a:pt x="636" y="118"/>
                    <a:pt x="636" y="118"/>
                    <a:pt x="636" y="118"/>
                  </a:cubicBezTo>
                  <a:cubicBezTo>
                    <a:pt x="637" y="118"/>
                    <a:pt x="637" y="118"/>
                    <a:pt x="637" y="118"/>
                  </a:cubicBezTo>
                  <a:cubicBezTo>
                    <a:pt x="650" y="114"/>
                    <a:pt x="660" y="109"/>
                    <a:pt x="668" y="103"/>
                  </a:cubicBezTo>
                  <a:cubicBezTo>
                    <a:pt x="660" y="96"/>
                    <a:pt x="654" y="89"/>
                    <a:pt x="649" y="82"/>
                  </a:cubicBezTo>
                  <a:cubicBezTo>
                    <a:pt x="631" y="59"/>
                    <a:pt x="622" y="32"/>
                    <a:pt x="620" y="0"/>
                  </a:cubicBezTo>
                  <a:cubicBezTo>
                    <a:pt x="609" y="8"/>
                    <a:pt x="609" y="8"/>
                    <a:pt x="609" y="8"/>
                  </a:cubicBezTo>
                  <a:cubicBezTo>
                    <a:pt x="633" y="99"/>
                    <a:pt x="633" y="99"/>
                    <a:pt x="633" y="99"/>
                  </a:cubicBezTo>
                  <a:cubicBezTo>
                    <a:pt x="589" y="134"/>
                    <a:pt x="589" y="134"/>
                    <a:pt x="589" y="134"/>
                  </a:cubicBezTo>
                  <a:cubicBezTo>
                    <a:pt x="569" y="109"/>
                    <a:pt x="556" y="80"/>
                    <a:pt x="549" y="47"/>
                  </a:cubicBezTo>
                  <a:cubicBezTo>
                    <a:pt x="541" y="49"/>
                    <a:pt x="541" y="49"/>
                    <a:pt x="541" y="49"/>
                  </a:cubicBezTo>
                  <a:close/>
                  <a:moveTo>
                    <a:pt x="561" y="194"/>
                  </a:moveTo>
                  <a:cubicBezTo>
                    <a:pt x="536" y="200"/>
                    <a:pt x="536" y="200"/>
                    <a:pt x="536" y="200"/>
                  </a:cubicBezTo>
                  <a:cubicBezTo>
                    <a:pt x="595" y="141"/>
                    <a:pt x="595" y="141"/>
                    <a:pt x="595" y="141"/>
                  </a:cubicBezTo>
                  <a:cubicBezTo>
                    <a:pt x="603" y="140"/>
                    <a:pt x="611" y="136"/>
                    <a:pt x="619" y="131"/>
                  </a:cubicBezTo>
                  <a:cubicBezTo>
                    <a:pt x="614" y="168"/>
                    <a:pt x="614" y="168"/>
                    <a:pt x="614" y="168"/>
                  </a:cubicBezTo>
                  <a:cubicBezTo>
                    <a:pt x="561" y="182"/>
                    <a:pt x="561" y="182"/>
                    <a:pt x="561" y="182"/>
                  </a:cubicBezTo>
                  <a:cubicBezTo>
                    <a:pt x="561" y="194"/>
                    <a:pt x="561" y="194"/>
                    <a:pt x="561" y="194"/>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1" name="MH_Other_68">
              <a:extLst>
                <a:ext uri="{FF2B5EF4-FFF2-40B4-BE49-F238E27FC236}">
                  <a16:creationId xmlns:a16="http://schemas.microsoft.com/office/drawing/2014/main" id="{6B9A284B-8BD7-439A-BD59-C3AF2033947C}"/>
                </a:ext>
              </a:extLst>
            </p:cNvPr>
            <p:cNvSpPr>
              <a:spLocks/>
            </p:cNvSpPr>
            <p:nvPr>
              <p:custDataLst>
                <p:tags r:id="rId54"/>
              </p:custDataLst>
            </p:nvPr>
          </p:nvSpPr>
          <p:spPr bwMode="auto">
            <a:xfrm>
              <a:off x="7377113" y="5683250"/>
              <a:ext cx="103187" cy="84138"/>
            </a:xfrm>
            <a:custGeom>
              <a:avLst/>
              <a:gdLst>
                <a:gd name="T0" fmla="*/ 0 w 83"/>
                <a:gd name="T1" fmla="*/ 69 h 69"/>
                <a:gd name="T2" fmla="*/ 25 w 83"/>
                <a:gd name="T3" fmla="*/ 63 h 69"/>
                <a:gd name="T4" fmla="*/ 25 w 83"/>
                <a:gd name="T5" fmla="*/ 51 h 69"/>
                <a:gd name="T6" fmla="*/ 78 w 83"/>
                <a:gd name="T7" fmla="*/ 37 h 69"/>
                <a:gd name="T8" fmla="*/ 83 w 83"/>
                <a:gd name="T9" fmla="*/ 0 h 69"/>
                <a:gd name="T10" fmla="*/ 59 w 83"/>
                <a:gd name="T11" fmla="*/ 10 h 69"/>
                <a:gd name="T12" fmla="*/ 0 w 8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83" h="69">
                  <a:moveTo>
                    <a:pt x="0" y="69"/>
                  </a:moveTo>
                  <a:cubicBezTo>
                    <a:pt x="25" y="63"/>
                    <a:pt x="25" y="63"/>
                    <a:pt x="25" y="63"/>
                  </a:cubicBezTo>
                  <a:cubicBezTo>
                    <a:pt x="25" y="51"/>
                    <a:pt x="25" y="51"/>
                    <a:pt x="25" y="51"/>
                  </a:cubicBezTo>
                  <a:cubicBezTo>
                    <a:pt x="78" y="37"/>
                    <a:pt x="78" y="37"/>
                    <a:pt x="78" y="37"/>
                  </a:cubicBezTo>
                  <a:cubicBezTo>
                    <a:pt x="83" y="0"/>
                    <a:pt x="83" y="0"/>
                    <a:pt x="83" y="0"/>
                  </a:cubicBezTo>
                  <a:cubicBezTo>
                    <a:pt x="75" y="5"/>
                    <a:pt x="67" y="9"/>
                    <a:pt x="59" y="10"/>
                  </a:cubicBezTo>
                  <a:cubicBezTo>
                    <a:pt x="0" y="69"/>
                    <a:pt x="0" y="69"/>
                    <a:pt x="0" y="69"/>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2" name="MH_Other_69">
              <a:extLst>
                <a:ext uri="{FF2B5EF4-FFF2-40B4-BE49-F238E27FC236}">
                  <a16:creationId xmlns:a16="http://schemas.microsoft.com/office/drawing/2014/main" id="{DBE52447-01D2-477D-8455-2B48CAF0DB21}"/>
                </a:ext>
              </a:extLst>
            </p:cNvPr>
            <p:cNvSpPr>
              <a:spLocks/>
            </p:cNvSpPr>
            <p:nvPr>
              <p:custDataLst>
                <p:tags r:id="rId55"/>
              </p:custDataLst>
            </p:nvPr>
          </p:nvSpPr>
          <p:spPr bwMode="auto">
            <a:xfrm>
              <a:off x="7394575" y="5511800"/>
              <a:ext cx="58738" cy="52388"/>
            </a:xfrm>
            <a:custGeom>
              <a:avLst/>
              <a:gdLst>
                <a:gd name="T0" fmla="*/ 16 w 48"/>
                <a:gd name="T1" fmla="*/ 0 h 42"/>
                <a:gd name="T2" fmla="*/ 0 w 48"/>
                <a:gd name="T3" fmla="*/ 42 h 42"/>
                <a:gd name="T4" fmla="*/ 48 w 48"/>
                <a:gd name="T5" fmla="*/ 0 h 42"/>
                <a:gd name="T6" fmla="*/ 16 w 48"/>
                <a:gd name="T7" fmla="*/ 0 h 42"/>
              </a:gdLst>
              <a:ahLst/>
              <a:cxnLst>
                <a:cxn ang="0">
                  <a:pos x="T0" y="T1"/>
                </a:cxn>
                <a:cxn ang="0">
                  <a:pos x="T2" y="T3"/>
                </a:cxn>
                <a:cxn ang="0">
                  <a:pos x="T4" y="T5"/>
                </a:cxn>
                <a:cxn ang="0">
                  <a:pos x="T6" y="T7"/>
                </a:cxn>
              </a:cxnLst>
              <a:rect l="0" t="0" r="r" b="b"/>
              <a:pathLst>
                <a:path w="48" h="42">
                  <a:moveTo>
                    <a:pt x="16" y="0"/>
                  </a:moveTo>
                  <a:cubicBezTo>
                    <a:pt x="11" y="16"/>
                    <a:pt x="6" y="30"/>
                    <a:pt x="0" y="42"/>
                  </a:cubicBezTo>
                  <a:cubicBezTo>
                    <a:pt x="48" y="0"/>
                    <a:pt x="48" y="0"/>
                    <a:pt x="48" y="0"/>
                  </a:cubicBezTo>
                  <a:cubicBezTo>
                    <a:pt x="16" y="0"/>
                    <a:pt x="16" y="0"/>
                    <a:pt x="16" y="0"/>
                  </a:cubicBezTo>
                  <a:close/>
                </a:path>
              </a:pathLst>
            </a:custGeom>
            <a:solidFill>
              <a:srgbClr val="B6A285"/>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3" name="MH_Other_70">
              <a:extLst>
                <a:ext uri="{FF2B5EF4-FFF2-40B4-BE49-F238E27FC236}">
                  <a16:creationId xmlns:a16="http://schemas.microsoft.com/office/drawing/2014/main" id="{D2DF6638-D177-4FBC-B571-A4270D7478D4}"/>
                </a:ext>
              </a:extLst>
            </p:cNvPr>
            <p:cNvSpPr>
              <a:spLocks/>
            </p:cNvSpPr>
            <p:nvPr>
              <p:custDataLst>
                <p:tags r:id="rId56"/>
              </p:custDataLst>
            </p:nvPr>
          </p:nvSpPr>
          <p:spPr bwMode="auto">
            <a:xfrm>
              <a:off x="7115175" y="5314950"/>
              <a:ext cx="74613" cy="303213"/>
            </a:xfrm>
            <a:custGeom>
              <a:avLst/>
              <a:gdLst>
                <a:gd name="T0" fmla="*/ 40 w 60"/>
                <a:gd name="T1" fmla="*/ 241 h 244"/>
                <a:gd name="T2" fmla="*/ 60 w 60"/>
                <a:gd name="T3" fmla="*/ 244 h 244"/>
                <a:gd name="T4" fmla="*/ 54 w 60"/>
                <a:gd name="T5" fmla="*/ 87 h 244"/>
                <a:gd name="T6" fmla="*/ 8 w 60"/>
                <a:gd name="T7" fmla="*/ 0 h 244"/>
                <a:gd name="T8" fmla="*/ 0 w 60"/>
                <a:gd name="T9" fmla="*/ 46 h 244"/>
                <a:gd name="T10" fmla="*/ 4 w 60"/>
                <a:gd name="T11" fmla="*/ 69 h 244"/>
                <a:gd name="T12" fmla="*/ 40 w 60"/>
                <a:gd name="T13" fmla="*/ 241 h 244"/>
              </a:gdLst>
              <a:ahLst/>
              <a:cxnLst>
                <a:cxn ang="0">
                  <a:pos x="T0" y="T1"/>
                </a:cxn>
                <a:cxn ang="0">
                  <a:pos x="T2" y="T3"/>
                </a:cxn>
                <a:cxn ang="0">
                  <a:pos x="T4" y="T5"/>
                </a:cxn>
                <a:cxn ang="0">
                  <a:pos x="T6" y="T7"/>
                </a:cxn>
                <a:cxn ang="0">
                  <a:pos x="T8" y="T9"/>
                </a:cxn>
                <a:cxn ang="0">
                  <a:pos x="T10" y="T11"/>
                </a:cxn>
                <a:cxn ang="0">
                  <a:pos x="T12" y="T13"/>
                </a:cxn>
              </a:cxnLst>
              <a:rect l="0" t="0" r="r" b="b"/>
              <a:pathLst>
                <a:path w="60" h="244">
                  <a:moveTo>
                    <a:pt x="40" y="241"/>
                  </a:moveTo>
                  <a:cubicBezTo>
                    <a:pt x="48" y="240"/>
                    <a:pt x="55" y="241"/>
                    <a:pt x="60" y="244"/>
                  </a:cubicBezTo>
                  <a:cubicBezTo>
                    <a:pt x="54" y="87"/>
                    <a:pt x="54" y="87"/>
                    <a:pt x="54" y="87"/>
                  </a:cubicBezTo>
                  <a:cubicBezTo>
                    <a:pt x="50" y="55"/>
                    <a:pt x="35" y="26"/>
                    <a:pt x="8" y="0"/>
                  </a:cubicBezTo>
                  <a:cubicBezTo>
                    <a:pt x="12" y="19"/>
                    <a:pt x="9" y="34"/>
                    <a:pt x="0" y="46"/>
                  </a:cubicBezTo>
                  <a:cubicBezTo>
                    <a:pt x="2" y="54"/>
                    <a:pt x="4" y="62"/>
                    <a:pt x="4" y="69"/>
                  </a:cubicBezTo>
                  <a:cubicBezTo>
                    <a:pt x="26" y="143"/>
                    <a:pt x="38" y="201"/>
                    <a:pt x="40" y="241"/>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4" name="MH_Other_71">
              <a:extLst>
                <a:ext uri="{FF2B5EF4-FFF2-40B4-BE49-F238E27FC236}">
                  <a16:creationId xmlns:a16="http://schemas.microsoft.com/office/drawing/2014/main" id="{02039714-86E3-4321-A4F6-BF3DE70B53DD}"/>
                </a:ext>
              </a:extLst>
            </p:cNvPr>
            <p:cNvSpPr>
              <a:spLocks/>
            </p:cNvSpPr>
            <p:nvPr>
              <p:custDataLst>
                <p:tags r:id="rId57"/>
              </p:custDataLst>
            </p:nvPr>
          </p:nvSpPr>
          <p:spPr bwMode="auto">
            <a:xfrm>
              <a:off x="7412038" y="5749925"/>
              <a:ext cx="284162" cy="63500"/>
            </a:xfrm>
            <a:custGeom>
              <a:avLst/>
              <a:gdLst>
                <a:gd name="T0" fmla="*/ 5 w 229"/>
                <a:gd name="T1" fmla="*/ 0 h 53"/>
                <a:gd name="T2" fmla="*/ 0 w 229"/>
                <a:gd name="T3" fmla="*/ 1 h 53"/>
                <a:gd name="T4" fmla="*/ 3 w 229"/>
                <a:gd name="T5" fmla="*/ 14 h 53"/>
                <a:gd name="T6" fmla="*/ 12 w 229"/>
                <a:gd name="T7" fmla="*/ 53 h 53"/>
                <a:gd name="T8" fmla="*/ 179 w 229"/>
                <a:gd name="T9" fmla="*/ 28 h 53"/>
                <a:gd name="T10" fmla="*/ 229 w 229"/>
                <a:gd name="T11" fmla="*/ 12 h 53"/>
                <a:gd name="T12" fmla="*/ 211 w 229"/>
                <a:gd name="T13" fmla="*/ 16 h 53"/>
                <a:gd name="T14" fmla="*/ 22 w 229"/>
                <a:gd name="T15" fmla="*/ 43 h 53"/>
                <a:gd name="T16" fmla="*/ 5 w 229"/>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53">
                  <a:moveTo>
                    <a:pt x="5" y="0"/>
                  </a:moveTo>
                  <a:cubicBezTo>
                    <a:pt x="3" y="0"/>
                    <a:pt x="2" y="1"/>
                    <a:pt x="0" y="1"/>
                  </a:cubicBezTo>
                  <a:cubicBezTo>
                    <a:pt x="3" y="14"/>
                    <a:pt x="3" y="14"/>
                    <a:pt x="3" y="14"/>
                  </a:cubicBezTo>
                  <a:cubicBezTo>
                    <a:pt x="12" y="53"/>
                    <a:pt x="12" y="53"/>
                    <a:pt x="12" y="53"/>
                  </a:cubicBezTo>
                  <a:cubicBezTo>
                    <a:pt x="68" y="47"/>
                    <a:pt x="123" y="39"/>
                    <a:pt x="179" y="28"/>
                  </a:cubicBezTo>
                  <a:cubicBezTo>
                    <a:pt x="197" y="24"/>
                    <a:pt x="213" y="19"/>
                    <a:pt x="229" y="12"/>
                  </a:cubicBezTo>
                  <a:cubicBezTo>
                    <a:pt x="223" y="14"/>
                    <a:pt x="217" y="15"/>
                    <a:pt x="211" y="16"/>
                  </a:cubicBezTo>
                  <a:cubicBezTo>
                    <a:pt x="148" y="31"/>
                    <a:pt x="85" y="40"/>
                    <a:pt x="22" y="43"/>
                  </a:cubicBezTo>
                  <a:cubicBezTo>
                    <a:pt x="5" y="0"/>
                    <a:pt x="5" y="0"/>
                    <a:pt x="5" y="0"/>
                  </a:cubicBez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5" name="MH_Other_72">
              <a:extLst>
                <a:ext uri="{FF2B5EF4-FFF2-40B4-BE49-F238E27FC236}">
                  <a16:creationId xmlns:a16="http://schemas.microsoft.com/office/drawing/2014/main" id="{49202972-19BD-47F5-8692-0CEBBFA9F4BA}"/>
                </a:ext>
              </a:extLst>
            </p:cNvPr>
            <p:cNvSpPr>
              <a:spLocks/>
            </p:cNvSpPr>
            <p:nvPr>
              <p:custDataLst>
                <p:tags r:id="rId58"/>
              </p:custDataLst>
            </p:nvPr>
          </p:nvSpPr>
          <p:spPr bwMode="auto">
            <a:xfrm>
              <a:off x="7394575" y="5530850"/>
              <a:ext cx="104775" cy="155575"/>
            </a:xfrm>
            <a:custGeom>
              <a:avLst/>
              <a:gdLst>
                <a:gd name="T0" fmla="*/ 0 w 84"/>
                <a:gd name="T1" fmla="*/ 39 h 126"/>
                <a:gd name="T2" fmla="*/ 40 w 84"/>
                <a:gd name="T3" fmla="*/ 126 h 126"/>
                <a:gd name="T4" fmla="*/ 84 w 84"/>
                <a:gd name="T5" fmla="*/ 91 h 126"/>
                <a:gd name="T6" fmla="*/ 60 w 84"/>
                <a:gd name="T7" fmla="*/ 0 h 126"/>
                <a:gd name="T8" fmla="*/ 0 w 84"/>
                <a:gd name="T9" fmla="*/ 39 h 126"/>
              </a:gdLst>
              <a:ahLst/>
              <a:cxnLst>
                <a:cxn ang="0">
                  <a:pos x="T0" y="T1"/>
                </a:cxn>
                <a:cxn ang="0">
                  <a:pos x="T2" y="T3"/>
                </a:cxn>
                <a:cxn ang="0">
                  <a:pos x="T4" y="T5"/>
                </a:cxn>
                <a:cxn ang="0">
                  <a:pos x="T6" y="T7"/>
                </a:cxn>
                <a:cxn ang="0">
                  <a:pos x="T8" y="T9"/>
                </a:cxn>
              </a:cxnLst>
              <a:rect l="0" t="0" r="r" b="b"/>
              <a:pathLst>
                <a:path w="84" h="126">
                  <a:moveTo>
                    <a:pt x="0" y="39"/>
                  </a:moveTo>
                  <a:cubicBezTo>
                    <a:pt x="7" y="72"/>
                    <a:pt x="20" y="101"/>
                    <a:pt x="40" y="126"/>
                  </a:cubicBezTo>
                  <a:cubicBezTo>
                    <a:pt x="84" y="91"/>
                    <a:pt x="84" y="91"/>
                    <a:pt x="84" y="91"/>
                  </a:cubicBezTo>
                  <a:cubicBezTo>
                    <a:pt x="60" y="0"/>
                    <a:pt x="60" y="0"/>
                    <a:pt x="60" y="0"/>
                  </a:cubicBezTo>
                  <a:cubicBezTo>
                    <a:pt x="0" y="39"/>
                    <a:pt x="0" y="39"/>
                    <a:pt x="0" y="39"/>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6" name="MH_Other_73">
              <a:extLst>
                <a:ext uri="{FF2B5EF4-FFF2-40B4-BE49-F238E27FC236}">
                  <a16:creationId xmlns:a16="http://schemas.microsoft.com/office/drawing/2014/main" id="{BCC06FED-2E53-43BF-B157-BE774A032280}"/>
                </a:ext>
              </a:extLst>
            </p:cNvPr>
            <p:cNvSpPr>
              <a:spLocks/>
            </p:cNvSpPr>
            <p:nvPr>
              <p:custDataLst>
                <p:tags r:id="rId59"/>
              </p:custDataLst>
            </p:nvPr>
          </p:nvSpPr>
          <p:spPr bwMode="auto">
            <a:xfrm>
              <a:off x="7747000" y="548005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7" name="MH_Other_74">
              <a:extLst>
                <a:ext uri="{FF2B5EF4-FFF2-40B4-BE49-F238E27FC236}">
                  <a16:creationId xmlns:a16="http://schemas.microsoft.com/office/drawing/2014/main" id="{18B3734D-616E-453E-85BA-0B475AF6638A}"/>
                </a:ext>
              </a:extLst>
            </p:cNvPr>
            <p:cNvSpPr>
              <a:spLocks/>
            </p:cNvSpPr>
            <p:nvPr>
              <p:custDataLst>
                <p:tags r:id="rId60"/>
              </p:custDataLst>
            </p:nvPr>
          </p:nvSpPr>
          <p:spPr bwMode="auto">
            <a:xfrm>
              <a:off x="7626350" y="5429250"/>
              <a:ext cx="101600" cy="60325"/>
            </a:xfrm>
            <a:custGeom>
              <a:avLst/>
              <a:gdLst>
                <a:gd name="T0" fmla="*/ 42 w 82"/>
                <a:gd name="T1" fmla="*/ 26 h 48"/>
                <a:gd name="T2" fmla="*/ 68 w 82"/>
                <a:gd name="T3" fmla="*/ 16 h 48"/>
                <a:gd name="T4" fmla="*/ 79 w 82"/>
                <a:gd name="T5" fmla="*/ 0 h 48"/>
                <a:gd name="T6" fmla="*/ 12 w 82"/>
                <a:gd name="T7" fmla="*/ 25 h 48"/>
                <a:gd name="T8" fmla="*/ 0 w 82"/>
                <a:gd name="T9" fmla="*/ 48 h 48"/>
                <a:gd name="T10" fmla="*/ 31 w 82"/>
                <a:gd name="T11" fmla="*/ 32 h 48"/>
                <a:gd name="T12" fmla="*/ 42 w 82"/>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2" h="48">
                  <a:moveTo>
                    <a:pt x="42" y="26"/>
                  </a:moveTo>
                  <a:cubicBezTo>
                    <a:pt x="49" y="23"/>
                    <a:pt x="57" y="19"/>
                    <a:pt x="68" y="16"/>
                  </a:cubicBezTo>
                  <a:cubicBezTo>
                    <a:pt x="78" y="13"/>
                    <a:pt x="82" y="7"/>
                    <a:pt x="79" y="0"/>
                  </a:cubicBezTo>
                  <a:cubicBezTo>
                    <a:pt x="12" y="25"/>
                    <a:pt x="12" y="25"/>
                    <a:pt x="12" y="25"/>
                  </a:cubicBezTo>
                  <a:cubicBezTo>
                    <a:pt x="0" y="48"/>
                    <a:pt x="0" y="48"/>
                    <a:pt x="0" y="48"/>
                  </a:cubicBezTo>
                  <a:cubicBezTo>
                    <a:pt x="31" y="32"/>
                    <a:pt x="31" y="32"/>
                    <a:pt x="31" y="32"/>
                  </a:cubicBezTo>
                  <a:cubicBezTo>
                    <a:pt x="34" y="30"/>
                    <a:pt x="37" y="28"/>
                    <a:pt x="42" y="2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8" name="MH_Other_75">
              <a:extLst>
                <a:ext uri="{FF2B5EF4-FFF2-40B4-BE49-F238E27FC236}">
                  <a16:creationId xmlns:a16="http://schemas.microsoft.com/office/drawing/2014/main" id="{469ECF25-924B-43FA-B81B-EC894F3115B3}"/>
                </a:ext>
              </a:extLst>
            </p:cNvPr>
            <p:cNvSpPr>
              <a:spLocks/>
            </p:cNvSpPr>
            <p:nvPr>
              <p:custDataLst>
                <p:tags r:id="rId61"/>
              </p:custDataLst>
            </p:nvPr>
          </p:nvSpPr>
          <p:spPr bwMode="auto">
            <a:xfrm>
              <a:off x="7626350" y="5462588"/>
              <a:ext cx="57150" cy="26987"/>
            </a:xfrm>
            <a:custGeom>
              <a:avLst/>
              <a:gdLst>
                <a:gd name="T0" fmla="*/ 46 w 46"/>
                <a:gd name="T1" fmla="*/ 7 h 22"/>
                <a:gd name="T2" fmla="*/ 42 w 46"/>
                <a:gd name="T3" fmla="*/ 0 h 22"/>
                <a:gd name="T4" fmla="*/ 31 w 46"/>
                <a:gd name="T5" fmla="*/ 6 h 22"/>
                <a:gd name="T6" fmla="*/ 0 w 46"/>
                <a:gd name="T7" fmla="*/ 22 h 22"/>
                <a:gd name="T8" fmla="*/ 46 w 46"/>
                <a:gd name="T9" fmla="*/ 7 h 22"/>
              </a:gdLst>
              <a:ahLst/>
              <a:cxnLst>
                <a:cxn ang="0">
                  <a:pos x="T0" y="T1"/>
                </a:cxn>
                <a:cxn ang="0">
                  <a:pos x="T2" y="T3"/>
                </a:cxn>
                <a:cxn ang="0">
                  <a:pos x="T4" y="T5"/>
                </a:cxn>
                <a:cxn ang="0">
                  <a:pos x="T6" y="T7"/>
                </a:cxn>
                <a:cxn ang="0">
                  <a:pos x="T8" y="T9"/>
                </a:cxn>
              </a:cxnLst>
              <a:rect l="0" t="0" r="r" b="b"/>
              <a:pathLst>
                <a:path w="46" h="22">
                  <a:moveTo>
                    <a:pt x="46" y="7"/>
                  </a:moveTo>
                  <a:cubicBezTo>
                    <a:pt x="42" y="0"/>
                    <a:pt x="42" y="0"/>
                    <a:pt x="42" y="0"/>
                  </a:cubicBezTo>
                  <a:cubicBezTo>
                    <a:pt x="37" y="2"/>
                    <a:pt x="34" y="4"/>
                    <a:pt x="31" y="6"/>
                  </a:cubicBezTo>
                  <a:cubicBezTo>
                    <a:pt x="0" y="22"/>
                    <a:pt x="0" y="22"/>
                    <a:pt x="0" y="22"/>
                  </a:cubicBezTo>
                  <a:cubicBezTo>
                    <a:pt x="46" y="7"/>
                    <a:pt x="46" y="7"/>
                    <a:pt x="46" y="7"/>
                  </a:cubicBezTo>
                  <a:close/>
                </a:path>
              </a:pathLst>
            </a:custGeom>
            <a:solidFill>
              <a:srgbClr val="B89B5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79" name="MH_Other_76">
              <a:extLst>
                <a:ext uri="{FF2B5EF4-FFF2-40B4-BE49-F238E27FC236}">
                  <a16:creationId xmlns:a16="http://schemas.microsoft.com/office/drawing/2014/main" id="{7A8D2C37-1C4F-44B3-8D33-94899DD29A6F}"/>
                </a:ext>
              </a:extLst>
            </p:cNvPr>
            <p:cNvSpPr>
              <a:spLocks/>
            </p:cNvSpPr>
            <p:nvPr>
              <p:custDataLst>
                <p:tags r:id="rId62"/>
              </p:custDataLst>
            </p:nvPr>
          </p:nvSpPr>
          <p:spPr bwMode="auto">
            <a:xfrm>
              <a:off x="7650163" y="5491163"/>
              <a:ext cx="111125" cy="55562"/>
            </a:xfrm>
            <a:custGeom>
              <a:avLst/>
              <a:gdLst>
                <a:gd name="T0" fmla="*/ 56 w 90"/>
                <a:gd name="T1" fmla="*/ 25 h 46"/>
                <a:gd name="T2" fmla="*/ 77 w 90"/>
                <a:gd name="T3" fmla="*/ 15 h 46"/>
                <a:gd name="T4" fmla="*/ 89 w 90"/>
                <a:gd name="T5" fmla="*/ 0 h 46"/>
                <a:gd name="T6" fmla="*/ 0 w 90"/>
                <a:gd name="T7" fmla="*/ 46 h 46"/>
                <a:gd name="T8" fmla="*/ 35 w 90"/>
                <a:gd name="T9" fmla="*/ 35 h 46"/>
                <a:gd name="T10" fmla="*/ 56 w 90"/>
                <a:gd name="T11" fmla="*/ 25 h 46"/>
              </a:gdLst>
              <a:ahLst/>
              <a:cxnLst>
                <a:cxn ang="0">
                  <a:pos x="T0" y="T1"/>
                </a:cxn>
                <a:cxn ang="0">
                  <a:pos x="T2" y="T3"/>
                </a:cxn>
                <a:cxn ang="0">
                  <a:pos x="T4" y="T5"/>
                </a:cxn>
                <a:cxn ang="0">
                  <a:pos x="T6" y="T7"/>
                </a:cxn>
                <a:cxn ang="0">
                  <a:pos x="T8" y="T9"/>
                </a:cxn>
                <a:cxn ang="0">
                  <a:pos x="T10" y="T11"/>
                </a:cxn>
              </a:cxnLst>
              <a:rect l="0" t="0" r="r" b="b"/>
              <a:pathLst>
                <a:path w="90" h="46">
                  <a:moveTo>
                    <a:pt x="56" y="25"/>
                  </a:moveTo>
                  <a:cubicBezTo>
                    <a:pt x="77" y="15"/>
                    <a:pt x="77" y="15"/>
                    <a:pt x="77" y="15"/>
                  </a:cubicBezTo>
                  <a:cubicBezTo>
                    <a:pt x="86" y="12"/>
                    <a:pt x="90" y="7"/>
                    <a:pt x="89" y="0"/>
                  </a:cubicBezTo>
                  <a:cubicBezTo>
                    <a:pt x="0" y="46"/>
                    <a:pt x="0" y="46"/>
                    <a:pt x="0" y="46"/>
                  </a:cubicBezTo>
                  <a:cubicBezTo>
                    <a:pt x="35" y="35"/>
                    <a:pt x="35" y="35"/>
                    <a:pt x="35" y="35"/>
                  </a:cubicBezTo>
                  <a:cubicBezTo>
                    <a:pt x="56" y="25"/>
                    <a:pt x="56" y="25"/>
                    <a:pt x="56" y="25"/>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0" name="MH_Other_77">
              <a:extLst>
                <a:ext uri="{FF2B5EF4-FFF2-40B4-BE49-F238E27FC236}">
                  <a16:creationId xmlns:a16="http://schemas.microsoft.com/office/drawing/2014/main" id="{181B54C2-74FB-42AA-90D1-93A7A59169D1}"/>
                </a:ext>
              </a:extLst>
            </p:cNvPr>
            <p:cNvSpPr>
              <a:spLocks/>
            </p:cNvSpPr>
            <p:nvPr>
              <p:custDataLst>
                <p:tags r:id="rId63"/>
              </p:custDataLst>
            </p:nvPr>
          </p:nvSpPr>
          <p:spPr bwMode="auto">
            <a:xfrm>
              <a:off x="7740650" y="5480050"/>
              <a:ext cx="6350" cy="1588"/>
            </a:xfrm>
            <a:custGeom>
              <a:avLst/>
              <a:gdLst>
                <a:gd name="T0" fmla="*/ 0 w 5"/>
                <a:gd name="T1" fmla="*/ 2 h 2"/>
                <a:gd name="T2" fmla="*/ 5 w 5"/>
                <a:gd name="T3" fmla="*/ 2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cubicBezTo>
                    <a:pt x="2" y="2"/>
                    <a:pt x="4" y="2"/>
                    <a:pt x="5" y="2"/>
                  </a:cubicBezTo>
                  <a:cubicBezTo>
                    <a:pt x="5" y="0"/>
                    <a:pt x="5" y="0"/>
                    <a:pt x="5" y="0"/>
                  </a:cubicBezTo>
                  <a:cubicBezTo>
                    <a:pt x="0" y="2"/>
                    <a:pt x="0" y="2"/>
                    <a:pt x="0"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1" name="MH_Other_78">
              <a:extLst>
                <a:ext uri="{FF2B5EF4-FFF2-40B4-BE49-F238E27FC236}">
                  <a16:creationId xmlns:a16="http://schemas.microsoft.com/office/drawing/2014/main" id="{D89B156C-109A-4262-BAF2-7C5FC36E6F06}"/>
                </a:ext>
              </a:extLst>
            </p:cNvPr>
            <p:cNvSpPr>
              <a:spLocks/>
            </p:cNvSpPr>
            <p:nvPr>
              <p:custDataLst>
                <p:tags r:id="rId64"/>
              </p:custDataLst>
            </p:nvPr>
          </p:nvSpPr>
          <p:spPr bwMode="auto">
            <a:xfrm>
              <a:off x="7502525" y="5553075"/>
              <a:ext cx="200025" cy="114300"/>
            </a:xfrm>
            <a:custGeom>
              <a:avLst/>
              <a:gdLst>
                <a:gd name="T0" fmla="*/ 160 w 160"/>
                <a:gd name="T1" fmla="*/ 0 h 92"/>
                <a:gd name="T2" fmla="*/ 140 w 160"/>
                <a:gd name="T3" fmla="*/ 9 h 92"/>
                <a:gd name="T4" fmla="*/ 58 w 160"/>
                <a:gd name="T5" fmla="*/ 33 h 92"/>
                <a:gd name="T6" fmla="*/ 12 w 160"/>
                <a:gd name="T7" fmla="*/ 55 h 92"/>
                <a:gd name="T8" fmla="*/ 31 w 160"/>
                <a:gd name="T9" fmla="*/ 76 h 92"/>
                <a:gd name="T10" fmla="*/ 0 w 160"/>
                <a:gd name="T11" fmla="*/ 91 h 92"/>
                <a:gd name="T12" fmla="*/ 0 w 160"/>
                <a:gd name="T13" fmla="*/ 91 h 92"/>
                <a:gd name="T14" fmla="*/ 4 w 160"/>
                <a:gd name="T15" fmla="*/ 92 h 92"/>
                <a:gd name="T16" fmla="*/ 34 w 160"/>
                <a:gd name="T17" fmla="*/ 82 h 92"/>
                <a:gd name="T18" fmla="*/ 60 w 160"/>
                <a:gd name="T19" fmla="*/ 84 h 92"/>
                <a:gd name="T20" fmla="*/ 75 w 160"/>
                <a:gd name="T21" fmla="*/ 82 h 92"/>
                <a:gd name="T22" fmla="*/ 160 w 160"/>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92">
                  <a:moveTo>
                    <a:pt x="160" y="0"/>
                  </a:moveTo>
                  <a:cubicBezTo>
                    <a:pt x="140" y="9"/>
                    <a:pt x="140" y="9"/>
                    <a:pt x="140" y="9"/>
                  </a:cubicBezTo>
                  <a:cubicBezTo>
                    <a:pt x="112" y="26"/>
                    <a:pt x="85" y="34"/>
                    <a:pt x="58" y="33"/>
                  </a:cubicBezTo>
                  <a:cubicBezTo>
                    <a:pt x="40" y="34"/>
                    <a:pt x="24" y="41"/>
                    <a:pt x="12" y="55"/>
                  </a:cubicBezTo>
                  <a:cubicBezTo>
                    <a:pt x="17" y="62"/>
                    <a:pt x="23" y="69"/>
                    <a:pt x="31" y="76"/>
                  </a:cubicBezTo>
                  <a:cubicBezTo>
                    <a:pt x="23" y="82"/>
                    <a:pt x="13" y="87"/>
                    <a:pt x="0" y="91"/>
                  </a:cubicBezTo>
                  <a:cubicBezTo>
                    <a:pt x="0" y="91"/>
                    <a:pt x="0" y="91"/>
                    <a:pt x="0" y="91"/>
                  </a:cubicBezTo>
                  <a:cubicBezTo>
                    <a:pt x="4" y="92"/>
                    <a:pt x="4" y="92"/>
                    <a:pt x="4" y="92"/>
                  </a:cubicBezTo>
                  <a:cubicBezTo>
                    <a:pt x="34" y="82"/>
                    <a:pt x="34" y="82"/>
                    <a:pt x="34" y="82"/>
                  </a:cubicBezTo>
                  <a:cubicBezTo>
                    <a:pt x="41" y="84"/>
                    <a:pt x="50" y="84"/>
                    <a:pt x="60" y="84"/>
                  </a:cubicBezTo>
                  <a:cubicBezTo>
                    <a:pt x="64" y="84"/>
                    <a:pt x="70" y="83"/>
                    <a:pt x="75" y="82"/>
                  </a:cubicBezTo>
                  <a:cubicBezTo>
                    <a:pt x="101" y="55"/>
                    <a:pt x="130" y="28"/>
                    <a:pt x="160" y="0"/>
                  </a:cubicBezTo>
                  <a:close/>
                </a:path>
              </a:pathLst>
            </a:custGeom>
            <a:solidFill>
              <a:srgbClr val="9F866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2" name="MH_Other_79">
              <a:extLst>
                <a:ext uri="{FF2B5EF4-FFF2-40B4-BE49-F238E27FC236}">
                  <a16:creationId xmlns:a16="http://schemas.microsoft.com/office/drawing/2014/main" id="{19B016EF-BD09-44DB-82AB-1E12A6B52C72}"/>
                </a:ext>
              </a:extLst>
            </p:cNvPr>
            <p:cNvSpPr>
              <a:spLocks/>
            </p:cNvSpPr>
            <p:nvPr>
              <p:custDataLst>
                <p:tags r:id="rId65"/>
              </p:custDataLst>
            </p:nvPr>
          </p:nvSpPr>
          <p:spPr bwMode="auto">
            <a:xfrm>
              <a:off x="7481888" y="5519738"/>
              <a:ext cx="247650" cy="103187"/>
            </a:xfrm>
            <a:custGeom>
              <a:avLst/>
              <a:gdLst>
                <a:gd name="T0" fmla="*/ 157 w 200"/>
                <a:gd name="T1" fmla="*/ 36 h 82"/>
                <a:gd name="T2" fmla="*/ 177 w 200"/>
                <a:gd name="T3" fmla="*/ 27 h 82"/>
                <a:gd name="T4" fmla="*/ 180 w 200"/>
                <a:gd name="T5" fmla="*/ 26 h 82"/>
                <a:gd name="T6" fmla="*/ 199 w 200"/>
                <a:gd name="T7" fmla="*/ 10 h 82"/>
                <a:gd name="T8" fmla="*/ 200 w 200"/>
                <a:gd name="T9" fmla="*/ 5 h 82"/>
                <a:gd name="T10" fmla="*/ 95 w 200"/>
                <a:gd name="T11" fmla="*/ 44 h 82"/>
                <a:gd name="T12" fmla="*/ 31 w 200"/>
                <a:gd name="T13" fmla="*/ 64 h 82"/>
                <a:gd name="T14" fmla="*/ 0 w 200"/>
                <a:gd name="T15" fmla="*/ 0 h 82"/>
                <a:gd name="T16" fmla="*/ 29 w 200"/>
                <a:gd name="T17" fmla="*/ 82 h 82"/>
                <a:gd name="T18" fmla="*/ 75 w 200"/>
                <a:gd name="T19" fmla="*/ 60 h 82"/>
                <a:gd name="T20" fmla="*/ 157 w 200"/>
                <a:gd name="T21"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82">
                  <a:moveTo>
                    <a:pt x="157" y="36"/>
                  </a:moveTo>
                  <a:cubicBezTo>
                    <a:pt x="177" y="27"/>
                    <a:pt x="177" y="27"/>
                    <a:pt x="177" y="27"/>
                  </a:cubicBezTo>
                  <a:cubicBezTo>
                    <a:pt x="180" y="26"/>
                    <a:pt x="180" y="26"/>
                    <a:pt x="180" y="26"/>
                  </a:cubicBezTo>
                  <a:cubicBezTo>
                    <a:pt x="189" y="21"/>
                    <a:pt x="195" y="16"/>
                    <a:pt x="199" y="10"/>
                  </a:cubicBezTo>
                  <a:cubicBezTo>
                    <a:pt x="200" y="8"/>
                    <a:pt x="200" y="7"/>
                    <a:pt x="200" y="5"/>
                  </a:cubicBezTo>
                  <a:cubicBezTo>
                    <a:pt x="166" y="23"/>
                    <a:pt x="131" y="36"/>
                    <a:pt x="95" y="44"/>
                  </a:cubicBezTo>
                  <a:cubicBezTo>
                    <a:pt x="70" y="45"/>
                    <a:pt x="49" y="52"/>
                    <a:pt x="31" y="64"/>
                  </a:cubicBezTo>
                  <a:cubicBezTo>
                    <a:pt x="0" y="0"/>
                    <a:pt x="0" y="0"/>
                    <a:pt x="0" y="0"/>
                  </a:cubicBezTo>
                  <a:cubicBezTo>
                    <a:pt x="2" y="32"/>
                    <a:pt x="11" y="59"/>
                    <a:pt x="29" y="82"/>
                  </a:cubicBezTo>
                  <a:cubicBezTo>
                    <a:pt x="41" y="68"/>
                    <a:pt x="57" y="61"/>
                    <a:pt x="75" y="60"/>
                  </a:cubicBezTo>
                  <a:cubicBezTo>
                    <a:pt x="102" y="61"/>
                    <a:pt x="129" y="53"/>
                    <a:pt x="157" y="36"/>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3" name="MH_Other_80">
              <a:extLst>
                <a:ext uri="{FF2B5EF4-FFF2-40B4-BE49-F238E27FC236}">
                  <a16:creationId xmlns:a16="http://schemas.microsoft.com/office/drawing/2014/main" id="{20197D63-B726-4F4A-96E9-D3050D273CDE}"/>
                </a:ext>
              </a:extLst>
            </p:cNvPr>
            <p:cNvSpPr>
              <a:spLocks/>
            </p:cNvSpPr>
            <p:nvPr>
              <p:custDataLst>
                <p:tags r:id="rId66"/>
              </p:custDataLst>
            </p:nvPr>
          </p:nvSpPr>
          <p:spPr bwMode="auto">
            <a:xfrm>
              <a:off x="7548563" y="5656263"/>
              <a:ext cx="47625" cy="55562"/>
            </a:xfrm>
            <a:custGeom>
              <a:avLst/>
              <a:gdLst>
                <a:gd name="T0" fmla="*/ 38 w 38"/>
                <a:gd name="T1" fmla="*/ 0 h 46"/>
                <a:gd name="T2" fmla="*/ 23 w 38"/>
                <a:gd name="T3" fmla="*/ 2 h 46"/>
                <a:gd name="T4" fmla="*/ 13 w 38"/>
                <a:gd name="T5" fmla="*/ 15 h 46"/>
                <a:gd name="T6" fmla="*/ 0 w 38"/>
                <a:gd name="T7" fmla="*/ 5 h 46"/>
                <a:gd name="T8" fmla="*/ 21 w 38"/>
                <a:gd name="T9" fmla="*/ 31 h 46"/>
                <a:gd name="T10" fmla="*/ 12 w 38"/>
                <a:gd name="T11" fmla="*/ 41 h 46"/>
                <a:gd name="T12" fmla="*/ 31 w 38"/>
                <a:gd name="T13" fmla="*/ 43 h 46"/>
                <a:gd name="T14" fmla="*/ 31 w 38"/>
                <a:gd name="T15" fmla="*/ 29 h 46"/>
                <a:gd name="T16" fmla="*/ 20 w 38"/>
                <a:gd name="T17" fmla="*/ 20 h 46"/>
                <a:gd name="T18" fmla="*/ 38 w 38"/>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6">
                  <a:moveTo>
                    <a:pt x="38" y="0"/>
                  </a:moveTo>
                  <a:cubicBezTo>
                    <a:pt x="33" y="1"/>
                    <a:pt x="27" y="2"/>
                    <a:pt x="23" y="2"/>
                  </a:cubicBezTo>
                  <a:cubicBezTo>
                    <a:pt x="13" y="15"/>
                    <a:pt x="13" y="15"/>
                    <a:pt x="13" y="15"/>
                  </a:cubicBezTo>
                  <a:cubicBezTo>
                    <a:pt x="0" y="5"/>
                    <a:pt x="0" y="5"/>
                    <a:pt x="0" y="5"/>
                  </a:cubicBezTo>
                  <a:cubicBezTo>
                    <a:pt x="21" y="31"/>
                    <a:pt x="21" y="31"/>
                    <a:pt x="21" y="31"/>
                  </a:cubicBezTo>
                  <a:cubicBezTo>
                    <a:pt x="24" y="37"/>
                    <a:pt x="21" y="41"/>
                    <a:pt x="12" y="41"/>
                  </a:cubicBezTo>
                  <a:cubicBezTo>
                    <a:pt x="16" y="46"/>
                    <a:pt x="23" y="46"/>
                    <a:pt x="31" y="43"/>
                  </a:cubicBezTo>
                  <a:cubicBezTo>
                    <a:pt x="38" y="38"/>
                    <a:pt x="38" y="33"/>
                    <a:pt x="31" y="29"/>
                  </a:cubicBezTo>
                  <a:cubicBezTo>
                    <a:pt x="20" y="20"/>
                    <a:pt x="20" y="20"/>
                    <a:pt x="20" y="20"/>
                  </a:cubicBezTo>
                  <a:cubicBezTo>
                    <a:pt x="27" y="13"/>
                    <a:pt x="33" y="6"/>
                    <a:pt x="38" y="0"/>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4" name="MH_Other_81">
              <a:extLst>
                <a:ext uri="{FF2B5EF4-FFF2-40B4-BE49-F238E27FC236}">
                  <a16:creationId xmlns:a16="http://schemas.microsoft.com/office/drawing/2014/main" id="{D22AC81B-3A9A-49CD-9AD7-ECB21EBE16BC}"/>
                </a:ext>
              </a:extLst>
            </p:cNvPr>
            <p:cNvSpPr>
              <a:spLocks/>
            </p:cNvSpPr>
            <p:nvPr>
              <p:custDataLst>
                <p:tags r:id="rId67"/>
              </p:custDataLst>
            </p:nvPr>
          </p:nvSpPr>
          <p:spPr bwMode="auto">
            <a:xfrm>
              <a:off x="7485063" y="5670550"/>
              <a:ext cx="71437" cy="58738"/>
            </a:xfrm>
            <a:custGeom>
              <a:avLst/>
              <a:gdLst>
                <a:gd name="T0" fmla="*/ 32 w 56"/>
                <a:gd name="T1" fmla="*/ 5 h 48"/>
                <a:gd name="T2" fmla="*/ 41 w 56"/>
                <a:gd name="T3" fmla="*/ 24 h 48"/>
                <a:gd name="T4" fmla="*/ 8 w 56"/>
                <a:gd name="T5" fmla="*/ 37 h 48"/>
                <a:gd name="T6" fmla="*/ 13 w 56"/>
                <a:gd name="T7" fmla="*/ 0 h 48"/>
                <a:gd name="T8" fmla="*/ 1 w 56"/>
                <a:gd name="T9" fmla="*/ 48 h 48"/>
                <a:gd name="T10" fmla="*/ 56 w 56"/>
                <a:gd name="T11" fmla="*/ 25 h 48"/>
                <a:gd name="T12" fmla="*/ 32 w 56"/>
                <a:gd name="T13" fmla="*/ 5 h 48"/>
              </a:gdLst>
              <a:ahLst/>
              <a:cxnLst>
                <a:cxn ang="0">
                  <a:pos x="T0" y="T1"/>
                </a:cxn>
                <a:cxn ang="0">
                  <a:pos x="T2" y="T3"/>
                </a:cxn>
                <a:cxn ang="0">
                  <a:pos x="T4" y="T5"/>
                </a:cxn>
                <a:cxn ang="0">
                  <a:pos x="T6" y="T7"/>
                </a:cxn>
                <a:cxn ang="0">
                  <a:pos x="T8" y="T9"/>
                </a:cxn>
                <a:cxn ang="0">
                  <a:pos x="T10" y="T11"/>
                </a:cxn>
                <a:cxn ang="0">
                  <a:pos x="T12" y="T13"/>
                </a:cxn>
              </a:cxnLst>
              <a:rect l="0" t="0" r="r" b="b"/>
              <a:pathLst>
                <a:path w="56" h="48">
                  <a:moveTo>
                    <a:pt x="32" y="5"/>
                  </a:moveTo>
                  <a:cubicBezTo>
                    <a:pt x="41" y="24"/>
                    <a:pt x="41" y="24"/>
                    <a:pt x="41" y="24"/>
                  </a:cubicBezTo>
                  <a:cubicBezTo>
                    <a:pt x="8" y="37"/>
                    <a:pt x="8" y="37"/>
                    <a:pt x="8" y="37"/>
                  </a:cubicBezTo>
                  <a:cubicBezTo>
                    <a:pt x="6" y="25"/>
                    <a:pt x="8" y="13"/>
                    <a:pt x="13" y="0"/>
                  </a:cubicBezTo>
                  <a:cubicBezTo>
                    <a:pt x="4" y="7"/>
                    <a:pt x="0" y="24"/>
                    <a:pt x="1" y="48"/>
                  </a:cubicBezTo>
                  <a:cubicBezTo>
                    <a:pt x="21" y="42"/>
                    <a:pt x="39" y="34"/>
                    <a:pt x="56" y="25"/>
                  </a:cubicBezTo>
                  <a:cubicBezTo>
                    <a:pt x="47" y="19"/>
                    <a:pt x="39" y="13"/>
                    <a:pt x="32" y="5"/>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5" name="MH_Other_82">
              <a:extLst>
                <a:ext uri="{FF2B5EF4-FFF2-40B4-BE49-F238E27FC236}">
                  <a16:creationId xmlns:a16="http://schemas.microsoft.com/office/drawing/2014/main" id="{5EE5163D-AAFE-44D7-9E75-825BD9C3396F}"/>
                </a:ext>
              </a:extLst>
            </p:cNvPr>
            <p:cNvSpPr>
              <a:spLocks/>
            </p:cNvSpPr>
            <p:nvPr>
              <p:custDataLst>
                <p:tags r:id="rId68"/>
              </p:custDataLst>
            </p:nvPr>
          </p:nvSpPr>
          <p:spPr bwMode="auto">
            <a:xfrm>
              <a:off x="7494588" y="5656263"/>
              <a:ext cx="82550" cy="58737"/>
            </a:xfrm>
            <a:custGeom>
              <a:avLst/>
              <a:gdLst>
                <a:gd name="T0" fmla="*/ 35 w 68"/>
                <a:gd name="T1" fmla="*/ 36 h 49"/>
                <a:gd name="T2" fmla="*/ 26 w 68"/>
                <a:gd name="T3" fmla="*/ 17 h 49"/>
                <a:gd name="T4" fmla="*/ 50 w 68"/>
                <a:gd name="T5" fmla="*/ 37 h 49"/>
                <a:gd name="T6" fmla="*/ 53 w 68"/>
                <a:gd name="T7" fmla="*/ 39 h 49"/>
                <a:gd name="T8" fmla="*/ 56 w 68"/>
                <a:gd name="T9" fmla="*/ 41 h 49"/>
                <a:gd name="T10" fmla="*/ 65 w 68"/>
                <a:gd name="T11" fmla="*/ 31 h 49"/>
                <a:gd name="T12" fmla="*/ 44 w 68"/>
                <a:gd name="T13" fmla="*/ 5 h 49"/>
                <a:gd name="T14" fmla="*/ 57 w 68"/>
                <a:gd name="T15" fmla="*/ 15 h 49"/>
                <a:gd name="T16" fmla="*/ 67 w 68"/>
                <a:gd name="T17" fmla="*/ 2 h 49"/>
                <a:gd name="T18" fmla="*/ 41 w 68"/>
                <a:gd name="T19" fmla="*/ 0 h 49"/>
                <a:gd name="T20" fmla="*/ 11 w 68"/>
                <a:gd name="T21" fmla="*/ 10 h 49"/>
                <a:gd name="T22" fmla="*/ 7 w 68"/>
                <a:gd name="T23" fmla="*/ 12 h 49"/>
                <a:gd name="T24" fmla="*/ 2 w 68"/>
                <a:gd name="T25" fmla="*/ 49 h 49"/>
                <a:gd name="T26" fmla="*/ 35 w 68"/>
                <a:gd name="T27"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49">
                  <a:moveTo>
                    <a:pt x="35" y="36"/>
                  </a:moveTo>
                  <a:cubicBezTo>
                    <a:pt x="26" y="17"/>
                    <a:pt x="26" y="17"/>
                    <a:pt x="26" y="17"/>
                  </a:cubicBezTo>
                  <a:cubicBezTo>
                    <a:pt x="33" y="25"/>
                    <a:pt x="41" y="31"/>
                    <a:pt x="50" y="37"/>
                  </a:cubicBezTo>
                  <a:cubicBezTo>
                    <a:pt x="51" y="37"/>
                    <a:pt x="52" y="38"/>
                    <a:pt x="53" y="39"/>
                  </a:cubicBezTo>
                  <a:cubicBezTo>
                    <a:pt x="54" y="40"/>
                    <a:pt x="55" y="41"/>
                    <a:pt x="56" y="41"/>
                  </a:cubicBezTo>
                  <a:cubicBezTo>
                    <a:pt x="65" y="41"/>
                    <a:pt x="68" y="37"/>
                    <a:pt x="65" y="31"/>
                  </a:cubicBezTo>
                  <a:cubicBezTo>
                    <a:pt x="44" y="5"/>
                    <a:pt x="44" y="5"/>
                    <a:pt x="44" y="5"/>
                  </a:cubicBezTo>
                  <a:cubicBezTo>
                    <a:pt x="57" y="15"/>
                    <a:pt x="57" y="15"/>
                    <a:pt x="57" y="15"/>
                  </a:cubicBezTo>
                  <a:cubicBezTo>
                    <a:pt x="67" y="2"/>
                    <a:pt x="67" y="2"/>
                    <a:pt x="67" y="2"/>
                  </a:cubicBezTo>
                  <a:cubicBezTo>
                    <a:pt x="57" y="2"/>
                    <a:pt x="48" y="2"/>
                    <a:pt x="41" y="0"/>
                  </a:cubicBezTo>
                  <a:cubicBezTo>
                    <a:pt x="11" y="10"/>
                    <a:pt x="11" y="10"/>
                    <a:pt x="11" y="10"/>
                  </a:cubicBezTo>
                  <a:cubicBezTo>
                    <a:pt x="7" y="12"/>
                    <a:pt x="7" y="12"/>
                    <a:pt x="7" y="12"/>
                  </a:cubicBezTo>
                  <a:cubicBezTo>
                    <a:pt x="2" y="25"/>
                    <a:pt x="0" y="37"/>
                    <a:pt x="2" y="49"/>
                  </a:cubicBezTo>
                  <a:cubicBezTo>
                    <a:pt x="35" y="36"/>
                    <a:pt x="35" y="36"/>
                    <a:pt x="35" y="36"/>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6" name="MH_Other_83">
              <a:extLst>
                <a:ext uri="{FF2B5EF4-FFF2-40B4-BE49-F238E27FC236}">
                  <a16:creationId xmlns:a16="http://schemas.microsoft.com/office/drawing/2014/main" id="{8780AF98-49A7-4297-A8C7-D7A7104A2327}"/>
                </a:ext>
              </a:extLst>
            </p:cNvPr>
            <p:cNvSpPr>
              <a:spLocks/>
            </p:cNvSpPr>
            <p:nvPr>
              <p:custDataLst>
                <p:tags r:id="rId69"/>
              </p:custDataLst>
            </p:nvPr>
          </p:nvSpPr>
          <p:spPr bwMode="auto">
            <a:xfrm>
              <a:off x="7502525" y="5667375"/>
              <a:ext cx="4763" cy="3175"/>
            </a:xfrm>
            <a:custGeom>
              <a:avLst/>
              <a:gdLst>
                <a:gd name="T0" fmla="*/ 0 w 3"/>
                <a:gd name="T1" fmla="*/ 2 h 2"/>
                <a:gd name="T2" fmla="*/ 3 w 3"/>
                <a:gd name="T3" fmla="*/ 1 h 2"/>
                <a:gd name="T4" fmla="*/ 0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1"/>
                  </a:lnTo>
                  <a:lnTo>
                    <a:pt x="0" y="0"/>
                  </a:lnTo>
                  <a:lnTo>
                    <a:pt x="0" y="2"/>
                  </a:lnTo>
                  <a:lnTo>
                    <a:pt x="0" y="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7" name="MH_Other_84">
              <a:extLst>
                <a:ext uri="{FF2B5EF4-FFF2-40B4-BE49-F238E27FC236}">
                  <a16:creationId xmlns:a16="http://schemas.microsoft.com/office/drawing/2014/main" id="{4FB363F1-71E9-4E66-AAEE-517134A120C0}"/>
                </a:ext>
              </a:extLst>
            </p:cNvPr>
            <p:cNvSpPr>
              <a:spLocks/>
            </p:cNvSpPr>
            <p:nvPr>
              <p:custDataLst>
                <p:tags r:id="rId70"/>
              </p:custDataLst>
            </p:nvPr>
          </p:nvSpPr>
          <p:spPr bwMode="auto">
            <a:xfrm>
              <a:off x="7500938" y="5667375"/>
              <a:ext cx="1587"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8" name="MH_Other_85">
              <a:extLst>
                <a:ext uri="{FF2B5EF4-FFF2-40B4-BE49-F238E27FC236}">
                  <a16:creationId xmlns:a16="http://schemas.microsoft.com/office/drawing/2014/main" id="{D25E6662-F31A-4BCC-8BC7-0F488B3FE92C}"/>
                </a:ext>
              </a:extLst>
            </p:cNvPr>
            <p:cNvSpPr>
              <a:spLocks/>
            </p:cNvSpPr>
            <p:nvPr>
              <p:custDataLst>
                <p:tags r:id="rId71"/>
              </p:custDataLst>
            </p:nvPr>
          </p:nvSpPr>
          <p:spPr bwMode="auto">
            <a:xfrm>
              <a:off x="7583488" y="5419725"/>
              <a:ext cx="53975" cy="34925"/>
            </a:xfrm>
            <a:custGeom>
              <a:avLst/>
              <a:gdLst>
                <a:gd name="T0" fmla="*/ 15 w 43"/>
                <a:gd name="T1" fmla="*/ 14 h 30"/>
                <a:gd name="T2" fmla="*/ 0 w 43"/>
                <a:gd name="T3" fmla="*/ 30 h 30"/>
                <a:gd name="T4" fmla="*/ 30 w 43"/>
                <a:gd name="T5" fmla="*/ 23 h 30"/>
                <a:gd name="T6" fmla="*/ 43 w 43"/>
                <a:gd name="T7" fmla="*/ 0 h 30"/>
                <a:gd name="T8" fmla="*/ 15 w 43"/>
                <a:gd name="T9" fmla="*/ 14 h 30"/>
              </a:gdLst>
              <a:ahLst/>
              <a:cxnLst>
                <a:cxn ang="0">
                  <a:pos x="T0" y="T1"/>
                </a:cxn>
                <a:cxn ang="0">
                  <a:pos x="T2" y="T3"/>
                </a:cxn>
                <a:cxn ang="0">
                  <a:pos x="T4" y="T5"/>
                </a:cxn>
                <a:cxn ang="0">
                  <a:pos x="T6" y="T7"/>
                </a:cxn>
                <a:cxn ang="0">
                  <a:pos x="T8" y="T9"/>
                </a:cxn>
              </a:cxnLst>
              <a:rect l="0" t="0" r="r" b="b"/>
              <a:pathLst>
                <a:path w="43" h="30">
                  <a:moveTo>
                    <a:pt x="15" y="14"/>
                  </a:moveTo>
                  <a:cubicBezTo>
                    <a:pt x="0" y="30"/>
                    <a:pt x="0" y="30"/>
                    <a:pt x="0" y="30"/>
                  </a:cubicBezTo>
                  <a:cubicBezTo>
                    <a:pt x="10" y="28"/>
                    <a:pt x="20" y="26"/>
                    <a:pt x="30" y="23"/>
                  </a:cubicBezTo>
                  <a:cubicBezTo>
                    <a:pt x="39" y="15"/>
                    <a:pt x="43" y="8"/>
                    <a:pt x="43" y="0"/>
                  </a:cubicBezTo>
                  <a:cubicBezTo>
                    <a:pt x="15" y="14"/>
                    <a:pt x="15" y="14"/>
                    <a:pt x="15" y="14"/>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89" name="MH_Other_86">
              <a:extLst>
                <a:ext uri="{FF2B5EF4-FFF2-40B4-BE49-F238E27FC236}">
                  <a16:creationId xmlns:a16="http://schemas.microsoft.com/office/drawing/2014/main" id="{07B3AAB7-2A00-499D-8D98-118841CC7A35}"/>
                </a:ext>
              </a:extLst>
            </p:cNvPr>
            <p:cNvSpPr>
              <a:spLocks/>
            </p:cNvSpPr>
            <p:nvPr>
              <p:custDataLst>
                <p:tags r:id="rId72"/>
              </p:custDataLst>
            </p:nvPr>
          </p:nvSpPr>
          <p:spPr bwMode="auto">
            <a:xfrm>
              <a:off x="7015163" y="5167313"/>
              <a:ext cx="92075" cy="33337"/>
            </a:xfrm>
            <a:custGeom>
              <a:avLst/>
              <a:gdLst>
                <a:gd name="T0" fmla="*/ 30 w 72"/>
                <a:gd name="T1" fmla="*/ 3 h 28"/>
                <a:gd name="T2" fmla="*/ 0 w 72"/>
                <a:gd name="T3" fmla="*/ 5 h 28"/>
                <a:gd name="T4" fmla="*/ 45 w 72"/>
                <a:gd name="T5" fmla="*/ 28 h 28"/>
                <a:gd name="T6" fmla="*/ 72 w 72"/>
                <a:gd name="T7" fmla="*/ 8 h 28"/>
                <a:gd name="T8" fmla="*/ 49 w 72"/>
                <a:gd name="T9" fmla="*/ 15 h 28"/>
                <a:gd name="T10" fmla="*/ 30 w 72"/>
                <a:gd name="T11" fmla="*/ 3 h 28"/>
              </a:gdLst>
              <a:ahLst/>
              <a:cxnLst>
                <a:cxn ang="0">
                  <a:pos x="T0" y="T1"/>
                </a:cxn>
                <a:cxn ang="0">
                  <a:pos x="T2" y="T3"/>
                </a:cxn>
                <a:cxn ang="0">
                  <a:pos x="T4" y="T5"/>
                </a:cxn>
                <a:cxn ang="0">
                  <a:pos x="T6" y="T7"/>
                </a:cxn>
                <a:cxn ang="0">
                  <a:pos x="T8" y="T9"/>
                </a:cxn>
                <a:cxn ang="0">
                  <a:pos x="T10" y="T11"/>
                </a:cxn>
              </a:cxnLst>
              <a:rect l="0" t="0" r="r" b="b"/>
              <a:pathLst>
                <a:path w="72" h="28">
                  <a:moveTo>
                    <a:pt x="30" y="3"/>
                  </a:moveTo>
                  <a:cubicBezTo>
                    <a:pt x="16" y="1"/>
                    <a:pt x="6" y="2"/>
                    <a:pt x="0" y="5"/>
                  </a:cubicBezTo>
                  <a:cubicBezTo>
                    <a:pt x="19" y="0"/>
                    <a:pt x="35" y="8"/>
                    <a:pt x="45" y="28"/>
                  </a:cubicBezTo>
                  <a:cubicBezTo>
                    <a:pt x="72" y="8"/>
                    <a:pt x="72" y="8"/>
                    <a:pt x="72" y="8"/>
                  </a:cubicBezTo>
                  <a:cubicBezTo>
                    <a:pt x="49" y="15"/>
                    <a:pt x="49" y="15"/>
                    <a:pt x="49" y="15"/>
                  </a:cubicBezTo>
                  <a:cubicBezTo>
                    <a:pt x="46" y="9"/>
                    <a:pt x="39" y="5"/>
                    <a:pt x="30" y="3"/>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0" name="MH_Other_87">
              <a:extLst>
                <a:ext uri="{FF2B5EF4-FFF2-40B4-BE49-F238E27FC236}">
                  <a16:creationId xmlns:a16="http://schemas.microsoft.com/office/drawing/2014/main" id="{FBC932BA-81AA-4937-99AC-394EBA5B61DF}"/>
                </a:ext>
              </a:extLst>
            </p:cNvPr>
            <p:cNvSpPr>
              <a:spLocks/>
            </p:cNvSpPr>
            <p:nvPr>
              <p:custDataLst>
                <p:tags r:id="rId73"/>
              </p:custDataLst>
            </p:nvPr>
          </p:nvSpPr>
          <p:spPr bwMode="auto">
            <a:xfrm>
              <a:off x="6919913" y="5172075"/>
              <a:ext cx="95250" cy="101600"/>
            </a:xfrm>
            <a:custGeom>
              <a:avLst/>
              <a:gdLst>
                <a:gd name="T0" fmla="*/ 78 w 78"/>
                <a:gd name="T1" fmla="*/ 0 h 83"/>
                <a:gd name="T2" fmla="*/ 60 w 78"/>
                <a:gd name="T3" fmla="*/ 0 h 83"/>
                <a:gd name="T4" fmla="*/ 0 w 78"/>
                <a:gd name="T5" fmla="*/ 38 h 83"/>
                <a:gd name="T6" fmla="*/ 8 w 78"/>
                <a:gd name="T7" fmla="*/ 54 h 83"/>
                <a:gd name="T8" fmla="*/ 12 w 78"/>
                <a:gd name="T9" fmla="*/ 56 h 83"/>
                <a:gd name="T10" fmla="*/ 37 w 78"/>
                <a:gd name="T11" fmla="*/ 83 h 83"/>
                <a:gd name="T12" fmla="*/ 73 w 78"/>
                <a:gd name="T13" fmla="*/ 24 h 83"/>
                <a:gd name="T14" fmla="*/ 78 w 78"/>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3">
                  <a:moveTo>
                    <a:pt x="78" y="0"/>
                  </a:moveTo>
                  <a:cubicBezTo>
                    <a:pt x="60" y="0"/>
                    <a:pt x="60" y="0"/>
                    <a:pt x="60" y="0"/>
                  </a:cubicBezTo>
                  <a:cubicBezTo>
                    <a:pt x="50" y="49"/>
                    <a:pt x="30" y="62"/>
                    <a:pt x="0" y="38"/>
                  </a:cubicBezTo>
                  <a:cubicBezTo>
                    <a:pt x="1" y="46"/>
                    <a:pt x="4" y="51"/>
                    <a:pt x="8" y="54"/>
                  </a:cubicBezTo>
                  <a:cubicBezTo>
                    <a:pt x="9" y="54"/>
                    <a:pt x="10" y="55"/>
                    <a:pt x="12" y="56"/>
                  </a:cubicBezTo>
                  <a:cubicBezTo>
                    <a:pt x="19" y="66"/>
                    <a:pt x="27" y="75"/>
                    <a:pt x="37" y="83"/>
                  </a:cubicBezTo>
                  <a:cubicBezTo>
                    <a:pt x="56" y="66"/>
                    <a:pt x="67" y="46"/>
                    <a:pt x="73" y="24"/>
                  </a:cubicBezTo>
                  <a:cubicBezTo>
                    <a:pt x="68" y="12"/>
                    <a:pt x="70" y="4"/>
                    <a:pt x="78" y="0"/>
                  </a:cubicBezTo>
                  <a:close/>
                </a:path>
              </a:pathLst>
            </a:custGeom>
            <a:solidFill>
              <a:srgbClr val="41271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1" name="MH_Other_88">
              <a:extLst>
                <a:ext uri="{FF2B5EF4-FFF2-40B4-BE49-F238E27FC236}">
                  <a16:creationId xmlns:a16="http://schemas.microsoft.com/office/drawing/2014/main" id="{57EC8B54-E910-4194-AB18-F9284EA68F79}"/>
                </a:ext>
              </a:extLst>
            </p:cNvPr>
            <p:cNvSpPr>
              <a:spLocks/>
            </p:cNvSpPr>
            <p:nvPr>
              <p:custDataLst>
                <p:tags r:id="rId74"/>
              </p:custDataLst>
            </p:nvPr>
          </p:nvSpPr>
          <p:spPr bwMode="auto">
            <a:xfrm>
              <a:off x="6965950" y="5200650"/>
              <a:ext cx="107950" cy="73025"/>
            </a:xfrm>
            <a:custGeom>
              <a:avLst/>
              <a:gdLst>
                <a:gd name="T0" fmla="*/ 62 w 88"/>
                <a:gd name="T1" fmla="*/ 29 h 59"/>
                <a:gd name="T2" fmla="*/ 36 w 88"/>
                <a:gd name="T3" fmla="*/ 0 h 59"/>
                <a:gd name="T4" fmla="*/ 0 w 88"/>
                <a:gd name="T5" fmla="*/ 59 h 59"/>
                <a:gd name="T6" fmla="*/ 41 w 88"/>
                <a:gd name="T7" fmla="*/ 30 h 59"/>
                <a:gd name="T8" fmla="*/ 88 w 88"/>
                <a:gd name="T9" fmla="*/ 43 h 59"/>
                <a:gd name="T10" fmla="*/ 88 w 88"/>
                <a:gd name="T11" fmla="*/ 29 h 59"/>
                <a:gd name="T12" fmla="*/ 62 w 88"/>
                <a:gd name="T13" fmla="*/ 29 h 59"/>
              </a:gdLst>
              <a:ahLst/>
              <a:cxnLst>
                <a:cxn ang="0">
                  <a:pos x="T0" y="T1"/>
                </a:cxn>
                <a:cxn ang="0">
                  <a:pos x="T2" y="T3"/>
                </a:cxn>
                <a:cxn ang="0">
                  <a:pos x="T4" y="T5"/>
                </a:cxn>
                <a:cxn ang="0">
                  <a:pos x="T6" y="T7"/>
                </a:cxn>
                <a:cxn ang="0">
                  <a:pos x="T8" y="T9"/>
                </a:cxn>
                <a:cxn ang="0">
                  <a:pos x="T10" y="T11"/>
                </a:cxn>
                <a:cxn ang="0">
                  <a:pos x="T12" y="T13"/>
                </a:cxn>
              </a:cxnLst>
              <a:rect l="0" t="0" r="r" b="b"/>
              <a:pathLst>
                <a:path w="88" h="59">
                  <a:moveTo>
                    <a:pt x="62" y="29"/>
                  </a:moveTo>
                  <a:cubicBezTo>
                    <a:pt x="49" y="25"/>
                    <a:pt x="41" y="15"/>
                    <a:pt x="36" y="0"/>
                  </a:cubicBezTo>
                  <a:cubicBezTo>
                    <a:pt x="30" y="22"/>
                    <a:pt x="19" y="42"/>
                    <a:pt x="0" y="59"/>
                  </a:cubicBezTo>
                  <a:cubicBezTo>
                    <a:pt x="41" y="30"/>
                    <a:pt x="41" y="30"/>
                    <a:pt x="41" y="30"/>
                  </a:cubicBezTo>
                  <a:cubicBezTo>
                    <a:pt x="51" y="40"/>
                    <a:pt x="67" y="44"/>
                    <a:pt x="88" y="43"/>
                  </a:cubicBezTo>
                  <a:cubicBezTo>
                    <a:pt x="88" y="29"/>
                    <a:pt x="88" y="29"/>
                    <a:pt x="88" y="29"/>
                  </a:cubicBezTo>
                  <a:cubicBezTo>
                    <a:pt x="84" y="36"/>
                    <a:pt x="75" y="36"/>
                    <a:pt x="62" y="29"/>
                  </a:cubicBezTo>
                  <a:close/>
                </a:path>
              </a:pathLst>
            </a:custGeom>
            <a:solidFill>
              <a:srgbClr val="9E673F"/>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2" name="MH_Other_89">
              <a:extLst>
                <a:ext uri="{FF2B5EF4-FFF2-40B4-BE49-F238E27FC236}">
                  <a16:creationId xmlns:a16="http://schemas.microsoft.com/office/drawing/2014/main" id="{1F1E6CF0-C991-4349-8C08-E351D387EEBD}"/>
                </a:ext>
              </a:extLst>
            </p:cNvPr>
            <p:cNvSpPr>
              <a:spLocks/>
            </p:cNvSpPr>
            <p:nvPr>
              <p:custDataLst>
                <p:tags r:id="rId75"/>
              </p:custDataLst>
            </p:nvPr>
          </p:nvSpPr>
          <p:spPr bwMode="auto">
            <a:xfrm>
              <a:off x="6911975" y="5240338"/>
              <a:ext cx="174625" cy="174625"/>
            </a:xfrm>
            <a:custGeom>
              <a:avLst/>
              <a:gdLst>
                <a:gd name="T0" fmla="*/ 17 w 141"/>
                <a:gd name="T1" fmla="*/ 2 h 141"/>
                <a:gd name="T2" fmla="*/ 13 w 141"/>
                <a:gd name="T3" fmla="*/ 0 h 141"/>
                <a:gd name="T4" fmla="*/ 6 w 141"/>
                <a:gd name="T5" fmla="*/ 16 h 141"/>
                <a:gd name="T6" fmla="*/ 0 w 141"/>
                <a:gd name="T7" fmla="*/ 33 h 141"/>
                <a:gd name="T8" fmla="*/ 98 w 141"/>
                <a:gd name="T9" fmla="*/ 141 h 141"/>
                <a:gd name="T10" fmla="*/ 123 w 141"/>
                <a:gd name="T11" fmla="*/ 110 h 141"/>
                <a:gd name="T12" fmla="*/ 141 w 141"/>
                <a:gd name="T13" fmla="*/ 79 h 141"/>
                <a:gd name="T14" fmla="*/ 124 w 141"/>
                <a:gd name="T15" fmla="*/ 71 h 141"/>
                <a:gd name="T16" fmla="*/ 70 w 141"/>
                <a:gd name="T17" fmla="*/ 47 h 141"/>
                <a:gd name="T18" fmla="*/ 42 w 141"/>
                <a:gd name="T19" fmla="*/ 29 h 141"/>
                <a:gd name="T20" fmla="*/ 17 w 141"/>
                <a:gd name="T21" fmla="*/ 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41">
                  <a:moveTo>
                    <a:pt x="17" y="2"/>
                  </a:moveTo>
                  <a:cubicBezTo>
                    <a:pt x="15" y="1"/>
                    <a:pt x="14" y="0"/>
                    <a:pt x="13" y="0"/>
                  </a:cubicBezTo>
                  <a:cubicBezTo>
                    <a:pt x="6" y="16"/>
                    <a:pt x="6" y="16"/>
                    <a:pt x="6" y="16"/>
                  </a:cubicBezTo>
                  <a:cubicBezTo>
                    <a:pt x="0" y="33"/>
                    <a:pt x="0" y="33"/>
                    <a:pt x="0" y="33"/>
                  </a:cubicBezTo>
                  <a:cubicBezTo>
                    <a:pt x="98" y="141"/>
                    <a:pt x="98" y="141"/>
                    <a:pt x="98" y="141"/>
                  </a:cubicBezTo>
                  <a:cubicBezTo>
                    <a:pt x="107" y="131"/>
                    <a:pt x="116" y="121"/>
                    <a:pt x="123" y="110"/>
                  </a:cubicBezTo>
                  <a:cubicBezTo>
                    <a:pt x="130" y="100"/>
                    <a:pt x="136" y="90"/>
                    <a:pt x="141" y="79"/>
                  </a:cubicBezTo>
                  <a:cubicBezTo>
                    <a:pt x="124" y="71"/>
                    <a:pt x="124" y="71"/>
                    <a:pt x="124" y="71"/>
                  </a:cubicBezTo>
                  <a:cubicBezTo>
                    <a:pt x="70" y="47"/>
                    <a:pt x="70" y="47"/>
                    <a:pt x="70" y="47"/>
                  </a:cubicBezTo>
                  <a:cubicBezTo>
                    <a:pt x="60" y="42"/>
                    <a:pt x="51" y="36"/>
                    <a:pt x="42" y="29"/>
                  </a:cubicBezTo>
                  <a:cubicBezTo>
                    <a:pt x="32" y="21"/>
                    <a:pt x="24" y="12"/>
                    <a:pt x="17" y="2"/>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3" name="MH_Other_90">
              <a:extLst>
                <a:ext uri="{FF2B5EF4-FFF2-40B4-BE49-F238E27FC236}">
                  <a16:creationId xmlns:a16="http://schemas.microsoft.com/office/drawing/2014/main" id="{B0A8A616-531B-4490-9447-A6843AF054D2}"/>
                </a:ext>
              </a:extLst>
            </p:cNvPr>
            <p:cNvSpPr>
              <a:spLocks/>
            </p:cNvSpPr>
            <p:nvPr>
              <p:custDataLst>
                <p:tags r:id="rId76"/>
              </p:custDataLst>
            </p:nvPr>
          </p:nvSpPr>
          <p:spPr bwMode="auto">
            <a:xfrm>
              <a:off x="6904038" y="5257800"/>
              <a:ext cx="260350" cy="487363"/>
            </a:xfrm>
            <a:custGeom>
              <a:avLst/>
              <a:gdLst>
                <a:gd name="T0" fmla="*/ 0 w 210"/>
                <a:gd name="T1" fmla="*/ 8 h 392"/>
                <a:gd name="T2" fmla="*/ 0 w 210"/>
                <a:gd name="T3" fmla="*/ 24 h 392"/>
                <a:gd name="T4" fmla="*/ 102 w 210"/>
                <a:gd name="T5" fmla="*/ 137 h 392"/>
                <a:gd name="T6" fmla="*/ 132 w 210"/>
                <a:gd name="T7" fmla="*/ 114 h 392"/>
                <a:gd name="T8" fmla="*/ 144 w 210"/>
                <a:gd name="T9" fmla="*/ 128 h 392"/>
                <a:gd name="T10" fmla="*/ 154 w 210"/>
                <a:gd name="T11" fmla="*/ 220 h 392"/>
                <a:gd name="T12" fmla="*/ 135 w 210"/>
                <a:gd name="T13" fmla="*/ 211 h 392"/>
                <a:gd name="T14" fmla="*/ 74 w 210"/>
                <a:gd name="T15" fmla="*/ 131 h 392"/>
                <a:gd name="T16" fmla="*/ 120 w 210"/>
                <a:gd name="T17" fmla="*/ 208 h 392"/>
                <a:gd name="T18" fmla="*/ 67 w 210"/>
                <a:gd name="T19" fmla="*/ 197 h 392"/>
                <a:gd name="T20" fmla="*/ 133 w 210"/>
                <a:gd name="T21" fmla="*/ 227 h 392"/>
                <a:gd name="T22" fmla="*/ 178 w 210"/>
                <a:gd name="T23" fmla="*/ 289 h 392"/>
                <a:gd name="T24" fmla="*/ 197 w 210"/>
                <a:gd name="T25" fmla="*/ 298 h 392"/>
                <a:gd name="T26" fmla="*/ 192 w 210"/>
                <a:gd name="T27" fmla="*/ 392 h 392"/>
                <a:gd name="T28" fmla="*/ 210 w 210"/>
                <a:gd name="T29" fmla="*/ 286 h 392"/>
                <a:gd name="T30" fmla="*/ 188 w 210"/>
                <a:gd name="T31" fmla="*/ 276 h 392"/>
                <a:gd name="T32" fmla="*/ 187 w 210"/>
                <a:gd name="T33" fmla="*/ 271 h 392"/>
                <a:gd name="T34" fmla="*/ 186 w 210"/>
                <a:gd name="T35" fmla="*/ 269 h 392"/>
                <a:gd name="T36" fmla="*/ 169 w 210"/>
                <a:gd name="T37" fmla="*/ 236 h 392"/>
                <a:gd name="T38" fmla="*/ 153 w 210"/>
                <a:gd name="T39" fmla="*/ 121 h 392"/>
                <a:gd name="T40" fmla="*/ 150 w 210"/>
                <a:gd name="T41" fmla="*/ 117 h 392"/>
                <a:gd name="T42" fmla="*/ 130 w 210"/>
                <a:gd name="T43" fmla="*/ 94 h 392"/>
                <a:gd name="T44" fmla="*/ 105 w 210"/>
                <a:gd name="T45" fmla="*/ 125 h 392"/>
                <a:gd name="T46" fmla="*/ 7 w 210"/>
                <a:gd name="T47" fmla="*/ 17 h 392"/>
                <a:gd name="T48" fmla="*/ 13 w 210"/>
                <a:gd name="T49" fmla="*/ 0 h 392"/>
                <a:gd name="T50" fmla="*/ 0 w 210"/>
                <a:gd name="T51" fmla="*/ 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0" h="392">
                  <a:moveTo>
                    <a:pt x="0" y="8"/>
                  </a:moveTo>
                  <a:cubicBezTo>
                    <a:pt x="0" y="24"/>
                    <a:pt x="0" y="24"/>
                    <a:pt x="0" y="24"/>
                  </a:cubicBezTo>
                  <a:cubicBezTo>
                    <a:pt x="102" y="137"/>
                    <a:pt x="102" y="137"/>
                    <a:pt x="102" y="137"/>
                  </a:cubicBezTo>
                  <a:cubicBezTo>
                    <a:pt x="132" y="114"/>
                    <a:pt x="132" y="114"/>
                    <a:pt x="132" y="114"/>
                  </a:cubicBezTo>
                  <a:cubicBezTo>
                    <a:pt x="144" y="128"/>
                    <a:pt x="144" y="128"/>
                    <a:pt x="144" y="128"/>
                  </a:cubicBezTo>
                  <a:cubicBezTo>
                    <a:pt x="154" y="220"/>
                    <a:pt x="154" y="220"/>
                    <a:pt x="154" y="220"/>
                  </a:cubicBezTo>
                  <a:cubicBezTo>
                    <a:pt x="149" y="215"/>
                    <a:pt x="142" y="212"/>
                    <a:pt x="135" y="211"/>
                  </a:cubicBezTo>
                  <a:cubicBezTo>
                    <a:pt x="117" y="173"/>
                    <a:pt x="96" y="146"/>
                    <a:pt x="74" y="131"/>
                  </a:cubicBezTo>
                  <a:cubicBezTo>
                    <a:pt x="96" y="159"/>
                    <a:pt x="111" y="185"/>
                    <a:pt x="120" y="208"/>
                  </a:cubicBezTo>
                  <a:cubicBezTo>
                    <a:pt x="67" y="197"/>
                    <a:pt x="67" y="197"/>
                    <a:pt x="67" y="197"/>
                  </a:cubicBezTo>
                  <a:cubicBezTo>
                    <a:pt x="133" y="227"/>
                    <a:pt x="133" y="227"/>
                    <a:pt x="133" y="227"/>
                  </a:cubicBezTo>
                  <a:cubicBezTo>
                    <a:pt x="156" y="247"/>
                    <a:pt x="171" y="268"/>
                    <a:pt x="178" y="289"/>
                  </a:cubicBezTo>
                  <a:cubicBezTo>
                    <a:pt x="197" y="298"/>
                    <a:pt x="197" y="298"/>
                    <a:pt x="197" y="298"/>
                  </a:cubicBezTo>
                  <a:cubicBezTo>
                    <a:pt x="192" y="392"/>
                    <a:pt x="192" y="392"/>
                    <a:pt x="192" y="392"/>
                  </a:cubicBezTo>
                  <a:cubicBezTo>
                    <a:pt x="203" y="355"/>
                    <a:pt x="209" y="320"/>
                    <a:pt x="210" y="286"/>
                  </a:cubicBezTo>
                  <a:cubicBezTo>
                    <a:pt x="188" y="276"/>
                    <a:pt x="188" y="276"/>
                    <a:pt x="188" y="276"/>
                  </a:cubicBezTo>
                  <a:cubicBezTo>
                    <a:pt x="188" y="274"/>
                    <a:pt x="187" y="273"/>
                    <a:pt x="187" y="271"/>
                  </a:cubicBezTo>
                  <a:cubicBezTo>
                    <a:pt x="186" y="270"/>
                    <a:pt x="186" y="269"/>
                    <a:pt x="186" y="269"/>
                  </a:cubicBezTo>
                  <a:cubicBezTo>
                    <a:pt x="181" y="256"/>
                    <a:pt x="175" y="245"/>
                    <a:pt x="169" y="236"/>
                  </a:cubicBezTo>
                  <a:cubicBezTo>
                    <a:pt x="161" y="197"/>
                    <a:pt x="155" y="159"/>
                    <a:pt x="153" y="121"/>
                  </a:cubicBezTo>
                  <a:cubicBezTo>
                    <a:pt x="150" y="117"/>
                    <a:pt x="150" y="117"/>
                    <a:pt x="150" y="117"/>
                  </a:cubicBezTo>
                  <a:cubicBezTo>
                    <a:pt x="130" y="94"/>
                    <a:pt x="130" y="94"/>
                    <a:pt x="130" y="94"/>
                  </a:cubicBezTo>
                  <a:cubicBezTo>
                    <a:pt x="123" y="105"/>
                    <a:pt x="114" y="115"/>
                    <a:pt x="105" y="125"/>
                  </a:cubicBezTo>
                  <a:cubicBezTo>
                    <a:pt x="7" y="17"/>
                    <a:pt x="7" y="17"/>
                    <a:pt x="7" y="17"/>
                  </a:cubicBezTo>
                  <a:cubicBezTo>
                    <a:pt x="13" y="0"/>
                    <a:pt x="13" y="0"/>
                    <a:pt x="13" y="0"/>
                  </a:cubicBezTo>
                  <a:cubicBezTo>
                    <a:pt x="0" y="8"/>
                    <a:pt x="0" y="8"/>
                    <a:pt x="0" y="8"/>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4" name="MH_Other_91">
              <a:extLst>
                <a:ext uri="{FF2B5EF4-FFF2-40B4-BE49-F238E27FC236}">
                  <a16:creationId xmlns:a16="http://schemas.microsoft.com/office/drawing/2014/main" id="{03D915B1-0E3B-4095-908A-B9DCF6F14528}"/>
                </a:ext>
              </a:extLst>
            </p:cNvPr>
            <p:cNvSpPr>
              <a:spLocks/>
            </p:cNvSpPr>
            <p:nvPr>
              <p:custDataLst>
                <p:tags r:id="rId77"/>
              </p:custDataLst>
            </p:nvPr>
          </p:nvSpPr>
          <p:spPr bwMode="auto">
            <a:xfrm>
              <a:off x="7107238" y="5270500"/>
              <a:ext cx="25400" cy="23813"/>
            </a:xfrm>
            <a:custGeom>
              <a:avLst/>
              <a:gdLst>
                <a:gd name="T0" fmla="*/ 20 w 20"/>
                <a:gd name="T1" fmla="*/ 2 h 20"/>
                <a:gd name="T2" fmla="*/ 14 w 20"/>
                <a:gd name="T3" fmla="*/ 0 h 20"/>
                <a:gd name="T4" fmla="*/ 0 w 20"/>
                <a:gd name="T5" fmla="*/ 20 h 20"/>
                <a:gd name="T6" fmla="*/ 20 w 20"/>
                <a:gd name="T7" fmla="*/ 2 h 20"/>
              </a:gdLst>
              <a:ahLst/>
              <a:cxnLst>
                <a:cxn ang="0">
                  <a:pos x="T0" y="T1"/>
                </a:cxn>
                <a:cxn ang="0">
                  <a:pos x="T2" y="T3"/>
                </a:cxn>
                <a:cxn ang="0">
                  <a:pos x="T4" y="T5"/>
                </a:cxn>
                <a:cxn ang="0">
                  <a:pos x="T6" y="T7"/>
                </a:cxn>
              </a:cxnLst>
              <a:rect l="0" t="0" r="r" b="b"/>
              <a:pathLst>
                <a:path w="20" h="20">
                  <a:moveTo>
                    <a:pt x="20" y="2"/>
                  </a:moveTo>
                  <a:cubicBezTo>
                    <a:pt x="18" y="2"/>
                    <a:pt x="16" y="1"/>
                    <a:pt x="14" y="0"/>
                  </a:cubicBezTo>
                  <a:cubicBezTo>
                    <a:pt x="7" y="6"/>
                    <a:pt x="3" y="13"/>
                    <a:pt x="0" y="20"/>
                  </a:cubicBezTo>
                  <a:cubicBezTo>
                    <a:pt x="20" y="2"/>
                    <a:pt x="20" y="2"/>
                    <a:pt x="20" y="2"/>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5" name="MH_Other_92">
              <a:extLst>
                <a:ext uri="{FF2B5EF4-FFF2-40B4-BE49-F238E27FC236}">
                  <a16:creationId xmlns:a16="http://schemas.microsoft.com/office/drawing/2014/main" id="{F55ADB76-6BC8-44A1-A013-0ACBDE14C455}"/>
                </a:ext>
              </a:extLst>
            </p:cNvPr>
            <p:cNvSpPr>
              <a:spLocks/>
            </p:cNvSpPr>
            <p:nvPr>
              <p:custDataLst>
                <p:tags r:id="rId78"/>
              </p:custDataLst>
            </p:nvPr>
          </p:nvSpPr>
          <p:spPr bwMode="auto">
            <a:xfrm>
              <a:off x="7086600" y="5327650"/>
              <a:ext cx="77788" cy="285750"/>
            </a:xfrm>
            <a:custGeom>
              <a:avLst/>
              <a:gdLst>
                <a:gd name="T0" fmla="*/ 7 w 62"/>
                <a:gd name="T1" fmla="*/ 0 h 231"/>
                <a:gd name="T2" fmla="*/ 0 w 62"/>
                <a:gd name="T3" fmla="*/ 8 h 231"/>
                <a:gd name="T4" fmla="*/ 15 w 62"/>
                <a:gd name="T5" fmla="*/ 51 h 231"/>
                <a:gd name="T6" fmla="*/ 2 w 62"/>
                <a:gd name="T7" fmla="*/ 62 h 231"/>
                <a:gd name="T8" fmla="*/ 5 w 62"/>
                <a:gd name="T9" fmla="*/ 66 h 231"/>
                <a:gd name="T10" fmla="*/ 20 w 62"/>
                <a:gd name="T11" fmla="*/ 61 h 231"/>
                <a:gd name="T12" fmla="*/ 48 w 62"/>
                <a:gd name="T13" fmla="*/ 203 h 231"/>
                <a:gd name="T14" fmla="*/ 39 w 62"/>
                <a:gd name="T15" fmla="*/ 216 h 231"/>
                <a:gd name="T16" fmla="*/ 40 w 62"/>
                <a:gd name="T17" fmla="*/ 221 h 231"/>
                <a:gd name="T18" fmla="*/ 62 w 62"/>
                <a:gd name="T19" fmla="*/ 231 h 231"/>
                <a:gd name="T20" fmla="*/ 26 w 62"/>
                <a:gd name="T21" fmla="*/ 59 h 231"/>
                <a:gd name="T22" fmla="*/ 22 w 62"/>
                <a:gd name="T23" fmla="*/ 36 h 231"/>
                <a:gd name="T24" fmla="*/ 19 w 62"/>
                <a:gd name="T25" fmla="*/ 28 h 231"/>
                <a:gd name="T26" fmla="*/ 7 w 62"/>
                <a:gd name="T2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231">
                  <a:moveTo>
                    <a:pt x="7" y="0"/>
                  </a:moveTo>
                  <a:cubicBezTo>
                    <a:pt x="0" y="8"/>
                    <a:pt x="0" y="8"/>
                    <a:pt x="0" y="8"/>
                  </a:cubicBezTo>
                  <a:cubicBezTo>
                    <a:pt x="15" y="51"/>
                    <a:pt x="15" y="51"/>
                    <a:pt x="15" y="51"/>
                  </a:cubicBezTo>
                  <a:cubicBezTo>
                    <a:pt x="2" y="62"/>
                    <a:pt x="2" y="62"/>
                    <a:pt x="2" y="62"/>
                  </a:cubicBezTo>
                  <a:cubicBezTo>
                    <a:pt x="5" y="66"/>
                    <a:pt x="5" y="66"/>
                    <a:pt x="5" y="66"/>
                  </a:cubicBezTo>
                  <a:cubicBezTo>
                    <a:pt x="20" y="61"/>
                    <a:pt x="20" y="61"/>
                    <a:pt x="20" y="61"/>
                  </a:cubicBezTo>
                  <a:cubicBezTo>
                    <a:pt x="48" y="203"/>
                    <a:pt x="48" y="203"/>
                    <a:pt x="48" y="203"/>
                  </a:cubicBezTo>
                  <a:cubicBezTo>
                    <a:pt x="39" y="216"/>
                    <a:pt x="39" y="216"/>
                    <a:pt x="39" y="216"/>
                  </a:cubicBezTo>
                  <a:cubicBezTo>
                    <a:pt x="39" y="218"/>
                    <a:pt x="40" y="219"/>
                    <a:pt x="40" y="221"/>
                  </a:cubicBezTo>
                  <a:cubicBezTo>
                    <a:pt x="62" y="231"/>
                    <a:pt x="62" y="231"/>
                    <a:pt x="62" y="231"/>
                  </a:cubicBezTo>
                  <a:cubicBezTo>
                    <a:pt x="60" y="191"/>
                    <a:pt x="48" y="133"/>
                    <a:pt x="26" y="59"/>
                  </a:cubicBezTo>
                  <a:cubicBezTo>
                    <a:pt x="26" y="52"/>
                    <a:pt x="24" y="44"/>
                    <a:pt x="22" y="36"/>
                  </a:cubicBezTo>
                  <a:cubicBezTo>
                    <a:pt x="21" y="33"/>
                    <a:pt x="20" y="31"/>
                    <a:pt x="19" y="28"/>
                  </a:cubicBezTo>
                  <a:cubicBezTo>
                    <a:pt x="16" y="18"/>
                    <a:pt x="12" y="9"/>
                    <a:pt x="7" y="0"/>
                  </a:cubicBezTo>
                  <a:close/>
                </a:path>
              </a:pathLst>
            </a:custGeom>
            <a:solidFill>
              <a:srgbClr val="B16A01"/>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6" name="MH_Other_93">
              <a:extLst>
                <a:ext uri="{FF2B5EF4-FFF2-40B4-BE49-F238E27FC236}">
                  <a16:creationId xmlns:a16="http://schemas.microsoft.com/office/drawing/2014/main" id="{FF725006-8C9F-4A6B-AB10-7D174641B700}"/>
                </a:ext>
              </a:extLst>
            </p:cNvPr>
            <p:cNvSpPr>
              <a:spLocks/>
            </p:cNvSpPr>
            <p:nvPr>
              <p:custDataLst>
                <p:tags r:id="rId79"/>
              </p:custDataLst>
            </p:nvPr>
          </p:nvSpPr>
          <p:spPr bwMode="auto">
            <a:xfrm>
              <a:off x="7096125" y="5311775"/>
              <a:ext cx="20638" cy="49213"/>
            </a:xfrm>
            <a:custGeom>
              <a:avLst/>
              <a:gdLst>
                <a:gd name="T0" fmla="*/ 7 w 15"/>
                <a:gd name="T1" fmla="*/ 3 h 40"/>
                <a:gd name="T2" fmla="*/ 0 w 15"/>
                <a:gd name="T3" fmla="*/ 12 h 40"/>
                <a:gd name="T4" fmla="*/ 12 w 15"/>
                <a:gd name="T5" fmla="*/ 40 h 40"/>
                <a:gd name="T6" fmla="*/ 7 w 15"/>
                <a:gd name="T7" fmla="*/ 3 h 40"/>
              </a:gdLst>
              <a:ahLst/>
              <a:cxnLst>
                <a:cxn ang="0">
                  <a:pos x="T0" y="T1"/>
                </a:cxn>
                <a:cxn ang="0">
                  <a:pos x="T2" y="T3"/>
                </a:cxn>
                <a:cxn ang="0">
                  <a:pos x="T4" y="T5"/>
                </a:cxn>
                <a:cxn ang="0">
                  <a:pos x="T6" y="T7"/>
                </a:cxn>
              </a:cxnLst>
              <a:rect l="0" t="0" r="r" b="b"/>
              <a:pathLst>
                <a:path w="15" h="40">
                  <a:moveTo>
                    <a:pt x="7" y="3"/>
                  </a:moveTo>
                  <a:cubicBezTo>
                    <a:pt x="0" y="12"/>
                    <a:pt x="0" y="12"/>
                    <a:pt x="0" y="12"/>
                  </a:cubicBezTo>
                  <a:cubicBezTo>
                    <a:pt x="5" y="21"/>
                    <a:pt x="9" y="30"/>
                    <a:pt x="12" y="40"/>
                  </a:cubicBezTo>
                  <a:cubicBezTo>
                    <a:pt x="15" y="12"/>
                    <a:pt x="13" y="0"/>
                    <a:pt x="7" y="3"/>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7" name="MH_Other_94">
              <a:extLst>
                <a:ext uri="{FF2B5EF4-FFF2-40B4-BE49-F238E27FC236}">
                  <a16:creationId xmlns:a16="http://schemas.microsoft.com/office/drawing/2014/main" id="{159029F4-611F-4BB1-B502-67CA89421506}"/>
                </a:ext>
              </a:extLst>
            </p:cNvPr>
            <p:cNvSpPr>
              <a:spLocks/>
            </p:cNvSpPr>
            <p:nvPr>
              <p:custDataLst>
                <p:tags r:id="rId80"/>
              </p:custDataLst>
            </p:nvPr>
          </p:nvSpPr>
          <p:spPr bwMode="auto">
            <a:xfrm>
              <a:off x="7094538" y="5402263"/>
              <a:ext cx="52387" cy="192087"/>
            </a:xfrm>
            <a:custGeom>
              <a:avLst/>
              <a:gdLst>
                <a:gd name="T0" fmla="*/ 15 w 43"/>
                <a:gd name="T1" fmla="*/ 0 h 155"/>
                <a:gd name="T2" fmla="*/ 0 w 43"/>
                <a:gd name="T3" fmla="*/ 5 h 155"/>
                <a:gd name="T4" fmla="*/ 16 w 43"/>
                <a:gd name="T5" fmla="*/ 120 h 155"/>
                <a:gd name="T6" fmla="*/ 33 w 43"/>
                <a:gd name="T7" fmla="*/ 153 h 155"/>
                <a:gd name="T8" fmla="*/ 34 w 43"/>
                <a:gd name="T9" fmla="*/ 155 h 155"/>
                <a:gd name="T10" fmla="*/ 43 w 43"/>
                <a:gd name="T11" fmla="*/ 142 h 155"/>
                <a:gd name="T12" fmla="*/ 15 w 43"/>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43" h="155">
                  <a:moveTo>
                    <a:pt x="15" y="0"/>
                  </a:moveTo>
                  <a:cubicBezTo>
                    <a:pt x="0" y="5"/>
                    <a:pt x="0" y="5"/>
                    <a:pt x="0" y="5"/>
                  </a:cubicBezTo>
                  <a:cubicBezTo>
                    <a:pt x="2" y="43"/>
                    <a:pt x="8" y="81"/>
                    <a:pt x="16" y="120"/>
                  </a:cubicBezTo>
                  <a:cubicBezTo>
                    <a:pt x="22" y="129"/>
                    <a:pt x="28" y="140"/>
                    <a:pt x="33" y="153"/>
                  </a:cubicBezTo>
                  <a:cubicBezTo>
                    <a:pt x="33" y="153"/>
                    <a:pt x="33" y="154"/>
                    <a:pt x="34" y="155"/>
                  </a:cubicBezTo>
                  <a:cubicBezTo>
                    <a:pt x="43" y="142"/>
                    <a:pt x="43" y="142"/>
                    <a:pt x="43" y="142"/>
                  </a:cubicBezTo>
                  <a:cubicBezTo>
                    <a:pt x="15" y="0"/>
                    <a:pt x="15" y="0"/>
                    <a:pt x="15" y="0"/>
                  </a:cubicBezTo>
                  <a:close/>
                </a:path>
              </a:pathLst>
            </a:custGeom>
            <a:solidFill>
              <a:srgbClr val="EC8E0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8" name="MH_Other_95">
              <a:extLst>
                <a:ext uri="{FF2B5EF4-FFF2-40B4-BE49-F238E27FC236}">
                  <a16:creationId xmlns:a16="http://schemas.microsoft.com/office/drawing/2014/main" id="{340B19F3-182C-4C71-BBE9-B757D7B9322B}"/>
                </a:ext>
              </a:extLst>
            </p:cNvPr>
            <p:cNvSpPr>
              <a:spLocks/>
            </p:cNvSpPr>
            <p:nvPr>
              <p:custDataLst>
                <p:tags r:id="rId81"/>
              </p:custDataLst>
            </p:nvPr>
          </p:nvSpPr>
          <p:spPr bwMode="auto">
            <a:xfrm>
              <a:off x="7067550" y="5337175"/>
              <a:ext cx="39688" cy="66675"/>
            </a:xfrm>
            <a:custGeom>
              <a:avLst/>
              <a:gdLst>
                <a:gd name="T0" fmla="*/ 20 w 33"/>
                <a:gd name="T1" fmla="*/ 54 h 54"/>
                <a:gd name="T2" fmla="*/ 33 w 33"/>
                <a:gd name="T3" fmla="*/ 43 h 54"/>
                <a:gd name="T4" fmla="*/ 18 w 33"/>
                <a:gd name="T5" fmla="*/ 0 h 54"/>
                <a:gd name="T6" fmla="*/ 0 w 33"/>
                <a:gd name="T7" fmla="*/ 31 h 54"/>
                <a:gd name="T8" fmla="*/ 20 w 33"/>
                <a:gd name="T9" fmla="*/ 54 h 54"/>
              </a:gdLst>
              <a:ahLst/>
              <a:cxnLst>
                <a:cxn ang="0">
                  <a:pos x="T0" y="T1"/>
                </a:cxn>
                <a:cxn ang="0">
                  <a:pos x="T2" y="T3"/>
                </a:cxn>
                <a:cxn ang="0">
                  <a:pos x="T4" y="T5"/>
                </a:cxn>
                <a:cxn ang="0">
                  <a:pos x="T6" y="T7"/>
                </a:cxn>
                <a:cxn ang="0">
                  <a:pos x="T8" y="T9"/>
                </a:cxn>
              </a:cxnLst>
              <a:rect l="0" t="0" r="r" b="b"/>
              <a:pathLst>
                <a:path w="33" h="54">
                  <a:moveTo>
                    <a:pt x="20" y="54"/>
                  </a:moveTo>
                  <a:cubicBezTo>
                    <a:pt x="33" y="43"/>
                    <a:pt x="33" y="43"/>
                    <a:pt x="33" y="43"/>
                  </a:cubicBezTo>
                  <a:cubicBezTo>
                    <a:pt x="18" y="0"/>
                    <a:pt x="18" y="0"/>
                    <a:pt x="18" y="0"/>
                  </a:cubicBezTo>
                  <a:cubicBezTo>
                    <a:pt x="13" y="11"/>
                    <a:pt x="7" y="21"/>
                    <a:pt x="0" y="31"/>
                  </a:cubicBezTo>
                  <a:cubicBezTo>
                    <a:pt x="20" y="54"/>
                    <a:pt x="20" y="54"/>
                    <a:pt x="20" y="54"/>
                  </a:cubicBezTo>
                  <a:close/>
                </a:path>
              </a:pathLst>
            </a:custGeom>
            <a:solidFill>
              <a:srgbClr val="EC8E02"/>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99" name="MH_Other_96">
              <a:extLst>
                <a:ext uri="{FF2B5EF4-FFF2-40B4-BE49-F238E27FC236}">
                  <a16:creationId xmlns:a16="http://schemas.microsoft.com/office/drawing/2014/main" id="{DBB3A41B-2A2F-4A9A-B7C8-A3AB0DCD442E}"/>
                </a:ext>
              </a:extLst>
            </p:cNvPr>
            <p:cNvSpPr>
              <a:spLocks/>
            </p:cNvSpPr>
            <p:nvPr>
              <p:custDataLst>
                <p:tags r:id="rId82"/>
              </p:custDataLst>
            </p:nvPr>
          </p:nvSpPr>
          <p:spPr bwMode="auto">
            <a:xfrm>
              <a:off x="6704013" y="5534025"/>
              <a:ext cx="60325" cy="25400"/>
            </a:xfrm>
            <a:custGeom>
              <a:avLst/>
              <a:gdLst>
                <a:gd name="T0" fmla="*/ 48 w 48"/>
                <a:gd name="T1" fmla="*/ 20 h 21"/>
                <a:gd name="T2" fmla="*/ 46 w 48"/>
                <a:gd name="T3" fmla="*/ 0 h 21"/>
                <a:gd name="T4" fmla="*/ 0 w 48"/>
                <a:gd name="T5" fmla="*/ 21 h 21"/>
                <a:gd name="T6" fmla="*/ 48 w 48"/>
                <a:gd name="T7" fmla="*/ 20 h 21"/>
              </a:gdLst>
              <a:ahLst/>
              <a:cxnLst>
                <a:cxn ang="0">
                  <a:pos x="T0" y="T1"/>
                </a:cxn>
                <a:cxn ang="0">
                  <a:pos x="T2" y="T3"/>
                </a:cxn>
                <a:cxn ang="0">
                  <a:pos x="T4" y="T5"/>
                </a:cxn>
                <a:cxn ang="0">
                  <a:pos x="T6" y="T7"/>
                </a:cxn>
              </a:cxnLst>
              <a:rect l="0" t="0" r="r" b="b"/>
              <a:pathLst>
                <a:path w="48" h="21">
                  <a:moveTo>
                    <a:pt x="48" y="20"/>
                  </a:moveTo>
                  <a:cubicBezTo>
                    <a:pt x="48" y="13"/>
                    <a:pt x="47" y="7"/>
                    <a:pt x="46" y="0"/>
                  </a:cubicBezTo>
                  <a:cubicBezTo>
                    <a:pt x="17" y="4"/>
                    <a:pt x="2" y="11"/>
                    <a:pt x="0" y="21"/>
                  </a:cubicBezTo>
                  <a:cubicBezTo>
                    <a:pt x="14" y="17"/>
                    <a:pt x="30" y="17"/>
                    <a:pt x="48" y="20"/>
                  </a:cubicBezTo>
                  <a:close/>
                </a:path>
              </a:pathLst>
            </a:custGeom>
            <a:solidFill>
              <a:srgbClr val="DCA56D"/>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00" name="MH_Other_97">
              <a:extLst>
                <a:ext uri="{FF2B5EF4-FFF2-40B4-BE49-F238E27FC236}">
                  <a16:creationId xmlns:a16="http://schemas.microsoft.com/office/drawing/2014/main" id="{1EF142C0-D95D-4108-9F90-4AB3995E87D3}"/>
                </a:ext>
              </a:extLst>
            </p:cNvPr>
            <p:cNvSpPr>
              <a:spLocks/>
            </p:cNvSpPr>
            <p:nvPr>
              <p:custDataLst>
                <p:tags r:id="rId83"/>
              </p:custDataLst>
            </p:nvPr>
          </p:nvSpPr>
          <p:spPr bwMode="auto">
            <a:xfrm>
              <a:off x="6588125" y="5554663"/>
              <a:ext cx="177800" cy="282575"/>
            </a:xfrm>
            <a:custGeom>
              <a:avLst/>
              <a:gdLst>
                <a:gd name="T0" fmla="*/ 142 w 144"/>
                <a:gd name="T1" fmla="*/ 3 h 227"/>
                <a:gd name="T2" fmla="*/ 94 w 144"/>
                <a:gd name="T3" fmla="*/ 4 h 227"/>
                <a:gd name="T4" fmla="*/ 4 w 144"/>
                <a:gd name="T5" fmla="*/ 227 h 227"/>
                <a:gd name="T6" fmla="*/ 100 w 144"/>
                <a:gd name="T7" fmla="*/ 227 h 227"/>
                <a:gd name="T8" fmla="*/ 101 w 144"/>
                <a:gd name="T9" fmla="*/ 220 h 227"/>
                <a:gd name="T10" fmla="*/ 126 w 144"/>
                <a:gd name="T11" fmla="*/ 186 h 227"/>
                <a:gd name="T12" fmla="*/ 137 w 144"/>
                <a:gd name="T13" fmla="*/ 97 h 227"/>
                <a:gd name="T14" fmla="*/ 142 w 144"/>
                <a:gd name="T15" fmla="*/ 3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227">
                  <a:moveTo>
                    <a:pt x="142" y="3"/>
                  </a:moveTo>
                  <a:cubicBezTo>
                    <a:pt x="124" y="0"/>
                    <a:pt x="108" y="0"/>
                    <a:pt x="94" y="4"/>
                  </a:cubicBezTo>
                  <a:cubicBezTo>
                    <a:pt x="30" y="19"/>
                    <a:pt x="0" y="93"/>
                    <a:pt x="4" y="227"/>
                  </a:cubicBezTo>
                  <a:cubicBezTo>
                    <a:pt x="100" y="227"/>
                    <a:pt x="100" y="227"/>
                    <a:pt x="100" y="227"/>
                  </a:cubicBezTo>
                  <a:cubicBezTo>
                    <a:pt x="100" y="225"/>
                    <a:pt x="101" y="222"/>
                    <a:pt x="101" y="220"/>
                  </a:cubicBezTo>
                  <a:cubicBezTo>
                    <a:pt x="104" y="206"/>
                    <a:pt x="112" y="195"/>
                    <a:pt x="126" y="186"/>
                  </a:cubicBezTo>
                  <a:cubicBezTo>
                    <a:pt x="120" y="163"/>
                    <a:pt x="123" y="133"/>
                    <a:pt x="137" y="97"/>
                  </a:cubicBezTo>
                  <a:cubicBezTo>
                    <a:pt x="142" y="69"/>
                    <a:pt x="144" y="37"/>
                    <a:pt x="14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sp>
          <p:nvSpPr>
            <p:cNvPr id="101" name="MH_Other_98">
              <a:extLst>
                <a:ext uri="{FF2B5EF4-FFF2-40B4-BE49-F238E27FC236}">
                  <a16:creationId xmlns:a16="http://schemas.microsoft.com/office/drawing/2014/main" id="{BD4DA2BF-FFB7-4077-BFFB-192C6754B1F4}"/>
                </a:ext>
              </a:extLst>
            </p:cNvPr>
            <p:cNvSpPr>
              <a:spLocks/>
            </p:cNvSpPr>
            <p:nvPr>
              <p:custDataLst>
                <p:tags r:id="rId84"/>
              </p:custDataLst>
            </p:nvPr>
          </p:nvSpPr>
          <p:spPr bwMode="auto">
            <a:xfrm>
              <a:off x="7510463" y="5819775"/>
              <a:ext cx="84137" cy="17463"/>
            </a:xfrm>
            <a:custGeom>
              <a:avLst/>
              <a:gdLst>
                <a:gd name="T0" fmla="*/ 0 w 55"/>
                <a:gd name="T1" fmla="*/ 0 h 11"/>
                <a:gd name="T2" fmla="*/ 0 w 55"/>
                <a:gd name="T3" fmla="*/ 11 h 11"/>
                <a:gd name="T4" fmla="*/ 55 w 55"/>
                <a:gd name="T5" fmla="*/ 11 h 11"/>
                <a:gd name="T6" fmla="*/ 0 w 55"/>
                <a:gd name="T7" fmla="*/ 0 h 11"/>
                <a:gd name="T8" fmla="*/ 0 w 55"/>
                <a:gd name="T9" fmla="*/ 0 h 11"/>
              </a:gdLst>
              <a:ahLst/>
              <a:cxnLst>
                <a:cxn ang="0">
                  <a:pos x="T0" y="T1"/>
                </a:cxn>
                <a:cxn ang="0">
                  <a:pos x="T2" y="T3"/>
                </a:cxn>
                <a:cxn ang="0">
                  <a:pos x="T4" y="T5"/>
                </a:cxn>
                <a:cxn ang="0">
                  <a:pos x="T6" y="T7"/>
                </a:cxn>
                <a:cxn ang="0">
                  <a:pos x="T8" y="T9"/>
                </a:cxn>
              </a:cxnLst>
              <a:rect l="0" t="0" r="r" b="b"/>
              <a:pathLst>
                <a:path w="55" h="11">
                  <a:moveTo>
                    <a:pt x="0" y="0"/>
                  </a:moveTo>
                  <a:lnTo>
                    <a:pt x="0" y="11"/>
                  </a:lnTo>
                  <a:lnTo>
                    <a:pt x="55" y="11"/>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lIns="51435" tIns="25718" rIns="51435" bIns="25718"/>
            <a:lstStyle/>
            <a:p>
              <a:pPr eaLnBrk="1" fontAlgn="auto" hangingPunct="1">
                <a:spcBef>
                  <a:spcPts val="0"/>
                </a:spcBef>
                <a:spcAft>
                  <a:spcPts val="0"/>
                </a:spcAft>
                <a:defRPr/>
              </a:pPr>
              <a:endParaRPr lang="zh-CN" altLang="en-US" sz="1013">
                <a:solidFill>
                  <a:prstClr val="black"/>
                </a:solidFill>
                <a:latin typeface="+mn-lt"/>
                <a:ea typeface="+mn-ea"/>
              </a:endParaRPr>
            </a:p>
          </p:txBody>
        </p:sp>
      </p:grpSp>
    </p:spTree>
    <p:extLst>
      <p:ext uri="{BB962C8B-B14F-4D97-AF65-F5344CB8AC3E}">
        <p14:creationId xmlns:p14="http://schemas.microsoft.com/office/powerpoint/2010/main" val="3405240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left)">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wipe(left)">
                                      <p:cBhvr>
                                        <p:cTn id="17"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一、电子数字计算机的基本组成</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a:xfrm>
            <a:off x="3028950" y="6356351"/>
            <a:ext cx="3086100" cy="365125"/>
          </a:xfrm>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pic>
        <p:nvPicPr>
          <p:cNvPr id="2050" name="Picture 2" descr="http://img1.ppt118.com/bannerbg/conbine/2019/10/10/grgwnmma.jpg?525x350">
            <a:extLst>
              <a:ext uri="{FF2B5EF4-FFF2-40B4-BE49-F238E27FC236}">
                <a16:creationId xmlns:a16="http://schemas.microsoft.com/office/drawing/2014/main" id="{A591A201-2FFE-476E-A79F-27AFB79DA5F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2554"/>
          <a:stretch/>
        </p:blipFill>
        <p:spPr bwMode="auto">
          <a:xfrm>
            <a:off x="4267147" y="2288452"/>
            <a:ext cx="4908158" cy="2861304"/>
          </a:xfrm>
          <a:prstGeom prst="rect">
            <a:avLst/>
          </a:prstGeom>
          <a:noFill/>
          <a:extLst>
            <a:ext uri="{909E8E84-426E-40DD-AFC4-6F175D3DCCD1}">
              <a14:hiddenFill xmlns:a14="http://schemas.microsoft.com/office/drawing/2010/main">
                <a:solidFill>
                  <a:srgbClr val="FFFFFF"/>
                </a:solidFill>
              </a14:hiddenFill>
            </a:ext>
          </a:extLst>
        </p:spPr>
      </p:pic>
      <p:sp>
        <p:nvSpPr>
          <p:cNvPr id="44" name="Text Box 5">
            <a:extLst>
              <a:ext uri="{FF2B5EF4-FFF2-40B4-BE49-F238E27FC236}">
                <a16:creationId xmlns:a16="http://schemas.microsoft.com/office/drawing/2014/main" id="{A1EBEAE1-863D-43F4-9E8B-09F9B3720CA7}"/>
              </a:ext>
            </a:extLst>
          </p:cNvPr>
          <p:cNvSpPr txBox="1"/>
          <p:nvPr/>
        </p:nvSpPr>
        <p:spPr>
          <a:xfrm>
            <a:off x="596099" y="1740460"/>
            <a:ext cx="5486929" cy="4246355"/>
          </a:xfrm>
          <a:prstGeom prst="rect">
            <a:avLst/>
          </a:prstGeom>
          <a:noFill/>
          <a:ln w="9525">
            <a:noFill/>
          </a:ln>
        </p:spPr>
        <p:txBody>
          <a:bodyPr wrap="square" anchor="t">
            <a:spAutoFit/>
          </a:bodyPr>
          <a:lstStyle/>
          <a:p>
            <a:pPr>
              <a:lnSpc>
                <a:spcPct val="200000"/>
              </a:lnSpc>
            </a:pPr>
            <a:r>
              <a:rPr lang="zh-CN" altLang="en-US" sz="2800" b="1" dirty="0">
                <a:latin typeface="楷体" panose="02010609060101010101" pitchFamily="49" charset="-122"/>
                <a:ea typeface="楷体" panose="02010609060101010101" pitchFamily="49" charset="-122"/>
              </a:rPr>
              <a:t>运算器</a:t>
            </a:r>
            <a:endParaRPr lang="en-US" altLang="zh-CN" sz="2800" b="1" dirty="0">
              <a:latin typeface="楷体" panose="02010609060101010101" pitchFamily="49" charset="-122"/>
              <a:ea typeface="楷体" panose="02010609060101010101" pitchFamily="49" charset="-122"/>
            </a:endParaRPr>
          </a:p>
          <a:p>
            <a:pPr>
              <a:lnSpc>
                <a:spcPct val="200000"/>
              </a:lnSpc>
            </a:pPr>
            <a:r>
              <a:rPr lang="zh-CN" altLang="en-US" sz="2800" b="1" dirty="0">
                <a:latin typeface="楷体" panose="02010609060101010101" pitchFamily="49" charset="-122"/>
                <a:ea typeface="楷体" panose="02010609060101010101" pitchFamily="49" charset="-122"/>
              </a:rPr>
              <a:t>控制器</a:t>
            </a:r>
            <a:endParaRPr lang="en-US" altLang="zh-CN" sz="2800" b="1" dirty="0">
              <a:latin typeface="楷体" panose="02010609060101010101" pitchFamily="49" charset="-122"/>
              <a:ea typeface="楷体" panose="02010609060101010101" pitchFamily="49" charset="-122"/>
            </a:endParaRPr>
          </a:p>
          <a:p>
            <a:pPr>
              <a:lnSpc>
                <a:spcPct val="200000"/>
              </a:lnSpc>
            </a:pPr>
            <a:r>
              <a:rPr lang="zh-CN" altLang="en-US" sz="2800" b="1" dirty="0">
                <a:latin typeface="楷体" panose="02010609060101010101" pitchFamily="49" charset="-122"/>
                <a:ea typeface="楷体" panose="02010609060101010101" pitchFamily="49" charset="-122"/>
              </a:rPr>
              <a:t>存储器</a:t>
            </a:r>
            <a:endParaRPr lang="en-US" altLang="zh-CN" sz="2800" b="1" dirty="0">
              <a:latin typeface="楷体" panose="02010609060101010101" pitchFamily="49" charset="-122"/>
              <a:ea typeface="楷体" panose="02010609060101010101" pitchFamily="49" charset="-122"/>
            </a:endParaRPr>
          </a:p>
          <a:p>
            <a:pPr>
              <a:lnSpc>
                <a:spcPct val="200000"/>
              </a:lnSpc>
            </a:pPr>
            <a:r>
              <a:rPr lang="zh-CN" altLang="en-US" sz="2800" b="1" dirty="0">
                <a:latin typeface="楷体" panose="02010609060101010101" pitchFamily="49" charset="-122"/>
                <a:ea typeface="楷体" panose="02010609060101010101" pitchFamily="49" charset="-122"/>
              </a:rPr>
              <a:t>输入设备</a:t>
            </a:r>
            <a:endParaRPr lang="en-US" altLang="zh-CN" sz="2800" b="1" dirty="0">
              <a:latin typeface="楷体" panose="02010609060101010101" pitchFamily="49" charset="-122"/>
              <a:ea typeface="楷体" panose="02010609060101010101" pitchFamily="49" charset="-122"/>
            </a:endParaRPr>
          </a:p>
          <a:p>
            <a:pPr>
              <a:lnSpc>
                <a:spcPct val="200000"/>
              </a:lnSpc>
            </a:pPr>
            <a:r>
              <a:rPr lang="zh-CN" altLang="en-US" sz="2800" b="1" dirty="0">
                <a:latin typeface="楷体" panose="02010609060101010101" pitchFamily="49" charset="-122"/>
                <a:ea typeface="楷体" panose="02010609060101010101" pitchFamily="49" charset="-122"/>
              </a:rPr>
              <a:t>输出设备（包括总线、接口）</a:t>
            </a:r>
            <a:endParaRPr lang="zh-CN" altLang="en-US" sz="2400" dirty="0">
              <a:latin typeface="楷体" panose="02010609060101010101" pitchFamily="49" charset="-122"/>
              <a:ea typeface="楷体" panose="02010609060101010101" pitchFamily="49" charset="-122"/>
            </a:endParaRPr>
          </a:p>
        </p:txBody>
      </p:sp>
      <p:cxnSp>
        <p:nvCxnSpPr>
          <p:cNvPr id="18" name="MH_Other_5">
            <a:extLst>
              <a:ext uri="{FF2B5EF4-FFF2-40B4-BE49-F238E27FC236}">
                <a16:creationId xmlns:a16="http://schemas.microsoft.com/office/drawing/2014/main" id="{147D7D67-7A14-4730-B25A-BDFDB192CE1F}"/>
              </a:ext>
            </a:extLst>
          </p:cNvPr>
          <p:cNvCxnSpPr>
            <a:cxnSpLocks/>
          </p:cNvCxnSpPr>
          <p:nvPr>
            <p:custDataLst>
              <p:tags r:id="rId1"/>
            </p:custDataLst>
          </p:nvPr>
        </p:nvCxnSpPr>
        <p:spPr>
          <a:xfrm>
            <a:off x="606797" y="1740460"/>
            <a:ext cx="28698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 Box 4">
            <a:extLst>
              <a:ext uri="{FF2B5EF4-FFF2-40B4-BE49-F238E27FC236}">
                <a16:creationId xmlns:a16="http://schemas.microsoft.com/office/drawing/2014/main" id="{FD715A56-599A-4589-A4B2-3B2D2C80D0AA}"/>
              </a:ext>
            </a:extLst>
          </p:cNvPr>
          <p:cNvSpPr txBox="1"/>
          <p:nvPr/>
        </p:nvSpPr>
        <p:spPr>
          <a:xfrm>
            <a:off x="502022" y="1110060"/>
            <a:ext cx="2974603"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五大组成部分</a:t>
            </a:r>
            <a:endParaRPr lang="en-US" altLang="zh-CN" sz="2800" b="1" dirty="0">
              <a:solidFill>
                <a:srgbClr val="0563C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1448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二</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、运算速度</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8" name="Text Box 11">
            <a:extLst>
              <a:ext uri="{FF2B5EF4-FFF2-40B4-BE49-F238E27FC236}">
                <a16:creationId xmlns:a16="http://schemas.microsoft.com/office/drawing/2014/main" id="{9EC0CD68-3EE0-4A36-B7B8-CE126033CB27}"/>
              </a:ext>
            </a:extLst>
          </p:cNvPr>
          <p:cNvSpPr txBox="1">
            <a:spLocks noChangeArrowheads="1"/>
          </p:cNvSpPr>
          <p:nvPr/>
        </p:nvSpPr>
        <p:spPr bwMode="auto">
          <a:xfrm>
            <a:off x="434742" y="1068516"/>
            <a:ext cx="8319247" cy="516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CPU</a:t>
            </a:r>
            <a:r>
              <a:rPr lang="zh-CN" altLang="en-US" sz="2800" b="1" dirty="0">
                <a:solidFill>
                  <a:srgbClr val="0563C1"/>
                </a:solidFill>
                <a:latin typeface="楷体" panose="02010609060101010101" pitchFamily="49" charset="-122"/>
                <a:ea typeface="楷体" panose="02010609060101010101" pitchFamily="49" charset="-122"/>
              </a:rPr>
              <a:t>主频</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是计算机的振荡器输出的脉冲序列的频率，是计算机中一切操作所依据的时间基准信号，其高低决定了计算机工做速度的快慢。</a:t>
            </a: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）时钟频率</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是主频脉冲经分频后所形成的时钟脉冲序列的频率，两个相邻时钟脉冲之间的间隔时间是一个时钟周期时间，也称为节拍。</a:t>
            </a:r>
          </a:p>
        </p:txBody>
      </p:sp>
    </p:spTree>
    <p:extLst>
      <p:ext uri="{BB962C8B-B14F-4D97-AF65-F5344CB8AC3E}">
        <p14:creationId xmlns:p14="http://schemas.microsoft.com/office/powerpoint/2010/main" val="27242971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left)">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wipe(left)">
                                      <p:cBhvr>
                                        <p:cTn id="17" dur="500"/>
                                        <p:tgtEl>
                                          <p:spTgt spid="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wipe(left)">
                                      <p:cBhvr>
                                        <p:cTn id="22"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sz="2800" b="1" dirty="0">
                <a:solidFill>
                  <a:prstClr val="white"/>
                </a:solidFill>
                <a:latin typeface="隶书" panose="02010509060101010101" pitchFamily="49" charset="-122"/>
                <a:ea typeface="隶书" panose="02010509060101010101" pitchFamily="49" charset="-122"/>
              </a:rPr>
              <a:t>三、数据通路宽度与数据传输率</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8" name="Text Box 11">
            <a:extLst>
              <a:ext uri="{FF2B5EF4-FFF2-40B4-BE49-F238E27FC236}">
                <a16:creationId xmlns:a16="http://schemas.microsoft.com/office/drawing/2014/main" id="{9EC0CD68-3EE0-4A36-B7B8-CE126033CB27}"/>
              </a:ext>
            </a:extLst>
          </p:cNvPr>
          <p:cNvSpPr txBox="1">
            <a:spLocks noChangeArrowheads="1"/>
          </p:cNvSpPr>
          <p:nvPr/>
        </p:nvSpPr>
        <p:spPr bwMode="auto">
          <a:xfrm>
            <a:off x="324210" y="1052910"/>
            <a:ext cx="8319247" cy="386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）数据通路宽度</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指数据总线一次能并行传送的数据位数。</a:t>
            </a: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）数据传输率</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指数据总线每秒传送的数据量，也称为数据总线的带宽。</a:t>
            </a:r>
          </a:p>
          <a:p>
            <a:pPr>
              <a:lnSpc>
                <a:spcPct val="150000"/>
              </a:lnSpc>
            </a:pPr>
            <a:r>
              <a:rPr lang="zh-CN" altLang="en-US" sz="2800" b="1" dirty="0">
                <a:latin typeface="楷体" panose="02010609060101010101" pitchFamily="49" charset="-122"/>
                <a:ea typeface="楷体" panose="02010609060101010101" pitchFamily="49" charset="-122"/>
              </a:rPr>
              <a:t>公式：</a:t>
            </a:r>
            <a:endParaRPr lang="en-US" altLang="zh-CN" sz="2800" b="1" dirty="0">
              <a:latin typeface="楷体" panose="02010609060101010101" pitchFamily="49" charset="-122"/>
              <a:ea typeface="楷体" panose="02010609060101010101" pitchFamily="49" charset="-122"/>
            </a:endParaRPr>
          </a:p>
        </p:txBody>
      </p:sp>
      <p:sp>
        <p:nvSpPr>
          <p:cNvPr id="12" name="Text Box 2">
            <a:extLst>
              <a:ext uri="{FF2B5EF4-FFF2-40B4-BE49-F238E27FC236}">
                <a16:creationId xmlns:a16="http://schemas.microsoft.com/office/drawing/2014/main" id="{1A16B452-C9DE-4A71-90E5-8C4CFABB29FF}"/>
              </a:ext>
            </a:extLst>
          </p:cNvPr>
          <p:cNvSpPr txBox="1">
            <a:spLocks noChangeArrowheads="1"/>
          </p:cNvSpPr>
          <p:nvPr/>
        </p:nvSpPr>
        <p:spPr bwMode="auto">
          <a:xfrm>
            <a:off x="2044641" y="4390616"/>
            <a:ext cx="5877815"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0000"/>
              </a:lnSpc>
              <a:spcBef>
                <a:spcPct val="50000"/>
              </a:spcBef>
            </a:pPr>
            <a:endParaRPr lang="zh-CN" altLang="en-US" sz="2800" b="1" dirty="0">
              <a:latin typeface="楷体" panose="02010609060101010101" pitchFamily="49" charset="-122"/>
              <a:ea typeface="楷体" panose="02010609060101010101" pitchFamily="49" charset="-122"/>
            </a:endParaRPr>
          </a:p>
          <a:p>
            <a:pPr>
              <a:lnSpc>
                <a:spcPct val="80000"/>
              </a:lnSpc>
              <a:spcBef>
                <a:spcPct val="50000"/>
              </a:spcBef>
            </a:pPr>
            <a:r>
              <a:rPr lang="zh-CN" altLang="en-US" sz="2800" b="1" dirty="0">
                <a:latin typeface="楷体" panose="02010609060101010101" pitchFamily="49" charset="-122"/>
                <a:ea typeface="楷体" panose="02010609060101010101" pitchFamily="49" charset="-122"/>
              </a:rPr>
              <a:t> 总线数据通路宽度×总线时钟频率</a:t>
            </a:r>
          </a:p>
          <a:p>
            <a:pPr>
              <a:lnSpc>
                <a:spcPct val="80000"/>
              </a:lnSpc>
              <a:spcBef>
                <a:spcPct val="50000"/>
              </a:spcBef>
            </a:pPr>
            <a:r>
              <a:rPr lang="zh-CN" altLang="en-US" sz="2800" b="1" dirty="0">
                <a:latin typeface="楷体" panose="02010609060101010101" pitchFamily="49" charset="-122"/>
                <a:ea typeface="楷体" panose="02010609060101010101" pitchFamily="49" charset="-122"/>
              </a:rPr>
              <a:t>                8</a:t>
            </a:r>
            <a:endParaRPr lang="en-US" altLang="zh-CN" sz="2800" b="1" dirty="0">
              <a:latin typeface="楷体" panose="02010609060101010101" pitchFamily="49" charset="-122"/>
              <a:ea typeface="楷体" panose="02010609060101010101" pitchFamily="49" charset="-122"/>
            </a:endParaRPr>
          </a:p>
        </p:txBody>
      </p:sp>
      <p:sp>
        <p:nvSpPr>
          <p:cNvPr id="13" name="Line 5">
            <a:extLst>
              <a:ext uri="{FF2B5EF4-FFF2-40B4-BE49-F238E27FC236}">
                <a16:creationId xmlns:a16="http://schemas.microsoft.com/office/drawing/2014/main" id="{127236D2-CC38-406E-85CC-60462A0280B0}"/>
              </a:ext>
            </a:extLst>
          </p:cNvPr>
          <p:cNvSpPr>
            <a:spLocks noChangeShapeType="1"/>
          </p:cNvSpPr>
          <p:nvPr/>
        </p:nvSpPr>
        <p:spPr bwMode="auto">
          <a:xfrm flipV="1">
            <a:off x="2381258" y="5429249"/>
            <a:ext cx="5276380" cy="162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4" name="Text Box 7">
            <a:extLst>
              <a:ext uri="{FF2B5EF4-FFF2-40B4-BE49-F238E27FC236}">
                <a16:creationId xmlns:a16="http://schemas.microsoft.com/office/drawing/2014/main" id="{E7DD84B5-CB4D-4169-9C1F-FD45950E3A71}"/>
              </a:ext>
            </a:extLst>
          </p:cNvPr>
          <p:cNvSpPr txBox="1">
            <a:spLocks noChangeArrowheads="1"/>
          </p:cNvSpPr>
          <p:nvPr/>
        </p:nvSpPr>
        <p:spPr bwMode="auto">
          <a:xfrm>
            <a:off x="335896" y="5162289"/>
            <a:ext cx="20411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latin typeface="楷体" panose="02010609060101010101" pitchFamily="49" charset="-122"/>
                <a:ea typeface="楷体" panose="02010609060101010101" pitchFamily="49" charset="-122"/>
              </a:rPr>
              <a:t>总线带宽 =</a:t>
            </a:r>
          </a:p>
        </p:txBody>
      </p:sp>
      <p:sp>
        <p:nvSpPr>
          <p:cNvPr id="15" name="Text Box 9">
            <a:extLst>
              <a:ext uri="{FF2B5EF4-FFF2-40B4-BE49-F238E27FC236}">
                <a16:creationId xmlns:a16="http://schemas.microsoft.com/office/drawing/2014/main" id="{3534A5FA-0D32-4880-A785-7AF35E96ECB6}"/>
              </a:ext>
            </a:extLst>
          </p:cNvPr>
          <p:cNvSpPr txBox="1">
            <a:spLocks noChangeArrowheads="1"/>
          </p:cNvSpPr>
          <p:nvPr/>
        </p:nvSpPr>
        <p:spPr bwMode="auto">
          <a:xfrm>
            <a:off x="7477584" y="5163707"/>
            <a:ext cx="18860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BPS）</a:t>
            </a:r>
          </a:p>
        </p:txBody>
      </p:sp>
    </p:spTree>
    <p:extLst>
      <p:ext uri="{BB962C8B-B14F-4D97-AF65-F5344CB8AC3E}">
        <p14:creationId xmlns:p14="http://schemas.microsoft.com/office/powerpoint/2010/main" val="3340344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left)">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wipe(left)">
                                      <p:cBhvr>
                                        <p:cTn id="17" dur="500"/>
                                        <p:tgtEl>
                                          <p:spTgt spid="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wipe(left)">
                                      <p:cBhvr>
                                        <p:cTn id="22" dur="500"/>
                                        <p:tgtEl>
                                          <p:spTgt spid="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animEffect transition="in" filter="wipe(left)">
                                      <p:cBhvr>
                                        <p:cTn id="27" dur="500"/>
                                        <p:tgtEl>
                                          <p:spTgt spid="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1" presetClass="entr" presetSubtype="0" fill="hold" nodeType="withEffect">
                                  <p:stCondLst>
                                    <p:cond delay="0"/>
                                  </p:stCondLst>
                                  <p:childTnLst>
                                    <p:set>
                                      <p:cBhvr>
                                        <p:cTn id="39" dur="1" fill="hold">
                                          <p:stCondLst>
                                            <p:cond delay="499"/>
                                          </p:stCondLst>
                                        </p:cTn>
                                        <p:tgtEl>
                                          <p:spTgt spid="13"/>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12"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sz="2800" b="1" dirty="0">
                <a:solidFill>
                  <a:prstClr val="white"/>
                </a:solidFill>
                <a:latin typeface="隶书" panose="02010509060101010101" pitchFamily="49" charset="-122"/>
                <a:ea typeface="隶书" panose="02010509060101010101" pitchFamily="49" charset="-122"/>
              </a:rPr>
              <a:t>四、存储容量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8" name="Text Box 11">
            <a:extLst>
              <a:ext uri="{FF2B5EF4-FFF2-40B4-BE49-F238E27FC236}">
                <a16:creationId xmlns:a16="http://schemas.microsoft.com/office/drawing/2014/main" id="{9EC0CD68-3EE0-4A36-B7B8-CE126033CB27}"/>
              </a:ext>
            </a:extLst>
          </p:cNvPr>
          <p:cNvSpPr txBox="1">
            <a:spLocks noChangeArrowheads="1"/>
          </p:cNvSpPr>
          <p:nvPr/>
        </p:nvSpPr>
        <p:spPr bwMode="auto">
          <a:xfrm>
            <a:off x="244088" y="918649"/>
            <a:ext cx="7242562" cy="516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）主存容量</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   指存储单元个数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位数。</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            </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表示为：   </a:t>
            </a:r>
            <a:r>
              <a:rPr lang="zh-CN" altLang="en-US" sz="2800" b="1" dirty="0">
                <a:solidFill>
                  <a:srgbClr val="ED7D31"/>
                </a:solidFill>
                <a:latin typeface="楷体" panose="02010609060101010101" pitchFamily="49" charset="-122"/>
                <a:ea typeface="楷体" panose="02010609060101010101" pitchFamily="49" charset="-122"/>
              </a:rPr>
              <a:t>字数</a:t>
            </a:r>
            <a:r>
              <a:rPr lang="en-US" altLang="zh-CN" sz="2800" b="1" dirty="0">
                <a:solidFill>
                  <a:srgbClr val="ED7D31"/>
                </a:solidFill>
                <a:latin typeface="楷体" panose="02010609060101010101" pitchFamily="49" charset="-122"/>
                <a:ea typeface="楷体" panose="02010609060101010101" pitchFamily="49" charset="-122"/>
              </a:rPr>
              <a:t>×</a:t>
            </a:r>
            <a:r>
              <a:rPr lang="zh-CN" altLang="en-US" sz="2800" b="1" dirty="0">
                <a:solidFill>
                  <a:srgbClr val="ED7D31"/>
                </a:solidFill>
                <a:latin typeface="楷体" panose="02010609060101010101" pitchFamily="49" charset="-122"/>
                <a:ea typeface="楷体" panose="02010609060101010101" pitchFamily="49" charset="-122"/>
              </a:rPr>
              <a:t>字长</a:t>
            </a:r>
            <a:r>
              <a:rPr lang="zh-CN" altLang="en-US" sz="2800" b="1" dirty="0">
                <a:latin typeface="楷体" panose="02010609060101010101" pitchFamily="49" charset="-122"/>
                <a:ea typeface="楷体" panose="02010609060101010101" pitchFamily="49" charset="-122"/>
              </a:rPr>
              <a:t>（按字编址）</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或  </a:t>
            </a:r>
            <a:r>
              <a:rPr lang="zh-CN" altLang="en-US" sz="2800" b="1" dirty="0">
                <a:solidFill>
                  <a:srgbClr val="ED7D31"/>
                </a:solidFill>
                <a:latin typeface="楷体" panose="02010609060101010101" pitchFamily="49" charset="-122"/>
                <a:ea typeface="楷体" panose="02010609060101010101" pitchFamily="49" charset="-122"/>
              </a:rPr>
              <a:t>字节数</a:t>
            </a:r>
            <a:r>
              <a:rPr lang="zh-CN" altLang="en-US" sz="2800" b="1" dirty="0">
                <a:latin typeface="楷体" panose="02010609060101010101" pitchFamily="49" charset="-122"/>
                <a:ea typeface="楷体" panose="02010609060101010101" pitchFamily="49" charset="-122"/>
              </a:rPr>
              <a:t>（按字节编址）</a:t>
            </a: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）外存容量</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   常表示为字节数。</a:t>
            </a:r>
          </a:p>
          <a:p>
            <a:pPr>
              <a:lnSpc>
                <a:spcPct val="150000"/>
              </a:lnSpc>
            </a:pPr>
            <a:r>
              <a:rPr lang="zh-CN" altLang="en-US" sz="2800" b="1" dirty="0">
                <a:latin typeface="楷体" panose="02010609060101010101" pitchFamily="49" charset="-122"/>
                <a:ea typeface="楷体" panose="02010609060101010101" pitchFamily="49" charset="-122"/>
              </a:rPr>
              <a:t>   外存容量与地址码位数无关。</a:t>
            </a:r>
          </a:p>
        </p:txBody>
      </p:sp>
      <p:sp>
        <p:nvSpPr>
          <p:cNvPr id="14" name="Line 4">
            <a:extLst>
              <a:ext uri="{FF2B5EF4-FFF2-40B4-BE49-F238E27FC236}">
                <a16:creationId xmlns:a16="http://schemas.microsoft.com/office/drawing/2014/main" id="{F7BF5B9B-B9D9-4E17-BF43-2F59825117F1}"/>
              </a:ext>
            </a:extLst>
          </p:cNvPr>
          <p:cNvSpPr>
            <a:spLocks noChangeShapeType="1"/>
          </p:cNvSpPr>
          <p:nvPr/>
        </p:nvSpPr>
        <p:spPr bwMode="auto">
          <a:xfrm flipV="1">
            <a:off x="1265466" y="2208893"/>
            <a:ext cx="2081346" cy="13747"/>
          </a:xfrm>
          <a:prstGeom prst="line">
            <a:avLst/>
          </a:prstGeom>
          <a:noFill/>
          <a:ln w="38100">
            <a:solidFill>
              <a:srgbClr val="0563C1"/>
            </a:solidFill>
            <a:round/>
            <a:headEnd/>
            <a:tailEnd/>
          </a:ln>
          <a:extLst>
            <a:ext uri="{909E8E84-426E-40DD-AFC4-6F175D3DCCD1}">
              <a14:hiddenFill xmlns:a14="http://schemas.microsoft.com/office/drawing/2010/main">
                <a:noFill/>
              </a14:hiddenFill>
            </a:ext>
          </a:extLst>
        </p:spPr>
        <p:txBody>
          <a:bodyPr/>
          <a:lstStyle/>
          <a:p>
            <a:pPr>
              <a:lnSpc>
                <a:spcPct val="150000"/>
              </a:lnSpc>
            </a:pPr>
            <a:endParaRPr lang="zh-CN" altLang="en-US" sz="2800" dirty="0">
              <a:solidFill>
                <a:srgbClr val="0563C1"/>
              </a:solidFill>
              <a:latin typeface="楷体" panose="02010609060101010101" pitchFamily="49" charset="-122"/>
              <a:ea typeface="楷体" panose="02010609060101010101" pitchFamily="49" charset="-122"/>
            </a:endParaRPr>
          </a:p>
        </p:txBody>
      </p:sp>
      <p:sp>
        <p:nvSpPr>
          <p:cNvPr id="15" name="Line 5">
            <a:extLst>
              <a:ext uri="{FF2B5EF4-FFF2-40B4-BE49-F238E27FC236}">
                <a16:creationId xmlns:a16="http://schemas.microsoft.com/office/drawing/2014/main" id="{DDBD7C4D-47E0-46B5-B604-C1DD42A99B14}"/>
              </a:ext>
            </a:extLst>
          </p:cNvPr>
          <p:cNvSpPr>
            <a:spLocks noChangeShapeType="1"/>
          </p:cNvSpPr>
          <p:nvPr/>
        </p:nvSpPr>
        <p:spPr bwMode="auto">
          <a:xfrm flipH="1">
            <a:off x="2056040" y="2298488"/>
            <a:ext cx="276225" cy="209903"/>
          </a:xfrm>
          <a:prstGeom prst="line">
            <a:avLst/>
          </a:prstGeom>
          <a:noFill/>
          <a:ln w="19050">
            <a:solidFill>
              <a:srgbClr val="0563C1"/>
            </a:solidFill>
            <a:round/>
            <a:headEnd/>
            <a:tailEn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sp>
        <p:nvSpPr>
          <p:cNvPr id="16" name="Text Box 6">
            <a:extLst>
              <a:ext uri="{FF2B5EF4-FFF2-40B4-BE49-F238E27FC236}">
                <a16:creationId xmlns:a16="http://schemas.microsoft.com/office/drawing/2014/main" id="{0F410BDD-2654-4B7E-8424-5A4FCACCD397}"/>
              </a:ext>
            </a:extLst>
          </p:cNvPr>
          <p:cNvSpPr txBox="1">
            <a:spLocks noChangeArrowheads="1"/>
          </p:cNvSpPr>
          <p:nvPr/>
        </p:nvSpPr>
        <p:spPr bwMode="auto">
          <a:xfrm>
            <a:off x="960666" y="2469209"/>
            <a:ext cx="23861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决定地址位数</a:t>
            </a:r>
          </a:p>
        </p:txBody>
      </p:sp>
      <p:sp>
        <p:nvSpPr>
          <p:cNvPr id="17" name="Line 7">
            <a:extLst>
              <a:ext uri="{FF2B5EF4-FFF2-40B4-BE49-F238E27FC236}">
                <a16:creationId xmlns:a16="http://schemas.microsoft.com/office/drawing/2014/main" id="{B416D92B-A047-4DF8-B68E-BB8987B3F6F2}"/>
              </a:ext>
            </a:extLst>
          </p:cNvPr>
          <p:cNvSpPr>
            <a:spLocks noChangeShapeType="1"/>
          </p:cNvSpPr>
          <p:nvPr/>
        </p:nvSpPr>
        <p:spPr bwMode="auto">
          <a:xfrm>
            <a:off x="3770541" y="2208894"/>
            <a:ext cx="657225" cy="0"/>
          </a:xfrm>
          <a:prstGeom prst="line">
            <a:avLst/>
          </a:prstGeom>
          <a:noFill/>
          <a:ln w="38100">
            <a:solidFill>
              <a:srgbClr val="0563C1"/>
            </a:solidFill>
            <a:round/>
            <a:headEnd/>
            <a:tailEn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sp>
        <p:nvSpPr>
          <p:cNvPr id="18" name="Line 8">
            <a:extLst>
              <a:ext uri="{FF2B5EF4-FFF2-40B4-BE49-F238E27FC236}">
                <a16:creationId xmlns:a16="http://schemas.microsoft.com/office/drawing/2014/main" id="{5660CF6E-58DB-4697-A127-FE8D29F56B53}"/>
              </a:ext>
            </a:extLst>
          </p:cNvPr>
          <p:cNvSpPr>
            <a:spLocks noChangeShapeType="1"/>
          </p:cNvSpPr>
          <p:nvPr/>
        </p:nvSpPr>
        <p:spPr bwMode="auto">
          <a:xfrm>
            <a:off x="4170591" y="2279792"/>
            <a:ext cx="401409" cy="209904"/>
          </a:xfrm>
          <a:prstGeom prst="line">
            <a:avLst/>
          </a:prstGeom>
          <a:noFill/>
          <a:ln w="19050">
            <a:solidFill>
              <a:srgbClr val="0563C1"/>
            </a:solidFill>
            <a:round/>
            <a:headEnd/>
            <a:tailEn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sp>
        <p:nvSpPr>
          <p:cNvPr id="19" name="Text Box 9">
            <a:extLst>
              <a:ext uri="{FF2B5EF4-FFF2-40B4-BE49-F238E27FC236}">
                <a16:creationId xmlns:a16="http://schemas.microsoft.com/office/drawing/2014/main" id="{1E641A29-6401-4AD3-9ABA-D842ED3492F7}"/>
              </a:ext>
            </a:extLst>
          </p:cNvPr>
          <p:cNvSpPr txBox="1">
            <a:spLocks noChangeArrowheads="1"/>
          </p:cNvSpPr>
          <p:nvPr/>
        </p:nvSpPr>
        <p:spPr bwMode="auto">
          <a:xfrm>
            <a:off x="3594462" y="2441716"/>
            <a:ext cx="23576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0563C1"/>
                </a:solidFill>
                <a:latin typeface="楷体" panose="02010609060101010101" pitchFamily="49" charset="-122"/>
                <a:ea typeface="楷体" panose="02010609060101010101" pitchFamily="49" charset="-122"/>
              </a:rPr>
              <a:t>表明编址单位</a:t>
            </a:r>
          </a:p>
        </p:txBody>
      </p:sp>
    </p:spTree>
    <p:extLst>
      <p:ext uri="{BB962C8B-B14F-4D97-AF65-F5344CB8AC3E}">
        <p14:creationId xmlns:p14="http://schemas.microsoft.com/office/powerpoint/2010/main" val="3757883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left)">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8">
                                            <p:txEl>
                                              <p:pRg st="2" end="2"/>
                                            </p:txEl>
                                          </p:spTgt>
                                        </p:tgtEl>
                                        <p:attrNameLst>
                                          <p:attrName>style.visibility</p:attrName>
                                        </p:attrNameLst>
                                      </p:cBhvr>
                                      <p:to>
                                        <p:strVal val="visible"/>
                                      </p:to>
                                    </p:set>
                                    <p:animEffect transition="in" filter="wipe(left)">
                                      <p:cBhvr>
                                        <p:cTn id="43" dur="500"/>
                                        <p:tgtEl>
                                          <p:spTgt spid="38">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8">
                                            <p:txEl>
                                              <p:pRg st="3" end="3"/>
                                            </p:txEl>
                                          </p:spTgt>
                                        </p:tgtEl>
                                        <p:attrNameLst>
                                          <p:attrName>style.visibility</p:attrName>
                                        </p:attrNameLst>
                                      </p:cBhvr>
                                      <p:to>
                                        <p:strVal val="visible"/>
                                      </p:to>
                                    </p:set>
                                    <p:animEffect transition="in" filter="wipe(left)">
                                      <p:cBhvr>
                                        <p:cTn id="48" dur="500"/>
                                        <p:tgtEl>
                                          <p:spTgt spid="38">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
                                            <p:txEl>
                                              <p:pRg st="4" end="4"/>
                                            </p:txEl>
                                          </p:spTgt>
                                        </p:tgtEl>
                                        <p:attrNameLst>
                                          <p:attrName>style.visibility</p:attrName>
                                        </p:attrNameLst>
                                      </p:cBhvr>
                                      <p:to>
                                        <p:strVal val="visible"/>
                                      </p:to>
                                    </p:set>
                                    <p:animEffect transition="in" filter="wipe(left)">
                                      <p:cBhvr>
                                        <p:cTn id="53" dur="500"/>
                                        <p:tgtEl>
                                          <p:spTgt spid="3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8">
                                            <p:txEl>
                                              <p:pRg st="5" end="5"/>
                                            </p:txEl>
                                          </p:spTgt>
                                        </p:tgtEl>
                                        <p:attrNameLst>
                                          <p:attrName>style.visibility</p:attrName>
                                        </p:attrNameLst>
                                      </p:cBhvr>
                                      <p:to>
                                        <p:strVal val="visible"/>
                                      </p:to>
                                    </p:set>
                                    <p:animEffect transition="in" filter="wipe(left)">
                                      <p:cBhvr>
                                        <p:cTn id="58" dur="500"/>
                                        <p:tgtEl>
                                          <p:spTgt spid="38">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8">
                                            <p:txEl>
                                              <p:pRg st="6" end="6"/>
                                            </p:txEl>
                                          </p:spTgt>
                                        </p:tgtEl>
                                        <p:attrNameLst>
                                          <p:attrName>style.visibility</p:attrName>
                                        </p:attrNameLst>
                                      </p:cBhvr>
                                      <p:to>
                                        <p:strVal val="visible"/>
                                      </p:to>
                                    </p:set>
                                    <p:animEffect transition="in" filter="wipe(left)">
                                      <p:cBhvr>
                                        <p:cTn id="63" dur="500"/>
                                        <p:tgtEl>
                                          <p:spTgt spid="38">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8">
                                            <p:txEl>
                                              <p:pRg st="7" end="7"/>
                                            </p:txEl>
                                          </p:spTgt>
                                        </p:tgtEl>
                                        <p:attrNameLst>
                                          <p:attrName>style.visibility</p:attrName>
                                        </p:attrNameLst>
                                      </p:cBhvr>
                                      <p:to>
                                        <p:strVal val="visible"/>
                                      </p:to>
                                    </p:set>
                                    <p:animEffect transition="in" filter="wipe(left)">
                                      <p:cBhvr>
                                        <p:cTn id="68" dur="500"/>
                                        <p:tgtEl>
                                          <p:spTgt spid="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P spid="16"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1" y="8442"/>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sz="2800" b="1" dirty="0">
                <a:solidFill>
                  <a:prstClr val="white"/>
                </a:solidFill>
                <a:latin typeface="隶书" panose="02010509060101010101" pitchFamily="49" charset="-122"/>
                <a:ea typeface="隶书" panose="02010509060101010101" pitchFamily="49" charset="-122"/>
              </a:rPr>
              <a:t>五、其他指标</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3AD6D2-E329-49A0-B7DB-4E29F7D6F1A2}"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6" name="页脚占位符 5"/>
          <p:cNvSpPr>
            <a:spLocks noGrp="1"/>
          </p:cNvSpPr>
          <p:nvPr>
            <p:ph type="ftr" sz="quarter" idx="11"/>
          </p:nvPr>
        </p:nvSpPr>
        <p:spPr>
          <a:xfrm>
            <a:off x="3028950" y="6356351"/>
            <a:ext cx="30861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计算机系统结构</a:t>
            </a:r>
            <a:r>
              <a:rPr kumimoji="0" lang="en-US" altLang="zh-CN"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rPr>
              <a:t>第一章 概论</a:t>
            </a: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等线" panose="02010600030101010101" pitchFamily="2" charset="-122"/>
              <a:cs typeface="+mn-cs"/>
            </a:endParaRPr>
          </a:p>
        </p:txBody>
      </p:sp>
      <p:sp>
        <p:nvSpPr>
          <p:cNvPr id="38" name="Text Box 11">
            <a:extLst>
              <a:ext uri="{FF2B5EF4-FFF2-40B4-BE49-F238E27FC236}">
                <a16:creationId xmlns:a16="http://schemas.microsoft.com/office/drawing/2014/main" id="{9EC0CD68-3EE0-4A36-B7B8-CE126033CB27}"/>
              </a:ext>
            </a:extLst>
          </p:cNvPr>
          <p:cNvSpPr txBox="1">
            <a:spLocks noChangeArrowheads="1"/>
          </p:cNvSpPr>
          <p:nvPr/>
        </p:nvSpPr>
        <p:spPr bwMode="auto">
          <a:xfrm>
            <a:off x="141166" y="1964884"/>
            <a:ext cx="4196670" cy="252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）所配置的外围设备及其性能指标</a:t>
            </a:r>
          </a:p>
          <a:p>
            <a:pPr>
              <a:lnSpc>
                <a:spcPct val="200000"/>
              </a:lnSpc>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）系统软件配置情况</a:t>
            </a:r>
            <a:endParaRPr lang="en-US" altLang="zh-CN" sz="2800" b="1" dirty="0">
              <a:latin typeface="楷体" panose="02010609060101010101" pitchFamily="49" charset="-122"/>
              <a:ea typeface="楷体" panose="02010609060101010101" pitchFamily="49" charset="-122"/>
            </a:endParaRPr>
          </a:p>
        </p:txBody>
      </p:sp>
      <p:cxnSp>
        <p:nvCxnSpPr>
          <p:cNvPr id="13" name="MH_Other_2">
            <a:extLst>
              <a:ext uri="{FF2B5EF4-FFF2-40B4-BE49-F238E27FC236}">
                <a16:creationId xmlns:a16="http://schemas.microsoft.com/office/drawing/2014/main" id="{DAB26B30-6269-4D61-8297-F614FA83FF1C}"/>
              </a:ext>
            </a:extLst>
          </p:cNvPr>
          <p:cNvCxnSpPr>
            <a:cxnSpLocks/>
          </p:cNvCxnSpPr>
          <p:nvPr>
            <p:custDataLst>
              <p:tags r:id="rId1"/>
            </p:custDataLst>
          </p:nvPr>
        </p:nvCxnSpPr>
        <p:spPr>
          <a:xfrm>
            <a:off x="2950301" y="5861409"/>
            <a:ext cx="3507648" cy="844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MH_Other_3">
            <a:extLst>
              <a:ext uri="{FF2B5EF4-FFF2-40B4-BE49-F238E27FC236}">
                <a16:creationId xmlns:a16="http://schemas.microsoft.com/office/drawing/2014/main" id="{767D980A-E28A-4266-AD2E-E5A996F0D3D1}"/>
              </a:ext>
            </a:extLst>
          </p:cNvPr>
          <p:cNvCxnSpPr/>
          <p:nvPr>
            <p:custDataLst>
              <p:tags r:id="rId2"/>
            </p:custDataLst>
          </p:nvPr>
        </p:nvCxnSpPr>
        <p:spPr>
          <a:xfrm flipV="1">
            <a:off x="2950301" y="2203809"/>
            <a:ext cx="2076450" cy="365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MH_Other_4">
            <a:extLst>
              <a:ext uri="{FF2B5EF4-FFF2-40B4-BE49-F238E27FC236}">
                <a16:creationId xmlns:a16="http://schemas.microsoft.com/office/drawing/2014/main" id="{8A5C653D-1B64-4A10-BDC9-5A68F2D9D480}"/>
              </a:ext>
            </a:extLst>
          </p:cNvPr>
          <p:cNvCxnSpPr>
            <a:cxnSpLocks/>
          </p:cNvCxnSpPr>
          <p:nvPr>
            <p:custDataLst>
              <p:tags r:id="rId3"/>
            </p:custDataLst>
          </p:nvPr>
        </p:nvCxnSpPr>
        <p:spPr>
          <a:xfrm>
            <a:off x="5026751" y="2203809"/>
            <a:ext cx="411724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MH_Other_1">
            <a:extLst>
              <a:ext uri="{FF2B5EF4-FFF2-40B4-BE49-F238E27FC236}">
                <a16:creationId xmlns:a16="http://schemas.microsoft.com/office/drawing/2014/main" id="{B95EBDC9-99DB-4350-B4DD-169923887EEC}"/>
              </a:ext>
            </a:extLst>
          </p:cNvPr>
          <p:cNvCxnSpPr>
            <a:cxnSpLocks/>
          </p:cNvCxnSpPr>
          <p:nvPr>
            <p:custDataLst>
              <p:tags r:id="rId4"/>
            </p:custDataLst>
          </p:nvPr>
        </p:nvCxnSpPr>
        <p:spPr>
          <a:xfrm>
            <a:off x="3718560" y="1672042"/>
            <a:ext cx="2717610" cy="419781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MH_Picture_2">
            <a:extLst>
              <a:ext uri="{FF2B5EF4-FFF2-40B4-BE49-F238E27FC236}">
                <a16:creationId xmlns:a16="http://schemas.microsoft.com/office/drawing/2014/main" id="{4EEA1D25-8848-456F-BBA1-75333AD836E6}"/>
              </a:ext>
            </a:extLst>
          </p:cNvPr>
          <p:cNvSpPr/>
          <p:nvPr>
            <p:custDataLst>
              <p:tags r:id="rId5"/>
            </p:custDataLst>
          </p:nvPr>
        </p:nvSpPr>
        <p:spPr>
          <a:xfrm>
            <a:off x="3302181" y="2400201"/>
            <a:ext cx="5841819" cy="3264815"/>
          </a:xfrm>
          <a:custGeom>
            <a:avLst/>
            <a:gdLst>
              <a:gd name="connsiteX0" fmla="*/ 1415732 w 4333875"/>
              <a:gd name="connsiteY0" fmla="*/ 0 h 2551033"/>
              <a:gd name="connsiteX1" fmla="*/ 4333875 w 4333875"/>
              <a:gd name="connsiteY1" fmla="*/ 0 h 2551033"/>
              <a:gd name="connsiteX2" fmla="*/ 4333875 w 4333875"/>
              <a:gd name="connsiteY2" fmla="*/ 2551033 h 2551033"/>
              <a:gd name="connsiteX3" fmla="*/ 0 w 4333875"/>
              <a:gd name="connsiteY3" fmla="*/ 2551033 h 2551033"/>
            </a:gdLst>
            <a:ahLst/>
            <a:cxnLst>
              <a:cxn ang="0">
                <a:pos x="connsiteX0" y="connsiteY0"/>
              </a:cxn>
              <a:cxn ang="0">
                <a:pos x="connsiteX1" y="connsiteY1"/>
              </a:cxn>
              <a:cxn ang="0">
                <a:pos x="connsiteX2" y="connsiteY2"/>
              </a:cxn>
              <a:cxn ang="0">
                <a:pos x="connsiteX3" y="connsiteY3"/>
              </a:cxn>
            </a:cxnLst>
            <a:rect l="l" t="t" r="r" b="b"/>
            <a:pathLst>
              <a:path w="4333875" h="2551033">
                <a:moveTo>
                  <a:pt x="1415732" y="0"/>
                </a:moveTo>
                <a:lnTo>
                  <a:pt x="4333875" y="0"/>
                </a:lnTo>
                <a:lnTo>
                  <a:pt x="4333875" y="2551033"/>
                </a:lnTo>
                <a:lnTo>
                  <a:pt x="0" y="2551033"/>
                </a:lnTo>
                <a:close/>
              </a:path>
            </a:pathLst>
          </a:custGeom>
          <a:blipFill dpi="0" rotWithShape="1">
            <a:blip r:embed="rId12">
              <a:extLst>
                <a:ext uri="{28A0092B-C50C-407E-A947-70E740481C1C}">
                  <a14:useLocalDpi xmlns:a14="http://schemas.microsoft.com/office/drawing/2010/main" val="0"/>
                </a:ext>
              </a:extLst>
            </a:blip>
            <a:srcRect/>
            <a:stretch>
              <a:fillRect/>
            </a:stretch>
          </a:blipFill>
          <a:ln>
            <a:solidFill>
              <a:schemeClr val="accent1">
                <a:lumMod val="20000"/>
                <a:lumOff val="80000"/>
                <a:alpha val="7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8" name="MH_Other_5">
            <a:extLst>
              <a:ext uri="{FF2B5EF4-FFF2-40B4-BE49-F238E27FC236}">
                <a16:creationId xmlns:a16="http://schemas.microsoft.com/office/drawing/2014/main" id="{0DB07D1E-3AF0-4747-A175-690B37136628}"/>
              </a:ext>
            </a:extLst>
          </p:cNvPr>
          <p:cNvCxnSpPr>
            <a:cxnSpLocks/>
          </p:cNvCxnSpPr>
          <p:nvPr>
            <p:custDataLst>
              <p:tags r:id="rId6"/>
            </p:custDataLst>
          </p:nvPr>
        </p:nvCxnSpPr>
        <p:spPr>
          <a:xfrm>
            <a:off x="0" y="1672042"/>
            <a:ext cx="37185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MH_Other_2">
            <a:extLst>
              <a:ext uri="{FF2B5EF4-FFF2-40B4-BE49-F238E27FC236}">
                <a16:creationId xmlns:a16="http://schemas.microsoft.com/office/drawing/2014/main" id="{ADB856CA-82A4-4B46-BF6A-2054F7369F1A}"/>
              </a:ext>
            </a:extLst>
          </p:cNvPr>
          <p:cNvCxnSpPr>
            <a:cxnSpLocks/>
          </p:cNvCxnSpPr>
          <p:nvPr>
            <p:custDataLst>
              <p:tags r:id="rId7"/>
            </p:custDataLst>
          </p:nvPr>
        </p:nvCxnSpPr>
        <p:spPr>
          <a:xfrm>
            <a:off x="2723" y="5204368"/>
            <a:ext cx="3507648" cy="844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499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left)">
                                      <p:cBhvr>
                                        <p:cTn id="12"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3C90E-F2FC-467C-A85F-6F887E7A716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97631D6-2F3F-4C77-B3DB-8DBE7BBF4BE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2020/11/5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sp>
        <p:nvSpPr>
          <p:cNvPr id="3" name="页脚占位符 2">
            <a:extLst>
              <a:ext uri="{FF2B5EF4-FFF2-40B4-BE49-F238E27FC236}">
                <a16:creationId xmlns:a16="http://schemas.microsoft.com/office/drawing/2014/main" id="{C1D14215-C7C0-49AB-ABB7-748A916A45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rPr>
              <a:t>课程介绍</a:t>
            </a:r>
          </a:p>
        </p:txBody>
      </p:sp>
      <p:sp>
        <p:nvSpPr>
          <p:cNvPr id="4" name="灯片编号占位符 3">
            <a:extLst>
              <a:ext uri="{FF2B5EF4-FFF2-40B4-BE49-F238E27FC236}">
                <a16:creationId xmlns:a16="http://schemas.microsoft.com/office/drawing/2014/main" id="{CB9EE2D4-C0F1-4EB5-9301-EA6120E02FB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等线" panose="02010600030101010101" pitchFamily="2" charset="-122"/>
              <a:cs typeface="+mn-cs"/>
            </a:endParaRPr>
          </a:p>
        </p:txBody>
      </p:sp>
      <p:pic>
        <p:nvPicPr>
          <p:cNvPr id="8" name="图片 7">
            <a:extLst>
              <a:ext uri="{FF2B5EF4-FFF2-40B4-BE49-F238E27FC236}">
                <a16:creationId xmlns:a16="http://schemas.microsoft.com/office/drawing/2014/main" id="{EB2AB42C-D10F-4A01-AFAE-0AA6C45D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a:extLst>
              <a:ext uri="{FF2B5EF4-FFF2-40B4-BE49-F238E27FC236}">
                <a16:creationId xmlns:a16="http://schemas.microsoft.com/office/drawing/2014/main" id="{B2C0E9BA-70D7-41EF-9F96-4BB4F35A2D17}"/>
              </a:ext>
            </a:extLst>
          </p:cNvPr>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iSľídé">
            <a:extLst>
              <a:ext uri="{FF2B5EF4-FFF2-40B4-BE49-F238E27FC236}">
                <a16:creationId xmlns:a16="http://schemas.microsoft.com/office/drawing/2014/main" id="{41C3EC33-D139-4334-946B-DAC7392E0F5A}"/>
              </a:ext>
            </a:extLst>
          </p:cNvPr>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nvGrpSpPr>
          <p:cNvPr id="11" name="iṧḷïḋê">
            <a:extLst>
              <a:ext uri="{FF2B5EF4-FFF2-40B4-BE49-F238E27FC236}">
                <a16:creationId xmlns:a16="http://schemas.microsoft.com/office/drawing/2014/main" id="{3BA6E81F-6B3B-4883-9517-461E50132D04}"/>
              </a:ext>
            </a:extLst>
          </p:cNvPr>
          <p:cNvGrpSpPr/>
          <p:nvPr/>
        </p:nvGrpSpPr>
        <p:grpSpPr>
          <a:xfrm>
            <a:off x="502444" y="1639807"/>
            <a:ext cx="6032468" cy="556314"/>
            <a:chOff x="669925" y="1609562"/>
            <a:chExt cx="3530781" cy="741752"/>
          </a:xfrm>
        </p:grpSpPr>
        <p:sp>
          <p:nvSpPr>
            <p:cNvPr id="12" name="ïšḻïdê">
              <a:extLst>
                <a:ext uri="{FF2B5EF4-FFF2-40B4-BE49-F238E27FC236}">
                  <a16:creationId xmlns:a16="http://schemas.microsoft.com/office/drawing/2014/main" id="{77989D7F-9AAC-4095-A2C2-95738075A6C8}"/>
                </a:ext>
              </a:extLst>
            </p:cNvPr>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隶书" panose="02010509060101010101" pitchFamily="49" charset="-122"/>
                  <a:ea typeface="隶书" panose="02010509060101010101" pitchFamily="49" charset="-122"/>
                </a:rPr>
                <a:t>小结：计算机的基本概念</a:t>
              </a:r>
              <a:endParaRPr kumimoji="0" lang="zh-CN" altLang="en-US" sz="2800" b="0" i="0" u="none" strike="noStrike" kern="1200" cap="none" spc="0" normalizeH="0" baseline="0" noProof="0" dirty="0">
                <a:ln>
                  <a:noFill/>
                </a:ln>
                <a:solidFill>
                  <a:prstClr val="white"/>
                </a:solidFill>
                <a:effectLst/>
                <a:uLnTx/>
                <a:uFillTx/>
                <a:latin typeface="Calibri"/>
                <a:ea typeface="等线" panose="02010600030101010101" pitchFamily="2" charset="-122"/>
                <a:cs typeface="+mn-cs"/>
              </a:endParaRPr>
            </a:p>
          </p:txBody>
        </p:sp>
        <p:cxnSp>
          <p:nvCxnSpPr>
            <p:cNvPr id="13" name="直接连接符 12">
              <a:extLst>
                <a:ext uri="{FF2B5EF4-FFF2-40B4-BE49-F238E27FC236}">
                  <a16:creationId xmlns:a16="http://schemas.microsoft.com/office/drawing/2014/main" id="{EEA37934-E9B9-4094-869F-EF0BD4691457}"/>
                </a:ext>
              </a:extLst>
            </p:cNvPr>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a:extLst>
              <a:ext uri="{FF2B5EF4-FFF2-40B4-BE49-F238E27FC236}">
                <a16:creationId xmlns:a16="http://schemas.microsoft.com/office/drawing/2014/main" id="{649E7581-53BA-4BCD-9460-7AFA9CF9CB6E}"/>
              </a:ext>
            </a:extLst>
          </p:cNvPr>
          <p:cNvSpPr txBox="1"/>
          <p:nvPr/>
        </p:nvSpPr>
        <p:spPr>
          <a:xfrm>
            <a:off x="1872698" y="291565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72C4"/>
                </a:solidFill>
                <a:effectLst/>
                <a:uLnTx/>
                <a:uFillTx/>
                <a:latin typeface="Calibri"/>
                <a:ea typeface="+mn-ea"/>
                <a:cs typeface="+mn-cs"/>
              </a:rPr>
              <a:t>01.</a:t>
            </a:r>
          </a:p>
        </p:txBody>
      </p:sp>
      <p:sp>
        <p:nvSpPr>
          <p:cNvPr id="15" name="ísḻiḑe">
            <a:extLst>
              <a:ext uri="{FF2B5EF4-FFF2-40B4-BE49-F238E27FC236}">
                <a16:creationId xmlns:a16="http://schemas.microsoft.com/office/drawing/2014/main" id="{FF74CF87-96F8-4BF7-9CD2-501071D8E04A}"/>
              </a:ext>
            </a:extLst>
          </p:cNvPr>
          <p:cNvSpPr/>
          <p:nvPr/>
        </p:nvSpPr>
        <p:spPr>
          <a:xfrm>
            <a:off x="2526228" y="292719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存储程序方式</a:t>
            </a:r>
          </a:p>
        </p:txBody>
      </p:sp>
      <p:sp>
        <p:nvSpPr>
          <p:cNvPr id="16" name="ïṩľîdé">
            <a:extLst>
              <a:ext uri="{FF2B5EF4-FFF2-40B4-BE49-F238E27FC236}">
                <a16:creationId xmlns:a16="http://schemas.microsoft.com/office/drawing/2014/main" id="{11D0A34A-5854-4A6F-BDA9-E5CA209C515D}"/>
              </a:ext>
            </a:extLst>
          </p:cNvPr>
          <p:cNvSpPr txBox="1"/>
          <p:nvPr/>
        </p:nvSpPr>
        <p:spPr>
          <a:xfrm>
            <a:off x="1872697" y="36007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7" name="îṣ1idè">
            <a:extLst>
              <a:ext uri="{FF2B5EF4-FFF2-40B4-BE49-F238E27FC236}">
                <a16:creationId xmlns:a16="http://schemas.microsoft.com/office/drawing/2014/main" id="{3BF3EFF7-2971-425A-8C4D-94F58D459CCF}"/>
              </a:ext>
            </a:extLst>
          </p:cNvPr>
          <p:cNvSpPr/>
          <p:nvPr/>
        </p:nvSpPr>
        <p:spPr>
          <a:xfrm>
            <a:off x="2526228" y="361233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冯</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Wingdings" panose="05000000000000000000" pitchFamily="2" charset="2"/>
              </a:rPr>
              <a:t>诺依曼体制</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8" name="işľíďe">
            <a:extLst>
              <a:ext uri="{FF2B5EF4-FFF2-40B4-BE49-F238E27FC236}">
                <a16:creationId xmlns:a16="http://schemas.microsoft.com/office/drawing/2014/main" id="{E5400110-15A9-4C04-B17E-852298594D31}"/>
              </a:ext>
            </a:extLst>
          </p:cNvPr>
          <p:cNvSpPr txBox="1"/>
          <p:nvPr/>
        </p:nvSpPr>
        <p:spPr>
          <a:xfrm>
            <a:off x="1872697" y="431206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19" name="ïşľïdé">
            <a:extLst>
              <a:ext uri="{FF2B5EF4-FFF2-40B4-BE49-F238E27FC236}">
                <a16:creationId xmlns:a16="http://schemas.microsoft.com/office/drawing/2014/main" id="{0AB8AA57-0055-467E-9724-A93AF74CD001}"/>
              </a:ext>
            </a:extLst>
          </p:cNvPr>
          <p:cNvSpPr/>
          <p:nvPr/>
        </p:nvSpPr>
        <p:spPr>
          <a:xfrm>
            <a:off x="2526228" y="4323605"/>
            <a:ext cx="4941372" cy="276999"/>
          </a:xfrm>
          <a:prstGeom prst="rect">
            <a:avLst/>
          </a:prstGeom>
        </p:spPr>
        <p:txBody>
          <a:bodyPr wrap="square" lIns="91440" tIns="45720" rIns="91440" bIns="45720" anchor="ctr" anchorCtr="0">
            <a:noAutofit/>
          </a:bodyPr>
          <a:lstStyle/>
          <a:p>
            <a:pPr lvl="0">
              <a:lnSpc>
                <a:spcPct val="115000"/>
              </a:lnSpc>
              <a:spcBef>
                <a:spcPct val="10000"/>
              </a:spcBef>
            </a:pPr>
            <a:r>
              <a:rPr lang="zh-CN" altLang="en-US" sz="2800" b="1" kern="0" dirty="0">
                <a:solidFill>
                  <a:prstClr val="black"/>
                </a:solidFill>
                <a:latin typeface="楷体" panose="02010609060101010101" pitchFamily="49" charset="-122"/>
                <a:ea typeface="楷体" panose="02010609060101010101" pitchFamily="49" charset="-122"/>
              </a:rPr>
              <a:t> 总线及其组成</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ís1íde">
            <a:extLst>
              <a:ext uri="{FF2B5EF4-FFF2-40B4-BE49-F238E27FC236}">
                <a16:creationId xmlns:a16="http://schemas.microsoft.com/office/drawing/2014/main" id="{DECE8BE9-F6FF-4F23-9439-9C9FF8C7A937}"/>
              </a:ext>
            </a:extLst>
          </p:cNvPr>
          <p:cNvSpPr txBox="1"/>
          <p:nvPr/>
        </p:nvSpPr>
        <p:spPr>
          <a:xfrm>
            <a:off x="1872697" y="5058171"/>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472C4"/>
                </a:solidFill>
                <a:effectLst/>
                <a:uLnTx/>
                <a:uFillTx/>
                <a:latin typeface="Calibri"/>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a:ea typeface="+mn-ea"/>
              <a:cs typeface="+mn-cs"/>
            </a:endParaRPr>
          </a:p>
        </p:txBody>
      </p:sp>
      <p:sp>
        <p:nvSpPr>
          <p:cNvPr id="21" name="íṡḻîḓé">
            <a:extLst>
              <a:ext uri="{FF2B5EF4-FFF2-40B4-BE49-F238E27FC236}">
                <a16:creationId xmlns:a16="http://schemas.microsoft.com/office/drawing/2014/main" id="{F292F110-001D-4F63-BFC5-AA9F5F1A06CC}"/>
              </a:ext>
            </a:extLst>
          </p:cNvPr>
          <p:cNvSpPr/>
          <p:nvPr/>
        </p:nvSpPr>
        <p:spPr>
          <a:xfrm>
            <a:off x="2526228" y="5069712"/>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接口的概念</a:t>
            </a:r>
          </a:p>
        </p:txBody>
      </p:sp>
      <p:sp>
        <p:nvSpPr>
          <p:cNvPr id="22" name="îṩļíḑé">
            <a:extLst>
              <a:ext uri="{FF2B5EF4-FFF2-40B4-BE49-F238E27FC236}">
                <a16:creationId xmlns:a16="http://schemas.microsoft.com/office/drawing/2014/main" id="{4C4C25DF-3227-4BF0-8406-F37309324155}"/>
              </a:ext>
            </a:extLst>
          </p:cNvPr>
          <p:cNvSpPr/>
          <p:nvPr/>
        </p:nvSpPr>
        <p:spPr>
          <a:xfrm>
            <a:off x="1524070" y="294421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3" name="ïśľîḋê">
            <a:extLst>
              <a:ext uri="{FF2B5EF4-FFF2-40B4-BE49-F238E27FC236}">
                <a16:creationId xmlns:a16="http://schemas.microsoft.com/office/drawing/2014/main" id="{3E15EFBA-3145-4A17-99BB-43E567C81A9C}"/>
              </a:ext>
            </a:extLst>
          </p:cNvPr>
          <p:cNvSpPr/>
          <p:nvPr/>
        </p:nvSpPr>
        <p:spPr>
          <a:xfrm>
            <a:off x="1524070" y="36293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4" name="íṧļîḓê">
            <a:extLst>
              <a:ext uri="{FF2B5EF4-FFF2-40B4-BE49-F238E27FC236}">
                <a16:creationId xmlns:a16="http://schemas.microsoft.com/office/drawing/2014/main" id="{74516FBA-5AE3-48B8-9D4C-7641C8122DD4}"/>
              </a:ext>
            </a:extLst>
          </p:cNvPr>
          <p:cNvSpPr/>
          <p:nvPr/>
        </p:nvSpPr>
        <p:spPr>
          <a:xfrm>
            <a:off x="1524070" y="434061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5" name="íšḻíḋe">
            <a:extLst>
              <a:ext uri="{FF2B5EF4-FFF2-40B4-BE49-F238E27FC236}">
                <a16:creationId xmlns:a16="http://schemas.microsoft.com/office/drawing/2014/main" id="{FF9016BA-3CC4-4609-94F6-CE75E701216D}"/>
              </a:ext>
            </a:extLst>
          </p:cNvPr>
          <p:cNvSpPr/>
          <p:nvPr/>
        </p:nvSpPr>
        <p:spPr>
          <a:xfrm>
            <a:off x="1524070" y="5086725"/>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cxnSp>
        <p:nvCxnSpPr>
          <p:cNvPr id="26" name="直接连接符 25">
            <a:extLst>
              <a:ext uri="{FF2B5EF4-FFF2-40B4-BE49-F238E27FC236}">
                <a16:creationId xmlns:a16="http://schemas.microsoft.com/office/drawing/2014/main" id="{F0558684-DF6C-4B6C-8EE0-A3DE57CEEC70}"/>
              </a:ext>
            </a:extLst>
          </p:cNvPr>
          <p:cNvCxnSpPr>
            <a:cxnSpLocks/>
          </p:cNvCxnSpPr>
          <p:nvPr/>
        </p:nvCxnSpPr>
        <p:spPr>
          <a:xfrm>
            <a:off x="1959428" y="342185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868FB83-8912-4A18-9FCD-D099892CF76F}"/>
              </a:ext>
            </a:extLst>
          </p:cNvPr>
          <p:cNvCxnSpPr>
            <a:cxnSpLocks/>
          </p:cNvCxnSpPr>
          <p:nvPr/>
        </p:nvCxnSpPr>
        <p:spPr>
          <a:xfrm>
            <a:off x="1959428" y="411854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AEDED93-1712-42C4-93AA-1CE0E5AD706B}"/>
              </a:ext>
            </a:extLst>
          </p:cNvPr>
          <p:cNvCxnSpPr>
            <a:cxnSpLocks/>
          </p:cNvCxnSpPr>
          <p:nvPr/>
        </p:nvCxnSpPr>
        <p:spPr>
          <a:xfrm>
            <a:off x="1959428" y="484136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63D419AF-6CE8-4AF2-AE74-044DF70AF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extLst>
      <p:ext uri="{BB962C8B-B14F-4D97-AF65-F5344CB8AC3E}">
        <p14:creationId xmlns:p14="http://schemas.microsoft.com/office/powerpoint/2010/main" val="2537853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计算机系统结构</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A500B9CC-620B-4728-B037-19303720751D}" type="datetime1">
              <a:rPr lang="zh-CN" altLang="en-US" sz="1400" smtClean="0">
                <a:solidFill>
                  <a:schemeClr val="tx1"/>
                </a:solidFill>
              </a:rPr>
              <a:t>2020/11/5</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一、电子数字计算机的基本组成</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cxnSp>
        <p:nvCxnSpPr>
          <p:cNvPr id="33" name="MH_Other_5"/>
          <p:cNvCxnSpPr/>
          <p:nvPr>
            <p:custDataLst>
              <p:tags r:id="rId1"/>
            </p:custDataLst>
          </p:nvPr>
        </p:nvCxnSpPr>
        <p:spPr>
          <a:xfrm>
            <a:off x="606797" y="1740460"/>
            <a:ext cx="49244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 Box 4"/>
          <p:cNvSpPr txBox="1"/>
          <p:nvPr/>
        </p:nvSpPr>
        <p:spPr>
          <a:xfrm>
            <a:off x="502022" y="1110060"/>
            <a:ext cx="4069978"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计算机内部的两大流</a:t>
            </a:r>
            <a:endParaRPr lang="en-US" altLang="zh-CN" sz="2800" b="1" dirty="0">
              <a:solidFill>
                <a:srgbClr val="0563C1"/>
              </a:solidFill>
              <a:latin typeface="楷体" panose="02010609060101010101" pitchFamily="49" charset="-122"/>
              <a:ea typeface="楷体" panose="02010609060101010101" pitchFamily="49" charset="-122"/>
            </a:endParaRPr>
          </a:p>
        </p:txBody>
      </p:sp>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a:t>
            </a:fld>
            <a:endParaRPr lang="zh-CN" altLang="en-US"/>
          </a:p>
        </p:txBody>
      </p:sp>
      <p:sp>
        <p:nvSpPr>
          <p:cNvPr id="18" name="Text Box 5">
            <a:extLst>
              <a:ext uri="{FF2B5EF4-FFF2-40B4-BE49-F238E27FC236}">
                <a16:creationId xmlns:a16="http://schemas.microsoft.com/office/drawing/2014/main" id="{C148ADCB-9AF9-4CAE-842C-5CA4826ABE4E}"/>
              </a:ext>
            </a:extLst>
          </p:cNvPr>
          <p:cNvSpPr txBox="1"/>
          <p:nvPr/>
        </p:nvSpPr>
        <p:spPr>
          <a:xfrm>
            <a:off x="1614354" y="1879755"/>
            <a:ext cx="6831805" cy="1284006"/>
          </a:xfrm>
          <a:prstGeom prst="rect">
            <a:avLst/>
          </a:prstGeom>
          <a:noFill/>
          <a:ln w="9525">
            <a:noFill/>
          </a:ln>
        </p:spPr>
        <p:txBody>
          <a:bodyPr wrap="square" anchor="t">
            <a:spAutoFit/>
          </a:bodyPr>
          <a:lstStyle/>
          <a:p>
            <a:pPr>
              <a:lnSpc>
                <a:spcPct val="150000"/>
              </a:lnSpc>
            </a:pPr>
            <a:r>
              <a:rPr lang="zh-CN" altLang="en-US" sz="2800" b="1" dirty="0">
                <a:solidFill>
                  <a:srgbClr val="FF0000"/>
                </a:solidFill>
                <a:latin typeface="楷体" panose="02010609060101010101" pitchFamily="49" charset="-122"/>
                <a:ea typeface="楷体" panose="02010609060101010101" pitchFamily="49" charset="-122"/>
              </a:rPr>
              <a:t>控制流</a:t>
            </a:r>
            <a:r>
              <a:rPr lang="zh-CN" altLang="en-US" sz="2800" b="1" dirty="0">
                <a:latin typeface="楷体" panose="02010609060101010101" pitchFamily="49" charset="-122"/>
                <a:ea typeface="楷体" panose="02010609060101010101" pitchFamily="49" charset="-122"/>
              </a:rPr>
              <a:t>：控制计算机工作的信息，即指令、</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命令。</a:t>
            </a:r>
            <a:endParaRPr lang="zh-CN" altLang="en-US" sz="2800" dirty="0">
              <a:latin typeface="楷体" panose="02010609060101010101" pitchFamily="49" charset="-122"/>
              <a:ea typeface="楷体" panose="02010609060101010101" pitchFamily="49" charset="-122"/>
            </a:endParaRPr>
          </a:p>
        </p:txBody>
      </p:sp>
      <p:grpSp>
        <p:nvGrpSpPr>
          <p:cNvPr id="10" name="组合 9">
            <a:extLst>
              <a:ext uri="{FF2B5EF4-FFF2-40B4-BE49-F238E27FC236}">
                <a16:creationId xmlns:a16="http://schemas.microsoft.com/office/drawing/2014/main" id="{1CA3F0AC-2D18-4A78-922F-73CF8E91318A}"/>
              </a:ext>
            </a:extLst>
          </p:cNvPr>
          <p:cNvGrpSpPr/>
          <p:nvPr/>
        </p:nvGrpSpPr>
        <p:grpSpPr>
          <a:xfrm>
            <a:off x="493314" y="2243217"/>
            <a:ext cx="1069602" cy="1298477"/>
            <a:chOff x="502022" y="2309892"/>
            <a:chExt cx="1069602" cy="813805"/>
          </a:xfrm>
        </p:grpSpPr>
        <p:sp>
          <p:nvSpPr>
            <p:cNvPr id="40" name="Text Box 5"/>
            <p:cNvSpPr txBox="1"/>
            <p:nvPr/>
          </p:nvSpPr>
          <p:spPr>
            <a:xfrm>
              <a:off x="502022" y="2470380"/>
              <a:ext cx="1060077" cy="637675"/>
            </a:xfrm>
            <a:prstGeom prst="rect">
              <a:avLst/>
            </a:prstGeom>
            <a:noFill/>
            <a:ln w="9525">
              <a:noFill/>
            </a:ln>
          </p:spPr>
          <p:txBody>
            <a:bodyPr wrap="square" anchor="t">
              <a:spAutoFit/>
            </a:bodyPr>
            <a:lstStyle/>
            <a:p>
              <a:pPr>
                <a:lnSpc>
                  <a:spcPct val="150000"/>
                </a:lnSpc>
              </a:pPr>
              <a:r>
                <a:rPr lang="zh-CN" altLang="en-US" sz="2800" b="1" dirty="0">
                  <a:solidFill>
                    <a:srgbClr val="4472C4"/>
                  </a:solidFill>
                  <a:latin typeface="楷体" panose="02010609060101010101" pitchFamily="49" charset="-122"/>
                  <a:ea typeface="楷体" panose="02010609060101010101" pitchFamily="49" charset="-122"/>
                </a:rPr>
                <a:t>信息</a:t>
              </a:r>
              <a:endParaRPr lang="zh-CN" altLang="en-US" sz="2800" dirty="0">
                <a:solidFill>
                  <a:srgbClr val="4472C4"/>
                </a:solidFill>
                <a:latin typeface="楷体" panose="02010609060101010101" pitchFamily="49" charset="-122"/>
                <a:ea typeface="楷体" panose="02010609060101010101" pitchFamily="49" charset="-122"/>
              </a:endParaRPr>
            </a:p>
          </p:txBody>
        </p:sp>
        <p:sp>
          <p:nvSpPr>
            <p:cNvPr id="20" name="AutoShape 5">
              <a:extLst>
                <a:ext uri="{FF2B5EF4-FFF2-40B4-BE49-F238E27FC236}">
                  <a16:creationId xmlns:a16="http://schemas.microsoft.com/office/drawing/2014/main" id="{81E6234C-746A-4253-BD33-1A140A539667}"/>
                </a:ext>
              </a:extLst>
            </p:cNvPr>
            <p:cNvSpPr/>
            <p:nvPr/>
          </p:nvSpPr>
          <p:spPr bwMode="auto">
            <a:xfrm>
              <a:off x="1414490" y="2309892"/>
              <a:ext cx="157134" cy="813805"/>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ea typeface="宋体" panose="02010600030101010101" pitchFamily="2" charset="-122"/>
              </a:endParaRPr>
            </a:p>
          </p:txBody>
        </p:sp>
      </p:grpSp>
      <p:sp>
        <p:nvSpPr>
          <p:cNvPr id="23" name="Text Box 5">
            <a:extLst>
              <a:ext uri="{FF2B5EF4-FFF2-40B4-BE49-F238E27FC236}">
                <a16:creationId xmlns:a16="http://schemas.microsoft.com/office/drawing/2014/main" id="{97B8689B-6547-40AC-B0A1-5422B08535FA}"/>
              </a:ext>
            </a:extLst>
          </p:cNvPr>
          <p:cNvSpPr txBox="1"/>
          <p:nvPr/>
        </p:nvSpPr>
        <p:spPr>
          <a:xfrm>
            <a:off x="1629359" y="3074267"/>
            <a:ext cx="6826326" cy="1284006"/>
          </a:xfrm>
          <a:prstGeom prst="rect">
            <a:avLst/>
          </a:prstGeom>
          <a:noFill/>
          <a:ln w="9525">
            <a:noFill/>
          </a:ln>
        </p:spPr>
        <p:txBody>
          <a:bodyPr wrap="square" anchor="t">
            <a:spAutoFit/>
          </a:bodyPr>
          <a:lstStyle/>
          <a:p>
            <a:pPr>
              <a:lnSpc>
                <a:spcPct val="150000"/>
              </a:lnSpc>
            </a:pPr>
            <a:r>
              <a:rPr lang="zh-CN" altLang="en-US" sz="2800" b="1" dirty="0">
                <a:solidFill>
                  <a:srgbClr val="FF0000"/>
                </a:solidFill>
                <a:latin typeface="楷体" panose="02010609060101010101" pitchFamily="49" charset="-122"/>
                <a:ea typeface="楷体" panose="02010609060101010101" pitchFamily="49" charset="-122"/>
              </a:rPr>
              <a:t>数据流</a:t>
            </a:r>
            <a:r>
              <a:rPr lang="zh-CN" altLang="en-US" sz="2800" b="1" dirty="0">
                <a:latin typeface="楷体" panose="02010609060101010101" pitchFamily="49" charset="-122"/>
                <a:ea typeface="楷体" panose="02010609060101010101" pitchFamily="49" charset="-122"/>
              </a:rPr>
              <a:t>：计算机加工处理的对象，即数值</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型数据、非数值型数据</a:t>
            </a:r>
            <a:endParaRPr lang="zh-CN" altLang="en-US" sz="2800" dirty="0">
              <a:latin typeface="楷体" panose="02010609060101010101" pitchFamily="49" charset="-122"/>
              <a:ea typeface="楷体" panose="02010609060101010101" pitchFamily="49" charset="-122"/>
            </a:endParaRPr>
          </a:p>
        </p:txBody>
      </p:sp>
      <p:sp>
        <p:nvSpPr>
          <p:cNvPr id="29" name="MH_SubTitle_2">
            <a:extLst>
              <a:ext uri="{FF2B5EF4-FFF2-40B4-BE49-F238E27FC236}">
                <a16:creationId xmlns:a16="http://schemas.microsoft.com/office/drawing/2014/main" id="{4A5493F7-33EF-459B-BF64-A17CCF6FA06C}"/>
              </a:ext>
            </a:extLst>
          </p:cNvPr>
          <p:cNvSpPr txBox="1">
            <a:spLocks noChangeArrowheads="1"/>
          </p:cNvSpPr>
          <p:nvPr>
            <p:custDataLst>
              <p:tags r:id="rId2"/>
            </p:custDataLst>
          </p:nvPr>
        </p:nvSpPr>
        <p:spPr bwMode="auto">
          <a:xfrm>
            <a:off x="602523" y="4802882"/>
            <a:ext cx="6413521" cy="1526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800" b="1" dirty="0">
                <a:latin typeface="楷体" panose="02010609060101010101" pitchFamily="49" charset="-122"/>
                <a:ea typeface="楷体" panose="02010609060101010101" pitchFamily="49" charset="-122"/>
              </a:rPr>
              <a:t>两条基本线索是：</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a:t>
            </a:r>
            <a:r>
              <a:rPr lang="zh-CN" altLang="en-US" sz="2800" b="1" dirty="0">
                <a:latin typeface="楷体" panose="02010609060101010101" pitchFamily="49" charset="-122"/>
                <a:ea typeface="楷体" panose="02010609060101010101" pitchFamily="49" charset="-122"/>
              </a:rPr>
              <a:t>信息的表示</a:t>
            </a:r>
          </a:p>
          <a:p>
            <a:pPr>
              <a:lnSpc>
                <a:spcPct val="150000"/>
              </a:lnSpc>
            </a:pPr>
            <a:r>
              <a:rPr lang="en-US" altLang="zh-CN" sz="2800" b="1" dirty="0">
                <a:latin typeface="楷体" panose="02010609060101010101" pitchFamily="49" charset="-122"/>
                <a:ea typeface="楷体" panose="02010609060101010101" pitchFamily="49" charset="-122"/>
              </a:rPr>
              <a:t>       b.</a:t>
            </a:r>
            <a:r>
              <a:rPr lang="zh-CN" altLang="en-US" sz="2800" b="1" dirty="0">
                <a:latin typeface="楷体" panose="02010609060101010101" pitchFamily="49" charset="-122"/>
                <a:ea typeface="楷体" panose="02010609060101010101" pitchFamily="49" charset="-122"/>
              </a:rPr>
              <a:t>信息的传送及传送中的控制</a:t>
            </a:r>
          </a:p>
        </p:txBody>
      </p:sp>
    </p:spTree>
    <p:extLst>
      <p:ext uri="{BB962C8B-B14F-4D97-AF65-F5344CB8AC3E}">
        <p14:creationId xmlns:p14="http://schemas.microsoft.com/office/powerpoint/2010/main" val="24526417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Effect transition="in" filter="wipe(left)">
                                      <p:cBhvr>
                                        <p:cTn id="22" dur="500"/>
                                        <p:tgtEl>
                                          <p:spTgt spid="2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xEl>
                                              <p:pRg st="1" end="1"/>
                                            </p:txEl>
                                          </p:spTgt>
                                        </p:tgtEl>
                                        <p:attrNameLst>
                                          <p:attrName>style.visibility</p:attrName>
                                        </p:attrNameLst>
                                      </p:cBhvr>
                                      <p:to>
                                        <p:strVal val="visible"/>
                                      </p:to>
                                    </p:set>
                                    <p:animEffect transition="in" filter="wipe(left)">
                                      <p:cBhvr>
                                        <p:cTn id="27" dur="500"/>
                                        <p:tgtEl>
                                          <p:spTgt spid="2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xEl>
                                              <p:pRg st="2" end="2"/>
                                            </p:txEl>
                                          </p:spTgt>
                                        </p:tgtEl>
                                        <p:attrNameLst>
                                          <p:attrName>style.visibility</p:attrName>
                                        </p:attrNameLst>
                                      </p:cBhvr>
                                      <p:to>
                                        <p:strVal val="visible"/>
                                      </p:to>
                                    </p:set>
                                    <p:animEffect transition="in" filter="wipe(left)">
                                      <p:cBhvr>
                                        <p:cTn id="3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二、存储程序与冯</a:t>
            </a:r>
            <a:r>
              <a:rPr lang="zh-CN" altLang="en-US" sz="2800" b="1" dirty="0">
                <a:solidFill>
                  <a:schemeClr val="bg1"/>
                </a:solidFill>
                <a:latin typeface="隶书" panose="02010509060101010101" pitchFamily="49" charset="-122"/>
                <a:ea typeface="隶书" panose="02010509060101010101" pitchFamily="49" charset="-122"/>
                <a:sym typeface="Wingdings" panose="05000000000000000000" pitchFamily="2" charset="2"/>
              </a:rPr>
              <a:t>诺依曼体制</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cxnSp>
        <p:nvCxnSpPr>
          <p:cNvPr id="13" name="MH_Other_5">
            <a:extLst>
              <a:ext uri="{FF2B5EF4-FFF2-40B4-BE49-F238E27FC236}">
                <a16:creationId xmlns:a16="http://schemas.microsoft.com/office/drawing/2014/main" id="{F52FB291-7410-4434-A828-869C01D52293}"/>
              </a:ext>
            </a:extLst>
          </p:cNvPr>
          <p:cNvCxnSpPr>
            <a:cxnSpLocks/>
          </p:cNvCxnSpPr>
          <p:nvPr>
            <p:custDataLst>
              <p:tags r:id="rId1"/>
            </p:custDataLst>
          </p:nvPr>
        </p:nvCxnSpPr>
        <p:spPr>
          <a:xfrm flipV="1">
            <a:off x="518481" y="1689171"/>
            <a:ext cx="2755551" cy="4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4">
            <a:extLst>
              <a:ext uri="{FF2B5EF4-FFF2-40B4-BE49-F238E27FC236}">
                <a16:creationId xmlns:a16="http://schemas.microsoft.com/office/drawing/2014/main" id="{D8CDFF33-6A5A-4E61-BD2A-CBF9F02E8537}"/>
              </a:ext>
            </a:extLst>
          </p:cNvPr>
          <p:cNvSpPr txBox="1"/>
          <p:nvPr/>
        </p:nvSpPr>
        <p:spPr>
          <a:xfrm>
            <a:off x="437513" y="1037210"/>
            <a:ext cx="2803492"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存储程序方式</a:t>
            </a:r>
          </a:p>
        </p:txBody>
      </p:sp>
      <p:pic>
        <p:nvPicPr>
          <p:cNvPr id="20" name="Picture 6" descr="http://pic.sc.chinaz.com/files/pic/pic6/pic3050.jpg">
            <a:extLst>
              <a:ext uri="{FF2B5EF4-FFF2-40B4-BE49-F238E27FC236}">
                <a16:creationId xmlns:a16="http://schemas.microsoft.com/office/drawing/2014/main" id="{24D4491C-0689-45CB-A164-37C3CBEBD44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111"/>
          <a:stretch/>
        </p:blipFill>
        <p:spPr bwMode="auto">
          <a:xfrm>
            <a:off x="4672691" y="2480559"/>
            <a:ext cx="4227469" cy="2846814"/>
          </a:xfrm>
          <a:prstGeom prst="rect">
            <a:avLst/>
          </a:prstGeom>
          <a:noFill/>
          <a:extLst>
            <a:ext uri="{909E8E84-426E-40DD-AFC4-6F175D3DCCD1}">
              <a14:hiddenFill xmlns:a14="http://schemas.microsoft.com/office/drawing/2010/main">
                <a:solidFill>
                  <a:srgbClr val="FFFFFF"/>
                </a:solidFill>
              </a14:hiddenFill>
            </a:ext>
          </a:extLst>
        </p:spPr>
      </p:pic>
      <p:sp>
        <p:nvSpPr>
          <p:cNvPr id="17" name="MH_Other_3">
            <a:extLst>
              <a:ext uri="{FF2B5EF4-FFF2-40B4-BE49-F238E27FC236}">
                <a16:creationId xmlns:a16="http://schemas.microsoft.com/office/drawing/2014/main" id="{7AF08970-0C29-4FC7-99DD-70012B4F6CCC}"/>
              </a:ext>
            </a:extLst>
          </p:cNvPr>
          <p:cNvSpPr/>
          <p:nvPr>
            <p:custDataLst>
              <p:tags r:id="rId2"/>
            </p:custDataLst>
          </p:nvPr>
        </p:nvSpPr>
        <p:spPr>
          <a:xfrm>
            <a:off x="952500" y="2182266"/>
            <a:ext cx="4762500" cy="3424351"/>
          </a:xfrm>
          <a:prstGeom prst="parallelogram">
            <a:avLst>
              <a:gd name="adj" fmla="val 19946"/>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useBgFill="1">
        <p:nvSpPr>
          <p:cNvPr id="18" name="MH_Other_2">
            <a:extLst>
              <a:ext uri="{FF2B5EF4-FFF2-40B4-BE49-F238E27FC236}">
                <a16:creationId xmlns:a16="http://schemas.microsoft.com/office/drawing/2014/main" id="{236815B1-3B1B-419A-951B-5FD5EE5F556B}"/>
              </a:ext>
            </a:extLst>
          </p:cNvPr>
          <p:cNvSpPr/>
          <p:nvPr>
            <p:custDataLst>
              <p:tags r:id="rId3"/>
            </p:custDataLst>
          </p:nvPr>
        </p:nvSpPr>
        <p:spPr>
          <a:xfrm>
            <a:off x="106856" y="2191791"/>
            <a:ext cx="5290644" cy="3424351"/>
          </a:xfrm>
          <a:prstGeom prst="parallelogram">
            <a:avLst>
              <a:gd name="adj" fmla="val 22775"/>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Text Box 5">
            <a:extLst>
              <a:ext uri="{FF2B5EF4-FFF2-40B4-BE49-F238E27FC236}">
                <a16:creationId xmlns:a16="http://schemas.microsoft.com/office/drawing/2014/main" id="{A9B9BF2D-624A-4F10-ADCA-150187531406}"/>
              </a:ext>
            </a:extLst>
          </p:cNvPr>
          <p:cNvSpPr txBox="1"/>
          <p:nvPr/>
        </p:nvSpPr>
        <p:spPr>
          <a:xfrm>
            <a:off x="1047114" y="2246858"/>
            <a:ext cx="3786143" cy="3222998"/>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计算机采取：</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FF0000"/>
                </a:solidFill>
                <a:latin typeface="楷体" panose="02010609060101010101" pitchFamily="49" charset="-122"/>
                <a:ea typeface="楷体" panose="02010609060101010101" pitchFamily="49" charset="-122"/>
              </a:rPr>
              <a:t>    事先编制程序、</a:t>
            </a:r>
            <a:endParaRPr lang="en-US" altLang="zh-CN" sz="2800" b="1" dirty="0">
              <a:solidFill>
                <a:srgbClr val="FF0000"/>
              </a:solidFill>
              <a:latin typeface="楷体" panose="02010609060101010101" pitchFamily="49" charset="-122"/>
              <a:ea typeface="楷体" panose="02010609060101010101" pitchFamily="49" charset="-122"/>
            </a:endParaRPr>
          </a:p>
          <a:p>
            <a:pPr>
              <a:lnSpc>
                <a:spcPct val="150000"/>
              </a:lnSpc>
            </a:pPr>
            <a:r>
              <a:rPr lang="zh-CN" altLang="en-US" sz="2800" b="1" dirty="0">
                <a:solidFill>
                  <a:srgbClr val="FF0000"/>
                </a:solidFill>
                <a:latin typeface="楷体" panose="02010609060101010101" pitchFamily="49" charset="-122"/>
                <a:ea typeface="楷体" panose="02010609060101010101" pitchFamily="49" charset="-122"/>
              </a:rPr>
              <a:t>    存储程序、</a:t>
            </a:r>
            <a:endParaRPr lang="en-US" altLang="zh-CN" sz="2800" b="1" dirty="0">
              <a:solidFill>
                <a:srgbClr val="FF0000"/>
              </a:solidFill>
              <a:latin typeface="楷体" panose="02010609060101010101" pitchFamily="49" charset="-122"/>
              <a:ea typeface="楷体" panose="02010609060101010101" pitchFamily="49" charset="-122"/>
            </a:endParaRPr>
          </a:p>
          <a:p>
            <a:pPr>
              <a:lnSpc>
                <a:spcPct val="150000"/>
              </a:lnSpc>
            </a:pPr>
            <a:r>
              <a:rPr lang="zh-CN" altLang="en-US" sz="2800" b="1" dirty="0">
                <a:solidFill>
                  <a:srgbClr val="FF0000"/>
                </a:solidFill>
                <a:latin typeface="楷体" panose="02010609060101010101" pitchFamily="49" charset="-122"/>
                <a:ea typeface="楷体" panose="02010609060101010101" pitchFamily="49" charset="-122"/>
              </a:rPr>
              <a:t>    自动连续运行程序</a:t>
            </a:r>
            <a:endParaRPr lang="en-US" altLang="zh-CN" sz="2800" b="1" dirty="0">
              <a:solidFill>
                <a:srgbClr val="FF0000"/>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的工作方式。</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989780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二、存储程序与冯</a:t>
            </a:r>
            <a:r>
              <a:rPr lang="zh-CN" altLang="en-US" sz="2800" b="1" dirty="0">
                <a:solidFill>
                  <a:schemeClr val="bg1"/>
                </a:solidFill>
                <a:latin typeface="隶书" panose="02010509060101010101" pitchFamily="49" charset="-122"/>
                <a:ea typeface="隶书" panose="02010509060101010101" pitchFamily="49" charset="-122"/>
                <a:sym typeface="Wingdings" panose="05000000000000000000" pitchFamily="2" charset="2"/>
              </a:rPr>
              <a:t>诺依曼体制</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p:cxnSp>
        <p:nvCxnSpPr>
          <p:cNvPr id="20" name="MH_Other_5">
            <a:extLst>
              <a:ext uri="{FF2B5EF4-FFF2-40B4-BE49-F238E27FC236}">
                <a16:creationId xmlns:a16="http://schemas.microsoft.com/office/drawing/2014/main" id="{691E307C-43A4-4702-B88A-266B55614B7B}"/>
              </a:ext>
            </a:extLst>
          </p:cNvPr>
          <p:cNvCxnSpPr>
            <a:cxnSpLocks/>
          </p:cNvCxnSpPr>
          <p:nvPr>
            <p:custDataLst>
              <p:tags r:id="rId1"/>
            </p:custDataLst>
          </p:nvPr>
        </p:nvCxnSpPr>
        <p:spPr>
          <a:xfrm flipV="1">
            <a:off x="518481" y="1693328"/>
            <a:ext cx="303434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 Box 4">
            <a:extLst>
              <a:ext uri="{FF2B5EF4-FFF2-40B4-BE49-F238E27FC236}">
                <a16:creationId xmlns:a16="http://schemas.microsoft.com/office/drawing/2014/main" id="{A9FAAC0D-A8E5-4188-BF8F-B35FD9B5B50F}"/>
              </a:ext>
            </a:extLst>
          </p:cNvPr>
          <p:cNvSpPr txBox="1"/>
          <p:nvPr/>
        </p:nvSpPr>
        <p:spPr>
          <a:xfrm>
            <a:off x="437513" y="1037210"/>
            <a:ext cx="2803492" cy="525850"/>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冯</a:t>
            </a:r>
            <a:r>
              <a:rPr lang="zh-CN" altLang="en-US" sz="2800" b="1" dirty="0">
                <a:solidFill>
                  <a:srgbClr val="0563C1"/>
                </a:solidFill>
                <a:latin typeface="楷体" panose="02010609060101010101" pitchFamily="49" charset="-122"/>
                <a:ea typeface="楷体" panose="02010609060101010101" pitchFamily="49" charset="-122"/>
                <a:sym typeface="Wingdings" panose="05000000000000000000" pitchFamily="2" charset="2"/>
              </a:rPr>
              <a:t></a:t>
            </a:r>
            <a:r>
              <a:rPr lang="zh-CN" altLang="en-US" sz="2800" b="1" dirty="0">
                <a:solidFill>
                  <a:srgbClr val="0563C1"/>
                </a:solidFill>
                <a:latin typeface="楷体" panose="02010609060101010101" pitchFamily="49" charset="-122"/>
                <a:ea typeface="楷体" panose="02010609060101010101" pitchFamily="49" charset="-122"/>
              </a:rPr>
              <a:t>诺依曼体制</a:t>
            </a:r>
          </a:p>
        </p:txBody>
      </p:sp>
      <p:sp>
        <p:nvSpPr>
          <p:cNvPr id="25" name="Text Box 5">
            <a:extLst>
              <a:ext uri="{FF2B5EF4-FFF2-40B4-BE49-F238E27FC236}">
                <a16:creationId xmlns:a16="http://schemas.microsoft.com/office/drawing/2014/main" id="{0C0C3A3A-EF63-4959-A02A-87CDAD67B09D}"/>
              </a:ext>
            </a:extLst>
          </p:cNvPr>
          <p:cNvSpPr txBox="1"/>
          <p:nvPr/>
        </p:nvSpPr>
        <p:spPr>
          <a:xfrm>
            <a:off x="437514" y="1859153"/>
            <a:ext cx="7725411" cy="63767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采用二进制形式表示数据和指令</a:t>
            </a:r>
            <a:endParaRPr lang="en-US" altLang="zh-CN" sz="2800" b="1" dirty="0">
              <a:latin typeface="楷体" panose="02010609060101010101" pitchFamily="49" charset="-122"/>
              <a:ea typeface="楷体" panose="02010609060101010101" pitchFamily="49" charset="-122"/>
            </a:endParaRPr>
          </a:p>
        </p:txBody>
      </p:sp>
      <p:sp>
        <p:nvSpPr>
          <p:cNvPr id="26" name="Text Box 5">
            <a:extLst>
              <a:ext uri="{FF2B5EF4-FFF2-40B4-BE49-F238E27FC236}">
                <a16:creationId xmlns:a16="http://schemas.microsoft.com/office/drawing/2014/main" id="{62401773-F9C1-4037-BDD1-FFFACB7AC85A}"/>
              </a:ext>
            </a:extLst>
          </p:cNvPr>
          <p:cNvSpPr txBox="1"/>
          <p:nvPr/>
        </p:nvSpPr>
        <p:spPr>
          <a:xfrm>
            <a:off x="437513" y="2584747"/>
            <a:ext cx="6734812" cy="63767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采用存储程序方式工作（核心）</a:t>
            </a:r>
            <a:endParaRPr lang="en-US" altLang="zh-CN" sz="2800" b="1" dirty="0">
              <a:latin typeface="楷体" panose="02010609060101010101" pitchFamily="49" charset="-122"/>
              <a:ea typeface="楷体" panose="02010609060101010101" pitchFamily="49" charset="-122"/>
            </a:endParaRPr>
          </a:p>
        </p:txBody>
      </p:sp>
      <p:sp>
        <p:nvSpPr>
          <p:cNvPr id="27" name="Text Box 5">
            <a:extLst>
              <a:ext uri="{FF2B5EF4-FFF2-40B4-BE49-F238E27FC236}">
                <a16:creationId xmlns:a16="http://schemas.microsoft.com/office/drawing/2014/main" id="{8679B706-FBFE-479A-B2FD-C0A5D8A9E5D8}"/>
              </a:ext>
            </a:extLst>
          </p:cNvPr>
          <p:cNvSpPr txBox="1"/>
          <p:nvPr/>
        </p:nvSpPr>
        <p:spPr>
          <a:xfrm>
            <a:off x="437512" y="3310341"/>
            <a:ext cx="8077838" cy="1284006"/>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c.</a:t>
            </a:r>
            <a:r>
              <a:rPr lang="zh-CN" altLang="en-US" sz="2800" b="1" dirty="0">
                <a:latin typeface="楷体" panose="02010609060101010101" pitchFamily="49" charset="-122"/>
                <a:ea typeface="楷体" panose="02010609060101010101" pitchFamily="49" charset="-122"/>
              </a:rPr>
              <a:t>由五大部分组成计算机系统的硬件，并规定了这</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五部分的基本功能</a:t>
            </a:r>
          </a:p>
        </p:txBody>
      </p:sp>
      <p:sp>
        <p:nvSpPr>
          <p:cNvPr id="28" name="Text Box 5">
            <a:extLst>
              <a:ext uri="{FF2B5EF4-FFF2-40B4-BE49-F238E27FC236}">
                <a16:creationId xmlns:a16="http://schemas.microsoft.com/office/drawing/2014/main" id="{2A70B6B2-C8F6-4DC1-85D4-1F8EA3F2160A}"/>
              </a:ext>
            </a:extLst>
          </p:cNvPr>
          <p:cNvSpPr txBox="1"/>
          <p:nvPr/>
        </p:nvSpPr>
        <p:spPr>
          <a:xfrm>
            <a:off x="437512" y="4662997"/>
            <a:ext cx="4886961" cy="637675"/>
          </a:xfrm>
          <a:prstGeom prst="rect">
            <a:avLst/>
          </a:prstGeom>
          <a:noFill/>
          <a:ln w="9525">
            <a:noFill/>
          </a:ln>
        </p:spPr>
        <p:txBody>
          <a:bodyPr wrap="square" anchor="t">
            <a:spAutoFit/>
          </a:bodyPr>
          <a:lstStyle/>
          <a:p>
            <a:pPr>
              <a:lnSpc>
                <a:spcPct val="150000"/>
              </a:lnSpc>
            </a:pPr>
            <a:r>
              <a:rPr lang="zh-CN" altLang="en-US" sz="2800" b="1" dirty="0">
                <a:solidFill>
                  <a:srgbClr val="ED7D31"/>
                </a:solidFill>
                <a:latin typeface="楷体" panose="02010609060101010101" pitchFamily="49" charset="-122"/>
                <a:ea typeface="楷体" panose="02010609060101010101" pitchFamily="49" charset="-122"/>
              </a:rPr>
              <a:t>传统诺依曼机串行执行指令。</a:t>
            </a:r>
            <a:endParaRPr lang="en-US" altLang="zh-CN" sz="2800" b="1" dirty="0">
              <a:solidFill>
                <a:srgbClr val="ED7D31"/>
              </a:solidFill>
              <a:latin typeface="楷体" panose="02010609060101010101" pitchFamily="49" charset="-122"/>
              <a:ea typeface="楷体" panose="02010609060101010101" pitchFamily="49" charset="-122"/>
            </a:endParaRPr>
          </a:p>
        </p:txBody>
      </p:sp>
      <p:sp>
        <p:nvSpPr>
          <p:cNvPr id="29" name="Text Box 5">
            <a:extLst>
              <a:ext uri="{FF2B5EF4-FFF2-40B4-BE49-F238E27FC236}">
                <a16:creationId xmlns:a16="http://schemas.microsoft.com/office/drawing/2014/main" id="{F9A784D8-6758-4093-94F4-198A79F7ABEC}"/>
              </a:ext>
            </a:extLst>
          </p:cNvPr>
          <p:cNvSpPr txBox="1"/>
          <p:nvPr/>
        </p:nvSpPr>
        <p:spPr>
          <a:xfrm>
            <a:off x="437512" y="5245666"/>
            <a:ext cx="7364798" cy="637675"/>
          </a:xfrm>
          <a:prstGeom prst="rect">
            <a:avLst/>
          </a:prstGeom>
          <a:noFill/>
          <a:ln w="9525">
            <a:noFill/>
          </a:ln>
        </p:spPr>
        <p:txBody>
          <a:bodyPr wrap="square" anchor="t">
            <a:spAutoFit/>
          </a:bodyPr>
          <a:lstStyle/>
          <a:p>
            <a:pPr>
              <a:lnSpc>
                <a:spcPct val="150000"/>
              </a:lnSpc>
            </a:pPr>
            <a:r>
              <a:rPr lang="zh-CN" altLang="en-US" sz="2800" b="1" dirty="0">
                <a:solidFill>
                  <a:srgbClr val="ED7D31"/>
                </a:solidFill>
                <a:latin typeface="楷体" panose="02010609060101010101" pitchFamily="49" charset="-122"/>
                <a:ea typeface="楷体" panose="02010609060101010101" pitchFamily="49" charset="-122"/>
              </a:rPr>
              <a:t>对传统诺依曼机的改造：增加并行处理功能。</a:t>
            </a:r>
            <a:endParaRPr lang="en-US" altLang="zh-CN" sz="2800" b="1" dirty="0">
              <a:solidFill>
                <a:srgbClr val="ED7D3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83129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三、信息的数字化表示</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14" name="Text Box 4">
            <a:extLst>
              <a:ext uri="{FF2B5EF4-FFF2-40B4-BE49-F238E27FC236}">
                <a16:creationId xmlns:a16="http://schemas.microsoft.com/office/drawing/2014/main" id="{D8CDFF33-6A5A-4E61-BD2A-CBF9F02E8537}"/>
              </a:ext>
            </a:extLst>
          </p:cNvPr>
          <p:cNvSpPr txBox="1"/>
          <p:nvPr/>
        </p:nvSpPr>
        <p:spPr>
          <a:xfrm>
            <a:off x="437513" y="1037210"/>
            <a:ext cx="6258562"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在计算机中用数字代码表示各种信息 </a:t>
            </a:r>
          </a:p>
        </p:txBody>
      </p:sp>
      <p:sp>
        <p:nvSpPr>
          <p:cNvPr id="27" name="Line 11">
            <a:extLst>
              <a:ext uri="{FF2B5EF4-FFF2-40B4-BE49-F238E27FC236}">
                <a16:creationId xmlns:a16="http://schemas.microsoft.com/office/drawing/2014/main" id="{5CEFE7B3-3AF7-40A6-8BE7-5410829AF8B8}"/>
              </a:ext>
            </a:extLst>
          </p:cNvPr>
          <p:cNvSpPr>
            <a:spLocks noChangeShapeType="1"/>
          </p:cNvSpPr>
          <p:nvPr/>
        </p:nvSpPr>
        <p:spPr bwMode="auto">
          <a:xfrm flipV="1">
            <a:off x="3095625" y="1543048"/>
            <a:ext cx="1276350" cy="1"/>
          </a:xfrm>
          <a:prstGeom prst="line">
            <a:avLst/>
          </a:prstGeom>
          <a:noFill/>
          <a:ln w="19050">
            <a:solidFill>
              <a:srgbClr val="ED7D3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zh-CN" altLang="en-US" sz="2800">
              <a:solidFill>
                <a:srgbClr val="333333"/>
              </a:solidFill>
              <a:latin typeface="楷体" panose="02010609060101010101" pitchFamily="49" charset="-122"/>
              <a:ea typeface="楷体" panose="02010609060101010101" pitchFamily="49" charset="-122"/>
            </a:endParaRPr>
          </a:p>
        </p:txBody>
      </p:sp>
      <p:sp>
        <p:nvSpPr>
          <p:cNvPr id="28" name="Line 12">
            <a:extLst>
              <a:ext uri="{FF2B5EF4-FFF2-40B4-BE49-F238E27FC236}">
                <a16:creationId xmlns:a16="http://schemas.microsoft.com/office/drawing/2014/main" id="{2BB5951A-6C26-4300-AA09-6B4E61F5D7EB}"/>
              </a:ext>
            </a:extLst>
          </p:cNvPr>
          <p:cNvSpPr>
            <a:spLocks noChangeShapeType="1"/>
          </p:cNvSpPr>
          <p:nvPr/>
        </p:nvSpPr>
        <p:spPr bwMode="auto">
          <a:xfrm>
            <a:off x="4371975" y="1543050"/>
            <a:ext cx="762000" cy="304800"/>
          </a:xfrm>
          <a:prstGeom prst="line">
            <a:avLst/>
          </a:prstGeom>
          <a:noFill/>
          <a:ln w="19050">
            <a:solidFill>
              <a:srgbClr val="ED7D3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zh-CN" altLang="en-US" sz="2800">
              <a:solidFill>
                <a:srgbClr val="333333"/>
              </a:solidFill>
              <a:latin typeface="楷体" panose="02010609060101010101" pitchFamily="49" charset="-122"/>
              <a:ea typeface="楷体" panose="02010609060101010101" pitchFamily="49" charset="-122"/>
            </a:endParaRPr>
          </a:p>
        </p:txBody>
      </p:sp>
      <p:sp useBgFill="1">
        <p:nvSpPr>
          <p:cNvPr id="43" name="MH_Other_2">
            <a:extLst>
              <a:ext uri="{FF2B5EF4-FFF2-40B4-BE49-F238E27FC236}">
                <a16:creationId xmlns:a16="http://schemas.microsoft.com/office/drawing/2014/main" id="{7E1A2D4C-CF6B-4646-A63F-D1571B21066C}"/>
              </a:ext>
            </a:extLst>
          </p:cNvPr>
          <p:cNvSpPr/>
          <p:nvPr>
            <p:custDataLst>
              <p:tags r:id="rId1"/>
            </p:custDataLst>
          </p:nvPr>
        </p:nvSpPr>
        <p:spPr>
          <a:xfrm>
            <a:off x="267336" y="2306100"/>
            <a:ext cx="4037964" cy="1753269"/>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 Box 13">
            <a:extLst>
              <a:ext uri="{FF2B5EF4-FFF2-40B4-BE49-F238E27FC236}">
                <a16:creationId xmlns:a16="http://schemas.microsoft.com/office/drawing/2014/main" id="{1F5C3ABD-FB05-45E1-98F8-EDF0877A26E3}"/>
              </a:ext>
            </a:extLst>
          </p:cNvPr>
          <p:cNvSpPr txBox="1">
            <a:spLocks noChangeArrowheads="1"/>
          </p:cNvSpPr>
          <p:nvPr/>
        </p:nvSpPr>
        <p:spPr bwMode="auto">
          <a:xfrm>
            <a:off x="5100638" y="1560545"/>
            <a:ext cx="312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eaLnBrk="0" fontAlgn="base" hangingPunct="0">
              <a:spcBef>
                <a:spcPct val="50000"/>
              </a:spcBef>
              <a:spcAft>
                <a:spcPct val="0"/>
              </a:spcAft>
            </a:pPr>
            <a:r>
              <a:rPr lang="zh-CN" altLang="en-US" sz="2800" b="1" dirty="0">
                <a:solidFill>
                  <a:srgbClr val="ED7D31"/>
                </a:solidFill>
                <a:latin typeface="楷体" panose="02010609060101010101" pitchFamily="49" charset="-122"/>
                <a:ea typeface="楷体" panose="02010609060101010101" pitchFamily="49" charset="-122"/>
              </a:rPr>
              <a:t>二进制代码</a:t>
            </a:r>
          </a:p>
        </p:txBody>
      </p:sp>
      <p:sp>
        <p:nvSpPr>
          <p:cNvPr id="33" name="Text Box 14">
            <a:extLst>
              <a:ext uri="{FF2B5EF4-FFF2-40B4-BE49-F238E27FC236}">
                <a16:creationId xmlns:a16="http://schemas.microsoft.com/office/drawing/2014/main" id="{AE17D751-991E-437D-BEA0-36CDF39A9BB2}"/>
              </a:ext>
            </a:extLst>
          </p:cNvPr>
          <p:cNvSpPr txBox="1">
            <a:spLocks noChangeArrowheads="1"/>
          </p:cNvSpPr>
          <p:nvPr/>
        </p:nvSpPr>
        <p:spPr bwMode="auto">
          <a:xfrm>
            <a:off x="400050" y="2426129"/>
            <a:ext cx="388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例1  用数字代码表示数据</a:t>
            </a:r>
            <a:r>
              <a:rPr lang="zh-CN" altLang="en-US" sz="2400" dirty="0">
                <a:latin typeface="楷体" panose="02010609060101010101" pitchFamily="49" charset="-122"/>
                <a:ea typeface="楷体" panose="02010609060101010101" pitchFamily="49" charset="-122"/>
              </a:rPr>
              <a:t> </a:t>
            </a:r>
          </a:p>
        </p:txBody>
      </p:sp>
      <p:sp>
        <p:nvSpPr>
          <p:cNvPr id="34" name="Text Box 15">
            <a:extLst>
              <a:ext uri="{FF2B5EF4-FFF2-40B4-BE49-F238E27FC236}">
                <a16:creationId xmlns:a16="http://schemas.microsoft.com/office/drawing/2014/main" id="{1737B06E-D4E1-43EE-9A26-AAA07E509041}"/>
              </a:ext>
            </a:extLst>
          </p:cNvPr>
          <p:cNvSpPr txBox="1">
            <a:spLocks noChangeArrowheads="1"/>
          </p:cNvSpPr>
          <p:nvPr/>
        </p:nvSpPr>
        <p:spPr bwMode="auto">
          <a:xfrm>
            <a:off x="923925" y="2940479"/>
            <a:ext cx="6671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a:solidFill>
                  <a:srgbClr val="FF0000"/>
                </a:solidFill>
                <a:latin typeface="楷体" panose="02010609060101010101" pitchFamily="49" charset="-122"/>
                <a:ea typeface="楷体" panose="02010609060101010101" pitchFamily="49" charset="-122"/>
              </a:rPr>
              <a:t>5</a:t>
            </a:r>
            <a:r>
              <a:rPr lang="zh-CN" altLang="en-US" sz="2400">
                <a:solidFill>
                  <a:srgbClr val="FF0000"/>
                </a:solidFill>
                <a:latin typeface="楷体" panose="02010609060101010101" pitchFamily="49" charset="-122"/>
                <a:ea typeface="楷体" panose="02010609060101010101" pitchFamily="49" charset="-122"/>
              </a:rPr>
              <a:t> </a:t>
            </a:r>
          </a:p>
        </p:txBody>
      </p:sp>
      <p:sp>
        <p:nvSpPr>
          <p:cNvPr id="35" name="Text Box 16">
            <a:extLst>
              <a:ext uri="{FF2B5EF4-FFF2-40B4-BE49-F238E27FC236}">
                <a16:creationId xmlns:a16="http://schemas.microsoft.com/office/drawing/2014/main" id="{B398D8C9-DE00-42DA-9A45-8AB43C91A50D}"/>
              </a:ext>
            </a:extLst>
          </p:cNvPr>
          <p:cNvSpPr txBox="1">
            <a:spLocks noChangeArrowheads="1"/>
          </p:cNvSpPr>
          <p:nvPr/>
        </p:nvSpPr>
        <p:spPr bwMode="auto">
          <a:xfrm>
            <a:off x="619126" y="3445304"/>
            <a:ext cx="857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solidFill>
                  <a:srgbClr val="FF0000"/>
                </a:solidFill>
                <a:latin typeface="楷体" panose="02010609060101010101" pitchFamily="49" charset="-122"/>
                <a:ea typeface="楷体" panose="02010609060101010101" pitchFamily="49" charset="-122"/>
              </a:rPr>
              <a:t>- 5</a:t>
            </a:r>
            <a:r>
              <a:rPr lang="zh-CN" altLang="en-US" sz="2400" dirty="0">
                <a:solidFill>
                  <a:srgbClr val="FF0000"/>
                </a:solidFill>
                <a:latin typeface="楷体" panose="02010609060101010101" pitchFamily="49" charset="-122"/>
                <a:ea typeface="楷体" panose="02010609060101010101" pitchFamily="49" charset="-122"/>
              </a:rPr>
              <a:t> </a:t>
            </a:r>
          </a:p>
        </p:txBody>
      </p:sp>
      <p:sp>
        <p:nvSpPr>
          <p:cNvPr id="36" name="Text Box 18">
            <a:extLst>
              <a:ext uri="{FF2B5EF4-FFF2-40B4-BE49-F238E27FC236}">
                <a16:creationId xmlns:a16="http://schemas.microsoft.com/office/drawing/2014/main" id="{B176E30B-1E99-41B1-A024-637A308D1EE9}"/>
              </a:ext>
            </a:extLst>
          </p:cNvPr>
          <p:cNvSpPr txBox="1">
            <a:spLocks noChangeArrowheads="1"/>
          </p:cNvSpPr>
          <p:nvPr/>
        </p:nvSpPr>
        <p:spPr bwMode="auto">
          <a:xfrm>
            <a:off x="1590675" y="2940479"/>
            <a:ext cx="273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0563C1"/>
                </a:solidFill>
                <a:latin typeface="楷体" panose="02010609060101010101" pitchFamily="49" charset="-122"/>
                <a:ea typeface="楷体" panose="02010609060101010101" pitchFamily="49" charset="-122"/>
              </a:rPr>
              <a:t>0 101</a:t>
            </a:r>
            <a:r>
              <a:rPr lang="zh-CN" altLang="en-US" sz="2400" dirty="0">
                <a:solidFill>
                  <a:srgbClr val="0563C1"/>
                </a:solidFill>
                <a:latin typeface="楷体" panose="02010609060101010101" pitchFamily="49" charset="-122"/>
                <a:ea typeface="楷体" panose="02010609060101010101" pitchFamily="49" charset="-122"/>
              </a:rPr>
              <a:t> </a:t>
            </a:r>
          </a:p>
        </p:txBody>
      </p:sp>
      <p:sp>
        <p:nvSpPr>
          <p:cNvPr id="37" name="Text Box 20">
            <a:extLst>
              <a:ext uri="{FF2B5EF4-FFF2-40B4-BE49-F238E27FC236}">
                <a16:creationId xmlns:a16="http://schemas.microsoft.com/office/drawing/2014/main" id="{1FDFDCDC-128C-4904-9AA8-D0644FAFB779}"/>
              </a:ext>
            </a:extLst>
          </p:cNvPr>
          <p:cNvSpPr txBox="1">
            <a:spLocks noChangeArrowheads="1"/>
          </p:cNvSpPr>
          <p:nvPr/>
        </p:nvSpPr>
        <p:spPr bwMode="auto">
          <a:xfrm>
            <a:off x="1590675" y="3445304"/>
            <a:ext cx="273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0563C1"/>
                </a:solidFill>
                <a:latin typeface="楷体" panose="02010609060101010101" pitchFamily="49" charset="-122"/>
                <a:ea typeface="楷体" panose="02010609060101010101" pitchFamily="49" charset="-122"/>
              </a:rPr>
              <a:t>1 101</a:t>
            </a:r>
            <a:r>
              <a:rPr lang="zh-CN" altLang="en-US" sz="2400" dirty="0">
                <a:solidFill>
                  <a:srgbClr val="0563C1"/>
                </a:solidFill>
                <a:latin typeface="楷体" panose="02010609060101010101" pitchFamily="49" charset="-122"/>
                <a:ea typeface="楷体" panose="02010609060101010101" pitchFamily="49" charset="-122"/>
              </a:rPr>
              <a:t> </a:t>
            </a:r>
          </a:p>
        </p:txBody>
      </p:sp>
      <p:sp useBgFill="1">
        <p:nvSpPr>
          <p:cNvPr id="44" name="MH_Other_2">
            <a:extLst>
              <a:ext uri="{FF2B5EF4-FFF2-40B4-BE49-F238E27FC236}">
                <a16:creationId xmlns:a16="http://schemas.microsoft.com/office/drawing/2014/main" id="{DD4DF616-5B35-4818-BCE8-3FA637347655}"/>
              </a:ext>
            </a:extLst>
          </p:cNvPr>
          <p:cNvSpPr/>
          <p:nvPr>
            <p:custDataLst>
              <p:tags r:id="rId2"/>
            </p:custDataLst>
          </p:nvPr>
        </p:nvSpPr>
        <p:spPr>
          <a:xfrm>
            <a:off x="267336" y="4256699"/>
            <a:ext cx="4057014" cy="179485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楷体" panose="02010609060101010101" pitchFamily="49" charset="-122"/>
              <a:ea typeface="楷体" panose="02010609060101010101" pitchFamily="49" charset="-122"/>
            </a:endParaRPr>
          </a:p>
        </p:txBody>
      </p:sp>
      <p:sp>
        <p:nvSpPr>
          <p:cNvPr id="45" name="Text Box 7">
            <a:extLst>
              <a:ext uri="{FF2B5EF4-FFF2-40B4-BE49-F238E27FC236}">
                <a16:creationId xmlns:a16="http://schemas.microsoft.com/office/drawing/2014/main" id="{2CD6D239-5263-41C1-8BFA-9AEA210E9E58}"/>
              </a:ext>
            </a:extLst>
          </p:cNvPr>
          <p:cNvSpPr txBox="1">
            <a:spLocks noChangeArrowheads="1"/>
          </p:cNvSpPr>
          <p:nvPr/>
        </p:nvSpPr>
        <p:spPr bwMode="auto">
          <a:xfrm>
            <a:off x="437513" y="4385129"/>
            <a:ext cx="3959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例2  用数字代码表示字符</a:t>
            </a:r>
            <a:r>
              <a:rPr lang="zh-CN" altLang="en-US" sz="2400" dirty="0">
                <a:latin typeface="楷体" panose="02010609060101010101" pitchFamily="49" charset="-122"/>
                <a:ea typeface="楷体" panose="02010609060101010101" pitchFamily="49" charset="-122"/>
              </a:rPr>
              <a:t> </a:t>
            </a:r>
          </a:p>
        </p:txBody>
      </p:sp>
      <p:sp>
        <p:nvSpPr>
          <p:cNvPr id="46" name="Text Box 8">
            <a:extLst>
              <a:ext uri="{FF2B5EF4-FFF2-40B4-BE49-F238E27FC236}">
                <a16:creationId xmlns:a16="http://schemas.microsoft.com/office/drawing/2014/main" id="{9875AB85-454E-42C2-9681-89896728D9D4}"/>
              </a:ext>
            </a:extLst>
          </p:cNvPr>
          <p:cNvSpPr txBox="1">
            <a:spLocks noChangeArrowheads="1"/>
          </p:cNvSpPr>
          <p:nvPr/>
        </p:nvSpPr>
        <p:spPr bwMode="auto">
          <a:xfrm>
            <a:off x="727074" y="4918553"/>
            <a:ext cx="606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400" b="1">
                <a:solidFill>
                  <a:srgbClr val="FF0000"/>
                </a:solidFill>
                <a:latin typeface="楷体" panose="02010609060101010101" pitchFamily="49" charset="-122"/>
                <a:ea typeface="楷体" panose="02010609060101010101" pitchFamily="49" charset="-122"/>
              </a:rPr>
              <a:t>A</a:t>
            </a:r>
            <a:r>
              <a:rPr lang="en-US" altLang="zh-CN" sz="2400">
                <a:solidFill>
                  <a:srgbClr val="FF0000"/>
                </a:solidFill>
                <a:latin typeface="楷体" panose="02010609060101010101" pitchFamily="49" charset="-122"/>
                <a:ea typeface="楷体" panose="02010609060101010101" pitchFamily="49" charset="-122"/>
              </a:rPr>
              <a:t> </a:t>
            </a:r>
          </a:p>
        </p:txBody>
      </p:sp>
      <p:sp>
        <p:nvSpPr>
          <p:cNvPr id="47" name="Text Box 9">
            <a:extLst>
              <a:ext uri="{FF2B5EF4-FFF2-40B4-BE49-F238E27FC236}">
                <a16:creationId xmlns:a16="http://schemas.microsoft.com/office/drawing/2014/main" id="{D386940F-B9C6-4D7F-99EE-3845D8FEB19B}"/>
              </a:ext>
            </a:extLst>
          </p:cNvPr>
          <p:cNvSpPr txBox="1">
            <a:spLocks noChangeArrowheads="1"/>
          </p:cNvSpPr>
          <p:nvPr/>
        </p:nvSpPr>
        <p:spPr bwMode="auto">
          <a:xfrm>
            <a:off x="727074" y="5471003"/>
            <a:ext cx="4635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en-US" altLang="zh-CN" sz="2400" b="1" dirty="0">
                <a:solidFill>
                  <a:srgbClr val="FF0000"/>
                </a:solidFill>
                <a:latin typeface="楷体" panose="02010609060101010101" pitchFamily="49" charset="-122"/>
                <a:ea typeface="楷体" panose="02010609060101010101" pitchFamily="49" charset="-122"/>
              </a:rPr>
              <a:t>B</a:t>
            </a:r>
            <a:r>
              <a:rPr lang="en-US" altLang="zh-CN" sz="2400" dirty="0">
                <a:solidFill>
                  <a:srgbClr val="FF0000"/>
                </a:solidFill>
                <a:latin typeface="楷体" panose="02010609060101010101" pitchFamily="49" charset="-122"/>
                <a:ea typeface="楷体" panose="02010609060101010101" pitchFamily="49" charset="-122"/>
              </a:rPr>
              <a:t> </a:t>
            </a:r>
          </a:p>
        </p:txBody>
      </p:sp>
      <p:sp>
        <p:nvSpPr>
          <p:cNvPr id="48" name="Text Box 10">
            <a:extLst>
              <a:ext uri="{FF2B5EF4-FFF2-40B4-BE49-F238E27FC236}">
                <a16:creationId xmlns:a16="http://schemas.microsoft.com/office/drawing/2014/main" id="{2A649D7F-1C62-4215-8F21-5D30D2E7AB79}"/>
              </a:ext>
            </a:extLst>
          </p:cNvPr>
          <p:cNvSpPr txBox="1">
            <a:spLocks noChangeArrowheads="1"/>
          </p:cNvSpPr>
          <p:nvPr/>
        </p:nvSpPr>
        <p:spPr bwMode="auto">
          <a:xfrm>
            <a:off x="1590675" y="4925671"/>
            <a:ext cx="2526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0563C1"/>
                </a:solidFill>
                <a:latin typeface="楷体" panose="02010609060101010101" pitchFamily="49" charset="-122"/>
                <a:ea typeface="楷体" panose="02010609060101010101" pitchFamily="49" charset="-122"/>
              </a:rPr>
              <a:t>1000001</a:t>
            </a:r>
            <a:r>
              <a:rPr lang="zh-CN" altLang="en-US" sz="2400" dirty="0">
                <a:latin typeface="楷体" panose="02010609060101010101" pitchFamily="49" charset="-122"/>
                <a:ea typeface="楷体" panose="02010609060101010101" pitchFamily="49" charset="-122"/>
              </a:rPr>
              <a:t> </a:t>
            </a:r>
          </a:p>
        </p:txBody>
      </p:sp>
      <p:sp>
        <p:nvSpPr>
          <p:cNvPr id="49" name="Text Box 11">
            <a:extLst>
              <a:ext uri="{FF2B5EF4-FFF2-40B4-BE49-F238E27FC236}">
                <a16:creationId xmlns:a16="http://schemas.microsoft.com/office/drawing/2014/main" id="{7ABC79E3-84DC-4435-A6BF-8082F58DA11F}"/>
              </a:ext>
            </a:extLst>
          </p:cNvPr>
          <p:cNvSpPr txBox="1">
            <a:spLocks noChangeArrowheads="1"/>
          </p:cNvSpPr>
          <p:nvPr/>
        </p:nvSpPr>
        <p:spPr bwMode="auto">
          <a:xfrm>
            <a:off x="1590675" y="5453167"/>
            <a:ext cx="2628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0563C1"/>
                </a:solidFill>
                <a:latin typeface="楷体" panose="02010609060101010101" pitchFamily="49" charset="-122"/>
                <a:ea typeface="楷体" panose="02010609060101010101" pitchFamily="49" charset="-122"/>
              </a:rPr>
              <a:t>1000010</a:t>
            </a:r>
            <a:r>
              <a:rPr lang="zh-CN" altLang="en-US" sz="2400" dirty="0">
                <a:latin typeface="楷体" panose="02010609060101010101" pitchFamily="49" charset="-122"/>
                <a:ea typeface="楷体" panose="02010609060101010101" pitchFamily="49" charset="-122"/>
              </a:rPr>
              <a:t> </a:t>
            </a:r>
          </a:p>
        </p:txBody>
      </p:sp>
      <p:sp useBgFill="1">
        <p:nvSpPr>
          <p:cNvPr id="50" name="MH_Other_2">
            <a:extLst>
              <a:ext uri="{FF2B5EF4-FFF2-40B4-BE49-F238E27FC236}">
                <a16:creationId xmlns:a16="http://schemas.microsoft.com/office/drawing/2014/main" id="{FE102616-EB4B-4297-B3B1-BCBA342284BB}"/>
              </a:ext>
            </a:extLst>
          </p:cNvPr>
          <p:cNvSpPr/>
          <p:nvPr>
            <p:custDataLst>
              <p:tags r:id="rId3"/>
            </p:custDataLst>
          </p:nvPr>
        </p:nvSpPr>
        <p:spPr>
          <a:xfrm>
            <a:off x="4456427" y="2306100"/>
            <a:ext cx="4449450" cy="374545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楷体" panose="02010609060101010101" pitchFamily="49" charset="-122"/>
              <a:ea typeface="楷体" panose="02010609060101010101" pitchFamily="49" charset="-122"/>
            </a:endParaRPr>
          </a:p>
        </p:txBody>
      </p:sp>
      <p:sp>
        <p:nvSpPr>
          <p:cNvPr id="51" name="Text Box 13">
            <a:extLst>
              <a:ext uri="{FF2B5EF4-FFF2-40B4-BE49-F238E27FC236}">
                <a16:creationId xmlns:a16="http://schemas.microsoft.com/office/drawing/2014/main" id="{48A9EED2-AFD7-4FD0-8040-B53C4947D202}"/>
              </a:ext>
            </a:extLst>
          </p:cNvPr>
          <p:cNvSpPr txBox="1">
            <a:spLocks noChangeArrowheads="1"/>
          </p:cNvSpPr>
          <p:nvPr/>
        </p:nvSpPr>
        <p:spPr bwMode="auto">
          <a:xfrm>
            <a:off x="4410713" y="2465205"/>
            <a:ext cx="4755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例3 用数字代码表示命令、状态</a:t>
            </a:r>
            <a:r>
              <a:rPr lang="zh-CN" altLang="en-US" sz="2400" dirty="0">
                <a:latin typeface="楷体" panose="02010609060101010101" pitchFamily="49" charset="-122"/>
                <a:ea typeface="楷体" panose="02010609060101010101" pitchFamily="49" charset="-122"/>
              </a:rPr>
              <a:t> </a:t>
            </a:r>
          </a:p>
        </p:txBody>
      </p:sp>
      <p:sp>
        <p:nvSpPr>
          <p:cNvPr id="52" name="Text Box 14">
            <a:extLst>
              <a:ext uri="{FF2B5EF4-FFF2-40B4-BE49-F238E27FC236}">
                <a16:creationId xmlns:a16="http://schemas.microsoft.com/office/drawing/2014/main" id="{D1FC26BD-B4F0-412F-992B-0435BC4FD078}"/>
              </a:ext>
            </a:extLst>
          </p:cNvPr>
          <p:cNvSpPr txBox="1">
            <a:spLocks noChangeArrowheads="1"/>
          </p:cNvSpPr>
          <p:nvPr/>
        </p:nvSpPr>
        <p:spPr bwMode="auto">
          <a:xfrm>
            <a:off x="4905187" y="3104288"/>
            <a:ext cx="8922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solidFill>
                  <a:srgbClr val="FF0000"/>
                </a:solidFill>
                <a:latin typeface="楷体" panose="02010609060101010101" pitchFamily="49" charset="-122"/>
                <a:ea typeface="楷体" panose="02010609060101010101" pitchFamily="49" charset="-122"/>
              </a:rPr>
              <a:t>启动</a:t>
            </a:r>
            <a:r>
              <a:rPr lang="zh-CN" altLang="en-US" sz="2400" dirty="0">
                <a:solidFill>
                  <a:srgbClr val="FF0000"/>
                </a:solidFill>
                <a:latin typeface="楷体" panose="02010609060101010101" pitchFamily="49" charset="-122"/>
                <a:ea typeface="楷体" panose="02010609060101010101" pitchFamily="49" charset="-122"/>
              </a:rPr>
              <a:t> </a:t>
            </a:r>
          </a:p>
        </p:txBody>
      </p:sp>
      <p:sp>
        <p:nvSpPr>
          <p:cNvPr id="53" name="Text Box 15">
            <a:extLst>
              <a:ext uri="{FF2B5EF4-FFF2-40B4-BE49-F238E27FC236}">
                <a16:creationId xmlns:a16="http://schemas.microsoft.com/office/drawing/2014/main" id="{A9FD1076-D184-4620-9099-AAB2C2DB42AE}"/>
              </a:ext>
            </a:extLst>
          </p:cNvPr>
          <p:cNvSpPr txBox="1">
            <a:spLocks noChangeArrowheads="1"/>
          </p:cNvSpPr>
          <p:nvPr/>
        </p:nvSpPr>
        <p:spPr bwMode="auto">
          <a:xfrm>
            <a:off x="4905187" y="3790088"/>
            <a:ext cx="8922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a:solidFill>
                  <a:srgbClr val="FF0000"/>
                </a:solidFill>
                <a:latin typeface="楷体" panose="02010609060101010101" pitchFamily="49" charset="-122"/>
                <a:ea typeface="楷体" panose="02010609060101010101" pitchFamily="49" charset="-122"/>
              </a:rPr>
              <a:t>停止</a:t>
            </a:r>
            <a:r>
              <a:rPr lang="zh-CN" altLang="en-US" sz="2400">
                <a:solidFill>
                  <a:srgbClr val="FF0000"/>
                </a:solidFill>
                <a:latin typeface="楷体" panose="02010609060101010101" pitchFamily="49" charset="-122"/>
                <a:ea typeface="楷体" panose="02010609060101010101" pitchFamily="49" charset="-122"/>
              </a:rPr>
              <a:t> </a:t>
            </a:r>
          </a:p>
        </p:txBody>
      </p:sp>
      <p:sp>
        <p:nvSpPr>
          <p:cNvPr id="54" name="Text Box 16">
            <a:extLst>
              <a:ext uri="{FF2B5EF4-FFF2-40B4-BE49-F238E27FC236}">
                <a16:creationId xmlns:a16="http://schemas.microsoft.com/office/drawing/2014/main" id="{9B281CA9-7695-4DCC-B193-E842C5DEFA63}"/>
              </a:ext>
            </a:extLst>
          </p:cNvPr>
          <p:cNvSpPr txBox="1">
            <a:spLocks noChangeArrowheads="1"/>
          </p:cNvSpPr>
          <p:nvPr/>
        </p:nvSpPr>
        <p:spPr bwMode="auto">
          <a:xfrm>
            <a:off x="4905187" y="4552088"/>
            <a:ext cx="1962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a:solidFill>
                  <a:srgbClr val="FF0000"/>
                </a:solidFill>
                <a:latin typeface="楷体" panose="02010609060101010101" pitchFamily="49" charset="-122"/>
                <a:ea typeface="楷体" panose="02010609060101010101" pitchFamily="49" charset="-122"/>
              </a:rPr>
              <a:t>正在工作</a:t>
            </a:r>
            <a:r>
              <a:rPr lang="zh-CN" altLang="en-US" sz="2400">
                <a:solidFill>
                  <a:srgbClr val="FF0000"/>
                </a:solidFill>
                <a:latin typeface="楷体" panose="02010609060101010101" pitchFamily="49" charset="-122"/>
                <a:ea typeface="楷体" panose="02010609060101010101" pitchFamily="49" charset="-122"/>
              </a:rPr>
              <a:t> </a:t>
            </a:r>
          </a:p>
        </p:txBody>
      </p:sp>
      <p:sp>
        <p:nvSpPr>
          <p:cNvPr id="55" name="Text Box 17">
            <a:extLst>
              <a:ext uri="{FF2B5EF4-FFF2-40B4-BE49-F238E27FC236}">
                <a16:creationId xmlns:a16="http://schemas.microsoft.com/office/drawing/2014/main" id="{3A3B45F0-AFCC-4183-AA9A-56F46AE8A341}"/>
              </a:ext>
            </a:extLst>
          </p:cNvPr>
          <p:cNvSpPr txBox="1">
            <a:spLocks noChangeArrowheads="1"/>
          </p:cNvSpPr>
          <p:nvPr/>
        </p:nvSpPr>
        <p:spPr bwMode="auto">
          <a:xfrm>
            <a:off x="4905187" y="5314088"/>
            <a:ext cx="1962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a:solidFill>
                  <a:srgbClr val="FF0000"/>
                </a:solidFill>
                <a:latin typeface="楷体" panose="02010609060101010101" pitchFamily="49" charset="-122"/>
                <a:ea typeface="楷体" panose="02010609060101010101" pitchFamily="49" charset="-122"/>
              </a:rPr>
              <a:t>工作结束</a:t>
            </a:r>
            <a:r>
              <a:rPr lang="zh-CN" altLang="en-US" sz="2400">
                <a:solidFill>
                  <a:srgbClr val="FF0000"/>
                </a:solidFill>
                <a:latin typeface="楷体" panose="02010609060101010101" pitchFamily="49" charset="-122"/>
                <a:ea typeface="楷体" panose="02010609060101010101" pitchFamily="49" charset="-122"/>
              </a:rPr>
              <a:t> </a:t>
            </a:r>
          </a:p>
        </p:txBody>
      </p:sp>
      <p:sp>
        <p:nvSpPr>
          <p:cNvPr id="56" name="Text Box 18">
            <a:extLst>
              <a:ext uri="{FF2B5EF4-FFF2-40B4-BE49-F238E27FC236}">
                <a16:creationId xmlns:a16="http://schemas.microsoft.com/office/drawing/2014/main" id="{A4831BD1-867F-4DF8-9942-B0E01664FDD2}"/>
              </a:ext>
            </a:extLst>
          </p:cNvPr>
          <p:cNvSpPr txBox="1">
            <a:spLocks noChangeArrowheads="1"/>
          </p:cNvSpPr>
          <p:nvPr/>
        </p:nvSpPr>
        <p:spPr bwMode="auto">
          <a:xfrm>
            <a:off x="6600637" y="3104288"/>
            <a:ext cx="1962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0563C1"/>
                </a:solidFill>
                <a:latin typeface="楷体" panose="02010609060101010101" pitchFamily="49" charset="-122"/>
                <a:ea typeface="楷体" panose="02010609060101010101" pitchFamily="49" charset="-122"/>
              </a:rPr>
              <a:t>00</a:t>
            </a:r>
            <a:r>
              <a:rPr lang="zh-CN" altLang="en-US" sz="2400" dirty="0">
                <a:solidFill>
                  <a:srgbClr val="0563C1"/>
                </a:solidFill>
                <a:latin typeface="楷体" panose="02010609060101010101" pitchFamily="49" charset="-122"/>
                <a:ea typeface="楷体" panose="02010609060101010101" pitchFamily="49" charset="-122"/>
              </a:rPr>
              <a:t> </a:t>
            </a:r>
          </a:p>
        </p:txBody>
      </p:sp>
      <p:sp>
        <p:nvSpPr>
          <p:cNvPr id="57" name="Text Box 19">
            <a:extLst>
              <a:ext uri="{FF2B5EF4-FFF2-40B4-BE49-F238E27FC236}">
                <a16:creationId xmlns:a16="http://schemas.microsoft.com/office/drawing/2014/main" id="{7B8DB28C-A73A-4C12-A555-E8C40CF7E461}"/>
              </a:ext>
            </a:extLst>
          </p:cNvPr>
          <p:cNvSpPr txBox="1">
            <a:spLocks noChangeArrowheads="1"/>
          </p:cNvSpPr>
          <p:nvPr/>
        </p:nvSpPr>
        <p:spPr bwMode="auto">
          <a:xfrm>
            <a:off x="6600637" y="3790088"/>
            <a:ext cx="1962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0563C1"/>
                </a:solidFill>
                <a:latin typeface="楷体" panose="02010609060101010101" pitchFamily="49" charset="-122"/>
                <a:ea typeface="楷体" panose="02010609060101010101" pitchFamily="49" charset="-122"/>
              </a:rPr>
              <a:t>01</a:t>
            </a:r>
            <a:r>
              <a:rPr lang="zh-CN" altLang="en-US" sz="2400" dirty="0">
                <a:solidFill>
                  <a:srgbClr val="0563C1"/>
                </a:solidFill>
                <a:latin typeface="楷体" panose="02010609060101010101" pitchFamily="49" charset="-122"/>
                <a:ea typeface="楷体" panose="02010609060101010101" pitchFamily="49" charset="-122"/>
              </a:rPr>
              <a:t> </a:t>
            </a:r>
          </a:p>
        </p:txBody>
      </p:sp>
      <p:sp>
        <p:nvSpPr>
          <p:cNvPr id="58" name="Text Box 20">
            <a:extLst>
              <a:ext uri="{FF2B5EF4-FFF2-40B4-BE49-F238E27FC236}">
                <a16:creationId xmlns:a16="http://schemas.microsoft.com/office/drawing/2014/main" id="{B405691D-898A-4F4B-B4CC-438B6E376711}"/>
              </a:ext>
            </a:extLst>
          </p:cNvPr>
          <p:cNvSpPr txBox="1">
            <a:spLocks noChangeArrowheads="1"/>
          </p:cNvSpPr>
          <p:nvPr/>
        </p:nvSpPr>
        <p:spPr bwMode="auto">
          <a:xfrm>
            <a:off x="6600637" y="4552088"/>
            <a:ext cx="1962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3333FF"/>
                </a:solidFill>
                <a:latin typeface="楷体" panose="02010609060101010101" pitchFamily="49" charset="-122"/>
                <a:ea typeface="楷体" panose="02010609060101010101" pitchFamily="49" charset="-122"/>
              </a:rPr>
              <a:t> </a:t>
            </a:r>
            <a:r>
              <a:rPr lang="zh-CN" altLang="en-US" sz="2400" b="1" dirty="0">
                <a:solidFill>
                  <a:srgbClr val="0563C1"/>
                </a:solidFill>
                <a:latin typeface="楷体" panose="02010609060101010101" pitchFamily="49" charset="-122"/>
                <a:ea typeface="楷体" panose="02010609060101010101" pitchFamily="49" charset="-122"/>
              </a:rPr>
              <a:t>10</a:t>
            </a:r>
            <a:r>
              <a:rPr lang="zh-CN" altLang="en-US" sz="2400" dirty="0">
                <a:solidFill>
                  <a:srgbClr val="3333FF"/>
                </a:solidFill>
                <a:latin typeface="楷体" panose="02010609060101010101" pitchFamily="49" charset="-122"/>
                <a:ea typeface="楷体" panose="02010609060101010101" pitchFamily="49" charset="-122"/>
              </a:rPr>
              <a:t> </a:t>
            </a:r>
          </a:p>
        </p:txBody>
      </p:sp>
      <p:sp>
        <p:nvSpPr>
          <p:cNvPr id="59" name="Text Box 21">
            <a:extLst>
              <a:ext uri="{FF2B5EF4-FFF2-40B4-BE49-F238E27FC236}">
                <a16:creationId xmlns:a16="http://schemas.microsoft.com/office/drawing/2014/main" id="{245C5FB3-3068-483C-8D71-89EA11CBEB67}"/>
              </a:ext>
            </a:extLst>
          </p:cNvPr>
          <p:cNvSpPr txBox="1">
            <a:spLocks noChangeArrowheads="1"/>
          </p:cNvSpPr>
          <p:nvPr/>
        </p:nvSpPr>
        <p:spPr bwMode="auto">
          <a:xfrm>
            <a:off x="6600637" y="5314088"/>
            <a:ext cx="1962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400" b="1" dirty="0">
                <a:latin typeface="楷体" panose="02010609060101010101" pitchFamily="49" charset="-122"/>
                <a:ea typeface="楷体" panose="02010609060101010101" pitchFamily="49" charset="-122"/>
              </a:rPr>
              <a:t>表示为  </a:t>
            </a:r>
            <a:r>
              <a:rPr lang="zh-CN" altLang="en-US" sz="2400" b="1" dirty="0">
                <a:solidFill>
                  <a:srgbClr val="0563C1"/>
                </a:solidFill>
                <a:latin typeface="楷体" panose="02010609060101010101" pitchFamily="49" charset="-122"/>
                <a:ea typeface="楷体" panose="02010609060101010101" pitchFamily="49" charset="-122"/>
              </a:rPr>
              <a:t>11</a:t>
            </a:r>
            <a:r>
              <a:rPr lang="zh-CN" altLang="en-US" sz="2400" dirty="0">
                <a:solidFill>
                  <a:srgbClr val="0563C1"/>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012818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animEffect transition="in" filter="fade">
                                      <p:cBhvr>
                                        <p:cTn id="22" dur="500"/>
                                        <p:tgtEl>
                                          <p:spTgt spid="4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dissolv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left)">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dissolv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dissolve">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left)">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left)">
                                      <p:cBhvr>
                                        <p:cTn id="77" dur="500"/>
                                        <p:tgtEl>
                                          <p:spTgt spid="49"/>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anim calcmode="lin" valueType="num">
                                      <p:cBhvr>
                                        <p:cTn id="82" dur="500" fill="hold"/>
                                        <p:tgtEl>
                                          <p:spTgt spid="50"/>
                                        </p:tgtEl>
                                        <p:attrNameLst>
                                          <p:attrName>ppt_w</p:attrName>
                                        </p:attrNameLst>
                                      </p:cBhvr>
                                      <p:tavLst>
                                        <p:tav tm="0">
                                          <p:val>
                                            <p:fltVal val="0"/>
                                          </p:val>
                                        </p:tav>
                                        <p:tav tm="100000">
                                          <p:val>
                                            <p:strVal val="#ppt_w"/>
                                          </p:val>
                                        </p:tav>
                                      </p:tavLst>
                                    </p:anim>
                                    <p:anim calcmode="lin" valueType="num">
                                      <p:cBhvr>
                                        <p:cTn id="83" dur="500" fill="hold"/>
                                        <p:tgtEl>
                                          <p:spTgt spid="50"/>
                                        </p:tgtEl>
                                        <p:attrNameLst>
                                          <p:attrName>ppt_h</p:attrName>
                                        </p:attrNameLst>
                                      </p:cBhvr>
                                      <p:tavLst>
                                        <p:tav tm="0">
                                          <p:val>
                                            <p:fltVal val="0"/>
                                          </p:val>
                                        </p:tav>
                                        <p:tav tm="100000">
                                          <p:val>
                                            <p:strVal val="#ppt_h"/>
                                          </p:val>
                                        </p:tav>
                                      </p:tavLst>
                                    </p:anim>
                                    <p:animEffect transition="in" filter="fade">
                                      <p:cBhvr>
                                        <p:cTn id="84" dur="500"/>
                                        <p:tgtEl>
                                          <p:spTgt spid="50"/>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left)">
                                      <p:cBhvr>
                                        <p:cTn id="88" dur="500"/>
                                        <p:tgtEl>
                                          <p:spTgt spid="51"/>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dissolve">
                                      <p:cBhvr>
                                        <p:cTn id="93" dur="500"/>
                                        <p:tgtEl>
                                          <p:spTgt spid="5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dissolve">
                                      <p:cBhvr>
                                        <p:cTn id="98" dur="500"/>
                                        <p:tgtEl>
                                          <p:spTgt spid="53"/>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dissolve">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dissolve">
                                      <p:cBhvr>
                                        <p:cTn id="108" dur="500"/>
                                        <p:tgtEl>
                                          <p:spTgt spid="5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wipe(left)">
                                      <p:cBhvr>
                                        <p:cTn id="118" dur="500"/>
                                        <p:tgtEl>
                                          <p:spTgt spid="5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left)">
                                      <p:cBhvr>
                                        <p:cTn id="123" dur="500"/>
                                        <p:tgtEl>
                                          <p:spTgt spid="5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59"/>
                                        </p:tgtEl>
                                        <p:attrNameLst>
                                          <p:attrName>style.visibility</p:attrName>
                                        </p:attrNameLst>
                                      </p:cBhvr>
                                      <p:to>
                                        <p:strVal val="visible"/>
                                      </p:to>
                                    </p:set>
                                    <p:animEffect transition="in" filter="wipe(left)">
                                      <p:cBhvr>
                                        <p:cTn id="12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9" grpId="0"/>
      <p:bldP spid="33" grpId="0"/>
      <p:bldP spid="34" grpId="0"/>
      <p:bldP spid="35" grpId="0"/>
      <p:bldP spid="36" grpId="0"/>
      <p:bldP spid="37" grpId="0"/>
      <p:bldP spid="44" grpId="0" animBg="1"/>
      <p:bldP spid="45" grpId="0"/>
      <p:bldP spid="46" grpId="0"/>
      <p:bldP spid="47" grpId="0"/>
      <p:bldP spid="48" grpId="0"/>
      <p:bldP spid="49" grpId="0"/>
      <p:bldP spid="50" grpId="0" animBg="1"/>
      <p:bldP spid="51" grpId="0"/>
      <p:bldP spid="52" grpId="0"/>
      <p:bldP spid="53" grpId="0"/>
      <p:bldP spid="54" grpId="0"/>
      <p:bldP spid="55" grpId="0"/>
      <p:bldP spid="56" grpId="0"/>
      <p:bldP spid="57"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三、信息的数字化表示</a:t>
            </a:r>
          </a:p>
        </p:txBody>
      </p:sp>
      <p:cxnSp>
        <p:nvCxnSpPr>
          <p:cNvPr id="31" name="直接连接符 30"/>
          <p:cNvCxnSpPr>
            <a:cxnSpLocks/>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43AD6D2-E329-49A0-B7DB-4E29F7D6F1A2}" type="datetime1">
              <a:rPr lang="zh-CN" altLang="en-US" smtClean="0"/>
              <a:t>2020/11/5</a:t>
            </a:fld>
            <a:endParaRPr lang="zh-CN" altLang="en-US"/>
          </a:p>
        </p:txBody>
      </p:sp>
      <p:sp>
        <p:nvSpPr>
          <p:cNvPr id="6" name="页脚占位符 5"/>
          <p:cNvSpPr>
            <a:spLocks noGrp="1"/>
          </p:cNvSpPr>
          <p:nvPr>
            <p:ph type="ftr" sz="quarter" idx="11"/>
          </p:nvPr>
        </p:nvSpPr>
        <p:spPr/>
        <p:txBody>
          <a:bodyPr/>
          <a:lstStyle/>
          <a:p>
            <a:r>
              <a:rPr lang="zh-CN" altLang="en-US" dirty="0"/>
              <a:t>计算机系统结构</a:t>
            </a:r>
            <a:r>
              <a:rPr lang="en-US" altLang="zh-CN" dirty="0"/>
              <a:t>--</a:t>
            </a:r>
            <a:r>
              <a:rPr lang="zh-CN" altLang="en-US" dirty="0"/>
              <a:t>第一章 概论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9</a:t>
            </a:fld>
            <a:endParaRPr lang="zh-CN" altLang="en-US"/>
          </a:p>
        </p:txBody>
      </p:sp>
      <p:sp>
        <p:nvSpPr>
          <p:cNvPr id="14" name="Text Box 4">
            <a:extLst>
              <a:ext uri="{FF2B5EF4-FFF2-40B4-BE49-F238E27FC236}">
                <a16:creationId xmlns:a16="http://schemas.microsoft.com/office/drawing/2014/main" id="{D8CDFF33-6A5A-4E61-BD2A-CBF9F02E8537}"/>
              </a:ext>
            </a:extLst>
          </p:cNvPr>
          <p:cNvSpPr txBox="1"/>
          <p:nvPr/>
        </p:nvSpPr>
        <p:spPr>
          <a:xfrm>
            <a:off x="437513" y="1037210"/>
            <a:ext cx="6258562" cy="508409"/>
          </a:xfrm>
          <a:prstGeom prst="rect">
            <a:avLst/>
          </a:prstGeom>
          <a:noFill/>
          <a:ln w="9525">
            <a:noFill/>
          </a:ln>
        </p:spPr>
        <p:txBody>
          <a:bodyPr wrap="square" anchor="t">
            <a:spAutoFit/>
          </a:bodyPr>
          <a:lstStyle/>
          <a:p>
            <a:pPr>
              <a:lnSpc>
                <a:spcPct val="110000"/>
              </a:lnSpc>
              <a:spcBef>
                <a:spcPct val="50000"/>
              </a:spcBef>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在计算机中用数字代码表示各种信息 </a:t>
            </a:r>
          </a:p>
        </p:txBody>
      </p:sp>
      <p:cxnSp>
        <p:nvCxnSpPr>
          <p:cNvPr id="38" name="MH_Other_5">
            <a:extLst>
              <a:ext uri="{FF2B5EF4-FFF2-40B4-BE49-F238E27FC236}">
                <a16:creationId xmlns:a16="http://schemas.microsoft.com/office/drawing/2014/main" id="{0CC45FD7-4BC7-47CD-B8C1-BD38092582CE}"/>
              </a:ext>
            </a:extLst>
          </p:cNvPr>
          <p:cNvCxnSpPr>
            <a:cxnSpLocks/>
          </p:cNvCxnSpPr>
          <p:nvPr>
            <p:custDataLst>
              <p:tags r:id="rId1"/>
            </p:custDataLst>
          </p:nvPr>
        </p:nvCxnSpPr>
        <p:spPr>
          <a:xfrm flipV="1">
            <a:off x="518481" y="1693328"/>
            <a:ext cx="617759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 Box 5">
            <a:extLst>
              <a:ext uri="{FF2B5EF4-FFF2-40B4-BE49-F238E27FC236}">
                <a16:creationId xmlns:a16="http://schemas.microsoft.com/office/drawing/2014/main" id="{BC3A9DAA-950E-4854-9639-2344EB0E82A4}"/>
              </a:ext>
            </a:extLst>
          </p:cNvPr>
          <p:cNvSpPr txBox="1"/>
          <p:nvPr/>
        </p:nvSpPr>
        <p:spPr>
          <a:xfrm>
            <a:off x="437514" y="1859153"/>
            <a:ext cx="6734811" cy="559769"/>
          </a:xfrm>
          <a:prstGeom prst="rect">
            <a:avLst/>
          </a:prstGeom>
          <a:noFill/>
          <a:ln w="9525">
            <a:noFill/>
          </a:ln>
        </p:spPr>
        <p:txBody>
          <a:bodyPr wrap="square" anchor="t">
            <a:spAutoFit/>
          </a:bodyPr>
          <a:lstStyle/>
          <a:p>
            <a:pPr>
              <a:lnSpc>
                <a:spcPct val="150000"/>
              </a:lnSpc>
            </a:pPr>
            <a:r>
              <a:rPr lang="zh-CN" altLang="en-US" sz="2400" b="1" dirty="0">
                <a:latin typeface="楷体" panose="02010609060101010101" pitchFamily="49" charset="-122"/>
                <a:ea typeface="楷体" panose="02010609060101010101" pitchFamily="49" charset="-122"/>
              </a:rPr>
              <a:t>在计算机中，信息是通过电信号表示的。</a:t>
            </a:r>
          </a:p>
        </p:txBody>
      </p:sp>
      <p:sp>
        <p:nvSpPr>
          <p:cNvPr id="40" name="Text Box 5">
            <a:extLst>
              <a:ext uri="{FF2B5EF4-FFF2-40B4-BE49-F238E27FC236}">
                <a16:creationId xmlns:a16="http://schemas.microsoft.com/office/drawing/2014/main" id="{62D528E5-CE9B-4983-BA8B-9CC183692752}"/>
              </a:ext>
            </a:extLst>
          </p:cNvPr>
          <p:cNvSpPr txBox="1"/>
          <p:nvPr/>
        </p:nvSpPr>
        <p:spPr>
          <a:xfrm>
            <a:off x="437513" y="2641897"/>
            <a:ext cx="4886961" cy="559769"/>
          </a:xfrm>
          <a:prstGeom prst="rect">
            <a:avLst/>
          </a:prstGeom>
          <a:noFill/>
          <a:ln w="9525">
            <a:noFill/>
          </a:ln>
        </p:spPr>
        <p:txBody>
          <a:bodyPr wrap="square" anchor="t">
            <a:spAutoFit/>
          </a:bodyPr>
          <a:lstStyle/>
          <a:p>
            <a:pPr>
              <a:lnSpc>
                <a:spcPct val="150000"/>
              </a:lnSpc>
            </a:pPr>
            <a:r>
              <a:rPr lang="zh-CN" altLang="en-US" sz="2400" b="1" dirty="0">
                <a:latin typeface="楷体" panose="02010609060101010101" pitchFamily="49" charset="-122"/>
                <a:ea typeface="楷体" panose="02010609060101010101" pitchFamily="49" charset="-122"/>
              </a:rPr>
              <a:t>表示两种类型的电信号：</a:t>
            </a:r>
            <a:endParaRPr lang="en-US" altLang="zh-CN" sz="2400" b="1" dirty="0">
              <a:latin typeface="楷体" panose="02010609060101010101" pitchFamily="49" charset="-122"/>
              <a:ea typeface="楷体" panose="02010609060101010101" pitchFamily="49" charset="-122"/>
            </a:endParaRPr>
          </a:p>
        </p:txBody>
      </p:sp>
      <p:sp>
        <p:nvSpPr>
          <p:cNvPr id="41" name="Text Box 5">
            <a:extLst>
              <a:ext uri="{FF2B5EF4-FFF2-40B4-BE49-F238E27FC236}">
                <a16:creationId xmlns:a16="http://schemas.microsoft.com/office/drawing/2014/main" id="{0B061602-B2EA-4363-A7CD-FAD9A01B03B1}"/>
              </a:ext>
            </a:extLst>
          </p:cNvPr>
          <p:cNvSpPr txBox="1"/>
          <p:nvPr/>
        </p:nvSpPr>
        <p:spPr>
          <a:xfrm>
            <a:off x="1067499" y="3318969"/>
            <a:ext cx="6734811" cy="559769"/>
          </a:xfrm>
          <a:prstGeom prst="rect">
            <a:avLst/>
          </a:prstGeom>
          <a:noFill/>
          <a:ln w="9525">
            <a:noFill/>
          </a:ln>
        </p:spPr>
        <p:txBody>
          <a:bodyPr wrap="square" anchor="t">
            <a:spAutoFit/>
          </a:bodyPr>
          <a:lstStyle/>
          <a:p>
            <a:pPr>
              <a:lnSpc>
                <a:spcPct val="150000"/>
              </a:lnSpc>
            </a:pPr>
            <a:r>
              <a:rPr lang="en-US" altLang="zh-CN" sz="2400" b="1" dirty="0">
                <a:latin typeface="楷体" panose="02010609060101010101" pitchFamily="49" charset="-122"/>
                <a:ea typeface="楷体" panose="02010609060101010101" pitchFamily="49" charset="-122"/>
              </a:rPr>
              <a:t>a.</a:t>
            </a:r>
            <a:r>
              <a:rPr lang="zh-CN" altLang="en-US" sz="2400" b="1" dirty="0">
                <a:latin typeface="楷体" panose="02010609060101010101" pitchFamily="49" charset="-122"/>
                <a:ea typeface="楷体" panose="02010609060101010101" pitchFamily="49" charset="-122"/>
              </a:rPr>
              <a:t>模拟信号：是一种随时间连续变化的电信号</a:t>
            </a:r>
            <a:endParaRPr lang="en-US" altLang="zh-CN" sz="2400" b="1" dirty="0">
              <a:latin typeface="楷体" panose="02010609060101010101" pitchFamily="49" charset="-122"/>
              <a:ea typeface="楷体" panose="02010609060101010101" pitchFamily="49" charset="-122"/>
            </a:endParaRPr>
          </a:p>
        </p:txBody>
      </p:sp>
      <p:sp>
        <p:nvSpPr>
          <p:cNvPr id="42" name="Text Box 5">
            <a:extLst>
              <a:ext uri="{FF2B5EF4-FFF2-40B4-BE49-F238E27FC236}">
                <a16:creationId xmlns:a16="http://schemas.microsoft.com/office/drawing/2014/main" id="{5E741905-F415-469B-8CD5-81A14E40608E}"/>
              </a:ext>
            </a:extLst>
          </p:cNvPr>
          <p:cNvSpPr txBox="1"/>
          <p:nvPr/>
        </p:nvSpPr>
        <p:spPr>
          <a:xfrm>
            <a:off x="3228338" y="4615603"/>
            <a:ext cx="3703321" cy="559769"/>
          </a:xfrm>
          <a:prstGeom prst="rect">
            <a:avLst/>
          </a:prstGeom>
          <a:noFill/>
          <a:ln w="9525">
            <a:noFill/>
          </a:ln>
        </p:spPr>
        <p:txBody>
          <a:bodyPr wrap="square" anchor="t">
            <a:spAutoFit/>
          </a:bodyPr>
          <a:lstStyle/>
          <a:p>
            <a:pPr>
              <a:lnSpc>
                <a:spcPct val="150000"/>
              </a:lnSpc>
            </a:pPr>
            <a:r>
              <a:rPr lang="zh-CN" altLang="en-US" sz="2400" b="1" dirty="0">
                <a:latin typeface="楷体" panose="02010609060101010101" pitchFamily="49" charset="-122"/>
                <a:ea typeface="楷体" panose="02010609060101010101" pitchFamily="49" charset="-122"/>
              </a:rPr>
              <a:t>电平（位）：并行传送</a:t>
            </a:r>
            <a:endParaRPr lang="en-US" altLang="zh-CN" sz="2400" b="1" dirty="0">
              <a:latin typeface="楷体" panose="02010609060101010101" pitchFamily="49" charset="-122"/>
              <a:ea typeface="楷体" panose="02010609060101010101" pitchFamily="49" charset="-122"/>
            </a:endParaRPr>
          </a:p>
        </p:txBody>
      </p:sp>
      <p:sp>
        <p:nvSpPr>
          <p:cNvPr id="60" name="Text Box 5">
            <a:extLst>
              <a:ext uri="{FF2B5EF4-FFF2-40B4-BE49-F238E27FC236}">
                <a16:creationId xmlns:a16="http://schemas.microsoft.com/office/drawing/2014/main" id="{1621A086-D3C7-4830-AF5F-B5E818CCF27F}"/>
              </a:ext>
            </a:extLst>
          </p:cNvPr>
          <p:cNvSpPr txBox="1"/>
          <p:nvPr/>
        </p:nvSpPr>
        <p:spPr>
          <a:xfrm>
            <a:off x="3240404" y="5289672"/>
            <a:ext cx="3703321" cy="559769"/>
          </a:xfrm>
          <a:prstGeom prst="rect">
            <a:avLst/>
          </a:prstGeom>
          <a:noFill/>
          <a:ln w="9525">
            <a:noFill/>
          </a:ln>
        </p:spPr>
        <p:txBody>
          <a:bodyPr wrap="square" anchor="t">
            <a:spAutoFit/>
          </a:bodyPr>
          <a:lstStyle/>
          <a:p>
            <a:pPr>
              <a:lnSpc>
                <a:spcPct val="150000"/>
              </a:lnSpc>
            </a:pPr>
            <a:r>
              <a:rPr lang="zh-CN" altLang="en-US" sz="2400" b="1" dirty="0">
                <a:latin typeface="楷体" panose="02010609060101010101" pitchFamily="49" charset="-122"/>
                <a:ea typeface="楷体" panose="02010609060101010101" pitchFamily="49" charset="-122"/>
              </a:rPr>
              <a:t>脉冲：串行传送</a:t>
            </a:r>
            <a:endParaRPr lang="en-US" altLang="zh-CN" sz="2400" b="1" dirty="0">
              <a:latin typeface="楷体" panose="02010609060101010101" pitchFamily="49" charset="-122"/>
              <a:ea typeface="楷体" panose="02010609060101010101" pitchFamily="49" charset="-122"/>
            </a:endParaRPr>
          </a:p>
        </p:txBody>
      </p:sp>
      <p:sp>
        <p:nvSpPr>
          <p:cNvPr id="61" name="Text Box 5">
            <a:extLst>
              <a:ext uri="{FF2B5EF4-FFF2-40B4-BE49-F238E27FC236}">
                <a16:creationId xmlns:a16="http://schemas.microsoft.com/office/drawing/2014/main" id="{DB5CFCFA-26AF-47B7-B296-0BF799EEE5B2}"/>
              </a:ext>
            </a:extLst>
          </p:cNvPr>
          <p:cNvSpPr txBox="1"/>
          <p:nvPr/>
        </p:nvSpPr>
        <p:spPr>
          <a:xfrm>
            <a:off x="1067499" y="3946016"/>
            <a:ext cx="7689994" cy="559769"/>
          </a:xfrm>
          <a:prstGeom prst="rect">
            <a:avLst/>
          </a:prstGeom>
          <a:noFill/>
          <a:ln w="9525">
            <a:noFill/>
          </a:ln>
        </p:spPr>
        <p:txBody>
          <a:bodyPr wrap="square" anchor="t">
            <a:spAutoFit/>
          </a:bodyPr>
          <a:lstStyle/>
          <a:p>
            <a:pPr>
              <a:lnSpc>
                <a:spcPct val="150000"/>
              </a:lnSpc>
            </a:pP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数字信号：是一种在时间或空间上断续变化的电信号</a:t>
            </a:r>
          </a:p>
        </p:txBody>
      </p:sp>
      <p:sp>
        <p:nvSpPr>
          <p:cNvPr id="62" name="AutoShape 5">
            <a:extLst>
              <a:ext uri="{FF2B5EF4-FFF2-40B4-BE49-F238E27FC236}">
                <a16:creationId xmlns:a16="http://schemas.microsoft.com/office/drawing/2014/main" id="{4530F77D-3FC7-46BA-A6E8-7E8FEB56E1AE}"/>
              </a:ext>
            </a:extLst>
          </p:cNvPr>
          <p:cNvSpPr/>
          <p:nvPr/>
        </p:nvSpPr>
        <p:spPr bwMode="auto">
          <a:xfrm>
            <a:off x="3030883" y="4854116"/>
            <a:ext cx="191108" cy="875188"/>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2400" b="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998395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60" grpId="0"/>
      <p:bldP spid="61" grpId="0"/>
      <p:bldP spid="6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ags/tag10.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8"/>
</p:tagLst>
</file>

<file path=ppt/tags/tag10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9"/>
</p:tagLst>
</file>

<file path=ppt/tags/tag10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0"/>
</p:tagLst>
</file>

<file path=ppt/tags/tag10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1"/>
</p:tagLst>
</file>

<file path=ppt/tags/tag10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2"/>
</p:tagLst>
</file>

<file path=ppt/tags/tag10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3"/>
</p:tagLst>
</file>

<file path=ppt/tags/tag10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4"/>
</p:tagLst>
</file>

<file path=ppt/tags/tag10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5"/>
</p:tagLst>
</file>

<file path=ppt/tags/tag10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6"/>
</p:tagLst>
</file>

<file path=ppt/tags/tag10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7"/>
</p:tagLst>
</file>

<file path=ppt/tags/tag11.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8"/>
</p:tagLst>
</file>

<file path=ppt/tags/tag11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89"/>
</p:tagLst>
</file>

<file path=ppt/tags/tag11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0"/>
</p:tagLst>
</file>

<file path=ppt/tags/tag11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1"/>
</p:tagLst>
</file>

<file path=ppt/tags/tag11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2"/>
</p:tagLst>
</file>

<file path=ppt/tags/tag11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3"/>
</p:tagLst>
</file>

<file path=ppt/tags/tag11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4"/>
</p:tagLst>
</file>

<file path=ppt/tags/tag11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5"/>
</p:tagLst>
</file>

<file path=ppt/tags/tag11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6"/>
</p:tagLst>
</file>

<file path=ppt/tags/tag11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7"/>
</p:tagLst>
</file>

<file path=ppt/tags/tag12.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98"/>
</p:tagLst>
</file>

<file path=ppt/tags/tag121.xml><?xml version="1.0" encoding="utf-8"?>
<p:tagLst xmlns:a="http://schemas.openxmlformats.org/drawingml/2006/main" xmlns:r="http://schemas.openxmlformats.org/officeDocument/2006/relationships" xmlns:p="http://schemas.openxmlformats.org/presentationml/2006/main">
  <p:tag name="MH" val="20200524120636"/>
  <p:tag name="MH_LIBRARY" val="GRAPHIC"/>
  <p:tag name="MH_TYPE" val="Other"/>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200524120636"/>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200524120636"/>
  <p:tag name="MH_LIBRARY" val="GRAPHIC"/>
  <p:tag name="MH_TYPE" val="Other"/>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200524120636"/>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200524120636"/>
  <p:tag name="MH_LIBRARY" val="GRAPHIC"/>
  <p:tag name="MH_TYPE" val="Picture"/>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 val="20200524120636"/>
  <p:tag name="MH_LIBRARY" val="GRAPHIC"/>
  <p:tag name="MH_TYPE" val="Other"/>
  <p:tag name="MH_ORDER" val="5"/>
</p:tagLst>
</file>

<file path=ppt/tags/tag127.xml><?xml version="1.0" encoding="utf-8"?>
<p:tagLst xmlns:a="http://schemas.openxmlformats.org/drawingml/2006/main" xmlns:r="http://schemas.openxmlformats.org/officeDocument/2006/relationships" xmlns:p="http://schemas.openxmlformats.org/presentationml/2006/main">
  <p:tag name="MH" val="20200524120636"/>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20052216211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17.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3.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29.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0.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15"/>
</p:tagLst>
</file>

<file path=ppt/tags/tag3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16"/>
</p:tagLst>
</file>

<file path=ppt/tags/tag3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17"/>
</p:tagLst>
</file>

<file path=ppt/tags/tag4.xml><?xml version="1.0" encoding="utf-8"?>
<p:tagLst xmlns:a="http://schemas.openxmlformats.org/drawingml/2006/main" xmlns:r="http://schemas.openxmlformats.org/officeDocument/2006/relationships" xmlns:p="http://schemas.openxmlformats.org/presentationml/2006/main">
  <p:tag name="MH" val="20200522132210"/>
  <p:tag name="MH_LIBRARY" val="GRAPHIC"/>
  <p:tag name="MH_TYPE" val="SubTitle"/>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18"/>
</p:tagLst>
</file>

<file path=ppt/tags/tag4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19"/>
</p:tagLst>
</file>

<file path=ppt/tags/tag4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0"/>
</p:tagLst>
</file>

<file path=ppt/tags/tag4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1"/>
</p:tagLst>
</file>

<file path=ppt/tags/tag4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2"/>
</p:tagLst>
</file>

<file path=ppt/tags/tag4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3"/>
</p:tagLst>
</file>

<file path=ppt/tags/tag4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4"/>
</p:tagLst>
</file>

<file path=ppt/tags/tag4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5"/>
</p:tagLst>
</file>

<file path=ppt/tags/tag4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6"/>
</p:tagLst>
</file>

<file path=ppt/tags/tag4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7"/>
</p:tagLst>
</file>

<file path=ppt/tags/tag5.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5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8"/>
</p:tagLst>
</file>

<file path=ppt/tags/tag5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29"/>
</p:tagLst>
</file>

<file path=ppt/tags/tag5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0"/>
</p:tagLst>
</file>

<file path=ppt/tags/tag5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1"/>
</p:tagLst>
</file>

<file path=ppt/tags/tag5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2"/>
</p:tagLst>
</file>

<file path=ppt/tags/tag5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3"/>
</p:tagLst>
</file>

<file path=ppt/tags/tag5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4"/>
</p:tagLst>
</file>

<file path=ppt/tags/tag5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5"/>
</p:tagLst>
</file>

<file path=ppt/tags/tag5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6"/>
</p:tagLst>
</file>

<file path=ppt/tags/tag5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7"/>
</p:tagLst>
</file>

<file path=ppt/tags/tag6.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8"/>
</p:tagLst>
</file>

<file path=ppt/tags/tag6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39"/>
</p:tagLst>
</file>

<file path=ppt/tags/tag6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0"/>
</p:tagLst>
</file>

<file path=ppt/tags/tag6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1"/>
</p:tagLst>
</file>

<file path=ppt/tags/tag6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2"/>
</p:tagLst>
</file>

<file path=ppt/tags/tag6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3"/>
</p:tagLst>
</file>

<file path=ppt/tags/tag6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4"/>
</p:tagLst>
</file>

<file path=ppt/tags/tag6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5"/>
</p:tagLst>
</file>

<file path=ppt/tags/tag6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6"/>
</p:tagLst>
</file>

<file path=ppt/tags/tag6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7"/>
</p:tagLst>
</file>

<file path=ppt/tags/tag7.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8"/>
</p:tagLst>
</file>

<file path=ppt/tags/tag7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49"/>
</p:tagLst>
</file>

<file path=ppt/tags/tag7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0"/>
</p:tagLst>
</file>

<file path=ppt/tags/tag7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1"/>
</p:tagLst>
</file>

<file path=ppt/tags/tag7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2"/>
</p:tagLst>
</file>

<file path=ppt/tags/tag7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3"/>
</p:tagLst>
</file>

<file path=ppt/tags/tag7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4"/>
</p:tagLst>
</file>

<file path=ppt/tags/tag7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5"/>
</p:tagLst>
</file>

<file path=ppt/tags/tag7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6"/>
</p:tagLst>
</file>

<file path=ppt/tags/tag7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7"/>
</p:tagLst>
</file>

<file path=ppt/tags/tag8.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5"/>
</p:tagLst>
</file>

<file path=ppt/tags/tag8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8"/>
</p:tagLst>
</file>

<file path=ppt/tags/tag8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59"/>
</p:tagLst>
</file>

<file path=ppt/tags/tag8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0"/>
</p:tagLst>
</file>

<file path=ppt/tags/tag8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1"/>
</p:tagLst>
</file>

<file path=ppt/tags/tag8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2"/>
</p:tagLst>
</file>

<file path=ppt/tags/tag8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3"/>
</p:tagLst>
</file>

<file path=ppt/tags/tag8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4"/>
</p:tagLst>
</file>

<file path=ppt/tags/tag8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5"/>
</p:tagLst>
</file>

<file path=ppt/tags/tag8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6"/>
</p:tagLst>
</file>

<file path=ppt/tags/tag8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7"/>
</p:tagLst>
</file>

<file path=ppt/tags/tag9.xml><?xml version="1.0" encoding="utf-8"?>
<p:tagLst xmlns:a="http://schemas.openxmlformats.org/drawingml/2006/main" xmlns:r="http://schemas.openxmlformats.org/officeDocument/2006/relationships" xmlns:p="http://schemas.openxmlformats.org/presentationml/2006/main">
  <p:tag name="MH" val="202005221239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8"/>
</p:tagLst>
</file>

<file path=ppt/tags/tag91.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69"/>
</p:tagLst>
</file>

<file path=ppt/tags/tag92.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0"/>
</p:tagLst>
</file>

<file path=ppt/tags/tag93.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1"/>
</p:tagLst>
</file>

<file path=ppt/tags/tag94.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2"/>
</p:tagLst>
</file>

<file path=ppt/tags/tag95.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3"/>
</p:tagLst>
</file>

<file path=ppt/tags/tag96.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4"/>
</p:tagLst>
</file>

<file path=ppt/tags/tag97.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5"/>
</p:tagLst>
</file>

<file path=ppt/tags/tag98.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6"/>
</p:tagLst>
</file>

<file path=ppt/tags/tag99.xml><?xml version="1.0" encoding="utf-8"?>
<p:tagLst xmlns:a="http://schemas.openxmlformats.org/drawingml/2006/main" xmlns:r="http://schemas.openxmlformats.org/officeDocument/2006/relationships" xmlns:p="http://schemas.openxmlformats.org/presentationml/2006/main">
  <p:tag name="MH" val="20200524120448"/>
  <p:tag name="MH_LIBRARY" val="GRAPHIC"/>
  <p:tag name="MH_TYPE" val="Other"/>
  <p:tag name="MH_ORDER" val="77"/>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1513</TotalTime>
  <Words>4406</Words>
  <Application>Microsoft Office PowerPoint</Application>
  <PresentationFormat>全屏显示(4:3)</PresentationFormat>
  <Paragraphs>590</Paragraphs>
  <Slides>45</Slides>
  <Notes>38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45</vt:i4>
      </vt:variant>
    </vt:vector>
  </HeadingPairs>
  <TitlesOfParts>
    <vt:vector size="62" baseType="lpstr">
      <vt:lpstr>等线</vt:lpstr>
      <vt:lpstr>等线 Light</vt:lpstr>
      <vt:lpstr>华文行楷</vt:lpstr>
      <vt:lpstr>华文隶书</vt:lpstr>
      <vt:lpstr>楷体</vt:lpstr>
      <vt:lpstr>隶书</vt:lpstr>
      <vt:lpstr>宋体</vt:lpstr>
      <vt:lpstr>微软雅黑</vt:lpstr>
      <vt:lpstr>Arial</vt:lpstr>
      <vt:lpstr>Arial</vt:lpstr>
      <vt:lpstr>Calibri</vt:lpstr>
      <vt:lpstr>Calibri Light</vt:lpstr>
      <vt:lpstr>Tahoma</vt:lpstr>
      <vt:lpstr>Times New Roman</vt:lpstr>
      <vt:lpstr>Verdana</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组合逻辑控制方式：组合逻辑控制器是采用组合逻辑技术来实现控制操作，把控制部件看成是产生专门固定时序控制信号的逻辑电路，这种逻辑电路是由门电路和触发器构成的复杂逻辑网络。   速度快，不易扩充，指令数量受限  微程序控制方式：微程序控制器是为了克服组合逻辑控制器线路复杂、不易修改的缺点而提出的，用类似存储程序的办法，来解决微操作命令序列的形成。就是把一条机器指令看成一个微程序，每一个微程序包含若干条微指令，每一条微指令对应一个或几个微操作。然后把这些微程序存到一个存储器中，用寻找用户程序机器指令的办法来寻找每个微程序中的微指令，逐条执行每一条微指令，也就相应地完成了一条机器指令的全部操作。   速度慢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内总线： 16位单向数据传送线，实现alu和寄存器间的数据交换，寄存器间数据传送必须通过alu，不能直接传送  系统总线：单总线结构。cpu，主存，io设备都直接挂接系统总线。   地址总线，数据总线，控制总线。同步控制。                                     cpu通过MAR（地址寄存器）向地址总线提供数据，选择外部设备，外部设备也可以向地址总线发送地址码。                                     cpu通过MDR向数据总线发送或接收数据，通过R W控制命令决定传送方向及MDR与数据总线的通断。                     控制总线：CPU和外部设备向控制总线发出或接收控制信号，主存通常只接收控制信号并提供回答信号。 </vt:lpstr>
      <vt:lpstr>PowerPoint 演示文稿</vt:lpstr>
      <vt:lpstr>PowerPoint 演示文稿</vt:lpstr>
      <vt:lpstr>二、中断方式 　　处理器的高速和输入输出设备的低速是一对矛盾，是设备管理要解决的一个重要问题。为了提高整体效率，减少在程序直接控制方式中CPU之间的数据传送，是很必要的。 　　在I/O设备中断方式下，中央处理器与I/O设备之间数据的传输步骤如下： 　　⑴在某个进程需要数据时，发出指令启动输入输出设备准备数据 　　⑵在进程发出指令启动设备之后，该进程放弃处理器，等待相关I/O操作完成。此时，进程调度程序会调度其他就绪进程使用处理器。 　　⑶当I/O操作完成时，输入输出设备控制器通过中断请求线向处理器发出中断信号，处理器收到中断信号之后，转向预先设计好的中断处理程序，对数据传送工作进行相应的处理。 　　⑷得到了数据的进程，转入就绪状态。在随后的某个时刻，进程调度程序会选中该进程继续工作。 　　中断方式的优缺点 　　I/O设备中断方式使处理器的利用率提高，且能支持多道程序和I/O设备的并行操作。 　　不过，中断方式仍然存在一些问题。首先，现代计算机系统通常配置有各种各样的输入输出设备。如果这些I/O设备都同过中断处理方式进行并行操作，那么中断次数的急剧增加会造成CPU无法响应中断和出现数据丢失现象。 　　其次，如果I/O控制器的数据缓冲区比较小，在缓冲区装满数据之后将会发生中断。那么，在数据传送过程中，发生中断的机会较多，这将耗去大量的CPU处理时间。 </vt:lpstr>
      <vt:lpstr>三、直接内存存取（DMA）方式 　　直接内存存取技术是指，数据在内存与I/O设备间直接进行成块传输。 　　DMA技术特征 　　DMA有两个技术特征，首先是直接传送，其次是块传送。 　　所谓直接传送，即在内存与IO设备间传送一个数据块的过程中，不需要CPU的任何中间干涉，只需要CPU在过程开始时向设备发出“传送块数据”的命令，然后通过中断来得知过程是否结束和下次操作是否准备就绪。 　　DMA工作过程 　　⑴当进程要求设备输入数据时，CPU把准备存放输入数据的内存起始地址以及要传送的字节数分别送入DMA控制器中的内存地址寄存器和传送字节计数器。 　　⑵发出数据传输要求的进行进入等待状态。此时正在执行的CPU指令被暂时挂起。进程调度程序调度其他进程占据CPU。 　　⑶输入设备不断地窃取CPU工作周期，将数据缓冲寄存器中的数据源源不断地写入内存，直到所要求的字节全部传送完毕。 　　⑷DMA控制器在传送完所有字节时，通过中断请求线发出中断信号。CPU在接收到中断信号后，转入中断处理程序进行后续处理。 　　⑸中断处理结束后，CPU返回到被中断的进程中，或切换到新的进程上下文环境中，继续执行。 　　DMA与中断的区别 　　⑴中断方式是在数据缓冲寄存器满之后发出中断，要求CPU进行中断处理，而DMA方式则是在所要求传送的数据块全部传送结束时要求CPU 进行中断处理。这就大大减少了CPU进行中断处理的次数。 　　⑵中断方式的数据传送是在中断处理时由CPU控制完成的，而DMA方式则是在DMA控制器的控制下，不经过CPU控制完成的。这就排除了CPU因并行设备过多而来不及处理以及因速度不匹配而造成数据丢失等现象。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陈麒至</cp:lastModifiedBy>
  <cp:revision>608</cp:revision>
  <dcterms:created xsi:type="dcterms:W3CDTF">2018-07-22T02:36:00Z</dcterms:created>
  <dcterms:modified xsi:type="dcterms:W3CDTF">2020-11-05T07:53:33Z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