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2.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3.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98" r:id="rId1"/>
    <p:sldMasterId id="2147483710" r:id="rId2"/>
  </p:sldMasterIdLst>
  <p:notesMasterIdLst>
    <p:notesMasterId r:id="rId69"/>
  </p:notesMasterIdLst>
  <p:handoutMasterIdLst>
    <p:handoutMasterId r:id="rId70"/>
  </p:handoutMasterIdLst>
  <p:sldIdLst>
    <p:sldId id="257" r:id="rId3"/>
    <p:sldId id="258" r:id="rId4"/>
    <p:sldId id="827" r:id="rId5"/>
    <p:sldId id="782" r:id="rId6"/>
    <p:sldId id="826" r:id="rId7"/>
    <p:sldId id="979" r:id="rId8"/>
    <p:sldId id="980" r:id="rId9"/>
    <p:sldId id="277" r:id="rId10"/>
    <p:sldId id="278" r:id="rId11"/>
    <p:sldId id="279" r:id="rId12"/>
    <p:sldId id="280" r:id="rId13"/>
    <p:sldId id="281" r:id="rId14"/>
    <p:sldId id="981" r:id="rId15"/>
    <p:sldId id="284" r:id="rId16"/>
    <p:sldId id="286" r:id="rId17"/>
    <p:sldId id="288" r:id="rId18"/>
    <p:sldId id="289" r:id="rId19"/>
    <p:sldId id="290" r:id="rId20"/>
    <p:sldId id="291" r:id="rId21"/>
    <p:sldId id="313" r:id="rId22"/>
    <p:sldId id="293" r:id="rId23"/>
    <p:sldId id="294" r:id="rId24"/>
    <p:sldId id="295" r:id="rId25"/>
    <p:sldId id="296" r:id="rId26"/>
    <p:sldId id="297" r:id="rId27"/>
    <p:sldId id="314" r:id="rId28"/>
    <p:sldId id="298" r:id="rId29"/>
    <p:sldId id="299" r:id="rId30"/>
    <p:sldId id="300" r:id="rId31"/>
    <p:sldId id="301" r:id="rId32"/>
    <p:sldId id="302" r:id="rId33"/>
    <p:sldId id="303" r:id="rId34"/>
    <p:sldId id="304" r:id="rId35"/>
    <p:sldId id="305" r:id="rId36"/>
    <p:sldId id="330" r:id="rId37"/>
    <p:sldId id="982" r:id="rId38"/>
    <p:sldId id="983" r:id="rId39"/>
    <p:sldId id="984" r:id="rId40"/>
    <p:sldId id="985" r:id="rId41"/>
    <p:sldId id="986" r:id="rId42"/>
    <p:sldId id="987" r:id="rId43"/>
    <p:sldId id="988" r:id="rId44"/>
    <p:sldId id="989" r:id="rId45"/>
    <p:sldId id="991" r:id="rId46"/>
    <p:sldId id="990" r:id="rId47"/>
    <p:sldId id="992" r:id="rId48"/>
    <p:sldId id="993" r:id="rId49"/>
    <p:sldId id="994" r:id="rId50"/>
    <p:sldId id="995" r:id="rId51"/>
    <p:sldId id="996" r:id="rId52"/>
    <p:sldId id="997" r:id="rId53"/>
    <p:sldId id="998" r:id="rId54"/>
    <p:sldId id="999" r:id="rId55"/>
    <p:sldId id="1000" r:id="rId56"/>
    <p:sldId id="1001" r:id="rId57"/>
    <p:sldId id="1002" r:id="rId58"/>
    <p:sldId id="1003" r:id="rId59"/>
    <p:sldId id="1004" r:id="rId60"/>
    <p:sldId id="1005" r:id="rId61"/>
    <p:sldId id="1006" r:id="rId62"/>
    <p:sldId id="1007" r:id="rId63"/>
    <p:sldId id="1008" r:id="rId64"/>
    <p:sldId id="1009" r:id="rId65"/>
    <p:sldId id="1010" r:id="rId66"/>
    <p:sldId id="1011" r:id="rId67"/>
    <p:sldId id="730" r:id="rId68"/>
  </p:sldIdLst>
  <p:sldSz cx="9144000" cy="6858000" type="screen4x3"/>
  <p:notesSz cx="6858000" cy="9144000"/>
  <p:custDataLst>
    <p:tags r:id="rId7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411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Offic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0563C1"/>
    <a:srgbClr val="2F5597"/>
    <a:srgbClr val="DF3C09"/>
    <a:srgbClr val="FF0E0E"/>
    <a:srgbClr val="FFF9EE"/>
    <a:srgbClr val="FF9900"/>
    <a:srgbClr val="F0DADA"/>
    <a:srgbClr val="FF000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97" autoAdjust="0"/>
    <p:restoredTop sz="96046" autoAdjust="0"/>
  </p:normalViewPr>
  <p:slideViewPr>
    <p:cSldViewPr snapToGrid="0" showGuides="1">
      <p:cViewPr varScale="1">
        <p:scale>
          <a:sx n="132" d="100"/>
          <a:sy n="132" d="100"/>
        </p:scale>
        <p:origin x="1428" y="96"/>
      </p:cViewPr>
      <p:guideLst>
        <p:guide orient="horz" pos="2205"/>
        <p:guide pos="4116"/>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0" d="100"/>
          <a:sy n="80" d="100"/>
        </p:scale>
        <p:origin x="3552"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handoutMaster" Target="handoutMasters/handout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5A1862-72E1-426C-855A-D48747319FD8}" type="datetimeFigureOut">
              <a:rPr lang="zh-CN" altLang="en-US" smtClean="0"/>
              <a:t>2020/11/5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B0BC9D-12F8-4D67-BEC5-611AE33D2FA7}"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95E01-A3AA-414B-AC91-6247B051C58A}" type="datetimeFigureOut">
              <a:rPr lang="zh-CN" altLang="en-US" smtClean="0"/>
              <a:t>2020/11/5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8026A4-9EE3-4D0D-8D3A-764529D129E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345FDE9-E224-44B0-8367-657F11692668}" type="slidenum">
              <a:rPr lang="en-US" altLang="zh-CN" smtClean="0"/>
              <a:pPr>
                <a:spcBef>
                  <a:spcPct val="0"/>
                </a:spcBef>
              </a:pPr>
              <a:t>11</a:t>
            </a:fld>
            <a:endParaRPr lang="en-US" altLang="zh-CN"/>
          </a:p>
        </p:txBody>
      </p:sp>
      <p:sp>
        <p:nvSpPr>
          <p:cNvPr id="49155" name="Rectangle 2"/>
          <p:cNvSpPr>
            <a:spLocks noGrp="1" noRot="1" noChangeAspect="1" noChangeArrowheads="1" noTextEdit="1"/>
          </p:cNvSpPr>
          <p:nvPr>
            <p:ph type="sldImg"/>
          </p:nvPr>
        </p:nvSpPr>
        <p:spPr>
          <a:xfrm>
            <a:off x="1371600" y="1143000"/>
            <a:ext cx="4114800" cy="3086100"/>
          </a:xfrm>
          <a:ln/>
        </p:spPr>
      </p:sp>
      <p:sp>
        <p:nvSpPr>
          <p:cNvPr id="4915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503600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E4972CF-2145-4AD8-AE98-BDBD2D8BF8B6}" type="slidenum">
              <a:rPr lang="en-US" altLang="zh-CN" smtClean="0"/>
              <a:pPr>
                <a:spcBef>
                  <a:spcPct val="0"/>
                </a:spcBef>
              </a:pPr>
              <a:t>12</a:t>
            </a:fld>
            <a:endParaRPr lang="en-US" altLang="zh-CN"/>
          </a:p>
        </p:txBody>
      </p:sp>
      <p:sp>
        <p:nvSpPr>
          <p:cNvPr id="51203" name="Rectangle 2"/>
          <p:cNvSpPr>
            <a:spLocks noGrp="1" noRot="1" noChangeAspect="1" noChangeArrowheads="1" noTextEdit="1"/>
          </p:cNvSpPr>
          <p:nvPr>
            <p:ph type="sldImg"/>
          </p:nvPr>
        </p:nvSpPr>
        <p:spPr>
          <a:xfrm>
            <a:off x="1371600" y="1143000"/>
            <a:ext cx="4114800" cy="3086100"/>
          </a:xfrm>
          <a:ln/>
        </p:spPr>
      </p:sp>
      <p:sp>
        <p:nvSpPr>
          <p:cNvPr id="5120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656394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49D5913-C5F1-48EA-9952-FB1A4DC0FC0D}" type="slidenum">
              <a:rPr lang="en-US" altLang="zh-CN" smtClean="0"/>
              <a:pPr>
                <a:spcBef>
                  <a:spcPct val="0"/>
                </a:spcBef>
              </a:pPr>
              <a:t>14</a:t>
            </a:fld>
            <a:endParaRPr lang="en-US" altLang="zh-CN"/>
          </a:p>
        </p:txBody>
      </p:sp>
      <p:sp>
        <p:nvSpPr>
          <p:cNvPr id="57347" name="Rectangle 2"/>
          <p:cNvSpPr>
            <a:spLocks noGrp="1" noRot="1" noChangeAspect="1" noChangeArrowheads="1" noTextEdit="1"/>
          </p:cNvSpPr>
          <p:nvPr>
            <p:ph type="sldImg"/>
          </p:nvPr>
        </p:nvSpPr>
        <p:spPr>
          <a:xfrm>
            <a:off x="1371600" y="1143000"/>
            <a:ext cx="4114800" cy="3086100"/>
          </a:xfrm>
          <a:ln/>
        </p:spPr>
      </p:sp>
      <p:sp>
        <p:nvSpPr>
          <p:cNvPr id="5734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649416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9015354-6DEE-452C-89AF-1C8198985C8B}" type="slidenum">
              <a:rPr lang="en-US" altLang="zh-CN" smtClean="0"/>
              <a:pPr>
                <a:spcBef>
                  <a:spcPct val="0"/>
                </a:spcBef>
              </a:pPr>
              <a:t>15</a:t>
            </a:fld>
            <a:endParaRPr lang="en-US" altLang="zh-CN"/>
          </a:p>
        </p:txBody>
      </p:sp>
      <p:sp>
        <p:nvSpPr>
          <p:cNvPr id="59395" name="Rectangle 2"/>
          <p:cNvSpPr>
            <a:spLocks noGrp="1" noRot="1" noChangeAspect="1" noChangeArrowheads="1" noTextEdit="1"/>
          </p:cNvSpPr>
          <p:nvPr>
            <p:ph type="sldImg"/>
          </p:nvPr>
        </p:nvSpPr>
        <p:spPr>
          <a:xfrm>
            <a:off x="1371600" y="1143000"/>
            <a:ext cx="4114800" cy="3086100"/>
          </a:xfrm>
          <a:ln/>
        </p:spPr>
      </p:sp>
      <p:sp>
        <p:nvSpPr>
          <p:cNvPr id="5939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954065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C6E4E63-AED4-4974-879B-BA8A62F8037D}" type="slidenum">
              <a:rPr lang="en-US" altLang="zh-CN" smtClean="0"/>
              <a:pPr>
                <a:spcBef>
                  <a:spcPct val="0"/>
                </a:spcBef>
              </a:pPr>
              <a:t>16</a:t>
            </a:fld>
            <a:endParaRPr lang="en-US" altLang="zh-CN"/>
          </a:p>
        </p:txBody>
      </p:sp>
      <p:sp>
        <p:nvSpPr>
          <p:cNvPr id="61443" name="Rectangle 2"/>
          <p:cNvSpPr>
            <a:spLocks noGrp="1" noRot="1" noChangeAspect="1" noChangeArrowheads="1" noTextEdit="1"/>
          </p:cNvSpPr>
          <p:nvPr>
            <p:ph type="sldImg"/>
          </p:nvPr>
        </p:nvSpPr>
        <p:spPr>
          <a:xfrm>
            <a:off x="1371600" y="1143000"/>
            <a:ext cx="4114800" cy="3086100"/>
          </a:xfrm>
          <a:ln/>
        </p:spPr>
      </p:sp>
      <p:sp>
        <p:nvSpPr>
          <p:cNvPr id="6144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854773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8CC1DC0-D411-4656-A98D-5F37F7F2ED11}" type="slidenum">
              <a:rPr lang="en-US" altLang="zh-CN" smtClean="0"/>
              <a:pPr>
                <a:spcBef>
                  <a:spcPct val="0"/>
                </a:spcBef>
              </a:pPr>
              <a:t>17</a:t>
            </a:fld>
            <a:endParaRPr lang="en-US" altLang="zh-CN"/>
          </a:p>
        </p:txBody>
      </p:sp>
      <p:sp>
        <p:nvSpPr>
          <p:cNvPr id="63491" name="Rectangle 2"/>
          <p:cNvSpPr>
            <a:spLocks noGrp="1" noRot="1" noChangeAspect="1" noChangeArrowheads="1" noTextEdit="1"/>
          </p:cNvSpPr>
          <p:nvPr>
            <p:ph type="sldImg"/>
          </p:nvPr>
        </p:nvSpPr>
        <p:spPr>
          <a:xfrm>
            <a:off x="1371600" y="1143000"/>
            <a:ext cx="4114800" cy="3086100"/>
          </a:xfrm>
          <a:ln/>
        </p:spPr>
      </p:sp>
      <p:sp>
        <p:nvSpPr>
          <p:cNvPr id="6349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7654378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9460146-9F28-423D-A1DC-5268F09B64D7}" type="slidenum">
              <a:rPr lang="en-US" altLang="zh-CN" smtClean="0"/>
              <a:pPr>
                <a:spcBef>
                  <a:spcPct val="0"/>
                </a:spcBef>
              </a:pPr>
              <a:t>18</a:t>
            </a:fld>
            <a:endParaRPr lang="en-US" altLang="zh-CN"/>
          </a:p>
        </p:txBody>
      </p:sp>
      <p:sp>
        <p:nvSpPr>
          <p:cNvPr id="65539" name="Rectangle 2"/>
          <p:cNvSpPr>
            <a:spLocks noGrp="1" noRot="1" noChangeAspect="1" noChangeArrowheads="1" noTextEdit="1"/>
          </p:cNvSpPr>
          <p:nvPr>
            <p:ph type="sldImg"/>
          </p:nvPr>
        </p:nvSpPr>
        <p:spPr>
          <a:xfrm>
            <a:off x="1371600" y="1143000"/>
            <a:ext cx="4114800" cy="3086100"/>
          </a:xfrm>
          <a:ln/>
        </p:spPr>
      </p:sp>
      <p:sp>
        <p:nvSpPr>
          <p:cNvPr id="6554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81696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EA2ED63-CD7B-43A6-88BE-0F722EB09437}" type="slidenum">
              <a:rPr lang="en-US" altLang="zh-CN" smtClean="0"/>
              <a:pPr>
                <a:spcBef>
                  <a:spcPct val="0"/>
                </a:spcBef>
              </a:pPr>
              <a:t>19</a:t>
            </a:fld>
            <a:endParaRPr lang="en-US" altLang="zh-CN"/>
          </a:p>
        </p:txBody>
      </p:sp>
      <p:sp>
        <p:nvSpPr>
          <p:cNvPr id="67587" name="Rectangle 2"/>
          <p:cNvSpPr>
            <a:spLocks noGrp="1" noRot="1" noChangeAspect="1" noChangeArrowheads="1" noTextEdit="1"/>
          </p:cNvSpPr>
          <p:nvPr>
            <p:ph type="sldImg"/>
          </p:nvPr>
        </p:nvSpPr>
        <p:spPr>
          <a:xfrm>
            <a:off x="1371600" y="1143000"/>
            <a:ext cx="4114800" cy="3086100"/>
          </a:xfrm>
          <a:ln/>
        </p:spPr>
      </p:sp>
      <p:sp>
        <p:nvSpPr>
          <p:cNvPr id="6758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390023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556C55F-4C90-4447-B2D4-3412B5E9DB31}" type="slidenum">
              <a:rPr lang="en-US" altLang="zh-CN" smtClean="0"/>
              <a:pPr>
                <a:spcBef>
                  <a:spcPct val="0"/>
                </a:spcBef>
              </a:pPr>
              <a:t>20</a:t>
            </a:fld>
            <a:endParaRPr lang="en-US" altLang="zh-CN"/>
          </a:p>
        </p:txBody>
      </p:sp>
      <p:sp>
        <p:nvSpPr>
          <p:cNvPr id="69635" name="Rectangle 2"/>
          <p:cNvSpPr>
            <a:spLocks noGrp="1" noRot="1" noChangeAspect="1" noChangeArrowheads="1" noTextEdit="1"/>
          </p:cNvSpPr>
          <p:nvPr>
            <p:ph type="sldImg"/>
          </p:nvPr>
        </p:nvSpPr>
        <p:spPr>
          <a:xfrm>
            <a:off x="1371600" y="1143000"/>
            <a:ext cx="4114800" cy="3086100"/>
          </a:xfrm>
          <a:ln/>
        </p:spPr>
      </p:sp>
      <p:sp>
        <p:nvSpPr>
          <p:cNvPr id="6963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421579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342900" indent="-342900" algn="l" eaLnBrk="1" hangingPunct="1">
              <a:lnSpc>
                <a:spcPct val="115000"/>
              </a:lnSpc>
              <a:spcBef>
                <a:spcPct val="10000"/>
              </a:spcBef>
              <a:buFont typeface="Wingdings" panose="05000000000000000000" pitchFamily="2" charset="2"/>
              <a:buChar char="n"/>
            </a:pPr>
            <a:endParaRPr lang="zh-CN" altLang="en-US" dirty="0"/>
          </a:p>
        </p:txBody>
      </p:sp>
      <p:sp>
        <p:nvSpPr>
          <p:cNvPr id="4" name="灯片编号占位符 3"/>
          <p:cNvSpPr>
            <a:spLocks noGrp="1"/>
          </p:cNvSpPr>
          <p:nvPr>
            <p:ph type="sldNum" sz="quarter" idx="10"/>
          </p:nvPr>
        </p:nvSpPr>
        <p:spPr/>
        <p:txBody>
          <a:bodyPr/>
          <a:lstStyle/>
          <a:p>
            <a:fld id="{FD8026A4-9EE3-4D0D-8D3A-764529D129E6}"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202AC0B-CC30-41DC-AD5F-D1ACB1F09538}" type="slidenum">
              <a:rPr lang="en-US" altLang="zh-CN" smtClean="0"/>
              <a:pPr>
                <a:spcBef>
                  <a:spcPct val="0"/>
                </a:spcBef>
              </a:pPr>
              <a:t>21</a:t>
            </a:fld>
            <a:endParaRPr lang="en-US" altLang="zh-CN"/>
          </a:p>
        </p:txBody>
      </p:sp>
      <p:sp>
        <p:nvSpPr>
          <p:cNvPr id="71683" name="Rectangle 2"/>
          <p:cNvSpPr>
            <a:spLocks noGrp="1" noRot="1" noChangeAspect="1" noChangeArrowheads="1" noTextEdit="1"/>
          </p:cNvSpPr>
          <p:nvPr>
            <p:ph type="sldImg"/>
          </p:nvPr>
        </p:nvSpPr>
        <p:spPr>
          <a:xfrm>
            <a:off x="1371600" y="1143000"/>
            <a:ext cx="4114800" cy="3086100"/>
          </a:xfrm>
          <a:ln/>
        </p:spPr>
      </p:sp>
      <p:sp>
        <p:nvSpPr>
          <p:cNvPr id="7168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232953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40D3FC5-4026-49F0-B2AA-ED58021F194A}" type="slidenum">
              <a:rPr lang="en-US" altLang="zh-CN" smtClean="0"/>
              <a:pPr>
                <a:spcBef>
                  <a:spcPct val="0"/>
                </a:spcBef>
              </a:pPr>
              <a:t>22</a:t>
            </a:fld>
            <a:endParaRPr lang="en-US" altLang="zh-CN"/>
          </a:p>
        </p:txBody>
      </p:sp>
      <p:sp>
        <p:nvSpPr>
          <p:cNvPr id="73731" name="Rectangle 2"/>
          <p:cNvSpPr>
            <a:spLocks noGrp="1" noRot="1" noChangeAspect="1" noChangeArrowheads="1" noTextEdit="1"/>
          </p:cNvSpPr>
          <p:nvPr>
            <p:ph type="sldImg"/>
          </p:nvPr>
        </p:nvSpPr>
        <p:spPr>
          <a:xfrm>
            <a:off x="1371600" y="1143000"/>
            <a:ext cx="4114800" cy="3086100"/>
          </a:xfrm>
          <a:ln/>
        </p:spPr>
      </p:sp>
      <p:sp>
        <p:nvSpPr>
          <p:cNvPr id="7373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844550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9E2C01B-DAF7-4975-BA89-6C55E265152A}" type="slidenum">
              <a:rPr lang="en-US" altLang="zh-CN" smtClean="0"/>
              <a:pPr>
                <a:spcBef>
                  <a:spcPct val="0"/>
                </a:spcBef>
              </a:pPr>
              <a:t>23</a:t>
            </a:fld>
            <a:endParaRPr lang="en-US" altLang="zh-CN"/>
          </a:p>
        </p:txBody>
      </p:sp>
      <p:sp>
        <p:nvSpPr>
          <p:cNvPr id="75779" name="Rectangle 2"/>
          <p:cNvSpPr>
            <a:spLocks noGrp="1" noRot="1" noChangeAspect="1" noChangeArrowheads="1" noTextEdit="1"/>
          </p:cNvSpPr>
          <p:nvPr>
            <p:ph type="sldImg"/>
          </p:nvPr>
        </p:nvSpPr>
        <p:spPr>
          <a:xfrm>
            <a:off x="1371600" y="1143000"/>
            <a:ext cx="4114800" cy="3086100"/>
          </a:xfrm>
          <a:ln/>
        </p:spPr>
      </p:sp>
      <p:sp>
        <p:nvSpPr>
          <p:cNvPr id="7578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7977645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4164E8E-277D-48FC-81CE-5D6F55FE4F5A}" type="slidenum">
              <a:rPr lang="en-US" altLang="zh-CN" smtClean="0"/>
              <a:pPr>
                <a:spcBef>
                  <a:spcPct val="0"/>
                </a:spcBef>
              </a:pPr>
              <a:t>24</a:t>
            </a:fld>
            <a:endParaRPr lang="en-US" altLang="zh-CN"/>
          </a:p>
        </p:txBody>
      </p:sp>
      <p:sp>
        <p:nvSpPr>
          <p:cNvPr id="77827" name="Rectangle 2"/>
          <p:cNvSpPr>
            <a:spLocks noGrp="1" noRot="1" noChangeAspect="1" noChangeArrowheads="1" noTextEdit="1"/>
          </p:cNvSpPr>
          <p:nvPr>
            <p:ph type="sldImg"/>
          </p:nvPr>
        </p:nvSpPr>
        <p:spPr>
          <a:xfrm>
            <a:off x="1371600" y="1143000"/>
            <a:ext cx="4114800" cy="3086100"/>
          </a:xfrm>
          <a:ln/>
        </p:spPr>
      </p:sp>
      <p:sp>
        <p:nvSpPr>
          <p:cNvPr id="7782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239259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734188B-89A7-4E4E-B1D9-FEF33EA15E64}" type="slidenum">
              <a:rPr lang="en-US" altLang="zh-CN" smtClean="0"/>
              <a:pPr>
                <a:spcBef>
                  <a:spcPct val="0"/>
                </a:spcBef>
              </a:pPr>
              <a:t>25</a:t>
            </a:fld>
            <a:endParaRPr lang="en-US" altLang="zh-CN"/>
          </a:p>
        </p:txBody>
      </p:sp>
      <p:sp>
        <p:nvSpPr>
          <p:cNvPr id="79875" name="Rectangle 2"/>
          <p:cNvSpPr>
            <a:spLocks noGrp="1" noRot="1" noChangeAspect="1" noChangeArrowheads="1" noTextEdit="1"/>
          </p:cNvSpPr>
          <p:nvPr>
            <p:ph type="sldImg"/>
          </p:nvPr>
        </p:nvSpPr>
        <p:spPr>
          <a:xfrm>
            <a:off x="1371600" y="1143000"/>
            <a:ext cx="4114800" cy="3086100"/>
          </a:xfrm>
          <a:ln/>
        </p:spPr>
      </p:sp>
      <p:sp>
        <p:nvSpPr>
          <p:cNvPr id="7987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527380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9AFFA5C-71A3-4CC1-95EE-AFD384A22AD8}" type="slidenum">
              <a:rPr lang="en-US" altLang="zh-CN" smtClean="0"/>
              <a:pPr>
                <a:spcBef>
                  <a:spcPct val="0"/>
                </a:spcBef>
              </a:pPr>
              <a:t>26</a:t>
            </a:fld>
            <a:endParaRPr lang="en-US" altLang="zh-CN"/>
          </a:p>
        </p:txBody>
      </p:sp>
      <p:sp>
        <p:nvSpPr>
          <p:cNvPr id="81923" name="Rectangle 2"/>
          <p:cNvSpPr>
            <a:spLocks noGrp="1" noRot="1" noChangeAspect="1" noChangeArrowheads="1" noTextEdit="1"/>
          </p:cNvSpPr>
          <p:nvPr>
            <p:ph type="sldImg"/>
          </p:nvPr>
        </p:nvSpPr>
        <p:spPr>
          <a:xfrm>
            <a:off x="1371600" y="1143000"/>
            <a:ext cx="4114800" cy="3086100"/>
          </a:xfrm>
          <a:ln/>
        </p:spPr>
      </p:sp>
      <p:sp>
        <p:nvSpPr>
          <p:cNvPr id="8192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6851332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A098C99-0727-420E-9A8B-534948EE53F0}" type="slidenum">
              <a:rPr lang="en-US" altLang="zh-CN" smtClean="0"/>
              <a:pPr>
                <a:spcBef>
                  <a:spcPct val="0"/>
                </a:spcBef>
              </a:pPr>
              <a:t>27</a:t>
            </a:fld>
            <a:endParaRPr lang="en-US" altLang="zh-CN"/>
          </a:p>
        </p:txBody>
      </p:sp>
      <p:sp>
        <p:nvSpPr>
          <p:cNvPr id="83971" name="Rectangle 2"/>
          <p:cNvSpPr>
            <a:spLocks noGrp="1" noRot="1" noChangeAspect="1" noChangeArrowheads="1" noTextEdit="1"/>
          </p:cNvSpPr>
          <p:nvPr>
            <p:ph type="sldImg"/>
          </p:nvPr>
        </p:nvSpPr>
        <p:spPr>
          <a:xfrm>
            <a:off x="1371600" y="1143000"/>
            <a:ext cx="4114800" cy="3086100"/>
          </a:xfrm>
          <a:ln/>
        </p:spPr>
      </p:sp>
      <p:sp>
        <p:nvSpPr>
          <p:cNvPr id="8397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0913022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A032336-3774-4E29-A334-AFCD4BF2FCC6}" type="slidenum">
              <a:rPr lang="en-US" altLang="zh-CN" smtClean="0"/>
              <a:pPr>
                <a:spcBef>
                  <a:spcPct val="0"/>
                </a:spcBef>
              </a:pPr>
              <a:t>28</a:t>
            </a:fld>
            <a:endParaRPr lang="en-US" altLang="zh-CN"/>
          </a:p>
        </p:txBody>
      </p:sp>
      <p:sp>
        <p:nvSpPr>
          <p:cNvPr id="86019" name="Rectangle 2"/>
          <p:cNvSpPr>
            <a:spLocks noGrp="1" noRot="1" noChangeAspect="1" noChangeArrowheads="1" noTextEdit="1"/>
          </p:cNvSpPr>
          <p:nvPr>
            <p:ph type="sldImg"/>
          </p:nvPr>
        </p:nvSpPr>
        <p:spPr>
          <a:xfrm>
            <a:off x="1371600" y="1143000"/>
            <a:ext cx="4114800" cy="3086100"/>
          </a:xfrm>
          <a:ln/>
        </p:spPr>
      </p:sp>
      <p:sp>
        <p:nvSpPr>
          <p:cNvPr id="8602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5875386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36FC767-B5BA-4759-99FD-29D86D34582B}" type="slidenum">
              <a:rPr lang="en-US" altLang="zh-CN" smtClean="0"/>
              <a:pPr>
                <a:spcBef>
                  <a:spcPct val="0"/>
                </a:spcBef>
              </a:pPr>
              <a:t>29</a:t>
            </a:fld>
            <a:endParaRPr lang="en-US" altLang="zh-CN"/>
          </a:p>
        </p:txBody>
      </p:sp>
      <p:sp>
        <p:nvSpPr>
          <p:cNvPr id="88067" name="Rectangle 2"/>
          <p:cNvSpPr>
            <a:spLocks noGrp="1" noRot="1" noChangeAspect="1" noChangeArrowheads="1" noTextEdit="1"/>
          </p:cNvSpPr>
          <p:nvPr>
            <p:ph type="sldImg"/>
          </p:nvPr>
        </p:nvSpPr>
        <p:spPr>
          <a:xfrm>
            <a:off x="1371600" y="1143000"/>
            <a:ext cx="4114800" cy="3086100"/>
          </a:xfrm>
          <a:ln/>
        </p:spPr>
      </p:sp>
      <p:sp>
        <p:nvSpPr>
          <p:cNvPr id="8806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7375874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4020C0E-001D-47A7-9553-131A21BEB480}" type="slidenum">
              <a:rPr lang="en-US" altLang="zh-CN" smtClean="0"/>
              <a:pPr>
                <a:spcBef>
                  <a:spcPct val="0"/>
                </a:spcBef>
              </a:pPr>
              <a:t>30</a:t>
            </a:fld>
            <a:endParaRPr lang="en-US" altLang="zh-CN"/>
          </a:p>
        </p:txBody>
      </p:sp>
      <p:sp>
        <p:nvSpPr>
          <p:cNvPr id="90115" name="Rectangle 2"/>
          <p:cNvSpPr>
            <a:spLocks noGrp="1" noRot="1" noChangeAspect="1" noChangeArrowheads="1" noTextEdit="1"/>
          </p:cNvSpPr>
          <p:nvPr>
            <p:ph type="sldImg"/>
          </p:nvPr>
        </p:nvSpPr>
        <p:spPr>
          <a:xfrm>
            <a:off x="1371600" y="1143000"/>
            <a:ext cx="4114800" cy="3086100"/>
          </a:xfrm>
          <a:ln/>
        </p:spPr>
      </p:sp>
      <p:sp>
        <p:nvSpPr>
          <p:cNvPr id="9011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601201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AEC1D06-1447-47F0-A2EF-529694D493D9}" type="slidenum">
              <a:rPr lang="en-US" altLang="zh-CN" smtClean="0"/>
              <a:pPr>
                <a:spcBef>
                  <a:spcPct val="0"/>
                </a:spcBef>
              </a:pPr>
              <a:t>31</a:t>
            </a:fld>
            <a:endParaRPr lang="en-US" altLang="zh-CN"/>
          </a:p>
        </p:txBody>
      </p:sp>
      <p:sp>
        <p:nvSpPr>
          <p:cNvPr id="92163" name="Rectangle 2"/>
          <p:cNvSpPr>
            <a:spLocks noGrp="1" noRot="1" noChangeAspect="1" noChangeArrowheads="1" noTextEdit="1"/>
          </p:cNvSpPr>
          <p:nvPr>
            <p:ph type="sldImg"/>
          </p:nvPr>
        </p:nvSpPr>
        <p:spPr>
          <a:xfrm>
            <a:off x="1371600" y="1143000"/>
            <a:ext cx="4114800" cy="3086100"/>
          </a:xfrm>
          <a:ln/>
        </p:spPr>
      </p:sp>
      <p:sp>
        <p:nvSpPr>
          <p:cNvPr id="9216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843305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4C63F0F-D0FF-4477-A178-226047CC79D2}" type="slidenum">
              <a:rPr lang="en-US" altLang="zh-CN" smtClean="0"/>
              <a:pPr>
                <a:spcBef>
                  <a:spcPct val="0"/>
                </a:spcBef>
              </a:pPr>
              <a:t>32</a:t>
            </a:fld>
            <a:endParaRPr lang="en-US" altLang="zh-CN"/>
          </a:p>
        </p:txBody>
      </p:sp>
      <p:sp>
        <p:nvSpPr>
          <p:cNvPr id="94211" name="Rectangle 2"/>
          <p:cNvSpPr>
            <a:spLocks noGrp="1" noRot="1" noChangeAspect="1" noChangeArrowheads="1" noTextEdit="1"/>
          </p:cNvSpPr>
          <p:nvPr>
            <p:ph type="sldImg"/>
          </p:nvPr>
        </p:nvSpPr>
        <p:spPr>
          <a:xfrm>
            <a:off x="1371600" y="1143000"/>
            <a:ext cx="4114800" cy="3086100"/>
          </a:xfrm>
          <a:ln/>
        </p:spPr>
      </p:sp>
      <p:sp>
        <p:nvSpPr>
          <p:cNvPr id="9421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7599028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3A7735A-A6E2-4281-A1EE-ABE1EB885335}" type="slidenum">
              <a:rPr lang="en-US" altLang="zh-CN" smtClean="0"/>
              <a:pPr>
                <a:spcBef>
                  <a:spcPct val="0"/>
                </a:spcBef>
              </a:pPr>
              <a:t>33</a:t>
            </a:fld>
            <a:endParaRPr lang="en-US" altLang="zh-CN"/>
          </a:p>
        </p:txBody>
      </p:sp>
      <p:sp>
        <p:nvSpPr>
          <p:cNvPr id="96259" name="Rectangle 2"/>
          <p:cNvSpPr>
            <a:spLocks noGrp="1" noRot="1" noChangeAspect="1" noChangeArrowheads="1" noTextEdit="1"/>
          </p:cNvSpPr>
          <p:nvPr>
            <p:ph type="sldImg"/>
          </p:nvPr>
        </p:nvSpPr>
        <p:spPr>
          <a:xfrm>
            <a:off x="1371600" y="1143000"/>
            <a:ext cx="4114800" cy="3086100"/>
          </a:xfrm>
          <a:ln/>
        </p:spPr>
      </p:sp>
      <p:sp>
        <p:nvSpPr>
          <p:cNvPr id="9626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2755009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9E98B53-2A9B-417C-97C9-032004106CAB}" type="slidenum">
              <a:rPr lang="en-US" altLang="zh-CN" smtClean="0"/>
              <a:pPr>
                <a:spcBef>
                  <a:spcPct val="0"/>
                </a:spcBef>
              </a:pPr>
              <a:t>34</a:t>
            </a:fld>
            <a:endParaRPr lang="en-US" altLang="zh-CN"/>
          </a:p>
        </p:txBody>
      </p:sp>
      <p:sp>
        <p:nvSpPr>
          <p:cNvPr id="98307" name="Rectangle 2"/>
          <p:cNvSpPr>
            <a:spLocks noGrp="1" noRot="1" noChangeAspect="1" noChangeArrowheads="1" noTextEdit="1"/>
          </p:cNvSpPr>
          <p:nvPr>
            <p:ph type="sldImg"/>
          </p:nvPr>
        </p:nvSpPr>
        <p:spPr>
          <a:xfrm>
            <a:off x="1371600" y="1143000"/>
            <a:ext cx="4114800" cy="3086100"/>
          </a:xfrm>
          <a:ln/>
        </p:spPr>
      </p:sp>
      <p:sp>
        <p:nvSpPr>
          <p:cNvPr id="9830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8081395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2EF9ED0-6B63-4BA2-AE00-F8C2372FE099}" type="slidenum">
              <a:rPr lang="en-US" altLang="zh-CN" smtClean="0"/>
              <a:pPr>
                <a:spcBef>
                  <a:spcPct val="0"/>
                </a:spcBef>
              </a:pPr>
              <a:t>35</a:t>
            </a:fld>
            <a:endParaRPr lang="en-US" altLang="zh-CN"/>
          </a:p>
        </p:txBody>
      </p:sp>
      <p:sp>
        <p:nvSpPr>
          <p:cNvPr id="100355" name="Rectangle 2"/>
          <p:cNvSpPr>
            <a:spLocks noGrp="1" noRot="1" noChangeAspect="1" noChangeArrowheads="1" noTextEdit="1"/>
          </p:cNvSpPr>
          <p:nvPr>
            <p:ph type="sldImg"/>
          </p:nvPr>
        </p:nvSpPr>
        <p:spPr>
          <a:xfrm>
            <a:off x="1371600" y="1143000"/>
            <a:ext cx="4114800" cy="3086100"/>
          </a:xfrm>
          <a:ln/>
        </p:spPr>
      </p:sp>
      <p:sp>
        <p:nvSpPr>
          <p:cNvPr id="10035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2048525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36</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37</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38</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39</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5</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41</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42</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43</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44</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45</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46</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47</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48</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49</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50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6</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51</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52</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53</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54</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55</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57</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58</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59</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60</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61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7</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62</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63</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64</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t>65</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66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29FE757-885E-4C71-ADAB-FBB8D630E963}" type="slidenum">
              <a:rPr lang="en-US" altLang="zh-CN" smtClean="0"/>
              <a:pPr>
                <a:spcBef>
                  <a:spcPct val="0"/>
                </a:spcBef>
              </a:pPr>
              <a:t>8</a:t>
            </a:fld>
            <a:endParaRPr lang="en-US" altLang="zh-CN"/>
          </a:p>
        </p:txBody>
      </p:sp>
      <p:sp>
        <p:nvSpPr>
          <p:cNvPr id="43011" name="Rectangle 2"/>
          <p:cNvSpPr>
            <a:spLocks noGrp="1" noRot="1" noChangeAspect="1" noChangeArrowheads="1" noTextEdit="1"/>
          </p:cNvSpPr>
          <p:nvPr>
            <p:ph type="sldImg"/>
          </p:nvPr>
        </p:nvSpPr>
        <p:spPr>
          <a:xfrm>
            <a:off x="1371600" y="1143000"/>
            <a:ext cx="4114800" cy="3086100"/>
          </a:xfrm>
          <a:ln/>
        </p:spPr>
      </p:sp>
      <p:sp>
        <p:nvSpPr>
          <p:cNvPr id="4301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772348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7D94827-8971-45F7-BE34-CD718C1C9044}" type="slidenum">
              <a:rPr lang="en-US" altLang="zh-CN" smtClean="0"/>
              <a:pPr>
                <a:spcBef>
                  <a:spcPct val="0"/>
                </a:spcBef>
              </a:pPr>
              <a:t>9</a:t>
            </a:fld>
            <a:endParaRPr lang="en-US" altLang="zh-CN"/>
          </a:p>
        </p:txBody>
      </p:sp>
      <p:sp>
        <p:nvSpPr>
          <p:cNvPr id="45059" name="Rectangle 2"/>
          <p:cNvSpPr>
            <a:spLocks noGrp="1" noRot="1" noChangeAspect="1" noChangeArrowheads="1" noTextEdit="1"/>
          </p:cNvSpPr>
          <p:nvPr>
            <p:ph type="sldImg"/>
          </p:nvPr>
        </p:nvSpPr>
        <p:spPr>
          <a:xfrm>
            <a:off x="1371600" y="1143000"/>
            <a:ext cx="4114800" cy="3086100"/>
          </a:xfrm>
          <a:ln/>
        </p:spPr>
      </p:sp>
      <p:sp>
        <p:nvSpPr>
          <p:cNvPr id="4506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482297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C82C4A4-33D3-450F-A9F3-3C6B224ED521}" type="slidenum">
              <a:rPr lang="en-US" altLang="zh-CN" smtClean="0"/>
              <a:pPr>
                <a:spcBef>
                  <a:spcPct val="0"/>
                </a:spcBef>
              </a:pPr>
              <a:t>10</a:t>
            </a:fld>
            <a:endParaRPr lang="en-US" altLang="zh-CN"/>
          </a:p>
        </p:txBody>
      </p:sp>
      <p:sp>
        <p:nvSpPr>
          <p:cNvPr id="47107" name="Rectangle 2"/>
          <p:cNvSpPr>
            <a:spLocks noGrp="1" noRot="1" noChangeAspect="1" noChangeArrowheads="1" noTextEdit="1"/>
          </p:cNvSpPr>
          <p:nvPr>
            <p:ph type="sldImg"/>
          </p:nvPr>
        </p:nvSpPr>
        <p:spPr>
          <a:xfrm>
            <a:off x="1371600" y="1143000"/>
            <a:ext cx="4114800" cy="3086100"/>
          </a:xfrm>
          <a:ln/>
        </p:spPr>
      </p:sp>
      <p:sp>
        <p:nvSpPr>
          <p:cNvPr id="4710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358955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489ACA1-179B-481F-9D46-273295E5FB20}" type="datetime1">
              <a:rPr lang="zh-CN" altLang="en-US" smtClean="0"/>
              <a:t>2020/11/5</a:t>
            </a:fld>
            <a:endParaRPr lang="zh-CN" altLang="en-US"/>
          </a:p>
        </p:txBody>
      </p:sp>
      <p:sp>
        <p:nvSpPr>
          <p:cNvPr id="5" name="Footer Placeholder 4"/>
          <p:cNvSpPr>
            <a:spLocks noGrp="1"/>
          </p:cNvSpPr>
          <p:nvPr>
            <p:ph type="ftr" sz="quarter" idx="11"/>
          </p:nvPr>
        </p:nvSpPr>
        <p:spPr/>
        <p:txBody>
          <a:bodyPr/>
          <a:lstStyle/>
          <a:p>
            <a:r>
              <a:rPr lang="zh-CN" altLang="en-US"/>
              <a:t>计算机系统结构</a:t>
            </a:r>
            <a:r>
              <a:rPr lang="en-US" altLang="zh-CN"/>
              <a:t>--</a:t>
            </a:r>
            <a:r>
              <a:rPr lang="zh-CN" altLang="en-US"/>
              <a:t>第二章 计算机中的信息表示</a:t>
            </a:r>
            <a:endParaRPr lang="zh-CN" altLang="en-US" dirty="0"/>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28014778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A758268-2D8A-4C23-B12B-84CA740083CD}" type="datetime1">
              <a:rPr lang="zh-CN" altLang="en-US" smtClean="0"/>
              <a:t>2020/11/5</a:t>
            </a:fld>
            <a:endParaRPr lang="zh-CN" altLang="en-US"/>
          </a:p>
        </p:txBody>
      </p:sp>
      <p:sp>
        <p:nvSpPr>
          <p:cNvPr id="5" name="Footer Placeholder 4"/>
          <p:cNvSpPr>
            <a:spLocks noGrp="1"/>
          </p:cNvSpPr>
          <p:nvPr>
            <p:ph type="ftr" sz="quarter" idx="11"/>
          </p:nvPr>
        </p:nvSpPr>
        <p:spPr/>
        <p:txBody>
          <a:bodyPr/>
          <a:lstStyle/>
          <a:p>
            <a:r>
              <a:rPr lang="zh-CN" altLang="en-US"/>
              <a:t>计算机系统结构</a:t>
            </a:r>
            <a:r>
              <a:rPr lang="en-US" altLang="zh-CN"/>
              <a:t>--</a:t>
            </a:r>
            <a:r>
              <a:rPr lang="zh-CN" altLang="en-US"/>
              <a:t>第二章 计算机中的信息表示</a:t>
            </a:r>
            <a:endParaRPr lang="zh-CN" altLang="en-US" dirty="0"/>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5959273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ECE36AB-E675-4199-81B1-EDE34A9281E2}" type="datetime1">
              <a:rPr lang="zh-CN" altLang="en-US" smtClean="0"/>
              <a:t>2020/11/5</a:t>
            </a:fld>
            <a:endParaRPr lang="zh-CN" altLang="en-US"/>
          </a:p>
        </p:txBody>
      </p:sp>
      <p:sp>
        <p:nvSpPr>
          <p:cNvPr id="5" name="Footer Placeholder 4"/>
          <p:cNvSpPr>
            <a:spLocks noGrp="1"/>
          </p:cNvSpPr>
          <p:nvPr>
            <p:ph type="ftr" sz="quarter" idx="11"/>
          </p:nvPr>
        </p:nvSpPr>
        <p:spPr/>
        <p:txBody>
          <a:bodyPr/>
          <a:lstStyle/>
          <a:p>
            <a:r>
              <a:rPr lang="zh-CN" altLang="en-US"/>
              <a:t>计算机系统结构</a:t>
            </a:r>
            <a:r>
              <a:rPr lang="en-US" altLang="zh-CN"/>
              <a:t>--</a:t>
            </a:r>
            <a:r>
              <a:rPr lang="zh-CN" altLang="en-US"/>
              <a:t>第二章 计算机中的信息表示</a:t>
            </a:r>
            <a:endParaRPr lang="zh-CN" altLang="en-US" dirty="0"/>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7980208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489ACA1-179B-481F-9D46-273295E5FB20}" type="datetime1">
              <a:rPr lang="zh-CN" altLang="en-US" smtClean="0"/>
              <a:t>2020/11/5</a:t>
            </a:fld>
            <a:endParaRPr lang="zh-CN" altLang="en-US"/>
          </a:p>
        </p:txBody>
      </p:sp>
      <p:sp>
        <p:nvSpPr>
          <p:cNvPr id="5" name="Footer Placeholder 4"/>
          <p:cNvSpPr>
            <a:spLocks noGrp="1"/>
          </p:cNvSpPr>
          <p:nvPr>
            <p:ph type="ftr" sz="quarter" idx="11"/>
          </p:nvPr>
        </p:nvSpPr>
        <p:spPr/>
        <p:txBody>
          <a:bodyPr/>
          <a:lstStyle/>
          <a:p>
            <a:r>
              <a:rPr lang="zh-CN" altLang="en-US"/>
              <a:t>计算机系统结构</a:t>
            </a:r>
            <a:r>
              <a:rPr lang="en-US" altLang="zh-CN"/>
              <a:t>--</a:t>
            </a:r>
            <a:r>
              <a:rPr lang="zh-CN" altLang="en-US"/>
              <a:t>第二章 计算机中的信息表示</a:t>
            </a:r>
            <a:endParaRPr lang="zh-CN" altLang="en-US" dirty="0"/>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338665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A9D4422-EEEB-47F6-A8F5-0D42B95B92D6}" type="datetime1">
              <a:rPr lang="zh-CN" altLang="en-US" smtClean="0"/>
              <a:t>2020/11/5</a:t>
            </a:fld>
            <a:endParaRPr lang="zh-CN" altLang="en-US"/>
          </a:p>
        </p:txBody>
      </p:sp>
      <p:sp>
        <p:nvSpPr>
          <p:cNvPr id="5" name="Footer Placeholder 4"/>
          <p:cNvSpPr>
            <a:spLocks noGrp="1"/>
          </p:cNvSpPr>
          <p:nvPr>
            <p:ph type="ftr" sz="quarter" idx="11"/>
          </p:nvPr>
        </p:nvSpPr>
        <p:spPr/>
        <p:txBody>
          <a:bodyPr/>
          <a:lstStyle/>
          <a:p>
            <a:r>
              <a:rPr lang="zh-CN" altLang="en-US"/>
              <a:t>计算机系统结构</a:t>
            </a:r>
            <a:r>
              <a:rPr lang="en-US" altLang="zh-CN"/>
              <a:t>--</a:t>
            </a:r>
            <a:r>
              <a:rPr lang="zh-CN" altLang="en-US"/>
              <a:t>第二章 计算机中的信息表示</a:t>
            </a:r>
            <a:endParaRPr lang="zh-CN" altLang="en-US" dirty="0"/>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217338170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78E5202-77FE-4996-ADD2-3B5ED26F29B9}" type="datetime1">
              <a:rPr lang="zh-CN" altLang="en-US" smtClean="0"/>
              <a:t>2020/11/5</a:t>
            </a:fld>
            <a:endParaRPr lang="zh-CN" altLang="en-US"/>
          </a:p>
        </p:txBody>
      </p:sp>
      <p:sp>
        <p:nvSpPr>
          <p:cNvPr id="5" name="Footer Placeholder 4"/>
          <p:cNvSpPr>
            <a:spLocks noGrp="1"/>
          </p:cNvSpPr>
          <p:nvPr>
            <p:ph type="ftr" sz="quarter" idx="11"/>
          </p:nvPr>
        </p:nvSpPr>
        <p:spPr/>
        <p:txBody>
          <a:bodyPr/>
          <a:lstStyle/>
          <a:p>
            <a:r>
              <a:rPr lang="zh-CN" altLang="en-US"/>
              <a:t>计算机系统结构</a:t>
            </a:r>
            <a:r>
              <a:rPr lang="en-US" altLang="zh-CN"/>
              <a:t>--</a:t>
            </a:r>
            <a:r>
              <a:rPr lang="zh-CN" altLang="en-US"/>
              <a:t>第二章 计算机中的信息表示</a:t>
            </a:r>
            <a:endParaRPr lang="zh-CN" altLang="en-US" dirty="0"/>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4278860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2AF35C2-699E-49C0-8F33-282BA5DACF82}" type="datetime1">
              <a:rPr lang="zh-CN" altLang="en-US" smtClean="0"/>
              <a:t>2020/11/5</a:t>
            </a:fld>
            <a:endParaRPr lang="zh-CN" altLang="en-US"/>
          </a:p>
        </p:txBody>
      </p:sp>
      <p:sp>
        <p:nvSpPr>
          <p:cNvPr id="6" name="Footer Placeholder 5"/>
          <p:cNvSpPr>
            <a:spLocks noGrp="1"/>
          </p:cNvSpPr>
          <p:nvPr>
            <p:ph type="ftr" sz="quarter" idx="11"/>
          </p:nvPr>
        </p:nvSpPr>
        <p:spPr/>
        <p:txBody>
          <a:bodyPr/>
          <a:lstStyle/>
          <a:p>
            <a:r>
              <a:rPr lang="zh-CN" altLang="en-US"/>
              <a:t>计算机系统结构</a:t>
            </a:r>
            <a:r>
              <a:rPr lang="en-US" altLang="zh-CN"/>
              <a:t>--</a:t>
            </a:r>
            <a:r>
              <a:rPr lang="zh-CN" altLang="en-US"/>
              <a:t>第二章 计算机中的信息表示</a:t>
            </a:r>
            <a:endParaRPr lang="zh-CN" altLang="en-US" dirty="0"/>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5418585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F16DFCB-6359-4F9A-8CFA-74D2334EB1A9}" type="datetime1">
              <a:rPr lang="zh-CN" altLang="en-US" smtClean="0"/>
              <a:t>2020/11/5</a:t>
            </a:fld>
            <a:endParaRPr lang="zh-CN" altLang="en-US"/>
          </a:p>
        </p:txBody>
      </p:sp>
      <p:sp>
        <p:nvSpPr>
          <p:cNvPr id="8" name="Footer Placeholder 7"/>
          <p:cNvSpPr>
            <a:spLocks noGrp="1"/>
          </p:cNvSpPr>
          <p:nvPr>
            <p:ph type="ftr" sz="quarter" idx="11"/>
          </p:nvPr>
        </p:nvSpPr>
        <p:spPr/>
        <p:txBody>
          <a:bodyPr/>
          <a:lstStyle/>
          <a:p>
            <a:r>
              <a:rPr lang="zh-CN" altLang="en-US"/>
              <a:t>计算机系统结构</a:t>
            </a:r>
            <a:r>
              <a:rPr lang="en-US" altLang="zh-CN"/>
              <a:t>--</a:t>
            </a:r>
            <a:r>
              <a:rPr lang="zh-CN" altLang="en-US"/>
              <a:t>第二章 计算机中的信息表示</a:t>
            </a:r>
            <a:endParaRPr lang="zh-CN" altLang="en-US" dirty="0"/>
          </a:p>
        </p:txBody>
      </p:sp>
      <p:sp>
        <p:nvSpPr>
          <p:cNvPr id="9" name="Slide Number Placeholder 8"/>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23432516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BD7D56-269D-4745-8ECD-1F896AF47604}" type="datetime1">
              <a:rPr lang="zh-CN" altLang="en-US" smtClean="0"/>
              <a:t>2020/11/5</a:t>
            </a:fld>
            <a:endParaRPr lang="zh-CN" altLang="en-US"/>
          </a:p>
        </p:txBody>
      </p:sp>
      <p:sp>
        <p:nvSpPr>
          <p:cNvPr id="4" name="Footer Placeholder 3"/>
          <p:cNvSpPr>
            <a:spLocks noGrp="1"/>
          </p:cNvSpPr>
          <p:nvPr>
            <p:ph type="ftr" sz="quarter" idx="11"/>
          </p:nvPr>
        </p:nvSpPr>
        <p:spPr/>
        <p:txBody>
          <a:bodyPr/>
          <a:lstStyle/>
          <a:p>
            <a:r>
              <a:rPr lang="zh-CN" altLang="en-US"/>
              <a:t>计算机系统结构</a:t>
            </a:r>
            <a:r>
              <a:rPr lang="en-US" altLang="zh-CN"/>
              <a:t>--</a:t>
            </a:r>
            <a:r>
              <a:rPr lang="zh-CN" altLang="en-US"/>
              <a:t>第二章 计算机中的信息表示</a:t>
            </a:r>
            <a:endParaRPr lang="zh-CN" altLang="en-US" dirty="0"/>
          </a:p>
        </p:txBody>
      </p:sp>
      <p:sp>
        <p:nvSpPr>
          <p:cNvPr id="5" name="Slide Number Placeholder 4"/>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28956245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AC58AA-0FB2-407D-B580-C4B0AFB2044B}" type="datetime1">
              <a:rPr lang="zh-CN" altLang="en-US" smtClean="0"/>
              <a:t>2020/11/5</a:t>
            </a:fld>
            <a:endParaRPr lang="zh-CN" altLang="en-US"/>
          </a:p>
        </p:txBody>
      </p:sp>
      <p:sp>
        <p:nvSpPr>
          <p:cNvPr id="3" name="Footer Placeholder 2"/>
          <p:cNvSpPr>
            <a:spLocks noGrp="1"/>
          </p:cNvSpPr>
          <p:nvPr>
            <p:ph type="ftr" sz="quarter" idx="11"/>
          </p:nvPr>
        </p:nvSpPr>
        <p:spPr/>
        <p:txBody>
          <a:bodyPr/>
          <a:lstStyle/>
          <a:p>
            <a:r>
              <a:rPr lang="zh-CN" altLang="en-US"/>
              <a:t>计算机系统结构</a:t>
            </a:r>
            <a:r>
              <a:rPr lang="en-US" altLang="zh-CN"/>
              <a:t>--</a:t>
            </a:r>
            <a:r>
              <a:rPr lang="zh-CN" altLang="en-US"/>
              <a:t>第二章 计算机中的信息表示</a:t>
            </a:r>
            <a:endParaRPr lang="zh-CN" altLang="en-US" dirty="0"/>
          </a:p>
        </p:txBody>
      </p:sp>
      <p:sp>
        <p:nvSpPr>
          <p:cNvPr id="4" name="Slide Number Placeholder 3"/>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8353883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A9D4422-EEEB-47F6-A8F5-0D42B95B92D6}" type="datetime1">
              <a:rPr lang="zh-CN" altLang="en-US" smtClean="0"/>
              <a:t>2020/11/5</a:t>
            </a:fld>
            <a:endParaRPr lang="zh-CN" altLang="en-US"/>
          </a:p>
        </p:txBody>
      </p:sp>
      <p:sp>
        <p:nvSpPr>
          <p:cNvPr id="5" name="Footer Placeholder 4"/>
          <p:cNvSpPr>
            <a:spLocks noGrp="1"/>
          </p:cNvSpPr>
          <p:nvPr>
            <p:ph type="ftr" sz="quarter" idx="11"/>
          </p:nvPr>
        </p:nvSpPr>
        <p:spPr/>
        <p:txBody>
          <a:bodyPr/>
          <a:lstStyle/>
          <a:p>
            <a:r>
              <a:rPr lang="zh-CN" altLang="en-US"/>
              <a:t>计算机系统结构</a:t>
            </a:r>
            <a:r>
              <a:rPr lang="en-US" altLang="zh-CN"/>
              <a:t>--</a:t>
            </a:r>
            <a:r>
              <a:rPr lang="zh-CN" altLang="en-US"/>
              <a:t>第二章 计算机中的信息表示</a:t>
            </a:r>
            <a:endParaRPr lang="zh-CN" altLang="en-US" dirty="0"/>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205388720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3B58237-BA68-47C3-BB51-6F01FCE5D207}" type="datetime1">
              <a:rPr lang="zh-CN" altLang="en-US" smtClean="0"/>
              <a:t>2020/11/5</a:t>
            </a:fld>
            <a:endParaRPr lang="zh-CN" altLang="en-US"/>
          </a:p>
        </p:txBody>
      </p:sp>
      <p:sp>
        <p:nvSpPr>
          <p:cNvPr id="6" name="Footer Placeholder 5"/>
          <p:cNvSpPr>
            <a:spLocks noGrp="1"/>
          </p:cNvSpPr>
          <p:nvPr>
            <p:ph type="ftr" sz="quarter" idx="11"/>
          </p:nvPr>
        </p:nvSpPr>
        <p:spPr/>
        <p:txBody>
          <a:bodyPr/>
          <a:lstStyle/>
          <a:p>
            <a:r>
              <a:rPr lang="zh-CN" altLang="en-US"/>
              <a:t>计算机系统结构</a:t>
            </a:r>
            <a:r>
              <a:rPr lang="en-US" altLang="zh-CN"/>
              <a:t>--</a:t>
            </a:r>
            <a:r>
              <a:rPr lang="zh-CN" altLang="en-US"/>
              <a:t>第二章 计算机中的信息表示</a:t>
            </a:r>
            <a:endParaRPr lang="zh-CN" altLang="en-US" dirty="0"/>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36723721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5DCD610-342E-4938-99D5-621B29F2B7B0}" type="datetime1">
              <a:rPr lang="zh-CN" altLang="en-US" smtClean="0"/>
              <a:t>2020/11/5</a:t>
            </a:fld>
            <a:endParaRPr lang="zh-CN" altLang="en-US"/>
          </a:p>
        </p:txBody>
      </p:sp>
      <p:sp>
        <p:nvSpPr>
          <p:cNvPr id="6" name="Footer Placeholder 5"/>
          <p:cNvSpPr>
            <a:spLocks noGrp="1"/>
          </p:cNvSpPr>
          <p:nvPr>
            <p:ph type="ftr" sz="quarter" idx="11"/>
          </p:nvPr>
        </p:nvSpPr>
        <p:spPr/>
        <p:txBody>
          <a:bodyPr/>
          <a:lstStyle/>
          <a:p>
            <a:r>
              <a:rPr lang="zh-CN" altLang="en-US"/>
              <a:t>计算机系统结构</a:t>
            </a:r>
            <a:r>
              <a:rPr lang="en-US" altLang="zh-CN"/>
              <a:t>--</a:t>
            </a:r>
            <a:r>
              <a:rPr lang="zh-CN" altLang="en-US"/>
              <a:t>第二章 计算机中的信息表示</a:t>
            </a:r>
            <a:endParaRPr lang="zh-CN" altLang="en-US" dirty="0"/>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2823178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A758268-2D8A-4C23-B12B-84CA740083CD}" type="datetime1">
              <a:rPr lang="zh-CN" altLang="en-US" smtClean="0"/>
              <a:t>2020/11/5</a:t>
            </a:fld>
            <a:endParaRPr lang="zh-CN" altLang="en-US"/>
          </a:p>
        </p:txBody>
      </p:sp>
      <p:sp>
        <p:nvSpPr>
          <p:cNvPr id="5" name="Footer Placeholder 4"/>
          <p:cNvSpPr>
            <a:spLocks noGrp="1"/>
          </p:cNvSpPr>
          <p:nvPr>
            <p:ph type="ftr" sz="quarter" idx="11"/>
          </p:nvPr>
        </p:nvSpPr>
        <p:spPr/>
        <p:txBody>
          <a:bodyPr/>
          <a:lstStyle/>
          <a:p>
            <a:r>
              <a:rPr lang="zh-CN" altLang="en-US"/>
              <a:t>计算机系统结构</a:t>
            </a:r>
            <a:r>
              <a:rPr lang="en-US" altLang="zh-CN"/>
              <a:t>--</a:t>
            </a:r>
            <a:r>
              <a:rPr lang="zh-CN" altLang="en-US"/>
              <a:t>第二章 计算机中的信息表示</a:t>
            </a:r>
            <a:endParaRPr lang="zh-CN" altLang="en-US" dirty="0"/>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37876228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ECE36AB-E675-4199-81B1-EDE34A9281E2}" type="datetime1">
              <a:rPr lang="zh-CN" altLang="en-US" smtClean="0"/>
              <a:t>2020/11/5</a:t>
            </a:fld>
            <a:endParaRPr lang="zh-CN" altLang="en-US"/>
          </a:p>
        </p:txBody>
      </p:sp>
      <p:sp>
        <p:nvSpPr>
          <p:cNvPr id="5" name="Footer Placeholder 4"/>
          <p:cNvSpPr>
            <a:spLocks noGrp="1"/>
          </p:cNvSpPr>
          <p:nvPr>
            <p:ph type="ftr" sz="quarter" idx="11"/>
          </p:nvPr>
        </p:nvSpPr>
        <p:spPr/>
        <p:txBody>
          <a:bodyPr/>
          <a:lstStyle/>
          <a:p>
            <a:r>
              <a:rPr lang="zh-CN" altLang="en-US"/>
              <a:t>计算机系统结构</a:t>
            </a:r>
            <a:r>
              <a:rPr lang="en-US" altLang="zh-CN"/>
              <a:t>--</a:t>
            </a:r>
            <a:r>
              <a:rPr lang="zh-CN" altLang="en-US"/>
              <a:t>第二章 计算机中的信息表示</a:t>
            </a:r>
            <a:endParaRPr lang="zh-CN" altLang="en-US" dirty="0"/>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7717110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78E5202-77FE-4996-ADD2-3B5ED26F29B9}" type="datetime1">
              <a:rPr lang="zh-CN" altLang="en-US" smtClean="0"/>
              <a:t>2020/11/5</a:t>
            </a:fld>
            <a:endParaRPr lang="zh-CN" altLang="en-US"/>
          </a:p>
        </p:txBody>
      </p:sp>
      <p:sp>
        <p:nvSpPr>
          <p:cNvPr id="5" name="Footer Placeholder 4"/>
          <p:cNvSpPr>
            <a:spLocks noGrp="1"/>
          </p:cNvSpPr>
          <p:nvPr>
            <p:ph type="ftr" sz="quarter" idx="11"/>
          </p:nvPr>
        </p:nvSpPr>
        <p:spPr/>
        <p:txBody>
          <a:bodyPr/>
          <a:lstStyle/>
          <a:p>
            <a:r>
              <a:rPr lang="zh-CN" altLang="en-US"/>
              <a:t>计算机系统结构</a:t>
            </a:r>
            <a:r>
              <a:rPr lang="en-US" altLang="zh-CN"/>
              <a:t>--</a:t>
            </a:r>
            <a:r>
              <a:rPr lang="zh-CN" altLang="en-US"/>
              <a:t>第二章 计算机中的信息表示</a:t>
            </a:r>
            <a:endParaRPr lang="zh-CN" altLang="en-US" dirty="0"/>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21769497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2AF35C2-699E-49C0-8F33-282BA5DACF82}" type="datetime1">
              <a:rPr lang="zh-CN" altLang="en-US" smtClean="0"/>
              <a:t>2020/11/5</a:t>
            </a:fld>
            <a:endParaRPr lang="zh-CN" altLang="en-US"/>
          </a:p>
        </p:txBody>
      </p:sp>
      <p:sp>
        <p:nvSpPr>
          <p:cNvPr id="6" name="Footer Placeholder 5"/>
          <p:cNvSpPr>
            <a:spLocks noGrp="1"/>
          </p:cNvSpPr>
          <p:nvPr>
            <p:ph type="ftr" sz="quarter" idx="11"/>
          </p:nvPr>
        </p:nvSpPr>
        <p:spPr/>
        <p:txBody>
          <a:bodyPr/>
          <a:lstStyle/>
          <a:p>
            <a:r>
              <a:rPr lang="zh-CN" altLang="en-US"/>
              <a:t>计算机系统结构</a:t>
            </a:r>
            <a:r>
              <a:rPr lang="en-US" altLang="zh-CN"/>
              <a:t>--</a:t>
            </a:r>
            <a:r>
              <a:rPr lang="zh-CN" altLang="en-US"/>
              <a:t>第二章 计算机中的信息表示</a:t>
            </a:r>
            <a:endParaRPr lang="zh-CN" altLang="en-US" dirty="0"/>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4837721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F16DFCB-6359-4F9A-8CFA-74D2334EB1A9}" type="datetime1">
              <a:rPr lang="zh-CN" altLang="en-US" smtClean="0"/>
              <a:t>2020/11/5</a:t>
            </a:fld>
            <a:endParaRPr lang="zh-CN" altLang="en-US"/>
          </a:p>
        </p:txBody>
      </p:sp>
      <p:sp>
        <p:nvSpPr>
          <p:cNvPr id="8" name="Footer Placeholder 7"/>
          <p:cNvSpPr>
            <a:spLocks noGrp="1"/>
          </p:cNvSpPr>
          <p:nvPr>
            <p:ph type="ftr" sz="quarter" idx="11"/>
          </p:nvPr>
        </p:nvSpPr>
        <p:spPr/>
        <p:txBody>
          <a:bodyPr/>
          <a:lstStyle/>
          <a:p>
            <a:r>
              <a:rPr lang="zh-CN" altLang="en-US"/>
              <a:t>计算机系统结构</a:t>
            </a:r>
            <a:r>
              <a:rPr lang="en-US" altLang="zh-CN"/>
              <a:t>--</a:t>
            </a:r>
            <a:r>
              <a:rPr lang="zh-CN" altLang="en-US"/>
              <a:t>第二章 计算机中的信息表示</a:t>
            </a:r>
            <a:endParaRPr lang="zh-CN" altLang="en-US" dirty="0"/>
          </a:p>
        </p:txBody>
      </p:sp>
      <p:sp>
        <p:nvSpPr>
          <p:cNvPr id="9" name="Slide Number Placeholder 8"/>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388823753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BD7D56-269D-4745-8ECD-1F896AF47604}" type="datetime1">
              <a:rPr lang="zh-CN" altLang="en-US" smtClean="0"/>
              <a:t>2020/11/5</a:t>
            </a:fld>
            <a:endParaRPr lang="zh-CN" altLang="en-US"/>
          </a:p>
        </p:txBody>
      </p:sp>
      <p:sp>
        <p:nvSpPr>
          <p:cNvPr id="4" name="Footer Placeholder 3"/>
          <p:cNvSpPr>
            <a:spLocks noGrp="1"/>
          </p:cNvSpPr>
          <p:nvPr>
            <p:ph type="ftr" sz="quarter" idx="11"/>
          </p:nvPr>
        </p:nvSpPr>
        <p:spPr/>
        <p:txBody>
          <a:bodyPr/>
          <a:lstStyle/>
          <a:p>
            <a:r>
              <a:rPr lang="zh-CN" altLang="en-US"/>
              <a:t>计算机系统结构</a:t>
            </a:r>
            <a:r>
              <a:rPr lang="en-US" altLang="zh-CN"/>
              <a:t>--</a:t>
            </a:r>
            <a:r>
              <a:rPr lang="zh-CN" altLang="en-US"/>
              <a:t>第二章 计算机中的信息表示</a:t>
            </a:r>
            <a:endParaRPr lang="zh-CN" altLang="en-US" dirty="0"/>
          </a:p>
        </p:txBody>
      </p:sp>
      <p:sp>
        <p:nvSpPr>
          <p:cNvPr id="5" name="Slide Number Placeholder 4"/>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40333217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AC58AA-0FB2-407D-B580-C4B0AFB2044B}" type="datetime1">
              <a:rPr lang="zh-CN" altLang="en-US" smtClean="0"/>
              <a:t>2020/11/5</a:t>
            </a:fld>
            <a:endParaRPr lang="zh-CN" altLang="en-US"/>
          </a:p>
        </p:txBody>
      </p:sp>
      <p:sp>
        <p:nvSpPr>
          <p:cNvPr id="3" name="Footer Placeholder 2"/>
          <p:cNvSpPr>
            <a:spLocks noGrp="1"/>
          </p:cNvSpPr>
          <p:nvPr>
            <p:ph type="ftr" sz="quarter" idx="11"/>
          </p:nvPr>
        </p:nvSpPr>
        <p:spPr/>
        <p:txBody>
          <a:bodyPr/>
          <a:lstStyle/>
          <a:p>
            <a:r>
              <a:rPr lang="zh-CN" altLang="en-US"/>
              <a:t>计算机系统结构</a:t>
            </a:r>
            <a:r>
              <a:rPr lang="en-US" altLang="zh-CN"/>
              <a:t>--</a:t>
            </a:r>
            <a:r>
              <a:rPr lang="zh-CN" altLang="en-US"/>
              <a:t>第二章 计算机中的信息表示</a:t>
            </a:r>
            <a:endParaRPr lang="zh-CN" altLang="en-US" dirty="0"/>
          </a:p>
        </p:txBody>
      </p:sp>
      <p:sp>
        <p:nvSpPr>
          <p:cNvPr id="4" name="Slide Number Placeholder 3"/>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31807819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3B58237-BA68-47C3-BB51-6F01FCE5D207}" type="datetime1">
              <a:rPr lang="zh-CN" altLang="en-US" smtClean="0"/>
              <a:t>2020/11/5</a:t>
            </a:fld>
            <a:endParaRPr lang="zh-CN" altLang="en-US"/>
          </a:p>
        </p:txBody>
      </p:sp>
      <p:sp>
        <p:nvSpPr>
          <p:cNvPr id="6" name="Footer Placeholder 5"/>
          <p:cNvSpPr>
            <a:spLocks noGrp="1"/>
          </p:cNvSpPr>
          <p:nvPr>
            <p:ph type="ftr" sz="quarter" idx="11"/>
          </p:nvPr>
        </p:nvSpPr>
        <p:spPr/>
        <p:txBody>
          <a:bodyPr/>
          <a:lstStyle/>
          <a:p>
            <a:r>
              <a:rPr lang="zh-CN" altLang="en-US"/>
              <a:t>计算机系统结构</a:t>
            </a:r>
            <a:r>
              <a:rPr lang="en-US" altLang="zh-CN"/>
              <a:t>--</a:t>
            </a:r>
            <a:r>
              <a:rPr lang="zh-CN" altLang="en-US"/>
              <a:t>第二章 计算机中的信息表示</a:t>
            </a:r>
            <a:endParaRPr lang="zh-CN" altLang="en-US" dirty="0"/>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28207929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5DCD610-342E-4938-99D5-621B29F2B7B0}" type="datetime1">
              <a:rPr lang="zh-CN" altLang="en-US" smtClean="0"/>
              <a:t>2020/11/5</a:t>
            </a:fld>
            <a:endParaRPr lang="zh-CN" altLang="en-US"/>
          </a:p>
        </p:txBody>
      </p:sp>
      <p:sp>
        <p:nvSpPr>
          <p:cNvPr id="6" name="Footer Placeholder 5"/>
          <p:cNvSpPr>
            <a:spLocks noGrp="1"/>
          </p:cNvSpPr>
          <p:nvPr>
            <p:ph type="ftr" sz="quarter" idx="11"/>
          </p:nvPr>
        </p:nvSpPr>
        <p:spPr/>
        <p:txBody>
          <a:bodyPr/>
          <a:lstStyle/>
          <a:p>
            <a:r>
              <a:rPr lang="zh-CN" altLang="en-US"/>
              <a:t>计算机系统结构</a:t>
            </a:r>
            <a:r>
              <a:rPr lang="en-US" altLang="zh-CN"/>
              <a:t>--</a:t>
            </a:r>
            <a:r>
              <a:rPr lang="zh-CN" altLang="en-US"/>
              <a:t>第二章 计算机中的信息表示</a:t>
            </a:r>
            <a:endParaRPr lang="zh-CN" altLang="en-US" dirty="0"/>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39498076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632E8-D8AA-45C2-B897-9CF75AE40F82}" type="datetime1">
              <a:rPr lang="zh-CN" altLang="en-US" smtClean="0"/>
              <a:t>2020/11/5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计算机系统结构</a:t>
            </a:r>
            <a:r>
              <a:rPr lang="en-US" altLang="zh-CN"/>
              <a:t>--</a:t>
            </a:r>
            <a:r>
              <a:rPr lang="zh-CN" altLang="en-US"/>
              <a:t>第二章 计算机中的信息表示</a:t>
            </a:r>
            <a:endParaRPr lang="zh-CN"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48058844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660" r:id="rId12"/>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632E8-D8AA-45C2-B897-9CF75AE40F82}" type="datetime1">
              <a:rPr lang="zh-CN" altLang="en-US" smtClean="0"/>
              <a:t>2020/11/5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计算机系统结构</a:t>
            </a:r>
            <a:r>
              <a:rPr lang="en-US" altLang="zh-CN"/>
              <a:t>--</a:t>
            </a:r>
            <a:r>
              <a:rPr lang="zh-CN" altLang="en-US"/>
              <a:t>第二章 计算机中的信息表示</a:t>
            </a:r>
            <a:endParaRPr lang="zh-CN"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404166354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673" r:id="rId12"/>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8.xml"/><Relationship Id="rId1" Type="http://schemas.openxmlformats.org/officeDocument/2006/relationships/tags" Target="../tags/tag2.xml"/><Relationship Id="rId5" Type="http://schemas.openxmlformats.org/officeDocument/2006/relationships/image" Target="../media/image6.png"/><Relationship Id="rId4" Type="http://schemas.openxmlformats.org/officeDocument/2006/relationships/image" Target="../media/image1.jpeg"/></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0.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1.xml"/><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8.xml"/><Relationship Id="rId1" Type="http://schemas.openxmlformats.org/officeDocument/2006/relationships/tags" Target="../tags/tag3.xml"/><Relationship Id="rId5" Type="http://schemas.openxmlformats.org/officeDocument/2006/relationships/image" Target="../media/image6.png"/><Relationship Id="rId4" Type="http://schemas.openxmlformats.org/officeDocument/2006/relationships/image" Target="../media/image1.jpeg"/></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3.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4.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5.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6.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7.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8.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9.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0.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1.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2.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5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3.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4.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5.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5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6.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7.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8.xml"/><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6.png"/></Relationships>
</file>

<file path=ppt/slides/_rels/slide6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9.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6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0.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6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1.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6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2.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6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3.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6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4.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5" name="矩形 4"/>
          <p:cNvSpPr/>
          <p:nvPr/>
        </p:nvSpPr>
        <p:spPr>
          <a:xfrm>
            <a:off x="-11990" y="-659"/>
            <a:ext cx="9181652" cy="6901031"/>
          </a:xfrm>
          <a:prstGeom prst="rect">
            <a:avLst/>
          </a:prstGeom>
          <a:solidFill>
            <a:schemeClr val="bg1">
              <a:alpha val="5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2298198" y="3054281"/>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293133" y="3196018"/>
            <a:ext cx="4579143" cy="645160"/>
          </a:xfrm>
          <a:prstGeom prst="rect">
            <a:avLst/>
          </a:prstGeom>
          <a:noFill/>
        </p:spPr>
        <p:txBody>
          <a:bodyPr wrap="square" rtlCol="0">
            <a:spAutoFit/>
          </a:bodyPr>
          <a:lstStyle/>
          <a:p>
            <a:pPr algn="ctr" defTabSz="685800">
              <a:defRPr/>
            </a:pPr>
            <a:r>
              <a:rPr lang="zh-CN" altLang="en-US" sz="3600" b="1" dirty="0">
                <a:solidFill>
                  <a:srgbClr val="004578"/>
                </a:solidFill>
                <a:latin typeface="微软雅黑" panose="020B0503020204020204" pitchFamily="34" charset="-122"/>
                <a:ea typeface="微软雅黑" panose="020B0503020204020204" pitchFamily="34" charset="-122"/>
              </a:rPr>
              <a:t>计算系统结构</a:t>
            </a:r>
          </a:p>
        </p:txBody>
      </p:sp>
      <p:cxnSp>
        <p:nvCxnSpPr>
          <p:cNvPr id="16" name="直接连接符 15"/>
          <p:cNvCxnSpPr/>
          <p:nvPr/>
        </p:nvCxnSpPr>
        <p:spPr>
          <a:xfrm>
            <a:off x="2293131" y="3977456"/>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292985" y="4121150"/>
            <a:ext cx="6043930" cy="521970"/>
          </a:xfrm>
          <a:prstGeom prst="rect">
            <a:avLst/>
          </a:prstGeom>
          <a:noFill/>
        </p:spPr>
        <p:txBody>
          <a:bodyPr wrap="square" rtlCol="0">
            <a:spAutoFit/>
          </a:bodyPr>
          <a:lstStyle>
            <a:defPPr>
              <a:defRPr lang="zh-CN"/>
            </a:defPPr>
            <a:lvl1pPr algn="ctr">
              <a:defRPr>
                <a:solidFill>
                  <a:prstClr val="black"/>
                </a:solidFill>
                <a:latin typeface="微软雅黑" panose="020B0503020204020204" pitchFamily="34" charset="-122"/>
                <a:ea typeface="微软雅黑" panose="020B0503020204020204" pitchFamily="34" charset="-122"/>
              </a:defRPr>
            </a:lvl1pPr>
          </a:lstStyle>
          <a:p>
            <a:r>
              <a:rPr lang="zh-CN" altLang="en-US" sz="2800" b="1" dirty="0">
                <a:solidFill>
                  <a:srgbClr val="004578"/>
                </a:solidFill>
              </a:rPr>
              <a:t>第二章 计算机中的信息表示（一）</a:t>
            </a:r>
          </a:p>
        </p:txBody>
      </p:sp>
      <p:cxnSp>
        <p:nvCxnSpPr>
          <p:cNvPr id="19" name="直接连接符 18"/>
          <p:cNvCxnSpPr/>
          <p:nvPr/>
        </p:nvCxnSpPr>
        <p:spPr>
          <a:xfrm>
            <a:off x="238316" y="6407901"/>
            <a:ext cx="400458"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6102" y="1398382"/>
            <a:ext cx="1591799" cy="1584000"/>
          </a:xfrm>
          <a:prstGeom prst="rect">
            <a:avLst/>
          </a:prstGeom>
        </p:spPr>
      </p:pic>
      <p:pic>
        <p:nvPicPr>
          <p:cNvPr id="15" name="图片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73956" y="6236297"/>
            <a:ext cx="621635" cy="57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6"/>
          <p:cNvSpPr txBox="1">
            <a:spLocks noChangeArrowheads="1"/>
          </p:cNvSpPr>
          <p:nvPr/>
        </p:nvSpPr>
        <p:spPr bwMode="auto">
          <a:xfrm>
            <a:off x="6715452" y="6274231"/>
            <a:ext cx="3092999"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1600" b="1" dirty="0">
                <a:solidFill>
                  <a:srgbClr val="0070C0"/>
                </a:solidFill>
                <a:latin typeface="华文行楷" panose="02010800040101010101" pitchFamily="2" charset="-122"/>
                <a:ea typeface="华文行楷" panose="02010800040101010101" pitchFamily="2" charset="-122"/>
              </a:rPr>
              <a:t>信息与软件工程学院</a:t>
            </a:r>
            <a:endParaRPr lang="en-US" altLang="zh-CN" sz="1600" b="1" dirty="0">
              <a:solidFill>
                <a:srgbClr val="0070C0"/>
              </a:solidFill>
              <a:latin typeface="华文行楷" panose="02010800040101010101" pitchFamily="2" charset="-122"/>
              <a:ea typeface="华文行楷" panose="02010800040101010101" pitchFamily="2" charset="-122"/>
            </a:endParaRPr>
          </a:p>
          <a:p>
            <a:pPr eaLnBrk="1" hangingPunct="1">
              <a:lnSpc>
                <a:spcPct val="100000"/>
              </a:lnSpc>
              <a:spcBef>
                <a:spcPct val="0"/>
              </a:spcBef>
              <a:buFontTx/>
              <a:buNone/>
            </a:pPr>
            <a:r>
              <a:rPr lang="en-US" altLang="zh-CN" sz="1000" b="1" dirty="0">
                <a:solidFill>
                  <a:srgbClr val="0070C0"/>
                </a:solidFill>
                <a:latin typeface="华文隶书" panose="02010800040101010101" pitchFamily="2" charset="-122"/>
                <a:ea typeface="华文隶书" panose="02010800040101010101" pitchFamily="2" charset="-122"/>
              </a:rPr>
              <a:t>School of Information and Software Engineering</a:t>
            </a:r>
            <a:endParaRPr lang="zh-CN" altLang="en-US" sz="1000" b="1" dirty="0">
              <a:solidFill>
                <a:srgbClr val="0070C0"/>
              </a:solidFill>
              <a:latin typeface="华文隶书" panose="02010800040101010101" pitchFamily="2" charset="-122"/>
              <a:ea typeface="华文隶书" panose="02010800040101010101" pitchFamily="2" charset="-122"/>
            </a:endParaRPr>
          </a:p>
        </p:txBody>
      </p:sp>
      <p:sp>
        <p:nvSpPr>
          <p:cNvPr id="3" name="日期占位符 2"/>
          <p:cNvSpPr>
            <a:spLocks noGrp="1"/>
          </p:cNvSpPr>
          <p:nvPr>
            <p:ph type="dt" sz="half" idx="10"/>
          </p:nvPr>
        </p:nvSpPr>
        <p:spPr>
          <a:xfrm>
            <a:off x="235731" y="6474678"/>
            <a:ext cx="2057400" cy="365125"/>
          </a:xfrm>
        </p:spPr>
        <p:txBody>
          <a:bodyPr/>
          <a:lstStyle/>
          <a:p>
            <a:fld id="{180E2A6E-F97F-4B25-9D63-0BCF8854F63E}" type="datetime1">
              <a:rPr lang="zh-CN" altLang="en-US" sz="1400">
                <a:solidFill>
                  <a:schemeClr val="tx1"/>
                </a:solidFill>
              </a:rPr>
              <a:t>2020/11/5</a:t>
            </a:fld>
            <a:endParaRPr lang="zh-CN" altLang="en-US" sz="14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spLocks noGrp="1"/>
          </p:cNvSpPr>
          <p:nvPr>
            <p:ph type="sldNum" sz="quarter" idx="12"/>
          </p:nvPr>
        </p:nvSpPr>
        <p:spPr>
          <a:xfrm>
            <a:off x="6553200" y="5814864"/>
            <a:ext cx="1905000" cy="457200"/>
          </a:xfrm>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F7BE22E5-CF36-4480-AC13-27DF0012B9B7}" type="slidenum">
              <a:rPr lang="en-US" altLang="zh-CN" sz="1400"/>
              <a:pPr>
                <a:spcBef>
                  <a:spcPct val="0"/>
                </a:spcBef>
                <a:buFontTx/>
                <a:buNone/>
              </a:pPr>
              <a:t>10</a:t>
            </a:fld>
            <a:endParaRPr lang="en-US" altLang="zh-CN" sz="1400"/>
          </a:p>
        </p:txBody>
      </p:sp>
      <p:sp>
        <p:nvSpPr>
          <p:cNvPr id="28675" name="Rectangle 3"/>
          <p:cNvSpPr>
            <a:spLocks noChangeArrowheads="1"/>
          </p:cNvSpPr>
          <p:nvPr/>
        </p:nvSpPr>
        <p:spPr bwMode="auto">
          <a:xfrm>
            <a:off x="1098798" y="1014303"/>
            <a:ext cx="546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latin typeface="黑体" panose="02010609060101010101" pitchFamily="49" charset="-122"/>
                <a:ea typeface="黑体" panose="02010609060101010101" pitchFamily="49" charset="-122"/>
              </a:rPr>
              <a:t>按</a:t>
            </a:r>
            <a:r>
              <a:rPr lang="en-US" altLang="zh-CN" dirty="0">
                <a:latin typeface="黑体" panose="02010609060101010101" pitchFamily="49" charset="-122"/>
                <a:ea typeface="黑体" panose="02010609060101010101" pitchFamily="49" charset="-122"/>
              </a:rPr>
              <a:t>(1)(2)</a:t>
            </a:r>
            <a:r>
              <a:rPr lang="zh-CN" altLang="en-US" dirty="0">
                <a:latin typeface="黑体" panose="02010609060101010101" pitchFamily="49" charset="-122"/>
                <a:ea typeface="黑体" panose="02010609060101010101" pitchFamily="49" charset="-122"/>
              </a:rPr>
              <a:t>的逆过程进行转换。</a:t>
            </a:r>
          </a:p>
        </p:txBody>
      </p:sp>
      <p:sp>
        <p:nvSpPr>
          <p:cNvPr id="28676" name="Rectangle 4"/>
          <p:cNvSpPr>
            <a:spLocks noChangeArrowheads="1"/>
          </p:cNvSpPr>
          <p:nvPr/>
        </p:nvSpPr>
        <p:spPr bwMode="auto">
          <a:xfrm>
            <a:off x="381000" y="404664"/>
            <a:ext cx="8077200" cy="579438"/>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dirty="0">
                <a:latin typeface="黑体" panose="02010609060101010101" pitchFamily="49" charset="-122"/>
                <a:ea typeface="黑体" panose="02010609060101010101" pitchFamily="49" charset="-122"/>
              </a:rPr>
              <a:t>(3) </a:t>
            </a:r>
            <a:r>
              <a:rPr lang="zh-CN" altLang="en-US" b="1" dirty="0">
                <a:latin typeface="黑体" panose="02010609060101010101" pitchFamily="49" charset="-122"/>
                <a:ea typeface="黑体" panose="02010609060101010101" pitchFamily="49" charset="-122"/>
              </a:rPr>
              <a:t>八进制数和十六进制数转换为二进制数</a:t>
            </a:r>
          </a:p>
        </p:txBody>
      </p:sp>
      <p:sp>
        <p:nvSpPr>
          <p:cNvPr id="5" name="Rectangle 3"/>
          <p:cNvSpPr>
            <a:spLocks noChangeArrowheads="1"/>
          </p:cNvSpPr>
          <p:nvPr/>
        </p:nvSpPr>
        <p:spPr bwMode="auto">
          <a:xfrm>
            <a:off x="531168" y="1601750"/>
            <a:ext cx="7776864" cy="1077218"/>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defRPr/>
            </a:pPr>
            <a:r>
              <a:rPr lang="zh-CN" altLang="en-US" sz="3200" b="1" dirty="0">
                <a:effectLst>
                  <a:outerShdw blurRad="38100" dist="38100" dir="2700000" algn="tl">
                    <a:srgbClr val="FFFFFF"/>
                  </a:outerShdw>
                </a:effectLst>
                <a:latin typeface="黑体" pitchFamily="49" charset="-122"/>
                <a:ea typeface="黑体" pitchFamily="49" charset="-122"/>
              </a:rPr>
              <a:t>八进制数转换为二进制数：每</a:t>
            </a:r>
            <a:r>
              <a:rPr lang="en-US" altLang="zh-CN" sz="3200" b="1" dirty="0">
                <a:effectLst>
                  <a:outerShdw blurRad="38100" dist="38100" dir="2700000" algn="tl">
                    <a:srgbClr val="FFFFFF"/>
                  </a:outerShdw>
                </a:effectLst>
                <a:latin typeface="黑体" pitchFamily="49" charset="-122"/>
                <a:ea typeface="黑体" pitchFamily="49" charset="-122"/>
              </a:rPr>
              <a:t>1</a:t>
            </a:r>
            <a:r>
              <a:rPr lang="zh-CN" altLang="en-US" sz="3200" b="1" dirty="0">
                <a:effectLst>
                  <a:outerShdw blurRad="38100" dist="38100" dir="2700000" algn="tl">
                    <a:srgbClr val="FFFFFF"/>
                  </a:outerShdw>
                </a:effectLst>
                <a:latin typeface="黑体" pitchFamily="49" charset="-122"/>
                <a:ea typeface="黑体" pitchFamily="49" charset="-122"/>
              </a:rPr>
              <a:t>位八进制数字写成</a:t>
            </a:r>
            <a:r>
              <a:rPr lang="en-US" altLang="zh-CN" sz="3200" b="1" dirty="0">
                <a:effectLst>
                  <a:outerShdw blurRad="38100" dist="38100" dir="2700000" algn="tl">
                    <a:srgbClr val="FFFFFF"/>
                  </a:outerShdw>
                </a:effectLst>
                <a:latin typeface="黑体" pitchFamily="49" charset="-122"/>
                <a:ea typeface="黑体" pitchFamily="49" charset="-122"/>
              </a:rPr>
              <a:t>3</a:t>
            </a:r>
            <a:r>
              <a:rPr lang="zh-CN" altLang="en-US" sz="3200" b="1" dirty="0">
                <a:effectLst>
                  <a:outerShdw blurRad="38100" dist="38100" dir="2700000" algn="tl">
                    <a:srgbClr val="FFFFFF"/>
                  </a:outerShdw>
                </a:effectLst>
                <a:latin typeface="黑体" pitchFamily="49" charset="-122"/>
                <a:ea typeface="黑体" pitchFamily="49" charset="-122"/>
              </a:rPr>
              <a:t>位二进制数字即可。</a:t>
            </a:r>
          </a:p>
        </p:txBody>
      </p:sp>
      <p:sp>
        <p:nvSpPr>
          <p:cNvPr id="6" name="Rectangle 13"/>
          <p:cNvSpPr>
            <a:spLocks noChangeArrowheads="1"/>
          </p:cNvSpPr>
          <p:nvPr/>
        </p:nvSpPr>
        <p:spPr bwMode="auto">
          <a:xfrm>
            <a:off x="755578" y="2814709"/>
            <a:ext cx="19271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defRPr/>
            </a:pPr>
            <a:r>
              <a:rPr lang="en-US" altLang="zh-CN" sz="3200" b="1" dirty="0">
                <a:effectLst>
                  <a:outerShdw blurRad="38100" dist="38100" dir="2700000" algn="tl">
                    <a:srgbClr val="C0C0C0"/>
                  </a:outerShdw>
                </a:effectLst>
              </a:rPr>
              <a:t>(135.324)</a:t>
            </a:r>
            <a:r>
              <a:rPr lang="en-US" altLang="zh-CN" sz="3200" b="1" baseline="-25000" dirty="0">
                <a:effectLst>
                  <a:outerShdw blurRad="38100" dist="38100" dir="2700000" algn="tl">
                    <a:srgbClr val="C0C0C0"/>
                  </a:outerShdw>
                </a:effectLst>
              </a:rPr>
              <a:t>8</a:t>
            </a:r>
          </a:p>
        </p:txBody>
      </p:sp>
      <p:sp>
        <p:nvSpPr>
          <p:cNvPr id="7" name="Rectangle 4"/>
          <p:cNvSpPr>
            <a:spLocks noChangeArrowheads="1"/>
          </p:cNvSpPr>
          <p:nvPr/>
        </p:nvSpPr>
        <p:spPr bwMode="auto">
          <a:xfrm>
            <a:off x="2627784" y="2840481"/>
            <a:ext cx="46458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defRPr/>
            </a:pPr>
            <a:r>
              <a:rPr lang="en-US" altLang="zh-CN" sz="3200" b="1" dirty="0">
                <a:effectLst>
                  <a:outerShdw blurRad="38100" dist="38100" dir="2700000" algn="tl">
                    <a:srgbClr val="C0C0C0"/>
                  </a:outerShdw>
                </a:effectLst>
              </a:rPr>
              <a:t>=(001</a:t>
            </a:r>
            <a:r>
              <a:rPr lang="en-US" altLang="zh-CN" sz="3200" b="1" dirty="0">
                <a:effectLst>
                  <a:outerShdw blurRad="38100" dist="38100" dir="2700000" algn="tl">
                    <a:srgbClr val="000000">
                      <a:alpha val="43137"/>
                    </a:srgbClr>
                  </a:outerShdw>
                </a:effectLst>
              </a:rPr>
              <a:t>011</a:t>
            </a:r>
            <a:r>
              <a:rPr lang="en-US" altLang="zh-CN" sz="3200" b="1" dirty="0">
                <a:effectLst>
                  <a:outerShdw blurRad="38100" dist="38100" dir="2700000" algn="tl">
                    <a:srgbClr val="C0C0C0"/>
                  </a:outerShdw>
                </a:effectLst>
              </a:rPr>
              <a:t>101.011010100)</a:t>
            </a:r>
            <a:r>
              <a:rPr lang="en-US" altLang="zh-CN" sz="3200" b="1" baseline="-25000" dirty="0">
                <a:effectLst>
                  <a:outerShdw blurRad="38100" dist="38100" dir="2700000" algn="tl">
                    <a:srgbClr val="C0C0C0"/>
                  </a:outerShdw>
                </a:effectLst>
              </a:rPr>
              <a:t>2</a:t>
            </a:r>
          </a:p>
        </p:txBody>
      </p:sp>
      <p:grpSp>
        <p:nvGrpSpPr>
          <p:cNvPr id="8" name="组合 7"/>
          <p:cNvGrpSpPr/>
          <p:nvPr/>
        </p:nvGrpSpPr>
        <p:grpSpPr>
          <a:xfrm>
            <a:off x="3131840" y="3397002"/>
            <a:ext cx="3600400" cy="0"/>
            <a:chOff x="1294692" y="4077072"/>
            <a:chExt cx="3600400" cy="0"/>
          </a:xfrm>
        </p:grpSpPr>
        <p:cxnSp>
          <p:nvCxnSpPr>
            <p:cNvPr id="9" name="直接连接符 8"/>
            <p:cNvCxnSpPr/>
            <p:nvPr/>
          </p:nvCxnSpPr>
          <p:spPr bwMode="auto">
            <a:xfrm>
              <a:off x="2483768" y="4077072"/>
              <a:ext cx="504056"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p:cNvCxnSpPr/>
            <p:nvPr/>
          </p:nvCxnSpPr>
          <p:spPr bwMode="auto">
            <a:xfrm>
              <a:off x="1898179" y="4077072"/>
              <a:ext cx="504056"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p:cNvCxnSpPr/>
            <p:nvPr/>
          </p:nvCxnSpPr>
          <p:spPr bwMode="auto">
            <a:xfrm>
              <a:off x="1294692" y="4077072"/>
              <a:ext cx="504056"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p:cNvCxnSpPr/>
            <p:nvPr/>
          </p:nvCxnSpPr>
          <p:spPr bwMode="auto">
            <a:xfrm>
              <a:off x="3181623" y="4077072"/>
              <a:ext cx="504056"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p:nvPr/>
          </p:nvCxnSpPr>
          <p:spPr bwMode="auto">
            <a:xfrm>
              <a:off x="3779912" y="4077072"/>
              <a:ext cx="504056"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p:cNvCxnSpPr/>
            <p:nvPr/>
          </p:nvCxnSpPr>
          <p:spPr bwMode="auto">
            <a:xfrm>
              <a:off x="4391036" y="4077072"/>
              <a:ext cx="504056"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 name="Rectangle 3"/>
          <p:cNvSpPr>
            <a:spLocks noChangeArrowheads="1"/>
          </p:cNvSpPr>
          <p:nvPr/>
        </p:nvSpPr>
        <p:spPr bwMode="auto">
          <a:xfrm>
            <a:off x="531168" y="3517069"/>
            <a:ext cx="7776864" cy="1077218"/>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defRPr/>
            </a:pPr>
            <a:r>
              <a:rPr lang="zh-CN" altLang="en-US" sz="3200" b="1" dirty="0">
                <a:effectLst>
                  <a:outerShdw blurRad="38100" dist="38100" dir="2700000" algn="tl">
                    <a:srgbClr val="FFFFFF"/>
                  </a:outerShdw>
                </a:effectLst>
                <a:latin typeface="黑体" pitchFamily="49" charset="-122"/>
                <a:ea typeface="黑体" pitchFamily="49" charset="-122"/>
              </a:rPr>
              <a:t>十六进制数转换为二进制数：每</a:t>
            </a:r>
            <a:r>
              <a:rPr lang="en-US" altLang="zh-CN" sz="3200" b="1" dirty="0">
                <a:effectLst>
                  <a:outerShdw blurRad="38100" dist="38100" dir="2700000" algn="tl">
                    <a:srgbClr val="FFFFFF"/>
                  </a:outerShdw>
                </a:effectLst>
                <a:latin typeface="黑体" pitchFamily="49" charset="-122"/>
                <a:ea typeface="黑体" pitchFamily="49" charset="-122"/>
              </a:rPr>
              <a:t>1</a:t>
            </a:r>
            <a:r>
              <a:rPr lang="zh-CN" altLang="en-US" sz="3200" b="1" dirty="0">
                <a:effectLst>
                  <a:outerShdw blurRad="38100" dist="38100" dir="2700000" algn="tl">
                    <a:srgbClr val="FFFFFF"/>
                  </a:outerShdw>
                </a:effectLst>
                <a:latin typeface="黑体" pitchFamily="49" charset="-122"/>
                <a:ea typeface="黑体" pitchFamily="49" charset="-122"/>
              </a:rPr>
              <a:t>位十六进制数字写成</a:t>
            </a:r>
            <a:r>
              <a:rPr lang="en-US" altLang="zh-CN" sz="3200" b="1" dirty="0">
                <a:effectLst>
                  <a:outerShdw blurRad="38100" dist="38100" dir="2700000" algn="tl">
                    <a:srgbClr val="FFFFFF"/>
                  </a:outerShdw>
                </a:effectLst>
                <a:latin typeface="黑体" pitchFamily="49" charset="-122"/>
                <a:ea typeface="黑体" pitchFamily="49" charset="-122"/>
              </a:rPr>
              <a:t>4</a:t>
            </a:r>
            <a:r>
              <a:rPr lang="zh-CN" altLang="en-US" sz="3200" b="1" dirty="0">
                <a:effectLst>
                  <a:outerShdw blurRad="38100" dist="38100" dir="2700000" algn="tl">
                    <a:srgbClr val="FFFFFF"/>
                  </a:outerShdw>
                </a:effectLst>
                <a:latin typeface="黑体" pitchFamily="49" charset="-122"/>
                <a:ea typeface="黑体" pitchFamily="49" charset="-122"/>
              </a:rPr>
              <a:t>位二进制数字即可。</a:t>
            </a:r>
          </a:p>
        </p:txBody>
      </p:sp>
      <p:sp>
        <p:nvSpPr>
          <p:cNvPr id="16" name="Rectangle 14"/>
          <p:cNvSpPr>
            <a:spLocks noChangeArrowheads="1"/>
          </p:cNvSpPr>
          <p:nvPr/>
        </p:nvSpPr>
        <p:spPr bwMode="auto">
          <a:xfrm>
            <a:off x="758356" y="4914859"/>
            <a:ext cx="183575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dirty="0"/>
              <a:t>(5D.6A)</a:t>
            </a:r>
            <a:r>
              <a:rPr lang="en-US" altLang="zh-CN" b="1" baseline="-25000" dirty="0"/>
              <a:t>16</a:t>
            </a:r>
          </a:p>
        </p:txBody>
      </p:sp>
      <p:sp>
        <p:nvSpPr>
          <p:cNvPr id="17" name="Rectangle 4"/>
          <p:cNvSpPr>
            <a:spLocks noChangeArrowheads="1"/>
          </p:cNvSpPr>
          <p:nvPr/>
        </p:nvSpPr>
        <p:spPr bwMode="auto">
          <a:xfrm>
            <a:off x="2547235" y="4892681"/>
            <a:ext cx="42290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defRPr/>
            </a:pPr>
            <a:r>
              <a:rPr lang="en-US" altLang="zh-CN" sz="3200" b="1" dirty="0">
                <a:effectLst>
                  <a:outerShdw blurRad="38100" dist="38100" dir="2700000" algn="tl">
                    <a:srgbClr val="C0C0C0"/>
                  </a:outerShdw>
                </a:effectLst>
              </a:rPr>
              <a:t>=(01</a:t>
            </a:r>
            <a:r>
              <a:rPr lang="en-US" altLang="zh-CN" sz="3200" b="1" dirty="0">
                <a:effectLst>
                  <a:outerShdw blurRad="38100" dist="38100" dir="2700000" algn="tl">
                    <a:srgbClr val="000000">
                      <a:alpha val="43137"/>
                    </a:srgbClr>
                  </a:outerShdw>
                </a:effectLst>
              </a:rPr>
              <a:t>011</a:t>
            </a:r>
            <a:r>
              <a:rPr lang="en-US" altLang="zh-CN" sz="3200" b="1" dirty="0">
                <a:effectLst>
                  <a:outerShdw blurRad="38100" dist="38100" dir="2700000" algn="tl">
                    <a:srgbClr val="C0C0C0"/>
                  </a:outerShdw>
                </a:effectLst>
              </a:rPr>
              <a:t>101.01101010)</a:t>
            </a:r>
            <a:r>
              <a:rPr lang="en-US" altLang="zh-CN" sz="3200" b="1" baseline="-25000" dirty="0">
                <a:effectLst>
                  <a:outerShdw blurRad="38100" dist="38100" dir="2700000" algn="tl">
                    <a:srgbClr val="C0C0C0"/>
                  </a:outerShdw>
                </a:effectLst>
              </a:rPr>
              <a:t>2</a:t>
            </a:r>
          </a:p>
        </p:txBody>
      </p:sp>
      <p:grpSp>
        <p:nvGrpSpPr>
          <p:cNvPr id="18" name="组合 17"/>
          <p:cNvGrpSpPr/>
          <p:nvPr/>
        </p:nvGrpSpPr>
        <p:grpSpPr>
          <a:xfrm>
            <a:off x="3038559" y="5474378"/>
            <a:ext cx="3189627" cy="0"/>
            <a:chOff x="1521883" y="4077072"/>
            <a:chExt cx="3189627" cy="0"/>
          </a:xfrm>
        </p:grpSpPr>
        <p:cxnSp>
          <p:nvCxnSpPr>
            <p:cNvPr id="19" name="直接连接符 18"/>
            <p:cNvCxnSpPr/>
            <p:nvPr/>
          </p:nvCxnSpPr>
          <p:spPr bwMode="auto">
            <a:xfrm>
              <a:off x="2337864" y="4077072"/>
              <a:ext cx="649960"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p:nvPr/>
          </p:nvCxnSpPr>
          <p:spPr bwMode="auto">
            <a:xfrm>
              <a:off x="1521883" y="4077072"/>
              <a:ext cx="675495"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p:cNvCxnSpPr/>
            <p:nvPr/>
          </p:nvCxnSpPr>
          <p:spPr bwMode="auto">
            <a:xfrm>
              <a:off x="3215707" y="4077072"/>
              <a:ext cx="703715"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p:nvPr/>
          </p:nvCxnSpPr>
          <p:spPr bwMode="auto">
            <a:xfrm>
              <a:off x="4006153" y="4077072"/>
              <a:ext cx="705357"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blinds(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wipe(left)">
                                      <p:cBhvr>
                                        <p:cTn id="23" dur="500"/>
                                        <p:tgtEl>
                                          <p:spTgt spid="7">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0-#ppt_w/2"/>
                                          </p:val>
                                        </p:tav>
                                        <p:tav tm="100000">
                                          <p:val>
                                            <p:strVal val="#ppt_x"/>
                                          </p:val>
                                        </p:tav>
                                      </p:tavLst>
                                    </p:anim>
                                    <p:anim calcmode="lin" valueType="num">
                                      <p:cBhvr additive="base">
                                        <p:cTn id="33"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7">
                                            <p:txEl>
                                              <p:pRg st="0" end="0"/>
                                            </p:txEl>
                                          </p:spTgt>
                                        </p:tgtEl>
                                        <p:attrNameLst>
                                          <p:attrName>style.visibility</p:attrName>
                                        </p:attrNameLst>
                                      </p:cBhvr>
                                      <p:to>
                                        <p:strVal val="visible"/>
                                      </p:to>
                                    </p:set>
                                    <p:animEffect transition="in" filter="wipe(left)">
                                      <p:cBhvr>
                                        <p:cTn id="43" dur="500"/>
                                        <p:tgtEl>
                                          <p:spTgt spid="17">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utoUpdateAnimBg="0"/>
      <p:bldP spid="5" grpId="0" animBg="1" autoUpdateAnimBg="0"/>
      <p:bldP spid="6" grpId="0" build="p" autoUpdateAnimBg="0"/>
      <p:bldP spid="7" grpId="0" build="p" autoUpdateAnimBg="0"/>
      <p:bldP spid="15" grpId="0" animBg="1" autoUpdateAnimBg="0"/>
      <p:bldP spid="16" grpId="0" autoUpdateAnimBg="0"/>
      <p:bldP spid="1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EB06A569-0589-471E-A5E6-5B45F840B830}" type="slidenum">
              <a:rPr lang="en-US" altLang="zh-CN" sz="1400"/>
              <a:pPr>
                <a:spcBef>
                  <a:spcPct val="0"/>
                </a:spcBef>
                <a:buFontTx/>
                <a:buNone/>
              </a:pPr>
              <a:t>11</a:t>
            </a:fld>
            <a:endParaRPr lang="en-US" altLang="zh-CN" sz="1400"/>
          </a:p>
        </p:txBody>
      </p:sp>
      <p:sp>
        <p:nvSpPr>
          <p:cNvPr id="29698" name="Rectangle 2"/>
          <p:cNvSpPr>
            <a:spLocks noChangeArrowheads="1"/>
          </p:cNvSpPr>
          <p:nvPr/>
        </p:nvSpPr>
        <p:spPr bwMode="auto">
          <a:xfrm>
            <a:off x="228600" y="371477"/>
            <a:ext cx="8610600" cy="131127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4000" b="1" dirty="0">
                <a:solidFill>
                  <a:schemeClr val="tx2"/>
                </a:solidFill>
                <a:latin typeface="黑体" panose="02010609060101010101" pitchFamily="49" charset="-122"/>
                <a:ea typeface="黑体" panose="02010609060101010101" pitchFamily="49" charset="-122"/>
              </a:rPr>
              <a:t>十进制数与八进制数、十六进制数间的转换</a:t>
            </a:r>
          </a:p>
        </p:txBody>
      </p:sp>
      <p:sp>
        <p:nvSpPr>
          <p:cNvPr id="29700" name="Rectangle 4"/>
          <p:cNvSpPr>
            <a:spLocks noChangeArrowheads="1"/>
          </p:cNvSpPr>
          <p:nvPr/>
        </p:nvSpPr>
        <p:spPr bwMode="auto">
          <a:xfrm>
            <a:off x="228600" y="1981200"/>
            <a:ext cx="8610600" cy="579438"/>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0000"/>
              </a:spcBef>
              <a:defRPr/>
            </a:pPr>
            <a:r>
              <a:rPr lang="en-US" altLang="zh-CN" sz="3200" b="1">
                <a:effectLst>
                  <a:outerShdw blurRad="38100" dist="38100" dir="2700000" algn="tl">
                    <a:srgbClr val="FFFFFF"/>
                  </a:outerShdw>
                </a:effectLst>
                <a:latin typeface="黑体" pitchFamily="49" charset="-122"/>
                <a:ea typeface="黑体" pitchFamily="49" charset="-122"/>
              </a:rPr>
              <a:t>(1) </a:t>
            </a:r>
            <a:r>
              <a:rPr lang="zh-CN" altLang="en-US" sz="3200" b="1">
                <a:effectLst>
                  <a:outerShdw blurRad="38100" dist="38100" dir="2700000" algn="tl">
                    <a:srgbClr val="FFFFFF"/>
                  </a:outerShdw>
                </a:effectLst>
                <a:latin typeface="黑体" pitchFamily="49" charset="-122"/>
                <a:ea typeface="黑体" pitchFamily="49" charset="-122"/>
              </a:rPr>
              <a:t>十进制数转换为八进制数、十六进制数</a:t>
            </a:r>
          </a:p>
        </p:txBody>
      </p:sp>
      <p:sp>
        <p:nvSpPr>
          <p:cNvPr id="29703" name="Rectangle 7"/>
          <p:cNvSpPr>
            <a:spLocks noChangeArrowheads="1"/>
          </p:cNvSpPr>
          <p:nvPr/>
        </p:nvSpPr>
        <p:spPr bwMode="auto">
          <a:xfrm>
            <a:off x="228600" y="2743202"/>
            <a:ext cx="8610600" cy="1592263"/>
          </a:xfrm>
          <a:prstGeom prst="rect">
            <a:avLst/>
          </a:prstGeom>
          <a:noFill/>
          <a:ln w="38100">
            <a:solidFill>
              <a:srgbClr val="FF9900"/>
            </a:solidFill>
            <a:miter lim="800000"/>
            <a:headEnd/>
            <a:tailEnd/>
          </a:ln>
          <a:effectLst/>
          <a:extLst>
            <a:ext uri="{909E8E84-426E-40DD-AFC4-6F175D3DCCD1}">
              <a14:hiddenFill xmlns:a14="http://schemas.microsoft.com/office/drawing/2010/main">
                <a:solidFill>
                  <a:srgbClr val="99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Font typeface="Wingdings" panose="05000000000000000000" pitchFamily="2" charset="2"/>
              <a:buChar char="Ø"/>
              <a:defRPr/>
            </a:pPr>
            <a:r>
              <a:rPr lang="zh-CN" altLang="en-US" sz="3200" dirty="0">
                <a:effectLst>
                  <a:outerShdw blurRad="38100" dist="38100" dir="2700000" algn="tl">
                    <a:srgbClr val="C0C0C0"/>
                  </a:outerShdw>
                </a:effectLst>
                <a:latin typeface="黑体" pitchFamily="49" charset="-122"/>
                <a:ea typeface="黑体" pitchFamily="49" charset="-122"/>
              </a:rPr>
              <a:t>整数部分除以</a:t>
            </a:r>
            <a:r>
              <a:rPr lang="en-US" altLang="zh-CN" sz="3200" dirty="0">
                <a:effectLst>
                  <a:outerShdw blurRad="38100" dist="38100" dir="2700000" algn="tl">
                    <a:srgbClr val="C0C0C0"/>
                  </a:outerShdw>
                </a:effectLst>
                <a:latin typeface="黑体" pitchFamily="49" charset="-122"/>
                <a:ea typeface="黑体" pitchFamily="49" charset="-122"/>
              </a:rPr>
              <a:t>8</a:t>
            </a:r>
            <a:r>
              <a:rPr lang="zh-CN" altLang="en-US" sz="3200" dirty="0">
                <a:effectLst>
                  <a:outerShdw blurRad="38100" dist="38100" dir="2700000" algn="tl">
                    <a:srgbClr val="C0C0C0"/>
                  </a:outerShdw>
                </a:effectLst>
                <a:latin typeface="黑体" pitchFamily="49" charset="-122"/>
                <a:ea typeface="黑体" pitchFamily="49" charset="-122"/>
              </a:rPr>
              <a:t>、</a:t>
            </a:r>
            <a:r>
              <a:rPr lang="en-US" altLang="zh-CN" sz="3200" dirty="0">
                <a:effectLst>
                  <a:outerShdw blurRad="38100" dist="38100" dir="2700000" algn="tl">
                    <a:srgbClr val="C0C0C0"/>
                  </a:outerShdw>
                </a:effectLst>
                <a:latin typeface="黑体" pitchFamily="49" charset="-122"/>
                <a:ea typeface="黑体" pitchFamily="49" charset="-122"/>
              </a:rPr>
              <a:t>16</a:t>
            </a:r>
            <a:r>
              <a:rPr lang="zh-CN" altLang="en-US" sz="3200" dirty="0">
                <a:effectLst>
                  <a:outerShdw blurRad="38100" dist="38100" dir="2700000" algn="tl">
                    <a:srgbClr val="C0C0C0"/>
                  </a:outerShdw>
                </a:effectLst>
                <a:latin typeface="黑体" pitchFamily="49" charset="-122"/>
                <a:ea typeface="黑体" pitchFamily="49" charset="-122"/>
              </a:rPr>
              <a:t>取余数，直到商为</a:t>
            </a:r>
            <a:r>
              <a:rPr lang="en-US" altLang="zh-CN" sz="3200" dirty="0">
                <a:effectLst>
                  <a:outerShdw blurRad="38100" dist="38100" dir="2700000" algn="tl">
                    <a:srgbClr val="C0C0C0"/>
                  </a:outerShdw>
                </a:effectLst>
                <a:latin typeface="黑体" pitchFamily="49" charset="-122"/>
                <a:ea typeface="黑体" pitchFamily="49" charset="-122"/>
              </a:rPr>
              <a:t>0</a:t>
            </a:r>
            <a:r>
              <a:rPr lang="zh-CN" altLang="en-US" sz="3200" dirty="0">
                <a:effectLst>
                  <a:outerShdw blurRad="38100" dist="38100" dir="2700000" algn="tl">
                    <a:srgbClr val="C0C0C0"/>
                  </a:outerShdw>
                </a:effectLst>
                <a:latin typeface="黑体" pitchFamily="49" charset="-122"/>
                <a:ea typeface="黑体" pitchFamily="49" charset="-122"/>
              </a:rPr>
              <a:t>止。</a:t>
            </a:r>
            <a:endParaRPr lang="en-US" altLang="zh-CN" sz="3200" dirty="0">
              <a:effectLst>
                <a:outerShdw blurRad="38100" dist="38100" dir="2700000" algn="tl">
                  <a:srgbClr val="C0C0C0"/>
                </a:outerShdw>
              </a:effectLst>
              <a:latin typeface="黑体" pitchFamily="49" charset="-122"/>
              <a:ea typeface="黑体" pitchFamily="49" charset="-122"/>
            </a:endParaRPr>
          </a:p>
          <a:p>
            <a:pPr marL="457200" indent="-457200">
              <a:buFont typeface="Wingdings" panose="05000000000000000000" pitchFamily="2" charset="2"/>
              <a:buChar char="Ø"/>
              <a:defRPr/>
            </a:pPr>
            <a:r>
              <a:rPr lang="zh-CN" altLang="en-US" sz="3200" dirty="0">
                <a:effectLst>
                  <a:outerShdw blurRad="38100" dist="38100" dir="2700000" algn="tl">
                    <a:srgbClr val="C0C0C0"/>
                  </a:outerShdw>
                </a:effectLst>
                <a:latin typeface="黑体" pitchFamily="49" charset="-122"/>
                <a:ea typeface="黑体" pitchFamily="49" charset="-122"/>
              </a:rPr>
              <a:t>小数部分乘以</a:t>
            </a:r>
            <a:r>
              <a:rPr lang="en-US" altLang="zh-CN" sz="3200" dirty="0">
                <a:effectLst>
                  <a:outerShdw blurRad="38100" dist="38100" dir="2700000" algn="tl">
                    <a:srgbClr val="C0C0C0"/>
                  </a:outerShdw>
                </a:effectLst>
                <a:latin typeface="黑体" pitchFamily="49" charset="-122"/>
                <a:ea typeface="黑体" pitchFamily="49" charset="-122"/>
              </a:rPr>
              <a:t>8</a:t>
            </a:r>
            <a:r>
              <a:rPr lang="zh-CN" altLang="en-US" sz="3200" dirty="0">
                <a:effectLst>
                  <a:outerShdw blurRad="38100" dist="38100" dir="2700000" algn="tl">
                    <a:srgbClr val="C0C0C0"/>
                  </a:outerShdw>
                </a:effectLst>
                <a:latin typeface="黑体" pitchFamily="49" charset="-122"/>
                <a:ea typeface="黑体" pitchFamily="49" charset="-122"/>
              </a:rPr>
              <a:t>、</a:t>
            </a:r>
            <a:r>
              <a:rPr lang="en-US" altLang="zh-CN" sz="3200" dirty="0">
                <a:effectLst>
                  <a:outerShdw blurRad="38100" dist="38100" dir="2700000" algn="tl">
                    <a:srgbClr val="C0C0C0"/>
                  </a:outerShdw>
                </a:effectLst>
                <a:latin typeface="黑体" pitchFamily="49" charset="-122"/>
                <a:ea typeface="黑体" pitchFamily="49" charset="-122"/>
              </a:rPr>
              <a:t>16</a:t>
            </a:r>
            <a:r>
              <a:rPr lang="zh-CN" altLang="en-US" sz="3200" dirty="0">
                <a:effectLst>
                  <a:outerShdw blurRad="38100" dist="38100" dir="2700000" algn="tl">
                    <a:srgbClr val="C0C0C0"/>
                  </a:outerShdw>
                </a:effectLst>
                <a:latin typeface="黑体" pitchFamily="49" charset="-122"/>
                <a:ea typeface="黑体" pitchFamily="49" charset="-122"/>
              </a:rPr>
              <a:t>取整数，直到小数为</a:t>
            </a:r>
            <a:r>
              <a:rPr lang="en-US" altLang="zh-CN" sz="3200" dirty="0">
                <a:effectLst>
                  <a:outerShdw blurRad="38100" dist="38100" dir="2700000" algn="tl">
                    <a:srgbClr val="C0C0C0"/>
                  </a:outerShdw>
                </a:effectLst>
                <a:latin typeface="黑体" pitchFamily="49" charset="-122"/>
                <a:ea typeface="黑体" pitchFamily="49" charset="-122"/>
              </a:rPr>
              <a:t>0</a:t>
            </a:r>
            <a:r>
              <a:rPr lang="zh-CN" altLang="en-US" sz="3200" dirty="0">
                <a:effectLst>
                  <a:outerShdw blurRad="38100" dist="38100" dir="2700000" algn="tl">
                    <a:srgbClr val="C0C0C0"/>
                  </a:outerShdw>
                </a:effectLst>
                <a:latin typeface="黑体" pitchFamily="49" charset="-122"/>
                <a:ea typeface="黑体" pitchFamily="49" charset="-122"/>
              </a:rPr>
              <a:t>或到要求精度止。</a:t>
            </a:r>
          </a:p>
        </p:txBody>
      </p:sp>
      <p:sp>
        <p:nvSpPr>
          <p:cNvPr id="29706" name="Rectangle 10"/>
          <p:cNvSpPr>
            <a:spLocks noChangeArrowheads="1"/>
          </p:cNvSpPr>
          <p:nvPr/>
        </p:nvSpPr>
        <p:spPr bwMode="auto">
          <a:xfrm>
            <a:off x="228600" y="4648200"/>
            <a:ext cx="8610600" cy="579438"/>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0000"/>
              </a:spcBef>
              <a:defRPr/>
            </a:pPr>
            <a:r>
              <a:rPr lang="en-US" altLang="zh-CN" sz="3200" b="1">
                <a:effectLst>
                  <a:outerShdw blurRad="38100" dist="38100" dir="2700000" algn="tl">
                    <a:srgbClr val="FFFFFF"/>
                  </a:outerShdw>
                </a:effectLst>
                <a:latin typeface="黑体" pitchFamily="49" charset="-122"/>
                <a:ea typeface="黑体" pitchFamily="49" charset="-122"/>
              </a:rPr>
              <a:t>(2) </a:t>
            </a:r>
            <a:r>
              <a:rPr lang="zh-CN" altLang="en-US" sz="3200" b="1">
                <a:effectLst>
                  <a:outerShdw blurRad="38100" dist="38100" dir="2700000" algn="tl">
                    <a:srgbClr val="FFFFFF"/>
                  </a:outerShdw>
                </a:effectLst>
                <a:latin typeface="黑体" pitchFamily="49" charset="-122"/>
                <a:ea typeface="黑体" pitchFamily="49" charset="-122"/>
              </a:rPr>
              <a:t>八进制数、十六进制数转换为十进制数</a:t>
            </a:r>
          </a:p>
        </p:txBody>
      </p:sp>
      <p:sp>
        <p:nvSpPr>
          <p:cNvPr id="29708" name="Rectangle 12"/>
          <p:cNvSpPr>
            <a:spLocks noChangeArrowheads="1"/>
          </p:cNvSpPr>
          <p:nvPr/>
        </p:nvSpPr>
        <p:spPr bwMode="auto">
          <a:xfrm>
            <a:off x="228600" y="5486402"/>
            <a:ext cx="8610600" cy="584775"/>
          </a:xfrm>
          <a:prstGeom prst="rect">
            <a:avLst/>
          </a:prstGeom>
          <a:noFill/>
          <a:ln w="381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3200">
                <a:effectLst>
                  <a:outerShdw blurRad="38100" dist="38100" dir="2700000" algn="tl">
                    <a:srgbClr val="C0C0C0"/>
                  </a:outerShdw>
                </a:effectLst>
                <a:latin typeface="黑体" pitchFamily="49" charset="-122"/>
                <a:ea typeface="黑体" pitchFamily="49" charset="-122"/>
              </a:rPr>
              <a:t>    </a:t>
            </a:r>
            <a:r>
              <a:rPr lang="zh-CN" altLang="en-US" sz="3200">
                <a:effectLst>
                  <a:outerShdw blurRad="38100" dist="38100" dir="2700000" algn="tl">
                    <a:srgbClr val="C0C0C0"/>
                  </a:outerShdw>
                </a:effectLst>
                <a:latin typeface="黑体" pitchFamily="49" charset="-122"/>
                <a:ea typeface="黑体" pitchFamily="49" charset="-122"/>
              </a:rPr>
              <a:t>按权位展开求和。</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anim calcmode="lin" valueType="num">
                                      <p:cBhvr additive="base">
                                        <p:cTn id="7" dur="500" fill="hold"/>
                                        <p:tgtEl>
                                          <p:spTgt spid="29700"/>
                                        </p:tgtEl>
                                        <p:attrNameLst>
                                          <p:attrName>ppt_x</p:attrName>
                                        </p:attrNameLst>
                                      </p:cBhvr>
                                      <p:tavLst>
                                        <p:tav tm="0">
                                          <p:val>
                                            <p:strVal val="0-#ppt_w/2"/>
                                          </p:val>
                                        </p:tav>
                                        <p:tav tm="100000">
                                          <p:val>
                                            <p:strVal val="#ppt_x"/>
                                          </p:val>
                                        </p:tav>
                                      </p:tavLst>
                                    </p:anim>
                                    <p:anim calcmode="lin" valueType="num">
                                      <p:cBhvr additive="base">
                                        <p:cTn id="8" dur="500" fill="hold"/>
                                        <p:tgtEl>
                                          <p:spTgt spid="2970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9703"/>
                                        </p:tgtEl>
                                        <p:attrNameLst>
                                          <p:attrName>style.visibility</p:attrName>
                                        </p:attrNameLst>
                                      </p:cBhvr>
                                      <p:to>
                                        <p:strVal val="visible"/>
                                      </p:to>
                                    </p:set>
                                    <p:animEffect transition="in" filter="blinds(horizontal)">
                                      <p:cBhvr>
                                        <p:cTn id="13" dur="500"/>
                                        <p:tgtEl>
                                          <p:spTgt spid="2970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9706"/>
                                        </p:tgtEl>
                                        <p:attrNameLst>
                                          <p:attrName>style.visibility</p:attrName>
                                        </p:attrNameLst>
                                      </p:cBhvr>
                                      <p:to>
                                        <p:strVal val="visible"/>
                                      </p:to>
                                    </p:set>
                                    <p:anim calcmode="lin" valueType="num">
                                      <p:cBhvr additive="base">
                                        <p:cTn id="18" dur="500" fill="hold"/>
                                        <p:tgtEl>
                                          <p:spTgt spid="29706"/>
                                        </p:tgtEl>
                                        <p:attrNameLst>
                                          <p:attrName>ppt_x</p:attrName>
                                        </p:attrNameLst>
                                      </p:cBhvr>
                                      <p:tavLst>
                                        <p:tav tm="0">
                                          <p:val>
                                            <p:strVal val="0-#ppt_w/2"/>
                                          </p:val>
                                        </p:tav>
                                        <p:tav tm="100000">
                                          <p:val>
                                            <p:strVal val="#ppt_x"/>
                                          </p:val>
                                        </p:tav>
                                      </p:tavLst>
                                    </p:anim>
                                    <p:anim calcmode="lin" valueType="num">
                                      <p:cBhvr additive="base">
                                        <p:cTn id="19" dur="500" fill="hold"/>
                                        <p:tgtEl>
                                          <p:spTgt spid="29706"/>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9708"/>
                                        </p:tgtEl>
                                        <p:attrNameLst>
                                          <p:attrName>style.visibility</p:attrName>
                                        </p:attrNameLst>
                                      </p:cBhvr>
                                      <p:to>
                                        <p:strVal val="visible"/>
                                      </p:to>
                                    </p:set>
                                    <p:animEffect transition="in" filter="blinds(horizontal)">
                                      <p:cBhvr>
                                        <p:cTn id="24" dur="500"/>
                                        <p:tgtEl>
                                          <p:spTgt spid="29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animBg="1" autoUpdateAnimBg="0"/>
      <p:bldP spid="29703" grpId="0" animBg="1" autoUpdateAnimBg="0"/>
      <p:bldP spid="29706" grpId="0" animBg="1" autoUpdateAnimBg="0"/>
      <p:bldP spid="29708"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DE3092D0-F674-4C49-9A69-7881BF099D81}" type="slidenum">
              <a:rPr lang="en-US" altLang="zh-CN" sz="1400"/>
              <a:pPr>
                <a:spcBef>
                  <a:spcPct val="0"/>
                </a:spcBef>
                <a:buFontTx/>
                <a:buNone/>
              </a:pPr>
              <a:t>12</a:t>
            </a:fld>
            <a:endParaRPr lang="en-US" altLang="zh-CN" sz="1400"/>
          </a:p>
        </p:txBody>
      </p:sp>
      <p:sp>
        <p:nvSpPr>
          <p:cNvPr id="30722" name="Rectangle 2"/>
          <p:cNvSpPr>
            <a:spLocks noChangeArrowheads="1"/>
          </p:cNvSpPr>
          <p:nvPr/>
        </p:nvSpPr>
        <p:spPr bwMode="auto">
          <a:xfrm>
            <a:off x="381000" y="239715"/>
            <a:ext cx="49720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3200" b="1">
                <a:effectLst>
                  <a:outerShdw blurRad="38100" dist="38100" dir="2700000" algn="tl">
                    <a:srgbClr val="C0C0C0"/>
                  </a:outerShdw>
                </a:effectLst>
              </a:rPr>
              <a:t>例</a:t>
            </a:r>
            <a:r>
              <a:rPr lang="en-US" altLang="zh-CN" sz="3200" b="1">
                <a:effectLst>
                  <a:outerShdw blurRad="38100" dist="38100" dir="2700000" algn="tl">
                    <a:srgbClr val="C0C0C0"/>
                  </a:outerShdw>
                </a:effectLst>
              </a:rPr>
              <a:t>1</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(369)</a:t>
            </a:r>
            <a:r>
              <a:rPr lang="en-US" altLang="zh-CN" sz="3200" b="1" baseline="-25000">
                <a:effectLst>
                  <a:outerShdw blurRad="38100" dist="38100" dir="2700000" algn="tl">
                    <a:srgbClr val="C0C0C0"/>
                  </a:outerShdw>
                </a:effectLst>
              </a:rPr>
              <a:t>10</a:t>
            </a:r>
            <a:r>
              <a:rPr lang="en-US" altLang="zh-CN" sz="3200" b="1">
                <a:effectLst>
                  <a:outerShdw blurRad="38100" dist="38100" dir="2700000" algn="tl">
                    <a:srgbClr val="C0C0C0"/>
                  </a:outerShdw>
                </a:effectLst>
              </a:rPr>
              <a:t>=(561)</a:t>
            </a:r>
            <a:r>
              <a:rPr lang="en-US" altLang="zh-CN" sz="3200" b="1" baseline="-25000">
                <a:effectLst>
                  <a:outerShdw blurRad="38100" dist="38100" dir="2700000" algn="tl">
                    <a:srgbClr val="C0C0C0"/>
                  </a:outerShdw>
                </a:effectLst>
              </a:rPr>
              <a:t>8</a:t>
            </a:r>
            <a:r>
              <a:rPr lang="en-US" altLang="zh-CN" sz="3200" b="1">
                <a:effectLst>
                  <a:outerShdw blurRad="38100" dist="38100" dir="2700000" algn="tl">
                    <a:srgbClr val="C0C0C0"/>
                  </a:outerShdw>
                </a:effectLst>
              </a:rPr>
              <a:t>=(171)</a:t>
            </a:r>
            <a:r>
              <a:rPr lang="en-US" altLang="zh-CN" sz="3200" b="1" baseline="-25000">
                <a:effectLst>
                  <a:outerShdw blurRad="38100" dist="38100" dir="2700000" algn="tl">
                    <a:srgbClr val="C0C0C0"/>
                  </a:outerShdw>
                </a:effectLst>
              </a:rPr>
              <a:t>16</a:t>
            </a:r>
          </a:p>
        </p:txBody>
      </p:sp>
      <p:grpSp>
        <p:nvGrpSpPr>
          <p:cNvPr id="30723" name="Group 3"/>
          <p:cNvGrpSpPr>
            <a:grpSpLocks/>
          </p:cNvGrpSpPr>
          <p:nvPr/>
        </p:nvGrpSpPr>
        <p:grpSpPr bwMode="auto">
          <a:xfrm>
            <a:off x="558802" y="874713"/>
            <a:ext cx="2835275" cy="2254250"/>
            <a:chOff x="407" y="944"/>
            <a:chExt cx="1786" cy="1420"/>
          </a:xfrm>
        </p:grpSpPr>
        <p:sp>
          <p:nvSpPr>
            <p:cNvPr id="50203" name="Line 4"/>
            <p:cNvSpPr>
              <a:spLocks noChangeShapeType="1"/>
            </p:cNvSpPr>
            <p:nvPr/>
          </p:nvSpPr>
          <p:spPr bwMode="auto">
            <a:xfrm>
              <a:off x="647" y="1073"/>
              <a:ext cx="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04" name="Line 5"/>
            <p:cNvSpPr>
              <a:spLocks noChangeShapeType="1"/>
            </p:cNvSpPr>
            <p:nvPr/>
          </p:nvSpPr>
          <p:spPr bwMode="auto">
            <a:xfrm>
              <a:off x="647" y="1313"/>
              <a:ext cx="57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05" name="Line 6"/>
            <p:cNvSpPr>
              <a:spLocks noChangeShapeType="1"/>
            </p:cNvSpPr>
            <p:nvPr/>
          </p:nvSpPr>
          <p:spPr bwMode="auto">
            <a:xfrm>
              <a:off x="647" y="1409"/>
              <a:ext cx="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06" name="Line 7"/>
            <p:cNvSpPr>
              <a:spLocks noChangeShapeType="1"/>
            </p:cNvSpPr>
            <p:nvPr/>
          </p:nvSpPr>
          <p:spPr bwMode="auto">
            <a:xfrm>
              <a:off x="647" y="1649"/>
              <a:ext cx="57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07" name="Line 8"/>
            <p:cNvSpPr>
              <a:spLocks noChangeShapeType="1"/>
            </p:cNvSpPr>
            <p:nvPr/>
          </p:nvSpPr>
          <p:spPr bwMode="auto">
            <a:xfrm>
              <a:off x="647" y="1745"/>
              <a:ext cx="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08" name="Line 9"/>
            <p:cNvSpPr>
              <a:spLocks noChangeShapeType="1"/>
            </p:cNvSpPr>
            <p:nvPr/>
          </p:nvSpPr>
          <p:spPr bwMode="auto">
            <a:xfrm>
              <a:off x="647" y="1985"/>
              <a:ext cx="57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30" name="Rectangle 10"/>
            <p:cNvSpPr>
              <a:spLocks noChangeArrowheads="1"/>
            </p:cNvSpPr>
            <p:nvPr/>
          </p:nvSpPr>
          <p:spPr bwMode="auto">
            <a:xfrm>
              <a:off x="695" y="988"/>
              <a:ext cx="510"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369</a:t>
              </a:r>
            </a:p>
          </p:txBody>
        </p:sp>
        <p:sp>
          <p:nvSpPr>
            <p:cNvPr id="30731" name="Rectangle 11"/>
            <p:cNvSpPr>
              <a:spLocks noChangeArrowheads="1"/>
            </p:cNvSpPr>
            <p:nvPr/>
          </p:nvSpPr>
          <p:spPr bwMode="auto">
            <a:xfrm>
              <a:off x="1511" y="944"/>
              <a:ext cx="63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3200" b="1">
                  <a:effectLst>
                    <a:outerShdw blurRad="38100" dist="38100" dir="2700000" algn="tl">
                      <a:srgbClr val="C0C0C0"/>
                    </a:outerShdw>
                  </a:effectLst>
                </a:rPr>
                <a:t>余数</a:t>
              </a:r>
            </a:p>
          </p:txBody>
        </p:sp>
        <p:sp>
          <p:nvSpPr>
            <p:cNvPr id="30732" name="Rectangle 12"/>
            <p:cNvSpPr>
              <a:spLocks noChangeArrowheads="1"/>
            </p:cNvSpPr>
            <p:nvPr/>
          </p:nvSpPr>
          <p:spPr bwMode="auto">
            <a:xfrm>
              <a:off x="1429" y="1315"/>
              <a:ext cx="76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dirty="0">
                  <a:effectLst>
                    <a:outerShdw blurRad="38100" dist="38100" dir="2700000" algn="tl">
                      <a:srgbClr val="C0C0C0"/>
                    </a:outerShdw>
                  </a:effectLst>
                </a:rPr>
                <a:t>…1  a</a:t>
              </a:r>
              <a:r>
                <a:rPr lang="en-US" altLang="zh-CN" sz="3200" b="1" baseline="-25000" dirty="0">
                  <a:effectLst>
                    <a:outerShdw blurRad="38100" dist="38100" dir="2700000" algn="tl">
                      <a:srgbClr val="C0C0C0"/>
                    </a:outerShdw>
                  </a:effectLst>
                </a:rPr>
                <a:t>0</a:t>
              </a:r>
            </a:p>
          </p:txBody>
        </p:sp>
        <p:sp>
          <p:nvSpPr>
            <p:cNvPr id="30733" name="Rectangle 13"/>
            <p:cNvSpPr>
              <a:spLocks noChangeArrowheads="1"/>
            </p:cNvSpPr>
            <p:nvPr/>
          </p:nvSpPr>
          <p:spPr bwMode="auto">
            <a:xfrm>
              <a:off x="1429" y="1678"/>
              <a:ext cx="76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dirty="0">
                  <a:effectLst>
                    <a:outerShdw blurRad="38100" dist="38100" dir="2700000" algn="tl">
                      <a:srgbClr val="C0C0C0"/>
                    </a:outerShdw>
                  </a:effectLst>
                </a:rPr>
                <a:t>…6  a</a:t>
              </a:r>
              <a:r>
                <a:rPr lang="en-US" altLang="zh-CN" sz="3200" b="1" baseline="-25000" dirty="0">
                  <a:effectLst>
                    <a:outerShdw blurRad="38100" dist="38100" dir="2700000" algn="tl">
                      <a:srgbClr val="C0C0C0"/>
                    </a:outerShdw>
                  </a:effectLst>
                </a:rPr>
                <a:t>1</a:t>
              </a:r>
            </a:p>
          </p:txBody>
        </p:sp>
        <p:sp>
          <p:nvSpPr>
            <p:cNvPr id="30734" name="Rectangle 14"/>
            <p:cNvSpPr>
              <a:spLocks noChangeArrowheads="1"/>
            </p:cNvSpPr>
            <p:nvPr/>
          </p:nvSpPr>
          <p:spPr bwMode="auto">
            <a:xfrm>
              <a:off x="1429" y="1996"/>
              <a:ext cx="76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dirty="0">
                  <a:effectLst>
                    <a:outerShdw blurRad="38100" dist="38100" dir="2700000" algn="tl">
                      <a:srgbClr val="C0C0C0"/>
                    </a:outerShdw>
                  </a:effectLst>
                </a:rPr>
                <a:t>…5  a</a:t>
              </a:r>
              <a:r>
                <a:rPr lang="en-US" altLang="zh-CN" sz="3200" b="1" baseline="-25000" dirty="0">
                  <a:effectLst>
                    <a:outerShdw blurRad="38100" dist="38100" dir="2700000" algn="tl">
                      <a:srgbClr val="C0C0C0"/>
                    </a:outerShdw>
                  </a:effectLst>
                </a:rPr>
                <a:t>2</a:t>
              </a:r>
            </a:p>
          </p:txBody>
        </p:sp>
        <p:sp>
          <p:nvSpPr>
            <p:cNvPr id="30735" name="Rectangle 15"/>
            <p:cNvSpPr>
              <a:spLocks noChangeArrowheads="1"/>
            </p:cNvSpPr>
            <p:nvPr/>
          </p:nvSpPr>
          <p:spPr bwMode="auto">
            <a:xfrm>
              <a:off x="794" y="1315"/>
              <a:ext cx="37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46</a:t>
              </a:r>
            </a:p>
          </p:txBody>
        </p:sp>
        <p:sp>
          <p:nvSpPr>
            <p:cNvPr id="30736" name="Rectangle 16"/>
            <p:cNvSpPr>
              <a:spLocks noChangeArrowheads="1"/>
            </p:cNvSpPr>
            <p:nvPr/>
          </p:nvSpPr>
          <p:spPr bwMode="auto">
            <a:xfrm>
              <a:off x="930" y="1678"/>
              <a:ext cx="24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5</a:t>
              </a:r>
            </a:p>
          </p:txBody>
        </p:sp>
        <p:sp>
          <p:nvSpPr>
            <p:cNvPr id="30737" name="Rectangle 17"/>
            <p:cNvSpPr>
              <a:spLocks noChangeArrowheads="1"/>
            </p:cNvSpPr>
            <p:nvPr/>
          </p:nvSpPr>
          <p:spPr bwMode="auto">
            <a:xfrm>
              <a:off x="930" y="1979"/>
              <a:ext cx="22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3200" b="1">
                  <a:effectLst>
                    <a:outerShdw blurRad="38100" dist="38100" dir="2700000" algn="tl">
                      <a:srgbClr val="C0C0C0"/>
                    </a:outerShdw>
                  </a:effectLst>
                </a:rPr>
                <a:t>0</a:t>
              </a:r>
            </a:p>
          </p:txBody>
        </p:sp>
        <p:sp>
          <p:nvSpPr>
            <p:cNvPr id="30738" name="Rectangle 18"/>
            <p:cNvSpPr>
              <a:spLocks noChangeArrowheads="1"/>
            </p:cNvSpPr>
            <p:nvPr/>
          </p:nvSpPr>
          <p:spPr bwMode="auto">
            <a:xfrm>
              <a:off x="407" y="988"/>
              <a:ext cx="24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8</a:t>
              </a:r>
            </a:p>
          </p:txBody>
        </p:sp>
        <p:sp>
          <p:nvSpPr>
            <p:cNvPr id="30739" name="Rectangle 19"/>
            <p:cNvSpPr>
              <a:spLocks noChangeArrowheads="1"/>
            </p:cNvSpPr>
            <p:nvPr/>
          </p:nvSpPr>
          <p:spPr bwMode="auto">
            <a:xfrm>
              <a:off x="407" y="1324"/>
              <a:ext cx="24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8</a:t>
              </a:r>
            </a:p>
          </p:txBody>
        </p:sp>
        <p:sp>
          <p:nvSpPr>
            <p:cNvPr id="30740" name="Rectangle 20"/>
            <p:cNvSpPr>
              <a:spLocks noChangeArrowheads="1"/>
            </p:cNvSpPr>
            <p:nvPr/>
          </p:nvSpPr>
          <p:spPr bwMode="auto">
            <a:xfrm>
              <a:off x="407" y="1660"/>
              <a:ext cx="24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8</a:t>
              </a:r>
            </a:p>
          </p:txBody>
        </p:sp>
      </p:grpSp>
      <p:grpSp>
        <p:nvGrpSpPr>
          <p:cNvPr id="30741" name="Group 21"/>
          <p:cNvGrpSpPr>
            <a:grpSpLocks/>
          </p:cNvGrpSpPr>
          <p:nvPr/>
        </p:nvGrpSpPr>
        <p:grpSpPr bwMode="auto">
          <a:xfrm>
            <a:off x="4556127" y="950913"/>
            <a:ext cx="3013075" cy="2254250"/>
            <a:chOff x="2925" y="989"/>
            <a:chExt cx="1898" cy="1420"/>
          </a:xfrm>
        </p:grpSpPr>
        <p:sp>
          <p:nvSpPr>
            <p:cNvPr id="50186" name="Line 22"/>
            <p:cNvSpPr>
              <a:spLocks noChangeShapeType="1"/>
            </p:cNvSpPr>
            <p:nvPr/>
          </p:nvSpPr>
          <p:spPr bwMode="auto">
            <a:xfrm>
              <a:off x="3277" y="1118"/>
              <a:ext cx="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187" name="Line 23"/>
            <p:cNvSpPr>
              <a:spLocks noChangeShapeType="1"/>
            </p:cNvSpPr>
            <p:nvPr/>
          </p:nvSpPr>
          <p:spPr bwMode="auto">
            <a:xfrm>
              <a:off x="3277" y="1358"/>
              <a:ext cx="57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188" name="Line 24"/>
            <p:cNvSpPr>
              <a:spLocks noChangeShapeType="1"/>
            </p:cNvSpPr>
            <p:nvPr/>
          </p:nvSpPr>
          <p:spPr bwMode="auto">
            <a:xfrm>
              <a:off x="3277" y="1454"/>
              <a:ext cx="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189" name="Line 25"/>
            <p:cNvSpPr>
              <a:spLocks noChangeShapeType="1"/>
            </p:cNvSpPr>
            <p:nvPr/>
          </p:nvSpPr>
          <p:spPr bwMode="auto">
            <a:xfrm>
              <a:off x="3277" y="1694"/>
              <a:ext cx="57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190" name="Line 26"/>
            <p:cNvSpPr>
              <a:spLocks noChangeShapeType="1"/>
            </p:cNvSpPr>
            <p:nvPr/>
          </p:nvSpPr>
          <p:spPr bwMode="auto">
            <a:xfrm>
              <a:off x="3277" y="1790"/>
              <a:ext cx="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191" name="Line 27"/>
            <p:cNvSpPr>
              <a:spLocks noChangeShapeType="1"/>
            </p:cNvSpPr>
            <p:nvPr/>
          </p:nvSpPr>
          <p:spPr bwMode="auto">
            <a:xfrm>
              <a:off x="3277" y="2030"/>
              <a:ext cx="57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48" name="Rectangle 28"/>
            <p:cNvSpPr>
              <a:spLocks noChangeArrowheads="1"/>
            </p:cNvSpPr>
            <p:nvPr/>
          </p:nvSpPr>
          <p:spPr bwMode="auto">
            <a:xfrm>
              <a:off x="3325" y="1033"/>
              <a:ext cx="510"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369</a:t>
              </a:r>
            </a:p>
          </p:txBody>
        </p:sp>
        <p:sp>
          <p:nvSpPr>
            <p:cNvPr id="30749" name="Rectangle 29"/>
            <p:cNvSpPr>
              <a:spLocks noChangeArrowheads="1"/>
            </p:cNvSpPr>
            <p:nvPr/>
          </p:nvSpPr>
          <p:spPr bwMode="auto">
            <a:xfrm>
              <a:off x="4141" y="989"/>
              <a:ext cx="63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3200" b="1">
                  <a:effectLst>
                    <a:outerShdw blurRad="38100" dist="38100" dir="2700000" algn="tl">
                      <a:srgbClr val="C0C0C0"/>
                    </a:outerShdw>
                  </a:effectLst>
                </a:rPr>
                <a:t>余数</a:t>
              </a:r>
            </a:p>
          </p:txBody>
        </p:sp>
        <p:sp>
          <p:nvSpPr>
            <p:cNvPr id="30750" name="Rectangle 30"/>
            <p:cNvSpPr>
              <a:spLocks noChangeArrowheads="1"/>
            </p:cNvSpPr>
            <p:nvPr/>
          </p:nvSpPr>
          <p:spPr bwMode="auto">
            <a:xfrm>
              <a:off x="4059" y="1360"/>
              <a:ext cx="76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dirty="0">
                  <a:effectLst>
                    <a:outerShdw blurRad="38100" dist="38100" dir="2700000" algn="tl">
                      <a:srgbClr val="C0C0C0"/>
                    </a:outerShdw>
                  </a:effectLst>
                </a:rPr>
                <a:t>…1  a</a:t>
              </a:r>
              <a:r>
                <a:rPr lang="en-US" altLang="zh-CN" sz="3200" b="1" baseline="-25000" dirty="0">
                  <a:effectLst>
                    <a:outerShdw blurRad="38100" dist="38100" dir="2700000" algn="tl">
                      <a:srgbClr val="C0C0C0"/>
                    </a:outerShdw>
                  </a:effectLst>
                </a:rPr>
                <a:t>0</a:t>
              </a:r>
            </a:p>
          </p:txBody>
        </p:sp>
        <p:sp>
          <p:nvSpPr>
            <p:cNvPr id="30751" name="Rectangle 31"/>
            <p:cNvSpPr>
              <a:spLocks noChangeArrowheads="1"/>
            </p:cNvSpPr>
            <p:nvPr/>
          </p:nvSpPr>
          <p:spPr bwMode="auto">
            <a:xfrm>
              <a:off x="4059" y="1723"/>
              <a:ext cx="76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dirty="0">
                  <a:effectLst>
                    <a:outerShdw blurRad="38100" dist="38100" dir="2700000" algn="tl">
                      <a:srgbClr val="C0C0C0"/>
                    </a:outerShdw>
                  </a:effectLst>
                </a:rPr>
                <a:t>…7  a</a:t>
              </a:r>
              <a:r>
                <a:rPr lang="en-US" altLang="zh-CN" sz="3200" b="1" baseline="-25000" dirty="0">
                  <a:effectLst>
                    <a:outerShdw blurRad="38100" dist="38100" dir="2700000" algn="tl">
                      <a:srgbClr val="C0C0C0"/>
                    </a:outerShdw>
                  </a:effectLst>
                </a:rPr>
                <a:t>1</a:t>
              </a:r>
            </a:p>
          </p:txBody>
        </p:sp>
        <p:sp>
          <p:nvSpPr>
            <p:cNvPr id="30752" name="Rectangle 32"/>
            <p:cNvSpPr>
              <a:spLocks noChangeArrowheads="1"/>
            </p:cNvSpPr>
            <p:nvPr/>
          </p:nvSpPr>
          <p:spPr bwMode="auto">
            <a:xfrm>
              <a:off x="4059" y="2041"/>
              <a:ext cx="76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dirty="0">
                  <a:effectLst>
                    <a:outerShdw blurRad="38100" dist="38100" dir="2700000" algn="tl">
                      <a:srgbClr val="C0C0C0"/>
                    </a:outerShdw>
                  </a:effectLst>
                </a:rPr>
                <a:t>…1  a</a:t>
              </a:r>
              <a:r>
                <a:rPr lang="en-US" altLang="zh-CN" sz="3200" b="1" baseline="-25000" dirty="0">
                  <a:effectLst>
                    <a:outerShdw blurRad="38100" dist="38100" dir="2700000" algn="tl">
                      <a:srgbClr val="C0C0C0"/>
                    </a:outerShdw>
                  </a:effectLst>
                </a:rPr>
                <a:t>2</a:t>
              </a:r>
            </a:p>
          </p:txBody>
        </p:sp>
        <p:sp>
          <p:nvSpPr>
            <p:cNvPr id="30753" name="Rectangle 33"/>
            <p:cNvSpPr>
              <a:spLocks noChangeArrowheads="1"/>
            </p:cNvSpPr>
            <p:nvPr/>
          </p:nvSpPr>
          <p:spPr bwMode="auto">
            <a:xfrm>
              <a:off x="3424" y="1360"/>
              <a:ext cx="37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23</a:t>
              </a:r>
            </a:p>
          </p:txBody>
        </p:sp>
        <p:sp>
          <p:nvSpPr>
            <p:cNvPr id="30754" name="Rectangle 34"/>
            <p:cNvSpPr>
              <a:spLocks noChangeArrowheads="1"/>
            </p:cNvSpPr>
            <p:nvPr/>
          </p:nvSpPr>
          <p:spPr bwMode="auto">
            <a:xfrm>
              <a:off x="3560" y="1723"/>
              <a:ext cx="24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1</a:t>
              </a:r>
            </a:p>
          </p:txBody>
        </p:sp>
        <p:sp>
          <p:nvSpPr>
            <p:cNvPr id="30755" name="Rectangle 35"/>
            <p:cNvSpPr>
              <a:spLocks noChangeArrowheads="1"/>
            </p:cNvSpPr>
            <p:nvPr/>
          </p:nvSpPr>
          <p:spPr bwMode="auto">
            <a:xfrm>
              <a:off x="3560" y="2024"/>
              <a:ext cx="22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3200" b="1">
                  <a:effectLst>
                    <a:outerShdw blurRad="38100" dist="38100" dir="2700000" algn="tl">
                      <a:srgbClr val="C0C0C0"/>
                    </a:outerShdw>
                  </a:effectLst>
                </a:rPr>
                <a:t>0</a:t>
              </a:r>
            </a:p>
          </p:txBody>
        </p:sp>
        <p:sp>
          <p:nvSpPr>
            <p:cNvPr id="30756" name="Rectangle 36"/>
            <p:cNvSpPr>
              <a:spLocks noChangeArrowheads="1"/>
            </p:cNvSpPr>
            <p:nvPr/>
          </p:nvSpPr>
          <p:spPr bwMode="auto">
            <a:xfrm>
              <a:off x="2925" y="1043"/>
              <a:ext cx="37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16</a:t>
              </a:r>
            </a:p>
          </p:txBody>
        </p:sp>
        <p:sp>
          <p:nvSpPr>
            <p:cNvPr id="30757" name="Rectangle 37"/>
            <p:cNvSpPr>
              <a:spLocks noChangeArrowheads="1"/>
            </p:cNvSpPr>
            <p:nvPr/>
          </p:nvSpPr>
          <p:spPr bwMode="auto">
            <a:xfrm>
              <a:off x="2925" y="1361"/>
              <a:ext cx="37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16</a:t>
              </a:r>
            </a:p>
          </p:txBody>
        </p:sp>
        <p:sp>
          <p:nvSpPr>
            <p:cNvPr id="30758" name="Rectangle 38"/>
            <p:cNvSpPr>
              <a:spLocks noChangeArrowheads="1"/>
            </p:cNvSpPr>
            <p:nvPr/>
          </p:nvSpPr>
          <p:spPr bwMode="auto">
            <a:xfrm>
              <a:off x="2925" y="1723"/>
              <a:ext cx="37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16</a:t>
              </a:r>
            </a:p>
          </p:txBody>
        </p:sp>
      </p:grpSp>
      <p:sp>
        <p:nvSpPr>
          <p:cNvPr id="30759" name="Rectangle 39"/>
          <p:cNvSpPr>
            <a:spLocks noChangeArrowheads="1"/>
          </p:cNvSpPr>
          <p:nvPr/>
        </p:nvSpPr>
        <p:spPr bwMode="auto">
          <a:xfrm>
            <a:off x="596900" y="3276600"/>
            <a:ext cx="3594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3200" b="1">
                <a:effectLst>
                  <a:outerShdw blurRad="38100" dist="38100" dir="2700000" algn="tl">
                    <a:srgbClr val="C0C0C0"/>
                  </a:outerShdw>
                </a:effectLst>
              </a:rPr>
              <a:t>例</a:t>
            </a:r>
            <a:r>
              <a:rPr lang="en-US" altLang="zh-CN" sz="3200" b="1">
                <a:effectLst>
                  <a:outerShdw blurRad="38100" dist="38100" dir="2700000" algn="tl">
                    <a:srgbClr val="C0C0C0"/>
                  </a:outerShdw>
                </a:effectLst>
              </a:rPr>
              <a:t>2</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(561)</a:t>
            </a:r>
            <a:r>
              <a:rPr lang="en-US" altLang="zh-CN" sz="3200" b="1" baseline="-25000">
                <a:effectLst>
                  <a:outerShdw blurRad="38100" dist="38100" dir="2700000" algn="tl">
                    <a:srgbClr val="C0C0C0"/>
                  </a:outerShdw>
                </a:effectLst>
              </a:rPr>
              <a:t>8</a:t>
            </a:r>
            <a:r>
              <a:rPr lang="en-US" altLang="zh-CN" sz="3200" b="1">
                <a:effectLst>
                  <a:outerShdw blurRad="38100" dist="38100" dir="2700000" algn="tl">
                    <a:srgbClr val="C0C0C0"/>
                  </a:outerShdw>
                </a:effectLst>
              </a:rPr>
              <a:t>=(369)</a:t>
            </a:r>
            <a:r>
              <a:rPr lang="en-US" altLang="zh-CN" sz="3200" b="1" baseline="-25000">
                <a:effectLst>
                  <a:outerShdw blurRad="38100" dist="38100" dir="2700000" algn="tl">
                    <a:srgbClr val="C0C0C0"/>
                  </a:outerShdw>
                </a:effectLst>
              </a:rPr>
              <a:t>10</a:t>
            </a:r>
          </a:p>
        </p:txBody>
      </p:sp>
      <p:sp>
        <p:nvSpPr>
          <p:cNvPr id="30760" name="Rectangle 40"/>
          <p:cNvSpPr>
            <a:spLocks noChangeArrowheads="1"/>
          </p:cNvSpPr>
          <p:nvPr/>
        </p:nvSpPr>
        <p:spPr bwMode="auto">
          <a:xfrm>
            <a:off x="522288" y="3992565"/>
            <a:ext cx="77059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(561)</a:t>
            </a:r>
            <a:r>
              <a:rPr lang="en-US" altLang="zh-CN" sz="3200" b="1" baseline="-25000">
                <a:effectLst>
                  <a:outerShdw blurRad="38100" dist="38100" dir="2700000" algn="tl">
                    <a:srgbClr val="C0C0C0"/>
                  </a:outerShdw>
                </a:effectLst>
              </a:rPr>
              <a:t>8</a:t>
            </a:r>
            <a:r>
              <a:rPr lang="en-US" altLang="zh-CN" sz="3200" b="1">
                <a:effectLst>
                  <a:outerShdw blurRad="38100" dist="38100" dir="2700000" algn="tl">
                    <a:srgbClr val="C0C0C0"/>
                  </a:outerShdw>
                </a:effectLst>
              </a:rPr>
              <a:t> =5×8</a:t>
            </a:r>
            <a:r>
              <a:rPr lang="en-US" altLang="zh-CN" sz="3200" b="1" baseline="30000">
                <a:effectLst>
                  <a:outerShdw blurRad="38100" dist="38100" dir="2700000" algn="tl">
                    <a:srgbClr val="C0C0C0"/>
                  </a:outerShdw>
                </a:effectLst>
              </a:rPr>
              <a:t>2</a:t>
            </a:r>
            <a:r>
              <a:rPr lang="en-US" altLang="zh-CN" sz="3200" b="1">
                <a:effectLst>
                  <a:outerShdw blurRad="38100" dist="38100" dir="2700000" algn="tl">
                    <a:srgbClr val="C0C0C0"/>
                  </a:outerShdw>
                </a:effectLst>
              </a:rPr>
              <a:t>+6×8</a:t>
            </a:r>
            <a:r>
              <a:rPr lang="en-US" altLang="zh-CN" sz="3200" b="1" baseline="30000">
                <a:effectLst>
                  <a:outerShdw blurRad="38100" dist="38100" dir="2700000" algn="tl">
                    <a:srgbClr val="C0C0C0"/>
                  </a:outerShdw>
                </a:effectLst>
              </a:rPr>
              <a:t>1</a:t>
            </a:r>
            <a:r>
              <a:rPr lang="en-US" altLang="zh-CN" sz="3200" b="1">
                <a:effectLst>
                  <a:outerShdw blurRad="38100" dist="38100" dir="2700000" algn="tl">
                    <a:srgbClr val="C0C0C0"/>
                  </a:outerShdw>
                </a:effectLst>
              </a:rPr>
              <a:t>+1×8</a:t>
            </a:r>
            <a:r>
              <a:rPr lang="en-US" altLang="zh-CN" sz="3200" b="1" baseline="30000">
                <a:effectLst>
                  <a:outerShdw blurRad="38100" dist="38100" dir="2700000" algn="tl">
                    <a:srgbClr val="C0C0C0"/>
                  </a:outerShdw>
                </a:effectLst>
              </a:rPr>
              <a:t>0</a:t>
            </a:r>
            <a:r>
              <a:rPr lang="en-US" altLang="zh-CN" sz="3200" b="1">
                <a:effectLst>
                  <a:outerShdw blurRad="38100" dist="38100" dir="2700000" algn="tl">
                    <a:srgbClr val="C0C0C0"/>
                  </a:outerShdw>
                </a:effectLst>
              </a:rPr>
              <a:t>=5×64+6×8+1=369</a:t>
            </a:r>
          </a:p>
        </p:txBody>
      </p:sp>
      <p:sp>
        <p:nvSpPr>
          <p:cNvPr id="30761" name="Rectangle 41"/>
          <p:cNvSpPr>
            <a:spLocks noChangeArrowheads="1"/>
          </p:cNvSpPr>
          <p:nvPr/>
        </p:nvSpPr>
        <p:spPr bwMode="auto">
          <a:xfrm>
            <a:off x="595313" y="4754565"/>
            <a:ext cx="37274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3200" b="1">
                <a:effectLst>
                  <a:outerShdw blurRad="38100" dist="38100" dir="2700000" algn="tl">
                    <a:srgbClr val="C0C0C0"/>
                  </a:outerShdw>
                </a:effectLst>
              </a:rPr>
              <a:t>例</a:t>
            </a:r>
            <a:r>
              <a:rPr lang="en-US" altLang="zh-CN" sz="3200" b="1">
                <a:effectLst>
                  <a:outerShdw blurRad="38100" dist="38100" dir="2700000" algn="tl">
                    <a:srgbClr val="C0C0C0"/>
                  </a:outerShdw>
                </a:effectLst>
              </a:rPr>
              <a:t>3</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(171)</a:t>
            </a:r>
            <a:r>
              <a:rPr lang="en-US" altLang="zh-CN" sz="3200" b="1" baseline="-25000">
                <a:effectLst>
                  <a:outerShdw blurRad="38100" dist="38100" dir="2700000" algn="tl">
                    <a:srgbClr val="C0C0C0"/>
                  </a:outerShdw>
                </a:effectLst>
              </a:rPr>
              <a:t>16</a:t>
            </a:r>
            <a:r>
              <a:rPr lang="en-US" altLang="zh-CN" sz="3200" b="1">
                <a:effectLst>
                  <a:outerShdw blurRad="38100" dist="38100" dir="2700000" algn="tl">
                    <a:srgbClr val="C0C0C0"/>
                  </a:outerShdw>
                </a:effectLst>
              </a:rPr>
              <a:t>=(369)</a:t>
            </a:r>
            <a:r>
              <a:rPr lang="en-US" altLang="zh-CN" sz="3200" b="1" baseline="-25000">
                <a:effectLst>
                  <a:outerShdw blurRad="38100" dist="38100" dir="2700000" algn="tl">
                    <a:srgbClr val="C0C0C0"/>
                  </a:outerShdw>
                </a:effectLst>
              </a:rPr>
              <a:t>10</a:t>
            </a:r>
          </a:p>
        </p:txBody>
      </p:sp>
      <p:sp>
        <p:nvSpPr>
          <p:cNvPr id="30762" name="Rectangle 42"/>
          <p:cNvSpPr>
            <a:spLocks noChangeArrowheads="1"/>
          </p:cNvSpPr>
          <p:nvPr/>
        </p:nvSpPr>
        <p:spPr bwMode="auto">
          <a:xfrm>
            <a:off x="522290" y="5410200"/>
            <a:ext cx="52036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(171)</a:t>
            </a:r>
            <a:r>
              <a:rPr lang="en-US" altLang="zh-CN" sz="3200" b="1" baseline="-25000">
                <a:effectLst>
                  <a:outerShdw blurRad="38100" dist="38100" dir="2700000" algn="tl">
                    <a:srgbClr val="C0C0C0"/>
                  </a:outerShdw>
                </a:effectLst>
              </a:rPr>
              <a:t>16</a:t>
            </a:r>
            <a:r>
              <a:rPr lang="en-US" altLang="zh-CN" sz="3200" b="1">
                <a:effectLst>
                  <a:outerShdw blurRad="38100" dist="38100" dir="2700000" algn="tl">
                    <a:srgbClr val="C0C0C0"/>
                  </a:outerShdw>
                </a:effectLst>
              </a:rPr>
              <a:t> =1×16</a:t>
            </a:r>
            <a:r>
              <a:rPr lang="en-US" altLang="zh-CN" sz="3200" b="1" baseline="30000">
                <a:effectLst>
                  <a:outerShdw blurRad="38100" dist="38100" dir="2700000" algn="tl">
                    <a:srgbClr val="C0C0C0"/>
                  </a:outerShdw>
                </a:effectLst>
              </a:rPr>
              <a:t>2</a:t>
            </a:r>
            <a:r>
              <a:rPr lang="en-US" altLang="zh-CN" sz="3200" b="1">
                <a:effectLst>
                  <a:outerShdw blurRad="38100" dist="38100" dir="2700000" algn="tl">
                    <a:srgbClr val="C0C0C0"/>
                  </a:outerShdw>
                </a:effectLst>
              </a:rPr>
              <a:t>+7×16</a:t>
            </a:r>
            <a:r>
              <a:rPr lang="en-US" altLang="zh-CN" sz="3200" b="1" baseline="30000">
                <a:effectLst>
                  <a:outerShdw blurRad="38100" dist="38100" dir="2700000" algn="tl">
                    <a:srgbClr val="C0C0C0"/>
                  </a:outerShdw>
                </a:effectLst>
              </a:rPr>
              <a:t>1</a:t>
            </a:r>
            <a:r>
              <a:rPr lang="en-US" altLang="zh-CN" sz="3200" b="1">
                <a:effectLst>
                  <a:outerShdw blurRad="38100" dist="38100" dir="2700000" algn="tl">
                    <a:srgbClr val="C0C0C0"/>
                  </a:outerShdw>
                </a:effectLst>
              </a:rPr>
              <a:t>+1×16</a:t>
            </a:r>
            <a:r>
              <a:rPr lang="en-US" altLang="zh-CN" sz="3200" b="1" baseline="30000">
                <a:effectLst>
                  <a:outerShdw blurRad="38100" dist="38100" dir="2700000" algn="tl">
                    <a:srgbClr val="C0C0C0"/>
                  </a:outerShdw>
                </a:effectLst>
              </a:rPr>
              <a:t>0</a:t>
            </a:r>
            <a:endParaRPr lang="en-US" altLang="zh-CN" sz="3200" b="1">
              <a:effectLst>
                <a:outerShdw blurRad="38100" dist="38100" dir="2700000" algn="tl">
                  <a:srgbClr val="C0C0C0"/>
                </a:outerShdw>
              </a:effectLst>
            </a:endParaRPr>
          </a:p>
          <a:p>
            <a:pPr eaLnBrk="1" hangingPunct="1">
              <a:defRPr/>
            </a:pPr>
            <a:r>
              <a:rPr lang="en-US" altLang="zh-CN" sz="3200" b="1">
                <a:effectLst>
                  <a:outerShdw blurRad="38100" dist="38100" dir="2700000" algn="tl">
                    <a:srgbClr val="C0C0C0"/>
                  </a:outerShdw>
                </a:effectLst>
              </a:rPr>
              <a:t>            =1×256+7×16+1=369</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0723"/>
                                        </p:tgtEl>
                                        <p:attrNameLst>
                                          <p:attrName>style.visibility</p:attrName>
                                        </p:attrNameLst>
                                      </p:cBhvr>
                                      <p:to>
                                        <p:strVal val="visible"/>
                                      </p:to>
                                    </p:set>
                                    <p:animEffect transition="in" filter="dissolve">
                                      <p:cBhvr>
                                        <p:cTn id="7" dur="500"/>
                                        <p:tgtEl>
                                          <p:spTgt spid="307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0741"/>
                                        </p:tgtEl>
                                        <p:attrNameLst>
                                          <p:attrName>style.visibility</p:attrName>
                                        </p:attrNameLst>
                                      </p:cBhvr>
                                      <p:to>
                                        <p:strVal val="visible"/>
                                      </p:to>
                                    </p:set>
                                    <p:animEffect transition="in" filter="dissolve">
                                      <p:cBhvr>
                                        <p:cTn id="12" dur="500"/>
                                        <p:tgtEl>
                                          <p:spTgt spid="307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759"/>
                                        </p:tgtEl>
                                        <p:attrNameLst>
                                          <p:attrName>style.visibility</p:attrName>
                                        </p:attrNameLst>
                                      </p:cBhvr>
                                      <p:to>
                                        <p:strVal val="visible"/>
                                      </p:to>
                                    </p:set>
                                    <p:animEffect transition="in" filter="wipe(left)">
                                      <p:cBhvr>
                                        <p:cTn id="17" dur="500"/>
                                        <p:tgtEl>
                                          <p:spTgt spid="307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760"/>
                                        </p:tgtEl>
                                        <p:attrNameLst>
                                          <p:attrName>style.visibility</p:attrName>
                                        </p:attrNameLst>
                                      </p:cBhvr>
                                      <p:to>
                                        <p:strVal val="visible"/>
                                      </p:to>
                                    </p:set>
                                    <p:animEffect transition="in" filter="wipe(left)">
                                      <p:cBhvr>
                                        <p:cTn id="22" dur="500"/>
                                        <p:tgtEl>
                                          <p:spTgt spid="307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761"/>
                                        </p:tgtEl>
                                        <p:attrNameLst>
                                          <p:attrName>style.visibility</p:attrName>
                                        </p:attrNameLst>
                                      </p:cBhvr>
                                      <p:to>
                                        <p:strVal val="visible"/>
                                      </p:to>
                                    </p:set>
                                    <p:animEffect transition="in" filter="wipe(left)">
                                      <p:cBhvr>
                                        <p:cTn id="27" dur="500"/>
                                        <p:tgtEl>
                                          <p:spTgt spid="307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762"/>
                                        </p:tgtEl>
                                        <p:attrNameLst>
                                          <p:attrName>style.visibility</p:attrName>
                                        </p:attrNameLst>
                                      </p:cBhvr>
                                      <p:to>
                                        <p:strVal val="visible"/>
                                      </p:to>
                                    </p:set>
                                    <p:animEffect transition="in" filter="wipe(left)">
                                      <p:cBhvr>
                                        <p:cTn id="32" dur="500"/>
                                        <p:tgtEl>
                                          <p:spTgt spid="30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9" grpId="0" autoUpdateAnimBg="0"/>
      <p:bldP spid="30760" grpId="0" autoUpdateAnimBg="0"/>
      <p:bldP spid="30761" grpId="0" autoUpdateAnimBg="0"/>
      <p:bldP spid="30762"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7174"/>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2" y="124434"/>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一、数值型数据的表示方法</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2D47D29-F60B-4D4D-8E44-7D4AF2C1DC47}" type="datetime1">
              <a:rPr lang="zh-CN" altLang="en-US" smtClean="0"/>
              <a:t>2020/11/5</a:t>
            </a:fld>
            <a:endParaRPr lang="zh-CN" altLang="en-US" dirty="0"/>
          </a:p>
        </p:txBody>
      </p:sp>
      <p:sp>
        <p:nvSpPr>
          <p:cNvPr id="6" name="页脚占位符 5"/>
          <p:cNvSpPr>
            <a:spLocks noGrp="1"/>
          </p:cNvSpPr>
          <p:nvPr>
            <p:ph type="ftr" sz="quarter" idx="11"/>
          </p:nvPr>
        </p:nvSpPr>
        <p:spPr>
          <a:xfrm>
            <a:off x="3028950" y="6356352"/>
            <a:ext cx="3219450" cy="365125"/>
          </a:xfrm>
        </p:spPr>
        <p:txBody>
          <a:bodyPr/>
          <a:lstStyle/>
          <a:p>
            <a:r>
              <a:rPr lang="zh-CN" altLang="en-US" dirty="0"/>
              <a:t>计算机系统结构</a:t>
            </a:r>
            <a:r>
              <a:rPr lang="en-US" altLang="zh-CN" dirty="0"/>
              <a:t>--</a:t>
            </a:r>
            <a:r>
              <a:rPr lang="zh-CN" altLang="en-US" dirty="0"/>
              <a:t>第二章 计算机中的信息表示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13</a:t>
            </a:fld>
            <a:endParaRPr lang="zh-CN" altLang="en-US"/>
          </a:p>
        </p:txBody>
      </p:sp>
      <p:sp>
        <p:nvSpPr>
          <p:cNvPr id="3" name="Text Box 5"/>
          <p:cNvSpPr txBox="1"/>
          <p:nvPr/>
        </p:nvSpPr>
        <p:spPr>
          <a:xfrm>
            <a:off x="181610" y="761367"/>
            <a:ext cx="8060690" cy="5262245"/>
          </a:xfrm>
          <a:prstGeom prst="rect">
            <a:avLst/>
          </a:prstGeom>
          <a:noFill/>
          <a:ln w="9525">
            <a:noFill/>
          </a:ln>
        </p:spPr>
        <p:txBody>
          <a:bodyPr wrap="square" anchor="t">
            <a:spAutoFit/>
          </a:bodyPr>
          <a:lstStyle/>
          <a:p>
            <a:pPr>
              <a:lnSpc>
                <a:spcPct val="150000"/>
              </a:lnSpc>
              <a:spcBef>
                <a:spcPts val="600"/>
              </a:spcBef>
            </a:pPr>
            <a:r>
              <a:rPr lang="en-US" altLang="zh-CN" sz="2800" b="1" dirty="0">
                <a:solidFill>
                  <a:srgbClr val="0563C1"/>
                </a:solidFill>
                <a:latin typeface="楷体" panose="02010609060101010101" pitchFamily="49" charset="-122"/>
                <a:ea typeface="楷体" panose="02010609060101010101" pitchFamily="49" charset="-122"/>
              </a:rPr>
              <a:t>2</a:t>
            </a:r>
            <a:r>
              <a:rPr lang="zh-CN" altLang="en-US" sz="2800" b="1" dirty="0">
                <a:solidFill>
                  <a:srgbClr val="0563C1"/>
                </a:solidFill>
                <a:latin typeface="楷体" panose="02010609060101010101" pitchFamily="49" charset="-122"/>
                <a:ea typeface="楷体" panose="02010609060101010101" pitchFamily="49" charset="-122"/>
              </a:rPr>
              <a:t>、带符号数的表示</a:t>
            </a:r>
            <a:endParaRPr lang="zh-CN" altLang="en-US" sz="2800" b="1" dirty="0">
              <a:solidFill>
                <a:srgbClr val="0563C1"/>
              </a:solidFill>
              <a:latin typeface="楷体" panose="02010609060101010101" pitchFamily="49" charset="-122"/>
              <a:ea typeface="楷体" panose="02010609060101010101" pitchFamily="49" charset="-122"/>
              <a:sym typeface="+mn-ea"/>
            </a:endParaRPr>
          </a:p>
          <a:p>
            <a:pPr>
              <a:lnSpc>
                <a:spcPct val="150000"/>
              </a:lnSpc>
            </a:pPr>
            <a:r>
              <a:rPr lang="en-US" altLang="zh-CN" sz="2800" b="1" dirty="0">
                <a:solidFill>
                  <a:srgbClr val="ED7D31"/>
                </a:solidFill>
                <a:latin typeface="楷体" panose="02010609060101010101" pitchFamily="49" charset="-122"/>
                <a:ea typeface="楷体" panose="02010609060101010101" pitchFamily="49" charset="-122"/>
                <a:sym typeface="+mn-ea"/>
              </a:rPr>
              <a:t>1</a:t>
            </a:r>
            <a:r>
              <a:rPr lang="zh-CN" altLang="en-US" sz="2800" b="1" dirty="0">
                <a:solidFill>
                  <a:srgbClr val="ED7D31"/>
                </a:solidFill>
                <a:latin typeface="楷体" panose="02010609060101010101" pitchFamily="49" charset="-122"/>
                <a:ea typeface="楷体" panose="02010609060101010101" pitchFamily="49" charset="-122"/>
                <a:sym typeface="+mn-ea"/>
              </a:rPr>
              <a:t>）真值</a:t>
            </a:r>
            <a:r>
              <a:rPr lang="zh-CN" altLang="en-US" sz="2800" b="1" dirty="0">
                <a:latin typeface="楷体" panose="02010609060101010101" pitchFamily="49" charset="-122"/>
                <a:ea typeface="楷体" panose="02010609060101010101" pitchFamily="49" charset="-122"/>
                <a:sym typeface="+mn-ea"/>
              </a:rPr>
              <a:t>：用正、负符号加绝对值表示数值。</a:t>
            </a:r>
          </a:p>
          <a:p>
            <a:pPr>
              <a:lnSpc>
                <a:spcPct val="150000"/>
              </a:lnSpc>
            </a:pPr>
            <a:r>
              <a:rPr lang="en-US" altLang="zh-CN" sz="2800" b="1" dirty="0">
                <a:solidFill>
                  <a:srgbClr val="ED7D31"/>
                </a:solidFill>
                <a:latin typeface="楷体" panose="02010609060101010101" pitchFamily="49" charset="-122"/>
                <a:ea typeface="楷体" panose="02010609060101010101" pitchFamily="49" charset="-122"/>
                <a:sym typeface="+mn-ea"/>
              </a:rPr>
              <a:t>2）机器数、分类及组成</a:t>
            </a:r>
            <a:endParaRPr lang="zh-CN" altLang="en-US" sz="2800" b="1" dirty="0">
              <a:latin typeface="楷体" panose="02010609060101010101" pitchFamily="49" charset="-122"/>
              <a:ea typeface="楷体" panose="02010609060101010101" pitchFamily="49" charset="-122"/>
              <a:sym typeface="+mn-ea"/>
            </a:endParaRPr>
          </a:p>
          <a:p>
            <a:pPr>
              <a:lnSpc>
                <a:spcPct val="150000"/>
              </a:lnSpc>
            </a:pPr>
            <a:r>
              <a:rPr lang="zh-CN" altLang="en-US" sz="2800" b="1" dirty="0">
                <a:solidFill>
                  <a:schemeClr val="accent6">
                    <a:lumMod val="75000"/>
                  </a:schemeClr>
                </a:solidFill>
                <a:latin typeface="楷体" panose="02010609060101010101" pitchFamily="49" charset="-122"/>
                <a:ea typeface="楷体" panose="02010609060101010101" pitchFamily="49" charset="-122"/>
                <a:sym typeface="+mn-ea"/>
              </a:rPr>
              <a:t>a.机器数的定义</a:t>
            </a:r>
            <a:r>
              <a:rPr lang="zh-CN" altLang="en-US" sz="2800" b="1" dirty="0">
                <a:latin typeface="楷体" panose="02010609060101010101" pitchFamily="49" charset="-122"/>
                <a:ea typeface="楷体" panose="02010609060101010101" pitchFamily="49" charset="-122"/>
                <a:sym typeface="+mn-ea"/>
              </a:rPr>
              <a:t>：在计算机内部使用的，连同数符</a:t>
            </a:r>
            <a:br>
              <a:rPr lang="zh-CN" altLang="en-US" sz="2800" b="1" dirty="0">
                <a:latin typeface="楷体" panose="02010609060101010101" pitchFamily="49" charset="-122"/>
                <a:ea typeface="楷体" panose="02010609060101010101" pitchFamily="49" charset="-122"/>
                <a:sym typeface="+mn-ea"/>
              </a:rPr>
            </a:br>
            <a:r>
              <a:rPr lang="zh-CN" altLang="en-US" sz="2800" b="1" dirty="0">
                <a:latin typeface="楷体" panose="02010609060101010101" pitchFamily="49" charset="-122"/>
                <a:ea typeface="楷体" panose="02010609060101010101" pitchFamily="49" charset="-122"/>
                <a:sym typeface="+mn-ea"/>
              </a:rPr>
              <a:t>                一起数码化了的数。</a:t>
            </a:r>
          </a:p>
          <a:p>
            <a:pPr>
              <a:lnSpc>
                <a:spcPct val="150000"/>
              </a:lnSpc>
            </a:pPr>
            <a:r>
              <a:rPr lang="zh-CN" altLang="en-US" sz="2800" b="1" dirty="0">
                <a:solidFill>
                  <a:schemeClr val="accent6">
                    <a:lumMod val="75000"/>
                  </a:schemeClr>
                </a:solidFill>
                <a:latin typeface="楷体" panose="02010609060101010101" pitchFamily="49" charset="-122"/>
                <a:ea typeface="楷体" panose="02010609060101010101" pitchFamily="49" charset="-122"/>
                <a:sym typeface="+mn-ea"/>
              </a:rPr>
              <a:t>b.分类</a:t>
            </a:r>
            <a:r>
              <a:rPr lang="zh-CN" altLang="en-US" sz="2800" b="1" dirty="0">
                <a:latin typeface="楷体" panose="02010609060101010101" pitchFamily="49" charset="-122"/>
                <a:ea typeface="楷体" panose="02010609060101010101" pitchFamily="49" charset="-122"/>
                <a:sym typeface="+mn-ea"/>
              </a:rPr>
              <a:t>：原码、补码、反码</a:t>
            </a:r>
          </a:p>
          <a:p>
            <a:pPr>
              <a:lnSpc>
                <a:spcPct val="150000"/>
              </a:lnSpc>
            </a:pPr>
            <a:r>
              <a:rPr lang="zh-CN" altLang="en-US" sz="2800" b="1" dirty="0">
                <a:solidFill>
                  <a:schemeClr val="accent6">
                    <a:lumMod val="75000"/>
                  </a:schemeClr>
                </a:solidFill>
                <a:latin typeface="楷体" panose="02010609060101010101" pitchFamily="49" charset="-122"/>
                <a:ea typeface="楷体" panose="02010609060101010101" pitchFamily="49" charset="-122"/>
                <a:sym typeface="+mn-ea"/>
              </a:rPr>
              <a:t>c.组成</a:t>
            </a:r>
            <a:r>
              <a:rPr lang="zh-CN" altLang="en-US" sz="2800" b="1" dirty="0">
                <a:latin typeface="楷体" panose="02010609060101010101" pitchFamily="49" charset="-122"/>
                <a:ea typeface="楷体" panose="02010609060101010101" pitchFamily="49" charset="-122"/>
                <a:sym typeface="+mn-ea"/>
              </a:rPr>
              <a:t>：符号位部分+有效数值部分</a:t>
            </a:r>
          </a:p>
          <a:p>
            <a:pPr>
              <a:lnSpc>
                <a:spcPct val="150000"/>
              </a:lnSpc>
            </a:pPr>
            <a:r>
              <a:rPr lang="zh-CN" altLang="en-US" sz="2800" b="1" dirty="0">
                <a:solidFill>
                  <a:schemeClr val="accent6">
                    <a:lumMod val="75000"/>
                  </a:schemeClr>
                </a:solidFill>
                <a:latin typeface="楷体" panose="02010609060101010101" pitchFamily="49" charset="-122"/>
                <a:ea typeface="楷体" panose="02010609060101010101" pitchFamily="49" charset="-122"/>
                <a:sym typeface="+mn-ea"/>
              </a:rPr>
              <a:t>e.原码、补码、反码的互换</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F943294F-D44C-4CBE-AF9F-8766DA607DA5}" type="slidenum">
              <a:rPr lang="en-US" altLang="zh-CN" sz="1400"/>
              <a:pPr>
                <a:spcBef>
                  <a:spcPct val="0"/>
                </a:spcBef>
                <a:buFontTx/>
                <a:buNone/>
              </a:pPr>
              <a:t>14</a:t>
            </a:fld>
            <a:endParaRPr lang="en-US" altLang="zh-CN" sz="1400"/>
          </a:p>
        </p:txBody>
      </p:sp>
      <p:sp>
        <p:nvSpPr>
          <p:cNvPr id="33794" name="Rectangle 2"/>
          <p:cNvSpPr>
            <a:spLocks noChangeArrowheads="1"/>
          </p:cNvSpPr>
          <p:nvPr/>
        </p:nvSpPr>
        <p:spPr bwMode="auto">
          <a:xfrm>
            <a:off x="304800" y="152400"/>
            <a:ext cx="3429000" cy="762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4400" b="1" dirty="0">
                <a:solidFill>
                  <a:schemeClr val="tx2"/>
                </a:solidFill>
                <a:latin typeface="黑体" panose="02010609060101010101" pitchFamily="49" charset="-122"/>
                <a:ea typeface="黑体" panose="02010609060101010101" pitchFamily="49" charset="-122"/>
              </a:rPr>
              <a:t>原码</a:t>
            </a:r>
          </a:p>
        </p:txBody>
      </p:sp>
      <p:sp>
        <p:nvSpPr>
          <p:cNvPr id="33796" name="Rectangle 4"/>
          <p:cNvSpPr>
            <a:spLocks noChangeArrowheads="1"/>
          </p:cNvSpPr>
          <p:nvPr/>
        </p:nvSpPr>
        <p:spPr bwMode="auto">
          <a:xfrm>
            <a:off x="107504" y="1066800"/>
            <a:ext cx="8928992" cy="1569660"/>
          </a:xfrm>
          <a:prstGeom prst="rect">
            <a:avLst/>
          </a:prstGeom>
          <a:noFill/>
          <a:ln w="381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defRPr/>
            </a:pPr>
            <a:r>
              <a:rPr lang="zh-CN" altLang="en-US" sz="3200" dirty="0">
                <a:effectLst>
                  <a:outerShdw blurRad="38100" dist="38100" dir="2700000" algn="tl">
                    <a:srgbClr val="C0C0C0"/>
                  </a:outerShdw>
                </a:effectLst>
                <a:latin typeface="黑体" pitchFamily="49" charset="-122"/>
                <a:ea typeface="黑体" pitchFamily="49" charset="-122"/>
              </a:rPr>
              <a:t>原码又称</a:t>
            </a:r>
            <a:r>
              <a:rPr lang="zh-CN" altLang="en-US" sz="3200" dirty="0">
                <a:effectLst>
                  <a:outerShdw blurRad="38100" dist="38100" dir="2700000" algn="tl">
                    <a:srgbClr val="C0C0C0"/>
                  </a:outerShdw>
                </a:effectLst>
                <a:latin typeface="Times New Roman"/>
                <a:ea typeface="黑体" pitchFamily="49" charset="-122"/>
              </a:rPr>
              <a:t>“</a:t>
            </a:r>
            <a:r>
              <a:rPr lang="zh-CN" altLang="en-US" sz="3200" dirty="0">
                <a:effectLst>
                  <a:outerShdw blurRad="38100" dist="38100" dir="2700000" algn="tl">
                    <a:srgbClr val="C0C0C0"/>
                  </a:outerShdw>
                </a:effectLst>
                <a:latin typeface="黑体" pitchFamily="49" charset="-122"/>
                <a:ea typeface="黑体" pitchFamily="49" charset="-122"/>
              </a:rPr>
              <a:t>符号－数值表示</a:t>
            </a:r>
            <a:r>
              <a:rPr lang="zh-CN" altLang="en-US" sz="3200" dirty="0">
                <a:effectLst>
                  <a:outerShdw blurRad="38100" dist="38100" dir="2700000" algn="tl">
                    <a:srgbClr val="C0C0C0"/>
                  </a:outerShdw>
                </a:effectLst>
                <a:latin typeface="Times New Roman"/>
                <a:ea typeface="黑体" pitchFamily="49" charset="-122"/>
              </a:rPr>
              <a:t>”</a:t>
            </a:r>
            <a:r>
              <a:rPr lang="zh-CN" altLang="en-US" sz="3200" dirty="0">
                <a:effectLst>
                  <a:outerShdw blurRad="38100" dist="38100" dir="2700000" algn="tl">
                    <a:srgbClr val="C0C0C0"/>
                  </a:outerShdw>
                </a:effectLst>
                <a:latin typeface="黑体" pitchFamily="49" charset="-122"/>
                <a:ea typeface="黑体" pitchFamily="49" charset="-122"/>
              </a:rPr>
              <a:t>，在以原码表示的正负数中，第一位为</a:t>
            </a:r>
            <a:r>
              <a:rPr lang="en-US" altLang="zh-CN" sz="3200" dirty="0">
                <a:effectLst>
                  <a:outerShdw blurRad="38100" dist="38100" dir="2700000" algn="tl">
                    <a:srgbClr val="C0C0C0"/>
                  </a:outerShdw>
                </a:effectLst>
                <a:latin typeface="黑体" pitchFamily="49" charset="-122"/>
                <a:ea typeface="黑体" pitchFamily="49" charset="-122"/>
              </a:rPr>
              <a:t>0(</a:t>
            </a:r>
            <a:r>
              <a:rPr lang="zh-CN" altLang="en-US" sz="3200" dirty="0">
                <a:effectLst>
                  <a:outerShdw blurRad="38100" dist="38100" dir="2700000" algn="tl">
                    <a:srgbClr val="C0C0C0"/>
                  </a:outerShdw>
                </a:effectLst>
                <a:latin typeface="黑体" pitchFamily="49" charset="-122"/>
                <a:ea typeface="黑体" pitchFamily="49" charset="-122"/>
              </a:rPr>
              <a:t>正数</a:t>
            </a:r>
            <a:r>
              <a:rPr lang="en-US" altLang="zh-CN" sz="3200" dirty="0">
                <a:effectLst>
                  <a:outerShdw blurRad="38100" dist="38100" dir="2700000" algn="tl">
                    <a:srgbClr val="C0C0C0"/>
                  </a:outerShdw>
                </a:effectLst>
                <a:latin typeface="黑体" pitchFamily="49" charset="-122"/>
                <a:ea typeface="黑体" pitchFamily="49" charset="-122"/>
              </a:rPr>
              <a:t>)</a:t>
            </a:r>
            <a:r>
              <a:rPr lang="zh-CN" altLang="en-US" sz="3200" dirty="0">
                <a:effectLst>
                  <a:outerShdw blurRad="38100" dist="38100" dir="2700000" algn="tl">
                    <a:srgbClr val="C0C0C0"/>
                  </a:outerShdw>
                </a:effectLst>
                <a:latin typeface="黑体" pitchFamily="49" charset="-122"/>
                <a:ea typeface="黑体" pitchFamily="49" charset="-122"/>
              </a:rPr>
              <a:t>；为</a:t>
            </a:r>
            <a:r>
              <a:rPr lang="en-US" altLang="zh-CN" sz="3200" dirty="0">
                <a:effectLst>
                  <a:outerShdw blurRad="38100" dist="38100" dir="2700000" algn="tl">
                    <a:srgbClr val="C0C0C0"/>
                  </a:outerShdw>
                </a:effectLst>
                <a:latin typeface="黑体" pitchFamily="49" charset="-122"/>
                <a:ea typeface="黑体" pitchFamily="49" charset="-122"/>
              </a:rPr>
              <a:t>1(</a:t>
            </a:r>
            <a:r>
              <a:rPr lang="zh-CN" altLang="en-US" sz="3200" dirty="0">
                <a:effectLst>
                  <a:outerShdw blurRad="38100" dist="38100" dir="2700000" algn="tl">
                    <a:srgbClr val="C0C0C0"/>
                  </a:outerShdw>
                </a:effectLst>
                <a:latin typeface="黑体" pitchFamily="49" charset="-122"/>
                <a:ea typeface="黑体" pitchFamily="49" charset="-122"/>
              </a:rPr>
              <a:t>负数</a:t>
            </a:r>
            <a:r>
              <a:rPr lang="en-US" altLang="zh-CN" sz="3200" dirty="0">
                <a:effectLst>
                  <a:outerShdw blurRad="38100" dist="38100" dir="2700000" algn="tl">
                    <a:srgbClr val="C0C0C0"/>
                  </a:outerShdw>
                </a:effectLst>
                <a:latin typeface="黑体" pitchFamily="49" charset="-122"/>
                <a:ea typeface="黑体" pitchFamily="49" charset="-122"/>
              </a:rPr>
              <a:t>)</a:t>
            </a:r>
            <a:r>
              <a:rPr lang="zh-CN" altLang="en-US" sz="3200" dirty="0">
                <a:effectLst>
                  <a:outerShdw blurRad="38100" dist="38100" dir="2700000" algn="tl">
                    <a:srgbClr val="C0C0C0"/>
                  </a:outerShdw>
                </a:effectLst>
                <a:latin typeface="黑体" pitchFamily="49" charset="-122"/>
                <a:ea typeface="黑体" pitchFamily="49" charset="-122"/>
              </a:rPr>
              <a:t>。如：</a:t>
            </a:r>
            <a:r>
              <a:rPr lang="en-US" altLang="zh-CN" sz="3200" b="1" dirty="0">
                <a:effectLst>
                  <a:outerShdw blurRad="38100" dist="38100" dir="2700000" algn="tl">
                    <a:srgbClr val="C0C0C0"/>
                  </a:outerShdw>
                </a:effectLst>
                <a:latin typeface="Courier New" panose="02070309020205020404" pitchFamily="49" charset="0"/>
                <a:ea typeface="黑体" pitchFamily="49" charset="-122"/>
                <a:cs typeface="Courier New" panose="02070309020205020404" pitchFamily="49" charset="0"/>
              </a:rPr>
              <a:t>+10011</a:t>
            </a:r>
            <a:r>
              <a:rPr lang="zh-CN" altLang="en-US" sz="3200" dirty="0">
                <a:effectLst>
                  <a:outerShdw blurRad="38100" dist="38100" dir="2700000" algn="tl">
                    <a:srgbClr val="C0C0C0"/>
                  </a:outerShdw>
                </a:effectLst>
                <a:latin typeface="黑体" pitchFamily="49" charset="-122"/>
                <a:ea typeface="黑体" pitchFamily="49" charset="-122"/>
              </a:rPr>
              <a:t>记为</a:t>
            </a:r>
            <a:r>
              <a:rPr lang="en-US" altLang="zh-CN" sz="3200" b="1" dirty="0">
                <a:effectLst>
                  <a:outerShdw blurRad="38100" dist="38100" dir="2700000" algn="tl">
                    <a:srgbClr val="C0C0C0"/>
                  </a:outerShdw>
                </a:effectLst>
                <a:latin typeface="Courier New" panose="02070309020205020404" pitchFamily="49" charset="0"/>
                <a:ea typeface="黑体" pitchFamily="49" charset="-122"/>
                <a:cs typeface="Courier New" panose="02070309020205020404" pitchFamily="49" charset="0"/>
              </a:rPr>
              <a:t>010011</a:t>
            </a:r>
            <a:r>
              <a:rPr lang="zh-CN" altLang="en-US" sz="3200" dirty="0">
                <a:effectLst>
                  <a:outerShdw blurRad="38100" dist="38100" dir="2700000" algn="tl">
                    <a:srgbClr val="C0C0C0"/>
                  </a:outerShdw>
                </a:effectLst>
                <a:latin typeface="黑体" pitchFamily="49" charset="-122"/>
                <a:ea typeface="黑体" pitchFamily="49" charset="-122"/>
              </a:rPr>
              <a:t>；</a:t>
            </a:r>
            <a:r>
              <a:rPr lang="en-US" altLang="zh-CN" sz="3200" b="1" dirty="0">
                <a:effectLst>
                  <a:outerShdw blurRad="38100" dist="38100" dir="2700000" algn="tl">
                    <a:srgbClr val="C0C0C0"/>
                  </a:outerShdw>
                </a:effectLst>
                <a:latin typeface="Courier New" panose="02070309020205020404" pitchFamily="49" charset="0"/>
                <a:ea typeface="黑体" pitchFamily="49" charset="-122"/>
                <a:cs typeface="Courier New" panose="02070309020205020404" pitchFamily="49" charset="0"/>
              </a:rPr>
              <a:t>-10011</a:t>
            </a:r>
            <a:r>
              <a:rPr lang="zh-CN" altLang="en-US" sz="3200" dirty="0">
                <a:effectLst>
                  <a:outerShdw blurRad="38100" dist="38100" dir="2700000" algn="tl">
                    <a:srgbClr val="C0C0C0"/>
                  </a:outerShdw>
                </a:effectLst>
                <a:latin typeface="黑体" pitchFamily="49" charset="-122"/>
                <a:ea typeface="黑体" pitchFamily="49" charset="-122"/>
              </a:rPr>
              <a:t>记为</a:t>
            </a:r>
            <a:r>
              <a:rPr lang="en-US" altLang="zh-CN" sz="3200" b="1" dirty="0">
                <a:effectLst>
                  <a:outerShdw blurRad="38100" dist="38100" dir="2700000" algn="tl">
                    <a:srgbClr val="C0C0C0"/>
                  </a:outerShdw>
                </a:effectLst>
                <a:latin typeface="Courier New" panose="02070309020205020404" pitchFamily="49" charset="0"/>
                <a:ea typeface="黑体" pitchFamily="49" charset="-122"/>
                <a:cs typeface="Courier New" panose="02070309020205020404" pitchFamily="49" charset="0"/>
              </a:rPr>
              <a:t>110011</a:t>
            </a:r>
            <a:r>
              <a:rPr lang="zh-CN" altLang="en-US" sz="3200" dirty="0">
                <a:effectLst>
                  <a:outerShdw blurRad="38100" dist="38100" dir="2700000" algn="tl">
                    <a:srgbClr val="C0C0C0"/>
                  </a:outerShdw>
                </a:effectLst>
                <a:latin typeface="黑体" pitchFamily="49" charset="-122"/>
                <a:ea typeface="黑体" pitchFamily="49" charset="-122"/>
              </a:rPr>
              <a:t>。</a:t>
            </a:r>
          </a:p>
        </p:txBody>
      </p:sp>
      <p:sp>
        <p:nvSpPr>
          <p:cNvPr id="33799" name="Rectangle 7"/>
          <p:cNvSpPr>
            <a:spLocks noChangeArrowheads="1"/>
          </p:cNvSpPr>
          <p:nvPr/>
        </p:nvSpPr>
        <p:spPr bwMode="auto">
          <a:xfrm>
            <a:off x="233365" y="2819402"/>
            <a:ext cx="84465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defRPr/>
            </a:pPr>
            <a:r>
              <a:rPr lang="en-US" altLang="zh-CN" sz="3200" b="1" dirty="0">
                <a:effectLst>
                  <a:outerShdw blurRad="38100" dist="38100" dir="2700000" algn="tl">
                    <a:srgbClr val="C0C0C0"/>
                  </a:outerShdw>
                </a:effectLst>
              </a:rPr>
              <a:t>(1) </a:t>
            </a:r>
            <a:r>
              <a:rPr lang="zh-CN" altLang="en-US" sz="3200" b="1" dirty="0">
                <a:effectLst>
                  <a:outerShdw blurRad="38100" dist="38100" dir="2700000" algn="tl">
                    <a:srgbClr val="C0C0C0"/>
                  </a:outerShdw>
                </a:effectLst>
              </a:rPr>
              <a:t>若二进制整数的原码序列为</a:t>
            </a:r>
            <a:r>
              <a:rPr lang="en-US" altLang="zh-CN" sz="3200" b="1" dirty="0">
                <a:effectLst>
                  <a:outerShdw blurRad="38100" dist="38100" dir="2700000" algn="tl">
                    <a:srgbClr val="C0C0C0"/>
                  </a:outerShdw>
                </a:effectLst>
              </a:rPr>
              <a:t>:X</a:t>
            </a:r>
            <a:r>
              <a:rPr lang="en-US" altLang="zh-CN" sz="3200" b="1" baseline="-25000" dirty="0">
                <a:effectLst>
                  <a:outerShdw blurRad="38100" dist="38100" dir="2700000" algn="tl">
                    <a:srgbClr val="C0C0C0"/>
                  </a:outerShdw>
                </a:effectLst>
              </a:rPr>
              <a:t>n-1</a:t>
            </a:r>
            <a:r>
              <a:rPr lang="en-US" altLang="zh-CN" sz="3200" b="1" dirty="0">
                <a:effectLst>
                  <a:outerShdw blurRad="38100" dist="38100" dir="2700000" algn="tl">
                    <a:srgbClr val="C0C0C0"/>
                  </a:outerShdw>
                </a:effectLst>
              </a:rPr>
              <a:t>X</a:t>
            </a:r>
            <a:r>
              <a:rPr lang="en-US" altLang="zh-CN" sz="3200" b="1" baseline="-25000" dirty="0">
                <a:effectLst>
                  <a:outerShdw blurRad="38100" dist="38100" dir="2700000" algn="tl">
                    <a:srgbClr val="C0C0C0"/>
                  </a:outerShdw>
                </a:effectLst>
              </a:rPr>
              <a:t>n-2</a:t>
            </a:r>
            <a:r>
              <a:rPr lang="en-US" altLang="zh-CN" sz="3200" b="1" dirty="0">
                <a:effectLst>
                  <a:outerShdw blurRad="38100" dist="38100" dir="2700000" algn="tl">
                    <a:srgbClr val="C0C0C0"/>
                  </a:outerShdw>
                </a:effectLst>
              </a:rPr>
              <a:t>……X</a:t>
            </a:r>
            <a:r>
              <a:rPr lang="en-US" altLang="zh-CN" sz="3200" b="1" baseline="-25000" dirty="0">
                <a:effectLst>
                  <a:outerShdw blurRad="38100" dist="38100" dir="2700000" algn="tl">
                    <a:srgbClr val="C0C0C0"/>
                  </a:outerShdw>
                </a:effectLst>
              </a:rPr>
              <a:t>0</a:t>
            </a:r>
            <a:r>
              <a:rPr lang="zh-CN" altLang="en-US" sz="3200" b="1" dirty="0">
                <a:effectLst>
                  <a:outerShdw blurRad="38100" dist="38100" dir="2700000" algn="tl">
                    <a:srgbClr val="C0C0C0"/>
                  </a:outerShdw>
                </a:effectLst>
              </a:rPr>
              <a:t>则</a:t>
            </a:r>
            <a:r>
              <a:rPr lang="en-US" altLang="zh-CN" sz="3200" b="1" dirty="0">
                <a:effectLst>
                  <a:outerShdw blurRad="38100" dist="38100" dir="2700000" algn="tl">
                    <a:srgbClr val="C0C0C0"/>
                  </a:outerShdw>
                </a:effectLst>
              </a:rPr>
              <a:t>:</a:t>
            </a:r>
          </a:p>
        </p:txBody>
      </p:sp>
      <p:grpSp>
        <p:nvGrpSpPr>
          <p:cNvPr id="33800" name="Group 8"/>
          <p:cNvGrpSpPr>
            <a:grpSpLocks/>
          </p:cNvGrpSpPr>
          <p:nvPr/>
        </p:nvGrpSpPr>
        <p:grpSpPr bwMode="auto">
          <a:xfrm>
            <a:off x="766763" y="3292476"/>
            <a:ext cx="7054850" cy="1453157"/>
            <a:chOff x="192" y="2708"/>
            <a:chExt cx="4444" cy="1085"/>
          </a:xfrm>
        </p:grpSpPr>
        <p:sp>
          <p:nvSpPr>
            <p:cNvPr id="56335" name="Line 9"/>
            <p:cNvSpPr>
              <a:spLocks noChangeShapeType="1"/>
            </p:cNvSpPr>
            <p:nvPr/>
          </p:nvSpPr>
          <p:spPr bwMode="auto">
            <a:xfrm>
              <a:off x="2688" y="3408"/>
              <a:ext cx="1"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336" name="AutoShape 10"/>
            <p:cNvSpPr>
              <a:spLocks/>
            </p:cNvSpPr>
            <p:nvPr/>
          </p:nvSpPr>
          <p:spPr bwMode="auto">
            <a:xfrm>
              <a:off x="816" y="2815"/>
              <a:ext cx="188" cy="767"/>
            </a:xfrm>
            <a:prstGeom prst="leftBrace">
              <a:avLst>
                <a:gd name="adj1" fmla="val 33998"/>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3803" name="Rectangle 11"/>
            <p:cNvSpPr>
              <a:spLocks noChangeArrowheads="1"/>
            </p:cNvSpPr>
            <p:nvPr/>
          </p:nvSpPr>
          <p:spPr bwMode="auto">
            <a:xfrm>
              <a:off x="1056" y="2708"/>
              <a:ext cx="317" cy="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dirty="0">
                  <a:effectLst>
                    <a:outerShdw blurRad="38100" dist="38100" dir="2700000" algn="tl">
                      <a:srgbClr val="C0C0C0"/>
                    </a:outerShdw>
                  </a:effectLst>
                </a:rPr>
                <a:t> X</a:t>
              </a:r>
            </a:p>
          </p:txBody>
        </p:sp>
        <p:sp>
          <p:nvSpPr>
            <p:cNvPr id="33804" name="Rectangle 12"/>
            <p:cNvSpPr>
              <a:spLocks noChangeArrowheads="1"/>
            </p:cNvSpPr>
            <p:nvPr/>
          </p:nvSpPr>
          <p:spPr bwMode="auto">
            <a:xfrm>
              <a:off x="3696" y="2781"/>
              <a:ext cx="873" cy="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2</a:t>
              </a:r>
              <a:r>
                <a:rPr lang="en-US" altLang="zh-CN" sz="3200" b="1" baseline="30000">
                  <a:effectLst>
                    <a:outerShdw blurRad="38100" dist="38100" dir="2700000" algn="tl">
                      <a:srgbClr val="C0C0C0"/>
                    </a:outerShdw>
                  </a:effectLst>
                </a:rPr>
                <a:t>n</a:t>
              </a:r>
              <a:r>
                <a:rPr lang="en-US" altLang="zh-CN" sz="3200" b="1">
                  <a:effectLst>
                    <a:outerShdw blurRad="38100" dist="38100" dir="2700000" algn="tl">
                      <a:srgbClr val="C0C0C0"/>
                    </a:outerShdw>
                  </a:effectLst>
                </a:rPr>
                <a:t>&gt;X≥0</a:t>
              </a:r>
            </a:p>
          </p:txBody>
        </p:sp>
        <p:sp>
          <p:nvSpPr>
            <p:cNvPr id="33805" name="Rectangle 13"/>
            <p:cNvSpPr>
              <a:spLocks noChangeArrowheads="1"/>
            </p:cNvSpPr>
            <p:nvPr/>
          </p:nvSpPr>
          <p:spPr bwMode="auto">
            <a:xfrm>
              <a:off x="192" y="3043"/>
              <a:ext cx="561" cy="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X</a:t>
              </a:r>
              <a:r>
                <a:rPr lang="zh-CN" altLang="en-US" sz="3200" b="1" baseline="-25000">
                  <a:effectLst>
                    <a:outerShdw blurRad="38100" dist="38100" dir="2700000" algn="tl">
                      <a:srgbClr val="C0C0C0"/>
                    </a:outerShdw>
                  </a:effectLst>
                </a:rPr>
                <a:t>原</a:t>
              </a:r>
              <a:r>
                <a:rPr lang="en-US" altLang="zh-CN" sz="3200" b="1">
                  <a:effectLst>
                    <a:outerShdw blurRad="38100" dist="38100" dir="2700000" algn="tl">
                      <a:srgbClr val="C0C0C0"/>
                    </a:outerShdw>
                  </a:effectLst>
                </a:rPr>
                <a:t>=</a:t>
              </a:r>
            </a:p>
          </p:txBody>
        </p:sp>
        <p:sp>
          <p:nvSpPr>
            <p:cNvPr id="33806" name="Rectangle 14"/>
            <p:cNvSpPr>
              <a:spLocks noChangeArrowheads="1"/>
            </p:cNvSpPr>
            <p:nvPr/>
          </p:nvSpPr>
          <p:spPr bwMode="auto">
            <a:xfrm>
              <a:off x="1176" y="3356"/>
              <a:ext cx="3460" cy="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defRPr/>
              </a:pPr>
              <a:r>
                <a:rPr lang="en-US" altLang="zh-CN" sz="3200" b="1" dirty="0">
                  <a:effectLst>
                    <a:outerShdw blurRad="38100" dist="38100" dir="2700000" algn="tl">
                      <a:srgbClr val="C0C0C0"/>
                    </a:outerShdw>
                  </a:effectLst>
                </a:rPr>
                <a:t>2</a:t>
              </a:r>
              <a:r>
                <a:rPr lang="en-US" altLang="zh-CN" sz="3200" b="1" baseline="30000" dirty="0">
                  <a:effectLst>
                    <a:outerShdw blurRad="38100" dist="38100" dir="2700000" algn="tl">
                      <a:srgbClr val="C0C0C0"/>
                    </a:outerShdw>
                  </a:effectLst>
                </a:rPr>
                <a:t>n</a:t>
              </a: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X</a:t>
              </a: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2</a:t>
              </a:r>
              <a:r>
                <a:rPr lang="en-US" altLang="zh-CN" sz="3200" b="1" baseline="30000" dirty="0">
                  <a:effectLst>
                    <a:outerShdw blurRad="38100" dist="38100" dir="2700000" algn="tl">
                      <a:srgbClr val="C0C0C0"/>
                    </a:outerShdw>
                  </a:effectLst>
                </a:rPr>
                <a:t>n</a:t>
              </a:r>
              <a:r>
                <a:rPr lang="zh-CN" altLang="en-US" sz="3200" b="1" dirty="0">
                  <a:effectLst>
                    <a:outerShdw blurRad="38100" dist="38100" dir="2700000" algn="tl">
                      <a:srgbClr val="C0C0C0"/>
                    </a:outerShdw>
                  </a:effectLst>
                </a:rPr>
                <a:t>＋  </a:t>
              </a:r>
              <a:r>
                <a:rPr lang="en-US" altLang="zh-CN" sz="3200" b="1" dirty="0">
                  <a:effectLst>
                    <a:outerShdw blurRad="38100" dist="38100" dir="2700000" algn="tl">
                      <a:srgbClr val="C0C0C0"/>
                    </a:outerShdw>
                  </a:effectLst>
                </a:rPr>
                <a:t>X            0≥X&gt;</a:t>
              </a: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2</a:t>
              </a:r>
              <a:r>
                <a:rPr lang="en-US" altLang="zh-CN" sz="3200" b="1" baseline="30000" dirty="0">
                  <a:effectLst>
                    <a:outerShdw blurRad="38100" dist="38100" dir="2700000" algn="tl">
                      <a:srgbClr val="C0C0C0"/>
                    </a:outerShdw>
                  </a:effectLst>
                </a:rPr>
                <a:t>n</a:t>
              </a:r>
            </a:p>
          </p:txBody>
        </p:sp>
        <p:sp>
          <p:nvSpPr>
            <p:cNvPr id="56341" name="Line 15"/>
            <p:cNvSpPr>
              <a:spLocks noChangeShapeType="1"/>
            </p:cNvSpPr>
            <p:nvPr/>
          </p:nvSpPr>
          <p:spPr bwMode="auto">
            <a:xfrm>
              <a:off x="2880" y="3415"/>
              <a:ext cx="0" cy="2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808" name="Group 16"/>
          <p:cNvGrpSpPr>
            <a:grpSpLocks/>
          </p:cNvGrpSpPr>
          <p:nvPr/>
        </p:nvGrpSpPr>
        <p:grpSpPr bwMode="auto">
          <a:xfrm>
            <a:off x="858840" y="5278438"/>
            <a:ext cx="6734175" cy="1421800"/>
            <a:chOff x="240" y="731"/>
            <a:chExt cx="4242" cy="989"/>
          </a:xfrm>
        </p:grpSpPr>
        <p:sp>
          <p:nvSpPr>
            <p:cNvPr id="56329" name="AutoShape 17"/>
            <p:cNvSpPr>
              <a:spLocks/>
            </p:cNvSpPr>
            <p:nvPr/>
          </p:nvSpPr>
          <p:spPr bwMode="auto">
            <a:xfrm>
              <a:off x="816" y="864"/>
              <a:ext cx="192" cy="672"/>
            </a:xfrm>
            <a:prstGeom prst="leftBrace">
              <a:avLst>
                <a:gd name="adj1" fmla="val 29167"/>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56330" name="Line 18"/>
            <p:cNvSpPr>
              <a:spLocks noChangeShapeType="1"/>
            </p:cNvSpPr>
            <p:nvPr/>
          </p:nvSpPr>
          <p:spPr bwMode="auto">
            <a:xfrm>
              <a:off x="2352" y="1392"/>
              <a:ext cx="0"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331" name="Line 19"/>
            <p:cNvSpPr>
              <a:spLocks noChangeShapeType="1"/>
            </p:cNvSpPr>
            <p:nvPr/>
          </p:nvSpPr>
          <p:spPr bwMode="auto">
            <a:xfrm>
              <a:off x="2736" y="1392"/>
              <a:ext cx="0"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812" name="Rectangle 20"/>
            <p:cNvSpPr>
              <a:spLocks noChangeArrowheads="1"/>
            </p:cNvSpPr>
            <p:nvPr/>
          </p:nvSpPr>
          <p:spPr bwMode="auto">
            <a:xfrm>
              <a:off x="1104" y="731"/>
              <a:ext cx="3148"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X                                      1&gt;X≥0</a:t>
              </a:r>
            </a:p>
          </p:txBody>
        </p:sp>
        <p:sp>
          <p:nvSpPr>
            <p:cNvPr id="33813" name="Rectangle 21"/>
            <p:cNvSpPr>
              <a:spLocks noChangeArrowheads="1"/>
            </p:cNvSpPr>
            <p:nvPr/>
          </p:nvSpPr>
          <p:spPr bwMode="auto">
            <a:xfrm>
              <a:off x="1008" y="1313"/>
              <a:ext cx="3474"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 1</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X</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1</a:t>
              </a:r>
              <a:r>
                <a:rPr lang="zh-CN" altLang="en-US" sz="3200" b="1">
                  <a:effectLst>
                    <a:outerShdw blurRad="38100" dist="38100" dir="2700000" algn="tl">
                      <a:srgbClr val="C0C0C0"/>
                    </a:outerShdw>
                  </a:effectLst>
                </a:rPr>
                <a:t>＋  </a:t>
              </a:r>
              <a:r>
                <a:rPr lang="en-US" altLang="zh-CN" sz="3200" b="1">
                  <a:effectLst>
                    <a:outerShdw blurRad="38100" dist="38100" dir="2700000" algn="tl">
                      <a:srgbClr val="C0C0C0"/>
                    </a:outerShdw>
                  </a:effectLst>
                </a:rPr>
                <a:t>X                0≥X&gt;</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1</a:t>
              </a:r>
            </a:p>
          </p:txBody>
        </p:sp>
        <p:sp>
          <p:nvSpPr>
            <p:cNvPr id="33814" name="Rectangle 22"/>
            <p:cNvSpPr>
              <a:spLocks noChangeArrowheads="1"/>
            </p:cNvSpPr>
            <p:nvPr/>
          </p:nvSpPr>
          <p:spPr bwMode="auto">
            <a:xfrm>
              <a:off x="240" y="1019"/>
              <a:ext cx="56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X</a:t>
              </a:r>
              <a:r>
                <a:rPr lang="zh-CN" altLang="en-US" sz="3200" b="1" baseline="-25000">
                  <a:effectLst>
                    <a:outerShdw blurRad="38100" dist="38100" dir="2700000" algn="tl">
                      <a:srgbClr val="C0C0C0"/>
                    </a:outerShdw>
                  </a:effectLst>
                </a:rPr>
                <a:t>原</a:t>
              </a:r>
              <a:r>
                <a:rPr lang="en-US" altLang="zh-CN" sz="3200" b="1">
                  <a:effectLst>
                    <a:outerShdw blurRad="38100" dist="38100" dir="2700000" algn="tl">
                      <a:srgbClr val="C0C0C0"/>
                    </a:outerShdw>
                  </a:effectLst>
                </a:rPr>
                <a:t>=</a:t>
              </a:r>
            </a:p>
          </p:txBody>
        </p:sp>
      </p:grpSp>
      <p:sp>
        <p:nvSpPr>
          <p:cNvPr id="33815" name="Rectangle 23"/>
          <p:cNvSpPr>
            <a:spLocks noChangeArrowheads="1"/>
          </p:cNvSpPr>
          <p:nvPr/>
        </p:nvSpPr>
        <p:spPr bwMode="auto">
          <a:xfrm>
            <a:off x="233363" y="4743452"/>
            <a:ext cx="809067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defRPr/>
            </a:pPr>
            <a:r>
              <a:rPr lang="en-US" altLang="zh-CN" sz="3200" b="1">
                <a:effectLst>
                  <a:outerShdw blurRad="38100" dist="38100" dir="2700000" algn="tl">
                    <a:srgbClr val="C0C0C0"/>
                  </a:outerShdw>
                </a:effectLst>
              </a:rPr>
              <a:t>(2)</a:t>
            </a:r>
            <a:r>
              <a:rPr lang="en-US" altLang="zh-CN" sz="2800" b="1">
                <a:effectLst>
                  <a:outerShdw blurRad="38100" dist="38100" dir="2700000" algn="tl">
                    <a:srgbClr val="C0C0C0"/>
                  </a:outerShdw>
                </a:effectLst>
              </a:rPr>
              <a:t> </a:t>
            </a:r>
            <a:r>
              <a:rPr lang="zh-CN" altLang="en-US" sz="3200" b="1">
                <a:effectLst>
                  <a:outerShdw blurRad="38100" dist="38100" dir="2700000" algn="tl">
                    <a:srgbClr val="C0C0C0"/>
                  </a:outerShdw>
                </a:effectLst>
              </a:rPr>
              <a:t>若二进制小数的原码序列为</a:t>
            </a:r>
            <a:r>
              <a:rPr lang="en-US" altLang="zh-CN" sz="3200" b="1">
                <a:effectLst>
                  <a:outerShdw blurRad="38100" dist="38100" dir="2700000" algn="tl">
                    <a:srgbClr val="C0C0C0"/>
                  </a:outerShdw>
                </a:effectLst>
              </a:rPr>
              <a:t>:X</a:t>
            </a:r>
            <a:r>
              <a:rPr lang="en-US" altLang="zh-CN" sz="3200" b="1" baseline="-25000">
                <a:effectLst>
                  <a:outerShdw blurRad="38100" dist="38100" dir="2700000" algn="tl">
                    <a:srgbClr val="C0C0C0"/>
                  </a:outerShdw>
                </a:effectLst>
              </a:rPr>
              <a:t>0</a:t>
            </a:r>
            <a:r>
              <a:rPr lang="en-US" altLang="zh-CN" sz="3200" b="1">
                <a:effectLst>
                  <a:outerShdw blurRad="38100" dist="38100" dir="2700000" algn="tl">
                    <a:srgbClr val="C0C0C0"/>
                  </a:outerShdw>
                </a:effectLst>
              </a:rPr>
              <a:t>.X</a:t>
            </a:r>
            <a:r>
              <a:rPr lang="en-US" altLang="zh-CN" sz="3200" b="1" baseline="-25000">
                <a:effectLst>
                  <a:outerShdw blurRad="38100" dist="38100" dir="2700000" algn="tl">
                    <a:srgbClr val="C0C0C0"/>
                  </a:outerShdw>
                </a:effectLst>
              </a:rPr>
              <a:t>1</a:t>
            </a:r>
            <a:r>
              <a:rPr lang="en-US" altLang="zh-CN" sz="3200" b="1">
                <a:effectLst>
                  <a:outerShdw blurRad="38100" dist="38100" dir="2700000" algn="tl">
                    <a:srgbClr val="C0C0C0"/>
                  </a:outerShdw>
                </a:effectLst>
              </a:rPr>
              <a:t>……X</a:t>
            </a:r>
            <a:r>
              <a:rPr lang="en-US" altLang="zh-CN" sz="3200" b="1" baseline="-25000">
                <a:effectLst>
                  <a:outerShdw blurRad="38100" dist="38100" dir="2700000" algn="tl">
                    <a:srgbClr val="C0C0C0"/>
                  </a:outerShdw>
                </a:effectLst>
              </a:rPr>
              <a:t>n</a:t>
            </a:r>
            <a:r>
              <a:rPr lang="zh-CN" altLang="en-US" sz="3200" b="1">
                <a:effectLst>
                  <a:outerShdw blurRad="38100" dist="38100" dir="2700000" algn="tl">
                    <a:srgbClr val="C0C0C0"/>
                  </a:outerShdw>
                </a:effectLst>
              </a:rPr>
              <a:t>则</a:t>
            </a:r>
            <a:r>
              <a:rPr lang="en-US" altLang="zh-CN" sz="3200" b="1">
                <a:effectLst>
                  <a:outerShdw blurRad="38100" dist="38100" dir="2700000" algn="tl">
                    <a:srgbClr val="C0C0C0"/>
                  </a:outerShdw>
                </a:effectLst>
              </a:rPr>
              <a:t>:</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796"/>
                                        </p:tgtEl>
                                        <p:attrNameLst>
                                          <p:attrName>style.visibility</p:attrName>
                                        </p:attrNameLst>
                                      </p:cBhvr>
                                      <p:to>
                                        <p:strVal val="visible"/>
                                      </p:to>
                                    </p:set>
                                    <p:animEffect transition="in" filter="box(in)">
                                      <p:cBhvr>
                                        <p:cTn id="7" dur="500"/>
                                        <p:tgtEl>
                                          <p:spTgt spid="337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9"/>
                                        </p:tgtEl>
                                        <p:attrNameLst>
                                          <p:attrName>style.visibility</p:attrName>
                                        </p:attrNameLst>
                                      </p:cBhvr>
                                      <p:to>
                                        <p:strVal val="visible"/>
                                      </p:to>
                                    </p:set>
                                    <p:animEffect transition="in" filter="wipe(left)">
                                      <p:cBhvr>
                                        <p:cTn id="12" dur="500"/>
                                        <p:tgtEl>
                                          <p:spTgt spid="337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3800"/>
                                        </p:tgtEl>
                                        <p:attrNameLst>
                                          <p:attrName>style.visibility</p:attrName>
                                        </p:attrNameLst>
                                      </p:cBhvr>
                                      <p:to>
                                        <p:strVal val="visible"/>
                                      </p:to>
                                    </p:set>
                                    <p:animEffect transition="in" filter="dissolve">
                                      <p:cBhvr>
                                        <p:cTn id="17" dur="500"/>
                                        <p:tgtEl>
                                          <p:spTgt spid="338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815"/>
                                        </p:tgtEl>
                                        <p:attrNameLst>
                                          <p:attrName>style.visibility</p:attrName>
                                        </p:attrNameLst>
                                      </p:cBhvr>
                                      <p:to>
                                        <p:strVal val="visible"/>
                                      </p:to>
                                    </p:set>
                                    <p:animEffect transition="in" filter="wipe(left)">
                                      <p:cBhvr>
                                        <p:cTn id="22" dur="500"/>
                                        <p:tgtEl>
                                          <p:spTgt spid="338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3808"/>
                                        </p:tgtEl>
                                        <p:attrNameLst>
                                          <p:attrName>style.visibility</p:attrName>
                                        </p:attrNameLst>
                                      </p:cBhvr>
                                      <p:to>
                                        <p:strVal val="visible"/>
                                      </p:to>
                                    </p:set>
                                    <p:animEffect transition="in" filter="dissolve">
                                      <p:cBhvr>
                                        <p:cTn id="27" dur="500"/>
                                        <p:tgtEl>
                                          <p:spTgt spid="33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animBg="1" autoUpdateAnimBg="0"/>
      <p:bldP spid="33799" grpId="0" autoUpdateAnimBg="0"/>
      <p:bldP spid="3381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9994A684-961C-45B4-87EB-2B74D9B54D0F}" type="slidenum">
              <a:rPr lang="en-US" altLang="zh-CN" sz="1400"/>
              <a:pPr>
                <a:spcBef>
                  <a:spcPct val="0"/>
                </a:spcBef>
                <a:buFontTx/>
                <a:buNone/>
              </a:pPr>
              <a:t>15</a:t>
            </a:fld>
            <a:endParaRPr lang="en-US" altLang="zh-CN" sz="1400"/>
          </a:p>
        </p:txBody>
      </p:sp>
      <p:sp>
        <p:nvSpPr>
          <p:cNvPr id="35842" name="Rectangle 2"/>
          <p:cNvSpPr>
            <a:spLocks noChangeArrowheads="1"/>
          </p:cNvSpPr>
          <p:nvPr/>
        </p:nvSpPr>
        <p:spPr bwMode="auto">
          <a:xfrm>
            <a:off x="228600" y="258765"/>
            <a:ext cx="2224088" cy="579437"/>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defRPr/>
            </a:pPr>
            <a:r>
              <a:rPr lang="zh-CN" altLang="en-US" sz="3200" b="1">
                <a:effectLst>
                  <a:outerShdw blurRad="38100" dist="38100" dir="2700000" algn="tl">
                    <a:srgbClr val="FFFFFF"/>
                  </a:outerShdw>
                </a:effectLst>
                <a:latin typeface="黑体" pitchFamily="49" charset="-122"/>
                <a:ea typeface="黑体" pitchFamily="49" charset="-122"/>
              </a:rPr>
              <a:t>原码的性质</a:t>
            </a:r>
          </a:p>
        </p:txBody>
      </p:sp>
      <p:sp>
        <p:nvSpPr>
          <p:cNvPr id="35844" name="Rectangle 4"/>
          <p:cNvSpPr>
            <a:spLocks noChangeArrowheads="1"/>
          </p:cNvSpPr>
          <p:nvPr/>
        </p:nvSpPr>
        <p:spPr bwMode="auto">
          <a:xfrm>
            <a:off x="228600" y="1028702"/>
            <a:ext cx="8763000" cy="2079625"/>
          </a:xfrm>
          <a:prstGeom prst="rect">
            <a:avLst/>
          </a:prstGeom>
          <a:noFill/>
          <a:ln w="381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3200">
                <a:effectLst>
                  <a:outerShdw blurRad="38100" dist="38100" dir="2700000" algn="tl">
                    <a:srgbClr val="C0C0C0"/>
                  </a:outerShdw>
                </a:effectLst>
                <a:latin typeface="黑体" pitchFamily="49" charset="-122"/>
                <a:ea typeface="黑体" pitchFamily="49" charset="-122"/>
              </a:rPr>
              <a:t>(1)</a:t>
            </a:r>
            <a:r>
              <a:rPr lang="zh-CN" altLang="en-US" sz="3200">
                <a:effectLst>
                  <a:outerShdw blurRad="38100" dist="38100" dir="2700000" algn="tl">
                    <a:srgbClr val="C0C0C0"/>
                  </a:outerShdw>
                </a:effectLst>
                <a:latin typeface="黑体" pitchFamily="49" charset="-122"/>
                <a:ea typeface="黑体" pitchFamily="49" charset="-122"/>
              </a:rPr>
              <a:t>当二进制数</a:t>
            </a:r>
            <a:r>
              <a:rPr lang="en-US" altLang="zh-CN" sz="3200">
                <a:effectLst>
                  <a:outerShdw blurRad="38100" dist="38100" dir="2700000" algn="tl">
                    <a:srgbClr val="C0C0C0"/>
                  </a:outerShdw>
                </a:effectLst>
                <a:latin typeface="黑体" pitchFamily="49" charset="-122"/>
                <a:ea typeface="黑体" pitchFamily="49" charset="-122"/>
              </a:rPr>
              <a:t>X</a:t>
            </a:r>
            <a:r>
              <a:rPr lang="zh-CN" altLang="en-US" sz="3200">
                <a:effectLst>
                  <a:outerShdw blurRad="38100" dist="38100" dir="2700000" algn="tl">
                    <a:srgbClr val="C0C0C0"/>
                  </a:outerShdw>
                </a:effectLst>
                <a:latin typeface="黑体" pitchFamily="49" charset="-122"/>
                <a:ea typeface="黑体" pitchFamily="49" charset="-122"/>
              </a:rPr>
              <a:t>为正数时，对应的原码</a:t>
            </a:r>
            <a:r>
              <a:rPr lang="en-US" altLang="zh-CN" sz="3200">
                <a:effectLst>
                  <a:outerShdw blurRad="38100" dist="38100" dir="2700000" algn="tl">
                    <a:srgbClr val="C0C0C0"/>
                  </a:outerShdw>
                </a:effectLst>
                <a:latin typeface="黑体" pitchFamily="49" charset="-122"/>
                <a:ea typeface="黑体" pitchFamily="49" charset="-122"/>
              </a:rPr>
              <a:t>X</a:t>
            </a:r>
            <a:r>
              <a:rPr lang="zh-CN" altLang="en-US" sz="3200" baseline="-30000">
                <a:effectLst>
                  <a:outerShdw blurRad="38100" dist="38100" dir="2700000" algn="tl">
                    <a:srgbClr val="C0C0C0"/>
                  </a:outerShdw>
                </a:effectLst>
                <a:latin typeface="黑体" pitchFamily="49" charset="-122"/>
                <a:ea typeface="黑体" pitchFamily="49" charset="-122"/>
              </a:rPr>
              <a:t>原</a:t>
            </a:r>
            <a:r>
              <a:rPr lang="zh-CN" altLang="en-US" sz="3200">
                <a:effectLst>
                  <a:outerShdw blurRad="38100" dist="38100" dir="2700000" algn="tl">
                    <a:srgbClr val="C0C0C0"/>
                  </a:outerShdw>
                </a:effectLst>
                <a:latin typeface="黑体" pitchFamily="49" charset="-122"/>
                <a:ea typeface="黑体" pitchFamily="49" charset="-122"/>
              </a:rPr>
              <a:t>和</a:t>
            </a:r>
            <a:r>
              <a:rPr lang="en-US" altLang="zh-CN" sz="3200">
                <a:effectLst>
                  <a:outerShdw blurRad="38100" dist="38100" dir="2700000" algn="tl">
                    <a:srgbClr val="C0C0C0"/>
                  </a:outerShdw>
                </a:effectLst>
                <a:latin typeface="黑体" pitchFamily="49" charset="-122"/>
                <a:ea typeface="黑体" pitchFamily="49" charset="-122"/>
              </a:rPr>
              <a:t>X</a:t>
            </a:r>
            <a:r>
              <a:rPr lang="zh-CN" altLang="en-US" sz="3200">
                <a:effectLst>
                  <a:outerShdw blurRad="38100" dist="38100" dir="2700000" algn="tl">
                    <a:srgbClr val="C0C0C0"/>
                  </a:outerShdw>
                </a:effectLst>
                <a:latin typeface="黑体" pitchFamily="49" charset="-122"/>
                <a:ea typeface="黑体" pitchFamily="49" charset="-122"/>
              </a:rPr>
              <a:t>只是增加了一位用</a:t>
            </a:r>
            <a:r>
              <a:rPr lang="en-US" altLang="zh-CN" sz="3200">
                <a:effectLst>
                  <a:outerShdw blurRad="38100" dist="38100" dir="2700000" algn="tl">
                    <a:srgbClr val="C0C0C0"/>
                  </a:outerShdw>
                </a:effectLst>
                <a:latin typeface="黑体" pitchFamily="49" charset="-122"/>
                <a:ea typeface="黑体" pitchFamily="49" charset="-122"/>
              </a:rPr>
              <a:t>0</a:t>
            </a:r>
            <a:r>
              <a:rPr lang="zh-CN" altLang="en-US" sz="3200">
                <a:effectLst>
                  <a:outerShdw blurRad="38100" dist="38100" dir="2700000" algn="tl">
                    <a:srgbClr val="C0C0C0"/>
                  </a:outerShdw>
                </a:effectLst>
                <a:latin typeface="黑体" pitchFamily="49" charset="-122"/>
                <a:ea typeface="黑体" pitchFamily="49" charset="-122"/>
              </a:rPr>
              <a:t>表示的符号。由于在数的左边增加一位</a:t>
            </a:r>
            <a:r>
              <a:rPr lang="en-US" altLang="zh-CN" sz="3200">
                <a:effectLst>
                  <a:outerShdw blurRad="38100" dist="38100" dir="2700000" algn="tl">
                    <a:srgbClr val="C0C0C0"/>
                  </a:outerShdw>
                </a:effectLst>
                <a:latin typeface="黑体" pitchFamily="49" charset="-122"/>
                <a:ea typeface="黑体" pitchFamily="49" charset="-122"/>
              </a:rPr>
              <a:t>0</a:t>
            </a:r>
            <a:r>
              <a:rPr lang="zh-CN" altLang="en-US" sz="3200">
                <a:effectLst>
                  <a:outerShdw blurRad="38100" dist="38100" dir="2700000" algn="tl">
                    <a:srgbClr val="C0C0C0"/>
                  </a:outerShdw>
                </a:effectLst>
                <a:latin typeface="黑体" pitchFamily="49" charset="-122"/>
                <a:ea typeface="黑体" pitchFamily="49" charset="-122"/>
              </a:rPr>
              <a:t>对该数值无影响，所以</a:t>
            </a:r>
            <a:r>
              <a:rPr lang="en-US" altLang="zh-CN" sz="3200">
                <a:effectLst>
                  <a:outerShdw blurRad="38100" dist="38100" dir="2700000" algn="tl">
                    <a:srgbClr val="C0C0C0"/>
                  </a:outerShdw>
                </a:effectLst>
                <a:latin typeface="黑体" pitchFamily="49" charset="-122"/>
                <a:ea typeface="黑体" pitchFamily="49" charset="-122"/>
              </a:rPr>
              <a:t>[X]</a:t>
            </a:r>
            <a:r>
              <a:rPr lang="zh-CN" altLang="en-US" sz="3200" baseline="-30000">
                <a:effectLst>
                  <a:outerShdw blurRad="38100" dist="38100" dir="2700000" algn="tl">
                    <a:srgbClr val="C0C0C0"/>
                  </a:outerShdw>
                </a:effectLst>
                <a:latin typeface="黑体" pitchFamily="49" charset="-122"/>
                <a:ea typeface="黑体" pitchFamily="49" charset="-122"/>
              </a:rPr>
              <a:t>原</a:t>
            </a:r>
            <a:r>
              <a:rPr lang="zh-CN" altLang="en-US" sz="3200">
                <a:effectLst>
                  <a:outerShdw blurRad="38100" dist="38100" dir="2700000" algn="tl">
                    <a:srgbClr val="C0C0C0"/>
                  </a:outerShdw>
                </a:effectLst>
                <a:latin typeface="黑体" pitchFamily="49" charset="-122"/>
                <a:ea typeface="黑体" pitchFamily="49" charset="-122"/>
              </a:rPr>
              <a:t>就是</a:t>
            </a:r>
            <a:r>
              <a:rPr lang="en-US" altLang="zh-CN" sz="3200">
                <a:effectLst>
                  <a:outerShdw blurRad="38100" dist="38100" dir="2700000" algn="tl">
                    <a:srgbClr val="C0C0C0"/>
                  </a:outerShdw>
                </a:effectLst>
                <a:latin typeface="黑体" pitchFamily="49" charset="-122"/>
                <a:ea typeface="黑体" pitchFamily="49" charset="-122"/>
              </a:rPr>
              <a:t>X</a:t>
            </a:r>
            <a:r>
              <a:rPr lang="zh-CN" altLang="en-US" sz="3200">
                <a:effectLst>
                  <a:outerShdw blurRad="38100" dist="38100" dir="2700000" algn="tl">
                    <a:srgbClr val="C0C0C0"/>
                  </a:outerShdw>
                </a:effectLst>
                <a:latin typeface="黑体" pitchFamily="49" charset="-122"/>
                <a:ea typeface="黑体" pitchFamily="49" charset="-122"/>
              </a:rPr>
              <a:t>本身。</a:t>
            </a:r>
          </a:p>
        </p:txBody>
      </p:sp>
      <p:sp>
        <p:nvSpPr>
          <p:cNvPr id="35858" name="Rectangle 18"/>
          <p:cNvSpPr>
            <a:spLocks noChangeArrowheads="1"/>
          </p:cNvSpPr>
          <p:nvPr/>
        </p:nvSpPr>
        <p:spPr bwMode="auto">
          <a:xfrm>
            <a:off x="228600" y="3352800"/>
            <a:ext cx="8763000" cy="1104900"/>
          </a:xfrm>
          <a:prstGeom prst="rect">
            <a:avLst/>
          </a:prstGeom>
          <a:noFill/>
          <a:ln w="381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3200">
                <a:effectLst>
                  <a:outerShdw blurRad="38100" dist="38100" dir="2700000" algn="tl">
                    <a:srgbClr val="C0C0C0"/>
                  </a:outerShdw>
                </a:effectLst>
                <a:latin typeface="黑体" pitchFamily="49" charset="-122"/>
                <a:ea typeface="黑体" pitchFamily="49" charset="-122"/>
              </a:rPr>
              <a:t>(2)</a:t>
            </a:r>
            <a:r>
              <a:rPr lang="zh-CN" altLang="en-US" sz="3200">
                <a:effectLst>
                  <a:outerShdw blurRad="38100" dist="38100" dir="2700000" algn="tl">
                    <a:srgbClr val="C0C0C0"/>
                  </a:outerShdw>
                </a:effectLst>
                <a:latin typeface="黑体" pitchFamily="49" charset="-122"/>
                <a:ea typeface="黑体" pitchFamily="49" charset="-122"/>
              </a:rPr>
              <a:t>当二进制数</a:t>
            </a:r>
            <a:r>
              <a:rPr lang="en-US" altLang="zh-CN" sz="3200">
                <a:effectLst>
                  <a:outerShdw blurRad="38100" dist="38100" dir="2700000" algn="tl">
                    <a:srgbClr val="C0C0C0"/>
                  </a:outerShdw>
                </a:effectLst>
                <a:latin typeface="黑体" pitchFamily="49" charset="-122"/>
                <a:ea typeface="黑体" pitchFamily="49" charset="-122"/>
              </a:rPr>
              <a:t>X</a:t>
            </a:r>
            <a:r>
              <a:rPr lang="zh-CN" altLang="en-US" sz="3200">
                <a:effectLst>
                  <a:outerShdw blurRad="38100" dist="38100" dir="2700000" algn="tl">
                    <a:srgbClr val="C0C0C0"/>
                  </a:outerShdw>
                </a:effectLst>
                <a:latin typeface="黑体" pitchFamily="49" charset="-122"/>
                <a:ea typeface="黑体" pitchFamily="49" charset="-122"/>
              </a:rPr>
              <a:t>为负数时，对应的原码</a:t>
            </a:r>
            <a:r>
              <a:rPr lang="en-US" altLang="zh-CN" sz="3200">
                <a:effectLst>
                  <a:outerShdw blurRad="38100" dist="38100" dir="2700000" algn="tl">
                    <a:srgbClr val="C0C0C0"/>
                  </a:outerShdw>
                </a:effectLst>
                <a:latin typeface="黑体" pitchFamily="49" charset="-122"/>
                <a:ea typeface="黑体" pitchFamily="49" charset="-122"/>
              </a:rPr>
              <a:t>X</a:t>
            </a:r>
            <a:r>
              <a:rPr lang="zh-CN" altLang="en-US" sz="3200" baseline="-30000">
                <a:effectLst>
                  <a:outerShdw blurRad="38100" dist="38100" dir="2700000" algn="tl">
                    <a:srgbClr val="C0C0C0"/>
                  </a:outerShdw>
                </a:effectLst>
                <a:latin typeface="黑体" pitchFamily="49" charset="-122"/>
                <a:ea typeface="黑体" pitchFamily="49" charset="-122"/>
              </a:rPr>
              <a:t>原</a:t>
            </a:r>
            <a:r>
              <a:rPr lang="zh-CN" altLang="en-US" sz="3200">
                <a:effectLst>
                  <a:outerShdw blurRad="38100" dist="38100" dir="2700000" algn="tl">
                    <a:srgbClr val="C0C0C0"/>
                  </a:outerShdw>
                </a:effectLst>
                <a:latin typeface="黑体" pitchFamily="49" charset="-122"/>
                <a:ea typeface="黑体" pitchFamily="49" charset="-122"/>
              </a:rPr>
              <a:t>就是在原二进制数前增加一位用</a:t>
            </a:r>
            <a:r>
              <a:rPr lang="en-US" altLang="zh-CN" sz="3200">
                <a:effectLst>
                  <a:outerShdw blurRad="38100" dist="38100" dir="2700000" algn="tl">
                    <a:srgbClr val="C0C0C0"/>
                  </a:outerShdw>
                </a:effectLst>
                <a:latin typeface="黑体" pitchFamily="49" charset="-122"/>
                <a:ea typeface="黑体" pitchFamily="49" charset="-122"/>
              </a:rPr>
              <a:t>1</a:t>
            </a:r>
            <a:r>
              <a:rPr lang="zh-CN" altLang="en-US" sz="3200">
                <a:effectLst>
                  <a:outerShdw blurRad="38100" dist="38100" dir="2700000" algn="tl">
                    <a:srgbClr val="C0C0C0"/>
                  </a:outerShdw>
                </a:effectLst>
                <a:latin typeface="黑体" pitchFamily="49" charset="-122"/>
                <a:ea typeface="黑体" pitchFamily="49" charset="-122"/>
              </a:rPr>
              <a:t>表示的符号位。</a:t>
            </a:r>
          </a:p>
        </p:txBody>
      </p:sp>
      <p:sp>
        <p:nvSpPr>
          <p:cNvPr id="35859" name="Rectangle 19"/>
          <p:cNvSpPr>
            <a:spLocks noChangeArrowheads="1"/>
          </p:cNvSpPr>
          <p:nvPr/>
        </p:nvSpPr>
        <p:spPr bwMode="auto">
          <a:xfrm>
            <a:off x="273050" y="4716465"/>
            <a:ext cx="8686800" cy="584775"/>
          </a:xfrm>
          <a:prstGeom prst="rect">
            <a:avLst/>
          </a:prstGeom>
          <a:noFill/>
          <a:ln w="381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3200">
                <a:effectLst>
                  <a:outerShdw blurRad="38100" dist="38100" dir="2700000" algn="tl">
                    <a:srgbClr val="C0C0C0"/>
                  </a:outerShdw>
                </a:effectLst>
                <a:latin typeface="黑体" pitchFamily="49" charset="-122"/>
                <a:ea typeface="黑体" pitchFamily="49" charset="-122"/>
              </a:rPr>
              <a:t>(3)</a:t>
            </a:r>
            <a:r>
              <a:rPr lang="zh-CN" altLang="en-US" sz="3200">
                <a:effectLst>
                  <a:outerShdw blurRad="38100" dist="38100" dir="2700000" algn="tl">
                    <a:srgbClr val="C0C0C0"/>
                  </a:outerShdw>
                </a:effectLst>
                <a:latin typeface="黑体" pitchFamily="49" charset="-122"/>
                <a:ea typeface="黑体" pitchFamily="49" charset="-122"/>
              </a:rPr>
              <a:t>在原码表示中，有两种不同形式的</a:t>
            </a:r>
            <a:r>
              <a:rPr lang="en-US" altLang="zh-CN" sz="3200">
                <a:effectLst>
                  <a:outerShdw blurRad="38100" dist="38100" dir="2700000" algn="tl">
                    <a:srgbClr val="C0C0C0"/>
                  </a:outerShdw>
                </a:effectLst>
                <a:latin typeface="黑体" pitchFamily="49" charset="-122"/>
                <a:ea typeface="黑体" pitchFamily="49" charset="-122"/>
              </a:rPr>
              <a:t>0</a:t>
            </a:r>
            <a:r>
              <a:rPr lang="zh-CN" altLang="en-US" sz="3200">
                <a:effectLst>
                  <a:outerShdw blurRad="38100" dist="38100" dir="2700000" algn="tl">
                    <a:srgbClr val="C0C0C0"/>
                  </a:outerShdw>
                </a:effectLst>
                <a:latin typeface="黑体" pitchFamily="49" charset="-122"/>
                <a:ea typeface="黑体" pitchFamily="49" charset="-122"/>
              </a:rPr>
              <a:t>。</a:t>
            </a:r>
          </a:p>
        </p:txBody>
      </p:sp>
      <p:sp>
        <p:nvSpPr>
          <p:cNvPr id="35861" name="Rectangle 21"/>
          <p:cNvSpPr>
            <a:spLocks noChangeArrowheads="1"/>
          </p:cNvSpPr>
          <p:nvPr/>
        </p:nvSpPr>
        <p:spPr bwMode="auto">
          <a:xfrm>
            <a:off x="609602" y="5562600"/>
            <a:ext cx="64420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3200" b="1">
                <a:effectLst>
                  <a:outerShdw blurRad="38100" dist="38100" dir="2700000" algn="tl">
                    <a:srgbClr val="C0C0C0"/>
                  </a:outerShdw>
                </a:effectLst>
              </a:rPr>
              <a:t>即</a:t>
            </a:r>
            <a:r>
              <a:rPr lang="en-US" altLang="zh-CN" sz="3200" b="1">
                <a:effectLst>
                  <a:outerShdw blurRad="38100" dist="38100" dir="2700000" algn="tl">
                    <a:srgbClr val="C0C0C0"/>
                  </a:outerShdw>
                </a:effectLst>
              </a:rPr>
              <a:t>:[+0]</a:t>
            </a:r>
            <a:r>
              <a:rPr lang="zh-CN" altLang="en-US" sz="3200" b="1" baseline="-25000">
                <a:effectLst>
                  <a:outerShdw blurRad="38100" dist="38100" dir="2700000" algn="tl">
                    <a:srgbClr val="C0C0C0"/>
                  </a:outerShdw>
                </a:effectLst>
              </a:rPr>
              <a:t>原</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0.00…0</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[-0]</a:t>
            </a:r>
            <a:r>
              <a:rPr lang="zh-CN" altLang="en-US" sz="3200" b="1" baseline="-25000">
                <a:effectLst>
                  <a:outerShdw blurRad="38100" dist="38100" dir="2700000" algn="tl">
                    <a:srgbClr val="C0C0C0"/>
                  </a:outerShdw>
                </a:effectLst>
              </a:rPr>
              <a:t>原</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1.00…0</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box(in)">
                                      <p:cBhvr>
                                        <p:cTn id="7" dur="500"/>
                                        <p:tgtEl>
                                          <p:spTgt spid="358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5858"/>
                                        </p:tgtEl>
                                        <p:attrNameLst>
                                          <p:attrName>style.visibility</p:attrName>
                                        </p:attrNameLst>
                                      </p:cBhvr>
                                      <p:to>
                                        <p:strVal val="visible"/>
                                      </p:to>
                                    </p:set>
                                    <p:animEffect transition="in" filter="box(in)">
                                      <p:cBhvr>
                                        <p:cTn id="12" dur="500"/>
                                        <p:tgtEl>
                                          <p:spTgt spid="358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5859"/>
                                        </p:tgtEl>
                                        <p:attrNameLst>
                                          <p:attrName>style.visibility</p:attrName>
                                        </p:attrNameLst>
                                      </p:cBhvr>
                                      <p:to>
                                        <p:strVal val="visible"/>
                                      </p:to>
                                    </p:set>
                                    <p:animEffect transition="in" filter="box(in)">
                                      <p:cBhvr>
                                        <p:cTn id="17" dur="500"/>
                                        <p:tgtEl>
                                          <p:spTgt spid="358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5861"/>
                                        </p:tgtEl>
                                        <p:attrNameLst>
                                          <p:attrName>style.visibility</p:attrName>
                                        </p:attrNameLst>
                                      </p:cBhvr>
                                      <p:to>
                                        <p:strVal val="visible"/>
                                      </p:to>
                                    </p:set>
                                    <p:anim calcmode="lin" valueType="num">
                                      <p:cBhvr additive="base">
                                        <p:cTn id="22" dur="500" fill="hold"/>
                                        <p:tgtEl>
                                          <p:spTgt spid="35861"/>
                                        </p:tgtEl>
                                        <p:attrNameLst>
                                          <p:attrName>ppt_x</p:attrName>
                                        </p:attrNameLst>
                                      </p:cBhvr>
                                      <p:tavLst>
                                        <p:tav tm="0">
                                          <p:val>
                                            <p:strVal val="#ppt_x"/>
                                          </p:val>
                                        </p:tav>
                                        <p:tav tm="100000">
                                          <p:val>
                                            <p:strVal val="#ppt_x"/>
                                          </p:val>
                                        </p:tav>
                                      </p:tavLst>
                                    </p:anim>
                                    <p:anim calcmode="lin" valueType="num">
                                      <p:cBhvr additive="base">
                                        <p:cTn id="23" dur="500" fill="hold"/>
                                        <p:tgtEl>
                                          <p:spTgt spid="358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autoUpdateAnimBg="0"/>
      <p:bldP spid="35858" grpId="0" animBg="1" autoUpdateAnimBg="0"/>
      <p:bldP spid="35859" grpId="0" animBg="1" autoUpdateAnimBg="0"/>
      <p:bldP spid="35861"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B184D3EE-3DC2-46C4-80E8-0029470ABE47}" type="slidenum">
              <a:rPr lang="en-US" altLang="zh-CN" sz="1400"/>
              <a:pPr>
                <a:spcBef>
                  <a:spcPct val="0"/>
                </a:spcBef>
                <a:buFontTx/>
                <a:buNone/>
              </a:pPr>
              <a:t>16</a:t>
            </a:fld>
            <a:endParaRPr lang="en-US" altLang="zh-CN" sz="1400"/>
          </a:p>
        </p:txBody>
      </p:sp>
      <p:sp>
        <p:nvSpPr>
          <p:cNvPr id="37891" name="Rectangle 3"/>
          <p:cNvSpPr>
            <a:spLocks noChangeArrowheads="1"/>
          </p:cNvSpPr>
          <p:nvPr/>
        </p:nvSpPr>
        <p:spPr bwMode="auto">
          <a:xfrm>
            <a:off x="323850" y="685802"/>
            <a:ext cx="8591550" cy="1592263"/>
          </a:xfrm>
          <a:prstGeom prst="rect">
            <a:avLst/>
          </a:prstGeom>
          <a:noFill/>
          <a:ln w="381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3200">
                <a:effectLst>
                  <a:outerShdw blurRad="38100" dist="38100" dir="2700000" algn="tl">
                    <a:srgbClr val="C0C0C0"/>
                  </a:outerShdw>
                </a:effectLst>
                <a:latin typeface="黑体" pitchFamily="49" charset="-122"/>
                <a:ea typeface="黑体" pitchFamily="49" charset="-122"/>
              </a:rPr>
              <a:t>(4)</a:t>
            </a:r>
            <a:r>
              <a:rPr lang="zh-CN" altLang="en-US" sz="3200">
                <a:effectLst>
                  <a:outerShdw blurRad="38100" dist="38100" dir="2700000" algn="tl">
                    <a:srgbClr val="C0C0C0"/>
                  </a:outerShdw>
                </a:effectLst>
                <a:latin typeface="黑体" pitchFamily="49" charset="-122"/>
                <a:ea typeface="黑体" pitchFamily="49" charset="-122"/>
              </a:rPr>
              <a:t>符号位不是数值的一部分，它们是人为约定的，</a:t>
            </a:r>
            <a:r>
              <a:rPr lang="en-US" altLang="zh-CN" sz="3200">
                <a:effectLst>
                  <a:outerShdw blurRad="38100" dist="38100" dir="2700000" algn="tl">
                    <a:srgbClr val="C0C0C0"/>
                  </a:outerShdw>
                </a:effectLst>
                <a:latin typeface="黑体" pitchFamily="49" charset="-122"/>
                <a:ea typeface="黑体" pitchFamily="49" charset="-122"/>
              </a:rPr>
              <a:t>0</a:t>
            </a:r>
            <a:r>
              <a:rPr lang="zh-CN" altLang="en-US" sz="3200">
                <a:effectLst>
                  <a:outerShdw blurRad="38100" dist="38100" dir="2700000" algn="tl">
                    <a:srgbClr val="C0C0C0"/>
                  </a:outerShdw>
                </a:effectLst>
                <a:latin typeface="黑体" pitchFamily="49" charset="-122"/>
                <a:ea typeface="黑体" pitchFamily="49" charset="-122"/>
              </a:rPr>
              <a:t>为正，</a:t>
            </a:r>
            <a:r>
              <a:rPr lang="en-US" altLang="zh-CN" sz="3200">
                <a:effectLst>
                  <a:outerShdw blurRad="38100" dist="38100" dir="2700000" algn="tl">
                    <a:srgbClr val="C0C0C0"/>
                  </a:outerShdw>
                </a:effectLst>
                <a:latin typeface="黑体" pitchFamily="49" charset="-122"/>
                <a:ea typeface="黑体" pitchFamily="49" charset="-122"/>
              </a:rPr>
              <a:t>1</a:t>
            </a:r>
            <a:r>
              <a:rPr lang="zh-CN" altLang="en-US" sz="3200">
                <a:effectLst>
                  <a:outerShdw blurRad="38100" dist="38100" dir="2700000" algn="tl">
                    <a:srgbClr val="C0C0C0"/>
                  </a:outerShdw>
                </a:effectLst>
                <a:latin typeface="黑体" pitchFamily="49" charset="-122"/>
                <a:ea typeface="黑体" pitchFamily="49" charset="-122"/>
              </a:rPr>
              <a:t>为负。所以符号位在运算中要单独处理，不能当作数值的一部分直接参加运算。</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1C24F689-7CDB-4E34-8D1D-B12767BB50C3}" type="slidenum">
              <a:rPr lang="en-US" altLang="zh-CN" sz="1400"/>
              <a:pPr>
                <a:spcBef>
                  <a:spcPct val="0"/>
                </a:spcBef>
                <a:buFontTx/>
                <a:buNone/>
              </a:pPr>
              <a:t>17</a:t>
            </a:fld>
            <a:endParaRPr lang="en-US" altLang="zh-CN" sz="1400"/>
          </a:p>
        </p:txBody>
      </p:sp>
      <p:sp>
        <p:nvSpPr>
          <p:cNvPr id="38914" name="Rectangle 2"/>
          <p:cNvSpPr>
            <a:spLocks noChangeArrowheads="1"/>
          </p:cNvSpPr>
          <p:nvPr/>
        </p:nvSpPr>
        <p:spPr bwMode="auto">
          <a:xfrm>
            <a:off x="304800" y="173038"/>
            <a:ext cx="3276600" cy="762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4400" b="1" dirty="0">
                <a:solidFill>
                  <a:schemeClr val="tx2"/>
                </a:solidFill>
                <a:latin typeface="黑体" panose="02010609060101010101" pitchFamily="49" charset="-122"/>
                <a:ea typeface="黑体" panose="02010609060101010101" pitchFamily="49" charset="-122"/>
              </a:rPr>
              <a:t>反码</a:t>
            </a:r>
          </a:p>
        </p:txBody>
      </p:sp>
      <p:sp>
        <p:nvSpPr>
          <p:cNvPr id="38916" name="Rectangle 4"/>
          <p:cNvSpPr>
            <a:spLocks noChangeArrowheads="1"/>
          </p:cNvSpPr>
          <p:nvPr/>
        </p:nvSpPr>
        <p:spPr bwMode="auto">
          <a:xfrm>
            <a:off x="381000" y="1219200"/>
            <a:ext cx="8369300" cy="2566988"/>
          </a:xfrm>
          <a:prstGeom prst="rect">
            <a:avLst/>
          </a:prstGeom>
          <a:noFill/>
          <a:ln w="381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sz="3200">
                <a:effectLst>
                  <a:outerShdw blurRad="38100" dist="38100" dir="2700000" algn="tl">
                    <a:srgbClr val="C0C0C0"/>
                  </a:outerShdw>
                </a:effectLst>
                <a:latin typeface="黑体" pitchFamily="49" charset="-122"/>
                <a:ea typeface="黑体" pitchFamily="49" charset="-122"/>
              </a:rPr>
              <a:t>反码又称</a:t>
            </a:r>
            <a:r>
              <a:rPr lang="zh-CN" altLang="en-US" sz="3200">
                <a:effectLst>
                  <a:outerShdw blurRad="38100" dist="38100" dir="2700000" algn="tl">
                    <a:srgbClr val="C0C0C0"/>
                  </a:outerShdw>
                </a:effectLst>
                <a:latin typeface="Times New Roman"/>
                <a:ea typeface="黑体" pitchFamily="49" charset="-122"/>
              </a:rPr>
              <a:t>“</a:t>
            </a:r>
            <a:r>
              <a:rPr lang="en-US" altLang="zh-CN" sz="3200">
                <a:effectLst>
                  <a:outerShdw blurRad="38100" dist="38100" dir="2700000" algn="tl">
                    <a:srgbClr val="C0C0C0"/>
                  </a:outerShdw>
                </a:effectLst>
                <a:latin typeface="黑体" pitchFamily="49" charset="-122"/>
                <a:ea typeface="黑体" pitchFamily="49" charset="-122"/>
              </a:rPr>
              <a:t>1</a:t>
            </a:r>
            <a:r>
              <a:rPr lang="zh-CN" altLang="en-US" sz="3200">
                <a:effectLst>
                  <a:outerShdw blurRad="38100" dist="38100" dir="2700000" algn="tl">
                    <a:srgbClr val="C0C0C0"/>
                  </a:outerShdw>
                </a:effectLst>
                <a:latin typeface="黑体" pitchFamily="49" charset="-122"/>
                <a:ea typeface="黑体" pitchFamily="49" charset="-122"/>
              </a:rPr>
              <a:t>的补码</a:t>
            </a:r>
            <a:r>
              <a:rPr lang="zh-CN" altLang="en-US" sz="3200">
                <a:effectLst>
                  <a:outerShdw blurRad="38100" dist="38100" dir="2700000" algn="tl">
                    <a:srgbClr val="C0C0C0"/>
                  </a:outerShdw>
                </a:effectLst>
                <a:latin typeface="Times New Roman"/>
                <a:ea typeface="黑体" pitchFamily="49" charset="-122"/>
              </a:rPr>
              <a:t>”</a:t>
            </a:r>
            <a:r>
              <a:rPr lang="zh-CN" altLang="en-US" sz="3200">
                <a:effectLst>
                  <a:outerShdw blurRad="38100" dist="38100" dir="2700000" algn="tl">
                    <a:srgbClr val="C0C0C0"/>
                  </a:outerShdw>
                </a:effectLst>
                <a:latin typeface="黑体" pitchFamily="49" charset="-122"/>
                <a:ea typeface="黑体" pitchFamily="49" charset="-122"/>
              </a:rPr>
              <a:t>，用反码表示时，左边的第一位也为符号位，</a:t>
            </a:r>
            <a:r>
              <a:rPr lang="en-US" altLang="zh-CN" sz="3200">
                <a:effectLst>
                  <a:outerShdw blurRad="38100" dist="38100" dir="2700000" algn="tl">
                    <a:srgbClr val="C0C0C0"/>
                  </a:outerShdw>
                </a:effectLst>
                <a:latin typeface="黑体" pitchFamily="49" charset="-122"/>
                <a:ea typeface="黑体" pitchFamily="49" charset="-122"/>
              </a:rPr>
              <a:t>0</a:t>
            </a:r>
            <a:r>
              <a:rPr lang="zh-CN" altLang="en-US" sz="3200">
                <a:effectLst>
                  <a:outerShdw blurRad="38100" dist="38100" dir="2700000" algn="tl">
                    <a:srgbClr val="C0C0C0"/>
                  </a:outerShdw>
                </a:effectLst>
                <a:latin typeface="黑体" pitchFamily="49" charset="-122"/>
                <a:ea typeface="黑体" pitchFamily="49" charset="-122"/>
              </a:rPr>
              <a:t>代表正数，</a:t>
            </a:r>
            <a:r>
              <a:rPr lang="en-US" altLang="zh-CN" sz="3200">
                <a:effectLst>
                  <a:outerShdw blurRad="38100" dist="38100" dir="2700000" algn="tl">
                    <a:srgbClr val="C0C0C0"/>
                  </a:outerShdw>
                </a:effectLst>
                <a:latin typeface="黑体" pitchFamily="49" charset="-122"/>
                <a:ea typeface="黑体" pitchFamily="49" charset="-122"/>
              </a:rPr>
              <a:t>1</a:t>
            </a:r>
            <a:r>
              <a:rPr lang="zh-CN" altLang="en-US" sz="3200">
                <a:effectLst>
                  <a:outerShdw blurRad="38100" dist="38100" dir="2700000" algn="tl">
                    <a:srgbClr val="C0C0C0"/>
                  </a:outerShdw>
                </a:effectLst>
                <a:latin typeface="黑体" pitchFamily="49" charset="-122"/>
                <a:ea typeface="黑体" pitchFamily="49" charset="-122"/>
              </a:rPr>
              <a:t>代表负数。对于负数，反码的数值是将原码数值部分按位求反，符号位</a:t>
            </a:r>
            <a:r>
              <a:rPr lang="en-US" altLang="zh-CN" sz="3200">
                <a:effectLst>
                  <a:outerShdw blurRad="38100" dist="38100" dir="2700000" algn="tl">
                    <a:srgbClr val="C0C0C0"/>
                  </a:outerShdw>
                </a:effectLst>
                <a:latin typeface="黑体" pitchFamily="49" charset="-122"/>
                <a:ea typeface="黑体" pitchFamily="49" charset="-122"/>
              </a:rPr>
              <a:t>1</a:t>
            </a:r>
            <a:r>
              <a:rPr lang="zh-CN" altLang="en-US" sz="3200">
                <a:effectLst>
                  <a:outerShdw blurRad="38100" dist="38100" dir="2700000" algn="tl">
                    <a:srgbClr val="C0C0C0"/>
                  </a:outerShdw>
                </a:effectLst>
                <a:latin typeface="黑体" pitchFamily="49" charset="-122"/>
                <a:ea typeface="黑体" pitchFamily="49" charset="-122"/>
              </a:rPr>
              <a:t>保持不变。而对于正数，反码和原码相同。</a:t>
            </a:r>
          </a:p>
        </p:txBody>
      </p:sp>
      <p:sp>
        <p:nvSpPr>
          <p:cNvPr id="38920" name="Rectangle 8"/>
          <p:cNvSpPr>
            <a:spLocks noChangeArrowheads="1"/>
          </p:cNvSpPr>
          <p:nvPr/>
        </p:nvSpPr>
        <p:spPr bwMode="auto">
          <a:xfrm>
            <a:off x="773113" y="4124325"/>
            <a:ext cx="642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3200" b="1">
                <a:effectLst>
                  <a:outerShdw blurRad="38100" dist="38100" dir="2700000" algn="tl">
                    <a:srgbClr val="C0C0C0"/>
                  </a:outerShdw>
                </a:effectLst>
              </a:rPr>
              <a:t>如：</a:t>
            </a:r>
            <a:r>
              <a:rPr lang="en-US" altLang="zh-CN" sz="3200" b="1">
                <a:effectLst>
                  <a:outerShdw blurRad="38100" dist="38100" dir="2700000" algn="tl">
                    <a:srgbClr val="C0C0C0"/>
                  </a:outerShdw>
                </a:effectLst>
              </a:rPr>
              <a:t>X</a:t>
            </a:r>
            <a:r>
              <a:rPr lang="en-US" altLang="zh-CN" sz="3200" b="1" baseline="-30000">
                <a:effectLst>
                  <a:outerShdw blurRad="38100" dist="38100" dir="2700000" algn="tl">
                    <a:srgbClr val="C0C0C0"/>
                  </a:outerShdw>
                </a:effectLst>
              </a:rPr>
              <a:t>1</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1001</a:t>
            </a:r>
            <a:r>
              <a:rPr lang="zh-CN" altLang="en-US" sz="3200" b="1">
                <a:effectLst>
                  <a:outerShdw blurRad="38100" dist="38100" dir="2700000" algn="tl">
                    <a:srgbClr val="C0C0C0"/>
                  </a:outerShdw>
                </a:effectLst>
              </a:rPr>
              <a:t>表示为  </a:t>
            </a:r>
            <a:r>
              <a:rPr lang="en-US" altLang="zh-CN" sz="3200" b="1">
                <a:effectLst>
                  <a:outerShdw blurRad="38100" dist="38100" dir="2700000" algn="tl">
                    <a:srgbClr val="C0C0C0"/>
                  </a:outerShdw>
                </a:effectLst>
              </a:rPr>
              <a:t>X</a:t>
            </a:r>
            <a:r>
              <a:rPr lang="en-US" altLang="zh-CN" sz="3200" b="1" baseline="-30000">
                <a:effectLst>
                  <a:outerShdw blurRad="38100" dist="38100" dir="2700000" algn="tl">
                    <a:srgbClr val="C0C0C0"/>
                  </a:outerShdw>
                </a:effectLst>
              </a:rPr>
              <a:t>1</a:t>
            </a:r>
            <a:r>
              <a:rPr lang="zh-CN" altLang="en-US" sz="3200" b="1" baseline="-30000">
                <a:effectLst>
                  <a:outerShdw blurRad="38100" dist="38100" dir="2700000" algn="tl">
                    <a:srgbClr val="C0C0C0"/>
                  </a:outerShdw>
                </a:effectLst>
              </a:rPr>
              <a:t>反</a:t>
            </a:r>
            <a:r>
              <a:rPr lang="en-US" altLang="zh-CN" sz="3200" b="1">
                <a:effectLst>
                  <a:outerShdw blurRad="38100" dist="38100" dir="2700000" algn="tl">
                    <a:srgbClr val="C0C0C0"/>
                  </a:outerShdw>
                </a:effectLst>
              </a:rPr>
              <a:t>=01001</a:t>
            </a:r>
          </a:p>
        </p:txBody>
      </p:sp>
      <p:sp>
        <p:nvSpPr>
          <p:cNvPr id="38921" name="Rectangle 9"/>
          <p:cNvSpPr>
            <a:spLocks noChangeArrowheads="1"/>
          </p:cNvSpPr>
          <p:nvPr/>
        </p:nvSpPr>
        <p:spPr bwMode="auto">
          <a:xfrm>
            <a:off x="1628777" y="4989515"/>
            <a:ext cx="56102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defRPr/>
            </a:pPr>
            <a:r>
              <a:rPr lang="en-US" altLang="zh-CN" sz="3200" b="1">
                <a:effectLst>
                  <a:outerShdw blurRad="38100" dist="38100" dir="2700000" algn="tl">
                    <a:srgbClr val="C0C0C0"/>
                  </a:outerShdw>
                </a:effectLst>
              </a:rPr>
              <a:t>X</a:t>
            </a:r>
            <a:r>
              <a:rPr lang="en-US" altLang="zh-CN" sz="3200" b="1" baseline="-30000">
                <a:effectLst>
                  <a:outerShdw blurRad="38100" dist="38100" dir="2700000" algn="tl">
                    <a:srgbClr val="C0C0C0"/>
                  </a:outerShdw>
                </a:effectLst>
              </a:rPr>
              <a:t>2</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1001</a:t>
            </a:r>
            <a:r>
              <a:rPr lang="zh-CN" altLang="en-US" sz="3200" b="1">
                <a:effectLst>
                  <a:outerShdw blurRad="38100" dist="38100" dir="2700000" algn="tl">
                    <a:srgbClr val="C0C0C0"/>
                  </a:outerShdw>
                </a:effectLst>
              </a:rPr>
              <a:t>表示为  </a:t>
            </a:r>
            <a:r>
              <a:rPr lang="en-US" altLang="zh-CN" sz="3200" b="1">
                <a:effectLst>
                  <a:outerShdw blurRad="38100" dist="38100" dir="2700000" algn="tl">
                    <a:srgbClr val="C0C0C0"/>
                  </a:outerShdw>
                </a:effectLst>
              </a:rPr>
              <a:t>X</a:t>
            </a:r>
            <a:r>
              <a:rPr lang="en-US" altLang="zh-CN" sz="3200" b="1" baseline="-30000">
                <a:effectLst>
                  <a:outerShdw blurRad="38100" dist="38100" dir="2700000" algn="tl">
                    <a:srgbClr val="C0C0C0"/>
                  </a:outerShdw>
                </a:effectLst>
              </a:rPr>
              <a:t>2</a:t>
            </a:r>
            <a:r>
              <a:rPr lang="zh-CN" altLang="en-US" sz="3200" b="1" baseline="-30000">
                <a:effectLst>
                  <a:outerShdw blurRad="38100" dist="38100" dir="2700000" algn="tl">
                    <a:srgbClr val="C0C0C0"/>
                  </a:outerShdw>
                </a:effectLst>
              </a:rPr>
              <a:t>反</a:t>
            </a:r>
            <a:r>
              <a:rPr lang="en-US" altLang="zh-CN" sz="3200" b="1">
                <a:effectLst>
                  <a:outerShdw blurRad="38100" dist="38100" dir="2700000" algn="tl">
                    <a:srgbClr val="C0C0C0"/>
                  </a:outerShdw>
                </a:effectLst>
              </a:rPr>
              <a:t>=10110</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box(in)">
                                      <p:cBhvr>
                                        <p:cTn id="7" dur="500"/>
                                        <p:tgtEl>
                                          <p:spTgt spid="389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20"/>
                                        </p:tgtEl>
                                        <p:attrNameLst>
                                          <p:attrName>style.visibility</p:attrName>
                                        </p:attrNameLst>
                                      </p:cBhvr>
                                      <p:to>
                                        <p:strVal val="visible"/>
                                      </p:to>
                                    </p:set>
                                    <p:animEffect transition="in" filter="wipe(left)">
                                      <p:cBhvr>
                                        <p:cTn id="12" dur="500"/>
                                        <p:tgtEl>
                                          <p:spTgt spid="389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921"/>
                                        </p:tgtEl>
                                        <p:attrNameLst>
                                          <p:attrName>style.visibility</p:attrName>
                                        </p:attrNameLst>
                                      </p:cBhvr>
                                      <p:to>
                                        <p:strVal val="visible"/>
                                      </p:to>
                                    </p:set>
                                    <p:animEffect transition="in" filter="wipe(left)">
                                      <p:cBhvr>
                                        <p:cTn id="17" dur="500"/>
                                        <p:tgtEl>
                                          <p:spTgt spid="38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animBg="1" autoUpdateAnimBg="0"/>
      <p:bldP spid="38920" grpId="0" autoUpdateAnimBg="0"/>
      <p:bldP spid="3892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0128D737-15B1-4A80-849A-E07D082C3511}" type="slidenum">
              <a:rPr lang="en-US" altLang="zh-CN" sz="1400"/>
              <a:pPr>
                <a:spcBef>
                  <a:spcPct val="0"/>
                </a:spcBef>
                <a:buFontTx/>
                <a:buNone/>
              </a:pPr>
              <a:t>18</a:t>
            </a:fld>
            <a:endParaRPr lang="en-US" altLang="zh-CN" sz="1400"/>
          </a:p>
        </p:txBody>
      </p:sp>
      <p:sp>
        <p:nvSpPr>
          <p:cNvPr id="39938" name="Rectangle 2"/>
          <p:cNvSpPr>
            <a:spLocks noChangeArrowheads="1"/>
          </p:cNvSpPr>
          <p:nvPr/>
        </p:nvSpPr>
        <p:spPr bwMode="auto">
          <a:xfrm>
            <a:off x="311150" y="990602"/>
            <a:ext cx="67409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defRPr/>
            </a:pPr>
            <a:r>
              <a:rPr lang="en-US" altLang="zh-CN" sz="3200" b="1" dirty="0">
                <a:effectLst>
                  <a:outerShdw blurRad="38100" dist="38100" dir="2700000" algn="tl">
                    <a:srgbClr val="C0C0C0"/>
                  </a:outerShdw>
                </a:effectLst>
              </a:rPr>
              <a:t>(1) </a:t>
            </a:r>
            <a:r>
              <a:rPr lang="zh-CN" altLang="en-US" sz="3200" b="1" dirty="0">
                <a:effectLst>
                  <a:outerShdw blurRad="38100" dist="38100" dir="2700000" algn="tl">
                    <a:srgbClr val="C0C0C0"/>
                  </a:outerShdw>
                </a:effectLst>
              </a:rPr>
              <a:t>若二进制整数形式为</a:t>
            </a:r>
            <a:r>
              <a:rPr lang="en-US" altLang="zh-CN" sz="3200" b="1" dirty="0">
                <a:effectLst>
                  <a:outerShdw blurRad="38100" dist="38100" dir="2700000" algn="tl">
                    <a:srgbClr val="C0C0C0"/>
                  </a:outerShdw>
                </a:effectLst>
              </a:rPr>
              <a:t>X</a:t>
            </a:r>
            <a:r>
              <a:rPr lang="en-US" altLang="zh-CN" sz="3200" b="1" baseline="-25000" dirty="0">
                <a:effectLst>
                  <a:outerShdw blurRad="38100" dist="38100" dir="2700000" algn="tl">
                    <a:srgbClr val="C0C0C0"/>
                  </a:outerShdw>
                </a:effectLst>
              </a:rPr>
              <a:t>0</a:t>
            </a:r>
            <a:r>
              <a:rPr lang="en-US" altLang="zh-CN" sz="3200" b="1" dirty="0">
                <a:effectLst>
                  <a:outerShdw blurRad="38100" dist="38100" dir="2700000" algn="tl">
                    <a:srgbClr val="C0C0C0"/>
                  </a:outerShdw>
                </a:effectLst>
              </a:rPr>
              <a:t>X</a:t>
            </a:r>
            <a:r>
              <a:rPr lang="en-US" altLang="zh-CN" sz="3200" b="1" baseline="-25000" dirty="0">
                <a:effectLst>
                  <a:outerShdw blurRad="38100" dist="38100" dir="2700000" algn="tl">
                    <a:srgbClr val="C0C0C0"/>
                  </a:outerShdw>
                </a:effectLst>
              </a:rPr>
              <a:t>1</a:t>
            </a:r>
            <a:r>
              <a:rPr lang="en-US" altLang="zh-CN" sz="3200" b="1" dirty="0">
                <a:effectLst>
                  <a:outerShdw blurRad="38100" dist="38100" dir="2700000" algn="tl">
                    <a:srgbClr val="C0C0C0"/>
                  </a:outerShdw>
                </a:effectLst>
              </a:rPr>
              <a:t>……</a:t>
            </a:r>
            <a:r>
              <a:rPr lang="en-US" altLang="zh-CN" sz="3200" b="1" dirty="0" err="1">
                <a:effectLst>
                  <a:outerShdw blurRad="38100" dist="38100" dir="2700000" algn="tl">
                    <a:srgbClr val="C0C0C0"/>
                  </a:outerShdw>
                </a:effectLst>
              </a:rPr>
              <a:t>X</a:t>
            </a:r>
            <a:r>
              <a:rPr lang="en-US" altLang="zh-CN" sz="3200" b="1" baseline="-25000" dirty="0" err="1">
                <a:effectLst>
                  <a:outerShdw blurRad="38100" dist="38100" dir="2700000" algn="tl">
                    <a:srgbClr val="C0C0C0"/>
                  </a:outerShdw>
                </a:effectLst>
              </a:rPr>
              <a:t>n</a:t>
            </a:r>
            <a:r>
              <a:rPr lang="zh-CN" altLang="en-US" sz="3200" b="1" dirty="0">
                <a:effectLst>
                  <a:outerShdw blurRad="38100" dist="38100" dir="2700000" algn="tl">
                    <a:srgbClr val="C0C0C0"/>
                  </a:outerShdw>
                </a:effectLst>
              </a:rPr>
              <a:t>则 </a:t>
            </a:r>
            <a:r>
              <a:rPr lang="en-US" altLang="zh-CN" sz="3200" b="1" dirty="0">
                <a:effectLst>
                  <a:outerShdw blurRad="38100" dist="38100" dir="2700000" algn="tl">
                    <a:srgbClr val="C0C0C0"/>
                  </a:outerShdw>
                </a:effectLst>
              </a:rPr>
              <a:t>:</a:t>
            </a:r>
          </a:p>
        </p:txBody>
      </p:sp>
      <p:grpSp>
        <p:nvGrpSpPr>
          <p:cNvPr id="39948" name="Group 12"/>
          <p:cNvGrpSpPr>
            <a:grpSpLocks/>
          </p:cNvGrpSpPr>
          <p:nvPr/>
        </p:nvGrpSpPr>
        <p:grpSpPr bwMode="auto">
          <a:xfrm>
            <a:off x="1117600" y="1600201"/>
            <a:ext cx="5994400" cy="1392238"/>
            <a:chOff x="481" y="883"/>
            <a:chExt cx="3776" cy="877"/>
          </a:xfrm>
        </p:grpSpPr>
        <p:sp>
          <p:nvSpPr>
            <p:cNvPr id="64523" name="AutoShape 3"/>
            <p:cNvSpPr>
              <a:spLocks/>
            </p:cNvSpPr>
            <p:nvPr/>
          </p:nvSpPr>
          <p:spPr bwMode="auto">
            <a:xfrm>
              <a:off x="1009" y="1031"/>
              <a:ext cx="192" cy="624"/>
            </a:xfrm>
            <a:prstGeom prst="leftBrace">
              <a:avLst>
                <a:gd name="adj1" fmla="val 27083"/>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9940" name="Rectangle 4"/>
            <p:cNvSpPr>
              <a:spLocks noChangeArrowheads="1"/>
            </p:cNvSpPr>
            <p:nvPr/>
          </p:nvSpPr>
          <p:spPr bwMode="auto">
            <a:xfrm>
              <a:off x="1338" y="883"/>
              <a:ext cx="259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defRPr/>
              </a:pPr>
              <a:r>
                <a:rPr lang="en-US" altLang="zh-CN" sz="3200" b="1">
                  <a:effectLst>
                    <a:outerShdw blurRad="38100" dist="38100" dir="2700000" algn="tl">
                      <a:srgbClr val="C0C0C0"/>
                    </a:outerShdw>
                  </a:effectLst>
                </a:rPr>
                <a:t>X                           2</a:t>
              </a:r>
              <a:r>
                <a:rPr lang="en-US" altLang="zh-CN" sz="3200" b="1" baseline="30000">
                  <a:effectLst>
                    <a:outerShdw blurRad="38100" dist="38100" dir="2700000" algn="tl">
                      <a:srgbClr val="C0C0C0"/>
                    </a:outerShdw>
                  </a:effectLst>
                </a:rPr>
                <a:t>n</a:t>
              </a:r>
              <a:r>
                <a:rPr lang="en-US" altLang="zh-CN" sz="3200" b="1">
                  <a:effectLst>
                    <a:outerShdw blurRad="38100" dist="38100" dir="2700000" algn="tl">
                      <a:srgbClr val="C0C0C0"/>
                    </a:outerShdw>
                  </a:effectLst>
                </a:rPr>
                <a:t>&gt;X≥0</a:t>
              </a:r>
            </a:p>
          </p:txBody>
        </p:sp>
        <p:sp>
          <p:nvSpPr>
            <p:cNvPr id="39941" name="Rectangle 5"/>
            <p:cNvSpPr>
              <a:spLocks noChangeArrowheads="1"/>
            </p:cNvSpPr>
            <p:nvPr/>
          </p:nvSpPr>
          <p:spPr bwMode="auto">
            <a:xfrm>
              <a:off x="481" y="1138"/>
              <a:ext cx="56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X</a:t>
              </a:r>
              <a:r>
                <a:rPr lang="zh-CN" altLang="en-US" sz="3200" b="1" baseline="-25000">
                  <a:effectLst>
                    <a:outerShdw blurRad="38100" dist="38100" dir="2700000" algn="tl">
                      <a:srgbClr val="C0C0C0"/>
                    </a:outerShdw>
                  </a:effectLst>
                </a:rPr>
                <a:t>反</a:t>
              </a:r>
              <a:r>
                <a:rPr lang="en-US" altLang="zh-CN" sz="3200" b="1">
                  <a:effectLst>
                    <a:outerShdw blurRad="38100" dist="38100" dir="2700000" algn="tl">
                      <a:srgbClr val="C0C0C0"/>
                    </a:outerShdw>
                  </a:effectLst>
                </a:rPr>
                <a:t>=</a:t>
              </a:r>
            </a:p>
          </p:txBody>
        </p:sp>
        <p:sp>
          <p:nvSpPr>
            <p:cNvPr id="39942" name="Rectangle 6"/>
            <p:cNvSpPr>
              <a:spLocks noChangeArrowheads="1"/>
            </p:cNvSpPr>
            <p:nvPr/>
          </p:nvSpPr>
          <p:spPr bwMode="auto">
            <a:xfrm>
              <a:off x="1249" y="1392"/>
              <a:ext cx="300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( 2</a:t>
              </a:r>
              <a:r>
                <a:rPr lang="en-US" altLang="zh-CN" sz="3200" b="1" baseline="30000">
                  <a:effectLst>
                    <a:outerShdw blurRad="38100" dist="38100" dir="2700000" algn="tl">
                      <a:srgbClr val="C0C0C0"/>
                    </a:outerShdw>
                  </a:effectLst>
                </a:rPr>
                <a:t>n+1</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1)</a:t>
              </a:r>
              <a:r>
                <a:rPr lang="zh-CN" altLang="en-US" sz="3200" b="1">
                  <a:effectLst>
                    <a:outerShdw blurRad="38100" dist="38100" dir="2700000" algn="tl">
                      <a:srgbClr val="C0C0C0"/>
                    </a:outerShdw>
                  </a:effectLst>
                </a:rPr>
                <a:t>＋ </a:t>
              </a:r>
              <a:r>
                <a:rPr lang="en-US" altLang="zh-CN" sz="3200" b="1">
                  <a:effectLst>
                    <a:outerShdw blurRad="38100" dist="38100" dir="2700000" algn="tl">
                      <a:srgbClr val="C0C0C0"/>
                    </a:outerShdw>
                  </a:effectLst>
                </a:rPr>
                <a:t>X       0≥X&gt;</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2</a:t>
              </a:r>
              <a:r>
                <a:rPr lang="en-US" altLang="zh-CN" sz="3200" b="1" baseline="30000">
                  <a:effectLst>
                    <a:outerShdw blurRad="38100" dist="38100" dir="2700000" algn="tl">
                      <a:srgbClr val="C0C0C0"/>
                    </a:outerShdw>
                  </a:effectLst>
                </a:rPr>
                <a:t>n</a:t>
              </a:r>
            </a:p>
          </p:txBody>
        </p:sp>
      </p:grpSp>
      <p:sp>
        <p:nvSpPr>
          <p:cNvPr id="39943" name="Rectangle 7"/>
          <p:cNvSpPr>
            <a:spLocks noChangeArrowheads="1"/>
          </p:cNvSpPr>
          <p:nvPr/>
        </p:nvSpPr>
        <p:spPr bwMode="auto">
          <a:xfrm>
            <a:off x="311150" y="3230565"/>
            <a:ext cx="821731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3200" b="1">
                <a:effectLst>
                  <a:outerShdw blurRad="38100" dist="38100" dir="2700000" algn="tl">
                    <a:srgbClr val="C0C0C0"/>
                  </a:outerShdw>
                </a:effectLst>
              </a:rPr>
              <a:t>例</a:t>
            </a:r>
            <a:r>
              <a:rPr lang="en-US" altLang="zh-CN" sz="3200" b="1">
                <a:effectLst>
                  <a:outerShdw blurRad="38100" dist="38100" dir="2700000" algn="tl">
                    <a:srgbClr val="C0C0C0"/>
                  </a:outerShdw>
                </a:effectLst>
              </a:rPr>
              <a:t>:</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10101</a:t>
            </a:r>
            <a:r>
              <a:rPr lang="zh-CN" altLang="en-US" sz="3200" b="1">
                <a:effectLst>
                  <a:outerShdw blurRad="38100" dist="38100" dir="2700000" algn="tl">
                    <a:srgbClr val="C0C0C0"/>
                  </a:outerShdw>
                </a:effectLst>
              </a:rPr>
              <a:t>的反码为</a:t>
            </a:r>
            <a:r>
              <a:rPr lang="en-US" altLang="zh-CN" sz="3200" b="1">
                <a:effectLst>
                  <a:outerShdw blurRad="38100" dist="38100" dir="2700000" algn="tl">
                    <a:srgbClr val="C0C0C0"/>
                  </a:outerShdw>
                </a:effectLst>
              </a:rPr>
              <a:t>1000000-1-10101=101010</a:t>
            </a:r>
          </a:p>
        </p:txBody>
      </p:sp>
      <p:grpSp>
        <p:nvGrpSpPr>
          <p:cNvPr id="39949" name="Group 13"/>
          <p:cNvGrpSpPr>
            <a:grpSpLocks/>
          </p:cNvGrpSpPr>
          <p:nvPr/>
        </p:nvGrpSpPr>
        <p:grpSpPr bwMode="auto">
          <a:xfrm>
            <a:off x="2843215" y="3933825"/>
            <a:ext cx="2624137" cy="2554288"/>
            <a:chOff x="1899" y="2487"/>
            <a:chExt cx="1653" cy="1609"/>
          </a:xfrm>
        </p:grpSpPr>
        <p:sp>
          <p:nvSpPr>
            <p:cNvPr id="39945" name="Rectangle 9"/>
            <p:cNvSpPr>
              <a:spLocks noChangeArrowheads="1"/>
            </p:cNvSpPr>
            <p:nvPr/>
          </p:nvSpPr>
          <p:spPr bwMode="auto">
            <a:xfrm>
              <a:off x="1965" y="2487"/>
              <a:ext cx="1587" cy="1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3200" b="1" dirty="0">
                  <a:effectLst>
                    <a:outerShdw blurRad="38100" dist="38100" dir="2700000" algn="tl">
                      <a:srgbClr val="C0C0C0"/>
                    </a:outerShdw>
                  </a:effectLst>
                </a:rPr>
                <a:t>    1000000</a:t>
              </a:r>
            </a:p>
            <a:p>
              <a:pPr eaLnBrk="1" hangingPunct="1">
                <a:buFontTx/>
                <a:buChar char="-"/>
                <a:defRPr/>
              </a:pPr>
              <a:r>
                <a:rPr lang="en-US" altLang="zh-CN" sz="3200" b="1" dirty="0">
                  <a:effectLst>
                    <a:outerShdw blurRad="38100" dist="38100" dir="2700000" algn="tl">
                      <a:srgbClr val="C0C0C0"/>
                    </a:outerShdw>
                  </a:effectLst>
                </a:rPr>
                <a:t>               1</a:t>
              </a:r>
            </a:p>
            <a:p>
              <a:pPr eaLnBrk="1" hangingPunct="1">
                <a:defRPr/>
              </a:pPr>
              <a:r>
                <a:rPr lang="en-US" altLang="zh-CN" sz="3200" b="1" dirty="0">
                  <a:effectLst>
                    <a:outerShdw blurRad="38100" dist="38100" dir="2700000" algn="tl">
                      <a:srgbClr val="C0C0C0"/>
                    </a:outerShdw>
                  </a:effectLst>
                </a:rPr>
                <a:t>      111111</a:t>
              </a:r>
            </a:p>
            <a:p>
              <a:pPr eaLnBrk="1" hangingPunct="1">
                <a:buFontTx/>
                <a:buChar char="-"/>
                <a:defRPr/>
              </a:pPr>
              <a:r>
                <a:rPr lang="en-US" altLang="zh-CN" sz="3200" b="1" dirty="0">
                  <a:effectLst>
                    <a:outerShdw blurRad="38100" dist="38100" dir="2700000" algn="tl">
                      <a:srgbClr val="C0C0C0"/>
                    </a:outerShdw>
                  </a:effectLst>
                </a:rPr>
                <a:t>       10101</a:t>
              </a:r>
            </a:p>
            <a:p>
              <a:pPr eaLnBrk="1" hangingPunct="1">
                <a:defRPr/>
              </a:pPr>
              <a:r>
                <a:rPr lang="en-US" altLang="zh-CN" sz="3200" b="1" dirty="0">
                  <a:effectLst>
                    <a:outerShdw blurRad="38100" dist="38100" dir="2700000" algn="tl">
                      <a:srgbClr val="C0C0C0"/>
                    </a:outerShdw>
                  </a:effectLst>
                </a:rPr>
                <a:t>      101010 </a:t>
              </a:r>
            </a:p>
          </p:txBody>
        </p:sp>
        <p:sp>
          <p:nvSpPr>
            <p:cNvPr id="64521" name="Line 10"/>
            <p:cNvSpPr>
              <a:spLocks noChangeShapeType="1"/>
            </p:cNvSpPr>
            <p:nvPr/>
          </p:nvSpPr>
          <p:spPr bwMode="auto">
            <a:xfrm>
              <a:off x="1995" y="3167"/>
              <a:ext cx="1269"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22" name="Line 11"/>
            <p:cNvSpPr>
              <a:spLocks noChangeShapeType="1"/>
            </p:cNvSpPr>
            <p:nvPr/>
          </p:nvSpPr>
          <p:spPr bwMode="auto">
            <a:xfrm>
              <a:off x="1899" y="3757"/>
              <a:ext cx="136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9950" name="Rectangle 14"/>
          <p:cNvSpPr>
            <a:spLocks noChangeArrowheads="1"/>
          </p:cNvSpPr>
          <p:nvPr/>
        </p:nvSpPr>
        <p:spPr bwMode="auto">
          <a:xfrm>
            <a:off x="304802" y="258765"/>
            <a:ext cx="3040063" cy="579437"/>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defRPr/>
            </a:pPr>
            <a:r>
              <a:rPr lang="zh-CN" altLang="en-US" sz="3200" b="1">
                <a:effectLst>
                  <a:outerShdw blurRad="38100" dist="38100" dir="2700000" algn="tl">
                    <a:srgbClr val="FFFFFF"/>
                  </a:outerShdw>
                </a:effectLst>
                <a:latin typeface="黑体" pitchFamily="49" charset="-122"/>
                <a:ea typeface="黑体" pitchFamily="49" charset="-122"/>
              </a:rPr>
              <a:t>反码的一般表示</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animEffect transition="in" filter="wipe(left)">
                                      <p:cBhvr>
                                        <p:cTn id="7" dur="500"/>
                                        <p:tgtEl>
                                          <p:spTgt spid="399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9948"/>
                                        </p:tgtEl>
                                        <p:attrNameLst>
                                          <p:attrName>style.visibility</p:attrName>
                                        </p:attrNameLst>
                                      </p:cBhvr>
                                      <p:to>
                                        <p:strVal val="visible"/>
                                      </p:to>
                                    </p:set>
                                    <p:animEffect transition="in" filter="dissolve">
                                      <p:cBhvr>
                                        <p:cTn id="12" dur="500"/>
                                        <p:tgtEl>
                                          <p:spTgt spid="399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943"/>
                                        </p:tgtEl>
                                        <p:attrNameLst>
                                          <p:attrName>style.visibility</p:attrName>
                                        </p:attrNameLst>
                                      </p:cBhvr>
                                      <p:to>
                                        <p:strVal val="visible"/>
                                      </p:to>
                                    </p:set>
                                    <p:animEffect transition="in" filter="wipe(left)">
                                      <p:cBhvr>
                                        <p:cTn id="17" dur="500"/>
                                        <p:tgtEl>
                                          <p:spTgt spid="399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9949"/>
                                        </p:tgtEl>
                                        <p:attrNameLst>
                                          <p:attrName>style.visibility</p:attrName>
                                        </p:attrNameLst>
                                      </p:cBhvr>
                                      <p:to>
                                        <p:strVal val="visible"/>
                                      </p:to>
                                    </p:set>
                                    <p:animEffect transition="in" filter="dissolve">
                                      <p:cBhvr>
                                        <p:cTn id="22" dur="500"/>
                                        <p:tgtEl>
                                          <p:spTgt spid="39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autoUpdateAnimBg="0"/>
      <p:bldP spid="3994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EF1DE113-E729-42B8-88D4-8B31E8D87E0A}" type="slidenum">
              <a:rPr lang="en-US" altLang="zh-CN" sz="1400"/>
              <a:pPr>
                <a:spcBef>
                  <a:spcPct val="0"/>
                </a:spcBef>
                <a:buFontTx/>
                <a:buNone/>
              </a:pPr>
              <a:t>19</a:t>
            </a:fld>
            <a:endParaRPr lang="en-US" altLang="zh-CN" sz="1400"/>
          </a:p>
        </p:txBody>
      </p:sp>
      <p:grpSp>
        <p:nvGrpSpPr>
          <p:cNvPr id="40962" name="Group 2"/>
          <p:cNvGrpSpPr>
            <a:grpSpLocks/>
          </p:cNvGrpSpPr>
          <p:nvPr/>
        </p:nvGrpSpPr>
        <p:grpSpPr bwMode="auto">
          <a:xfrm>
            <a:off x="1277940" y="1243014"/>
            <a:ext cx="5824537" cy="1727199"/>
            <a:chOff x="192" y="2555"/>
            <a:chExt cx="3669" cy="1088"/>
          </a:xfrm>
        </p:grpSpPr>
        <p:sp>
          <p:nvSpPr>
            <p:cNvPr id="66570" name="AutoShape 3"/>
            <p:cNvSpPr>
              <a:spLocks/>
            </p:cNvSpPr>
            <p:nvPr/>
          </p:nvSpPr>
          <p:spPr bwMode="auto">
            <a:xfrm>
              <a:off x="816" y="2736"/>
              <a:ext cx="192" cy="768"/>
            </a:xfrm>
            <a:prstGeom prst="leftBrace">
              <a:avLst>
                <a:gd name="adj1" fmla="val 33333"/>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0964" name="Rectangle 4"/>
            <p:cNvSpPr>
              <a:spLocks noChangeArrowheads="1"/>
            </p:cNvSpPr>
            <p:nvPr/>
          </p:nvSpPr>
          <p:spPr bwMode="auto">
            <a:xfrm>
              <a:off x="1056" y="2555"/>
              <a:ext cx="203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defRPr/>
              </a:pPr>
              <a:r>
                <a:rPr lang="en-US" altLang="zh-CN" sz="3200" b="1">
                  <a:effectLst>
                    <a:outerShdw blurRad="38100" dist="38100" dir="2700000" algn="tl">
                      <a:srgbClr val="C0C0C0"/>
                    </a:outerShdw>
                  </a:effectLst>
                </a:rPr>
                <a:t>X                   1&gt;X≥0</a:t>
              </a:r>
            </a:p>
          </p:txBody>
        </p:sp>
        <p:sp>
          <p:nvSpPr>
            <p:cNvPr id="40965" name="Rectangle 5"/>
            <p:cNvSpPr>
              <a:spLocks noChangeArrowheads="1"/>
            </p:cNvSpPr>
            <p:nvPr/>
          </p:nvSpPr>
          <p:spPr bwMode="auto">
            <a:xfrm>
              <a:off x="192" y="2939"/>
              <a:ext cx="56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X</a:t>
              </a:r>
              <a:r>
                <a:rPr lang="zh-CN" altLang="en-US" sz="3200" b="1" baseline="-25000">
                  <a:effectLst>
                    <a:outerShdw blurRad="38100" dist="38100" dir="2700000" algn="tl">
                      <a:srgbClr val="C0C0C0"/>
                    </a:outerShdw>
                  </a:effectLst>
                </a:rPr>
                <a:t>反</a:t>
              </a:r>
              <a:r>
                <a:rPr lang="en-US" altLang="zh-CN" sz="3200" b="1">
                  <a:effectLst>
                    <a:outerShdw blurRad="38100" dist="38100" dir="2700000" algn="tl">
                      <a:srgbClr val="C0C0C0"/>
                    </a:outerShdw>
                  </a:effectLst>
                </a:rPr>
                <a:t>=</a:t>
              </a:r>
            </a:p>
          </p:txBody>
        </p:sp>
        <p:sp>
          <p:nvSpPr>
            <p:cNvPr id="40966" name="Rectangle 6"/>
            <p:cNvSpPr>
              <a:spLocks noChangeArrowheads="1"/>
            </p:cNvSpPr>
            <p:nvPr/>
          </p:nvSpPr>
          <p:spPr bwMode="auto">
            <a:xfrm>
              <a:off x="1008" y="3275"/>
              <a:ext cx="2853"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defRPr/>
              </a:pPr>
              <a:r>
                <a:rPr lang="en-US" altLang="zh-CN" sz="3200" b="1">
                  <a:effectLst>
                    <a:outerShdw blurRad="38100" dist="38100" dir="2700000" algn="tl">
                      <a:srgbClr val="C0C0C0"/>
                    </a:outerShdw>
                  </a:effectLst>
                </a:rPr>
                <a:t>( 2</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2</a:t>
              </a:r>
              <a:r>
                <a:rPr lang="en-US" altLang="zh-CN" sz="3200" b="1" baseline="30000">
                  <a:effectLst>
                    <a:outerShdw blurRad="38100" dist="38100" dir="2700000" algn="tl">
                      <a:srgbClr val="C0C0C0"/>
                    </a:outerShdw>
                  </a:effectLst>
                </a:rPr>
                <a:t>-n</a:t>
              </a:r>
              <a:r>
                <a:rPr lang="en-US" altLang="zh-CN" sz="3200" b="1">
                  <a:effectLst>
                    <a:outerShdw blurRad="38100" dist="38100" dir="2700000" algn="tl">
                      <a:srgbClr val="C0C0C0"/>
                    </a:outerShdw>
                  </a:effectLst>
                </a:rPr>
                <a:t>)</a:t>
              </a:r>
              <a:r>
                <a:rPr lang="zh-CN" altLang="en-US" sz="3200" b="1">
                  <a:effectLst>
                    <a:outerShdw blurRad="38100" dist="38100" dir="2700000" algn="tl">
                      <a:srgbClr val="C0C0C0"/>
                    </a:outerShdw>
                  </a:effectLst>
                </a:rPr>
                <a:t>＋ </a:t>
              </a:r>
              <a:r>
                <a:rPr lang="en-US" altLang="zh-CN" sz="3200" b="1">
                  <a:effectLst>
                    <a:outerShdw blurRad="38100" dist="38100" dir="2700000" algn="tl">
                      <a:srgbClr val="C0C0C0"/>
                    </a:outerShdw>
                  </a:effectLst>
                </a:rPr>
                <a:t>X        0≥X&gt;</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1</a:t>
              </a:r>
            </a:p>
          </p:txBody>
        </p:sp>
      </p:grpSp>
      <p:sp>
        <p:nvSpPr>
          <p:cNvPr id="40967" name="Rectangle 7"/>
          <p:cNvSpPr>
            <a:spLocks noChangeArrowheads="1"/>
          </p:cNvSpPr>
          <p:nvPr/>
        </p:nvSpPr>
        <p:spPr bwMode="auto">
          <a:xfrm>
            <a:off x="476252" y="506415"/>
            <a:ext cx="739497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a:t>(2) </a:t>
            </a:r>
            <a:r>
              <a:rPr lang="zh-CN" altLang="en-US" b="1"/>
              <a:t>若二进制小数序列为</a:t>
            </a:r>
            <a:r>
              <a:rPr lang="en-US" altLang="zh-CN" b="1"/>
              <a:t>:X</a:t>
            </a:r>
            <a:r>
              <a:rPr lang="en-US" altLang="zh-CN" b="1" baseline="-25000"/>
              <a:t>0</a:t>
            </a:r>
            <a:r>
              <a:rPr lang="en-US" altLang="zh-CN" b="1"/>
              <a:t>.X</a:t>
            </a:r>
            <a:r>
              <a:rPr lang="en-US" altLang="zh-CN" b="1" baseline="-25000"/>
              <a:t>1</a:t>
            </a:r>
            <a:r>
              <a:rPr lang="en-US" altLang="zh-CN" b="1"/>
              <a:t>……X</a:t>
            </a:r>
            <a:r>
              <a:rPr lang="en-US" altLang="zh-CN" b="1" baseline="-25000"/>
              <a:t>n</a:t>
            </a:r>
            <a:r>
              <a:rPr lang="zh-CN" altLang="en-US" b="1"/>
              <a:t>则</a:t>
            </a:r>
            <a:r>
              <a:rPr lang="en-US" altLang="zh-CN" b="1"/>
              <a:t>:</a:t>
            </a:r>
          </a:p>
        </p:txBody>
      </p:sp>
      <p:sp>
        <p:nvSpPr>
          <p:cNvPr id="40968" name="Rectangle 8"/>
          <p:cNvSpPr>
            <a:spLocks noChangeArrowheads="1"/>
          </p:cNvSpPr>
          <p:nvPr/>
        </p:nvSpPr>
        <p:spPr bwMode="auto">
          <a:xfrm>
            <a:off x="476252" y="3330575"/>
            <a:ext cx="73326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3200" b="1">
                <a:effectLst>
                  <a:outerShdw blurRad="38100" dist="38100" dir="2700000" algn="tl">
                    <a:srgbClr val="C0C0C0"/>
                  </a:outerShdw>
                </a:effectLst>
              </a:rPr>
              <a:t>例</a:t>
            </a:r>
            <a:r>
              <a:rPr lang="en-US" altLang="zh-CN" sz="3200" b="1">
                <a:effectLst>
                  <a:outerShdw blurRad="38100" dist="38100" dir="2700000" algn="tl">
                    <a:srgbClr val="C0C0C0"/>
                  </a:outerShdw>
                </a:effectLst>
              </a:rPr>
              <a:t>:</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0.101</a:t>
            </a:r>
            <a:r>
              <a:rPr lang="zh-CN" altLang="en-US" sz="3200" b="1">
                <a:effectLst>
                  <a:outerShdw blurRad="38100" dist="38100" dir="2700000" algn="tl">
                    <a:srgbClr val="C0C0C0"/>
                  </a:outerShdw>
                </a:effectLst>
              </a:rPr>
              <a:t>的反码为</a:t>
            </a:r>
            <a:r>
              <a:rPr lang="en-US" altLang="zh-CN" sz="3200" b="1">
                <a:effectLst>
                  <a:outerShdw blurRad="38100" dist="38100" dir="2700000" algn="tl">
                    <a:srgbClr val="C0C0C0"/>
                  </a:outerShdw>
                </a:effectLst>
              </a:rPr>
              <a:t>10-0.001-0.101=1.010</a:t>
            </a:r>
          </a:p>
        </p:txBody>
      </p:sp>
      <p:grpSp>
        <p:nvGrpSpPr>
          <p:cNvPr id="40969" name="Group 9"/>
          <p:cNvGrpSpPr>
            <a:grpSpLocks/>
          </p:cNvGrpSpPr>
          <p:nvPr/>
        </p:nvGrpSpPr>
        <p:grpSpPr bwMode="auto">
          <a:xfrm>
            <a:off x="3135315" y="4024315"/>
            <a:ext cx="2808287" cy="2554287"/>
            <a:chOff x="249" y="2387"/>
            <a:chExt cx="1769" cy="1609"/>
          </a:xfrm>
        </p:grpSpPr>
        <p:sp>
          <p:nvSpPr>
            <p:cNvPr id="40970" name="Rectangle 10"/>
            <p:cNvSpPr>
              <a:spLocks noChangeArrowheads="1"/>
            </p:cNvSpPr>
            <p:nvPr/>
          </p:nvSpPr>
          <p:spPr bwMode="auto">
            <a:xfrm>
              <a:off x="340" y="2387"/>
              <a:ext cx="1678" cy="1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3200" b="1">
                  <a:effectLst>
                    <a:outerShdw blurRad="38100" dist="38100" dir="2700000" algn="tl">
                      <a:srgbClr val="C0C0C0"/>
                    </a:outerShdw>
                  </a:effectLst>
                </a:rPr>
                <a:t>   10</a:t>
              </a:r>
            </a:p>
            <a:p>
              <a:pPr eaLnBrk="1" hangingPunct="1">
                <a:buFontTx/>
                <a:buChar char="-"/>
                <a:defRPr/>
              </a:pPr>
              <a:r>
                <a:rPr lang="en-US" altLang="zh-CN" sz="3200" b="1">
                  <a:effectLst>
                    <a:outerShdw blurRad="38100" dist="38100" dir="2700000" algn="tl">
                      <a:srgbClr val="C0C0C0"/>
                    </a:outerShdw>
                  </a:effectLst>
                </a:rPr>
                <a:t>    0.001</a:t>
              </a:r>
            </a:p>
            <a:p>
              <a:pPr eaLnBrk="1" hangingPunct="1">
                <a:defRPr/>
              </a:pPr>
              <a:r>
                <a:rPr lang="en-US" altLang="zh-CN" sz="3200" b="1">
                  <a:effectLst>
                    <a:outerShdw blurRad="38100" dist="38100" dir="2700000" algn="tl">
                      <a:srgbClr val="C0C0C0"/>
                    </a:outerShdw>
                  </a:effectLst>
                </a:rPr>
                <a:t>     1.111</a:t>
              </a:r>
            </a:p>
            <a:p>
              <a:pPr eaLnBrk="1" hangingPunct="1">
                <a:buFontTx/>
                <a:buChar char="-"/>
                <a:defRPr/>
              </a:pPr>
              <a:r>
                <a:rPr lang="en-US" altLang="zh-CN" sz="3200" b="1">
                  <a:effectLst>
                    <a:outerShdw blurRad="38100" dist="38100" dir="2700000" algn="tl">
                      <a:srgbClr val="C0C0C0"/>
                    </a:outerShdw>
                  </a:effectLst>
                </a:rPr>
                <a:t>    0.101</a:t>
              </a:r>
            </a:p>
            <a:p>
              <a:pPr eaLnBrk="1" hangingPunct="1">
                <a:defRPr/>
              </a:pPr>
              <a:r>
                <a:rPr lang="en-US" altLang="zh-CN" sz="3200" b="1">
                  <a:effectLst>
                    <a:outerShdw blurRad="38100" dist="38100" dir="2700000" algn="tl">
                      <a:srgbClr val="C0C0C0"/>
                    </a:outerShdw>
                  </a:effectLst>
                </a:rPr>
                <a:t>     1.010</a:t>
              </a:r>
            </a:p>
          </p:txBody>
        </p:sp>
        <p:sp>
          <p:nvSpPr>
            <p:cNvPr id="66568" name="Line 11"/>
            <p:cNvSpPr>
              <a:spLocks noChangeShapeType="1"/>
            </p:cNvSpPr>
            <p:nvPr/>
          </p:nvSpPr>
          <p:spPr bwMode="auto">
            <a:xfrm>
              <a:off x="295" y="3067"/>
              <a:ext cx="127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569" name="Line 12"/>
            <p:cNvSpPr>
              <a:spLocks noChangeShapeType="1"/>
            </p:cNvSpPr>
            <p:nvPr/>
          </p:nvSpPr>
          <p:spPr bwMode="auto">
            <a:xfrm>
              <a:off x="249" y="3657"/>
              <a:ext cx="127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dissolve">
                                      <p:cBhvr>
                                        <p:cTn id="7" dur="500"/>
                                        <p:tgtEl>
                                          <p:spTgt spid="409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8"/>
                                        </p:tgtEl>
                                        <p:attrNameLst>
                                          <p:attrName>style.visibility</p:attrName>
                                        </p:attrNameLst>
                                      </p:cBhvr>
                                      <p:to>
                                        <p:strVal val="visible"/>
                                      </p:to>
                                    </p:set>
                                    <p:animEffect transition="in" filter="wipe(left)">
                                      <p:cBhvr>
                                        <p:cTn id="12" dur="500"/>
                                        <p:tgtEl>
                                          <p:spTgt spid="409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0969"/>
                                        </p:tgtEl>
                                        <p:attrNameLst>
                                          <p:attrName>style.visibility</p:attrName>
                                        </p:attrNameLst>
                                      </p:cBhvr>
                                      <p:to>
                                        <p:strVal val="visible"/>
                                      </p:to>
                                    </p:set>
                                    <p:animEffect transition="in" filter="dissolve">
                                      <p:cBhvr>
                                        <p:cTn id="17" dur="500"/>
                                        <p:tgtEl>
                                          <p:spTgt spid="40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30437" t="623" r="9645" b="-623"/>
          <a:stretch>
            <a:fillRect/>
          </a:stretch>
        </p:blipFill>
        <p:spPr>
          <a:xfrm>
            <a:off x="2939643" y="0"/>
            <a:ext cx="6220936" cy="6904284"/>
          </a:xfrm>
          <a:prstGeom prst="rect">
            <a:avLst/>
          </a:prstGeom>
          <a:solidFill>
            <a:schemeClr val="bg1">
              <a:alpha val="43000"/>
            </a:schemeClr>
          </a:solidFill>
        </p:spPr>
      </p:pic>
      <p:sp>
        <p:nvSpPr>
          <p:cNvPr id="7" name="矩形 6"/>
          <p:cNvSpPr/>
          <p:nvPr/>
        </p:nvSpPr>
        <p:spPr>
          <a:xfrm>
            <a:off x="2939643" y="9525"/>
            <a:ext cx="6220936" cy="6858000"/>
          </a:xfrm>
          <a:prstGeom prst="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2939644"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等线" panose="02010600030101010101" pitchFamily="2" charset="-122"/>
              <a:ea typeface="等线" panose="02010600030101010101" pitchFamily="2" charset="-122"/>
            </a:endParaRPr>
          </a:p>
        </p:txBody>
      </p:sp>
      <p:sp>
        <p:nvSpPr>
          <p:cNvPr id="6" name="文本框 5"/>
          <p:cNvSpPr txBox="1"/>
          <p:nvPr/>
        </p:nvSpPr>
        <p:spPr>
          <a:xfrm>
            <a:off x="522576" y="2340080"/>
            <a:ext cx="1979291" cy="2177840"/>
          </a:xfrm>
          <a:prstGeom prst="rect">
            <a:avLst/>
          </a:prstGeom>
          <a:noFill/>
        </p:spPr>
        <p:txBody>
          <a:bodyPr wrap="square" rtlCol="0">
            <a:spAutoFit/>
          </a:bodyPr>
          <a:lstStyle/>
          <a:p>
            <a:pPr lvl="0" algn="dist">
              <a:lnSpc>
                <a:spcPct val="150000"/>
              </a:lnSpc>
              <a:defRPr/>
            </a:pPr>
            <a:r>
              <a:rPr lang="zh-CN" altLang="en-US" sz="4800" dirty="0">
                <a:solidFill>
                  <a:prstClr val="white"/>
                </a:solidFill>
                <a:latin typeface="微软雅黑" panose="020B0503020204020204" pitchFamily="34" charset="-122"/>
                <a:ea typeface="微软雅黑" panose="020B0503020204020204" pitchFamily="34" charset="-122"/>
              </a:rPr>
              <a:t>主要内容</a:t>
            </a:r>
          </a:p>
        </p:txBody>
      </p:sp>
      <p:sp>
        <p:nvSpPr>
          <p:cNvPr id="13" name="椭圆 12"/>
          <p:cNvSpPr/>
          <p:nvPr/>
        </p:nvSpPr>
        <p:spPr>
          <a:xfrm>
            <a:off x="4142384" y="2995363"/>
            <a:ext cx="347605" cy="34760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altLang="zh-CN" sz="1350" dirty="0">
                <a:solidFill>
                  <a:prstClr val="white"/>
                </a:solidFill>
                <a:latin typeface="微软雅黑" panose="020B0503020204020204" pitchFamily="34" charset="-122"/>
                <a:ea typeface="微软雅黑" panose="020B0503020204020204" pitchFamily="34" charset="-122"/>
              </a:rPr>
              <a:t>1</a:t>
            </a: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5" name="椭圆 14"/>
          <p:cNvSpPr/>
          <p:nvPr/>
        </p:nvSpPr>
        <p:spPr>
          <a:xfrm>
            <a:off x="4142384" y="3991695"/>
            <a:ext cx="347605" cy="34760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altLang="zh-CN" sz="1350" dirty="0">
                <a:solidFill>
                  <a:prstClr val="white"/>
                </a:solidFill>
                <a:latin typeface="微软雅黑" panose="020B0503020204020204" pitchFamily="34" charset="-122"/>
                <a:ea typeface="微软雅黑" panose="020B0503020204020204" pitchFamily="34" charset="-122"/>
              </a:rPr>
              <a:t>2</a:t>
            </a: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4631055" y="3874884"/>
            <a:ext cx="3032488" cy="521970"/>
          </a:xfrm>
          <a:prstGeom prst="rect">
            <a:avLst/>
          </a:prstGeom>
          <a:noFill/>
        </p:spPr>
        <p:txBody>
          <a:bodyPr wrap="square" rtlCol="0">
            <a:spAutoFit/>
          </a:bodyPr>
          <a:lstStyle/>
          <a:p>
            <a:pPr lvl="0">
              <a:defRPr/>
            </a:pPr>
            <a:r>
              <a:rPr lang="zh-CN" altLang="en-US" sz="2800" b="1" dirty="0">
                <a:solidFill>
                  <a:prstClr val="black"/>
                </a:solidFill>
                <a:latin typeface="楷体" panose="02010609060101010101" pitchFamily="49" charset="-122"/>
                <a:ea typeface="楷体" panose="02010609060101010101" pitchFamily="49" charset="-122"/>
              </a:rPr>
              <a:t>字符的表示方法</a:t>
            </a:r>
          </a:p>
        </p:txBody>
      </p:sp>
      <p:sp>
        <p:nvSpPr>
          <p:cNvPr id="18" name="文本框 17"/>
          <p:cNvSpPr txBox="1"/>
          <p:nvPr/>
        </p:nvSpPr>
        <p:spPr>
          <a:xfrm>
            <a:off x="4608195" y="2888615"/>
            <a:ext cx="4069080" cy="521970"/>
          </a:xfrm>
          <a:prstGeom prst="rect">
            <a:avLst/>
          </a:prstGeom>
          <a:noFill/>
        </p:spPr>
        <p:txBody>
          <a:bodyPr wrap="square" rtlCol="0">
            <a:spAutoFit/>
          </a:bodyPr>
          <a:lstStyle/>
          <a:p>
            <a:pPr lvl="0">
              <a:defRPr/>
            </a:pPr>
            <a:r>
              <a:rPr lang="zh-CN" altLang="en-US" sz="2800" b="1" dirty="0">
                <a:solidFill>
                  <a:prstClr val="black"/>
                </a:solidFill>
                <a:latin typeface="楷体" panose="02010609060101010101" pitchFamily="49" charset="-122"/>
                <a:ea typeface="楷体" panose="02010609060101010101" pitchFamily="49" charset="-122"/>
              </a:rPr>
              <a:t>数值型数据的表示方法</a:t>
            </a:r>
          </a:p>
        </p:txBody>
      </p: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66226" y="204366"/>
            <a:ext cx="797210" cy="76914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3DE4BEF3-45EB-4703-9B7D-32D899AD477A}" type="slidenum">
              <a:rPr lang="en-US" altLang="zh-CN" sz="1400"/>
              <a:pPr>
                <a:spcBef>
                  <a:spcPct val="0"/>
                </a:spcBef>
                <a:buFontTx/>
                <a:buNone/>
              </a:pPr>
              <a:t>20</a:t>
            </a:fld>
            <a:endParaRPr lang="en-US" altLang="zh-CN" sz="1400"/>
          </a:p>
        </p:txBody>
      </p:sp>
      <p:sp>
        <p:nvSpPr>
          <p:cNvPr id="63490" name="Rectangle 2"/>
          <p:cNvSpPr>
            <a:spLocks noChangeArrowheads="1"/>
          </p:cNvSpPr>
          <p:nvPr/>
        </p:nvSpPr>
        <p:spPr bwMode="auto">
          <a:xfrm>
            <a:off x="228600" y="411165"/>
            <a:ext cx="2224088" cy="579437"/>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defRPr/>
            </a:pPr>
            <a:r>
              <a:rPr lang="zh-CN" altLang="en-US" sz="3200" b="1">
                <a:effectLst>
                  <a:outerShdw blurRad="38100" dist="38100" dir="2700000" algn="tl">
                    <a:srgbClr val="FFFFFF"/>
                  </a:outerShdw>
                </a:effectLst>
                <a:latin typeface="黑体" pitchFamily="49" charset="-122"/>
                <a:ea typeface="黑体" pitchFamily="49" charset="-122"/>
              </a:rPr>
              <a:t>反码的性质</a:t>
            </a:r>
          </a:p>
        </p:txBody>
      </p:sp>
      <p:sp>
        <p:nvSpPr>
          <p:cNvPr id="63491" name="Rectangle 3"/>
          <p:cNvSpPr>
            <a:spLocks noChangeArrowheads="1"/>
          </p:cNvSpPr>
          <p:nvPr/>
        </p:nvSpPr>
        <p:spPr bwMode="auto">
          <a:xfrm>
            <a:off x="228600" y="1181102"/>
            <a:ext cx="8763000" cy="584775"/>
          </a:xfrm>
          <a:prstGeom prst="rect">
            <a:avLst/>
          </a:prstGeom>
          <a:noFill/>
          <a:ln w="381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FontTx/>
              <a:buAutoNum type="arabicParenBoth"/>
              <a:defRPr/>
            </a:pPr>
            <a:r>
              <a:rPr lang="zh-CN" altLang="en-US" sz="3200">
                <a:effectLst>
                  <a:outerShdw blurRad="38100" dist="38100" dir="2700000" algn="tl">
                    <a:srgbClr val="C0C0C0"/>
                  </a:outerShdw>
                </a:effectLst>
                <a:latin typeface="黑体" pitchFamily="49" charset="-122"/>
                <a:ea typeface="黑体" pitchFamily="49" charset="-122"/>
              </a:rPr>
              <a:t>正数</a:t>
            </a:r>
            <a:r>
              <a:rPr lang="en-US" altLang="zh-CN" sz="3200">
                <a:effectLst>
                  <a:outerShdw blurRad="38100" dist="38100" dir="2700000" algn="tl">
                    <a:srgbClr val="C0C0C0"/>
                  </a:outerShdw>
                </a:effectLst>
                <a:latin typeface="黑体" pitchFamily="49" charset="-122"/>
                <a:ea typeface="黑体" pitchFamily="49" charset="-122"/>
              </a:rPr>
              <a:t>X</a:t>
            </a:r>
            <a:r>
              <a:rPr lang="zh-CN" altLang="en-US" sz="3200">
                <a:effectLst>
                  <a:outerShdw blurRad="38100" dist="38100" dir="2700000" algn="tl">
                    <a:srgbClr val="C0C0C0"/>
                  </a:outerShdw>
                </a:effectLst>
                <a:latin typeface="黑体" pitchFamily="49" charset="-122"/>
                <a:ea typeface="黑体" pitchFamily="49" charset="-122"/>
              </a:rPr>
              <a:t>的反码</a:t>
            </a:r>
            <a:r>
              <a:rPr lang="en-US" altLang="zh-CN" sz="3200">
                <a:effectLst>
                  <a:outerShdw blurRad="38100" dist="38100" dir="2700000" algn="tl">
                    <a:srgbClr val="C0C0C0"/>
                  </a:outerShdw>
                </a:effectLst>
                <a:latin typeface="黑体" pitchFamily="49" charset="-122"/>
                <a:ea typeface="黑体" pitchFamily="49" charset="-122"/>
              </a:rPr>
              <a:t>X</a:t>
            </a:r>
            <a:r>
              <a:rPr lang="zh-CN" altLang="en-US" sz="3200" baseline="-30000">
                <a:effectLst>
                  <a:outerShdw blurRad="38100" dist="38100" dir="2700000" algn="tl">
                    <a:srgbClr val="C0C0C0"/>
                  </a:outerShdw>
                </a:effectLst>
                <a:latin typeface="黑体" pitchFamily="49" charset="-122"/>
                <a:ea typeface="黑体" pitchFamily="49" charset="-122"/>
              </a:rPr>
              <a:t>反</a:t>
            </a:r>
            <a:r>
              <a:rPr lang="zh-CN" altLang="en-US" sz="3200">
                <a:effectLst>
                  <a:outerShdw blurRad="38100" dist="38100" dir="2700000" algn="tl">
                    <a:srgbClr val="C0C0C0"/>
                  </a:outerShdw>
                </a:effectLst>
                <a:latin typeface="黑体" pitchFamily="49" charset="-122"/>
                <a:ea typeface="黑体" pitchFamily="49" charset="-122"/>
              </a:rPr>
              <a:t>与原码</a:t>
            </a:r>
            <a:r>
              <a:rPr lang="en-US" altLang="zh-CN" sz="3200">
                <a:effectLst>
                  <a:outerShdw blurRad="38100" dist="38100" dir="2700000" algn="tl">
                    <a:srgbClr val="C0C0C0"/>
                  </a:outerShdw>
                </a:effectLst>
                <a:latin typeface="黑体" pitchFamily="49" charset="-122"/>
                <a:ea typeface="黑体" pitchFamily="49" charset="-122"/>
              </a:rPr>
              <a:t>X</a:t>
            </a:r>
            <a:r>
              <a:rPr lang="zh-CN" altLang="en-US" sz="3200" baseline="-25000">
                <a:effectLst>
                  <a:outerShdw blurRad="38100" dist="38100" dir="2700000" algn="tl">
                    <a:srgbClr val="C0C0C0"/>
                  </a:outerShdw>
                </a:effectLst>
                <a:latin typeface="黑体" pitchFamily="49" charset="-122"/>
                <a:ea typeface="黑体" pitchFamily="49" charset="-122"/>
              </a:rPr>
              <a:t>原</a:t>
            </a:r>
            <a:r>
              <a:rPr lang="zh-CN" altLang="en-US" sz="3200">
                <a:effectLst>
                  <a:outerShdw blurRad="38100" dist="38100" dir="2700000" algn="tl">
                    <a:srgbClr val="C0C0C0"/>
                  </a:outerShdw>
                </a:effectLst>
                <a:latin typeface="黑体" pitchFamily="49" charset="-122"/>
                <a:ea typeface="黑体" pitchFamily="49" charset="-122"/>
              </a:rPr>
              <a:t>相同。</a:t>
            </a:r>
          </a:p>
        </p:txBody>
      </p:sp>
      <p:sp>
        <p:nvSpPr>
          <p:cNvPr id="63492" name="Rectangle 4"/>
          <p:cNvSpPr>
            <a:spLocks noChangeArrowheads="1"/>
          </p:cNvSpPr>
          <p:nvPr/>
        </p:nvSpPr>
        <p:spPr bwMode="auto">
          <a:xfrm>
            <a:off x="228600" y="1981200"/>
            <a:ext cx="8763000" cy="1104900"/>
          </a:xfrm>
          <a:prstGeom prst="rect">
            <a:avLst/>
          </a:prstGeom>
          <a:noFill/>
          <a:ln w="381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3200">
                <a:effectLst>
                  <a:outerShdw blurRad="38100" dist="38100" dir="2700000" algn="tl">
                    <a:srgbClr val="C0C0C0"/>
                  </a:outerShdw>
                </a:effectLst>
                <a:latin typeface="黑体" pitchFamily="49" charset="-122"/>
                <a:ea typeface="黑体" pitchFamily="49" charset="-122"/>
              </a:rPr>
              <a:t>(2)</a:t>
            </a:r>
            <a:r>
              <a:rPr lang="zh-CN" altLang="en-US" sz="3200">
                <a:effectLst>
                  <a:outerShdw blurRad="38100" dist="38100" dir="2700000" algn="tl">
                    <a:srgbClr val="C0C0C0"/>
                  </a:outerShdw>
                </a:effectLst>
                <a:latin typeface="黑体" pitchFamily="49" charset="-122"/>
                <a:ea typeface="黑体" pitchFamily="49" charset="-122"/>
              </a:rPr>
              <a:t>负数</a:t>
            </a:r>
            <a:r>
              <a:rPr lang="en-US" altLang="zh-CN" sz="3200">
                <a:effectLst>
                  <a:outerShdw blurRad="38100" dist="38100" dir="2700000" algn="tl">
                    <a:srgbClr val="C0C0C0"/>
                  </a:outerShdw>
                </a:effectLst>
                <a:latin typeface="黑体" pitchFamily="49" charset="-122"/>
                <a:ea typeface="黑体" pitchFamily="49" charset="-122"/>
              </a:rPr>
              <a:t>X</a:t>
            </a:r>
            <a:r>
              <a:rPr lang="zh-CN" altLang="en-US" sz="3200">
                <a:effectLst>
                  <a:outerShdw blurRad="38100" dist="38100" dir="2700000" algn="tl">
                    <a:srgbClr val="C0C0C0"/>
                  </a:outerShdw>
                </a:effectLst>
                <a:latin typeface="黑体" pitchFamily="49" charset="-122"/>
                <a:ea typeface="黑体" pitchFamily="49" charset="-122"/>
              </a:rPr>
              <a:t>的反码</a:t>
            </a:r>
            <a:r>
              <a:rPr lang="en-US" altLang="zh-CN" sz="3200">
                <a:effectLst>
                  <a:outerShdw blurRad="38100" dist="38100" dir="2700000" algn="tl">
                    <a:srgbClr val="C0C0C0"/>
                  </a:outerShdw>
                </a:effectLst>
                <a:latin typeface="黑体" pitchFamily="49" charset="-122"/>
                <a:ea typeface="黑体" pitchFamily="49" charset="-122"/>
              </a:rPr>
              <a:t>X</a:t>
            </a:r>
            <a:r>
              <a:rPr lang="zh-CN" altLang="en-US" sz="3200" baseline="-30000">
                <a:effectLst>
                  <a:outerShdw blurRad="38100" dist="38100" dir="2700000" algn="tl">
                    <a:srgbClr val="C0C0C0"/>
                  </a:outerShdw>
                </a:effectLst>
                <a:latin typeface="黑体" pitchFamily="49" charset="-122"/>
                <a:ea typeface="黑体" pitchFamily="49" charset="-122"/>
              </a:rPr>
              <a:t>反</a:t>
            </a:r>
            <a:r>
              <a:rPr lang="zh-CN" altLang="en-US" sz="3200">
                <a:effectLst>
                  <a:outerShdw blurRad="38100" dist="38100" dir="2700000" algn="tl">
                    <a:srgbClr val="C0C0C0"/>
                  </a:outerShdw>
                </a:effectLst>
                <a:latin typeface="黑体" pitchFamily="49" charset="-122"/>
                <a:ea typeface="黑体" pitchFamily="49" charset="-122"/>
              </a:rPr>
              <a:t>的符号位为</a:t>
            </a:r>
            <a:r>
              <a:rPr lang="en-US" altLang="zh-CN" sz="3200">
                <a:effectLst>
                  <a:outerShdw blurRad="38100" dist="38100" dir="2700000" algn="tl">
                    <a:srgbClr val="C0C0C0"/>
                  </a:outerShdw>
                </a:effectLst>
                <a:latin typeface="黑体" pitchFamily="49" charset="-122"/>
                <a:ea typeface="黑体" pitchFamily="49" charset="-122"/>
              </a:rPr>
              <a:t>1</a:t>
            </a:r>
            <a:r>
              <a:rPr lang="zh-CN" altLang="en-US" sz="3200">
                <a:effectLst>
                  <a:outerShdw blurRad="38100" dist="38100" dir="2700000" algn="tl">
                    <a:srgbClr val="C0C0C0"/>
                  </a:outerShdw>
                </a:effectLst>
                <a:latin typeface="黑体" pitchFamily="49" charset="-122"/>
                <a:ea typeface="黑体" pitchFamily="49" charset="-122"/>
              </a:rPr>
              <a:t>，数值部分按位取反。</a:t>
            </a:r>
          </a:p>
        </p:txBody>
      </p:sp>
      <p:sp>
        <p:nvSpPr>
          <p:cNvPr id="63493" name="Rectangle 5"/>
          <p:cNvSpPr>
            <a:spLocks noChangeArrowheads="1"/>
          </p:cNvSpPr>
          <p:nvPr/>
        </p:nvSpPr>
        <p:spPr bwMode="auto">
          <a:xfrm>
            <a:off x="260350" y="3276602"/>
            <a:ext cx="8686800" cy="584775"/>
          </a:xfrm>
          <a:prstGeom prst="rect">
            <a:avLst/>
          </a:prstGeom>
          <a:noFill/>
          <a:ln w="381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3200">
                <a:effectLst>
                  <a:outerShdw blurRad="38100" dist="38100" dir="2700000" algn="tl">
                    <a:srgbClr val="C0C0C0"/>
                  </a:outerShdw>
                </a:effectLst>
                <a:latin typeface="黑体" pitchFamily="49" charset="-122"/>
                <a:ea typeface="黑体" pitchFamily="49" charset="-122"/>
              </a:rPr>
              <a:t>(3)</a:t>
            </a:r>
            <a:r>
              <a:rPr lang="zh-CN" altLang="en-US" sz="3200">
                <a:effectLst>
                  <a:outerShdw blurRad="38100" dist="38100" dir="2700000" algn="tl">
                    <a:srgbClr val="C0C0C0"/>
                  </a:outerShdw>
                </a:effectLst>
                <a:latin typeface="黑体" pitchFamily="49" charset="-122"/>
                <a:ea typeface="黑体" pitchFamily="49" charset="-122"/>
              </a:rPr>
              <a:t>在反码表示中，</a:t>
            </a:r>
            <a:r>
              <a:rPr lang="en-US" altLang="zh-CN" sz="3200">
                <a:effectLst>
                  <a:outerShdw blurRad="38100" dist="38100" dir="2700000" algn="tl">
                    <a:srgbClr val="C0C0C0"/>
                  </a:outerShdw>
                </a:effectLst>
                <a:latin typeface="黑体" pitchFamily="49" charset="-122"/>
                <a:ea typeface="黑体" pitchFamily="49" charset="-122"/>
              </a:rPr>
              <a:t>0</a:t>
            </a:r>
            <a:r>
              <a:rPr lang="zh-CN" altLang="en-US" sz="3200">
                <a:effectLst>
                  <a:outerShdw blurRad="38100" dist="38100" dir="2700000" algn="tl">
                    <a:srgbClr val="C0C0C0"/>
                  </a:outerShdw>
                </a:effectLst>
                <a:latin typeface="黑体" pitchFamily="49" charset="-122"/>
                <a:ea typeface="黑体" pitchFamily="49" charset="-122"/>
              </a:rPr>
              <a:t>的表示有两种不同形式。</a:t>
            </a:r>
          </a:p>
        </p:txBody>
      </p:sp>
      <p:sp>
        <p:nvSpPr>
          <p:cNvPr id="63494" name="Rectangle 6"/>
          <p:cNvSpPr>
            <a:spLocks noChangeArrowheads="1"/>
          </p:cNvSpPr>
          <p:nvPr/>
        </p:nvSpPr>
        <p:spPr bwMode="auto">
          <a:xfrm>
            <a:off x="381000" y="4038600"/>
            <a:ext cx="7456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3200" b="1">
                <a:effectLst>
                  <a:outerShdw blurRad="38100" dist="38100" dir="2700000" algn="tl">
                    <a:srgbClr val="C0C0C0"/>
                  </a:outerShdw>
                </a:effectLst>
                <a:latin typeface="宋体" pitchFamily="2" charset="-122"/>
              </a:rPr>
              <a:t>即</a:t>
            </a:r>
            <a:r>
              <a:rPr lang="en-US" altLang="zh-CN" sz="3200" b="1">
                <a:effectLst>
                  <a:outerShdw blurRad="38100" dist="38100" dir="2700000" algn="tl">
                    <a:srgbClr val="C0C0C0"/>
                  </a:outerShdw>
                </a:effectLst>
                <a:latin typeface="宋体" pitchFamily="2" charset="-122"/>
              </a:rPr>
              <a:t>:</a:t>
            </a:r>
            <a:r>
              <a:rPr lang="zh-CN" altLang="en-US" sz="3200" b="1">
                <a:effectLst>
                  <a:outerShdw blurRad="38100" dist="38100" dir="2700000" algn="tl">
                    <a:srgbClr val="C0C0C0"/>
                  </a:outerShdw>
                </a:effectLst>
                <a:latin typeface="宋体" pitchFamily="2" charset="-122"/>
              </a:rPr>
              <a:t>＋</a:t>
            </a:r>
            <a:r>
              <a:rPr lang="en-US" altLang="zh-CN" sz="3200" b="1">
                <a:effectLst>
                  <a:outerShdw blurRad="38100" dist="38100" dir="2700000" algn="tl">
                    <a:srgbClr val="C0C0C0"/>
                  </a:outerShdw>
                </a:effectLst>
                <a:latin typeface="宋体" pitchFamily="2" charset="-122"/>
              </a:rPr>
              <a:t>0</a:t>
            </a:r>
            <a:r>
              <a:rPr lang="zh-CN" altLang="en-US" sz="3200" b="1" baseline="-25000">
                <a:effectLst>
                  <a:outerShdw blurRad="38100" dist="38100" dir="2700000" algn="tl">
                    <a:srgbClr val="C0C0C0"/>
                  </a:outerShdw>
                </a:effectLst>
                <a:latin typeface="宋体" pitchFamily="2" charset="-122"/>
              </a:rPr>
              <a:t>反</a:t>
            </a:r>
            <a:r>
              <a:rPr lang="zh-CN" altLang="en-US" sz="3200" b="1">
                <a:effectLst>
                  <a:outerShdw blurRad="38100" dist="38100" dir="2700000" algn="tl">
                    <a:srgbClr val="C0C0C0"/>
                  </a:outerShdw>
                </a:effectLst>
                <a:latin typeface="宋体" pitchFamily="2" charset="-122"/>
              </a:rPr>
              <a:t>＝</a:t>
            </a:r>
            <a:r>
              <a:rPr lang="en-US" altLang="zh-CN" sz="3200" b="1">
                <a:effectLst>
                  <a:outerShdw blurRad="38100" dist="38100" dir="2700000" algn="tl">
                    <a:srgbClr val="C0C0C0"/>
                  </a:outerShdw>
                </a:effectLst>
                <a:latin typeface="宋体" pitchFamily="2" charset="-122"/>
              </a:rPr>
              <a:t>0.00</a:t>
            </a:r>
            <a:r>
              <a:rPr lang="en-US" altLang="zh-CN" sz="3200" b="1">
                <a:effectLst>
                  <a:outerShdw blurRad="38100" dist="38100" dir="2700000" algn="tl">
                    <a:srgbClr val="C0C0C0"/>
                  </a:outerShdw>
                </a:effectLst>
                <a:latin typeface="Times New Roman"/>
              </a:rPr>
              <a:t>……</a:t>
            </a:r>
            <a:r>
              <a:rPr lang="en-US" altLang="zh-CN" sz="3200" b="1">
                <a:effectLst>
                  <a:outerShdw blurRad="38100" dist="38100" dir="2700000" algn="tl">
                    <a:srgbClr val="C0C0C0"/>
                  </a:outerShdw>
                </a:effectLst>
                <a:latin typeface="宋体" pitchFamily="2" charset="-122"/>
              </a:rPr>
              <a:t>0</a:t>
            </a:r>
            <a:r>
              <a:rPr lang="zh-CN" altLang="en-US" sz="3200" b="1">
                <a:effectLst>
                  <a:outerShdw blurRad="38100" dist="38100" dir="2700000" algn="tl">
                    <a:srgbClr val="C0C0C0"/>
                  </a:outerShdw>
                </a:effectLst>
                <a:latin typeface="宋体" pitchFamily="2" charset="-122"/>
              </a:rPr>
              <a:t>，－</a:t>
            </a:r>
            <a:r>
              <a:rPr lang="en-US" altLang="zh-CN" sz="3200" b="1">
                <a:effectLst>
                  <a:outerShdw blurRad="38100" dist="38100" dir="2700000" algn="tl">
                    <a:srgbClr val="C0C0C0"/>
                  </a:outerShdw>
                </a:effectLst>
                <a:latin typeface="宋体" pitchFamily="2" charset="-122"/>
              </a:rPr>
              <a:t>0</a:t>
            </a:r>
            <a:r>
              <a:rPr lang="zh-CN" altLang="en-US" sz="3200" b="1" baseline="-25000">
                <a:effectLst>
                  <a:outerShdw blurRad="38100" dist="38100" dir="2700000" algn="tl">
                    <a:srgbClr val="C0C0C0"/>
                  </a:outerShdw>
                </a:effectLst>
                <a:latin typeface="宋体" pitchFamily="2" charset="-122"/>
              </a:rPr>
              <a:t>反</a:t>
            </a:r>
            <a:r>
              <a:rPr lang="zh-CN" altLang="en-US" sz="3200" b="1">
                <a:effectLst>
                  <a:outerShdw blurRad="38100" dist="38100" dir="2700000" algn="tl">
                    <a:srgbClr val="C0C0C0"/>
                  </a:outerShdw>
                </a:effectLst>
                <a:latin typeface="宋体" pitchFamily="2" charset="-122"/>
              </a:rPr>
              <a:t>＝</a:t>
            </a:r>
            <a:r>
              <a:rPr lang="en-US" altLang="zh-CN" sz="3200" b="1">
                <a:effectLst>
                  <a:outerShdw blurRad="38100" dist="38100" dir="2700000" algn="tl">
                    <a:srgbClr val="C0C0C0"/>
                  </a:outerShdw>
                </a:effectLst>
                <a:latin typeface="宋体" pitchFamily="2" charset="-122"/>
              </a:rPr>
              <a:t>1.11</a:t>
            </a:r>
            <a:r>
              <a:rPr lang="en-US" altLang="zh-CN" sz="3200" b="1">
                <a:effectLst>
                  <a:outerShdw blurRad="38100" dist="38100" dir="2700000" algn="tl">
                    <a:srgbClr val="C0C0C0"/>
                  </a:outerShdw>
                </a:effectLst>
                <a:latin typeface="Times New Roman"/>
              </a:rPr>
              <a:t>……</a:t>
            </a:r>
            <a:r>
              <a:rPr lang="en-US" altLang="zh-CN" sz="3200" b="1">
                <a:effectLst>
                  <a:outerShdw blurRad="38100" dist="38100" dir="2700000" algn="tl">
                    <a:srgbClr val="C0C0C0"/>
                  </a:outerShdw>
                </a:effectLst>
                <a:latin typeface="宋体" pitchFamily="2" charset="-122"/>
              </a:rPr>
              <a:t>1</a:t>
            </a:r>
          </a:p>
        </p:txBody>
      </p:sp>
      <p:sp>
        <p:nvSpPr>
          <p:cNvPr id="63495" name="Rectangle 7"/>
          <p:cNvSpPr>
            <a:spLocks noChangeArrowheads="1"/>
          </p:cNvSpPr>
          <p:nvPr/>
        </p:nvSpPr>
        <p:spPr bwMode="auto">
          <a:xfrm>
            <a:off x="273050" y="4914900"/>
            <a:ext cx="8686800" cy="1104900"/>
          </a:xfrm>
          <a:prstGeom prst="rect">
            <a:avLst/>
          </a:prstGeom>
          <a:noFill/>
          <a:ln w="381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3200" dirty="0">
                <a:effectLst>
                  <a:outerShdw blurRad="38100" dist="38100" dir="2700000" algn="tl">
                    <a:srgbClr val="C0C0C0"/>
                  </a:outerShdw>
                </a:effectLst>
                <a:latin typeface="黑体" pitchFamily="49" charset="-122"/>
                <a:ea typeface="黑体" pitchFamily="49" charset="-122"/>
              </a:rPr>
              <a:t>(4)</a:t>
            </a:r>
            <a:r>
              <a:rPr lang="zh-CN" altLang="en-US" sz="3200" dirty="0">
                <a:effectLst>
                  <a:outerShdw blurRad="38100" dist="38100" dir="2700000" algn="tl">
                    <a:srgbClr val="C0C0C0"/>
                  </a:outerShdw>
                </a:effectLst>
                <a:latin typeface="黑体" pitchFamily="49" charset="-122"/>
                <a:ea typeface="黑体" pitchFamily="49" charset="-122"/>
              </a:rPr>
              <a:t>反码就是除符号位外，用同样字长的全</a:t>
            </a:r>
            <a:r>
              <a:rPr lang="en-US" altLang="zh-CN" sz="3200" dirty="0">
                <a:effectLst>
                  <a:outerShdw blurRad="38100" dist="38100" dir="2700000" algn="tl">
                    <a:srgbClr val="C0C0C0"/>
                  </a:outerShdw>
                </a:effectLst>
                <a:latin typeface="黑体" pitchFamily="49" charset="-122"/>
                <a:ea typeface="黑体" pitchFamily="49" charset="-122"/>
              </a:rPr>
              <a:t>1</a:t>
            </a:r>
            <a:r>
              <a:rPr lang="zh-CN" altLang="en-US" sz="3200" dirty="0">
                <a:effectLst>
                  <a:outerShdw blurRad="38100" dist="38100" dir="2700000" algn="tl">
                    <a:srgbClr val="C0C0C0"/>
                  </a:outerShdw>
                </a:effectLst>
                <a:latin typeface="黑体" pitchFamily="49" charset="-122"/>
                <a:ea typeface="黑体" pitchFamily="49" charset="-122"/>
              </a:rPr>
              <a:t>码减去该数的绝对值而得，所以</a:t>
            </a:r>
            <a:r>
              <a:rPr lang="zh-CN" altLang="en-US" sz="3200" dirty="0">
                <a:solidFill>
                  <a:schemeClr val="accent2"/>
                </a:solidFill>
                <a:effectLst>
                  <a:outerShdw blurRad="38100" dist="38100" dir="2700000" algn="tl">
                    <a:srgbClr val="C0C0C0"/>
                  </a:outerShdw>
                </a:effectLst>
                <a:latin typeface="黑体" pitchFamily="49" charset="-122"/>
                <a:ea typeface="黑体" pitchFamily="49" charset="-122"/>
              </a:rPr>
              <a:t>反码称为</a:t>
            </a:r>
            <a:r>
              <a:rPr lang="en-US" altLang="zh-CN" sz="3200" dirty="0">
                <a:solidFill>
                  <a:schemeClr val="accent2"/>
                </a:solidFill>
                <a:effectLst>
                  <a:outerShdw blurRad="38100" dist="38100" dir="2700000" algn="tl">
                    <a:srgbClr val="C0C0C0"/>
                  </a:outerShdw>
                </a:effectLst>
                <a:latin typeface="黑体" pitchFamily="49" charset="-122"/>
                <a:ea typeface="黑体" pitchFamily="49" charset="-122"/>
              </a:rPr>
              <a:t>1</a:t>
            </a:r>
            <a:r>
              <a:rPr lang="zh-CN" altLang="en-US" sz="3200" dirty="0">
                <a:solidFill>
                  <a:schemeClr val="accent2"/>
                </a:solidFill>
                <a:effectLst>
                  <a:outerShdw blurRad="38100" dist="38100" dir="2700000" algn="tl">
                    <a:srgbClr val="C0C0C0"/>
                  </a:outerShdw>
                </a:effectLst>
                <a:latin typeface="黑体" pitchFamily="49" charset="-122"/>
                <a:ea typeface="黑体" pitchFamily="49" charset="-122"/>
              </a:rPr>
              <a:t>的补码</a:t>
            </a:r>
            <a:r>
              <a:rPr lang="zh-CN" altLang="en-US" sz="3200" dirty="0">
                <a:effectLst>
                  <a:outerShdw blurRad="38100" dist="38100" dir="2700000" algn="tl">
                    <a:srgbClr val="C0C0C0"/>
                  </a:outerShdw>
                </a:effectLst>
                <a:latin typeface="黑体" pitchFamily="49" charset="-122"/>
                <a:ea typeface="黑体"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3491"/>
                                        </p:tgtEl>
                                        <p:attrNameLst>
                                          <p:attrName>style.visibility</p:attrName>
                                        </p:attrNameLst>
                                      </p:cBhvr>
                                      <p:to>
                                        <p:strVal val="visible"/>
                                      </p:to>
                                    </p:set>
                                    <p:animEffect transition="in" filter="box(in)">
                                      <p:cBhvr>
                                        <p:cTn id="7" dur="500"/>
                                        <p:tgtEl>
                                          <p:spTgt spid="634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3492"/>
                                        </p:tgtEl>
                                        <p:attrNameLst>
                                          <p:attrName>style.visibility</p:attrName>
                                        </p:attrNameLst>
                                      </p:cBhvr>
                                      <p:to>
                                        <p:strVal val="visible"/>
                                      </p:to>
                                    </p:set>
                                    <p:animEffect transition="in" filter="box(in)">
                                      <p:cBhvr>
                                        <p:cTn id="12" dur="500"/>
                                        <p:tgtEl>
                                          <p:spTgt spid="634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3493"/>
                                        </p:tgtEl>
                                        <p:attrNameLst>
                                          <p:attrName>style.visibility</p:attrName>
                                        </p:attrNameLst>
                                      </p:cBhvr>
                                      <p:to>
                                        <p:strVal val="visible"/>
                                      </p:to>
                                    </p:set>
                                    <p:animEffect transition="in" filter="box(in)">
                                      <p:cBhvr>
                                        <p:cTn id="17" dur="500"/>
                                        <p:tgtEl>
                                          <p:spTgt spid="634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494"/>
                                        </p:tgtEl>
                                        <p:attrNameLst>
                                          <p:attrName>style.visibility</p:attrName>
                                        </p:attrNameLst>
                                      </p:cBhvr>
                                      <p:to>
                                        <p:strVal val="visible"/>
                                      </p:to>
                                    </p:set>
                                    <p:animEffect transition="in" filter="wipe(left)">
                                      <p:cBhvr>
                                        <p:cTn id="22" dur="500"/>
                                        <p:tgtEl>
                                          <p:spTgt spid="634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3495"/>
                                        </p:tgtEl>
                                        <p:attrNameLst>
                                          <p:attrName>style.visibility</p:attrName>
                                        </p:attrNameLst>
                                      </p:cBhvr>
                                      <p:to>
                                        <p:strVal val="visible"/>
                                      </p:to>
                                    </p:set>
                                    <p:animEffect transition="in" filter="box(in)">
                                      <p:cBhvr>
                                        <p:cTn id="27" dur="500"/>
                                        <p:tgtEl>
                                          <p:spTgt spid="63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nimBg="1" autoUpdateAnimBg="0"/>
      <p:bldP spid="63492" grpId="0" animBg="1" autoUpdateAnimBg="0"/>
      <p:bldP spid="63493" grpId="0" animBg="1" autoUpdateAnimBg="0"/>
      <p:bldP spid="63494" grpId="0" autoUpdateAnimBg="0"/>
      <p:bldP spid="63495"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1BB84202-0056-449C-93D5-AC0A060813ED}" type="slidenum">
              <a:rPr lang="en-US" altLang="zh-CN" sz="1400"/>
              <a:pPr>
                <a:spcBef>
                  <a:spcPct val="0"/>
                </a:spcBef>
                <a:buFontTx/>
                <a:buNone/>
              </a:pPr>
              <a:t>21</a:t>
            </a:fld>
            <a:endParaRPr lang="en-US" altLang="zh-CN" sz="1400"/>
          </a:p>
        </p:txBody>
      </p:sp>
      <p:sp>
        <p:nvSpPr>
          <p:cNvPr id="43010" name="Rectangle 2"/>
          <p:cNvSpPr>
            <a:spLocks noChangeArrowheads="1"/>
          </p:cNvSpPr>
          <p:nvPr/>
        </p:nvSpPr>
        <p:spPr bwMode="auto">
          <a:xfrm>
            <a:off x="665163" y="1412875"/>
            <a:ext cx="6553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sz="3200" b="1" dirty="0">
                <a:effectLst>
                  <a:outerShdw blurRad="38100" dist="38100" dir="2700000" algn="tl">
                    <a:srgbClr val="C0C0C0"/>
                  </a:outerShdw>
                </a:effectLst>
              </a:rPr>
              <a:t>例：求原码</a:t>
            </a:r>
            <a:r>
              <a:rPr lang="en-US" altLang="zh-CN" sz="3200" b="1" dirty="0">
                <a:effectLst>
                  <a:outerShdw blurRad="38100" dist="38100" dir="2700000" algn="tl">
                    <a:srgbClr val="C0C0C0"/>
                  </a:outerShdw>
                </a:effectLst>
              </a:rPr>
              <a:t>11101100</a:t>
            </a:r>
            <a:r>
              <a:rPr lang="zh-CN" altLang="en-US" sz="3200" b="1" dirty="0">
                <a:effectLst>
                  <a:outerShdw blurRad="38100" dist="38100" dir="2700000" algn="tl">
                    <a:srgbClr val="C0C0C0"/>
                  </a:outerShdw>
                </a:effectLst>
              </a:rPr>
              <a:t>的反码。</a:t>
            </a:r>
          </a:p>
        </p:txBody>
      </p:sp>
      <p:grpSp>
        <p:nvGrpSpPr>
          <p:cNvPr id="43011" name="Group 3"/>
          <p:cNvGrpSpPr>
            <a:grpSpLocks/>
          </p:cNvGrpSpPr>
          <p:nvPr/>
        </p:nvGrpSpPr>
        <p:grpSpPr bwMode="auto">
          <a:xfrm>
            <a:off x="3133727" y="2276475"/>
            <a:ext cx="6010275" cy="1570038"/>
            <a:chOff x="703" y="1434"/>
            <a:chExt cx="4218" cy="989"/>
          </a:xfrm>
        </p:grpSpPr>
        <p:sp>
          <p:nvSpPr>
            <p:cNvPr id="43012" name="Rectangle 4"/>
            <p:cNvSpPr>
              <a:spLocks noChangeArrowheads="1"/>
            </p:cNvSpPr>
            <p:nvPr/>
          </p:nvSpPr>
          <p:spPr bwMode="auto">
            <a:xfrm>
              <a:off x="793" y="1434"/>
              <a:ext cx="4128"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3200" b="1" dirty="0">
                  <a:effectLst>
                    <a:outerShdw blurRad="38100" dist="38100" dir="2700000" algn="tl">
                      <a:srgbClr val="C0C0C0"/>
                    </a:outerShdw>
                  </a:effectLst>
                </a:rPr>
                <a:t>  1111111</a:t>
              </a:r>
            </a:p>
            <a:p>
              <a:pPr eaLnBrk="1" hangingPunct="1">
                <a:defRPr/>
              </a:pPr>
              <a:r>
                <a:rPr lang="en-US" altLang="zh-CN" sz="3200" b="1" dirty="0">
                  <a:effectLst>
                    <a:outerShdw blurRad="38100" dist="38100" dir="2700000" algn="tl">
                      <a:srgbClr val="C0C0C0"/>
                    </a:outerShdw>
                  </a:effectLst>
                </a:rPr>
                <a:t>- 1101100</a:t>
              </a:r>
            </a:p>
            <a:p>
              <a:pPr eaLnBrk="1" hangingPunct="1">
                <a:defRPr/>
              </a:pPr>
              <a:r>
                <a:rPr lang="en-US" altLang="zh-CN" sz="3200" b="1" dirty="0">
                  <a:effectLst>
                    <a:outerShdw blurRad="38100" dist="38100" dir="2700000" algn="tl">
                      <a:srgbClr val="C0C0C0"/>
                    </a:outerShdw>
                  </a:effectLst>
                </a:rPr>
                <a:t>  0010011</a:t>
              </a:r>
            </a:p>
          </p:txBody>
        </p:sp>
        <p:sp>
          <p:nvSpPr>
            <p:cNvPr id="70663" name="Line 5"/>
            <p:cNvSpPr>
              <a:spLocks noChangeShapeType="1"/>
            </p:cNvSpPr>
            <p:nvPr/>
          </p:nvSpPr>
          <p:spPr bwMode="auto">
            <a:xfrm>
              <a:off x="703" y="2115"/>
              <a:ext cx="127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3014" name="Rectangle 6"/>
          <p:cNvSpPr>
            <a:spLocks noChangeArrowheads="1"/>
          </p:cNvSpPr>
          <p:nvPr/>
        </p:nvSpPr>
        <p:spPr bwMode="auto">
          <a:xfrm>
            <a:off x="736600" y="4076700"/>
            <a:ext cx="6553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sz="3200" b="1" dirty="0">
                <a:effectLst>
                  <a:outerShdw blurRad="38100" dist="38100" dir="2700000" algn="tl">
                    <a:srgbClr val="C0C0C0"/>
                  </a:outerShdw>
                </a:effectLst>
              </a:rPr>
              <a:t>添加符号位得：</a:t>
            </a:r>
            <a:r>
              <a:rPr lang="en-US" altLang="zh-CN" sz="3200" b="1" dirty="0">
                <a:effectLst>
                  <a:outerShdw blurRad="38100" dist="38100" dir="2700000" algn="tl">
                    <a:srgbClr val="C0C0C0"/>
                  </a:outerShdw>
                </a:effectLst>
              </a:rPr>
              <a:t>10010011</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dissolve">
                                      <p:cBhvr>
                                        <p:cTn id="7" dur="500"/>
                                        <p:tgtEl>
                                          <p:spTgt spid="430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14"/>
                                        </p:tgtEl>
                                        <p:attrNameLst>
                                          <p:attrName>style.visibility</p:attrName>
                                        </p:attrNameLst>
                                      </p:cBhvr>
                                      <p:to>
                                        <p:strVal val="visible"/>
                                      </p:to>
                                    </p:set>
                                    <p:animEffect transition="in" filter="wipe(left)">
                                      <p:cBhvr>
                                        <p:cTn id="12" dur="500"/>
                                        <p:tgtEl>
                                          <p:spTgt spid="43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4"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7414E064-52DE-48AB-AFA1-5224B480A118}" type="slidenum">
              <a:rPr lang="en-US" altLang="zh-CN" sz="1400"/>
              <a:pPr>
                <a:spcBef>
                  <a:spcPct val="0"/>
                </a:spcBef>
                <a:buFontTx/>
                <a:buNone/>
              </a:pPr>
              <a:t>22</a:t>
            </a:fld>
            <a:endParaRPr lang="en-US" altLang="zh-CN" sz="1400" dirty="0"/>
          </a:p>
        </p:txBody>
      </p:sp>
      <p:sp>
        <p:nvSpPr>
          <p:cNvPr id="44034" name="Rectangle 2"/>
          <p:cNvSpPr>
            <a:spLocks noChangeArrowheads="1"/>
          </p:cNvSpPr>
          <p:nvPr/>
        </p:nvSpPr>
        <p:spPr bwMode="auto">
          <a:xfrm>
            <a:off x="228600" y="258763"/>
            <a:ext cx="3352800" cy="762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4400" b="1">
                <a:solidFill>
                  <a:schemeClr val="tx2"/>
                </a:solidFill>
                <a:latin typeface="黑体" panose="02010609060101010101" pitchFamily="49" charset="-122"/>
                <a:ea typeface="黑体" panose="02010609060101010101" pitchFamily="49" charset="-122"/>
              </a:rPr>
              <a:t>1.3.4 </a:t>
            </a:r>
            <a:r>
              <a:rPr lang="zh-CN" altLang="en-US" sz="4400" b="1">
                <a:solidFill>
                  <a:schemeClr val="tx2"/>
                </a:solidFill>
                <a:latin typeface="黑体" panose="02010609060101010101" pitchFamily="49" charset="-122"/>
                <a:ea typeface="黑体" panose="02010609060101010101" pitchFamily="49" charset="-122"/>
              </a:rPr>
              <a:t>补码</a:t>
            </a:r>
          </a:p>
        </p:txBody>
      </p:sp>
      <p:sp>
        <p:nvSpPr>
          <p:cNvPr id="44035" name="Rectangle 3"/>
          <p:cNvSpPr>
            <a:spLocks noChangeArrowheads="1"/>
          </p:cNvSpPr>
          <p:nvPr/>
        </p:nvSpPr>
        <p:spPr bwMode="auto">
          <a:xfrm>
            <a:off x="304800" y="1387477"/>
            <a:ext cx="8534400" cy="2079625"/>
          </a:xfrm>
          <a:prstGeom prst="rect">
            <a:avLst/>
          </a:prstGeom>
          <a:noFill/>
          <a:ln w="381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0000"/>
              </a:spcBef>
              <a:defRPr/>
            </a:pPr>
            <a:r>
              <a:rPr lang="zh-CN" altLang="en-US" sz="3200">
                <a:effectLst>
                  <a:outerShdw blurRad="38100" dist="38100" dir="2700000" algn="tl">
                    <a:srgbClr val="C0C0C0"/>
                  </a:outerShdw>
                </a:effectLst>
                <a:latin typeface="黑体" pitchFamily="49" charset="-122"/>
                <a:ea typeface="黑体" pitchFamily="49" charset="-122"/>
              </a:rPr>
              <a:t>补码又称</a:t>
            </a:r>
            <a:r>
              <a:rPr lang="zh-CN" altLang="en-US" sz="3200">
                <a:effectLst>
                  <a:outerShdw blurRad="38100" dist="38100" dir="2700000" algn="tl">
                    <a:srgbClr val="C0C0C0"/>
                  </a:outerShdw>
                </a:effectLst>
                <a:latin typeface="Times New Roman"/>
                <a:ea typeface="黑体" pitchFamily="49" charset="-122"/>
              </a:rPr>
              <a:t>“</a:t>
            </a:r>
            <a:r>
              <a:rPr lang="zh-CN" altLang="en-US" sz="3200">
                <a:effectLst>
                  <a:outerShdw blurRad="38100" dist="38100" dir="2700000" algn="tl">
                    <a:srgbClr val="C0C0C0"/>
                  </a:outerShdw>
                </a:effectLst>
                <a:latin typeface="黑体" pitchFamily="49" charset="-122"/>
                <a:ea typeface="黑体" pitchFamily="49" charset="-122"/>
              </a:rPr>
              <a:t>对</a:t>
            </a:r>
            <a:r>
              <a:rPr lang="en-US" altLang="zh-CN" sz="3200">
                <a:effectLst>
                  <a:outerShdw blurRad="38100" dist="38100" dir="2700000" algn="tl">
                    <a:srgbClr val="C0C0C0"/>
                  </a:outerShdw>
                </a:effectLst>
                <a:latin typeface="黑体" pitchFamily="49" charset="-122"/>
                <a:ea typeface="黑体" pitchFamily="49" charset="-122"/>
              </a:rPr>
              <a:t>2</a:t>
            </a:r>
            <a:r>
              <a:rPr lang="zh-CN" altLang="en-US" sz="3200">
                <a:effectLst>
                  <a:outerShdw blurRad="38100" dist="38100" dir="2700000" algn="tl">
                    <a:srgbClr val="C0C0C0"/>
                  </a:outerShdw>
                </a:effectLst>
                <a:latin typeface="黑体" pitchFamily="49" charset="-122"/>
                <a:ea typeface="黑体" pitchFamily="49" charset="-122"/>
              </a:rPr>
              <a:t>的补数</a:t>
            </a:r>
            <a:r>
              <a:rPr lang="zh-CN" altLang="en-US" sz="3200">
                <a:effectLst>
                  <a:outerShdw blurRad="38100" dist="38100" dir="2700000" algn="tl">
                    <a:srgbClr val="C0C0C0"/>
                  </a:outerShdw>
                </a:effectLst>
                <a:latin typeface="Times New Roman"/>
                <a:ea typeface="黑体" pitchFamily="49" charset="-122"/>
              </a:rPr>
              <a:t>”</a:t>
            </a:r>
            <a:r>
              <a:rPr lang="zh-CN" altLang="en-US" sz="3200">
                <a:effectLst>
                  <a:outerShdw blurRad="38100" dist="38100" dir="2700000" algn="tl">
                    <a:srgbClr val="C0C0C0"/>
                  </a:outerShdw>
                </a:effectLst>
                <a:latin typeface="黑体" pitchFamily="49" charset="-122"/>
                <a:ea typeface="黑体" pitchFamily="49" charset="-122"/>
              </a:rPr>
              <a:t>，补码表示法是：如果数为正，则正数的补码与原码表示形式相同；如果数为负，则将负数的原码除符号位外，其余各位取反后末尾再加</a:t>
            </a:r>
            <a:r>
              <a:rPr lang="en-US" altLang="zh-CN" sz="3200">
                <a:effectLst>
                  <a:outerShdw blurRad="38100" dist="38100" dir="2700000" algn="tl">
                    <a:srgbClr val="C0C0C0"/>
                  </a:outerShdw>
                </a:effectLst>
                <a:latin typeface="黑体" pitchFamily="49" charset="-122"/>
                <a:ea typeface="黑体" pitchFamily="49" charset="-122"/>
              </a:rPr>
              <a:t>1</a:t>
            </a:r>
            <a:r>
              <a:rPr lang="zh-CN" altLang="en-US" sz="3200">
                <a:effectLst>
                  <a:outerShdw blurRad="38100" dist="38100" dir="2700000" algn="tl">
                    <a:srgbClr val="C0C0C0"/>
                  </a:outerShdw>
                </a:effectLst>
                <a:latin typeface="黑体" pitchFamily="49" charset="-122"/>
                <a:ea typeface="黑体" pitchFamily="49" charset="-122"/>
              </a:rPr>
              <a:t>。</a:t>
            </a:r>
          </a:p>
        </p:txBody>
      </p:sp>
      <p:sp>
        <p:nvSpPr>
          <p:cNvPr id="44040" name="Rectangle 8"/>
          <p:cNvSpPr>
            <a:spLocks noChangeArrowheads="1"/>
          </p:cNvSpPr>
          <p:nvPr/>
        </p:nvSpPr>
        <p:spPr bwMode="auto">
          <a:xfrm>
            <a:off x="381000" y="4065590"/>
            <a:ext cx="730039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3200" b="1" dirty="0">
                <a:effectLst>
                  <a:outerShdw blurRad="38100" dist="38100" dir="2700000" algn="tl">
                    <a:srgbClr val="C0C0C0"/>
                  </a:outerShdw>
                </a:effectLst>
              </a:rPr>
              <a:t>例： </a:t>
            </a:r>
            <a:r>
              <a:rPr lang="en-US" altLang="zh-CN" sz="3200" b="1" dirty="0">
                <a:effectLst>
                  <a:outerShdw blurRad="38100" dist="38100" dir="2700000" algn="tl">
                    <a:srgbClr val="C0C0C0"/>
                  </a:outerShdw>
                </a:effectLst>
              </a:rPr>
              <a:t>X</a:t>
            </a:r>
            <a:r>
              <a:rPr lang="en-US" altLang="zh-CN" sz="3200" b="1" baseline="-30000" dirty="0">
                <a:effectLst>
                  <a:outerShdw blurRad="38100" dist="38100" dir="2700000" algn="tl">
                    <a:srgbClr val="C0C0C0"/>
                  </a:outerShdw>
                </a:effectLst>
              </a:rPr>
              <a:t>1</a:t>
            </a: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latin typeface="Courier New" panose="02070309020205020404" pitchFamily="49" charset="0"/>
                <a:cs typeface="Courier New" panose="02070309020205020404" pitchFamily="49" charset="0"/>
              </a:rPr>
              <a:t>+10011</a:t>
            </a:r>
            <a:r>
              <a:rPr lang="zh-CN" altLang="en-US" sz="3200" b="1" dirty="0">
                <a:effectLst>
                  <a:outerShdw blurRad="38100" dist="38100" dir="2700000" algn="tl">
                    <a:srgbClr val="C0C0C0"/>
                  </a:outerShdw>
                </a:effectLst>
              </a:rPr>
              <a:t>表示为  </a:t>
            </a:r>
            <a:r>
              <a:rPr lang="en-US" altLang="zh-CN" sz="3200" b="1" dirty="0">
                <a:effectLst>
                  <a:outerShdw blurRad="38100" dist="38100" dir="2700000" algn="tl">
                    <a:srgbClr val="C0C0C0"/>
                  </a:outerShdw>
                </a:effectLst>
              </a:rPr>
              <a:t>X</a:t>
            </a:r>
            <a:r>
              <a:rPr lang="en-US" altLang="zh-CN" sz="3200" b="1" baseline="-30000" dirty="0">
                <a:effectLst>
                  <a:outerShdw blurRad="38100" dist="38100" dir="2700000" algn="tl">
                    <a:srgbClr val="C0C0C0"/>
                  </a:outerShdw>
                </a:effectLst>
              </a:rPr>
              <a:t>1</a:t>
            </a:r>
            <a:r>
              <a:rPr lang="zh-CN" altLang="en-US" sz="3200" b="1" baseline="-30000" dirty="0">
                <a:effectLst>
                  <a:outerShdw blurRad="38100" dist="38100" dir="2700000" algn="tl">
                    <a:srgbClr val="C0C0C0"/>
                  </a:outerShdw>
                </a:effectLst>
              </a:rPr>
              <a:t>补</a:t>
            </a:r>
            <a:r>
              <a:rPr lang="en-US" altLang="zh-CN"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latin typeface="Courier New" panose="02070309020205020404" pitchFamily="49" charset="0"/>
                <a:cs typeface="Courier New" panose="02070309020205020404" pitchFamily="49" charset="0"/>
              </a:rPr>
              <a:t>010011</a:t>
            </a:r>
          </a:p>
        </p:txBody>
      </p:sp>
      <p:sp>
        <p:nvSpPr>
          <p:cNvPr id="44041" name="Rectangle 9"/>
          <p:cNvSpPr>
            <a:spLocks noChangeArrowheads="1"/>
          </p:cNvSpPr>
          <p:nvPr/>
        </p:nvSpPr>
        <p:spPr bwMode="auto">
          <a:xfrm>
            <a:off x="1295402" y="4903790"/>
            <a:ext cx="637386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dirty="0">
                <a:effectLst>
                  <a:outerShdw blurRad="38100" dist="38100" dir="2700000" algn="tl">
                    <a:srgbClr val="C0C0C0"/>
                  </a:outerShdw>
                </a:effectLst>
              </a:rPr>
              <a:t>X</a:t>
            </a:r>
            <a:r>
              <a:rPr lang="en-US" altLang="zh-CN" sz="3200" b="1" baseline="-30000" dirty="0">
                <a:effectLst>
                  <a:outerShdw blurRad="38100" dist="38100" dir="2700000" algn="tl">
                    <a:srgbClr val="C0C0C0"/>
                  </a:outerShdw>
                </a:effectLst>
              </a:rPr>
              <a:t>2</a:t>
            </a: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latin typeface="Courier New" panose="02070309020205020404" pitchFamily="49" charset="0"/>
                <a:cs typeface="Courier New" panose="02070309020205020404" pitchFamily="49" charset="0"/>
              </a:rPr>
              <a:t>-01010</a:t>
            </a:r>
            <a:r>
              <a:rPr lang="zh-CN" altLang="en-US" sz="3200" b="1" dirty="0">
                <a:effectLst>
                  <a:outerShdw blurRad="38100" dist="38100" dir="2700000" algn="tl">
                    <a:srgbClr val="C0C0C0"/>
                  </a:outerShdw>
                </a:effectLst>
              </a:rPr>
              <a:t>表示为  </a:t>
            </a:r>
            <a:r>
              <a:rPr lang="en-US" altLang="zh-CN" sz="3200" b="1" dirty="0">
                <a:effectLst>
                  <a:outerShdw blurRad="38100" dist="38100" dir="2700000" algn="tl">
                    <a:srgbClr val="C0C0C0"/>
                  </a:outerShdw>
                </a:effectLst>
              </a:rPr>
              <a:t>X</a:t>
            </a:r>
            <a:r>
              <a:rPr lang="en-US" altLang="zh-CN" sz="3200" b="1" baseline="-30000" dirty="0">
                <a:effectLst>
                  <a:outerShdw blurRad="38100" dist="38100" dir="2700000" algn="tl">
                    <a:srgbClr val="C0C0C0"/>
                  </a:outerShdw>
                </a:effectLst>
              </a:rPr>
              <a:t>2</a:t>
            </a:r>
            <a:r>
              <a:rPr lang="zh-CN" altLang="en-US" sz="3200" b="1" baseline="-30000" dirty="0">
                <a:effectLst>
                  <a:outerShdw blurRad="38100" dist="38100" dir="2700000" algn="tl">
                    <a:srgbClr val="C0C0C0"/>
                  </a:outerShdw>
                </a:effectLst>
              </a:rPr>
              <a:t>补</a:t>
            </a:r>
            <a:r>
              <a:rPr lang="en-US" altLang="zh-CN"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latin typeface="Courier New" panose="02070309020205020404" pitchFamily="49" charset="0"/>
                <a:cs typeface="Courier New" panose="02070309020205020404" pitchFamily="49" charset="0"/>
              </a:rPr>
              <a:t>110110</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4035"/>
                                        </p:tgtEl>
                                        <p:attrNameLst>
                                          <p:attrName>style.visibility</p:attrName>
                                        </p:attrNameLst>
                                      </p:cBhvr>
                                      <p:to>
                                        <p:strVal val="visible"/>
                                      </p:to>
                                    </p:set>
                                    <p:animEffect transition="in" filter="box(in)">
                                      <p:cBhvr>
                                        <p:cTn id="7" dur="500"/>
                                        <p:tgtEl>
                                          <p:spTgt spid="440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4040"/>
                                        </p:tgtEl>
                                        <p:attrNameLst>
                                          <p:attrName>style.visibility</p:attrName>
                                        </p:attrNameLst>
                                      </p:cBhvr>
                                      <p:to>
                                        <p:strVal val="visible"/>
                                      </p:to>
                                    </p:set>
                                    <p:anim calcmode="lin" valueType="num">
                                      <p:cBhvr additive="base">
                                        <p:cTn id="12" dur="500" fill="hold"/>
                                        <p:tgtEl>
                                          <p:spTgt spid="44040"/>
                                        </p:tgtEl>
                                        <p:attrNameLst>
                                          <p:attrName>ppt_x</p:attrName>
                                        </p:attrNameLst>
                                      </p:cBhvr>
                                      <p:tavLst>
                                        <p:tav tm="0">
                                          <p:val>
                                            <p:strVal val="0-#ppt_w/2"/>
                                          </p:val>
                                        </p:tav>
                                        <p:tav tm="100000">
                                          <p:val>
                                            <p:strVal val="#ppt_x"/>
                                          </p:val>
                                        </p:tav>
                                      </p:tavLst>
                                    </p:anim>
                                    <p:anim calcmode="lin" valueType="num">
                                      <p:cBhvr additive="base">
                                        <p:cTn id="13" dur="500" fill="hold"/>
                                        <p:tgtEl>
                                          <p:spTgt spid="44040"/>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4041"/>
                                        </p:tgtEl>
                                        <p:attrNameLst>
                                          <p:attrName>style.visibility</p:attrName>
                                        </p:attrNameLst>
                                      </p:cBhvr>
                                      <p:to>
                                        <p:strVal val="visible"/>
                                      </p:to>
                                    </p:set>
                                    <p:anim calcmode="lin" valueType="num">
                                      <p:cBhvr additive="base">
                                        <p:cTn id="18" dur="500" fill="hold"/>
                                        <p:tgtEl>
                                          <p:spTgt spid="44041"/>
                                        </p:tgtEl>
                                        <p:attrNameLst>
                                          <p:attrName>ppt_x</p:attrName>
                                        </p:attrNameLst>
                                      </p:cBhvr>
                                      <p:tavLst>
                                        <p:tav tm="0">
                                          <p:val>
                                            <p:strVal val="0-#ppt_w/2"/>
                                          </p:val>
                                        </p:tav>
                                        <p:tav tm="100000">
                                          <p:val>
                                            <p:strVal val="#ppt_x"/>
                                          </p:val>
                                        </p:tav>
                                      </p:tavLst>
                                    </p:anim>
                                    <p:anim calcmode="lin" valueType="num">
                                      <p:cBhvr additive="base">
                                        <p:cTn id="19" dur="500" fill="hold"/>
                                        <p:tgtEl>
                                          <p:spTgt spid="440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animBg="1" autoUpdateAnimBg="0"/>
      <p:bldP spid="44040" grpId="0" autoUpdateAnimBg="0"/>
      <p:bldP spid="4404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15E948D0-0012-49EA-8F08-884615FEE046}" type="slidenum">
              <a:rPr lang="en-US" altLang="zh-CN" sz="1400"/>
              <a:pPr>
                <a:spcBef>
                  <a:spcPct val="0"/>
                </a:spcBef>
                <a:buFontTx/>
                <a:buNone/>
              </a:pPr>
              <a:t>23</a:t>
            </a:fld>
            <a:endParaRPr lang="en-US" altLang="zh-CN" sz="1400"/>
          </a:p>
        </p:txBody>
      </p:sp>
      <p:sp>
        <p:nvSpPr>
          <p:cNvPr id="45060" name="Rectangle 4"/>
          <p:cNvSpPr>
            <a:spLocks noChangeArrowheads="1"/>
          </p:cNvSpPr>
          <p:nvPr/>
        </p:nvSpPr>
        <p:spPr bwMode="auto">
          <a:xfrm>
            <a:off x="228600" y="304802"/>
            <a:ext cx="871855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sz="3200">
                <a:effectLst>
                  <a:outerShdw blurRad="38100" dist="38100" dir="2700000" algn="tl">
                    <a:srgbClr val="C0C0C0"/>
                  </a:outerShdw>
                </a:effectLst>
                <a:latin typeface="黑体" pitchFamily="49" charset="-122"/>
                <a:ea typeface="黑体" pitchFamily="49" charset="-122"/>
              </a:rPr>
              <a:t>时钟以</a:t>
            </a:r>
            <a:r>
              <a:rPr lang="en-US" altLang="zh-CN" sz="3200">
                <a:effectLst>
                  <a:outerShdw blurRad="38100" dist="38100" dir="2700000" algn="tl">
                    <a:srgbClr val="C0C0C0"/>
                  </a:outerShdw>
                </a:effectLst>
                <a:latin typeface="黑体" pitchFamily="49" charset="-122"/>
                <a:ea typeface="黑体" pitchFamily="49" charset="-122"/>
              </a:rPr>
              <a:t>12</a:t>
            </a:r>
            <a:r>
              <a:rPr lang="zh-CN" altLang="en-US" sz="3200">
                <a:effectLst>
                  <a:outerShdw blurRad="38100" dist="38100" dir="2700000" algn="tl">
                    <a:srgbClr val="C0C0C0"/>
                  </a:outerShdw>
                </a:effectLst>
                <a:latin typeface="黑体" pitchFamily="49" charset="-122"/>
                <a:ea typeface="黑体" pitchFamily="49" charset="-122"/>
              </a:rPr>
              <a:t>为计数循环，即以</a:t>
            </a:r>
            <a:r>
              <a:rPr lang="en-US" altLang="zh-CN" sz="3200">
                <a:effectLst>
                  <a:outerShdw blurRad="38100" dist="38100" dir="2700000" algn="tl">
                    <a:srgbClr val="C0C0C0"/>
                  </a:outerShdw>
                </a:effectLst>
                <a:latin typeface="黑体" pitchFamily="49" charset="-122"/>
                <a:ea typeface="黑体" pitchFamily="49" charset="-122"/>
              </a:rPr>
              <a:t>12</a:t>
            </a:r>
            <a:r>
              <a:rPr lang="zh-CN" altLang="en-US" sz="3200">
                <a:effectLst>
                  <a:outerShdw blurRad="38100" dist="38100" dir="2700000" algn="tl">
                    <a:srgbClr val="C0C0C0"/>
                  </a:outerShdw>
                </a:effectLst>
                <a:latin typeface="黑体" pitchFamily="49" charset="-122"/>
                <a:ea typeface="黑体" pitchFamily="49" charset="-122"/>
              </a:rPr>
              <a:t>为模。</a:t>
            </a:r>
            <a:r>
              <a:rPr lang="en-US" altLang="zh-CN" sz="3200">
                <a:effectLst>
                  <a:outerShdw blurRad="38100" dist="38100" dir="2700000" algn="tl">
                    <a:srgbClr val="C0C0C0"/>
                  </a:outerShdw>
                </a:effectLst>
                <a:latin typeface="黑体" pitchFamily="49" charset="-122"/>
                <a:ea typeface="黑体" pitchFamily="49" charset="-122"/>
              </a:rPr>
              <a:t>13</a:t>
            </a:r>
            <a:r>
              <a:rPr lang="zh-CN" altLang="en-US" sz="3200">
                <a:effectLst>
                  <a:outerShdw blurRad="38100" dist="38100" dir="2700000" algn="tl">
                    <a:srgbClr val="C0C0C0"/>
                  </a:outerShdw>
                </a:effectLst>
                <a:latin typeface="黑体" pitchFamily="49" charset="-122"/>
                <a:ea typeface="黑体" pitchFamily="49" charset="-122"/>
              </a:rPr>
              <a:t>点在舍去模</a:t>
            </a:r>
            <a:r>
              <a:rPr lang="en-US" altLang="zh-CN" sz="3200">
                <a:effectLst>
                  <a:outerShdw blurRad="38100" dist="38100" dir="2700000" algn="tl">
                    <a:srgbClr val="C0C0C0"/>
                  </a:outerShdw>
                </a:effectLst>
                <a:latin typeface="黑体" pitchFamily="49" charset="-122"/>
                <a:ea typeface="黑体" pitchFamily="49" charset="-122"/>
              </a:rPr>
              <a:t>12</a:t>
            </a:r>
            <a:r>
              <a:rPr lang="zh-CN" altLang="en-US" sz="3200">
                <a:effectLst>
                  <a:outerShdw blurRad="38100" dist="38100" dir="2700000" algn="tl">
                    <a:srgbClr val="C0C0C0"/>
                  </a:outerShdw>
                </a:effectLst>
                <a:latin typeface="黑体" pitchFamily="49" charset="-122"/>
                <a:ea typeface="黑体" pitchFamily="49" charset="-122"/>
              </a:rPr>
              <a:t>后，即为</a:t>
            </a:r>
            <a:r>
              <a:rPr lang="en-US" altLang="zh-CN" sz="3200">
                <a:effectLst>
                  <a:outerShdw blurRad="38100" dist="38100" dir="2700000" algn="tl">
                    <a:srgbClr val="C0C0C0"/>
                  </a:outerShdw>
                </a:effectLst>
                <a:latin typeface="黑体" pitchFamily="49" charset="-122"/>
                <a:ea typeface="黑体" pitchFamily="49" charset="-122"/>
              </a:rPr>
              <a:t>1</a:t>
            </a:r>
            <a:r>
              <a:rPr lang="zh-CN" altLang="en-US" sz="3200">
                <a:effectLst>
                  <a:outerShdw blurRad="38100" dist="38100" dir="2700000" algn="tl">
                    <a:srgbClr val="C0C0C0"/>
                  </a:outerShdw>
                </a:effectLst>
                <a:latin typeface="黑体" pitchFamily="49" charset="-122"/>
                <a:ea typeface="黑体" pitchFamily="49" charset="-122"/>
              </a:rPr>
              <a:t>点。从</a:t>
            </a:r>
            <a:r>
              <a:rPr lang="en-US" altLang="zh-CN" sz="3200">
                <a:effectLst>
                  <a:outerShdw blurRad="38100" dist="38100" dir="2700000" algn="tl">
                    <a:srgbClr val="C0C0C0"/>
                  </a:outerShdw>
                </a:effectLst>
                <a:latin typeface="黑体" pitchFamily="49" charset="-122"/>
                <a:ea typeface="黑体" pitchFamily="49" charset="-122"/>
              </a:rPr>
              <a:t>0</a:t>
            </a:r>
            <a:r>
              <a:rPr lang="zh-CN" altLang="en-US" sz="3200">
                <a:effectLst>
                  <a:outerShdw blurRad="38100" dist="38100" dir="2700000" algn="tl">
                    <a:srgbClr val="C0C0C0"/>
                  </a:outerShdw>
                </a:effectLst>
                <a:latin typeface="黑体" pitchFamily="49" charset="-122"/>
                <a:ea typeface="黑体" pitchFamily="49" charset="-122"/>
              </a:rPr>
              <a:t>点出发，反时针拨</a:t>
            </a:r>
            <a:r>
              <a:rPr lang="en-US" altLang="zh-CN" sz="3200">
                <a:effectLst>
                  <a:outerShdw blurRad="38100" dist="38100" dir="2700000" algn="tl">
                    <a:srgbClr val="C0C0C0"/>
                  </a:outerShdw>
                </a:effectLst>
                <a:latin typeface="黑体" pitchFamily="49" charset="-122"/>
                <a:ea typeface="黑体" pitchFamily="49" charset="-122"/>
              </a:rPr>
              <a:t>1</a:t>
            </a:r>
            <a:r>
              <a:rPr lang="zh-CN" altLang="en-US" sz="3200">
                <a:effectLst>
                  <a:outerShdw blurRad="38100" dist="38100" dir="2700000" algn="tl">
                    <a:srgbClr val="C0C0C0"/>
                  </a:outerShdw>
                </a:effectLst>
                <a:latin typeface="黑体" pitchFamily="49" charset="-122"/>
                <a:ea typeface="黑体" pitchFamily="49" charset="-122"/>
              </a:rPr>
              <a:t>格即为－</a:t>
            </a:r>
            <a:r>
              <a:rPr lang="en-US" altLang="zh-CN" sz="3200">
                <a:effectLst>
                  <a:outerShdw blurRad="38100" dist="38100" dir="2700000" algn="tl">
                    <a:srgbClr val="C0C0C0"/>
                  </a:outerShdw>
                </a:effectLst>
                <a:latin typeface="黑体" pitchFamily="49" charset="-122"/>
                <a:ea typeface="黑体" pitchFamily="49" charset="-122"/>
              </a:rPr>
              <a:t>1</a:t>
            </a:r>
            <a:r>
              <a:rPr lang="zh-CN" altLang="en-US" sz="3200">
                <a:effectLst>
                  <a:outerShdw blurRad="38100" dist="38100" dir="2700000" algn="tl">
                    <a:srgbClr val="C0C0C0"/>
                  </a:outerShdw>
                </a:effectLst>
                <a:latin typeface="黑体" pitchFamily="49" charset="-122"/>
                <a:ea typeface="黑体" pitchFamily="49" charset="-122"/>
              </a:rPr>
              <a:t>点，也可看成从</a:t>
            </a:r>
            <a:r>
              <a:rPr lang="en-US" altLang="zh-CN" sz="3200">
                <a:effectLst>
                  <a:outerShdw blurRad="38100" dist="38100" dir="2700000" algn="tl">
                    <a:srgbClr val="C0C0C0"/>
                  </a:outerShdw>
                </a:effectLst>
                <a:latin typeface="黑体" pitchFamily="49" charset="-122"/>
                <a:ea typeface="黑体" pitchFamily="49" charset="-122"/>
              </a:rPr>
              <a:t>0</a:t>
            </a:r>
            <a:r>
              <a:rPr lang="zh-CN" altLang="en-US" sz="3200">
                <a:effectLst>
                  <a:outerShdw blurRad="38100" dist="38100" dir="2700000" algn="tl">
                    <a:srgbClr val="C0C0C0"/>
                  </a:outerShdw>
                </a:effectLst>
                <a:latin typeface="黑体" pitchFamily="49" charset="-122"/>
                <a:ea typeface="黑体" pitchFamily="49" charset="-122"/>
              </a:rPr>
              <a:t>点顺时针拨</a:t>
            </a:r>
            <a:r>
              <a:rPr lang="en-US" altLang="zh-CN" sz="3200">
                <a:effectLst>
                  <a:outerShdw blurRad="38100" dist="38100" dir="2700000" algn="tl">
                    <a:srgbClr val="C0C0C0"/>
                  </a:outerShdw>
                </a:effectLst>
                <a:latin typeface="黑体" pitchFamily="49" charset="-122"/>
                <a:ea typeface="黑体" pitchFamily="49" charset="-122"/>
              </a:rPr>
              <a:t>11</a:t>
            </a:r>
            <a:r>
              <a:rPr lang="zh-CN" altLang="en-US" sz="3200">
                <a:effectLst>
                  <a:outerShdw blurRad="38100" dist="38100" dir="2700000" algn="tl">
                    <a:srgbClr val="C0C0C0"/>
                  </a:outerShdw>
                </a:effectLst>
                <a:latin typeface="黑体" pitchFamily="49" charset="-122"/>
                <a:ea typeface="黑体" pitchFamily="49" charset="-122"/>
              </a:rPr>
              <a:t>格，即</a:t>
            </a:r>
            <a:r>
              <a:rPr lang="en-US" altLang="zh-CN" sz="3200">
                <a:effectLst>
                  <a:outerShdw blurRad="38100" dist="38100" dir="2700000" algn="tl">
                    <a:srgbClr val="C0C0C0"/>
                  </a:outerShdw>
                </a:effectLst>
                <a:latin typeface="黑体" pitchFamily="49" charset="-122"/>
                <a:ea typeface="黑体" pitchFamily="49" charset="-122"/>
              </a:rPr>
              <a:t>11</a:t>
            </a:r>
            <a:r>
              <a:rPr lang="zh-CN" altLang="en-US" sz="3200">
                <a:effectLst>
                  <a:outerShdw blurRad="38100" dist="38100" dir="2700000" algn="tl">
                    <a:srgbClr val="C0C0C0"/>
                  </a:outerShdw>
                </a:effectLst>
                <a:latin typeface="黑体" pitchFamily="49" charset="-122"/>
                <a:ea typeface="黑体" pitchFamily="49" charset="-122"/>
              </a:rPr>
              <a:t>点。换句话说，在模</a:t>
            </a:r>
            <a:r>
              <a:rPr lang="en-US" altLang="zh-CN" sz="3200">
                <a:effectLst>
                  <a:outerShdw blurRad="38100" dist="38100" dir="2700000" algn="tl">
                    <a:srgbClr val="C0C0C0"/>
                  </a:outerShdw>
                </a:effectLst>
                <a:latin typeface="黑体" pitchFamily="49" charset="-122"/>
                <a:ea typeface="黑体" pitchFamily="49" charset="-122"/>
              </a:rPr>
              <a:t>12</a:t>
            </a:r>
            <a:r>
              <a:rPr lang="zh-CN" altLang="en-US" sz="3200">
                <a:effectLst>
                  <a:outerShdw blurRad="38100" dist="38100" dir="2700000" algn="tl">
                    <a:srgbClr val="C0C0C0"/>
                  </a:outerShdw>
                </a:effectLst>
                <a:latin typeface="黑体" pitchFamily="49" charset="-122"/>
                <a:ea typeface="黑体" pitchFamily="49" charset="-122"/>
              </a:rPr>
              <a:t>前提下，－</a:t>
            </a:r>
            <a:r>
              <a:rPr lang="en-US" altLang="zh-CN" sz="3200">
                <a:effectLst>
                  <a:outerShdw blurRad="38100" dist="38100" dir="2700000" algn="tl">
                    <a:srgbClr val="C0C0C0"/>
                  </a:outerShdw>
                </a:effectLst>
                <a:latin typeface="黑体" pitchFamily="49" charset="-122"/>
                <a:ea typeface="黑体" pitchFamily="49" charset="-122"/>
              </a:rPr>
              <a:t>1</a:t>
            </a:r>
            <a:r>
              <a:rPr lang="zh-CN" altLang="en-US" sz="3200">
                <a:effectLst>
                  <a:outerShdw blurRad="38100" dist="38100" dir="2700000" algn="tl">
                    <a:srgbClr val="C0C0C0"/>
                  </a:outerShdw>
                </a:effectLst>
                <a:latin typeface="黑体" pitchFamily="49" charset="-122"/>
                <a:ea typeface="黑体" pitchFamily="49" charset="-122"/>
              </a:rPr>
              <a:t>可映射为＋</a:t>
            </a:r>
            <a:r>
              <a:rPr lang="en-US" altLang="zh-CN" sz="3200">
                <a:effectLst>
                  <a:outerShdw blurRad="38100" dist="38100" dir="2700000" algn="tl">
                    <a:srgbClr val="C0C0C0"/>
                  </a:outerShdw>
                </a:effectLst>
                <a:latin typeface="黑体" pitchFamily="49" charset="-122"/>
                <a:ea typeface="黑体" pitchFamily="49" charset="-122"/>
              </a:rPr>
              <a:t>11</a:t>
            </a:r>
            <a:r>
              <a:rPr lang="zh-CN" altLang="en-US" sz="3200">
                <a:effectLst>
                  <a:outerShdw blurRad="38100" dist="38100" dir="2700000" algn="tl">
                    <a:srgbClr val="C0C0C0"/>
                  </a:outerShdw>
                </a:effectLst>
                <a:latin typeface="黑体" pitchFamily="49" charset="-122"/>
                <a:ea typeface="黑体" pitchFamily="49" charset="-122"/>
              </a:rPr>
              <a:t>。 </a:t>
            </a:r>
          </a:p>
        </p:txBody>
      </p:sp>
      <p:grpSp>
        <p:nvGrpSpPr>
          <p:cNvPr id="45080" name="Group 24"/>
          <p:cNvGrpSpPr>
            <a:grpSpLocks/>
          </p:cNvGrpSpPr>
          <p:nvPr/>
        </p:nvGrpSpPr>
        <p:grpSpPr bwMode="auto">
          <a:xfrm>
            <a:off x="2895600" y="2590800"/>
            <a:ext cx="3044552" cy="3392488"/>
            <a:chOff x="1776" y="1946"/>
            <a:chExt cx="2160" cy="2137"/>
          </a:xfrm>
        </p:grpSpPr>
        <p:sp>
          <p:nvSpPr>
            <p:cNvPr id="74757" name="Oval 7"/>
            <p:cNvSpPr>
              <a:spLocks noChangeArrowheads="1"/>
            </p:cNvSpPr>
            <p:nvPr/>
          </p:nvSpPr>
          <p:spPr bwMode="auto">
            <a:xfrm>
              <a:off x="1776" y="1983"/>
              <a:ext cx="2160" cy="2024"/>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5064" name="Rectangle 8"/>
            <p:cNvSpPr>
              <a:spLocks noChangeArrowheads="1"/>
            </p:cNvSpPr>
            <p:nvPr/>
          </p:nvSpPr>
          <p:spPr bwMode="auto">
            <a:xfrm>
              <a:off x="2640" y="1946"/>
              <a:ext cx="427"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12</a:t>
              </a:r>
            </a:p>
          </p:txBody>
        </p:sp>
        <p:sp>
          <p:nvSpPr>
            <p:cNvPr id="45065" name="Rectangle 9"/>
            <p:cNvSpPr>
              <a:spLocks noChangeArrowheads="1"/>
            </p:cNvSpPr>
            <p:nvPr/>
          </p:nvSpPr>
          <p:spPr bwMode="auto">
            <a:xfrm>
              <a:off x="2160" y="2042"/>
              <a:ext cx="427"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11</a:t>
              </a:r>
            </a:p>
          </p:txBody>
        </p:sp>
        <p:sp>
          <p:nvSpPr>
            <p:cNvPr id="45066" name="Rectangle 10"/>
            <p:cNvSpPr>
              <a:spLocks noChangeArrowheads="1"/>
            </p:cNvSpPr>
            <p:nvPr/>
          </p:nvSpPr>
          <p:spPr bwMode="auto">
            <a:xfrm>
              <a:off x="1920" y="2377"/>
              <a:ext cx="427"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10</a:t>
              </a:r>
            </a:p>
          </p:txBody>
        </p:sp>
        <p:sp>
          <p:nvSpPr>
            <p:cNvPr id="45067" name="Rectangle 11"/>
            <p:cNvSpPr>
              <a:spLocks noChangeArrowheads="1"/>
            </p:cNvSpPr>
            <p:nvPr/>
          </p:nvSpPr>
          <p:spPr bwMode="auto">
            <a:xfrm>
              <a:off x="1776" y="2760"/>
              <a:ext cx="27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9</a:t>
              </a:r>
            </a:p>
          </p:txBody>
        </p:sp>
        <p:sp>
          <p:nvSpPr>
            <p:cNvPr id="45068" name="Rectangle 12"/>
            <p:cNvSpPr>
              <a:spLocks noChangeArrowheads="1"/>
            </p:cNvSpPr>
            <p:nvPr/>
          </p:nvSpPr>
          <p:spPr bwMode="auto">
            <a:xfrm>
              <a:off x="1912" y="3261"/>
              <a:ext cx="27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8</a:t>
              </a:r>
            </a:p>
          </p:txBody>
        </p:sp>
        <p:sp>
          <p:nvSpPr>
            <p:cNvPr id="45069" name="Rectangle 13"/>
            <p:cNvSpPr>
              <a:spLocks noChangeArrowheads="1"/>
            </p:cNvSpPr>
            <p:nvPr/>
          </p:nvSpPr>
          <p:spPr bwMode="auto">
            <a:xfrm>
              <a:off x="2230" y="3579"/>
              <a:ext cx="27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7</a:t>
              </a:r>
            </a:p>
          </p:txBody>
        </p:sp>
        <p:sp>
          <p:nvSpPr>
            <p:cNvPr id="45070" name="Rectangle 14"/>
            <p:cNvSpPr>
              <a:spLocks noChangeArrowheads="1"/>
            </p:cNvSpPr>
            <p:nvPr/>
          </p:nvSpPr>
          <p:spPr bwMode="auto">
            <a:xfrm>
              <a:off x="2728" y="3715"/>
              <a:ext cx="27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6</a:t>
              </a:r>
            </a:p>
          </p:txBody>
        </p:sp>
        <p:sp>
          <p:nvSpPr>
            <p:cNvPr id="45071" name="Rectangle 15"/>
            <p:cNvSpPr>
              <a:spLocks noChangeArrowheads="1"/>
            </p:cNvSpPr>
            <p:nvPr/>
          </p:nvSpPr>
          <p:spPr bwMode="auto">
            <a:xfrm>
              <a:off x="3182" y="3624"/>
              <a:ext cx="27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5</a:t>
              </a:r>
            </a:p>
          </p:txBody>
        </p:sp>
        <p:sp>
          <p:nvSpPr>
            <p:cNvPr id="45072" name="Rectangle 16"/>
            <p:cNvSpPr>
              <a:spLocks noChangeArrowheads="1"/>
            </p:cNvSpPr>
            <p:nvPr/>
          </p:nvSpPr>
          <p:spPr bwMode="auto">
            <a:xfrm>
              <a:off x="3545" y="3306"/>
              <a:ext cx="27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4</a:t>
              </a:r>
            </a:p>
          </p:txBody>
        </p:sp>
        <p:sp>
          <p:nvSpPr>
            <p:cNvPr id="45073" name="Rectangle 17"/>
            <p:cNvSpPr>
              <a:spLocks noChangeArrowheads="1"/>
            </p:cNvSpPr>
            <p:nvPr/>
          </p:nvSpPr>
          <p:spPr bwMode="auto">
            <a:xfrm>
              <a:off x="3648" y="2808"/>
              <a:ext cx="27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3</a:t>
              </a:r>
            </a:p>
          </p:txBody>
        </p:sp>
        <p:sp>
          <p:nvSpPr>
            <p:cNvPr id="45074" name="Rectangle 18"/>
            <p:cNvSpPr>
              <a:spLocks noChangeArrowheads="1"/>
            </p:cNvSpPr>
            <p:nvPr/>
          </p:nvSpPr>
          <p:spPr bwMode="auto">
            <a:xfrm>
              <a:off x="3552" y="2329"/>
              <a:ext cx="27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2</a:t>
              </a:r>
            </a:p>
          </p:txBody>
        </p:sp>
        <p:sp>
          <p:nvSpPr>
            <p:cNvPr id="45075" name="Rectangle 19"/>
            <p:cNvSpPr>
              <a:spLocks noChangeArrowheads="1"/>
            </p:cNvSpPr>
            <p:nvPr/>
          </p:nvSpPr>
          <p:spPr bwMode="auto">
            <a:xfrm>
              <a:off x="3216" y="2090"/>
              <a:ext cx="27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1</a:t>
              </a:r>
            </a:p>
          </p:txBody>
        </p:sp>
        <p:sp>
          <p:nvSpPr>
            <p:cNvPr id="74770" name="Oval 20"/>
            <p:cNvSpPr>
              <a:spLocks noChangeArrowheads="1"/>
            </p:cNvSpPr>
            <p:nvPr/>
          </p:nvSpPr>
          <p:spPr bwMode="auto">
            <a:xfrm>
              <a:off x="2784" y="2940"/>
              <a:ext cx="96" cy="90"/>
            </a:xfrm>
            <a:prstGeom prst="ellipse">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4772" name="Line 22"/>
            <p:cNvSpPr>
              <a:spLocks noChangeShapeType="1"/>
            </p:cNvSpPr>
            <p:nvPr/>
          </p:nvSpPr>
          <p:spPr bwMode="auto">
            <a:xfrm flipH="1" flipV="1">
              <a:off x="2230" y="2964"/>
              <a:ext cx="596" cy="12"/>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4773" name="Line 23"/>
            <p:cNvSpPr>
              <a:spLocks noChangeShapeType="1"/>
            </p:cNvSpPr>
            <p:nvPr/>
          </p:nvSpPr>
          <p:spPr bwMode="auto">
            <a:xfrm flipH="1" flipV="1">
              <a:off x="2826" y="2329"/>
              <a:ext cx="8" cy="648"/>
            </a:xfrm>
            <a:prstGeom prst="line">
              <a:avLst/>
            </a:prstGeom>
            <a:noFill/>
            <a:ln w="2857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5080"/>
                                        </p:tgtEl>
                                        <p:attrNameLst>
                                          <p:attrName>style.visibility</p:attrName>
                                        </p:attrNameLst>
                                      </p:cBhvr>
                                      <p:to>
                                        <p:strVal val="visible"/>
                                      </p:to>
                                    </p:set>
                                    <p:animEffect transition="in" filter="dissolve">
                                      <p:cBhvr>
                                        <p:cTn id="7" dur="500"/>
                                        <p:tgtEl>
                                          <p:spTgt spid="45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E7A5B42F-279B-4D28-827E-D4EACF198AB1}" type="slidenum">
              <a:rPr lang="en-US" altLang="zh-CN" sz="1400"/>
              <a:pPr>
                <a:spcBef>
                  <a:spcPct val="0"/>
                </a:spcBef>
                <a:buFontTx/>
                <a:buNone/>
              </a:pPr>
              <a:t>24</a:t>
            </a:fld>
            <a:endParaRPr lang="en-US" altLang="zh-CN" sz="1400"/>
          </a:p>
        </p:txBody>
      </p:sp>
      <p:sp>
        <p:nvSpPr>
          <p:cNvPr id="46084" name="Rectangle 4"/>
          <p:cNvSpPr>
            <a:spLocks noChangeArrowheads="1"/>
          </p:cNvSpPr>
          <p:nvPr/>
        </p:nvSpPr>
        <p:spPr bwMode="auto">
          <a:xfrm>
            <a:off x="381000" y="411163"/>
            <a:ext cx="8229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3200" b="1">
                <a:effectLst>
                  <a:outerShdw blurRad="38100" dist="38100" dir="2700000" algn="tl">
                    <a:srgbClr val="C0C0C0"/>
                  </a:outerShdw>
                </a:effectLst>
              </a:rPr>
              <a:t>        </a:t>
            </a:r>
            <a:r>
              <a:rPr lang="zh-CN" altLang="en-US" sz="3200" b="1">
                <a:effectLst>
                  <a:outerShdw blurRad="38100" dist="38100" dir="2700000" algn="tl">
                    <a:srgbClr val="C0C0C0"/>
                  </a:outerShdw>
                </a:effectLst>
              </a:rPr>
              <a:t>确定模以后，我们将某数</a:t>
            </a:r>
            <a:r>
              <a:rPr lang="en-US" altLang="zh-CN" sz="3200" b="1">
                <a:effectLst>
                  <a:outerShdw blurRad="38100" dist="38100" dir="2700000" algn="tl">
                    <a:srgbClr val="C0C0C0"/>
                  </a:outerShdw>
                </a:effectLst>
              </a:rPr>
              <a:t>X</a:t>
            </a:r>
            <a:r>
              <a:rPr lang="zh-CN" altLang="en-US" sz="3200" b="1">
                <a:effectLst>
                  <a:outerShdw blurRad="38100" dist="38100" dir="2700000" algn="tl">
                    <a:srgbClr val="C0C0C0"/>
                  </a:outerShdw>
                </a:effectLst>
              </a:rPr>
              <a:t>对该模的补数称作其的补码。定义如下：</a:t>
            </a:r>
          </a:p>
        </p:txBody>
      </p:sp>
      <p:sp>
        <p:nvSpPr>
          <p:cNvPr id="46086" name="Rectangle 6"/>
          <p:cNvSpPr>
            <a:spLocks noChangeArrowheads="1"/>
          </p:cNvSpPr>
          <p:nvPr/>
        </p:nvSpPr>
        <p:spPr bwMode="auto">
          <a:xfrm>
            <a:off x="2590800" y="1554165"/>
            <a:ext cx="358143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X</a:t>
            </a:r>
            <a:r>
              <a:rPr lang="zh-CN" altLang="en-US" sz="3200" b="1" baseline="-30000">
                <a:effectLst>
                  <a:outerShdw blurRad="38100" dist="38100" dir="2700000" algn="tl">
                    <a:srgbClr val="C0C0C0"/>
                  </a:outerShdw>
                </a:effectLst>
              </a:rPr>
              <a:t>补</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M</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X     (</a:t>
            </a:r>
            <a:r>
              <a:rPr lang="zh-CN" altLang="en-US" sz="3200" b="1">
                <a:effectLst>
                  <a:outerShdw blurRad="38100" dist="38100" dir="2700000" algn="tl">
                    <a:srgbClr val="C0C0C0"/>
                  </a:outerShdw>
                </a:effectLst>
              </a:rPr>
              <a:t>模</a:t>
            </a:r>
            <a:r>
              <a:rPr lang="en-US" altLang="zh-CN" sz="3200" b="1">
                <a:effectLst>
                  <a:outerShdw blurRad="38100" dist="38100" dir="2700000" algn="tl">
                    <a:srgbClr val="C0C0C0"/>
                  </a:outerShdw>
                </a:effectLst>
              </a:rPr>
              <a:t>M)</a:t>
            </a:r>
          </a:p>
        </p:txBody>
      </p:sp>
      <p:sp>
        <p:nvSpPr>
          <p:cNvPr id="46088" name="Rectangle 8"/>
          <p:cNvSpPr>
            <a:spLocks noChangeArrowheads="1"/>
          </p:cNvSpPr>
          <p:nvPr/>
        </p:nvSpPr>
        <p:spPr bwMode="auto">
          <a:xfrm>
            <a:off x="381000" y="2316163"/>
            <a:ext cx="8534400" cy="1592262"/>
          </a:xfrm>
          <a:prstGeom prst="rect">
            <a:avLst/>
          </a:prstGeom>
          <a:noFill/>
          <a:ln w="381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3200">
                <a:effectLst>
                  <a:outerShdw blurRad="38100" dist="38100" dir="2700000" algn="tl">
                    <a:srgbClr val="C0C0C0"/>
                  </a:outerShdw>
                </a:effectLst>
                <a:latin typeface="黑体" pitchFamily="49" charset="-122"/>
                <a:ea typeface="黑体" pitchFamily="49" charset="-122"/>
              </a:rPr>
              <a:t>    </a:t>
            </a:r>
            <a:r>
              <a:rPr lang="zh-CN" altLang="en-US" sz="3200">
                <a:effectLst>
                  <a:outerShdw blurRad="38100" dist="38100" dir="2700000" algn="tl">
                    <a:srgbClr val="C0C0C0"/>
                  </a:outerShdw>
                </a:effectLst>
                <a:latin typeface="黑体" pitchFamily="49" charset="-122"/>
                <a:ea typeface="黑体" pitchFamily="49" charset="-122"/>
              </a:rPr>
              <a:t>若</a:t>
            </a:r>
            <a:r>
              <a:rPr lang="en-US" altLang="zh-CN" sz="3200">
                <a:effectLst>
                  <a:outerShdw blurRad="38100" dist="38100" dir="2700000" algn="tl">
                    <a:srgbClr val="C0C0C0"/>
                  </a:outerShdw>
                </a:effectLst>
                <a:latin typeface="黑体" pitchFamily="49" charset="-122"/>
                <a:ea typeface="黑体" pitchFamily="49" charset="-122"/>
              </a:rPr>
              <a:t>X&gt;0</a:t>
            </a:r>
            <a:r>
              <a:rPr lang="zh-CN" altLang="en-US" sz="3200">
                <a:effectLst>
                  <a:outerShdw blurRad="38100" dist="38100" dir="2700000" algn="tl">
                    <a:srgbClr val="C0C0C0"/>
                  </a:outerShdw>
                </a:effectLst>
                <a:latin typeface="黑体" pitchFamily="49" charset="-122"/>
                <a:ea typeface="黑体" pitchFamily="49" charset="-122"/>
              </a:rPr>
              <a:t>，则模</a:t>
            </a:r>
            <a:r>
              <a:rPr lang="en-US" altLang="zh-CN" sz="3200">
                <a:effectLst>
                  <a:outerShdw blurRad="38100" dist="38100" dir="2700000" algn="tl">
                    <a:srgbClr val="C0C0C0"/>
                  </a:outerShdw>
                </a:effectLst>
                <a:latin typeface="黑体" pitchFamily="49" charset="-122"/>
                <a:ea typeface="黑体" pitchFamily="49" charset="-122"/>
              </a:rPr>
              <a:t>M</a:t>
            </a:r>
            <a:r>
              <a:rPr lang="zh-CN" altLang="en-US" sz="3200">
                <a:effectLst>
                  <a:outerShdw blurRad="38100" dist="38100" dir="2700000" algn="tl">
                    <a:srgbClr val="C0C0C0"/>
                  </a:outerShdw>
                </a:effectLst>
                <a:latin typeface="黑体" pitchFamily="49" charset="-122"/>
                <a:ea typeface="黑体" pitchFamily="49" charset="-122"/>
              </a:rPr>
              <a:t>作为正常的溢出量可以舍去。如同时钟一例舍去</a:t>
            </a:r>
            <a:r>
              <a:rPr lang="en-US" altLang="zh-CN" sz="3200">
                <a:effectLst>
                  <a:outerShdw blurRad="38100" dist="38100" dir="2700000" algn="tl">
                    <a:srgbClr val="C0C0C0"/>
                  </a:outerShdw>
                </a:effectLst>
                <a:latin typeface="黑体" pitchFamily="49" charset="-122"/>
                <a:ea typeface="黑体" pitchFamily="49" charset="-122"/>
              </a:rPr>
              <a:t>12</a:t>
            </a:r>
            <a:r>
              <a:rPr lang="zh-CN" altLang="en-US" sz="3200">
                <a:effectLst>
                  <a:outerShdw blurRad="38100" dist="38100" dir="2700000" algn="tl">
                    <a:srgbClr val="C0C0C0"/>
                  </a:outerShdw>
                </a:effectLst>
                <a:latin typeface="黑体" pitchFamily="49" charset="-122"/>
                <a:ea typeface="黑体" pitchFamily="49" charset="-122"/>
              </a:rPr>
              <a:t>一样。因而正数的补码就是其本身，形式与原码相同。</a:t>
            </a:r>
          </a:p>
        </p:txBody>
      </p:sp>
      <p:sp>
        <p:nvSpPr>
          <p:cNvPr id="46091" name="Rectangle 11"/>
          <p:cNvSpPr>
            <a:spLocks noChangeArrowheads="1"/>
          </p:cNvSpPr>
          <p:nvPr/>
        </p:nvSpPr>
        <p:spPr bwMode="auto">
          <a:xfrm>
            <a:off x="609602" y="3992565"/>
            <a:ext cx="35337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3200" b="1">
                <a:effectLst>
                  <a:outerShdw blurRad="38100" dist="38100" dir="2700000" algn="tl">
                    <a:srgbClr val="C0C0C0"/>
                  </a:outerShdw>
                </a:effectLst>
              </a:rPr>
              <a:t>例：若 </a:t>
            </a:r>
            <a:r>
              <a:rPr lang="en-US" altLang="zh-CN" sz="3200" b="1">
                <a:effectLst>
                  <a:outerShdw blurRad="38100" dist="38100" dir="2700000" algn="tl">
                    <a:srgbClr val="C0C0C0"/>
                  </a:outerShdw>
                </a:effectLst>
              </a:rPr>
              <a:t>X</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0.101</a:t>
            </a:r>
          </a:p>
        </p:txBody>
      </p:sp>
      <p:sp>
        <p:nvSpPr>
          <p:cNvPr id="46092" name="Rectangle 12"/>
          <p:cNvSpPr>
            <a:spLocks noChangeArrowheads="1"/>
          </p:cNvSpPr>
          <p:nvPr/>
        </p:nvSpPr>
        <p:spPr bwMode="auto">
          <a:xfrm>
            <a:off x="1447800" y="4525965"/>
            <a:ext cx="61039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3200" b="1">
                <a:effectLst>
                  <a:outerShdw blurRad="38100" dist="38100" dir="2700000" algn="tl">
                    <a:srgbClr val="C0C0C0"/>
                  </a:outerShdw>
                </a:effectLst>
              </a:rPr>
              <a:t>则 </a:t>
            </a:r>
            <a:r>
              <a:rPr lang="en-US" altLang="zh-CN" sz="3200" b="1">
                <a:effectLst>
                  <a:outerShdw blurRad="38100" dist="38100" dir="2700000" algn="tl">
                    <a:srgbClr val="C0C0C0"/>
                  </a:outerShdw>
                </a:effectLst>
              </a:rPr>
              <a:t>X</a:t>
            </a:r>
            <a:r>
              <a:rPr lang="zh-CN" altLang="en-US" sz="3200" b="1" baseline="-30000">
                <a:effectLst>
                  <a:outerShdw blurRad="38100" dist="38100" dir="2700000" algn="tl">
                    <a:srgbClr val="C0C0C0"/>
                  </a:outerShdw>
                </a:effectLst>
              </a:rPr>
              <a:t>补</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10</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0.101</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0.101     (</a:t>
            </a:r>
            <a:r>
              <a:rPr lang="zh-CN" altLang="en-US" sz="3200" b="1">
                <a:effectLst>
                  <a:outerShdw blurRad="38100" dist="38100" dir="2700000" algn="tl">
                    <a:srgbClr val="C0C0C0"/>
                  </a:outerShdw>
                </a:effectLst>
              </a:rPr>
              <a:t>模</a:t>
            </a:r>
            <a:r>
              <a:rPr lang="en-US" altLang="zh-CN" sz="3200" b="1">
                <a:effectLst>
                  <a:outerShdw blurRad="38100" dist="38100" dir="2700000" algn="tl">
                    <a:srgbClr val="C0C0C0"/>
                  </a:outerShdw>
                </a:effectLst>
              </a:rPr>
              <a:t>2)</a:t>
            </a:r>
          </a:p>
        </p:txBody>
      </p:sp>
      <p:sp>
        <p:nvSpPr>
          <p:cNvPr id="46094" name="Rectangle 14"/>
          <p:cNvSpPr>
            <a:spLocks noChangeArrowheads="1"/>
          </p:cNvSpPr>
          <p:nvPr/>
        </p:nvSpPr>
        <p:spPr bwMode="auto">
          <a:xfrm>
            <a:off x="457200" y="5334000"/>
            <a:ext cx="8458200" cy="1104900"/>
          </a:xfrm>
          <a:prstGeom prst="rect">
            <a:avLst/>
          </a:prstGeom>
          <a:noFill/>
          <a:ln w="381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0000"/>
              </a:spcBef>
              <a:defRPr/>
            </a:pPr>
            <a:r>
              <a:rPr lang="en-US" altLang="zh-CN" sz="3200">
                <a:effectLst>
                  <a:outerShdw blurRad="38100" dist="38100" dir="2700000" algn="tl">
                    <a:srgbClr val="C0C0C0"/>
                  </a:outerShdw>
                </a:effectLst>
                <a:latin typeface="黑体" pitchFamily="49" charset="-122"/>
                <a:ea typeface="黑体" pitchFamily="49" charset="-122"/>
              </a:rPr>
              <a:t>    </a:t>
            </a:r>
            <a:r>
              <a:rPr lang="zh-CN" altLang="en-US" sz="3200">
                <a:effectLst>
                  <a:outerShdw blurRad="38100" dist="38100" dir="2700000" algn="tl">
                    <a:srgbClr val="C0C0C0"/>
                  </a:outerShdw>
                </a:effectLst>
                <a:latin typeface="黑体" pitchFamily="49" charset="-122"/>
                <a:ea typeface="黑体" pitchFamily="49" charset="-122"/>
              </a:rPr>
              <a:t>若</a:t>
            </a:r>
            <a:r>
              <a:rPr lang="en-US" altLang="zh-CN" sz="3200">
                <a:effectLst>
                  <a:outerShdw blurRad="38100" dist="38100" dir="2700000" algn="tl">
                    <a:srgbClr val="C0C0C0"/>
                  </a:outerShdw>
                </a:effectLst>
                <a:latin typeface="黑体" pitchFamily="49" charset="-122"/>
                <a:ea typeface="黑体" pitchFamily="49" charset="-122"/>
              </a:rPr>
              <a:t>X&lt;0</a:t>
            </a:r>
            <a:r>
              <a:rPr lang="zh-CN" altLang="en-US" sz="3200">
                <a:effectLst>
                  <a:outerShdw blurRad="38100" dist="38100" dir="2700000" algn="tl">
                    <a:srgbClr val="C0C0C0"/>
                  </a:outerShdw>
                </a:effectLst>
                <a:latin typeface="黑体" pitchFamily="49" charset="-122"/>
                <a:ea typeface="黑体" pitchFamily="49" charset="-122"/>
              </a:rPr>
              <a:t>，则</a:t>
            </a:r>
            <a:r>
              <a:rPr lang="en-US" altLang="zh-CN" sz="3200">
                <a:effectLst>
                  <a:outerShdw blurRad="38100" dist="38100" dir="2700000" algn="tl">
                    <a:srgbClr val="C0C0C0"/>
                  </a:outerShdw>
                </a:effectLst>
                <a:latin typeface="黑体" pitchFamily="49" charset="-122"/>
                <a:ea typeface="黑体" pitchFamily="49" charset="-122"/>
              </a:rPr>
              <a:t>X</a:t>
            </a:r>
            <a:r>
              <a:rPr lang="zh-CN" altLang="en-US" sz="3200" baseline="-25000">
                <a:effectLst>
                  <a:outerShdw blurRad="38100" dist="38100" dir="2700000" algn="tl">
                    <a:srgbClr val="C0C0C0"/>
                  </a:outerShdw>
                </a:effectLst>
                <a:latin typeface="黑体" pitchFamily="49" charset="-122"/>
                <a:ea typeface="黑体" pitchFamily="49" charset="-122"/>
              </a:rPr>
              <a:t>补</a:t>
            </a:r>
            <a:r>
              <a:rPr lang="zh-CN" altLang="en-US" sz="3200">
                <a:effectLst>
                  <a:outerShdw blurRad="38100" dist="38100" dir="2700000" algn="tl">
                    <a:srgbClr val="C0C0C0"/>
                  </a:outerShdw>
                </a:effectLst>
                <a:latin typeface="黑体" pitchFamily="49" charset="-122"/>
                <a:ea typeface="黑体" pitchFamily="49" charset="-122"/>
              </a:rPr>
              <a:t>＝</a:t>
            </a:r>
            <a:r>
              <a:rPr lang="en-US" altLang="zh-CN" sz="3200">
                <a:effectLst>
                  <a:outerShdw blurRad="38100" dist="38100" dir="2700000" algn="tl">
                    <a:srgbClr val="C0C0C0"/>
                  </a:outerShdw>
                </a:effectLst>
                <a:latin typeface="黑体" pitchFamily="49" charset="-122"/>
                <a:ea typeface="黑体" pitchFamily="49" charset="-122"/>
              </a:rPr>
              <a:t>M</a:t>
            </a:r>
            <a:r>
              <a:rPr lang="zh-CN" altLang="en-US" sz="3200">
                <a:effectLst>
                  <a:outerShdw blurRad="38100" dist="38100" dir="2700000" algn="tl">
                    <a:srgbClr val="C0C0C0"/>
                  </a:outerShdw>
                </a:effectLst>
                <a:latin typeface="黑体" pitchFamily="49" charset="-122"/>
                <a:ea typeface="黑体" pitchFamily="49" charset="-122"/>
              </a:rPr>
              <a:t>＋</a:t>
            </a:r>
            <a:r>
              <a:rPr lang="en-US" altLang="zh-CN" sz="3200">
                <a:effectLst>
                  <a:outerShdw blurRad="38100" dist="38100" dir="2700000" algn="tl">
                    <a:srgbClr val="C0C0C0"/>
                  </a:outerShdw>
                </a:effectLst>
                <a:latin typeface="黑体" pitchFamily="49" charset="-122"/>
                <a:ea typeface="黑体" pitchFamily="49" charset="-122"/>
              </a:rPr>
              <a:t>X</a:t>
            </a:r>
            <a:r>
              <a:rPr lang="zh-CN" altLang="en-US" sz="3200">
                <a:effectLst>
                  <a:outerShdw blurRad="38100" dist="38100" dir="2700000" algn="tl">
                    <a:srgbClr val="C0C0C0"/>
                  </a:outerShdw>
                </a:effectLst>
                <a:latin typeface="黑体" pitchFamily="49" charset="-122"/>
                <a:ea typeface="黑体" pitchFamily="49" charset="-122"/>
              </a:rPr>
              <a:t>＝</a:t>
            </a:r>
            <a:r>
              <a:rPr lang="en-US" altLang="zh-CN" sz="3200">
                <a:effectLst>
                  <a:outerShdw blurRad="38100" dist="38100" dir="2700000" algn="tl">
                    <a:srgbClr val="C0C0C0"/>
                  </a:outerShdw>
                </a:effectLst>
                <a:latin typeface="黑体" pitchFamily="49" charset="-122"/>
                <a:ea typeface="黑体" pitchFamily="49" charset="-122"/>
              </a:rPr>
              <a:t>M-|X| </a:t>
            </a:r>
            <a:r>
              <a:rPr lang="zh-CN" altLang="en-US" sz="3200">
                <a:effectLst>
                  <a:outerShdw blurRad="38100" dist="38100" dir="2700000" algn="tl">
                    <a:srgbClr val="C0C0C0"/>
                  </a:outerShdw>
                </a:effectLst>
                <a:latin typeface="黑体" pitchFamily="49" charset="-122"/>
                <a:ea typeface="黑体" pitchFamily="49" charset="-122"/>
              </a:rPr>
              <a:t>。如同时钟一样，－</a:t>
            </a:r>
            <a:r>
              <a:rPr lang="en-US" altLang="zh-CN" sz="3200">
                <a:effectLst>
                  <a:outerShdw blurRad="38100" dist="38100" dir="2700000" algn="tl">
                    <a:srgbClr val="C0C0C0"/>
                  </a:outerShdw>
                </a:effectLst>
                <a:latin typeface="黑体" pitchFamily="49" charset="-122"/>
                <a:ea typeface="黑体" pitchFamily="49" charset="-122"/>
              </a:rPr>
              <a:t>1</a:t>
            </a:r>
            <a:r>
              <a:rPr lang="zh-CN" altLang="en-US" sz="3200">
                <a:effectLst>
                  <a:outerShdw blurRad="38100" dist="38100" dir="2700000" algn="tl">
                    <a:srgbClr val="C0C0C0"/>
                  </a:outerShdw>
                </a:effectLst>
                <a:latin typeface="黑体" pitchFamily="49" charset="-122"/>
                <a:ea typeface="黑体" pitchFamily="49" charset="-122"/>
              </a:rPr>
              <a:t>点的补码为＋</a:t>
            </a:r>
            <a:r>
              <a:rPr lang="en-US" altLang="zh-CN" sz="3200">
                <a:effectLst>
                  <a:outerShdw blurRad="38100" dist="38100" dir="2700000" algn="tl">
                    <a:srgbClr val="C0C0C0"/>
                  </a:outerShdw>
                </a:effectLst>
                <a:latin typeface="黑体" pitchFamily="49" charset="-122"/>
                <a:ea typeface="黑体" pitchFamily="49" charset="-122"/>
              </a:rPr>
              <a:t>11</a:t>
            </a:r>
            <a:r>
              <a:rPr lang="zh-CN" altLang="en-US" sz="3200">
                <a:effectLst>
                  <a:outerShdw blurRad="38100" dist="38100" dir="2700000" algn="tl">
                    <a:srgbClr val="C0C0C0"/>
                  </a:outerShdw>
                </a:effectLst>
                <a:latin typeface="黑体" pitchFamily="49" charset="-122"/>
                <a:ea typeface="黑体" pitchFamily="49" charset="-122"/>
              </a:rPr>
              <a:t>点。</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6"/>
                                        </p:tgtEl>
                                        <p:attrNameLst>
                                          <p:attrName>style.visibility</p:attrName>
                                        </p:attrNameLst>
                                      </p:cBhvr>
                                      <p:to>
                                        <p:strVal val="visible"/>
                                      </p:to>
                                    </p:set>
                                    <p:animEffect transition="in" filter="blinds(horizontal)">
                                      <p:cBhvr>
                                        <p:cTn id="7" dur="500"/>
                                        <p:tgtEl>
                                          <p:spTgt spid="460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6088"/>
                                        </p:tgtEl>
                                        <p:attrNameLst>
                                          <p:attrName>style.visibility</p:attrName>
                                        </p:attrNameLst>
                                      </p:cBhvr>
                                      <p:to>
                                        <p:strVal val="visible"/>
                                      </p:to>
                                    </p:set>
                                    <p:animEffect transition="in" filter="box(in)">
                                      <p:cBhvr>
                                        <p:cTn id="12" dur="500"/>
                                        <p:tgtEl>
                                          <p:spTgt spid="460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091"/>
                                        </p:tgtEl>
                                        <p:attrNameLst>
                                          <p:attrName>style.visibility</p:attrName>
                                        </p:attrNameLst>
                                      </p:cBhvr>
                                      <p:to>
                                        <p:strVal val="visible"/>
                                      </p:to>
                                    </p:set>
                                    <p:animEffect transition="in" filter="wipe(left)">
                                      <p:cBhvr>
                                        <p:cTn id="17" dur="500"/>
                                        <p:tgtEl>
                                          <p:spTgt spid="460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092"/>
                                        </p:tgtEl>
                                        <p:attrNameLst>
                                          <p:attrName>style.visibility</p:attrName>
                                        </p:attrNameLst>
                                      </p:cBhvr>
                                      <p:to>
                                        <p:strVal val="visible"/>
                                      </p:to>
                                    </p:set>
                                    <p:animEffect transition="in" filter="wipe(left)">
                                      <p:cBhvr>
                                        <p:cTn id="22" dur="500"/>
                                        <p:tgtEl>
                                          <p:spTgt spid="460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6094"/>
                                        </p:tgtEl>
                                        <p:attrNameLst>
                                          <p:attrName>style.visibility</p:attrName>
                                        </p:attrNameLst>
                                      </p:cBhvr>
                                      <p:to>
                                        <p:strVal val="visible"/>
                                      </p:to>
                                    </p:set>
                                    <p:animEffect transition="in" filter="box(in)">
                                      <p:cBhvr>
                                        <p:cTn id="27" dur="500"/>
                                        <p:tgtEl>
                                          <p:spTgt spid="46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6" grpId="0" autoUpdateAnimBg="0"/>
      <p:bldP spid="46088" grpId="0" animBg="1" autoUpdateAnimBg="0"/>
      <p:bldP spid="46091" grpId="0" autoUpdateAnimBg="0"/>
      <p:bldP spid="46092" grpId="0" autoUpdateAnimBg="0"/>
      <p:bldP spid="46094"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A54DE52F-EA5A-4B33-97E6-BEF32E11BE61}" type="slidenum">
              <a:rPr lang="en-US" altLang="zh-CN" sz="1400"/>
              <a:pPr>
                <a:spcBef>
                  <a:spcPct val="0"/>
                </a:spcBef>
                <a:buFontTx/>
                <a:buNone/>
              </a:pPr>
              <a:t>25</a:t>
            </a:fld>
            <a:endParaRPr lang="en-US" altLang="zh-CN" sz="1400"/>
          </a:p>
        </p:txBody>
      </p:sp>
      <p:sp>
        <p:nvSpPr>
          <p:cNvPr id="47106" name="Rectangle 2"/>
          <p:cNvSpPr>
            <a:spLocks noChangeArrowheads="1"/>
          </p:cNvSpPr>
          <p:nvPr/>
        </p:nvSpPr>
        <p:spPr bwMode="auto">
          <a:xfrm>
            <a:off x="457202" y="955677"/>
            <a:ext cx="756168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(1) </a:t>
            </a:r>
            <a:r>
              <a:rPr lang="zh-CN" altLang="en-US" sz="3200" b="1">
                <a:effectLst>
                  <a:outerShdw blurRad="38100" dist="38100" dir="2700000" algn="tl">
                    <a:srgbClr val="C0C0C0"/>
                  </a:outerShdw>
                </a:effectLst>
              </a:rPr>
              <a:t>若定点整数的补码序列为 </a:t>
            </a:r>
            <a:r>
              <a:rPr lang="en-US" altLang="zh-CN" sz="3200" b="1">
                <a:effectLst>
                  <a:outerShdw blurRad="38100" dist="38100" dir="2700000" algn="tl">
                    <a:srgbClr val="C0C0C0"/>
                  </a:outerShdw>
                </a:effectLst>
              </a:rPr>
              <a:t>X</a:t>
            </a:r>
            <a:r>
              <a:rPr lang="en-US" altLang="zh-CN" sz="3200" b="1" baseline="-25000">
                <a:effectLst>
                  <a:outerShdw blurRad="38100" dist="38100" dir="2700000" algn="tl">
                    <a:srgbClr val="C0C0C0"/>
                  </a:outerShdw>
                </a:effectLst>
              </a:rPr>
              <a:t>0</a:t>
            </a:r>
            <a:r>
              <a:rPr lang="en-US" altLang="zh-CN" sz="3200" b="1">
                <a:effectLst>
                  <a:outerShdw blurRad="38100" dist="38100" dir="2700000" algn="tl">
                    <a:srgbClr val="C0C0C0"/>
                  </a:outerShdw>
                </a:effectLst>
              </a:rPr>
              <a:t>X</a:t>
            </a:r>
            <a:r>
              <a:rPr lang="en-US" altLang="zh-CN" sz="3200" b="1" baseline="-25000">
                <a:effectLst>
                  <a:outerShdw blurRad="38100" dist="38100" dir="2700000" algn="tl">
                    <a:srgbClr val="C0C0C0"/>
                  </a:outerShdw>
                </a:effectLst>
              </a:rPr>
              <a:t>1</a:t>
            </a:r>
            <a:r>
              <a:rPr lang="en-US" altLang="zh-CN" sz="3200" b="1">
                <a:effectLst>
                  <a:outerShdw blurRad="38100" dist="38100" dir="2700000" algn="tl">
                    <a:srgbClr val="C0C0C0"/>
                  </a:outerShdw>
                </a:effectLst>
              </a:rPr>
              <a:t>……X</a:t>
            </a:r>
            <a:r>
              <a:rPr lang="en-US" altLang="zh-CN" sz="3200" b="1" baseline="-25000">
                <a:effectLst>
                  <a:outerShdw blurRad="38100" dist="38100" dir="2700000" algn="tl">
                    <a:srgbClr val="C0C0C0"/>
                  </a:outerShdw>
                </a:effectLst>
              </a:rPr>
              <a:t>n</a:t>
            </a:r>
            <a:r>
              <a:rPr lang="zh-CN" altLang="en-US" sz="3200" b="1">
                <a:effectLst>
                  <a:outerShdw blurRad="38100" dist="38100" dir="2700000" algn="tl">
                    <a:srgbClr val="C0C0C0"/>
                  </a:outerShdw>
                </a:effectLst>
              </a:rPr>
              <a:t>则</a:t>
            </a:r>
            <a:r>
              <a:rPr lang="en-US" altLang="zh-CN" sz="3200" b="1">
                <a:effectLst>
                  <a:outerShdw blurRad="38100" dist="38100" dir="2700000" algn="tl">
                    <a:srgbClr val="C0C0C0"/>
                  </a:outerShdw>
                </a:effectLst>
              </a:rPr>
              <a:t>:</a:t>
            </a:r>
          </a:p>
        </p:txBody>
      </p:sp>
      <p:grpSp>
        <p:nvGrpSpPr>
          <p:cNvPr id="47107" name="Group 3"/>
          <p:cNvGrpSpPr>
            <a:grpSpLocks/>
          </p:cNvGrpSpPr>
          <p:nvPr/>
        </p:nvGrpSpPr>
        <p:grpSpPr bwMode="auto">
          <a:xfrm>
            <a:off x="838200" y="1524003"/>
            <a:ext cx="7372350" cy="1498601"/>
            <a:chOff x="0" y="2363"/>
            <a:chExt cx="4644" cy="944"/>
          </a:xfrm>
        </p:grpSpPr>
        <p:sp>
          <p:nvSpPr>
            <p:cNvPr id="78864" name="Line 4"/>
            <p:cNvSpPr>
              <a:spLocks noChangeShapeType="1"/>
            </p:cNvSpPr>
            <p:nvPr/>
          </p:nvSpPr>
          <p:spPr bwMode="auto">
            <a:xfrm>
              <a:off x="3024" y="3024"/>
              <a:ext cx="0" cy="19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865" name="AutoShape 5"/>
            <p:cNvSpPr>
              <a:spLocks/>
            </p:cNvSpPr>
            <p:nvPr/>
          </p:nvSpPr>
          <p:spPr bwMode="auto">
            <a:xfrm>
              <a:off x="864" y="2544"/>
              <a:ext cx="192" cy="624"/>
            </a:xfrm>
            <a:prstGeom prst="leftBrace">
              <a:avLst>
                <a:gd name="adj1" fmla="val 27083"/>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7110" name="Rectangle 6"/>
            <p:cNvSpPr>
              <a:spLocks noChangeArrowheads="1"/>
            </p:cNvSpPr>
            <p:nvPr/>
          </p:nvSpPr>
          <p:spPr bwMode="auto">
            <a:xfrm>
              <a:off x="1200" y="2363"/>
              <a:ext cx="300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dirty="0">
                  <a:effectLst>
                    <a:outerShdw blurRad="38100" dist="38100" dir="2700000" algn="tl">
                      <a:srgbClr val="C0C0C0"/>
                    </a:outerShdw>
                  </a:effectLst>
                </a:rPr>
                <a:t> X                                 2</a:t>
              </a:r>
              <a:r>
                <a:rPr lang="en-US" altLang="zh-CN" sz="3200" b="1" baseline="30000" dirty="0">
                  <a:effectLst>
                    <a:outerShdw blurRad="38100" dist="38100" dir="2700000" algn="tl">
                      <a:srgbClr val="C0C0C0"/>
                    </a:outerShdw>
                  </a:effectLst>
                </a:rPr>
                <a:t>n</a:t>
              </a:r>
              <a:r>
                <a:rPr lang="en-US" altLang="zh-CN" sz="3200" b="1" dirty="0">
                  <a:effectLst>
                    <a:outerShdw blurRad="38100" dist="38100" dir="2700000" algn="tl">
                      <a:srgbClr val="C0C0C0"/>
                    </a:outerShdw>
                  </a:effectLst>
                </a:rPr>
                <a:t>&gt;X≥0</a:t>
              </a:r>
            </a:p>
          </p:txBody>
        </p:sp>
        <p:sp>
          <p:nvSpPr>
            <p:cNvPr id="47111" name="Rectangle 7"/>
            <p:cNvSpPr>
              <a:spLocks noChangeArrowheads="1"/>
            </p:cNvSpPr>
            <p:nvPr/>
          </p:nvSpPr>
          <p:spPr bwMode="auto">
            <a:xfrm>
              <a:off x="1200" y="2939"/>
              <a:ext cx="344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dirty="0">
                  <a:effectLst>
                    <a:outerShdw blurRad="38100" dist="38100" dir="2700000" algn="tl">
                      <a:srgbClr val="C0C0C0"/>
                    </a:outerShdw>
                  </a:effectLst>
                </a:rPr>
                <a:t> 2</a:t>
              </a:r>
              <a:r>
                <a:rPr lang="en-US" altLang="zh-CN" sz="3200" b="1" baseline="30000" dirty="0">
                  <a:effectLst>
                    <a:outerShdw blurRad="38100" dist="38100" dir="2700000" algn="tl">
                      <a:srgbClr val="C0C0C0"/>
                    </a:outerShdw>
                  </a:effectLst>
                </a:rPr>
                <a:t>n+1</a:t>
              </a:r>
              <a:r>
                <a:rPr lang="en-US" altLang="zh-CN" sz="3200" b="1" dirty="0">
                  <a:effectLst>
                    <a:outerShdw blurRad="38100" dist="38100" dir="2700000" algn="tl">
                      <a:srgbClr val="C0C0C0"/>
                    </a:outerShdw>
                  </a:effectLst>
                </a:rPr>
                <a:t>+X</a:t>
              </a:r>
              <a:r>
                <a:rPr lang="zh-CN" altLang="en-US" sz="3200" b="1" dirty="0">
                  <a:effectLst>
                    <a:outerShdw blurRad="38100" dist="38100" dir="2700000" algn="tl">
                      <a:srgbClr val="C0C0C0"/>
                    </a:outerShdw>
                  </a:effectLst>
                </a:rPr>
                <a:t>＝ </a:t>
              </a:r>
              <a:r>
                <a:rPr lang="en-US" altLang="zh-CN" sz="3200" b="1" dirty="0">
                  <a:effectLst>
                    <a:outerShdw blurRad="38100" dist="38100" dir="2700000" algn="tl">
                      <a:srgbClr val="C0C0C0"/>
                    </a:outerShdw>
                  </a:effectLst>
                </a:rPr>
                <a:t>2</a:t>
              </a:r>
              <a:r>
                <a:rPr lang="en-US" altLang="zh-CN" sz="3200" b="1" baseline="30000" dirty="0">
                  <a:effectLst>
                    <a:outerShdw blurRad="38100" dist="38100" dir="2700000" algn="tl">
                      <a:srgbClr val="C0C0C0"/>
                    </a:outerShdw>
                  </a:effectLst>
                </a:rPr>
                <a:t>n+1</a:t>
              </a: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X      0&gt;X ≥ </a:t>
              </a: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2</a:t>
              </a:r>
              <a:r>
                <a:rPr lang="en-US" altLang="zh-CN" sz="3200" b="1" baseline="30000" dirty="0">
                  <a:effectLst>
                    <a:outerShdw blurRad="38100" dist="38100" dir="2700000" algn="tl">
                      <a:srgbClr val="C0C0C0"/>
                    </a:outerShdw>
                  </a:effectLst>
                </a:rPr>
                <a:t>n</a:t>
              </a:r>
            </a:p>
          </p:txBody>
        </p:sp>
        <p:sp>
          <p:nvSpPr>
            <p:cNvPr id="47112" name="Rectangle 8"/>
            <p:cNvSpPr>
              <a:spLocks noChangeArrowheads="1"/>
            </p:cNvSpPr>
            <p:nvPr/>
          </p:nvSpPr>
          <p:spPr bwMode="auto">
            <a:xfrm>
              <a:off x="0" y="2651"/>
              <a:ext cx="73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defRPr/>
              </a:pPr>
              <a:r>
                <a:rPr lang="en-US" altLang="zh-CN" sz="3200" b="1">
                  <a:effectLst>
                    <a:outerShdw blurRad="38100" dist="38100" dir="2700000" algn="tl">
                      <a:srgbClr val="C0C0C0"/>
                    </a:outerShdw>
                  </a:effectLst>
                </a:rPr>
                <a:t>   X</a:t>
              </a:r>
              <a:r>
                <a:rPr lang="zh-CN" altLang="en-US" sz="3200" b="1" baseline="-25000">
                  <a:effectLst>
                    <a:outerShdw blurRad="38100" dist="38100" dir="2700000" algn="tl">
                      <a:srgbClr val="C0C0C0"/>
                    </a:outerShdw>
                  </a:effectLst>
                </a:rPr>
                <a:t>补</a:t>
              </a:r>
              <a:r>
                <a:rPr lang="en-US" altLang="zh-CN" sz="3200" b="1">
                  <a:effectLst>
                    <a:outerShdw blurRad="38100" dist="38100" dir="2700000" algn="tl">
                      <a:srgbClr val="C0C0C0"/>
                    </a:outerShdw>
                  </a:effectLst>
                </a:rPr>
                <a:t>=</a:t>
              </a:r>
            </a:p>
          </p:txBody>
        </p:sp>
        <p:sp>
          <p:nvSpPr>
            <p:cNvPr id="78869" name="Line 9"/>
            <p:cNvSpPr>
              <a:spLocks noChangeShapeType="1"/>
            </p:cNvSpPr>
            <p:nvPr/>
          </p:nvSpPr>
          <p:spPr bwMode="auto">
            <a:xfrm>
              <a:off x="3216" y="3024"/>
              <a:ext cx="0" cy="19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7114" name="Rectangle 10"/>
          <p:cNvSpPr>
            <a:spLocks noChangeArrowheads="1"/>
          </p:cNvSpPr>
          <p:nvPr/>
        </p:nvSpPr>
        <p:spPr bwMode="auto">
          <a:xfrm>
            <a:off x="457200" y="3154365"/>
            <a:ext cx="826219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3200" b="1">
                <a:effectLst>
                  <a:outerShdw blurRad="38100" dist="38100" dir="2700000" algn="tl">
                    <a:srgbClr val="C0C0C0"/>
                  </a:outerShdw>
                </a:effectLst>
              </a:rPr>
              <a:t>例</a:t>
            </a:r>
            <a:r>
              <a:rPr lang="en-US" altLang="zh-CN" sz="3200" b="1">
                <a:effectLst>
                  <a:outerShdw blurRad="38100" dist="38100" dir="2700000" algn="tl">
                    <a:srgbClr val="C0C0C0"/>
                  </a:outerShdw>
                </a:effectLst>
              </a:rPr>
              <a:t>: </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10101</a:t>
            </a:r>
            <a:r>
              <a:rPr lang="zh-CN" altLang="en-US" sz="3200" b="1">
                <a:effectLst>
                  <a:outerShdw blurRad="38100" dist="38100" dir="2700000" algn="tl">
                    <a:srgbClr val="C0C0C0"/>
                  </a:outerShdw>
                </a:effectLst>
              </a:rPr>
              <a:t>的补码为</a:t>
            </a:r>
            <a:r>
              <a:rPr lang="en-US" altLang="zh-CN" sz="3200" b="1">
                <a:effectLst>
                  <a:outerShdw blurRad="38100" dist="38100" dir="2700000" algn="tl">
                    <a:srgbClr val="C0C0C0"/>
                  </a:outerShdw>
                </a:effectLst>
              </a:rPr>
              <a:t>1000000</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10101=101011</a:t>
            </a:r>
          </a:p>
        </p:txBody>
      </p:sp>
      <p:sp>
        <p:nvSpPr>
          <p:cNvPr id="47115" name="Rectangle 11"/>
          <p:cNvSpPr>
            <a:spLocks noChangeArrowheads="1"/>
          </p:cNvSpPr>
          <p:nvPr/>
        </p:nvSpPr>
        <p:spPr bwMode="auto">
          <a:xfrm>
            <a:off x="457200" y="3810002"/>
            <a:ext cx="767069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defRPr/>
            </a:pPr>
            <a:r>
              <a:rPr lang="en-US" altLang="zh-CN" sz="3200" b="1">
                <a:effectLst>
                  <a:outerShdw blurRad="38100" dist="38100" dir="2700000" algn="tl">
                    <a:srgbClr val="C0C0C0"/>
                  </a:outerShdw>
                </a:effectLst>
              </a:rPr>
              <a:t>(2) </a:t>
            </a:r>
            <a:r>
              <a:rPr lang="zh-CN" altLang="en-US" sz="3200" b="1">
                <a:effectLst>
                  <a:outerShdw blurRad="38100" dist="38100" dir="2700000" algn="tl">
                    <a:srgbClr val="C0C0C0"/>
                  </a:outerShdw>
                </a:effectLst>
              </a:rPr>
              <a:t>若定点小数的补码序列为 </a:t>
            </a:r>
            <a:r>
              <a:rPr lang="en-US" altLang="zh-CN" sz="3200" b="1">
                <a:effectLst>
                  <a:outerShdw blurRad="38100" dist="38100" dir="2700000" algn="tl">
                    <a:srgbClr val="C0C0C0"/>
                  </a:outerShdw>
                </a:effectLst>
              </a:rPr>
              <a:t>X</a:t>
            </a:r>
            <a:r>
              <a:rPr lang="en-US" altLang="zh-CN" sz="3200" b="1" baseline="-25000">
                <a:effectLst>
                  <a:outerShdw blurRad="38100" dist="38100" dir="2700000" algn="tl">
                    <a:srgbClr val="C0C0C0"/>
                  </a:outerShdw>
                </a:effectLst>
              </a:rPr>
              <a:t>0</a:t>
            </a:r>
            <a:r>
              <a:rPr lang="en-US" altLang="zh-CN" sz="3200" b="1">
                <a:effectLst>
                  <a:outerShdw blurRad="38100" dist="38100" dir="2700000" algn="tl">
                    <a:srgbClr val="C0C0C0"/>
                  </a:outerShdw>
                </a:effectLst>
              </a:rPr>
              <a:t>.X</a:t>
            </a:r>
            <a:r>
              <a:rPr lang="en-US" altLang="zh-CN" sz="3200" b="1" baseline="-25000">
                <a:effectLst>
                  <a:outerShdw blurRad="38100" dist="38100" dir="2700000" algn="tl">
                    <a:srgbClr val="C0C0C0"/>
                  </a:outerShdw>
                </a:effectLst>
              </a:rPr>
              <a:t>1</a:t>
            </a:r>
            <a:r>
              <a:rPr lang="en-US" altLang="zh-CN" sz="3200" b="1">
                <a:effectLst>
                  <a:outerShdw blurRad="38100" dist="38100" dir="2700000" algn="tl">
                    <a:srgbClr val="C0C0C0"/>
                  </a:outerShdw>
                </a:effectLst>
              </a:rPr>
              <a:t>……X</a:t>
            </a:r>
            <a:r>
              <a:rPr lang="en-US" altLang="zh-CN" sz="3200" b="1" baseline="-25000">
                <a:effectLst>
                  <a:outerShdw blurRad="38100" dist="38100" dir="2700000" algn="tl">
                    <a:srgbClr val="C0C0C0"/>
                  </a:outerShdw>
                </a:effectLst>
              </a:rPr>
              <a:t>n</a:t>
            </a:r>
            <a:r>
              <a:rPr lang="zh-CN" altLang="en-US" sz="3200" b="1">
                <a:effectLst>
                  <a:outerShdw blurRad="38100" dist="38100" dir="2700000" algn="tl">
                    <a:srgbClr val="C0C0C0"/>
                  </a:outerShdw>
                </a:effectLst>
              </a:rPr>
              <a:t>则</a:t>
            </a:r>
            <a:r>
              <a:rPr lang="en-US" altLang="zh-CN" sz="3200" b="1">
                <a:effectLst>
                  <a:outerShdw blurRad="38100" dist="38100" dir="2700000" algn="tl">
                    <a:srgbClr val="C0C0C0"/>
                  </a:outerShdw>
                </a:effectLst>
              </a:rPr>
              <a:t>:</a:t>
            </a:r>
          </a:p>
        </p:txBody>
      </p:sp>
      <p:sp>
        <p:nvSpPr>
          <p:cNvPr id="47116" name="Rectangle 12"/>
          <p:cNvSpPr>
            <a:spLocks noChangeArrowheads="1"/>
          </p:cNvSpPr>
          <p:nvPr/>
        </p:nvSpPr>
        <p:spPr bwMode="auto">
          <a:xfrm>
            <a:off x="457200" y="6008690"/>
            <a:ext cx="774763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defRPr/>
            </a:pPr>
            <a:r>
              <a:rPr lang="zh-CN" altLang="en-US" sz="3200" b="1">
                <a:effectLst>
                  <a:outerShdw blurRad="38100" dist="38100" dir="2700000" algn="tl">
                    <a:srgbClr val="C0C0C0"/>
                  </a:outerShdw>
                </a:effectLst>
              </a:rPr>
              <a:t>例：－</a:t>
            </a:r>
            <a:r>
              <a:rPr lang="en-US" altLang="zh-CN" sz="3200" b="1">
                <a:effectLst>
                  <a:outerShdw blurRad="38100" dist="38100" dir="2700000" algn="tl">
                    <a:srgbClr val="C0C0C0"/>
                  </a:outerShdw>
                </a:effectLst>
              </a:rPr>
              <a:t>0.1010</a:t>
            </a:r>
            <a:r>
              <a:rPr lang="zh-CN" altLang="en-US" sz="3200" b="1">
                <a:effectLst>
                  <a:outerShdw blurRad="38100" dist="38100" dir="2700000" algn="tl">
                    <a:srgbClr val="C0C0C0"/>
                  </a:outerShdw>
                </a:effectLst>
              </a:rPr>
              <a:t>的补码为</a:t>
            </a:r>
            <a:r>
              <a:rPr lang="en-US" altLang="zh-CN" sz="3200" b="1">
                <a:effectLst>
                  <a:outerShdw blurRad="38100" dist="38100" dir="2700000" algn="tl">
                    <a:srgbClr val="C0C0C0"/>
                  </a:outerShdw>
                </a:effectLst>
              </a:rPr>
              <a:t>10</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0.1010</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1.0110</a:t>
            </a:r>
          </a:p>
        </p:txBody>
      </p:sp>
      <p:grpSp>
        <p:nvGrpSpPr>
          <p:cNvPr id="47117" name="Group 13"/>
          <p:cNvGrpSpPr>
            <a:grpSpLocks/>
          </p:cNvGrpSpPr>
          <p:nvPr/>
        </p:nvGrpSpPr>
        <p:grpSpPr bwMode="auto">
          <a:xfrm>
            <a:off x="1233488" y="4408490"/>
            <a:ext cx="6199188" cy="1574799"/>
            <a:chOff x="288" y="779"/>
            <a:chExt cx="3905" cy="992"/>
          </a:xfrm>
        </p:grpSpPr>
        <p:sp>
          <p:nvSpPr>
            <p:cNvPr id="78858" name="AutoShape 14"/>
            <p:cNvSpPr>
              <a:spLocks/>
            </p:cNvSpPr>
            <p:nvPr/>
          </p:nvSpPr>
          <p:spPr bwMode="auto">
            <a:xfrm>
              <a:off x="864" y="1008"/>
              <a:ext cx="192" cy="624"/>
            </a:xfrm>
            <a:prstGeom prst="leftBrace">
              <a:avLst>
                <a:gd name="adj1" fmla="val 27083"/>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8859" name="Line 15"/>
            <p:cNvSpPr>
              <a:spLocks noChangeShapeType="1"/>
            </p:cNvSpPr>
            <p:nvPr/>
          </p:nvSpPr>
          <p:spPr bwMode="auto">
            <a:xfrm>
              <a:off x="2736" y="1488"/>
              <a:ext cx="0" cy="19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20" name="Rectangle 16"/>
            <p:cNvSpPr>
              <a:spLocks noChangeArrowheads="1"/>
            </p:cNvSpPr>
            <p:nvPr/>
          </p:nvSpPr>
          <p:spPr bwMode="auto">
            <a:xfrm>
              <a:off x="1200" y="779"/>
              <a:ext cx="267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X                              1&gt;X≥0</a:t>
              </a:r>
            </a:p>
          </p:txBody>
        </p:sp>
        <p:sp>
          <p:nvSpPr>
            <p:cNvPr id="47121" name="Rectangle 17"/>
            <p:cNvSpPr>
              <a:spLocks noChangeArrowheads="1"/>
            </p:cNvSpPr>
            <p:nvPr/>
          </p:nvSpPr>
          <p:spPr bwMode="auto">
            <a:xfrm>
              <a:off x="288" y="1115"/>
              <a:ext cx="56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X</a:t>
              </a:r>
              <a:r>
                <a:rPr lang="zh-CN" altLang="en-US" sz="3200" b="1" baseline="-25000">
                  <a:effectLst>
                    <a:outerShdw blurRad="38100" dist="38100" dir="2700000" algn="tl">
                      <a:srgbClr val="C0C0C0"/>
                    </a:outerShdw>
                  </a:effectLst>
                </a:rPr>
                <a:t>补</a:t>
              </a:r>
              <a:r>
                <a:rPr lang="en-US" altLang="zh-CN" sz="3200" b="1">
                  <a:effectLst>
                    <a:outerShdw blurRad="38100" dist="38100" dir="2700000" algn="tl">
                      <a:srgbClr val="C0C0C0"/>
                    </a:outerShdw>
                  </a:effectLst>
                </a:rPr>
                <a:t>=</a:t>
              </a:r>
            </a:p>
          </p:txBody>
        </p:sp>
        <p:sp>
          <p:nvSpPr>
            <p:cNvPr id="47122" name="Rectangle 18"/>
            <p:cNvSpPr>
              <a:spLocks noChangeArrowheads="1"/>
            </p:cNvSpPr>
            <p:nvPr/>
          </p:nvSpPr>
          <p:spPr bwMode="auto">
            <a:xfrm>
              <a:off x="1200" y="1403"/>
              <a:ext cx="2993"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dirty="0">
                  <a:effectLst>
                    <a:outerShdw blurRad="38100" dist="38100" dir="2700000" algn="tl">
                      <a:srgbClr val="C0C0C0"/>
                    </a:outerShdw>
                  </a:effectLst>
                </a:rPr>
                <a:t>2+X</a:t>
              </a:r>
              <a:r>
                <a:rPr lang="zh-CN" altLang="en-US" sz="3200" b="1" dirty="0">
                  <a:effectLst>
                    <a:outerShdw blurRad="38100" dist="38100" dir="2700000" algn="tl">
                      <a:srgbClr val="C0C0C0"/>
                    </a:outerShdw>
                  </a:effectLst>
                </a:rPr>
                <a:t>＝ </a:t>
              </a:r>
              <a:r>
                <a:rPr lang="en-US" altLang="zh-CN" sz="3200" b="1" dirty="0">
                  <a:effectLst>
                    <a:outerShdw blurRad="38100" dist="38100" dir="2700000" algn="tl">
                      <a:srgbClr val="C0C0C0"/>
                    </a:outerShdw>
                  </a:effectLst>
                </a:rPr>
                <a:t>2</a:t>
              </a:r>
              <a:r>
                <a:rPr lang="zh-CN" altLang="en-US" sz="3200" b="1" dirty="0">
                  <a:effectLst>
                    <a:outerShdw blurRad="38100" dist="38100" dir="2700000" algn="tl">
                      <a:srgbClr val="C0C0C0"/>
                    </a:outerShdw>
                  </a:effectLst>
                </a:rPr>
                <a:t>－   </a:t>
              </a:r>
              <a:r>
                <a:rPr lang="en-US" altLang="zh-CN" sz="3200" b="1" dirty="0">
                  <a:effectLst>
                    <a:outerShdw blurRad="38100" dist="38100" dir="2700000" algn="tl">
                      <a:srgbClr val="C0C0C0"/>
                    </a:outerShdw>
                  </a:effectLst>
                </a:rPr>
                <a:t>X         0&gt;X≥</a:t>
              </a: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1</a:t>
              </a:r>
            </a:p>
          </p:txBody>
        </p:sp>
        <p:sp>
          <p:nvSpPr>
            <p:cNvPr id="78863" name="Line 19"/>
            <p:cNvSpPr>
              <a:spLocks noChangeShapeType="1"/>
            </p:cNvSpPr>
            <p:nvPr/>
          </p:nvSpPr>
          <p:spPr bwMode="auto">
            <a:xfrm>
              <a:off x="2496" y="1488"/>
              <a:ext cx="0" cy="19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7124" name="Rectangle 20"/>
          <p:cNvSpPr>
            <a:spLocks noChangeArrowheads="1"/>
          </p:cNvSpPr>
          <p:nvPr/>
        </p:nvSpPr>
        <p:spPr bwMode="auto">
          <a:xfrm>
            <a:off x="374652" y="228600"/>
            <a:ext cx="3040063" cy="579438"/>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defRPr/>
            </a:pPr>
            <a:r>
              <a:rPr lang="zh-CN" altLang="en-US" sz="3200" b="1">
                <a:effectLst>
                  <a:outerShdw blurRad="38100" dist="38100" dir="2700000" algn="tl">
                    <a:srgbClr val="FFFFFF"/>
                  </a:outerShdw>
                </a:effectLst>
                <a:latin typeface="黑体" pitchFamily="49" charset="-122"/>
                <a:ea typeface="黑体" pitchFamily="49" charset="-122"/>
              </a:rPr>
              <a:t>补码的一般表示</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wipe(left)">
                                      <p:cBhvr>
                                        <p:cTn id="7" dur="500"/>
                                        <p:tgtEl>
                                          <p:spTgt spid="471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7107"/>
                                        </p:tgtEl>
                                        <p:attrNameLst>
                                          <p:attrName>style.visibility</p:attrName>
                                        </p:attrNameLst>
                                      </p:cBhvr>
                                      <p:to>
                                        <p:strVal val="visible"/>
                                      </p:to>
                                    </p:set>
                                    <p:animEffect transition="in" filter="dissolve">
                                      <p:cBhvr>
                                        <p:cTn id="12" dur="500"/>
                                        <p:tgtEl>
                                          <p:spTgt spid="471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14"/>
                                        </p:tgtEl>
                                        <p:attrNameLst>
                                          <p:attrName>style.visibility</p:attrName>
                                        </p:attrNameLst>
                                      </p:cBhvr>
                                      <p:to>
                                        <p:strVal val="visible"/>
                                      </p:to>
                                    </p:set>
                                    <p:animEffect transition="in" filter="wipe(left)">
                                      <p:cBhvr>
                                        <p:cTn id="17" dur="500"/>
                                        <p:tgtEl>
                                          <p:spTgt spid="471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115"/>
                                        </p:tgtEl>
                                        <p:attrNameLst>
                                          <p:attrName>style.visibility</p:attrName>
                                        </p:attrNameLst>
                                      </p:cBhvr>
                                      <p:to>
                                        <p:strVal val="visible"/>
                                      </p:to>
                                    </p:set>
                                    <p:animEffect transition="in" filter="wipe(left)">
                                      <p:cBhvr>
                                        <p:cTn id="22" dur="500"/>
                                        <p:tgtEl>
                                          <p:spTgt spid="471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7117"/>
                                        </p:tgtEl>
                                        <p:attrNameLst>
                                          <p:attrName>style.visibility</p:attrName>
                                        </p:attrNameLst>
                                      </p:cBhvr>
                                      <p:to>
                                        <p:strVal val="visible"/>
                                      </p:to>
                                    </p:set>
                                    <p:animEffect transition="in" filter="dissolve">
                                      <p:cBhvr>
                                        <p:cTn id="27" dur="500"/>
                                        <p:tgtEl>
                                          <p:spTgt spid="471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116"/>
                                        </p:tgtEl>
                                        <p:attrNameLst>
                                          <p:attrName>style.visibility</p:attrName>
                                        </p:attrNameLst>
                                      </p:cBhvr>
                                      <p:to>
                                        <p:strVal val="visible"/>
                                      </p:to>
                                    </p:set>
                                    <p:animEffect transition="in" filter="wipe(left)">
                                      <p:cBhvr>
                                        <p:cTn id="32" dur="500"/>
                                        <p:tgtEl>
                                          <p:spTgt spid="47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utoUpdateAnimBg="0"/>
      <p:bldP spid="47114" grpId="0" autoUpdateAnimBg="0"/>
      <p:bldP spid="47115" grpId="0" autoUpdateAnimBg="0"/>
      <p:bldP spid="4711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28BFEC77-8299-4693-9739-CB18045F737B}" type="slidenum">
              <a:rPr lang="en-US" altLang="zh-CN" sz="1400"/>
              <a:pPr>
                <a:spcBef>
                  <a:spcPct val="0"/>
                </a:spcBef>
                <a:buFontTx/>
                <a:buNone/>
              </a:pPr>
              <a:t>26</a:t>
            </a:fld>
            <a:endParaRPr lang="en-US" altLang="zh-CN" sz="1400"/>
          </a:p>
        </p:txBody>
      </p:sp>
      <p:sp>
        <p:nvSpPr>
          <p:cNvPr id="64514" name="Rectangle 2"/>
          <p:cNvSpPr>
            <a:spLocks noChangeArrowheads="1"/>
          </p:cNvSpPr>
          <p:nvPr/>
        </p:nvSpPr>
        <p:spPr bwMode="auto">
          <a:xfrm>
            <a:off x="228600" y="411165"/>
            <a:ext cx="2224088" cy="579437"/>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defRPr/>
            </a:pPr>
            <a:r>
              <a:rPr lang="zh-CN" altLang="en-US" sz="3200" b="1">
                <a:effectLst>
                  <a:outerShdw blurRad="38100" dist="38100" dir="2700000" algn="tl">
                    <a:srgbClr val="FFFFFF"/>
                  </a:outerShdw>
                </a:effectLst>
                <a:ea typeface="黑体" pitchFamily="49" charset="-122"/>
              </a:rPr>
              <a:t>补码的性质</a:t>
            </a:r>
          </a:p>
        </p:txBody>
      </p:sp>
      <p:sp>
        <p:nvSpPr>
          <p:cNvPr id="64515" name="Rectangle 3"/>
          <p:cNvSpPr>
            <a:spLocks noChangeArrowheads="1"/>
          </p:cNvSpPr>
          <p:nvPr/>
        </p:nvSpPr>
        <p:spPr bwMode="auto">
          <a:xfrm>
            <a:off x="228600" y="1181102"/>
            <a:ext cx="8763000" cy="584775"/>
          </a:xfrm>
          <a:prstGeom prst="rect">
            <a:avLst/>
          </a:prstGeom>
          <a:noFill/>
          <a:ln w="381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FontTx/>
              <a:buAutoNum type="arabicParenBoth"/>
              <a:defRPr/>
            </a:pPr>
            <a:r>
              <a:rPr lang="zh-CN" altLang="en-US" sz="3200">
                <a:effectLst>
                  <a:outerShdw blurRad="38100" dist="38100" dir="2700000" algn="tl">
                    <a:srgbClr val="C0C0C0"/>
                  </a:outerShdw>
                </a:effectLst>
                <a:latin typeface="黑体" pitchFamily="49" charset="-122"/>
                <a:ea typeface="黑体" pitchFamily="49" charset="-122"/>
              </a:rPr>
              <a:t>正数</a:t>
            </a:r>
            <a:r>
              <a:rPr lang="en-US" altLang="zh-CN" sz="3200">
                <a:effectLst>
                  <a:outerShdw blurRad="38100" dist="38100" dir="2700000" algn="tl">
                    <a:srgbClr val="C0C0C0"/>
                  </a:outerShdw>
                </a:effectLst>
                <a:latin typeface="黑体" pitchFamily="49" charset="-122"/>
                <a:ea typeface="黑体" pitchFamily="49" charset="-122"/>
              </a:rPr>
              <a:t>X</a:t>
            </a:r>
            <a:r>
              <a:rPr lang="zh-CN" altLang="en-US" sz="3200">
                <a:effectLst>
                  <a:outerShdw blurRad="38100" dist="38100" dir="2700000" algn="tl">
                    <a:srgbClr val="C0C0C0"/>
                  </a:outerShdw>
                </a:effectLst>
                <a:latin typeface="黑体" pitchFamily="49" charset="-122"/>
                <a:ea typeface="黑体" pitchFamily="49" charset="-122"/>
              </a:rPr>
              <a:t>的</a:t>
            </a:r>
            <a:r>
              <a:rPr lang="en-US" altLang="zh-CN" sz="3200">
                <a:effectLst>
                  <a:outerShdw blurRad="38100" dist="38100" dir="2700000" algn="tl">
                    <a:srgbClr val="C0C0C0"/>
                  </a:outerShdw>
                </a:effectLst>
                <a:latin typeface="黑体" pitchFamily="49" charset="-122"/>
                <a:ea typeface="黑体" pitchFamily="49" charset="-122"/>
              </a:rPr>
              <a:t>X</a:t>
            </a:r>
            <a:r>
              <a:rPr lang="zh-CN" altLang="en-US" sz="3200" baseline="-30000">
                <a:effectLst>
                  <a:outerShdw blurRad="38100" dist="38100" dir="2700000" algn="tl">
                    <a:srgbClr val="C0C0C0"/>
                  </a:outerShdw>
                </a:effectLst>
                <a:latin typeface="黑体" pitchFamily="49" charset="-122"/>
                <a:ea typeface="黑体" pitchFamily="49" charset="-122"/>
              </a:rPr>
              <a:t>补</a:t>
            </a:r>
            <a:r>
              <a:rPr lang="zh-CN" altLang="en-US" sz="3200">
                <a:effectLst>
                  <a:outerShdw blurRad="38100" dist="38100" dir="2700000" algn="tl">
                    <a:srgbClr val="C0C0C0"/>
                  </a:outerShdw>
                </a:effectLst>
                <a:latin typeface="黑体" pitchFamily="49" charset="-122"/>
                <a:ea typeface="黑体" pitchFamily="49" charset="-122"/>
              </a:rPr>
              <a:t>、</a:t>
            </a:r>
            <a:r>
              <a:rPr lang="en-US" altLang="zh-CN" sz="3200">
                <a:effectLst>
                  <a:outerShdw blurRad="38100" dist="38100" dir="2700000" algn="tl">
                    <a:srgbClr val="C0C0C0"/>
                  </a:outerShdw>
                </a:effectLst>
                <a:latin typeface="黑体" pitchFamily="49" charset="-122"/>
                <a:ea typeface="黑体" pitchFamily="49" charset="-122"/>
              </a:rPr>
              <a:t>X</a:t>
            </a:r>
            <a:r>
              <a:rPr lang="zh-CN" altLang="en-US" sz="3200" baseline="-30000">
                <a:effectLst>
                  <a:outerShdw blurRad="38100" dist="38100" dir="2700000" algn="tl">
                    <a:srgbClr val="C0C0C0"/>
                  </a:outerShdw>
                </a:effectLst>
                <a:latin typeface="黑体" pitchFamily="49" charset="-122"/>
                <a:ea typeface="黑体" pitchFamily="49" charset="-122"/>
              </a:rPr>
              <a:t>反</a:t>
            </a:r>
            <a:r>
              <a:rPr lang="zh-CN" altLang="en-US" sz="3200">
                <a:effectLst>
                  <a:outerShdw blurRad="38100" dist="38100" dir="2700000" algn="tl">
                    <a:srgbClr val="C0C0C0"/>
                  </a:outerShdw>
                </a:effectLst>
                <a:latin typeface="黑体" pitchFamily="49" charset="-122"/>
                <a:ea typeface="黑体" pitchFamily="49" charset="-122"/>
              </a:rPr>
              <a:t>和</a:t>
            </a:r>
            <a:r>
              <a:rPr lang="en-US" altLang="zh-CN" sz="3200">
                <a:effectLst>
                  <a:outerShdw blurRad="38100" dist="38100" dir="2700000" algn="tl">
                    <a:srgbClr val="C0C0C0"/>
                  </a:outerShdw>
                </a:effectLst>
                <a:latin typeface="黑体" pitchFamily="49" charset="-122"/>
                <a:ea typeface="黑体" pitchFamily="49" charset="-122"/>
              </a:rPr>
              <a:t>X</a:t>
            </a:r>
            <a:r>
              <a:rPr lang="zh-CN" altLang="en-US" sz="3200" baseline="-30000">
                <a:effectLst>
                  <a:outerShdw blurRad="38100" dist="38100" dir="2700000" algn="tl">
                    <a:srgbClr val="C0C0C0"/>
                  </a:outerShdw>
                </a:effectLst>
                <a:latin typeface="黑体" pitchFamily="49" charset="-122"/>
                <a:ea typeface="黑体" pitchFamily="49" charset="-122"/>
              </a:rPr>
              <a:t>原</a:t>
            </a:r>
            <a:r>
              <a:rPr lang="zh-CN" altLang="en-US" sz="3200">
                <a:effectLst>
                  <a:outerShdw blurRad="38100" dist="38100" dir="2700000" algn="tl">
                    <a:srgbClr val="C0C0C0"/>
                  </a:outerShdw>
                </a:effectLst>
                <a:latin typeface="黑体" pitchFamily="49" charset="-122"/>
                <a:ea typeface="黑体" pitchFamily="49" charset="-122"/>
              </a:rPr>
              <a:t>是相同的。</a:t>
            </a:r>
          </a:p>
        </p:txBody>
      </p:sp>
      <p:sp>
        <p:nvSpPr>
          <p:cNvPr id="64516" name="Rectangle 4"/>
          <p:cNvSpPr>
            <a:spLocks noChangeArrowheads="1"/>
          </p:cNvSpPr>
          <p:nvPr/>
        </p:nvSpPr>
        <p:spPr bwMode="auto">
          <a:xfrm>
            <a:off x="228600" y="1981200"/>
            <a:ext cx="8763000" cy="1104900"/>
          </a:xfrm>
          <a:prstGeom prst="rect">
            <a:avLst/>
          </a:prstGeom>
          <a:noFill/>
          <a:ln w="381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3200">
                <a:effectLst>
                  <a:outerShdw blurRad="38100" dist="38100" dir="2700000" algn="tl">
                    <a:srgbClr val="C0C0C0"/>
                  </a:outerShdw>
                </a:effectLst>
                <a:latin typeface="黑体" pitchFamily="49" charset="-122"/>
                <a:ea typeface="黑体" pitchFamily="49" charset="-122"/>
              </a:rPr>
              <a:t>(2)</a:t>
            </a:r>
            <a:r>
              <a:rPr lang="zh-CN" altLang="en-US" sz="3200">
                <a:effectLst>
                  <a:outerShdw blurRad="38100" dist="38100" dir="2700000" algn="tl">
                    <a:srgbClr val="C0C0C0"/>
                  </a:outerShdw>
                </a:effectLst>
                <a:latin typeface="黑体" pitchFamily="49" charset="-122"/>
                <a:ea typeface="黑体" pitchFamily="49" charset="-122"/>
              </a:rPr>
              <a:t>对于负数， </a:t>
            </a:r>
            <a:r>
              <a:rPr lang="en-US" altLang="zh-CN" sz="3200">
                <a:effectLst>
                  <a:outerShdw blurRad="38100" dist="38100" dir="2700000" algn="tl">
                    <a:srgbClr val="C0C0C0"/>
                  </a:outerShdw>
                </a:effectLst>
                <a:latin typeface="黑体" pitchFamily="49" charset="-122"/>
                <a:ea typeface="黑体" pitchFamily="49" charset="-122"/>
              </a:rPr>
              <a:t>X</a:t>
            </a:r>
            <a:r>
              <a:rPr lang="zh-CN" altLang="en-US" sz="3200" baseline="-30000">
                <a:effectLst>
                  <a:outerShdw blurRad="38100" dist="38100" dir="2700000" algn="tl">
                    <a:srgbClr val="C0C0C0"/>
                  </a:outerShdw>
                </a:effectLst>
                <a:latin typeface="黑体" pitchFamily="49" charset="-122"/>
                <a:ea typeface="黑体" pitchFamily="49" charset="-122"/>
              </a:rPr>
              <a:t>补</a:t>
            </a:r>
            <a:r>
              <a:rPr lang="zh-CN" altLang="en-US" sz="3200">
                <a:effectLst>
                  <a:outerShdw blurRad="38100" dist="38100" dir="2700000" algn="tl">
                    <a:srgbClr val="C0C0C0"/>
                  </a:outerShdw>
                </a:effectLst>
                <a:latin typeface="黑体" pitchFamily="49" charset="-122"/>
                <a:ea typeface="黑体" pitchFamily="49" charset="-122"/>
              </a:rPr>
              <a:t>的符号位为</a:t>
            </a:r>
            <a:r>
              <a:rPr lang="en-US" altLang="zh-CN" sz="3200">
                <a:effectLst>
                  <a:outerShdw blurRad="38100" dist="38100" dir="2700000" algn="tl">
                    <a:srgbClr val="C0C0C0"/>
                  </a:outerShdw>
                </a:effectLst>
                <a:latin typeface="黑体" pitchFamily="49" charset="-122"/>
                <a:ea typeface="黑体" pitchFamily="49" charset="-122"/>
              </a:rPr>
              <a:t>1</a:t>
            </a:r>
            <a:r>
              <a:rPr lang="zh-CN" altLang="en-US" sz="3200">
                <a:effectLst>
                  <a:outerShdw blurRad="38100" dist="38100" dir="2700000" algn="tl">
                    <a:srgbClr val="C0C0C0"/>
                  </a:outerShdw>
                </a:effectLst>
                <a:latin typeface="黑体" pitchFamily="49" charset="-122"/>
                <a:ea typeface="黑体" pitchFamily="49" charset="-122"/>
              </a:rPr>
              <a:t>，数值部分是将原码每位求反并尾数加</a:t>
            </a:r>
            <a:r>
              <a:rPr lang="en-US" altLang="zh-CN" sz="3200">
                <a:effectLst>
                  <a:outerShdw blurRad="38100" dist="38100" dir="2700000" algn="tl">
                    <a:srgbClr val="C0C0C0"/>
                  </a:outerShdw>
                </a:effectLst>
                <a:latin typeface="黑体" pitchFamily="49" charset="-122"/>
                <a:ea typeface="黑体" pitchFamily="49" charset="-122"/>
              </a:rPr>
              <a:t>1</a:t>
            </a:r>
            <a:r>
              <a:rPr lang="zh-CN" altLang="en-US" sz="3200">
                <a:effectLst>
                  <a:outerShdw blurRad="38100" dist="38100" dir="2700000" algn="tl">
                    <a:srgbClr val="C0C0C0"/>
                  </a:outerShdw>
                </a:effectLst>
                <a:latin typeface="黑体" pitchFamily="49" charset="-122"/>
                <a:ea typeface="黑体" pitchFamily="49" charset="-122"/>
              </a:rPr>
              <a:t>。</a:t>
            </a:r>
          </a:p>
        </p:txBody>
      </p:sp>
      <p:sp>
        <p:nvSpPr>
          <p:cNvPr id="64517" name="Rectangle 5"/>
          <p:cNvSpPr>
            <a:spLocks noChangeArrowheads="1"/>
          </p:cNvSpPr>
          <p:nvPr/>
        </p:nvSpPr>
        <p:spPr bwMode="auto">
          <a:xfrm>
            <a:off x="228600" y="3276602"/>
            <a:ext cx="8763000" cy="584775"/>
          </a:xfrm>
          <a:prstGeom prst="rect">
            <a:avLst/>
          </a:prstGeom>
          <a:noFill/>
          <a:ln w="381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3200">
                <a:effectLst>
                  <a:outerShdw blurRad="38100" dist="38100" dir="2700000" algn="tl">
                    <a:srgbClr val="C0C0C0"/>
                  </a:outerShdw>
                </a:effectLst>
                <a:latin typeface="黑体" pitchFamily="49" charset="-122"/>
                <a:ea typeface="黑体" pitchFamily="49" charset="-122"/>
              </a:rPr>
              <a:t>(3)</a:t>
            </a:r>
            <a:r>
              <a:rPr lang="zh-CN" altLang="en-US" sz="3200">
                <a:effectLst>
                  <a:outerShdw blurRad="38100" dist="38100" dir="2700000" algn="tl">
                    <a:srgbClr val="C0C0C0"/>
                  </a:outerShdw>
                </a:effectLst>
                <a:latin typeface="黑体" pitchFamily="49" charset="-122"/>
                <a:ea typeface="黑体" pitchFamily="49" charset="-122"/>
              </a:rPr>
              <a:t>补码表示中，</a:t>
            </a:r>
            <a:r>
              <a:rPr lang="en-US" altLang="zh-CN" sz="3200">
                <a:effectLst>
                  <a:outerShdw blurRad="38100" dist="38100" dir="2700000" algn="tl">
                    <a:srgbClr val="C0C0C0"/>
                  </a:outerShdw>
                </a:effectLst>
                <a:latin typeface="黑体" pitchFamily="49" charset="-122"/>
                <a:ea typeface="黑体" pitchFamily="49" charset="-122"/>
              </a:rPr>
              <a:t>0</a:t>
            </a:r>
            <a:r>
              <a:rPr lang="zh-CN" altLang="en-US" sz="3200">
                <a:effectLst>
                  <a:outerShdw blurRad="38100" dist="38100" dir="2700000" algn="tl">
                    <a:srgbClr val="C0C0C0"/>
                  </a:outerShdw>
                </a:effectLst>
                <a:latin typeface="黑体" pitchFamily="49" charset="-122"/>
                <a:ea typeface="黑体" pitchFamily="49" charset="-122"/>
              </a:rPr>
              <a:t>的形式是唯一的。</a:t>
            </a:r>
          </a:p>
        </p:txBody>
      </p:sp>
      <p:sp>
        <p:nvSpPr>
          <p:cNvPr id="64518" name="Rectangle 6"/>
          <p:cNvSpPr>
            <a:spLocks noChangeArrowheads="1"/>
          </p:cNvSpPr>
          <p:nvPr/>
        </p:nvSpPr>
        <p:spPr bwMode="auto">
          <a:xfrm>
            <a:off x="381002" y="4038602"/>
            <a:ext cx="677781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3200" b="1">
                <a:effectLst>
                  <a:outerShdw blurRad="38100" dist="38100" dir="2700000" algn="tl">
                    <a:srgbClr val="C0C0C0"/>
                  </a:outerShdw>
                </a:effectLst>
              </a:rPr>
              <a:t>即</a:t>
            </a:r>
            <a:r>
              <a:rPr lang="en-US" altLang="zh-CN" sz="3200" b="1">
                <a:effectLst>
                  <a:outerShdw blurRad="38100" dist="38100" dir="2700000" algn="tl">
                    <a:srgbClr val="C0C0C0"/>
                  </a:outerShdw>
                </a:effectLst>
              </a:rPr>
              <a:t>:</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0</a:t>
            </a:r>
            <a:r>
              <a:rPr lang="zh-CN" altLang="en-US" sz="3200" b="1" baseline="-25000">
                <a:effectLst>
                  <a:outerShdw blurRad="38100" dist="38100" dir="2700000" algn="tl">
                    <a:srgbClr val="C0C0C0"/>
                  </a:outerShdw>
                </a:effectLst>
              </a:rPr>
              <a:t>补</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0.00……0</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0</a:t>
            </a:r>
            <a:r>
              <a:rPr lang="zh-CN" altLang="en-US" sz="3200" b="1" baseline="-25000">
                <a:effectLst>
                  <a:outerShdw blurRad="38100" dist="38100" dir="2700000" algn="tl">
                    <a:srgbClr val="C0C0C0"/>
                  </a:outerShdw>
                </a:effectLst>
              </a:rPr>
              <a:t>补</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0.00……0</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4515"/>
                                        </p:tgtEl>
                                        <p:attrNameLst>
                                          <p:attrName>style.visibility</p:attrName>
                                        </p:attrNameLst>
                                      </p:cBhvr>
                                      <p:to>
                                        <p:strVal val="visible"/>
                                      </p:to>
                                    </p:set>
                                    <p:animEffect transition="in" filter="box(in)">
                                      <p:cBhvr>
                                        <p:cTn id="7" dur="500"/>
                                        <p:tgtEl>
                                          <p:spTgt spid="645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4516"/>
                                        </p:tgtEl>
                                        <p:attrNameLst>
                                          <p:attrName>style.visibility</p:attrName>
                                        </p:attrNameLst>
                                      </p:cBhvr>
                                      <p:to>
                                        <p:strVal val="visible"/>
                                      </p:to>
                                    </p:set>
                                    <p:animEffect transition="in" filter="box(in)">
                                      <p:cBhvr>
                                        <p:cTn id="12" dur="500"/>
                                        <p:tgtEl>
                                          <p:spTgt spid="645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4517"/>
                                        </p:tgtEl>
                                        <p:attrNameLst>
                                          <p:attrName>style.visibility</p:attrName>
                                        </p:attrNameLst>
                                      </p:cBhvr>
                                      <p:to>
                                        <p:strVal val="visible"/>
                                      </p:to>
                                    </p:set>
                                    <p:animEffect transition="in" filter="box(in)">
                                      <p:cBhvr>
                                        <p:cTn id="17" dur="500"/>
                                        <p:tgtEl>
                                          <p:spTgt spid="645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4518"/>
                                        </p:tgtEl>
                                        <p:attrNameLst>
                                          <p:attrName>style.visibility</p:attrName>
                                        </p:attrNameLst>
                                      </p:cBhvr>
                                      <p:to>
                                        <p:strVal val="visible"/>
                                      </p:to>
                                    </p:set>
                                    <p:animEffect transition="in" filter="wipe(left)">
                                      <p:cBhvr>
                                        <p:cTn id="22" dur="500"/>
                                        <p:tgtEl>
                                          <p:spTgt spid="64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animBg="1" autoUpdateAnimBg="0"/>
      <p:bldP spid="64516" grpId="0" animBg="1" autoUpdateAnimBg="0"/>
      <p:bldP spid="64517" grpId="0" animBg="1" autoUpdateAnimBg="0"/>
      <p:bldP spid="6451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749DCA58-2C75-42E8-B5EC-363CC663B7F4}" type="slidenum">
              <a:rPr lang="en-US" altLang="zh-CN" sz="1400"/>
              <a:pPr>
                <a:spcBef>
                  <a:spcPct val="0"/>
                </a:spcBef>
                <a:buFontTx/>
                <a:buNone/>
              </a:pPr>
              <a:t>27</a:t>
            </a:fld>
            <a:endParaRPr lang="en-US" altLang="zh-CN" sz="1400"/>
          </a:p>
        </p:txBody>
      </p:sp>
      <p:sp>
        <p:nvSpPr>
          <p:cNvPr id="48130" name="Rectangle 2"/>
          <p:cNvSpPr>
            <a:spLocks noChangeArrowheads="1"/>
          </p:cNvSpPr>
          <p:nvPr/>
        </p:nvSpPr>
        <p:spPr bwMode="auto">
          <a:xfrm>
            <a:off x="273050" y="258763"/>
            <a:ext cx="6889750" cy="762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4400" b="1" dirty="0">
                <a:solidFill>
                  <a:schemeClr val="tx2"/>
                </a:solidFill>
              </a:rPr>
              <a:t> </a:t>
            </a:r>
            <a:r>
              <a:rPr lang="zh-CN" altLang="en-US" sz="4400" b="1" dirty="0">
                <a:solidFill>
                  <a:schemeClr val="tx2"/>
                </a:solidFill>
                <a:latin typeface="黑体" panose="02010609060101010101" pitchFamily="49" charset="-122"/>
                <a:ea typeface="黑体" panose="02010609060101010101" pitchFamily="49" charset="-122"/>
              </a:rPr>
              <a:t>机器数的加减运算</a:t>
            </a:r>
          </a:p>
        </p:txBody>
      </p:sp>
      <p:grpSp>
        <p:nvGrpSpPr>
          <p:cNvPr id="48131" name="Group 3"/>
          <p:cNvGrpSpPr>
            <a:grpSpLocks/>
          </p:cNvGrpSpPr>
          <p:nvPr/>
        </p:nvGrpSpPr>
        <p:grpSpPr bwMode="auto">
          <a:xfrm>
            <a:off x="3200400" y="4114803"/>
            <a:ext cx="1905000" cy="1574801"/>
            <a:chOff x="240" y="2651"/>
            <a:chExt cx="1200" cy="992"/>
          </a:xfrm>
        </p:grpSpPr>
        <p:sp>
          <p:nvSpPr>
            <p:cNvPr id="82953" name="Line 4"/>
            <p:cNvSpPr>
              <a:spLocks noChangeShapeType="1"/>
            </p:cNvSpPr>
            <p:nvPr/>
          </p:nvSpPr>
          <p:spPr bwMode="auto">
            <a:xfrm>
              <a:off x="288" y="3312"/>
              <a:ext cx="115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33" name="Rectangle 5"/>
            <p:cNvSpPr>
              <a:spLocks noChangeArrowheads="1"/>
            </p:cNvSpPr>
            <p:nvPr/>
          </p:nvSpPr>
          <p:spPr bwMode="auto">
            <a:xfrm>
              <a:off x="480" y="3275"/>
              <a:ext cx="84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0.1000</a:t>
              </a:r>
            </a:p>
          </p:txBody>
        </p:sp>
        <p:sp>
          <p:nvSpPr>
            <p:cNvPr id="48134" name="Rectangle 6"/>
            <p:cNvSpPr>
              <a:spLocks noChangeArrowheads="1"/>
            </p:cNvSpPr>
            <p:nvPr/>
          </p:nvSpPr>
          <p:spPr bwMode="auto">
            <a:xfrm>
              <a:off x="240" y="2939"/>
              <a:ext cx="1100"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0.0011</a:t>
              </a:r>
            </a:p>
          </p:txBody>
        </p:sp>
        <p:sp>
          <p:nvSpPr>
            <p:cNvPr id="48135" name="Rectangle 7"/>
            <p:cNvSpPr>
              <a:spLocks noChangeArrowheads="1"/>
            </p:cNvSpPr>
            <p:nvPr/>
          </p:nvSpPr>
          <p:spPr bwMode="auto">
            <a:xfrm>
              <a:off x="480" y="2651"/>
              <a:ext cx="84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0.1011</a:t>
              </a:r>
            </a:p>
          </p:txBody>
        </p:sp>
      </p:grpSp>
      <p:sp>
        <p:nvSpPr>
          <p:cNvPr id="48138" name="Rectangle 10"/>
          <p:cNvSpPr>
            <a:spLocks noChangeArrowheads="1"/>
          </p:cNvSpPr>
          <p:nvPr/>
        </p:nvSpPr>
        <p:spPr bwMode="auto">
          <a:xfrm>
            <a:off x="381000" y="3105150"/>
            <a:ext cx="8839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sz="3200" b="1">
                <a:effectLst>
                  <a:outerShdw blurRad="38100" dist="38100" dir="2700000" algn="tl">
                    <a:srgbClr val="C0C0C0"/>
                  </a:outerShdw>
                </a:effectLst>
              </a:rPr>
              <a:t>解：</a:t>
            </a:r>
            <a:r>
              <a:rPr lang="en-US" altLang="zh-CN" sz="3200" b="1">
                <a:effectLst>
                  <a:outerShdw blurRad="38100" dist="38100" dir="2700000" algn="tl">
                    <a:srgbClr val="C0C0C0"/>
                  </a:outerShdw>
                </a:effectLst>
              </a:rPr>
              <a:t>X1</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X2 </a:t>
            </a:r>
            <a:r>
              <a:rPr lang="zh-CN" altLang="en-US" sz="3200" b="1">
                <a:effectLst>
                  <a:outerShdw blurRad="38100" dist="38100" dir="2700000" algn="tl">
                    <a:srgbClr val="C0C0C0"/>
                  </a:outerShdw>
                </a:effectLst>
              </a:rPr>
              <a:t>，因为</a:t>
            </a:r>
            <a:r>
              <a:rPr lang="en-US" altLang="zh-CN" sz="3200" b="1">
                <a:effectLst>
                  <a:outerShdw blurRad="38100" dist="38100" dir="2700000" algn="tl">
                    <a:srgbClr val="C0C0C0"/>
                  </a:outerShdw>
                </a:effectLst>
              </a:rPr>
              <a:t>X1</a:t>
            </a:r>
            <a:r>
              <a:rPr lang="zh-CN" altLang="en-US" sz="3200" b="1">
                <a:effectLst>
                  <a:outerShdw blurRad="38100" dist="38100" dir="2700000" algn="tl">
                    <a:srgbClr val="C0C0C0"/>
                  </a:outerShdw>
                </a:effectLst>
              </a:rPr>
              <a:t>和</a:t>
            </a:r>
            <a:r>
              <a:rPr lang="en-US" altLang="zh-CN" sz="3200" b="1">
                <a:effectLst>
                  <a:outerShdw blurRad="38100" dist="38100" dir="2700000" algn="tl">
                    <a:srgbClr val="C0C0C0"/>
                  </a:outerShdw>
                </a:effectLst>
              </a:rPr>
              <a:t>X2</a:t>
            </a:r>
            <a:r>
              <a:rPr lang="zh-CN" altLang="en-US" sz="3200" b="1">
                <a:effectLst>
                  <a:outerShdw blurRad="38100" dist="38100" dir="2700000" algn="tl">
                    <a:srgbClr val="C0C0C0"/>
                  </a:outerShdw>
                </a:effectLst>
              </a:rPr>
              <a:t>符号不同，且</a:t>
            </a:r>
            <a:r>
              <a:rPr lang="en-US" altLang="zh-CN" sz="3200" b="1">
                <a:effectLst>
                  <a:outerShdw blurRad="38100" dist="38100" dir="2700000" algn="tl">
                    <a:srgbClr val="C0C0C0"/>
                  </a:outerShdw>
                </a:effectLst>
              </a:rPr>
              <a:t>X2</a:t>
            </a:r>
            <a:r>
              <a:rPr lang="zh-CN" altLang="en-US" sz="3200" b="1">
                <a:effectLst>
                  <a:outerShdw blurRad="38100" dist="38100" dir="2700000" algn="tl">
                    <a:srgbClr val="C0C0C0"/>
                  </a:outerShdw>
                </a:effectLst>
              </a:rPr>
              <a:t>的</a:t>
            </a:r>
          </a:p>
          <a:p>
            <a:pPr eaLnBrk="1" hangingPunct="1">
              <a:defRPr/>
            </a:pPr>
            <a:r>
              <a:rPr lang="zh-CN" altLang="en-US" sz="3200" b="1">
                <a:effectLst>
                  <a:outerShdw blurRad="38100" dist="38100" dir="2700000" algn="tl">
                    <a:srgbClr val="C0C0C0"/>
                  </a:outerShdw>
                </a:effectLst>
              </a:rPr>
              <a:t>       绝对值大于</a:t>
            </a:r>
            <a:r>
              <a:rPr lang="en-US" altLang="zh-CN" sz="3200" b="1">
                <a:effectLst>
                  <a:outerShdw blurRad="38100" dist="38100" dir="2700000" algn="tl">
                    <a:srgbClr val="C0C0C0"/>
                  </a:outerShdw>
                </a:effectLst>
              </a:rPr>
              <a:t>X1</a:t>
            </a:r>
            <a:r>
              <a:rPr lang="zh-CN" altLang="en-US" sz="3200" b="1">
                <a:effectLst>
                  <a:outerShdw blurRad="38100" dist="38100" dir="2700000" algn="tl">
                    <a:srgbClr val="C0C0C0"/>
                  </a:outerShdw>
                </a:effectLst>
              </a:rPr>
              <a:t>，故进行：</a:t>
            </a:r>
          </a:p>
        </p:txBody>
      </p:sp>
      <p:sp>
        <p:nvSpPr>
          <p:cNvPr id="48140" name="Rectangle 12"/>
          <p:cNvSpPr>
            <a:spLocks noChangeArrowheads="1"/>
          </p:cNvSpPr>
          <p:nvPr/>
        </p:nvSpPr>
        <p:spPr bwMode="auto">
          <a:xfrm>
            <a:off x="304800" y="1885950"/>
            <a:ext cx="8439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sz="3200" b="1" dirty="0">
                <a:effectLst>
                  <a:outerShdw blurRad="38100" dist="38100" dir="2700000" algn="tl">
                    <a:srgbClr val="C0C0C0"/>
                  </a:outerShdw>
                </a:effectLst>
              </a:rPr>
              <a:t>例</a:t>
            </a:r>
            <a:r>
              <a:rPr lang="en-US" altLang="zh-CN" sz="3200" b="1" dirty="0">
                <a:effectLst>
                  <a:outerShdw blurRad="38100" dist="38100" dir="2700000" algn="tl">
                    <a:srgbClr val="C0C0C0"/>
                  </a:outerShdw>
                </a:effectLst>
              </a:rPr>
              <a:t>1</a:t>
            </a: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X1</a:t>
            </a: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0.0011</a:t>
            </a: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X2</a:t>
            </a: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0.1011</a:t>
            </a:r>
            <a:r>
              <a:rPr lang="zh-CN" altLang="en-US" sz="3200" b="1" dirty="0">
                <a:effectLst>
                  <a:outerShdw blurRad="38100" dist="38100" dir="2700000" algn="tl">
                    <a:srgbClr val="C0C0C0"/>
                  </a:outerShdw>
                </a:effectLst>
              </a:rPr>
              <a:t>，求  </a:t>
            </a:r>
          </a:p>
          <a:p>
            <a:pPr eaLnBrk="1" hangingPunct="1">
              <a:defRPr/>
            </a:pPr>
            <a:r>
              <a:rPr lang="zh-CN" altLang="en-US" sz="3200" b="1" dirty="0">
                <a:effectLst>
                  <a:outerShdw blurRad="38100" dist="38100" dir="2700000" algn="tl">
                    <a:srgbClr val="C0C0C0"/>
                  </a:outerShdw>
                </a:effectLst>
              </a:rPr>
              <a:t>          </a:t>
            </a:r>
            <a:r>
              <a:rPr lang="en-US" altLang="zh-CN" sz="3200" b="1" dirty="0">
                <a:effectLst>
                  <a:outerShdw blurRad="38100" dist="38100" dir="2700000" algn="tl">
                    <a:srgbClr val="C0C0C0"/>
                  </a:outerShdw>
                </a:effectLst>
              </a:rPr>
              <a:t>X1</a:t>
            </a: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X2  </a:t>
            </a:r>
            <a:r>
              <a:rPr lang="zh-CN" altLang="en-US" sz="3200" b="1" dirty="0">
                <a:effectLst>
                  <a:outerShdw blurRad="38100" dist="38100" dir="2700000" algn="tl">
                    <a:srgbClr val="C0C0C0"/>
                  </a:outerShdw>
                </a:effectLst>
              </a:rPr>
              <a:t>和  </a:t>
            </a:r>
            <a:r>
              <a:rPr lang="en-US" altLang="zh-CN" sz="3200" b="1" dirty="0">
                <a:effectLst>
                  <a:outerShdw blurRad="38100" dist="38100" dir="2700000" algn="tl">
                    <a:srgbClr val="C0C0C0"/>
                  </a:outerShdw>
                </a:effectLst>
              </a:rPr>
              <a:t>X1</a:t>
            </a: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X2</a:t>
            </a:r>
          </a:p>
        </p:txBody>
      </p:sp>
      <p:sp>
        <p:nvSpPr>
          <p:cNvPr id="48141" name="Rectangle 13"/>
          <p:cNvSpPr>
            <a:spLocks noChangeArrowheads="1"/>
          </p:cNvSpPr>
          <p:nvPr/>
        </p:nvSpPr>
        <p:spPr bwMode="auto">
          <a:xfrm>
            <a:off x="349252" y="1173165"/>
            <a:ext cx="2632075" cy="579437"/>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3200" b="1">
                <a:effectLst>
                  <a:outerShdw blurRad="38100" dist="38100" dir="2700000" algn="tl">
                    <a:srgbClr val="FFFFFF"/>
                  </a:outerShdw>
                </a:effectLst>
                <a:latin typeface="黑体" pitchFamily="49" charset="-122"/>
                <a:ea typeface="黑体" pitchFamily="49" charset="-122"/>
              </a:rPr>
              <a:t>一、原码运算</a:t>
            </a:r>
          </a:p>
        </p:txBody>
      </p:sp>
      <p:sp>
        <p:nvSpPr>
          <p:cNvPr id="48142" name="Rectangle 14"/>
          <p:cNvSpPr>
            <a:spLocks noChangeArrowheads="1"/>
          </p:cNvSpPr>
          <p:nvPr/>
        </p:nvSpPr>
        <p:spPr bwMode="auto">
          <a:xfrm>
            <a:off x="749300" y="5745165"/>
            <a:ext cx="77866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3200" b="1">
                <a:effectLst>
                  <a:outerShdw blurRad="38100" dist="38100" dir="2700000" algn="tl">
                    <a:srgbClr val="C0C0C0"/>
                  </a:outerShdw>
                </a:effectLst>
              </a:rPr>
              <a:t>结果为正，所以</a:t>
            </a:r>
            <a:r>
              <a:rPr lang="en-US" altLang="zh-CN" sz="3200" b="1">
                <a:effectLst>
                  <a:outerShdw blurRad="38100" dist="38100" dir="2700000" algn="tl">
                    <a:srgbClr val="C0C0C0"/>
                  </a:outerShdw>
                </a:effectLst>
              </a:rPr>
              <a:t>X1+X2=[X1+X2]</a:t>
            </a:r>
            <a:r>
              <a:rPr lang="zh-CN" altLang="en-US" sz="3200" b="1" baseline="-30000">
                <a:effectLst>
                  <a:outerShdw blurRad="38100" dist="38100" dir="2700000" algn="tl">
                    <a:srgbClr val="C0C0C0"/>
                  </a:outerShdw>
                </a:effectLst>
              </a:rPr>
              <a:t>原</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0.1000</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41"/>
                                        </p:tgtEl>
                                        <p:attrNameLst>
                                          <p:attrName>style.visibility</p:attrName>
                                        </p:attrNameLst>
                                      </p:cBhvr>
                                      <p:to>
                                        <p:strVal val="visible"/>
                                      </p:to>
                                    </p:set>
                                    <p:anim calcmode="lin" valueType="num">
                                      <p:cBhvr additive="base">
                                        <p:cTn id="7" dur="500" fill="hold"/>
                                        <p:tgtEl>
                                          <p:spTgt spid="48141"/>
                                        </p:tgtEl>
                                        <p:attrNameLst>
                                          <p:attrName>ppt_x</p:attrName>
                                        </p:attrNameLst>
                                      </p:cBhvr>
                                      <p:tavLst>
                                        <p:tav tm="0">
                                          <p:val>
                                            <p:strVal val="0-#ppt_w/2"/>
                                          </p:val>
                                        </p:tav>
                                        <p:tav tm="100000">
                                          <p:val>
                                            <p:strVal val="#ppt_x"/>
                                          </p:val>
                                        </p:tav>
                                      </p:tavLst>
                                    </p:anim>
                                    <p:anim calcmode="lin" valueType="num">
                                      <p:cBhvr additive="base">
                                        <p:cTn id="8" dur="500" fill="hold"/>
                                        <p:tgtEl>
                                          <p:spTgt spid="481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8140"/>
                                        </p:tgtEl>
                                        <p:attrNameLst>
                                          <p:attrName>style.visibility</p:attrName>
                                        </p:attrNameLst>
                                      </p:cBhvr>
                                      <p:to>
                                        <p:strVal val="visible"/>
                                      </p:to>
                                    </p:set>
                                    <p:animEffect transition="in" filter="blinds(horizontal)">
                                      <p:cBhvr>
                                        <p:cTn id="13" dur="500"/>
                                        <p:tgtEl>
                                          <p:spTgt spid="4814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8138"/>
                                        </p:tgtEl>
                                        <p:attrNameLst>
                                          <p:attrName>style.visibility</p:attrName>
                                        </p:attrNameLst>
                                      </p:cBhvr>
                                      <p:to>
                                        <p:strVal val="visible"/>
                                      </p:to>
                                    </p:set>
                                    <p:animEffect transition="in" filter="wipe(left)">
                                      <p:cBhvr>
                                        <p:cTn id="18" dur="500"/>
                                        <p:tgtEl>
                                          <p:spTgt spid="4813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48131"/>
                                        </p:tgtEl>
                                        <p:attrNameLst>
                                          <p:attrName>style.visibility</p:attrName>
                                        </p:attrNameLst>
                                      </p:cBhvr>
                                      <p:to>
                                        <p:strVal val="visible"/>
                                      </p:to>
                                    </p:set>
                                    <p:animEffect transition="in" filter="dissolve">
                                      <p:cBhvr>
                                        <p:cTn id="23" dur="500"/>
                                        <p:tgtEl>
                                          <p:spTgt spid="4813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8142"/>
                                        </p:tgtEl>
                                        <p:attrNameLst>
                                          <p:attrName>style.visibility</p:attrName>
                                        </p:attrNameLst>
                                      </p:cBhvr>
                                      <p:to>
                                        <p:strVal val="visible"/>
                                      </p:to>
                                    </p:set>
                                    <p:animEffect transition="in" filter="wipe(left)">
                                      <p:cBhvr>
                                        <p:cTn id="28" dur="500"/>
                                        <p:tgtEl>
                                          <p:spTgt spid="48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8" grpId="0" autoUpdateAnimBg="0"/>
      <p:bldP spid="48140" grpId="0" autoUpdateAnimBg="0"/>
      <p:bldP spid="48141" grpId="0" animBg="1" autoUpdateAnimBg="0"/>
      <p:bldP spid="48142"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F54845E0-49F5-45A3-B677-FD6169FAACEC}" type="slidenum">
              <a:rPr lang="en-US" altLang="zh-CN" sz="1400"/>
              <a:pPr>
                <a:spcBef>
                  <a:spcPct val="0"/>
                </a:spcBef>
                <a:buFontTx/>
                <a:buNone/>
              </a:pPr>
              <a:t>28</a:t>
            </a:fld>
            <a:endParaRPr lang="en-US" altLang="zh-CN" sz="1400"/>
          </a:p>
        </p:txBody>
      </p:sp>
      <p:sp>
        <p:nvSpPr>
          <p:cNvPr id="49154" name="Rectangle 2"/>
          <p:cNvSpPr>
            <a:spLocks noChangeArrowheads="1"/>
          </p:cNvSpPr>
          <p:nvPr/>
        </p:nvSpPr>
        <p:spPr bwMode="auto">
          <a:xfrm>
            <a:off x="685800" y="4572000"/>
            <a:ext cx="4457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3200" b="1">
                <a:effectLst>
                  <a:outerShdw blurRad="38100" dist="38100" dir="2700000" algn="tl">
                    <a:srgbClr val="C0C0C0"/>
                  </a:outerShdw>
                </a:effectLst>
              </a:rPr>
              <a:t>即： </a:t>
            </a:r>
            <a:r>
              <a:rPr lang="en-US" altLang="zh-CN" sz="3200" b="1">
                <a:effectLst>
                  <a:outerShdw blurRad="38100" dist="38100" dir="2700000" algn="tl">
                    <a:srgbClr val="C0C0C0"/>
                  </a:outerShdw>
                </a:effectLst>
              </a:rPr>
              <a:t>[X1</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X2]</a:t>
            </a:r>
            <a:r>
              <a:rPr lang="zh-CN" altLang="en-US" sz="3200" b="1" baseline="-30000">
                <a:effectLst>
                  <a:outerShdw blurRad="38100" dist="38100" dir="2700000" algn="tl">
                    <a:srgbClr val="C0C0C0"/>
                  </a:outerShdw>
                </a:effectLst>
              </a:rPr>
              <a:t>原 </a:t>
            </a:r>
            <a:r>
              <a:rPr lang="en-US" altLang="zh-CN" sz="3200" b="1">
                <a:effectLst>
                  <a:outerShdw blurRad="38100" dist="38100" dir="2700000" algn="tl">
                    <a:srgbClr val="C0C0C0"/>
                  </a:outerShdw>
                </a:effectLst>
              </a:rPr>
              <a:t>=1.1110</a:t>
            </a:r>
          </a:p>
        </p:txBody>
      </p:sp>
      <p:sp>
        <p:nvSpPr>
          <p:cNvPr id="49155" name="Rectangle 3"/>
          <p:cNvSpPr>
            <a:spLocks noChangeArrowheads="1"/>
          </p:cNvSpPr>
          <p:nvPr/>
        </p:nvSpPr>
        <p:spPr bwMode="auto">
          <a:xfrm>
            <a:off x="533400" y="3886200"/>
            <a:ext cx="47434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3200" b="1">
                <a:effectLst>
                  <a:outerShdw blurRad="38100" dist="38100" dir="2700000" algn="tl">
                    <a:srgbClr val="C0C0C0"/>
                  </a:outerShdw>
                </a:effectLst>
              </a:rPr>
              <a:t>所以，</a:t>
            </a:r>
            <a:r>
              <a:rPr lang="en-US" altLang="zh-CN" sz="3200" b="1">
                <a:effectLst>
                  <a:outerShdw blurRad="38100" dist="38100" dir="2700000" algn="tl">
                    <a:srgbClr val="C0C0C0"/>
                  </a:outerShdw>
                </a:effectLst>
              </a:rPr>
              <a:t>X1</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X2</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0.1110</a:t>
            </a:r>
          </a:p>
        </p:txBody>
      </p:sp>
      <p:grpSp>
        <p:nvGrpSpPr>
          <p:cNvPr id="49156" name="Group 4"/>
          <p:cNvGrpSpPr>
            <a:grpSpLocks/>
          </p:cNvGrpSpPr>
          <p:nvPr/>
        </p:nvGrpSpPr>
        <p:grpSpPr bwMode="auto">
          <a:xfrm>
            <a:off x="3505200" y="1935164"/>
            <a:ext cx="1905000" cy="1803399"/>
            <a:chOff x="1104" y="1163"/>
            <a:chExt cx="1200" cy="1136"/>
          </a:xfrm>
        </p:grpSpPr>
        <p:sp>
          <p:nvSpPr>
            <p:cNvPr id="84999" name="Line 5"/>
            <p:cNvSpPr>
              <a:spLocks noChangeShapeType="1"/>
            </p:cNvSpPr>
            <p:nvPr/>
          </p:nvSpPr>
          <p:spPr bwMode="auto">
            <a:xfrm>
              <a:off x="1248" y="1920"/>
              <a:ext cx="105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58" name="Rectangle 6"/>
            <p:cNvSpPr>
              <a:spLocks noChangeArrowheads="1"/>
            </p:cNvSpPr>
            <p:nvPr/>
          </p:nvSpPr>
          <p:spPr bwMode="auto">
            <a:xfrm>
              <a:off x="1344" y="1931"/>
              <a:ext cx="84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0.1110</a:t>
              </a:r>
            </a:p>
          </p:txBody>
        </p:sp>
        <p:sp>
          <p:nvSpPr>
            <p:cNvPr id="49159" name="Rectangle 7"/>
            <p:cNvSpPr>
              <a:spLocks noChangeArrowheads="1"/>
            </p:cNvSpPr>
            <p:nvPr/>
          </p:nvSpPr>
          <p:spPr bwMode="auto">
            <a:xfrm>
              <a:off x="1104" y="1547"/>
              <a:ext cx="1100"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0.1011</a:t>
              </a:r>
            </a:p>
          </p:txBody>
        </p:sp>
        <p:sp>
          <p:nvSpPr>
            <p:cNvPr id="49160" name="Rectangle 8"/>
            <p:cNvSpPr>
              <a:spLocks noChangeArrowheads="1"/>
            </p:cNvSpPr>
            <p:nvPr/>
          </p:nvSpPr>
          <p:spPr bwMode="auto">
            <a:xfrm>
              <a:off x="1344" y="1163"/>
              <a:ext cx="84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0.0011</a:t>
              </a:r>
            </a:p>
          </p:txBody>
        </p:sp>
      </p:grpSp>
      <p:sp>
        <p:nvSpPr>
          <p:cNvPr id="49162" name="Rectangle 10"/>
          <p:cNvSpPr>
            <a:spLocks noChangeArrowheads="1"/>
          </p:cNvSpPr>
          <p:nvPr/>
        </p:nvSpPr>
        <p:spPr bwMode="auto">
          <a:xfrm>
            <a:off x="425450" y="331788"/>
            <a:ext cx="833755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3200" b="1">
                <a:effectLst>
                  <a:outerShdw blurRad="38100" dist="38100" dir="2700000" algn="tl">
                    <a:srgbClr val="C0C0C0"/>
                  </a:outerShdw>
                </a:effectLst>
              </a:rPr>
              <a:t>        </a:t>
            </a:r>
            <a:r>
              <a:rPr lang="zh-CN" altLang="en-US" sz="3200" b="1">
                <a:effectLst>
                  <a:outerShdw blurRad="38100" dist="38100" dir="2700000" algn="tl">
                    <a:srgbClr val="C0C0C0"/>
                  </a:outerShdw>
                </a:effectLst>
              </a:rPr>
              <a:t>而</a:t>
            </a:r>
            <a:r>
              <a:rPr lang="en-US" altLang="zh-CN" sz="3200" b="1">
                <a:effectLst>
                  <a:outerShdw blurRad="38100" dist="38100" dir="2700000" algn="tl">
                    <a:srgbClr val="C0C0C0"/>
                  </a:outerShdw>
                </a:effectLst>
              </a:rPr>
              <a:t>X1</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X2</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0.0011]</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[0.1011]</a:t>
            </a:r>
            <a:r>
              <a:rPr lang="zh-CN" altLang="en-US" sz="3200" b="1">
                <a:effectLst>
                  <a:outerShdw blurRad="38100" dist="38100" dir="2700000" algn="tl">
                    <a:srgbClr val="C0C0C0"/>
                  </a:outerShdw>
                </a:effectLst>
              </a:rPr>
              <a:t>；因为这时</a:t>
            </a:r>
            <a:r>
              <a:rPr lang="en-US" altLang="zh-CN" sz="3200" b="1">
                <a:effectLst>
                  <a:outerShdw blurRad="38100" dist="38100" dir="2700000" algn="tl">
                    <a:srgbClr val="C0C0C0"/>
                  </a:outerShdw>
                </a:effectLst>
              </a:rPr>
              <a:t>X1</a:t>
            </a:r>
            <a:r>
              <a:rPr lang="zh-CN" altLang="en-US" sz="3200" b="1">
                <a:effectLst>
                  <a:outerShdw blurRad="38100" dist="38100" dir="2700000" algn="tl">
                    <a:srgbClr val="C0C0C0"/>
                  </a:outerShdw>
                </a:effectLst>
              </a:rPr>
              <a:t>、 －</a:t>
            </a:r>
            <a:r>
              <a:rPr lang="en-US" altLang="zh-CN" sz="3200" b="1">
                <a:effectLst>
                  <a:outerShdw blurRad="38100" dist="38100" dir="2700000" algn="tl">
                    <a:srgbClr val="C0C0C0"/>
                  </a:outerShdw>
                </a:effectLst>
              </a:rPr>
              <a:t>X2</a:t>
            </a:r>
            <a:r>
              <a:rPr lang="zh-CN" altLang="en-US" sz="3200" b="1">
                <a:effectLst>
                  <a:outerShdw blurRad="38100" dist="38100" dir="2700000" algn="tl">
                    <a:srgbClr val="C0C0C0"/>
                  </a:outerShdw>
                </a:effectLst>
              </a:rPr>
              <a:t>符号相同，故作</a:t>
            </a:r>
            <a:r>
              <a:rPr lang="en-US" altLang="zh-CN" sz="3200" b="1">
                <a:effectLst>
                  <a:outerShdw blurRad="38100" dist="38100" dir="2700000" algn="tl">
                    <a:srgbClr val="C0C0C0"/>
                  </a:outerShdw>
                </a:effectLst>
              </a:rPr>
              <a:t>X1</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X2)</a:t>
            </a:r>
            <a:r>
              <a:rPr lang="zh-CN" altLang="en-US" sz="3200" b="1">
                <a:effectLst>
                  <a:outerShdw blurRad="38100" dist="38100" dir="2700000" algn="tl">
                    <a:srgbClr val="C0C0C0"/>
                  </a:outerShdw>
                </a:effectLst>
              </a:rPr>
              <a:t>的运算，结果为负。</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9156"/>
                                        </p:tgtEl>
                                        <p:attrNameLst>
                                          <p:attrName>style.visibility</p:attrName>
                                        </p:attrNameLst>
                                      </p:cBhvr>
                                      <p:to>
                                        <p:strVal val="visible"/>
                                      </p:to>
                                    </p:set>
                                    <p:animEffect transition="in" filter="dissolve">
                                      <p:cBhvr>
                                        <p:cTn id="7" dur="500"/>
                                        <p:tgtEl>
                                          <p:spTgt spid="491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155">
                                            <p:txEl>
                                              <p:pRg st="0" end="0"/>
                                            </p:txEl>
                                          </p:spTgt>
                                        </p:tgtEl>
                                        <p:attrNameLst>
                                          <p:attrName>style.visibility</p:attrName>
                                        </p:attrNameLst>
                                      </p:cBhvr>
                                      <p:to>
                                        <p:strVal val="visible"/>
                                      </p:to>
                                    </p:set>
                                    <p:animEffect transition="in" filter="wipe(left)">
                                      <p:cBhvr>
                                        <p:cTn id="12" dur="500"/>
                                        <p:tgtEl>
                                          <p:spTgt spid="4915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154">
                                            <p:txEl>
                                              <p:pRg st="0" end="0"/>
                                            </p:txEl>
                                          </p:spTgt>
                                        </p:tgtEl>
                                        <p:attrNameLst>
                                          <p:attrName>style.visibility</p:attrName>
                                        </p:attrNameLst>
                                      </p:cBhvr>
                                      <p:to>
                                        <p:strVal val="visible"/>
                                      </p:to>
                                    </p:set>
                                    <p:animEffect transition="in" filter="wipe(left)">
                                      <p:cBhvr>
                                        <p:cTn id="17" dur="500"/>
                                        <p:tgtEl>
                                          <p:spTgt spid="491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autoUpdateAnimBg="0"/>
      <p:bldP spid="49155"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7C6AB2CA-32AB-4251-90D2-43CAA5F52846}" type="slidenum">
              <a:rPr lang="en-US" altLang="zh-CN" sz="1400"/>
              <a:pPr>
                <a:spcBef>
                  <a:spcPct val="0"/>
                </a:spcBef>
                <a:buFontTx/>
                <a:buNone/>
              </a:pPr>
              <a:t>29</a:t>
            </a:fld>
            <a:endParaRPr lang="en-US" altLang="zh-CN" sz="1400"/>
          </a:p>
        </p:txBody>
      </p:sp>
      <p:sp>
        <p:nvSpPr>
          <p:cNvPr id="50178" name="Rectangle 2"/>
          <p:cNvSpPr>
            <a:spLocks noChangeArrowheads="1"/>
          </p:cNvSpPr>
          <p:nvPr/>
        </p:nvSpPr>
        <p:spPr bwMode="auto">
          <a:xfrm>
            <a:off x="306388" y="220665"/>
            <a:ext cx="2836862" cy="579437"/>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defRPr/>
            </a:pPr>
            <a:r>
              <a:rPr lang="en-US" altLang="zh-CN" sz="3200" b="1">
                <a:effectLst>
                  <a:outerShdw blurRad="38100" dist="38100" dir="2700000" algn="tl">
                    <a:srgbClr val="FFFFFF"/>
                  </a:outerShdw>
                </a:effectLst>
                <a:latin typeface="黑体" pitchFamily="49" charset="-122"/>
                <a:ea typeface="黑体" pitchFamily="49" charset="-122"/>
              </a:rPr>
              <a:t> </a:t>
            </a:r>
            <a:r>
              <a:rPr lang="zh-CN" altLang="en-US" sz="3200" b="1">
                <a:effectLst>
                  <a:outerShdw blurRad="38100" dist="38100" dir="2700000" algn="tl">
                    <a:srgbClr val="FFFFFF"/>
                  </a:outerShdw>
                </a:effectLst>
                <a:latin typeface="黑体" pitchFamily="49" charset="-122"/>
                <a:ea typeface="黑体" pitchFamily="49" charset="-122"/>
              </a:rPr>
              <a:t>二、补码运算</a:t>
            </a:r>
          </a:p>
        </p:txBody>
      </p:sp>
      <p:sp>
        <p:nvSpPr>
          <p:cNvPr id="50182" name="Rectangle 6"/>
          <p:cNvSpPr>
            <a:spLocks noChangeArrowheads="1"/>
          </p:cNvSpPr>
          <p:nvPr/>
        </p:nvSpPr>
        <p:spPr bwMode="auto">
          <a:xfrm>
            <a:off x="349250" y="990600"/>
            <a:ext cx="8566150" cy="1104900"/>
          </a:xfrm>
          <a:prstGeom prst="rect">
            <a:avLst/>
          </a:prstGeom>
          <a:noFill/>
          <a:ln w="381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sz="3200" b="1">
                <a:effectLst>
                  <a:outerShdw blurRad="38100" dist="38100" dir="2700000" algn="tl">
                    <a:srgbClr val="C0C0C0"/>
                  </a:outerShdw>
                </a:effectLst>
              </a:rPr>
              <a:t>运算规则：两数和的补码等于两数的补码之和。而两数差的补码也可以用加法实现。</a:t>
            </a:r>
          </a:p>
        </p:txBody>
      </p:sp>
      <p:sp>
        <p:nvSpPr>
          <p:cNvPr id="50185" name="Rectangle 9"/>
          <p:cNvSpPr>
            <a:spLocks noChangeArrowheads="1"/>
          </p:cNvSpPr>
          <p:nvPr/>
        </p:nvSpPr>
        <p:spPr bwMode="auto">
          <a:xfrm>
            <a:off x="336552" y="3886200"/>
            <a:ext cx="8601075" cy="2566988"/>
          </a:xfrm>
          <a:prstGeom prst="rect">
            <a:avLst/>
          </a:prstGeom>
          <a:noFill/>
          <a:ln w="381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3200" b="1">
                <a:effectLst>
                  <a:outerShdw blurRad="38100" dist="38100" dir="2700000" algn="tl">
                    <a:srgbClr val="C0C0C0"/>
                  </a:outerShdw>
                </a:effectLst>
              </a:rPr>
              <a:t>        </a:t>
            </a:r>
            <a:r>
              <a:rPr lang="zh-CN" altLang="en-US" sz="3200" b="1">
                <a:effectLst>
                  <a:outerShdw blurRad="38100" dist="38100" dir="2700000" algn="tl">
                    <a:srgbClr val="C0C0C0"/>
                  </a:outerShdw>
                </a:effectLst>
              </a:rPr>
              <a:t>运算时，符号位和数值位一样参加运算。如果符号位产生进位，则将进位“丢掉”。运算结果的符号位为</a:t>
            </a:r>
            <a:r>
              <a:rPr lang="en-US" altLang="zh-CN" sz="3200" b="1">
                <a:effectLst>
                  <a:outerShdw blurRad="38100" dist="38100" dir="2700000" algn="tl">
                    <a:srgbClr val="C0C0C0"/>
                  </a:outerShdw>
                </a:effectLst>
              </a:rPr>
              <a:t>0</a:t>
            </a:r>
            <a:r>
              <a:rPr lang="zh-CN" altLang="en-US" sz="3200" b="1">
                <a:effectLst>
                  <a:outerShdw blurRad="38100" dist="38100" dir="2700000" algn="tl">
                    <a:srgbClr val="C0C0C0"/>
                  </a:outerShdw>
                </a:effectLst>
              </a:rPr>
              <a:t>时，说明是正数的补码，其与原码相同。符</a:t>
            </a:r>
            <a:r>
              <a:rPr lang="zh-CN" altLang="en-US" sz="3200">
                <a:effectLst>
                  <a:outerShdw blurRad="38100" dist="38100" dir="2700000" algn="tl">
                    <a:srgbClr val="C0C0C0"/>
                  </a:outerShdw>
                </a:effectLst>
                <a:latin typeface="黑体" pitchFamily="49" charset="-122"/>
                <a:ea typeface="黑体" pitchFamily="49" charset="-122"/>
              </a:rPr>
              <a:t>号位为</a:t>
            </a:r>
            <a:r>
              <a:rPr lang="en-US" altLang="zh-CN" sz="3200">
                <a:effectLst>
                  <a:outerShdw blurRad="38100" dist="38100" dir="2700000" algn="tl">
                    <a:srgbClr val="C0C0C0"/>
                  </a:outerShdw>
                </a:effectLst>
                <a:latin typeface="黑体" pitchFamily="49" charset="-122"/>
                <a:ea typeface="黑体" pitchFamily="49" charset="-122"/>
              </a:rPr>
              <a:t>1</a:t>
            </a:r>
            <a:r>
              <a:rPr lang="zh-CN" altLang="en-US" sz="3200">
                <a:effectLst>
                  <a:outerShdw blurRad="38100" dist="38100" dir="2700000" algn="tl">
                    <a:srgbClr val="C0C0C0"/>
                  </a:outerShdw>
                </a:effectLst>
                <a:latin typeface="黑体" pitchFamily="49" charset="-122"/>
                <a:ea typeface="黑体" pitchFamily="49" charset="-122"/>
              </a:rPr>
              <a:t>时，说明是负数的补码，应再对运算结果再求补码，才得到原码。</a:t>
            </a:r>
          </a:p>
        </p:txBody>
      </p:sp>
      <p:sp>
        <p:nvSpPr>
          <p:cNvPr id="50188" name="Rectangle 12"/>
          <p:cNvSpPr>
            <a:spLocks noChangeArrowheads="1"/>
          </p:cNvSpPr>
          <p:nvPr/>
        </p:nvSpPr>
        <p:spPr bwMode="auto">
          <a:xfrm>
            <a:off x="1676400" y="2286002"/>
            <a:ext cx="477406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defRPr/>
            </a:pPr>
            <a:r>
              <a:rPr lang="en-US" altLang="zh-CN" sz="3200" b="1">
                <a:effectLst>
                  <a:outerShdw blurRad="38100" dist="38100" dir="2700000" algn="tl">
                    <a:srgbClr val="C0C0C0"/>
                  </a:outerShdw>
                </a:effectLst>
              </a:rPr>
              <a:t>[X1</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X2]</a:t>
            </a:r>
            <a:r>
              <a:rPr lang="zh-CN" altLang="en-US" sz="3200" b="1" baseline="-30000">
                <a:effectLst>
                  <a:outerShdw blurRad="38100" dist="38100" dir="2700000" algn="tl">
                    <a:srgbClr val="C0C0C0"/>
                  </a:outerShdw>
                </a:effectLst>
              </a:rPr>
              <a:t>补</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[X1]</a:t>
            </a:r>
            <a:r>
              <a:rPr lang="zh-CN" altLang="en-US" sz="3200" b="1" baseline="-30000">
                <a:effectLst>
                  <a:outerShdw blurRad="38100" dist="38100" dir="2700000" algn="tl">
                    <a:srgbClr val="C0C0C0"/>
                  </a:outerShdw>
                </a:effectLst>
              </a:rPr>
              <a:t>补</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[X2]</a:t>
            </a:r>
            <a:r>
              <a:rPr lang="zh-CN" altLang="en-US" sz="3200" b="1" baseline="-30000">
                <a:effectLst>
                  <a:outerShdw blurRad="38100" dist="38100" dir="2700000" algn="tl">
                    <a:srgbClr val="C0C0C0"/>
                  </a:outerShdw>
                </a:effectLst>
              </a:rPr>
              <a:t>补</a:t>
            </a:r>
          </a:p>
        </p:txBody>
      </p:sp>
      <p:sp>
        <p:nvSpPr>
          <p:cNvPr id="50189" name="Rectangle 13"/>
          <p:cNvSpPr>
            <a:spLocks noChangeArrowheads="1"/>
          </p:cNvSpPr>
          <p:nvPr/>
        </p:nvSpPr>
        <p:spPr bwMode="auto">
          <a:xfrm>
            <a:off x="1679577" y="3001965"/>
            <a:ext cx="518443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[X1</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X2]</a:t>
            </a:r>
            <a:r>
              <a:rPr lang="zh-CN" altLang="en-US" sz="3200" b="1" baseline="-30000">
                <a:effectLst>
                  <a:outerShdw blurRad="38100" dist="38100" dir="2700000" algn="tl">
                    <a:srgbClr val="C0C0C0"/>
                  </a:outerShdw>
                </a:effectLst>
              </a:rPr>
              <a:t>补</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[X1]</a:t>
            </a:r>
            <a:r>
              <a:rPr lang="zh-CN" altLang="en-US" sz="3200" b="1" baseline="-30000">
                <a:effectLst>
                  <a:outerShdw blurRad="38100" dist="38100" dir="2700000" algn="tl">
                    <a:srgbClr val="C0C0C0"/>
                  </a:outerShdw>
                </a:effectLst>
              </a:rPr>
              <a:t>补</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X2]</a:t>
            </a:r>
            <a:r>
              <a:rPr lang="zh-CN" altLang="en-US" sz="3200" b="1" baseline="-30000">
                <a:effectLst>
                  <a:outerShdw blurRad="38100" dist="38100" dir="2700000" algn="tl">
                    <a:srgbClr val="C0C0C0"/>
                  </a:outerShdw>
                </a:effectLst>
              </a:rPr>
              <a:t>补</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0182"/>
                                        </p:tgtEl>
                                        <p:attrNameLst>
                                          <p:attrName>style.visibility</p:attrName>
                                        </p:attrNameLst>
                                      </p:cBhvr>
                                      <p:to>
                                        <p:strVal val="visible"/>
                                      </p:to>
                                    </p:set>
                                    <p:animEffect transition="in" filter="box(in)">
                                      <p:cBhvr>
                                        <p:cTn id="7" dur="500"/>
                                        <p:tgtEl>
                                          <p:spTgt spid="501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0188"/>
                                        </p:tgtEl>
                                        <p:attrNameLst>
                                          <p:attrName>style.visibility</p:attrName>
                                        </p:attrNameLst>
                                      </p:cBhvr>
                                      <p:to>
                                        <p:strVal val="visible"/>
                                      </p:to>
                                    </p:set>
                                    <p:anim calcmode="lin" valueType="num">
                                      <p:cBhvr additive="base">
                                        <p:cTn id="12" dur="500" fill="hold"/>
                                        <p:tgtEl>
                                          <p:spTgt spid="50188"/>
                                        </p:tgtEl>
                                        <p:attrNameLst>
                                          <p:attrName>ppt_x</p:attrName>
                                        </p:attrNameLst>
                                      </p:cBhvr>
                                      <p:tavLst>
                                        <p:tav tm="0">
                                          <p:val>
                                            <p:strVal val="0-#ppt_w/2"/>
                                          </p:val>
                                        </p:tav>
                                        <p:tav tm="100000">
                                          <p:val>
                                            <p:strVal val="#ppt_x"/>
                                          </p:val>
                                        </p:tav>
                                      </p:tavLst>
                                    </p:anim>
                                    <p:anim calcmode="lin" valueType="num">
                                      <p:cBhvr additive="base">
                                        <p:cTn id="13" dur="500" fill="hold"/>
                                        <p:tgtEl>
                                          <p:spTgt spid="50188"/>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50189"/>
                                        </p:tgtEl>
                                        <p:attrNameLst>
                                          <p:attrName>style.visibility</p:attrName>
                                        </p:attrNameLst>
                                      </p:cBhvr>
                                      <p:to>
                                        <p:strVal val="visible"/>
                                      </p:to>
                                    </p:set>
                                    <p:anim calcmode="lin" valueType="num">
                                      <p:cBhvr additive="base">
                                        <p:cTn id="18" dur="500" fill="hold"/>
                                        <p:tgtEl>
                                          <p:spTgt spid="50189"/>
                                        </p:tgtEl>
                                        <p:attrNameLst>
                                          <p:attrName>ppt_x</p:attrName>
                                        </p:attrNameLst>
                                      </p:cBhvr>
                                      <p:tavLst>
                                        <p:tav tm="0">
                                          <p:val>
                                            <p:strVal val="0-#ppt_w/2"/>
                                          </p:val>
                                        </p:tav>
                                        <p:tav tm="100000">
                                          <p:val>
                                            <p:strVal val="#ppt_x"/>
                                          </p:val>
                                        </p:tav>
                                      </p:tavLst>
                                    </p:anim>
                                    <p:anim calcmode="lin" valueType="num">
                                      <p:cBhvr additive="base">
                                        <p:cTn id="19" dur="500" fill="hold"/>
                                        <p:tgtEl>
                                          <p:spTgt spid="50189"/>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50185"/>
                                        </p:tgtEl>
                                        <p:attrNameLst>
                                          <p:attrName>style.visibility</p:attrName>
                                        </p:attrNameLst>
                                      </p:cBhvr>
                                      <p:to>
                                        <p:strVal val="visible"/>
                                      </p:to>
                                    </p:set>
                                    <p:animEffect transition="in" filter="box(in)">
                                      <p:cBhvr>
                                        <p:cTn id="24" dur="500"/>
                                        <p:tgtEl>
                                          <p:spTgt spid="50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2" grpId="0" animBg="1" autoUpdateAnimBg="0"/>
      <p:bldP spid="50185" grpId="0" animBg="1" autoUpdateAnimBg="0"/>
      <p:bldP spid="50188" grpId="0" autoUpdateAnimBg="0"/>
      <p:bldP spid="5018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7174"/>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2" y="124434"/>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引言</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1E089936-63FF-4F86-9D1E-BA7B83A246E2}" type="datetime1">
              <a:rPr lang="zh-CN" altLang="en-US" smtClean="0"/>
              <a:t>2020/11/5</a:t>
            </a:fld>
            <a:endParaRPr lang="zh-CN" altLang="en-US"/>
          </a:p>
        </p:txBody>
      </p:sp>
      <p:sp>
        <p:nvSpPr>
          <p:cNvPr id="6" name="页脚占位符 5"/>
          <p:cNvSpPr>
            <a:spLocks noGrp="1"/>
          </p:cNvSpPr>
          <p:nvPr>
            <p:ph type="ftr" sz="quarter" idx="11"/>
          </p:nvPr>
        </p:nvSpPr>
        <p:spPr>
          <a:xfrm>
            <a:off x="3028952" y="6356352"/>
            <a:ext cx="3333115" cy="365125"/>
          </a:xfrm>
        </p:spPr>
        <p:txBody>
          <a:bodyPr/>
          <a:lstStyle/>
          <a:p>
            <a:r>
              <a:rPr lang="zh-CN" altLang="en-US" dirty="0"/>
              <a:t>计算机系统结构</a:t>
            </a:r>
            <a:r>
              <a:rPr lang="en-US" altLang="zh-CN" dirty="0"/>
              <a:t>--</a:t>
            </a:r>
            <a:r>
              <a:rPr lang="zh-CN" altLang="en-US" dirty="0"/>
              <a:t>第二章 计算机中的信息表示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3</a:t>
            </a:fld>
            <a:endParaRPr lang="zh-CN" altLang="en-US"/>
          </a:p>
        </p:txBody>
      </p:sp>
      <p:sp>
        <p:nvSpPr>
          <p:cNvPr id="18" name="Text Box 5"/>
          <p:cNvSpPr txBox="1"/>
          <p:nvPr/>
        </p:nvSpPr>
        <p:spPr>
          <a:xfrm>
            <a:off x="589917" y="930277"/>
            <a:ext cx="7968615" cy="3446145"/>
          </a:xfrm>
          <a:prstGeom prst="rect">
            <a:avLst/>
          </a:prstGeom>
          <a:noFill/>
          <a:ln w="9525">
            <a:noFill/>
          </a:ln>
        </p:spPr>
        <p:txBody>
          <a:bodyPr wrap="square" anchor="t">
            <a:spAutoFit/>
          </a:bodyPr>
          <a:lstStyle/>
          <a:p>
            <a:pPr>
              <a:spcBef>
                <a:spcPts val="1200"/>
              </a:spcBef>
            </a:pPr>
            <a:r>
              <a:rPr lang="zh-CN" altLang="en-US" sz="2800" b="1" dirty="0">
                <a:solidFill>
                  <a:srgbClr val="0563C1"/>
                </a:solidFill>
                <a:latin typeface="楷体" panose="02010609060101010101" pitchFamily="49" charset="-122"/>
                <a:ea typeface="楷体" panose="02010609060101010101" pitchFamily="49" charset="-122"/>
              </a:rPr>
              <a:t>重点</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、进位计数制及其相互转换</a:t>
            </a:r>
          </a:p>
          <a:p>
            <a:pPr>
              <a:spcBef>
                <a:spcPts val="1200"/>
              </a:spcBef>
            </a:pPr>
            <a:r>
              <a:rPr lang="zh-CN" altLang="en-US" sz="2800" b="1" dirty="0">
                <a:latin typeface="楷体" panose="02010609060101010101" pitchFamily="49" charset="-122"/>
                <a:ea typeface="楷体" panose="02010609060101010101" pitchFamily="49" charset="-122"/>
              </a:rPr>
              <a:t>        （二--八--十--十六进制间的转换）</a:t>
            </a:r>
          </a:p>
          <a:p>
            <a:pPr>
              <a:spcBef>
                <a:spcPts val="1200"/>
              </a:spcBef>
            </a:pPr>
            <a:r>
              <a:rPr lang="zh-CN" altLang="en-US" sz="2800" b="1" dirty="0">
                <a:latin typeface="楷体" panose="02010609060101010101" pitchFamily="49" charset="-122"/>
                <a:ea typeface="楷体" panose="02010609060101010101" pitchFamily="49" charset="-122"/>
              </a:rPr>
              <a:t>      2、机器数</a:t>
            </a:r>
          </a:p>
          <a:p>
            <a:pPr>
              <a:spcBef>
                <a:spcPts val="1200"/>
              </a:spcBef>
            </a:pPr>
            <a:r>
              <a:rPr lang="zh-CN" altLang="en-US" sz="2800" b="1" dirty="0">
                <a:latin typeface="楷体" panose="02010609060101010101" pitchFamily="49" charset="-122"/>
                <a:ea typeface="楷体" panose="02010609060101010101" pitchFamily="49" charset="-122"/>
              </a:rPr>
              <a:t>      3、IEEE754标准浮点表示格式</a:t>
            </a:r>
          </a:p>
          <a:p>
            <a:pPr>
              <a:spcBef>
                <a:spcPts val="1200"/>
              </a:spcBef>
            </a:pPr>
            <a:r>
              <a:rPr lang="zh-CN" altLang="en-US" sz="2800" b="1" dirty="0">
                <a:latin typeface="楷体" panose="02010609060101010101" pitchFamily="49" charset="-122"/>
                <a:ea typeface="楷体" panose="02010609060101010101" pitchFamily="49" charset="-122"/>
              </a:rPr>
              <a:t>      4、能直接被CPU访问的操作数存放位置</a:t>
            </a:r>
          </a:p>
          <a:p>
            <a:pPr>
              <a:spcBef>
                <a:spcPts val="1200"/>
              </a:spcBef>
            </a:pPr>
            <a:r>
              <a:rPr lang="zh-CN" altLang="en-US" sz="2800" b="1" dirty="0">
                <a:latin typeface="楷体" panose="02010609060101010101" pitchFamily="49" charset="-122"/>
                <a:ea typeface="楷体" panose="02010609060101010101" pitchFamily="49" charset="-122"/>
              </a:rPr>
              <a:t>      5、寻址方式</a:t>
            </a:r>
          </a:p>
        </p:txBody>
      </p:sp>
      <p:sp>
        <p:nvSpPr>
          <p:cNvPr id="15" name="Text Box 5"/>
          <p:cNvSpPr txBox="1"/>
          <p:nvPr/>
        </p:nvSpPr>
        <p:spPr>
          <a:xfrm>
            <a:off x="2259332" y="4869182"/>
            <a:ext cx="950595" cy="637675"/>
          </a:xfrm>
          <a:prstGeom prst="rect">
            <a:avLst/>
          </a:prstGeom>
          <a:noFill/>
          <a:ln w="9525">
            <a:noFill/>
          </a:ln>
        </p:spPr>
        <p:txBody>
          <a:bodyPr wrap="square" anchor="t">
            <a:spAutoFit/>
          </a:bodyPr>
          <a:lstStyle/>
          <a:p>
            <a:pPr>
              <a:lnSpc>
                <a:spcPct val="150000"/>
              </a:lnSpc>
              <a:spcBef>
                <a:spcPts val="1200"/>
              </a:spcBef>
            </a:pPr>
            <a:r>
              <a:rPr lang="zh-CN" altLang="en-US" sz="2800" b="1" dirty="0">
                <a:solidFill>
                  <a:srgbClr val="ED7D31"/>
                </a:solidFill>
                <a:latin typeface="楷体" panose="02010609060101010101" pitchFamily="49" charset="-122"/>
                <a:ea typeface="楷体" panose="02010609060101010101" pitchFamily="49" charset="-122"/>
              </a:rPr>
              <a:t>信息</a:t>
            </a:r>
          </a:p>
        </p:txBody>
      </p:sp>
      <p:sp>
        <p:nvSpPr>
          <p:cNvPr id="13" name="AutoShape 5"/>
          <p:cNvSpPr/>
          <p:nvPr/>
        </p:nvSpPr>
        <p:spPr bwMode="auto">
          <a:xfrm>
            <a:off x="3243580" y="4710430"/>
            <a:ext cx="196850" cy="1236980"/>
          </a:xfrm>
          <a:prstGeom prst="leftBrace">
            <a:avLst>
              <a:gd name="adj1" fmla="val 63817"/>
              <a:gd name="adj2" fmla="val 50000"/>
            </a:avLst>
          </a:prstGeom>
          <a:noFill/>
          <a:ln w="25400" cap="sq">
            <a:solidFill>
              <a:schemeClr val="accent1">
                <a:lumMod val="75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b="0">
              <a:solidFill>
                <a:schemeClr val="tx1"/>
              </a:solidFill>
              <a:latin typeface="楷体" panose="02010609060101010101" pitchFamily="49" charset="-122"/>
              <a:ea typeface="楷体" panose="02010609060101010101" pitchFamily="49" charset="-122"/>
            </a:endParaRPr>
          </a:p>
        </p:txBody>
      </p:sp>
      <p:sp>
        <p:nvSpPr>
          <p:cNvPr id="14" name="矩形 13"/>
          <p:cNvSpPr/>
          <p:nvPr/>
        </p:nvSpPr>
        <p:spPr>
          <a:xfrm>
            <a:off x="3475990" y="4291332"/>
            <a:ext cx="1390650" cy="637675"/>
          </a:xfrm>
          <a:prstGeom prst="rect">
            <a:avLst/>
          </a:prstGeom>
        </p:spPr>
        <p:txBody>
          <a:bodyPr wrap="square">
            <a:spAutoFit/>
          </a:bodyPr>
          <a:lstStyle/>
          <a:p>
            <a:pPr>
              <a:lnSpc>
                <a:spcPct val="150000"/>
              </a:lnSpc>
              <a:buClr>
                <a:schemeClr val="accent1">
                  <a:lumMod val="75000"/>
                </a:schemeClr>
              </a:buClr>
              <a:defRPr/>
            </a:pPr>
            <a:r>
              <a:rPr lang="zh-CN" altLang="en-US" sz="2800" b="1" dirty="0">
                <a:solidFill>
                  <a:prstClr val="black"/>
                </a:solidFill>
                <a:latin typeface="楷体" panose="02010609060101010101" pitchFamily="49" charset="-122"/>
                <a:ea typeface="楷体" panose="02010609060101010101" pitchFamily="49" charset="-122"/>
              </a:rPr>
              <a:t>数据型</a:t>
            </a:r>
          </a:p>
        </p:txBody>
      </p:sp>
      <p:sp>
        <p:nvSpPr>
          <p:cNvPr id="2" name="矩形 1"/>
          <p:cNvSpPr/>
          <p:nvPr/>
        </p:nvSpPr>
        <p:spPr>
          <a:xfrm>
            <a:off x="3500757" y="5473702"/>
            <a:ext cx="1279525" cy="637675"/>
          </a:xfrm>
          <a:prstGeom prst="rect">
            <a:avLst/>
          </a:prstGeom>
        </p:spPr>
        <p:txBody>
          <a:bodyPr wrap="square">
            <a:spAutoFit/>
          </a:bodyPr>
          <a:lstStyle/>
          <a:p>
            <a:pPr>
              <a:lnSpc>
                <a:spcPct val="150000"/>
              </a:lnSpc>
              <a:buClr>
                <a:schemeClr val="accent1">
                  <a:lumMod val="75000"/>
                </a:schemeClr>
              </a:buClr>
              <a:defRPr/>
            </a:pPr>
            <a:r>
              <a:rPr lang="zh-CN" altLang="en-US" sz="2800" b="1" dirty="0">
                <a:solidFill>
                  <a:prstClr val="black"/>
                </a:solidFill>
                <a:latin typeface="楷体" panose="02010609060101010101" pitchFamily="49" charset="-122"/>
                <a:ea typeface="楷体" panose="02010609060101010101" pitchFamily="49" charset="-122"/>
              </a:rPr>
              <a:t>控制型</a:t>
            </a:r>
          </a:p>
        </p:txBody>
      </p:sp>
      <p:sp>
        <p:nvSpPr>
          <p:cNvPr id="3" name="AutoShape 5"/>
          <p:cNvSpPr/>
          <p:nvPr/>
        </p:nvSpPr>
        <p:spPr bwMode="auto">
          <a:xfrm>
            <a:off x="4791712" y="4332607"/>
            <a:ext cx="161925" cy="737235"/>
          </a:xfrm>
          <a:prstGeom prst="leftBrace">
            <a:avLst>
              <a:gd name="adj1" fmla="val 63817"/>
              <a:gd name="adj2" fmla="val 50000"/>
            </a:avLst>
          </a:prstGeom>
          <a:noFill/>
          <a:ln w="25400" cap="sq">
            <a:solidFill>
              <a:schemeClr val="accent1">
                <a:lumMod val="75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b="0">
              <a:solidFill>
                <a:schemeClr val="tx1"/>
              </a:solidFill>
              <a:latin typeface="楷体" panose="02010609060101010101" pitchFamily="49" charset="-122"/>
              <a:ea typeface="楷体" panose="02010609060101010101" pitchFamily="49" charset="-122"/>
            </a:endParaRPr>
          </a:p>
        </p:txBody>
      </p:sp>
      <p:sp>
        <p:nvSpPr>
          <p:cNvPr id="7" name="矩形 6"/>
          <p:cNvSpPr/>
          <p:nvPr/>
        </p:nvSpPr>
        <p:spPr>
          <a:xfrm>
            <a:off x="4947922" y="4052572"/>
            <a:ext cx="1735455" cy="1133195"/>
          </a:xfrm>
          <a:prstGeom prst="rect">
            <a:avLst/>
          </a:prstGeom>
        </p:spPr>
        <p:txBody>
          <a:bodyPr wrap="square">
            <a:spAutoFit/>
          </a:bodyPr>
          <a:lstStyle/>
          <a:p>
            <a:pPr fontAlgn="auto">
              <a:lnSpc>
                <a:spcPct val="130000"/>
              </a:lnSpc>
              <a:buClr>
                <a:schemeClr val="accent1">
                  <a:lumMod val="75000"/>
                </a:schemeClr>
              </a:buClr>
              <a:defRPr/>
            </a:pPr>
            <a:r>
              <a:rPr lang="zh-CN" altLang="en-US" sz="2800" b="1" dirty="0">
                <a:solidFill>
                  <a:prstClr val="black"/>
                </a:solidFill>
                <a:latin typeface="楷体" panose="02010609060101010101" pitchFamily="49" charset="-122"/>
                <a:ea typeface="楷体" panose="02010609060101010101" pitchFamily="49" charset="-122"/>
              </a:rPr>
              <a:t>数值型</a:t>
            </a:r>
          </a:p>
          <a:p>
            <a:pPr fontAlgn="auto">
              <a:lnSpc>
                <a:spcPct val="130000"/>
              </a:lnSpc>
              <a:buClr>
                <a:schemeClr val="accent1">
                  <a:lumMod val="75000"/>
                </a:schemeClr>
              </a:buClr>
              <a:defRPr/>
            </a:pPr>
            <a:r>
              <a:rPr lang="zh-CN" altLang="en-US" sz="2800" b="1" dirty="0">
                <a:solidFill>
                  <a:prstClr val="black"/>
                </a:solidFill>
                <a:latin typeface="楷体" panose="02010609060101010101" pitchFamily="49" charset="-122"/>
                <a:ea typeface="楷体" panose="02010609060101010101" pitchFamily="49" charset="-122"/>
              </a:rPr>
              <a:t>非数值型</a:t>
            </a:r>
          </a:p>
        </p:txBody>
      </p:sp>
      <p:sp>
        <p:nvSpPr>
          <p:cNvPr id="9" name="AutoShape 5"/>
          <p:cNvSpPr/>
          <p:nvPr/>
        </p:nvSpPr>
        <p:spPr bwMode="auto">
          <a:xfrm>
            <a:off x="4817112" y="5541645"/>
            <a:ext cx="160655" cy="718820"/>
          </a:xfrm>
          <a:prstGeom prst="leftBrace">
            <a:avLst>
              <a:gd name="adj1" fmla="val 63817"/>
              <a:gd name="adj2" fmla="val 50000"/>
            </a:avLst>
          </a:prstGeom>
          <a:noFill/>
          <a:ln w="25400" cap="sq">
            <a:solidFill>
              <a:schemeClr val="accent1">
                <a:lumMod val="75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b="0">
              <a:solidFill>
                <a:schemeClr val="tx1"/>
              </a:solidFill>
              <a:latin typeface="楷体" panose="02010609060101010101" pitchFamily="49" charset="-122"/>
              <a:ea typeface="楷体" panose="02010609060101010101" pitchFamily="49" charset="-122"/>
            </a:endParaRPr>
          </a:p>
        </p:txBody>
      </p:sp>
      <p:sp>
        <p:nvSpPr>
          <p:cNvPr id="10" name="矩形 9"/>
          <p:cNvSpPr/>
          <p:nvPr/>
        </p:nvSpPr>
        <p:spPr>
          <a:xfrm>
            <a:off x="5013960" y="5221607"/>
            <a:ext cx="1348740" cy="1133195"/>
          </a:xfrm>
          <a:prstGeom prst="rect">
            <a:avLst/>
          </a:prstGeom>
        </p:spPr>
        <p:txBody>
          <a:bodyPr wrap="square">
            <a:spAutoFit/>
          </a:bodyPr>
          <a:lstStyle/>
          <a:p>
            <a:pPr fontAlgn="auto">
              <a:lnSpc>
                <a:spcPct val="130000"/>
              </a:lnSpc>
              <a:buClr>
                <a:schemeClr val="accent1">
                  <a:lumMod val="75000"/>
                </a:schemeClr>
              </a:buClr>
              <a:defRPr/>
            </a:pPr>
            <a:r>
              <a:rPr lang="zh-CN" altLang="en-US" sz="2800" b="1" dirty="0">
                <a:solidFill>
                  <a:prstClr val="black"/>
                </a:solidFill>
                <a:latin typeface="楷体" panose="02010609060101010101" pitchFamily="49" charset="-122"/>
                <a:ea typeface="楷体" panose="02010609060101010101" pitchFamily="49" charset="-122"/>
              </a:rPr>
              <a:t>指令</a:t>
            </a:r>
          </a:p>
          <a:p>
            <a:pPr fontAlgn="auto">
              <a:lnSpc>
                <a:spcPct val="130000"/>
              </a:lnSpc>
              <a:buClr>
                <a:schemeClr val="accent1">
                  <a:lumMod val="75000"/>
                </a:schemeClr>
              </a:buClr>
              <a:defRPr/>
            </a:pPr>
            <a:r>
              <a:rPr lang="zh-CN" altLang="en-US" sz="2800" b="1" dirty="0">
                <a:solidFill>
                  <a:prstClr val="black"/>
                </a:solidFill>
                <a:latin typeface="楷体" panose="02010609060101010101" pitchFamily="49" charset="-122"/>
                <a:ea typeface="楷体" panose="02010609060101010101" pitchFamily="49" charset="-122"/>
              </a:rPr>
              <a:t>微指令</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left)">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wipe(left)">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wipe(left)">
                                      <p:cBhvr>
                                        <p:cTn id="17" dur="500"/>
                                        <p:tgtEl>
                                          <p:spTgt spid="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xEl>
                                              <p:pRg st="3" end="3"/>
                                            </p:txEl>
                                          </p:spTgt>
                                        </p:tgtEl>
                                        <p:attrNameLst>
                                          <p:attrName>style.visibility</p:attrName>
                                        </p:attrNameLst>
                                      </p:cBhvr>
                                      <p:to>
                                        <p:strVal val="visible"/>
                                      </p:to>
                                    </p:set>
                                    <p:animEffect transition="in" filter="wipe(left)">
                                      <p:cBhvr>
                                        <p:cTn id="22" dur="500"/>
                                        <p:tgtEl>
                                          <p:spTgt spid="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xEl>
                                              <p:pRg st="4" end="4"/>
                                            </p:txEl>
                                          </p:spTgt>
                                        </p:tgtEl>
                                        <p:attrNameLst>
                                          <p:attrName>style.visibility</p:attrName>
                                        </p:attrNameLst>
                                      </p:cBhvr>
                                      <p:to>
                                        <p:strVal val="visible"/>
                                      </p:to>
                                    </p:set>
                                    <p:animEffect transition="in" filter="wipe(left)">
                                      <p:cBhvr>
                                        <p:cTn id="27" dur="500"/>
                                        <p:tgtEl>
                                          <p:spTgt spid="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xEl>
                                              <p:pRg st="5" end="5"/>
                                            </p:txEl>
                                          </p:spTgt>
                                        </p:tgtEl>
                                        <p:attrNameLst>
                                          <p:attrName>style.visibility</p:attrName>
                                        </p:attrNameLst>
                                      </p:cBhvr>
                                      <p:to>
                                        <p:strVal val="visible"/>
                                      </p:to>
                                    </p:set>
                                    <p:animEffect transition="in" filter="wipe(left)">
                                      <p:cBhvr>
                                        <p:cTn id="32" dur="500"/>
                                        <p:tgtEl>
                                          <p:spTgt spid="1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animEffect transition="in" filter="wipe(left)">
                                      <p:cBhvr>
                                        <p:cTn id="37" dur="500"/>
                                        <p:tgtEl>
                                          <p:spTgt spid="15">
                                            <p:txEl>
                                              <p:pRg st="0" end="0"/>
                                            </p:txEl>
                                          </p:spTgt>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left)">
                                      <p:cBhvr>
                                        <p:cTn id="46" dur="500"/>
                                        <p:tgtEl>
                                          <p:spTgt spid="14">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
                                            <p:txEl>
                                              <p:pRg st="0" end="0"/>
                                            </p:txEl>
                                          </p:spTgt>
                                        </p:tgtEl>
                                        <p:attrNameLst>
                                          <p:attrName>style.visibility</p:attrName>
                                        </p:attrNameLst>
                                      </p:cBhvr>
                                      <p:to>
                                        <p:strVal val="visible"/>
                                      </p:to>
                                    </p:set>
                                    <p:animEffect transition="in" filter="wipe(left)">
                                      <p:cBhvr>
                                        <p:cTn id="51" dur="500"/>
                                        <p:tgtEl>
                                          <p:spTgt spid="2">
                                            <p:txEl>
                                              <p:pRg st="0" end="0"/>
                                            </p:txEl>
                                          </p:spTgt>
                                        </p:tgtEl>
                                      </p:cBhvr>
                                    </p:animEffect>
                                  </p:childTnLst>
                                </p:cTn>
                              </p:par>
                            </p:childTnLst>
                          </p:cTn>
                        </p:par>
                        <p:par>
                          <p:cTn id="52" fill="hold">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wipe(left)">
                                      <p:cBhvr>
                                        <p:cTn id="55" dur="500"/>
                                        <p:tgtEl>
                                          <p:spTgt spid="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7">
                                            <p:txEl>
                                              <p:pRg st="0" end="0"/>
                                            </p:txEl>
                                          </p:spTgt>
                                        </p:tgtEl>
                                        <p:attrNameLst>
                                          <p:attrName>style.visibility</p:attrName>
                                        </p:attrNameLst>
                                      </p:cBhvr>
                                      <p:to>
                                        <p:strVal val="visible"/>
                                      </p:to>
                                    </p:set>
                                    <p:animEffect transition="in" filter="wipe(left)">
                                      <p:cBhvr>
                                        <p:cTn id="60" dur="500"/>
                                        <p:tgtEl>
                                          <p:spTgt spid="7">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7">
                                            <p:txEl>
                                              <p:pRg st="1" end="1"/>
                                            </p:txEl>
                                          </p:spTgt>
                                        </p:tgtEl>
                                        <p:attrNameLst>
                                          <p:attrName>style.visibility</p:attrName>
                                        </p:attrNameLst>
                                      </p:cBhvr>
                                      <p:to>
                                        <p:strVal val="visible"/>
                                      </p:to>
                                    </p:set>
                                    <p:animEffect transition="in" filter="wipe(left)">
                                      <p:cBhvr>
                                        <p:cTn id="65" dur="500"/>
                                        <p:tgtEl>
                                          <p:spTgt spid="7">
                                            <p:txEl>
                                              <p:pRg st="1" end="1"/>
                                            </p:txEl>
                                          </p:spTgt>
                                        </p:tgtEl>
                                      </p:cBhvr>
                                    </p:animEffect>
                                  </p:childTnLst>
                                </p:cTn>
                              </p:par>
                            </p:childTnLst>
                          </p:cTn>
                        </p:par>
                        <p:par>
                          <p:cTn id="66" fill="hold">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wipe(left)">
                                      <p:cBhvr>
                                        <p:cTn id="69" dur="500"/>
                                        <p:tgtEl>
                                          <p:spTgt spid="9"/>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0">
                                            <p:txEl>
                                              <p:pRg st="0" end="0"/>
                                            </p:txEl>
                                          </p:spTgt>
                                        </p:tgtEl>
                                        <p:attrNameLst>
                                          <p:attrName>style.visibility</p:attrName>
                                        </p:attrNameLst>
                                      </p:cBhvr>
                                      <p:to>
                                        <p:strVal val="visible"/>
                                      </p:to>
                                    </p:set>
                                    <p:animEffect transition="in" filter="wipe(left)">
                                      <p:cBhvr>
                                        <p:cTn id="74" dur="500"/>
                                        <p:tgtEl>
                                          <p:spTgt spid="10">
                                            <p:txEl>
                                              <p:pRg st="0" end="0"/>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0">
                                            <p:txEl>
                                              <p:pRg st="1" end="1"/>
                                            </p:txEl>
                                          </p:spTgt>
                                        </p:tgtEl>
                                        <p:attrNameLst>
                                          <p:attrName>style.visibility</p:attrName>
                                        </p:attrNameLst>
                                      </p:cBhvr>
                                      <p:to>
                                        <p:strVal val="visible"/>
                                      </p:to>
                                    </p:set>
                                    <p:animEffect transition="in" filter="wipe(left)">
                                      <p:cBhvr>
                                        <p:cTn id="79"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15" grpId="0" build="p"/>
      <p:bldP spid="13" grpId="0" bldLvl="0" animBg="1"/>
      <p:bldP spid="14" grpId="0" build="p"/>
      <p:bldP spid="2" grpId="0" build="p"/>
      <p:bldP spid="3" grpId="0" bldLvl="0" animBg="1"/>
      <p:bldP spid="7" grpId="0" build="p"/>
      <p:bldP spid="9" grpId="0" bldLvl="0" animBg="1"/>
      <p:bldP spid="10"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EA1B477D-6B5A-4857-97E4-A74C0FF55B9D}" type="slidenum">
              <a:rPr lang="en-US" altLang="zh-CN" sz="1400">
                <a:solidFill>
                  <a:srgbClr val="FF0000"/>
                </a:solidFill>
              </a:rPr>
              <a:pPr>
                <a:spcBef>
                  <a:spcPct val="0"/>
                </a:spcBef>
                <a:buFontTx/>
                <a:buNone/>
              </a:pPr>
              <a:t>30</a:t>
            </a:fld>
            <a:endParaRPr lang="en-US" altLang="zh-CN" sz="1400">
              <a:solidFill>
                <a:srgbClr val="FF0000"/>
              </a:solidFill>
            </a:endParaRPr>
          </a:p>
        </p:txBody>
      </p:sp>
      <p:sp>
        <p:nvSpPr>
          <p:cNvPr id="51202" name="Rectangle 2"/>
          <p:cNvSpPr>
            <a:spLocks noChangeArrowheads="1"/>
          </p:cNvSpPr>
          <p:nvPr/>
        </p:nvSpPr>
        <p:spPr bwMode="auto">
          <a:xfrm>
            <a:off x="374650" y="44450"/>
            <a:ext cx="838835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0000"/>
              </a:spcBef>
              <a:defRPr/>
            </a:pPr>
            <a:r>
              <a:rPr lang="en-US" altLang="zh-CN" sz="3200" b="1" dirty="0">
                <a:effectLst>
                  <a:outerShdw blurRad="38100" dist="38100" dir="2700000" algn="tl">
                    <a:srgbClr val="C0C0C0"/>
                  </a:outerShdw>
                </a:effectLst>
              </a:rPr>
              <a:t>  </a:t>
            </a:r>
            <a:r>
              <a:rPr lang="zh-CN" altLang="en-US" sz="3200" b="1" dirty="0">
                <a:effectLst>
                  <a:outerShdw blurRad="38100" dist="38100" dir="2700000" algn="tl">
                    <a:srgbClr val="C0C0C0"/>
                  </a:outerShdw>
                </a:effectLst>
              </a:rPr>
              <a:t>例： </a:t>
            </a:r>
            <a:r>
              <a:rPr lang="en-US" altLang="zh-CN" sz="3200" b="1" dirty="0">
                <a:effectLst>
                  <a:outerShdw blurRad="38100" dist="38100" dir="2700000" algn="tl">
                    <a:srgbClr val="C0C0C0"/>
                  </a:outerShdw>
                </a:effectLst>
              </a:rPr>
              <a:t>X1</a:t>
            </a: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0.1100</a:t>
            </a: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X2=</a:t>
            </a: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0.0010</a:t>
            </a:r>
            <a:r>
              <a:rPr lang="zh-CN" altLang="en-US" sz="3200" b="1" dirty="0">
                <a:effectLst>
                  <a:outerShdw blurRad="38100" dist="38100" dir="2700000" algn="tl">
                    <a:srgbClr val="C0C0C0"/>
                  </a:outerShdw>
                </a:effectLst>
              </a:rPr>
              <a:t>，</a:t>
            </a:r>
          </a:p>
          <a:p>
            <a:pPr eaLnBrk="1" hangingPunct="1">
              <a:spcBef>
                <a:spcPct val="20000"/>
              </a:spcBef>
              <a:defRPr/>
            </a:pPr>
            <a:r>
              <a:rPr lang="zh-CN" altLang="en-US" sz="3200" b="1" dirty="0">
                <a:effectLst>
                  <a:outerShdw blurRad="38100" dist="38100" dir="2700000" algn="tl">
                    <a:srgbClr val="C0C0C0"/>
                  </a:outerShdw>
                </a:effectLst>
              </a:rPr>
              <a:t>          求 </a:t>
            </a:r>
            <a:r>
              <a:rPr lang="en-US" altLang="zh-CN" sz="3200" b="1" dirty="0">
                <a:effectLst>
                  <a:outerShdw blurRad="38100" dist="38100" dir="2700000" algn="tl">
                    <a:srgbClr val="C0C0C0"/>
                  </a:outerShdw>
                </a:effectLst>
              </a:rPr>
              <a:t>[X1</a:t>
            </a: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X2]</a:t>
            </a:r>
            <a:r>
              <a:rPr lang="zh-CN" altLang="en-US" sz="3200" b="1" baseline="-30000" dirty="0">
                <a:effectLst>
                  <a:outerShdw blurRad="38100" dist="38100" dir="2700000" algn="tl">
                    <a:srgbClr val="C0C0C0"/>
                  </a:outerShdw>
                </a:effectLst>
              </a:rPr>
              <a:t>补 </a:t>
            </a:r>
            <a:r>
              <a:rPr lang="zh-CN" altLang="en-US" sz="3200" b="1" dirty="0">
                <a:effectLst>
                  <a:outerShdw blurRad="38100" dist="38100" dir="2700000" algn="tl">
                    <a:srgbClr val="C0C0C0"/>
                  </a:outerShdw>
                </a:effectLst>
              </a:rPr>
              <a:t>和 </a:t>
            </a:r>
            <a:r>
              <a:rPr lang="en-US" altLang="zh-CN" sz="3200" b="1" dirty="0">
                <a:effectLst>
                  <a:outerShdw blurRad="38100" dist="38100" dir="2700000" algn="tl">
                    <a:srgbClr val="C0C0C0"/>
                  </a:outerShdw>
                </a:effectLst>
              </a:rPr>
              <a:t>[X1</a:t>
            </a: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X2]</a:t>
            </a:r>
            <a:r>
              <a:rPr lang="zh-CN" altLang="en-US" sz="3200" b="1" baseline="-30000" dirty="0">
                <a:effectLst>
                  <a:outerShdw blurRad="38100" dist="38100" dir="2700000" algn="tl">
                    <a:srgbClr val="C0C0C0"/>
                  </a:outerShdw>
                </a:effectLst>
              </a:rPr>
              <a:t>补 </a:t>
            </a:r>
            <a:r>
              <a:rPr lang="zh-CN" altLang="en-US" sz="3200" b="1" dirty="0">
                <a:effectLst>
                  <a:outerShdw blurRad="38100" dist="38100" dir="2700000" algn="tl">
                    <a:srgbClr val="C0C0C0"/>
                  </a:outerShdw>
                </a:effectLst>
              </a:rPr>
              <a:t>。</a:t>
            </a:r>
          </a:p>
        </p:txBody>
      </p:sp>
      <p:sp>
        <p:nvSpPr>
          <p:cNvPr id="51205" name="Rectangle 5"/>
          <p:cNvSpPr>
            <a:spLocks noChangeArrowheads="1"/>
          </p:cNvSpPr>
          <p:nvPr/>
        </p:nvSpPr>
        <p:spPr bwMode="auto">
          <a:xfrm>
            <a:off x="515938" y="1208088"/>
            <a:ext cx="8083550" cy="206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sz="3200" b="1" dirty="0">
                <a:effectLst>
                  <a:outerShdw blurRad="38100" dist="38100" dir="2700000" algn="tl">
                    <a:srgbClr val="C0C0C0"/>
                  </a:outerShdw>
                </a:effectLst>
              </a:rPr>
              <a:t>解：</a:t>
            </a:r>
            <a:r>
              <a:rPr lang="en-US" altLang="zh-CN" sz="3200" b="1" dirty="0">
                <a:effectLst>
                  <a:outerShdw blurRad="38100" dist="38100" dir="2700000" algn="tl">
                    <a:srgbClr val="C0C0C0"/>
                  </a:outerShdw>
                </a:effectLst>
              </a:rPr>
              <a:t>  [X1]</a:t>
            </a:r>
            <a:r>
              <a:rPr lang="zh-CN" altLang="en-US" sz="3200" b="1" baseline="-30000" dirty="0">
                <a:effectLst>
                  <a:outerShdw blurRad="38100" dist="38100" dir="2700000" algn="tl">
                    <a:srgbClr val="C0C0C0"/>
                  </a:outerShdw>
                </a:effectLst>
              </a:rPr>
              <a:t>补</a:t>
            </a: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1.0011+0.0001=1.0100</a:t>
            </a:r>
          </a:p>
          <a:p>
            <a:pPr eaLnBrk="1" hangingPunct="1">
              <a:defRPr/>
            </a:pPr>
            <a:r>
              <a:rPr lang="en-US" altLang="zh-CN" sz="3200" b="1" dirty="0">
                <a:effectLst>
                  <a:outerShdw blurRad="38100" dist="38100" dir="2700000" algn="tl">
                    <a:srgbClr val="C0C0C0"/>
                  </a:outerShdw>
                </a:effectLst>
              </a:rPr>
              <a:t>	 [X2]</a:t>
            </a:r>
            <a:r>
              <a:rPr lang="zh-CN" altLang="en-US" sz="3200" b="1" baseline="-30000" dirty="0">
                <a:effectLst>
                  <a:outerShdw blurRad="38100" dist="38100" dir="2700000" algn="tl">
                    <a:srgbClr val="C0C0C0"/>
                  </a:outerShdw>
                </a:effectLst>
              </a:rPr>
              <a:t>补</a:t>
            </a: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1.1101+0.0001=1.1110</a:t>
            </a:r>
          </a:p>
          <a:p>
            <a:pPr eaLnBrk="1" hangingPunct="1">
              <a:defRPr/>
            </a:pPr>
            <a:r>
              <a:rPr lang="en-US" altLang="zh-CN" sz="3200" b="1" dirty="0">
                <a:effectLst>
                  <a:outerShdw blurRad="38100" dist="38100" dir="2700000" algn="tl">
                    <a:srgbClr val="C0C0C0"/>
                  </a:outerShdw>
                </a:effectLst>
              </a:rPr>
              <a:t>	 [X1</a:t>
            </a: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X2]</a:t>
            </a:r>
            <a:r>
              <a:rPr lang="zh-CN" altLang="en-US" sz="3200" b="1" baseline="-30000" dirty="0">
                <a:effectLst>
                  <a:outerShdw blurRad="38100" dist="38100" dir="2700000" algn="tl">
                    <a:srgbClr val="C0C0C0"/>
                  </a:outerShdw>
                </a:effectLst>
              </a:rPr>
              <a:t>补</a:t>
            </a: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[X1]</a:t>
            </a:r>
            <a:r>
              <a:rPr lang="zh-CN" altLang="en-US" sz="3200" b="1" baseline="-30000" dirty="0">
                <a:effectLst>
                  <a:outerShdw blurRad="38100" dist="38100" dir="2700000" algn="tl">
                    <a:srgbClr val="C0C0C0"/>
                  </a:outerShdw>
                </a:effectLst>
              </a:rPr>
              <a:t>补</a:t>
            </a: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[X2]</a:t>
            </a:r>
            <a:r>
              <a:rPr lang="zh-CN" altLang="en-US" sz="3200" b="1" baseline="-30000" dirty="0">
                <a:effectLst>
                  <a:outerShdw blurRad="38100" dist="38100" dir="2700000" algn="tl">
                    <a:srgbClr val="C0C0C0"/>
                  </a:outerShdw>
                </a:effectLst>
              </a:rPr>
              <a:t>补</a:t>
            </a:r>
          </a:p>
          <a:p>
            <a:pPr eaLnBrk="1" hangingPunct="1">
              <a:defRPr/>
            </a:pPr>
            <a:r>
              <a:rPr lang="zh-CN" altLang="en-US" sz="3200" b="1" baseline="-30000" dirty="0">
                <a:effectLst>
                  <a:outerShdw blurRad="38100" dist="38100" dir="2700000" algn="tl">
                    <a:srgbClr val="C0C0C0"/>
                  </a:outerShdw>
                </a:effectLst>
              </a:rPr>
              <a:t>                                            </a:t>
            </a: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1.0100</a:t>
            </a:r>
            <a:r>
              <a:rPr lang="zh-CN" altLang="en-US" sz="3200" b="1" dirty="0">
                <a:effectLst>
                  <a:outerShdw blurRad="38100" dist="38100" dir="2700000" algn="tl">
                    <a:srgbClr val="C0C0C0"/>
                  </a:outerShdw>
                </a:effectLst>
              </a:rPr>
              <a:t>＋ </a:t>
            </a:r>
            <a:r>
              <a:rPr lang="en-US" altLang="zh-CN" sz="3200" b="1" dirty="0">
                <a:effectLst>
                  <a:outerShdw blurRad="38100" dist="38100" dir="2700000" algn="tl">
                    <a:srgbClr val="C0C0C0"/>
                  </a:outerShdw>
                </a:effectLst>
              </a:rPr>
              <a:t>1.1110</a:t>
            </a: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1.0010</a:t>
            </a:r>
          </a:p>
        </p:txBody>
      </p:sp>
      <p:grpSp>
        <p:nvGrpSpPr>
          <p:cNvPr id="51207" name="Group 7"/>
          <p:cNvGrpSpPr>
            <a:grpSpLocks/>
          </p:cNvGrpSpPr>
          <p:nvPr/>
        </p:nvGrpSpPr>
        <p:grpSpPr bwMode="auto">
          <a:xfrm>
            <a:off x="3213102" y="3195640"/>
            <a:ext cx="3203575" cy="1766887"/>
            <a:chOff x="295" y="2296"/>
            <a:chExt cx="2018" cy="1113"/>
          </a:xfrm>
        </p:grpSpPr>
        <p:sp>
          <p:nvSpPr>
            <p:cNvPr id="51208" name="Rectangle 8"/>
            <p:cNvSpPr>
              <a:spLocks noChangeArrowheads="1"/>
            </p:cNvSpPr>
            <p:nvPr/>
          </p:nvSpPr>
          <p:spPr bwMode="auto">
            <a:xfrm>
              <a:off x="295" y="2296"/>
              <a:ext cx="2018" cy="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0000"/>
                </a:spcBef>
                <a:defRPr/>
              </a:pPr>
              <a:r>
                <a:rPr lang="en-US" altLang="zh-CN" sz="3200" b="1" dirty="0">
                  <a:effectLst>
                    <a:outerShdw blurRad="38100" dist="38100" dir="2700000" algn="tl">
                      <a:srgbClr val="C0C0C0"/>
                    </a:outerShdw>
                  </a:effectLst>
                </a:rPr>
                <a:t>      1.0100</a:t>
              </a:r>
            </a:p>
            <a:p>
              <a:pPr eaLnBrk="1" hangingPunct="1">
                <a:spcBef>
                  <a:spcPct val="20000"/>
                </a:spcBef>
                <a:defRPr/>
              </a:pPr>
              <a:r>
                <a:rPr lang="en-US" altLang="zh-CN" sz="3200" b="1" dirty="0">
                  <a:effectLst>
                    <a:outerShdw blurRad="38100" dist="38100" dir="2700000" algn="tl">
                      <a:srgbClr val="C0C0C0"/>
                    </a:outerShdw>
                  </a:effectLst>
                </a:rPr>
                <a:t> +   1.1110</a:t>
              </a:r>
            </a:p>
            <a:p>
              <a:pPr eaLnBrk="1" hangingPunct="1">
                <a:spcBef>
                  <a:spcPct val="20000"/>
                </a:spcBef>
                <a:defRPr/>
              </a:pPr>
              <a:r>
                <a:rPr lang="en-US" altLang="zh-CN" sz="3200" b="1" dirty="0">
                  <a:effectLst>
                    <a:outerShdw blurRad="38100" dist="38100" dir="2700000" algn="tl">
                      <a:srgbClr val="C0C0C0"/>
                    </a:outerShdw>
                  </a:effectLst>
                </a:rPr>
                <a:t>  [1]1.0010     </a:t>
              </a:r>
            </a:p>
          </p:txBody>
        </p:sp>
        <p:sp>
          <p:nvSpPr>
            <p:cNvPr id="89098" name="Line 9"/>
            <p:cNvSpPr>
              <a:spLocks noChangeShapeType="1"/>
            </p:cNvSpPr>
            <p:nvPr/>
          </p:nvSpPr>
          <p:spPr bwMode="auto">
            <a:xfrm>
              <a:off x="295" y="3067"/>
              <a:ext cx="133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1210" name="Rectangle 10"/>
          <p:cNvSpPr>
            <a:spLocks noChangeArrowheads="1"/>
          </p:cNvSpPr>
          <p:nvPr/>
        </p:nvSpPr>
        <p:spPr bwMode="auto">
          <a:xfrm>
            <a:off x="868365" y="4943475"/>
            <a:ext cx="7731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3200" b="1" dirty="0">
                <a:effectLst>
                  <a:outerShdw blurRad="38100" dist="38100" dir="2700000" algn="tl">
                    <a:srgbClr val="C0C0C0"/>
                  </a:outerShdw>
                </a:effectLst>
              </a:rPr>
              <a:t>因为符号位为</a:t>
            </a:r>
            <a:r>
              <a:rPr lang="en-US" altLang="zh-CN" sz="3200" b="1" dirty="0">
                <a:effectLst>
                  <a:outerShdw blurRad="38100" dist="38100" dir="2700000" algn="tl">
                    <a:srgbClr val="C0C0C0"/>
                  </a:outerShdw>
                </a:effectLst>
              </a:rPr>
              <a:t>1</a:t>
            </a:r>
            <a:r>
              <a:rPr lang="zh-CN" altLang="en-US" sz="3200" b="1" dirty="0">
                <a:effectLst>
                  <a:outerShdw blurRad="38100" dist="38100" dir="2700000" algn="tl">
                    <a:srgbClr val="C0C0C0"/>
                  </a:outerShdw>
                </a:effectLst>
              </a:rPr>
              <a:t>，故应再对其求补得原码。</a:t>
            </a:r>
          </a:p>
        </p:txBody>
      </p:sp>
      <p:sp>
        <p:nvSpPr>
          <p:cNvPr id="51211" name="Rectangle 11"/>
          <p:cNvSpPr>
            <a:spLocks noChangeArrowheads="1"/>
          </p:cNvSpPr>
          <p:nvPr/>
        </p:nvSpPr>
        <p:spPr bwMode="auto">
          <a:xfrm>
            <a:off x="877888" y="5513390"/>
            <a:ext cx="8394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dirty="0">
                <a:effectLst>
                  <a:outerShdw blurRad="38100" dist="38100" dir="2700000" algn="tl">
                    <a:srgbClr val="C0C0C0"/>
                  </a:outerShdw>
                </a:effectLst>
              </a:rPr>
              <a:t>[X1</a:t>
            </a: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X2]</a:t>
            </a:r>
            <a:r>
              <a:rPr lang="zh-CN" altLang="en-US" sz="3200" b="1" baseline="-30000" dirty="0">
                <a:effectLst>
                  <a:outerShdw blurRad="38100" dist="38100" dir="2700000" algn="tl">
                    <a:srgbClr val="C0C0C0"/>
                  </a:outerShdw>
                </a:effectLst>
              </a:rPr>
              <a:t>补</a:t>
            </a:r>
            <a:r>
              <a:rPr lang="en-US" altLang="zh-CN" sz="3200" b="1" dirty="0">
                <a:effectLst>
                  <a:outerShdw blurRad="38100" dist="38100" dir="2700000" algn="tl">
                    <a:srgbClr val="C0C0C0"/>
                  </a:outerShdw>
                </a:effectLst>
              </a:rPr>
              <a:t>=1.0010</a:t>
            </a:r>
            <a:r>
              <a:rPr lang="zh-CN" altLang="en-US" sz="3200" b="1" dirty="0">
                <a:effectLst>
                  <a:outerShdw blurRad="38100" dist="38100" dir="2700000" algn="tl">
                    <a:srgbClr val="C0C0C0"/>
                  </a:outerShdw>
                </a:effectLst>
              </a:rPr>
              <a:t>，所以</a:t>
            </a:r>
            <a:r>
              <a:rPr lang="en-US" altLang="zh-CN" sz="3200" b="1" dirty="0">
                <a:effectLst>
                  <a:outerShdw blurRad="38100" dist="38100" dir="2700000" algn="tl">
                    <a:srgbClr val="C0C0C0"/>
                  </a:outerShdw>
                </a:effectLst>
              </a:rPr>
              <a:t>[X1</a:t>
            </a: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X2]</a:t>
            </a:r>
            <a:r>
              <a:rPr lang="zh-CN" altLang="en-US" sz="3200" b="1" baseline="-30000" dirty="0">
                <a:effectLst>
                  <a:outerShdw blurRad="38100" dist="38100" dir="2700000" algn="tl">
                    <a:srgbClr val="C0C0C0"/>
                  </a:outerShdw>
                </a:effectLst>
              </a:rPr>
              <a:t>原</a:t>
            </a:r>
            <a:r>
              <a:rPr lang="en-US" altLang="zh-CN" sz="3200" b="1" dirty="0">
                <a:effectLst>
                  <a:outerShdw blurRad="38100" dist="38100" dir="2700000" algn="tl">
                    <a:srgbClr val="C0C0C0"/>
                  </a:outerShdw>
                </a:effectLst>
              </a:rPr>
              <a:t>=1.1110</a:t>
            </a:r>
            <a:r>
              <a:rPr lang="zh-CN" altLang="en-US" sz="3200" b="1" dirty="0">
                <a:effectLst>
                  <a:outerShdw blurRad="38100" dist="38100" dir="2700000" algn="tl">
                    <a:srgbClr val="C0C0C0"/>
                  </a:outerShdw>
                </a:effectLst>
              </a:rPr>
              <a:t>。</a:t>
            </a:r>
          </a:p>
        </p:txBody>
      </p:sp>
      <p:sp>
        <p:nvSpPr>
          <p:cNvPr id="51212" name="Rectangle 12"/>
          <p:cNvSpPr>
            <a:spLocks noChangeArrowheads="1"/>
          </p:cNvSpPr>
          <p:nvPr/>
        </p:nvSpPr>
        <p:spPr bwMode="auto">
          <a:xfrm>
            <a:off x="841375" y="6092825"/>
            <a:ext cx="67833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3200" b="1" dirty="0">
                <a:effectLst>
                  <a:outerShdw blurRad="38100" dist="38100" dir="2700000" algn="tl">
                    <a:srgbClr val="C0C0C0"/>
                  </a:outerShdw>
                </a:effectLst>
              </a:rPr>
              <a:t>因此其真值为：</a:t>
            </a:r>
            <a:r>
              <a:rPr lang="en-US" altLang="zh-CN" sz="3200" b="1" dirty="0">
                <a:effectLst>
                  <a:outerShdw blurRad="38100" dist="38100" dir="2700000" algn="tl">
                    <a:srgbClr val="C0C0C0"/>
                  </a:outerShdw>
                </a:effectLst>
              </a:rPr>
              <a:t>X1</a:t>
            </a: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X2</a:t>
            </a:r>
            <a:r>
              <a:rPr lang="zh-CN" altLang="en-US" sz="3200" b="1"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0.1110</a:t>
            </a:r>
            <a:r>
              <a:rPr lang="zh-CN" altLang="en-US" sz="3200" b="1" dirty="0">
                <a:effectLst>
                  <a:outerShdw blurRad="38100" dist="38100" dir="2700000" algn="tl">
                    <a:srgbClr val="C0C0C0"/>
                  </a:outerShdw>
                </a:effectLst>
              </a:rPr>
              <a:t>。</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05"/>
                                        </p:tgtEl>
                                        <p:attrNameLst>
                                          <p:attrName>style.visibility</p:attrName>
                                        </p:attrNameLst>
                                      </p:cBhvr>
                                      <p:to>
                                        <p:strVal val="visible"/>
                                      </p:to>
                                    </p:set>
                                    <p:animEffect transition="in" filter="wipe(left)">
                                      <p:cBhvr>
                                        <p:cTn id="7" dur="500"/>
                                        <p:tgtEl>
                                          <p:spTgt spid="512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1207"/>
                                        </p:tgtEl>
                                        <p:attrNameLst>
                                          <p:attrName>style.visibility</p:attrName>
                                        </p:attrNameLst>
                                      </p:cBhvr>
                                      <p:to>
                                        <p:strVal val="visible"/>
                                      </p:to>
                                    </p:set>
                                    <p:animEffect transition="in" filter="dissolve">
                                      <p:cBhvr>
                                        <p:cTn id="12" dur="500"/>
                                        <p:tgtEl>
                                          <p:spTgt spid="512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10"/>
                                        </p:tgtEl>
                                        <p:attrNameLst>
                                          <p:attrName>style.visibility</p:attrName>
                                        </p:attrNameLst>
                                      </p:cBhvr>
                                      <p:to>
                                        <p:strVal val="visible"/>
                                      </p:to>
                                    </p:set>
                                    <p:animEffect transition="in" filter="wipe(left)">
                                      <p:cBhvr>
                                        <p:cTn id="17" dur="500"/>
                                        <p:tgtEl>
                                          <p:spTgt spid="512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211"/>
                                        </p:tgtEl>
                                        <p:attrNameLst>
                                          <p:attrName>style.visibility</p:attrName>
                                        </p:attrNameLst>
                                      </p:cBhvr>
                                      <p:to>
                                        <p:strVal val="visible"/>
                                      </p:to>
                                    </p:set>
                                    <p:animEffect transition="in" filter="wipe(left)">
                                      <p:cBhvr>
                                        <p:cTn id="22" dur="500"/>
                                        <p:tgtEl>
                                          <p:spTgt spid="512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212"/>
                                        </p:tgtEl>
                                        <p:attrNameLst>
                                          <p:attrName>style.visibility</p:attrName>
                                        </p:attrNameLst>
                                      </p:cBhvr>
                                      <p:to>
                                        <p:strVal val="visible"/>
                                      </p:to>
                                    </p:set>
                                    <p:animEffect transition="in" filter="wipe(left)">
                                      <p:cBhvr>
                                        <p:cTn id="27" dur="500"/>
                                        <p:tgtEl>
                                          <p:spTgt spid="51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autoUpdateAnimBg="0"/>
      <p:bldP spid="51210" grpId="0" autoUpdateAnimBg="0"/>
      <p:bldP spid="51211" grpId="0" autoUpdateAnimBg="0"/>
      <p:bldP spid="51212"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2BF6A91C-8536-456F-8D5F-4AF5F0F2BAF1}" type="slidenum">
              <a:rPr lang="en-US" altLang="zh-CN" sz="1400"/>
              <a:pPr>
                <a:spcBef>
                  <a:spcPct val="0"/>
                </a:spcBef>
                <a:buFontTx/>
                <a:buNone/>
              </a:pPr>
              <a:t>31</a:t>
            </a:fld>
            <a:endParaRPr lang="en-US" altLang="zh-CN" sz="1400"/>
          </a:p>
        </p:txBody>
      </p:sp>
      <p:sp>
        <p:nvSpPr>
          <p:cNvPr id="52226" name="Rectangle 2"/>
          <p:cNvSpPr>
            <a:spLocks noChangeArrowheads="1"/>
          </p:cNvSpPr>
          <p:nvPr/>
        </p:nvSpPr>
        <p:spPr bwMode="auto">
          <a:xfrm>
            <a:off x="539752" y="1143000"/>
            <a:ext cx="743184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3200" b="1">
                <a:effectLst>
                  <a:outerShdw blurRad="38100" dist="38100" dir="2700000" algn="tl">
                    <a:srgbClr val="C0C0C0"/>
                  </a:outerShdw>
                </a:effectLst>
              </a:rPr>
              <a:t>又：</a:t>
            </a:r>
            <a:r>
              <a:rPr lang="en-US" altLang="zh-CN" sz="3200" b="1">
                <a:effectLst>
                  <a:outerShdw blurRad="38100" dist="38100" dir="2700000" algn="tl">
                    <a:srgbClr val="C0C0C0"/>
                  </a:outerShdw>
                </a:effectLst>
              </a:rPr>
              <a:t>[X1</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X2]</a:t>
            </a:r>
            <a:r>
              <a:rPr lang="zh-CN" altLang="en-US" sz="3200" b="1" baseline="-30000">
                <a:effectLst>
                  <a:outerShdw blurRad="38100" dist="38100" dir="2700000" algn="tl">
                    <a:srgbClr val="C0C0C0"/>
                  </a:outerShdw>
                </a:effectLst>
              </a:rPr>
              <a:t>补</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[X1]</a:t>
            </a:r>
            <a:r>
              <a:rPr lang="zh-CN" altLang="en-US" sz="3200" b="1" baseline="-30000">
                <a:effectLst>
                  <a:outerShdw blurRad="38100" dist="38100" dir="2700000" algn="tl">
                    <a:srgbClr val="C0C0C0"/>
                  </a:outerShdw>
                </a:effectLst>
              </a:rPr>
              <a:t>补</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X2]</a:t>
            </a:r>
            <a:r>
              <a:rPr lang="zh-CN" altLang="en-US" sz="3200" b="1" baseline="-30000">
                <a:effectLst>
                  <a:outerShdw blurRad="38100" dist="38100" dir="2700000" algn="tl">
                    <a:srgbClr val="C0C0C0"/>
                  </a:outerShdw>
                </a:effectLst>
              </a:rPr>
              <a:t>补</a:t>
            </a:r>
          </a:p>
          <a:p>
            <a:pPr eaLnBrk="1" hangingPunct="1">
              <a:defRPr/>
            </a:pPr>
            <a:r>
              <a:rPr lang="zh-CN" altLang="en-US" sz="3200" b="1" baseline="-30000">
                <a:effectLst>
                  <a:outerShdw blurRad="38100" dist="38100" dir="2700000" algn="tl">
                    <a:srgbClr val="C0C0C0"/>
                  </a:outerShdw>
                </a:effectLst>
              </a:rPr>
              <a:t>                                         </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1.0100</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0.0010</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1.0110</a:t>
            </a:r>
          </a:p>
          <a:p>
            <a:pPr eaLnBrk="1" hangingPunct="1">
              <a:defRPr/>
            </a:pPr>
            <a:endParaRPr lang="en-US" altLang="zh-CN" sz="3200" b="1">
              <a:effectLst>
                <a:outerShdw blurRad="38100" dist="38100" dir="2700000" algn="tl">
                  <a:srgbClr val="C0C0C0"/>
                </a:outerShdw>
              </a:effectLst>
            </a:endParaRPr>
          </a:p>
        </p:txBody>
      </p:sp>
      <p:sp>
        <p:nvSpPr>
          <p:cNvPr id="52228" name="Rectangle 4"/>
          <p:cNvSpPr>
            <a:spLocks noChangeArrowheads="1"/>
          </p:cNvSpPr>
          <p:nvPr/>
        </p:nvSpPr>
        <p:spPr bwMode="auto">
          <a:xfrm>
            <a:off x="533402" y="4127500"/>
            <a:ext cx="55022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3200" b="1">
                <a:effectLst>
                  <a:outerShdw blurRad="38100" dist="38100" dir="2700000" algn="tl">
                    <a:srgbClr val="C0C0C0"/>
                  </a:outerShdw>
                </a:effectLst>
              </a:rPr>
              <a:t>再求补得：</a:t>
            </a:r>
            <a:r>
              <a:rPr lang="en-US" altLang="zh-CN" sz="3200" b="1">
                <a:effectLst>
                  <a:outerShdw blurRad="38100" dist="38100" dir="2700000" algn="tl">
                    <a:srgbClr val="C0C0C0"/>
                  </a:outerShdw>
                </a:effectLst>
              </a:rPr>
              <a:t>[X1</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X2]</a:t>
            </a:r>
            <a:r>
              <a:rPr lang="zh-CN" altLang="en-US" sz="3200" b="1" baseline="-30000">
                <a:effectLst>
                  <a:outerShdw blurRad="38100" dist="38100" dir="2700000" algn="tl">
                    <a:srgbClr val="C0C0C0"/>
                  </a:outerShdw>
                </a:effectLst>
              </a:rPr>
              <a:t>原</a:t>
            </a:r>
            <a:r>
              <a:rPr lang="en-US" altLang="zh-CN" sz="3200" b="1">
                <a:effectLst>
                  <a:outerShdw blurRad="38100" dist="38100" dir="2700000" algn="tl">
                    <a:srgbClr val="C0C0C0"/>
                  </a:outerShdw>
                </a:effectLst>
              </a:rPr>
              <a:t>=1.1010</a:t>
            </a:r>
          </a:p>
        </p:txBody>
      </p:sp>
      <p:sp>
        <p:nvSpPr>
          <p:cNvPr id="52229" name="Rectangle 5"/>
          <p:cNvSpPr>
            <a:spLocks noChangeArrowheads="1"/>
          </p:cNvSpPr>
          <p:nvPr/>
        </p:nvSpPr>
        <p:spPr bwMode="auto">
          <a:xfrm>
            <a:off x="533402" y="5135565"/>
            <a:ext cx="55594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3200" b="1">
                <a:effectLst>
                  <a:outerShdw blurRad="38100" dist="38100" dir="2700000" algn="tl">
                    <a:srgbClr val="C0C0C0"/>
                  </a:outerShdw>
                </a:effectLst>
              </a:rPr>
              <a:t>其真值为：</a:t>
            </a:r>
            <a:r>
              <a:rPr lang="en-US" altLang="zh-CN" sz="3200" b="1">
                <a:effectLst>
                  <a:outerShdw blurRad="38100" dist="38100" dir="2700000" algn="tl">
                    <a:srgbClr val="C0C0C0"/>
                  </a:outerShdw>
                </a:effectLst>
              </a:rPr>
              <a:t>X1</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X2</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0.1010</a:t>
            </a:r>
          </a:p>
        </p:txBody>
      </p:sp>
      <p:grpSp>
        <p:nvGrpSpPr>
          <p:cNvPr id="52230" name="Group 6"/>
          <p:cNvGrpSpPr>
            <a:grpSpLocks/>
          </p:cNvGrpSpPr>
          <p:nvPr/>
        </p:nvGrpSpPr>
        <p:grpSpPr bwMode="auto">
          <a:xfrm>
            <a:off x="3089277" y="2286000"/>
            <a:ext cx="2016125" cy="1570038"/>
            <a:chOff x="295" y="1117"/>
            <a:chExt cx="1270" cy="989"/>
          </a:xfrm>
        </p:grpSpPr>
        <p:sp>
          <p:nvSpPr>
            <p:cNvPr id="52231" name="Rectangle 7"/>
            <p:cNvSpPr>
              <a:spLocks noChangeArrowheads="1"/>
            </p:cNvSpPr>
            <p:nvPr/>
          </p:nvSpPr>
          <p:spPr bwMode="auto">
            <a:xfrm>
              <a:off x="295" y="1117"/>
              <a:ext cx="1201"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3200" b="1">
                  <a:effectLst>
                    <a:outerShdw blurRad="38100" dist="38100" dir="2700000" algn="tl">
                      <a:srgbClr val="C0C0C0"/>
                    </a:outerShdw>
                  </a:effectLst>
                </a:rPr>
                <a:t>    1.0100</a:t>
              </a:r>
            </a:p>
            <a:p>
              <a:pPr eaLnBrk="1" hangingPunct="1">
                <a:defRPr/>
              </a:pPr>
              <a:r>
                <a:rPr lang="en-US" altLang="zh-CN" sz="3200" b="1">
                  <a:effectLst>
                    <a:outerShdw blurRad="38100" dist="38100" dir="2700000" algn="tl">
                      <a:srgbClr val="C0C0C0"/>
                    </a:outerShdw>
                  </a:effectLst>
                </a:rPr>
                <a:t>+  0.0010</a:t>
              </a:r>
            </a:p>
            <a:p>
              <a:pPr eaLnBrk="1" hangingPunct="1">
                <a:defRPr/>
              </a:pPr>
              <a:r>
                <a:rPr lang="en-US" altLang="zh-CN" sz="3200" b="1">
                  <a:effectLst>
                    <a:outerShdw blurRad="38100" dist="38100" dir="2700000" algn="tl">
                      <a:srgbClr val="C0C0C0"/>
                    </a:outerShdw>
                  </a:effectLst>
                </a:rPr>
                <a:t>    1.0110</a:t>
              </a:r>
            </a:p>
          </p:txBody>
        </p:sp>
        <p:sp>
          <p:nvSpPr>
            <p:cNvPr id="91145" name="Line 8"/>
            <p:cNvSpPr>
              <a:spLocks noChangeShapeType="1"/>
            </p:cNvSpPr>
            <p:nvPr/>
          </p:nvSpPr>
          <p:spPr bwMode="auto">
            <a:xfrm>
              <a:off x="295" y="1752"/>
              <a:ext cx="127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2233" name="Rectangle 9"/>
          <p:cNvSpPr>
            <a:spLocks noChangeArrowheads="1"/>
          </p:cNvSpPr>
          <p:nvPr/>
        </p:nvSpPr>
        <p:spPr bwMode="auto">
          <a:xfrm>
            <a:off x="215902" y="322265"/>
            <a:ext cx="71405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defRPr/>
            </a:pPr>
            <a:r>
              <a:rPr lang="en-US" altLang="zh-CN" sz="3200" b="1">
                <a:effectLst>
                  <a:outerShdw blurRad="38100" dist="38100" dir="2700000" algn="tl">
                    <a:srgbClr val="C0C0C0"/>
                  </a:outerShdw>
                </a:effectLst>
              </a:rPr>
              <a:t>  </a:t>
            </a:r>
            <a:r>
              <a:rPr lang="zh-CN" altLang="en-US" sz="3200" b="1">
                <a:effectLst>
                  <a:outerShdw blurRad="38100" dist="38100" dir="2700000" algn="tl">
                    <a:srgbClr val="C0C0C0"/>
                  </a:outerShdw>
                </a:effectLst>
              </a:rPr>
              <a:t>原值</a:t>
            </a:r>
            <a:r>
              <a:rPr lang="en-US" altLang="zh-CN" sz="3200" b="1">
                <a:effectLst>
                  <a:outerShdw blurRad="38100" dist="38100" dir="2700000" algn="tl">
                    <a:srgbClr val="C0C0C0"/>
                  </a:outerShdw>
                </a:effectLst>
              </a:rPr>
              <a:t>: X1</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0.1100          X2=</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0.0010</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wipe(left)">
                                      <p:cBhvr>
                                        <p:cTn id="7" dur="500"/>
                                        <p:tgtEl>
                                          <p:spTgt spid="522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2230"/>
                                        </p:tgtEl>
                                        <p:attrNameLst>
                                          <p:attrName>style.visibility</p:attrName>
                                        </p:attrNameLst>
                                      </p:cBhvr>
                                      <p:to>
                                        <p:strVal val="visible"/>
                                      </p:to>
                                    </p:set>
                                    <p:animEffect transition="in" filter="dissolve">
                                      <p:cBhvr>
                                        <p:cTn id="12" dur="500"/>
                                        <p:tgtEl>
                                          <p:spTgt spid="522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228"/>
                                        </p:tgtEl>
                                        <p:attrNameLst>
                                          <p:attrName>style.visibility</p:attrName>
                                        </p:attrNameLst>
                                      </p:cBhvr>
                                      <p:to>
                                        <p:strVal val="visible"/>
                                      </p:to>
                                    </p:set>
                                    <p:animEffect transition="in" filter="wipe(left)">
                                      <p:cBhvr>
                                        <p:cTn id="17" dur="500"/>
                                        <p:tgtEl>
                                          <p:spTgt spid="522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229"/>
                                        </p:tgtEl>
                                        <p:attrNameLst>
                                          <p:attrName>style.visibility</p:attrName>
                                        </p:attrNameLst>
                                      </p:cBhvr>
                                      <p:to>
                                        <p:strVal val="visible"/>
                                      </p:to>
                                    </p:set>
                                    <p:animEffect transition="in" filter="wipe(left)">
                                      <p:cBhvr>
                                        <p:cTn id="22" dur="500"/>
                                        <p:tgtEl>
                                          <p:spTgt spid="52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autoUpdateAnimBg="0"/>
      <p:bldP spid="52228" grpId="0" autoUpdateAnimBg="0"/>
      <p:bldP spid="52229"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6AAF9786-7230-485F-B627-5C33466FA8C6}" type="slidenum">
              <a:rPr lang="en-US" altLang="zh-CN" sz="1400"/>
              <a:pPr>
                <a:spcBef>
                  <a:spcPct val="0"/>
                </a:spcBef>
                <a:buFontTx/>
                <a:buNone/>
              </a:pPr>
              <a:t>32</a:t>
            </a:fld>
            <a:endParaRPr lang="en-US" altLang="zh-CN" sz="1400"/>
          </a:p>
        </p:txBody>
      </p:sp>
      <p:sp>
        <p:nvSpPr>
          <p:cNvPr id="53250" name="Rectangle 2"/>
          <p:cNvSpPr>
            <a:spLocks noChangeArrowheads="1"/>
          </p:cNvSpPr>
          <p:nvPr/>
        </p:nvSpPr>
        <p:spPr bwMode="auto">
          <a:xfrm>
            <a:off x="349252" y="228600"/>
            <a:ext cx="2632075" cy="579438"/>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3200" b="1">
                <a:effectLst>
                  <a:outerShdw blurRad="38100" dist="38100" dir="2700000" algn="tl">
                    <a:srgbClr val="FFFFFF"/>
                  </a:outerShdw>
                </a:effectLst>
                <a:latin typeface="Arial Black" pitchFamily="34" charset="0"/>
                <a:ea typeface="黑体" pitchFamily="49" charset="-122"/>
              </a:rPr>
              <a:t>三、反码运算</a:t>
            </a:r>
          </a:p>
        </p:txBody>
      </p:sp>
      <p:sp>
        <p:nvSpPr>
          <p:cNvPr id="53251" name="Rectangle 3"/>
          <p:cNvSpPr>
            <a:spLocks noChangeArrowheads="1"/>
          </p:cNvSpPr>
          <p:nvPr/>
        </p:nvSpPr>
        <p:spPr bwMode="auto">
          <a:xfrm>
            <a:off x="533400" y="990600"/>
            <a:ext cx="82296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sz="3200" b="1">
                <a:effectLst>
                  <a:outerShdw blurRad="38100" dist="38100" dir="2700000" algn="tl">
                    <a:srgbClr val="C0C0C0"/>
                  </a:outerShdw>
                </a:effectLst>
              </a:rPr>
              <a:t>运算规则：</a:t>
            </a:r>
            <a:r>
              <a:rPr lang="en-US" altLang="zh-CN" sz="3200" b="1">
                <a:effectLst>
                  <a:outerShdw blurRad="38100" dist="38100" dir="2700000" algn="tl">
                    <a:srgbClr val="C0C0C0"/>
                  </a:outerShdw>
                </a:effectLst>
              </a:rPr>
              <a:t>[X1</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X2]</a:t>
            </a:r>
            <a:r>
              <a:rPr lang="zh-CN" altLang="en-US" sz="3200" b="1" baseline="-30000">
                <a:effectLst>
                  <a:outerShdw blurRad="38100" dist="38100" dir="2700000" algn="tl">
                    <a:srgbClr val="C0C0C0"/>
                  </a:outerShdw>
                </a:effectLst>
              </a:rPr>
              <a:t>反</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[X1]</a:t>
            </a:r>
            <a:r>
              <a:rPr lang="zh-CN" altLang="en-US" sz="3200" b="1" baseline="-30000">
                <a:effectLst>
                  <a:outerShdw blurRad="38100" dist="38100" dir="2700000" algn="tl">
                    <a:srgbClr val="C0C0C0"/>
                  </a:outerShdw>
                </a:effectLst>
              </a:rPr>
              <a:t>反</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[X2]</a:t>
            </a:r>
            <a:r>
              <a:rPr lang="zh-CN" altLang="en-US" sz="3200" b="1" baseline="-30000">
                <a:effectLst>
                  <a:outerShdw blurRad="38100" dist="38100" dir="2700000" algn="tl">
                    <a:srgbClr val="C0C0C0"/>
                  </a:outerShdw>
                </a:effectLst>
              </a:rPr>
              <a:t>反</a:t>
            </a:r>
          </a:p>
          <a:p>
            <a:pPr eaLnBrk="1" hangingPunct="1">
              <a:spcBef>
                <a:spcPct val="20000"/>
              </a:spcBef>
              <a:defRPr/>
            </a:pPr>
            <a:r>
              <a:rPr lang="zh-CN" altLang="en-US" sz="3200" b="1">
                <a:effectLst>
                  <a:outerShdw blurRad="38100" dist="38100" dir="2700000" algn="tl">
                    <a:srgbClr val="C0C0C0"/>
                  </a:outerShdw>
                </a:effectLst>
              </a:rPr>
              <a:t>                    </a:t>
            </a:r>
            <a:r>
              <a:rPr lang="en-US" altLang="zh-CN" sz="3200" b="1">
                <a:effectLst>
                  <a:outerShdw blurRad="38100" dist="38100" dir="2700000" algn="tl">
                    <a:srgbClr val="C0C0C0"/>
                  </a:outerShdw>
                </a:effectLst>
              </a:rPr>
              <a:t>[X1</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X2]</a:t>
            </a:r>
            <a:r>
              <a:rPr lang="zh-CN" altLang="en-US" sz="3200" b="1" baseline="-30000">
                <a:effectLst>
                  <a:outerShdw blurRad="38100" dist="38100" dir="2700000" algn="tl">
                    <a:srgbClr val="C0C0C0"/>
                  </a:outerShdw>
                </a:effectLst>
              </a:rPr>
              <a:t>反</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[X1]</a:t>
            </a:r>
            <a:r>
              <a:rPr lang="zh-CN" altLang="en-US" sz="3200" b="1" baseline="-30000">
                <a:effectLst>
                  <a:outerShdw blurRad="38100" dist="38100" dir="2700000" algn="tl">
                    <a:srgbClr val="C0C0C0"/>
                  </a:outerShdw>
                </a:effectLst>
              </a:rPr>
              <a:t>反</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X2]</a:t>
            </a:r>
            <a:r>
              <a:rPr lang="zh-CN" altLang="en-US" sz="3200" b="1" baseline="-30000">
                <a:effectLst>
                  <a:outerShdw blurRad="38100" dist="38100" dir="2700000" algn="tl">
                    <a:srgbClr val="C0C0C0"/>
                  </a:outerShdw>
                </a:effectLst>
              </a:rPr>
              <a:t>反</a:t>
            </a:r>
          </a:p>
        </p:txBody>
      </p:sp>
      <p:sp>
        <p:nvSpPr>
          <p:cNvPr id="53254" name="Rectangle 6"/>
          <p:cNvSpPr>
            <a:spLocks noChangeArrowheads="1"/>
          </p:cNvSpPr>
          <p:nvPr/>
        </p:nvSpPr>
        <p:spPr bwMode="auto">
          <a:xfrm>
            <a:off x="381000" y="2514602"/>
            <a:ext cx="8489950" cy="1592263"/>
          </a:xfrm>
          <a:prstGeom prst="rect">
            <a:avLst/>
          </a:prstGeom>
          <a:noFill/>
          <a:ln w="381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3200" b="1">
                <a:effectLst>
                  <a:outerShdw blurRad="38100" dist="38100" dir="2700000" algn="tl">
                    <a:srgbClr val="C0C0C0"/>
                  </a:outerShdw>
                </a:effectLst>
              </a:rPr>
              <a:t>        </a:t>
            </a:r>
            <a:r>
              <a:rPr lang="zh-CN" altLang="en-US" sz="3200" b="1">
                <a:effectLst>
                  <a:outerShdw blurRad="38100" dist="38100" dir="2700000" algn="tl">
                    <a:srgbClr val="C0C0C0"/>
                  </a:outerShdw>
                </a:effectLst>
              </a:rPr>
              <a:t>运算时，符号位参加运算，如果符号位产生了进位，则该进位应该加到和数的最低位，称之为“循环进位”。</a:t>
            </a:r>
          </a:p>
        </p:txBody>
      </p:sp>
      <p:sp>
        <p:nvSpPr>
          <p:cNvPr id="53258" name="Rectangle 10"/>
          <p:cNvSpPr>
            <a:spLocks noChangeArrowheads="1"/>
          </p:cNvSpPr>
          <p:nvPr/>
        </p:nvSpPr>
        <p:spPr bwMode="auto">
          <a:xfrm>
            <a:off x="403225" y="4267200"/>
            <a:ext cx="8458200" cy="1104900"/>
          </a:xfrm>
          <a:prstGeom prst="rect">
            <a:avLst/>
          </a:prstGeom>
          <a:noFill/>
          <a:ln w="381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3200" b="1">
                <a:effectLst>
                  <a:outerShdw blurRad="38100" dist="38100" dir="2700000" algn="tl">
                    <a:srgbClr val="C0C0C0"/>
                  </a:outerShdw>
                </a:effectLst>
              </a:rPr>
              <a:t>        </a:t>
            </a:r>
            <a:r>
              <a:rPr lang="zh-CN" altLang="en-US" sz="3200" b="1">
                <a:effectLst>
                  <a:outerShdw blurRad="38100" dist="38100" dir="2700000" algn="tl">
                    <a:srgbClr val="C0C0C0"/>
                  </a:outerShdw>
                </a:effectLst>
              </a:rPr>
              <a:t>运算结果符号位为</a:t>
            </a:r>
            <a:r>
              <a:rPr lang="en-US" altLang="zh-CN" sz="3200" b="1">
                <a:effectLst>
                  <a:outerShdw blurRad="38100" dist="38100" dir="2700000" algn="tl">
                    <a:srgbClr val="C0C0C0"/>
                  </a:outerShdw>
                </a:effectLst>
              </a:rPr>
              <a:t>0</a:t>
            </a:r>
            <a:r>
              <a:rPr lang="zh-CN" altLang="en-US" sz="3200" b="1">
                <a:effectLst>
                  <a:outerShdw blurRad="38100" dist="38100" dir="2700000" algn="tl">
                    <a:srgbClr val="C0C0C0"/>
                  </a:outerShdw>
                </a:effectLst>
              </a:rPr>
              <a:t>时，说明是正数的反码，其与原码相同。</a:t>
            </a:r>
          </a:p>
        </p:txBody>
      </p:sp>
      <p:sp>
        <p:nvSpPr>
          <p:cNvPr id="53260" name="Rectangle 12"/>
          <p:cNvSpPr>
            <a:spLocks noChangeArrowheads="1"/>
          </p:cNvSpPr>
          <p:nvPr/>
        </p:nvSpPr>
        <p:spPr bwMode="auto">
          <a:xfrm>
            <a:off x="403225" y="5524500"/>
            <a:ext cx="8458200" cy="1104900"/>
          </a:xfrm>
          <a:prstGeom prst="rect">
            <a:avLst/>
          </a:prstGeom>
          <a:noFill/>
          <a:ln w="381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3200" b="1">
                <a:effectLst>
                  <a:outerShdw blurRad="38100" dist="38100" dir="2700000" algn="tl">
                    <a:srgbClr val="C0C0C0"/>
                  </a:outerShdw>
                </a:effectLst>
              </a:rPr>
              <a:t>        </a:t>
            </a:r>
            <a:r>
              <a:rPr lang="zh-CN" altLang="en-US" sz="3200" b="1">
                <a:effectLst>
                  <a:outerShdw blurRad="38100" dist="38100" dir="2700000" algn="tl">
                    <a:srgbClr val="C0C0C0"/>
                  </a:outerShdw>
                </a:effectLst>
              </a:rPr>
              <a:t>若符号位为</a:t>
            </a:r>
            <a:r>
              <a:rPr lang="en-US" altLang="zh-CN" sz="3200" b="1">
                <a:effectLst>
                  <a:outerShdw blurRad="38100" dist="38100" dir="2700000" algn="tl">
                    <a:srgbClr val="C0C0C0"/>
                  </a:outerShdw>
                </a:effectLst>
              </a:rPr>
              <a:t>1</a:t>
            </a:r>
            <a:r>
              <a:rPr lang="zh-CN" altLang="en-US" sz="3200" b="1">
                <a:effectLst>
                  <a:outerShdw blurRad="38100" dist="38100" dir="2700000" algn="tl">
                    <a:srgbClr val="C0C0C0"/>
                  </a:outerShdw>
                </a:effectLst>
              </a:rPr>
              <a:t>，说明是负数的反码，应对结果再求反码才能得到原码。</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51"/>
                                        </p:tgtEl>
                                        <p:attrNameLst>
                                          <p:attrName>style.visibility</p:attrName>
                                        </p:attrNameLst>
                                      </p:cBhvr>
                                      <p:to>
                                        <p:strVal val="visible"/>
                                      </p:to>
                                    </p:set>
                                    <p:animEffect transition="in" filter="blinds(horizontal)">
                                      <p:cBhvr>
                                        <p:cTn id="7" dur="500"/>
                                        <p:tgtEl>
                                          <p:spTgt spid="532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3254"/>
                                        </p:tgtEl>
                                        <p:attrNameLst>
                                          <p:attrName>style.visibility</p:attrName>
                                        </p:attrNameLst>
                                      </p:cBhvr>
                                      <p:to>
                                        <p:strVal val="visible"/>
                                      </p:to>
                                    </p:set>
                                    <p:animEffect transition="in" filter="box(in)">
                                      <p:cBhvr>
                                        <p:cTn id="12" dur="500"/>
                                        <p:tgtEl>
                                          <p:spTgt spid="532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3258"/>
                                        </p:tgtEl>
                                        <p:attrNameLst>
                                          <p:attrName>style.visibility</p:attrName>
                                        </p:attrNameLst>
                                      </p:cBhvr>
                                      <p:to>
                                        <p:strVal val="visible"/>
                                      </p:to>
                                    </p:set>
                                    <p:animEffect transition="in" filter="box(in)">
                                      <p:cBhvr>
                                        <p:cTn id="17" dur="500"/>
                                        <p:tgtEl>
                                          <p:spTgt spid="532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3260"/>
                                        </p:tgtEl>
                                        <p:attrNameLst>
                                          <p:attrName>style.visibility</p:attrName>
                                        </p:attrNameLst>
                                      </p:cBhvr>
                                      <p:to>
                                        <p:strVal val="visible"/>
                                      </p:to>
                                    </p:set>
                                    <p:animEffect transition="in" filter="box(in)">
                                      <p:cBhvr>
                                        <p:cTn id="22" dur="500"/>
                                        <p:tgtEl>
                                          <p:spTgt spid="53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autoUpdateAnimBg="0"/>
      <p:bldP spid="53254" grpId="0" animBg="1" autoUpdateAnimBg="0"/>
      <p:bldP spid="53258" grpId="0" animBg="1" autoUpdateAnimBg="0"/>
      <p:bldP spid="53260"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13E00ABE-6383-4FFA-A530-866FF1ADDE32}" type="slidenum">
              <a:rPr lang="en-US" altLang="zh-CN" sz="1400"/>
              <a:pPr>
                <a:spcBef>
                  <a:spcPct val="0"/>
                </a:spcBef>
                <a:buFontTx/>
                <a:buNone/>
              </a:pPr>
              <a:t>33</a:t>
            </a:fld>
            <a:endParaRPr lang="en-US" altLang="zh-CN" sz="1400"/>
          </a:p>
        </p:txBody>
      </p:sp>
      <p:sp>
        <p:nvSpPr>
          <p:cNvPr id="54274" name="Rectangle 2"/>
          <p:cNvSpPr>
            <a:spLocks noChangeArrowheads="1"/>
          </p:cNvSpPr>
          <p:nvPr/>
        </p:nvSpPr>
        <p:spPr bwMode="auto">
          <a:xfrm>
            <a:off x="438150" y="457200"/>
            <a:ext cx="77152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3200" b="1">
                <a:effectLst>
                  <a:outerShdw blurRad="38100" dist="38100" dir="2700000" algn="tl">
                    <a:srgbClr val="C0C0C0"/>
                  </a:outerShdw>
                </a:effectLst>
              </a:rPr>
              <a:t> </a:t>
            </a:r>
            <a:r>
              <a:rPr lang="zh-CN" altLang="en-US" sz="3200" b="1">
                <a:effectLst>
                  <a:outerShdw blurRad="38100" dist="38100" dir="2700000" algn="tl">
                    <a:srgbClr val="C0C0C0"/>
                  </a:outerShdw>
                </a:effectLst>
              </a:rPr>
              <a:t>例：</a:t>
            </a:r>
            <a:r>
              <a:rPr lang="en-US" altLang="zh-CN" sz="3200" b="1">
                <a:effectLst>
                  <a:outerShdw blurRad="38100" dist="38100" dir="2700000" algn="tl">
                    <a:srgbClr val="C0C0C0"/>
                  </a:outerShdw>
                </a:effectLst>
              </a:rPr>
              <a:t>X1</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0.1100</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X2</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0.0010</a:t>
            </a:r>
            <a:r>
              <a:rPr lang="zh-CN" altLang="en-US" sz="3200" b="1">
                <a:effectLst>
                  <a:outerShdw blurRad="38100" dist="38100" dir="2700000" algn="tl">
                    <a:srgbClr val="C0C0C0"/>
                  </a:outerShdw>
                </a:effectLst>
              </a:rPr>
              <a:t>，</a:t>
            </a:r>
          </a:p>
          <a:p>
            <a:pPr eaLnBrk="1" hangingPunct="1">
              <a:defRPr/>
            </a:pPr>
            <a:r>
              <a:rPr lang="zh-CN" altLang="en-US" sz="3200" b="1">
                <a:effectLst>
                  <a:outerShdw blurRad="38100" dist="38100" dir="2700000" algn="tl">
                    <a:srgbClr val="C0C0C0"/>
                  </a:outerShdw>
                </a:effectLst>
              </a:rPr>
              <a:t>         求</a:t>
            </a:r>
            <a:r>
              <a:rPr lang="en-US" altLang="zh-CN" sz="3200" b="1">
                <a:effectLst>
                  <a:outerShdw blurRad="38100" dist="38100" dir="2700000" algn="tl">
                    <a:srgbClr val="C0C0C0"/>
                  </a:outerShdw>
                </a:effectLst>
              </a:rPr>
              <a:t>[X1</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X2]</a:t>
            </a:r>
            <a:r>
              <a:rPr lang="zh-CN" altLang="en-US" sz="3200" b="1" baseline="-30000">
                <a:effectLst>
                  <a:outerShdw blurRad="38100" dist="38100" dir="2700000" algn="tl">
                    <a:srgbClr val="C0C0C0"/>
                  </a:outerShdw>
                </a:effectLst>
              </a:rPr>
              <a:t>反 </a:t>
            </a:r>
            <a:r>
              <a:rPr lang="zh-CN" altLang="en-US" sz="3200" b="1">
                <a:effectLst>
                  <a:outerShdw blurRad="38100" dist="38100" dir="2700000" algn="tl">
                    <a:srgbClr val="C0C0C0"/>
                  </a:outerShdw>
                </a:effectLst>
              </a:rPr>
              <a:t>和 </a:t>
            </a:r>
            <a:r>
              <a:rPr lang="en-US" altLang="zh-CN" sz="3200" b="1">
                <a:effectLst>
                  <a:outerShdw blurRad="38100" dist="38100" dir="2700000" algn="tl">
                    <a:srgbClr val="C0C0C0"/>
                  </a:outerShdw>
                </a:effectLst>
              </a:rPr>
              <a:t>[X1</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X2]</a:t>
            </a:r>
            <a:r>
              <a:rPr lang="zh-CN" altLang="en-US" sz="3200" b="1" baseline="-30000">
                <a:effectLst>
                  <a:outerShdw blurRad="38100" dist="38100" dir="2700000" algn="tl">
                    <a:srgbClr val="C0C0C0"/>
                  </a:outerShdw>
                </a:effectLst>
              </a:rPr>
              <a:t>反</a:t>
            </a:r>
            <a:r>
              <a:rPr lang="zh-CN" altLang="en-US" sz="3200" b="1">
                <a:effectLst>
                  <a:outerShdw blurRad="38100" dist="38100" dir="2700000" algn="tl">
                    <a:srgbClr val="C0C0C0"/>
                  </a:outerShdw>
                </a:effectLst>
              </a:rPr>
              <a:t>。</a:t>
            </a:r>
          </a:p>
        </p:txBody>
      </p:sp>
      <p:sp>
        <p:nvSpPr>
          <p:cNvPr id="54277" name="Rectangle 5"/>
          <p:cNvSpPr>
            <a:spLocks noChangeArrowheads="1"/>
          </p:cNvSpPr>
          <p:nvPr/>
        </p:nvSpPr>
        <p:spPr bwMode="auto">
          <a:xfrm>
            <a:off x="582615" y="1752600"/>
            <a:ext cx="7431843"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defRPr/>
            </a:pPr>
            <a:r>
              <a:rPr lang="zh-CN" altLang="en-US" sz="3200" b="1">
                <a:effectLst>
                  <a:outerShdw blurRad="38100" dist="38100" dir="2700000" algn="tl">
                    <a:srgbClr val="C0C0C0"/>
                  </a:outerShdw>
                </a:effectLst>
              </a:rPr>
              <a:t>解：</a:t>
            </a:r>
            <a:r>
              <a:rPr lang="en-US" altLang="zh-CN" sz="3200" b="1">
                <a:effectLst>
                  <a:outerShdw blurRad="38100" dist="38100" dir="2700000" algn="tl">
                    <a:srgbClr val="C0C0C0"/>
                  </a:outerShdw>
                </a:effectLst>
              </a:rPr>
              <a:t>[X1</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X2]</a:t>
            </a:r>
            <a:r>
              <a:rPr lang="zh-CN" altLang="en-US" sz="3200" b="1" baseline="-30000">
                <a:effectLst>
                  <a:outerShdw blurRad="38100" dist="38100" dir="2700000" algn="tl">
                    <a:srgbClr val="C0C0C0"/>
                  </a:outerShdw>
                </a:effectLst>
              </a:rPr>
              <a:t>反</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[X1]</a:t>
            </a:r>
            <a:r>
              <a:rPr lang="zh-CN" altLang="en-US" sz="3200" b="1" baseline="-30000">
                <a:effectLst>
                  <a:outerShdw blurRad="38100" dist="38100" dir="2700000" algn="tl">
                    <a:srgbClr val="C0C0C0"/>
                  </a:outerShdw>
                </a:effectLst>
              </a:rPr>
              <a:t>反</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[X2]</a:t>
            </a:r>
            <a:r>
              <a:rPr lang="zh-CN" altLang="en-US" sz="3200" b="1" baseline="-30000">
                <a:effectLst>
                  <a:outerShdw blurRad="38100" dist="38100" dir="2700000" algn="tl">
                    <a:srgbClr val="C0C0C0"/>
                  </a:outerShdw>
                </a:effectLst>
              </a:rPr>
              <a:t>反</a:t>
            </a:r>
          </a:p>
          <a:p>
            <a:pPr eaLnBrk="1" hangingPunct="1">
              <a:spcBef>
                <a:spcPct val="20000"/>
              </a:spcBef>
              <a:defRPr/>
            </a:pPr>
            <a:r>
              <a:rPr lang="zh-CN" altLang="en-US" sz="3200" b="1" baseline="-30000">
                <a:effectLst>
                  <a:outerShdw blurRad="38100" dist="38100" dir="2700000" algn="tl">
                    <a:srgbClr val="C0C0C0"/>
                  </a:outerShdw>
                </a:effectLst>
              </a:rPr>
              <a:t>                                         </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0.1100</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0.0010</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0.1110</a:t>
            </a:r>
          </a:p>
        </p:txBody>
      </p:sp>
      <p:grpSp>
        <p:nvGrpSpPr>
          <p:cNvPr id="54279" name="Group 7"/>
          <p:cNvGrpSpPr>
            <a:grpSpLocks/>
          </p:cNvGrpSpPr>
          <p:nvPr/>
        </p:nvGrpSpPr>
        <p:grpSpPr bwMode="auto">
          <a:xfrm>
            <a:off x="3241677" y="3094040"/>
            <a:ext cx="2016125" cy="1570037"/>
            <a:chOff x="295" y="2478"/>
            <a:chExt cx="1270" cy="989"/>
          </a:xfrm>
        </p:grpSpPr>
        <p:sp>
          <p:nvSpPr>
            <p:cNvPr id="54280" name="Rectangle 8"/>
            <p:cNvSpPr>
              <a:spLocks noChangeArrowheads="1"/>
            </p:cNvSpPr>
            <p:nvPr/>
          </p:nvSpPr>
          <p:spPr bwMode="auto">
            <a:xfrm>
              <a:off x="340" y="2478"/>
              <a:ext cx="1156"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3200" b="1">
                  <a:effectLst>
                    <a:outerShdw blurRad="38100" dist="38100" dir="2700000" algn="tl">
                      <a:srgbClr val="C0C0C0"/>
                    </a:outerShdw>
                  </a:effectLst>
                </a:rPr>
                <a:t>    0.1100</a:t>
              </a:r>
            </a:p>
            <a:p>
              <a:pPr eaLnBrk="1" hangingPunct="1">
                <a:defRPr/>
              </a:pPr>
              <a:r>
                <a:rPr lang="en-US" altLang="zh-CN" sz="3200" b="1">
                  <a:effectLst>
                    <a:outerShdw blurRad="38100" dist="38100" dir="2700000" algn="tl">
                      <a:srgbClr val="C0C0C0"/>
                    </a:outerShdw>
                  </a:effectLst>
                </a:rPr>
                <a:t>+  0.0010</a:t>
              </a:r>
            </a:p>
            <a:p>
              <a:pPr eaLnBrk="1" hangingPunct="1">
                <a:defRPr/>
              </a:pPr>
              <a:r>
                <a:rPr lang="en-US" altLang="zh-CN" sz="3200" b="1">
                  <a:effectLst>
                    <a:outerShdw blurRad="38100" dist="38100" dir="2700000" algn="tl">
                      <a:srgbClr val="C0C0C0"/>
                    </a:outerShdw>
                  </a:effectLst>
                </a:rPr>
                <a:t>    0.1110</a:t>
              </a:r>
            </a:p>
          </p:txBody>
        </p:sp>
        <p:sp>
          <p:nvSpPr>
            <p:cNvPr id="95240" name="Line 9"/>
            <p:cNvSpPr>
              <a:spLocks noChangeShapeType="1"/>
            </p:cNvSpPr>
            <p:nvPr/>
          </p:nvSpPr>
          <p:spPr bwMode="auto">
            <a:xfrm>
              <a:off x="295" y="3158"/>
              <a:ext cx="127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4282" name="Rectangle 10"/>
          <p:cNvSpPr>
            <a:spLocks noChangeArrowheads="1"/>
          </p:cNvSpPr>
          <p:nvPr/>
        </p:nvSpPr>
        <p:spPr bwMode="auto">
          <a:xfrm>
            <a:off x="1371600" y="4876800"/>
            <a:ext cx="51514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3200" b="1">
                <a:effectLst>
                  <a:outerShdw blurRad="38100" dist="38100" dir="2700000" algn="tl">
                    <a:srgbClr val="C0C0C0"/>
                  </a:outerShdw>
                </a:effectLst>
              </a:rPr>
              <a:t>其真值：</a:t>
            </a:r>
            <a:r>
              <a:rPr lang="en-US" altLang="zh-CN" sz="3200" b="1">
                <a:effectLst>
                  <a:outerShdw blurRad="38100" dist="38100" dir="2700000" algn="tl">
                    <a:srgbClr val="C0C0C0"/>
                  </a:outerShdw>
                </a:effectLst>
              </a:rPr>
              <a:t>X1</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X2</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0.1110</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77"/>
                                        </p:tgtEl>
                                        <p:attrNameLst>
                                          <p:attrName>style.visibility</p:attrName>
                                        </p:attrNameLst>
                                      </p:cBhvr>
                                      <p:to>
                                        <p:strVal val="visible"/>
                                      </p:to>
                                    </p:set>
                                    <p:animEffect transition="in" filter="wipe(left)">
                                      <p:cBhvr>
                                        <p:cTn id="7" dur="500"/>
                                        <p:tgtEl>
                                          <p:spTgt spid="542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4279"/>
                                        </p:tgtEl>
                                        <p:attrNameLst>
                                          <p:attrName>style.visibility</p:attrName>
                                        </p:attrNameLst>
                                      </p:cBhvr>
                                      <p:to>
                                        <p:strVal val="visible"/>
                                      </p:to>
                                    </p:set>
                                    <p:animEffect transition="in" filter="dissolve">
                                      <p:cBhvr>
                                        <p:cTn id="12" dur="500"/>
                                        <p:tgtEl>
                                          <p:spTgt spid="542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282"/>
                                        </p:tgtEl>
                                        <p:attrNameLst>
                                          <p:attrName>style.visibility</p:attrName>
                                        </p:attrNameLst>
                                      </p:cBhvr>
                                      <p:to>
                                        <p:strVal val="visible"/>
                                      </p:to>
                                    </p:set>
                                    <p:animEffect transition="in" filter="wipe(left)">
                                      <p:cBhvr>
                                        <p:cTn id="17" dur="500"/>
                                        <p:tgtEl>
                                          <p:spTgt spid="54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7" grpId="0" autoUpdateAnimBg="0"/>
      <p:bldP spid="54282"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803C1AAD-FF6D-4046-9365-093F190EBAD7}" type="slidenum">
              <a:rPr lang="en-US" altLang="zh-CN" sz="1400"/>
              <a:pPr>
                <a:spcBef>
                  <a:spcPct val="0"/>
                </a:spcBef>
                <a:buFontTx/>
                <a:buNone/>
              </a:pPr>
              <a:t>34</a:t>
            </a:fld>
            <a:endParaRPr lang="en-US" altLang="zh-CN" sz="1400"/>
          </a:p>
        </p:txBody>
      </p:sp>
      <p:grpSp>
        <p:nvGrpSpPr>
          <p:cNvPr id="55298" name="Group 2"/>
          <p:cNvGrpSpPr>
            <a:grpSpLocks/>
          </p:cNvGrpSpPr>
          <p:nvPr/>
        </p:nvGrpSpPr>
        <p:grpSpPr bwMode="auto">
          <a:xfrm>
            <a:off x="3276600" y="2849565"/>
            <a:ext cx="2286000" cy="2865437"/>
            <a:chOff x="1248" y="1457"/>
            <a:chExt cx="1440" cy="1805"/>
          </a:xfrm>
        </p:grpSpPr>
        <p:sp>
          <p:nvSpPr>
            <p:cNvPr id="97286" name="Line 3"/>
            <p:cNvSpPr>
              <a:spLocks noChangeShapeType="1"/>
            </p:cNvSpPr>
            <p:nvPr/>
          </p:nvSpPr>
          <p:spPr bwMode="auto">
            <a:xfrm>
              <a:off x="1248" y="2842"/>
              <a:ext cx="14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287" name="Line 4"/>
            <p:cNvSpPr>
              <a:spLocks noChangeShapeType="1"/>
            </p:cNvSpPr>
            <p:nvPr/>
          </p:nvSpPr>
          <p:spPr bwMode="auto">
            <a:xfrm>
              <a:off x="1248" y="2122"/>
              <a:ext cx="144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288" name="Line 5"/>
            <p:cNvSpPr>
              <a:spLocks noChangeShapeType="1"/>
            </p:cNvSpPr>
            <p:nvPr/>
          </p:nvSpPr>
          <p:spPr bwMode="auto">
            <a:xfrm>
              <a:off x="1488" y="2506"/>
              <a:ext cx="0" cy="19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289" name="Line 6"/>
            <p:cNvSpPr>
              <a:spLocks noChangeShapeType="1"/>
            </p:cNvSpPr>
            <p:nvPr/>
          </p:nvSpPr>
          <p:spPr bwMode="auto">
            <a:xfrm>
              <a:off x="1488" y="2698"/>
              <a:ext cx="816"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290" name="Rectangle 7"/>
            <p:cNvSpPr>
              <a:spLocks noChangeArrowheads="1"/>
            </p:cNvSpPr>
            <p:nvPr/>
          </p:nvSpPr>
          <p:spPr bwMode="auto">
            <a:xfrm>
              <a:off x="1632" y="1457"/>
              <a:ext cx="94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a:t>  0.1100</a:t>
              </a:r>
            </a:p>
          </p:txBody>
        </p:sp>
        <p:sp>
          <p:nvSpPr>
            <p:cNvPr id="97291" name="Rectangle 8"/>
            <p:cNvSpPr>
              <a:spLocks noChangeArrowheads="1"/>
            </p:cNvSpPr>
            <p:nvPr/>
          </p:nvSpPr>
          <p:spPr bwMode="auto">
            <a:xfrm>
              <a:off x="1392" y="1755"/>
              <a:ext cx="11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a:t>+   1.1101</a:t>
              </a:r>
            </a:p>
          </p:txBody>
        </p:sp>
        <p:sp>
          <p:nvSpPr>
            <p:cNvPr id="97292" name="Rectangle 9"/>
            <p:cNvSpPr>
              <a:spLocks noChangeArrowheads="1"/>
            </p:cNvSpPr>
            <p:nvPr/>
          </p:nvSpPr>
          <p:spPr bwMode="auto">
            <a:xfrm>
              <a:off x="1296" y="2129"/>
              <a:ext cx="124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a:t>[1]  0.1001</a:t>
              </a:r>
            </a:p>
          </p:txBody>
        </p:sp>
        <p:sp>
          <p:nvSpPr>
            <p:cNvPr id="97293" name="Rectangle 10"/>
            <p:cNvSpPr>
              <a:spLocks noChangeArrowheads="1"/>
            </p:cNvSpPr>
            <p:nvPr/>
          </p:nvSpPr>
          <p:spPr bwMode="auto">
            <a:xfrm>
              <a:off x="2304" y="2465"/>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a:t>1</a:t>
              </a:r>
            </a:p>
          </p:txBody>
        </p:sp>
        <p:sp>
          <p:nvSpPr>
            <p:cNvPr id="97294" name="Rectangle 11"/>
            <p:cNvSpPr>
              <a:spLocks noChangeArrowheads="1"/>
            </p:cNvSpPr>
            <p:nvPr/>
          </p:nvSpPr>
          <p:spPr bwMode="auto">
            <a:xfrm>
              <a:off x="1680" y="2897"/>
              <a:ext cx="88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a:t> 0.1010</a:t>
              </a:r>
            </a:p>
          </p:txBody>
        </p:sp>
      </p:grpSp>
      <p:sp>
        <p:nvSpPr>
          <p:cNvPr id="55309" name="Rectangle 13"/>
          <p:cNvSpPr>
            <a:spLocks noChangeArrowheads="1"/>
          </p:cNvSpPr>
          <p:nvPr/>
        </p:nvSpPr>
        <p:spPr bwMode="auto">
          <a:xfrm>
            <a:off x="762000" y="1524000"/>
            <a:ext cx="7619394"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defRPr/>
            </a:pPr>
            <a:r>
              <a:rPr lang="en-US" altLang="zh-CN" sz="3200" b="1">
                <a:effectLst>
                  <a:outerShdw blurRad="38100" dist="38100" dir="2700000" algn="tl">
                    <a:srgbClr val="C0C0C0"/>
                  </a:outerShdw>
                </a:effectLst>
              </a:rPr>
              <a:t> </a:t>
            </a:r>
            <a:r>
              <a:rPr lang="zh-CN" altLang="en-US" sz="3200" b="1">
                <a:effectLst>
                  <a:outerShdw blurRad="38100" dist="38100" dir="2700000" algn="tl">
                    <a:srgbClr val="C0C0C0"/>
                  </a:outerShdw>
                </a:effectLst>
              </a:rPr>
              <a:t>又： </a:t>
            </a:r>
            <a:r>
              <a:rPr lang="en-US" altLang="zh-CN" sz="3200" b="1">
                <a:effectLst>
                  <a:outerShdw blurRad="38100" dist="38100" dir="2700000" algn="tl">
                    <a:srgbClr val="C0C0C0"/>
                  </a:outerShdw>
                </a:effectLst>
              </a:rPr>
              <a:t>[X1</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X2]</a:t>
            </a:r>
            <a:r>
              <a:rPr lang="zh-CN" altLang="en-US" sz="3200" b="1" baseline="-30000">
                <a:effectLst>
                  <a:outerShdw blurRad="38100" dist="38100" dir="2700000" algn="tl">
                    <a:srgbClr val="C0C0C0"/>
                  </a:outerShdw>
                </a:effectLst>
              </a:rPr>
              <a:t>反</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[X1]</a:t>
            </a:r>
            <a:r>
              <a:rPr lang="zh-CN" altLang="en-US" sz="3200" b="1" baseline="-30000">
                <a:effectLst>
                  <a:outerShdw blurRad="38100" dist="38100" dir="2700000" algn="tl">
                    <a:srgbClr val="C0C0C0"/>
                  </a:outerShdw>
                </a:effectLst>
              </a:rPr>
              <a:t>反</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X2]</a:t>
            </a:r>
            <a:r>
              <a:rPr lang="zh-CN" altLang="en-US" sz="3200" b="1" baseline="-30000">
                <a:effectLst>
                  <a:outerShdw blurRad="38100" dist="38100" dir="2700000" algn="tl">
                    <a:srgbClr val="C0C0C0"/>
                  </a:outerShdw>
                </a:effectLst>
              </a:rPr>
              <a:t>反</a:t>
            </a:r>
          </a:p>
          <a:p>
            <a:pPr eaLnBrk="1" hangingPunct="1">
              <a:spcBef>
                <a:spcPct val="20000"/>
              </a:spcBef>
              <a:defRPr/>
            </a:pPr>
            <a:r>
              <a:rPr lang="zh-CN" altLang="en-US" sz="3200" b="1" baseline="-30000">
                <a:effectLst>
                  <a:outerShdw blurRad="38100" dist="38100" dir="2700000" algn="tl">
                    <a:srgbClr val="C0C0C0"/>
                  </a:outerShdw>
                </a:effectLst>
              </a:rPr>
              <a:t>                                            </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0.1100</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1.1101</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0.1010</a:t>
            </a:r>
          </a:p>
        </p:txBody>
      </p:sp>
      <p:sp>
        <p:nvSpPr>
          <p:cNvPr id="55310" name="Rectangle 14"/>
          <p:cNvSpPr>
            <a:spLocks noChangeArrowheads="1"/>
          </p:cNvSpPr>
          <p:nvPr/>
        </p:nvSpPr>
        <p:spPr bwMode="auto">
          <a:xfrm>
            <a:off x="847727" y="625475"/>
            <a:ext cx="60626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 </a:t>
            </a:r>
            <a:r>
              <a:rPr lang="zh-CN" altLang="en-US" sz="3200" b="1">
                <a:effectLst>
                  <a:outerShdw blurRad="38100" dist="38100" dir="2700000" algn="tl">
                    <a:srgbClr val="C0C0C0"/>
                  </a:outerShdw>
                </a:effectLst>
              </a:rPr>
              <a:t>原值：</a:t>
            </a:r>
            <a:r>
              <a:rPr lang="en-US" altLang="zh-CN" sz="3200" b="1">
                <a:effectLst>
                  <a:outerShdw blurRad="38100" dist="38100" dir="2700000" algn="tl">
                    <a:srgbClr val="C0C0C0"/>
                  </a:outerShdw>
                </a:effectLst>
              </a:rPr>
              <a:t>X1</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0.1100     X2</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0.0010</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309"/>
                                        </p:tgtEl>
                                        <p:attrNameLst>
                                          <p:attrName>style.visibility</p:attrName>
                                        </p:attrNameLst>
                                      </p:cBhvr>
                                      <p:to>
                                        <p:strVal val="visible"/>
                                      </p:to>
                                    </p:set>
                                    <p:animEffect transition="in" filter="wipe(left)">
                                      <p:cBhvr>
                                        <p:cTn id="7" dur="500"/>
                                        <p:tgtEl>
                                          <p:spTgt spid="553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5298"/>
                                        </p:tgtEl>
                                        <p:attrNameLst>
                                          <p:attrName>style.visibility</p:attrName>
                                        </p:attrNameLst>
                                      </p:cBhvr>
                                      <p:to>
                                        <p:strVal val="visible"/>
                                      </p:to>
                                    </p:set>
                                    <p:animEffect transition="in" filter="dissolve">
                                      <p:cBhvr>
                                        <p:cTn id="12" dur="500"/>
                                        <p:tgtEl>
                                          <p:spTgt spid="55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71E202FE-5E24-4CE3-ABB6-84B62D014D32}" type="slidenum">
              <a:rPr lang="en-US" altLang="zh-CN" sz="1400"/>
              <a:pPr>
                <a:spcBef>
                  <a:spcPct val="0"/>
                </a:spcBef>
                <a:buFontTx/>
                <a:buNone/>
              </a:pPr>
              <a:t>35</a:t>
            </a:fld>
            <a:endParaRPr lang="en-US" altLang="zh-CN" sz="1400"/>
          </a:p>
        </p:txBody>
      </p:sp>
      <p:sp>
        <p:nvSpPr>
          <p:cNvPr id="80898" name="Rectangle 2"/>
          <p:cNvSpPr>
            <a:spLocks noChangeArrowheads="1"/>
          </p:cNvSpPr>
          <p:nvPr/>
        </p:nvSpPr>
        <p:spPr bwMode="auto">
          <a:xfrm>
            <a:off x="1771650" y="2620965"/>
            <a:ext cx="477406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defRPr/>
            </a:pPr>
            <a:r>
              <a:rPr lang="en-US" altLang="zh-CN" sz="3200" b="1">
                <a:effectLst>
                  <a:outerShdw blurRad="38100" dist="38100" dir="2700000" algn="tl">
                    <a:srgbClr val="C0C0C0"/>
                  </a:outerShdw>
                </a:effectLst>
              </a:rPr>
              <a:t>[X1</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X2]</a:t>
            </a:r>
            <a:r>
              <a:rPr lang="zh-CN" altLang="en-US" sz="3200" b="1" baseline="-30000">
                <a:effectLst>
                  <a:outerShdw blurRad="38100" dist="38100" dir="2700000" algn="tl">
                    <a:srgbClr val="C0C0C0"/>
                  </a:outerShdw>
                </a:effectLst>
              </a:rPr>
              <a:t>补</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[X1]</a:t>
            </a:r>
            <a:r>
              <a:rPr lang="zh-CN" altLang="en-US" sz="3200" b="1" baseline="-30000">
                <a:effectLst>
                  <a:outerShdw blurRad="38100" dist="38100" dir="2700000" algn="tl">
                    <a:srgbClr val="C0C0C0"/>
                  </a:outerShdw>
                </a:effectLst>
              </a:rPr>
              <a:t>补</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[X2]</a:t>
            </a:r>
            <a:r>
              <a:rPr lang="zh-CN" altLang="en-US" sz="3200" b="1" baseline="-30000">
                <a:effectLst>
                  <a:outerShdw blurRad="38100" dist="38100" dir="2700000" algn="tl">
                    <a:srgbClr val="C0C0C0"/>
                  </a:outerShdw>
                </a:effectLst>
              </a:rPr>
              <a:t>补</a:t>
            </a:r>
          </a:p>
        </p:txBody>
      </p:sp>
      <p:sp>
        <p:nvSpPr>
          <p:cNvPr id="80899" name="Rectangle 3"/>
          <p:cNvSpPr>
            <a:spLocks noChangeArrowheads="1"/>
          </p:cNvSpPr>
          <p:nvPr/>
        </p:nvSpPr>
        <p:spPr bwMode="auto">
          <a:xfrm>
            <a:off x="1752600" y="1828802"/>
            <a:ext cx="477406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C0C0C0"/>
                  </a:outerShdw>
                </a:effectLst>
              </a:rPr>
              <a:t>[X1</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X2]</a:t>
            </a:r>
            <a:r>
              <a:rPr lang="zh-CN" altLang="en-US" sz="3200" b="1" baseline="-30000">
                <a:effectLst>
                  <a:outerShdw blurRad="38100" dist="38100" dir="2700000" algn="tl">
                    <a:srgbClr val="C0C0C0"/>
                  </a:outerShdw>
                </a:effectLst>
              </a:rPr>
              <a:t>反</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[X1]</a:t>
            </a:r>
            <a:r>
              <a:rPr lang="zh-CN" altLang="en-US" sz="3200" b="1" baseline="-30000">
                <a:effectLst>
                  <a:outerShdw blurRad="38100" dist="38100" dir="2700000" algn="tl">
                    <a:srgbClr val="C0C0C0"/>
                  </a:outerShdw>
                </a:effectLst>
              </a:rPr>
              <a:t>反</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[X2]</a:t>
            </a:r>
            <a:r>
              <a:rPr lang="zh-CN" altLang="en-US" sz="3200" b="1" baseline="-30000">
                <a:effectLst>
                  <a:outerShdw blurRad="38100" dist="38100" dir="2700000" algn="tl">
                    <a:srgbClr val="C0C0C0"/>
                  </a:outerShdw>
                </a:effectLst>
              </a:rPr>
              <a:t>反</a:t>
            </a:r>
          </a:p>
        </p:txBody>
      </p:sp>
      <p:sp>
        <p:nvSpPr>
          <p:cNvPr id="80900" name="Rectangle 4"/>
          <p:cNvSpPr>
            <a:spLocks noChangeArrowheads="1"/>
          </p:cNvSpPr>
          <p:nvPr/>
        </p:nvSpPr>
        <p:spPr bwMode="auto">
          <a:xfrm>
            <a:off x="457202" y="838200"/>
            <a:ext cx="1408113" cy="579438"/>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3200" b="1">
                <a:effectLst>
                  <a:outerShdw blurRad="38100" dist="38100" dir="2700000" algn="tl">
                    <a:srgbClr val="FFFFFF"/>
                  </a:outerShdw>
                </a:effectLst>
                <a:latin typeface="Arial Black" pitchFamily="34" charset="0"/>
                <a:ea typeface="黑体" pitchFamily="49" charset="-122"/>
              </a:rPr>
              <a:t>注意：</a:t>
            </a:r>
          </a:p>
        </p:txBody>
      </p:sp>
      <p:sp>
        <p:nvSpPr>
          <p:cNvPr id="80902" name="Rectangle 6"/>
          <p:cNvSpPr>
            <a:spLocks noChangeArrowheads="1"/>
          </p:cNvSpPr>
          <p:nvPr/>
        </p:nvSpPr>
        <p:spPr bwMode="auto">
          <a:xfrm>
            <a:off x="1774825" y="3429002"/>
            <a:ext cx="477406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defRPr/>
            </a:pPr>
            <a:r>
              <a:rPr lang="en-US" altLang="zh-CN" sz="3200" b="1">
                <a:effectLst>
                  <a:outerShdw blurRad="38100" dist="38100" dir="2700000" algn="tl">
                    <a:srgbClr val="C0C0C0"/>
                  </a:outerShdw>
                </a:effectLst>
              </a:rPr>
              <a:t>[X1</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X2]</a:t>
            </a:r>
            <a:r>
              <a:rPr lang="zh-CN" altLang="en-US" sz="3200" b="1" baseline="-30000">
                <a:effectLst>
                  <a:outerShdw blurRad="38100" dist="38100" dir="2700000" algn="tl">
                    <a:srgbClr val="C0C0C0"/>
                  </a:outerShdw>
                </a:effectLst>
              </a:rPr>
              <a:t>原</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[X1]</a:t>
            </a:r>
            <a:r>
              <a:rPr lang="zh-CN" altLang="en-US" sz="3200" b="1" baseline="-30000">
                <a:effectLst>
                  <a:outerShdw blurRad="38100" dist="38100" dir="2700000" algn="tl">
                    <a:srgbClr val="C0C0C0"/>
                  </a:outerShdw>
                </a:effectLst>
              </a:rPr>
              <a:t>原</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[X2]</a:t>
            </a:r>
            <a:r>
              <a:rPr lang="zh-CN" altLang="en-US" sz="3200" b="1" baseline="-30000">
                <a:effectLst>
                  <a:outerShdw blurRad="38100" dist="38100" dir="2700000" algn="tl">
                    <a:srgbClr val="C0C0C0"/>
                  </a:outerShdw>
                </a:effectLst>
              </a:rPr>
              <a:t>原</a:t>
            </a:r>
          </a:p>
        </p:txBody>
      </p:sp>
      <p:sp>
        <p:nvSpPr>
          <p:cNvPr id="80903" name="Rectangle 7"/>
          <p:cNvSpPr>
            <a:spLocks noChangeArrowheads="1"/>
          </p:cNvSpPr>
          <p:nvPr/>
        </p:nvSpPr>
        <p:spPr bwMode="auto">
          <a:xfrm>
            <a:off x="6934200" y="1676402"/>
            <a:ext cx="9144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4800" b="1">
                <a:solidFill>
                  <a:srgbClr val="FF0000"/>
                </a:solidFill>
                <a:latin typeface="宋体" panose="02010600030101010101" pitchFamily="2" charset="-122"/>
              </a:rPr>
              <a:t>√</a:t>
            </a:r>
            <a:endParaRPr lang="en-US" altLang="zh-CN" sz="4800" b="1">
              <a:solidFill>
                <a:srgbClr val="FF0000"/>
              </a:solidFill>
            </a:endParaRPr>
          </a:p>
        </p:txBody>
      </p:sp>
      <p:sp>
        <p:nvSpPr>
          <p:cNvPr id="80904" name="Rectangle 8"/>
          <p:cNvSpPr>
            <a:spLocks noChangeArrowheads="1"/>
          </p:cNvSpPr>
          <p:nvPr/>
        </p:nvSpPr>
        <p:spPr bwMode="auto">
          <a:xfrm>
            <a:off x="6934200" y="2514602"/>
            <a:ext cx="9144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4800" b="1">
                <a:solidFill>
                  <a:srgbClr val="FF0000"/>
                </a:solidFill>
                <a:latin typeface="宋体" panose="02010600030101010101" pitchFamily="2" charset="-122"/>
              </a:rPr>
              <a:t>√</a:t>
            </a:r>
            <a:endParaRPr lang="en-US" altLang="zh-CN" sz="4800" b="1">
              <a:solidFill>
                <a:srgbClr val="FF0000"/>
              </a:solidFill>
            </a:endParaRPr>
          </a:p>
        </p:txBody>
      </p:sp>
      <p:sp>
        <p:nvSpPr>
          <p:cNvPr id="80905" name="Rectangle 9"/>
          <p:cNvSpPr>
            <a:spLocks noChangeArrowheads="1"/>
          </p:cNvSpPr>
          <p:nvPr/>
        </p:nvSpPr>
        <p:spPr bwMode="auto">
          <a:xfrm>
            <a:off x="7010400" y="3352802"/>
            <a:ext cx="14478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4800" b="1">
                <a:solidFill>
                  <a:srgbClr val="FF0000"/>
                </a:solidFill>
                <a:latin typeface="宋体" panose="02010600030101010101" pitchFamily="2" charset="-122"/>
              </a:rPr>
              <a:t>×</a:t>
            </a:r>
            <a:r>
              <a:rPr lang="en-US" altLang="zh-CN" sz="4800" b="1">
                <a:solidFill>
                  <a:srgbClr val="FF0000"/>
                </a:solidFill>
              </a:rPr>
              <a:t> </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899"/>
                                        </p:tgtEl>
                                        <p:attrNameLst>
                                          <p:attrName>style.visibility</p:attrName>
                                        </p:attrNameLst>
                                      </p:cBhvr>
                                      <p:to>
                                        <p:strVal val="visible"/>
                                      </p:to>
                                    </p:set>
                                    <p:anim calcmode="lin" valueType="num">
                                      <p:cBhvr additive="base">
                                        <p:cTn id="7" dur="500" fill="hold"/>
                                        <p:tgtEl>
                                          <p:spTgt spid="80899"/>
                                        </p:tgtEl>
                                        <p:attrNameLst>
                                          <p:attrName>ppt_x</p:attrName>
                                        </p:attrNameLst>
                                      </p:cBhvr>
                                      <p:tavLst>
                                        <p:tav tm="0">
                                          <p:val>
                                            <p:strVal val="0-#ppt_w/2"/>
                                          </p:val>
                                        </p:tav>
                                        <p:tav tm="100000">
                                          <p:val>
                                            <p:strVal val="#ppt_x"/>
                                          </p:val>
                                        </p:tav>
                                      </p:tavLst>
                                    </p:anim>
                                    <p:anim calcmode="lin" valueType="num">
                                      <p:cBhvr additive="base">
                                        <p:cTn id="8" dur="500" fill="hold"/>
                                        <p:tgtEl>
                                          <p:spTgt spid="8089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80903"/>
                                        </p:tgtEl>
                                        <p:attrNameLst>
                                          <p:attrName>style.visibility</p:attrName>
                                        </p:attrNameLst>
                                      </p:cBhvr>
                                      <p:to>
                                        <p:strVal val="visible"/>
                                      </p:to>
                                    </p:set>
                                    <p:animEffect transition="in" filter="dissolve">
                                      <p:cBhvr>
                                        <p:cTn id="13" dur="500"/>
                                        <p:tgtEl>
                                          <p:spTgt spid="8090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80898"/>
                                        </p:tgtEl>
                                        <p:attrNameLst>
                                          <p:attrName>style.visibility</p:attrName>
                                        </p:attrNameLst>
                                      </p:cBhvr>
                                      <p:to>
                                        <p:strVal val="visible"/>
                                      </p:to>
                                    </p:set>
                                    <p:anim calcmode="lin" valueType="num">
                                      <p:cBhvr additive="base">
                                        <p:cTn id="18" dur="500" fill="hold"/>
                                        <p:tgtEl>
                                          <p:spTgt spid="80898"/>
                                        </p:tgtEl>
                                        <p:attrNameLst>
                                          <p:attrName>ppt_x</p:attrName>
                                        </p:attrNameLst>
                                      </p:cBhvr>
                                      <p:tavLst>
                                        <p:tav tm="0">
                                          <p:val>
                                            <p:strVal val="0-#ppt_w/2"/>
                                          </p:val>
                                        </p:tav>
                                        <p:tav tm="100000">
                                          <p:val>
                                            <p:strVal val="#ppt_x"/>
                                          </p:val>
                                        </p:tav>
                                      </p:tavLst>
                                    </p:anim>
                                    <p:anim calcmode="lin" valueType="num">
                                      <p:cBhvr additive="base">
                                        <p:cTn id="19" dur="500" fill="hold"/>
                                        <p:tgtEl>
                                          <p:spTgt spid="8089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80904"/>
                                        </p:tgtEl>
                                        <p:attrNameLst>
                                          <p:attrName>style.visibility</p:attrName>
                                        </p:attrNameLst>
                                      </p:cBhvr>
                                      <p:to>
                                        <p:strVal val="visible"/>
                                      </p:to>
                                    </p:set>
                                    <p:animEffect transition="in" filter="dissolve">
                                      <p:cBhvr>
                                        <p:cTn id="24" dur="500"/>
                                        <p:tgtEl>
                                          <p:spTgt spid="8090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80902"/>
                                        </p:tgtEl>
                                        <p:attrNameLst>
                                          <p:attrName>style.visibility</p:attrName>
                                        </p:attrNameLst>
                                      </p:cBhvr>
                                      <p:to>
                                        <p:strVal val="visible"/>
                                      </p:to>
                                    </p:set>
                                    <p:anim calcmode="lin" valueType="num">
                                      <p:cBhvr additive="base">
                                        <p:cTn id="29" dur="500" fill="hold"/>
                                        <p:tgtEl>
                                          <p:spTgt spid="80902"/>
                                        </p:tgtEl>
                                        <p:attrNameLst>
                                          <p:attrName>ppt_x</p:attrName>
                                        </p:attrNameLst>
                                      </p:cBhvr>
                                      <p:tavLst>
                                        <p:tav tm="0">
                                          <p:val>
                                            <p:strVal val="0-#ppt_w/2"/>
                                          </p:val>
                                        </p:tav>
                                        <p:tav tm="100000">
                                          <p:val>
                                            <p:strVal val="#ppt_x"/>
                                          </p:val>
                                        </p:tav>
                                      </p:tavLst>
                                    </p:anim>
                                    <p:anim calcmode="lin" valueType="num">
                                      <p:cBhvr additive="base">
                                        <p:cTn id="30" dur="500" fill="hold"/>
                                        <p:tgtEl>
                                          <p:spTgt spid="80902"/>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80905"/>
                                        </p:tgtEl>
                                        <p:attrNameLst>
                                          <p:attrName>style.visibility</p:attrName>
                                        </p:attrNameLst>
                                      </p:cBhvr>
                                      <p:to>
                                        <p:strVal val="visible"/>
                                      </p:to>
                                    </p:set>
                                    <p:animEffect transition="in" filter="dissolve">
                                      <p:cBhvr>
                                        <p:cTn id="35" dur="500"/>
                                        <p:tgtEl>
                                          <p:spTgt spid="80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autoUpdateAnimBg="0"/>
      <p:bldP spid="80899" grpId="0" autoUpdateAnimBg="0"/>
      <p:bldP spid="80902" grpId="0" autoUpdateAnimBg="0"/>
      <p:bldP spid="80903" grpId="0" autoUpdateAnimBg="0"/>
      <p:bldP spid="80904" grpId="0" autoUpdateAnimBg="0"/>
      <p:bldP spid="80905"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7174"/>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2" y="124434"/>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一、数值型数据的表示方法</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2D47D29-F60B-4D4D-8E44-7D4AF2C1DC47}" type="datetime1">
              <a:rPr lang="zh-CN" altLang="en-US" smtClean="0"/>
              <a:t>2020/11/5</a:t>
            </a:fld>
            <a:endParaRPr lang="zh-CN" altLang="en-US" dirty="0"/>
          </a:p>
        </p:txBody>
      </p:sp>
      <p:sp>
        <p:nvSpPr>
          <p:cNvPr id="6" name="页脚占位符 5"/>
          <p:cNvSpPr>
            <a:spLocks noGrp="1"/>
          </p:cNvSpPr>
          <p:nvPr>
            <p:ph type="ftr" sz="quarter" idx="11"/>
          </p:nvPr>
        </p:nvSpPr>
        <p:spPr>
          <a:xfrm>
            <a:off x="3028950" y="6356352"/>
            <a:ext cx="3219450" cy="365125"/>
          </a:xfrm>
        </p:spPr>
        <p:txBody>
          <a:bodyPr/>
          <a:lstStyle/>
          <a:p>
            <a:r>
              <a:rPr lang="zh-CN" altLang="en-US" dirty="0"/>
              <a:t>计算机系统结构</a:t>
            </a:r>
            <a:r>
              <a:rPr lang="en-US" altLang="zh-CN" dirty="0"/>
              <a:t>--</a:t>
            </a:r>
            <a:r>
              <a:rPr lang="zh-CN" altLang="en-US" dirty="0"/>
              <a:t>第二章 计算机中的信息表示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36</a:t>
            </a:fld>
            <a:endParaRPr lang="zh-CN" altLang="en-US"/>
          </a:p>
        </p:txBody>
      </p:sp>
      <p:sp>
        <p:nvSpPr>
          <p:cNvPr id="3" name="Text Box 5"/>
          <p:cNvSpPr txBox="1"/>
          <p:nvPr/>
        </p:nvSpPr>
        <p:spPr>
          <a:xfrm>
            <a:off x="181612" y="761367"/>
            <a:ext cx="8571865" cy="5546711"/>
          </a:xfrm>
          <a:prstGeom prst="rect">
            <a:avLst/>
          </a:prstGeom>
          <a:noFill/>
          <a:ln w="9525">
            <a:noFill/>
          </a:ln>
        </p:spPr>
        <p:txBody>
          <a:bodyPr wrap="square" anchor="t">
            <a:spAutoFit/>
          </a:bodyPr>
          <a:lstStyle/>
          <a:p>
            <a:pPr>
              <a:lnSpc>
                <a:spcPct val="150000"/>
              </a:lnSpc>
              <a:spcBef>
                <a:spcPts val="600"/>
              </a:spcBef>
            </a:pPr>
            <a:r>
              <a:rPr lang="en-US" altLang="zh-CN" sz="2800" b="1" dirty="0">
                <a:solidFill>
                  <a:srgbClr val="0563C1"/>
                </a:solidFill>
                <a:latin typeface="楷体" panose="02010609060101010101" pitchFamily="49" charset="-122"/>
                <a:ea typeface="楷体" panose="02010609060101010101" pitchFamily="49" charset="-122"/>
              </a:rPr>
              <a:t>3</a:t>
            </a:r>
            <a:r>
              <a:rPr lang="zh-CN" altLang="en-US" sz="2800" b="1" dirty="0">
                <a:solidFill>
                  <a:srgbClr val="0563C1"/>
                </a:solidFill>
                <a:latin typeface="楷体" panose="02010609060101010101" pitchFamily="49" charset="-122"/>
                <a:ea typeface="楷体" panose="02010609060101010101" pitchFamily="49" charset="-122"/>
              </a:rPr>
              <a:t>、</a:t>
            </a:r>
            <a:r>
              <a:rPr lang="zh-CN" altLang="en-US" sz="2800" b="1" dirty="0">
                <a:solidFill>
                  <a:srgbClr val="0563C1"/>
                </a:solidFill>
                <a:latin typeface="楷体" panose="02010609060101010101" pitchFamily="49" charset="-122"/>
                <a:ea typeface="楷体" panose="02010609060101010101" pitchFamily="49" charset="-122"/>
                <a:sym typeface="+mn-ea"/>
              </a:rPr>
              <a:t>数的定点表示与浮点表示</a:t>
            </a:r>
          </a:p>
          <a:p>
            <a:pPr>
              <a:lnSpc>
                <a:spcPct val="150000"/>
              </a:lnSpc>
              <a:spcBef>
                <a:spcPts val="600"/>
              </a:spcBef>
            </a:pPr>
            <a:r>
              <a:rPr lang="zh-CN" altLang="en-US" sz="2800" b="1" dirty="0">
                <a:solidFill>
                  <a:srgbClr val="ED7D31"/>
                </a:solidFill>
                <a:latin typeface="楷体" panose="02010609060101010101" pitchFamily="49" charset="-122"/>
                <a:ea typeface="楷体" panose="02010609060101010101" pitchFamily="49" charset="-122"/>
                <a:sym typeface="+mn-ea"/>
              </a:rPr>
              <a:t>1）定点表示法</a:t>
            </a:r>
            <a:r>
              <a:rPr lang="zh-CN" altLang="en-US" sz="2800" b="1" dirty="0">
                <a:latin typeface="楷体" panose="02010609060101010101" pitchFamily="49" charset="-122"/>
                <a:ea typeface="楷体" panose="02010609060101010101" pitchFamily="49" charset="-122"/>
                <a:sym typeface="+mn-ea"/>
              </a:rPr>
              <a:t>：在计算机中，小数点位置固定不变</a:t>
            </a:r>
            <a:br>
              <a:rPr lang="zh-CN" altLang="en-US" sz="2800" b="1" dirty="0">
                <a:latin typeface="楷体" panose="02010609060101010101" pitchFamily="49" charset="-122"/>
                <a:ea typeface="楷体" panose="02010609060101010101" pitchFamily="49" charset="-122"/>
                <a:sym typeface="+mn-ea"/>
              </a:rPr>
            </a:br>
            <a:r>
              <a:rPr lang="zh-CN" altLang="en-US" sz="2800" b="1" dirty="0">
                <a:latin typeface="楷体" panose="02010609060101010101" pitchFamily="49" charset="-122"/>
                <a:ea typeface="楷体" panose="02010609060101010101" pitchFamily="49" charset="-122"/>
                <a:sym typeface="+mn-ea"/>
              </a:rPr>
              <a:t>               的数称为定点数。</a:t>
            </a:r>
            <a:endParaRPr lang="en-US" altLang="zh-CN" sz="2800" b="1" dirty="0">
              <a:latin typeface="楷体" panose="02010609060101010101" pitchFamily="49" charset="-122"/>
              <a:ea typeface="楷体" panose="02010609060101010101" pitchFamily="49" charset="-122"/>
              <a:sym typeface="+mn-ea"/>
            </a:endParaRPr>
          </a:p>
          <a:p>
            <a:pPr>
              <a:lnSpc>
                <a:spcPct val="150000"/>
              </a:lnSpc>
              <a:spcBef>
                <a:spcPts val="600"/>
              </a:spcBef>
            </a:pPr>
            <a:r>
              <a:rPr lang="en-US" altLang="zh-CN" sz="2800" b="1" dirty="0">
                <a:latin typeface="楷体" panose="02010609060101010101" pitchFamily="49" charset="-122"/>
                <a:ea typeface="楷体" panose="02010609060101010101" pitchFamily="49" charset="-122"/>
                <a:sym typeface="+mn-ea"/>
              </a:rPr>
              <a:t>               </a:t>
            </a:r>
            <a:r>
              <a:rPr lang="zh-CN" altLang="en-US" sz="2800" b="1" dirty="0">
                <a:latin typeface="楷体" panose="02010609060101010101" pitchFamily="49" charset="-122"/>
                <a:ea typeface="楷体" panose="02010609060101010101" pitchFamily="49" charset="-122"/>
                <a:sym typeface="+mn-ea"/>
              </a:rPr>
              <a:t>表示数的范围和分辨率固定不变。</a:t>
            </a:r>
          </a:p>
          <a:p>
            <a:pPr>
              <a:lnSpc>
                <a:spcPct val="150000"/>
              </a:lnSpc>
              <a:spcBef>
                <a:spcPts val="600"/>
              </a:spcBef>
            </a:pPr>
            <a:r>
              <a:rPr lang="en-US" altLang="zh-CN" sz="2800" b="1" dirty="0">
                <a:solidFill>
                  <a:schemeClr val="accent6">
                    <a:lumMod val="75000"/>
                  </a:schemeClr>
                </a:solidFill>
                <a:latin typeface="楷体" panose="02010609060101010101" pitchFamily="49" charset="-122"/>
                <a:ea typeface="楷体" panose="02010609060101010101" pitchFamily="49" charset="-122"/>
                <a:sym typeface="+mn-ea"/>
              </a:rPr>
              <a:t>a.</a:t>
            </a:r>
            <a:r>
              <a:rPr lang="zh-CN" altLang="en-US" sz="2800" b="1" dirty="0">
                <a:solidFill>
                  <a:schemeClr val="accent6">
                    <a:lumMod val="75000"/>
                  </a:schemeClr>
                </a:solidFill>
                <a:latin typeface="楷体" panose="02010609060101010101" pitchFamily="49" charset="-122"/>
                <a:ea typeface="楷体" panose="02010609060101010101" pitchFamily="49" charset="-122"/>
                <a:sym typeface="+mn-ea"/>
              </a:rPr>
              <a:t>无符号定点整数</a:t>
            </a:r>
            <a:r>
              <a:rPr lang="zh-CN" altLang="en-US" sz="2800" b="1" dirty="0">
                <a:latin typeface="楷体" panose="02010609060101010101" pitchFamily="49" charset="-122"/>
                <a:ea typeface="楷体" panose="02010609060101010101" pitchFamily="49" charset="-122"/>
                <a:sym typeface="+mn-ea"/>
              </a:rPr>
              <a:t>：略去符号位的正整数。</a:t>
            </a:r>
          </a:p>
          <a:p>
            <a:pPr>
              <a:lnSpc>
                <a:spcPct val="150000"/>
              </a:lnSpc>
              <a:spcBef>
                <a:spcPts val="600"/>
              </a:spcBef>
            </a:pPr>
            <a:r>
              <a:rPr lang="en-US" altLang="zh-CN" sz="2800" b="1" dirty="0">
                <a:solidFill>
                  <a:schemeClr val="accent6">
                    <a:lumMod val="75000"/>
                  </a:schemeClr>
                </a:solidFill>
                <a:latin typeface="楷体" panose="02010609060101010101" pitchFamily="49" charset="-122"/>
                <a:ea typeface="楷体" panose="02010609060101010101" pitchFamily="49" charset="-122"/>
                <a:sym typeface="+mn-ea"/>
              </a:rPr>
              <a:t>b.带符号定点整数</a:t>
            </a:r>
            <a:r>
              <a:rPr lang="zh-CN" altLang="en-US" sz="2800" b="1" dirty="0">
                <a:latin typeface="楷体" panose="02010609060101010101" pitchFamily="49" charset="-122"/>
                <a:ea typeface="楷体" panose="02010609060101010101" pitchFamily="49" charset="-122"/>
                <a:sym typeface="+mn-ea"/>
              </a:rPr>
              <a:t>：是纯整数，小数点在最低位之后，</a:t>
            </a:r>
            <a:br>
              <a:rPr lang="zh-CN" altLang="en-US" sz="2800" b="1" dirty="0">
                <a:latin typeface="楷体" panose="02010609060101010101" pitchFamily="49" charset="-122"/>
                <a:ea typeface="楷体" panose="02010609060101010101" pitchFamily="49" charset="-122"/>
                <a:sym typeface="+mn-ea"/>
              </a:rPr>
            </a:br>
            <a:r>
              <a:rPr lang="zh-CN" altLang="en-US" sz="2800" b="1" dirty="0">
                <a:latin typeface="楷体" panose="02010609060101010101" pitchFamily="49" charset="-122"/>
                <a:ea typeface="楷体" panose="02010609060101010101" pitchFamily="49" charset="-122"/>
                <a:sym typeface="+mn-ea"/>
              </a:rPr>
              <a:t>                  最高位为符号位。</a:t>
            </a:r>
          </a:p>
          <a:p>
            <a:pPr>
              <a:lnSpc>
                <a:spcPct val="150000"/>
              </a:lnSpc>
              <a:spcBef>
                <a:spcPts val="600"/>
              </a:spcBef>
            </a:pPr>
            <a:r>
              <a:rPr lang="en-US" altLang="zh-CN" sz="2800" b="1" dirty="0">
                <a:solidFill>
                  <a:schemeClr val="accent6">
                    <a:lumMod val="75000"/>
                  </a:schemeClr>
                </a:solidFill>
                <a:latin typeface="楷体" panose="02010609060101010101" pitchFamily="49" charset="-122"/>
                <a:ea typeface="楷体" panose="02010609060101010101" pitchFamily="49" charset="-122"/>
                <a:sym typeface="+mn-ea"/>
              </a:rPr>
              <a:t>c.带符号定点小数</a:t>
            </a:r>
            <a:r>
              <a:rPr lang="zh-CN" altLang="en-US" sz="2800" b="1" dirty="0">
                <a:latin typeface="楷体" panose="02010609060101010101" pitchFamily="49" charset="-122"/>
                <a:ea typeface="楷体" panose="02010609060101010101" pitchFamily="49" charset="-122"/>
                <a:sym typeface="+mn-ea"/>
              </a:rPr>
              <a:t>：是纯小数，用原码或补码表示。</a:t>
            </a:r>
            <a:endParaRPr lang="zh-CN" altLang="en-US" sz="2800" b="1" dirty="0">
              <a:solidFill>
                <a:schemeClr val="accent6">
                  <a:lumMod val="75000"/>
                </a:schemeClr>
              </a:solidFill>
              <a:latin typeface="楷体" panose="02010609060101010101" pitchFamily="49" charset="-122"/>
              <a:ea typeface="楷体" panose="02010609060101010101" pitchFamily="49"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7174"/>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2" y="124434"/>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一、数值型数据的表示方法</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2D47D29-F60B-4D4D-8E44-7D4AF2C1DC47}" type="datetime1">
              <a:rPr lang="zh-CN" altLang="en-US" smtClean="0"/>
              <a:t>2020/11/5</a:t>
            </a:fld>
            <a:endParaRPr lang="zh-CN" altLang="en-US" dirty="0"/>
          </a:p>
        </p:txBody>
      </p:sp>
      <p:sp>
        <p:nvSpPr>
          <p:cNvPr id="6" name="页脚占位符 5"/>
          <p:cNvSpPr>
            <a:spLocks noGrp="1"/>
          </p:cNvSpPr>
          <p:nvPr>
            <p:ph type="ftr" sz="quarter" idx="11"/>
          </p:nvPr>
        </p:nvSpPr>
        <p:spPr>
          <a:xfrm>
            <a:off x="3028950" y="6356352"/>
            <a:ext cx="3219450" cy="365125"/>
          </a:xfrm>
        </p:spPr>
        <p:txBody>
          <a:bodyPr/>
          <a:lstStyle/>
          <a:p>
            <a:r>
              <a:rPr lang="zh-CN" altLang="en-US" dirty="0"/>
              <a:t>计算机系统结构</a:t>
            </a:r>
            <a:r>
              <a:rPr lang="en-US" altLang="zh-CN" dirty="0"/>
              <a:t>--</a:t>
            </a:r>
            <a:r>
              <a:rPr lang="zh-CN" altLang="en-US" dirty="0"/>
              <a:t>第二章 计算机中的信息表示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37</a:t>
            </a:fld>
            <a:endParaRPr lang="zh-CN" altLang="en-US"/>
          </a:p>
        </p:txBody>
      </p:sp>
      <p:sp>
        <p:nvSpPr>
          <p:cNvPr id="3" name="Text Box 5"/>
          <p:cNvSpPr txBox="1"/>
          <p:nvPr/>
        </p:nvSpPr>
        <p:spPr>
          <a:xfrm>
            <a:off x="181612" y="761367"/>
            <a:ext cx="8571865" cy="5823585"/>
          </a:xfrm>
          <a:prstGeom prst="rect">
            <a:avLst/>
          </a:prstGeom>
          <a:noFill/>
          <a:ln w="9525">
            <a:noFill/>
          </a:ln>
        </p:spPr>
        <p:txBody>
          <a:bodyPr wrap="square" anchor="t">
            <a:spAutoFit/>
          </a:bodyPr>
          <a:lstStyle/>
          <a:p>
            <a:pPr>
              <a:lnSpc>
                <a:spcPct val="140000"/>
              </a:lnSpc>
              <a:spcBef>
                <a:spcPts val="600"/>
              </a:spcBef>
            </a:pPr>
            <a:r>
              <a:rPr lang="en-US" altLang="zh-CN" sz="2800" b="1" dirty="0">
                <a:solidFill>
                  <a:srgbClr val="ED7D31"/>
                </a:solidFill>
                <a:latin typeface="楷体" panose="02010609060101010101" pitchFamily="49" charset="-122"/>
                <a:ea typeface="楷体" panose="02010609060101010101" pitchFamily="49" charset="-122"/>
                <a:sym typeface="+mn-ea"/>
              </a:rPr>
              <a:t>2</a:t>
            </a:r>
            <a:r>
              <a:rPr lang="zh-CN" altLang="en-US" sz="2800" b="1" dirty="0">
                <a:solidFill>
                  <a:srgbClr val="ED7D31"/>
                </a:solidFill>
                <a:latin typeface="楷体" panose="02010609060101010101" pitchFamily="49" charset="-122"/>
                <a:ea typeface="楷体" panose="02010609060101010101" pitchFamily="49" charset="-122"/>
                <a:sym typeface="+mn-ea"/>
              </a:rPr>
              <a:t>）浮点表示法</a:t>
            </a:r>
            <a:r>
              <a:rPr lang="zh-CN" altLang="en-US" sz="2800" b="1" dirty="0">
                <a:latin typeface="楷体" panose="02010609060101010101" pitchFamily="49" charset="-122"/>
                <a:ea typeface="楷体" panose="02010609060101010101" pitchFamily="49" charset="-122"/>
                <a:sym typeface="+mn-ea"/>
              </a:rPr>
              <a:t>：是一种小数点位置不固定可随需要浮动的数。</a:t>
            </a:r>
          </a:p>
          <a:p>
            <a:pPr>
              <a:lnSpc>
                <a:spcPct val="140000"/>
              </a:lnSpc>
              <a:spcBef>
                <a:spcPts val="600"/>
              </a:spcBef>
            </a:pPr>
            <a:r>
              <a:rPr lang="en-US" altLang="zh-CN" sz="2800" b="1" dirty="0">
                <a:solidFill>
                  <a:schemeClr val="accent6">
                    <a:lumMod val="75000"/>
                  </a:schemeClr>
                </a:solidFill>
                <a:latin typeface="楷体" panose="02010609060101010101" pitchFamily="49" charset="-122"/>
                <a:ea typeface="楷体" panose="02010609060101010101" pitchFamily="49" charset="-122"/>
                <a:sym typeface="+mn-ea"/>
              </a:rPr>
              <a:t>a.</a:t>
            </a:r>
            <a:r>
              <a:rPr lang="zh-CN" altLang="en-US" sz="2800" b="1" dirty="0">
                <a:solidFill>
                  <a:schemeClr val="accent6">
                    <a:lumMod val="75000"/>
                  </a:schemeClr>
                </a:solidFill>
                <a:latin typeface="楷体" panose="02010609060101010101" pitchFamily="49" charset="-122"/>
                <a:ea typeface="楷体" panose="02010609060101010101" pitchFamily="49" charset="-122"/>
                <a:sym typeface="+mn-ea"/>
              </a:rPr>
              <a:t>浮点数格式</a:t>
            </a:r>
            <a:endParaRPr lang="zh-CN" altLang="en-US" sz="2800" b="1" dirty="0">
              <a:latin typeface="楷体" panose="02010609060101010101" pitchFamily="49" charset="-122"/>
              <a:ea typeface="楷体" panose="02010609060101010101" pitchFamily="49" charset="-122"/>
              <a:sym typeface="+mn-ea"/>
            </a:endParaRPr>
          </a:p>
          <a:p>
            <a:pPr>
              <a:lnSpc>
                <a:spcPct val="140000"/>
              </a:lnSpc>
              <a:spcBef>
                <a:spcPts val="600"/>
              </a:spcBef>
            </a:pPr>
            <a:r>
              <a:rPr lang="zh-CN" altLang="en-US" sz="2800" b="1" dirty="0">
                <a:latin typeface="楷体" panose="02010609060101010101" pitchFamily="49" charset="-122"/>
                <a:ea typeface="楷体" panose="02010609060101010101" pitchFamily="49" charset="-122"/>
                <a:sym typeface="+mn-ea"/>
              </a:rPr>
              <a:t>  浮点数的代码由两部分组成：阶码E与尾数M。</a:t>
            </a:r>
          </a:p>
          <a:p>
            <a:pPr>
              <a:lnSpc>
                <a:spcPct val="140000"/>
              </a:lnSpc>
              <a:spcBef>
                <a:spcPts val="600"/>
              </a:spcBef>
            </a:pPr>
            <a:r>
              <a:rPr lang="en-US" altLang="zh-CN" sz="2800" b="1" dirty="0">
                <a:solidFill>
                  <a:schemeClr val="accent6">
                    <a:lumMod val="75000"/>
                  </a:schemeClr>
                </a:solidFill>
                <a:latin typeface="楷体" panose="02010609060101010101" pitchFamily="49" charset="-122"/>
                <a:ea typeface="楷体" panose="02010609060101010101" pitchFamily="49" charset="-122"/>
                <a:sym typeface="+mn-ea"/>
              </a:rPr>
              <a:t>b.浮点的真值</a:t>
            </a:r>
            <a:r>
              <a:rPr lang="zh-CN" altLang="en-US" sz="2800" b="1" dirty="0">
                <a:solidFill>
                  <a:schemeClr val="accent6">
                    <a:lumMod val="75000"/>
                  </a:schemeClr>
                </a:solidFill>
                <a:latin typeface="楷体" panose="02010609060101010101" pitchFamily="49" charset="-122"/>
                <a:ea typeface="楷体" panose="02010609060101010101" pitchFamily="49" charset="-122"/>
                <a:sym typeface="+mn-ea"/>
              </a:rPr>
              <a:t>： </a:t>
            </a:r>
            <a:r>
              <a:rPr lang="zh-CN" altLang="en-US" sz="2800" b="1" dirty="0">
                <a:latin typeface="楷体" panose="02010609060101010101" pitchFamily="49" charset="-122"/>
                <a:ea typeface="楷体" panose="02010609060101010101" pitchFamily="49" charset="-122"/>
                <a:sym typeface="+mn-ea"/>
              </a:rPr>
              <a:t>N = ± R</a:t>
            </a:r>
            <a:r>
              <a:rPr lang="zh-CN" altLang="en-US" sz="2800" b="1" baseline="30000" dirty="0">
                <a:latin typeface="楷体" panose="02010609060101010101" pitchFamily="49" charset="-122"/>
                <a:ea typeface="楷体" panose="02010609060101010101" pitchFamily="49" charset="-122"/>
                <a:sym typeface="+mn-ea"/>
              </a:rPr>
              <a:t>E</a:t>
            </a:r>
            <a:r>
              <a:rPr lang="zh-CN" altLang="en-US" sz="2800" b="1" dirty="0">
                <a:latin typeface="楷体" panose="02010609060101010101" pitchFamily="49" charset="-122"/>
                <a:ea typeface="楷体" panose="02010609060101010101" pitchFamily="49" charset="-122"/>
                <a:sym typeface="+mn-ea"/>
              </a:rPr>
              <a:t> ×M        </a:t>
            </a:r>
          </a:p>
          <a:p>
            <a:pPr>
              <a:lnSpc>
                <a:spcPct val="140000"/>
              </a:lnSpc>
              <a:spcBef>
                <a:spcPts val="600"/>
              </a:spcBef>
            </a:pPr>
            <a:r>
              <a:rPr lang="zh-CN" altLang="en-US" sz="2800" b="1" dirty="0">
                <a:latin typeface="楷体" panose="02010609060101010101" pitchFamily="49" charset="-122"/>
                <a:ea typeface="楷体" panose="02010609060101010101" pitchFamily="49" charset="-122"/>
                <a:sym typeface="+mn-ea"/>
              </a:rPr>
              <a:t>  式中N为真值， R</a:t>
            </a:r>
            <a:r>
              <a:rPr lang="zh-CN" altLang="en-US" sz="2800" b="1" baseline="30000" dirty="0">
                <a:latin typeface="楷体" panose="02010609060101010101" pitchFamily="49" charset="-122"/>
                <a:ea typeface="楷体" panose="02010609060101010101" pitchFamily="49" charset="-122"/>
                <a:sym typeface="+mn-ea"/>
              </a:rPr>
              <a:t>E</a:t>
            </a:r>
            <a:r>
              <a:rPr lang="zh-CN" altLang="en-US" sz="2800" b="1" dirty="0">
                <a:latin typeface="楷体" panose="02010609060101010101" pitchFamily="49" charset="-122"/>
                <a:ea typeface="楷体" panose="02010609060101010101" pitchFamily="49" charset="-122"/>
                <a:sym typeface="+mn-ea"/>
              </a:rPr>
              <a:t>为比例因子，M是尾数。对于某种</a:t>
            </a:r>
            <a:br>
              <a:rPr lang="zh-CN" altLang="en-US" sz="2800" b="1" dirty="0">
                <a:latin typeface="楷体" panose="02010609060101010101" pitchFamily="49" charset="-122"/>
                <a:ea typeface="楷体" panose="02010609060101010101" pitchFamily="49" charset="-122"/>
                <a:sym typeface="+mn-ea"/>
              </a:rPr>
            </a:br>
            <a:r>
              <a:rPr lang="zh-CN" altLang="en-US" sz="2800" b="1" dirty="0">
                <a:latin typeface="楷体" panose="02010609060101010101" pitchFamily="49" charset="-122"/>
                <a:ea typeface="楷体" panose="02010609060101010101" pitchFamily="49" charset="-122"/>
                <a:sym typeface="+mn-ea"/>
              </a:rPr>
              <a:t>  浮点格式，R固定不变且隐含约定，因此浮点数代</a:t>
            </a:r>
            <a:br>
              <a:rPr lang="zh-CN" altLang="en-US" sz="2800" b="1" dirty="0">
                <a:latin typeface="楷体" panose="02010609060101010101" pitchFamily="49" charset="-122"/>
                <a:ea typeface="楷体" panose="02010609060101010101" pitchFamily="49" charset="-122"/>
                <a:sym typeface="+mn-ea"/>
              </a:rPr>
            </a:br>
            <a:r>
              <a:rPr lang="zh-CN" altLang="en-US" sz="2800" b="1" dirty="0">
                <a:latin typeface="楷体" panose="02010609060101010101" pitchFamily="49" charset="-122"/>
                <a:ea typeface="楷体" panose="02010609060101010101" pitchFamily="49" charset="-122"/>
                <a:sym typeface="+mn-ea"/>
              </a:rPr>
              <a:t>  码序列中只需分别给出E和M两部分（连同它们的符</a:t>
            </a:r>
            <a:br>
              <a:rPr lang="zh-CN" altLang="en-US" sz="2800" b="1" dirty="0">
                <a:latin typeface="楷体" panose="02010609060101010101" pitchFamily="49" charset="-122"/>
                <a:ea typeface="楷体" panose="02010609060101010101" pitchFamily="49" charset="-122"/>
                <a:sym typeface="+mn-ea"/>
              </a:rPr>
            </a:br>
            <a:r>
              <a:rPr lang="zh-CN" altLang="en-US" sz="2800" b="1" dirty="0">
                <a:latin typeface="楷体" panose="02010609060101010101" pitchFamily="49" charset="-122"/>
                <a:ea typeface="楷体" panose="02010609060101010101" pitchFamily="49" charset="-122"/>
                <a:sym typeface="+mn-ea"/>
              </a:rPr>
              <a:t>  号）。</a:t>
            </a:r>
            <a:endParaRPr lang="zh-CN" altLang="en-US" sz="2800" b="1" dirty="0">
              <a:solidFill>
                <a:schemeClr val="accent6">
                  <a:lumMod val="75000"/>
                </a:schemeClr>
              </a:solidFill>
              <a:latin typeface="楷体" panose="02010609060101010101" pitchFamily="49" charset="-122"/>
              <a:ea typeface="楷体" panose="02010609060101010101" pitchFamily="49"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7174"/>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2" y="124434"/>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一、数值型数据的表示方法</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2D47D29-F60B-4D4D-8E44-7D4AF2C1DC47}" type="datetime1">
              <a:rPr lang="zh-CN" altLang="en-US" smtClean="0"/>
              <a:t>2020/11/5</a:t>
            </a:fld>
            <a:endParaRPr lang="zh-CN" altLang="en-US" dirty="0"/>
          </a:p>
        </p:txBody>
      </p:sp>
      <p:sp>
        <p:nvSpPr>
          <p:cNvPr id="6" name="页脚占位符 5"/>
          <p:cNvSpPr>
            <a:spLocks noGrp="1"/>
          </p:cNvSpPr>
          <p:nvPr>
            <p:ph type="ftr" sz="quarter" idx="11"/>
          </p:nvPr>
        </p:nvSpPr>
        <p:spPr>
          <a:xfrm>
            <a:off x="3028950" y="6356352"/>
            <a:ext cx="3219450" cy="365125"/>
          </a:xfrm>
        </p:spPr>
        <p:txBody>
          <a:bodyPr/>
          <a:lstStyle/>
          <a:p>
            <a:r>
              <a:rPr lang="zh-CN" altLang="en-US" dirty="0"/>
              <a:t>计算机系统结构</a:t>
            </a:r>
            <a:r>
              <a:rPr lang="en-US" altLang="zh-CN" dirty="0"/>
              <a:t>--</a:t>
            </a:r>
            <a:r>
              <a:rPr lang="zh-CN" altLang="en-US" dirty="0"/>
              <a:t>第二章 计算机中的信息表示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38</a:t>
            </a:fld>
            <a:endParaRPr lang="zh-CN" altLang="en-US"/>
          </a:p>
        </p:txBody>
      </p:sp>
      <p:sp>
        <p:nvSpPr>
          <p:cNvPr id="3" name="Text Box 5"/>
          <p:cNvSpPr txBox="1"/>
          <p:nvPr/>
        </p:nvSpPr>
        <p:spPr>
          <a:xfrm>
            <a:off x="181612" y="2034540"/>
            <a:ext cx="8811895" cy="4569460"/>
          </a:xfrm>
          <a:prstGeom prst="rect">
            <a:avLst/>
          </a:prstGeom>
          <a:noFill/>
          <a:ln w="9525">
            <a:noFill/>
          </a:ln>
        </p:spPr>
        <p:txBody>
          <a:bodyPr wrap="square" anchor="t">
            <a:spAutoFit/>
          </a:bodyPr>
          <a:lstStyle/>
          <a:p>
            <a:pPr>
              <a:lnSpc>
                <a:spcPct val="130000"/>
              </a:lnSpc>
            </a:pPr>
            <a:r>
              <a:rPr lang="zh-CN" altLang="en-US" sz="2800" b="1" dirty="0">
                <a:solidFill>
                  <a:schemeClr val="accent6">
                    <a:lumMod val="75000"/>
                  </a:schemeClr>
                </a:solidFill>
                <a:latin typeface="楷体" panose="02010609060101010101" pitchFamily="49" charset="-122"/>
                <a:ea typeface="楷体" panose="02010609060101010101" pitchFamily="49" charset="-122"/>
                <a:sym typeface="+mn-ea"/>
              </a:rPr>
              <a:t>R是阶码的底</a:t>
            </a:r>
            <a:r>
              <a:rPr lang="zh-CN" altLang="en-US" sz="2800" b="1" dirty="0">
                <a:latin typeface="楷体" panose="02010609060101010101" pitchFamily="49" charset="-122"/>
                <a:ea typeface="楷体" panose="02010609060101010101" pitchFamily="49" charset="-122"/>
                <a:sym typeface="+mn-ea"/>
              </a:rPr>
              <a:t>，一般选择与尾数M的基数相同，R是隐含约定的常数，不直接表示在浮点数代码之中。例如尾数为二进制，基数为2，则选择R=2。</a:t>
            </a:r>
          </a:p>
          <a:p>
            <a:pPr>
              <a:lnSpc>
                <a:spcPct val="130000"/>
              </a:lnSpc>
            </a:pPr>
            <a:r>
              <a:rPr lang="zh-CN" altLang="en-US" sz="2800" b="1" dirty="0">
                <a:solidFill>
                  <a:schemeClr val="accent6">
                    <a:lumMod val="75000"/>
                  </a:schemeClr>
                </a:solidFill>
                <a:latin typeface="楷体" panose="02010609060101010101" pitchFamily="49" charset="-122"/>
                <a:ea typeface="楷体" panose="02010609060101010101" pitchFamily="49" charset="-122"/>
                <a:sym typeface="+mn-ea"/>
              </a:rPr>
              <a:t>E是阶码</a:t>
            </a:r>
            <a:r>
              <a:rPr lang="zh-CN" altLang="en-US" sz="2800" b="1" dirty="0">
                <a:latin typeface="楷体" panose="02010609060101010101" pitchFamily="49" charset="-122"/>
                <a:ea typeface="楷体" panose="02010609060101010101" pitchFamily="49" charset="-122"/>
                <a:sym typeface="+mn-ea"/>
              </a:rPr>
              <a:t>，也就是比例因子R</a:t>
            </a:r>
            <a:r>
              <a:rPr lang="zh-CN" altLang="en-US" sz="2800" b="1" baseline="30000" dirty="0">
                <a:latin typeface="楷体" panose="02010609060101010101" pitchFamily="49" charset="-122"/>
                <a:ea typeface="楷体" panose="02010609060101010101" pitchFamily="49" charset="-122"/>
                <a:sym typeface="+mn-ea"/>
              </a:rPr>
              <a:t>E</a:t>
            </a:r>
            <a:r>
              <a:rPr lang="zh-CN" altLang="en-US" sz="2800" b="1" dirty="0">
                <a:latin typeface="楷体" panose="02010609060101010101" pitchFamily="49" charset="-122"/>
                <a:ea typeface="楷体" panose="02010609060101010101" pitchFamily="49" charset="-122"/>
                <a:sym typeface="+mn-ea"/>
              </a:rPr>
              <a:t>的指数值，为二进制正负整数，可用补码或移码表示（将真值</a:t>
            </a:r>
            <a:r>
              <a:rPr lang="en-US" altLang="zh-CN" sz="2800" b="1" dirty="0">
                <a:latin typeface="楷体" panose="02010609060101010101" pitchFamily="49" charset="-122"/>
                <a:ea typeface="楷体" panose="02010609060101010101" pitchFamily="49" charset="-122"/>
                <a:sym typeface="+mn-ea"/>
              </a:rPr>
              <a:t>X</a:t>
            </a:r>
            <a:r>
              <a:rPr lang="zh-CN" altLang="en-US" sz="2800" b="1" dirty="0">
                <a:latin typeface="楷体" panose="02010609060101010101" pitchFamily="49" charset="-122"/>
                <a:ea typeface="楷体" panose="02010609060101010101" pitchFamily="49" charset="-122"/>
                <a:sym typeface="+mn-ea"/>
              </a:rPr>
              <a:t>增加</a:t>
            </a:r>
            <a:r>
              <a:rPr lang="en-US" altLang="zh-CN" sz="2800" b="1" dirty="0">
                <a:latin typeface="楷体" panose="02010609060101010101" pitchFamily="49" charset="-122"/>
                <a:ea typeface="楷体" panose="02010609060101010101" pitchFamily="49" charset="-122"/>
                <a:sym typeface="+mn-ea"/>
              </a:rPr>
              <a:t>2</a:t>
            </a:r>
            <a:r>
              <a:rPr lang="en-US" altLang="zh-CN" sz="2800" b="1" baseline="30000" dirty="0">
                <a:latin typeface="楷体" panose="02010609060101010101" pitchFamily="49" charset="-122"/>
                <a:ea typeface="楷体" panose="02010609060101010101" pitchFamily="49" charset="-122"/>
                <a:sym typeface="+mn-ea"/>
              </a:rPr>
              <a:t>m</a:t>
            </a:r>
            <a:r>
              <a:rPr lang="zh-CN" altLang="en-US" sz="2800" b="1" baseline="30000" dirty="0">
                <a:latin typeface="楷体" panose="02010609060101010101" pitchFamily="49" charset="-122"/>
                <a:ea typeface="楷体" panose="02010609060101010101" pitchFamily="49" charset="-122"/>
                <a:sym typeface="+mn-ea"/>
              </a:rPr>
              <a:t> </a:t>
            </a:r>
            <a:r>
              <a:rPr lang="zh-CN" altLang="en-US" sz="2800" b="1" dirty="0">
                <a:latin typeface="楷体" panose="02010609060101010101" pitchFamily="49" charset="-122"/>
                <a:ea typeface="楷体" panose="02010609060101010101" pitchFamily="49" charset="-122"/>
                <a:sym typeface="+mn-ea"/>
              </a:rPr>
              <a:t>）。若阶码E为正，表明尾数M将被扩大若干倍。若E为负，表明M将被缩小若干倍。</a:t>
            </a:r>
          </a:p>
          <a:p>
            <a:pPr>
              <a:lnSpc>
                <a:spcPct val="130000"/>
              </a:lnSpc>
            </a:pPr>
            <a:r>
              <a:rPr lang="zh-CN" altLang="en-US" sz="2800" b="1" dirty="0">
                <a:solidFill>
                  <a:schemeClr val="accent6">
                    <a:lumMod val="75000"/>
                  </a:schemeClr>
                </a:solidFill>
                <a:latin typeface="楷体" panose="02010609060101010101" pitchFamily="49" charset="-122"/>
                <a:ea typeface="楷体" panose="02010609060101010101" pitchFamily="49" charset="-122"/>
                <a:sym typeface="+mn-ea"/>
              </a:rPr>
              <a:t>M是尾数</a:t>
            </a:r>
            <a:r>
              <a:rPr lang="zh-CN" altLang="en-US" sz="2800" b="1" dirty="0">
                <a:latin typeface="楷体" panose="02010609060101010101" pitchFamily="49" charset="-122"/>
                <a:ea typeface="楷体" panose="02010609060101010101" pitchFamily="49" charset="-122"/>
                <a:sym typeface="+mn-ea"/>
              </a:rPr>
              <a:t>，为带符号定点小数，可用补码或原码表示。</a:t>
            </a:r>
          </a:p>
        </p:txBody>
      </p:sp>
      <p:sp>
        <p:nvSpPr>
          <p:cNvPr id="243719" name="Line 7"/>
          <p:cNvSpPr/>
          <p:nvPr/>
        </p:nvSpPr>
        <p:spPr>
          <a:xfrm flipH="1">
            <a:off x="3223260" y="1474470"/>
            <a:ext cx="381000" cy="304800"/>
          </a:xfrm>
          <a:prstGeom prst="line">
            <a:avLst/>
          </a:prstGeom>
          <a:ln w="38100" cap="flat" cmpd="sng">
            <a:solidFill>
              <a:schemeClr val="accent1"/>
            </a:solidFill>
            <a:prstDash val="solid"/>
            <a:round/>
            <a:headEnd type="none" w="med" len="med"/>
            <a:tailEnd type="none" w="med" len="med"/>
          </a:ln>
        </p:spPr>
      </p:sp>
      <p:sp>
        <p:nvSpPr>
          <p:cNvPr id="243720" name="Text Box 8"/>
          <p:cNvSpPr txBox="1"/>
          <p:nvPr/>
        </p:nvSpPr>
        <p:spPr>
          <a:xfrm>
            <a:off x="3985260" y="1703070"/>
            <a:ext cx="1371600" cy="521970"/>
          </a:xfrm>
          <a:prstGeom prst="rect">
            <a:avLst/>
          </a:prstGeom>
          <a:noFill/>
          <a:ln w="9525">
            <a:noFill/>
          </a:ln>
        </p:spPr>
        <p:txBody>
          <a:bodyPr anchor="t">
            <a:spAutoFit/>
          </a:bodyPr>
          <a:lstStyle/>
          <a:p>
            <a:pPr>
              <a:spcBef>
                <a:spcPct val="50000"/>
              </a:spcBef>
            </a:pPr>
            <a:r>
              <a:rPr lang="zh-CN" altLang="zh-CN" sz="2800" b="1" dirty="0">
                <a:solidFill>
                  <a:srgbClr val="FF0000"/>
                </a:solidFill>
                <a:latin typeface="楷体" panose="02010609060101010101" pitchFamily="49" charset="-122"/>
                <a:ea typeface="楷体" panose="02010609060101010101" pitchFamily="49" charset="-122"/>
              </a:rPr>
              <a:t>阶码</a:t>
            </a:r>
            <a:r>
              <a:rPr lang="en-US" altLang="zh-CN" sz="2800" b="1" dirty="0">
                <a:solidFill>
                  <a:srgbClr val="FF0000"/>
                </a:solidFill>
                <a:latin typeface="楷体" panose="02010609060101010101" pitchFamily="49" charset="-122"/>
                <a:ea typeface="楷体" panose="02010609060101010101" pitchFamily="49" charset="-122"/>
              </a:rPr>
              <a:t>E</a:t>
            </a:r>
          </a:p>
        </p:txBody>
      </p:sp>
      <p:grpSp>
        <p:nvGrpSpPr>
          <p:cNvPr id="9" name="Group 38"/>
          <p:cNvGrpSpPr/>
          <p:nvPr/>
        </p:nvGrpSpPr>
        <p:grpSpPr>
          <a:xfrm>
            <a:off x="235585" y="895350"/>
            <a:ext cx="7914640" cy="539750"/>
            <a:chOff x="230" y="1056"/>
            <a:chExt cx="4906" cy="340"/>
          </a:xfrm>
        </p:grpSpPr>
        <p:sp>
          <p:nvSpPr>
            <p:cNvPr id="9225" name="Text Box 10"/>
            <p:cNvSpPr txBox="1"/>
            <p:nvPr/>
          </p:nvSpPr>
          <p:spPr>
            <a:xfrm>
              <a:off x="2208" y="1056"/>
              <a:ext cx="2928" cy="329"/>
            </a:xfrm>
            <a:prstGeom prst="rect">
              <a:avLst/>
            </a:prstGeom>
            <a:noFill/>
            <a:ln w="38100" cap="flat" cmpd="sng">
              <a:solidFill>
                <a:schemeClr val="tx1"/>
              </a:solidFill>
              <a:prstDash val="solid"/>
              <a:miter/>
              <a:headEnd type="none" w="med" len="med"/>
              <a:tailEnd type="none" w="med" len="med"/>
            </a:ln>
          </p:spPr>
          <p:txBody>
            <a:bodyPr anchor="t">
              <a:spAutoFit/>
            </a:bodyPr>
            <a:lstStyle/>
            <a:p>
              <a:pPr>
                <a:spcBef>
                  <a:spcPct val="50000"/>
                </a:spcBef>
              </a:pPr>
              <a:r>
                <a:rPr lang="en-US" altLang="zh-CN" sz="2800" b="1" dirty="0">
                  <a:latin typeface="楷体" panose="02010609060101010101" pitchFamily="49" charset="-122"/>
                  <a:ea typeface="楷体" panose="02010609060101010101" pitchFamily="49" charset="-122"/>
                </a:rPr>
                <a:t>Ef  E1 … Em  Mf M1 … Mn</a:t>
              </a:r>
            </a:p>
          </p:txBody>
        </p:sp>
        <p:sp>
          <p:nvSpPr>
            <p:cNvPr id="9226" name="Line 11"/>
            <p:cNvSpPr/>
            <p:nvPr/>
          </p:nvSpPr>
          <p:spPr>
            <a:xfrm>
              <a:off x="2592" y="1056"/>
              <a:ext cx="2" cy="329"/>
            </a:xfrm>
            <a:prstGeom prst="line">
              <a:avLst/>
            </a:prstGeom>
            <a:ln w="38100" cap="flat" cmpd="sng">
              <a:solidFill>
                <a:schemeClr val="tx1"/>
              </a:solidFill>
              <a:prstDash val="solid"/>
              <a:round/>
              <a:headEnd type="none" w="med" len="med"/>
              <a:tailEnd type="none" w="med" len="med"/>
            </a:ln>
          </p:spPr>
        </p:sp>
        <p:sp>
          <p:nvSpPr>
            <p:cNvPr id="9227" name="Text Box 12"/>
            <p:cNvSpPr txBox="1"/>
            <p:nvPr/>
          </p:nvSpPr>
          <p:spPr>
            <a:xfrm>
              <a:off x="230" y="1056"/>
              <a:ext cx="1866" cy="329"/>
            </a:xfrm>
            <a:prstGeom prst="rect">
              <a:avLst/>
            </a:prstGeom>
            <a:noFill/>
            <a:ln w="9525">
              <a:noFill/>
            </a:ln>
          </p:spPr>
          <p:txBody>
            <a:bodyPr wrap="square" anchor="t">
              <a:spAutoFit/>
            </a:bodyPr>
            <a:lstStyle/>
            <a:p>
              <a:pPr>
                <a:spcBef>
                  <a:spcPct val="50000"/>
                </a:spcBef>
              </a:pPr>
              <a:r>
                <a:rPr lang="zh-CN" altLang="en-US" sz="2800" b="1" dirty="0">
                  <a:latin typeface="楷体" panose="02010609060101010101" pitchFamily="49" charset="-122"/>
                  <a:ea typeface="楷体" panose="02010609060101010101" pitchFamily="49" charset="-122"/>
                </a:rPr>
                <a:t>浮点数机器格式：</a:t>
              </a:r>
            </a:p>
          </p:txBody>
        </p:sp>
        <p:sp>
          <p:nvSpPr>
            <p:cNvPr id="9228" name="Line 13"/>
            <p:cNvSpPr/>
            <p:nvPr/>
          </p:nvSpPr>
          <p:spPr>
            <a:xfrm>
              <a:off x="2983" y="1056"/>
              <a:ext cx="4" cy="329"/>
            </a:xfrm>
            <a:prstGeom prst="line">
              <a:avLst/>
            </a:prstGeom>
            <a:ln w="38100" cap="flat" cmpd="sng">
              <a:solidFill>
                <a:schemeClr val="tx1"/>
              </a:solidFill>
              <a:prstDash val="solid"/>
              <a:round/>
              <a:headEnd type="none" w="med" len="med"/>
              <a:tailEnd type="none" w="med" len="med"/>
            </a:ln>
          </p:spPr>
        </p:sp>
        <p:sp>
          <p:nvSpPr>
            <p:cNvPr id="9229" name="Line 14"/>
            <p:cNvSpPr/>
            <p:nvPr/>
          </p:nvSpPr>
          <p:spPr>
            <a:xfrm>
              <a:off x="3343" y="1056"/>
              <a:ext cx="0" cy="329"/>
            </a:xfrm>
            <a:prstGeom prst="line">
              <a:avLst/>
            </a:prstGeom>
            <a:ln w="38100" cap="flat" cmpd="sng">
              <a:solidFill>
                <a:schemeClr val="tx1"/>
              </a:solidFill>
              <a:prstDash val="solid"/>
              <a:round/>
              <a:headEnd type="none" w="med" len="med"/>
              <a:tailEnd type="none" w="med" len="med"/>
            </a:ln>
          </p:spPr>
        </p:sp>
        <p:sp>
          <p:nvSpPr>
            <p:cNvPr id="9230" name="Line 15"/>
            <p:cNvSpPr/>
            <p:nvPr/>
          </p:nvSpPr>
          <p:spPr>
            <a:xfrm flipH="1">
              <a:off x="3738" y="1056"/>
              <a:ext cx="1" cy="340"/>
            </a:xfrm>
            <a:prstGeom prst="line">
              <a:avLst/>
            </a:prstGeom>
            <a:ln w="38100" cap="flat" cmpd="sng">
              <a:solidFill>
                <a:schemeClr val="tx1"/>
              </a:solidFill>
              <a:prstDash val="solid"/>
              <a:round/>
              <a:headEnd type="none" w="med" len="med"/>
              <a:tailEnd type="none" w="med" len="med"/>
            </a:ln>
          </p:spPr>
        </p:sp>
        <p:sp>
          <p:nvSpPr>
            <p:cNvPr id="9231" name="Line 16"/>
            <p:cNvSpPr/>
            <p:nvPr/>
          </p:nvSpPr>
          <p:spPr>
            <a:xfrm>
              <a:off x="4132" y="1056"/>
              <a:ext cx="2" cy="340"/>
            </a:xfrm>
            <a:prstGeom prst="line">
              <a:avLst/>
            </a:prstGeom>
            <a:ln w="38100" cap="flat" cmpd="sng">
              <a:solidFill>
                <a:schemeClr val="tx1"/>
              </a:solidFill>
              <a:prstDash val="solid"/>
              <a:round/>
              <a:headEnd type="none" w="med" len="med"/>
              <a:tailEnd type="none" w="med" len="med"/>
            </a:ln>
          </p:spPr>
        </p:sp>
        <p:sp>
          <p:nvSpPr>
            <p:cNvPr id="9232" name="Line 17"/>
            <p:cNvSpPr/>
            <p:nvPr/>
          </p:nvSpPr>
          <p:spPr>
            <a:xfrm>
              <a:off x="4463" y="1057"/>
              <a:ext cx="1" cy="328"/>
            </a:xfrm>
            <a:prstGeom prst="line">
              <a:avLst/>
            </a:prstGeom>
            <a:ln w="38100" cap="flat" cmpd="sng">
              <a:solidFill>
                <a:schemeClr val="tx1"/>
              </a:solidFill>
              <a:prstDash val="solid"/>
              <a:round/>
              <a:headEnd type="none" w="med" len="med"/>
              <a:tailEnd type="none" w="med" len="med"/>
            </a:ln>
          </p:spPr>
        </p:sp>
        <p:sp>
          <p:nvSpPr>
            <p:cNvPr id="9233" name="Line 18"/>
            <p:cNvSpPr/>
            <p:nvPr/>
          </p:nvSpPr>
          <p:spPr>
            <a:xfrm flipH="1">
              <a:off x="4769" y="1056"/>
              <a:ext cx="2" cy="329"/>
            </a:xfrm>
            <a:prstGeom prst="line">
              <a:avLst/>
            </a:prstGeom>
            <a:ln w="38100" cap="flat" cmpd="sng">
              <a:solidFill>
                <a:schemeClr val="tx1"/>
              </a:solidFill>
              <a:prstDash val="solid"/>
              <a:round/>
              <a:headEnd type="none" w="med" len="med"/>
              <a:tailEnd type="none" w="med" len="med"/>
            </a:ln>
          </p:spPr>
        </p:sp>
      </p:grpSp>
      <p:sp>
        <p:nvSpPr>
          <p:cNvPr id="243731" name="AutoShape 19"/>
          <p:cNvSpPr/>
          <p:nvPr/>
        </p:nvSpPr>
        <p:spPr>
          <a:xfrm rot="-5400000">
            <a:off x="4522470" y="480697"/>
            <a:ext cx="228600" cy="2369185"/>
          </a:xfrm>
          <a:prstGeom prst="leftBrace">
            <a:avLst>
              <a:gd name="adj1" fmla="val 75000"/>
              <a:gd name="adj2" fmla="val 50000"/>
            </a:avLst>
          </a:prstGeom>
          <a:noFill/>
          <a:ln w="38100" cap="flat" cmpd="sng">
            <a:solidFill>
              <a:schemeClr val="tx1"/>
            </a:solidFill>
            <a:prstDash val="solid"/>
            <a:round/>
            <a:headEnd type="none" w="med" len="med"/>
            <a:tailEnd type="none" w="med" len="med"/>
          </a:ln>
        </p:spPr>
        <p:txBody>
          <a:bodyPr wrap="none" anchor="ctr"/>
          <a:lstStyle/>
          <a:p>
            <a:pPr eaLnBrk="0" hangingPunct="0"/>
            <a:endParaRPr lang="zh-CN" altLang="en-US" sz="2800" b="1" dirty="0">
              <a:latin typeface="楷体" panose="02010609060101010101" pitchFamily="49" charset="-122"/>
              <a:ea typeface="楷体" panose="02010609060101010101" pitchFamily="49" charset="-122"/>
            </a:endParaRPr>
          </a:p>
        </p:txBody>
      </p:sp>
      <p:sp>
        <p:nvSpPr>
          <p:cNvPr id="243732" name="AutoShape 20"/>
          <p:cNvSpPr/>
          <p:nvPr/>
        </p:nvSpPr>
        <p:spPr>
          <a:xfrm rot="-5400000">
            <a:off x="6917690" y="546100"/>
            <a:ext cx="228600" cy="2237740"/>
          </a:xfrm>
          <a:prstGeom prst="leftBrace">
            <a:avLst>
              <a:gd name="adj1" fmla="val 75000"/>
              <a:gd name="adj2" fmla="val 50000"/>
            </a:avLst>
          </a:prstGeom>
          <a:noFill/>
          <a:ln w="38100" cap="flat" cmpd="sng">
            <a:solidFill>
              <a:schemeClr val="tx1"/>
            </a:solidFill>
            <a:prstDash val="solid"/>
            <a:round/>
            <a:headEnd type="none" w="med" len="med"/>
            <a:tailEnd type="none" w="med" len="med"/>
          </a:ln>
        </p:spPr>
        <p:txBody>
          <a:bodyPr wrap="none" anchor="ctr"/>
          <a:lstStyle/>
          <a:p>
            <a:pPr eaLnBrk="0" hangingPunct="0"/>
            <a:endParaRPr lang="zh-CN" altLang="en-US" sz="2800" b="1" dirty="0">
              <a:latin typeface="楷体" panose="02010609060101010101" pitchFamily="49" charset="-122"/>
              <a:ea typeface="楷体" panose="02010609060101010101" pitchFamily="49" charset="-122"/>
            </a:endParaRPr>
          </a:p>
        </p:txBody>
      </p:sp>
      <p:sp>
        <p:nvSpPr>
          <p:cNvPr id="243733" name="Text Box 21"/>
          <p:cNvSpPr txBox="1"/>
          <p:nvPr/>
        </p:nvSpPr>
        <p:spPr>
          <a:xfrm>
            <a:off x="6446520" y="1703070"/>
            <a:ext cx="1371600" cy="521970"/>
          </a:xfrm>
          <a:prstGeom prst="rect">
            <a:avLst/>
          </a:prstGeom>
          <a:noFill/>
          <a:ln w="9525">
            <a:noFill/>
          </a:ln>
        </p:spPr>
        <p:txBody>
          <a:bodyPr anchor="t">
            <a:spAutoFit/>
          </a:bodyPr>
          <a:lstStyle/>
          <a:p>
            <a:pPr>
              <a:spcBef>
                <a:spcPct val="50000"/>
              </a:spcBef>
            </a:pPr>
            <a:r>
              <a:rPr lang="zh-CN" altLang="zh-CN" sz="2800" b="1" dirty="0">
                <a:solidFill>
                  <a:srgbClr val="FF0000"/>
                </a:solidFill>
                <a:latin typeface="楷体" panose="02010609060101010101" pitchFamily="49" charset="-122"/>
                <a:ea typeface="楷体" panose="02010609060101010101" pitchFamily="49" charset="-122"/>
              </a:rPr>
              <a:t>尾数</a:t>
            </a:r>
            <a:r>
              <a:rPr lang="en-US" altLang="zh-CN" sz="2800" b="1" dirty="0">
                <a:solidFill>
                  <a:srgbClr val="FF0000"/>
                </a:solidFill>
                <a:latin typeface="楷体" panose="02010609060101010101" pitchFamily="49" charset="-122"/>
                <a:ea typeface="楷体" panose="02010609060101010101" pitchFamily="49" charset="-122"/>
              </a:rPr>
              <a:t>M</a:t>
            </a:r>
          </a:p>
        </p:txBody>
      </p:sp>
      <p:sp>
        <p:nvSpPr>
          <p:cNvPr id="243734" name="Text Box 22"/>
          <p:cNvSpPr txBox="1"/>
          <p:nvPr/>
        </p:nvSpPr>
        <p:spPr>
          <a:xfrm>
            <a:off x="2689860" y="1703070"/>
            <a:ext cx="1371600" cy="521970"/>
          </a:xfrm>
          <a:prstGeom prst="rect">
            <a:avLst/>
          </a:prstGeom>
          <a:noFill/>
          <a:ln w="9525">
            <a:noFill/>
          </a:ln>
        </p:spPr>
        <p:txBody>
          <a:bodyPr anchor="t">
            <a:spAutoFit/>
          </a:bodyPr>
          <a:lstStyle/>
          <a:p>
            <a:pPr>
              <a:spcBef>
                <a:spcPct val="50000"/>
              </a:spcBef>
            </a:pPr>
            <a:r>
              <a:rPr lang="zh-CN" altLang="zh-CN" sz="2800" b="1" dirty="0">
                <a:solidFill>
                  <a:schemeClr val="accent1"/>
                </a:solidFill>
                <a:latin typeface="楷体" panose="02010609060101010101" pitchFamily="49" charset="-122"/>
                <a:ea typeface="楷体" panose="02010609060101010101" pitchFamily="49" charset="-122"/>
              </a:rPr>
              <a:t>阶符</a:t>
            </a:r>
          </a:p>
        </p:txBody>
      </p:sp>
      <p:sp>
        <p:nvSpPr>
          <p:cNvPr id="243735" name="Text Box 23"/>
          <p:cNvSpPr txBox="1"/>
          <p:nvPr/>
        </p:nvSpPr>
        <p:spPr>
          <a:xfrm>
            <a:off x="5425440" y="1703070"/>
            <a:ext cx="1371600" cy="521970"/>
          </a:xfrm>
          <a:prstGeom prst="rect">
            <a:avLst/>
          </a:prstGeom>
          <a:noFill/>
          <a:ln w="9525">
            <a:noFill/>
          </a:ln>
        </p:spPr>
        <p:txBody>
          <a:bodyPr anchor="t">
            <a:spAutoFit/>
          </a:bodyPr>
          <a:lstStyle/>
          <a:p>
            <a:pPr>
              <a:spcBef>
                <a:spcPct val="50000"/>
              </a:spcBef>
            </a:pPr>
            <a:r>
              <a:rPr lang="zh-CN" altLang="zh-CN" sz="2800" b="1" dirty="0">
                <a:solidFill>
                  <a:schemeClr val="accent1"/>
                </a:solidFill>
                <a:latin typeface="楷体" panose="02010609060101010101" pitchFamily="49" charset="-122"/>
                <a:ea typeface="楷体" panose="02010609060101010101" pitchFamily="49" charset="-122"/>
              </a:rPr>
              <a:t>数符</a:t>
            </a:r>
          </a:p>
        </p:txBody>
      </p:sp>
      <p:sp>
        <p:nvSpPr>
          <p:cNvPr id="243736" name="Line 24"/>
          <p:cNvSpPr/>
          <p:nvPr/>
        </p:nvSpPr>
        <p:spPr>
          <a:xfrm flipH="1">
            <a:off x="5882640" y="1474470"/>
            <a:ext cx="381000" cy="304800"/>
          </a:xfrm>
          <a:prstGeom prst="line">
            <a:avLst/>
          </a:prstGeom>
          <a:ln w="38100" cap="flat" cmpd="sng">
            <a:solidFill>
              <a:schemeClr val="accent1"/>
            </a:solidFill>
            <a:prstDash val="solid"/>
            <a:round/>
            <a:headEnd type="none" w="med" len="med"/>
            <a:tailEnd type="none" w="med" len="med"/>
          </a:ln>
        </p:spPr>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3731"/>
                                        </p:tgtEl>
                                        <p:attrNameLst>
                                          <p:attrName>style.visibility</p:attrName>
                                        </p:attrNameLst>
                                      </p:cBhvr>
                                      <p:to>
                                        <p:strVal val="visible"/>
                                      </p:to>
                                    </p:set>
                                    <p:animEffect transition="in" filter="wipe(up)">
                                      <p:cBhvr>
                                        <p:cTn id="12" dur="500"/>
                                        <p:tgtEl>
                                          <p:spTgt spid="243731"/>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43720"/>
                                        </p:tgtEl>
                                        <p:attrNameLst>
                                          <p:attrName>style.visibility</p:attrName>
                                        </p:attrNameLst>
                                      </p:cBhvr>
                                      <p:to>
                                        <p:strVal val="visible"/>
                                      </p:to>
                                    </p:set>
                                    <p:animEffect transition="in" filter="wipe(up)">
                                      <p:cBhvr>
                                        <p:cTn id="16" dur="500"/>
                                        <p:tgtEl>
                                          <p:spTgt spid="24372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43732"/>
                                        </p:tgtEl>
                                        <p:attrNameLst>
                                          <p:attrName>style.visibility</p:attrName>
                                        </p:attrNameLst>
                                      </p:cBhvr>
                                      <p:to>
                                        <p:strVal val="visible"/>
                                      </p:to>
                                    </p:set>
                                    <p:animEffect transition="in" filter="wipe(up)">
                                      <p:cBhvr>
                                        <p:cTn id="21" dur="500"/>
                                        <p:tgtEl>
                                          <p:spTgt spid="243732"/>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243733"/>
                                        </p:tgtEl>
                                        <p:attrNameLst>
                                          <p:attrName>style.visibility</p:attrName>
                                        </p:attrNameLst>
                                      </p:cBhvr>
                                      <p:to>
                                        <p:strVal val="visible"/>
                                      </p:to>
                                    </p:set>
                                    <p:animEffect transition="in" filter="wipe(up)">
                                      <p:cBhvr>
                                        <p:cTn id="25" dur="500"/>
                                        <p:tgtEl>
                                          <p:spTgt spid="24373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43719"/>
                                        </p:tgtEl>
                                        <p:attrNameLst>
                                          <p:attrName>style.visibility</p:attrName>
                                        </p:attrNameLst>
                                      </p:cBhvr>
                                      <p:to>
                                        <p:strVal val="visible"/>
                                      </p:to>
                                    </p:set>
                                    <p:animEffect transition="in" filter="wipe(up)">
                                      <p:cBhvr>
                                        <p:cTn id="30" dur="500"/>
                                        <p:tgtEl>
                                          <p:spTgt spid="243719"/>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243734"/>
                                        </p:tgtEl>
                                        <p:attrNameLst>
                                          <p:attrName>style.visibility</p:attrName>
                                        </p:attrNameLst>
                                      </p:cBhvr>
                                      <p:to>
                                        <p:strVal val="visible"/>
                                      </p:to>
                                    </p:set>
                                    <p:animEffect transition="in" filter="wipe(up)">
                                      <p:cBhvr>
                                        <p:cTn id="34" dur="500"/>
                                        <p:tgtEl>
                                          <p:spTgt spid="24373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243736"/>
                                        </p:tgtEl>
                                        <p:attrNameLst>
                                          <p:attrName>style.visibility</p:attrName>
                                        </p:attrNameLst>
                                      </p:cBhvr>
                                      <p:to>
                                        <p:strVal val="visible"/>
                                      </p:to>
                                    </p:set>
                                    <p:animEffect transition="in" filter="wipe(up)">
                                      <p:cBhvr>
                                        <p:cTn id="39" dur="500"/>
                                        <p:tgtEl>
                                          <p:spTgt spid="243736"/>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243735"/>
                                        </p:tgtEl>
                                        <p:attrNameLst>
                                          <p:attrName>style.visibility</p:attrName>
                                        </p:attrNameLst>
                                      </p:cBhvr>
                                      <p:to>
                                        <p:strVal val="visible"/>
                                      </p:to>
                                    </p:set>
                                    <p:animEffect transition="in" filter="wipe(up)">
                                      <p:cBhvr>
                                        <p:cTn id="43" dur="500"/>
                                        <p:tgtEl>
                                          <p:spTgt spid="24373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
                                            <p:txEl>
                                              <p:pRg st="0" end="0"/>
                                            </p:txEl>
                                          </p:spTgt>
                                        </p:tgtEl>
                                        <p:attrNameLst>
                                          <p:attrName>style.visibility</p:attrName>
                                        </p:attrNameLst>
                                      </p:cBhvr>
                                      <p:to>
                                        <p:strVal val="visible"/>
                                      </p:to>
                                    </p:set>
                                    <p:animEffect transition="in" filter="wipe(left)">
                                      <p:cBhvr>
                                        <p:cTn id="48" dur="500"/>
                                        <p:tgtEl>
                                          <p:spTgt spid="3">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animEffect transition="in" filter="wipe(left)">
                                      <p:cBhvr>
                                        <p:cTn id="53" dur="500"/>
                                        <p:tgtEl>
                                          <p:spTgt spid="3">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
                                            <p:txEl>
                                              <p:pRg st="2" end="2"/>
                                            </p:txEl>
                                          </p:spTgt>
                                        </p:tgtEl>
                                        <p:attrNameLst>
                                          <p:attrName>style.visibility</p:attrName>
                                        </p:attrNameLst>
                                      </p:cBhvr>
                                      <p:to>
                                        <p:strVal val="visible"/>
                                      </p:to>
                                    </p:set>
                                    <p:animEffect transition="in" filter="wipe(left)">
                                      <p:cBhvr>
                                        <p:cTn id="5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43720" grpId="0"/>
      <p:bldP spid="243731" grpId="0" bldLvl="0" animBg="1"/>
      <p:bldP spid="243732" grpId="0" bldLvl="0" animBg="1"/>
      <p:bldP spid="243733" grpId="0"/>
      <p:bldP spid="243734" grpId="0"/>
      <p:bldP spid="243735"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7174"/>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2" y="124434"/>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一、数值型数据的表示方法</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2D47D29-F60B-4D4D-8E44-7D4AF2C1DC47}" type="datetime1">
              <a:rPr lang="zh-CN" altLang="en-US" smtClean="0"/>
              <a:t>2020/11/5</a:t>
            </a:fld>
            <a:endParaRPr lang="zh-CN" altLang="en-US" dirty="0"/>
          </a:p>
        </p:txBody>
      </p:sp>
      <p:sp>
        <p:nvSpPr>
          <p:cNvPr id="6" name="页脚占位符 5"/>
          <p:cNvSpPr>
            <a:spLocks noGrp="1"/>
          </p:cNvSpPr>
          <p:nvPr>
            <p:ph type="ftr" sz="quarter" idx="11"/>
          </p:nvPr>
        </p:nvSpPr>
        <p:spPr>
          <a:xfrm>
            <a:off x="3028950" y="6356352"/>
            <a:ext cx="3219450" cy="365125"/>
          </a:xfrm>
        </p:spPr>
        <p:txBody>
          <a:bodyPr/>
          <a:lstStyle/>
          <a:p>
            <a:r>
              <a:rPr lang="zh-CN" altLang="en-US" dirty="0"/>
              <a:t>计算机系统结构</a:t>
            </a:r>
            <a:r>
              <a:rPr lang="en-US" altLang="zh-CN" dirty="0"/>
              <a:t>--</a:t>
            </a:r>
            <a:r>
              <a:rPr lang="zh-CN" altLang="en-US" dirty="0"/>
              <a:t>第二章 计算机中的信息表示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39</a:t>
            </a:fld>
            <a:endParaRPr lang="zh-CN" altLang="en-US"/>
          </a:p>
        </p:txBody>
      </p:sp>
      <p:sp>
        <p:nvSpPr>
          <p:cNvPr id="3" name="Text Box 5"/>
          <p:cNvSpPr txBox="1"/>
          <p:nvPr/>
        </p:nvSpPr>
        <p:spPr>
          <a:xfrm>
            <a:off x="363222" y="713740"/>
            <a:ext cx="8203565" cy="5908040"/>
          </a:xfrm>
          <a:prstGeom prst="rect">
            <a:avLst/>
          </a:prstGeom>
          <a:noFill/>
          <a:ln w="9525">
            <a:noFill/>
          </a:ln>
        </p:spPr>
        <p:txBody>
          <a:bodyPr wrap="square" anchor="t">
            <a:spAutoFit/>
          </a:bodyPr>
          <a:lstStyle/>
          <a:p>
            <a:pPr>
              <a:lnSpc>
                <a:spcPct val="150000"/>
              </a:lnSpc>
            </a:pPr>
            <a:r>
              <a:rPr lang="zh-CN" altLang="en-US" sz="2800" b="1" dirty="0">
                <a:solidFill>
                  <a:srgbClr val="ED7D31"/>
                </a:solidFill>
                <a:latin typeface="楷体" panose="02010609060101010101" pitchFamily="49" charset="-122"/>
                <a:ea typeface="楷体" panose="02010609060101010101" pitchFamily="49" charset="-122"/>
                <a:sym typeface="+mn-ea"/>
              </a:rPr>
              <a:t>移码（增码）</a:t>
            </a:r>
          </a:p>
          <a:p>
            <a:pPr>
              <a:lnSpc>
                <a:spcPct val="150000"/>
              </a:lnSpc>
            </a:pPr>
            <a:r>
              <a:rPr lang="zh-CN" altLang="en-US" sz="2800" b="1" dirty="0">
                <a:latin typeface="楷体" panose="02010609060101010101" pitchFamily="49" charset="-122"/>
                <a:ea typeface="楷体" panose="02010609060101010101" pitchFamily="49" charset="-122"/>
                <a:sym typeface="+mn-ea"/>
              </a:rPr>
              <a:t>前面提到的移码也称为增码，常用于表示浮点数的阶码中。移码定义如下：</a:t>
            </a:r>
          </a:p>
          <a:p>
            <a:pPr>
              <a:lnSpc>
                <a:spcPct val="150000"/>
              </a:lnSpc>
            </a:pPr>
            <a:r>
              <a:rPr lang="zh-CN" altLang="en-US" sz="2800" b="1" dirty="0">
                <a:latin typeface="楷体" panose="02010609060101010101" pitchFamily="49" charset="-122"/>
                <a:ea typeface="楷体" panose="02010609060101010101" pitchFamily="49" charset="-122"/>
                <a:sym typeface="+mn-ea"/>
              </a:rPr>
              <a:t>若阶码（连同一位符号位）共m+1位，代码序列为X</a:t>
            </a:r>
            <a:r>
              <a:rPr lang="zh-CN" altLang="en-US" sz="2800" b="1" baseline="-25000" dirty="0">
                <a:latin typeface="楷体" panose="02010609060101010101" pitchFamily="49" charset="-122"/>
                <a:ea typeface="楷体" panose="02010609060101010101" pitchFamily="49" charset="-122"/>
                <a:sym typeface="+mn-ea"/>
              </a:rPr>
              <a:t>m</a:t>
            </a:r>
            <a:r>
              <a:rPr lang="zh-CN" altLang="en-US" sz="2800" b="1" dirty="0">
                <a:latin typeface="楷体" panose="02010609060101010101" pitchFamily="49" charset="-122"/>
                <a:ea typeface="楷体" panose="02010609060101010101" pitchFamily="49" charset="-122"/>
                <a:sym typeface="+mn-ea"/>
              </a:rPr>
              <a:t>X</a:t>
            </a:r>
            <a:r>
              <a:rPr lang="zh-CN" altLang="en-US" sz="2800" b="1" baseline="-25000" dirty="0">
                <a:latin typeface="楷体" panose="02010609060101010101" pitchFamily="49" charset="-122"/>
                <a:ea typeface="楷体" panose="02010609060101010101" pitchFamily="49" charset="-122"/>
                <a:sym typeface="+mn-ea"/>
              </a:rPr>
              <a:t>m</a:t>
            </a:r>
            <a:r>
              <a:rPr lang="en-US" altLang="zh-CN" sz="2800" b="1" baseline="-25000" dirty="0">
                <a:latin typeface="楷体" panose="02010609060101010101" pitchFamily="49" charset="-122"/>
                <a:ea typeface="楷体" panose="02010609060101010101" pitchFamily="49" charset="-122"/>
                <a:sym typeface="+mn-ea"/>
              </a:rPr>
              <a:t>-</a:t>
            </a:r>
            <a:r>
              <a:rPr lang="zh-CN" altLang="en-US" sz="2800" b="1" baseline="-25000" dirty="0">
                <a:latin typeface="楷体" panose="02010609060101010101" pitchFamily="49" charset="-122"/>
                <a:ea typeface="楷体" panose="02010609060101010101" pitchFamily="49" charset="-122"/>
                <a:sym typeface="+mn-ea"/>
              </a:rPr>
              <a:t>1</a:t>
            </a:r>
            <a:r>
              <a:rPr lang="zh-CN" altLang="en-US" sz="2800" b="1" dirty="0">
                <a:latin typeface="楷体" panose="02010609060101010101" pitchFamily="49" charset="-122"/>
                <a:ea typeface="楷体" panose="02010609060101010101" pitchFamily="49" charset="-122"/>
                <a:sym typeface="+mn-ea"/>
              </a:rPr>
              <a:t>…X</a:t>
            </a:r>
            <a:r>
              <a:rPr lang="zh-CN" altLang="en-US" sz="2800" b="1" baseline="-25000" dirty="0">
                <a:latin typeface="楷体" panose="02010609060101010101" pitchFamily="49" charset="-122"/>
                <a:ea typeface="楷体" panose="02010609060101010101" pitchFamily="49" charset="-122"/>
                <a:sym typeface="+mn-ea"/>
              </a:rPr>
              <a:t>1</a:t>
            </a:r>
            <a:r>
              <a:rPr lang="zh-CN" altLang="en-US" sz="2800" b="1" dirty="0">
                <a:latin typeface="楷体" panose="02010609060101010101" pitchFamily="49" charset="-122"/>
                <a:ea typeface="楷体" panose="02010609060101010101" pitchFamily="49" charset="-122"/>
                <a:sym typeface="+mn-ea"/>
              </a:rPr>
              <a:t>X</a:t>
            </a:r>
            <a:r>
              <a:rPr lang="zh-CN" altLang="en-US" sz="2800" b="1" baseline="-25000" dirty="0">
                <a:latin typeface="楷体" panose="02010609060101010101" pitchFamily="49" charset="-122"/>
                <a:ea typeface="楷体" panose="02010609060101010101" pitchFamily="49" charset="-122"/>
                <a:sym typeface="+mn-ea"/>
              </a:rPr>
              <a:t>0</a:t>
            </a:r>
            <a:r>
              <a:rPr lang="zh-CN" altLang="en-US" sz="2800" b="1" dirty="0">
                <a:latin typeface="楷体" panose="02010609060101010101" pitchFamily="49" charset="-122"/>
                <a:ea typeface="楷体" panose="02010609060101010101" pitchFamily="49" charset="-122"/>
                <a:sym typeface="+mn-ea"/>
              </a:rPr>
              <a:t>，则</a:t>
            </a:r>
          </a:p>
          <a:p>
            <a:pPr>
              <a:lnSpc>
                <a:spcPct val="150000"/>
              </a:lnSpc>
            </a:pPr>
            <a:r>
              <a:rPr lang="zh-CN" altLang="en-US" sz="2800" b="1" dirty="0">
                <a:latin typeface="楷体" panose="02010609060101010101" pitchFamily="49" charset="-122"/>
                <a:ea typeface="楷体" panose="02010609060101010101" pitchFamily="49" charset="-122"/>
                <a:sym typeface="+mn-ea"/>
              </a:rPr>
              <a:t>             </a:t>
            </a:r>
            <a:r>
              <a:rPr lang="zh-CN" altLang="en-US" sz="2800" b="1" dirty="0">
                <a:solidFill>
                  <a:schemeClr val="accent6">
                    <a:lumMod val="75000"/>
                  </a:schemeClr>
                </a:solidFill>
                <a:latin typeface="楷体" panose="02010609060101010101" pitchFamily="49" charset="-122"/>
                <a:ea typeface="楷体" panose="02010609060101010101" pitchFamily="49" charset="-122"/>
                <a:sym typeface="+mn-ea"/>
              </a:rPr>
              <a:t>X</a:t>
            </a:r>
            <a:r>
              <a:rPr lang="zh-CN" altLang="en-US" sz="2800" b="1" baseline="-25000" dirty="0">
                <a:solidFill>
                  <a:schemeClr val="accent6">
                    <a:lumMod val="75000"/>
                  </a:schemeClr>
                </a:solidFill>
                <a:latin typeface="楷体" panose="02010609060101010101" pitchFamily="49" charset="-122"/>
                <a:ea typeface="楷体" panose="02010609060101010101" pitchFamily="49" charset="-122"/>
                <a:sym typeface="+mn-ea"/>
              </a:rPr>
              <a:t>移</a:t>
            </a:r>
            <a:r>
              <a:rPr lang="zh-CN" altLang="en-US" sz="2800" b="1" dirty="0">
                <a:solidFill>
                  <a:schemeClr val="accent6">
                    <a:lumMod val="75000"/>
                  </a:schemeClr>
                </a:solidFill>
                <a:latin typeface="楷体" panose="02010609060101010101" pitchFamily="49" charset="-122"/>
                <a:ea typeface="楷体" panose="02010609060101010101" pitchFamily="49" charset="-122"/>
                <a:sym typeface="+mn-ea"/>
              </a:rPr>
              <a:t>=2</a:t>
            </a:r>
            <a:r>
              <a:rPr lang="zh-CN" altLang="en-US" sz="2800" b="1" baseline="30000" dirty="0">
                <a:solidFill>
                  <a:schemeClr val="accent6">
                    <a:lumMod val="75000"/>
                  </a:schemeClr>
                </a:solidFill>
                <a:latin typeface="楷体" panose="02010609060101010101" pitchFamily="49" charset="-122"/>
                <a:ea typeface="楷体" panose="02010609060101010101" pitchFamily="49" charset="-122"/>
                <a:sym typeface="+mn-ea"/>
              </a:rPr>
              <a:t>m</a:t>
            </a:r>
            <a:r>
              <a:rPr lang="zh-CN" altLang="en-US" sz="2800" b="1" dirty="0">
                <a:solidFill>
                  <a:schemeClr val="accent6">
                    <a:lumMod val="75000"/>
                  </a:schemeClr>
                </a:solidFill>
                <a:latin typeface="楷体" panose="02010609060101010101" pitchFamily="49" charset="-122"/>
                <a:ea typeface="楷体" panose="02010609060101010101" pitchFamily="49" charset="-122"/>
                <a:sym typeface="+mn-ea"/>
              </a:rPr>
              <a:t>+X    －2</a:t>
            </a:r>
            <a:r>
              <a:rPr lang="zh-CN" altLang="en-US" sz="2800" b="1" baseline="30000" dirty="0">
                <a:solidFill>
                  <a:schemeClr val="accent6">
                    <a:lumMod val="75000"/>
                  </a:schemeClr>
                </a:solidFill>
                <a:latin typeface="楷体" panose="02010609060101010101" pitchFamily="49" charset="-122"/>
                <a:ea typeface="楷体" panose="02010609060101010101" pitchFamily="49" charset="-122"/>
                <a:sym typeface="+mn-ea"/>
              </a:rPr>
              <a:t>m</a:t>
            </a:r>
            <a:r>
              <a:rPr lang="zh-CN" altLang="en-US" sz="2800" b="1" dirty="0">
                <a:solidFill>
                  <a:schemeClr val="accent6">
                    <a:lumMod val="75000"/>
                  </a:schemeClr>
                </a:solidFill>
                <a:latin typeface="楷体" panose="02010609060101010101" pitchFamily="49" charset="-122"/>
                <a:ea typeface="楷体" panose="02010609060101010101" pitchFamily="49" charset="-122"/>
                <a:sym typeface="+mn-ea"/>
              </a:rPr>
              <a:t>≤X＜2</a:t>
            </a:r>
            <a:r>
              <a:rPr lang="zh-CN" altLang="en-US" sz="2800" b="1" baseline="30000" dirty="0">
                <a:solidFill>
                  <a:schemeClr val="accent6">
                    <a:lumMod val="75000"/>
                  </a:schemeClr>
                </a:solidFill>
                <a:latin typeface="楷体" panose="02010609060101010101" pitchFamily="49" charset="-122"/>
                <a:ea typeface="楷体" panose="02010609060101010101" pitchFamily="49" charset="-122"/>
                <a:sym typeface="+mn-ea"/>
              </a:rPr>
              <a:t>m</a:t>
            </a:r>
            <a:r>
              <a:rPr lang="zh-CN" altLang="en-US" sz="2800" b="1" dirty="0">
                <a:solidFill>
                  <a:schemeClr val="accent6">
                    <a:lumMod val="75000"/>
                  </a:schemeClr>
                </a:solidFill>
                <a:latin typeface="楷体" panose="02010609060101010101" pitchFamily="49" charset="-122"/>
                <a:ea typeface="楷体" panose="02010609060101010101" pitchFamily="49" charset="-122"/>
                <a:sym typeface="+mn-ea"/>
              </a:rPr>
              <a:t>             </a:t>
            </a:r>
          </a:p>
          <a:p>
            <a:pPr>
              <a:lnSpc>
                <a:spcPct val="150000"/>
              </a:lnSpc>
            </a:pPr>
            <a:r>
              <a:rPr lang="zh-CN" altLang="en-US" sz="2800" b="1" dirty="0">
                <a:latin typeface="楷体" panose="02010609060101010101" pitchFamily="49" charset="-122"/>
                <a:ea typeface="楷体" panose="02010609060101010101" pitchFamily="49" charset="-122"/>
                <a:sym typeface="+mn-ea"/>
              </a:rPr>
              <a:t>式中X是阶码的真值，2</a:t>
            </a:r>
            <a:r>
              <a:rPr lang="zh-CN" altLang="en-US" sz="2800" b="1" baseline="30000" dirty="0">
                <a:latin typeface="楷体" panose="02010609060101010101" pitchFamily="49" charset="-122"/>
                <a:ea typeface="楷体" panose="02010609060101010101" pitchFamily="49" charset="-122"/>
                <a:sym typeface="+mn-ea"/>
              </a:rPr>
              <a:t>m</a:t>
            </a:r>
            <a:r>
              <a:rPr lang="zh-CN" altLang="en-US" sz="2800" b="1" dirty="0">
                <a:latin typeface="楷体" panose="02010609060101010101" pitchFamily="49" charset="-122"/>
                <a:ea typeface="楷体" panose="02010609060101010101" pitchFamily="49" charset="-122"/>
                <a:sym typeface="+mn-ea"/>
              </a:rPr>
              <a:t>是符号位X</a:t>
            </a:r>
            <a:r>
              <a:rPr lang="zh-CN" altLang="en-US" sz="2800" b="1" baseline="-25000" dirty="0">
                <a:latin typeface="楷体" panose="02010609060101010101" pitchFamily="49" charset="-122"/>
                <a:ea typeface="楷体" panose="02010609060101010101" pitchFamily="49" charset="-122"/>
                <a:sym typeface="+mn-ea"/>
              </a:rPr>
              <a:t>m</a:t>
            </a:r>
            <a:r>
              <a:rPr lang="zh-CN" altLang="en-US" sz="2800" b="1" dirty="0">
                <a:latin typeface="楷体" panose="02010609060101010101" pitchFamily="49" charset="-122"/>
                <a:ea typeface="楷体" panose="02010609060101010101" pitchFamily="49" charset="-122"/>
                <a:sym typeface="+mn-ea"/>
              </a:rPr>
              <a:t>的位权。因此X移相当于将真值X沿数轴正向平移2</a:t>
            </a:r>
            <a:r>
              <a:rPr lang="zh-CN" altLang="en-US" sz="2800" b="1" baseline="30000" dirty="0">
                <a:latin typeface="楷体" panose="02010609060101010101" pitchFamily="49" charset="-122"/>
                <a:ea typeface="楷体" panose="02010609060101010101" pitchFamily="49" charset="-122"/>
                <a:sym typeface="+mn-ea"/>
              </a:rPr>
              <a:t>m</a:t>
            </a:r>
            <a:r>
              <a:rPr lang="zh-CN" altLang="en-US" sz="2800" b="1" dirty="0">
                <a:latin typeface="楷体" panose="02010609060101010101" pitchFamily="49" charset="-122"/>
                <a:ea typeface="楷体" panose="02010609060101010101" pitchFamily="49" charset="-122"/>
                <a:sym typeface="+mn-ea"/>
              </a:rPr>
              <a:t>，所以称为移码。或者说将X增加2</a:t>
            </a:r>
            <a:r>
              <a:rPr lang="zh-CN" altLang="en-US" sz="2800" b="1" baseline="30000" dirty="0">
                <a:latin typeface="楷体" panose="02010609060101010101" pitchFamily="49" charset="-122"/>
                <a:ea typeface="楷体" panose="02010609060101010101" pitchFamily="49" charset="-122"/>
                <a:sym typeface="+mn-ea"/>
              </a:rPr>
              <a:t>m</a:t>
            </a:r>
            <a:r>
              <a:rPr lang="zh-CN" altLang="en-US" sz="2800" b="1" dirty="0">
                <a:latin typeface="楷体" panose="02010609060101010101" pitchFamily="49" charset="-122"/>
                <a:ea typeface="楷体" panose="02010609060101010101" pitchFamily="49" charset="-122"/>
                <a:sym typeface="+mn-ea"/>
              </a:rPr>
              <a:t>，所以又取名为增码。</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4D3A0782-5711-44C8-A5A6-8E0CD5B16373}" type="datetime1">
              <a:rPr lang="zh-CN" altLang="en-US">
                <a:solidFill>
                  <a:prstClr val="black">
                    <a:tint val="75000"/>
                  </a:prstClr>
                </a:solidFill>
                <a:latin typeface="Calibri" panose="020F0502020204030204"/>
                <a:ea typeface="等线" panose="02010600030101010101" pitchFamily="2" charset="-122"/>
              </a:rPr>
              <a:pPr>
                <a:defRPr/>
              </a:pPr>
              <a:t>2020/11/5</a:t>
            </a:fld>
            <a:endParaRPr lang="zh-CN" altLang="en-US">
              <a:solidFill>
                <a:prstClr val="black">
                  <a:tint val="75000"/>
                </a:prstClr>
              </a:solidFill>
              <a:latin typeface="Calibri" panose="020F0502020204030204"/>
              <a:ea typeface="等线" panose="02010600030101010101" pitchFamily="2" charset="-122"/>
            </a:endParaRPr>
          </a:p>
        </p:txBody>
      </p:sp>
      <p:sp>
        <p:nvSpPr>
          <p:cNvPr id="3" name="页脚占位符 2"/>
          <p:cNvSpPr>
            <a:spLocks noGrp="1"/>
          </p:cNvSpPr>
          <p:nvPr>
            <p:ph type="ftr" sz="quarter" idx="11"/>
          </p:nvPr>
        </p:nvSpPr>
        <p:spPr/>
        <p:txBody>
          <a:bodyPr/>
          <a:lstStyle/>
          <a:p>
            <a:pPr>
              <a:defRPr/>
            </a:pPr>
            <a:r>
              <a:rPr lang="zh-CN" altLang="en-US" dirty="0">
                <a:solidFill>
                  <a:prstClr val="black">
                    <a:tint val="75000"/>
                  </a:prstClr>
                </a:solidFill>
                <a:latin typeface="Calibri" panose="020F0502020204030204"/>
                <a:ea typeface="等线" panose="02010600030101010101" pitchFamily="2" charset="-122"/>
              </a:rPr>
              <a:t>计算机系统结构</a:t>
            </a:r>
            <a:r>
              <a:rPr lang="en-US" altLang="zh-CN" dirty="0">
                <a:solidFill>
                  <a:prstClr val="black">
                    <a:tint val="75000"/>
                  </a:prstClr>
                </a:solidFill>
                <a:latin typeface="Calibri" panose="020F0502020204030204"/>
                <a:ea typeface="等线" panose="02010600030101010101" pitchFamily="2" charset="-122"/>
              </a:rPr>
              <a:t>--</a:t>
            </a:r>
            <a:r>
              <a:rPr lang="zh-CN" altLang="en-US" dirty="0">
                <a:solidFill>
                  <a:prstClr val="black">
                    <a:tint val="75000"/>
                  </a:prstClr>
                </a:solidFill>
                <a:latin typeface="Calibri" panose="020F0502020204030204"/>
                <a:ea typeface="等线" panose="02010600030101010101" pitchFamily="2" charset="-122"/>
              </a:rPr>
              <a:t>第二章 计算机中的信息表示</a:t>
            </a:r>
          </a:p>
        </p:txBody>
      </p:sp>
      <p:sp>
        <p:nvSpPr>
          <p:cNvPr id="4" name="灯片编号占位符 3"/>
          <p:cNvSpPr>
            <a:spLocks noGrp="1"/>
          </p:cNvSpPr>
          <p:nvPr>
            <p:ph type="sldNum" sz="quarter" idx="12"/>
          </p:nvPr>
        </p:nvSpPr>
        <p:spPr/>
        <p:txBody>
          <a:bodyPr/>
          <a:lstStyle/>
          <a:p>
            <a:pPr>
              <a:defRPr/>
            </a:pPr>
            <a:fld id="{CD331227-691F-4B7F-8493-F4368ED92163}" type="slidenum">
              <a:rPr lang="zh-CN" altLang="en-US">
                <a:solidFill>
                  <a:prstClr val="black">
                    <a:tint val="75000"/>
                  </a:prstClr>
                </a:solidFill>
                <a:latin typeface="Calibri" panose="020F0502020204030204"/>
                <a:ea typeface="等线" panose="02010600030101010101" pitchFamily="2" charset="-122"/>
              </a:rPr>
              <a:pPr>
                <a:defRPr/>
              </a:pPr>
              <a:t>4</a:t>
            </a:fld>
            <a:endParaRPr lang="zh-CN" altLang="en-US">
              <a:solidFill>
                <a:prstClr val="black">
                  <a:tint val="75000"/>
                </a:prstClr>
              </a:solidFill>
              <a:latin typeface="Calibri" panose="020F0502020204030204"/>
              <a:ea typeface="等线" panose="02010600030101010101" pitchFamily="2" charset="-122"/>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9" name="矩形 8"/>
          <p:cNvSpPr/>
          <p:nvPr/>
        </p:nvSpPr>
        <p:spPr>
          <a:xfrm>
            <a:off x="-21515" y="-1475"/>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latin typeface="Calibri" panose="020F0502020204030204"/>
              <a:ea typeface="等线" panose="02010600030101010101" pitchFamily="2" charset="-122"/>
            </a:endParaRPr>
          </a:p>
        </p:txBody>
      </p:sp>
      <p:sp>
        <p:nvSpPr>
          <p:cNvPr id="10" name="iSľídé"/>
          <p:cNvSpPr/>
          <p:nvPr/>
        </p:nvSpPr>
        <p:spPr>
          <a:xfrm>
            <a:off x="502444" y="1275597"/>
            <a:ext cx="8137922" cy="1142592"/>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defRPr/>
            </a:pPr>
            <a:endParaRPr lang="zh-CN" altLang="en-US">
              <a:solidFill>
                <a:prstClr val="white"/>
              </a:solidFill>
              <a:latin typeface="Calibri" panose="020F0502020204030204"/>
              <a:ea typeface="等线" panose="02010600030101010101" pitchFamily="2" charset="-122"/>
            </a:endParaRPr>
          </a:p>
        </p:txBody>
      </p:sp>
      <p:grpSp>
        <p:nvGrpSpPr>
          <p:cNvPr id="11" name="iṧḷïḋê"/>
          <p:cNvGrpSpPr/>
          <p:nvPr/>
        </p:nvGrpSpPr>
        <p:grpSpPr>
          <a:xfrm>
            <a:off x="502444" y="1639807"/>
            <a:ext cx="6032468" cy="556314"/>
            <a:chOff x="669925" y="1609562"/>
            <a:chExt cx="3530781" cy="741752"/>
          </a:xfrm>
        </p:grpSpPr>
        <p:sp>
          <p:nvSpPr>
            <p:cNvPr id="12" name="ïšḻïdê"/>
            <p:cNvSpPr txBox="1"/>
            <p:nvPr/>
          </p:nvSpPr>
          <p:spPr bwMode="auto">
            <a:xfrm>
              <a:off x="669925" y="1609562"/>
              <a:ext cx="35276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defRPr/>
              </a:pPr>
              <a:r>
                <a:rPr lang="en-US" altLang="zh-CN" sz="2800" b="1" dirty="0">
                  <a:solidFill>
                    <a:prstClr val="white"/>
                  </a:solidFill>
                  <a:latin typeface="隶书" panose="02010509060101010101" pitchFamily="49" charset="-122"/>
                  <a:ea typeface="隶书" panose="02010509060101010101" pitchFamily="49" charset="-122"/>
                </a:rPr>
                <a:t>2</a:t>
              </a:r>
              <a:r>
                <a:rPr lang="zh-CN" altLang="en-US" sz="2800" b="1" dirty="0">
                  <a:solidFill>
                    <a:prstClr val="white"/>
                  </a:solidFill>
                  <a:latin typeface="隶书" panose="02010509060101010101" pitchFamily="49" charset="-122"/>
                  <a:ea typeface="隶书" panose="02010509060101010101" pitchFamily="49" charset="-122"/>
                </a:rPr>
                <a:t>.</a:t>
              </a:r>
              <a:r>
                <a:rPr lang="en-US" altLang="zh-CN" sz="2800" b="1" dirty="0">
                  <a:solidFill>
                    <a:prstClr val="white"/>
                  </a:solidFill>
                  <a:latin typeface="隶书" panose="02010509060101010101" pitchFamily="49" charset="-122"/>
                  <a:ea typeface="隶书" panose="02010509060101010101" pitchFamily="49" charset="-122"/>
                </a:rPr>
                <a:t>1</a:t>
              </a:r>
              <a:r>
                <a:rPr lang="zh-CN" altLang="en-US" sz="2800" dirty="0">
                  <a:solidFill>
                    <a:prstClr val="white"/>
                  </a:solidFill>
                  <a:latin typeface="隶书" panose="02010509060101010101" pitchFamily="49" charset="-122"/>
                  <a:ea typeface="隶书" panose="02010509060101010101" pitchFamily="49" charset="-122"/>
                </a:rPr>
                <a:t> 数值型数据的表示方法</a:t>
              </a:r>
            </a:p>
          </p:txBody>
        </p:sp>
        <p:cxnSp>
          <p:nvCxnSpPr>
            <p:cNvPr id="13" name="直接连接符 12"/>
            <p:cNvCxnSpPr/>
            <p:nvPr/>
          </p:nvCxnSpPr>
          <p:spPr>
            <a:xfrm>
              <a:off x="673100" y="2351314"/>
              <a:ext cx="3527606"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grpSp>
      <p:sp>
        <p:nvSpPr>
          <p:cNvPr id="14" name="îsḻíḋé"/>
          <p:cNvSpPr txBox="1"/>
          <p:nvPr/>
        </p:nvSpPr>
        <p:spPr>
          <a:xfrm>
            <a:off x="1872698" y="4685033"/>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defRPr/>
            </a:pPr>
            <a:r>
              <a:rPr lang="en-US" sz="2800" b="1" dirty="0">
                <a:solidFill>
                  <a:srgbClr val="4472C4"/>
                </a:solidFill>
                <a:latin typeface="Calibri" panose="020F0502020204030204"/>
              </a:rPr>
              <a:t>02.</a:t>
            </a:r>
          </a:p>
        </p:txBody>
      </p:sp>
      <p:sp>
        <p:nvSpPr>
          <p:cNvPr id="15" name="ísḻiḑe"/>
          <p:cNvSpPr/>
          <p:nvPr/>
        </p:nvSpPr>
        <p:spPr>
          <a:xfrm>
            <a:off x="2526228" y="4696577"/>
            <a:ext cx="4941372" cy="288513"/>
          </a:xfrm>
          <a:prstGeom prst="rect">
            <a:avLst/>
          </a:prstGeom>
        </p:spPr>
        <p:txBody>
          <a:bodyPr wrap="square" lIns="91440" tIns="45720" rIns="91440" bIns="45720" anchor="ctr" anchorCtr="0">
            <a:noAutofit/>
          </a:bodyPr>
          <a:lstStyle/>
          <a:p>
            <a:pPr>
              <a:lnSpc>
                <a:spcPct val="115000"/>
              </a:lnSpc>
              <a:spcBef>
                <a:spcPct val="10000"/>
              </a:spcBef>
              <a:defRPr/>
            </a:pPr>
            <a:r>
              <a:rPr lang="zh-CN" altLang="en-US" sz="2800" b="1" kern="0" dirty="0">
                <a:latin typeface="楷体" panose="02010609060101010101" pitchFamily="49" charset="-122"/>
                <a:ea typeface="楷体" panose="02010609060101010101" pitchFamily="49" charset="-122"/>
              </a:rPr>
              <a:t> 带符号数的表示</a:t>
            </a:r>
          </a:p>
        </p:txBody>
      </p:sp>
      <p:sp>
        <p:nvSpPr>
          <p:cNvPr id="16" name="ïṩľîdé"/>
          <p:cNvSpPr txBox="1"/>
          <p:nvPr/>
        </p:nvSpPr>
        <p:spPr>
          <a:xfrm>
            <a:off x="1872697" y="5370176"/>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defRPr/>
            </a:pPr>
            <a:r>
              <a:rPr lang="en-US" altLang="zh-CN" sz="2800" b="1" dirty="0">
                <a:solidFill>
                  <a:srgbClr val="4472C4"/>
                </a:solidFill>
                <a:latin typeface="Calibri" panose="020F0502020204030204"/>
                <a:ea typeface="等线" panose="02010600030101010101" pitchFamily="2" charset="-122"/>
              </a:rPr>
              <a:t>03.</a:t>
            </a:r>
            <a:endParaRPr lang="en-US" sz="2800" b="1" dirty="0">
              <a:solidFill>
                <a:srgbClr val="4472C4"/>
              </a:solidFill>
              <a:latin typeface="Calibri" panose="020F0502020204030204"/>
            </a:endParaRPr>
          </a:p>
        </p:txBody>
      </p:sp>
      <p:sp>
        <p:nvSpPr>
          <p:cNvPr id="17" name="îṣ1idè"/>
          <p:cNvSpPr/>
          <p:nvPr/>
        </p:nvSpPr>
        <p:spPr>
          <a:xfrm>
            <a:off x="2526228" y="5381719"/>
            <a:ext cx="5220772" cy="296571"/>
          </a:xfrm>
          <a:prstGeom prst="rect">
            <a:avLst/>
          </a:prstGeom>
        </p:spPr>
        <p:txBody>
          <a:bodyPr wrap="square" lIns="91440" tIns="45720" rIns="91440" bIns="45720" anchor="ctr" anchorCtr="0">
            <a:noAutofit/>
          </a:bodyPr>
          <a:lstStyle/>
          <a:p>
            <a:pPr>
              <a:lnSpc>
                <a:spcPct val="115000"/>
              </a:lnSpc>
              <a:spcBef>
                <a:spcPct val="10000"/>
              </a:spcBef>
              <a:defRPr/>
            </a:pPr>
            <a:r>
              <a:rPr lang="en-US" altLang="zh-CN" sz="2800" b="1" kern="0" dirty="0">
                <a:latin typeface="楷体" panose="02010609060101010101" pitchFamily="49" charset="-122"/>
                <a:ea typeface="楷体" panose="02010609060101010101" pitchFamily="49" charset="-122"/>
              </a:rPr>
              <a:t> </a:t>
            </a:r>
            <a:r>
              <a:rPr lang="zh-CN" altLang="en-US" sz="2800" b="1" kern="0" dirty="0">
                <a:latin typeface="楷体" panose="02010609060101010101" pitchFamily="49" charset="-122"/>
                <a:ea typeface="楷体" panose="02010609060101010101" pitchFamily="49" charset="-122"/>
              </a:rPr>
              <a:t>数的定点表示和浮点表示</a:t>
            </a:r>
          </a:p>
        </p:txBody>
      </p:sp>
      <p:sp>
        <p:nvSpPr>
          <p:cNvPr id="22" name="îṩļíḑé"/>
          <p:cNvSpPr/>
          <p:nvPr/>
        </p:nvSpPr>
        <p:spPr>
          <a:xfrm>
            <a:off x="1524070" y="4713588"/>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7500" lnSpcReduction="20000"/>
          </a:bodyPr>
          <a:lstStyle/>
          <a:p>
            <a:pPr algn="ctr">
              <a:defRPr/>
            </a:pPr>
            <a:endParaRPr lang="zh-CN" altLang="en-US">
              <a:solidFill>
                <a:prstClr val="black"/>
              </a:solidFill>
              <a:latin typeface="Calibri" panose="020F0502020204030204"/>
              <a:ea typeface="等线" panose="02010600030101010101" pitchFamily="2" charset="-122"/>
            </a:endParaRPr>
          </a:p>
        </p:txBody>
      </p:sp>
      <p:sp>
        <p:nvSpPr>
          <p:cNvPr id="23" name="ïśľîḋê"/>
          <p:cNvSpPr/>
          <p:nvPr/>
        </p:nvSpPr>
        <p:spPr>
          <a:xfrm>
            <a:off x="1524070" y="5398730"/>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7500" lnSpcReduction="20000"/>
          </a:bodyPr>
          <a:lstStyle/>
          <a:p>
            <a:pPr algn="ctr">
              <a:defRPr/>
            </a:pPr>
            <a:endParaRPr lang="zh-CN" altLang="en-US">
              <a:solidFill>
                <a:prstClr val="black"/>
              </a:solidFill>
              <a:latin typeface="Calibri" panose="020F0502020204030204"/>
              <a:ea typeface="等线" panose="02010600030101010101" pitchFamily="2" charset="-122"/>
            </a:endParaRPr>
          </a:p>
        </p:txBody>
      </p:sp>
      <p:cxnSp>
        <p:nvCxnSpPr>
          <p:cNvPr id="26" name="直接连接符 25"/>
          <p:cNvCxnSpPr/>
          <p:nvPr/>
        </p:nvCxnSpPr>
        <p:spPr>
          <a:xfrm>
            <a:off x="1959428" y="5191235"/>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66226" y="204366"/>
            <a:ext cx="797210" cy="769144"/>
          </a:xfrm>
          <a:prstGeom prst="rect">
            <a:avLst/>
          </a:prstGeom>
        </p:spPr>
      </p:pic>
      <p:sp>
        <p:nvSpPr>
          <p:cNvPr id="25" name="îsḻíḋé"/>
          <p:cNvSpPr txBox="1"/>
          <p:nvPr/>
        </p:nvSpPr>
        <p:spPr>
          <a:xfrm>
            <a:off x="1865444" y="3952068"/>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defRPr/>
            </a:pPr>
            <a:r>
              <a:rPr lang="en-US" sz="2800" b="1" dirty="0">
                <a:solidFill>
                  <a:srgbClr val="4472C4"/>
                </a:solidFill>
                <a:latin typeface="Calibri" panose="020F0502020204030204"/>
              </a:rPr>
              <a:t>01.</a:t>
            </a:r>
          </a:p>
        </p:txBody>
      </p:sp>
      <p:sp>
        <p:nvSpPr>
          <p:cNvPr id="28" name="ísḻiḑe"/>
          <p:cNvSpPr/>
          <p:nvPr/>
        </p:nvSpPr>
        <p:spPr>
          <a:xfrm>
            <a:off x="2518974" y="3963612"/>
            <a:ext cx="4941372" cy="288513"/>
          </a:xfrm>
          <a:prstGeom prst="rect">
            <a:avLst/>
          </a:prstGeom>
        </p:spPr>
        <p:txBody>
          <a:bodyPr wrap="square" lIns="91440" tIns="45720" rIns="91440" bIns="45720" anchor="ctr" anchorCtr="0">
            <a:noAutofit/>
          </a:bodyPr>
          <a:lstStyle/>
          <a:p>
            <a:pPr>
              <a:lnSpc>
                <a:spcPct val="115000"/>
              </a:lnSpc>
              <a:spcBef>
                <a:spcPct val="10000"/>
              </a:spcBef>
              <a:defRPr/>
            </a:pPr>
            <a:r>
              <a:rPr lang="zh-CN" altLang="en-US" sz="2800" b="1" kern="0" dirty="0">
                <a:latin typeface="楷体" panose="02010609060101010101" pitchFamily="49" charset="-122"/>
                <a:ea typeface="楷体" panose="02010609060101010101" pitchFamily="49" charset="-122"/>
              </a:rPr>
              <a:t> 进位计数制及其相互转换</a:t>
            </a:r>
          </a:p>
        </p:txBody>
      </p:sp>
      <p:sp>
        <p:nvSpPr>
          <p:cNvPr id="31" name="îṩļíḑé"/>
          <p:cNvSpPr/>
          <p:nvPr/>
        </p:nvSpPr>
        <p:spPr>
          <a:xfrm>
            <a:off x="1516816" y="3980623"/>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7500" lnSpcReduction="20000"/>
          </a:bodyPr>
          <a:lstStyle/>
          <a:p>
            <a:pPr algn="ctr">
              <a:defRPr/>
            </a:pPr>
            <a:endParaRPr lang="zh-CN" altLang="en-US">
              <a:solidFill>
                <a:prstClr val="black"/>
              </a:solidFill>
              <a:latin typeface="Calibri" panose="020F0502020204030204"/>
              <a:ea typeface="等线" panose="02010600030101010101" pitchFamily="2" charset="-122"/>
            </a:endParaRPr>
          </a:p>
        </p:txBody>
      </p:sp>
      <p:cxnSp>
        <p:nvCxnSpPr>
          <p:cNvPr id="32" name="直接连接符 31"/>
          <p:cNvCxnSpPr/>
          <p:nvPr/>
        </p:nvCxnSpPr>
        <p:spPr>
          <a:xfrm>
            <a:off x="1952174" y="4458270"/>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5" name="Text Box 5"/>
          <p:cNvSpPr txBox="1"/>
          <p:nvPr/>
        </p:nvSpPr>
        <p:spPr>
          <a:xfrm>
            <a:off x="502287" y="2518410"/>
            <a:ext cx="8289925" cy="1058816"/>
          </a:xfrm>
          <a:prstGeom prst="rect">
            <a:avLst/>
          </a:prstGeom>
          <a:noFill/>
          <a:ln w="9525">
            <a:noFill/>
          </a:ln>
        </p:spPr>
        <p:txBody>
          <a:bodyPr wrap="square" anchor="t">
            <a:spAutoFit/>
          </a:bodyPr>
          <a:lstStyle/>
          <a:p>
            <a:pPr>
              <a:lnSpc>
                <a:spcPct val="130000"/>
              </a:lnSpc>
            </a:pPr>
            <a:r>
              <a:rPr sz="2600" b="1" dirty="0">
                <a:latin typeface="楷体" panose="02010609060101010101" pitchFamily="49" charset="-122"/>
                <a:ea typeface="楷体" panose="02010609060101010101" pitchFamily="49" charset="-122"/>
              </a:rPr>
              <a:t>一个数值型数据的完整表示需三个方面：</a:t>
            </a:r>
          </a:p>
          <a:p>
            <a:pPr>
              <a:lnSpc>
                <a:spcPct val="130000"/>
              </a:lnSpc>
            </a:pPr>
            <a:r>
              <a:rPr sz="2600" b="1" dirty="0">
                <a:solidFill>
                  <a:srgbClr val="ED7D31"/>
                </a:solidFill>
                <a:latin typeface="楷体" panose="02010609060101010101" pitchFamily="49" charset="-122"/>
                <a:ea typeface="楷体" panose="02010609060101010101" pitchFamily="49" charset="-122"/>
              </a:rPr>
              <a:t>进位计数制</a:t>
            </a:r>
            <a:r>
              <a:rPr sz="2600" b="1" dirty="0">
                <a:latin typeface="楷体" panose="02010609060101010101" pitchFamily="49" charset="-122"/>
                <a:ea typeface="楷体" panose="02010609060101010101" pitchFamily="49" charset="-122"/>
              </a:rPr>
              <a:t>、</a:t>
            </a:r>
            <a:r>
              <a:rPr sz="2600" b="1" dirty="0">
                <a:solidFill>
                  <a:srgbClr val="ED7D31"/>
                </a:solidFill>
                <a:latin typeface="楷体" panose="02010609060101010101" pitchFamily="49" charset="-122"/>
                <a:ea typeface="楷体" panose="02010609060101010101" pitchFamily="49" charset="-122"/>
              </a:rPr>
              <a:t>符号的数字化（机器数）</a:t>
            </a:r>
            <a:r>
              <a:rPr sz="2600" b="1" dirty="0">
                <a:latin typeface="楷体" panose="02010609060101010101" pitchFamily="49" charset="-122"/>
                <a:ea typeface="楷体" panose="02010609060101010101" pitchFamily="49" charset="-122"/>
              </a:rPr>
              <a:t>、</a:t>
            </a:r>
            <a:r>
              <a:rPr sz="2600" b="1" dirty="0">
                <a:solidFill>
                  <a:srgbClr val="ED7D31"/>
                </a:solidFill>
                <a:latin typeface="楷体" panose="02010609060101010101" pitchFamily="49" charset="-122"/>
                <a:ea typeface="楷体" panose="02010609060101010101" pitchFamily="49" charset="-122"/>
              </a:rPr>
              <a:t>小数点的处理</a:t>
            </a:r>
            <a:endParaRPr lang="zh-CN" altLang="en-US" sz="2600" b="1" dirty="0">
              <a:latin typeface="楷体" panose="02010609060101010101" pitchFamily="49" charset="-122"/>
              <a:ea typeface="楷体" panose="02010609060101010101" pitchFamily="49"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7174"/>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2" y="124434"/>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一、数值型数据的表示方法</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2D47D29-F60B-4D4D-8E44-7D4AF2C1DC47}" type="datetime1">
              <a:rPr lang="zh-CN" altLang="en-US" smtClean="0"/>
              <a:t>2020/11/5</a:t>
            </a:fld>
            <a:endParaRPr lang="zh-CN" altLang="en-US" dirty="0"/>
          </a:p>
        </p:txBody>
      </p:sp>
      <p:sp>
        <p:nvSpPr>
          <p:cNvPr id="6" name="页脚占位符 5"/>
          <p:cNvSpPr>
            <a:spLocks noGrp="1"/>
          </p:cNvSpPr>
          <p:nvPr>
            <p:ph type="ftr" sz="quarter" idx="11"/>
          </p:nvPr>
        </p:nvSpPr>
        <p:spPr>
          <a:xfrm>
            <a:off x="3028950" y="6356352"/>
            <a:ext cx="3219450" cy="365125"/>
          </a:xfrm>
        </p:spPr>
        <p:txBody>
          <a:bodyPr/>
          <a:lstStyle/>
          <a:p>
            <a:r>
              <a:rPr lang="zh-CN" altLang="en-US" dirty="0"/>
              <a:t>计算机系统结构</a:t>
            </a:r>
            <a:r>
              <a:rPr lang="en-US" altLang="zh-CN" dirty="0"/>
              <a:t>--</a:t>
            </a:r>
            <a:r>
              <a:rPr lang="zh-CN" altLang="en-US" dirty="0"/>
              <a:t>第二章 计算机中的信息表示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40</a:t>
            </a:fld>
            <a:endParaRPr lang="zh-CN" altLang="en-US"/>
          </a:p>
        </p:txBody>
      </p:sp>
      <p:sp>
        <p:nvSpPr>
          <p:cNvPr id="3" name="Text Box 5"/>
          <p:cNvSpPr txBox="1"/>
          <p:nvPr/>
        </p:nvSpPr>
        <p:spPr>
          <a:xfrm>
            <a:off x="251462" y="713742"/>
            <a:ext cx="8315325" cy="1930337"/>
          </a:xfrm>
          <a:prstGeom prst="rect">
            <a:avLst/>
          </a:prstGeom>
          <a:noFill/>
          <a:ln w="9525">
            <a:noFill/>
          </a:ln>
        </p:spPr>
        <p:txBody>
          <a:bodyPr wrap="square" anchor="t">
            <a:spAutoFit/>
          </a:bodyPr>
          <a:lstStyle/>
          <a:p>
            <a:pPr>
              <a:lnSpc>
                <a:spcPct val="150000"/>
              </a:lnSpc>
            </a:pPr>
            <a:r>
              <a:rPr lang="zh-CN" altLang="en-US" sz="2800" b="1" dirty="0">
                <a:latin typeface="楷体" panose="02010609060101010101" pitchFamily="49" charset="-122"/>
                <a:ea typeface="楷体" panose="02010609060101010101" pitchFamily="49" charset="-122"/>
                <a:sym typeface="+mn-ea"/>
              </a:rPr>
              <a:t>例：若某浮点数阶码（连同一位符号位）共8位，移码表示，表示范围－128≤X≤127，则X移=2</a:t>
            </a:r>
            <a:r>
              <a:rPr lang="zh-CN" altLang="en-US" sz="2800" b="1" baseline="30000" dirty="0">
                <a:latin typeface="楷体" panose="02010609060101010101" pitchFamily="49" charset="-122"/>
                <a:ea typeface="楷体" panose="02010609060101010101" pitchFamily="49" charset="-122"/>
                <a:sym typeface="+mn-ea"/>
              </a:rPr>
              <a:t>7</a:t>
            </a:r>
            <a:r>
              <a:rPr lang="zh-CN" altLang="en-US" sz="2800" b="1" dirty="0">
                <a:latin typeface="楷体" panose="02010609060101010101" pitchFamily="49" charset="-122"/>
                <a:ea typeface="楷体" panose="02010609060101010101" pitchFamily="49" charset="-122"/>
                <a:sym typeface="+mn-ea"/>
              </a:rPr>
              <a:t>+X。真值、移码、补码对应表如下：</a:t>
            </a:r>
          </a:p>
        </p:txBody>
      </p:sp>
      <p:graphicFrame>
        <p:nvGraphicFramePr>
          <p:cNvPr id="2" name="表格 1"/>
          <p:cNvGraphicFramePr/>
          <p:nvPr>
            <p:custDataLst>
              <p:tags r:id="rId1"/>
            </p:custDataLst>
          </p:nvPr>
        </p:nvGraphicFramePr>
        <p:xfrm>
          <a:off x="345440" y="2809877"/>
          <a:ext cx="8413750" cy="3617595"/>
        </p:xfrm>
        <a:graphic>
          <a:graphicData uri="http://schemas.openxmlformats.org/drawingml/2006/table">
            <a:tbl>
              <a:tblPr firstRow="1" bandRow="1">
                <a:tableStyleId>{5940675A-B579-460E-94D1-54222C63F5DA}</a:tableStyleId>
              </a:tblPr>
              <a:tblGrid>
                <a:gridCol w="2103120">
                  <a:extLst>
                    <a:ext uri="{9D8B030D-6E8A-4147-A177-3AD203B41FA5}">
                      <a16:colId xmlns:a16="http://schemas.microsoft.com/office/drawing/2014/main" val="20000"/>
                    </a:ext>
                  </a:extLst>
                </a:gridCol>
                <a:gridCol w="2102485">
                  <a:extLst>
                    <a:ext uri="{9D8B030D-6E8A-4147-A177-3AD203B41FA5}">
                      <a16:colId xmlns:a16="http://schemas.microsoft.com/office/drawing/2014/main" val="20001"/>
                    </a:ext>
                  </a:extLst>
                </a:gridCol>
                <a:gridCol w="2103120">
                  <a:extLst>
                    <a:ext uri="{9D8B030D-6E8A-4147-A177-3AD203B41FA5}">
                      <a16:colId xmlns:a16="http://schemas.microsoft.com/office/drawing/2014/main" val="20002"/>
                    </a:ext>
                  </a:extLst>
                </a:gridCol>
                <a:gridCol w="2105025">
                  <a:extLst>
                    <a:ext uri="{9D8B030D-6E8A-4147-A177-3AD203B41FA5}">
                      <a16:colId xmlns:a16="http://schemas.microsoft.com/office/drawing/2014/main" val="20003"/>
                    </a:ext>
                  </a:extLst>
                </a:gridCol>
              </a:tblGrid>
              <a:tr h="401955">
                <a:tc>
                  <a:txBody>
                    <a:bodyPr/>
                    <a:lstStyle/>
                    <a:p>
                      <a:pPr indent="0" algn="ctr">
                        <a:buNone/>
                      </a:pPr>
                      <a:r>
                        <a:rPr lang="en-US" sz="2000" b="1">
                          <a:latin typeface="楷体" panose="02010609060101010101" pitchFamily="49" charset="-122"/>
                          <a:ea typeface="楷体" panose="02010609060101010101" pitchFamily="49" charset="-122"/>
                          <a:cs typeface="楷体" panose="02010609060101010101" pitchFamily="49" charset="-122"/>
                        </a:rPr>
                        <a:t>真值X（十进制）</a:t>
                      </a:r>
                      <a:endParaRPr lang="en-US" altLang="en-US" sz="2000" b="1">
                        <a:latin typeface="楷体" panose="02010609060101010101" pitchFamily="49" charset="-122"/>
                        <a:ea typeface="楷体" panose="02010609060101010101" pitchFamily="49" charset="-122"/>
                        <a:cs typeface="楷体" panose="02010609060101010101" pitchFamily="49"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latin typeface="楷体" panose="02010609060101010101" pitchFamily="49" charset="-122"/>
                          <a:ea typeface="楷体" panose="02010609060101010101" pitchFamily="49" charset="-122"/>
                          <a:cs typeface="楷体" panose="02010609060101010101" pitchFamily="49" charset="-122"/>
                        </a:rPr>
                        <a:t>真值X（二进制）</a:t>
                      </a:r>
                      <a:endParaRPr lang="en-US" altLang="en-US" sz="2000" b="1">
                        <a:latin typeface="楷体" panose="02010609060101010101" pitchFamily="49" charset="-122"/>
                        <a:ea typeface="楷体" panose="02010609060101010101" pitchFamily="49" charset="-122"/>
                        <a:cs typeface="楷体" panose="02010609060101010101" pitchFamily="49"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latin typeface="楷体" panose="02010609060101010101" pitchFamily="49" charset="-122"/>
                          <a:ea typeface="楷体" panose="02010609060101010101" pitchFamily="49" charset="-122"/>
                          <a:cs typeface="楷体" panose="02010609060101010101" pitchFamily="49" charset="-122"/>
                        </a:rPr>
                        <a:t>X</a:t>
                      </a:r>
                      <a:r>
                        <a:rPr lang="en-US" sz="2000" b="1" baseline="-25000">
                          <a:latin typeface="楷体" panose="02010609060101010101" pitchFamily="49" charset="-122"/>
                          <a:ea typeface="楷体" panose="02010609060101010101" pitchFamily="49" charset="-122"/>
                          <a:cs typeface="楷体" panose="02010609060101010101" pitchFamily="49" charset="-122"/>
                        </a:rPr>
                        <a:t>移</a:t>
                      </a:r>
                      <a:endParaRPr lang="en-US" altLang="en-US" sz="2000" b="1">
                        <a:latin typeface="楷体" panose="02010609060101010101" pitchFamily="49" charset="-122"/>
                        <a:ea typeface="楷体" panose="02010609060101010101" pitchFamily="49" charset="-122"/>
                        <a:cs typeface="楷体" panose="02010609060101010101" pitchFamily="49"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latin typeface="楷体" panose="02010609060101010101" pitchFamily="49" charset="-122"/>
                          <a:ea typeface="楷体" panose="02010609060101010101" pitchFamily="49" charset="-122"/>
                          <a:cs typeface="楷体" panose="02010609060101010101" pitchFamily="49" charset="-122"/>
                        </a:rPr>
                        <a:t>X</a:t>
                      </a:r>
                      <a:r>
                        <a:rPr lang="en-US" sz="2000" b="1" baseline="-25000">
                          <a:latin typeface="楷体" panose="02010609060101010101" pitchFamily="49" charset="-122"/>
                          <a:ea typeface="楷体" panose="02010609060101010101" pitchFamily="49" charset="-122"/>
                          <a:cs typeface="楷体" panose="02010609060101010101" pitchFamily="49" charset="-122"/>
                        </a:rPr>
                        <a:t>补</a:t>
                      </a:r>
                      <a:endParaRPr lang="en-US" altLang="en-US" sz="2000" b="1">
                        <a:latin typeface="楷体" panose="02010609060101010101" pitchFamily="49" charset="-122"/>
                        <a:ea typeface="楷体" panose="02010609060101010101" pitchFamily="49" charset="-122"/>
                        <a:cs typeface="楷体" panose="02010609060101010101" pitchFamily="49"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1955">
                <a:tc>
                  <a:txBody>
                    <a:bodyPr/>
                    <a:lstStyle/>
                    <a:p>
                      <a:pPr indent="0" algn="ctr">
                        <a:buNone/>
                      </a:pPr>
                      <a:r>
                        <a:rPr lang="en-US" sz="2000" b="1">
                          <a:latin typeface="楷体" panose="02010609060101010101" pitchFamily="49" charset="-122"/>
                          <a:ea typeface="楷体" panose="02010609060101010101" pitchFamily="49" charset="-122"/>
                          <a:cs typeface="楷体" panose="02010609060101010101" pitchFamily="49" charset="-122"/>
                        </a:rPr>
                        <a:t>－128</a:t>
                      </a:r>
                      <a:endParaRPr lang="en-US" altLang="en-US" sz="2000" b="1">
                        <a:latin typeface="楷体" panose="02010609060101010101" pitchFamily="49" charset="-122"/>
                        <a:ea typeface="楷体" panose="02010609060101010101" pitchFamily="49" charset="-122"/>
                        <a:cs typeface="楷体" panose="02010609060101010101" pitchFamily="49"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latin typeface="楷体" panose="02010609060101010101" pitchFamily="49" charset="-122"/>
                          <a:ea typeface="楷体" panose="02010609060101010101" pitchFamily="49" charset="-122"/>
                          <a:cs typeface="楷体" panose="02010609060101010101" pitchFamily="49" charset="-122"/>
                        </a:rPr>
                        <a:t>－10000000</a:t>
                      </a:r>
                      <a:endParaRPr lang="en-US" altLang="en-US" sz="2000" b="1">
                        <a:latin typeface="楷体" panose="02010609060101010101" pitchFamily="49" charset="-122"/>
                        <a:ea typeface="楷体" panose="02010609060101010101" pitchFamily="49" charset="-122"/>
                        <a:cs typeface="楷体" panose="02010609060101010101" pitchFamily="49"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latin typeface="楷体" panose="02010609060101010101" pitchFamily="49" charset="-122"/>
                          <a:ea typeface="楷体" panose="02010609060101010101" pitchFamily="49" charset="-122"/>
                          <a:cs typeface="宋体" panose="02010600030101010101" pitchFamily="2" charset="-122"/>
                        </a:rPr>
                        <a:t>00000000</a:t>
                      </a:r>
                      <a:endParaRPr lang="en-US" altLang="en-US" sz="20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latin typeface="楷体" panose="02010609060101010101" pitchFamily="49" charset="-122"/>
                          <a:ea typeface="楷体" panose="02010609060101010101" pitchFamily="49" charset="-122"/>
                          <a:cs typeface="宋体" panose="02010600030101010101" pitchFamily="2" charset="-122"/>
                        </a:rPr>
                        <a:t>10000000</a:t>
                      </a:r>
                      <a:endParaRPr lang="en-US" altLang="en-US" sz="20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1955">
                <a:tc>
                  <a:txBody>
                    <a:bodyPr/>
                    <a:lstStyle/>
                    <a:p>
                      <a:pPr indent="0" algn="ctr">
                        <a:buNone/>
                      </a:pPr>
                      <a:r>
                        <a:rPr lang="en-US" sz="2000" b="1">
                          <a:latin typeface="楷体" panose="02010609060101010101" pitchFamily="49" charset="-122"/>
                          <a:ea typeface="楷体" panose="02010609060101010101" pitchFamily="49" charset="-122"/>
                          <a:cs typeface="楷体" panose="02010609060101010101" pitchFamily="49" charset="-122"/>
                        </a:rPr>
                        <a:t>－127</a:t>
                      </a:r>
                      <a:endParaRPr lang="en-US" altLang="en-US" sz="2000" b="1">
                        <a:latin typeface="楷体" panose="02010609060101010101" pitchFamily="49" charset="-122"/>
                        <a:ea typeface="楷体" panose="02010609060101010101" pitchFamily="49" charset="-122"/>
                        <a:cs typeface="楷体" panose="02010609060101010101" pitchFamily="49"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latin typeface="楷体" panose="02010609060101010101" pitchFamily="49" charset="-122"/>
                          <a:ea typeface="楷体" panose="02010609060101010101" pitchFamily="49" charset="-122"/>
                          <a:cs typeface="楷体" panose="02010609060101010101" pitchFamily="49" charset="-122"/>
                        </a:rPr>
                        <a:t>－01111111</a:t>
                      </a:r>
                      <a:endParaRPr lang="en-US" altLang="en-US" sz="2000" b="1">
                        <a:latin typeface="楷体" panose="02010609060101010101" pitchFamily="49" charset="-122"/>
                        <a:ea typeface="楷体" panose="02010609060101010101" pitchFamily="49" charset="-122"/>
                        <a:cs typeface="楷体" panose="02010609060101010101" pitchFamily="49"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latin typeface="楷体" panose="02010609060101010101" pitchFamily="49" charset="-122"/>
                          <a:ea typeface="楷体" panose="02010609060101010101" pitchFamily="49" charset="-122"/>
                          <a:cs typeface="宋体" panose="02010600030101010101" pitchFamily="2" charset="-122"/>
                        </a:rPr>
                        <a:t>00000001</a:t>
                      </a:r>
                      <a:endParaRPr lang="en-US" altLang="en-US" sz="20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latin typeface="楷体" panose="02010609060101010101" pitchFamily="49" charset="-122"/>
                          <a:ea typeface="楷体" panose="02010609060101010101" pitchFamily="49" charset="-122"/>
                          <a:cs typeface="宋体" panose="02010600030101010101" pitchFamily="2" charset="-122"/>
                        </a:rPr>
                        <a:t>10000001</a:t>
                      </a:r>
                      <a:endParaRPr lang="en-US" altLang="en-US" sz="20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1955">
                <a:tc>
                  <a:txBody>
                    <a:bodyPr/>
                    <a:lstStyle/>
                    <a:p>
                      <a:pPr indent="0" algn="ctr">
                        <a:buNone/>
                      </a:pPr>
                      <a:r>
                        <a:rPr lang="en-US" sz="2000" b="1">
                          <a:latin typeface="楷体" panose="02010609060101010101" pitchFamily="49" charset="-122"/>
                          <a:ea typeface="楷体" panose="02010609060101010101" pitchFamily="49" charset="-122"/>
                          <a:cs typeface="宋体" panose="02010600030101010101" pitchFamily="2" charset="-122"/>
                        </a:rPr>
                        <a:t>…</a:t>
                      </a:r>
                      <a:endParaRPr lang="en-US" altLang="en-US" sz="20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latin typeface="楷体" panose="02010609060101010101" pitchFamily="49" charset="-122"/>
                          <a:ea typeface="楷体" panose="02010609060101010101" pitchFamily="49" charset="-122"/>
                          <a:cs typeface="宋体" panose="02010600030101010101" pitchFamily="2" charset="-122"/>
                        </a:rPr>
                        <a:t> </a:t>
                      </a:r>
                      <a:endParaRPr lang="en-US" altLang="en-US" sz="20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latin typeface="楷体" panose="02010609060101010101" pitchFamily="49" charset="-122"/>
                          <a:ea typeface="楷体" panose="02010609060101010101" pitchFamily="49" charset="-122"/>
                          <a:cs typeface="宋体" panose="02010600030101010101" pitchFamily="2" charset="-122"/>
                        </a:rPr>
                        <a:t> </a:t>
                      </a:r>
                      <a:endParaRPr lang="en-US" altLang="en-US" sz="20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latin typeface="楷体" panose="02010609060101010101" pitchFamily="49" charset="-122"/>
                          <a:ea typeface="楷体" panose="02010609060101010101" pitchFamily="49" charset="-122"/>
                          <a:cs typeface="宋体" panose="02010600030101010101" pitchFamily="2" charset="-122"/>
                        </a:rPr>
                        <a:t> </a:t>
                      </a:r>
                      <a:endParaRPr lang="en-US" altLang="en-US" sz="20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1955">
                <a:tc>
                  <a:txBody>
                    <a:bodyPr/>
                    <a:lstStyle/>
                    <a:p>
                      <a:pPr indent="0" algn="ctr">
                        <a:buNone/>
                      </a:pPr>
                      <a:r>
                        <a:rPr lang="en-US" sz="2000" b="1">
                          <a:latin typeface="楷体" panose="02010609060101010101" pitchFamily="49" charset="-122"/>
                          <a:ea typeface="楷体" panose="02010609060101010101" pitchFamily="49" charset="-122"/>
                          <a:cs typeface="楷体" panose="02010609060101010101" pitchFamily="49" charset="-122"/>
                        </a:rPr>
                        <a:t>－1</a:t>
                      </a:r>
                      <a:endParaRPr lang="en-US" altLang="en-US" sz="2000" b="1">
                        <a:latin typeface="楷体" panose="02010609060101010101" pitchFamily="49" charset="-122"/>
                        <a:ea typeface="楷体" panose="02010609060101010101" pitchFamily="49" charset="-122"/>
                        <a:cs typeface="楷体" panose="02010609060101010101" pitchFamily="49"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latin typeface="楷体" panose="02010609060101010101" pitchFamily="49" charset="-122"/>
                          <a:ea typeface="楷体" panose="02010609060101010101" pitchFamily="49" charset="-122"/>
                          <a:cs typeface="楷体" panose="02010609060101010101" pitchFamily="49" charset="-122"/>
                        </a:rPr>
                        <a:t>－00000001</a:t>
                      </a:r>
                      <a:endParaRPr lang="en-US" altLang="en-US" sz="2000" b="1">
                        <a:latin typeface="楷体" panose="02010609060101010101" pitchFamily="49" charset="-122"/>
                        <a:ea typeface="楷体" panose="02010609060101010101" pitchFamily="49" charset="-122"/>
                        <a:cs typeface="楷体" panose="02010609060101010101" pitchFamily="49"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latin typeface="楷体" panose="02010609060101010101" pitchFamily="49" charset="-122"/>
                          <a:ea typeface="楷体" panose="02010609060101010101" pitchFamily="49" charset="-122"/>
                          <a:cs typeface="宋体" panose="02010600030101010101" pitchFamily="2" charset="-122"/>
                        </a:rPr>
                        <a:t>01111111</a:t>
                      </a:r>
                      <a:endParaRPr lang="en-US" altLang="en-US" sz="20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latin typeface="楷体" panose="02010609060101010101" pitchFamily="49" charset="-122"/>
                          <a:ea typeface="楷体" panose="02010609060101010101" pitchFamily="49" charset="-122"/>
                          <a:cs typeface="宋体" panose="02010600030101010101" pitchFamily="2" charset="-122"/>
                        </a:rPr>
                        <a:t>111111111</a:t>
                      </a:r>
                      <a:endParaRPr lang="en-US" altLang="en-US" sz="20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1955">
                <a:tc>
                  <a:txBody>
                    <a:bodyPr/>
                    <a:lstStyle/>
                    <a:p>
                      <a:pPr indent="0" algn="ctr">
                        <a:buNone/>
                      </a:pPr>
                      <a:r>
                        <a:rPr lang="en-US" sz="2000" b="1">
                          <a:latin typeface="楷体" panose="02010609060101010101" pitchFamily="49" charset="-122"/>
                          <a:ea typeface="楷体" panose="02010609060101010101" pitchFamily="49" charset="-122"/>
                          <a:cs typeface="宋体" panose="02010600030101010101" pitchFamily="2" charset="-122"/>
                        </a:rPr>
                        <a:t>0</a:t>
                      </a:r>
                      <a:endParaRPr lang="en-US" altLang="en-US" sz="20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latin typeface="楷体" panose="02010609060101010101" pitchFamily="49" charset="-122"/>
                          <a:ea typeface="楷体" panose="02010609060101010101" pitchFamily="49" charset="-122"/>
                          <a:cs typeface="宋体" panose="02010600030101010101" pitchFamily="2" charset="-122"/>
                        </a:rPr>
                        <a:t>  00000000</a:t>
                      </a:r>
                      <a:endParaRPr lang="en-US" altLang="en-US" sz="20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latin typeface="楷体" panose="02010609060101010101" pitchFamily="49" charset="-122"/>
                          <a:ea typeface="楷体" panose="02010609060101010101" pitchFamily="49" charset="-122"/>
                          <a:cs typeface="宋体" panose="02010600030101010101" pitchFamily="2" charset="-122"/>
                        </a:rPr>
                        <a:t>10000000</a:t>
                      </a:r>
                      <a:endParaRPr lang="en-US" altLang="en-US" sz="20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latin typeface="楷体" panose="02010609060101010101" pitchFamily="49" charset="-122"/>
                          <a:ea typeface="楷体" panose="02010609060101010101" pitchFamily="49" charset="-122"/>
                          <a:cs typeface="宋体" panose="02010600030101010101" pitchFamily="2" charset="-122"/>
                        </a:rPr>
                        <a:t>00000000</a:t>
                      </a:r>
                      <a:endParaRPr lang="en-US" altLang="en-US" sz="20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1955">
                <a:tc>
                  <a:txBody>
                    <a:bodyPr/>
                    <a:lstStyle/>
                    <a:p>
                      <a:pPr indent="0" algn="ctr">
                        <a:buNone/>
                      </a:pPr>
                      <a:r>
                        <a:rPr lang="en-US" sz="2000" b="1">
                          <a:latin typeface="楷体" panose="02010609060101010101" pitchFamily="49" charset="-122"/>
                          <a:ea typeface="楷体" panose="02010609060101010101" pitchFamily="49" charset="-122"/>
                          <a:cs typeface="宋体" panose="02010600030101010101" pitchFamily="2" charset="-122"/>
                        </a:rPr>
                        <a:t>+1</a:t>
                      </a:r>
                      <a:endParaRPr lang="en-US" altLang="en-US" sz="20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latin typeface="楷体" panose="02010609060101010101" pitchFamily="49" charset="-122"/>
                          <a:ea typeface="楷体" panose="02010609060101010101" pitchFamily="49" charset="-122"/>
                          <a:cs typeface="宋体" panose="02010600030101010101" pitchFamily="2" charset="-122"/>
                        </a:rPr>
                        <a:t>  00000001</a:t>
                      </a:r>
                      <a:endParaRPr lang="en-US" altLang="en-US" sz="20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latin typeface="楷体" panose="02010609060101010101" pitchFamily="49" charset="-122"/>
                          <a:ea typeface="楷体" panose="02010609060101010101" pitchFamily="49" charset="-122"/>
                          <a:cs typeface="宋体" panose="02010600030101010101" pitchFamily="2" charset="-122"/>
                        </a:rPr>
                        <a:t>10000001</a:t>
                      </a:r>
                      <a:endParaRPr lang="en-US" altLang="en-US" sz="20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latin typeface="楷体" panose="02010609060101010101" pitchFamily="49" charset="-122"/>
                          <a:ea typeface="楷体" panose="02010609060101010101" pitchFamily="49" charset="-122"/>
                          <a:cs typeface="宋体" panose="02010600030101010101" pitchFamily="2" charset="-122"/>
                        </a:rPr>
                        <a:t>00000001</a:t>
                      </a:r>
                      <a:endParaRPr lang="en-US" altLang="en-US" sz="20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1955">
                <a:tc>
                  <a:txBody>
                    <a:bodyPr/>
                    <a:lstStyle/>
                    <a:p>
                      <a:pPr indent="0" algn="ctr">
                        <a:buNone/>
                      </a:pPr>
                      <a:r>
                        <a:rPr lang="en-US" sz="2000" b="1">
                          <a:latin typeface="楷体" panose="02010609060101010101" pitchFamily="49" charset="-122"/>
                          <a:ea typeface="楷体" panose="02010609060101010101" pitchFamily="49" charset="-122"/>
                          <a:cs typeface="宋体" panose="02010600030101010101" pitchFamily="2" charset="-122"/>
                        </a:rPr>
                        <a:t>…</a:t>
                      </a:r>
                      <a:endParaRPr lang="en-US" altLang="en-US" sz="20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latin typeface="楷体" panose="02010609060101010101" pitchFamily="49" charset="-122"/>
                          <a:ea typeface="楷体" panose="02010609060101010101" pitchFamily="49" charset="-122"/>
                          <a:cs typeface="宋体" panose="02010600030101010101" pitchFamily="2" charset="-122"/>
                        </a:rPr>
                        <a:t> </a:t>
                      </a:r>
                      <a:endParaRPr lang="en-US" altLang="en-US" sz="20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latin typeface="楷体" panose="02010609060101010101" pitchFamily="49" charset="-122"/>
                          <a:ea typeface="楷体" panose="02010609060101010101" pitchFamily="49" charset="-122"/>
                          <a:cs typeface="宋体" panose="02010600030101010101" pitchFamily="2" charset="-122"/>
                        </a:rPr>
                        <a:t> </a:t>
                      </a:r>
                      <a:endParaRPr lang="en-US" altLang="en-US" sz="20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latin typeface="楷体" panose="02010609060101010101" pitchFamily="49" charset="-122"/>
                          <a:ea typeface="楷体" panose="02010609060101010101" pitchFamily="49" charset="-122"/>
                          <a:cs typeface="宋体" panose="02010600030101010101" pitchFamily="2" charset="-122"/>
                        </a:rPr>
                        <a:t> </a:t>
                      </a:r>
                      <a:endParaRPr lang="en-US" altLang="en-US" sz="20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1955">
                <a:tc>
                  <a:txBody>
                    <a:bodyPr/>
                    <a:lstStyle/>
                    <a:p>
                      <a:pPr indent="0" algn="ctr">
                        <a:buNone/>
                      </a:pPr>
                      <a:r>
                        <a:rPr lang="en-US" sz="2000" b="1">
                          <a:latin typeface="楷体" panose="02010609060101010101" pitchFamily="49" charset="-122"/>
                          <a:ea typeface="楷体" panose="02010609060101010101" pitchFamily="49" charset="-122"/>
                          <a:cs typeface="宋体" panose="02010600030101010101" pitchFamily="2" charset="-122"/>
                        </a:rPr>
                        <a:t>+127</a:t>
                      </a:r>
                      <a:endParaRPr lang="en-US" altLang="en-US" sz="20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latin typeface="楷体" panose="02010609060101010101" pitchFamily="49" charset="-122"/>
                          <a:ea typeface="楷体" panose="02010609060101010101" pitchFamily="49" charset="-122"/>
                          <a:cs typeface="宋体" panose="02010600030101010101" pitchFamily="2" charset="-122"/>
                        </a:rPr>
                        <a:t>  01111111</a:t>
                      </a:r>
                      <a:endParaRPr lang="en-US" altLang="en-US" sz="20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a:latin typeface="楷体" panose="02010609060101010101" pitchFamily="49" charset="-122"/>
                          <a:ea typeface="楷体" panose="02010609060101010101" pitchFamily="49" charset="-122"/>
                          <a:cs typeface="宋体" panose="02010600030101010101" pitchFamily="2" charset="-122"/>
                        </a:rPr>
                        <a:t>11111111</a:t>
                      </a:r>
                      <a:endParaRPr lang="en-US" altLang="en-US" sz="20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1" dirty="0">
                          <a:latin typeface="楷体" panose="02010609060101010101" pitchFamily="49" charset="-122"/>
                          <a:ea typeface="楷体" panose="02010609060101010101" pitchFamily="49" charset="-122"/>
                          <a:cs typeface="宋体" panose="02010600030101010101" pitchFamily="2" charset="-122"/>
                        </a:rPr>
                        <a:t>01111111</a:t>
                      </a:r>
                      <a:endParaRPr lang="en-US" altLang="en-US" sz="2000" b="1" dirty="0">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7174"/>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2" y="124434"/>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一、数值型数据的表示方法</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2D47D29-F60B-4D4D-8E44-7D4AF2C1DC47}" type="datetime1">
              <a:rPr lang="zh-CN" altLang="en-US" smtClean="0"/>
              <a:t>2020/11/5</a:t>
            </a:fld>
            <a:endParaRPr lang="zh-CN" altLang="en-US" dirty="0"/>
          </a:p>
        </p:txBody>
      </p:sp>
      <p:sp>
        <p:nvSpPr>
          <p:cNvPr id="6" name="页脚占位符 5"/>
          <p:cNvSpPr>
            <a:spLocks noGrp="1"/>
          </p:cNvSpPr>
          <p:nvPr>
            <p:ph type="ftr" sz="quarter" idx="11"/>
          </p:nvPr>
        </p:nvSpPr>
        <p:spPr>
          <a:xfrm>
            <a:off x="3028950" y="6356352"/>
            <a:ext cx="3219450" cy="365125"/>
          </a:xfrm>
        </p:spPr>
        <p:txBody>
          <a:bodyPr/>
          <a:lstStyle/>
          <a:p>
            <a:r>
              <a:rPr lang="zh-CN" altLang="en-US" dirty="0"/>
              <a:t>计算机系统结构</a:t>
            </a:r>
            <a:r>
              <a:rPr lang="en-US" altLang="zh-CN" dirty="0"/>
              <a:t>--</a:t>
            </a:r>
            <a:r>
              <a:rPr lang="zh-CN" altLang="en-US" dirty="0"/>
              <a:t>第二章 计算机中的信息表示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41</a:t>
            </a:fld>
            <a:endParaRPr lang="zh-CN" altLang="en-US"/>
          </a:p>
        </p:txBody>
      </p:sp>
      <p:sp>
        <p:nvSpPr>
          <p:cNvPr id="3" name="Text Box 5"/>
          <p:cNvSpPr txBox="1"/>
          <p:nvPr/>
        </p:nvSpPr>
        <p:spPr>
          <a:xfrm>
            <a:off x="224790" y="786132"/>
            <a:ext cx="8919210" cy="5262245"/>
          </a:xfrm>
          <a:prstGeom prst="rect">
            <a:avLst/>
          </a:prstGeom>
          <a:noFill/>
          <a:ln w="9525">
            <a:noFill/>
          </a:ln>
        </p:spPr>
        <p:txBody>
          <a:bodyPr wrap="square" anchor="t">
            <a:spAutoFit/>
          </a:bodyPr>
          <a:lstStyle/>
          <a:p>
            <a:pPr>
              <a:lnSpc>
                <a:spcPct val="150000"/>
              </a:lnSpc>
            </a:pPr>
            <a:r>
              <a:rPr lang="zh-CN" altLang="en-US" sz="2800" b="1" dirty="0">
                <a:solidFill>
                  <a:schemeClr val="accent6">
                    <a:lumMod val="75000"/>
                  </a:schemeClr>
                </a:solidFill>
                <a:latin typeface="楷体" panose="02010609060101010101" pitchFamily="49" charset="-122"/>
                <a:ea typeface="楷体" panose="02010609060101010101" pitchFamily="49" charset="-122"/>
                <a:sym typeface="+mn-ea"/>
              </a:rPr>
              <a:t>移码的特点</a:t>
            </a:r>
            <a:r>
              <a:rPr lang="zh-CN" altLang="en-US" sz="2800" b="1" dirty="0">
                <a:latin typeface="楷体" panose="02010609060101010101" pitchFamily="49" charset="-122"/>
                <a:ea typeface="楷体" panose="02010609060101010101" pitchFamily="49" charset="-122"/>
                <a:sym typeface="+mn-ea"/>
              </a:rPr>
              <a:t>如下：</a:t>
            </a:r>
          </a:p>
          <a:p>
            <a:pPr>
              <a:lnSpc>
                <a:spcPct val="150000"/>
              </a:lnSpc>
            </a:pPr>
            <a:r>
              <a:rPr lang="zh-CN" altLang="en-US" sz="2800" b="1" dirty="0">
                <a:latin typeface="楷体" panose="02010609060101010101" pitchFamily="49" charset="-122"/>
                <a:ea typeface="楷体" panose="02010609060101010101" pitchFamily="49" charset="-122"/>
                <a:sym typeface="+mn-ea"/>
              </a:rPr>
              <a:t>a.最高位为符号位，但其取值与原码、补码正好相反。</a:t>
            </a:r>
          </a:p>
          <a:p>
            <a:pPr>
              <a:lnSpc>
                <a:spcPct val="150000"/>
              </a:lnSpc>
            </a:pPr>
            <a:r>
              <a:rPr lang="zh-CN" altLang="en-US" sz="2800" b="1" dirty="0">
                <a:latin typeface="楷体" panose="02010609060101010101" pitchFamily="49" charset="-122"/>
                <a:ea typeface="楷体" panose="02010609060101010101" pitchFamily="49" charset="-122"/>
                <a:sym typeface="+mn-ea"/>
              </a:rPr>
              <a:t>b.除符号位相反之外，移码的其余各位与补码相同。</a:t>
            </a:r>
            <a:br>
              <a:rPr lang="zh-CN" altLang="en-US" sz="2800" b="1" dirty="0">
                <a:latin typeface="楷体" panose="02010609060101010101" pitchFamily="49" charset="-122"/>
                <a:ea typeface="楷体" panose="02010609060101010101" pitchFamily="49" charset="-122"/>
                <a:sym typeface="+mn-ea"/>
              </a:rPr>
            </a:br>
            <a:r>
              <a:rPr lang="zh-CN" altLang="en-US" sz="2800" b="1" dirty="0">
                <a:latin typeface="楷体" panose="02010609060101010101" pitchFamily="49" charset="-122"/>
                <a:ea typeface="楷体" panose="02010609060101010101" pitchFamily="49" charset="-122"/>
                <a:sym typeface="+mn-ea"/>
              </a:rPr>
              <a:t>  这是由于移码平移了2</a:t>
            </a:r>
            <a:r>
              <a:rPr lang="zh-CN" altLang="en-US" sz="2800" b="1" baseline="30000" dirty="0">
                <a:latin typeface="楷体" panose="02010609060101010101" pitchFamily="49" charset="-122"/>
                <a:ea typeface="楷体" panose="02010609060101010101" pitchFamily="49" charset="-122"/>
                <a:sym typeface="+mn-ea"/>
              </a:rPr>
              <a:t>7</a:t>
            </a:r>
            <a:r>
              <a:rPr lang="zh-CN" altLang="en-US" sz="2800" b="1" dirty="0">
                <a:latin typeface="楷体" panose="02010609060101010101" pitchFamily="49" charset="-122"/>
                <a:ea typeface="楷体" panose="02010609060101010101" pitchFamily="49" charset="-122"/>
                <a:sym typeface="+mn-ea"/>
              </a:rPr>
              <a:t>，而补码则平移了2</a:t>
            </a:r>
            <a:r>
              <a:rPr lang="zh-CN" altLang="en-US" sz="2800" b="1" baseline="30000" dirty="0">
                <a:latin typeface="楷体" panose="02010609060101010101" pitchFamily="49" charset="-122"/>
                <a:ea typeface="楷体" panose="02010609060101010101" pitchFamily="49" charset="-122"/>
                <a:sym typeface="+mn-ea"/>
              </a:rPr>
              <a:t>8</a:t>
            </a:r>
            <a:r>
              <a:rPr lang="zh-CN" altLang="en-US" sz="2800" b="1" dirty="0">
                <a:latin typeface="楷体" panose="02010609060101010101" pitchFamily="49" charset="-122"/>
                <a:ea typeface="楷体" panose="02010609060101010101" pitchFamily="49" charset="-122"/>
                <a:sym typeface="+mn-ea"/>
              </a:rPr>
              <a:t>（模值）。</a:t>
            </a:r>
          </a:p>
          <a:p>
            <a:pPr>
              <a:lnSpc>
                <a:spcPct val="150000"/>
              </a:lnSpc>
            </a:pPr>
            <a:r>
              <a:rPr lang="zh-CN" altLang="en-US" sz="2800" b="1" dirty="0">
                <a:latin typeface="楷体" panose="02010609060101010101" pitchFamily="49" charset="-122"/>
                <a:ea typeface="楷体" panose="02010609060101010101" pitchFamily="49" charset="-122"/>
                <a:sym typeface="+mn-ea"/>
              </a:rPr>
              <a:t>c.让X从－128逐渐增至+127，相应地X</a:t>
            </a:r>
            <a:r>
              <a:rPr lang="zh-CN" altLang="en-US" sz="2800" b="1" baseline="-25000" dirty="0">
                <a:latin typeface="楷体" panose="02010609060101010101" pitchFamily="49" charset="-122"/>
                <a:ea typeface="楷体" panose="02010609060101010101" pitchFamily="49" charset="-122"/>
                <a:sym typeface="+mn-ea"/>
              </a:rPr>
              <a:t>移</a:t>
            </a:r>
            <a:r>
              <a:rPr lang="zh-CN" altLang="en-US" sz="2800" b="1" dirty="0">
                <a:latin typeface="楷体" panose="02010609060101010101" pitchFamily="49" charset="-122"/>
                <a:ea typeface="楷体" panose="02010609060101010101" pitchFamily="49" charset="-122"/>
                <a:sym typeface="+mn-ea"/>
              </a:rPr>
              <a:t>从00…00逐渐</a:t>
            </a:r>
            <a:br>
              <a:rPr lang="zh-CN" altLang="en-US" sz="2800" b="1" dirty="0">
                <a:latin typeface="楷体" panose="02010609060101010101" pitchFamily="49" charset="-122"/>
                <a:ea typeface="楷体" panose="02010609060101010101" pitchFamily="49" charset="-122"/>
                <a:sym typeface="+mn-ea"/>
              </a:rPr>
            </a:br>
            <a:r>
              <a:rPr lang="zh-CN" altLang="en-US" sz="2800" b="1" dirty="0">
                <a:latin typeface="楷体" panose="02010609060101010101" pitchFamily="49" charset="-122"/>
                <a:ea typeface="楷体" panose="02010609060101010101" pitchFamily="49" charset="-122"/>
                <a:sym typeface="+mn-ea"/>
              </a:rPr>
              <a:t>  增至11……11，呈递增状。可见采用移码能更直观地</a:t>
            </a:r>
            <a:br>
              <a:rPr lang="zh-CN" altLang="en-US" sz="2800" b="1" dirty="0">
                <a:latin typeface="楷体" panose="02010609060101010101" pitchFamily="49" charset="-122"/>
                <a:ea typeface="楷体" panose="02010609060101010101" pitchFamily="49" charset="-122"/>
                <a:sym typeface="+mn-ea"/>
              </a:rPr>
            </a:br>
            <a:r>
              <a:rPr lang="zh-CN" altLang="en-US" sz="2800" b="1" dirty="0">
                <a:latin typeface="楷体" panose="02010609060101010101" pitchFamily="49" charset="-122"/>
                <a:ea typeface="楷体" panose="02010609060101010101" pitchFamily="49" charset="-122"/>
                <a:sym typeface="+mn-ea"/>
              </a:rPr>
              <a:t>  比较正负阶码的大小，例如+1与－127之间的比较。</a:t>
            </a:r>
          </a:p>
          <a:p>
            <a:pPr>
              <a:lnSpc>
                <a:spcPct val="150000"/>
              </a:lnSpc>
            </a:pPr>
            <a:r>
              <a:rPr lang="en-US" altLang="zh-CN" sz="2800" b="1" dirty="0">
                <a:solidFill>
                  <a:srgbClr val="ED7D31"/>
                </a:solidFill>
                <a:latin typeface="楷体" panose="02010609060101010101" pitchFamily="49" charset="-122"/>
                <a:ea typeface="楷体" panose="02010609060101010101" pitchFamily="49" charset="-122"/>
                <a:sym typeface="+mn-ea"/>
              </a:rPr>
              <a:t>3）表示范围与精度</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7174"/>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2" y="124434"/>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一、数值型数据的表示方法</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2D47D29-F60B-4D4D-8E44-7D4AF2C1DC47}" type="datetime1">
              <a:rPr lang="zh-CN" altLang="en-US" smtClean="0"/>
              <a:t>2020/11/5</a:t>
            </a:fld>
            <a:endParaRPr lang="zh-CN" altLang="en-US" dirty="0"/>
          </a:p>
        </p:txBody>
      </p:sp>
      <p:sp>
        <p:nvSpPr>
          <p:cNvPr id="6" name="页脚占位符 5"/>
          <p:cNvSpPr>
            <a:spLocks noGrp="1"/>
          </p:cNvSpPr>
          <p:nvPr>
            <p:ph type="ftr" sz="quarter" idx="11"/>
          </p:nvPr>
        </p:nvSpPr>
        <p:spPr>
          <a:xfrm>
            <a:off x="3028950" y="6356352"/>
            <a:ext cx="3219450" cy="365125"/>
          </a:xfrm>
        </p:spPr>
        <p:txBody>
          <a:bodyPr/>
          <a:lstStyle/>
          <a:p>
            <a:r>
              <a:rPr lang="zh-CN" altLang="en-US" dirty="0"/>
              <a:t>计算机系统结构</a:t>
            </a:r>
            <a:r>
              <a:rPr lang="en-US" altLang="zh-CN" dirty="0"/>
              <a:t>--</a:t>
            </a:r>
            <a:r>
              <a:rPr lang="zh-CN" altLang="en-US" dirty="0"/>
              <a:t>第二章 计算机中的信息表示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42</a:t>
            </a:fld>
            <a:endParaRPr lang="zh-CN" altLang="en-US"/>
          </a:p>
        </p:txBody>
      </p:sp>
      <p:sp>
        <p:nvSpPr>
          <p:cNvPr id="3" name="Text Box 5"/>
          <p:cNvSpPr txBox="1"/>
          <p:nvPr/>
        </p:nvSpPr>
        <p:spPr>
          <a:xfrm>
            <a:off x="224790" y="786132"/>
            <a:ext cx="8919210" cy="3322955"/>
          </a:xfrm>
          <a:prstGeom prst="rect">
            <a:avLst/>
          </a:prstGeom>
          <a:noFill/>
          <a:ln w="9525">
            <a:noFill/>
          </a:ln>
        </p:spPr>
        <p:txBody>
          <a:bodyPr wrap="square" anchor="t">
            <a:spAutoFit/>
          </a:bodyPr>
          <a:lstStyle/>
          <a:p>
            <a:pPr>
              <a:lnSpc>
                <a:spcPct val="150000"/>
              </a:lnSpc>
            </a:pPr>
            <a:r>
              <a:rPr lang="en-US" altLang="zh-CN" sz="2800" b="1" dirty="0">
                <a:solidFill>
                  <a:srgbClr val="ED7D31"/>
                </a:solidFill>
                <a:latin typeface="楷体" panose="02010609060101010101" pitchFamily="49" charset="-122"/>
                <a:ea typeface="楷体" panose="02010609060101010101" pitchFamily="49" charset="-122"/>
                <a:sym typeface="+mn-ea"/>
              </a:rPr>
              <a:t>4）IEEE754标准浮点格式</a:t>
            </a:r>
          </a:p>
          <a:p>
            <a:pPr>
              <a:lnSpc>
                <a:spcPct val="150000"/>
              </a:lnSpc>
            </a:pPr>
            <a:r>
              <a:rPr lang="en-US" altLang="zh-CN" sz="2800" b="1" dirty="0">
                <a:latin typeface="楷体" panose="02010609060101010101" pitchFamily="49" charset="-122"/>
                <a:ea typeface="楷体" panose="02010609060101010101" pitchFamily="49" charset="-122"/>
                <a:sym typeface="+mn-ea"/>
              </a:rPr>
              <a:t>前面讨论的是原理性浮点格式，但实际计算机的浮点格式与此有一些差异。下面简要介绍在当前主流微机中广泛采用的IEEE754标准浮点格式。</a:t>
            </a:r>
          </a:p>
          <a:p>
            <a:pPr>
              <a:lnSpc>
                <a:spcPct val="150000"/>
              </a:lnSpc>
            </a:pPr>
            <a:r>
              <a:rPr lang="en-US" altLang="zh-CN" sz="2800" b="1" dirty="0">
                <a:latin typeface="楷体" panose="02010609060101010101" pitchFamily="49" charset="-122"/>
                <a:ea typeface="楷体" panose="02010609060101010101" pitchFamily="49" charset="-122"/>
                <a:sym typeface="+mn-ea"/>
              </a:rPr>
              <a:t>按IEEE754标准，常用的浮点数的格式如</a:t>
            </a:r>
            <a:r>
              <a:rPr lang="zh-CN" altLang="en-US" sz="2800" b="1" dirty="0">
                <a:latin typeface="楷体" panose="02010609060101010101" pitchFamily="49" charset="-122"/>
                <a:ea typeface="楷体" panose="02010609060101010101" pitchFamily="49" charset="-122"/>
                <a:sym typeface="+mn-ea"/>
              </a:rPr>
              <a:t>下图</a:t>
            </a:r>
            <a:r>
              <a:rPr lang="en-US" altLang="zh-CN" sz="2800" b="1" dirty="0">
                <a:latin typeface="楷体" panose="02010609060101010101" pitchFamily="49" charset="-122"/>
                <a:ea typeface="楷体" panose="02010609060101010101" pitchFamily="49" charset="-122"/>
                <a:sym typeface="+mn-ea"/>
              </a:rPr>
              <a:t>所示</a:t>
            </a:r>
            <a:r>
              <a:rPr lang="zh-CN" altLang="en-US" sz="2800" b="1" dirty="0">
                <a:latin typeface="楷体" panose="02010609060101010101" pitchFamily="49" charset="-122"/>
                <a:ea typeface="楷体" panose="02010609060101010101" pitchFamily="49" charset="-122"/>
                <a:sym typeface="+mn-ea"/>
              </a:rPr>
              <a:t>：</a:t>
            </a:r>
            <a:r>
              <a:rPr lang="en-US" altLang="zh-CN" sz="2800" b="1" dirty="0">
                <a:solidFill>
                  <a:srgbClr val="ED7D31"/>
                </a:solidFill>
                <a:latin typeface="楷体" panose="02010609060101010101" pitchFamily="49" charset="-122"/>
                <a:ea typeface="楷体" panose="02010609060101010101" pitchFamily="49" charset="-122"/>
                <a:sym typeface="+mn-ea"/>
              </a:rPr>
              <a:t>  </a:t>
            </a:r>
          </a:p>
        </p:txBody>
      </p:sp>
      <p:pic>
        <p:nvPicPr>
          <p:cNvPr id="2" name="图片 1"/>
          <p:cNvPicPr>
            <a:picLocks noChangeAspect="1"/>
          </p:cNvPicPr>
          <p:nvPr/>
        </p:nvPicPr>
        <p:blipFill>
          <a:blip r:embed="rId5"/>
          <a:stretch>
            <a:fillRect/>
          </a:stretch>
        </p:blipFill>
        <p:spPr>
          <a:xfrm>
            <a:off x="342267" y="4315460"/>
            <a:ext cx="8526145" cy="16446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7174"/>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2" y="124434"/>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一、数值型数据的表示方法</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2D47D29-F60B-4D4D-8E44-7D4AF2C1DC47}" type="datetime1">
              <a:rPr lang="zh-CN" altLang="en-US" smtClean="0"/>
              <a:t>2020/11/5</a:t>
            </a:fld>
            <a:endParaRPr lang="zh-CN" altLang="en-US" dirty="0"/>
          </a:p>
        </p:txBody>
      </p:sp>
      <p:sp>
        <p:nvSpPr>
          <p:cNvPr id="6" name="页脚占位符 5"/>
          <p:cNvSpPr>
            <a:spLocks noGrp="1"/>
          </p:cNvSpPr>
          <p:nvPr>
            <p:ph type="ftr" sz="quarter" idx="11"/>
          </p:nvPr>
        </p:nvSpPr>
        <p:spPr>
          <a:xfrm>
            <a:off x="3028950" y="6356352"/>
            <a:ext cx="3219450" cy="365125"/>
          </a:xfrm>
        </p:spPr>
        <p:txBody>
          <a:bodyPr/>
          <a:lstStyle/>
          <a:p>
            <a:r>
              <a:rPr lang="zh-CN" altLang="en-US" dirty="0"/>
              <a:t>计算机系统结构</a:t>
            </a:r>
            <a:r>
              <a:rPr lang="en-US" altLang="zh-CN" dirty="0"/>
              <a:t>--</a:t>
            </a:r>
            <a:r>
              <a:rPr lang="zh-CN" altLang="en-US" dirty="0"/>
              <a:t>第二章 计算机中的信息表示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43</a:t>
            </a:fld>
            <a:endParaRPr lang="zh-CN" altLang="en-US"/>
          </a:p>
        </p:txBody>
      </p:sp>
      <p:sp>
        <p:nvSpPr>
          <p:cNvPr id="3" name="Text Box 5"/>
          <p:cNvSpPr txBox="1"/>
          <p:nvPr/>
        </p:nvSpPr>
        <p:spPr>
          <a:xfrm>
            <a:off x="224790" y="786132"/>
            <a:ext cx="8919210" cy="2676525"/>
          </a:xfrm>
          <a:prstGeom prst="rect">
            <a:avLst/>
          </a:prstGeom>
          <a:noFill/>
          <a:ln w="9525">
            <a:noFill/>
          </a:ln>
        </p:spPr>
        <p:txBody>
          <a:bodyPr wrap="square" anchor="t">
            <a:spAutoFit/>
          </a:bodyPr>
          <a:lstStyle/>
          <a:p>
            <a:pPr>
              <a:lnSpc>
                <a:spcPct val="150000"/>
              </a:lnSpc>
            </a:pPr>
            <a:r>
              <a:rPr lang="en-US" altLang="zh-CN" sz="2800" b="1" dirty="0">
                <a:latin typeface="楷体" panose="02010609060101010101" pitchFamily="49" charset="-122"/>
                <a:ea typeface="楷体" panose="02010609060101010101" pitchFamily="49" charset="-122"/>
                <a:sym typeface="+mn-ea"/>
              </a:rPr>
              <a:t>IEEE754有3种浮点表示格式，分别称为：	</a:t>
            </a:r>
            <a:r>
              <a:rPr lang="en-US" altLang="zh-CN" sz="2800" b="1" dirty="0">
                <a:solidFill>
                  <a:schemeClr val="accent6">
                    <a:lumMod val="75000"/>
                  </a:schemeClr>
                </a:solidFill>
                <a:latin typeface="楷体" panose="02010609060101010101" pitchFamily="49" charset="-122"/>
                <a:ea typeface="楷体" panose="02010609060101010101" pitchFamily="49" charset="-122"/>
                <a:sym typeface="+mn-ea"/>
              </a:rPr>
              <a:t>短浮点数</a:t>
            </a:r>
            <a:r>
              <a:rPr lang="en-US" altLang="zh-CN" sz="2800" b="1" dirty="0">
                <a:latin typeface="楷体" panose="02010609060101010101" pitchFamily="49" charset="-122"/>
                <a:ea typeface="楷体" panose="02010609060101010101" pitchFamily="49" charset="-122"/>
                <a:sym typeface="+mn-ea"/>
              </a:rPr>
              <a:t>(或称短实数、或称单精度浮点数)、</a:t>
            </a:r>
            <a:r>
              <a:rPr lang="en-US" altLang="zh-CN" sz="2800" b="1" dirty="0">
                <a:solidFill>
                  <a:schemeClr val="accent6">
                    <a:lumMod val="75000"/>
                  </a:schemeClr>
                </a:solidFill>
                <a:latin typeface="楷体" panose="02010609060101010101" pitchFamily="49" charset="-122"/>
                <a:ea typeface="楷体" panose="02010609060101010101" pitchFamily="49" charset="-122"/>
                <a:sym typeface="+mn-ea"/>
              </a:rPr>
              <a:t>长浮点数</a:t>
            </a:r>
            <a:r>
              <a:rPr lang="en-US" altLang="zh-CN" sz="2800" b="1" dirty="0">
                <a:latin typeface="楷体" panose="02010609060101010101" pitchFamily="49" charset="-122"/>
                <a:ea typeface="楷体" panose="02010609060101010101" pitchFamily="49" charset="-122"/>
                <a:sym typeface="+mn-ea"/>
              </a:rPr>
              <a:t>（或称长实数、或称双精度浮点数）、</a:t>
            </a:r>
            <a:r>
              <a:rPr lang="en-US" altLang="zh-CN" sz="2800" b="1" dirty="0">
                <a:solidFill>
                  <a:schemeClr val="accent6">
                    <a:lumMod val="75000"/>
                  </a:schemeClr>
                </a:solidFill>
                <a:latin typeface="楷体" panose="02010609060101010101" pitchFamily="49" charset="-122"/>
                <a:ea typeface="楷体" panose="02010609060101010101" pitchFamily="49" charset="-122"/>
                <a:sym typeface="+mn-ea"/>
              </a:rPr>
              <a:t>临时浮点数</a:t>
            </a:r>
            <a:r>
              <a:rPr lang="en-US" altLang="zh-CN" sz="2800" b="1" dirty="0">
                <a:latin typeface="楷体" panose="02010609060101010101" pitchFamily="49" charset="-122"/>
                <a:ea typeface="楷体" panose="02010609060101010101" pitchFamily="49" charset="-122"/>
                <a:sym typeface="+mn-ea"/>
              </a:rPr>
              <a:t>（或称临时实数、或称扩展精度浮点数）。</a:t>
            </a:r>
            <a:r>
              <a:rPr lang="en-US" altLang="zh-CN" sz="2800" b="1" dirty="0">
                <a:solidFill>
                  <a:srgbClr val="ED7D31"/>
                </a:solidFill>
                <a:latin typeface="楷体" panose="02010609060101010101" pitchFamily="49" charset="-122"/>
                <a:ea typeface="楷体" panose="02010609060101010101" pitchFamily="49" charset="-122"/>
                <a:sym typeface="+mn-ea"/>
              </a:rPr>
              <a:t>  </a:t>
            </a:r>
          </a:p>
        </p:txBody>
      </p:sp>
      <p:graphicFrame>
        <p:nvGraphicFramePr>
          <p:cNvPr id="7" name="表格 6"/>
          <p:cNvGraphicFramePr/>
          <p:nvPr>
            <p:custDataLst>
              <p:tags r:id="rId1"/>
            </p:custDataLst>
          </p:nvPr>
        </p:nvGraphicFramePr>
        <p:xfrm>
          <a:off x="295277" y="3589655"/>
          <a:ext cx="8575675" cy="2865120"/>
        </p:xfrm>
        <a:graphic>
          <a:graphicData uri="http://schemas.openxmlformats.org/drawingml/2006/table">
            <a:tbl>
              <a:tblPr firstRow="1" bandRow="1">
                <a:tableStyleId>{5940675A-B579-460E-94D1-54222C63F5DA}</a:tableStyleId>
              </a:tblPr>
              <a:tblGrid>
                <a:gridCol w="1419225">
                  <a:extLst>
                    <a:ext uri="{9D8B030D-6E8A-4147-A177-3AD203B41FA5}">
                      <a16:colId xmlns:a16="http://schemas.microsoft.com/office/drawing/2014/main" val="20000"/>
                    </a:ext>
                  </a:extLst>
                </a:gridCol>
                <a:gridCol w="760095">
                  <a:extLst>
                    <a:ext uri="{9D8B030D-6E8A-4147-A177-3AD203B41FA5}">
                      <a16:colId xmlns:a16="http://schemas.microsoft.com/office/drawing/2014/main" val="20001"/>
                    </a:ext>
                  </a:extLst>
                </a:gridCol>
                <a:gridCol w="1030605">
                  <a:extLst>
                    <a:ext uri="{9D8B030D-6E8A-4147-A177-3AD203B41FA5}">
                      <a16:colId xmlns:a16="http://schemas.microsoft.com/office/drawing/2014/main" val="20002"/>
                    </a:ext>
                  </a:extLst>
                </a:gridCol>
                <a:gridCol w="1428750">
                  <a:extLst>
                    <a:ext uri="{9D8B030D-6E8A-4147-A177-3AD203B41FA5}">
                      <a16:colId xmlns:a16="http://schemas.microsoft.com/office/drawing/2014/main" val="20003"/>
                    </a:ext>
                  </a:extLst>
                </a:gridCol>
                <a:gridCol w="1160145">
                  <a:extLst>
                    <a:ext uri="{9D8B030D-6E8A-4147-A177-3AD203B41FA5}">
                      <a16:colId xmlns:a16="http://schemas.microsoft.com/office/drawing/2014/main" val="20004"/>
                    </a:ext>
                  </a:extLst>
                </a:gridCol>
                <a:gridCol w="1668145">
                  <a:extLst>
                    <a:ext uri="{9D8B030D-6E8A-4147-A177-3AD203B41FA5}">
                      <a16:colId xmlns:a16="http://schemas.microsoft.com/office/drawing/2014/main" val="20005"/>
                    </a:ext>
                  </a:extLst>
                </a:gridCol>
                <a:gridCol w="1108710">
                  <a:extLst>
                    <a:ext uri="{9D8B030D-6E8A-4147-A177-3AD203B41FA5}">
                      <a16:colId xmlns:a16="http://schemas.microsoft.com/office/drawing/2014/main" val="20006"/>
                    </a:ext>
                  </a:extLst>
                </a:gridCol>
              </a:tblGrid>
              <a:tr h="365760">
                <a:tc rowSpan="2">
                  <a:txBody>
                    <a:bodyPr/>
                    <a:lstStyle/>
                    <a:p>
                      <a:pPr indent="0" algn="ctr">
                        <a:buNone/>
                      </a:pPr>
                      <a:r>
                        <a:rPr lang="en-US" sz="2400" b="1">
                          <a:latin typeface="楷体" panose="02010609060101010101" pitchFamily="49" charset="-122"/>
                          <a:ea typeface="楷体" panose="02010609060101010101" pitchFamily="49" charset="-122"/>
                          <a:cs typeface="宋体" panose="02010600030101010101" pitchFamily="2" charset="-122"/>
                        </a:rPr>
                        <a:t>类型</a:t>
                      </a:r>
                      <a:endParaRPr lang="en-US" altLang="en-US" sz="24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lstStyle/>
                    <a:p>
                      <a:pPr indent="0" algn="ctr">
                        <a:buNone/>
                      </a:pPr>
                      <a:r>
                        <a:rPr lang="en-US" sz="2400" b="1">
                          <a:latin typeface="楷体" panose="02010609060101010101" pitchFamily="49" charset="-122"/>
                          <a:ea typeface="楷体" panose="02010609060101010101" pitchFamily="49" charset="-122"/>
                          <a:cs typeface="宋体" panose="02010600030101010101" pitchFamily="2" charset="-122"/>
                        </a:rPr>
                        <a:t>数符（位）</a:t>
                      </a:r>
                      <a:endParaRPr lang="en-US" altLang="en-US" sz="24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lstStyle/>
                    <a:p>
                      <a:pPr indent="0" algn="ctr">
                        <a:buNone/>
                      </a:pPr>
                      <a:r>
                        <a:rPr lang="en-US" sz="2400" b="1">
                          <a:latin typeface="楷体" panose="02010609060101010101" pitchFamily="49" charset="-122"/>
                          <a:ea typeface="楷体" panose="02010609060101010101" pitchFamily="49" charset="-122"/>
                          <a:cs typeface="宋体" panose="02010600030101010101" pitchFamily="2" charset="-122"/>
                        </a:rPr>
                        <a:t>阶码（位）</a:t>
                      </a:r>
                      <a:endParaRPr lang="en-US" altLang="en-US" sz="24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lstStyle/>
                    <a:p>
                      <a:pPr indent="0" algn="ctr">
                        <a:buNone/>
                      </a:pPr>
                      <a:r>
                        <a:rPr lang="en-US" sz="2400" b="1">
                          <a:latin typeface="楷体" panose="02010609060101010101" pitchFamily="49" charset="-122"/>
                          <a:ea typeface="楷体" panose="02010609060101010101" pitchFamily="49" charset="-122"/>
                          <a:cs typeface="宋体" panose="02010600030101010101" pitchFamily="2" charset="-122"/>
                        </a:rPr>
                        <a:t>尾数数值（位）</a:t>
                      </a:r>
                      <a:endParaRPr lang="en-US" altLang="en-US" sz="24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lstStyle/>
                    <a:p>
                      <a:pPr indent="0" algn="ctr">
                        <a:buNone/>
                      </a:pPr>
                      <a:r>
                        <a:rPr lang="en-US" sz="2400" b="1">
                          <a:latin typeface="楷体" panose="02010609060101010101" pitchFamily="49" charset="-122"/>
                          <a:ea typeface="楷体" panose="02010609060101010101" pitchFamily="49" charset="-122"/>
                          <a:cs typeface="宋体" panose="02010600030101010101" pitchFamily="2" charset="-122"/>
                        </a:rPr>
                        <a:t>总位数（位）</a:t>
                      </a:r>
                      <a:endParaRPr lang="en-US" altLang="en-US" sz="24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lstStyle/>
                    <a:p>
                      <a:pPr indent="0" algn="ctr">
                        <a:buNone/>
                      </a:pPr>
                      <a:r>
                        <a:rPr lang="en-US" sz="2400" b="1">
                          <a:latin typeface="楷体" panose="02010609060101010101" pitchFamily="49" charset="-122"/>
                          <a:ea typeface="楷体" panose="02010609060101010101" pitchFamily="49" charset="-122"/>
                          <a:cs typeface="楷体" panose="02010609060101010101" pitchFamily="49" charset="-122"/>
                        </a:rPr>
                        <a:t>偏 置 值</a:t>
                      </a:r>
                      <a:endParaRPr lang="en-US" altLang="en-US" sz="2400" b="1">
                        <a:latin typeface="楷体" panose="02010609060101010101" pitchFamily="49" charset="-122"/>
                        <a:ea typeface="楷体" panose="02010609060101010101" pitchFamily="49" charset="-122"/>
                        <a:cs typeface="楷体" panose="02010609060101010101" pitchFamily="49"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0"/>
                  </a:ext>
                </a:extLst>
              </a:tr>
              <a:tr h="655320">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0" algn="ctr">
                        <a:buNone/>
                      </a:pPr>
                      <a:r>
                        <a:rPr lang="en-US" sz="2400" b="1">
                          <a:latin typeface="楷体" panose="02010609060101010101" pitchFamily="49" charset="-122"/>
                          <a:ea typeface="楷体" panose="02010609060101010101" pitchFamily="49" charset="-122"/>
                          <a:cs typeface="宋体" panose="02010600030101010101" pitchFamily="2" charset="-122"/>
                        </a:rPr>
                        <a:t>十六进制</a:t>
                      </a:r>
                      <a:endParaRPr lang="en-US" altLang="en-US" sz="24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1">
                          <a:latin typeface="楷体" panose="02010609060101010101" pitchFamily="49" charset="-122"/>
                          <a:ea typeface="楷体" panose="02010609060101010101" pitchFamily="49" charset="-122"/>
                          <a:cs typeface="宋体" panose="02010600030101010101" pitchFamily="2" charset="-122"/>
                        </a:rPr>
                        <a:t>十进制</a:t>
                      </a:r>
                      <a:endParaRPr lang="en-US" altLang="en-US" sz="24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5780">
                <a:tc>
                  <a:txBody>
                    <a:bodyPr/>
                    <a:lstStyle/>
                    <a:p>
                      <a:pPr indent="0" algn="ctr">
                        <a:buNone/>
                      </a:pPr>
                      <a:r>
                        <a:rPr lang="en-US" sz="2400" b="1">
                          <a:latin typeface="楷体" panose="02010609060101010101" pitchFamily="49" charset="-122"/>
                          <a:ea typeface="楷体" panose="02010609060101010101" pitchFamily="49" charset="-122"/>
                          <a:cs typeface="宋体" panose="02010600030101010101" pitchFamily="2" charset="-122"/>
                        </a:rPr>
                        <a:t>短浮点数</a:t>
                      </a:r>
                      <a:endParaRPr lang="en-US" altLang="en-US" sz="24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1">
                          <a:latin typeface="楷体" panose="02010609060101010101" pitchFamily="49" charset="-122"/>
                          <a:ea typeface="楷体" panose="02010609060101010101" pitchFamily="49" charset="-122"/>
                          <a:cs typeface="宋体" panose="02010600030101010101" pitchFamily="2" charset="-122"/>
                        </a:rPr>
                        <a:t>1</a:t>
                      </a:r>
                      <a:endParaRPr lang="en-US" altLang="en-US" sz="24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1">
                          <a:latin typeface="楷体" panose="02010609060101010101" pitchFamily="49" charset="-122"/>
                          <a:ea typeface="楷体" panose="02010609060101010101" pitchFamily="49" charset="-122"/>
                          <a:cs typeface="宋体" panose="02010600030101010101" pitchFamily="2" charset="-122"/>
                        </a:rPr>
                        <a:t>8</a:t>
                      </a:r>
                      <a:endParaRPr lang="en-US" altLang="en-US" sz="24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1">
                          <a:latin typeface="楷体" panose="02010609060101010101" pitchFamily="49" charset="-122"/>
                          <a:ea typeface="楷体" panose="02010609060101010101" pitchFamily="49" charset="-122"/>
                          <a:cs typeface="宋体" panose="02010600030101010101" pitchFamily="2" charset="-122"/>
                        </a:rPr>
                        <a:t>23</a:t>
                      </a:r>
                      <a:endParaRPr lang="en-US" altLang="en-US" sz="24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1">
                          <a:latin typeface="楷体" panose="02010609060101010101" pitchFamily="49" charset="-122"/>
                          <a:ea typeface="楷体" panose="02010609060101010101" pitchFamily="49" charset="-122"/>
                          <a:cs typeface="宋体" panose="02010600030101010101" pitchFamily="2" charset="-122"/>
                        </a:rPr>
                        <a:t>32</a:t>
                      </a:r>
                      <a:endParaRPr lang="en-US" altLang="en-US" sz="24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1">
                          <a:latin typeface="楷体" panose="02010609060101010101" pitchFamily="49" charset="-122"/>
                          <a:ea typeface="楷体" panose="02010609060101010101" pitchFamily="49" charset="-122"/>
                          <a:cs typeface="宋体" panose="02010600030101010101" pitchFamily="2" charset="-122"/>
                        </a:rPr>
                        <a:t>7FH</a:t>
                      </a:r>
                      <a:endParaRPr lang="en-US" altLang="en-US" sz="24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1">
                          <a:latin typeface="楷体" panose="02010609060101010101" pitchFamily="49" charset="-122"/>
                          <a:ea typeface="楷体" panose="02010609060101010101" pitchFamily="49" charset="-122"/>
                          <a:cs typeface="宋体" panose="02010600030101010101" pitchFamily="2" charset="-122"/>
                        </a:rPr>
                        <a:t>127</a:t>
                      </a:r>
                      <a:endParaRPr lang="en-US" altLang="en-US" sz="24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0540">
                <a:tc>
                  <a:txBody>
                    <a:bodyPr/>
                    <a:lstStyle/>
                    <a:p>
                      <a:pPr indent="0" algn="ctr">
                        <a:buNone/>
                      </a:pPr>
                      <a:r>
                        <a:rPr lang="en-US" sz="2400" b="1">
                          <a:latin typeface="楷体" panose="02010609060101010101" pitchFamily="49" charset="-122"/>
                          <a:ea typeface="楷体" panose="02010609060101010101" pitchFamily="49" charset="-122"/>
                          <a:cs typeface="宋体" panose="02010600030101010101" pitchFamily="2" charset="-122"/>
                          <a:sym typeface="+mn-ea"/>
                        </a:rPr>
                        <a:t>长浮点数</a:t>
                      </a:r>
                      <a:endParaRPr lang="en-US" altLang="en-US" sz="24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en-US" sz="2400" b="1">
                          <a:latin typeface="楷体" panose="02010609060101010101" pitchFamily="49" charset="-122"/>
                          <a:ea typeface="楷体" panose="02010609060101010101" pitchFamily="49" charset="-122"/>
                          <a:cs typeface="宋体" panose="02010600030101010101" pitchFamily="2" charset="-122"/>
                        </a:rPr>
                        <a:t>1</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en-US" sz="2400" b="1">
                          <a:latin typeface="楷体" panose="02010609060101010101" pitchFamily="49" charset="-122"/>
                          <a:ea typeface="楷体" panose="02010609060101010101" pitchFamily="49" charset="-122"/>
                          <a:cs typeface="宋体" panose="02010600030101010101" pitchFamily="2" charset="-122"/>
                        </a:rPr>
                        <a:t>11</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en-US" sz="2400" b="1">
                          <a:latin typeface="楷体" panose="02010609060101010101" pitchFamily="49" charset="-122"/>
                          <a:ea typeface="楷体" panose="02010609060101010101" pitchFamily="49" charset="-122"/>
                          <a:cs typeface="宋体" panose="02010600030101010101" pitchFamily="2" charset="-122"/>
                        </a:rPr>
                        <a:t>52</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en-US" sz="2400" b="1">
                          <a:latin typeface="楷体" panose="02010609060101010101" pitchFamily="49" charset="-122"/>
                          <a:ea typeface="楷体" panose="02010609060101010101" pitchFamily="49" charset="-122"/>
                          <a:cs typeface="宋体" panose="02010600030101010101" pitchFamily="2" charset="-122"/>
                        </a:rPr>
                        <a:t>64</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1">
                          <a:latin typeface="楷体" panose="02010609060101010101" pitchFamily="49" charset="-122"/>
                          <a:ea typeface="楷体" panose="02010609060101010101" pitchFamily="49" charset="-122"/>
                          <a:cs typeface="宋体" panose="02010600030101010101" pitchFamily="2" charset="-122"/>
                          <a:sym typeface="+mn-ea"/>
                        </a:rPr>
                        <a:t>3FFH</a:t>
                      </a:r>
                      <a:endParaRPr lang="en-US" altLang="en-US" sz="24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1">
                          <a:latin typeface="楷体" panose="02010609060101010101" pitchFamily="49" charset="-122"/>
                          <a:ea typeface="楷体" panose="02010609060101010101" pitchFamily="49" charset="-122"/>
                          <a:cs typeface="宋体" panose="02010600030101010101" pitchFamily="2" charset="-122"/>
                          <a:sym typeface="+mn-ea"/>
                        </a:rPr>
                        <a:t>1023</a:t>
                      </a:r>
                      <a:endParaRPr lang="en-US" altLang="en-US" sz="24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indent="0" algn="ctr">
                        <a:buNone/>
                      </a:pPr>
                      <a:r>
                        <a:rPr lang="en-US" sz="2400" b="1">
                          <a:latin typeface="楷体" panose="02010609060101010101" pitchFamily="49" charset="-122"/>
                          <a:ea typeface="楷体" panose="02010609060101010101" pitchFamily="49" charset="-122"/>
                          <a:cs typeface="宋体" panose="02010600030101010101" pitchFamily="2" charset="-122"/>
                          <a:sym typeface="+mn-ea"/>
                        </a:rPr>
                        <a:t>临时浮点数</a:t>
                      </a:r>
                      <a:endParaRPr lang="en-US" altLang="en-US" sz="24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en-US" sz="2400" b="1">
                          <a:latin typeface="楷体" panose="02010609060101010101" pitchFamily="49" charset="-122"/>
                          <a:ea typeface="楷体" panose="02010609060101010101" pitchFamily="49" charset="-122"/>
                          <a:cs typeface="宋体" panose="02010600030101010101" pitchFamily="2" charset="-122"/>
                        </a:rPr>
                        <a:t>1</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en-US" sz="2400" b="1">
                          <a:latin typeface="楷体" panose="02010609060101010101" pitchFamily="49" charset="-122"/>
                          <a:ea typeface="楷体" panose="02010609060101010101" pitchFamily="49" charset="-122"/>
                          <a:cs typeface="宋体" panose="02010600030101010101" pitchFamily="2" charset="-122"/>
                        </a:rPr>
                        <a:t>15</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en-US" sz="2400" b="1">
                          <a:latin typeface="楷体" panose="02010609060101010101" pitchFamily="49" charset="-122"/>
                          <a:ea typeface="楷体" panose="02010609060101010101" pitchFamily="49" charset="-122"/>
                          <a:cs typeface="宋体" panose="02010600030101010101" pitchFamily="2" charset="-122"/>
                        </a:rPr>
                        <a:t>64</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en-US" sz="2400" b="1">
                          <a:latin typeface="楷体" panose="02010609060101010101" pitchFamily="49" charset="-122"/>
                          <a:ea typeface="楷体" panose="02010609060101010101" pitchFamily="49" charset="-122"/>
                          <a:cs typeface="宋体" panose="02010600030101010101" pitchFamily="2" charset="-122"/>
                        </a:rPr>
                        <a:t>80</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1">
                          <a:latin typeface="楷体" panose="02010609060101010101" pitchFamily="49" charset="-122"/>
                          <a:ea typeface="楷体" panose="02010609060101010101" pitchFamily="49" charset="-122"/>
                          <a:cs typeface="宋体" panose="02010600030101010101" pitchFamily="2" charset="-122"/>
                          <a:sym typeface="+mn-ea"/>
                        </a:rPr>
                        <a:t>3FFFH</a:t>
                      </a:r>
                      <a:endParaRPr lang="en-US" altLang="en-US" sz="2400" b="1">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1" dirty="0">
                          <a:latin typeface="楷体" panose="02010609060101010101" pitchFamily="49" charset="-122"/>
                          <a:ea typeface="楷体" panose="02010609060101010101" pitchFamily="49" charset="-122"/>
                          <a:cs typeface="宋体" panose="02010600030101010101" pitchFamily="2" charset="-122"/>
                          <a:sym typeface="+mn-ea"/>
                        </a:rPr>
                        <a:t>16383</a:t>
                      </a:r>
                      <a:endParaRPr lang="en-US" altLang="en-US" sz="2400" b="1" dirty="0">
                        <a:latin typeface="楷体" panose="02010609060101010101" pitchFamily="49" charset="-122"/>
                        <a:ea typeface="楷体" panose="02010609060101010101" pitchFamily="49"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7174"/>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2" y="124434"/>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一、数值型数据的表示方法</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2D47D29-F60B-4D4D-8E44-7D4AF2C1DC47}" type="datetime1">
              <a:rPr lang="zh-CN" altLang="en-US" smtClean="0"/>
              <a:t>2020/11/5</a:t>
            </a:fld>
            <a:endParaRPr lang="zh-CN" altLang="en-US" dirty="0"/>
          </a:p>
        </p:txBody>
      </p:sp>
      <p:sp>
        <p:nvSpPr>
          <p:cNvPr id="6" name="页脚占位符 5"/>
          <p:cNvSpPr>
            <a:spLocks noGrp="1"/>
          </p:cNvSpPr>
          <p:nvPr>
            <p:ph type="ftr" sz="quarter" idx="11"/>
          </p:nvPr>
        </p:nvSpPr>
        <p:spPr>
          <a:xfrm>
            <a:off x="3028950" y="6356352"/>
            <a:ext cx="3219450" cy="365125"/>
          </a:xfrm>
        </p:spPr>
        <p:txBody>
          <a:bodyPr/>
          <a:lstStyle/>
          <a:p>
            <a:r>
              <a:rPr lang="zh-CN" altLang="en-US" dirty="0"/>
              <a:t>计算机系统结构</a:t>
            </a:r>
            <a:r>
              <a:rPr lang="en-US" altLang="zh-CN" dirty="0"/>
              <a:t>--</a:t>
            </a:r>
            <a:r>
              <a:rPr lang="zh-CN" altLang="en-US" dirty="0"/>
              <a:t>第二章 计算机中的信息表示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44</a:t>
            </a:fld>
            <a:endParaRPr lang="zh-CN" altLang="en-US"/>
          </a:p>
        </p:txBody>
      </p:sp>
      <p:sp>
        <p:nvSpPr>
          <p:cNvPr id="3" name="Text Box 5"/>
          <p:cNvSpPr txBox="1"/>
          <p:nvPr/>
        </p:nvSpPr>
        <p:spPr>
          <a:xfrm>
            <a:off x="535305" y="1224917"/>
            <a:ext cx="8094980" cy="4615815"/>
          </a:xfrm>
          <a:prstGeom prst="rect">
            <a:avLst/>
          </a:prstGeom>
          <a:noFill/>
          <a:ln w="9525">
            <a:noFill/>
          </a:ln>
        </p:spPr>
        <p:txBody>
          <a:bodyPr wrap="square" anchor="t">
            <a:spAutoFit/>
          </a:bodyPr>
          <a:lstStyle/>
          <a:p>
            <a:pPr>
              <a:lnSpc>
                <a:spcPct val="150000"/>
              </a:lnSpc>
            </a:pPr>
            <a:r>
              <a:rPr lang="en-US" altLang="zh-CN" sz="2800" b="1" dirty="0">
                <a:solidFill>
                  <a:srgbClr val="ED7D31"/>
                </a:solidFill>
                <a:latin typeface="楷体" panose="02010609060101010101" pitchFamily="49" charset="-122"/>
                <a:ea typeface="楷体" panose="02010609060101010101" pitchFamily="49" charset="-122"/>
                <a:sym typeface="+mn-ea"/>
              </a:rPr>
              <a:t>短浮点数</a:t>
            </a:r>
            <a:r>
              <a:rPr lang="en-US" altLang="zh-CN" sz="2800" b="1" dirty="0">
                <a:latin typeface="楷体" panose="02010609060101010101" pitchFamily="49" charset="-122"/>
                <a:ea typeface="楷体" panose="02010609060101010101" pitchFamily="49" charset="-122"/>
                <a:sym typeface="+mn-ea"/>
              </a:rPr>
              <a:t>又称为单精度浮点数，</a:t>
            </a:r>
            <a:r>
              <a:rPr lang="en-US" altLang="zh-CN" sz="2800" b="1" dirty="0">
                <a:solidFill>
                  <a:srgbClr val="ED7D31"/>
                </a:solidFill>
                <a:latin typeface="楷体" panose="02010609060101010101" pitchFamily="49" charset="-122"/>
                <a:ea typeface="楷体" panose="02010609060101010101" pitchFamily="49" charset="-122"/>
                <a:sym typeface="+mn-ea"/>
              </a:rPr>
              <a:t>长浮点数</a:t>
            </a:r>
            <a:r>
              <a:rPr lang="en-US" altLang="zh-CN" sz="2800" b="1" dirty="0">
                <a:latin typeface="楷体" panose="02010609060101010101" pitchFamily="49" charset="-122"/>
                <a:ea typeface="楷体" panose="02010609060101010101" pitchFamily="49" charset="-122"/>
                <a:sym typeface="+mn-ea"/>
              </a:rPr>
              <a:t>又称为双精度浮点数，它们都采用</a:t>
            </a:r>
            <a:r>
              <a:rPr lang="en-US" altLang="zh-CN" sz="2800" b="1" dirty="0">
                <a:solidFill>
                  <a:schemeClr val="accent6">
                    <a:lumMod val="75000"/>
                  </a:schemeClr>
                </a:solidFill>
                <a:latin typeface="楷体" panose="02010609060101010101" pitchFamily="49" charset="-122"/>
                <a:ea typeface="楷体" panose="02010609060101010101" pitchFamily="49" charset="-122"/>
                <a:sym typeface="+mn-ea"/>
              </a:rPr>
              <a:t>隐含尾数最高数位</a:t>
            </a:r>
            <a:r>
              <a:rPr lang="en-US" altLang="zh-CN" sz="2800" b="1" dirty="0">
                <a:latin typeface="楷体" panose="02010609060101010101" pitchFamily="49" charset="-122"/>
                <a:ea typeface="楷体" panose="02010609060101010101" pitchFamily="49" charset="-122"/>
                <a:sym typeface="+mn-ea"/>
              </a:rPr>
              <a:t>（2</a:t>
            </a:r>
            <a:r>
              <a:rPr lang="en-US" altLang="zh-CN" sz="2800" b="1" baseline="30000" dirty="0">
                <a:latin typeface="楷体" panose="02010609060101010101" pitchFamily="49" charset="-122"/>
                <a:ea typeface="楷体" panose="02010609060101010101" pitchFamily="49" charset="-122"/>
                <a:sym typeface="+mn-ea"/>
              </a:rPr>
              <a:t>0</a:t>
            </a:r>
            <a:r>
              <a:rPr lang="en-US" altLang="zh-CN" sz="2800" b="1" dirty="0">
                <a:latin typeface="楷体" panose="02010609060101010101" pitchFamily="49" charset="-122"/>
                <a:ea typeface="楷体" panose="02010609060101010101" pitchFamily="49" charset="-122"/>
                <a:sym typeface="+mn-ea"/>
              </a:rPr>
              <a:t>）的方法，这样，无形中又增加了一位尾数，因此，相应地尾数真值实际上等于1+（23位尾数数值或52位尾数数值）。</a:t>
            </a:r>
          </a:p>
          <a:p>
            <a:pPr>
              <a:lnSpc>
                <a:spcPct val="150000"/>
              </a:lnSpc>
            </a:pPr>
            <a:r>
              <a:rPr lang="en-US" altLang="zh-CN" sz="2800" b="1" dirty="0">
                <a:solidFill>
                  <a:srgbClr val="ED7D31"/>
                </a:solidFill>
                <a:latin typeface="楷体" panose="02010609060101010101" pitchFamily="49" charset="-122"/>
                <a:ea typeface="楷体" panose="02010609060101010101" pitchFamily="49" charset="-122"/>
                <a:sym typeface="+mn-ea"/>
              </a:rPr>
              <a:t>临时浮点数</a:t>
            </a:r>
            <a:r>
              <a:rPr lang="en-US" altLang="zh-CN" sz="2800" b="1" dirty="0">
                <a:latin typeface="楷体" panose="02010609060101010101" pitchFamily="49" charset="-122"/>
                <a:ea typeface="楷体" panose="02010609060101010101" pitchFamily="49" charset="-122"/>
                <a:sym typeface="+mn-ea"/>
              </a:rPr>
              <a:t>又称为扩展精度浮点数，它</a:t>
            </a:r>
            <a:r>
              <a:rPr lang="en-US" altLang="zh-CN" sz="2800" b="1" dirty="0">
                <a:solidFill>
                  <a:schemeClr val="accent6">
                    <a:lumMod val="75000"/>
                  </a:schemeClr>
                </a:solidFill>
                <a:latin typeface="楷体" panose="02010609060101010101" pitchFamily="49" charset="-122"/>
                <a:ea typeface="楷体" panose="02010609060101010101" pitchFamily="49" charset="-122"/>
                <a:sym typeface="+mn-ea"/>
              </a:rPr>
              <a:t>没有隐含位</a:t>
            </a:r>
            <a:r>
              <a:rPr lang="en-US" altLang="zh-CN" sz="2800" b="1" dirty="0">
                <a:latin typeface="楷体" panose="02010609060101010101" pitchFamily="49" charset="-122"/>
                <a:ea typeface="楷体" panose="02010609060101010101" pitchFamily="49" charset="-122"/>
                <a:sym typeface="+mn-ea"/>
              </a:rPr>
              <a:t>，尾数真值就等于64位尾数数值。</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7174"/>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2" y="124434"/>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一、数值型数据的表示方法</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2D47D29-F60B-4D4D-8E44-7D4AF2C1DC47}" type="datetime1">
              <a:rPr lang="zh-CN" altLang="en-US" smtClean="0"/>
              <a:t>2020/11/5</a:t>
            </a:fld>
            <a:endParaRPr lang="zh-CN" altLang="en-US" dirty="0"/>
          </a:p>
        </p:txBody>
      </p:sp>
      <p:sp>
        <p:nvSpPr>
          <p:cNvPr id="6" name="页脚占位符 5"/>
          <p:cNvSpPr>
            <a:spLocks noGrp="1"/>
          </p:cNvSpPr>
          <p:nvPr>
            <p:ph type="ftr" sz="quarter" idx="11"/>
          </p:nvPr>
        </p:nvSpPr>
        <p:spPr>
          <a:xfrm>
            <a:off x="3028950" y="6356352"/>
            <a:ext cx="3219450" cy="365125"/>
          </a:xfrm>
        </p:spPr>
        <p:txBody>
          <a:bodyPr/>
          <a:lstStyle/>
          <a:p>
            <a:r>
              <a:rPr lang="zh-CN" altLang="en-US" dirty="0"/>
              <a:t>计算机系统结构</a:t>
            </a:r>
            <a:r>
              <a:rPr lang="en-US" altLang="zh-CN" dirty="0"/>
              <a:t>--</a:t>
            </a:r>
            <a:r>
              <a:rPr lang="zh-CN" altLang="en-US" dirty="0"/>
              <a:t>第二章 计算机中的信息表示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45</a:t>
            </a:fld>
            <a:endParaRPr lang="zh-CN" altLang="en-US"/>
          </a:p>
        </p:txBody>
      </p:sp>
      <p:sp>
        <p:nvSpPr>
          <p:cNvPr id="3" name="Text Box 5"/>
          <p:cNvSpPr txBox="1"/>
          <p:nvPr/>
        </p:nvSpPr>
        <p:spPr>
          <a:xfrm>
            <a:off x="535305" y="1035052"/>
            <a:ext cx="8094980" cy="4485005"/>
          </a:xfrm>
          <a:prstGeom prst="rect">
            <a:avLst/>
          </a:prstGeom>
          <a:noFill/>
          <a:ln w="9525">
            <a:noFill/>
          </a:ln>
        </p:spPr>
        <p:txBody>
          <a:bodyPr wrap="square" anchor="t">
            <a:spAutoFit/>
          </a:bodyPr>
          <a:lstStyle/>
          <a:p>
            <a:pPr>
              <a:lnSpc>
                <a:spcPct val="170000"/>
              </a:lnSpc>
            </a:pPr>
            <a:r>
              <a:rPr lang="en-US" altLang="zh-CN" sz="2800" b="1" dirty="0">
                <a:latin typeface="楷体" panose="02010609060101010101" pitchFamily="49" charset="-122"/>
                <a:ea typeface="楷体" panose="02010609060101010101" pitchFamily="49" charset="-122"/>
                <a:sym typeface="+mn-ea"/>
              </a:rPr>
              <a:t>下面以32位短浮点数为例，最高位是数符，其后是8位阶码，以2为底，采用移码表示，但偏置量为127，例如阶码真值为1，则阶码的代码值为128，这点与前述原理性偏置量（128）有点差异。其余23位尾数为纯小数，因此，尾数位数实际上是：</a:t>
            </a:r>
          </a:p>
          <a:p>
            <a:pPr>
              <a:lnSpc>
                <a:spcPct val="170000"/>
              </a:lnSpc>
            </a:pPr>
            <a:r>
              <a:rPr lang="en-US" altLang="zh-CN" sz="2800" b="1" dirty="0">
                <a:latin typeface="楷体" panose="02010609060101010101" pitchFamily="49" charset="-122"/>
                <a:ea typeface="楷体" panose="02010609060101010101" pitchFamily="49" charset="-122"/>
                <a:sym typeface="+mn-ea"/>
              </a:rPr>
              <a:t>         </a:t>
            </a:r>
            <a:r>
              <a:rPr lang="en-US" altLang="zh-CN" sz="2800" b="1" dirty="0">
                <a:solidFill>
                  <a:srgbClr val="ED7D31"/>
                </a:solidFill>
                <a:latin typeface="楷体" panose="02010609060101010101" pitchFamily="49" charset="-122"/>
                <a:ea typeface="楷体" panose="02010609060101010101" pitchFamily="49" charset="-122"/>
                <a:sym typeface="+mn-ea"/>
              </a:rPr>
              <a:t>1位隐含位+23位尾数=24位</a:t>
            </a:r>
            <a:endParaRPr lang="en-US" altLang="zh-CN" sz="2800" b="1" dirty="0">
              <a:latin typeface="楷体" panose="02010609060101010101" pitchFamily="49" charset="-122"/>
              <a:ea typeface="楷体" panose="02010609060101010101" pitchFamily="49"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7174"/>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2" y="124434"/>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一、数值型数据的表示方法</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2D47D29-F60B-4D4D-8E44-7D4AF2C1DC47}" type="datetime1">
              <a:rPr lang="zh-CN" altLang="en-US" smtClean="0"/>
              <a:t>2020/11/5</a:t>
            </a:fld>
            <a:endParaRPr lang="zh-CN" altLang="en-US" dirty="0"/>
          </a:p>
        </p:txBody>
      </p:sp>
      <p:sp>
        <p:nvSpPr>
          <p:cNvPr id="6" name="页脚占位符 5"/>
          <p:cNvSpPr>
            <a:spLocks noGrp="1"/>
          </p:cNvSpPr>
          <p:nvPr>
            <p:ph type="ftr" sz="quarter" idx="11"/>
          </p:nvPr>
        </p:nvSpPr>
        <p:spPr>
          <a:xfrm>
            <a:off x="3028950" y="6356352"/>
            <a:ext cx="3219450" cy="365125"/>
          </a:xfrm>
        </p:spPr>
        <p:txBody>
          <a:bodyPr/>
          <a:lstStyle/>
          <a:p>
            <a:r>
              <a:rPr lang="zh-CN" altLang="en-US" dirty="0"/>
              <a:t>计算机系统结构</a:t>
            </a:r>
            <a:r>
              <a:rPr lang="en-US" altLang="zh-CN" dirty="0"/>
              <a:t>--</a:t>
            </a:r>
            <a:r>
              <a:rPr lang="zh-CN" altLang="en-US" dirty="0"/>
              <a:t>第二章 计算机中的信息表示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46</a:t>
            </a:fld>
            <a:endParaRPr lang="zh-CN" altLang="en-US"/>
          </a:p>
        </p:txBody>
      </p:sp>
      <p:sp>
        <p:nvSpPr>
          <p:cNvPr id="3" name="Text Box 5"/>
          <p:cNvSpPr txBox="1"/>
          <p:nvPr/>
        </p:nvSpPr>
        <p:spPr>
          <a:xfrm>
            <a:off x="535305" y="1035052"/>
            <a:ext cx="8094980" cy="4364849"/>
          </a:xfrm>
          <a:prstGeom prst="rect">
            <a:avLst/>
          </a:prstGeom>
          <a:noFill/>
          <a:ln w="9525">
            <a:noFill/>
          </a:ln>
        </p:spPr>
        <p:txBody>
          <a:bodyPr wrap="square" anchor="t">
            <a:spAutoFit/>
          </a:bodyPr>
          <a:lstStyle/>
          <a:p>
            <a:pPr>
              <a:lnSpc>
                <a:spcPct val="170000"/>
              </a:lnSpc>
            </a:pPr>
            <a:r>
              <a:rPr lang="en-US" altLang="zh-CN" sz="2800" b="1" dirty="0">
                <a:solidFill>
                  <a:srgbClr val="ED7D31"/>
                </a:solidFill>
                <a:latin typeface="楷体" panose="02010609060101010101" pitchFamily="49" charset="-122"/>
                <a:ea typeface="楷体" panose="02010609060101010101" pitchFamily="49" charset="-122"/>
                <a:sym typeface="+mn-ea"/>
              </a:rPr>
              <a:t>注意：</a:t>
            </a:r>
          </a:p>
          <a:p>
            <a:pPr>
              <a:lnSpc>
                <a:spcPct val="170000"/>
              </a:lnSpc>
            </a:pPr>
            <a:r>
              <a:rPr lang="en-US" altLang="zh-CN" sz="2800" b="1" dirty="0">
                <a:solidFill>
                  <a:schemeClr val="accent6">
                    <a:lumMod val="75000"/>
                  </a:schemeClr>
                </a:solidFill>
                <a:latin typeface="楷体" panose="02010609060101010101" pitchFamily="49" charset="-122"/>
                <a:ea typeface="楷体" panose="02010609060101010101" pitchFamily="49" charset="-122"/>
                <a:sym typeface="+mn-ea"/>
              </a:rPr>
              <a:t>隐含的“1”是一位整数（即权位为2</a:t>
            </a:r>
            <a:r>
              <a:rPr lang="en-US" altLang="zh-CN" sz="2800" b="1" baseline="30000" dirty="0">
                <a:solidFill>
                  <a:schemeClr val="accent6">
                    <a:lumMod val="75000"/>
                  </a:schemeClr>
                </a:solidFill>
                <a:latin typeface="楷体" panose="02010609060101010101" pitchFamily="49" charset="-122"/>
                <a:ea typeface="楷体" panose="02010609060101010101" pitchFamily="49" charset="-122"/>
                <a:sym typeface="+mn-ea"/>
              </a:rPr>
              <a:t>0</a:t>
            </a:r>
            <a:r>
              <a:rPr lang="en-US" altLang="zh-CN" sz="2800" b="1" dirty="0">
                <a:solidFill>
                  <a:schemeClr val="accent6">
                    <a:lumMod val="75000"/>
                  </a:schemeClr>
                </a:solidFill>
                <a:latin typeface="楷体" panose="02010609060101010101" pitchFamily="49" charset="-122"/>
                <a:ea typeface="楷体" panose="02010609060101010101" pitchFamily="49" charset="-122"/>
                <a:sym typeface="+mn-ea"/>
              </a:rPr>
              <a:t>）</a:t>
            </a:r>
            <a:r>
              <a:rPr lang="en-US" altLang="zh-CN" sz="2800" b="1" dirty="0">
                <a:latin typeface="楷体" panose="02010609060101010101" pitchFamily="49" charset="-122"/>
                <a:ea typeface="楷体" panose="02010609060101010101" pitchFamily="49" charset="-122"/>
                <a:sym typeface="+mn-ea"/>
              </a:rPr>
              <a:t>。在浮点格式中表示出来的23位尾数是纯小数，用原码表示。</a:t>
            </a:r>
          </a:p>
          <a:p>
            <a:pPr>
              <a:lnSpc>
                <a:spcPct val="170000"/>
              </a:lnSpc>
            </a:pPr>
            <a:r>
              <a:rPr lang="en-US" altLang="zh-CN" sz="2800" b="1" dirty="0" err="1">
                <a:latin typeface="楷体" panose="02010609060101010101" pitchFamily="49" charset="-122"/>
                <a:ea typeface="楷体" panose="02010609060101010101" pitchFamily="49" charset="-122"/>
                <a:sym typeface="+mn-ea"/>
              </a:rPr>
              <a:t>例如</a:t>
            </a:r>
            <a:r>
              <a:rPr lang="en-US" altLang="zh-CN" sz="2800" b="1" dirty="0">
                <a:latin typeface="楷体" panose="02010609060101010101" pitchFamily="49" charset="-122"/>
                <a:ea typeface="楷体" panose="02010609060101010101" pitchFamily="49" charset="-122"/>
                <a:sym typeface="+mn-ea"/>
              </a:rPr>
              <a:t>： (15)</a:t>
            </a:r>
            <a:r>
              <a:rPr lang="en-US" altLang="zh-CN" sz="2800" b="1" baseline="-25000" dirty="0">
                <a:latin typeface="楷体" panose="02010609060101010101" pitchFamily="49" charset="-122"/>
                <a:ea typeface="楷体" panose="02010609060101010101" pitchFamily="49" charset="-122"/>
                <a:sym typeface="+mn-ea"/>
              </a:rPr>
              <a:t>10</a:t>
            </a:r>
            <a:r>
              <a:rPr lang="en-US" altLang="zh-CN" sz="2800" b="1" dirty="0">
                <a:latin typeface="楷体" panose="02010609060101010101" pitchFamily="49" charset="-122"/>
                <a:ea typeface="楷体" panose="02010609060101010101" pitchFamily="49" charset="-122"/>
                <a:sym typeface="+mn-ea"/>
              </a:rPr>
              <a:t> =(1111)</a:t>
            </a:r>
            <a:r>
              <a:rPr lang="en-US" altLang="zh-CN" sz="2800" b="1" baseline="-25000" dirty="0">
                <a:latin typeface="楷体" panose="02010609060101010101" pitchFamily="49" charset="-122"/>
                <a:ea typeface="楷体" panose="02010609060101010101" pitchFamily="49" charset="-122"/>
                <a:sym typeface="+mn-ea"/>
              </a:rPr>
              <a:t>2</a:t>
            </a:r>
            <a:r>
              <a:rPr lang="en-US" altLang="zh-CN" sz="2800" b="1" dirty="0">
                <a:latin typeface="楷体" panose="02010609060101010101" pitchFamily="49" charset="-122"/>
                <a:ea typeface="楷体" panose="02010609060101010101" pitchFamily="49" charset="-122"/>
                <a:sym typeface="+mn-ea"/>
              </a:rPr>
              <a:t> ，将它规格化后结果为1.111×2</a:t>
            </a:r>
            <a:r>
              <a:rPr lang="en-US" altLang="zh-CN" sz="2800" b="1" baseline="30000" dirty="0">
                <a:latin typeface="楷体" panose="02010609060101010101" pitchFamily="49" charset="-122"/>
                <a:ea typeface="楷体" panose="02010609060101010101" pitchFamily="49" charset="-122"/>
                <a:sym typeface="+mn-ea"/>
              </a:rPr>
              <a:t>3 </a:t>
            </a:r>
            <a:r>
              <a:rPr lang="en-US" altLang="zh-CN" sz="2800" b="1" dirty="0">
                <a:latin typeface="楷体" panose="02010609060101010101" pitchFamily="49" charset="-122"/>
                <a:ea typeface="楷体" panose="02010609060101010101" pitchFamily="49" charset="-122"/>
                <a:sym typeface="+mn-ea"/>
              </a:rPr>
              <a:t>，其中整数部分的“1”将不存储在23位尾数内。</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7174"/>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2" y="124434"/>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一、数值型数据的表示方法</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2D47D29-F60B-4D4D-8E44-7D4AF2C1DC47}" type="datetime1">
              <a:rPr lang="zh-CN" altLang="en-US" smtClean="0"/>
              <a:t>2020/11/5</a:t>
            </a:fld>
            <a:endParaRPr lang="zh-CN" altLang="en-US" dirty="0"/>
          </a:p>
        </p:txBody>
      </p:sp>
      <p:sp>
        <p:nvSpPr>
          <p:cNvPr id="6" name="页脚占位符 5"/>
          <p:cNvSpPr>
            <a:spLocks noGrp="1"/>
          </p:cNvSpPr>
          <p:nvPr>
            <p:ph type="ftr" sz="quarter" idx="11"/>
          </p:nvPr>
        </p:nvSpPr>
        <p:spPr>
          <a:xfrm>
            <a:off x="3028950" y="6356352"/>
            <a:ext cx="3219450" cy="365125"/>
          </a:xfrm>
        </p:spPr>
        <p:txBody>
          <a:bodyPr/>
          <a:lstStyle/>
          <a:p>
            <a:r>
              <a:rPr lang="zh-CN" altLang="en-US" dirty="0"/>
              <a:t>计算机系统结构</a:t>
            </a:r>
            <a:r>
              <a:rPr lang="en-US" altLang="zh-CN" dirty="0"/>
              <a:t>--</a:t>
            </a:r>
            <a:r>
              <a:rPr lang="zh-CN" altLang="en-US" dirty="0"/>
              <a:t>第二章 计算机中的信息表示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47</a:t>
            </a:fld>
            <a:endParaRPr lang="zh-CN" altLang="en-US"/>
          </a:p>
        </p:txBody>
      </p:sp>
      <p:sp>
        <p:nvSpPr>
          <p:cNvPr id="3" name="Text Box 5"/>
          <p:cNvSpPr txBox="1"/>
          <p:nvPr/>
        </p:nvSpPr>
        <p:spPr>
          <a:xfrm>
            <a:off x="336550" y="1087576"/>
            <a:ext cx="8619490" cy="3384581"/>
          </a:xfrm>
          <a:prstGeom prst="rect">
            <a:avLst/>
          </a:prstGeom>
          <a:noFill/>
          <a:ln w="9525">
            <a:noFill/>
          </a:ln>
        </p:spPr>
        <p:txBody>
          <a:bodyPr wrap="square" anchor="t">
            <a:spAutoFit/>
          </a:bodyPr>
          <a:lstStyle/>
          <a:p>
            <a:pPr>
              <a:lnSpc>
                <a:spcPct val="200000"/>
              </a:lnSpc>
            </a:pPr>
            <a:r>
              <a:rPr lang="en-US" altLang="zh-CN" sz="2800" b="1" dirty="0">
                <a:solidFill>
                  <a:schemeClr val="accent6">
                    <a:lumMod val="75000"/>
                  </a:schemeClr>
                </a:solidFill>
                <a:latin typeface="楷体" panose="02010609060101010101" pitchFamily="49" charset="-122"/>
                <a:ea typeface="楷体" panose="02010609060101010101" pitchFamily="49" charset="-122"/>
                <a:sym typeface="+mn-ea"/>
              </a:rPr>
              <a:t>阶码是以移码形式存储的</a:t>
            </a:r>
            <a:r>
              <a:rPr lang="en-US" altLang="zh-CN" sz="2800" b="1" dirty="0">
                <a:latin typeface="楷体" panose="02010609060101010101" pitchFamily="49" charset="-122"/>
                <a:ea typeface="楷体" panose="02010609060101010101" pitchFamily="49" charset="-122"/>
                <a:sym typeface="+mn-ea"/>
              </a:rPr>
              <a:t>。</a:t>
            </a:r>
          </a:p>
          <a:p>
            <a:pPr>
              <a:lnSpc>
                <a:spcPct val="200000"/>
              </a:lnSpc>
            </a:pPr>
            <a:r>
              <a:rPr lang="en-US" altLang="zh-CN" sz="2800" b="1" dirty="0">
                <a:latin typeface="楷体" panose="02010609060101010101" pitchFamily="49" charset="-122"/>
                <a:ea typeface="楷体" panose="02010609060101010101" pitchFamily="49" charset="-122"/>
                <a:sym typeface="+mn-ea"/>
              </a:rPr>
              <a:t>短浮点数的偏置值为十进制127或十六进制7FH；</a:t>
            </a:r>
          </a:p>
          <a:p>
            <a:pPr>
              <a:lnSpc>
                <a:spcPct val="200000"/>
              </a:lnSpc>
            </a:pPr>
            <a:r>
              <a:rPr lang="en-US" altLang="zh-CN" sz="2800" b="1" dirty="0">
                <a:latin typeface="楷体" panose="02010609060101010101" pitchFamily="49" charset="-122"/>
                <a:ea typeface="楷体" panose="02010609060101010101" pitchFamily="49" charset="-122"/>
                <a:sym typeface="+mn-ea"/>
              </a:rPr>
              <a:t>长浮点数的偏置值为十进制1023或十六进制3FFH；</a:t>
            </a:r>
          </a:p>
          <a:p>
            <a:pPr>
              <a:lnSpc>
                <a:spcPct val="200000"/>
              </a:lnSpc>
            </a:pPr>
            <a:r>
              <a:rPr lang="en-US" altLang="zh-CN" sz="2800" b="1" dirty="0">
                <a:latin typeface="楷体" panose="02010609060101010101" pitchFamily="49" charset="-122"/>
                <a:ea typeface="楷体" panose="02010609060101010101" pitchFamily="49" charset="-122"/>
                <a:sym typeface="+mn-ea"/>
              </a:rPr>
              <a:t>临时浮点数的偏置值为十进制16383或十六进制3FFFH。</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7174"/>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2" y="124434"/>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一、数值型数据的表示方法</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2D47D29-F60B-4D4D-8E44-7D4AF2C1DC47}" type="datetime1">
              <a:rPr lang="zh-CN" altLang="en-US" smtClean="0"/>
              <a:t>2020/11/5</a:t>
            </a:fld>
            <a:endParaRPr lang="zh-CN" altLang="en-US" dirty="0"/>
          </a:p>
        </p:txBody>
      </p:sp>
      <p:sp>
        <p:nvSpPr>
          <p:cNvPr id="6" name="页脚占位符 5"/>
          <p:cNvSpPr>
            <a:spLocks noGrp="1"/>
          </p:cNvSpPr>
          <p:nvPr>
            <p:ph type="ftr" sz="quarter" idx="11"/>
          </p:nvPr>
        </p:nvSpPr>
        <p:spPr>
          <a:xfrm>
            <a:off x="3028950" y="6356352"/>
            <a:ext cx="3219450" cy="365125"/>
          </a:xfrm>
        </p:spPr>
        <p:txBody>
          <a:bodyPr/>
          <a:lstStyle/>
          <a:p>
            <a:r>
              <a:rPr lang="zh-CN" altLang="en-US" dirty="0"/>
              <a:t>计算机系统结构</a:t>
            </a:r>
            <a:r>
              <a:rPr lang="en-US" altLang="zh-CN" dirty="0"/>
              <a:t>--</a:t>
            </a:r>
            <a:r>
              <a:rPr lang="zh-CN" altLang="en-US" dirty="0"/>
              <a:t>第二章 计算机中的信息表示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48</a:t>
            </a:fld>
            <a:endParaRPr lang="zh-CN" altLang="en-US"/>
          </a:p>
        </p:txBody>
      </p:sp>
      <p:sp>
        <p:nvSpPr>
          <p:cNvPr id="3" name="Text Box 5"/>
          <p:cNvSpPr txBox="1"/>
          <p:nvPr/>
        </p:nvSpPr>
        <p:spPr>
          <a:xfrm>
            <a:off x="290195" y="871857"/>
            <a:ext cx="8619490" cy="5262245"/>
          </a:xfrm>
          <a:prstGeom prst="rect">
            <a:avLst/>
          </a:prstGeom>
          <a:noFill/>
          <a:ln w="9525">
            <a:noFill/>
          </a:ln>
        </p:spPr>
        <p:txBody>
          <a:bodyPr wrap="square" anchor="t">
            <a:spAutoFit/>
          </a:bodyPr>
          <a:lstStyle/>
          <a:p>
            <a:pPr>
              <a:lnSpc>
                <a:spcPct val="150000"/>
              </a:lnSpc>
            </a:pPr>
            <a:r>
              <a:rPr lang="en-US" altLang="zh-CN" sz="2800" b="1" dirty="0">
                <a:solidFill>
                  <a:schemeClr val="accent6">
                    <a:lumMod val="75000"/>
                  </a:schemeClr>
                </a:solidFill>
                <a:latin typeface="楷体" panose="02010609060101010101" pitchFamily="49" charset="-122"/>
                <a:ea typeface="楷体" panose="02010609060101010101" pitchFamily="49" charset="-122"/>
                <a:sym typeface="+mn-ea"/>
              </a:rPr>
              <a:t>存储浮点数阶码部分之前，偏置值先要加到阶码真值上</a:t>
            </a:r>
            <a:r>
              <a:rPr lang="en-US" altLang="zh-CN" sz="2800" b="1" dirty="0">
                <a:latin typeface="楷体" panose="02010609060101010101" pitchFamily="49" charset="-122"/>
                <a:ea typeface="楷体" panose="02010609060101010101" pitchFamily="49" charset="-122"/>
                <a:sym typeface="+mn-ea"/>
              </a:rPr>
              <a:t>。</a:t>
            </a:r>
          </a:p>
          <a:p>
            <a:pPr>
              <a:lnSpc>
                <a:spcPct val="150000"/>
              </a:lnSpc>
            </a:pPr>
            <a:r>
              <a:rPr lang="en-US" altLang="zh-CN" sz="2800" b="1" dirty="0">
                <a:latin typeface="楷体" panose="02010609060101010101" pitchFamily="49" charset="-122"/>
                <a:ea typeface="楷体" panose="02010609060101010101" pitchFamily="49" charset="-122"/>
                <a:sym typeface="+mn-ea"/>
              </a:rPr>
              <a:t>若阶码真值为3，在短浮点数中，移码表示的阶码为：十进制127+3=130或十六进制82H；</a:t>
            </a:r>
          </a:p>
          <a:p>
            <a:pPr>
              <a:lnSpc>
                <a:spcPct val="150000"/>
              </a:lnSpc>
            </a:pPr>
            <a:r>
              <a:rPr lang="en-US" altLang="zh-CN" sz="2800" b="1" dirty="0">
                <a:latin typeface="楷体" panose="02010609060101010101" pitchFamily="49" charset="-122"/>
                <a:ea typeface="楷体" panose="02010609060101010101" pitchFamily="49" charset="-122"/>
                <a:sym typeface="+mn-ea"/>
              </a:rPr>
              <a:t>长浮点数中，移码表示的阶码为：十进制1023+3=1026或十六进制402H；</a:t>
            </a:r>
          </a:p>
          <a:p>
            <a:pPr>
              <a:lnSpc>
                <a:spcPct val="150000"/>
              </a:lnSpc>
            </a:pPr>
            <a:r>
              <a:rPr lang="en-US" altLang="zh-CN" sz="2800" b="1" dirty="0">
                <a:latin typeface="楷体" panose="02010609060101010101" pitchFamily="49" charset="-122"/>
                <a:ea typeface="楷体" panose="02010609060101010101" pitchFamily="49" charset="-122"/>
                <a:sym typeface="+mn-ea"/>
              </a:rPr>
              <a:t>临时浮点数中，移码表示的阶码为：十进制16383+3=16386或十六进制4002H。</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7174"/>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2" y="124434"/>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一、数值型数据的表示方法</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2D47D29-F60B-4D4D-8E44-7D4AF2C1DC47}" type="datetime1">
              <a:rPr lang="zh-CN" altLang="en-US" smtClean="0"/>
              <a:t>2020/11/5</a:t>
            </a:fld>
            <a:endParaRPr lang="zh-CN" altLang="en-US" dirty="0"/>
          </a:p>
        </p:txBody>
      </p:sp>
      <p:sp>
        <p:nvSpPr>
          <p:cNvPr id="6" name="页脚占位符 5"/>
          <p:cNvSpPr>
            <a:spLocks noGrp="1"/>
          </p:cNvSpPr>
          <p:nvPr>
            <p:ph type="ftr" sz="quarter" idx="11"/>
          </p:nvPr>
        </p:nvSpPr>
        <p:spPr>
          <a:xfrm>
            <a:off x="3028950" y="6356352"/>
            <a:ext cx="3219450" cy="365125"/>
          </a:xfrm>
        </p:spPr>
        <p:txBody>
          <a:bodyPr/>
          <a:lstStyle/>
          <a:p>
            <a:r>
              <a:rPr lang="zh-CN" altLang="en-US" dirty="0"/>
              <a:t>计算机系统结构</a:t>
            </a:r>
            <a:r>
              <a:rPr lang="en-US" altLang="zh-CN" dirty="0"/>
              <a:t>--</a:t>
            </a:r>
            <a:r>
              <a:rPr lang="zh-CN" altLang="en-US" dirty="0"/>
              <a:t>第二章 计算机中的信息表示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49</a:t>
            </a:fld>
            <a:endParaRPr lang="zh-CN" altLang="en-US"/>
          </a:p>
        </p:txBody>
      </p:sp>
      <p:sp>
        <p:nvSpPr>
          <p:cNvPr id="3" name="Text Box 5"/>
          <p:cNvSpPr txBox="1"/>
          <p:nvPr/>
        </p:nvSpPr>
        <p:spPr>
          <a:xfrm>
            <a:off x="290195" y="871857"/>
            <a:ext cx="8619490" cy="5262245"/>
          </a:xfrm>
          <a:prstGeom prst="rect">
            <a:avLst/>
          </a:prstGeom>
          <a:noFill/>
          <a:ln w="9525">
            <a:noFill/>
          </a:ln>
        </p:spPr>
        <p:txBody>
          <a:bodyPr wrap="square" anchor="t">
            <a:spAutoFit/>
          </a:bodyPr>
          <a:lstStyle/>
          <a:p>
            <a:pPr>
              <a:lnSpc>
                <a:spcPct val="150000"/>
              </a:lnSpc>
            </a:pPr>
            <a:r>
              <a:rPr lang="zh-CN" altLang="en-US" sz="2800" b="1" dirty="0">
                <a:solidFill>
                  <a:schemeClr val="accent2"/>
                </a:solidFill>
                <a:latin typeface="楷体" panose="02010609060101010101" pitchFamily="49" charset="-122"/>
                <a:ea typeface="楷体" panose="02010609060101010101" pitchFamily="49" charset="-122"/>
                <a:sym typeface="+mn-ea"/>
              </a:rPr>
              <a:t>方法一：</a:t>
            </a:r>
            <a:endParaRPr lang="en-US" altLang="zh-CN" sz="2800" b="1" dirty="0">
              <a:solidFill>
                <a:schemeClr val="accent2"/>
              </a:solidFill>
              <a:latin typeface="楷体" panose="02010609060101010101" pitchFamily="49" charset="-122"/>
              <a:ea typeface="楷体" panose="02010609060101010101" pitchFamily="49" charset="-122"/>
              <a:sym typeface="+mn-ea"/>
            </a:endParaRPr>
          </a:p>
          <a:p>
            <a:pPr>
              <a:lnSpc>
                <a:spcPct val="150000"/>
              </a:lnSpc>
            </a:pPr>
            <a:r>
              <a:rPr lang="en-US" altLang="zh-CN" sz="2800" b="1" dirty="0">
                <a:solidFill>
                  <a:schemeClr val="accent6">
                    <a:lumMod val="75000"/>
                  </a:schemeClr>
                </a:solidFill>
                <a:latin typeface="楷体" panose="02010609060101010101" pitchFamily="49" charset="-122"/>
                <a:ea typeface="楷体" panose="02010609060101010101" pitchFamily="49" charset="-122"/>
                <a:sym typeface="+mn-ea"/>
              </a:rPr>
              <a:t>例：将(82.25)</a:t>
            </a:r>
            <a:r>
              <a:rPr lang="en-US" altLang="zh-CN" sz="2800" b="1" baseline="-25000" dirty="0">
                <a:solidFill>
                  <a:schemeClr val="accent6">
                    <a:lumMod val="75000"/>
                  </a:schemeClr>
                </a:solidFill>
                <a:latin typeface="楷体" panose="02010609060101010101" pitchFamily="49" charset="-122"/>
                <a:ea typeface="楷体" panose="02010609060101010101" pitchFamily="49" charset="-122"/>
                <a:sym typeface="+mn-ea"/>
              </a:rPr>
              <a:t>10</a:t>
            </a:r>
            <a:r>
              <a:rPr lang="en-US" altLang="zh-CN" sz="2800" b="1" dirty="0">
                <a:solidFill>
                  <a:schemeClr val="accent6">
                    <a:lumMod val="75000"/>
                  </a:schemeClr>
                </a:solidFill>
                <a:latin typeface="楷体" panose="02010609060101010101" pitchFamily="49" charset="-122"/>
                <a:ea typeface="楷体" panose="02010609060101010101" pitchFamily="49" charset="-122"/>
                <a:sym typeface="+mn-ea"/>
              </a:rPr>
              <a:t> 转换成短浮点数格式。</a:t>
            </a:r>
          </a:p>
          <a:p>
            <a:pPr>
              <a:lnSpc>
                <a:spcPct val="150000"/>
              </a:lnSpc>
            </a:pPr>
            <a:r>
              <a:rPr lang="en-US" altLang="zh-CN" sz="2800" b="1" dirty="0">
                <a:latin typeface="楷体" panose="02010609060101010101" pitchFamily="49" charset="-122"/>
                <a:ea typeface="楷体" panose="02010609060101010101" pitchFamily="49" charset="-122"/>
                <a:sym typeface="+mn-ea"/>
              </a:rPr>
              <a:t>1）先将(82.25)</a:t>
            </a:r>
            <a:r>
              <a:rPr lang="en-US" altLang="zh-CN" sz="2800" b="1" baseline="-25000" dirty="0">
                <a:latin typeface="楷体" panose="02010609060101010101" pitchFamily="49" charset="-122"/>
                <a:ea typeface="楷体" panose="02010609060101010101" pitchFamily="49" charset="-122"/>
                <a:sym typeface="+mn-ea"/>
              </a:rPr>
              <a:t>10 </a:t>
            </a:r>
            <a:r>
              <a:rPr lang="en-US" altLang="zh-CN" sz="2800" b="1" dirty="0">
                <a:latin typeface="楷体" panose="02010609060101010101" pitchFamily="49" charset="-122"/>
                <a:ea typeface="楷体" panose="02010609060101010101" pitchFamily="49" charset="-122"/>
                <a:sym typeface="+mn-ea"/>
              </a:rPr>
              <a:t>转换成二进制数</a:t>
            </a:r>
          </a:p>
          <a:p>
            <a:pPr>
              <a:lnSpc>
                <a:spcPct val="150000"/>
              </a:lnSpc>
            </a:pPr>
            <a:r>
              <a:rPr lang="en-US" altLang="zh-CN" sz="2800" b="1" dirty="0">
                <a:latin typeface="楷体" panose="02010609060101010101" pitchFamily="49" charset="-122"/>
                <a:ea typeface="楷体" panose="02010609060101010101" pitchFamily="49" charset="-122"/>
                <a:sym typeface="+mn-ea"/>
              </a:rPr>
              <a:t>     (82.25)</a:t>
            </a:r>
            <a:r>
              <a:rPr lang="en-US" altLang="zh-CN" sz="2800" b="1" baseline="-25000" dirty="0">
                <a:latin typeface="楷体" panose="02010609060101010101" pitchFamily="49" charset="-122"/>
                <a:ea typeface="楷体" panose="02010609060101010101" pitchFamily="49" charset="-122"/>
                <a:sym typeface="+mn-ea"/>
              </a:rPr>
              <a:t>10</a:t>
            </a:r>
            <a:r>
              <a:rPr lang="en-US" altLang="zh-CN" sz="2800" b="1" dirty="0">
                <a:latin typeface="楷体" panose="02010609060101010101" pitchFamily="49" charset="-122"/>
                <a:ea typeface="楷体" panose="02010609060101010101" pitchFamily="49" charset="-122"/>
                <a:sym typeface="+mn-ea"/>
              </a:rPr>
              <a:t> =(1010010.01)</a:t>
            </a:r>
            <a:r>
              <a:rPr lang="en-US" altLang="zh-CN" sz="2800" b="1" baseline="-25000" dirty="0">
                <a:latin typeface="楷体" panose="02010609060101010101" pitchFamily="49" charset="-122"/>
                <a:ea typeface="楷体" panose="02010609060101010101" pitchFamily="49" charset="-122"/>
                <a:sym typeface="+mn-ea"/>
              </a:rPr>
              <a:t>2</a:t>
            </a:r>
            <a:r>
              <a:rPr lang="en-US" altLang="zh-CN" sz="2800" b="1" dirty="0">
                <a:latin typeface="楷体" panose="02010609060101010101" pitchFamily="49" charset="-122"/>
                <a:ea typeface="楷体" panose="02010609060101010101" pitchFamily="49" charset="-122"/>
                <a:sym typeface="+mn-ea"/>
              </a:rPr>
              <a:t>    </a:t>
            </a:r>
          </a:p>
          <a:p>
            <a:pPr>
              <a:lnSpc>
                <a:spcPct val="150000"/>
              </a:lnSpc>
            </a:pPr>
            <a:r>
              <a:rPr lang="en-US" altLang="zh-CN" sz="2800" b="1" dirty="0">
                <a:latin typeface="楷体" panose="02010609060101010101" pitchFamily="49" charset="-122"/>
                <a:ea typeface="楷体" panose="02010609060101010101" pitchFamily="49" charset="-122"/>
                <a:sym typeface="+mn-ea"/>
              </a:rPr>
              <a:t>2）规格化二进制数(1010010.01)</a:t>
            </a:r>
            <a:r>
              <a:rPr lang="en-US" altLang="zh-CN" sz="2800" b="1" baseline="-25000" dirty="0">
                <a:latin typeface="楷体" panose="02010609060101010101" pitchFamily="49" charset="-122"/>
                <a:ea typeface="楷体" panose="02010609060101010101" pitchFamily="49" charset="-122"/>
                <a:sym typeface="+mn-ea"/>
              </a:rPr>
              <a:t>2</a:t>
            </a:r>
            <a:r>
              <a:rPr lang="en-US" altLang="zh-CN" sz="2800" b="1" dirty="0">
                <a:latin typeface="楷体" panose="02010609060101010101" pitchFamily="49" charset="-122"/>
                <a:ea typeface="楷体" panose="02010609060101010101" pitchFamily="49" charset="-122"/>
                <a:sym typeface="+mn-ea"/>
              </a:rPr>
              <a:t>      </a:t>
            </a:r>
          </a:p>
          <a:p>
            <a:pPr>
              <a:lnSpc>
                <a:spcPct val="150000"/>
              </a:lnSpc>
            </a:pPr>
            <a:r>
              <a:rPr lang="en-US" altLang="zh-CN" sz="2800" b="1" dirty="0">
                <a:latin typeface="楷体" panose="02010609060101010101" pitchFamily="49" charset="-122"/>
                <a:ea typeface="楷体" panose="02010609060101010101" pitchFamily="49" charset="-122"/>
                <a:sym typeface="+mn-ea"/>
              </a:rPr>
              <a:t>    1010010.01=1.01001001×2</a:t>
            </a:r>
            <a:r>
              <a:rPr lang="en-US" altLang="zh-CN" sz="2800" b="1" baseline="30000" dirty="0">
                <a:latin typeface="楷体" panose="02010609060101010101" pitchFamily="49" charset="-122"/>
                <a:ea typeface="楷体" panose="02010609060101010101" pitchFamily="49" charset="-122"/>
                <a:sym typeface="+mn-ea"/>
              </a:rPr>
              <a:t>6</a:t>
            </a:r>
            <a:endParaRPr lang="en-US" altLang="zh-CN" sz="2800" b="1" dirty="0">
              <a:latin typeface="楷体" panose="02010609060101010101" pitchFamily="49" charset="-122"/>
              <a:ea typeface="楷体" panose="02010609060101010101" pitchFamily="49" charset="-122"/>
              <a:sym typeface="+mn-ea"/>
            </a:endParaRPr>
          </a:p>
          <a:p>
            <a:pPr>
              <a:lnSpc>
                <a:spcPct val="150000"/>
              </a:lnSpc>
            </a:pPr>
            <a:r>
              <a:rPr lang="en-US" altLang="zh-CN" sz="2800" b="1" dirty="0">
                <a:latin typeface="楷体" panose="02010609060101010101" pitchFamily="49" charset="-122"/>
                <a:ea typeface="楷体" panose="02010609060101010101" pitchFamily="49" charset="-122"/>
                <a:sym typeface="+mn-ea"/>
              </a:rPr>
              <a:t>3）计算移码表示的阶码=偏置值+阶码真值：</a:t>
            </a:r>
          </a:p>
          <a:p>
            <a:pPr>
              <a:lnSpc>
                <a:spcPct val="150000"/>
              </a:lnSpc>
            </a:pPr>
            <a:r>
              <a:rPr lang="en-US" altLang="zh-CN" sz="2800" b="1" dirty="0">
                <a:latin typeface="楷体" panose="02010609060101010101" pitchFamily="49" charset="-122"/>
                <a:ea typeface="楷体" panose="02010609060101010101" pitchFamily="49" charset="-122"/>
                <a:sym typeface="+mn-ea"/>
              </a:rPr>
              <a:t>     (127+6)</a:t>
            </a:r>
            <a:r>
              <a:rPr lang="en-US" altLang="zh-CN" sz="2800" b="1" baseline="-25000" dirty="0">
                <a:latin typeface="楷体" panose="02010609060101010101" pitchFamily="49" charset="-122"/>
                <a:ea typeface="楷体" panose="02010609060101010101" pitchFamily="49" charset="-122"/>
                <a:sym typeface="+mn-ea"/>
              </a:rPr>
              <a:t>10</a:t>
            </a:r>
            <a:r>
              <a:rPr lang="en-US" altLang="zh-CN" sz="2800" b="1" dirty="0">
                <a:latin typeface="楷体" panose="02010609060101010101" pitchFamily="49" charset="-122"/>
                <a:ea typeface="楷体" panose="02010609060101010101" pitchFamily="49" charset="-122"/>
                <a:sym typeface="+mn-ea"/>
              </a:rPr>
              <a:t>=(133)</a:t>
            </a:r>
            <a:r>
              <a:rPr lang="en-US" altLang="zh-CN" sz="2800" b="1" baseline="-25000" dirty="0">
                <a:latin typeface="楷体" panose="02010609060101010101" pitchFamily="49" charset="-122"/>
                <a:ea typeface="楷体" panose="02010609060101010101" pitchFamily="49" charset="-122"/>
                <a:sym typeface="+mn-ea"/>
              </a:rPr>
              <a:t>10</a:t>
            </a:r>
            <a:r>
              <a:rPr lang="en-US" altLang="zh-CN" sz="2800" b="1" dirty="0">
                <a:latin typeface="楷体" panose="02010609060101010101" pitchFamily="49" charset="-122"/>
                <a:ea typeface="楷体" panose="02010609060101010101" pitchFamily="49" charset="-122"/>
                <a:sym typeface="+mn-ea"/>
              </a:rPr>
              <a:t> =(10000101)</a:t>
            </a:r>
            <a:r>
              <a:rPr lang="en-US" altLang="zh-CN" sz="2800" b="1" baseline="-25000" dirty="0">
                <a:latin typeface="楷体" panose="02010609060101010101" pitchFamily="49" charset="-122"/>
                <a:ea typeface="楷体" panose="02010609060101010101" pitchFamily="49" charset="-122"/>
                <a:sym typeface="+mn-ea"/>
              </a:rPr>
              <a:t>2</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7174"/>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2" y="124434"/>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一、进位计数制及其相互转换</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2D47D29-F60B-4D4D-8E44-7D4AF2C1DC47}" type="datetime1">
              <a:rPr lang="zh-CN" altLang="en-US" smtClean="0"/>
              <a:t>2020/11/5</a:t>
            </a:fld>
            <a:endParaRPr lang="zh-CN" altLang="en-US" dirty="0"/>
          </a:p>
        </p:txBody>
      </p:sp>
      <p:sp>
        <p:nvSpPr>
          <p:cNvPr id="12" name="页脚占位符 11"/>
          <p:cNvSpPr>
            <a:spLocks noGrp="1"/>
          </p:cNvSpPr>
          <p:nvPr>
            <p:ph type="ftr" sz="quarter" idx="11"/>
          </p:nvPr>
        </p:nvSpPr>
        <p:spPr>
          <a:xfrm>
            <a:off x="3028950" y="6356352"/>
            <a:ext cx="3219450" cy="365125"/>
          </a:xfrm>
        </p:spPr>
        <p:txBody>
          <a:bodyPr/>
          <a:lstStyle/>
          <a:p>
            <a:r>
              <a:rPr lang="zh-CN" altLang="en-US" dirty="0"/>
              <a:t>计算机系统结构</a:t>
            </a:r>
            <a:r>
              <a:rPr lang="en-US" altLang="zh-CN" dirty="0"/>
              <a:t>--</a:t>
            </a:r>
            <a:r>
              <a:rPr lang="zh-CN" altLang="en-US" dirty="0"/>
              <a:t>第二章 计算机中的信息表示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5</a:t>
            </a:fld>
            <a:endParaRPr lang="zh-CN" altLang="en-US"/>
          </a:p>
        </p:txBody>
      </p:sp>
      <p:sp>
        <p:nvSpPr>
          <p:cNvPr id="11" name="Text Box 5"/>
          <p:cNvSpPr txBox="1"/>
          <p:nvPr/>
        </p:nvSpPr>
        <p:spPr>
          <a:xfrm>
            <a:off x="181610" y="761367"/>
            <a:ext cx="8784590" cy="5842635"/>
          </a:xfrm>
          <a:prstGeom prst="rect">
            <a:avLst/>
          </a:prstGeom>
          <a:noFill/>
          <a:ln w="9525">
            <a:noFill/>
          </a:ln>
        </p:spPr>
        <p:txBody>
          <a:bodyPr wrap="square" anchor="t">
            <a:spAutoFit/>
          </a:bodyPr>
          <a:lstStyle/>
          <a:p>
            <a:pPr>
              <a:lnSpc>
                <a:spcPct val="130000"/>
              </a:lnSpc>
            </a:pPr>
            <a:r>
              <a:rPr sz="2800" b="1" dirty="0">
                <a:latin typeface="楷体" panose="02010609060101010101" pitchFamily="49" charset="-122"/>
                <a:ea typeface="楷体" panose="02010609060101010101" pitchFamily="49" charset="-122"/>
              </a:rPr>
              <a:t>一个数值型数据的完整表示需三个方面：</a:t>
            </a:r>
          </a:p>
          <a:p>
            <a:pPr>
              <a:lnSpc>
                <a:spcPct val="130000"/>
              </a:lnSpc>
            </a:pPr>
            <a:r>
              <a:rPr sz="2800" b="1" dirty="0">
                <a:solidFill>
                  <a:srgbClr val="ED7D31"/>
                </a:solidFill>
                <a:latin typeface="楷体" panose="02010609060101010101" pitchFamily="49" charset="-122"/>
                <a:ea typeface="楷体" panose="02010609060101010101" pitchFamily="49" charset="-122"/>
              </a:rPr>
              <a:t>进位计数制</a:t>
            </a:r>
            <a:r>
              <a:rPr sz="2800" b="1" dirty="0">
                <a:latin typeface="楷体" panose="02010609060101010101" pitchFamily="49" charset="-122"/>
                <a:ea typeface="楷体" panose="02010609060101010101" pitchFamily="49" charset="-122"/>
              </a:rPr>
              <a:t>、</a:t>
            </a:r>
            <a:r>
              <a:rPr sz="2800" b="1" dirty="0">
                <a:solidFill>
                  <a:srgbClr val="ED7D31"/>
                </a:solidFill>
                <a:latin typeface="楷体" panose="02010609060101010101" pitchFamily="49" charset="-122"/>
                <a:ea typeface="楷体" panose="02010609060101010101" pitchFamily="49" charset="-122"/>
              </a:rPr>
              <a:t>符号的数字化（机器数）</a:t>
            </a:r>
            <a:r>
              <a:rPr sz="2800" b="1" dirty="0">
                <a:latin typeface="楷体" panose="02010609060101010101" pitchFamily="49" charset="-122"/>
                <a:ea typeface="楷体" panose="02010609060101010101" pitchFamily="49" charset="-122"/>
              </a:rPr>
              <a:t>、</a:t>
            </a:r>
            <a:r>
              <a:rPr sz="2800" b="1" dirty="0">
                <a:solidFill>
                  <a:srgbClr val="ED7D31"/>
                </a:solidFill>
                <a:latin typeface="楷体" panose="02010609060101010101" pitchFamily="49" charset="-122"/>
                <a:ea typeface="楷体" panose="02010609060101010101" pitchFamily="49" charset="-122"/>
              </a:rPr>
              <a:t>小数点的处理</a:t>
            </a:r>
          </a:p>
          <a:p>
            <a:pPr>
              <a:lnSpc>
                <a:spcPct val="130000"/>
              </a:lnSpc>
              <a:spcBef>
                <a:spcPts val="600"/>
              </a:spcBef>
            </a:pPr>
            <a:r>
              <a:rPr lang="en-US"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a:t>
            </a:r>
            <a:r>
              <a:rPr lang="zh-CN" altLang="en-US" sz="2800" b="1" dirty="0">
                <a:solidFill>
                  <a:srgbClr val="0563C1"/>
                </a:solidFill>
                <a:latin typeface="楷体" panose="02010609060101010101" pitchFamily="49" charset="-122"/>
                <a:ea typeface="楷体" panose="02010609060101010101" pitchFamily="49" charset="-122"/>
                <a:sym typeface="+mn-ea"/>
              </a:rPr>
              <a:t>进位计数制及其相互转换</a:t>
            </a:r>
          </a:p>
          <a:p>
            <a:pPr>
              <a:lnSpc>
                <a:spcPct val="130000"/>
              </a:lnSpc>
              <a:spcBef>
                <a:spcPts val="600"/>
              </a:spcBef>
            </a:pPr>
            <a:r>
              <a:rPr lang="zh-CN" altLang="en-US" sz="2800" b="1" dirty="0">
                <a:solidFill>
                  <a:srgbClr val="0563C1"/>
                </a:solidFill>
                <a:latin typeface="楷体" panose="02010609060101010101" pitchFamily="49" charset="-122"/>
                <a:ea typeface="楷体" panose="02010609060101010101" pitchFamily="49" charset="-122"/>
                <a:sym typeface="+mn-ea"/>
              </a:rPr>
              <a:t>  （二--八--十--十六进制间的转换）</a:t>
            </a:r>
          </a:p>
          <a:p>
            <a:pPr>
              <a:lnSpc>
                <a:spcPct val="130000"/>
              </a:lnSpc>
            </a:pPr>
            <a:r>
              <a:rPr lang="en-US" altLang="zh-CN" sz="2800" b="1" dirty="0">
                <a:solidFill>
                  <a:srgbClr val="ED7D31"/>
                </a:solidFill>
                <a:latin typeface="楷体" panose="02010609060101010101" pitchFamily="49" charset="-122"/>
                <a:ea typeface="楷体" panose="02010609060101010101" pitchFamily="49" charset="-122"/>
                <a:sym typeface="+mn-ea"/>
              </a:rPr>
              <a:t>1</a:t>
            </a:r>
            <a:r>
              <a:rPr lang="zh-CN" altLang="en-US" sz="2800" b="1" dirty="0">
                <a:solidFill>
                  <a:srgbClr val="ED7D31"/>
                </a:solidFill>
                <a:latin typeface="楷体" panose="02010609060101010101" pitchFamily="49" charset="-122"/>
                <a:ea typeface="楷体" panose="02010609060101010101" pitchFamily="49" charset="-122"/>
                <a:sym typeface="+mn-ea"/>
              </a:rPr>
              <a:t>）构成进位计数制的两个基本要素：</a:t>
            </a:r>
          </a:p>
          <a:p>
            <a:pPr>
              <a:lnSpc>
                <a:spcPct val="130000"/>
              </a:lnSpc>
            </a:pPr>
            <a:r>
              <a:rPr lang="zh-CN" altLang="en-US" sz="2800" b="1" dirty="0">
                <a:solidFill>
                  <a:srgbClr val="ED7D31"/>
                </a:solidFill>
                <a:latin typeface="楷体" panose="02010609060101010101" pitchFamily="49" charset="-122"/>
                <a:ea typeface="楷体" panose="02010609060101010101" pitchFamily="49" charset="-122"/>
                <a:sym typeface="+mn-ea"/>
              </a:rPr>
              <a:t>   </a:t>
            </a:r>
            <a:r>
              <a:rPr lang="zh-CN" altLang="en-US" sz="2800" b="1" dirty="0">
                <a:solidFill>
                  <a:schemeClr val="accent6">
                    <a:lumMod val="75000"/>
                  </a:schemeClr>
                </a:solidFill>
                <a:latin typeface="楷体" panose="02010609060101010101" pitchFamily="49" charset="-122"/>
                <a:ea typeface="楷体" panose="02010609060101010101" pitchFamily="49" charset="-122"/>
                <a:sym typeface="+mn-ea"/>
              </a:rPr>
              <a:t>权</a:t>
            </a:r>
            <a:r>
              <a:rPr lang="zh-CN" altLang="en-US" sz="2800" b="1" dirty="0">
                <a:latin typeface="楷体" panose="02010609060101010101" pitchFamily="49" charset="-122"/>
                <a:ea typeface="楷体" panose="02010609060101010101" pitchFamily="49" charset="-122"/>
                <a:sym typeface="+mn-ea"/>
              </a:rPr>
              <a:t>（是一个与所在数位相关的常数）、</a:t>
            </a:r>
            <a:r>
              <a:rPr lang="zh-CN" altLang="en-US" sz="2800" b="1" dirty="0">
                <a:solidFill>
                  <a:schemeClr val="accent6">
                    <a:lumMod val="75000"/>
                  </a:schemeClr>
                </a:solidFill>
                <a:latin typeface="楷体" panose="02010609060101010101" pitchFamily="49" charset="-122"/>
                <a:ea typeface="楷体" panose="02010609060101010101" pitchFamily="49" charset="-122"/>
                <a:sym typeface="+mn-ea"/>
              </a:rPr>
              <a:t>基数</a:t>
            </a:r>
            <a:r>
              <a:rPr lang="zh-CN" altLang="en-US" sz="2800" b="1" dirty="0">
                <a:latin typeface="楷体" panose="02010609060101010101" pitchFamily="49" charset="-122"/>
                <a:ea typeface="楷体" panose="02010609060101010101" pitchFamily="49" charset="-122"/>
                <a:sym typeface="+mn-ea"/>
              </a:rPr>
              <a:t>。</a:t>
            </a:r>
          </a:p>
          <a:p>
            <a:pPr>
              <a:lnSpc>
                <a:spcPct val="130000"/>
              </a:lnSpc>
            </a:pPr>
            <a:r>
              <a:rPr lang="zh-CN" altLang="en-US" sz="2800" b="1" dirty="0">
                <a:latin typeface="楷体" panose="02010609060101010101" pitchFamily="49" charset="-122"/>
                <a:ea typeface="楷体" panose="02010609060101010101" pitchFamily="49" charset="-122"/>
                <a:sym typeface="+mn-ea"/>
              </a:rPr>
              <a:t>   </a:t>
            </a:r>
            <a:r>
              <a:rPr lang="zh-CN" altLang="en-US" sz="2800" b="1" dirty="0">
                <a:solidFill>
                  <a:schemeClr val="accent6">
                    <a:lumMod val="75000"/>
                  </a:schemeClr>
                </a:solidFill>
                <a:latin typeface="楷体" panose="02010609060101010101" pitchFamily="49" charset="-122"/>
                <a:ea typeface="楷体" panose="02010609060101010101" pitchFamily="49" charset="-122"/>
                <a:sym typeface="+mn-ea"/>
              </a:rPr>
              <a:t>基数</a:t>
            </a:r>
            <a:r>
              <a:rPr lang="zh-CN" altLang="en-US" sz="2800" b="1" dirty="0">
                <a:latin typeface="楷体" panose="02010609060101010101" pitchFamily="49" charset="-122"/>
                <a:ea typeface="楷体" panose="02010609060101010101" pitchFamily="49" charset="-122"/>
                <a:sym typeface="+mn-ea"/>
              </a:rPr>
              <a:t>：每个数位中所允许的最大数码值+1或每个数</a:t>
            </a:r>
            <a:br>
              <a:rPr lang="zh-CN" altLang="en-US" sz="2800" b="1" dirty="0">
                <a:latin typeface="楷体" panose="02010609060101010101" pitchFamily="49" charset="-122"/>
                <a:ea typeface="楷体" panose="02010609060101010101" pitchFamily="49" charset="-122"/>
                <a:sym typeface="+mn-ea"/>
              </a:rPr>
            </a:br>
            <a:r>
              <a:rPr lang="zh-CN" altLang="en-US" sz="2800" b="1" dirty="0">
                <a:latin typeface="楷体" panose="02010609060101010101" pitchFamily="49" charset="-122"/>
                <a:ea typeface="楷体" panose="02010609060101010101" pitchFamily="49" charset="-122"/>
                <a:sym typeface="+mn-ea"/>
              </a:rPr>
              <a:t>         位中所允许的最多数码个数。</a:t>
            </a:r>
          </a:p>
          <a:p>
            <a:pPr>
              <a:lnSpc>
                <a:spcPct val="130000"/>
              </a:lnSpc>
            </a:pPr>
            <a:r>
              <a:rPr lang="zh-CN" altLang="en-US" sz="2800" b="1" dirty="0">
                <a:latin typeface="楷体" panose="02010609060101010101" pitchFamily="49" charset="-122"/>
                <a:ea typeface="楷体" panose="02010609060101010101" pitchFamily="49" charset="-122"/>
                <a:sym typeface="+mn-ea"/>
              </a:rPr>
              <a:t>   </a:t>
            </a:r>
            <a:r>
              <a:rPr lang="zh-CN" altLang="en-US" sz="2800" b="1" dirty="0">
                <a:solidFill>
                  <a:schemeClr val="accent6">
                    <a:lumMod val="75000"/>
                  </a:schemeClr>
                </a:solidFill>
                <a:latin typeface="楷体" panose="02010609060101010101" pitchFamily="49" charset="-122"/>
                <a:ea typeface="楷体" panose="02010609060101010101" pitchFamily="49" charset="-122"/>
                <a:sym typeface="+mn-ea"/>
              </a:rPr>
              <a:t>权</a:t>
            </a:r>
            <a:r>
              <a:rPr lang="zh-CN" altLang="en-US" sz="2800" b="1" dirty="0">
                <a:latin typeface="楷体" panose="02010609060101010101" pitchFamily="49" charset="-122"/>
                <a:ea typeface="楷体" panose="02010609060101010101" pitchFamily="49" charset="-122"/>
                <a:sym typeface="+mn-ea"/>
              </a:rPr>
              <a:t>：是一个与所在数位相关的常数。</a:t>
            </a:r>
          </a:p>
          <a:p>
            <a:pPr>
              <a:lnSpc>
                <a:spcPct val="130000"/>
              </a:lnSpc>
            </a:pPr>
            <a:r>
              <a:rPr lang="zh-CN" altLang="en-US" sz="2800" b="1" dirty="0">
                <a:latin typeface="楷体" panose="02010609060101010101" pitchFamily="49" charset="-122"/>
                <a:ea typeface="楷体" panose="02010609060101010101" pitchFamily="49" charset="-122"/>
                <a:sym typeface="+mn-ea"/>
              </a:rPr>
              <a:t>   </a:t>
            </a:r>
            <a:r>
              <a:rPr lang="zh-CN" altLang="en-US" sz="2800" b="1" dirty="0">
                <a:solidFill>
                  <a:schemeClr val="accent6">
                    <a:lumMod val="75000"/>
                  </a:schemeClr>
                </a:solidFill>
                <a:latin typeface="楷体" panose="02010609060101010101" pitchFamily="49" charset="-122"/>
                <a:ea typeface="楷体" panose="02010609060101010101" pitchFamily="49" charset="-122"/>
                <a:sym typeface="+mn-ea"/>
              </a:rPr>
              <a:t>权与基数的关系</a:t>
            </a:r>
            <a:r>
              <a:rPr lang="zh-CN" altLang="en-US" sz="2800" b="1" dirty="0">
                <a:latin typeface="楷体" panose="02010609060101010101" pitchFamily="49" charset="-122"/>
                <a:ea typeface="楷体" panose="02010609060101010101" pitchFamily="49" charset="-122"/>
                <a:sym typeface="+mn-ea"/>
              </a:rPr>
              <a:t>：相邻两位的权值之比等于基数值。</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wipe(left)">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wipe(left)">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wipe(left)">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wipe(left)">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wipe(left)">
                                      <p:cBhvr>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Effect transition="in" filter="wipe(left)">
                                      <p:cBhvr>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
                                            <p:txEl>
                                              <p:pRg st="7" end="7"/>
                                            </p:txEl>
                                          </p:spTgt>
                                        </p:tgtEl>
                                        <p:attrNameLst>
                                          <p:attrName>style.visibility</p:attrName>
                                        </p:attrNameLst>
                                      </p:cBhvr>
                                      <p:to>
                                        <p:strVal val="visible"/>
                                      </p:to>
                                    </p:set>
                                    <p:animEffect transition="in" filter="wipe(left)">
                                      <p:cBhvr>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
                                            <p:txEl>
                                              <p:pRg st="8" end="8"/>
                                            </p:txEl>
                                          </p:spTgt>
                                        </p:tgtEl>
                                        <p:attrNameLst>
                                          <p:attrName>style.visibility</p:attrName>
                                        </p:attrNameLst>
                                      </p:cBhvr>
                                      <p:to>
                                        <p:strVal val="visible"/>
                                      </p:to>
                                    </p:set>
                                    <p:animEffect transition="in" filter="wipe(left)">
                                      <p:cBhvr>
                                        <p:cTn id="47"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7174"/>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2" y="124434"/>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一、数值型数据的表示方法</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2D47D29-F60B-4D4D-8E44-7D4AF2C1DC47}" type="datetime1">
              <a:rPr lang="zh-CN" altLang="en-US" smtClean="0"/>
              <a:t>2020/11/5</a:t>
            </a:fld>
            <a:endParaRPr lang="zh-CN" altLang="en-US" dirty="0"/>
          </a:p>
        </p:txBody>
      </p:sp>
      <p:sp>
        <p:nvSpPr>
          <p:cNvPr id="6" name="页脚占位符 5"/>
          <p:cNvSpPr>
            <a:spLocks noGrp="1"/>
          </p:cNvSpPr>
          <p:nvPr>
            <p:ph type="ftr" sz="quarter" idx="11"/>
          </p:nvPr>
        </p:nvSpPr>
        <p:spPr>
          <a:xfrm>
            <a:off x="3028950" y="6356352"/>
            <a:ext cx="3219450" cy="365125"/>
          </a:xfrm>
        </p:spPr>
        <p:txBody>
          <a:bodyPr/>
          <a:lstStyle/>
          <a:p>
            <a:r>
              <a:rPr lang="zh-CN" altLang="en-US" dirty="0"/>
              <a:t>计算机系统结构</a:t>
            </a:r>
            <a:r>
              <a:rPr lang="en-US" altLang="zh-CN" dirty="0"/>
              <a:t>--</a:t>
            </a:r>
            <a:r>
              <a:rPr lang="zh-CN" altLang="en-US" dirty="0"/>
              <a:t>第二章 计算机中的信息表示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50</a:t>
            </a:fld>
            <a:endParaRPr lang="zh-CN" altLang="en-US"/>
          </a:p>
        </p:txBody>
      </p:sp>
      <p:sp>
        <p:nvSpPr>
          <p:cNvPr id="3" name="Text Box 5"/>
          <p:cNvSpPr txBox="1"/>
          <p:nvPr/>
        </p:nvSpPr>
        <p:spPr>
          <a:xfrm>
            <a:off x="262255" y="859792"/>
            <a:ext cx="8619490" cy="5262245"/>
          </a:xfrm>
          <a:prstGeom prst="rect">
            <a:avLst/>
          </a:prstGeom>
          <a:noFill/>
          <a:ln w="9525">
            <a:noFill/>
          </a:ln>
        </p:spPr>
        <p:txBody>
          <a:bodyPr wrap="square" anchor="t">
            <a:spAutoFit/>
          </a:bodyPr>
          <a:lstStyle/>
          <a:p>
            <a:pPr>
              <a:lnSpc>
                <a:spcPct val="150000"/>
              </a:lnSpc>
            </a:pPr>
            <a:r>
              <a:rPr lang="en-US" altLang="zh-CN" sz="2800" b="1" dirty="0">
                <a:latin typeface="楷体" panose="02010609060101010101" pitchFamily="49" charset="-122"/>
                <a:ea typeface="楷体" panose="02010609060101010101" pitchFamily="49" charset="-122"/>
                <a:sym typeface="+mn-ea"/>
              </a:rPr>
              <a:t>4）以短浮点数格式存储该数</a:t>
            </a:r>
          </a:p>
          <a:p>
            <a:pPr>
              <a:lnSpc>
                <a:spcPct val="150000"/>
              </a:lnSpc>
            </a:pPr>
            <a:r>
              <a:rPr lang="en-US" altLang="zh-CN" sz="2800" b="1" dirty="0">
                <a:latin typeface="楷体" panose="02010609060101010101" pitchFamily="49" charset="-122"/>
                <a:ea typeface="楷体" panose="02010609060101010101" pitchFamily="49" charset="-122"/>
                <a:sym typeface="+mn-ea"/>
              </a:rPr>
              <a:t>   因此：符号位=0              表示该数为正数</a:t>
            </a:r>
          </a:p>
          <a:p>
            <a:pPr>
              <a:lnSpc>
                <a:spcPct val="150000"/>
              </a:lnSpc>
            </a:pPr>
            <a:r>
              <a:rPr lang="en-US" altLang="zh-CN" sz="2800" b="1" dirty="0">
                <a:latin typeface="楷体" panose="02010609060101010101" pitchFamily="49" charset="-122"/>
                <a:ea typeface="楷体" panose="02010609060101010101" pitchFamily="49" charset="-122"/>
                <a:sym typeface="+mn-ea"/>
              </a:rPr>
              <a:t>         阶码=10000101             由3）可得</a:t>
            </a:r>
          </a:p>
          <a:p>
            <a:pPr>
              <a:lnSpc>
                <a:spcPct val="150000"/>
              </a:lnSpc>
            </a:pPr>
            <a:r>
              <a:rPr lang="en-US" altLang="zh-CN" sz="2800" b="1" dirty="0">
                <a:latin typeface="楷体" panose="02010609060101010101" pitchFamily="49" charset="-122"/>
                <a:ea typeface="楷体" panose="02010609060101010101" pitchFamily="49" charset="-122"/>
                <a:sym typeface="+mn-ea"/>
              </a:rPr>
              <a:t>         尾数=</a:t>
            </a:r>
            <a:r>
              <a:rPr lang="en-US" altLang="zh-CN" sz="2400" b="1" dirty="0">
                <a:latin typeface="楷体" panose="02010609060101010101" pitchFamily="49" charset="-122"/>
                <a:ea typeface="楷体" panose="02010609060101010101" pitchFamily="49" charset="-122"/>
                <a:sym typeface="+mn-ea"/>
              </a:rPr>
              <a:t>01001001000000000000000</a:t>
            </a:r>
            <a:r>
              <a:rPr lang="en-US" altLang="zh-CN" sz="2800" b="1" dirty="0">
                <a:latin typeface="楷体" panose="02010609060101010101" pitchFamily="49" charset="-122"/>
                <a:ea typeface="楷体" panose="02010609060101010101" pitchFamily="49" charset="-122"/>
                <a:sym typeface="+mn-ea"/>
              </a:rPr>
              <a:t>  由2）可得</a:t>
            </a:r>
            <a:r>
              <a:rPr lang="zh-CN" altLang="en-US" sz="2800" b="1" dirty="0">
                <a:latin typeface="楷体" panose="02010609060101010101" pitchFamily="49" charset="-122"/>
                <a:ea typeface="楷体" panose="02010609060101010101" pitchFamily="49" charset="-122"/>
                <a:sym typeface="+mn-ea"/>
              </a:rPr>
              <a:t>         </a:t>
            </a:r>
            <a:br>
              <a:rPr lang="zh-CN" altLang="en-US" sz="2800" b="1" dirty="0">
                <a:latin typeface="楷体" panose="02010609060101010101" pitchFamily="49" charset="-122"/>
                <a:ea typeface="楷体" panose="02010609060101010101" pitchFamily="49" charset="-122"/>
                <a:sym typeface="+mn-ea"/>
              </a:rPr>
            </a:br>
            <a:r>
              <a:rPr lang="zh-CN" altLang="en-US" sz="2800" b="1" dirty="0">
                <a:latin typeface="楷体" panose="02010609060101010101" pitchFamily="49" charset="-122"/>
                <a:ea typeface="楷体" panose="02010609060101010101" pitchFamily="49" charset="-122"/>
                <a:sym typeface="+mn-ea"/>
              </a:rPr>
              <a:t>                     </a:t>
            </a:r>
            <a:r>
              <a:rPr lang="en-US" altLang="zh-CN" sz="2400" b="1" dirty="0">
                <a:solidFill>
                  <a:schemeClr val="accent6">
                    <a:lumMod val="75000"/>
                  </a:schemeClr>
                </a:solidFill>
                <a:latin typeface="楷体" panose="02010609060101010101" pitchFamily="49" charset="-122"/>
                <a:ea typeface="楷体" panose="02010609060101010101" pitchFamily="49" charset="-122"/>
                <a:sym typeface="+mn-ea"/>
              </a:rPr>
              <a:t>尾数为23位，不足在后面添15位0</a:t>
            </a:r>
            <a:endParaRPr lang="en-US" altLang="zh-CN" sz="2800" b="1" dirty="0">
              <a:latin typeface="楷体" panose="02010609060101010101" pitchFamily="49" charset="-122"/>
              <a:ea typeface="楷体" panose="02010609060101010101" pitchFamily="49" charset="-122"/>
              <a:sym typeface="+mn-ea"/>
            </a:endParaRPr>
          </a:p>
          <a:p>
            <a:pPr>
              <a:lnSpc>
                <a:spcPct val="150000"/>
              </a:lnSpc>
            </a:pPr>
            <a:r>
              <a:rPr lang="en-US" altLang="zh-CN" sz="2800" b="1" dirty="0">
                <a:latin typeface="楷体" panose="02010609060101010101" pitchFamily="49" charset="-122"/>
                <a:ea typeface="楷体" panose="02010609060101010101" pitchFamily="49" charset="-122"/>
                <a:sym typeface="+mn-ea"/>
              </a:rPr>
              <a:t>   所以，短浮点数代码为：</a:t>
            </a:r>
          </a:p>
          <a:p>
            <a:pPr>
              <a:lnSpc>
                <a:spcPct val="150000"/>
              </a:lnSpc>
            </a:pPr>
            <a:r>
              <a:rPr lang="en-US" altLang="zh-CN" sz="2800" b="1" dirty="0">
                <a:latin typeface="楷体" panose="02010609060101010101" pitchFamily="49" charset="-122"/>
                <a:ea typeface="楷体" panose="02010609060101010101" pitchFamily="49" charset="-122"/>
                <a:sym typeface="+mn-ea"/>
              </a:rPr>
              <a:t>      0；10000101；0100100100054000000000000</a:t>
            </a:r>
          </a:p>
          <a:p>
            <a:pPr>
              <a:lnSpc>
                <a:spcPct val="150000"/>
              </a:lnSpc>
            </a:pPr>
            <a:r>
              <a:rPr lang="en-US" altLang="zh-CN" sz="2800" b="1" dirty="0">
                <a:latin typeface="楷体" panose="02010609060101010101" pitchFamily="49" charset="-122"/>
                <a:ea typeface="楷体" panose="02010609060101010101" pitchFamily="49" charset="-122"/>
                <a:sym typeface="+mn-ea"/>
              </a:rPr>
              <a:t>   表示为十六进制代码为：42A48000H</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537"/>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2" y="124434"/>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一、数值型数据的表示方法</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2D47D29-F60B-4D4D-8E44-7D4AF2C1DC47}" type="datetime1">
              <a:rPr lang="zh-CN" altLang="en-US" smtClean="0"/>
              <a:t>2020/11/5</a:t>
            </a:fld>
            <a:endParaRPr lang="zh-CN" altLang="en-US" dirty="0"/>
          </a:p>
        </p:txBody>
      </p:sp>
      <p:sp>
        <p:nvSpPr>
          <p:cNvPr id="6" name="页脚占位符 5"/>
          <p:cNvSpPr>
            <a:spLocks noGrp="1"/>
          </p:cNvSpPr>
          <p:nvPr>
            <p:ph type="ftr" sz="quarter" idx="11"/>
          </p:nvPr>
        </p:nvSpPr>
        <p:spPr>
          <a:xfrm>
            <a:off x="3028950" y="6356352"/>
            <a:ext cx="3219450" cy="365125"/>
          </a:xfrm>
        </p:spPr>
        <p:txBody>
          <a:bodyPr/>
          <a:lstStyle/>
          <a:p>
            <a:r>
              <a:rPr lang="zh-CN" altLang="en-US" dirty="0"/>
              <a:t>计算机系统结构</a:t>
            </a:r>
            <a:r>
              <a:rPr lang="en-US" altLang="zh-CN" dirty="0"/>
              <a:t>--</a:t>
            </a:r>
            <a:r>
              <a:rPr lang="zh-CN" altLang="en-US" dirty="0"/>
              <a:t>第二章 计算机中的信息表示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51</a:t>
            </a:fld>
            <a:endParaRPr lang="zh-CN" altLang="en-US"/>
          </a:p>
        </p:txBody>
      </p:sp>
      <p:sp>
        <p:nvSpPr>
          <p:cNvPr id="3" name="Text Box 5"/>
          <p:cNvSpPr txBox="1"/>
          <p:nvPr/>
        </p:nvSpPr>
        <p:spPr>
          <a:xfrm>
            <a:off x="290195" y="871857"/>
            <a:ext cx="8619490" cy="4615815"/>
          </a:xfrm>
          <a:prstGeom prst="rect">
            <a:avLst/>
          </a:prstGeom>
          <a:noFill/>
          <a:ln w="9525">
            <a:noFill/>
          </a:ln>
        </p:spPr>
        <p:txBody>
          <a:bodyPr wrap="square" anchor="t">
            <a:spAutoFit/>
          </a:bodyPr>
          <a:lstStyle/>
          <a:p>
            <a:pPr>
              <a:lnSpc>
                <a:spcPct val="150000"/>
              </a:lnSpc>
            </a:pPr>
            <a:r>
              <a:rPr lang="en-US" altLang="zh-CN" sz="2800" b="1" dirty="0">
                <a:solidFill>
                  <a:schemeClr val="accent6">
                    <a:lumMod val="75000"/>
                  </a:schemeClr>
                </a:solidFill>
                <a:latin typeface="楷体" panose="02010609060101010101" pitchFamily="49" charset="-122"/>
                <a:ea typeface="楷体" panose="02010609060101010101" pitchFamily="49" charset="-122"/>
                <a:sym typeface="+mn-ea"/>
              </a:rPr>
              <a:t>例：将(﹣18.125)</a:t>
            </a:r>
            <a:r>
              <a:rPr lang="en-US" altLang="zh-CN" sz="2800" b="1" baseline="-25000" dirty="0">
                <a:solidFill>
                  <a:schemeClr val="accent6">
                    <a:lumMod val="75000"/>
                  </a:schemeClr>
                </a:solidFill>
                <a:latin typeface="楷体" panose="02010609060101010101" pitchFamily="49" charset="-122"/>
                <a:ea typeface="楷体" panose="02010609060101010101" pitchFamily="49" charset="-122"/>
                <a:sym typeface="+mn-ea"/>
              </a:rPr>
              <a:t>10</a:t>
            </a:r>
            <a:r>
              <a:rPr lang="en-US" altLang="zh-CN" sz="2800" b="1" dirty="0">
                <a:solidFill>
                  <a:schemeClr val="accent6">
                    <a:lumMod val="75000"/>
                  </a:schemeClr>
                </a:solidFill>
                <a:latin typeface="楷体" panose="02010609060101010101" pitchFamily="49" charset="-122"/>
                <a:ea typeface="楷体" panose="02010609060101010101" pitchFamily="49" charset="-122"/>
                <a:sym typeface="+mn-ea"/>
              </a:rPr>
              <a:t> 转换成短浮点数格式。</a:t>
            </a:r>
          </a:p>
          <a:p>
            <a:pPr>
              <a:lnSpc>
                <a:spcPct val="150000"/>
              </a:lnSpc>
            </a:pPr>
            <a:r>
              <a:rPr lang="en-US" altLang="zh-CN" sz="2800" b="1" dirty="0">
                <a:latin typeface="楷体" panose="02010609060101010101" pitchFamily="49" charset="-122"/>
                <a:ea typeface="楷体" panose="02010609060101010101" pitchFamily="49" charset="-122"/>
                <a:sym typeface="+mn-ea"/>
              </a:rPr>
              <a:t>1）先将(﹣18.125)</a:t>
            </a:r>
            <a:r>
              <a:rPr lang="en-US" altLang="zh-CN" sz="2800" b="1" baseline="-25000" dirty="0">
                <a:latin typeface="楷体" panose="02010609060101010101" pitchFamily="49" charset="-122"/>
                <a:ea typeface="楷体" panose="02010609060101010101" pitchFamily="49" charset="-122"/>
                <a:sym typeface="+mn-ea"/>
              </a:rPr>
              <a:t>10 </a:t>
            </a:r>
            <a:r>
              <a:rPr lang="en-US" altLang="zh-CN" sz="2800" b="1" dirty="0">
                <a:latin typeface="楷体" panose="02010609060101010101" pitchFamily="49" charset="-122"/>
                <a:ea typeface="楷体" panose="02010609060101010101" pitchFamily="49" charset="-122"/>
                <a:sym typeface="+mn-ea"/>
              </a:rPr>
              <a:t>转换成二进制数</a:t>
            </a:r>
          </a:p>
          <a:p>
            <a:pPr>
              <a:lnSpc>
                <a:spcPct val="150000"/>
              </a:lnSpc>
            </a:pPr>
            <a:r>
              <a:rPr lang="en-US" altLang="zh-CN" sz="2800" b="1" dirty="0">
                <a:latin typeface="楷体" panose="02010609060101010101" pitchFamily="49" charset="-122"/>
                <a:ea typeface="楷体" panose="02010609060101010101" pitchFamily="49" charset="-122"/>
                <a:sym typeface="+mn-ea"/>
              </a:rPr>
              <a:t>     (﹣18.125)</a:t>
            </a:r>
            <a:r>
              <a:rPr lang="en-US" altLang="zh-CN" sz="2800" b="1" baseline="-25000" dirty="0">
                <a:latin typeface="楷体" panose="02010609060101010101" pitchFamily="49" charset="-122"/>
                <a:ea typeface="楷体" panose="02010609060101010101" pitchFamily="49" charset="-122"/>
                <a:sym typeface="+mn-ea"/>
              </a:rPr>
              <a:t>10</a:t>
            </a:r>
            <a:r>
              <a:rPr lang="en-US" altLang="zh-CN" sz="2800" b="1" dirty="0">
                <a:latin typeface="楷体" panose="02010609060101010101" pitchFamily="49" charset="-122"/>
                <a:ea typeface="楷体" panose="02010609060101010101" pitchFamily="49" charset="-122"/>
                <a:sym typeface="+mn-ea"/>
              </a:rPr>
              <a:t> =(﹣10010.001)</a:t>
            </a:r>
            <a:r>
              <a:rPr lang="en-US" altLang="zh-CN" sz="2800" b="1" baseline="-25000" dirty="0">
                <a:latin typeface="楷体" panose="02010609060101010101" pitchFamily="49" charset="-122"/>
                <a:ea typeface="楷体" panose="02010609060101010101" pitchFamily="49" charset="-122"/>
                <a:sym typeface="+mn-ea"/>
              </a:rPr>
              <a:t>2</a:t>
            </a:r>
            <a:r>
              <a:rPr lang="en-US" altLang="zh-CN" sz="2800" b="1" dirty="0">
                <a:latin typeface="楷体" panose="02010609060101010101" pitchFamily="49" charset="-122"/>
                <a:ea typeface="楷体" panose="02010609060101010101" pitchFamily="49" charset="-122"/>
                <a:sym typeface="+mn-ea"/>
              </a:rPr>
              <a:t>    </a:t>
            </a:r>
          </a:p>
          <a:p>
            <a:pPr>
              <a:lnSpc>
                <a:spcPct val="150000"/>
              </a:lnSpc>
            </a:pPr>
            <a:r>
              <a:rPr lang="en-US" altLang="zh-CN" sz="2800" b="1" dirty="0">
                <a:latin typeface="楷体" panose="02010609060101010101" pitchFamily="49" charset="-122"/>
                <a:ea typeface="楷体" panose="02010609060101010101" pitchFamily="49" charset="-122"/>
                <a:sym typeface="+mn-ea"/>
              </a:rPr>
              <a:t>2）规格化二进制数(﹣10010.001)</a:t>
            </a:r>
            <a:r>
              <a:rPr lang="en-US" altLang="zh-CN" sz="2800" b="1" baseline="-25000" dirty="0">
                <a:latin typeface="楷体" panose="02010609060101010101" pitchFamily="49" charset="-122"/>
                <a:ea typeface="楷体" panose="02010609060101010101" pitchFamily="49" charset="-122"/>
                <a:sym typeface="+mn-ea"/>
              </a:rPr>
              <a:t>2</a:t>
            </a:r>
            <a:r>
              <a:rPr lang="en-US" altLang="zh-CN" sz="2800" b="1" dirty="0">
                <a:latin typeface="楷体" panose="02010609060101010101" pitchFamily="49" charset="-122"/>
                <a:ea typeface="楷体" panose="02010609060101010101" pitchFamily="49" charset="-122"/>
                <a:sym typeface="+mn-ea"/>
              </a:rPr>
              <a:t>      </a:t>
            </a:r>
          </a:p>
          <a:p>
            <a:pPr>
              <a:lnSpc>
                <a:spcPct val="150000"/>
              </a:lnSpc>
            </a:pPr>
            <a:r>
              <a:rPr lang="en-US" altLang="zh-CN" sz="2800" b="1" dirty="0">
                <a:latin typeface="楷体" panose="02010609060101010101" pitchFamily="49" charset="-122"/>
                <a:ea typeface="楷体" panose="02010609060101010101" pitchFamily="49" charset="-122"/>
                <a:sym typeface="+mn-ea"/>
              </a:rPr>
              <a:t>    ﹣10010.001= ﹣1.0010001×2</a:t>
            </a:r>
            <a:r>
              <a:rPr lang="en-US" altLang="zh-CN" sz="2800" b="1" baseline="30000" dirty="0">
                <a:latin typeface="楷体" panose="02010609060101010101" pitchFamily="49" charset="-122"/>
                <a:ea typeface="楷体" panose="02010609060101010101" pitchFamily="49" charset="-122"/>
                <a:sym typeface="+mn-ea"/>
              </a:rPr>
              <a:t>4</a:t>
            </a:r>
            <a:endParaRPr lang="en-US" altLang="zh-CN" sz="2800" b="1" dirty="0">
              <a:latin typeface="楷体" panose="02010609060101010101" pitchFamily="49" charset="-122"/>
              <a:ea typeface="楷体" panose="02010609060101010101" pitchFamily="49" charset="-122"/>
              <a:sym typeface="+mn-ea"/>
            </a:endParaRPr>
          </a:p>
          <a:p>
            <a:pPr>
              <a:lnSpc>
                <a:spcPct val="150000"/>
              </a:lnSpc>
            </a:pPr>
            <a:r>
              <a:rPr lang="en-US" altLang="zh-CN" sz="2800" b="1" dirty="0">
                <a:latin typeface="楷体" panose="02010609060101010101" pitchFamily="49" charset="-122"/>
                <a:ea typeface="楷体" panose="02010609060101010101" pitchFamily="49" charset="-122"/>
                <a:sym typeface="+mn-ea"/>
              </a:rPr>
              <a:t>3）计算移码表示的阶码=偏置值+阶码真值：</a:t>
            </a:r>
          </a:p>
          <a:p>
            <a:pPr>
              <a:lnSpc>
                <a:spcPct val="150000"/>
              </a:lnSpc>
            </a:pPr>
            <a:r>
              <a:rPr lang="en-US" altLang="zh-CN" sz="2800" b="1" dirty="0">
                <a:latin typeface="楷体" panose="02010609060101010101" pitchFamily="49" charset="-122"/>
                <a:ea typeface="楷体" panose="02010609060101010101" pitchFamily="49" charset="-122"/>
                <a:sym typeface="+mn-ea"/>
              </a:rPr>
              <a:t>     (127+4)</a:t>
            </a:r>
            <a:r>
              <a:rPr lang="en-US" altLang="zh-CN" sz="2800" b="1" baseline="-25000" dirty="0">
                <a:latin typeface="楷体" panose="02010609060101010101" pitchFamily="49" charset="-122"/>
                <a:ea typeface="楷体" panose="02010609060101010101" pitchFamily="49" charset="-122"/>
                <a:sym typeface="+mn-ea"/>
              </a:rPr>
              <a:t>10</a:t>
            </a:r>
            <a:r>
              <a:rPr lang="en-US" altLang="zh-CN" sz="2800" b="1" dirty="0">
                <a:latin typeface="楷体" panose="02010609060101010101" pitchFamily="49" charset="-122"/>
                <a:ea typeface="楷体" panose="02010609060101010101" pitchFamily="49" charset="-122"/>
                <a:sym typeface="+mn-ea"/>
              </a:rPr>
              <a:t>=(131)</a:t>
            </a:r>
            <a:r>
              <a:rPr lang="en-US" altLang="zh-CN" sz="2800" b="1" baseline="-25000" dirty="0">
                <a:latin typeface="楷体" panose="02010609060101010101" pitchFamily="49" charset="-122"/>
                <a:ea typeface="楷体" panose="02010609060101010101" pitchFamily="49" charset="-122"/>
                <a:sym typeface="+mn-ea"/>
              </a:rPr>
              <a:t>10</a:t>
            </a:r>
            <a:r>
              <a:rPr lang="en-US" altLang="zh-CN" sz="2800" b="1" dirty="0">
                <a:latin typeface="楷体" panose="02010609060101010101" pitchFamily="49" charset="-122"/>
                <a:ea typeface="楷体" panose="02010609060101010101" pitchFamily="49" charset="-122"/>
                <a:sym typeface="+mn-ea"/>
              </a:rPr>
              <a:t> =(10000011)</a:t>
            </a:r>
            <a:r>
              <a:rPr lang="en-US" altLang="zh-CN" sz="2800" b="1" baseline="-25000" dirty="0">
                <a:latin typeface="楷体" panose="02010609060101010101" pitchFamily="49" charset="-122"/>
                <a:ea typeface="楷体" panose="02010609060101010101" pitchFamily="49" charset="-122"/>
                <a:sym typeface="+mn-ea"/>
              </a:rPr>
              <a:t>2</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7174"/>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2" y="124434"/>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一、数值型数据的表示方法</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2D47D29-F60B-4D4D-8E44-7D4AF2C1DC47}" type="datetime1">
              <a:rPr lang="zh-CN" altLang="en-US" smtClean="0"/>
              <a:t>2020/11/5</a:t>
            </a:fld>
            <a:endParaRPr lang="zh-CN" altLang="en-US" dirty="0"/>
          </a:p>
        </p:txBody>
      </p:sp>
      <p:sp>
        <p:nvSpPr>
          <p:cNvPr id="6" name="页脚占位符 5"/>
          <p:cNvSpPr>
            <a:spLocks noGrp="1"/>
          </p:cNvSpPr>
          <p:nvPr>
            <p:ph type="ftr" sz="quarter" idx="11"/>
          </p:nvPr>
        </p:nvSpPr>
        <p:spPr>
          <a:xfrm>
            <a:off x="3028950" y="6356352"/>
            <a:ext cx="3219450" cy="365125"/>
          </a:xfrm>
        </p:spPr>
        <p:txBody>
          <a:bodyPr/>
          <a:lstStyle/>
          <a:p>
            <a:r>
              <a:rPr lang="zh-CN" altLang="en-US" dirty="0"/>
              <a:t>计算机系统结构</a:t>
            </a:r>
            <a:r>
              <a:rPr lang="en-US" altLang="zh-CN" dirty="0"/>
              <a:t>--</a:t>
            </a:r>
            <a:r>
              <a:rPr lang="zh-CN" altLang="en-US" dirty="0"/>
              <a:t>第二章 计算机中的信息表示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52</a:t>
            </a:fld>
            <a:endParaRPr lang="zh-CN" altLang="en-US"/>
          </a:p>
        </p:txBody>
      </p:sp>
      <p:sp>
        <p:nvSpPr>
          <p:cNvPr id="3" name="Text Box 5"/>
          <p:cNvSpPr txBox="1"/>
          <p:nvPr/>
        </p:nvSpPr>
        <p:spPr>
          <a:xfrm>
            <a:off x="262255" y="859792"/>
            <a:ext cx="8619490" cy="5262245"/>
          </a:xfrm>
          <a:prstGeom prst="rect">
            <a:avLst/>
          </a:prstGeom>
          <a:noFill/>
          <a:ln w="9525">
            <a:noFill/>
          </a:ln>
        </p:spPr>
        <p:txBody>
          <a:bodyPr wrap="square" anchor="t">
            <a:spAutoFit/>
          </a:bodyPr>
          <a:lstStyle/>
          <a:p>
            <a:pPr>
              <a:lnSpc>
                <a:spcPct val="150000"/>
              </a:lnSpc>
            </a:pPr>
            <a:r>
              <a:rPr lang="en-US" altLang="zh-CN" sz="2800" b="1" dirty="0">
                <a:latin typeface="楷体" panose="02010609060101010101" pitchFamily="49" charset="-122"/>
                <a:ea typeface="楷体" panose="02010609060101010101" pitchFamily="49" charset="-122"/>
                <a:sym typeface="+mn-ea"/>
              </a:rPr>
              <a:t>4）以短浮点数格式存储该数</a:t>
            </a:r>
          </a:p>
          <a:p>
            <a:pPr>
              <a:lnSpc>
                <a:spcPct val="150000"/>
              </a:lnSpc>
            </a:pPr>
            <a:r>
              <a:rPr lang="en-US" altLang="zh-CN" sz="2800" b="1" dirty="0">
                <a:latin typeface="楷体" panose="02010609060101010101" pitchFamily="49" charset="-122"/>
                <a:ea typeface="楷体" panose="02010609060101010101" pitchFamily="49" charset="-122"/>
                <a:sym typeface="+mn-ea"/>
              </a:rPr>
              <a:t>   因此：符号位=1                表示该数为负数</a:t>
            </a:r>
          </a:p>
          <a:p>
            <a:pPr>
              <a:lnSpc>
                <a:spcPct val="150000"/>
              </a:lnSpc>
            </a:pPr>
            <a:r>
              <a:rPr lang="en-US" altLang="zh-CN" sz="2800" b="1" dirty="0">
                <a:latin typeface="楷体" panose="02010609060101010101" pitchFamily="49" charset="-122"/>
                <a:ea typeface="楷体" panose="02010609060101010101" pitchFamily="49" charset="-122"/>
                <a:sym typeface="+mn-ea"/>
              </a:rPr>
              <a:t>         阶码=10000011            由3）可得         </a:t>
            </a:r>
            <a:br>
              <a:rPr lang="en-US" altLang="zh-CN" sz="2800" b="1" dirty="0">
                <a:latin typeface="楷体" panose="02010609060101010101" pitchFamily="49" charset="-122"/>
                <a:ea typeface="楷体" panose="02010609060101010101" pitchFamily="49" charset="-122"/>
                <a:sym typeface="+mn-ea"/>
              </a:rPr>
            </a:br>
            <a:r>
              <a:rPr lang="en-US" altLang="zh-CN" sz="2800" b="1" dirty="0">
                <a:latin typeface="楷体" panose="02010609060101010101" pitchFamily="49" charset="-122"/>
                <a:ea typeface="楷体" panose="02010609060101010101" pitchFamily="49" charset="-122"/>
                <a:sym typeface="+mn-ea"/>
              </a:rPr>
              <a:t>         尾数=</a:t>
            </a:r>
            <a:r>
              <a:rPr lang="en-US" altLang="zh-CN" sz="2400" b="1" dirty="0">
                <a:latin typeface="楷体" panose="02010609060101010101" pitchFamily="49" charset="-122"/>
                <a:ea typeface="楷体" panose="02010609060101010101" pitchFamily="49" charset="-122"/>
                <a:sym typeface="+mn-ea"/>
              </a:rPr>
              <a:t>00100010000000000000000</a:t>
            </a:r>
            <a:r>
              <a:rPr lang="en-US" altLang="zh-CN" sz="2800" b="1" dirty="0">
                <a:latin typeface="楷体" panose="02010609060101010101" pitchFamily="49" charset="-122"/>
                <a:ea typeface="楷体" panose="02010609060101010101" pitchFamily="49" charset="-122"/>
                <a:sym typeface="+mn-ea"/>
              </a:rPr>
              <a:t>  由2）可得</a:t>
            </a:r>
            <a:r>
              <a:rPr lang="zh-CN" altLang="en-US" sz="2800" b="1" dirty="0">
                <a:latin typeface="楷体" panose="02010609060101010101" pitchFamily="49" charset="-122"/>
                <a:ea typeface="楷体" panose="02010609060101010101" pitchFamily="49" charset="-122"/>
                <a:sym typeface="+mn-ea"/>
              </a:rPr>
              <a:t>         </a:t>
            </a:r>
            <a:br>
              <a:rPr lang="zh-CN" altLang="en-US" sz="2800" b="1" dirty="0">
                <a:latin typeface="楷体" panose="02010609060101010101" pitchFamily="49" charset="-122"/>
                <a:ea typeface="楷体" panose="02010609060101010101" pitchFamily="49" charset="-122"/>
                <a:sym typeface="+mn-ea"/>
              </a:rPr>
            </a:br>
            <a:r>
              <a:rPr lang="zh-CN" altLang="en-US" sz="2800" b="1" dirty="0">
                <a:latin typeface="楷体" panose="02010609060101010101" pitchFamily="49" charset="-122"/>
                <a:ea typeface="楷体" panose="02010609060101010101" pitchFamily="49" charset="-122"/>
                <a:sym typeface="+mn-ea"/>
              </a:rPr>
              <a:t>                     </a:t>
            </a:r>
            <a:r>
              <a:rPr lang="en-US" altLang="zh-CN" sz="2400" b="1" dirty="0">
                <a:solidFill>
                  <a:schemeClr val="accent6">
                    <a:lumMod val="75000"/>
                  </a:schemeClr>
                </a:solidFill>
                <a:latin typeface="楷体" panose="02010609060101010101" pitchFamily="49" charset="-122"/>
                <a:ea typeface="楷体" panose="02010609060101010101" pitchFamily="49" charset="-122"/>
                <a:sym typeface="+mn-ea"/>
              </a:rPr>
              <a:t>尾数为23位，不足在后面添16位0</a:t>
            </a:r>
            <a:endParaRPr lang="en-US" altLang="zh-CN" sz="2800" b="1" dirty="0">
              <a:latin typeface="楷体" panose="02010609060101010101" pitchFamily="49" charset="-122"/>
              <a:ea typeface="楷体" panose="02010609060101010101" pitchFamily="49" charset="-122"/>
              <a:sym typeface="+mn-ea"/>
            </a:endParaRPr>
          </a:p>
          <a:p>
            <a:pPr>
              <a:lnSpc>
                <a:spcPct val="150000"/>
              </a:lnSpc>
            </a:pPr>
            <a:r>
              <a:rPr lang="en-US" altLang="zh-CN" sz="2800" b="1" dirty="0">
                <a:latin typeface="楷体" panose="02010609060101010101" pitchFamily="49" charset="-122"/>
                <a:ea typeface="楷体" panose="02010609060101010101" pitchFamily="49" charset="-122"/>
                <a:sym typeface="+mn-ea"/>
              </a:rPr>
              <a:t>   所以，短浮点数代码为：</a:t>
            </a:r>
          </a:p>
          <a:p>
            <a:pPr>
              <a:lnSpc>
                <a:spcPct val="150000"/>
              </a:lnSpc>
            </a:pPr>
            <a:r>
              <a:rPr lang="en-US" altLang="zh-CN" sz="2800" b="1" dirty="0">
                <a:latin typeface="楷体" panose="02010609060101010101" pitchFamily="49" charset="-122"/>
                <a:ea typeface="楷体" panose="02010609060101010101" pitchFamily="49" charset="-122"/>
                <a:sym typeface="+mn-ea"/>
              </a:rPr>
              <a:t>      1；10000011；00100010000000000000000</a:t>
            </a:r>
            <a:br>
              <a:rPr lang="en-US" altLang="zh-CN" sz="2800" b="1" dirty="0">
                <a:latin typeface="楷体" panose="02010609060101010101" pitchFamily="49" charset="-122"/>
                <a:ea typeface="楷体" panose="02010609060101010101" pitchFamily="49" charset="-122"/>
                <a:sym typeface="+mn-ea"/>
              </a:rPr>
            </a:br>
            <a:r>
              <a:rPr lang="en-US" altLang="zh-CN" sz="2800" b="1" dirty="0">
                <a:latin typeface="楷体" panose="02010609060101010101" pitchFamily="49" charset="-122"/>
                <a:ea typeface="楷体" panose="02010609060101010101" pitchFamily="49" charset="-122"/>
                <a:sym typeface="+mn-ea"/>
              </a:rPr>
              <a:t>   表示为十六进制代码为：C1910000H</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7174"/>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2" y="124434"/>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一、数值型数据的表示方法</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2D47D29-F60B-4D4D-8E44-7D4AF2C1DC47}" type="datetime1">
              <a:rPr lang="zh-CN" altLang="en-US" smtClean="0"/>
              <a:t>2020/11/5</a:t>
            </a:fld>
            <a:endParaRPr lang="zh-CN" altLang="en-US" dirty="0"/>
          </a:p>
        </p:txBody>
      </p:sp>
      <p:sp>
        <p:nvSpPr>
          <p:cNvPr id="6" name="页脚占位符 5"/>
          <p:cNvSpPr>
            <a:spLocks noGrp="1"/>
          </p:cNvSpPr>
          <p:nvPr>
            <p:ph type="ftr" sz="quarter" idx="11"/>
          </p:nvPr>
        </p:nvSpPr>
        <p:spPr>
          <a:xfrm>
            <a:off x="3028950" y="6356352"/>
            <a:ext cx="3219450" cy="365125"/>
          </a:xfrm>
        </p:spPr>
        <p:txBody>
          <a:bodyPr/>
          <a:lstStyle/>
          <a:p>
            <a:r>
              <a:rPr lang="zh-CN" altLang="en-US" dirty="0"/>
              <a:t>计算机系统结构</a:t>
            </a:r>
            <a:r>
              <a:rPr lang="en-US" altLang="zh-CN" dirty="0"/>
              <a:t>--</a:t>
            </a:r>
            <a:r>
              <a:rPr lang="zh-CN" altLang="en-US" dirty="0"/>
              <a:t>第二章 计算机中的信息表示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53</a:t>
            </a:fld>
            <a:endParaRPr lang="zh-CN" altLang="en-US"/>
          </a:p>
        </p:txBody>
      </p:sp>
      <p:sp>
        <p:nvSpPr>
          <p:cNvPr id="3" name="Text Box 5"/>
          <p:cNvSpPr txBox="1"/>
          <p:nvPr/>
        </p:nvSpPr>
        <p:spPr>
          <a:xfrm>
            <a:off x="262255" y="859790"/>
            <a:ext cx="8619490" cy="1284006"/>
          </a:xfrm>
          <a:prstGeom prst="rect">
            <a:avLst/>
          </a:prstGeom>
          <a:noFill/>
          <a:ln w="9525">
            <a:noFill/>
          </a:ln>
        </p:spPr>
        <p:txBody>
          <a:bodyPr wrap="square" anchor="t">
            <a:spAutoFit/>
          </a:bodyPr>
          <a:lstStyle/>
          <a:p>
            <a:pPr>
              <a:lnSpc>
                <a:spcPct val="150000"/>
              </a:lnSpc>
            </a:pPr>
            <a:r>
              <a:rPr lang="zh-CN" altLang="en-US" sz="2800" b="1" dirty="0">
                <a:solidFill>
                  <a:schemeClr val="accent2"/>
                </a:solidFill>
                <a:latin typeface="楷体" panose="02010609060101010101" pitchFamily="49" charset="-122"/>
                <a:ea typeface="楷体" panose="02010609060101010101" pitchFamily="49" charset="-122"/>
                <a:sym typeface="+mn-ea"/>
              </a:rPr>
              <a:t>方法二：公式法</a:t>
            </a:r>
            <a:endParaRPr lang="en-US" altLang="zh-CN" sz="2800" b="1" dirty="0">
              <a:latin typeface="楷体" panose="02010609060101010101" pitchFamily="49" charset="-122"/>
              <a:ea typeface="楷体" panose="02010609060101010101" pitchFamily="49" charset="-122"/>
              <a:sym typeface="+mn-ea"/>
            </a:endParaRPr>
          </a:p>
          <a:p>
            <a:pPr>
              <a:lnSpc>
                <a:spcPct val="150000"/>
              </a:lnSpc>
            </a:pPr>
            <a:r>
              <a:rPr lang="en-US" altLang="zh-CN" sz="2800" b="1" dirty="0">
                <a:solidFill>
                  <a:schemeClr val="accent6">
                    <a:lumMod val="75000"/>
                  </a:schemeClr>
                </a:solidFill>
                <a:latin typeface="楷体" panose="02010609060101010101" pitchFamily="49" charset="-122"/>
                <a:ea typeface="楷体" panose="02010609060101010101" pitchFamily="49" charset="-122"/>
                <a:sym typeface="+mn-ea"/>
              </a:rPr>
              <a:t>单精度浮点计算公式</a:t>
            </a:r>
            <a:r>
              <a:rPr lang="zh-CN" altLang="en-US" sz="2800" b="1" dirty="0">
                <a:solidFill>
                  <a:schemeClr val="accent6">
                    <a:lumMod val="75000"/>
                  </a:schemeClr>
                </a:solidFill>
                <a:latin typeface="楷体" panose="02010609060101010101" pitchFamily="49" charset="-122"/>
                <a:ea typeface="楷体" panose="02010609060101010101" pitchFamily="49" charset="-122"/>
                <a:sym typeface="+mn-ea"/>
              </a:rPr>
              <a:t>：</a:t>
            </a:r>
          </a:p>
        </p:txBody>
      </p:sp>
      <p:sp>
        <p:nvSpPr>
          <p:cNvPr id="100" name="文本框 99"/>
          <p:cNvSpPr txBox="1"/>
          <p:nvPr/>
        </p:nvSpPr>
        <p:spPr>
          <a:xfrm>
            <a:off x="386082" y="2788287"/>
            <a:ext cx="3632835" cy="637675"/>
          </a:xfrm>
          <a:prstGeom prst="rect">
            <a:avLst/>
          </a:prstGeom>
          <a:noFill/>
          <a:ln w="9525">
            <a:noFill/>
          </a:ln>
        </p:spPr>
        <p:txBody>
          <a:bodyPr wrap="square" anchor="t">
            <a:spAutoFit/>
          </a:bodyPr>
          <a:lstStyle/>
          <a:p>
            <a:pPr>
              <a:lnSpc>
                <a:spcPct val="150000"/>
              </a:lnSpc>
            </a:pPr>
            <a:r>
              <a:rPr lang="zh-CN" altLang="en-US" sz="2800" b="1" dirty="0">
                <a:latin typeface="楷体" panose="02010609060101010101" pitchFamily="49" charset="-122"/>
                <a:ea typeface="楷体" panose="02010609060101010101" pitchFamily="49" charset="-122"/>
                <a:sym typeface="+mn-ea"/>
              </a:rPr>
              <a:t>（-1）</a:t>
            </a:r>
            <a:r>
              <a:rPr lang="zh-CN" altLang="en-US" sz="2800" b="1" baseline="30000" dirty="0">
                <a:latin typeface="楷体" panose="02010609060101010101" pitchFamily="49" charset="-122"/>
                <a:ea typeface="楷体" panose="02010609060101010101" pitchFamily="49" charset="-122"/>
                <a:sym typeface="+mn-ea"/>
              </a:rPr>
              <a:t>S</a:t>
            </a:r>
            <a:r>
              <a:rPr lang="zh-CN" altLang="en-US" sz="2800" b="1" dirty="0">
                <a:latin typeface="楷体" panose="02010609060101010101" pitchFamily="49" charset="-122"/>
                <a:ea typeface="楷体" panose="02010609060101010101" pitchFamily="49" charset="-122"/>
                <a:sym typeface="+mn-ea"/>
              </a:rPr>
              <a:t>×1.M×2</a:t>
            </a:r>
            <a:r>
              <a:rPr lang="zh-CN" altLang="en-US" sz="2800" b="1" baseline="30000" dirty="0">
                <a:latin typeface="楷体" panose="02010609060101010101" pitchFamily="49" charset="-122"/>
                <a:ea typeface="楷体" panose="02010609060101010101" pitchFamily="49" charset="-122"/>
                <a:sym typeface="+mn-ea"/>
              </a:rPr>
              <a:t>E-127</a:t>
            </a:r>
            <a:r>
              <a:rPr lang="zh-CN" altLang="en-US" sz="2800" b="1" dirty="0">
                <a:latin typeface="楷体" panose="02010609060101010101" pitchFamily="49" charset="-122"/>
                <a:ea typeface="楷体" panose="02010609060101010101" pitchFamily="49" charset="-122"/>
                <a:sym typeface="+mn-ea"/>
              </a:rPr>
              <a:t> </a:t>
            </a:r>
          </a:p>
        </p:txBody>
      </p:sp>
      <p:sp>
        <p:nvSpPr>
          <p:cNvPr id="13" name="AutoShape 5"/>
          <p:cNvSpPr/>
          <p:nvPr/>
        </p:nvSpPr>
        <p:spPr bwMode="auto">
          <a:xfrm>
            <a:off x="3867785" y="2529205"/>
            <a:ext cx="196850" cy="1501140"/>
          </a:xfrm>
          <a:prstGeom prst="leftBrace">
            <a:avLst>
              <a:gd name="adj1" fmla="val 63817"/>
              <a:gd name="adj2" fmla="val 50000"/>
            </a:avLst>
          </a:prstGeom>
          <a:noFill/>
          <a:ln w="25400" cap="sq">
            <a:solidFill>
              <a:schemeClr val="accent1">
                <a:lumMod val="75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b="0">
              <a:solidFill>
                <a:schemeClr val="tx1"/>
              </a:solidFill>
              <a:latin typeface="楷体" panose="02010609060101010101" pitchFamily="49" charset="-122"/>
              <a:ea typeface="楷体" panose="02010609060101010101" pitchFamily="49" charset="-122"/>
            </a:endParaRPr>
          </a:p>
        </p:txBody>
      </p:sp>
      <p:sp>
        <p:nvSpPr>
          <p:cNvPr id="2" name="文本框 1"/>
          <p:cNvSpPr txBox="1"/>
          <p:nvPr/>
        </p:nvSpPr>
        <p:spPr>
          <a:xfrm>
            <a:off x="4147820" y="2189482"/>
            <a:ext cx="4169410" cy="1930337"/>
          </a:xfrm>
          <a:prstGeom prst="rect">
            <a:avLst/>
          </a:prstGeom>
          <a:noFill/>
          <a:ln w="9525">
            <a:noFill/>
          </a:ln>
        </p:spPr>
        <p:txBody>
          <a:bodyPr wrap="square" anchor="t">
            <a:spAutoFit/>
          </a:bodyPr>
          <a:lstStyle/>
          <a:p>
            <a:pPr>
              <a:lnSpc>
                <a:spcPct val="150000"/>
              </a:lnSpc>
            </a:pPr>
            <a:r>
              <a:rPr lang="zh-CN" altLang="en-US" sz="2800" b="1" dirty="0">
                <a:latin typeface="楷体" panose="02010609060101010101" pitchFamily="49" charset="-122"/>
                <a:ea typeface="楷体" panose="02010609060101010101" pitchFamily="49" charset="-122"/>
                <a:sym typeface="+mn-ea"/>
              </a:rPr>
              <a:t>S:符号位(1为负,0为正)</a:t>
            </a:r>
          </a:p>
          <a:p>
            <a:pPr>
              <a:lnSpc>
                <a:spcPct val="150000"/>
              </a:lnSpc>
            </a:pPr>
            <a:r>
              <a:rPr lang="zh-CN" altLang="en-US" sz="2800" b="1" dirty="0">
                <a:latin typeface="楷体" panose="02010609060101010101" pitchFamily="49" charset="-122"/>
                <a:ea typeface="楷体" panose="02010609060101010101" pitchFamily="49" charset="-122"/>
                <a:sym typeface="+mn-ea"/>
              </a:rPr>
              <a:t>M:尾数,表示小数</a:t>
            </a:r>
          </a:p>
          <a:p>
            <a:pPr>
              <a:lnSpc>
                <a:spcPct val="150000"/>
              </a:lnSpc>
            </a:pPr>
            <a:r>
              <a:rPr lang="zh-CN" altLang="en-US" sz="2800" b="1" dirty="0">
                <a:latin typeface="楷体" panose="02010609060101010101" pitchFamily="49" charset="-122"/>
                <a:ea typeface="楷体" panose="02010609060101010101" pitchFamily="49" charset="-122"/>
                <a:sym typeface="+mn-ea"/>
              </a:rPr>
              <a:t>E:阶码</a:t>
            </a:r>
          </a:p>
        </p:txBody>
      </p:sp>
      <p:sp>
        <p:nvSpPr>
          <p:cNvPr id="7" name="Text Box 5"/>
          <p:cNvSpPr txBox="1"/>
          <p:nvPr/>
        </p:nvSpPr>
        <p:spPr>
          <a:xfrm>
            <a:off x="262255" y="4082415"/>
            <a:ext cx="5241290" cy="1661032"/>
          </a:xfrm>
          <a:prstGeom prst="rect">
            <a:avLst/>
          </a:prstGeom>
          <a:noFill/>
          <a:ln w="9525">
            <a:noFill/>
          </a:ln>
        </p:spPr>
        <p:txBody>
          <a:bodyPr wrap="square" anchor="t">
            <a:spAutoFit/>
          </a:bodyPr>
          <a:lstStyle/>
          <a:p>
            <a:pPr>
              <a:lnSpc>
                <a:spcPct val="200000"/>
              </a:lnSpc>
            </a:pPr>
            <a:r>
              <a:rPr lang="zh-CN" altLang="en-US" sz="2800" b="1" dirty="0">
                <a:solidFill>
                  <a:schemeClr val="accent6">
                    <a:lumMod val="75000"/>
                  </a:schemeClr>
                </a:solidFill>
                <a:latin typeface="楷体" panose="02010609060101010101" pitchFamily="49" charset="-122"/>
                <a:ea typeface="楷体" panose="02010609060101010101" pitchFamily="49" charset="-122"/>
                <a:sym typeface="+mn-ea"/>
              </a:rPr>
              <a:t>双</a:t>
            </a:r>
            <a:r>
              <a:rPr lang="en-US" altLang="zh-CN" sz="2800" b="1" dirty="0">
                <a:solidFill>
                  <a:schemeClr val="accent6">
                    <a:lumMod val="75000"/>
                  </a:schemeClr>
                </a:solidFill>
                <a:latin typeface="楷体" panose="02010609060101010101" pitchFamily="49" charset="-122"/>
                <a:ea typeface="楷体" panose="02010609060101010101" pitchFamily="49" charset="-122"/>
                <a:sym typeface="+mn-ea"/>
              </a:rPr>
              <a:t>精度浮点计算公式</a:t>
            </a:r>
            <a:r>
              <a:rPr lang="zh-CN" altLang="en-US" sz="2800" b="1" dirty="0">
                <a:solidFill>
                  <a:schemeClr val="accent6">
                    <a:lumMod val="75000"/>
                  </a:schemeClr>
                </a:solidFill>
                <a:latin typeface="楷体" panose="02010609060101010101" pitchFamily="49" charset="-122"/>
                <a:ea typeface="楷体" panose="02010609060101010101" pitchFamily="49" charset="-122"/>
                <a:sym typeface="+mn-ea"/>
              </a:rPr>
              <a:t>：</a:t>
            </a:r>
          </a:p>
          <a:p>
            <a:pPr>
              <a:lnSpc>
                <a:spcPct val="200000"/>
              </a:lnSpc>
            </a:pPr>
            <a:r>
              <a:rPr lang="zh-CN" altLang="en-US" sz="2800" b="1" dirty="0">
                <a:latin typeface="楷体" panose="02010609060101010101" pitchFamily="49" charset="-122"/>
                <a:ea typeface="楷体" panose="02010609060101010101" pitchFamily="49" charset="-122"/>
                <a:sym typeface="+mn-ea"/>
              </a:rPr>
              <a:t>（-1）</a:t>
            </a:r>
            <a:r>
              <a:rPr lang="zh-CN" altLang="en-US" sz="2800" b="1" baseline="30000" dirty="0">
                <a:latin typeface="楷体" panose="02010609060101010101" pitchFamily="49" charset="-122"/>
                <a:ea typeface="楷体" panose="02010609060101010101" pitchFamily="49" charset="-122"/>
                <a:sym typeface="+mn-ea"/>
              </a:rPr>
              <a:t>S </a:t>
            </a:r>
            <a:r>
              <a:rPr lang="zh-CN" altLang="en-US" sz="2800" b="1" dirty="0">
                <a:latin typeface="楷体" panose="02010609060101010101" pitchFamily="49" charset="-122"/>
                <a:ea typeface="楷体" panose="02010609060101010101" pitchFamily="49" charset="-122"/>
                <a:sym typeface="+mn-ea"/>
              </a:rPr>
              <a:t>×1.M×2</a:t>
            </a:r>
            <a:r>
              <a:rPr lang="zh-CN" altLang="en-US" sz="2800" b="1" baseline="30000" dirty="0">
                <a:latin typeface="楷体" panose="02010609060101010101" pitchFamily="49" charset="-122"/>
                <a:ea typeface="楷体" panose="02010609060101010101" pitchFamily="49" charset="-122"/>
                <a:sym typeface="+mn-ea"/>
              </a:rPr>
              <a:t>E-1023</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wipe(left)">
                                      <p:cBhvr>
                                        <p:cTn id="17" dur="500"/>
                                        <p:tgtEl>
                                          <p:spTgt spid="100"/>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
                                            <p:txEl>
                                              <p:pRg st="0" end="0"/>
                                            </p:txEl>
                                          </p:spTgt>
                                        </p:tgtEl>
                                        <p:attrNameLst>
                                          <p:attrName>style.visibility</p:attrName>
                                        </p:attrNameLst>
                                      </p:cBhvr>
                                      <p:to>
                                        <p:strVal val="visible"/>
                                      </p:to>
                                    </p:set>
                                    <p:animEffect transition="in" filter="wipe(left)">
                                      <p:cBhvr>
                                        <p:cTn id="26" dur="500"/>
                                        <p:tgtEl>
                                          <p:spTgt spid="2">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animEffect transition="in" filter="wipe(left)">
                                      <p:cBhvr>
                                        <p:cTn id="31" dur="500"/>
                                        <p:tgtEl>
                                          <p:spTgt spid="2">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
                                            <p:txEl>
                                              <p:pRg st="2" end="2"/>
                                            </p:txEl>
                                          </p:spTgt>
                                        </p:tgtEl>
                                        <p:attrNameLst>
                                          <p:attrName>style.visibility</p:attrName>
                                        </p:attrNameLst>
                                      </p:cBhvr>
                                      <p:to>
                                        <p:strVal val="visible"/>
                                      </p:to>
                                    </p:set>
                                    <p:animEffect transition="in" filter="wipe(left)">
                                      <p:cBhvr>
                                        <p:cTn id="36" dur="500"/>
                                        <p:tgtEl>
                                          <p:spTgt spid="2">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
                                            <p:txEl>
                                              <p:pRg st="0" end="0"/>
                                            </p:txEl>
                                          </p:spTgt>
                                        </p:tgtEl>
                                        <p:attrNameLst>
                                          <p:attrName>style.visibility</p:attrName>
                                        </p:attrNameLst>
                                      </p:cBhvr>
                                      <p:to>
                                        <p:strVal val="visible"/>
                                      </p:to>
                                    </p:set>
                                    <p:animEffect transition="in" filter="wipe(left)">
                                      <p:cBhvr>
                                        <p:cTn id="41" dur="500"/>
                                        <p:tgtEl>
                                          <p:spTgt spid="7">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7">
                                            <p:txEl>
                                              <p:pRg st="1" end="1"/>
                                            </p:txEl>
                                          </p:spTgt>
                                        </p:tgtEl>
                                        <p:attrNameLst>
                                          <p:attrName>style.visibility</p:attrName>
                                        </p:attrNameLst>
                                      </p:cBhvr>
                                      <p:to>
                                        <p:strVal val="visible"/>
                                      </p:to>
                                    </p:set>
                                    <p:animEffect transition="in" filter="wipe(left)">
                                      <p:cBhvr>
                                        <p:cTn id="4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0" grpId="0"/>
      <p:bldP spid="13" grpId="0" bldLvl="0" animBg="1"/>
      <p:bldP spid="2" grpId="0" build="p"/>
      <p:bldP spid="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7174"/>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2" y="124434"/>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一、数值型数据的表示方法</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2D47D29-F60B-4D4D-8E44-7D4AF2C1DC47}" type="datetime1">
              <a:rPr lang="zh-CN" altLang="en-US" smtClean="0"/>
              <a:t>2020/11/5</a:t>
            </a:fld>
            <a:endParaRPr lang="zh-CN" altLang="en-US" dirty="0"/>
          </a:p>
        </p:txBody>
      </p:sp>
      <p:sp>
        <p:nvSpPr>
          <p:cNvPr id="6" name="页脚占位符 5"/>
          <p:cNvSpPr>
            <a:spLocks noGrp="1"/>
          </p:cNvSpPr>
          <p:nvPr>
            <p:ph type="ftr" sz="quarter" idx="11"/>
          </p:nvPr>
        </p:nvSpPr>
        <p:spPr>
          <a:xfrm>
            <a:off x="3028950" y="6356352"/>
            <a:ext cx="3219450" cy="365125"/>
          </a:xfrm>
        </p:spPr>
        <p:txBody>
          <a:bodyPr/>
          <a:lstStyle/>
          <a:p>
            <a:r>
              <a:rPr lang="zh-CN" altLang="en-US" dirty="0"/>
              <a:t>计算机系统结构</a:t>
            </a:r>
            <a:r>
              <a:rPr lang="en-US" altLang="zh-CN" dirty="0"/>
              <a:t>--</a:t>
            </a:r>
            <a:r>
              <a:rPr lang="zh-CN" altLang="en-US" dirty="0"/>
              <a:t>第二章 计算机中的信息表示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54</a:t>
            </a:fld>
            <a:endParaRPr lang="zh-CN" altLang="en-US"/>
          </a:p>
        </p:txBody>
      </p:sp>
      <p:sp>
        <p:nvSpPr>
          <p:cNvPr id="3" name="Text Box 5"/>
          <p:cNvSpPr txBox="1"/>
          <p:nvPr/>
        </p:nvSpPr>
        <p:spPr>
          <a:xfrm>
            <a:off x="43182" y="697865"/>
            <a:ext cx="9013825" cy="5908040"/>
          </a:xfrm>
          <a:prstGeom prst="rect">
            <a:avLst/>
          </a:prstGeom>
          <a:noFill/>
          <a:ln w="9525">
            <a:noFill/>
          </a:ln>
        </p:spPr>
        <p:txBody>
          <a:bodyPr wrap="square" anchor="t">
            <a:spAutoFit/>
          </a:bodyPr>
          <a:lstStyle/>
          <a:p>
            <a:pPr>
              <a:lnSpc>
                <a:spcPct val="150000"/>
              </a:lnSpc>
            </a:pPr>
            <a:r>
              <a:rPr lang="zh-CN" altLang="en-US" sz="2800" b="1" dirty="0">
                <a:solidFill>
                  <a:schemeClr val="accent6">
                    <a:lumMod val="75000"/>
                  </a:schemeClr>
                </a:solidFill>
                <a:latin typeface="楷体" panose="02010609060101010101" pitchFamily="49" charset="-122"/>
                <a:ea typeface="楷体" panose="02010609060101010101" pitchFamily="49" charset="-122"/>
                <a:sym typeface="+mn-ea"/>
              </a:rPr>
              <a:t>例1:</a:t>
            </a:r>
            <a:r>
              <a:rPr lang="zh-CN" altLang="en-US" sz="2800" b="1" dirty="0">
                <a:latin typeface="楷体" panose="02010609060101010101" pitchFamily="49" charset="-122"/>
                <a:ea typeface="楷体" panose="02010609060101010101" pitchFamily="49" charset="-122"/>
                <a:sym typeface="+mn-ea"/>
              </a:rPr>
              <a:t>IEEE754单精度浮点数:C0A00000H的十进制值是多少</a:t>
            </a:r>
          </a:p>
          <a:p>
            <a:pPr>
              <a:lnSpc>
                <a:spcPct val="150000"/>
              </a:lnSpc>
            </a:pPr>
            <a:r>
              <a:rPr lang="zh-CN" altLang="en-US" sz="2800" b="1" dirty="0">
                <a:latin typeface="楷体" panose="02010609060101010101" pitchFamily="49" charset="-122"/>
                <a:ea typeface="楷体" panose="02010609060101010101" pitchFamily="49" charset="-122"/>
                <a:sym typeface="+mn-ea"/>
              </a:rPr>
              <a:t>(C0A00000)</a:t>
            </a:r>
            <a:r>
              <a:rPr lang="zh-CN" altLang="en-US" sz="2800" b="1" baseline="-25000" dirty="0">
                <a:latin typeface="楷体" panose="02010609060101010101" pitchFamily="49" charset="-122"/>
                <a:ea typeface="楷体" panose="02010609060101010101" pitchFamily="49" charset="-122"/>
                <a:sym typeface="+mn-ea"/>
              </a:rPr>
              <a:t>16 </a:t>
            </a:r>
            <a:r>
              <a:rPr lang="zh-CN" altLang="en-US" sz="2800" b="1" dirty="0">
                <a:latin typeface="楷体" panose="02010609060101010101" pitchFamily="49" charset="-122"/>
                <a:ea typeface="楷体" panose="02010609060101010101" pitchFamily="49" charset="-122"/>
                <a:sym typeface="+mn-ea"/>
              </a:rPr>
              <a:t>=(1100,0000,1010,0000, 0000, 0000, </a:t>
            </a:r>
            <a:br>
              <a:rPr lang="zh-CN" altLang="en-US" sz="2800" b="1" dirty="0">
                <a:latin typeface="楷体" panose="02010609060101010101" pitchFamily="49" charset="-122"/>
                <a:ea typeface="楷体" panose="02010609060101010101" pitchFamily="49" charset="-122"/>
                <a:sym typeface="+mn-ea"/>
              </a:rPr>
            </a:br>
            <a:r>
              <a:rPr lang="zh-CN" altLang="en-US" sz="2800" b="1" dirty="0">
                <a:latin typeface="楷体" panose="02010609060101010101" pitchFamily="49" charset="-122"/>
                <a:ea typeface="楷体" panose="02010609060101010101" pitchFamily="49" charset="-122"/>
                <a:sym typeface="+mn-ea"/>
              </a:rPr>
              <a:t>              0000,0000)</a:t>
            </a:r>
            <a:r>
              <a:rPr lang="zh-CN" altLang="en-US" sz="2800" b="1" baseline="-25000" dirty="0">
                <a:latin typeface="楷体" panose="02010609060101010101" pitchFamily="49" charset="-122"/>
                <a:ea typeface="楷体" panose="02010609060101010101" pitchFamily="49" charset="-122"/>
                <a:sym typeface="+mn-ea"/>
              </a:rPr>
              <a:t>2</a:t>
            </a:r>
            <a:endParaRPr lang="zh-CN" altLang="en-US" sz="2800" b="1" dirty="0">
              <a:latin typeface="楷体" panose="02010609060101010101" pitchFamily="49" charset="-122"/>
              <a:ea typeface="楷体" panose="02010609060101010101" pitchFamily="49" charset="-122"/>
              <a:sym typeface="+mn-ea"/>
            </a:endParaRPr>
          </a:p>
          <a:p>
            <a:pPr>
              <a:lnSpc>
                <a:spcPct val="150000"/>
              </a:lnSpc>
            </a:pPr>
            <a:r>
              <a:rPr lang="zh-CN" altLang="en-US" sz="2800" b="1" dirty="0">
                <a:latin typeface="楷体" panose="02010609060101010101" pitchFamily="49" charset="-122"/>
                <a:ea typeface="楷体" panose="02010609060101010101" pitchFamily="49" charset="-122"/>
                <a:sym typeface="+mn-ea"/>
              </a:rPr>
              <a:t>可得, 符号位S是1 </a:t>
            </a:r>
          </a:p>
          <a:p>
            <a:pPr>
              <a:lnSpc>
                <a:spcPct val="150000"/>
              </a:lnSpc>
            </a:pPr>
            <a:r>
              <a:rPr lang="zh-CN" altLang="en-US" sz="2800" b="1" dirty="0">
                <a:latin typeface="楷体" panose="02010609060101010101" pitchFamily="49" charset="-122"/>
                <a:ea typeface="楷体" panose="02010609060101010101" pitchFamily="49" charset="-122"/>
                <a:sym typeface="+mn-ea"/>
              </a:rPr>
              <a:t>      阶码位E是10000001</a:t>
            </a:r>
            <a:r>
              <a:rPr lang="zh-CN" altLang="en-US" sz="2800" b="1" dirty="0">
                <a:latin typeface="Arial" panose="020B0604020202020204" pitchFamily="34" charset="0"/>
                <a:ea typeface="楷体" panose="02010609060101010101" pitchFamily="49" charset="-122"/>
                <a:cs typeface="Arial" panose="020B0604020202020204" pitchFamily="34" charset="0"/>
                <a:sym typeface="+mn-ea"/>
              </a:rPr>
              <a:t>→</a:t>
            </a:r>
            <a:r>
              <a:rPr lang="zh-CN" altLang="en-US" sz="2800" b="1" dirty="0">
                <a:latin typeface="楷体" panose="02010609060101010101" pitchFamily="49" charset="-122"/>
                <a:ea typeface="楷体" panose="02010609060101010101" pitchFamily="49" charset="-122"/>
                <a:sym typeface="+mn-ea"/>
              </a:rPr>
              <a:t>(10000001)</a:t>
            </a:r>
            <a:r>
              <a:rPr lang="zh-CN" altLang="en-US" sz="2800" b="1" baseline="-25000" dirty="0">
                <a:latin typeface="楷体" panose="02010609060101010101" pitchFamily="49" charset="-122"/>
                <a:ea typeface="楷体" panose="02010609060101010101" pitchFamily="49" charset="-122"/>
                <a:sym typeface="+mn-ea"/>
              </a:rPr>
              <a:t>2</a:t>
            </a:r>
            <a:r>
              <a:rPr lang="zh-CN" altLang="en-US" sz="2800" b="1" dirty="0">
                <a:latin typeface="楷体" panose="02010609060101010101" pitchFamily="49" charset="-122"/>
                <a:ea typeface="楷体" panose="02010609060101010101" pitchFamily="49" charset="-122"/>
                <a:sym typeface="+mn-ea"/>
              </a:rPr>
              <a:t>=(129)</a:t>
            </a:r>
            <a:r>
              <a:rPr lang="zh-CN" altLang="en-US" sz="2800" b="1" baseline="-25000" dirty="0">
                <a:latin typeface="楷体" panose="02010609060101010101" pitchFamily="49" charset="-122"/>
                <a:ea typeface="楷体" panose="02010609060101010101" pitchFamily="49" charset="-122"/>
                <a:sym typeface="+mn-ea"/>
              </a:rPr>
              <a:t>10</a:t>
            </a:r>
            <a:endParaRPr lang="zh-CN" altLang="en-US" sz="2800" b="1" dirty="0">
              <a:latin typeface="楷体" panose="02010609060101010101" pitchFamily="49" charset="-122"/>
              <a:ea typeface="楷体" panose="02010609060101010101" pitchFamily="49" charset="-122"/>
              <a:sym typeface="+mn-ea"/>
            </a:endParaRPr>
          </a:p>
          <a:p>
            <a:pPr>
              <a:lnSpc>
                <a:spcPct val="150000"/>
              </a:lnSpc>
            </a:pPr>
            <a:r>
              <a:rPr lang="zh-CN" altLang="en-US" sz="2800" b="1" dirty="0">
                <a:latin typeface="楷体" panose="02010609060101010101" pitchFamily="49" charset="-122"/>
                <a:ea typeface="楷体" panose="02010609060101010101" pitchFamily="49" charset="-122"/>
                <a:sym typeface="+mn-ea"/>
              </a:rPr>
              <a:t>      尾数M是: 010,0000, 0000,0000,0000,0000</a:t>
            </a:r>
          </a:p>
          <a:p>
            <a:pPr>
              <a:lnSpc>
                <a:spcPct val="150000"/>
              </a:lnSpc>
            </a:pPr>
            <a:r>
              <a:rPr lang="zh-CN" altLang="en-US" sz="2800" b="1" dirty="0">
                <a:latin typeface="楷体" panose="02010609060101010101" pitchFamily="49" charset="-122"/>
                <a:ea typeface="楷体" panose="02010609060101010101" pitchFamily="49" charset="-122"/>
                <a:sym typeface="+mn-ea"/>
              </a:rPr>
              <a:t>          </a:t>
            </a:r>
            <a:r>
              <a:rPr lang="zh-CN" altLang="en-US" sz="2800" b="1" dirty="0">
                <a:latin typeface="Arial" panose="020B0604020202020204" pitchFamily="34" charset="0"/>
                <a:ea typeface="楷体" panose="02010609060101010101" pitchFamily="49" charset="-122"/>
                <a:cs typeface="Arial" panose="020B0604020202020204" pitchFamily="34" charset="0"/>
                <a:sym typeface="+mn-ea"/>
              </a:rPr>
              <a:t>→</a:t>
            </a:r>
            <a:r>
              <a:rPr lang="zh-CN" altLang="en-US" sz="2800" b="1" dirty="0">
                <a:latin typeface="楷体" panose="02010609060101010101" pitchFamily="49" charset="-122"/>
                <a:ea typeface="楷体" panose="02010609060101010101" pitchFamily="49" charset="-122"/>
                <a:sym typeface="+mn-ea"/>
              </a:rPr>
              <a:t>(0. 01000000000000000000000)</a:t>
            </a:r>
            <a:r>
              <a:rPr lang="zh-CN" altLang="en-US" sz="2800" b="1" baseline="-25000" dirty="0">
                <a:latin typeface="楷体" panose="02010609060101010101" pitchFamily="49" charset="-122"/>
                <a:ea typeface="楷体" panose="02010609060101010101" pitchFamily="49" charset="-122"/>
                <a:sym typeface="+mn-ea"/>
              </a:rPr>
              <a:t>2</a:t>
            </a:r>
            <a:r>
              <a:rPr lang="zh-CN" altLang="en-US" sz="2800" b="1" dirty="0">
                <a:latin typeface="楷体" panose="02010609060101010101" pitchFamily="49" charset="-122"/>
                <a:ea typeface="楷体" panose="02010609060101010101" pitchFamily="49" charset="-122"/>
                <a:sym typeface="+mn-ea"/>
              </a:rPr>
              <a:t>=(0.25)</a:t>
            </a:r>
            <a:r>
              <a:rPr lang="zh-CN" altLang="en-US" sz="2800" b="1" baseline="-25000" dirty="0">
                <a:latin typeface="楷体" panose="02010609060101010101" pitchFamily="49" charset="-122"/>
                <a:ea typeface="楷体" panose="02010609060101010101" pitchFamily="49" charset="-122"/>
                <a:sym typeface="+mn-ea"/>
              </a:rPr>
              <a:t>10</a:t>
            </a:r>
            <a:endParaRPr lang="zh-CN" altLang="en-US" sz="2800" b="1" dirty="0">
              <a:latin typeface="楷体" panose="02010609060101010101" pitchFamily="49" charset="-122"/>
              <a:ea typeface="楷体" panose="02010609060101010101" pitchFamily="49" charset="-122"/>
              <a:sym typeface="+mn-ea"/>
            </a:endParaRPr>
          </a:p>
          <a:p>
            <a:pPr>
              <a:lnSpc>
                <a:spcPct val="150000"/>
              </a:lnSpc>
            </a:pPr>
            <a:r>
              <a:rPr lang="zh-CN" altLang="en-US" sz="2800" b="1" dirty="0">
                <a:latin typeface="楷体" panose="02010609060101010101" pitchFamily="49" charset="-122"/>
                <a:ea typeface="楷体" panose="02010609060101010101" pitchFamily="49" charset="-122"/>
                <a:sym typeface="+mn-ea"/>
              </a:rPr>
              <a:t>因此,由公式（-1）</a:t>
            </a:r>
            <a:r>
              <a:rPr lang="zh-CN" altLang="en-US" sz="2800" b="1" baseline="30000" dirty="0">
                <a:latin typeface="楷体" panose="02010609060101010101" pitchFamily="49" charset="-122"/>
                <a:ea typeface="楷体" panose="02010609060101010101" pitchFamily="49" charset="-122"/>
                <a:sym typeface="+mn-ea"/>
              </a:rPr>
              <a:t>S</a:t>
            </a:r>
            <a:r>
              <a:rPr lang="zh-CN" altLang="en-US" sz="2800" b="1" dirty="0">
                <a:latin typeface="楷体" panose="02010609060101010101" pitchFamily="49" charset="-122"/>
                <a:ea typeface="楷体" panose="02010609060101010101" pitchFamily="49" charset="-122"/>
                <a:sym typeface="+mn-ea"/>
              </a:rPr>
              <a:t> ×1.M×2</a:t>
            </a:r>
            <a:r>
              <a:rPr lang="zh-CN" altLang="en-US" sz="2800" b="1" baseline="30000" dirty="0">
                <a:latin typeface="楷体" panose="02010609060101010101" pitchFamily="49" charset="-122"/>
                <a:ea typeface="楷体" panose="02010609060101010101" pitchFamily="49" charset="-122"/>
                <a:sym typeface="+mn-ea"/>
              </a:rPr>
              <a:t>E-127</a:t>
            </a:r>
            <a:r>
              <a:rPr lang="zh-CN" altLang="en-US" sz="2800" b="1" dirty="0">
                <a:latin typeface="楷体" panose="02010609060101010101" pitchFamily="49" charset="-122"/>
                <a:ea typeface="楷体" panose="02010609060101010101" pitchFamily="49" charset="-122"/>
                <a:sym typeface="+mn-ea"/>
              </a:rPr>
              <a:t>得</a:t>
            </a:r>
          </a:p>
          <a:p>
            <a:pPr>
              <a:lnSpc>
                <a:spcPct val="150000"/>
              </a:lnSpc>
            </a:pPr>
            <a:r>
              <a:rPr lang="zh-CN" altLang="en-US" sz="2800" b="1" dirty="0">
                <a:latin typeface="楷体" panose="02010609060101010101" pitchFamily="49" charset="-122"/>
                <a:ea typeface="楷体" panose="02010609060101010101" pitchFamily="49" charset="-122"/>
                <a:sym typeface="+mn-ea"/>
              </a:rPr>
              <a:t>      （-1）</a:t>
            </a:r>
            <a:r>
              <a:rPr lang="zh-CN" altLang="en-US" sz="2800" b="1" baseline="30000" dirty="0">
                <a:latin typeface="楷体" panose="02010609060101010101" pitchFamily="49" charset="-122"/>
                <a:ea typeface="楷体" panose="02010609060101010101" pitchFamily="49" charset="-122"/>
                <a:sym typeface="+mn-ea"/>
              </a:rPr>
              <a:t>1</a:t>
            </a:r>
            <a:r>
              <a:rPr lang="zh-CN" altLang="en-US" sz="2800" b="1" dirty="0">
                <a:latin typeface="楷体" panose="02010609060101010101" pitchFamily="49" charset="-122"/>
                <a:ea typeface="楷体" panose="02010609060101010101" pitchFamily="49" charset="-122"/>
                <a:sym typeface="+mn-ea"/>
              </a:rPr>
              <a:t> ×1.25×2</a:t>
            </a:r>
            <a:r>
              <a:rPr lang="zh-CN" altLang="en-US" sz="2800" b="1" baseline="30000" dirty="0">
                <a:latin typeface="楷体" panose="02010609060101010101" pitchFamily="49" charset="-122"/>
                <a:ea typeface="楷体" panose="02010609060101010101" pitchFamily="49" charset="-122"/>
                <a:sym typeface="+mn-ea"/>
              </a:rPr>
              <a:t>129-127</a:t>
            </a:r>
            <a:r>
              <a:rPr lang="zh-CN" altLang="en-US" sz="2800" b="1" dirty="0">
                <a:latin typeface="楷体" panose="02010609060101010101" pitchFamily="49" charset="-122"/>
                <a:ea typeface="楷体" panose="02010609060101010101" pitchFamily="49" charset="-122"/>
                <a:sym typeface="+mn-ea"/>
              </a:rPr>
              <a:t>=-1.25×4=-5</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7174"/>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2" y="124434"/>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一、数值型数据的表示方法</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2D47D29-F60B-4D4D-8E44-7D4AF2C1DC47}" type="datetime1">
              <a:rPr lang="zh-CN" altLang="en-US" smtClean="0"/>
              <a:t>2020/11/5</a:t>
            </a:fld>
            <a:endParaRPr lang="zh-CN" altLang="en-US" dirty="0"/>
          </a:p>
        </p:txBody>
      </p:sp>
      <p:sp>
        <p:nvSpPr>
          <p:cNvPr id="6" name="页脚占位符 5"/>
          <p:cNvSpPr>
            <a:spLocks noGrp="1"/>
          </p:cNvSpPr>
          <p:nvPr>
            <p:ph type="ftr" sz="quarter" idx="11"/>
          </p:nvPr>
        </p:nvSpPr>
        <p:spPr>
          <a:xfrm>
            <a:off x="3028950" y="6356352"/>
            <a:ext cx="3219450" cy="365125"/>
          </a:xfrm>
        </p:spPr>
        <p:txBody>
          <a:bodyPr/>
          <a:lstStyle/>
          <a:p>
            <a:r>
              <a:rPr lang="zh-CN" altLang="en-US" dirty="0"/>
              <a:t>计算机系统结构</a:t>
            </a:r>
            <a:r>
              <a:rPr lang="en-US" altLang="zh-CN" dirty="0"/>
              <a:t>--</a:t>
            </a:r>
            <a:r>
              <a:rPr lang="zh-CN" altLang="en-US" dirty="0"/>
              <a:t>第二章 计算机中的信息表示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55</a:t>
            </a:fld>
            <a:endParaRPr lang="zh-CN" altLang="en-US"/>
          </a:p>
        </p:txBody>
      </p:sp>
      <p:sp>
        <p:nvSpPr>
          <p:cNvPr id="3" name="Text Box 5"/>
          <p:cNvSpPr txBox="1"/>
          <p:nvPr/>
        </p:nvSpPr>
        <p:spPr>
          <a:xfrm>
            <a:off x="43182" y="697865"/>
            <a:ext cx="9013825" cy="1284006"/>
          </a:xfrm>
          <a:prstGeom prst="rect">
            <a:avLst/>
          </a:prstGeom>
          <a:noFill/>
          <a:ln w="9525">
            <a:noFill/>
          </a:ln>
        </p:spPr>
        <p:txBody>
          <a:bodyPr wrap="square" anchor="t">
            <a:spAutoFit/>
          </a:bodyPr>
          <a:lstStyle/>
          <a:p>
            <a:pPr>
              <a:lnSpc>
                <a:spcPct val="150000"/>
              </a:lnSpc>
            </a:pPr>
            <a:r>
              <a:rPr lang="zh-CN" altLang="en-US" sz="2800" b="1" dirty="0">
                <a:solidFill>
                  <a:schemeClr val="accent6">
                    <a:lumMod val="75000"/>
                  </a:schemeClr>
                </a:solidFill>
                <a:latin typeface="楷体" panose="02010609060101010101" pitchFamily="49" charset="-122"/>
                <a:ea typeface="楷体" panose="02010609060101010101" pitchFamily="49" charset="-122"/>
                <a:sym typeface="+mn-ea"/>
              </a:rPr>
              <a:t>例</a:t>
            </a:r>
            <a:r>
              <a:rPr lang="en-US" altLang="zh-CN" sz="2800" b="1" dirty="0">
                <a:solidFill>
                  <a:schemeClr val="accent6">
                    <a:lumMod val="75000"/>
                  </a:schemeClr>
                </a:solidFill>
                <a:latin typeface="楷体" panose="02010609060101010101" pitchFamily="49" charset="-122"/>
                <a:ea typeface="楷体" panose="02010609060101010101" pitchFamily="49" charset="-122"/>
                <a:sym typeface="+mn-ea"/>
              </a:rPr>
              <a:t>2</a:t>
            </a:r>
            <a:r>
              <a:rPr lang="zh-CN" altLang="en-US" sz="2800" b="1" dirty="0">
                <a:solidFill>
                  <a:schemeClr val="accent6">
                    <a:lumMod val="75000"/>
                  </a:schemeClr>
                </a:solidFill>
                <a:latin typeface="楷体" panose="02010609060101010101" pitchFamily="49" charset="-122"/>
                <a:ea typeface="楷体" panose="02010609060101010101" pitchFamily="49" charset="-122"/>
                <a:sym typeface="+mn-ea"/>
              </a:rPr>
              <a:t>:</a:t>
            </a:r>
            <a:r>
              <a:rPr lang="zh-CN" altLang="en-US" sz="2800" b="1" dirty="0">
                <a:latin typeface="楷体" panose="02010609060101010101" pitchFamily="49" charset="-122"/>
                <a:ea typeface="楷体" panose="02010609060101010101" pitchFamily="49" charset="-122"/>
                <a:sym typeface="+mn-ea"/>
              </a:rPr>
              <a:t>将(﹣18.125)</a:t>
            </a:r>
            <a:r>
              <a:rPr lang="zh-CN" altLang="en-US" sz="2800" b="1" baseline="-25000" dirty="0">
                <a:latin typeface="楷体" panose="02010609060101010101" pitchFamily="49" charset="-122"/>
                <a:ea typeface="楷体" panose="02010609060101010101" pitchFamily="49" charset="-122"/>
                <a:sym typeface="+mn-ea"/>
              </a:rPr>
              <a:t>10 </a:t>
            </a:r>
            <a:r>
              <a:rPr lang="zh-CN" altLang="en-US" sz="2800" b="1" dirty="0">
                <a:latin typeface="楷体" panose="02010609060101010101" pitchFamily="49" charset="-122"/>
                <a:ea typeface="楷体" panose="02010609060101010101" pitchFamily="49" charset="-122"/>
                <a:sym typeface="+mn-ea"/>
              </a:rPr>
              <a:t>转换成短浮点数格式</a:t>
            </a:r>
          </a:p>
          <a:p>
            <a:pPr>
              <a:lnSpc>
                <a:spcPct val="150000"/>
              </a:lnSpc>
            </a:pPr>
            <a:r>
              <a:rPr lang="zh-CN" altLang="en-US" sz="2800" b="1" dirty="0">
                <a:latin typeface="楷体" panose="02010609060101010101" pitchFamily="49" charset="-122"/>
                <a:ea typeface="楷体" panose="02010609060101010101" pitchFamily="49" charset="-122"/>
                <a:sym typeface="+mn-ea"/>
              </a:rPr>
              <a:t>(﹣18.125)</a:t>
            </a:r>
            <a:r>
              <a:rPr lang="zh-CN" altLang="en-US" sz="2800" b="1" baseline="-25000" dirty="0">
                <a:latin typeface="楷体" panose="02010609060101010101" pitchFamily="49" charset="-122"/>
                <a:ea typeface="楷体" panose="02010609060101010101" pitchFamily="49" charset="-122"/>
                <a:sym typeface="+mn-ea"/>
              </a:rPr>
              <a:t>1</a:t>
            </a:r>
            <a:r>
              <a:rPr lang="en-US" altLang="zh-CN" sz="2800" b="1" baseline="-25000" dirty="0">
                <a:latin typeface="楷体" panose="02010609060101010101" pitchFamily="49" charset="-122"/>
                <a:ea typeface="楷体" panose="02010609060101010101" pitchFamily="49" charset="-122"/>
                <a:sym typeface="+mn-ea"/>
              </a:rPr>
              <a:t>0</a:t>
            </a:r>
            <a:r>
              <a:rPr lang="zh-CN" altLang="en-US" sz="2800" b="1" baseline="-25000" dirty="0">
                <a:latin typeface="楷体" panose="02010609060101010101" pitchFamily="49" charset="-122"/>
                <a:ea typeface="楷体" panose="02010609060101010101" pitchFamily="49" charset="-122"/>
                <a:sym typeface="+mn-ea"/>
              </a:rPr>
              <a:t> </a:t>
            </a:r>
            <a:r>
              <a:rPr lang="zh-CN" altLang="en-US" sz="2800" b="1" dirty="0">
                <a:latin typeface="楷体" panose="02010609060101010101" pitchFamily="49" charset="-122"/>
                <a:ea typeface="楷体" panose="02010609060101010101" pitchFamily="49" charset="-122"/>
                <a:sym typeface="+mn-ea"/>
              </a:rPr>
              <a:t>=(﹣10010.001)</a:t>
            </a:r>
            <a:r>
              <a:rPr lang="zh-CN" altLang="en-US" sz="2800" b="1" baseline="-25000" dirty="0">
                <a:latin typeface="楷体" panose="02010609060101010101" pitchFamily="49" charset="-122"/>
                <a:ea typeface="楷体" panose="02010609060101010101" pitchFamily="49" charset="-122"/>
                <a:sym typeface="+mn-ea"/>
              </a:rPr>
              <a:t>2 </a:t>
            </a:r>
            <a:r>
              <a:rPr lang="zh-CN" altLang="en-US" sz="2800" b="1" dirty="0">
                <a:latin typeface="楷体" panose="02010609060101010101" pitchFamily="49" charset="-122"/>
                <a:ea typeface="楷体" panose="02010609060101010101" pitchFamily="49" charset="-122"/>
                <a:sym typeface="+mn-ea"/>
              </a:rPr>
              <a:t>=﹣1.0010001×2</a:t>
            </a:r>
            <a:r>
              <a:rPr lang="zh-CN" altLang="en-US" sz="2800" b="1" baseline="30000" dirty="0">
                <a:latin typeface="楷体" panose="02010609060101010101" pitchFamily="49" charset="-122"/>
                <a:ea typeface="楷体" panose="02010609060101010101" pitchFamily="49" charset="-122"/>
                <a:sym typeface="+mn-ea"/>
              </a:rPr>
              <a:t>4</a:t>
            </a:r>
            <a:endParaRPr lang="zh-CN" altLang="en-US" sz="2800" b="1" dirty="0">
              <a:latin typeface="楷体" panose="02010609060101010101" pitchFamily="49" charset="-122"/>
              <a:ea typeface="楷体" panose="02010609060101010101" pitchFamily="49" charset="-122"/>
              <a:sym typeface="+mn-ea"/>
            </a:endParaRPr>
          </a:p>
        </p:txBody>
      </p:sp>
      <p:sp>
        <p:nvSpPr>
          <p:cNvPr id="100" name="文本框 99"/>
          <p:cNvSpPr txBox="1"/>
          <p:nvPr/>
        </p:nvSpPr>
        <p:spPr>
          <a:xfrm>
            <a:off x="208280" y="2478407"/>
            <a:ext cx="648970" cy="658835"/>
          </a:xfrm>
          <a:prstGeom prst="rect">
            <a:avLst/>
          </a:prstGeom>
          <a:noFill/>
          <a:ln w="9525">
            <a:noFill/>
          </a:ln>
        </p:spPr>
        <p:txBody>
          <a:bodyPr wrap="square" anchor="t">
            <a:spAutoFit/>
          </a:bodyPr>
          <a:lstStyle/>
          <a:p>
            <a:pPr>
              <a:lnSpc>
                <a:spcPct val="150000"/>
              </a:lnSpc>
            </a:pPr>
            <a:r>
              <a:rPr lang="zh-CN" altLang="en-US" sz="2800" b="1" dirty="0">
                <a:latin typeface="Arial" panose="020B0604020202020204" pitchFamily="34" charset="0"/>
                <a:ea typeface="楷体" panose="02010609060101010101" pitchFamily="49" charset="-122"/>
                <a:cs typeface="Arial" panose="020B0604020202020204" pitchFamily="34" charset="0"/>
                <a:sym typeface="+mn-ea"/>
              </a:rPr>
              <a:t>→</a:t>
            </a:r>
          </a:p>
        </p:txBody>
      </p:sp>
      <p:sp>
        <p:nvSpPr>
          <p:cNvPr id="13" name="AutoShape 5"/>
          <p:cNvSpPr/>
          <p:nvPr/>
        </p:nvSpPr>
        <p:spPr bwMode="auto">
          <a:xfrm>
            <a:off x="819785" y="2224405"/>
            <a:ext cx="196850" cy="1501140"/>
          </a:xfrm>
          <a:prstGeom prst="leftBrace">
            <a:avLst>
              <a:gd name="adj1" fmla="val 63817"/>
              <a:gd name="adj2" fmla="val 50000"/>
            </a:avLst>
          </a:prstGeom>
          <a:noFill/>
          <a:ln w="25400" cap="sq">
            <a:solidFill>
              <a:schemeClr val="accent1">
                <a:lumMod val="75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b="0">
              <a:solidFill>
                <a:schemeClr val="tx1"/>
              </a:solidFill>
              <a:latin typeface="楷体" panose="02010609060101010101" pitchFamily="49" charset="-122"/>
              <a:ea typeface="楷体" panose="02010609060101010101" pitchFamily="49" charset="-122"/>
            </a:endParaRPr>
          </a:p>
        </p:txBody>
      </p:sp>
      <p:sp>
        <p:nvSpPr>
          <p:cNvPr id="2" name="文本框 1"/>
          <p:cNvSpPr txBox="1"/>
          <p:nvPr/>
        </p:nvSpPr>
        <p:spPr>
          <a:xfrm>
            <a:off x="1099820" y="1846582"/>
            <a:ext cx="7804150" cy="1930337"/>
          </a:xfrm>
          <a:prstGeom prst="rect">
            <a:avLst/>
          </a:prstGeom>
          <a:noFill/>
          <a:ln w="9525">
            <a:noFill/>
          </a:ln>
        </p:spPr>
        <p:txBody>
          <a:bodyPr wrap="square" anchor="t">
            <a:spAutoFit/>
          </a:bodyPr>
          <a:lstStyle/>
          <a:p>
            <a:pPr>
              <a:lnSpc>
                <a:spcPct val="150000"/>
              </a:lnSpc>
            </a:pPr>
            <a:r>
              <a:rPr lang="zh-CN" altLang="en-US" sz="2800" b="1" dirty="0">
                <a:latin typeface="楷体" panose="02010609060101010101" pitchFamily="49" charset="-122"/>
                <a:ea typeface="楷体" panose="02010609060101010101" pitchFamily="49" charset="-122"/>
                <a:sym typeface="+mn-ea"/>
              </a:rPr>
              <a:t>S</a:t>
            </a:r>
            <a:r>
              <a:rPr lang="en-US" altLang="zh-CN" sz="2800" b="1" dirty="0">
                <a:latin typeface="楷体" panose="02010609060101010101" pitchFamily="49" charset="-122"/>
                <a:ea typeface="楷体" panose="02010609060101010101" pitchFamily="49" charset="-122"/>
                <a:sym typeface="+mn-ea"/>
              </a:rPr>
              <a:t>=1</a:t>
            </a:r>
          </a:p>
          <a:p>
            <a:pPr>
              <a:lnSpc>
                <a:spcPct val="150000"/>
              </a:lnSpc>
            </a:pPr>
            <a:r>
              <a:rPr lang="zh-CN" altLang="en-US" sz="2800" b="1" dirty="0">
                <a:latin typeface="楷体" panose="02010609060101010101" pitchFamily="49" charset="-122"/>
                <a:ea typeface="楷体" panose="02010609060101010101" pitchFamily="49" charset="-122"/>
                <a:sym typeface="+mn-ea"/>
              </a:rPr>
              <a:t>M</a:t>
            </a:r>
            <a:r>
              <a:rPr lang="en-US" altLang="zh-CN" sz="2800" b="1" dirty="0">
                <a:latin typeface="楷体" panose="02010609060101010101" pitchFamily="49" charset="-122"/>
                <a:ea typeface="楷体" panose="02010609060101010101" pitchFamily="49" charset="-122"/>
                <a:sym typeface="+mn-ea"/>
              </a:rPr>
              <a:t>=0.0010001,即0010001 </a:t>
            </a:r>
            <a:r>
              <a:rPr lang="en-US" altLang="zh-CN" sz="2800" b="1" u="sng" dirty="0">
                <a:latin typeface="楷体" panose="02010609060101010101" pitchFamily="49" charset="-122"/>
                <a:ea typeface="楷体" panose="02010609060101010101" pitchFamily="49" charset="-122"/>
                <a:sym typeface="+mn-ea"/>
              </a:rPr>
              <a:t>0………0</a:t>
            </a:r>
            <a:r>
              <a:rPr lang="en-US" altLang="zh-CN" sz="2800" b="1" dirty="0">
                <a:latin typeface="楷体" panose="02010609060101010101" pitchFamily="49" charset="-122"/>
                <a:ea typeface="楷体" panose="02010609060101010101" pitchFamily="49" charset="-122"/>
                <a:sym typeface="+mn-ea"/>
              </a:rPr>
              <a:t>(连续16个0)</a:t>
            </a:r>
          </a:p>
          <a:p>
            <a:pPr>
              <a:lnSpc>
                <a:spcPct val="150000"/>
              </a:lnSpc>
            </a:pPr>
            <a:r>
              <a:rPr lang="zh-CN" altLang="en-US" sz="2800" b="1" dirty="0">
                <a:latin typeface="楷体" panose="02010609060101010101" pitchFamily="49" charset="-122"/>
                <a:ea typeface="楷体" panose="02010609060101010101" pitchFamily="49" charset="-122"/>
                <a:sym typeface="+mn-ea"/>
              </a:rPr>
              <a:t>E=127+4=131,即(131)</a:t>
            </a:r>
            <a:r>
              <a:rPr lang="zh-CN" altLang="en-US" sz="2800" b="1" baseline="-25000" dirty="0">
                <a:latin typeface="楷体" panose="02010609060101010101" pitchFamily="49" charset="-122"/>
                <a:ea typeface="楷体" panose="02010609060101010101" pitchFamily="49" charset="-122"/>
                <a:sym typeface="+mn-ea"/>
              </a:rPr>
              <a:t>10</a:t>
            </a:r>
            <a:r>
              <a:rPr lang="zh-CN" altLang="en-US" sz="2800" b="1" dirty="0">
                <a:latin typeface="楷体" panose="02010609060101010101" pitchFamily="49" charset="-122"/>
                <a:ea typeface="楷体" panose="02010609060101010101" pitchFamily="49" charset="-122"/>
                <a:sym typeface="+mn-ea"/>
              </a:rPr>
              <a:t> =(10000011)</a:t>
            </a:r>
            <a:r>
              <a:rPr lang="zh-CN" altLang="en-US" sz="2800" b="1" baseline="-25000" dirty="0">
                <a:latin typeface="楷体" panose="02010609060101010101" pitchFamily="49" charset="-122"/>
                <a:ea typeface="楷体" panose="02010609060101010101" pitchFamily="49" charset="-122"/>
                <a:sym typeface="+mn-ea"/>
              </a:rPr>
              <a:t>2</a:t>
            </a:r>
          </a:p>
        </p:txBody>
      </p:sp>
      <p:sp>
        <p:nvSpPr>
          <p:cNvPr id="7" name="文本框 6"/>
          <p:cNvSpPr txBox="1"/>
          <p:nvPr/>
        </p:nvSpPr>
        <p:spPr>
          <a:xfrm>
            <a:off x="208282" y="3876677"/>
            <a:ext cx="8484235" cy="2676525"/>
          </a:xfrm>
          <a:prstGeom prst="rect">
            <a:avLst/>
          </a:prstGeom>
          <a:noFill/>
          <a:ln w="9525">
            <a:noFill/>
          </a:ln>
        </p:spPr>
        <p:txBody>
          <a:bodyPr wrap="square" anchor="t">
            <a:spAutoFit/>
          </a:bodyPr>
          <a:lstStyle/>
          <a:p>
            <a:pPr>
              <a:lnSpc>
                <a:spcPct val="150000"/>
              </a:lnSpc>
            </a:pPr>
            <a:r>
              <a:rPr lang="zh-CN" altLang="en-US" sz="2800" b="1" dirty="0">
                <a:latin typeface="Arial" panose="020B0604020202020204" pitchFamily="34" charset="0"/>
                <a:ea typeface="楷体" panose="02010609060101010101" pitchFamily="49" charset="-122"/>
                <a:cs typeface="Arial" panose="020B0604020202020204" pitchFamily="34" charset="0"/>
                <a:sym typeface="+mn-ea"/>
              </a:rPr>
              <a:t>→ </a:t>
            </a:r>
            <a:r>
              <a:rPr lang="zh-CN" altLang="en-US" sz="2800" b="1" dirty="0">
                <a:latin typeface="楷体" panose="02010609060101010101" pitchFamily="49" charset="-122"/>
                <a:ea typeface="楷体" panose="02010609060101010101" pitchFamily="49" charset="-122"/>
                <a:sym typeface="+mn-ea"/>
              </a:rPr>
              <a:t>1；10000011；00100010000000000000000</a:t>
            </a:r>
          </a:p>
          <a:p>
            <a:pPr>
              <a:lnSpc>
                <a:spcPct val="150000"/>
              </a:lnSpc>
            </a:pPr>
            <a:r>
              <a:rPr lang="zh-CN" altLang="en-US" sz="2800" b="1" dirty="0">
                <a:latin typeface="楷体" panose="02010609060101010101" pitchFamily="49" charset="-122"/>
                <a:ea typeface="楷体" panose="02010609060101010101" pitchFamily="49" charset="-122"/>
                <a:sym typeface="+mn-ea"/>
              </a:rPr>
              <a:t>如何由十进制数转换成长浮点数格式、临时浮点数格式；以及又如何由短浮点数格式、长浮点数格式、临时浮点数格式转换成十进制数请同学们自己思考</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wipe(left)">
                                      <p:cBhvr>
                                        <p:cTn id="17" dur="500"/>
                                        <p:tgtEl>
                                          <p:spTgt spid="100"/>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
                                            <p:txEl>
                                              <p:pRg st="0" end="0"/>
                                            </p:txEl>
                                          </p:spTgt>
                                        </p:tgtEl>
                                        <p:attrNameLst>
                                          <p:attrName>style.visibility</p:attrName>
                                        </p:attrNameLst>
                                      </p:cBhvr>
                                      <p:to>
                                        <p:strVal val="visible"/>
                                      </p:to>
                                    </p:set>
                                    <p:animEffect transition="in" filter="wipe(left)">
                                      <p:cBhvr>
                                        <p:cTn id="26" dur="500"/>
                                        <p:tgtEl>
                                          <p:spTgt spid="2">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animEffect transition="in" filter="wipe(left)">
                                      <p:cBhvr>
                                        <p:cTn id="31" dur="500"/>
                                        <p:tgtEl>
                                          <p:spTgt spid="2">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
                                            <p:txEl>
                                              <p:pRg st="2" end="2"/>
                                            </p:txEl>
                                          </p:spTgt>
                                        </p:tgtEl>
                                        <p:attrNameLst>
                                          <p:attrName>style.visibility</p:attrName>
                                        </p:attrNameLst>
                                      </p:cBhvr>
                                      <p:to>
                                        <p:strVal val="visible"/>
                                      </p:to>
                                    </p:set>
                                    <p:animEffect transition="in" filter="wipe(left)">
                                      <p:cBhvr>
                                        <p:cTn id="36" dur="500"/>
                                        <p:tgtEl>
                                          <p:spTgt spid="2">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
                                            <p:txEl>
                                              <p:pRg st="0" end="0"/>
                                            </p:txEl>
                                          </p:spTgt>
                                        </p:tgtEl>
                                        <p:attrNameLst>
                                          <p:attrName>style.visibility</p:attrName>
                                        </p:attrNameLst>
                                      </p:cBhvr>
                                      <p:to>
                                        <p:strVal val="visible"/>
                                      </p:to>
                                    </p:set>
                                    <p:animEffect transition="in" filter="wipe(left)">
                                      <p:cBhvr>
                                        <p:cTn id="41" dur="500"/>
                                        <p:tgtEl>
                                          <p:spTgt spid="7">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7">
                                            <p:txEl>
                                              <p:pRg st="1" end="1"/>
                                            </p:txEl>
                                          </p:spTgt>
                                        </p:tgtEl>
                                        <p:attrNameLst>
                                          <p:attrName>style.visibility</p:attrName>
                                        </p:attrNameLst>
                                      </p:cBhvr>
                                      <p:to>
                                        <p:strVal val="visible"/>
                                      </p:to>
                                    </p:set>
                                    <p:animEffect transition="in" filter="wipe(left)">
                                      <p:cBhvr>
                                        <p:cTn id="4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0" grpId="0"/>
      <p:bldP spid="13" grpId="0" bldLvl="0" animBg="1"/>
      <p:bldP spid="2" grpId="0" build="p"/>
      <p:bldP spid="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4D3A0782-5711-44C8-A5A6-8E0CD5B16373}" type="datetime1">
              <a:rPr lang="zh-CN" altLang="en-US">
                <a:solidFill>
                  <a:prstClr val="black">
                    <a:tint val="75000"/>
                  </a:prstClr>
                </a:solidFill>
                <a:latin typeface="Calibri" panose="020F0502020204030204"/>
                <a:ea typeface="等线" panose="02010600030101010101" pitchFamily="2" charset="-122"/>
              </a:rPr>
              <a:pPr>
                <a:defRPr/>
              </a:pPr>
              <a:t>2020/11/5</a:t>
            </a:fld>
            <a:endParaRPr lang="zh-CN" altLang="en-US">
              <a:solidFill>
                <a:prstClr val="black">
                  <a:tint val="75000"/>
                </a:prstClr>
              </a:solidFill>
              <a:latin typeface="Calibri" panose="020F0502020204030204"/>
              <a:ea typeface="等线" panose="02010600030101010101" pitchFamily="2" charset="-122"/>
            </a:endParaRPr>
          </a:p>
        </p:txBody>
      </p:sp>
      <p:sp>
        <p:nvSpPr>
          <p:cNvPr id="3" name="页脚占位符 2"/>
          <p:cNvSpPr>
            <a:spLocks noGrp="1"/>
          </p:cNvSpPr>
          <p:nvPr>
            <p:ph type="ftr" sz="quarter" idx="11"/>
          </p:nvPr>
        </p:nvSpPr>
        <p:spPr/>
        <p:txBody>
          <a:bodyPr/>
          <a:lstStyle/>
          <a:p>
            <a:pPr>
              <a:defRPr/>
            </a:pPr>
            <a:r>
              <a:rPr lang="zh-CN" altLang="en-US" dirty="0">
                <a:solidFill>
                  <a:prstClr val="black">
                    <a:tint val="75000"/>
                  </a:prstClr>
                </a:solidFill>
                <a:latin typeface="Calibri" panose="020F0502020204030204"/>
                <a:ea typeface="等线" panose="02010600030101010101" pitchFamily="2" charset="-122"/>
              </a:rPr>
              <a:t>计算机系统结构</a:t>
            </a:r>
            <a:r>
              <a:rPr lang="en-US" altLang="zh-CN" dirty="0">
                <a:solidFill>
                  <a:prstClr val="black">
                    <a:tint val="75000"/>
                  </a:prstClr>
                </a:solidFill>
                <a:latin typeface="Calibri" panose="020F0502020204030204"/>
                <a:ea typeface="等线" panose="02010600030101010101" pitchFamily="2" charset="-122"/>
              </a:rPr>
              <a:t>--</a:t>
            </a:r>
            <a:r>
              <a:rPr lang="zh-CN" altLang="en-US" dirty="0">
                <a:solidFill>
                  <a:prstClr val="black">
                    <a:tint val="75000"/>
                  </a:prstClr>
                </a:solidFill>
                <a:latin typeface="Calibri" panose="020F0502020204030204"/>
                <a:ea typeface="等线" panose="02010600030101010101" pitchFamily="2" charset="-122"/>
              </a:rPr>
              <a:t>第二章 计算机中的信息表示</a:t>
            </a:r>
          </a:p>
        </p:txBody>
      </p:sp>
      <p:sp>
        <p:nvSpPr>
          <p:cNvPr id="4" name="灯片编号占位符 3"/>
          <p:cNvSpPr>
            <a:spLocks noGrp="1"/>
          </p:cNvSpPr>
          <p:nvPr>
            <p:ph type="sldNum" sz="quarter" idx="12"/>
          </p:nvPr>
        </p:nvSpPr>
        <p:spPr/>
        <p:txBody>
          <a:bodyPr/>
          <a:lstStyle/>
          <a:p>
            <a:pPr>
              <a:defRPr/>
            </a:pPr>
            <a:fld id="{CD331227-691F-4B7F-8493-F4368ED92163}" type="slidenum">
              <a:rPr lang="zh-CN" altLang="en-US">
                <a:solidFill>
                  <a:prstClr val="black">
                    <a:tint val="75000"/>
                  </a:prstClr>
                </a:solidFill>
                <a:latin typeface="Calibri" panose="020F0502020204030204"/>
                <a:ea typeface="等线" panose="02010600030101010101" pitchFamily="2" charset="-122"/>
              </a:rPr>
              <a:pPr>
                <a:defRPr/>
              </a:pPr>
              <a:t>56</a:t>
            </a:fld>
            <a:endParaRPr lang="zh-CN" altLang="en-US">
              <a:solidFill>
                <a:prstClr val="black">
                  <a:tint val="75000"/>
                </a:prstClr>
              </a:solidFill>
              <a:latin typeface="Calibri" panose="020F0502020204030204"/>
              <a:ea typeface="等线" panose="02010600030101010101" pitchFamily="2" charset="-122"/>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9" name="矩形 8"/>
          <p:cNvSpPr/>
          <p:nvPr/>
        </p:nvSpPr>
        <p:spPr>
          <a:xfrm>
            <a:off x="-21515" y="-1475"/>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latin typeface="Calibri" panose="020F0502020204030204"/>
              <a:ea typeface="等线" panose="02010600030101010101" pitchFamily="2" charset="-122"/>
            </a:endParaRPr>
          </a:p>
        </p:txBody>
      </p:sp>
      <p:sp>
        <p:nvSpPr>
          <p:cNvPr id="10" name="iSľídé"/>
          <p:cNvSpPr/>
          <p:nvPr/>
        </p:nvSpPr>
        <p:spPr>
          <a:xfrm>
            <a:off x="502444" y="1275597"/>
            <a:ext cx="8137922" cy="1142592"/>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defRPr/>
            </a:pPr>
            <a:endParaRPr lang="zh-CN" altLang="en-US">
              <a:solidFill>
                <a:prstClr val="white"/>
              </a:solidFill>
              <a:latin typeface="Calibri" panose="020F0502020204030204"/>
              <a:ea typeface="等线" panose="02010600030101010101" pitchFamily="2" charset="-122"/>
            </a:endParaRPr>
          </a:p>
        </p:txBody>
      </p:sp>
      <p:grpSp>
        <p:nvGrpSpPr>
          <p:cNvPr id="11" name="iṧḷïḋê"/>
          <p:cNvGrpSpPr/>
          <p:nvPr/>
        </p:nvGrpSpPr>
        <p:grpSpPr>
          <a:xfrm>
            <a:off x="502444" y="1639807"/>
            <a:ext cx="6032468" cy="556314"/>
            <a:chOff x="669925" y="1609562"/>
            <a:chExt cx="3530781" cy="741752"/>
          </a:xfrm>
        </p:grpSpPr>
        <p:sp>
          <p:nvSpPr>
            <p:cNvPr id="12" name="ïšḻïdê"/>
            <p:cNvSpPr txBox="1"/>
            <p:nvPr/>
          </p:nvSpPr>
          <p:spPr bwMode="auto">
            <a:xfrm>
              <a:off x="669925" y="1609562"/>
              <a:ext cx="35276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defRPr/>
              </a:pPr>
              <a:r>
                <a:rPr lang="en-US" altLang="zh-CN" sz="2800" b="1" dirty="0">
                  <a:solidFill>
                    <a:prstClr val="white"/>
                  </a:solidFill>
                  <a:latin typeface="隶书" panose="02010509060101010101" pitchFamily="49" charset="-122"/>
                  <a:ea typeface="隶书" panose="02010509060101010101" pitchFamily="49" charset="-122"/>
                </a:rPr>
                <a:t>2</a:t>
              </a:r>
              <a:r>
                <a:rPr lang="zh-CN" altLang="en-US" sz="2800" b="1" dirty="0">
                  <a:solidFill>
                    <a:prstClr val="white"/>
                  </a:solidFill>
                  <a:latin typeface="隶书" panose="02010509060101010101" pitchFamily="49" charset="-122"/>
                  <a:ea typeface="隶书" panose="02010509060101010101" pitchFamily="49" charset="-122"/>
                </a:rPr>
                <a:t>.</a:t>
              </a:r>
              <a:r>
                <a:rPr lang="en-US" altLang="zh-CN" sz="2800" b="1" dirty="0">
                  <a:solidFill>
                    <a:prstClr val="white"/>
                  </a:solidFill>
                  <a:latin typeface="隶书" panose="02010509060101010101" pitchFamily="49" charset="-122"/>
                  <a:ea typeface="隶书" panose="02010509060101010101" pitchFamily="49" charset="-122"/>
                </a:rPr>
                <a:t>2</a:t>
              </a:r>
              <a:r>
                <a:rPr lang="zh-CN" altLang="en-US" sz="2800" dirty="0">
                  <a:solidFill>
                    <a:prstClr val="white"/>
                  </a:solidFill>
                  <a:latin typeface="隶书" panose="02010509060101010101" pitchFamily="49" charset="-122"/>
                  <a:ea typeface="隶书" panose="02010509060101010101" pitchFamily="49" charset="-122"/>
                </a:rPr>
                <a:t> 字符的表示方法</a:t>
              </a:r>
            </a:p>
          </p:txBody>
        </p:sp>
        <p:cxnSp>
          <p:nvCxnSpPr>
            <p:cNvPr id="13" name="直接连接符 12"/>
            <p:cNvCxnSpPr/>
            <p:nvPr/>
          </p:nvCxnSpPr>
          <p:spPr>
            <a:xfrm>
              <a:off x="673100" y="2351314"/>
              <a:ext cx="3527606"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grpSp>
      <p:sp>
        <p:nvSpPr>
          <p:cNvPr id="14" name="îsḻíḋé"/>
          <p:cNvSpPr txBox="1"/>
          <p:nvPr/>
        </p:nvSpPr>
        <p:spPr>
          <a:xfrm>
            <a:off x="1872698" y="4062733"/>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defRPr/>
            </a:pPr>
            <a:r>
              <a:rPr lang="en-US" sz="2800" b="1" dirty="0">
                <a:solidFill>
                  <a:srgbClr val="4472C4"/>
                </a:solidFill>
                <a:latin typeface="Calibri" panose="020F0502020204030204"/>
              </a:rPr>
              <a:t>02.</a:t>
            </a:r>
          </a:p>
        </p:txBody>
      </p:sp>
      <p:sp>
        <p:nvSpPr>
          <p:cNvPr id="15" name="ísḻiḑe"/>
          <p:cNvSpPr/>
          <p:nvPr/>
        </p:nvSpPr>
        <p:spPr>
          <a:xfrm>
            <a:off x="2526228" y="4074277"/>
            <a:ext cx="4941372" cy="288513"/>
          </a:xfrm>
          <a:prstGeom prst="rect">
            <a:avLst/>
          </a:prstGeom>
        </p:spPr>
        <p:txBody>
          <a:bodyPr wrap="square" lIns="91440" tIns="45720" rIns="91440" bIns="45720" anchor="ctr" anchorCtr="0">
            <a:noAutofit/>
          </a:bodyPr>
          <a:lstStyle/>
          <a:p>
            <a:pPr>
              <a:lnSpc>
                <a:spcPct val="115000"/>
              </a:lnSpc>
              <a:spcBef>
                <a:spcPct val="10000"/>
              </a:spcBef>
              <a:defRPr/>
            </a:pPr>
            <a:r>
              <a:rPr lang="zh-CN" altLang="en-US" sz="2800" b="1" kern="0" dirty="0">
                <a:latin typeface="楷体" panose="02010609060101010101" pitchFamily="49" charset="-122"/>
                <a:ea typeface="楷体" panose="02010609060101010101" pitchFamily="49" charset="-122"/>
              </a:rPr>
              <a:t> 汉字编码简介</a:t>
            </a:r>
          </a:p>
        </p:txBody>
      </p:sp>
      <p:sp>
        <p:nvSpPr>
          <p:cNvPr id="22" name="îṩļíḑé"/>
          <p:cNvSpPr/>
          <p:nvPr/>
        </p:nvSpPr>
        <p:spPr>
          <a:xfrm>
            <a:off x="1524070" y="4091288"/>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7500" lnSpcReduction="20000"/>
          </a:bodyPr>
          <a:lstStyle/>
          <a:p>
            <a:pPr algn="ctr">
              <a:defRPr/>
            </a:pPr>
            <a:endParaRPr lang="zh-CN" altLang="en-US">
              <a:solidFill>
                <a:prstClr val="black"/>
              </a:solidFill>
              <a:latin typeface="Calibri" panose="020F0502020204030204"/>
              <a:ea typeface="等线" panose="02010600030101010101" pitchFamily="2" charset="-122"/>
            </a:endParaRPr>
          </a:p>
        </p:txBody>
      </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66226" y="204366"/>
            <a:ext cx="797210" cy="769144"/>
          </a:xfrm>
          <a:prstGeom prst="rect">
            <a:avLst/>
          </a:prstGeom>
        </p:spPr>
      </p:pic>
      <p:sp>
        <p:nvSpPr>
          <p:cNvPr id="25" name="îsḻíḋé"/>
          <p:cNvSpPr txBox="1"/>
          <p:nvPr/>
        </p:nvSpPr>
        <p:spPr>
          <a:xfrm>
            <a:off x="1865444" y="3329768"/>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defRPr/>
            </a:pPr>
            <a:r>
              <a:rPr lang="en-US" sz="2800" b="1" dirty="0">
                <a:solidFill>
                  <a:srgbClr val="4472C4"/>
                </a:solidFill>
                <a:latin typeface="Calibri" panose="020F0502020204030204"/>
              </a:rPr>
              <a:t>01.</a:t>
            </a:r>
          </a:p>
        </p:txBody>
      </p:sp>
      <p:sp>
        <p:nvSpPr>
          <p:cNvPr id="28" name="ísḻiḑe"/>
          <p:cNvSpPr/>
          <p:nvPr/>
        </p:nvSpPr>
        <p:spPr>
          <a:xfrm>
            <a:off x="2518974" y="3341312"/>
            <a:ext cx="4941372" cy="288513"/>
          </a:xfrm>
          <a:prstGeom prst="rect">
            <a:avLst/>
          </a:prstGeom>
        </p:spPr>
        <p:txBody>
          <a:bodyPr wrap="square" lIns="91440" tIns="45720" rIns="91440" bIns="45720" anchor="ctr" anchorCtr="0">
            <a:noAutofit/>
          </a:bodyPr>
          <a:lstStyle/>
          <a:p>
            <a:pPr>
              <a:lnSpc>
                <a:spcPct val="115000"/>
              </a:lnSpc>
              <a:spcBef>
                <a:spcPct val="10000"/>
              </a:spcBef>
              <a:defRPr/>
            </a:pPr>
            <a:r>
              <a:rPr lang="zh-CN" altLang="en-US" sz="2800" b="1" kern="0" dirty="0">
                <a:latin typeface="楷体" panose="02010609060101010101" pitchFamily="49" charset="-122"/>
                <a:ea typeface="楷体" panose="02010609060101010101" pitchFamily="49" charset="-122"/>
              </a:rPr>
              <a:t> ASCII码</a:t>
            </a:r>
          </a:p>
        </p:txBody>
      </p:sp>
      <p:sp>
        <p:nvSpPr>
          <p:cNvPr id="31" name="îṩļíḑé"/>
          <p:cNvSpPr/>
          <p:nvPr/>
        </p:nvSpPr>
        <p:spPr>
          <a:xfrm>
            <a:off x="1516816" y="3358323"/>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7500" lnSpcReduction="20000"/>
          </a:bodyPr>
          <a:lstStyle/>
          <a:p>
            <a:pPr algn="ctr">
              <a:defRPr/>
            </a:pPr>
            <a:endParaRPr lang="zh-CN" altLang="en-US">
              <a:solidFill>
                <a:prstClr val="black"/>
              </a:solidFill>
              <a:latin typeface="Calibri" panose="020F0502020204030204"/>
              <a:ea typeface="等线" panose="02010600030101010101" pitchFamily="2" charset="-122"/>
            </a:endParaRPr>
          </a:p>
        </p:txBody>
      </p:sp>
      <p:cxnSp>
        <p:nvCxnSpPr>
          <p:cNvPr id="32" name="直接连接符 31"/>
          <p:cNvCxnSpPr/>
          <p:nvPr/>
        </p:nvCxnSpPr>
        <p:spPr>
          <a:xfrm>
            <a:off x="1952174" y="3835970"/>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7174"/>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2" y="124434"/>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引言</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2D47D29-F60B-4D4D-8E44-7D4AF2C1DC47}" type="datetime1">
              <a:rPr lang="zh-CN" altLang="en-US" smtClean="0"/>
              <a:t>2020/11/5</a:t>
            </a:fld>
            <a:endParaRPr lang="zh-CN" altLang="en-US" dirty="0"/>
          </a:p>
        </p:txBody>
      </p:sp>
      <p:sp>
        <p:nvSpPr>
          <p:cNvPr id="6" name="页脚占位符 5"/>
          <p:cNvSpPr>
            <a:spLocks noGrp="1"/>
          </p:cNvSpPr>
          <p:nvPr>
            <p:ph type="ftr" sz="quarter" idx="11"/>
          </p:nvPr>
        </p:nvSpPr>
        <p:spPr>
          <a:xfrm>
            <a:off x="3028950" y="6356352"/>
            <a:ext cx="3219450" cy="365125"/>
          </a:xfrm>
        </p:spPr>
        <p:txBody>
          <a:bodyPr/>
          <a:lstStyle/>
          <a:p>
            <a:r>
              <a:rPr lang="zh-CN" altLang="en-US" dirty="0"/>
              <a:t>计算机系统结构</a:t>
            </a:r>
            <a:r>
              <a:rPr lang="en-US" altLang="zh-CN" dirty="0"/>
              <a:t>--</a:t>
            </a:r>
            <a:r>
              <a:rPr lang="zh-CN" altLang="en-US" dirty="0"/>
              <a:t>第二章 计算机中的信息表示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57</a:t>
            </a:fld>
            <a:endParaRPr lang="zh-CN" altLang="en-US"/>
          </a:p>
        </p:txBody>
      </p:sp>
      <p:sp>
        <p:nvSpPr>
          <p:cNvPr id="3" name="Text Box 5"/>
          <p:cNvSpPr txBox="1"/>
          <p:nvPr/>
        </p:nvSpPr>
        <p:spPr>
          <a:xfrm>
            <a:off x="462282" y="1193167"/>
            <a:ext cx="8150225" cy="4615815"/>
          </a:xfrm>
          <a:prstGeom prst="rect">
            <a:avLst/>
          </a:prstGeom>
          <a:noFill/>
          <a:ln w="9525">
            <a:noFill/>
          </a:ln>
        </p:spPr>
        <p:txBody>
          <a:bodyPr wrap="square" anchor="t">
            <a:spAutoFit/>
          </a:bodyPr>
          <a:lstStyle/>
          <a:p>
            <a:pPr>
              <a:lnSpc>
                <a:spcPct val="150000"/>
              </a:lnSpc>
            </a:pPr>
            <a:r>
              <a:rPr sz="2800" b="1" dirty="0">
                <a:solidFill>
                  <a:srgbClr val="ED7D31"/>
                </a:solidFill>
                <a:latin typeface="楷体" panose="02010609060101010101" pitchFamily="49" charset="-122"/>
                <a:ea typeface="楷体" panose="02010609060101010101" pitchFamily="49" charset="-122"/>
                <a:sym typeface="+mn-ea"/>
              </a:rPr>
              <a:t>非数值型数据</a:t>
            </a:r>
            <a:r>
              <a:rPr sz="2800" b="1" dirty="0">
                <a:latin typeface="楷体" panose="02010609060101010101" pitchFamily="49" charset="-122"/>
                <a:ea typeface="楷体" panose="02010609060101010101" pitchFamily="49" charset="-122"/>
                <a:sym typeface="+mn-ea"/>
              </a:rPr>
              <a:t>：一类是字符及以字符为基础的数据信息，另一类是可以数字化的、范围极其广泛的如逻辑信息、图形、图像、声音等等静态的或动态的信息。</a:t>
            </a:r>
          </a:p>
          <a:p>
            <a:pPr>
              <a:lnSpc>
                <a:spcPct val="150000"/>
              </a:lnSpc>
            </a:pPr>
            <a:r>
              <a:rPr sz="2800" b="1" dirty="0">
                <a:latin typeface="楷体" panose="02010609060101010101" pitchFamily="49" charset="-122"/>
                <a:ea typeface="楷体" panose="02010609060101010101" pitchFamily="49" charset="-122"/>
                <a:sym typeface="+mn-ea"/>
              </a:rPr>
              <a:t>本节内容是介绍</a:t>
            </a:r>
            <a:r>
              <a:rPr sz="2800" b="1" dirty="0">
                <a:solidFill>
                  <a:srgbClr val="ED7D31"/>
                </a:solidFill>
                <a:latin typeface="楷体" panose="02010609060101010101" pitchFamily="49" charset="-122"/>
                <a:ea typeface="楷体" panose="02010609060101010101" pitchFamily="49" charset="-122"/>
                <a:sym typeface="+mn-ea"/>
              </a:rPr>
              <a:t>字符型信息</a:t>
            </a:r>
            <a:r>
              <a:rPr sz="2800" b="1" dirty="0">
                <a:latin typeface="楷体" panose="02010609060101010101" pitchFamily="49" charset="-122"/>
                <a:ea typeface="楷体" panose="02010609060101010101" pitchFamily="49" charset="-122"/>
                <a:sym typeface="+mn-ea"/>
              </a:rPr>
              <a:t>的表示方法。字符是非数值型信息的表示基础，也可以用它来间接描述范围广泛的绝大多数信息。</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7174"/>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2" y="124434"/>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a:t>
            </a:r>
            <a:r>
              <a:rPr lang="en-US" altLang="zh-CN" sz="2800" b="1" dirty="0">
                <a:solidFill>
                  <a:schemeClr val="bg1"/>
                </a:solidFill>
                <a:latin typeface="隶书" panose="02010509060101010101" pitchFamily="49" charset="-122"/>
                <a:ea typeface="隶书" panose="02010509060101010101" pitchFamily="49" charset="-122"/>
              </a:rPr>
              <a:t>ASCII码</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2D47D29-F60B-4D4D-8E44-7D4AF2C1DC47}" type="datetime1">
              <a:rPr lang="zh-CN" altLang="en-US" smtClean="0"/>
              <a:t>2020/11/5</a:t>
            </a:fld>
            <a:endParaRPr lang="zh-CN" altLang="en-US" dirty="0"/>
          </a:p>
        </p:txBody>
      </p:sp>
      <p:sp>
        <p:nvSpPr>
          <p:cNvPr id="6" name="页脚占位符 5"/>
          <p:cNvSpPr>
            <a:spLocks noGrp="1"/>
          </p:cNvSpPr>
          <p:nvPr>
            <p:ph type="ftr" sz="quarter" idx="11"/>
          </p:nvPr>
        </p:nvSpPr>
        <p:spPr>
          <a:xfrm>
            <a:off x="3028950" y="6356352"/>
            <a:ext cx="3219450" cy="365125"/>
          </a:xfrm>
        </p:spPr>
        <p:txBody>
          <a:bodyPr/>
          <a:lstStyle/>
          <a:p>
            <a:r>
              <a:rPr lang="zh-CN" altLang="en-US" dirty="0"/>
              <a:t>计算机系统结构</a:t>
            </a:r>
            <a:r>
              <a:rPr lang="en-US" altLang="zh-CN" dirty="0"/>
              <a:t>--</a:t>
            </a:r>
            <a:r>
              <a:rPr lang="zh-CN" altLang="en-US" dirty="0"/>
              <a:t>第二章 计算机中的信息表示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58</a:t>
            </a:fld>
            <a:endParaRPr lang="zh-CN" altLang="en-US"/>
          </a:p>
        </p:txBody>
      </p:sp>
      <p:sp>
        <p:nvSpPr>
          <p:cNvPr id="3" name="Text Box 5"/>
          <p:cNvSpPr txBox="1"/>
          <p:nvPr/>
        </p:nvSpPr>
        <p:spPr>
          <a:xfrm>
            <a:off x="365127" y="940437"/>
            <a:ext cx="8150225" cy="5262245"/>
          </a:xfrm>
          <a:prstGeom prst="rect">
            <a:avLst/>
          </a:prstGeom>
          <a:noFill/>
          <a:ln w="9525">
            <a:noFill/>
          </a:ln>
        </p:spPr>
        <p:txBody>
          <a:bodyPr wrap="square" anchor="t">
            <a:spAutoFit/>
          </a:bodyPr>
          <a:lstStyle/>
          <a:p>
            <a:pPr>
              <a:lnSpc>
                <a:spcPct val="150000"/>
              </a:lnSpc>
            </a:pPr>
            <a:r>
              <a:rPr sz="2800" b="1" dirty="0">
                <a:latin typeface="楷体" panose="02010609060101010101" pitchFamily="49" charset="-122"/>
                <a:ea typeface="楷体" panose="02010609060101010101" pitchFamily="49" charset="-122"/>
                <a:sym typeface="+mn-ea"/>
              </a:rPr>
              <a:t>国际上广泛采用美国信息交换标准码（American Standard Code For Information Interchange）作为标准，简称为</a:t>
            </a:r>
            <a:r>
              <a:rPr sz="2800" b="1" dirty="0">
                <a:solidFill>
                  <a:schemeClr val="accent6">
                    <a:lumMod val="75000"/>
                  </a:schemeClr>
                </a:solidFill>
                <a:latin typeface="楷体" panose="02010609060101010101" pitchFamily="49" charset="-122"/>
                <a:ea typeface="楷体" panose="02010609060101010101" pitchFamily="49" charset="-122"/>
                <a:sym typeface="+mn-ea"/>
              </a:rPr>
              <a:t>ASCII码</a:t>
            </a:r>
            <a:r>
              <a:rPr sz="2800" b="1" dirty="0">
                <a:latin typeface="楷体" panose="02010609060101010101" pitchFamily="49" charset="-122"/>
                <a:ea typeface="楷体" panose="02010609060101010101" pitchFamily="49" charset="-122"/>
                <a:sym typeface="+mn-ea"/>
              </a:rPr>
              <a:t>。</a:t>
            </a:r>
          </a:p>
          <a:p>
            <a:pPr>
              <a:lnSpc>
                <a:spcPct val="150000"/>
              </a:lnSpc>
            </a:pPr>
            <a:r>
              <a:rPr sz="2800" b="1" dirty="0">
                <a:latin typeface="楷体" panose="02010609060101010101" pitchFamily="49" charset="-122"/>
                <a:ea typeface="楷体" panose="02010609060101010101" pitchFamily="49" charset="-122"/>
                <a:sym typeface="+mn-ea"/>
              </a:rPr>
              <a:t>在ASCII字符集中共有</a:t>
            </a:r>
            <a:r>
              <a:rPr sz="2800" b="1" dirty="0">
                <a:solidFill>
                  <a:schemeClr val="accent6">
                    <a:lumMod val="75000"/>
                  </a:schemeClr>
                </a:solidFill>
                <a:latin typeface="楷体" panose="02010609060101010101" pitchFamily="49" charset="-122"/>
                <a:ea typeface="楷体" panose="02010609060101010101" pitchFamily="49" charset="-122"/>
                <a:sym typeface="+mn-ea"/>
              </a:rPr>
              <a:t>128种常用字符</a:t>
            </a:r>
            <a:r>
              <a:rPr sz="2800" b="1" dirty="0">
                <a:latin typeface="楷体" panose="02010609060101010101" pitchFamily="49" charset="-122"/>
                <a:ea typeface="楷体" panose="02010609060101010101" pitchFamily="49" charset="-122"/>
                <a:sym typeface="+mn-ea"/>
              </a:rPr>
              <a:t>，每个ASCII字符自身有七位编码，存储器中的一个字节单元正好可以存放一个ASCII字符编码与一位奇偶校验位。这样，存储器也就常以字节为一个存储单元的编址单元。</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7174"/>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2" y="124434"/>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a:t>
            </a:r>
            <a:r>
              <a:rPr lang="en-US" altLang="zh-CN" sz="2800" b="1" dirty="0">
                <a:solidFill>
                  <a:schemeClr val="bg1"/>
                </a:solidFill>
                <a:latin typeface="隶书" panose="02010509060101010101" pitchFamily="49" charset="-122"/>
                <a:ea typeface="隶书" panose="02010509060101010101" pitchFamily="49" charset="-122"/>
              </a:rPr>
              <a:t>汉字编码简介</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2D47D29-F60B-4D4D-8E44-7D4AF2C1DC47}" type="datetime1">
              <a:rPr lang="zh-CN" altLang="en-US" smtClean="0"/>
              <a:t>2020/11/5</a:t>
            </a:fld>
            <a:endParaRPr lang="zh-CN" altLang="en-US" dirty="0"/>
          </a:p>
        </p:txBody>
      </p:sp>
      <p:sp>
        <p:nvSpPr>
          <p:cNvPr id="6" name="页脚占位符 5"/>
          <p:cNvSpPr>
            <a:spLocks noGrp="1"/>
          </p:cNvSpPr>
          <p:nvPr>
            <p:ph type="ftr" sz="quarter" idx="11"/>
          </p:nvPr>
        </p:nvSpPr>
        <p:spPr>
          <a:xfrm>
            <a:off x="3028950" y="6356352"/>
            <a:ext cx="3219450" cy="365125"/>
          </a:xfrm>
        </p:spPr>
        <p:txBody>
          <a:bodyPr/>
          <a:lstStyle/>
          <a:p>
            <a:r>
              <a:rPr lang="zh-CN" altLang="en-US" dirty="0"/>
              <a:t>计算机系统结构</a:t>
            </a:r>
            <a:r>
              <a:rPr lang="en-US" altLang="zh-CN" dirty="0"/>
              <a:t>--</a:t>
            </a:r>
            <a:r>
              <a:rPr lang="zh-CN" altLang="en-US" dirty="0"/>
              <a:t>第二章 计算机中的信息表示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59</a:t>
            </a:fld>
            <a:endParaRPr lang="zh-CN" altLang="en-US"/>
          </a:p>
        </p:txBody>
      </p:sp>
      <p:sp>
        <p:nvSpPr>
          <p:cNvPr id="3" name="Text Box 5"/>
          <p:cNvSpPr txBox="1"/>
          <p:nvPr/>
        </p:nvSpPr>
        <p:spPr>
          <a:xfrm>
            <a:off x="660402" y="1174752"/>
            <a:ext cx="7957185" cy="3752215"/>
          </a:xfrm>
          <a:prstGeom prst="rect">
            <a:avLst/>
          </a:prstGeom>
          <a:noFill/>
          <a:ln w="9525">
            <a:noFill/>
          </a:ln>
        </p:spPr>
        <p:txBody>
          <a:bodyPr wrap="square" anchor="t">
            <a:spAutoFit/>
          </a:bodyPr>
          <a:lstStyle/>
          <a:p>
            <a:pPr>
              <a:lnSpc>
                <a:spcPct val="170000"/>
              </a:lnSpc>
            </a:pPr>
            <a:r>
              <a:rPr sz="2800" b="1" dirty="0">
                <a:latin typeface="楷体" panose="02010609060101010101" pitchFamily="49" charset="-122"/>
                <a:ea typeface="楷体" panose="02010609060101010101" pitchFamily="49" charset="-122"/>
                <a:sym typeface="+mn-ea"/>
              </a:rPr>
              <a:t>汉字也是字符，是中文的基本组成单位。由于汉字数量极大，接近7万个，字形复杂、异体字多、同音字多，因此，汉字信息的处理比西文复杂得多。汉字信息的处理一般包括汉字的编码、输入、输出、存储、处理与传输。</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7174"/>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2" y="124434"/>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一、数值型数据的表示方法</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2D47D29-F60B-4D4D-8E44-7D4AF2C1DC47}" type="datetime1">
              <a:rPr lang="zh-CN" altLang="en-US" smtClean="0"/>
              <a:t>2020/11/5</a:t>
            </a:fld>
            <a:endParaRPr lang="zh-CN" altLang="en-US" dirty="0"/>
          </a:p>
        </p:txBody>
      </p:sp>
      <p:sp>
        <p:nvSpPr>
          <p:cNvPr id="6" name="页脚占位符 5"/>
          <p:cNvSpPr>
            <a:spLocks noGrp="1"/>
          </p:cNvSpPr>
          <p:nvPr>
            <p:ph type="ftr" sz="quarter" idx="11"/>
          </p:nvPr>
        </p:nvSpPr>
        <p:spPr>
          <a:xfrm>
            <a:off x="3028950" y="6356352"/>
            <a:ext cx="3219450" cy="365125"/>
          </a:xfrm>
        </p:spPr>
        <p:txBody>
          <a:bodyPr/>
          <a:lstStyle/>
          <a:p>
            <a:r>
              <a:rPr lang="zh-CN" altLang="en-US" dirty="0"/>
              <a:t>计算机系统结构</a:t>
            </a:r>
            <a:r>
              <a:rPr lang="en-US" altLang="zh-CN" dirty="0"/>
              <a:t>--</a:t>
            </a:r>
            <a:r>
              <a:rPr lang="zh-CN" altLang="en-US" dirty="0"/>
              <a:t>第二章 计算机中的信息表示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6</a:t>
            </a:fld>
            <a:endParaRPr lang="zh-CN" altLang="en-US"/>
          </a:p>
        </p:txBody>
      </p:sp>
      <p:sp>
        <p:nvSpPr>
          <p:cNvPr id="11" name="Text Box 5"/>
          <p:cNvSpPr txBox="1"/>
          <p:nvPr/>
        </p:nvSpPr>
        <p:spPr>
          <a:xfrm>
            <a:off x="133985" y="799465"/>
            <a:ext cx="8705850" cy="5217160"/>
          </a:xfrm>
          <a:prstGeom prst="rect">
            <a:avLst/>
          </a:prstGeom>
          <a:noFill/>
          <a:ln w="9525">
            <a:noFill/>
          </a:ln>
        </p:spPr>
        <p:txBody>
          <a:bodyPr wrap="square" anchor="t">
            <a:spAutoFit/>
          </a:bodyPr>
          <a:lstStyle/>
          <a:p>
            <a:pPr>
              <a:lnSpc>
                <a:spcPct val="170000"/>
              </a:lnSpc>
            </a:pPr>
            <a:r>
              <a:rPr lang="en-US" altLang="zh-CN" sz="2800" b="1" dirty="0">
                <a:solidFill>
                  <a:srgbClr val="ED7D31"/>
                </a:solidFill>
                <a:latin typeface="楷体" panose="02010609060101010101" pitchFamily="49" charset="-122"/>
                <a:ea typeface="楷体" panose="02010609060101010101" pitchFamily="49" charset="-122"/>
                <a:sym typeface="+mn-ea"/>
              </a:rPr>
              <a:t>2</a:t>
            </a:r>
            <a:r>
              <a:rPr lang="zh-CN" altLang="en-US" sz="2800" b="1" dirty="0">
                <a:solidFill>
                  <a:srgbClr val="ED7D31"/>
                </a:solidFill>
                <a:latin typeface="楷体" panose="02010609060101010101" pitchFamily="49" charset="-122"/>
                <a:ea typeface="楷体" panose="02010609060101010101" pitchFamily="49" charset="-122"/>
                <a:sym typeface="+mn-ea"/>
              </a:rPr>
              <a:t>）各种进位计数制的表示（二--八--十--十六进制）</a:t>
            </a:r>
          </a:p>
          <a:p>
            <a:pPr>
              <a:lnSpc>
                <a:spcPct val="170000"/>
              </a:lnSpc>
            </a:pPr>
            <a:r>
              <a:rPr lang="zh-CN" altLang="en-US" sz="2800" b="1" dirty="0">
                <a:solidFill>
                  <a:srgbClr val="ED7D31"/>
                </a:solidFill>
                <a:latin typeface="楷体" panose="02010609060101010101" pitchFamily="49" charset="-122"/>
                <a:ea typeface="楷体" panose="02010609060101010101" pitchFamily="49" charset="-122"/>
                <a:sym typeface="+mn-ea"/>
              </a:rPr>
              <a:t> </a:t>
            </a:r>
            <a:r>
              <a:rPr lang="zh-CN" altLang="en-US" sz="2800" b="1" dirty="0">
                <a:solidFill>
                  <a:schemeClr val="accent6">
                    <a:lumMod val="75000"/>
                  </a:schemeClr>
                </a:solidFill>
                <a:latin typeface="楷体" panose="02010609060101010101" pitchFamily="49" charset="-122"/>
                <a:ea typeface="楷体" panose="02010609060101010101" pitchFamily="49" charset="-122"/>
                <a:sym typeface="+mn-ea"/>
              </a:rPr>
              <a:t>  二进制</a:t>
            </a:r>
            <a:r>
              <a:rPr lang="zh-CN" altLang="en-US" sz="2800" b="1" dirty="0">
                <a:latin typeface="楷体" panose="02010609060101010101" pitchFamily="49" charset="-122"/>
                <a:ea typeface="楷体" panose="02010609060101010101" pitchFamily="49" charset="-122"/>
                <a:sym typeface="+mn-ea"/>
              </a:rPr>
              <a:t>：权是2、基数是0、1</a:t>
            </a:r>
          </a:p>
          <a:p>
            <a:pPr>
              <a:lnSpc>
                <a:spcPct val="170000"/>
              </a:lnSpc>
            </a:pPr>
            <a:r>
              <a:rPr lang="zh-CN" altLang="en-US" sz="2800" b="1" dirty="0">
                <a:latin typeface="楷体" panose="02010609060101010101" pitchFamily="49" charset="-122"/>
                <a:ea typeface="楷体" panose="02010609060101010101" pitchFamily="49" charset="-122"/>
                <a:sym typeface="+mn-ea"/>
              </a:rPr>
              <a:t>   </a:t>
            </a:r>
            <a:r>
              <a:rPr lang="zh-CN" altLang="en-US" sz="2800" b="1" dirty="0">
                <a:solidFill>
                  <a:schemeClr val="accent6">
                    <a:lumMod val="75000"/>
                  </a:schemeClr>
                </a:solidFill>
                <a:latin typeface="楷体" panose="02010609060101010101" pitchFamily="49" charset="-122"/>
                <a:ea typeface="楷体" panose="02010609060101010101" pitchFamily="49" charset="-122"/>
                <a:sym typeface="+mn-ea"/>
              </a:rPr>
              <a:t>八进制</a:t>
            </a:r>
            <a:r>
              <a:rPr lang="zh-CN" altLang="en-US" sz="2800" b="1" dirty="0">
                <a:latin typeface="楷体" panose="02010609060101010101" pitchFamily="49" charset="-122"/>
                <a:ea typeface="楷体" panose="02010609060101010101" pitchFamily="49" charset="-122"/>
                <a:sym typeface="+mn-ea"/>
              </a:rPr>
              <a:t>：权是8、基数是0、1、2、3、4、5、6、7</a:t>
            </a:r>
          </a:p>
          <a:p>
            <a:pPr>
              <a:lnSpc>
                <a:spcPct val="170000"/>
              </a:lnSpc>
            </a:pPr>
            <a:r>
              <a:rPr lang="zh-CN" altLang="en-US" sz="2800" b="1" dirty="0">
                <a:latin typeface="楷体" panose="02010609060101010101" pitchFamily="49" charset="-122"/>
                <a:ea typeface="楷体" panose="02010609060101010101" pitchFamily="49" charset="-122"/>
                <a:sym typeface="+mn-ea"/>
              </a:rPr>
              <a:t>   </a:t>
            </a:r>
            <a:r>
              <a:rPr lang="zh-CN" altLang="en-US" sz="2800" b="1" dirty="0">
                <a:solidFill>
                  <a:schemeClr val="accent6">
                    <a:lumMod val="75000"/>
                  </a:schemeClr>
                </a:solidFill>
                <a:latin typeface="楷体" panose="02010609060101010101" pitchFamily="49" charset="-122"/>
                <a:ea typeface="楷体" panose="02010609060101010101" pitchFamily="49" charset="-122"/>
                <a:sym typeface="+mn-ea"/>
              </a:rPr>
              <a:t>十进制</a:t>
            </a:r>
            <a:r>
              <a:rPr lang="zh-CN" altLang="en-US" sz="2800" b="1" dirty="0">
                <a:latin typeface="楷体" panose="02010609060101010101" pitchFamily="49" charset="-122"/>
                <a:ea typeface="楷体" panose="02010609060101010101" pitchFamily="49" charset="-122"/>
                <a:sym typeface="+mn-ea"/>
              </a:rPr>
              <a:t>：权是10、基数是0、1、2、3、4、5、6、7、</a:t>
            </a:r>
            <a:br>
              <a:rPr lang="zh-CN" altLang="en-US" sz="2800" b="1" dirty="0">
                <a:latin typeface="楷体" panose="02010609060101010101" pitchFamily="49" charset="-122"/>
                <a:ea typeface="楷体" panose="02010609060101010101" pitchFamily="49" charset="-122"/>
                <a:sym typeface="+mn-ea"/>
              </a:rPr>
            </a:br>
            <a:r>
              <a:rPr lang="zh-CN" altLang="en-US" sz="2800" b="1" dirty="0">
                <a:latin typeface="楷体" panose="02010609060101010101" pitchFamily="49" charset="-122"/>
                <a:ea typeface="楷体" panose="02010609060101010101" pitchFamily="49" charset="-122"/>
                <a:sym typeface="+mn-ea"/>
              </a:rPr>
              <a:t>           8、9</a:t>
            </a:r>
          </a:p>
          <a:p>
            <a:pPr>
              <a:lnSpc>
                <a:spcPct val="170000"/>
              </a:lnSpc>
            </a:pPr>
            <a:r>
              <a:rPr lang="zh-CN" altLang="en-US" sz="2800" b="1" dirty="0">
                <a:latin typeface="楷体" panose="02010609060101010101" pitchFamily="49" charset="-122"/>
                <a:ea typeface="楷体" panose="02010609060101010101" pitchFamily="49" charset="-122"/>
                <a:sym typeface="+mn-ea"/>
              </a:rPr>
              <a:t>   </a:t>
            </a:r>
            <a:r>
              <a:rPr lang="zh-CN" altLang="en-US" sz="2800" b="1" dirty="0">
                <a:solidFill>
                  <a:schemeClr val="accent6">
                    <a:lumMod val="75000"/>
                  </a:schemeClr>
                </a:solidFill>
                <a:latin typeface="楷体" panose="02010609060101010101" pitchFamily="49" charset="-122"/>
                <a:ea typeface="楷体" panose="02010609060101010101" pitchFamily="49" charset="-122"/>
                <a:sym typeface="+mn-ea"/>
              </a:rPr>
              <a:t>十六进制</a:t>
            </a:r>
            <a:r>
              <a:rPr lang="zh-CN" altLang="en-US" sz="2800" b="1" dirty="0">
                <a:latin typeface="楷体" panose="02010609060101010101" pitchFamily="49" charset="-122"/>
                <a:ea typeface="楷体" panose="02010609060101010101" pitchFamily="49" charset="-122"/>
                <a:sym typeface="+mn-ea"/>
              </a:rPr>
              <a:t>：权是16、基数是0、1、2、3、4、5、6、</a:t>
            </a:r>
            <a:br>
              <a:rPr lang="zh-CN" altLang="en-US" sz="2800" b="1" dirty="0">
                <a:latin typeface="楷体" panose="02010609060101010101" pitchFamily="49" charset="-122"/>
                <a:ea typeface="楷体" panose="02010609060101010101" pitchFamily="49" charset="-122"/>
                <a:sym typeface="+mn-ea"/>
              </a:rPr>
            </a:br>
            <a:r>
              <a:rPr lang="zh-CN" altLang="en-US" sz="2800" b="1" dirty="0">
                <a:latin typeface="楷体" panose="02010609060101010101" pitchFamily="49" charset="-122"/>
                <a:ea typeface="楷体" panose="02010609060101010101" pitchFamily="49" charset="-122"/>
                <a:sym typeface="+mn-ea"/>
              </a:rPr>
              <a:t>           7、8、9、A、B、C、D、E、F</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wipe(left)">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wipe(left)">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wipe(left)">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wipe(left)">
                                      <p:cBhvr>
                                        <p:cTn id="2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7174"/>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2" y="124434"/>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a:t>
            </a:r>
            <a:r>
              <a:rPr lang="en-US" altLang="zh-CN" sz="2800" b="1" dirty="0">
                <a:solidFill>
                  <a:schemeClr val="bg1"/>
                </a:solidFill>
                <a:latin typeface="隶书" panose="02010509060101010101" pitchFamily="49" charset="-122"/>
                <a:ea typeface="隶书" panose="02010509060101010101" pitchFamily="49" charset="-122"/>
              </a:rPr>
              <a:t>汉字编码简介</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2D47D29-F60B-4D4D-8E44-7D4AF2C1DC47}" type="datetime1">
              <a:rPr lang="zh-CN" altLang="en-US" smtClean="0"/>
              <a:t>2020/11/5</a:t>
            </a:fld>
            <a:endParaRPr lang="zh-CN" altLang="en-US" dirty="0"/>
          </a:p>
        </p:txBody>
      </p:sp>
      <p:sp>
        <p:nvSpPr>
          <p:cNvPr id="6" name="页脚占位符 5"/>
          <p:cNvSpPr>
            <a:spLocks noGrp="1"/>
          </p:cNvSpPr>
          <p:nvPr>
            <p:ph type="ftr" sz="quarter" idx="11"/>
          </p:nvPr>
        </p:nvSpPr>
        <p:spPr>
          <a:xfrm>
            <a:off x="3028950" y="6356352"/>
            <a:ext cx="3219450" cy="365125"/>
          </a:xfrm>
        </p:spPr>
        <p:txBody>
          <a:bodyPr/>
          <a:lstStyle/>
          <a:p>
            <a:r>
              <a:rPr lang="zh-CN" altLang="en-US" dirty="0"/>
              <a:t>计算机系统结构</a:t>
            </a:r>
            <a:r>
              <a:rPr lang="en-US" altLang="zh-CN" dirty="0"/>
              <a:t>--</a:t>
            </a:r>
            <a:r>
              <a:rPr lang="zh-CN" altLang="en-US" dirty="0"/>
              <a:t>第二章 计算机中的信息表示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60</a:t>
            </a:fld>
            <a:endParaRPr lang="zh-CN" altLang="en-US"/>
          </a:p>
        </p:txBody>
      </p:sp>
      <p:sp>
        <p:nvSpPr>
          <p:cNvPr id="3" name="Text Box 5"/>
          <p:cNvSpPr txBox="1"/>
          <p:nvPr/>
        </p:nvSpPr>
        <p:spPr>
          <a:xfrm>
            <a:off x="2731137" y="744222"/>
            <a:ext cx="3815715" cy="637675"/>
          </a:xfrm>
          <a:prstGeom prst="rect">
            <a:avLst/>
          </a:prstGeom>
          <a:noFill/>
          <a:ln w="9525">
            <a:noFill/>
          </a:ln>
        </p:spPr>
        <p:txBody>
          <a:bodyPr wrap="square" anchor="t">
            <a:spAutoFit/>
          </a:bodyPr>
          <a:lstStyle/>
          <a:p>
            <a:pPr algn="ctr">
              <a:lnSpc>
                <a:spcPct val="150000"/>
              </a:lnSpc>
            </a:pPr>
            <a:r>
              <a:rPr sz="2800" b="1" dirty="0">
                <a:latin typeface="楷体" panose="02010609060101010101" pitchFamily="49" charset="-122"/>
                <a:ea typeface="楷体" panose="02010609060101010101" pitchFamily="49" charset="-122"/>
                <a:sym typeface="+mn-ea"/>
              </a:rPr>
              <a:t>汉字信息处理的模型</a:t>
            </a:r>
          </a:p>
        </p:txBody>
      </p:sp>
      <p:pic>
        <p:nvPicPr>
          <p:cNvPr id="2" name="图片 1"/>
          <p:cNvPicPr>
            <a:picLocks noChangeAspect="1"/>
          </p:cNvPicPr>
          <p:nvPr/>
        </p:nvPicPr>
        <p:blipFill>
          <a:blip r:embed="rId5"/>
          <a:stretch>
            <a:fillRect/>
          </a:stretch>
        </p:blipFill>
        <p:spPr>
          <a:xfrm>
            <a:off x="345440" y="1489077"/>
            <a:ext cx="8453120" cy="2980055"/>
          </a:xfrm>
          <a:prstGeom prst="rect">
            <a:avLst/>
          </a:prstGeom>
        </p:spPr>
      </p:pic>
      <p:sp>
        <p:nvSpPr>
          <p:cNvPr id="7" name="Text Box 5"/>
          <p:cNvSpPr txBox="1"/>
          <p:nvPr/>
        </p:nvSpPr>
        <p:spPr>
          <a:xfrm>
            <a:off x="316232" y="4498342"/>
            <a:ext cx="8533765" cy="1811843"/>
          </a:xfrm>
          <a:prstGeom prst="rect">
            <a:avLst/>
          </a:prstGeom>
          <a:noFill/>
          <a:ln w="9525">
            <a:noFill/>
          </a:ln>
        </p:spPr>
        <p:txBody>
          <a:bodyPr wrap="square" anchor="t">
            <a:spAutoFit/>
          </a:bodyPr>
          <a:lstStyle/>
          <a:p>
            <a:pPr>
              <a:lnSpc>
                <a:spcPct val="140000"/>
              </a:lnSpc>
            </a:pPr>
            <a:r>
              <a:rPr sz="2800" b="1" dirty="0">
                <a:latin typeface="楷体" panose="02010609060101010101" pitchFamily="49" charset="-122"/>
                <a:ea typeface="楷体" panose="02010609060101010101" pitchFamily="49" charset="-122"/>
                <a:sym typeface="+mn-ea"/>
              </a:rPr>
              <a:t>本小节主要讨论编码问题，不考虑输入、输出存储、处理与传输。在一个汉字信息处理系统的不同部位，需使用下述三类编码：</a:t>
            </a:r>
            <a:r>
              <a:rPr sz="2800" b="1" dirty="0">
                <a:solidFill>
                  <a:schemeClr val="accent6">
                    <a:lumMod val="75000"/>
                  </a:schemeClr>
                </a:solidFill>
                <a:latin typeface="楷体" panose="02010609060101010101" pitchFamily="49" charset="-122"/>
                <a:ea typeface="楷体" panose="02010609060101010101" pitchFamily="49" charset="-122"/>
                <a:sym typeface="+mn-ea"/>
              </a:rPr>
              <a:t>输入码、内部码、交换码</a:t>
            </a:r>
            <a:r>
              <a:rPr sz="2800" b="1" dirty="0">
                <a:latin typeface="楷体" panose="02010609060101010101" pitchFamily="49" charset="-122"/>
                <a:ea typeface="楷体" panose="02010609060101010101" pitchFamily="49" charset="-122"/>
                <a:sym typeface="+mn-ea"/>
              </a:rPr>
              <a:t>。</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wipe(left)">
                                      <p:cBhvr>
                                        <p:cTn id="1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7174"/>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2" y="124434"/>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a:t>
            </a:r>
            <a:r>
              <a:rPr lang="en-US" altLang="zh-CN" sz="2800" b="1" dirty="0">
                <a:solidFill>
                  <a:schemeClr val="bg1"/>
                </a:solidFill>
                <a:latin typeface="隶书" panose="02010509060101010101" pitchFamily="49" charset="-122"/>
                <a:ea typeface="隶书" panose="02010509060101010101" pitchFamily="49" charset="-122"/>
              </a:rPr>
              <a:t>汉字编码简介</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2D47D29-F60B-4D4D-8E44-7D4AF2C1DC47}" type="datetime1">
              <a:rPr lang="zh-CN" altLang="en-US" smtClean="0"/>
              <a:t>2020/11/5</a:t>
            </a:fld>
            <a:endParaRPr lang="zh-CN" altLang="en-US" dirty="0"/>
          </a:p>
        </p:txBody>
      </p:sp>
      <p:sp>
        <p:nvSpPr>
          <p:cNvPr id="6" name="页脚占位符 5"/>
          <p:cNvSpPr>
            <a:spLocks noGrp="1"/>
          </p:cNvSpPr>
          <p:nvPr>
            <p:ph type="ftr" sz="quarter" idx="11"/>
          </p:nvPr>
        </p:nvSpPr>
        <p:spPr>
          <a:xfrm>
            <a:off x="3028950" y="6356352"/>
            <a:ext cx="3219450" cy="365125"/>
          </a:xfrm>
        </p:spPr>
        <p:txBody>
          <a:bodyPr/>
          <a:lstStyle/>
          <a:p>
            <a:r>
              <a:rPr lang="zh-CN" altLang="en-US" dirty="0"/>
              <a:t>计算机系统结构</a:t>
            </a:r>
            <a:r>
              <a:rPr lang="en-US" altLang="zh-CN" dirty="0"/>
              <a:t>--</a:t>
            </a:r>
            <a:r>
              <a:rPr lang="zh-CN" altLang="en-US" dirty="0"/>
              <a:t>第二章 计算机中的信息表示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61</a:t>
            </a:fld>
            <a:endParaRPr lang="zh-CN" altLang="en-US"/>
          </a:p>
        </p:txBody>
      </p:sp>
      <p:sp>
        <p:nvSpPr>
          <p:cNvPr id="3" name="Text Box 5"/>
          <p:cNvSpPr txBox="1"/>
          <p:nvPr/>
        </p:nvSpPr>
        <p:spPr>
          <a:xfrm>
            <a:off x="533402" y="1149987"/>
            <a:ext cx="8211185" cy="4615815"/>
          </a:xfrm>
          <a:prstGeom prst="rect">
            <a:avLst/>
          </a:prstGeom>
          <a:noFill/>
          <a:ln w="9525">
            <a:noFill/>
          </a:ln>
        </p:spPr>
        <p:txBody>
          <a:bodyPr wrap="square" anchor="t">
            <a:spAutoFit/>
          </a:bodyPr>
          <a:lstStyle/>
          <a:p>
            <a:pPr>
              <a:lnSpc>
                <a:spcPct val="150000"/>
              </a:lnSpc>
            </a:pPr>
            <a:r>
              <a:rPr sz="2800" b="1" dirty="0">
                <a:solidFill>
                  <a:srgbClr val="0563C1"/>
                </a:solidFill>
                <a:latin typeface="楷体" panose="02010609060101010101" pitchFamily="49" charset="-122"/>
                <a:ea typeface="楷体" panose="02010609060101010101" pitchFamily="49" charset="-122"/>
                <a:sym typeface="+mn-ea"/>
              </a:rPr>
              <a:t>1、汉字输入码</a:t>
            </a:r>
          </a:p>
          <a:p>
            <a:pPr>
              <a:lnSpc>
                <a:spcPct val="150000"/>
              </a:lnSpc>
            </a:pPr>
            <a:r>
              <a:rPr sz="2800" b="1" dirty="0">
                <a:latin typeface="楷体" panose="02010609060101010101" pitchFamily="49" charset="-122"/>
                <a:ea typeface="楷体" panose="02010609060101010101" pitchFamily="49" charset="-122"/>
                <a:sym typeface="+mn-ea"/>
              </a:rPr>
              <a:t>每个汉字用一个或几个键输入的编码来表示。这种编码方式称为汉字的输入编码，也称</a:t>
            </a:r>
            <a:r>
              <a:rPr sz="2800" b="1" dirty="0">
                <a:solidFill>
                  <a:srgbClr val="ED7D31"/>
                </a:solidFill>
                <a:latin typeface="楷体" panose="02010609060101010101" pitchFamily="49" charset="-122"/>
                <a:ea typeface="楷体" panose="02010609060101010101" pitchFamily="49" charset="-122"/>
                <a:sym typeface="+mn-ea"/>
              </a:rPr>
              <a:t>外码</a:t>
            </a:r>
            <a:r>
              <a:rPr sz="2800" b="1" dirty="0">
                <a:latin typeface="楷体" panose="02010609060101010101" pitchFamily="49" charset="-122"/>
                <a:ea typeface="楷体" panose="02010609060101010101" pitchFamily="49" charset="-122"/>
                <a:sym typeface="+mn-ea"/>
              </a:rPr>
              <a:t>。</a:t>
            </a:r>
          </a:p>
          <a:p>
            <a:pPr>
              <a:lnSpc>
                <a:spcPct val="150000"/>
              </a:lnSpc>
            </a:pPr>
            <a:r>
              <a:rPr sz="2800" b="1" dirty="0">
                <a:latin typeface="楷体" panose="02010609060101010101" pitchFamily="49" charset="-122"/>
                <a:ea typeface="楷体" panose="02010609060101010101" pitchFamily="49" charset="-122"/>
                <a:sym typeface="+mn-ea"/>
              </a:rPr>
              <a:t>目前汉字的编码方案有几百种之多，较常使用的也有几十种之多。归纳起来，所采用的方法可分为数字码、拼音码、字形码、音形结合、以及具有某些提示和联想功能的编码等几类。</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7174"/>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2" y="124434"/>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a:t>
            </a:r>
            <a:r>
              <a:rPr lang="en-US" altLang="zh-CN" sz="2800" b="1" dirty="0">
                <a:solidFill>
                  <a:schemeClr val="bg1"/>
                </a:solidFill>
                <a:latin typeface="隶书" panose="02010509060101010101" pitchFamily="49" charset="-122"/>
                <a:ea typeface="隶书" panose="02010509060101010101" pitchFamily="49" charset="-122"/>
              </a:rPr>
              <a:t>汉字编码简介</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2D47D29-F60B-4D4D-8E44-7D4AF2C1DC47}" type="datetime1">
              <a:rPr lang="zh-CN" altLang="en-US" smtClean="0"/>
              <a:t>2020/11/5</a:t>
            </a:fld>
            <a:endParaRPr lang="zh-CN" altLang="en-US" dirty="0"/>
          </a:p>
        </p:txBody>
      </p:sp>
      <p:sp>
        <p:nvSpPr>
          <p:cNvPr id="6" name="页脚占位符 5"/>
          <p:cNvSpPr>
            <a:spLocks noGrp="1"/>
          </p:cNvSpPr>
          <p:nvPr>
            <p:ph type="ftr" sz="quarter" idx="11"/>
          </p:nvPr>
        </p:nvSpPr>
        <p:spPr>
          <a:xfrm>
            <a:off x="3028950" y="6356352"/>
            <a:ext cx="3219450" cy="365125"/>
          </a:xfrm>
        </p:spPr>
        <p:txBody>
          <a:bodyPr/>
          <a:lstStyle/>
          <a:p>
            <a:r>
              <a:rPr lang="zh-CN" altLang="en-US" dirty="0"/>
              <a:t>计算机系统结构</a:t>
            </a:r>
            <a:r>
              <a:rPr lang="en-US" altLang="zh-CN" dirty="0"/>
              <a:t>--</a:t>
            </a:r>
            <a:r>
              <a:rPr lang="zh-CN" altLang="en-US" dirty="0"/>
              <a:t>第二章 计算机中的信息表示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62</a:t>
            </a:fld>
            <a:endParaRPr lang="zh-CN" altLang="en-US"/>
          </a:p>
        </p:txBody>
      </p:sp>
      <p:sp>
        <p:nvSpPr>
          <p:cNvPr id="3" name="Text Box 5"/>
          <p:cNvSpPr txBox="1"/>
          <p:nvPr/>
        </p:nvSpPr>
        <p:spPr>
          <a:xfrm>
            <a:off x="533402" y="1149987"/>
            <a:ext cx="8211185" cy="3322955"/>
          </a:xfrm>
          <a:prstGeom prst="rect">
            <a:avLst/>
          </a:prstGeom>
          <a:noFill/>
          <a:ln w="9525">
            <a:noFill/>
          </a:ln>
        </p:spPr>
        <p:txBody>
          <a:bodyPr wrap="square" anchor="t">
            <a:spAutoFit/>
          </a:bodyPr>
          <a:lstStyle/>
          <a:p>
            <a:pPr>
              <a:lnSpc>
                <a:spcPct val="150000"/>
              </a:lnSpc>
            </a:pPr>
            <a:r>
              <a:rPr lang="en-US" sz="2800" b="1" dirty="0">
                <a:solidFill>
                  <a:srgbClr val="0563C1"/>
                </a:solidFill>
                <a:latin typeface="楷体" panose="02010609060101010101" pitchFamily="49" charset="-122"/>
                <a:ea typeface="楷体" panose="02010609060101010101" pitchFamily="49" charset="-122"/>
                <a:sym typeface="+mn-ea"/>
              </a:rPr>
              <a:t>2</a:t>
            </a:r>
            <a:r>
              <a:rPr sz="2800" b="1" dirty="0">
                <a:solidFill>
                  <a:srgbClr val="0563C1"/>
                </a:solidFill>
                <a:latin typeface="楷体" panose="02010609060101010101" pitchFamily="49" charset="-122"/>
                <a:ea typeface="楷体" panose="02010609060101010101" pitchFamily="49" charset="-122"/>
                <a:sym typeface="+mn-ea"/>
              </a:rPr>
              <a:t>、汉字</a:t>
            </a:r>
            <a:r>
              <a:rPr lang="zh-CN" altLang="en-US" sz="2800" b="1" dirty="0">
                <a:solidFill>
                  <a:srgbClr val="0563C1"/>
                </a:solidFill>
                <a:latin typeface="楷体" panose="02010609060101010101" pitchFamily="49" charset="-122"/>
                <a:ea typeface="楷体" panose="02010609060101010101" pitchFamily="49" charset="-122"/>
                <a:sym typeface="+mn-ea"/>
              </a:rPr>
              <a:t>内部</a:t>
            </a:r>
            <a:r>
              <a:rPr sz="2800" b="1" dirty="0">
                <a:solidFill>
                  <a:srgbClr val="0563C1"/>
                </a:solidFill>
                <a:latin typeface="楷体" panose="02010609060101010101" pitchFamily="49" charset="-122"/>
                <a:ea typeface="楷体" panose="02010609060101010101" pitchFamily="49" charset="-122"/>
                <a:sym typeface="+mn-ea"/>
              </a:rPr>
              <a:t>码</a:t>
            </a:r>
          </a:p>
          <a:p>
            <a:pPr>
              <a:lnSpc>
                <a:spcPct val="150000"/>
              </a:lnSpc>
            </a:pPr>
            <a:r>
              <a:rPr sz="2800" b="1" dirty="0">
                <a:latin typeface="楷体" panose="02010609060101010101" pitchFamily="49" charset="-122"/>
                <a:ea typeface="楷体" panose="02010609060101010101" pitchFamily="49" charset="-122"/>
                <a:sym typeface="+mn-ea"/>
              </a:rPr>
              <a:t>汉字内部码也称</a:t>
            </a:r>
            <a:r>
              <a:rPr sz="2800" b="1" dirty="0">
                <a:solidFill>
                  <a:srgbClr val="ED7D31"/>
                </a:solidFill>
                <a:latin typeface="楷体" panose="02010609060101010101" pitchFamily="49" charset="-122"/>
                <a:ea typeface="楷体" panose="02010609060101010101" pitchFamily="49" charset="-122"/>
                <a:sym typeface="+mn-ea"/>
              </a:rPr>
              <a:t>机内码</a:t>
            </a:r>
            <a:r>
              <a:rPr sz="2800" b="1" dirty="0">
                <a:latin typeface="楷体" panose="02010609060101010101" pitchFamily="49" charset="-122"/>
                <a:ea typeface="楷体" panose="02010609060101010101" pitchFamily="49" charset="-122"/>
                <a:sym typeface="+mn-ea"/>
              </a:rPr>
              <a:t>，它是计算机内部供存储、处理、传输用的代码，简称内码，是汉字在设备或信息处理系统内部最基本的表达。目前国内采用的内部码有四十种左右。</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7174"/>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2" y="124434"/>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a:t>
            </a:r>
            <a:r>
              <a:rPr lang="en-US" altLang="zh-CN" sz="2800" b="1" dirty="0">
                <a:solidFill>
                  <a:schemeClr val="bg1"/>
                </a:solidFill>
                <a:latin typeface="隶书" panose="02010509060101010101" pitchFamily="49" charset="-122"/>
                <a:ea typeface="隶书" panose="02010509060101010101" pitchFamily="49" charset="-122"/>
              </a:rPr>
              <a:t>汉字编码简介</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2D47D29-F60B-4D4D-8E44-7D4AF2C1DC47}" type="datetime1">
              <a:rPr lang="zh-CN" altLang="en-US" smtClean="0"/>
              <a:t>2020/11/5</a:t>
            </a:fld>
            <a:endParaRPr lang="zh-CN" altLang="en-US" dirty="0"/>
          </a:p>
        </p:txBody>
      </p:sp>
      <p:sp>
        <p:nvSpPr>
          <p:cNvPr id="6" name="页脚占位符 5"/>
          <p:cNvSpPr>
            <a:spLocks noGrp="1"/>
          </p:cNvSpPr>
          <p:nvPr>
            <p:ph type="ftr" sz="quarter" idx="11"/>
          </p:nvPr>
        </p:nvSpPr>
        <p:spPr>
          <a:xfrm>
            <a:off x="3028950" y="6356352"/>
            <a:ext cx="3219450" cy="365125"/>
          </a:xfrm>
        </p:spPr>
        <p:txBody>
          <a:bodyPr/>
          <a:lstStyle/>
          <a:p>
            <a:r>
              <a:rPr lang="zh-CN" altLang="en-US" dirty="0"/>
              <a:t>计算机系统结构</a:t>
            </a:r>
            <a:r>
              <a:rPr lang="en-US" altLang="zh-CN" dirty="0"/>
              <a:t>--</a:t>
            </a:r>
            <a:r>
              <a:rPr lang="zh-CN" altLang="en-US" dirty="0"/>
              <a:t>第二章 计算机中的信息表示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63</a:t>
            </a:fld>
            <a:endParaRPr lang="zh-CN" altLang="en-US"/>
          </a:p>
        </p:txBody>
      </p:sp>
      <p:sp>
        <p:nvSpPr>
          <p:cNvPr id="3" name="Text Box 5"/>
          <p:cNvSpPr txBox="1"/>
          <p:nvPr/>
        </p:nvSpPr>
        <p:spPr>
          <a:xfrm>
            <a:off x="161925" y="854712"/>
            <a:ext cx="8809990" cy="5262245"/>
          </a:xfrm>
          <a:prstGeom prst="rect">
            <a:avLst/>
          </a:prstGeom>
          <a:noFill/>
          <a:ln w="9525">
            <a:noFill/>
          </a:ln>
        </p:spPr>
        <p:txBody>
          <a:bodyPr wrap="square" anchor="t">
            <a:spAutoFit/>
          </a:bodyPr>
          <a:lstStyle/>
          <a:p>
            <a:pPr>
              <a:lnSpc>
                <a:spcPct val="150000"/>
              </a:lnSpc>
            </a:pPr>
            <a:r>
              <a:rPr lang="en-US" sz="2800" b="1" dirty="0">
                <a:solidFill>
                  <a:srgbClr val="0563C1"/>
                </a:solidFill>
                <a:latin typeface="楷体" panose="02010609060101010101" pitchFamily="49" charset="-122"/>
                <a:ea typeface="楷体" panose="02010609060101010101" pitchFamily="49" charset="-122"/>
                <a:sym typeface="+mn-ea"/>
              </a:rPr>
              <a:t>3</a:t>
            </a:r>
            <a:r>
              <a:rPr sz="2800" b="1" dirty="0">
                <a:solidFill>
                  <a:srgbClr val="0563C1"/>
                </a:solidFill>
                <a:latin typeface="楷体" panose="02010609060101010101" pitchFamily="49" charset="-122"/>
                <a:ea typeface="楷体" panose="02010609060101010101" pitchFamily="49" charset="-122"/>
                <a:sym typeface="+mn-ea"/>
              </a:rPr>
              <a:t>、汉字</a:t>
            </a:r>
            <a:r>
              <a:rPr lang="zh-CN" altLang="en-US" sz="2800" b="1" dirty="0">
                <a:solidFill>
                  <a:srgbClr val="0563C1"/>
                </a:solidFill>
                <a:latin typeface="楷体" panose="02010609060101010101" pitchFamily="49" charset="-122"/>
                <a:ea typeface="楷体" panose="02010609060101010101" pitchFamily="49" charset="-122"/>
                <a:sym typeface="+mn-ea"/>
              </a:rPr>
              <a:t>交换</a:t>
            </a:r>
            <a:r>
              <a:rPr sz="2800" b="1" dirty="0">
                <a:solidFill>
                  <a:srgbClr val="0563C1"/>
                </a:solidFill>
                <a:latin typeface="楷体" panose="02010609060101010101" pitchFamily="49" charset="-122"/>
                <a:ea typeface="楷体" panose="02010609060101010101" pitchFamily="49" charset="-122"/>
                <a:sym typeface="+mn-ea"/>
              </a:rPr>
              <a:t>码</a:t>
            </a:r>
          </a:p>
          <a:p>
            <a:pPr>
              <a:lnSpc>
                <a:spcPct val="150000"/>
              </a:lnSpc>
            </a:pPr>
            <a:r>
              <a:rPr sz="2800" b="1" dirty="0">
                <a:latin typeface="楷体" panose="02010609060101010101" pitchFamily="49" charset="-122"/>
                <a:ea typeface="楷体" panose="02010609060101010101" pitchFamily="49" charset="-122"/>
                <a:sym typeface="+mn-ea"/>
              </a:rPr>
              <a:t>如前所述，早期的各种汉字系统的内码不统一，因此在各汉字系统之间或汉字系统与通信系统之间进行汉字信息交换（即传输）时，需要制定一种编码标准，即汉字交换码。</a:t>
            </a:r>
          </a:p>
          <a:p>
            <a:pPr>
              <a:lnSpc>
                <a:spcPct val="150000"/>
              </a:lnSpc>
            </a:pPr>
            <a:r>
              <a:rPr sz="2800" b="1" dirty="0">
                <a:latin typeface="楷体" panose="02010609060101010101" pitchFamily="49" charset="-122"/>
                <a:ea typeface="楷体" panose="02010609060101010101" pitchFamily="49" charset="-122"/>
                <a:sym typeface="+mn-ea"/>
              </a:rPr>
              <a:t>我国制定了《信息处理交换用的七位编码字符集》，后来成为国家标准GB1988。除个别字符（如货币符号）外，GB1988与ASCII是一致的，可视为ASCII的中国版本。</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7174"/>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2" y="124434"/>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a:t>
            </a:r>
            <a:r>
              <a:rPr lang="en-US" altLang="zh-CN" sz="2800" b="1" dirty="0">
                <a:solidFill>
                  <a:schemeClr val="bg1"/>
                </a:solidFill>
                <a:latin typeface="隶书" panose="02010509060101010101" pitchFamily="49" charset="-122"/>
                <a:ea typeface="隶书" panose="02010509060101010101" pitchFamily="49" charset="-122"/>
              </a:rPr>
              <a:t>汉字编码简介</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2D47D29-F60B-4D4D-8E44-7D4AF2C1DC47}" type="datetime1">
              <a:rPr lang="zh-CN" altLang="en-US" smtClean="0"/>
              <a:t>2020/11/5</a:t>
            </a:fld>
            <a:endParaRPr lang="zh-CN" altLang="en-US" dirty="0"/>
          </a:p>
        </p:txBody>
      </p:sp>
      <p:sp>
        <p:nvSpPr>
          <p:cNvPr id="6" name="页脚占位符 5"/>
          <p:cNvSpPr>
            <a:spLocks noGrp="1"/>
          </p:cNvSpPr>
          <p:nvPr>
            <p:ph type="ftr" sz="quarter" idx="11"/>
          </p:nvPr>
        </p:nvSpPr>
        <p:spPr>
          <a:xfrm>
            <a:off x="3028950" y="6356352"/>
            <a:ext cx="3219450" cy="365125"/>
          </a:xfrm>
        </p:spPr>
        <p:txBody>
          <a:bodyPr/>
          <a:lstStyle/>
          <a:p>
            <a:r>
              <a:rPr lang="zh-CN" altLang="en-US" dirty="0"/>
              <a:t>计算机系统结构</a:t>
            </a:r>
            <a:r>
              <a:rPr lang="en-US" altLang="zh-CN" dirty="0"/>
              <a:t>--</a:t>
            </a:r>
            <a:r>
              <a:rPr lang="zh-CN" altLang="en-US" dirty="0"/>
              <a:t>第二章 计算机中的信息表示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64</a:t>
            </a:fld>
            <a:endParaRPr lang="zh-CN" altLang="en-US"/>
          </a:p>
        </p:txBody>
      </p:sp>
      <p:sp>
        <p:nvSpPr>
          <p:cNvPr id="3" name="Text Box 5"/>
          <p:cNvSpPr txBox="1"/>
          <p:nvPr/>
        </p:nvSpPr>
        <p:spPr>
          <a:xfrm>
            <a:off x="161925" y="711835"/>
            <a:ext cx="8809990" cy="5908040"/>
          </a:xfrm>
          <a:prstGeom prst="rect">
            <a:avLst/>
          </a:prstGeom>
          <a:noFill/>
          <a:ln w="9525">
            <a:noFill/>
          </a:ln>
        </p:spPr>
        <p:txBody>
          <a:bodyPr wrap="square" anchor="t">
            <a:spAutoFit/>
          </a:bodyPr>
          <a:lstStyle/>
          <a:p>
            <a:pPr>
              <a:lnSpc>
                <a:spcPct val="150000"/>
              </a:lnSpc>
            </a:pPr>
            <a:r>
              <a:rPr sz="2800" b="1" dirty="0">
                <a:solidFill>
                  <a:srgbClr val="ED7D31"/>
                </a:solidFill>
                <a:latin typeface="楷体" panose="02010609060101010101" pitchFamily="49" charset="-122"/>
                <a:ea typeface="楷体" panose="02010609060101010101" pitchFamily="49" charset="-122"/>
                <a:sym typeface="+mn-ea"/>
              </a:rPr>
              <a:t>GB2312</a:t>
            </a:r>
            <a:r>
              <a:rPr sz="2800" b="1" dirty="0">
                <a:latin typeface="楷体" panose="02010609060101010101" pitchFamily="49" charset="-122"/>
                <a:ea typeface="楷体" panose="02010609060101010101" pitchFamily="49" charset="-122"/>
                <a:sym typeface="+mn-ea"/>
              </a:rPr>
              <a:t>只收录了6763个汉字字符和682个非汉字图形字符（如间隔、标点、运算符、制表符、数字、汉语拼音、拉丁文字母、希腊文字母、俄文字母、日文假名等），已不能满足用户应用的需要。</a:t>
            </a:r>
          </a:p>
          <a:p>
            <a:pPr>
              <a:lnSpc>
                <a:spcPct val="150000"/>
              </a:lnSpc>
            </a:pPr>
            <a:r>
              <a:rPr sz="2800" b="1" dirty="0">
                <a:latin typeface="楷体" panose="02010609060101010101" pitchFamily="49" charset="-122"/>
                <a:ea typeface="楷体" panose="02010609060101010101" pitchFamily="49" charset="-122"/>
                <a:sym typeface="+mn-ea"/>
              </a:rPr>
              <a:t>2000年底又颁布了</a:t>
            </a:r>
            <a:r>
              <a:rPr sz="2800" b="1" dirty="0">
                <a:solidFill>
                  <a:srgbClr val="ED7D31"/>
                </a:solidFill>
                <a:latin typeface="楷体" panose="02010609060101010101" pitchFamily="49" charset="-122"/>
                <a:ea typeface="楷体" panose="02010609060101010101" pitchFamily="49" charset="-122"/>
                <a:sym typeface="+mn-ea"/>
              </a:rPr>
              <a:t>GB18030</a:t>
            </a:r>
            <a:r>
              <a:rPr sz="2800" b="1" dirty="0">
                <a:latin typeface="楷体" panose="02010609060101010101" pitchFamily="49" charset="-122"/>
                <a:ea typeface="楷体" panose="02010609060101010101" pitchFamily="49" charset="-122"/>
                <a:sym typeface="+mn-ea"/>
              </a:rPr>
              <a:t>大字符集标准，该标准涵盖27484个汉字，简繁体字均处于同一平台，并在统一的编码框架下，为以后的扩充提供了充足的空间。GB18030采用单字节、双字节、四字节混合编码，总编码空间超过150万个。</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7174"/>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2" y="124434"/>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a:t>
            </a:r>
            <a:r>
              <a:rPr lang="en-US" altLang="zh-CN" sz="2800" b="1" dirty="0">
                <a:solidFill>
                  <a:schemeClr val="bg1"/>
                </a:solidFill>
                <a:latin typeface="隶书" panose="02010509060101010101" pitchFamily="49" charset="-122"/>
                <a:ea typeface="隶书" panose="02010509060101010101" pitchFamily="49" charset="-122"/>
              </a:rPr>
              <a:t>汉字编码简介</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2D47D29-F60B-4D4D-8E44-7D4AF2C1DC47}" type="datetime1">
              <a:rPr lang="zh-CN" altLang="en-US" smtClean="0"/>
              <a:t>2020/11/5</a:t>
            </a:fld>
            <a:endParaRPr lang="zh-CN" altLang="en-US" dirty="0"/>
          </a:p>
        </p:txBody>
      </p:sp>
      <p:sp>
        <p:nvSpPr>
          <p:cNvPr id="6" name="页脚占位符 5"/>
          <p:cNvSpPr>
            <a:spLocks noGrp="1"/>
          </p:cNvSpPr>
          <p:nvPr>
            <p:ph type="ftr" sz="quarter" idx="11"/>
          </p:nvPr>
        </p:nvSpPr>
        <p:spPr>
          <a:xfrm>
            <a:off x="3028950" y="6356352"/>
            <a:ext cx="3219450" cy="365125"/>
          </a:xfrm>
        </p:spPr>
        <p:txBody>
          <a:bodyPr/>
          <a:lstStyle/>
          <a:p>
            <a:r>
              <a:rPr lang="zh-CN" altLang="en-US" dirty="0"/>
              <a:t>计算机系统结构</a:t>
            </a:r>
            <a:r>
              <a:rPr lang="en-US" altLang="zh-CN" dirty="0"/>
              <a:t>--</a:t>
            </a:r>
            <a:r>
              <a:rPr lang="zh-CN" altLang="en-US" dirty="0"/>
              <a:t>第二章 计算机中的信息表示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65</a:t>
            </a:fld>
            <a:endParaRPr lang="zh-CN" altLang="en-US"/>
          </a:p>
        </p:txBody>
      </p:sp>
      <p:sp>
        <p:nvSpPr>
          <p:cNvPr id="3" name="Text Box 5"/>
          <p:cNvSpPr txBox="1"/>
          <p:nvPr/>
        </p:nvSpPr>
        <p:spPr>
          <a:xfrm>
            <a:off x="238127" y="1026160"/>
            <a:ext cx="8353425" cy="1661032"/>
          </a:xfrm>
          <a:prstGeom prst="rect">
            <a:avLst/>
          </a:prstGeom>
          <a:noFill/>
          <a:ln w="9525">
            <a:noFill/>
          </a:ln>
        </p:spPr>
        <p:txBody>
          <a:bodyPr wrap="square" anchor="t">
            <a:spAutoFit/>
          </a:bodyPr>
          <a:lstStyle/>
          <a:p>
            <a:pPr>
              <a:lnSpc>
                <a:spcPct val="200000"/>
              </a:lnSpc>
            </a:pPr>
            <a:r>
              <a:rPr sz="2800" b="1" dirty="0">
                <a:latin typeface="楷体" panose="02010609060101010101" pitchFamily="49" charset="-122"/>
                <a:ea typeface="楷体" panose="02010609060101010101" pitchFamily="49" charset="-122"/>
                <a:sym typeface="+mn-ea"/>
              </a:rPr>
              <a:t>目前内码推荐方案还不完全等同于汉字交换码国标，但二者之间存在简单的对应关系。</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5" name="矩形 4"/>
          <p:cNvSpPr/>
          <p:nvPr/>
        </p:nvSpPr>
        <p:spPr>
          <a:xfrm>
            <a:off x="-11990" y="8052"/>
            <a:ext cx="9181652" cy="6901031"/>
          </a:xfrm>
          <a:prstGeom prst="rect">
            <a:avLst/>
          </a:prstGeom>
          <a:solidFill>
            <a:schemeClr val="bg1">
              <a:alpha val="5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2298198" y="3054281"/>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293133" y="3196018"/>
            <a:ext cx="4579143" cy="645160"/>
          </a:xfrm>
          <a:prstGeom prst="rect">
            <a:avLst/>
          </a:prstGeom>
          <a:noFill/>
        </p:spPr>
        <p:txBody>
          <a:bodyPr wrap="square" rtlCol="0">
            <a:spAutoFit/>
          </a:bodyPr>
          <a:lstStyle/>
          <a:p>
            <a:pPr algn="ctr" defTabSz="685800">
              <a:defRPr/>
            </a:pPr>
            <a:r>
              <a:rPr lang="zh-CN" altLang="en-US" sz="3600" b="1" dirty="0">
                <a:solidFill>
                  <a:srgbClr val="004578"/>
                </a:solidFill>
                <a:latin typeface="微软雅黑" panose="020B0503020204020204" pitchFamily="34" charset="-122"/>
                <a:ea typeface="微软雅黑" panose="020B0503020204020204" pitchFamily="34" charset="-122"/>
              </a:rPr>
              <a:t>谢谢观看</a:t>
            </a:r>
          </a:p>
        </p:txBody>
      </p:sp>
      <p:cxnSp>
        <p:nvCxnSpPr>
          <p:cNvPr id="16" name="直接连接符 15"/>
          <p:cNvCxnSpPr/>
          <p:nvPr/>
        </p:nvCxnSpPr>
        <p:spPr>
          <a:xfrm>
            <a:off x="2293131" y="3977456"/>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293131" y="4121258"/>
            <a:ext cx="4579144" cy="460375"/>
          </a:xfrm>
          <a:prstGeom prst="rect">
            <a:avLst/>
          </a:prstGeom>
          <a:noFill/>
        </p:spPr>
        <p:txBody>
          <a:bodyPr wrap="square" rtlCol="0">
            <a:spAutoFit/>
          </a:bodyPr>
          <a:lstStyle>
            <a:defPPr>
              <a:defRPr lang="zh-CN"/>
            </a:defPPr>
            <a:lvl1pPr algn="ctr">
              <a:defRPr>
                <a:solidFill>
                  <a:prstClr val="black"/>
                </a:solidFill>
                <a:latin typeface="微软雅黑" panose="020B0503020204020204" pitchFamily="34" charset="-122"/>
                <a:ea typeface="微软雅黑" panose="020B0503020204020204" pitchFamily="34" charset="-122"/>
              </a:defRPr>
            </a:lvl1pPr>
          </a:lstStyle>
          <a:p>
            <a:r>
              <a:rPr lang="zh-CN" altLang="en-US" sz="2400" b="1" dirty="0">
                <a:solidFill>
                  <a:srgbClr val="004578"/>
                </a:solidFill>
              </a:rPr>
              <a:t>计算机系统结构</a:t>
            </a:r>
          </a:p>
        </p:txBody>
      </p:sp>
      <p:cxnSp>
        <p:nvCxnSpPr>
          <p:cNvPr id="19" name="直接连接符 18"/>
          <p:cNvCxnSpPr/>
          <p:nvPr/>
        </p:nvCxnSpPr>
        <p:spPr>
          <a:xfrm>
            <a:off x="238316" y="6407901"/>
            <a:ext cx="400458"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6102" y="1398382"/>
            <a:ext cx="1591799" cy="1584000"/>
          </a:xfrm>
          <a:prstGeom prst="rect">
            <a:avLst/>
          </a:prstGeom>
        </p:spPr>
      </p:pic>
      <p:pic>
        <p:nvPicPr>
          <p:cNvPr id="15" name="图片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73956" y="6236297"/>
            <a:ext cx="621635" cy="57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6"/>
          <p:cNvSpPr txBox="1">
            <a:spLocks noChangeArrowheads="1"/>
          </p:cNvSpPr>
          <p:nvPr/>
        </p:nvSpPr>
        <p:spPr bwMode="auto">
          <a:xfrm>
            <a:off x="6715452" y="6274231"/>
            <a:ext cx="3092999"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1600" b="1" dirty="0">
                <a:solidFill>
                  <a:srgbClr val="0070C0"/>
                </a:solidFill>
                <a:latin typeface="华文行楷" panose="02010800040101010101" pitchFamily="2" charset="-122"/>
                <a:ea typeface="华文行楷" panose="02010800040101010101" pitchFamily="2" charset="-122"/>
              </a:rPr>
              <a:t>信息与软件工程学院</a:t>
            </a:r>
            <a:endParaRPr lang="en-US" altLang="zh-CN" sz="1600" b="1" dirty="0">
              <a:solidFill>
                <a:srgbClr val="0070C0"/>
              </a:solidFill>
              <a:latin typeface="华文行楷" panose="02010800040101010101" pitchFamily="2" charset="-122"/>
              <a:ea typeface="华文行楷" panose="02010800040101010101" pitchFamily="2" charset="-122"/>
            </a:endParaRPr>
          </a:p>
          <a:p>
            <a:pPr eaLnBrk="1" hangingPunct="1">
              <a:lnSpc>
                <a:spcPct val="100000"/>
              </a:lnSpc>
              <a:spcBef>
                <a:spcPct val="0"/>
              </a:spcBef>
              <a:buFontTx/>
              <a:buNone/>
            </a:pPr>
            <a:r>
              <a:rPr lang="en-US" altLang="zh-CN" sz="1000" b="1" dirty="0">
                <a:solidFill>
                  <a:srgbClr val="0070C0"/>
                </a:solidFill>
                <a:latin typeface="华文隶书" panose="02010800040101010101" pitchFamily="2" charset="-122"/>
                <a:ea typeface="华文隶书" panose="02010800040101010101" pitchFamily="2" charset="-122"/>
              </a:rPr>
              <a:t>School of Information and Software Engineering</a:t>
            </a:r>
            <a:endParaRPr lang="zh-CN" altLang="en-US" sz="1000" b="1" dirty="0">
              <a:solidFill>
                <a:srgbClr val="0070C0"/>
              </a:solidFill>
              <a:latin typeface="华文隶书" panose="02010800040101010101" pitchFamily="2" charset="-122"/>
              <a:ea typeface="华文隶书" panose="02010800040101010101" pitchFamily="2" charset="-122"/>
            </a:endParaRPr>
          </a:p>
        </p:txBody>
      </p:sp>
      <p:sp>
        <p:nvSpPr>
          <p:cNvPr id="21" name="日期占位符 2"/>
          <p:cNvSpPr>
            <a:spLocks noGrp="1"/>
          </p:cNvSpPr>
          <p:nvPr>
            <p:ph type="dt" sz="half" idx="10"/>
          </p:nvPr>
        </p:nvSpPr>
        <p:spPr>
          <a:xfrm>
            <a:off x="235731" y="6474678"/>
            <a:ext cx="2057400" cy="365125"/>
          </a:xfrm>
        </p:spPr>
        <p:txBody>
          <a:bodyPr/>
          <a:lstStyle/>
          <a:p>
            <a:fld id="{E02A5674-5585-47CF-9F26-E541E3381DA0}" type="datetime1">
              <a:rPr lang="zh-CN" altLang="en-US" sz="1400">
                <a:solidFill>
                  <a:schemeClr val="tx1"/>
                </a:solidFill>
              </a:rPr>
              <a:t>2020/11/5</a:t>
            </a:fld>
            <a:endParaRPr lang="zh-CN" altLang="en-US" sz="14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7174"/>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2" y="124434"/>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一、数值型数据的表示方法</a:t>
            </a: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2D47D29-F60B-4D4D-8E44-7D4AF2C1DC47}" type="datetime1">
              <a:rPr lang="zh-CN" altLang="en-US" smtClean="0"/>
              <a:t>2020/11/5</a:t>
            </a:fld>
            <a:endParaRPr lang="zh-CN" altLang="en-US" dirty="0"/>
          </a:p>
        </p:txBody>
      </p:sp>
      <p:sp>
        <p:nvSpPr>
          <p:cNvPr id="6" name="页脚占位符 5"/>
          <p:cNvSpPr>
            <a:spLocks noGrp="1"/>
          </p:cNvSpPr>
          <p:nvPr>
            <p:ph type="ftr" sz="quarter" idx="11"/>
          </p:nvPr>
        </p:nvSpPr>
        <p:spPr>
          <a:xfrm>
            <a:off x="3028950" y="6356352"/>
            <a:ext cx="3219450" cy="365125"/>
          </a:xfrm>
        </p:spPr>
        <p:txBody>
          <a:bodyPr/>
          <a:lstStyle/>
          <a:p>
            <a:r>
              <a:rPr lang="zh-CN" altLang="en-US" dirty="0"/>
              <a:t>计算机系统结构</a:t>
            </a:r>
            <a:r>
              <a:rPr lang="en-US" altLang="zh-CN" dirty="0"/>
              <a:t>--</a:t>
            </a:r>
            <a:r>
              <a:rPr lang="zh-CN" altLang="en-US" dirty="0"/>
              <a:t>第二章 计算机中的信息表示</a:t>
            </a:r>
          </a:p>
        </p:txBody>
      </p:sp>
      <p:sp>
        <p:nvSpPr>
          <p:cNvPr id="8" name="灯片编号占位符 7"/>
          <p:cNvSpPr>
            <a:spLocks noGrp="1"/>
          </p:cNvSpPr>
          <p:nvPr>
            <p:ph type="sldNum" sz="quarter" idx="12"/>
          </p:nvPr>
        </p:nvSpPr>
        <p:spPr/>
        <p:txBody>
          <a:bodyPr/>
          <a:lstStyle/>
          <a:p>
            <a:fld id="{CD331227-691F-4B7F-8493-F4368ED92163}" type="slidenum">
              <a:rPr lang="zh-CN" altLang="en-US" smtClean="0"/>
              <a:t>7</a:t>
            </a:fld>
            <a:endParaRPr lang="zh-CN" altLang="en-US"/>
          </a:p>
        </p:txBody>
      </p:sp>
      <p:sp>
        <p:nvSpPr>
          <p:cNvPr id="11" name="Text Box 5"/>
          <p:cNvSpPr txBox="1"/>
          <p:nvPr/>
        </p:nvSpPr>
        <p:spPr>
          <a:xfrm>
            <a:off x="133985" y="694690"/>
            <a:ext cx="8705850" cy="5908040"/>
          </a:xfrm>
          <a:prstGeom prst="rect">
            <a:avLst/>
          </a:prstGeom>
          <a:noFill/>
          <a:ln w="9525">
            <a:noFill/>
          </a:ln>
        </p:spPr>
        <p:txBody>
          <a:bodyPr wrap="square" anchor="t">
            <a:spAutoFit/>
          </a:bodyPr>
          <a:lstStyle/>
          <a:p>
            <a:pPr>
              <a:lnSpc>
                <a:spcPct val="150000"/>
              </a:lnSpc>
            </a:pPr>
            <a:r>
              <a:rPr lang="en-US" altLang="zh-CN" sz="2800" b="1" dirty="0">
                <a:solidFill>
                  <a:srgbClr val="ED7D31"/>
                </a:solidFill>
                <a:latin typeface="楷体" panose="02010609060101010101" pitchFamily="49" charset="-122"/>
                <a:ea typeface="楷体" panose="02010609060101010101" pitchFamily="49" charset="-122"/>
                <a:sym typeface="+mn-ea"/>
              </a:rPr>
              <a:t>3</a:t>
            </a:r>
            <a:r>
              <a:rPr lang="zh-CN" altLang="en-US" sz="2800" b="1" dirty="0">
                <a:solidFill>
                  <a:srgbClr val="ED7D31"/>
                </a:solidFill>
                <a:latin typeface="楷体" panose="02010609060101010101" pitchFamily="49" charset="-122"/>
                <a:ea typeface="楷体" panose="02010609060101010101" pitchFamily="49" charset="-122"/>
                <a:sym typeface="+mn-ea"/>
              </a:rPr>
              <a:t>）各种进位计数制的相互表示</a:t>
            </a:r>
          </a:p>
          <a:p>
            <a:pPr>
              <a:lnSpc>
                <a:spcPct val="150000"/>
              </a:lnSpc>
            </a:pPr>
            <a:r>
              <a:rPr lang="zh-CN" altLang="en-US" sz="2800" b="1" dirty="0">
                <a:solidFill>
                  <a:srgbClr val="ED7D31"/>
                </a:solidFill>
                <a:latin typeface="楷体" panose="02010609060101010101" pitchFamily="49" charset="-122"/>
                <a:ea typeface="楷体" panose="02010609060101010101" pitchFamily="49" charset="-122"/>
                <a:sym typeface="+mn-ea"/>
              </a:rPr>
              <a:t>  （二--八--十--十六进制的转换）</a:t>
            </a:r>
          </a:p>
          <a:p>
            <a:pPr>
              <a:lnSpc>
                <a:spcPct val="150000"/>
              </a:lnSpc>
            </a:pPr>
            <a:r>
              <a:rPr lang="zh-CN" altLang="en-US" sz="2800" b="1" dirty="0">
                <a:solidFill>
                  <a:srgbClr val="ED7D31"/>
                </a:solidFill>
                <a:latin typeface="楷体" panose="02010609060101010101" pitchFamily="49" charset="-122"/>
                <a:ea typeface="楷体" panose="02010609060101010101" pitchFamily="49" charset="-122"/>
                <a:sym typeface="+mn-ea"/>
              </a:rPr>
              <a:t> </a:t>
            </a:r>
            <a:r>
              <a:rPr lang="zh-CN" altLang="en-US" sz="2800" b="1" dirty="0">
                <a:solidFill>
                  <a:schemeClr val="accent6">
                    <a:lumMod val="75000"/>
                  </a:schemeClr>
                </a:solidFill>
                <a:latin typeface="楷体" panose="02010609060101010101" pitchFamily="49" charset="-122"/>
                <a:ea typeface="楷体" panose="02010609060101010101" pitchFamily="49" charset="-122"/>
                <a:sym typeface="+mn-ea"/>
              </a:rPr>
              <a:t>  </a:t>
            </a:r>
            <a:r>
              <a:rPr lang="en-US" altLang="zh-CN" sz="2800" b="1" dirty="0">
                <a:latin typeface="楷体" panose="02010609060101010101" pitchFamily="49" charset="-122"/>
                <a:ea typeface="楷体" panose="02010609060101010101" pitchFamily="49" charset="-122"/>
                <a:sym typeface="+mn-ea"/>
              </a:rPr>
              <a:t>(</a:t>
            </a:r>
            <a:r>
              <a:rPr lang="zh-CN" altLang="en-US" sz="2800" b="1" dirty="0">
                <a:latin typeface="楷体" panose="02010609060101010101" pitchFamily="49" charset="-122"/>
                <a:ea typeface="楷体" panose="02010609060101010101" pitchFamily="49" charset="-122"/>
                <a:sym typeface="+mn-ea"/>
              </a:rPr>
              <a:t>32</a:t>
            </a:r>
            <a:r>
              <a:rPr lang="en-US" altLang="zh-CN" sz="2800" b="1" dirty="0">
                <a:latin typeface="楷体" panose="02010609060101010101" pitchFamily="49" charset="-122"/>
                <a:ea typeface="楷体" panose="02010609060101010101" pitchFamily="49" charset="-122"/>
                <a:sym typeface="+mn-ea"/>
              </a:rPr>
              <a:t>)</a:t>
            </a:r>
            <a:r>
              <a:rPr lang="zh-CN" altLang="en-US" sz="2800" b="1" baseline="-25000" dirty="0">
                <a:latin typeface="楷体" panose="02010609060101010101" pitchFamily="49" charset="-122"/>
                <a:ea typeface="楷体" panose="02010609060101010101" pitchFamily="49" charset="-122"/>
                <a:sym typeface="+mn-ea"/>
              </a:rPr>
              <a:t>10  </a:t>
            </a:r>
            <a:r>
              <a:rPr lang="zh-CN" altLang="en-US" sz="2800" b="1" dirty="0">
                <a:latin typeface="楷体" panose="02010609060101010101" pitchFamily="49" charset="-122"/>
                <a:ea typeface="楷体" panose="02010609060101010101" pitchFamily="49" charset="-122"/>
                <a:sym typeface="+mn-ea"/>
              </a:rPr>
              <a:t>=</a:t>
            </a:r>
            <a:r>
              <a:rPr lang="en-US" altLang="zh-CN" sz="2800" b="1" dirty="0">
                <a:latin typeface="楷体" panose="02010609060101010101" pitchFamily="49" charset="-122"/>
                <a:ea typeface="楷体" panose="02010609060101010101" pitchFamily="49" charset="-122"/>
                <a:sym typeface="+mn-ea"/>
              </a:rPr>
              <a:t>(</a:t>
            </a:r>
            <a:r>
              <a:rPr lang="zh-CN" altLang="en-US" sz="2800" b="1" dirty="0">
                <a:latin typeface="楷体" panose="02010609060101010101" pitchFamily="49" charset="-122"/>
                <a:ea typeface="楷体" panose="02010609060101010101" pitchFamily="49" charset="-122"/>
                <a:sym typeface="+mn-ea"/>
              </a:rPr>
              <a:t>100000</a:t>
            </a:r>
            <a:r>
              <a:rPr lang="en-US" altLang="zh-CN" sz="2800" b="1" dirty="0">
                <a:latin typeface="楷体" panose="02010609060101010101" pitchFamily="49" charset="-122"/>
                <a:ea typeface="楷体" panose="02010609060101010101" pitchFamily="49" charset="-122"/>
                <a:sym typeface="+mn-ea"/>
              </a:rPr>
              <a:t>)</a:t>
            </a:r>
            <a:r>
              <a:rPr lang="zh-CN" altLang="en-US" sz="2800" b="1" baseline="-25000" dirty="0">
                <a:latin typeface="楷体" panose="02010609060101010101" pitchFamily="49" charset="-122"/>
                <a:ea typeface="楷体" panose="02010609060101010101" pitchFamily="49" charset="-122"/>
                <a:sym typeface="+mn-ea"/>
              </a:rPr>
              <a:t>2 </a:t>
            </a:r>
            <a:r>
              <a:rPr lang="zh-CN" altLang="en-US" sz="2800" b="1" dirty="0">
                <a:latin typeface="楷体" panose="02010609060101010101" pitchFamily="49" charset="-122"/>
                <a:ea typeface="楷体" panose="02010609060101010101" pitchFamily="49" charset="-122"/>
                <a:sym typeface="+mn-ea"/>
              </a:rPr>
              <a:t>=</a:t>
            </a:r>
            <a:r>
              <a:rPr lang="en-US" altLang="zh-CN" sz="2800" b="1" dirty="0">
                <a:latin typeface="楷体" panose="02010609060101010101" pitchFamily="49" charset="-122"/>
                <a:ea typeface="楷体" panose="02010609060101010101" pitchFamily="49" charset="-122"/>
                <a:sym typeface="+mn-ea"/>
              </a:rPr>
              <a:t>(</a:t>
            </a:r>
            <a:r>
              <a:rPr lang="zh-CN" altLang="en-US" sz="2800" b="1" dirty="0">
                <a:latin typeface="楷体" panose="02010609060101010101" pitchFamily="49" charset="-122"/>
                <a:ea typeface="楷体" panose="02010609060101010101" pitchFamily="49" charset="-122"/>
                <a:sym typeface="+mn-ea"/>
              </a:rPr>
              <a:t>20</a:t>
            </a:r>
            <a:r>
              <a:rPr lang="en-US" altLang="zh-CN" sz="2800" b="1" dirty="0">
                <a:latin typeface="楷体" panose="02010609060101010101" pitchFamily="49" charset="-122"/>
                <a:ea typeface="楷体" panose="02010609060101010101" pitchFamily="49" charset="-122"/>
                <a:sym typeface="+mn-ea"/>
              </a:rPr>
              <a:t>)</a:t>
            </a:r>
            <a:r>
              <a:rPr lang="zh-CN" altLang="en-US" sz="2800" b="1" baseline="-25000" dirty="0">
                <a:latin typeface="楷体" panose="02010609060101010101" pitchFamily="49" charset="-122"/>
                <a:ea typeface="楷体" panose="02010609060101010101" pitchFamily="49" charset="-122"/>
                <a:sym typeface="+mn-ea"/>
              </a:rPr>
              <a:t>16 </a:t>
            </a:r>
            <a:r>
              <a:rPr lang="zh-CN" altLang="en-US" sz="2800" b="1" dirty="0">
                <a:latin typeface="楷体" panose="02010609060101010101" pitchFamily="49" charset="-122"/>
                <a:ea typeface="楷体" panose="02010609060101010101" pitchFamily="49" charset="-122"/>
                <a:sym typeface="+mn-ea"/>
              </a:rPr>
              <a:t>=</a:t>
            </a:r>
            <a:r>
              <a:rPr lang="en-US" altLang="zh-CN" sz="2800" b="1" dirty="0">
                <a:latin typeface="楷体" panose="02010609060101010101" pitchFamily="49" charset="-122"/>
                <a:ea typeface="楷体" panose="02010609060101010101" pitchFamily="49" charset="-122"/>
                <a:sym typeface="+mn-ea"/>
              </a:rPr>
              <a:t>(</a:t>
            </a:r>
            <a:r>
              <a:rPr lang="zh-CN" altLang="en-US" sz="2800" b="1" dirty="0">
                <a:latin typeface="楷体" panose="02010609060101010101" pitchFamily="49" charset="-122"/>
                <a:ea typeface="楷体" panose="02010609060101010101" pitchFamily="49" charset="-122"/>
                <a:sym typeface="+mn-ea"/>
              </a:rPr>
              <a:t>40</a:t>
            </a:r>
            <a:r>
              <a:rPr lang="en-US" altLang="zh-CN" sz="2800" b="1" dirty="0">
                <a:latin typeface="楷体" panose="02010609060101010101" pitchFamily="49" charset="-122"/>
                <a:ea typeface="楷体" panose="02010609060101010101" pitchFamily="49" charset="-122"/>
                <a:sym typeface="+mn-ea"/>
              </a:rPr>
              <a:t>)</a:t>
            </a:r>
            <a:r>
              <a:rPr lang="zh-CN" altLang="en-US" sz="2800" b="1" baseline="-25000" dirty="0">
                <a:latin typeface="楷体" panose="02010609060101010101" pitchFamily="49" charset="-122"/>
                <a:ea typeface="楷体" panose="02010609060101010101" pitchFamily="49" charset="-122"/>
                <a:sym typeface="+mn-ea"/>
              </a:rPr>
              <a:t>8</a:t>
            </a:r>
            <a:endParaRPr lang="zh-CN" altLang="en-US" sz="2800" b="1" dirty="0">
              <a:solidFill>
                <a:schemeClr val="accent6">
                  <a:lumMod val="75000"/>
                </a:schemeClr>
              </a:solidFill>
              <a:latin typeface="楷体" panose="02010609060101010101" pitchFamily="49" charset="-122"/>
              <a:ea typeface="楷体" panose="02010609060101010101" pitchFamily="49" charset="-122"/>
              <a:sym typeface="+mn-ea"/>
            </a:endParaRPr>
          </a:p>
          <a:p>
            <a:pPr>
              <a:lnSpc>
                <a:spcPct val="150000"/>
              </a:lnSpc>
            </a:pPr>
            <a:r>
              <a:rPr lang="zh-CN" altLang="en-US" sz="2800" b="1" dirty="0">
                <a:latin typeface="楷体" panose="02010609060101010101" pitchFamily="49" charset="-122"/>
                <a:ea typeface="楷体" panose="02010609060101010101" pitchFamily="49" charset="-122"/>
                <a:sym typeface="+mn-ea"/>
              </a:rPr>
              <a:t>   </a:t>
            </a:r>
            <a:r>
              <a:rPr lang="en-US" altLang="zh-CN" sz="2800" b="1" dirty="0">
                <a:latin typeface="楷体" panose="02010609060101010101" pitchFamily="49" charset="-122"/>
                <a:ea typeface="楷体" panose="02010609060101010101" pitchFamily="49" charset="-122"/>
                <a:sym typeface="+mn-ea"/>
              </a:rPr>
              <a:t>(</a:t>
            </a:r>
            <a:r>
              <a:rPr lang="zh-CN" altLang="en-US" sz="2800" b="1" dirty="0">
                <a:latin typeface="楷体" panose="02010609060101010101" pitchFamily="49" charset="-122"/>
                <a:ea typeface="楷体" panose="02010609060101010101" pitchFamily="49" charset="-122"/>
                <a:sym typeface="+mn-ea"/>
              </a:rPr>
              <a:t>50</a:t>
            </a:r>
            <a:r>
              <a:rPr lang="en-US" altLang="zh-CN" sz="2800" b="1" dirty="0">
                <a:latin typeface="楷体" panose="02010609060101010101" pitchFamily="49" charset="-122"/>
                <a:ea typeface="楷体" panose="02010609060101010101" pitchFamily="49" charset="-122"/>
                <a:sym typeface="+mn-ea"/>
              </a:rPr>
              <a:t>)</a:t>
            </a:r>
            <a:r>
              <a:rPr lang="zh-CN" altLang="en-US" sz="2800" b="1" baseline="-25000" dirty="0">
                <a:latin typeface="楷体" panose="02010609060101010101" pitchFamily="49" charset="-122"/>
                <a:ea typeface="楷体" panose="02010609060101010101" pitchFamily="49" charset="-122"/>
                <a:sym typeface="+mn-ea"/>
              </a:rPr>
              <a:t>10 </a:t>
            </a:r>
            <a:r>
              <a:rPr lang="zh-CN" altLang="en-US" sz="2800" b="1" dirty="0">
                <a:latin typeface="楷体" panose="02010609060101010101" pitchFamily="49" charset="-122"/>
                <a:ea typeface="楷体" panose="02010609060101010101" pitchFamily="49" charset="-122"/>
                <a:sym typeface="+mn-ea"/>
              </a:rPr>
              <a:t>=</a:t>
            </a:r>
            <a:r>
              <a:rPr lang="en-US" altLang="zh-CN" sz="2800" b="1" dirty="0">
                <a:latin typeface="楷体" panose="02010609060101010101" pitchFamily="49" charset="-122"/>
                <a:ea typeface="楷体" panose="02010609060101010101" pitchFamily="49" charset="-122"/>
                <a:sym typeface="+mn-ea"/>
              </a:rPr>
              <a:t>(</a:t>
            </a:r>
            <a:r>
              <a:rPr lang="zh-CN" altLang="en-US" sz="2800" b="1" dirty="0">
                <a:latin typeface="楷体" panose="02010609060101010101" pitchFamily="49" charset="-122"/>
                <a:ea typeface="楷体" panose="02010609060101010101" pitchFamily="49" charset="-122"/>
                <a:sym typeface="+mn-ea"/>
              </a:rPr>
              <a:t>110010</a:t>
            </a:r>
            <a:r>
              <a:rPr lang="en-US" altLang="zh-CN" sz="2800" b="1" dirty="0">
                <a:latin typeface="楷体" panose="02010609060101010101" pitchFamily="49" charset="-122"/>
                <a:ea typeface="楷体" panose="02010609060101010101" pitchFamily="49" charset="-122"/>
                <a:sym typeface="+mn-ea"/>
              </a:rPr>
              <a:t>)</a:t>
            </a:r>
            <a:r>
              <a:rPr lang="zh-CN" altLang="en-US" sz="2800" b="1" baseline="-25000" dirty="0">
                <a:latin typeface="楷体" panose="02010609060101010101" pitchFamily="49" charset="-122"/>
                <a:ea typeface="楷体" panose="02010609060101010101" pitchFamily="49" charset="-122"/>
                <a:sym typeface="+mn-ea"/>
              </a:rPr>
              <a:t>2 </a:t>
            </a:r>
            <a:r>
              <a:rPr lang="zh-CN" altLang="en-US" sz="2800" b="1" dirty="0">
                <a:latin typeface="楷体" panose="02010609060101010101" pitchFamily="49" charset="-122"/>
                <a:ea typeface="楷体" panose="02010609060101010101" pitchFamily="49" charset="-122"/>
                <a:sym typeface="+mn-ea"/>
              </a:rPr>
              <a:t>=</a:t>
            </a:r>
            <a:r>
              <a:rPr lang="en-US" altLang="zh-CN" sz="2800" b="1" dirty="0">
                <a:latin typeface="楷体" panose="02010609060101010101" pitchFamily="49" charset="-122"/>
                <a:ea typeface="楷体" panose="02010609060101010101" pitchFamily="49" charset="-122"/>
                <a:sym typeface="+mn-ea"/>
              </a:rPr>
              <a:t>(</a:t>
            </a:r>
            <a:r>
              <a:rPr lang="zh-CN" altLang="en-US" sz="2800" b="1" dirty="0">
                <a:latin typeface="楷体" panose="02010609060101010101" pitchFamily="49" charset="-122"/>
                <a:ea typeface="楷体" panose="02010609060101010101" pitchFamily="49" charset="-122"/>
                <a:sym typeface="+mn-ea"/>
              </a:rPr>
              <a:t>32</a:t>
            </a:r>
            <a:r>
              <a:rPr lang="en-US" altLang="zh-CN" sz="2800" b="1" dirty="0">
                <a:latin typeface="楷体" panose="02010609060101010101" pitchFamily="49" charset="-122"/>
                <a:ea typeface="楷体" panose="02010609060101010101" pitchFamily="49" charset="-122"/>
                <a:sym typeface="+mn-ea"/>
              </a:rPr>
              <a:t>)</a:t>
            </a:r>
            <a:r>
              <a:rPr lang="zh-CN" altLang="en-US" sz="2800" b="1" baseline="-25000" dirty="0">
                <a:latin typeface="楷体" panose="02010609060101010101" pitchFamily="49" charset="-122"/>
                <a:ea typeface="楷体" panose="02010609060101010101" pitchFamily="49" charset="-122"/>
                <a:sym typeface="+mn-ea"/>
              </a:rPr>
              <a:t>16 </a:t>
            </a:r>
            <a:r>
              <a:rPr lang="zh-CN" altLang="en-US" sz="2800" b="1" dirty="0">
                <a:latin typeface="楷体" panose="02010609060101010101" pitchFamily="49" charset="-122"/>
                <a:ea typeface="楷体" panose="02010609060101010101" pitchFamily="49" charset="-122"/>
                <a:sym typeface="+mn-ea"/>
              </a:rPr>
              <a:t>=</a:t>
            </a:r>
            <a:r>
              <a:rPr lang="en-US" altLang="zh-CN" sz="2800" b="1" dirty="0">
                <a:latin typeface="楷体" panose="02010609060101010101" pitchFamily="49" charset="-122"/>
                <a:ea typeface="楷体" panose="02010609060101010101" pitchFamily="49" charset="-122"/>
                <a:sym typeface="+mn-ea"/>
              </a:rPr>
              <a:t>(</a:t>
            </a:r>
            <a:r>
              <a:rPr lang="zh-CN" altLang="en-US" sz="2800" b="1" dirty="0">
                <a:latin typeface="楷体" panose="02010609060101010101" pitchFamily="49" charset="-122"/>
                <a:ea typeface="楷体" panose="02010609060101010101" pitchFamily="49" charset="-122"/>
                <a:sym typeface="+mn-ea"/>
              </a:rPr>
              <a:t>62</a:t>
            </a:r>
            <a:r>
              <a:rPr lang="en-US" altLang="zh-CN" sz="2800" b="1" dirty="0">
                <a:latin typeface="楷体" panose="02010609060101010101" pitchFamily="49" charset="-122"/>
                <a:ea typeface="楷体" panose="02010609060101010101" pitchFamily="49" charset="-122"/>
                <a:sym typeface="+mn-ea"/>
              </a:rPr>
              <a:t>)</a:t>
            </a:r>
            <a:r>
              <a:rPr lang="zh-CN" altLang="en-US" sz="2800" b="1" baseline="-25000" dirty="0">
                <a:latin typeface="楷体" panose="02010609060101010101" pitchFamily="49" charset="-122"/>
                <a:ea typeface="楷体" panose="02010609060101010101" pitchFamily="49" charset="-122"/>
                <a:sym typeface="+mn-ea"/>
              </a:rPr>
              <a:t>8</a:t>
            </a:r>
            <a:endParaRPr lang="zh-CN" altLang="en-US" sz="2800" b="1" dirty="0">
              <a:latin typeface="楷体" panose="02010609060101010101" pitchFamily="49" charset="-122"/>
              <a:ea typeface="楷体" panose="02010609060101010101" pitchFamily="49" charset="-122"/>
              <a:sym typeface="+mn-ea"/>
            </a:endParaRPr>
          </a:p>
          <a:p>
            <a:pPr>
              <a:lnSpc>
                <a:spcPct val="150000"/>
              </a:lnSpc>
            </a:pPr>
            <a:r>
              <a:rPr lang="zh-CN" altLang="en-US" sz="2800" b="1" dirty="0">
                <a:latin typeface="楷体" panose="02010609060101010101" pitchFamily="49" charset="-122"/>
                <a:ea typeface="楷体" panose="02010609060101010101" pitchFamily="49" charset="-122"/>
                <a:sym typeface="+mn-ea"/>
              </a:rPr>
              <a:t>   </a:t>
            </a:r>
            <a:r>
              <a:rPr lang="en-US" altLang="zh-CN" sz="2800" b="1" dirty="0">
                <a:latin typeface="楷体" panose="02010609060101010101" pitchFamily="49" charset="-122"/>
                <a:ea typeface="楷体" panose="02010609060101010101" pitchFamily="49" charset="-122"/>
                <a:sym typeface="+mn-ea"/>
              </a:rPr>
              <a:t>(</a:t>
            </a:r>
            <a:r>
              <a:rPr lang="zh-CN" altLang="en-US" sz="2800" b="1" dirty="0">
                <a:latin typeface="楷体" panose="02010609060101010101" pitchFamily="49" charset="-122"/>
                <a:ea typeface="楷体" panose="02010609060101010101" pitchFamily="49" charset="-122"/>
                <a:sym typeface="+mn-ea"/>
              </a:rPr>
              <a:t>110</a:t>
            </a:r>
            <a:r>
              <a:rPr lang="en-US" altLang="zh-CN" sz="2800" b="1" dirty="0">
                <a:latin typeface="楷体" panose="02010609060101010101" pitchFamily="49" charset="-122"/>
                <a:ea typeface="楷体" panose="02010609060101010101" pitchFamily="49" charset="-122"/>
                <a:sym typeface="+mn-ea"/>
              </a:rPr>
              <a:t>)</a:t>
            </a:r>
            <a:r>
              <a:rPr lang="zh-CN" altLang="en-US" sz="2800" b="1" baseline="-25000" dirty="0">
                <a:latin typeface="楷体" panose="02010609060101010101" pitchFamily="49" charset="-122"/>
                <a:ea typeface="楷体" panose="02010609060101010101" pitchFamily="49" charset="-122"/>
                <a:sym typeface="+mn-ea"/>
              </a:rPr>
              <a:t>10 </a:t>
            </a:r>
            <a:r>
              <a:rPr lang="zh-CN" altLang="en-US" sz="2800" b="1" dirty="0">
                <a:latin typeface="楷体" panose="02010609060101010101" pitchFamily="49" charset="-122"/>
                <a:ea typeface="楷体" panose="02010609060101010101" pitchFamily="49" charset="-122"/>
                <a:sym typeface="+mn-ea"/>
              </a:rPr>
              <a:t>=</a:t>
            </a:r>
            <a:r>
              <a:rPr lang="en-US" altLang="zh-CN" sz="2800" b="1" dirty="0">
                <a:latin typeface="楷体" panose="02010609060101010101" pitchFamily="49" charset="-122"/>
                <a:ea typeface="楷体" panose="02010609060101010101" pitchFamily="49" charset="-122"/>
                <a:sym typeface="+mn-ea"/>
              </a:rPr>
              <a:t>(</a:t>
            </a:r>
            <a:r>
              <a:rPr lang="zh-CN" altLang="en-US" sz="2800" b="1" dirty="0">
                <a:latin typeface="楷体" panose="02010609060101010101" pitchFamily="49" charset="-122"/>
                <a:ea typeface="楷体" panose="02010609060101010101" pitchFamily="49" charset="-122"/>
                <a:sym typeface="+mn-ea"/>
              </a:rPr>
              <a:t>1101110</a:t>
            </a:r>
            <a:r>
              <a:rPr lang="en-US" altLang="zh-CN" sz="2800" b="1" dirty="0">
                <a:latin typeface="楷体" panose="02010609060101010101" pitchFamily="49" charset="-122"/>
                <a:ea typeface="楷体" panose="02010609060101010101" pitchFamily="49" charset="-122"/>
                <a:sym typeface="+mn-ea"/>
              </a:rPr>
              <a:t>)</a:t>
            </a:r>
            <a:r>
              <a:rPr lang="zh-CN" altLang="en-US" sz="2800" b="1" baseline="-25000" dirty="0">
                <a:latin typeface="楷体" panose="02010609060101010101" pitchFamily="49" charset="-122"/>
                <a:ea typeface="楷体" panose="02010609060101010101" pitchFamily="49" charset="-122"/>
                <a:sym typeface="+mn-ea"/>
              </a:rPr>
              <a:t>2 </a:t>
            </a:r>
            <a:r>
              <a:rPr lang="zh-CN" altLang="en-US" sz="2800" b="1" dirty="0">
                <a:latin typeface="楷体" panose="02010609060101010101" pitchFamily="49" charset="-122"/>
                <a:ea typeface="楷体" panose="02010609060101010101" pitchFamily="49" charset="-122"/>
                <a:sym typeface="+mn-ea"/>
              </a:rPr>
              <a:t>=</a:t>
            </a:r>
            <a:r>
              <a:rPr lang="en-US" altLang="zh-CN" sz="2800" b="1" dirty="0">
                <a:latin typeface="楷体" panose="02010609060101010101" pitchFamily="49" charset="-122"/>
                <a:ea typeface="楷体" panose="02010609060101010101" pitchFamily="49" charset="-122"/>
                <a:sym typeface="+mn-ea"/>
              </a:rPr>
              <a:t>(</a:t>
            </a:r>
            <a:r>
              <a:rPr lang="zh-CN" altLang="en-US" sz="2800" b="1" dirty="0">
                <a:latin typeface="楷体" panose="02010609060101010101" pitchFamily="49" charset="-122"/>
                <a:ea typeface="楷体" panose="02010609060101010101" pitchFamily="49" charset="-122"/>
                <a:sym typeface="+mn-ea"/>
              </a:rPr>
              <a:t>6E</a:t>
            </a:r>
            <a:r>
              <a:rPr lang="en-US" altLang="zh-CN" sz="2800" b="1" dirty="0">
                <a:latin typeface="楷体" panose="02010609060101010101" pitchFamily="49" charset="-122"/>
                <a:ea typeface="楷体" panose="02010609060101010101" pitchFamily="49" charset="-122"/>
                <a:sym typeface="+mn-ea"/>
              </a:rPr>
              <a:t>)</a:t>
            </a:r>
            <a:r>
              <a:rPr lang="zh-CN" altLang="en-US" sz="2800" b="1" baseline="-25000" dirty="0">
                <a:latin typeface="楷体" panose="02010609060101010101" pitchFamily="49" charset="-122"/>
                <a:ea typeface="楷体" panose="02010609060101010101" pitchFamily="49" charset="-122"/>
                <a:sym typeface="+mn-ea"/>
              </a:rPr>
              <a:t>16 </a:t>
            </a:r>
            <a:r>
              <a:rPr lang="zh-CN" altLang="en-US" sz="2800" b="1" dirty="0">
                <a:latin typeface="楷体" panose="02010609060101010101" pitchFamily="49" charset="-122"/>
                <a:ea typeface="楷体" panose="02010609060101010101" pitchFamily="49" charset="-122"/>
                <a:sym typeface="+mn-ea"/>
              </a:rPr>
              <a:t>=</a:t>
            </a:r>
            <a:r>
              <a:rPr lang="en-US" altLang="zh-CN" sz="2800" b="1" dirty="0">
                <a:latin typeface="楷体" panose="02010609060101010101" pitchFamily="49" charset="-122"/>
                <a:ea typeface="楷体" panose="02010609060101010101" pitchFamily="49" charset="-122"/>
                <a:sym typeface="+mn-ea"/>
              </a:rPr>
              <a:t>(</a:t>
            </a:r>
            <a:r>
              <a:rPr lang="zh-CN" altLang="en-US" sz="2800" b="1" dirty="0">
                <a:latin typeface="楷体" panose="02010609060101010101" pitchFamily="49" charset="-122"/>
                <a:ea typeface="楷体" panose="02010609060101010101" pitchFamily="49" charset="-122"/>
                <a:sym typeface="+mn-ea"/>
              </a:rPr>
              <a:t>156</a:t>
            </a:r>
            <a:r>
              <a:rPr lang="en-US" altLang="zh-CN" sz="2800" b="1" dirty="0">
                <a:latin typeface="楷体" panose="02010609060101010101" pitchFamily="49" charset="-122"/>
                <a:ea typeface="楷体" panose="02010609060101010101" pitchFamily="49" charset="-122"/>
                <a:sym typeface="+mn-ea"/>
              </a:rPr>
              <a:t>)</a:t>
            </a:r>
            <a:r>
              <a:rPr lang="zh-CN" altLang="en-US" sz="2800" b="1" baseline="-25000" dirty="0">
                <a:latin typeface="楷体" panose="02010609060101010101" pitchFamily="49" charset="-122"/>
                <a:ea typeface="楷体" panose="02010609060101010101" pitchFamily="49" charset="-122"/>
                <a:sym typeface="+mn-ea"/>
              </a:rPr>
              <a:t>8</a:t>
            </a:r>
            <a:endParaRPr lang="zh-CN" altLang="en-US" sz="2800" b="1" dirty="0">
              <a:latin typeface="楷体" panose="02010609060101010101" pitchFamily="49" charset="-122"/>
              <a:ea typeface="楷体" panose="02010609060101010101" pitchFamily="49" charset="-122"/>
              <a:sym typeface="+mn-ea"/>
            </a:endParaRPr>
          </a:p>
          <a:p>
            <a:pPr>
              <a:lnSpc>
                <a:spcPct val="150000"/>
              </a:lnSpc>
            </a:pPr>
            <a:r>
              <a:rPr lang="zh-CN" altLang="en-US" sz="2800" b="1" dirty="0">
                <a:latin typeface="楷体" panose="02010609060101010101" pitchFamily="49" charset="-122"/>
                <a:ea typeface="楷体" panose="02010609060101010101" pitchFamily="49" charset="-122"/>
                <a:sym typeface="+mn-ea"/>
              </a:rPr>
              <a:t>例子：十六进制：某机地址总线16位A</a:t>
            </a:r>
            <a:r>
              <a:rPr lang="zh-CN" altLang="en-US" sz="2800" b="1" baseline="-25000" dirty="0">
                <a:latin typeface="楷体" panose="02010609060101010101" pitchFamily="49" charset="-122"/>
                <a:ea typeface="楷体" panose="02010609060101010101" pitchFamily="49" charset="-122"/>
                <a:sym typeface="+mn-ea"/>
              </a:rPr>
              <a:t>0</a:t>
            </a:r>
            <a:r>
              <a:rPr lang="zh-CN" altLang="en-US" sz="2800" b="1" dirty="0">
                <a:latin typeface="楷体" panose="02010609060101010101" pitchFamily="49" charset="-122"/>
                <a:ea typeface="楷体" panose="02010609060101010101" pitchFamily="49" charset="-122"/>
                <a:sym typeface="+mn-ea"/>
              </a:rPr>
              <a:t>—A</a:t>
            </a:r>
            <a:r>
              <a:rPr lang="zh-CN" altLang="en-US" sz="2800" b="1" baseline="-25000" dirty="0">
                <a:latin typeface="楷体" panose="02010609060101010101" pitchFamily="49" charset="-122"/>
                <a:ea typeface="楷体" panose="02010609060101010101" pitchFamily="49" charset="-122"/>
                <a:sym typeface="+mn-ea"/>
              </a:rPr>
              <a:t>15</a:t>
            </a:r>
            <a:r>
              <a:rPr lang="zh-CN" altLang="en-US" sz="2800" b="1" dirty="0">
                <a:latin typeface="楷体" panose="02010609060101010101" pitchFamily="49" charset="-122"/>
                <a:ea typeface="楷体" panose="02010609060101010101" pitchFamily="49" charset="-122"/>
                <a:sym typeface="+mn-ea"/>
              </a:rPr>
              <a:t>（高），访存空间64KB。外设与主存采用统一编址，I/O空间占用FC00—FFFF。问地址总线可访问的主存容量与I/O空间容量分别为多大？</a:t>
            </a:r>
          </a:p>
        </p:txBody>
      </p:sp>
      <p:sp>
        <p:nvSpPr>
          <p:cNvPr id="2" name="Text Box 5"/>
          <p:cNvSpPr txBox="1"/>
          <p:nvPr/>
        </p:nvSpPr>
        <p:spPr>
          <a:xfrm>
            <a:off x="3423285" y="5817872"/>
            <a:ext cx="3496310" cy="637675"/>
          </a:xfrm>
          <a:prstGeom prst="rect">
            <a:avLst/>
          </a:prstGeom>
          <a:noFill/>
          <a:ln w="9525">
            <a:noFill/>
          </a:ln>
        </p:spPr>
        <p:txBody>
          <a:bodyPr wrap="square" anchor="t">
            <a:spAutoFit/>
          </a:bodyPr>
          <a:lstStyle/>
          <a:p>
            <a:pPr>
              <a:lnSpc>
                <a:spcPct val="150000"/>
              </a:lnSpc>
            </a:pPr>
            <a:r>
              <a:rPr lang="zh-CN" altLang="en-US" sz="2800" b="1" dirty="0">
                <a:solidFill>
                  <a:schemeClr val="accent6">
                    <a:lumMod val="75000"/>
                  </a:schemeClr>
                </a:solidFill>
                <a:latin typeface="楷体" panose="02010609060101010101" pitchFamily="49" charset="-122"/>
                <a:ea typeface="楷体" panose="02010609060101010101" pitchFamily="49" charset="-122"/>
                <a:sym typeface="+mn-ea"/>
              </a:rPr>
              <a:t>（分别为1K、63K）</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wipe(left)">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wipe(left)">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wipe(left)">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wipe(left)">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wipe(left)">
                                      <p:cBhvr>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animEffect transition="in" filter="wipe(left)">
                                      <p:cBhvr>
                                        <p:cTn id="3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DF5DC2BF-EA17-4A19-957B-0B06B4A86B49}" type="slidenum">
              <a:rPr lang="en-US" altLang="zh-CN" sz="1400"/>
              <a:pPr>
                <a:spcBef>
                  <a:spcPct val="0"/>
                </a:spcBef>
                <a:buFontTx/>
                <a:buNone/>
              </a:pPr>
              <a:t>8</a:t>
            </a:fld>
            <a:endParaRPr lang="en-US" altLang="zh-CN" sz="1400"/>
          </a:p>
        </p:txBody>
      </p:sp>
      <p:sp>
        <p:nvSpPr>
          <p:cNvPr id="26634" name="Rectangle 10"/>
          <p:cNvSpPr>
            <a:spLocks noChangeArrowheads="1"/>
          </p:cNvSpPr>
          <p:nvPr/>
        </p:nvSpPr>
        <p:spPr bwMode="auto">
          <a:xfrm>
            <a:off x="250825" y="386561"/>
            <a:ext cx="7467600" cy="70167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4000" b="1" dirty="0">
                <a:solidFill>
                  <a:schemeClr val="tx2"/>
                </a:solidFill>
                <a:latin typeface="黑体" panose="02010609060101010101" pitchFamily="49" charset="-122"/>
                <a:ea typeface="黑体" panose="02010609060101010101" pitchFamily="49" charset="-122"/>
              </a:rPr>
              <a:t>二进制与十进制间的转换</a:t>
            </a:r>
          </a:p>
        </p:txBody>
      </p:sp>
      <p:grpSp>
        <p:nvGrpSpPr>
          <p:cNvPr id="26635" name="Group 11"/>
          <p:cNvGrpSpPr>
            <a:grpSpLocks/>
          </p:cNvGrpSpPr>
          <p:nvPr/>
        </p:nvGrpSpPr>
        <p:grpSpPr bwMode="auto">
          <a:xfrm>
            <a:off x="611188" y="4076700"/>
            <a:ext cx="3092450" cy="590550"/>
            <a:chOff x="432" y="3305"/>
            <a:chExt cx="1948" cy="372"/>
          </a:xfrm>
        </p:grpSpPr>
        <p:sp>
          <p:nvSpPr>
            <p:cNvPr id="26636" name="Rectangle 12"/>
            <p:cNvSpPr>
              <a:spLocks noChangeArrowheads="1"/>
            </p:cNvSpPr>
            <p:nvPr/>
          </p:nvSpPr>
          <p:spPr bwMode="auto">
            <a:xfrm>
              <a:off x="816" y="3305"/>
              <a:ext cx="156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3200" dirty="0">
                  <a:effectLst>
                    <a:outerShdw blurRad="38100" dist="38100" dir="2700000" algn="tl">
                      <a:srgbClr val="C0C0C0"/>
                    </a:outerShdw>
                  </a:effectLst>
                </a:rPr>
                <a:t>：</a:t>
              </a:r>
              <a:r>
                <a:rPr lang="en-US" altLang="zh-CN" sz="3200" b="1" dirty="0">
                  <a:effectLst>
                    <a:outerShdw blurRad="38100" dist="38100" dir="2700000" algn="tl">
                      <a:srgbClr val="C0C0C0"/>
                    </a:outerShdw>
                  </a:effectLst>
                </a:rPr>
                <a:t>(0.675)</a:t>
              </a:r>
              <a:r>
                <a:rPr lang="en-US" altLang="zh-CN" sz="3200" b="1" baseline="-30000" dirty="0">
                  <a:effectLst>
                    <a:outerShdw blurRad="38100" dist="38100" dir="2700000" algn="tl">
                      <a:srgbClr val="C0C0C0"/>
                    </a:outerShdw>
                  </a:effectLst>
                </a:rPr>
                <a:t>10</a:t>
              </a:r>
              <a:r>
                <a:rPr lang="zh-CN" altLang="en-US" sz="3200" b="1" dirty="0">
                  <a:effectLst>
                    <a:outerShdw blurRad="38100" dist="38100" dir="2700000" algn="tl">
                      <a:srgbClr val="C0C0C0"/>
                    </a:outerShdw>
                  </a:effectLst>
                </a:rPr>
                <a:t>＝</a:t>
              </a:r>
              <a:endParaRPr lang="zh-CN" altLang="en-US" sz="3200" b="1" baseline="-30000" dirty="0">
                <a:effectLst>
                  <a:outerShdw blurRad="38100" dist="38100" dir="2700000" algn="tl">
                    <a:srgbClr val="C0C0C0"/>
                  </a:outerShdw>
                </a:effectLst>
              </a:endParaRPr>
            </a:p>
          </p:txBody>
        </p:sp>
        <p:sp>
          <p:nvSpPr>
            <p:cNvPr id="26637" name="Rectangle 13"/>
            <p:cNvSpPr>
              <a:spLocks noChangeArrowheads="1"/>
            </p:cNvSpPr>
            <p:nvPr/>
          </p:nvSpPr>
          <p:spPr bwMode="auto">
            <a:xfrm>
              <a:off x="432" y="3312"/>
              <a:ext cx="37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3200" b="1">
                  <a:effectLst>
                    <a:outerShdw blurRad="38100" dist="38100" dir="2700000" algn="tl">
                      <a:srgbClr val="C0C0C0"/>
                    </a:outerShdw>
                  </a:effectLst>
                </a:rPr>
                <a:t>例</a:t>
              </a:r>
            </a:p>
          </p:txBody>
        </p:sp>
      </p:grpSp>
      <p:sp>
        <p:nvSpPr>
          <p:cNvPr id="26638" name="Rectangle 14"/>
          <p:cNvSpPr>
            <a:spLocks noChangeArrowheads="1"/>
          </p:cNvSpPr>
          <p:nvPr/>
        </p:nvSpPr>
        <p:spPr bwMode="auto">
          <a:xfrm>
            <a:off x="330202" y="1286675"/>
            <a:ext cx="5387975" cy="579437"/>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dirty="0">
                <a:effectLst>
                  <a:outerShdw blurRad="38100" dist="38100" dir="2700000" algn="tl">
                    <a:srgbClr val="FFFFFF"/>
                  </a:outerShdw>
                </a:effectLst>
                <a:latin typeface="黑体" pitchFamily="49" charset="-122"/>
                <a:ea typeface="黑体" pitchFamily="49" charset="-122"/>
              </a:rPr>
              <a:t>(1)</a:t>
            </a:r>
            <a:r>
              <a:rPr lang="en-US" altLang="zh-CN" sz="3200" b="1" dirty="0">
                <a:effectLst>
                  <a:outerShdw blurRad="38100" dist="38100" dir="2700000" algn="tl">
                    <a:srgbClr val="FFFFFF"/>
                  </a:outerShdw>
                </a:effectLst>
                <a:latin typeface="Times New Roman"/>
                <a:ea typeface="黑体" pitchFamily="49" charset="-122"/>
              </a:rPr>
              <a:t> </a:t>
            </a:r>
            <a:r>
              <a:rPr lang="zh-CN" altLang="en-US" sz="3200" b="1" dirty="0">
                <a:effectLst>
                  <a:outerShdw blurRad="38100" dist="38100" dir="2700000" algn="tl">
                    <a:srgbClr val="FFFFFF"/>
                  </a:outerShdw>
                </a:effectLst>
                <a:latin typeface="黑体" pitchFamily="49" charset="-122"/>
                <a:ea typeface="黑体" pitchFamily="49" charset="-122"/>
              </a:rPr>
              <a:t>十进制数转换为二进制数</a:t>
            </a:r>
          </a:p>
        </p:txBody>
      </p:sp>
      <p:sp>
        <p:nvSpPr>
          <p:cNvPr id="26639" name="Rectangle 15"/>
          <p:cNvSpPr>
            <a:spLocks noChangeArrowheads="1"/>
          </p:cNvSpPr>
          <p:nvPr/>
        </p:nvSpPr>
        <p:spPr bwMode="auto">
          <a:xfrm>
            <a:off x="512763" y="1987559"/>
            <a:ext cx="798167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3200" dirty="0">
                <a:solidFill>
                  <a:srgbClr val="FF0000"/>
                </a:solidFill>
                <a:effectLst>
                  <a:outerShdw blurRad="38100" dist="38100" dir="2700000" algn="tl">
                    <a:srgbClr val="C0C0C0"/>
                  </a:outerShdw>
                </a:effectLst>
                <a:latin typeface="黑体" pitchFamily="49" charset="-122"/>
                <a:ea typeface="黑体" pitchFamily="49" charset="-122"/>
              </a:rPr>
              <a:t>整数</a:t>
            </a:r>
            <a:r>
              <a:rPr lang="zh-CN" altLang="en-US" sz="3200" dirty="0">
                <a:effectLst>
                  <a:outerShdw blurRad="38100" dist="38100" dir="2700000" algn="tl">
                    <a:srgbClr val="C0C0C0"/>
                  </a:outerShdw>
                </a:effectLst>
                <a:latin typeface="黑体" pitchFamily="49" charset="-122"/>
                <a:ea typeface="黑体" pitchFamily="49" charset="-122"/>
              </a:rPr>
              <a:t>部分：除以</a:t>
            </a:r>
            <a:r>
              <a:rPr lang="en-US" altLang="zh-CN" sz="3200" dirty="0">
                <a:effectLst>
                  <a:outerShdw blurRad="38100" dist="38100" dir="2700000" algn="tl">
                    <a:srgbClr val="C0C0C0"/>
                  </a:outerShdw>
                </a:effectLst>
                <a:latin typeface="黑体" pitchFamily="49" charset="-122"/>
                <a:ea typeface="黑体" pitchFamily="49" charset="-122"/>
              </a:rPr>
              <a:t>2</a:t>
            </a:r>
            <a:r>
              <a:rPr lang="zh-CN" altLang="en-US" sz="3200" dirty="0">
                <a:effectLst>
                  <a:outerShdw blurRad="38100" dist="38100" dir="2700000" algn="tl">
                    <a:srgbClr val="C0C0C0"/>
                  </a:outerShdw>
                </a:effectLst>
                <a:latin typeface="黑体" pitchFamily="49" charset="-122"/>
                <a:ea typeface="黑体" pitchFamily="49" charset="-122"/>
              </a:rPr>
              <a:t>取余数，直到商为</a:t>
            </a:r>
            <a:r>
              <a:rPr lang="en-US" altLang="zh-CN" sz="3200" dirty="0">
                <a:effectLst>
                  <a:outerShdw blurRad="38100" dist="38100" dir="2700000" algn="tl">
                    <a:srgbClr val="C0C0C0"/>
                  </a:outerShdw>
                </a:effectLst>
                <a:latin typeface="黑体" pitchFamily="49" charset="-122"/>
                <a:ea typeface="黑体" pitchFamily="49" charset="-122"/>
              </a:rPr>
              <a:t>0</a:t>
            </a:r>
            <a:r>
              <a:rPr lang="zh-CN" altLang="en-US" sz="3200" dirty="0">
                <a:effectLst>
                  <a:outerShdw blurRad="38100" dist="38100" dir="2700000" algn="tl">
                    <a:srgbClr val="C0C0C0"/>
                  </a:outerShdw>
                </a:effectLst>
                <a:latin typeface="黑体" pitchFamily="49" charset="-122"/>
                <a:ea typeface="黑体" pitchFamily="49" charset="-122"/>
              </a:rPr>
              <a:t>为止。</a:t>
            </a:r>
            <a:endParaRPr lang="en-US" altLang="zh-CN" sz="3200" dirty="0">
              <a:effectLst>
                <a:outerShdw blurRad="38100" dist="38100" dir="2700000" algn="tl">
                  <a:srgbClr val="C0C0C0"/>
                </a:outerShdw>
              </a:effectLst>
              <a:latin typeface="黑体" pitchFamily="49" charset="-122"/>
              <a:ea typeface="黑体" pitchFamily="49" charset="-122"/>
            </a:endParaRPr>
          </a:p>
          <a:p>
            <a:pPr eaLnBrk="1" hangingPunct="1">
              <a:defRPr/>
            </a:pPr>
            <a:r>
              <a:rPr lang="en-US" altLang="zh-CN" sz="3200" b="1" dirty="0">
                <a:effectLst>
                  <a:outerShdw blurRad="38100" dist="38100" dir="2700000" algn="tl">
                    <a:srgbClr val="C0C0C0"/>
                  </a:outerShdw>
                </a:effectLst>
              </a:rPr>
              <a:t>(105)</a:t>
            </a:r>
            <a:r>
              <a:rPr lang="en-US" altLang="zh-CN" sz="3200" b="1" baseline="-30000" dirty="0">
                <a:effectLst>
                  <a:outerShdw blurRad="38100" dist="38100" dir="2700000" algn="tl">
                    <a:srgbClr val="C0C0C0"/>
                  </a:outerShdw>
                </a:effectLst>
              </a:rPr>
              <a:t>10</a:t>
            </a:r>
            <a:r>
              <a:rPr lang="zh-CN" altLang="en-US" sz="3200" b="1" dirty="0">
                <a:effectLst>
                  <a:outerShdw blurRad="38100" dist="38100" dir="2700000" algn="tl">
                    <a:srgbClr val="C0C0C0"/>
                  </a:outerShdw>
                </a:effectLst>
              </a:rPr>
              <a:t> ＝（</a:t>
            </a:r>
            <a:r>
              <a:rPr lang="en-US" altLang="zh-CN" sz="3200" b="1" dirty="0">
                <a:effectLst>
                  <a:outerShdw blurRad="38100" dist="38100" dir="2700000" algn="tl">
                    <a:srgbClr val="C0C0C0"/>
                  </a:outerShdw>
                </a:effectLst>
              </a:rPr>
              <a:t> 1101001)</a:t>
            </a:r>
            <a:r>
              <a:rPr lang="en-US" altLang="zh-CN" sz="3200" b="1" baseline="-30000" dirty="0">
                <a:effectLst>
                  <a:outerShdw blurRad="38100" dist="38100" dir="2700000" algn="tl">
                    <a:srgbClr val="C0C0C0"/>
                  </a:outerShdw>
                </a:effectLst>
              </a:rPr>
              <a:t>2</a:t>
            </a:r>
            <a:endParaRPr lang="zh-CN" altLang="en-US" sz="3200" dirty="0">
              <a:effectLst>
                <a:outerShdw blurRad="38100" dist="38100" dir="2700000" algn="tl">
                  <a:srgbClr val="C0C0C0"/>
                </a:outerShdw>
              </a:effectLst>
              <a:latin typeface="黑体" pitchFamily="49" charset="-122"/>
              <a:ea typeface="黑体" pitchFamily="49" charset="-122"/>
            </a:endParaRPr>
          </a:p>
        </p:txBody>
      </p:sp>
      <p:sp>
        <p:nvSpPr>
          <p:cNvPr id="26641" name="Rectangle 17"/>
          <p:cNvSpPr>
            <a:spLocks noChangeArrowheads="1"/>
          </p:cNvSpPr>
          <p:nvPr/>
        </p:nvSpPr>
        <p:spPr bwMode="auto">
          <a:xfrm>
            <a:off x="512763" y="3001963"/>
            <a:ext cx="8153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sz="3200" dirty="0">
                <a:solidFill>
                  <a:srgbClr val="FF0000"/>
                </a:solidFill>
                <a:effectLst>
                  <a:outerShdw blurRad="38100" dist="38100" dir="2700000" algn="tl">
                    <a:srgbClr val="C0C0C0"/>
                  </a:outerShdw>
                </a:effectLst>
                <a:latin typeface="黑体" pitchFamily="49" charset="-122"/>
                <a:ea typeface="黑体" pitchFamily="49" charset="-122"/>
              </a:rPr>
              <a:t>小数</a:t>
            </a:r>
            <a:r>
              <a:rPr lang="zh-CN" altLang="en-US" sz="3200" dirty="0">
                <a:effectLst>
                  <a:outerShdw blurRad="38100" dist="38100" dir="2700000" algn="tl">
                    <a:srgbClr val="C0C0C0"/>
                  </a:outerShdw>
                </a:effectLst>
                <a:latin typeface="黑体" pitchFamily="49" charset="-122"/>
                <a:ea typeface="黑体" pitchFamily="49" charset="-122"/>
              </a:rPr>
              <a:t>部分：乘以</a:t>
            </a:r>
            <a:r>
              <a:rPr lang="en-US" altLang="zh-CN" sz="3200" dirty="0">
                <a:effectLst>
                  <a:outerShdw blurRad="38100" dist="38100" dir="2700000" algn="tl">
                    <a:srgbClr val="C0C0C0"/>
                  </a:outerShdw>
                </a:effectLst>
                <a:latin typeface="黑体" pitchFamily="49" charset="-122"/>
                <a:ea typeface="黑体" pitchFamily="49" charset="-122"/>
              </a:rPr>
              <a:t>2</a:t>
            </a:r>
            <a:r>
              <a:rPr lang="zh-CN" altLang="en-US" sz="3200" dirty="0">
                <a:effectLst>
                  <a:outerShdw blurRad="38100" dist="38100" dir="2700000" algn="tl">
                    <a:srgbClr val="C0C0C0"/>
                  </a:outerShdw>
                </a:effectLst>
                <a:latin typeface="黑体" pitchFamily="49" charset="-122"/>
                <a:ea typeface="黑体" pitchFamily="49" charset="-122"/>
              </a:rPr>
              <a:t>取整数，直到小数为</a:t>
            </a:r>
            <a:r>
              <a:rPr lang="en-US" altLang="zh-CN" sz="3200" dirty="0">
                <a:effectLst>
                  <a:outerShdw blurRad="38100" dist="38100" dir="2700000" algn="tl">
                    <a:srgbClr val="C0C0C0"/>
                  </a:outerShdw>
                </a:effectLst>
                <a:latin typeface="黑体" pitchFamily="49" charset="-122"/>
                <a:ea typeface="黑体" pitchFamily="49" charset="-122"/>
              </a:rPr>
              <a:t>0(</a:t>
            </a:r>
            <a:r>
              <a:rPr lang="zh-CN" altLang="en-US" sz="3200" dirty="0">
                <a:effectLst>
                  <a:outerShdw blurRad="38100" dist="38100" dir="2700000" algn="tl">
                    <a:srgbClr val="C0C0C0"/>
                  </a:outerShdw>
                </a:effectLst>
                <a:latin typeface="黑体" pitchFamily="49" charset="-122"/>
                <a:ea typeface="黑体" pitchFamily="49" charset="-122"/>
              </a:rPr>
              <a:t>或到达要求精度</a:t>
            </a:r>
            <a:r>
              <a:rPr lang="en-US" altLang="zh-CN" sz="3200" dirty="0">
                <a:effectLst>
                  <a:outerShdw blurRad="38100" dist="38100" dir="2700000" algn="tl">
                    <a:srgbClr val="C0C0C0"/>
                  </a:outerShdw>
                </a:effectLst>
                <a:latin typeface="黑体" pitchFamily="49" charset="-122"/>
                <a:ea typeface="黑体" pitchFamily="49" charset="-122"/>
              </a:rPr>
              <a:t>)</a:t>
            </a:r>
            <a:r>
              <a:rPr lang="zh-CN" altLang="en-US" sz="3200" dirty="0">
                <a:effectLst>
                  <a:outerShdw blurRad="38100" dist="38100" dir="2700000" algn="tl">
                    <a:srgbClr val="C0C0C0"/>
                  </a:outerShdw>
                </a:effectLst>
                <a:latin typeface="黑体" pitchFamily="49" charset="-122"/>
                <a:ea typeface="黑体" pitchFamily="49" charset="-122"/>
              </a:rPr>
              <a:t>为止。</a:t>
            </a:r>
          </a:p>
        </p:txBody>
      </p:sp>
      <p:sp>
        <p:nvSpPr>
          <p:cNvPr id="26644" name="Rectangle 20"/>
          <p:cNvSpPr>
            <a:spLocks noChangeArrowheads="1"/>
          </p:cNvSpPr>
          <p:nvPr/>
        </p:nvSpPr>
        <p:spPr bwMode="auto">
          <a:xfrm>
            <a:off x="250827" y="4802190"/>
            <a:ext cx="5543505" cy="584775"/>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FFFFFF"/>
                  </a:outerShdw>
                </a:effectLst>
                <a:latin typeface="黑体" pitchFamily="49" charset="-122"/>
                <a:ea typeface="黑体" pitchFamily="49" charset="-122"/>
              </a:rPr>
              <a:t>(2) </a:t>
            </a:r>
            <a:r>
              <a:rPr lang="zh-CN" altLang="en-US" sz="3200" b="1">
                <a:effectLst>
                  <a:outerShdw blurRad="38100" dist="38100" dir="2700000" algn="tl">
                    <a:srgbClr val="FFFFFF"/>
                  </a:outerShdw>
                </a:effectLst>
                <a:latin typeface="黑体" pitchFamily="49" charset="-122"/>
                <a:ea typeface="黑体" pitchFamily="49" charset="-122"/>
              </a:rPr>
              <a:t>二进制数转换为十进制数</a:t>
            </a:r>
          </a:p>
        </p:txBody>
      </p:sp>
      <p:sp>
        <p:nvSpPr>
          <p:cNvPr id="26645" name="Rectangle 21"/>
          <p:cNvSpPr>
            <a:spLocks noChangeArrowheads="1"/>
          </p:cNvSpPr>
          <p:nvPr/>
        </p:nvSpPr>
        <p:spPr bwMode="auto">
          <a:xfrm>
            <a:off x="684213" y="5445125"/>
            <a:ext cx="3435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3200">
                <a:effectLst>
                  <a:outerShdw blurRad="38100" dist="38100" dir="2700000" algn="tl">
                    <a:srgbClr val="C0C0C0"/>
                  </a:outerShdw>
                </a:effectLst>
                <a:ea typeface="黑体" pitchFamily="49" charset="-122"/>
              </a:rPr>
              <a:t>按权位展开求和。</a:t>
            </a:r>
          </a:p>
        </p:txBody>
      </p:sp>
      <p:sp>
        <p:nvSpPr>
          <p:cNvPr id="26646" name="Rectangle 22"/>
          <p:cNvSpPr>
            <a:spLocks noChangeArrowheads="1"/>
          </p:cNvSpPr>
          <p:nvPr/>
        </p:nvSpPr>
        <p:spPr bwMode="auto">
          <a:xfrm>
            <a:off x="623890" y="6092825"/>
            <a:ext cx="22129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defRPr/>
            </a:pPr>
            <a:r>
              <a:rPr lang="zh-CN" altLang="en-US" sz="3200" b="1">
                <a:effectLst>
                  <a:outerShdw blurRad="38100" dist="38100" dir="2700000" algn="tl">
                    <a:srgbClr val="C0C0C0"/>
                  </a:outerShdw>
                </a:effectLst>
              </a:rPr>
              <a:t>例： </a:t>
            </a:r>
            <a:r>
              <a:rPr lang="en-US" altLang="zh-CN" sz="3200" b="1">
                <a:effectLst>
                  <a:outerShdw blurRad="38100" dist="38100" dir="2700000" algn="tl">
                    <a:srgbClr val="C0C0C0"/>
                  </a:outerShdw>
                </a:effectLst>
              </a:rPr>
              <a:t>(11.1)</a:t>
            </a:r>
            <a:r>
              <a:rPr lang="en-US" altLang="zh-CN" sz="3200" b="1" baseline="-25000">
                <a:effectLst>
                  <a:outerShdw blurRad="38100" dist="38100" dir="2700000" algn="tl">
                    <a:srgbClr val="C0C0C0"/>
                  </a:outerShdw>
                </a:effectLst>
              </a:rPr>
              <a:t>2</a:t>
            </a:r>
            <a:endParaRPr lang="en-US" altLang="zh-CN" sz="3200" b="1">
              <a:effectLst>
                <a:outerShdw blurRad="38100" dist="38100" dir="2700000" algn="tl">
                  <a:srgbClr val="C0C0C0"/>
                </a:outerShdw>
              </a:effectLst>
            </a:endParaRPr>
          </a:p>
        </p:txBody>
      </p:sp>
      <p:sp>
        <p:nvSpPr>
          <p:cNvPr id="26648" name="Rectangle 24"/>
          <p:cNvSpPr>
            <a:spLocks noChangeArrowheads="1"/>
          </p:cNvSpPr>
          <p:nvPr/>
        </p:nvSpPr>
        <p:spPr bwMode="auto">
          <a:xfrm>
            <a:off x="2743200" y="6092827"/>
            <a:ext cx="464261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defRPr/>
            </a:pPr>
            <a:r>
              <a:rPr lang="en-US" altLang="zh-CN" sz="3200" b="1">
                <a:effectLst>
                  <a:outerShdw blurRad="38100" dist="38100" dir="2700000" algn="tl">
                    <a:srgbClr val="C0C0C0"/>
                  </a:outerShdw>
                </a:effectLst>
              </a:rPr>
              <a:t>=1×2</a:t>
            </a:r>
            <a:r>
              <a:rPr lang="en-US" altLang="zh-CN" sz="3200" b="1" baseline="30000">
                <a:effectLst>
                  <a:outerShdw blurRad="38100" dist="38100" dir="2700000" algn="tl">
                    <a:srgbClr val="C0C0C0"/>
                  </a:outerShdw>
                </a:effectLst>
              </a:rPr>
              <a:t>1</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1×2</a:t>
            </a:r>
            <a:r>
              <a:rPr lang="en-US" altLang="zh-CN" sz="3200" b="1" baseline="30000">
                <a:effectLst>
                  <a:outerShdw blurRad="38100" dist="38100" dir="2700000" algn="tl">
                    <a:srgbClr val="C0C0C0"/>
                  </a:outerShdw>
                </a:effectLst>
              </a:rPr>
              <a:t>0</a:t>
            </a:r>
            <a:r>
              <a:rPr lang="zh-CN" altLang="en-US" sz="3200" b="1">
                <a:effectLst>
                  <a:outerShdw blurRad="38100" dist="38100" dir="2700000" algn="tl">
                    <a:srgbClr val="C0C0C0"/>
                  </a:outerShdw>
                </a:effectLst>
              </a:rPr>
              <a:t>＋</a:t>
            </a:r>
            <a:r>
              <a:rPr lang="en-US" altLang="zh-CN" sz="3200" b="1">
                <a:effectLst>
                  <a:outerShdw blurRad="38100" dist="38100" dir="2700000" algn="tl">
                    <a:srgbClr val="C0C0C0"/>
                  </a:outerShdw>
                </a:effectLst>
              </a:rPr>
              <a:t>1×2</a:t>
            </a:r>
            <a:r>
              <a:rPr lang="en-US" altLang="zh-CN" sz="3200" b="1" baseline="30000">
                <a:effectLst>
                  <a:outerShdw blurRad="38100" dist="38100" dir="2700000" algn="tl">
                    <a:srgbClr val="C0C0C0"/>
                  </a:outerShdw>
                </a:effectLst>
              </a:rPr>
              <a:t>-1</a:t>
            </a:r>
            <a:r>
              <a:rPr lang="en-US" altLang="zh-CN" sz="3200" b="1">
                <a:effectLst>
                  <a:outerShdw blurRad="38100" dist="38100" dir="2700000" algn="tl">
                    <a:srgbClr val="C0C0C0"/>
                  </a:outerShdw>
                </a:effectLst>
              </a:rPr>
              <a:t> =3.5</a:t>
            </a:r>
          </a:p>
        </p:txBody>
      </p:sp>
      <p:grpSp>
        <p:nvGrpSpPr>
          <p:cNvPr id="26649" name="Group 25"/>
          <p:cNvGrpSpPr>
            <a:grpSpLocks/>
          </p:cNvGrpSpPr>
          <p:nvPr/>
        </p:nvGrpSpPr>
        <p:grpSpPr bwMode="auto">
          <a:xfrm>
            <a:off x="3203577" y="4049713"/>
            <a:ext cx="2341563" cy="590550"/>
            <a:chOff x="432" y="3305"/>
            <a:chExt cx="1475" cy="372"/>
          </a:xfrm>
        </p:grpSpPr>
        <p:sp>
          <p:nvSpPr>
            <p:cNvPr id="26650" name="Rectangle 26"/>
            <p:cNvSpPr>
              <a:spLocks noChangeArrowheads="1"/>
            </p:cNvSpPr>
            <p:nvPr/>
          </p:nvSpPr>
          <p:spPr bwMode="auto">
            <a:xfrm>
              <a:off x="816" y="3305"/>
              <a:ext cx="109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dirty="0">
                  <a:effectLst>
                    <a:outerShdw blurRad="38100" dist="38100" dir="2700000" algn="tl">
                      <a:srgbClr val="C0C0C0"/>
                    </a:outerShdw>
                  </a:effectLst>
                </a:rPr>
                <a:t>(0.1010)</a:t>
              </a:r>
              <a:r>
                <a:rPr lang="en-US" altLang="zh-CN" sz="3200" b="1" baseline="-30000" dirty="0">
                  <a:effectLst>
                    <a:outerShdw blurRad="38100" dist="38100" dir="2700000" algn="tl">
                      <a:srgbClr val="C0C0C0"/>
                    </a:outerShdw>
                  </a:effectLst>
                </a:rPr>
                <a:t>2</a:t>
              </a:r>
            </a:p>
          </p:txBody>
        </p:sp>
        <p:sp>
          <p:nvSpPr>
            <p:cNvPr id="26651" name="Rectangle 27"/>
            <p:cNvSpPr>
              <a:spLocks noChangeArrowheads="1"/>
            </p:cNvSpPr>
            <p:nvPr/>
          </p:nvSpPr>
          <p:spPr bwMode="auto">
            <a:xfrm>
              <a:off x="432" y="3312"/>
              <a:ext cx="11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endParaRPr lang="zh-CN" altLang="zh-CN" sz="3200" b="1">
                <a:effectLst>
                  <a:outerShdw blurRad="38100" dist="38100" dir="2700000" algn="tl">
                    <a:srgbClr val="C0C0C0"/>
                  </a:outerShdw>
                </a:effectLst>
              </a:endParaRPr>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34"/>
                                        </p:tgtEl>
                                        <p:attrNameLst>
                                          <p:attrName>style.visibility</p:attrName>
                                        </p:attrNameLst>
                                      </p:cBhvr>
                                      <p:to>
                                        <p:strVal val="visible"/>
                                      </p:to>
                                    </p:set>
                                    <p:anim calcmode="lin" valueType="num">
                                      <p:cBhvr additive="base">
                                        <p:cTn id="7" dur="500" fill="hold"/>
                                        <p:tgtEl>
                                          <p:spTgt spid="26634"/>
                                        </p:tgtEl>
                                        <p:attrNameLst>
                                          <p:attrName>ppt_x</p:attrName>
                                        </p:attrNameLst>
                                      </p:cBhvr>
                                      <p:tavLst>
                                        <p:tav tm="0">
                                          <p:val>
                                            <p:strVal val="0-#ppt_w/2"/>
                                          </p:val>
                                        </p:tav>
                                        <p:tav tm="100000">
                                          <p:val>
                                            <p:strVal val="#ppt_x"/>
                                          </p:val>
                                        </p:tav>
                                      </p:tavLst>
                                    </p:anim>
                                    <p:anim calcmode="lin" valueType="num">
                                      <p:cBhvr additive="base">
                                        <p:cTn id="8" dur="500" fill="hold"/>
                                        <p:tgtEl>
                                          <p:spTgt spid="266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6638"/>
                                        </p:tgtEl>
                                        <p:attrNameLst>
                                          <p:attrName>style.visibility</p:attrName>
                                        </p:attrNameLst>
                                      </p:cBhvr>
                                      <p:to>
                                        <p:strVal val="visible"/>
                                      </p:to>
                                    </p:set>
                                    <p:animEffect transition="in" filter="blinds(horizontal)">
                                      <p:cBhvr>
                                        <p:cTn id="13" dur="500"/>
                                        <p:tgtEl>
                                          <p:spTgt spid="2663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6639">
                                            <p:txEl>
                                              <p:pRg st="0" end="0"/>
                                            </p:txEl>
                                          </p:spTgt>
                                        </p:tgtEl>
                                        <p:attrNameLst>
                                          <p:attrName>style.visibility</p:attrName>
                                        </p:attrNameLst>
                                      </p:cBhvr>
                                      <p:to>
                                        <p:strVal val="visible"/>
                                      </p:to>
                                    </p:set>
                                    <p:animEffect transition="in" filter="blinds(horizontal)">
                                      <p:cBhvr>
                                        <p:cTn id="18" dur="500"/>
                                        <p:tgtEl>
                                          <p:spTgt spid="26639">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6639">
                                            <p:txEl>
                                              <p:pRg st="1" end="1"/>
                                            </p:txEl>
                                          </p:spTgt>
                                        </p:tgtEl>
                                        <p:attrNameLst>
                                          <p:attrName>style.visibility</p:attrName>
                                        </p:attrNameLst>
                                      </p:cBhvr>
                                      <p:to>
                                        <p:strVal val="visible"/>
                                      </p:to>
                                    </p:set>
                                    <p:animEffect transition="in" filter="blinds(horizontal)">
                                      <p:cBhvr>
                                        <p:cTn id="23" dur="500"/>
                                        <p:tgtEl>
                                          <p:spTgt spid="26639">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6641"/>
                                        </p:tgtEl>
                                        <p:attrNameLst>
                                          <p:attrName>style.visibility</p:attrName>
                                        </p:attrNameLst>
                                      </p:cBhvr>
                                      <p:to>
                                        <p:strVal val="visible"/>
                                      </p:to>
                                    </p:set>
                                    <p:animEffect transition="in" filter="blinds(horizontal)">
                                      <p:cBhvr>
                                        <p:cTn id="28" dur="500"/>
                                        <p:tgtEl>
                                          <p:spTgt spid="2664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26635"/>
                                        </p:tgtEl>
                                        <p:attrNameLst>
                                          <p:attrName>style.visibility</p:attrName>
                                        </p:attrNameLst>
                                      </p:cBhvr>
                                      <p:to>
                                        <p:strVal val="visible"/>
                                      </p:to>
                                    </p:set>
                                    <p:animEffect transition="in" filter="wipe(left)">
                                      <p:cBhvr>
                                        <p:cTn id="33" dur="500"/>
                                        <p:tgtEl>
                                          <p:spTgt spid="2663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26649"/>
                                        </p:tgtEl>
                                        <p:attrNameLst>
                                          <p:attrName>style.visibility</p:attrName>
                                        </p:attrNameLst>
                                      </p:cBhvr>
                                      <p:to>
                                        <p:strVal val="visible"/>
                                      </p:to>
                                    </p:set>
                                    <p:animEffect transition="in" filter="wipe(left)">
                                      <p:cBhvr>
                                        <p:cTn id="38" dur="500"/>
                                        <p:tgtEl>
                                          <p:spTgt spid="2664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6644"/>
                                        </p:tgtEl>
                                        <p:attrNameLst>
                                          <p:attrName>style.visibility</p:attrName>
                                        </p:attrNameLst>
                                      </p:cBhvr>
                                      <p:to>
                                        <p:strVal val="visible"/>
                                      </p:to>
                                    </p:set>
                                    <p:animEffect transition="in" filter="blinds(horizontal)">
                                      <p:cBhvr>
                                        <p:cTn id="43" dur="500"/>
                                        <p:tgtEl>
                                          <p:spTgt spid="2664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6645"/>
                                        </p:tgtEl>
                                        <p:attrNameLst>
                                          <p:attrName>style.visibility</p:attrName>
                                        </p:attrNameLst>
                                      </p:cBhvr>
                                      <p:to>
                                        <p:strVal val="visible"/>
                                      </p:to>
                                    </p:set>
                                    <p:animEffect transition="in" filter="blinds(horizontal)">
                                      <p:cBhvr>
                                        <p:cTn id="48" dur="500"/>
                                        <p:tgtEl>
                                          <p:spTgt spid="2664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6646"/>
                                        </p:tgtEl>
                                        <p:attrNameLst>
                                          <p:attrName>style.visibility</p:attrName>
                                        </p:attrNameLst>
                                      </p:cBhvr>
                                      <p:to>
                                        <p:strVal val="visible"/>
                                      </p:to>
                                    </p:set>
                                    <p:animEffect transition="in" filter="wipe(left)">
                                      <p:cBhvr>
                                        <p:cTn id="53" dur="500"/>
                                        <p:tgtEl>
                                          <p:spTgt spid="2664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6648"/>
                                        </p:tgtEl>
                                        <p:attrNameLst>
                                          <p:attrName>style.visibility</p:attrName>
                                        </p:attrNameLst>
                                      </p:cBhvr>
                                      <p:to>
                                        <p:strVal val="visible"/>
                                      </p:to>
                                    </p:set>
                                    <p:animEffect transition="in" filter="wipe(left)">
                                      <p:cBhvr>
                                        <p:cTn id="58" dur="500"/>
                                        <p:tgtEl>
                                          <p:spTgt spid="26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4" grpId="0" animBg="1" autoUpdateAnimBg="0"/>
      <p:bldP spid="26638" grpId="0" animBg="1" autoUpdateAnimBg="0"/>
      <p:bldP spid="26639" grpId="0" build="p" autoUpdateAnimBg="0"/>
      <p:bldP spid="26641" grpId="0" autoUpdateAnimBg="0"/>
      <p:bldP spid="26644" grpId="0" animBg="1" autoUpdateAnimBg="0"/>
      <p:bldP spid="26645" grpId="0" autoUpdateAnimBg="0"/>
      <p:bldP spid="26646" grpId="0" autoUpdateAnimBg="0"/>
      <p:bldP spid="26648"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55F09BC6-6B59-4905-A311-87A8FB9F3854}" type="slidenum">
              <a:rPr lang="en-US" altLang="zh-CN" sz="1400"/>
              <a:pPr>
                <a:spcBef>
                  <a:spcPct val="0"/>
                </a:spcBef>
                <a:buFontTx/>
                <a:buNone/>
              </a:pPr>
              <a:t>9</a:t>
            </a:fld>
            <a:endParaRPr lang="en-US" altLang="zh-CN" sz="1400"/>
          </a:p>
        </p:txBody>
      </p:sp>
      <p:sp>
        <p:nvSpPr>
          <p:cNvPr id="44035" name="Rectangle 2"/>
          <p:cNvSpPr>
            <a:spLocks noChangeArrowheads="1"/>
          </p:cNvSpPr>
          <p:nvPr/>
        </p:nvSpPr>
        <p:spPr bwMode="auto">
          <a:xfrm>
            <a:off x="203269" y="594458"/>
            <a:ext cx="8610600" cy="707886"/>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4000" b="1" dirty="0">
                <a:solidFill>
                  <a:schemeClr val="tx2"/>
                </a:solidFill>
                <a:latin typeface="黑体" panose="02010609060101010101" pitchFamily="49" charset="-122"/>
                <a:ea typeface="黑体" panose="02010609060101010101" pitchFamily="49" charset="-122"/>
              </a:rPr>
              <a:t>八进制、十六进制与二进制数的转换</a:t>
            </a:r>
          </a:p>
        </p:txBody>
      </p:sp>
      <p:sp>
        <p:nvSpPr>
          <p:cNvPr id="27651" name="Rectangle 3"/>
          <p:cNvSpPr>
            <a:spLocks noChangeArrowheads="1"/>
          </p:cNvSpPr>
          <p:nvPr/>
        </p:nvSpPr>
        <p:spPr bwMode="auto">
          <a:xfrm>
            <a:off x="152402" y="1565957"/>
            <a:ext cx="5491163" cy="579437"/>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dirty="0">
                <a:effectLst>
                  <a:outerShdw blurRad="38100" dist="38100" dir="2700000" algn="tl">
                    <a:srgbClr val="FFFFFF"/>
                  </a:outerShdw>
                </a:effectLst>
                <a:latin typeface="黑体" pitchFamily="49" charset="-122"/>
                <a:ea typeface="黑体" pitchFamily="49" charset="-122"/>
              </a:rPr>
              <a:t>(1) </a:t>
            </a:r>
            <a:r>
              <a:rPr lang="zh-CN" altLang="en-US" sz="3200" b="1" dirty="0">
                <a:effectLst>
                  <a:outerShdw blurRad="38100" dist="38100" dir="2700000" algn="tl">
                    <a:srgbClr val="FFFFFF"/>
                  </a:outerShdw>
                </a:effectLst>
                <a:latin typeface="黑体" pitchFamily="49" charset="-122"/>
                <a:ea typeface="黑体" pitchFamily="49" charset="-122"/>
              </a:rPr>
              <a:t>二进制数转换为八进制数</a:t>
            </a:r>
          </a:p>
        </p:txBody>
      </p:sp>
      <p:sp>
        <p:nvSpPr>
          <p:cNvPr id="27652" name="Rectangle 4"/>
          <p:cNvSpPr>
            <a:spLocks noChangeArrowheads="1"/>
          </p:cNvSpPr>
          <p:nvPr/>
        </p:nvSpPr>
        <p:spPr bwMode="auto">
          <a:xfrm>
            <a:off x="590550" y="3460750"/>
            <a:ext cx="46116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defRPr/>
            </a:pPr>
            <a:r>
              <a:rPr lang="zh-CN" altLang="en-US" sz="3200" b="1" dirty="0">
                <a:effectLst>
                  <a:outerShdw blurRad="38100" dist="38100" dir="2700000" algn="tl">
                    <a:srgbClr val="C0C0C0"/>
                  </a:outerShdw>
                </a:effectLst>
              </a:rPr>
              <a:t>例</a:t>
            </a:r>
            <a:r>
              <a:rPr lang="en-US" altLang="zh-CN" sz="3200" b="1" dirty="0">
                <a:effectLst>
                  <a:outerShdw blurRad="38100" dist="38100" dir="2700000" algn="tl">
                    <a:srgbClr val="C0C0C0"/>
                  </a:outerShdw>
                </a:effectLst>
              </a:rPr>
              <a:t>1: (1011101.0110101)</a:t>
            </a:r>
            <a:r>
              <a:rPr lang="en-US" altLang="zh-CN" sz="3200" b="1" baseline="-25000" dirty="0">
                <a:effectLst>
                  <a:outerShdw blurRad="38100" dist="38100" dir="2700000" algn="tl">
                    <a:srgbClr val="C0C0C0"/>
                  </a:outerShdw>
                </a:effectLst>
              </a:rPr>
              <a:t>2</a:t>
            </a:r>
            <a:r>
              <a:rPr lang="en-US" altLang="zh-CN" sz="3200" b="1" dirty="0">
                <a:effectLst>
                  <a:outerShdw blurRad="38100" dist="38100" dir="2700000" algn="tl">
                    <a:srgbClr val="C0C0C0"/>
                  </a:outerShdw>
                </a:effectLst>
              </a:rPr>
              <a:t>=</a:t>
            </a:r>
            <a:endParaRPr lang="en-US" altLang="zh-CN" sz="3200" b="1" baseline="-25000" dirty="0">
              <a:effectLst>
                <a:outerShdw blurRad="38100" dist="38100" dir="2700000" algn="tl">
                  <a:srgbClr val="C0C0C0"/>
                </a:outerShdw>
              </a:effectLst>
            </a:endParaRPr>
          </a:p>
        </p:txBody>
      </p:sp>
      <p:sp>
        <p:nvSpPr>
          <p:cNvPr id="27654" name="Rectangle 6"/>
          <p:cNvSpPr>
            <a:spLocks noChangeArrowheads="1"/>
          </p:cNvSpPr>
          <p:nvPr/>
        </p:nvSpPr>
        <p:spPr bwMode="auto">
          <a:xfrm>
            <a:off x="204056" y="2248390"/>
            <a:ext cx="873588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defRPr/>
            </a:pPr>
            <a:r>
              <a:rPr lang="en-US" altLang="zh-CN" sz="3200" dirty="0">
                <a:effectLst>
                  <a:outerShdw blurRad="38100" dist="38100" dir="2700000" algn="tl">
                    <a:srgbClr val="C0C0C0"/>
                  </a:outerShdw>
                </a:effectLst>
                <a:latin typeface="黑体" pitchFamily="49" charset="-122"/>
                <a:ea typeface="黑体" pitchFamily="49" charset="-122"/>
              </a:rPr>
              <a:t>    </a:t>
            </a:r>
            <a:r>
              <a:rPr lang="zh-CN" altLang="en-US" sz="3200" dirty="0">
                <a:effectLst>
                  <a:outerShdw blurRad="38100" dist="38100" dir="2700000" algn="tl">
                    <a:srgbClr val="C0C0C0"/>
                  </a:outerShdw>
                </a:effectLst>
                <a:latin typeface="黑体" pitchFamily="49" charset="-122"/>
                <a:ea typeface="黑体" pitchFamily="49" charset="-122"/>
              </a:rPr>
              <a:t>从小数点起每三位一组，整数部分不够三位时在前面添</a:t>
            </a:r>
            <a:r>
              <a:rPr lang="en-US" altLang="zh-CN" sz="3200" dirty="0">
                <a:effectLst>
                  <a:outerShdw blurRad="38100" dist="38100" dir="2700000" algn="tl">
                    <a:srgbClr val="C0C0C0"/>
                  </a:outerShdw>
                </a:effectLst>
                <a:latin typeface="黑体" pitchFamily="49" charset="-122"/>
                <a:ea typeface="黑体" pitchFamily="49" charset="-122"/>
              </a:rPr>
              <a:t>0</a:t>
            </a:r>
            <a:r>
              <a:rPr lang="zh-CN" altLang="en-US" sz="3200" dirty="0">
                <a:effectLst>
                  <a:outerShdw blurRad="38100" dist="38100" dir="2700000" algn="tl">
                    <a:srgbClr val="C0C0C0"/>
                  </a:outerShdw>
                </a:effectLst>
                <a:latin typeface="黑体" pitchFamily="49" charset="-122"/>
                <a:ea typeface="黑体" pitchFamily="49" charset="-122"/>
              </a:rPr>
              <a:t>，小数部分不够三位时在后面添</a:t>
            </a:r>
            <a:r>
              <a:rPr lang="en-US" altLang="zh-CN" sz="3200" dirty="0">
                <a:effectLst>
                  <a:outerShdw blurRad="38100" dist="38100" dir="2700000" algn="tl">
                    <a:srgbClr val="C0C0C0"/>
                  </a:outerShdw>
                </a:effectLst>
                <a:latin typeface="黑体" pitchFamily="49" charset="-122"/>
                <a:ea typeface="黑体" pitchFamily="49" charset="-122"/>
              </a:rPr>
              <a:t>0</a:t>
            </a:r>
            <a:r>
              <a:rPr lang="zh-CN" altLang="en-US" sz="3200" dirty="0">
                <a:effectLst>
                  <a:outerShdw blurRad="38100" dist="38100" dir="2700000" algn="tl">
                    <a:srgbClr val="C0C0C0"/>
                  </a:outerShdw>
                </a:effectLst>
                <a:latin typeface="黑体" pitchFamily="49" charset="-122"/>
                <a:ea typeface="黑体" pitchFamily="49" charset="-122"/>
              </a:rPr>
              <a:t>。</a:t>
            </a:r>
          </a:p>
        </p:txBody>
      </p:sp>
      <p:sp>
        <p:nvSpPr>
          <p:cNvPr id="27656" name="Rectangle 8"/>
          <p:cNvSpPr>
            <a:spLocks noChangeArrowheads="1"/>
          </p:cNvSpPr>
          <p:nvPr/>
        </p:nvSpPr>
        <p:spPr bwMode="auto">
          <a:xfrm>
            <a:off x="152400" y="4195765"/>
            <a:ext cx="5899150" cy="579437"/>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a:effectLst>
                  <a:outerShdw blurRad="38100" dist="38100" dir="2700000" algn="tl">
                    <a:srgbClr val="FFFFFF"/>
                  </a:outerShdw>
                </a:effectLst>
                <a:latin typeface="黑体" pitchFamily="49" charset="-122"/>
                <a:ea typeface="黑体" pitchFamily="49" charset="-122"/>
              </a:rPr>
              <a:t>(2) </a:t>
            </a:r>
            <a:r>
              <a:rPr lang="zh-CN" altLang="en-US" sz="3200" b="1">
                <a:effectLst>
                  <a:outerShdw blurRad="38100" dist="38100" dir="2700000" algn="tl">
                    <a:srgbClr val="FFFFFF"/>
                  </a:outerShdw>
                </a:effectLst>
                <a:latin typeface="黑体" pitchFamily="49" charset="-122"/>
                <a:ea typeface="黑体" pitchFamily="49" charset="-122"/>
              </a:rPr>
              <a:t>二进制数转换为十六进制数</a:t>
            </a:r>
          </a:p>
        </p:txBody>
      </p:sp>
      <p:sp>
        <p:nvSpPr>
          <p:cNvPr id="27659" name="Rectangle 11"/>
          <p:cNvSpPr>
            <a:spLocks noChangeArrowheads="1"/>
          </p:cNvSpPr>
          <p:nvPr/>
        </p:nvSpPr>
        <p:spPr bwMode="auto">
          <a:xfrm>
            <a:off x="323850" y="4797425"/>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3200" dirty="0">
                <a:effectLst>
                  <a:outerShdw blurRad="38100" dist="38100" dir="2700000" algn="tl">
                    <a:srgbClr val="C0C0C0"/>
                  </a:outerShdw>
                </a:effectLst>
                <a:latin typeface="黑体" pitchFamily="49" charset="-122"/>
                <a:ea typeface="黑体" pitchFamily="49" charset="-122"/>
              </a:rPr>
              <a:t>    </a:t>
            </a:r>
            <a:r>
              <a:rPr lang="zh-CN" altLang="en-US" sz="3200" dirty="0">
                <a:effectLst>
                  <a:outerShdw blurRad="38100" dist="38100" dir="2700000" algn="tl">
                    <a:srgbClr val="C0C0C0"/>
                  </a:outerShdw>
                </a:effectLst>
                <a:latin typeface="黑体" pitchFamily="49" charset="-122"/>
                <a:ea typeface="黑体" pitchFamily="49" charset="-122"/>
              </a:rPr>
              <a:t>从小数点起四位一组，整数部分不够四位的在前面添</a:t>
            </a:r>
            <a:r>
              <a:rPr lang="en-US" altLang="zh-CN" sz="3200" dirty="0">
                <a:effectLst>
                  <a:outerShdw blurRad="38100" dist="38100" dir="2700000" algn="tl">
                    <a:srgbClr val="C0C0C0"/>
                  </a:outerShdw>
                </a:effectLst>
                <a:latin typeface="黑体" pitchFamily="49" charset="-122"/>
                <a:ea typeface="黑体" pitchFamily="49" charset="-122"/>
              </a:rPr>
              <a:t>0</a:t>
            </a:r>
            <a:r>
              <a:rPr lang="zh-CN" altLang="en-US" sz="3200" dirty="0">
                <a:effectLst>
                  <a:outerShdw blurRad="38100" dist="38100" dir="2700000" algn="tl">
                    <a:srgbClr val="C0C0C0"/>
                  </a:outerShdw>
                </a:effectLst>
                <a:latin typeface="黑体" pitchFamily="49" charset="-122"/>
                <a:ea typeface="黑体" pitchFamily="49" charset="-122"/>
              </a:rPr>
              <a:t>，小数部分不够四位的在后面添</a:t>
            </a:r>
            <a:r>
              <a:rPr lang="en-US" altLang="zh-CN" sz="3200" dirty="0">
                <a:effectLst>
                  <a:outerShdw blurRad="38100" dist="38100" dir="2700000" algn="tl">
                    <a:srgbClr val="C0C0C0"/>
                  </a:outerShdw>
                </a:effectLst>
                <a:latin typeface="黑体" pitchFamily="49" charset="-122"/>
                <a:ea typeface="黑体" pitchFamily="49" charset="-122"/>
              </a:rPr>
              <a:t>0</a:t>
            </a:r>
            <a:r>
              <a:rPr lang="zh-CN" altLang="en-US" sz="3200" dirty="0">
                <a:effectLst>
                  <a:outerShdw blurRad="38100" dist="38100" dir="2700000" algn="tl">
                    <a:srgbClr val="C0C0C0"/>
                  </a:outerShdw>
                </a:effectLst>
                <a:latin typeface="黑体" pitchFamily="49" charset="-122"/>
                <a:ea typeface="黑体" pitchFamily="49" charset="-122"/>
              </a:rPr>
              <a:t>。</a:t>
            </a:r>
          </a:p>
        </p:txBody>
      </p:sp>
      <p:sp>
        <p:nvSpPr>
          <p:cNvPr id="27660" name="Rectangle 12"/>
          <p:cNvSpPr>
            <a:spLocks noChangeArrowheads="1"/>
          </p:cNvSpPr>
          <p:nvPr/>
        </p:nvSpPr>
        <p:spPr bwMode="auto">
          <a:xfrm>
            <a:off x="600075" y="5926140"/>
            <a:ext cx="4781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b="1"/>
              <a:t>例</a:t>
            </a:r>
            <a:r>
              <a:rPr lang="en-US" altLang="zh-CN" b="1"/>
              <a:t>2</a:t>
            </a:r>
            <a:r>
              <a:rPr lang="zh-CN" altLang="en-US" b="1"/>
              <a:t>：</a:t>
            </a:r>
            <a:r>
              <a:rPr lang="en-US" altLang="zh-CN" b="1"/>
              <a:t>(1011101.0110101)</a:t>
            </a:r>
            <a:r>
              <a:rPr lang="en-US" altLang="zh-CN" b="1" baseline="-25000"/>
              <a:t>2</a:t>
            </a:r>
            <a:r>
              <a:rPr lang="en-US" altLang="zh-CN" b="1"/>
              <a:t>=</a:t>
            </a:r>
            <a:endParaRPr lang="en-US" altLang="zh-CN" b="1" baseline="-25000"/>
          </a:p>
        </p:txBody>
      </p:sp>
      <p:sp>
        <p:nvSpPr>
          <p:cNvPr id="27662" name="Rectangle 14"/>
          <p:cNvSpPr>
            <a:spLocks noChangeArrowheads="1"/>
          </p:cNvSpPr>
          <p:nvPr/>
        </p:nvSpPr>
        <p:spPr bwMode="auto">
          <a:xfrm>
            <a:off x="5276852" y="5932490"/>
            <a:ext cx="183575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dirty="0"/>
              <a:t>(5D.6A)</a:t>
            </a:r>
            <a:r>
              <a:rPr lang="en-US" altLang="zh-CN" b="1" baseline="-25000" dirty="0"/>
              <a:t>16</a:t>
            </a:r>
          </a:p>
        </p:txBody>
      </p:sp>
      <p:grpSp>
        <p:nvGrpSpPr>
          <p:cNvPr id="9" name="组合 8"/>
          <p:cNvGrpSpPr/>
          <p:nvPr/>
        </p:nvGrpSpPr>
        <p:grpSpPr>
          <a:xfrm>
            <a:off x="1331640" y="4072113"/>
            <a:ext cx="3528392" cy="4961"/>
            <a:chOff x="1331640" y="4072111"/>
            <a:chExt cx="3528392" cy="4961"/>
          </a:xfrm>
        </p:grpSpPr>
        <p:cxnSp>
          <p:nvCxnSpPr>
            <p:cNvPr id="5" name="直接连接符 4"/>
            <p:cNvCxnSpPr/>
            <p:nvPr/>
          </p:nvCxnSpPr>
          <p:spPr bwMode="auto">
            <a:xfrm>
              <a:off x="2483768" y="4077072"/>
              <a:ext cx="504056"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p:nvPr/>
          </p:nvCxnSpPr>
          <p:spPr bwMode="auto">
            <a:xfrm>
              <a:off x="1898179" y="4077072"/>
              <a:ext cx="504056"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p:nvPr/>
          </p:nvCxnSpPr>
          <p:spPr bwMode="auto">
            <a:xfrm>
              <a:off x="1331640" y="4077072"/>
              <a:ext cx="504056"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p:nvPr/>
          </p:nvCxnSpPr>
          <p:spPr bwMode="auto">
            <a:xfrm>
              <a:off x="3181623" y="4077072"/>
              <a:ext cx="504056"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a:off x="3779912" y="4077072"/>
              <a:ext cx="504056"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p:nvPr/>
          </p:nvCxnSpPr>
          <p:spPr bwMode="auto">
            <a:xfrm>
              <a:off x="4355976" y="4072111"/>
              <a:ext cx="504056"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5" name="组合 24"/>
          <p:cNvGrpSpPr/>
          <p:nvPr/>
        </p:nvGrpSpPr>
        <p:grpSpPr>
          <a:xfrm>
            <a:off x="683568" y="3486286"/>
            <a:ext cx="4518670" cy="593756"/>
            <a:chOff x="1201483" y="3344464"/>
            <a:chExt cx="3671170" cy="666672"/>
          </a:xfrm>
        </p:grpSpPr>
        <p:sp>
          <p:nvSpPr>
            <p:cNvPr id="26" name="矩形 25"/>
            <p:cNvSpPr/>
            <p:nvPr/>
          </p:nvSpPr>
          <p:spPr>
            <a:xfrm>
              <a:off x="1201483" y="3344464"/>
              <a:ext cx="794695" cy="587473"/>
            </a:xfrm>
            <a:prstGeom prst="rect">
              <a:avLst/>
            </a:prstGeom>
            <a:solidFill>
              <a:schemeClr val="bg1"/>
            </a:solidFill>
          </p:spPr>
          <p:txBody>
            <a:bodyPr wrap="square">
              <a:spAutoFit/>
            </a:bodyPr>
            <a:lstStyle/>
            <a:p>
              <a:r>
                <a:rPr lang="en-US" altLang="zh-CN" sz="2800" b="1" dirty="0">
                  <a:solidFill>
                    <a:srgbClr val="FF0000"/>
                  </a:solidFill>
                  <a:effectLst>
                    <a:outerShdw blurRad="38100" dist="38100" dir="2700000" algn="tl">
                      <a:srgbClr val="C0C0C0"/>
                    </a:outerShdw>
                  </a:effectLst>
                </a:rPr>
                <a:t>  </a:t>
              </a:r>
              <a:endParaRPr lang="zh-CN" altLang="en-US" sz="2800" dirty="0">
                <a:solidFill>
                  <a:srgbClr val="FF0000"/>
                </a:solidFill>
              </a:endParaRPr>
            </a:p>
          </p:txBody>
        </p:sp>
        <p:sp>
          <p:nvSpPr>
            <p:cNvPr id="27" name="矩形 26"/>
            <p:cNvSpPr/>
            <p:nvPr/>
          </p:nvSpPr>
          <p:spPr>
            <a:xfrm>
              <a:off x="4309085" y="3423663"/>
              <a:ext cx="563568" cy="587473"/>
            </a:xfrm>
            <a:prstGeom prst="rect">
              <a:avLst/>
            </a:prstGeom>
            <a:solidFill>
              <a:schemeClr val="bg1"/>
            </a:solidFill>
          </p:spPr>
          <p:txBody>
            <a:bodyPr wrap="square">
              <a:spAutoFit/>
            </a:bodyPr>
            <a:lstStyle/>
            <a:p>
              <a:r>
                <a:rPr lang="en-US" altLang="zh-CN" sz="2800" b="1" dirty="0">
                  <a:solidFill>
                    <a:schemeClr val="bg1"/>
                  </a:solidFill>
                  <a:effectLst>
                    <a:outerShdw blurRad="38100" dist="38100" dir="2700000" algn="tl">
                      <a:srgbClr val="C0C0C0"/>
                    </a:outerShdw>
                  </a:effectLst>
                </a:rPr>
                <a:t>      </a:t>
              </a:r>
              <a:endParaRPr lang="zh-CN" altLang="en-US" sz="2800" dirty="0">
                <a:solidFill>
                  <a:schemeClr val="bg1"/>
                </a:solidFill>
              </a:endParaRPr>
            </a:p>
          </p:txBody>
        </p:sp>
      </p:grpSp>
      <p:grpSp>
        <p:nvGrpSpPr>
          <p:cNvPr id="8" name="组合 7"/>
          <p:cNvGrpSpPr/>
          <p:nvPr/>
        </p:nvGrpSpPr>
        <p:grpSpPr>
          <a:xfrm>
            <a:off x="1200645" y="3470074"/>
            <a:ext cx="3809075" cy="595887"/>
            <a:chOff x="1201484" y="3455413"/>
            <a:chExt cx="3809075" cy="595887"/>
          </a:xfrm>
        </p:grpSpPr>
        <p:sp>
          <p:nvSpPr>
            <p:cNvPr id="6" name="矩形 5"/>
            <p:cNvSpPr/>
            <p:nvPr/>
          </p:nvSpPr>
          <p:spPr>
            <a:xfrm>
              <a:off x="1201484" y="3466525"/>
              <a:ext cx="601447" cy="584775"/>
            </a:xfrm>
            <a:prstGeom prst="rect">
              <a:avLst/>
            </a:prstGeom>
          </p:spPr>
          <p:txBody>
            <a:bodyPr wrap="none">
              <a:spAutoFit/>
            </a:bodyPr>
            <a:lstStyle/>
            <a:p>
              <a:r>
                <a:rPr lang="en-US" altLang="zh-CN" sz="3200" b="1" dirty="0">
                  <a:solidFill>
                    <a:srgbClr val="FF0000"/>
                  </a:solidFill>
                  <a:effectLst>
                    <a:outerShdw blurRad="38100" dist="38100" dir="2700000" algn="tl">
                      <a:srgbClr val="C0C0C0"/>
                    </a:outerShdw>
                  </a:effectLst>
                </a:rPr>
                <a:t>00</a:t>
              </a:r>
              <a:endParaRPr lang="zh-CN" altLang="en-US" sz="3200" dirty="0">
                <a:solidFill>
                  <a:srgbClr val="FF0000"/>
                </a:solidFill>
              </a:endParaRPr>
            </a:p>
          </p:txBody>
        </p:sp>
        <p:sp>
          <p:nvSpPr>
            <p:cNvPr id="22" name="矩形 21"/>
            <p:cNvSpPr/>
            <p:nvPr/>
          </p:nvSpPr>
          <p:spPr>
            <a:xfrm>
              <a:off x="4409112" y="3455413"/>
              <a:ext cx="601447" cy="584775"/>
            </a:xfrm>
            <a:prstGeom prst="rect">
              <a:avLst/>
            </a:prstGeom>
          </p:spPr>
          <p:txBody>
            <a:bodyPr wrap="none">
              <a:spAutoFit/>
            </a:bodyPr>
            <a:lstStyle/>
            <a:p>
              <a:r>
                <a:rPr lang="en-US" altLang="zh-CN" sz="3200" b="1" dirty="0">
                  <a:solidFill>
                    <a:srgbClr val="FF0000"/>
                  </a:solidFill>
                  <a:effectLst>
                    <a:outerShdw blurRad="38100" dist="38100" dir="2700000" algn="tl">
                      <a:srgbClr val="C0C0C0"/>
                    </a:outerShdw>
                  </a:effectLst>
                </a:rPr>
                <a:t>00</a:t>
              </a:r>
              <a:endParaRPr lang="zh-CN" altLang="en-US" sz="3200" dirty="0">
                <a:solidFill>
                  <a:srgbClr val="FF0000"/>
                </a:solidFill>
              </a:endParaRPr>
            </a:p>
          </p:txBody>
        </p:sp>
      </p:grpSp>
      <p:sp>
        <p:nvSpPr>
          <p:cNvPr id="27661" name="Rectangle 13"/>
          <p:cNvSpPr>
            <a:spLocks noChangeArrowheads="1"/>
          </p:cNvSpPr>
          <p:nvPr/>
        </p:nvSpPr>
        <p:spPr bwMode="auto">
          <a:xfrm>
            <a:off x="4880805" y="3468300"/>
            <a:ext cx="216116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defRPr/>
            </a:pPr>
            <a:r>
              <a:rPr lang="en-US" altLang="zh-CN" sz="3200" b="1" dirty="0">
                <a:effectLst>
                  <a:outerShdw blurRad="38100" dist="38100" dir="2700000" algn="tl">
                    <a:srgbClr val="C0C0C0"/>
                  </a:outerShdw>
                </a:effectLst>
              </a:rPr>
              <a:t>=(135.324)</a:t>
            </a:r>
            <a:r>
              <a:rPr lang="en-US" altLang="zh-CN" sz="3200" b="1" baseline="-25000" dirty="0">
                <a:effectLst>
                  <a:outerShdw blurRad="38100" dist="38100" dir="2700000" algn="tl">
                    <a:srgbClr val="C0C0C0"/>
                  </a:outerShdw>
                </a:effectLst>
              </a:rPr>
              <a:t>8</a:t>
            </a:r>
          </a:p>
        </p:txBody>
      </p:sp>
      <p:grpSp>
        <p:nvGrpSpPr>
          <p:cNvPr id="29" name="组合 28"/>
          <p:cNvGrpSpPr/>
          <p:nvPr/>
        </p:nvGrpSpPr>
        <p:grpSpPr>
          <a:xfrm>
            <a:off x="1661723" y="6505575"/>
            <a:ext cx="3189627" cy="0"/>
            <a:chOff x="1521883" y="4077072"/>
            <a:chExt cx="3189627" cy="0"/>
          </a:xfrm>
        </p:grpSpPr>
        <p:cxnSp>
          <p:nvCxnSpPr>
            <p:cNvPr id="30" name="直接连接符 29"/>
            <p:cNvCxnSpPr/>
            <p:nvPr/>
          </p:nvCxnSpPr>
          <p:spPr bwMode="auto">
            <a:xfrm>
              <a:off x="2337864" y="4077072"/>
              <a:ext cx="649960"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连接符 30"/>
            <p:cNvCxnSpPr/>
            <p:nvPr/>
          </p:nvCxnSpPr>
          <p:spPr bwMode="auto">
            <a:xfrm>
              <a:off x="1521883" y="4077072"/>
              <a:ext cx="675495"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连接符 31"/>
            <p:cNvCxnSpPr/>
            <p:nvPr/>
          </p:nvCxnSpPr>
          <p:spPr bwMode="auto">
            <a:xfrm>
              <a:off x="3215707" y="4077072"/>
              <a:ext cx="703715"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连接符 32"/>
            <p:cNvCxnSpPr/>
            <p:nvPr/>
          </p:nvCxnSpPr>
          <p:spPr bwMode="auto">
            <a:xfrm>
              <a:off x="4006153" y="4077072"/>
              <a:ext cx="705357"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 name="组合 33"/>
          <p:cNvGrpSpPr/>
          <p:nvPr/>
        </p:nvGrpSpPr>
        <p:grpSpPr>
          <a:xfrm>
            <a:off x="1574992" y="5924264"/>
            <a:ext cx="3422063" cy="593001"/>
            <a:chOff x="1376899" y="3455413"/>
            <a:chExt cx="3422063" cy="593001"/>
          </a:xfrm>
        </p:grpSpPr>
        <p:sp>
          <p:nvSpPr>
            <p:cNvPr id="35" name="矩形 34"/>
            <p:cNvSpPr/>
            <p:nvPr/>
          </p:nvSpPr>
          <p:spPr>
            <a:xfrm>
              <a:off x="1376899" y="3463639"/>
              <a:ext cx="389850" cy="584775"/>
            </a:xfrm>
            <a:prstGeom prst="rect">
              <a:avLst/>
            </a:prstGeom>
          </p:spPr>
          <p:txBody>
            <a:bodyPr wrap="none">
              <a:spAutoFit/>
            </a:bodyPr>
            <a:lstStyle/>
            <a:p>
              <a:r>
                <a:rPr lang="en-US" altLang="zh-CN" sz="3200" b="1" dirty="0">
                  <a:solidFill>
                    <a:srgbClr val="FF0000"/>
                  </a:solidFill>
                  <a:effectLst>
                    <a:outerShdw blurRad="38100" dist="38100" dir="2700000" algn="tl">
                      <a:srgbClr val="C0C0C0"/>
                    </a:outerShdw>
                  </a:effectLst>
                </a:rPr>
                <a:t>0</a:t>
              </a:r>
              <a:endParaRPr lang="zh-CN" altLang="en-US" sz="3200" dirty="0">
                <a:solidFill>
                  <a:srgbClr val="FF0000"/>
                </a:solidFill>
              </a:endParaRPr>
            </a:p>
          </p:txBody>
        </p:sp>
        <p:sp>
          <p:nvSpPr>
            <p:cNvPr id="36" name="矩形 35"/>
            <p:cNvSpPr/>
            <p:nvPr/>
          </p:nvSpPr>
          <p:spPr>
            <a:xfrm>
              <a:off x="4409112" y="3455413"/>
              <a:ext cx="389850" cy="584775"/>
            </a:xfrm>
            <a:prstGeom prst="rect">
              <a:avLst/>
            </a:prstGeom>
          </p:spPr>
          <p:txBody>
            <a:bodyPr wrap="none">
              <a:spAutoFit/>
            </a:bodyPr>
            <a:lstStyle/>
            <a:p>
              <a:r>
                <a:rPr lang="en-US" altLang="zh-CN" sz="3200" b="1" dirty="0">
                  <a:solidFill>
                    <a:srgbClr val="FF0000"/>
                  </a:solidFill>
                  <a:effectLst>
                    <a:outerShdw blurRad="38100" dist="38100" dir="2700000" algn="tl">
                      <a:srgbClr val="C0C0C0"/>
                    </a:outerShdw>
                  </a:effectLst>
                </a:rPr>
                <a:t>0</a:t>
              </a:r>
              <a:endParaRPr lang="zh-CN" altLang="en-US" sz="3200" dirty="0">
                <a:solidFill>
                  <a:srgbClr val="FF0000"/>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0-#ppt_w/2"/>
                                          </p:val>
                                        </p:tav>
                                        <p:tav tm="100000">
                                          <p:val>
                                            <p:strVal val="#ppt_x"/>
                                          </p:val>
                                        </p:tav>
                                      </p:tavLst>
                                    </p:anim>
                                    <p:anim calcmode="lin" valueType="num">
                                      <p:cBhvr additive="base">
                                        <p:cTn id="8" dur="500" fill="hold"/>
                                        <p:tgtEl>
                                          <p:spTgt spid="2765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7654"/>
                                        </p:tgtEl>
                                        <p:attrNameLst>
                                          <p:attrName>style.visibility</p:attrName>
                                        </p:attrNameLst>
                                      </p:cBhvr>
                                      <p:to>
                                        <p:strVal val="visible"/>
                                      </p:to>
                                    </p:set>
                                    <p:animEffect transition="in" filter="blinds(horizontal)">
                                      <p:cBhvr>
                                        <p:cTn id="13" dur="500"/>
                                        <p:tgtEl>
                                          <p:spTgt spid="2765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7652">
                                            <p:txEl>
                                              <p:pRg st="0" end="0"/>
                                            </p:txEl>
                                          </p:spTgt>
                                        </p:tgtEl>
                                        <p:attrNameLst>
                                          <p:attrName>style.visibility</p:attrName>
                                        </p:attrNameLst>
                                      </p:cBhvr>
                                      <p:to>
                                        <p:strVal val="visible"/>
                                      </p:to>
                                    </p:set>
                                    <p:animEffect transition="in" filter="wipe(left)">
                                      <p:cBhvr>
                                        <p:cTn id="18" dur="500"/>
                                        <p:tgtEl>
                                          <p:spTgt spid="2765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7661">
                                            <p:txEl>
                                              <p:pRg st="0" end="0"/>
                                            </p:txEl>
                                          </p:spTgt>
                                        </p:tgtEl>
                                        <p:attrNameLst>
                                          <p:attrName>style.visibility</p:attrName>
                                        </p:attrNameLst>
                                      </p:cBhvr>
                                      <p:to>
                                        <p:strVal val="visible"/>
                                      </p:to>
                                    </p:set>
                                    <p:animEffect transition="in" filter="wipe(left)">
                                      <p:cBhvr>
                                        <p:cTn id="36" dur="500"/>
                                        <p:tgtEl>
                                          <p:spTgt spid="27661">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7656"/>
                                        </p:tgtEl>
                                        <p:attrNameLst>
                                          <p:attrName>style.visibility</p:attrName>
                                        </p:attrNameLst>
                                      </p:cBhvr>
                                      <p:to>
                                        <p:strVal val="visible"/>
                                      </p:to>
                                    </p:set>
                                    <p:anim calcmode="lin" valueType="num">
                                      <p:cBhvr additive="base">
                                        <p:cTn id="41" dur="500" fill="hold"/>
                                        <p:tgtEl>
                                          <p:spTgt spid="27656"/>
                                        </p:tgtEl>
                                        <p:attrNameLst>
                                          <p:attrName>ppt_x</p:attrName>
                                        </p:attrNameLst>
                                      </p:cBhvr>
                                      <p:tavLst>
                                        <p:tav tm="0">
                                          <p:val>
                                            <p:strVal val="0-#ppt_w/2"/>
                                          </p:val>
                                        </p:tav>
                                        <p:tav tm="100000">
                                          <p:val>
                                            <p:strVal val="#ppt_x"/>
                                          </p:val>
                                        </p:tav>
                                      </p:tavLst>
                                    </p:anim>
                                    <p:anim calcmode="lin" valueType="num">
                                      <p:cBhvr additive="base">
                                        <p:cTn id="42" dur="500" fill="hold"/>
                                        <p:tgtEl>
                                          <p:spTgt spid="27656"/>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7659"/>
                                        </p:tgtEl>
                                        <p:attrNameLst>
                                          <p:attrName>style.visibility</p:attrName>
                                        </p:attrNameLst>
                                      </p:cBhvr>
                                      <p:to>
                                        <p:strVal val="visible"/>
                                      </p:to>
                                    </p:set>
                                    <p:animEffect transition="in" filter="blinds(horizontal)">
                                      <p:cBhvr>
                                        <p:cTn id="47" dur="500"/>
                                        <p:tgtEl>
                                          <p:spTgt spid="2765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7660"/>
                                        </p:tgtEl>
                                        <p:attrNameLst>
                                          <p:attrName>style.visibility</p:attrName>
                                        </p:attrNameLst>
                                      </p:cBhvr>
                                      <p:to>
                                        <p:strVal val="visible"/>
                                      </p:to>
                                    </p:set>
                                    <p:animEffect transition="in" filter="wipe(left)">
                                      <p:cBhvr>
                                        <p:cTn id="52" dur="500"/>
                                        <p:tgtEl>
                                          <p:spTgt spid="27660"/>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500"/>
                                        <p:tgtEl>
                                          <p:spTgt spid="3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7662"/>
                                        </p:tgtEl>
                                        <p:attrNameLst>
                                          <p:attrName>style.visibility</p:attrName>
                                        </p:attrNameLst>
                                      </p:cBhvr>
                                      <p:to>
                                        <p:strVal val="visible"/>
                                      </p:to>
                                    </p:set>
                                    <p:animEffect transition="in" filter="wipe(left)">
                                      <p:cBhvr>
                                        <p:cTn id="66" dur="500"/>
                                        <p:tgtEl>
                                          <p:spTgt spid="27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autoUpdateAnimBg="0"/>
      <p:bldP spid="27652" grpId="0" build="p" autoUpdateAnimBg="0"/>
      <p:bldP spid="27654" grpId="0" autoUpdateAnimBg="0"/>
      <p:bldP spid="27656" grpId="0" animBg="1" autoUpdateAnimBg="0"/>
      <p:bldP spid="27659" grpId="0" autoUpdateAnimBg="0"/>
      <p:bldP spid="27660" grpId="0" autoUpdateAnimBg="0"/>
      <p:bldP spid="27662" grpId="0" autoUpdateAnimBg="0"/>
      <p:bldP spid="27661" grpId="0" build="p"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介大气毕业答辩竞赛演讲PPT模板"/>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78d8eab7-90a7-4bb8-b79e-2348ee9e7c6b}"/>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0ab3acf9-e857-43e6-8540-ec53e4495bb0}"/>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312</TotalTime>
  <Words>5214</Words>
  <Application>Microsoft Office PowerPoint</Application>
  <PresentationFormat>全屏显示(4:3)</PresentationFormat>
  <Paragraphs>718</Paragraphs>
  <Slides>66</Slides>
  <Notes>64</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66</vt:i4>
      </vt:variant>
    </vt:vector>
  </HeadingPairs>
  <TitlesOfParts>
    <vt:vector size="84" baseType="lpstr">
      <vt:lpstr>等线</vt:lpstr>
      <vt:lpstr>等线 Light</vt:lpstr>
      <vt:lpstr>黑体</vt:lpstr>
      <vt:lpstr>华文行楷</vt:lpstr>
      <vt:lpstr>华文隶书</vt:lpstr>
      <vt:lpstr>楷体</vt:lpstr>
      <vt:lpstr>隶书</vt:lpstr>
      <vt:lpstr>宋体</vt:lpstr>
      <vt:lpstr>微软雅黑</vt:lpstr>
      <vt:lpstr>Arial</vt:lpstr>
      <vt:lpstr>Arial Black</vt:lpstr>
      <vt:lpstr>Calibri</vt:lpstr>
      <vt:lpstr>Calibri Light</vt:lpstr>
      <vt:lpstr>Courier New</vt:lpstr>
      <vt:lpstr>Times New Roman</vt:lpstr>
      <vt:lpstr>Wingdings</vt:lpstr>
      <vt:lpstr>1_Office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蓝色简介大气毕业答辩竞赛演讲PPT模板</dc:title>
  <dc:creator>Windows 用户</dc:creator>
  <cp:lastModifiedBy>陈麒至</cp:lastModifiedBy>
  <cp:revision>1693</cp:revision>
  <dcterms:created xsi:type="dcterms:W3CDTF">2018-07-22T02:36:00Z</dcterms:created>
  <dcterms:modified xsi:type="dcterms:W3CDTF">2020-11-05T10:18:02Z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