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83" r:id="rId17"/>
    <p:sldId id="275" r:id="rId18"/>
    <p:sldId id="276" r:id="rId19"/>
    <p:sldId id="277" r:id="rId20"/>
    <p:sldId id="385" r:id="rId21"/>
    <p:sldId id="387" r:id="rId22"/>
    <p:sldId id="280" r:id="rId23"/>
    <p:sldId id="388" r:id="rId24"/>
    <p:sldId id="282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371" r:id="rId35"/>
    <p:sldId id="295" r:id="rId36"/>
    <p:sldId id="296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CC"/>
    <a:srgbClr val="0000FF"/>
    <a:srgbClr val="99CC00"/>
    <a:srgbClr val="FF0000"/>
    <a:srgbClr val="FF9900"/>
    <a:srgbClr val="FF99FF"/>
    <a:srgbClr val="FFFF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9" autoAdjust="0"/>
    <p:restoredTop sz="94660"/>
  </p:normalViewPr>
  <p:slideViewPr>
    <p:cSldViewPr>
      <p:cViewPr varScale="1">
        <p:scale>
          <a:sx n="63" d="100"/>
          <a:sy n="63" d="100"/>
        </p:scale>
        <p:origin x="16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26.xml"/><Relationship Id="rId3" Type="http://schemas.openxmlformats.org/officeDocument/2006/relationships/slide" Target="slides/slide3.xml"/><Relationship Id="rId7" Type="http://schemas.openxmlformats.org/officeDocument/2006/relationships/slide" Target="slides/slide12.xml"/><Relationship Id="rId12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23.xml"/><Relationship Id="rId5" Type="http://schemas.openxmlformats.org/officeDocument/2006/relationships/slide" Target="slides/slide9.xml"/><Relationship Id="rId15" Type="http://schemas.openxmlformats.org/officeDocument/2006/relationships/slide" Target="slides/slide34.xml"/><Relationship Id="rId10" Type="http://schemas.openxmlformats.org/officeDocument/2006/relationships/slide" Target="slides/slide21.xml"/><Relationship Id="rId4" Type="http://schemas.openxmlformats.org/officeDocument/2006/relationships/slide" Target="slides/slide6.xml"/><Relationship Id="rId9" Type="http://schemas.openxmlformats.org/officeDocument/2006/relationships/slide" Target="slides/slide20.xml"/><Relationship Id="rId14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DBB326-5E5D-4591-AC00-AE33DC6587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271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BA71B1-D32F-4C0C-9589-557D27B1DF45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621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800FD9-F6B1-44B6-9B3D-850CB26E4318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755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AF1A72-6DB9-4388-867B-0C520149798E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7657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3926A2-2E5A-4722-9FF7-B8D80D802484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790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E254EB-3EA5-4279-8282-21209DA0D957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5597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19E5C4-D72B-488C-9C56-1C3382433921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513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F801D7-8F33-45F2-BBA6-BD0574BA6ACB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602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F801D7-8F33-45F2-BBA6-BD0574BA6ACB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7579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361055-54C2-495A-8552-A95F7F5B41D9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2079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DB085D-5D44-4CA8-9481-9854A21C64E3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2397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FE7B67-565D-4CDF-8F52-1991C15A9E68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2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312294-63FB-48AB-8B81-5F3BD262CB06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955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1BA97E-B61E-4FCB-9D15-C0B657E60FDC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8056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1BA97E-B61E-4FCB-9D15-C0B657E60FDC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8647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10CB62-C587-48F7-A2B1-D44E5E2A65DF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7438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1BA97E-B61E-4FCB-9D15-C0B657E60FDC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6297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E4FA96-DC28-4E64-94A4-9F0E8C6BDD28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8003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9705FA-4968-4F95-BA4A-5DCBB8AF3666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006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D2EF7E-BC61-4DB5-A328-7266BF151D79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4362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464A03-8E30-41C6-BA1A-DD1D00C38C92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8445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641D80-7B7C-4FD7-9294-B620C9BD98F6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2709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20D637-0BBE-41D5-BC19-7D44CFF95C40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581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1BA97E-B61E-4FCB-9D15-C0B657E60FDC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9650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81EE00-566A-478B-A3C7-B02E175572C0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1875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115EDC-F9B4-40FB-8BC2-1B61083494FD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36016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BAF270-BE80-438C-8DDE-6857292A3BB8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1270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697C39-8A86-49B8-A5EB-C215171C958F}" type="slidenum">
              <a:rPr lang="en-US" altLang="zh-CN" smtClean="0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4535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1BA97E-B61E-4FCB-9D15-C0B657E60FDC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343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B9AABC-236C-4D39-B9A6-4C32E3228551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98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C7BA61-1E6E-4026-9240-E888CF6DE6DD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9828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B99DAF-9CEB-49A6-B089-DC3D8C25C3ED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9518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4B441A-ED4B-46E4-94EF-759003FA3477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042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FB3979-10B5-47AE-8229-9E45AF04E926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160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D60594-6A4A-4657-A648-6A6429324755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2333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B07934-EA7B-41A8-B8A2-1D54965BAF7F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744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E5333C-3BF1-41FC-B327-83A2DCAAFB05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159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310D8-5A26-494E-9C67-47EF25F84C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77206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4CB57-B5A8-4770-B6E0-E47232C56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26849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7CF91-0AB6-4D7F-8D04-9085FA4B6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07551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7AFF2-3FE5-4222-8AC8-FC47E576F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76988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C0613-B62B-42D3-AF5B-EA11361EC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09861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E08E6-0FBA-4C05-88F2-69B01D39AA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91935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EB727-C6CE-4C0B-8F0E-96730B7EE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37473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F56C8-3560-4373-9A9C-E20D436B2B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70165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0B315-2FE1-49F4-9B07-8BC98C976E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69628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97A15-F40D-45ED-B65C-D426C030B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044810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8D7D1-437F-4EBA-8A36-B289E8BFC7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7943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0B45ECA-5749-49F0-BBF5-F94055A993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9.emf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23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3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9.e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5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7.emf"/><Relationship Id="rId18" Type="http://schemas.openxmlformats.org/officeDocument/2006/relationships/oleObject" Target="../embeddings/oleObject60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5" Type="http://schemas.openxmlformats.org/officeDocument/2006/relationships/image" Target="../media/image58.e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0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6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6.emf"/><Relationship Id="rId18" Type="http://schemas.openxmlformats.org/officeDocument/2006/relationships/oleObject" Target="../embeddings/oleObject69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5.emf"/><Relationship Id="rId5" Type="http://schemas.openxmlformats.org/officeDocument/2006/relationships/image" Target="../media/image62.emf"/><Relationship Id="rId15" Type="http://schemas.openxmlformats.org/officeDocument/2006/relationships/image" Target="../media/image67.e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69.e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6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4.emf"/><Relationship Id="rId18" Type="http://schemas.openxmlformats.org/officeDocument/2006/relationships/oleObject" Target="../embeddings/oleObject77.bin"/><Relationship Id="rId3" Type="http://schemas.openxmlformats.org/officeDocument/2006/relationships/notesSlide" Target="../notesSlides/notesSlide30.xml"/><Relationship Id="rId21" Type="http://schemas.openxmlformats.org/officeDocument/2006/relationships/image" Target="../media/image78.emf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7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7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8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9.e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86.e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1654C-437A-4A3D-945B-5F726BBD80C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524000" y="457200"/>
            <a:ext cx="60198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逻辑代数基础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28650" y="1706563"/>
            <a:ext cx="467518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逻辑代数的基本概念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28650" y="2803525"/>
            <a:ext cx="589915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逻辑代数的基本定理和规律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5BA59C-88AD-44F9-A5E4-F0C019D514E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66700" y="334963"/>
            <a:ext cx="385603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二、逻辑函数的相等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1249363"/>
            <a:ext cx="8534400" cy="15922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设有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=f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如果对应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的任一组取值，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的值都相等，则称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相等。计为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57200" y="327660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判断两个逻辑表达式是否相等的方法有：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44963"/>
            <a:ext cx="2012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、列表法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33400" y="4983163"/>
            <a:ext cx="8108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、利用逻辑代数的公理、定理和规则证明。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292" grpId="0" animBg="1" autoUpdateAnimBg="0"/>
      <p:bldP spid="12295" grpId="0" autoUpdateAnimBg="0"/>
      <p:bldP spid="12296" grpId="0" animBg="1" autoUpdateAnimBg="0"/>
      <p:bldP spid="1229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3B7167-E920-4DBB-85BF-6727E96055F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228600" y="333375"/>
            <a:ext cx="71628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逻辑函数的表示方法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28600" y="1371600"/>
            <a:ext cx="24384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一、真值表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28600" y="2773363"/>
            <a:ext cx="4114800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二、逻辑函数表达式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28600" y="4144963"/>
            <a:ext cx="2514600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三、卡诺图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28600" y="5486400"/>
            <a:ext cx="426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四、时序图、时间图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04800" y="20574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主要用于直观的观察变量和函数之间的关系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hlinkClick r:id="" action="ppaction://noaction"/>
              </a:rPr>
              <a:t>*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304800" y="34290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主要用于获得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逻辑电路图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04800" y="47244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主要用于逻辑函数化简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04800" y="6126163"/>
            <a:ext cx="40831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主要用于工作波形图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  <p:bldP spid="13322" grpId="0" animBg="1" autoUpdateAnimBg="0"/>
      <p:bldP spid="13323" grpId="0" animBg="1" autoUpdateAnimBg="0"/>
      <p:bldP spid="13324" grpId="0" animBg="1" autoUpdateAnimBg="0"/>
      <p:bldP spid="13325" grpId="0" autoUpdateAnimBg="0"/>
      <p:bldP spid="13326" grpId="0" autoUpdateAnimBg="0"/>
      <p:bldP spid="13327" grpId="0" autoUpdateAnimBg="0"/>
      <p:bldP spid="1332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690602-E87A-4593-9C90-95E6147F83F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1423988"/>
            <a:ext cx="6400800" cy="701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4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逻辑代数的基本定理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219200" y="3270250"/>
            <a:ext cx="5291138" cy="569913"/>
            <a:chOff x="576" y="1248"/>
            <a:chExt cx="3333" cy="359"/>
          </a:xfrm>
        </p:grpSpPr>
        <p:graphicFrame>
          <p:nvGraphicFramePr>
            <p:cNvPr id="25619" name="Object 4"/>
            <p:cNvGraphicFramePr>
              <a:graphicFrameLocks noChangeAspect="1"/>
            </p:cNvGraphicFramePr>
            <p:nvPr/>
          </p:nvGraphicFramePr>
          <p:xfrm>
            <a:off x="576" y="1248"/>
            <a:ext cx="110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1" name="Equation" r:id="rId4" imgW="399814" imgH="76245" progId="Equation.3">
                    <p:embed/>
                  </p:oleObj>
                </mc:Choice>
                <mc:Fallback>
                  <p:oleObj name="Equation" r:id="rId4" imgW="399814" imgH="7624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248"/>
                          <a:ext cx="110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0" name="Object 5"/>
            <p:cNvGraphicFramePr>
              <a:graphicFrameLocks noChangeAspect="1"/>
            </p:cNvGraphicFramePr>
            <p:nvPr/>
          </p:nvGraphicFramePr>
          <p:xfrm>
            <a:off x="2832" y="1248"/>
            <a:ext cx="107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2" name="Equation" r:id="rId6" imgW="390354" imgH="56881" progId="Equation.3">
                    <p:embed/>
                  </p:oleObj>
                </mc:Choice>
                <mc:Fallback>
                  <p:oleObj name="Equation" r:id="rId6" imgW="390354" imgH="5688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48"/>
                          <a:ext cx="107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1262063" y="3860800"/>
            <a:ext cx="5313362" cy="646113"/>
            <a:chOff x="603" y="1776"/>
            <a:chExt cx="3347" cy="407"/>
          </a:xfrm>
        </p:grpSpPr>
        <p:graphicFrame>
          <p:nvGraphicFramePr>
            <p:cNvPr id="25617" name="Object 7"/>
            <p:cNvGraphicFramePr>
              <a:graphicFrameLocks noChangeAspect="1"/>
            </p:cNvGraphicFramePr>
            <p:nvPr/>
          </p:nvGraphicFramePr>
          <p:xfrm>
            <a:off x="603" y="1776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3" name="Equation" r:id="rId8" imgW="380895" imgH="76245" progId="Equation.3">
                    <p:embed/>
                  </p:oleObj>
                </mc:Choice>
                <mc:Fallback>
                  <p:oleObj name="Equation" r:id="rId8" imgW="380895" imgH="7624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1776"/>
                          <a:ext cx="104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Object 8"/>
            <p:cNvGraphicFramePr>
              <a:graphicFrameLocks noChangeAspect="1"/>
            </p:cNvGraphicFramePr>
            <p:nvPr/>
          </p:nvGraphicFramePr>
          <p:xfrm>
            <a:off x="2819" y="1824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4" name="Equation" r:id="rId10" imgW="419363" imgH="76245" progId="Equation.3">
                    <p:embed/>
                  </p:oleObj>
                </mc:Choice>
                <mc:Fallback>
                  <p:oleObj name="Equation" r:id="rId10" imgW="419363" imgH="7624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1824"/>
                          <a:ext cx="113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1258888" y="4508500"/>
            <a:ext cx="5313362" cy="646113"/>
            <a:chOff x="603" y="2304"/>
            <a:chExt cx="3347" cy="407"/>
          </a:xfrm>
        </p:grpSpPr>
        <p:graphicFrame>
          <p:nvGraphicFramePr>
            <p:cNvPr id="25615" name="Object 10"/>
            <p:cNvGraphicFramePr>
              <a:graphicFrameLocks noChangeAspect="1"/>
            </p:cNvGraphicFramePr>
            <p:nvPr/>
          </p:nvGraphicFramePr>
          <p:xfrm>
            <a:off x="603" y="2304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5" name="Equation" r:id="rId12" imgW="380895" imgH="76245" progId="Equation.3">
                    <p:embed/>
                  </p:oleObj>
                </mc:Choice>
                <mc:Fallback>
                  <p:oleObj name="Equation" r:id="rId12" imgW="380895" imgH="7624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2304"/>
                          <a:ext cx="104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11"/>
            <p:cNvGraphicFramePr>
              <a:graphicFrameLocks noChangeAspect="1"/>
            </p:cNvGraphicFramePr>
            <p:nvPr/>
          </p:nvGraphicFramePr>
          <p:xfrm>
            <a:off x="2819" y="2352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6" name="Equation" r:id="rId14" imgW="419363" imgH="76245" progId="Equation.3">
                    <p:embed/>
                  </p:oleObj>
                </mc:Choice>
                <mc:Fallback>
                  <p:oleObj name="Equation" r:id="rId14" imgW="419363" imgH="7624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352"/>
                          <a:ext cx="113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1365250" y="5784850"/>
            <a:ext cx="4719638" cy="692150"/>
            <a:chOff x="624" y="2832"/>
            <a:chExt cx="2973" cy="436"/>
          </a:xfrm>
        </p:grpSpPr>
        <p:graphicFrame>
          <p:nvGraphicFramePr>
            <p:cNvPr id="25613" name="Object 13"/>
            <p:cNvGraphicFramePr>
              <a:graphicFrameLocks noChangeAspect="1"/>
            </p:cNvGraphicFramePr>
            <p:nvPr/>
          </p:nvGraphicFramePr>
          <p:xfrm>
            <a:off x="624" y="2832"/>
            <a:ext cx="71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7" name="Equation" r:id="rId16" imgW="228915" imgH="114367" progId="Equation.3">
                    <p:embed/>
                  </p:oleObj>
                </mc:Choice>
                <mc:Fallback>
                  <p:oleObj name="Equation" r:id="rId16" imgW="228915" imgH="11436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32"/>
                          <a:ext cx="718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14"/>
            <p:cNvGraphicFramePr>
              <a:graphicFrameLocks noChangeAspect="1"/>
            </p:cNvGraphicFramePr>
            <p:nvPr/>
          </p:nvGraphicFramePr>
          <p:xfrm>
            <a:off x="2880" y="2832"/>
            <a:ext cx="71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8" name="Equation" r:id="rId18" imgW="228915" imgH="114367" progId="Equation.3">
                    <p:embed/>
                  </p:oleObj>
                </mc:Choice>
                <mc:Fallback>
                  <p:oleObj name="Equation" r:id="rId18" imgW="228915" imgH="11436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32"/>
                          <a:ext cx="717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04800" y="2355850"/>
            <a:ext cx="18161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黑体" pitchFamily="49" charset="-122"/>
              </a:rPr>
              <a:t>一、公理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33400" y="381000"/>
            <a:ext cx="8229600" cy="7620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逻辑代数的基本定理和规律</a:t>
            </a:r>
          </a:p>
        </p:txBody>
      </p:sp>
      <p:grpSp>
        <p:nvGrpSpPr>
          <p:cNvPr id="14353" name="Group 17"/>
          <p:cNvGrpSpPr>
            <a:grpSpLocks/>
          </p:cNvGrpSpPr>
          <p:nvPr/>
        </p:nvGrpSpPr>
        <p:grpSpPr bwMode="auto">
          <a:xfrm>
            <a:off x="1403350" y="5183188"/>
            <a:ext cx="5268913" cy="625475"/>
            <a:chOff x="672" y="2317"/>
            <a:chExt cx="3319" cy="394"/>
          </a:xfrm>
        </p:grpSpPr>
        <p:graphicFrame>
          <p:nvGraphicFramePr>
            <p:cNvPr id="25611" name="Object 18"/>
            <p:cNvGraphicFramePr>
              <a:graphicFrameLocks noChangeAspect="1"/>
            </p:cNvGraphicFramePr>
            <p:nvPr/>
          </p:nvGraphicFramePr>
          <p:xfrm>
            <a:off x="672" y="2317"/>
            <a:ext cx="91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9" name="公式" r:id="rId20" imgW="314049" imgH="56881" progId="Equation.3">
                    <p:embed/>
                  </p:oleObj>
                </mc:Choice>
                <mc:Fallback>
                  <p:oleObj name="公式" r:id="rId20" imgW="314049" imgH="5688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17"/>
                          <a:ext cx="91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19"/>
            <p:cNvGraphicFramePr>
              <a:graphicFrameLocks noChangeAspect="1"/>
            </p:cNvGraphicFramePr>
            <p:nvPr/>
          </p:nvGraphicFramePr>
          <p:xfrm>
            <a:off x="2778" y="2352"/>
            <a:ext cx="121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0" name="公式" r:id="rId22" imgW="457200" imgH="76245" progId="Equation.3">
                    <p:embed/>
                  </p:oleObj>
                </mc:Choice>
                <mc:Fallback>
                  <p:oleObj name="公式" r:id="rId22" imgW="457200" imgH="7624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8" y="2352"/>
                          <a:ext cx="121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  <p:bldP spid="14351" grpId="0" animBg="1" autoUpdateAnimBg="0"/>
      <p:bldP spid="1435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5D5D57-AB8D-43A4-92FB-32C54078E73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1000" y="4800600"/>
            <a:ext cx="22240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三、交换律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295400" y="1295400"/>
            <a:ext cx="5257800" cy="546100"/>
            <a:chOff x="576" y="816"/>
            <a:chExt cx="3312" cy="344"/>
          </a:xfrm>
        </p:grpSpPr>
        <p:graphicFrame>
          <p:nvGraphicFramePr>
            <p:cNvPr id="27666" name="Object 4"/>
            <p:cNvGraphicFramePr>
              <a:graphicFrameLocks noChangeAspect="1"/>
            </p:cNvGraphicFramePr>
            <p:nvPr/>
          </p:nvGraphicFramePr>
          <p:xfrm>
            <a:off x="576" y="816"/>
            <a:ext cx="105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58" name="Equation" r:id="rId4" imgW="438281" imgH="76245" progId="Equation.3">
                    <p:embed/>
                  </p:oleObj>
                </mc:Choice>
                <mc:Fallback>
                  <p:oleObj name="Equation" r:id="rId4" imgW="438281" imgH="7624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816"/>
                          <a:ext cx="105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5"/>
            <p:cNvGraphicFramePr>
              <a:graphicFrameLocks noChangeAspect="1"/>
            </p:cNvGraphicFramePr>
            <p:nvPr/>
          </p:nvGraphicFramePr>
          <p:xfrm>
            <a:off x="2832" y="828"/>
            <a:ext cx="105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59" name="Equation" r:id="rId6" imgW="438281" imgH="56881" progId="Equation.3">
                    <p:embed/>
                  </p:oleObj>
                </mc:Choice>
                <mc:Fallback>
                  <p:oleObj name="Equation" r:id="rId6" imgW="438281" imgH="5688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828"/>
                          <a:ext cx="105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1217613" y="3067050"/>
            <a:ext cx="5588000" cy="506413"/>
            <a:chOff x="527" y="1932"/>
            <a:chExt cx="3520" cy="319"/>
          </a:xfrm>
        </p:grpSpPr>
        <p:graphicFrame>
          <p:nvGraphicFramePr>
            <p:cNvPr id="27664" name="Object 7"/>
            <p:cNvGraphicFramePr>
              <a:graphicFrameLocks noChangeAspect="1"/>
            </p:cNvGraphicFramePr>
            <p:nvPr/>
          </p:nvGraphicFramePr>
          <p:xfrm>
            <a:off x="527" y="1932"/>
            <a:ext cx="115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0" name="Equation" r:id="rId8" imgW="495037" imgH="56881" progId="Equation.3">
                    <p:embed/>
                  </p:oleObj>
                </mc:Choice>
                <mc:Fallback>
                  <p:oleObj name="Equation" r:id="rId8" imgW="495037" imgH="5688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1932"/>
                          <a:ext cx="115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8"/>
            <p:cNvGraphicFramePr>
              <a:graphicFrameLocks noChangeAspect="1"/>
            </p:cNvGraphicFramePr>
            <p:nvPr/>
          </p:nvGraphicFramePr>
          <p:xfrm>
            <a:off x="2770" y="1932"/>
            <a:ext cx="127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1" name="Equation" r:id="rId10" imgW="552424" imgH="56881" progId="Equation.3">
                    <p:embed/>
                  </p:oleObj>
                </mc:Choice>
                <mc:Fallback>
                  <p:oleObj name="Equation" r:id="rId10" imgW="552424" imgH="5688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" y="1932"/>
                          <a:ext cx="1277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1181100" y="3903663"/>
            <a:ext cx="5546725" cy="663575"/>
            <a:chOff x="504" y="2459"/>
            <a:chExt cx="3494" cy="418"/>
          </a:xfrm>
        </p:grpSpPr>
        <p:graphicFrame>
          <p:nvGraphicFramePr>
            <p:cNvPr id="27662" name="Object 10"/>
            <p:cNvGraphicFramePr>
              <a:graphicFrameLocks noChangeAspect="1"/>
            </p:cNvGraphicFramePr>
            <p:nvPr/>
          </p:nvGraphicFramePr>
          <p:xfrm>
            <a:off x="504" y="2459"/>
            <a:ext cx="1105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2" name="Equation" r:id="rId12" imgW="466659" imgH="114367" progId="Equation.3">
                    <p:embed/>
                  </p:oleObj>
                </mc:Choice>
                <mc:Fallback>
                  <p:oleObj name="Equation" r:id="rId12" imgW="466659" imgH="11436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2459"/>
                          <a:ext cx="1105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11"/>
            <p:cNvGraphicFramePr>
              <a:graphicFrameLocks noChangeAspect="1"/>
            </p:cNvGraphicFramePr>
            <p:nvPr/>
          </p:nvGraphicFramePr>
          <p:xfrm>
            <a:off x="2819" y="2472"/>
            <a:ext cx="117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3" name="Equation" r:id="rId14" imgW="505127" imgH="95003" progId="Equation.3">
                    <p:embed/>
                  </p:oleObj>
                </mc:Choice>
                <mc:Fallback>
                  <p:oleObj name="Equation" r:id="rId14" imgW="505127" imgH="9500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472"/>
                          <a:ext cx="1179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2" name="Group 12"/>
          <p:cNvGrpSpPr>
            <a:grpSpLocks/>
          </p:cNvGrpSpPr>
          <p:nvPr/>
        </p:nvGrpSpPr>
        <p:grpSpPr bwMode="auto">
          <a:xfrm>
            <a:off x="1066800" y="5715000"/>
            <a:ext cx="6477000" cy="619125"/>
            <a:chOff x="432" y="3600"/>
            <a:chExt cx="4080" cy="390"/>
          </a:xfrm>
        </p:grpSpPr>
        <p:graphicFrame>
          <p:nvGraphicFramePr>
            <p:cNvPr id="27660" name="Object 13"/>
            <p:cNvGraphicFramePr>
              <a:graphicFrameLocks noChangeAspect="1"/>
            </p:cNvGraphicFramePr>
            <p:nvPr/>
          </p:nvGraphicFramePr>
          <p:xfrm>
            <a:off x="432" y="3648"/>
            <a:ext cx="148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4" name="Equation" r:id="rId16" imgW="686115" imgH="56881" progId="Equation.3">
                    <p:embed/>
                  </p:oleObj>
                </mc:Choice>
                <mc:Fallback>
                  <p:oleObj name="Equation" r:id="rId16" imgW="686115" imgH="5688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648"/>
                          <a:ext cx="148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14"/>
            <p:cNvGraphicFramePr>
              <a:graphicFrameLocks noChangeAspect="1"/>
            </p:cNvGraphicFramePr>
            <p:nvPr/>
          </p:nvGraphicFramePr>
          <p:xfrm>
            <a:off x="2784" y="3600"/>
            <a:ext cx="172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5" name="Equation" r:id="rId18" imgW="809717" imgH="56881" progId="Equation.3">
                    <p:embed/>
                  </p:oleObj>
                </mc:Choice>
                <mc:Fallback>
                  <p:oleObj name="Equation" r:id="rId18" imgW="809717" imgH="5688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600"/>
                          <a:ext cx="172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381000" y="381000"/>
            <a:ext cx="46736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二、公式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可由公理推出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grpSp>
        <p:nvGrpSpPr>
          <p:cNvPr id="15376" name="Group 16"/>
          <p:cNvGrpSpPr>
            <a:grpSpLocks/>
          </p:cNvGrpSpPr>
          <p:nvPr/>
        </p:nvGrpSpPr>
        <p:grpSpPr bwMode="auto">
          <a:xfrm>
            <a:off x="1295400" y="2133600"/>
            <a:ext cx="5394325" cy="546100"/>
            <a:chOff x="576" y="1344"/>
            <a:chExt cx="3398" cy="344"/>
          </a:xfrm>
        </p:grpSpPr>
        <p:graphicFrame>
          <p:nvGraphicFramePr>
            <p:cNvPr id="27658" name="Object 17"/>
            <p:cNvGraphicFramePr>
              <a:graphicFrameLocks noChangeAspect="1"/>
            </p:cNvGraphicFramePr>
            <p:nvPr/>
          </p:nvGraphicFramePr>
          <p:xfrm>
            <a:off x="576" y="1356"/>
            <a:ext cx="105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6" name="Equation" r:id="rId20" imgW="438281" imgH="56881" progId="Equation.3">
                    <p:embed/>
                  </p:oleObj>
                </mc:Choice>
                <mc:Fallback>
                  <p:oleObj name="Equation" r:id="rId20" imgW="438281" imgH="5688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356"/>
                          <a:ext cx="105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18"/>
            <p:cNvGraphicFramePr>
              <a:graphicFrameLocks noChangeAspect="1"/>
            </p:cNvGraphicFramePr>
            <p:nvPr/>
          </p:nvGraphicFramePr>
          <p:xfrm>
            <a:off x="2746" y="1344"/>
            <a:ext cx="12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7" name="Equation" r:id="rId22" imgW="533505" imgH="76245" progId="Equation.3">
                    <p:embed/>
                  </p:oleObj>
                </mc:Choice>
                <mc:Fallback>
                  <p:oleObj name="Equation" r:id="rId22" imgW="533505" imgH="7624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6" y="1344"/>
                          <a:ext cx="122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  <p:bldP spid="1537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A76AE7-4FA9-496E-A090-F813556DB9D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49250" y="334963"/>
            <a:ext cx="222408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四、结合律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49250" y="2468563"/>
            <a:ext cx="222408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五、分配律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87450" y="944563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A(BC)=(AB)C=(AC)B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111250" y="1630363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A+(B+C)=(A+B)+C=(A+C)+B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990600" y="330676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A(B+C)=AB+AC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958850" y="4095750"/>
            <a:ext cx="62712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A+BC=(A+B)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·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(A+C) 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加法的分配律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958850" y="4830763"/>
            <a:ext cx="6280150" cy="1417637"/>
            <a:chOff x="384" y="2976"/>
            <a:chExt cx="3956" cy="893"/>
          </a:xfrm>
        </p:grpSpPr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384" y="2976"/>
              <a:ext cx="39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证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: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右式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=AA+AC+AB+BC=A+AC+AB+BC</a:t>
              </a: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432" y="3504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=A(1+C+B)+BC=A+BC=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左式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8" grpId="0" build="p" autoUpdateAnimBg="0"/>
      <p:bldP spid="16389" grpId="0" build="p" autoUpdateAnimBg="0"/>
      <p:bldP spid="16390" grpId="0" build="p" autoUpdateAnimBg="0"/>
      <p:bldP spid="1639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9C9C81-BF75-4996-B856-CB6E90CB962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04800" y="304800"/>
            <a:ext cx="22240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六、摩根律</a:t>
            </a:r>
          </a:p>
        </p:txBody>
      </p:sp>
      <p:grpSp>
        <p:nvGrpSpPr>
          <p:cNvPr id="17433" name="Group 25"/>
          <p:cNvGrpSpPr>
            <a:grpSpLocks/>
          </p:cNvGrpSpPr>
          <p:nvPr/>
        </p:nvGrpSpPr>
        <p:grpSpPr bwMode="auto">
          <a:xfrm>
            <a:off x="1066800" y="1447800"/>
            <a:ext cx="5459413" cy="568325"/>
            <a:chOff x="672" y="912"/>
            <a:chExt cx="3439" cy="358"/>
          </a:xfrm>
        </p:grpSpPr>
        <p:graphicFrame>
          <p:nvGraphicFramePr>
            <p:cNvPr id="31770" name="Object 14"/>
            <p:cNvGraphicFramePr>
              <a:graphicFrameLocks noChangeAspect="1"/>
            </p:cNvGraphicFramePr>
            <p:nvPr/>
          </p:nvGraphicFramePr>
          <p:xfrm>
            <a:off x="672" y="912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2" name="Equation" r:id="rId4" imgW="657107" imgH="95003" progId="Equation.3">
                    <p:embed/>
                  </p:oleObj>
                </mc:Choice>
                <mc:Fallback>
                  <p:oleObj name="Equation" r:id="rId4" imgW="657107" imgH="9500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34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1" name="Object 15"/>
            <p:cNvGraphicFramePr>
              <a:graphicFrameLocks noChangeAspect="1"/>
            </p:cNvGraphicFramePr>
            <p:nvPr/>
          </p:nvGraphicFramePr>
          <p:xfrm>
            <a:off x="2610" y="912"/>
            <a:ext cx="150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3" name="Equation" r:id="rId6" imgW="742871" imgH="95003" progId="Equation.3">
                    <p:embed/>
                  </p:oleObj>
                </mc:Choice>
                <mc:Fallback>
                  <p:oleObj name="Equation" r:id="rId6" imgW="742871" imgH="9500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912"/>
                          <a:ext cx="1501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4" name="Group 26"/>
          <p:cNvGrpSpPr>
            <a:grpSpLocks/>
          </p:cNvGrpSpPr>
          <p:nvPr/>
        </p:nvGrpSpPr>
        <p:grpSpPr bwMode="auto">
          <a:xfrm>
            <a:off x="609600" y="2789237"/>
            <a:ext cx="5943600" cy="584200"/>
            <a:chOff x="384" y="1574"/>
            <a:chExt cx="3744" cy="368"/>
          </a:xfrm>
        </p:grpSpPr>
        <p:sp>
          <p:nvSpPr>
            <p:cNvPr id="31768" name="Rectangle 2"/>
            <p:cNvSpPr>
              <a:spLocks noChangeArrowheads="1"/>
            </p:cNvSpPr>
            <p:nvPr/>
          </p:nvSpPr>
          <p:spPr bwMode="auto">
            <a:xfrm>
              <a:off x="384" y="1574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证：用真值表法证明</a:t>
              </a:r>
            </a:p>
          </p:txBody>
        </p:sp>
        <p:graphicFrame>
          <p:nvGraphicFramePr>
            <p:cNvPr id="31769" name="Object 17"/>
            <p:cNvGraphicFramePr>
              <a:graphicFrameLocks noChangeAspect="1"/>
            </p:cNvGraphicFramePr>
            <p:nvPr/>
          </p:nvGraphicFramePr>
          <p:xfrm>
            <a:off x="2784" y="1584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4" name="Equation" r:id="rId8" imgW="657107" imgH="95003" progId="Equation.3">
                    <p:embed/>
                  </p:oleObj>
                </mc:Choice>
                <mc:Fallback>
                  <p:oleObj name="Equation" r:id="rId8" imgW="657107" imgH="9500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584"/>
                          <a:ext cx="134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5" name="Group 27"/>
          <p:cNvGrpSpPr>
            <a:grpSpLocks/>
          </p:cNvGrpSpPr>
          <p:nvPr/>
        </p:nvGrpSpPr>
        <p:grpSpPr bwMode="auto">
          <a:xfrm>
            <a:off x="1371600" y="3657600"/>
            <a:ext cx="6705600" cy="2895600"/>
            <a:chOff x="864" y="2304"/>
            <a:chExt cx="4224" cy="1824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960" y="271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0  0   0     1    1  1    1</a:t>
              </a: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960" y="3048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0  1   0     1    1  0    1</a:t>
              </a: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960" y="3384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1  0   0     1    0  1    1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960" y="367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1  1   1     0    0  0    0</a:t>
              </a:r>
            </a:p>
          </p:txBody>
        </p:sp>
        <p:sp>
          <p:nvSpPr>
            <p:cNvPr id="31755" name="Line 8"/>
            <p:cNvSpPr>
              <a:spLocks noChangeShapeType="1"/>
            </p:cNvSpPr>
            <p:nvPr/>
          </p:nvSpPr>
          <p:spPr bwMode="auto">
            <a:xfrm>
              <a:off x="864" y="2736"/>
              <a:ext cx="3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6" name="Line 9"/>
            <p:cNvSpPr>
              <a:spLocks noChangeShapeType="1"/>
            </p:cNvSpPr>
            <p:nvPr/>
          </p:nvSpPr>
          <p:spPr bwMode="auto">
            <a:xfrm>
              <a:off x="1680" y="2496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7" name="Line 10"/>
            <p:cNvSpPr>
              <a:spLocks noChangeShapeType="1"/>
            </p:cNvSpPr>
            <p:nvPr/>
          </p:nvSpPr>
          <p:spPr bwMode="auto">
            <a:xfrm>
              <a:off x="2400" y="2448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8" name="Line 11"/>
            <p:cNvSpPr>
              <a:spLocks noChangeShapeType="1"/>
            </p:cNvSpPr>
            <p:nvPr/>
          </p:nvSpPr>
          <p:spPr bwMode="auto">
            <a:xfrm>
              <a:off x="3120" y="2448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9" name="Line 12"/>
            <p:cNvSpPr>
              <a:spLocks noChangeShapeType="1"/>
            </p:cNvSpPr>
            <p:nvPr/>
          </p:nvSpPr>
          <p:spPr bwMode="auto">
            <a:xfrm>
              <a:off x="4032" y="2496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0" name="Rectangle 13"/>
            <p:cNvSpPr>
              <a:spLocks noChangeArrowheads="1"/>
            </p:cNvSpPr>
            <p:nvPr/>
          </p:nvSpPr>
          <p:spPr bwMode="auto">
            <a:xfrm>
              <a:off x="1008" y="2352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1761" name="Object 18"/>
            <p:cNvGraphicFramePr>
              <a:graphicFrameLocks noChangeAspect="1"/>
            </p:cNvGraphicFramePr>
            <p:nvPr/>
          </p:nvGraphicFramePr>
          <p:xfrm>
            <a:off x="912" y="2400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5" name="Equation" r:id="rId10" imgW="47927" imgH="56881" progId="Equation.3">
                    <p:embed/>
                  </p:oleObj>
                </mc:Choice>
                <mc:Fallback>
                  <p:oleObj name="Equation" r:id="rId10" imgW="47927" imgH="5688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00"/>
                          <a:ext cx="31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19"/>
            <p:cNvGraphicFramePr>
              <a:graphicFrameLocks noChangeAspect="1"/>
            </p:cNvGraphicFramePr>
            <p:nvPr/>
          </p:nvGraphicFramePr>
          <p:xfrm>
            <a:off x="1296" y="2400"/>
            <a:ext cx="3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6" name="Equation" r:id="rId12" imgW="47927" imgH="56881" progId="Equation.3">
                    <p:embed/>
                  </p:oleObj>
                </mc:Choice>
                <mc:Fallback>
                  <p:oleObj name="Equation" r:id="rId12" imgW="47927" imgH="5688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400"/>
                          <a:ext cx="3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20"/>
            <p:cNvGraphicFramePr>
              <a:graphicFrameLocks noChangeAspect="1"/>
            </p:cNvGraphicFramePr>
            <p:nvPr/>
          </p:nvGraphicFramePr>
          <p:xfrm>
            <a:off x="3216" y="2304"/>
            <a:ext cx="28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7" name="Equation" r:id="rId14" imgW="47927" imgH="95003" progId="Equation.3">
                    <p:embed/>
                  </p:oleObj>
                </mc:Choice>
                <mc:Fallback>
                  <p:oleObj name="Equation" r:id="rId14" imgW="47927" imgH="9500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04"/>
                          <a:ext cx="28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21"/>
            <p:cNvGraphicFramePr>
              <a:graphicFrameLocks noChangeAspect="1"/>
            </p:cNvGraphicFramePr>
            <p:nvPr/>
          </p:nvGraphicFramePr>
          <p:xfrm>
            <a:off x="3648" y="2304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8" name="Equation" r:id="rId16" imgW="47927" imgH="95003" progId="Equation.3">
                    <p:embed/>
                  </p:oleObj>
                </mc:Choice>
                <mc:Fallback>
                  <p:oleObj name="Equation" r:id="rId16" imgW="47927" imgH="9500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04"/>
                          <a:ext cx="28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22"/>
            <p:cNvGraphicFramePr>
              <a:graphicFrameLocks noChangeAspect="1"/>
            </p:cNvGraphicFramePr>
            <p:nvPr/>
          </p:nvGraphicFramePr>
          <p:xfrm>
            <a:off x="1728" y="2400"/>
            <a:ext cx="5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9" name="Equation" r:id="rId18" imgW="228915" imgH="56881" progId="Equation.3">
                    <p:embed/>
                  </p:oleObj>
                </mc:Choice>
                <mc:Fallback>
                  <p:oleObj name="Equation" r:id="rId18" imgW="228915" imgH="5688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00"/>
                          <a:ext cx="52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23"/>
            <p:cNvGraphicFramePr>
              <a:graphicFrameLocks noChangeAspect="1"/>
            </p:cNvGraphicFramePr>
            <p:nvPr/>
          </p:nvGraphicFramePr>
          <p:xfrm>
            <a:off x="2448" y="2304"/>
            <a:ext cx="6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0" name="Equation" r:id="rId20" imgW="228915" imgH="95003" progId="Equation.3">
                    <p:embed/>
                  </p:oleObj>
                </mc:Choice>
                <mc:Fallback>
                  <p:oleObj name="Equation" r:id="rId20" imgW="228915" imgH="95003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304"/>
                          <a:ext cx="62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24"/>
            <p:cNvGraphicFramePr>
              <a:graphicFrameLocks noChangeAspect="1"/>
            </p:cNvGraphicFramePr>
            <p:nvPr/>
          </p:nvGraphicFramePr>
          <p:xfrm>
            <a:off x="4032" y="2304"/>
            <a:ext cx="72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1" name="Equation" r:id="rId22" imgW="285671" imgH="95003" progId="Equation.3">
                    <p:embed/>
                  </p:oleObj>
                </mc:Choice>
                <mc:Fallback>
                  <p:oleObj name="Equation" r:id="rId22" imgW="285671" imgH="95003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304"/>
                          <a:ext cx="720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1019413" y="213497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本质：就是用负逻辑来描述电路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9C9C81-BF75-4996-B856-CB6E90CB962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3068469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摩根律可以扩展</a:t>
            </a:r>
          </a:p>
        </p:txBody>
      </p:sp>
      <p:graphicFrame>
        <p:nvGraphicFramePr>
          <p:cNvPr id="317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609723"/>
              </p:ext>
            </p:extLst>
          </p:nvPr>
        </p:nvGraphicFramePr>
        <p:xfrm>
          <a:off x="116406" y="971553"/>
          <a:ext cx="8911188" cy="8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0" name="公式" r:id="rId4" imgW="2361960" imgH="215640" progId="Equation.3">
                  <p:embed/>
                </p:oleObj>
              </mc:Choice>
              <mc:Fallback>
                <p:oleObj name="公式" r:id="rId4" imgW="2361960" imgH="215640" progId="Equation.3">
                  <p:embed/>
                  <p:pic>
                    <p:nvPicPr>
                      <p:cNvPr id="317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06" y="971553"/>
                        <a:ext cx="8911188" cy="876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866803"/>
              </p:ext>
            </p:extLst>
          </p:nvPr>
        </p:nvGraphicFramePr>
        <p:xfrm>
          <a:off x="155575" y="5380035"/>
          <a:ext cx="8442516" cy="104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1" name="公式" r:id="rId6" imgW="2031840" imgH="215640" progId="Equation.3">
                  <p:embed/>
                </p:oleObj>
              </mc:Choice>
              <mc:Fallback>
                <p:oleObj name="公式" r:id="rId6" imgW="2031840" imgH="215640" progId="Equation.3">
                  <p:embed/>
                  <p:pic>
                    <p:nvPicPr>
                      <p:cNvPr id="317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5380035"/>
                        <a:ext cx="8442516" cy="1041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109656"/>
              </p:ext>
            </p:extLst>
          </p:nvPr>
        </p:nvGraphicFramePr>
        <p:xfrm>
          <a:off x="155575" y="2200826"/>
          <a:ext cx="4359275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2" name="公式" r:id="rId8" imgW="1155600" imgH="736560" progId="Equation.3">
                  <p:embed/>
                </p:oleObj>
              </mc:Choice>
              <mc:Fallback>
                <p:oleObj name="公式" r:id="rId8" imgW="1155600" imgH="736560" progId="Equation.3">
                  <p:embed/>
                  <p:pic>
                    <p:nvPicPr>
                      <p:cNvPr id="317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200826"/>
                        <a:ext cx="4359275" cy="298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9873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D50E2E-E844-4076-AE87-322BF383A2C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280988" y="338138"/>
            <a:ext cx="4367212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重要规则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28600" y="2065338"/>
            <a:ext cx="8763000" cy="15922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任何一个含有变量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的逻辑等式，如果将所有出现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的位置都代之以同一个逻辑函数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，则等式仍然成立。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04800" y="1295400"/>
            <a:ext cx="26320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一、代入规则</a:t>
            </a:r>
          </a:p>
        </p:txBody>
      </p: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533400" y="4114800"/>
            <a:ext cx="4572000" cy="601663"/>
            <a:chOff x="336" y="2592"/>
            <a:chExt cx="2880" cy="379"/>
          </a:xfrm>
        </p:grpSpPr>
        <p:sp>
          <p:nvSpPr>
            <p:cNvPr id="37901" name="Rectangle 4"/>
            <p:cNvSpPr>
              <a:spLocks noChangeArrowheads="1"/>
            </p:cNvSpPr>
            <p:nvPr/>
          </p:nvSpPr>
          <p:spPr bwMode="auto">
            <a:xfrm>
              <a:off x="336" y="2604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例：对摩根律</a:t>
              </a:r>
            </a:p>
          </p:txBody>
        </p:sp>
        <p:graphicFrame>
          <p:nvGraphicFramePr>
            <p:cNvPr id="37902" name="Object 9"/>
            <p:cNvGraphicFramePr>
              <a:graphicFrameLocks noChangeAspect="1"/>
            </p:cNvGraphicFramePr>
            <p:nvPr/>
          </p:nvGraphicFramePr>
          <p:xfrm>
            <a:off x="1953" y="2592"/>
            <a:ext cx="1263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0" name="Equation" r:id="rId4" imgW="657107" imgH="95003" progId="Equation.3">
                    <p:embed/>
                  </p:oleObj>
                </mc:Choice>
                <mc:Fallback>
                  <p:oleObj name="Equation" r:id="rId4" imgW="657107" imgH="9500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2592"/>
                          <a:ext cx="1263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781050" y="4830763"/>
            <a:ext cx="3435350" cy="579437"/>
            <a:chOff x="465" y="3289"/>
            <a:chExt cx="2164" cy="365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465" y="3289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令      代入式中</a:t>
              </a:r>
            </a:p>
          </p:txBody>
        </p:sp>
        <p:graphicFrame>
          <p:nvGraphicFramePr>
            <p:cNvPr id="37900" name="Object 10"/>
            <p:cNvGraphicFramePr>
              <a:graphicFrameLocks noChangeAspect="1"/>
            </p:cNvGraphicFramePr>
            <p:nvPr/>
          </p:nvGraphicFramePr>
          <p:xfrm>
            <a:off x="753" y="3334"/>
            <a:ext cx="78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1" name="Equation" r:id="rId6" imgW="419363" imgH="76245" progId="Equation.3">
                    <p:embed/>
                  </p:oleObj>
                </mc:Choice>
                <mc:Fallback>
                  <p:oleObj name="Equation" r:id="rId6" imgW="419363" imgH="7624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" y="3334"/>
                          <a:ext cx="78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9" name="Group 15"/>
          <p:cNvGrpSpPr>
            <a:grpSpLocks/>
          </p:cNvGrpSpPr>
          <p:nvPr/>
        </p:nvGrpSpPr>
        <p:grpSpPr bwMode="auto">
          <a:xfrm>
            <a:off x="838200" y="5556250"/>
            <a:ext cx="5410200" cy="681038"/>
            <a:chOff x="528" y="3500"/>
            <a:chExt cx="3408" cy="429"/>
          </a:xfrm>
        </p:grpSpPr>
        <p:graphicFrame>
          <p:nvGraphicFramePr>
            <p:cNvPr id="37897" name="Object 11"/>
            <p:cNvGraphicFramePr>
              <a:graphicFrameLocks noChangeAspect="1"/>
            </p:cNvGraphicFramePr>
            <p:nvPr/>
          </p:nvGraphicFramePr>
          <p:xfrm>
            <a:off x="1008" y="3500"/>
            <a:ext cx="292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2" name="Equation" r:id="rId8" imgW="1752495" imgH="133126" progId="Equation.3">
                    <p:embed/>
                  </p:oleObj>
                </mc:Choice>
                <mc:Fallback>
                  <p:oleObj name="Equation" r:id="rId8" imgW="1752495" imgH="13312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500"/>
                          <a:ext cx="2928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Rectangle 14"/>
            <p:cNvSpPr>
              <a:spLocks noChangeArrowheads="1"/>
            </p:cNvSpPr>
            <p:nvPr/>
          </p:nvSpPr>
          <p:spPr bwMode="auto">
            <a:xfrm>
              <a:off x="528" y="350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则：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  <p:bldP spid="2151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D346B1-84B7-4CAF-9674-BCA3E4C7B85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381000" y="392113"/>
            <a:ext cx="6076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以此推广得到摩根律的一般形式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57200" y="1246188"/>
          <a:ext cx="5257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Equation" r:id="rId4" imgW="1828800" imgH="114367" progId="Equation.3">
                  <p:embed/>
                </p:oleObj>
              </mc:Choice>
              <mc:Fallback>
                <p:oleObj name="Equation" r:id="rId4" imgW="1828800" imgH="11436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46188"/>
                        <a:ext cx="52578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57200" y="2057400"/>
          <a:ext cx="624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Equation" r:id="rId6" imgW="2095553" imgH="114367" progId="Equation.3">
                  <p:embed/>
                </p:oleObj>
              </mc:Choice>
              <mc:Fallback>
                <p:oleObj name="Equation" r:id="rId6" imgW="2095553" imgH="11436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6248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981297-15EB-47BA-9092-D6D35D73DE6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11150" y="258763"/>
            <a:ext cx="2632075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二、反演规则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28600" y="4953000"/>
            <a:ext cx="8763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使用反演规则时，应注意保持原函数式中的运算符号的优先顺序不变。另外不属于单个变量上的反号应保持不变。</a:t>
            </a:r>
          </a:p>
        </p:txBody>
      </p:sp>
      <p:grpSp>
        <p:nvGrpSpPr>
          <p:cNvPr id="23580" name="Group 28"/>
          <p:cNvGrpSpPr>
            <a:grpSpLocks/>
          </p:cNvGrpSpPr>
          <p:nvPr/>
        </p:nvGrpSpPr>
        <p:grpSpPr bwMode="auto">
          <a:xfrm>
            <a:off x="234950" y="927100"/>
            <a:ext cx="7080250" cy="695325"/>
            <a:chOff x="148" y="584"/>
            <a:chExt cx="4460" cy="438"/>
          </a:xfrm>
        </p:grpSpPr>
        <p:sp>
          <p:nvSpPr>
            <p:cNvPr id="42008" name="Rectangle 7"/>
            <p:cNvSpPr>
              <a:spLocks noChangeArrowheads="1"/>
            </p:cNvSpPr>
            <p:nvPr/>
          </p:nvSpPr>
          <p:spPr bwMode="auto">
            <a:xfrm>
              <a:off x="148" y="58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即由</a:t>
              </a:r>
            </a:p>
          </p:txBody>
        </p:sp>
        <p:graphicFrame>
          <p:nvGraphicFramePr>
            <p:cNvPr id="42009" name="Object 21"/>
            <p:cNvGraphicFramePr>
              <a:graphicFrameLocks noChangeAspect="1"/>
            </p:cNvGraphicFramePr>
            <p:nvPr/>
          </p:nvGraphicFramePr>
          <p:xfrm>
            <a:off x="724" y="643"/>
            <a:ext cx="133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6" name="Equation" r:id="rId4" imgW="733412" imgH="95003" progId="Equation.3">
                    <p:embed/>
                  </p:oleObj>
                </mc:Choice>
                <mc:Fallback>
                  <p:oleObj name="Equation" r:id="rId4" imgW="733412" imgH="9500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" y="643"/>
                          <a:ext cx="133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0" name="Rectangle 22"/>
            <p:cNvSpPr>
              <a:spLocks noChangeArrowheads="1"/>
            </p:cNvSpPr>
            <p:nvPr/>
          </p:nvSpPr>
          <p:spPr bwMode="auto">
            <a:xfrm>
              <a:off x="2068" y="595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求反函数</a:t>
              </a:r>
            </a:p>
          </p:txBody>
        </p:sp>
        <p:graphicFrame>
          <p:nvGraphicFramePr>
            <p:cNvPr id="42011" name="Object 23"/>
            <p:cNvGraphicFramePr>
              <a:graphicFrameLocks noChangeAspect="1"/>
            </p:cNvGraphicFramePr>
            <p:nvPr/>
          </p:nvGraphicFramePr>
          <p:xfrm>
            <a:off x="3220" y="595"/>
            <a:ext cx="13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7" name="Equation" r:id="rId6" imgW="733412" imgH="133126" progId="Equation.3">
                    <p:embed/>
                  </p:oleObj>
                </mc:Choice>
                <mc:Fallback>
                  <p:oleObj name="Equation" r:id="rId6" imgW="733412" imgH="133126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595"/>
                          <a:ext cx="13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4273550" y="1385888"/>
            <a:ext cx="2063750" cy="3228975"/>
            <a:chOff x="2692" y="873"/>
            <a:chExt cx="1300" cy="2034"/>
          </a:xfrm>
        </p:grpSpPr>
        <p:sp>
          <p:nvSpPr>
            <p:cNvPr id="41991" name="Line 8"/>
            <p:cNvSpPr>
              <a:spLocks noChangeShapeType="1"/>
            </p:cNvSpPr>
            <p:nvPr/>
          </p:nvSpPr>
          <p:spPr bwMode="auto">
            <a:xfrm>
              <a:off x="3508" y="107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2" name="Rectangle 9"/>
            <p:cNvSpPr>
              <a:spLocks noChangeArrowheads="1"/>
            </p:cNvSpPr>
            <p:nvPr/>
          </p:nvSpPr>
          <p:spPr bwMode="auto">
            <a:xfrm>
              <a:off x="3220" y="159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41993" name="Line 10"/>
            <p:cNvSpPr>
              <a:spLocks noChangeShapeType="1"/>
            </p:cNvSpPr>
            <p:nvPr/>
          </p:nvSpPr>
          <p:spPr bwMode="auto">
            <a:xfrm>
              <a:off x="3508" y="275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4" name="Line 11"/>
            <p:cNvSpPr>
              <a:spLocks noChangeShapeType="1"/>
            </p:cNvSpPr>
            <p:nvPr/>
          </p:nvSpPr>
          <p:spPr bwMode="auto">
            <a:xfrm>
              <a:off x="3460" y="1459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5" name="Line 12"/>
            <p:cNvSpPr>
              <a:spLocks noChangeShapeType="1"/>
            </p:cNvSpPr>
            <p:nvPr/>
          </p:nvSpPr>
          <p:spPr bwMode="auto">
            <a:xfrm>
              <a:off x="3508" y="179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6" name="Line 13"/>
            <p:cNvSpPr>
              <a:spLocks noChangeShapeType="1"/>
            </p:cNvSpPr>
            <p:nvPr/>
          </p:nvSpPr>
          <p:spPr bwMode="auto">
            <a:xfrm>
              <a:off x="3508" y="213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7" name="Line 14"/>
            <p:cNvSpPr>
              <a:spLocks noChangeShapeType="1"/>
            </p:cNvSpPr>
            <p:nvPr/>
          </p:nvSpPr>
          <p:spPr bwMode="auto">
            <a:xfrm>
              <a:off x="3508" y="2467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8" name="Rectangle 15"/>
            <p:cNvSpPr>
              <a:spLocks noChangeArrowheads="1"/>
            </p:cNvSpPr>
            <p:nvPr/>
          </p:nvSpPr>
          <p:spPr bwMode="auto">
            <a:xfrm>
              <a:off x="3220" y="873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0   1</a:t>
              </a:r>
            </a:p>
          </p:txBody>
        </p:sp>
        <p:sp>
          <p:nvSpPr>
            <p:cNvPr id="41999" name="Rectangle 16"/>
            <p:cNvSpPr>
              <a:spLocks noChangeArrowheads="1"/>
            </p:cNvSpPr>
            <p:nvPr/>
          </p:nvSpPr>
          <p:spPr bwMode="auto">
            <a:xfrm>
              <a:off x="3220" y="1257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1   0</a:t>
              </a:r>
            </a:p>
          </p:txBody>
        </p:sp>
        <p:sp>
          <p:nvSpPr>
            <p:cNvPr id="42000" name="Rectangle 17"/>
            <p:cNvSpPr>
              <a:spLocks noChangeArrowheads="1"/>
            </p:cNvSpPr>
            <p:nvPr/>
          </p:nvSpPr>
          <p:spPr bwMode="auto">
            <a:xfrm>
              <a:off x="3748" y="192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42001" name="AutoShape 18"/>
            <p:cNvSpPr>
              <a:spLocks/>
            </p:cNvSpPr>
            <p:nvPr/>
          </p:nvSpPr>
          <p:spPr bwMode="auto">
            <a:xfrm>
              <a:off x="2692" y="1123"/>
              <a:ext cx="432" cy="1680"/>
            </a:xfrm>
            <a:prstGeom prst="leftBrace">
              <a:avLst>
                <a:gd name="adj1" fmla="val 3240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2002" name="Oval 19"/>
            <p:cNvSpPr>
              <a:spLocks noChangeArrowheads="1"/>
            </p:cNvSpPr>
            <p:nvPr/>
          </p:nvSpPr>
          <p:spPr bwMode="auto">
            <a:xfrm>
              <a:off x="3316" y="208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2003" name="Oval 20"/>
            <p:cNvSpPr>
              <a:spLocks noChangeArrowheads="1"/>
            </p:cNvSpPr>
            <p:nvPr/>
          </p:nvSpPr>
          <p:spPr bwMode="auto">
            <a:xfrm>
              <a:off x="3892" y="17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42004" name="Object 24"/>
            <p:cNvGraphicFramePr>
              <a:graphicFrameLocks noChangeAspect="1"/>
            </p:cNvGraphicFramePr>
            <p:nvPr/>
          </p:nvGraphicFramePr>
          <p:xfrm>
            <a:off x="3220" y="2323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8" name="Equation" r:id="rId8" imgW="47927" imgH="56881" progId="Equation.3">
                    <p:embed/>
                  </p:oleObj>
                </mc:Choice>
                <mc:Fallback>
                  <p:oleObj name="Equation" r:id="rId8" imgW="47927" imgH="5688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323"/>
                          <a:ext cx="24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5" name="Object 25"/>
            <p:cNvGraphicFramePr>
              <a:graphicFrameLocks noChangeAspect="1"/>
            </p:cNvGraphicFramePr>
            <p:nvPr/>
          </p:nvGraphicFramePr>
          <p:xfrm>
            <a:off x="3748" y="2611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9" name="Equation" r:id="rId10" imgW="47927" imgH="56881" progId="Equation.3">
                    <p:embed/>
                  </p:oleObj>
                </mc:Choice>
                <mc:Fallback>
                  <p:oleObj name="Equation" r:id="rId10" imgW="47927" imgH="56881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2611"/>
                          <a:ext cx="24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6" name="Object 26"/>
            <p:cNvGraphicFramePr>
              <a:graphicFrameLocks noChangeAspect="1"/>
            </p:cNvGraphicFramePr>
            <p:nvPr/>
          </p:nvGraphicFramePr>
          <p:xfrm>
            <a:off x="3748" y="2227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0" name="Equation" r:id="rId12" imgW="47927" imgH="95003" progId="Equation.3">
                    <p:embed/>
                  </p:oleObj>
                </mc:Choice>
                <mc:Fallback>
                  <p:oleObj name="Equation" r:id="rId12" imgW="47927" imgH="9500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2227"/>
                          <a:ext cx="24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7" name="Object 27"/>
            <p:cNvGraphicFramePr>
              <a:graphicFrameLocks noChangeAspect="1"/>
            </p:cNvGraphicFramePr>
            <p:nvPr/>
          </p:nvGraphicFramePr>
          <p:xfrm>
            <a:off x="3220" y="2563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1" name="Equation" r:id="rId14" imgW="47927" imgH="95003" progId="Equation.3">
                    <p:embed/>
                  </p:oleObj>
                </mc:Choice>
                <mc:Fallback>
                  <p:oleObj name="Equation" r:id="rId14" imgW="47927" imgH="95003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563"/>
                          <a:ext cx="24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DBAFA4-8F01-4F84-AD42-A13FF2B2D48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79400" y="228600"/>
            <a:ext cx="58166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三种基本运算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04800" y="1143000"/>
            <a:ext cx="85344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数字信号是离散信号，其变量只有两种取值，故称双值变量。</a:t>
            </a:r>
          </a:p>
        </p:txBody>
      </p:sp>
      <p:grpSp>
        <p:nvGrpSpPr>
          <p:cNvPr id="3087" name="Group 15"/>
          <p:cNvGrpSpPr>
            <a:grpSpLocks/>
          </p:cNvGrpSpPr>
          <p:nvPr/>
        </p:nvGrpSpPr>
        <p:grpSpPr bwMode="auto">
          <a:xfrm>
            <a:off x="641350" y="2286000"/>
            <a:ext cx="7962900" cy="1341438"/>
            <a:chOff x="404" y="1632"/>
            <a:chExt cx="5016" cy="845"/>
          </a:xfrm>
        </p:grpSpPr>
        <p:sp>
          <p:nvSpPr>
            <p:cNvPr id="5128" name="AutoShape 8"/>
            <p:cNvSpPr>
              <a:spLocks/>
            </p:cNvSpPr>
            <p:nvPr/>
          </p:nvSpPr>
          <p:spPr bwMode="auto">
            <a:xfrm>
              <a:off x="1076" y="1745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1296" y="1632"/>
              <a:ext cx="41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电路表示：高电位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(U</a:t>
              </a:r>
              <a:r>
                <a:rPr lang="en-US" altLang="zh-CN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H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、低电位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(U</a:t>
              </a:r>
              <a:r>
                <a:rPr lang="en-US" altLang="zh-CN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L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4" y="1889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双值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284" y="2112"/>
              <a:ext cx="33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代数表示：两个符号</a:t>
              </a:r>
              <a:r>
                <a:rPr lang="zh-CN" altLang="en-US">
                  <a:ea typeface="黑体" panose="02010609060101010101" pitchFamily="49" charset="-122"/>
                </a:rPr>
                <a:t>“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>
                  <a:ea typeface="黑体" panose="02010609060101010101" pitchFamily="49" charset="-122"/>
                </a:rPr>
                <a:t>”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zh-CN" altLang="en-US">
                  <a:ea typeface="黑体" panose="02010609060101010101" pitchFamily="49" charset="-122"/>
                </a:rPr>
                <a:t>“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>
                  <a:ea typeface="黑体" panose="02010609060101010101" pitchFamily="49" charset="-122"/>
                </a:rPr>
                <a:t>”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304800" y="4503738"/>
            <a:ext cx="8610600" cy="20796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定义：</a:t>
            </a:r>
            <a:r>
              <a:rPr lang="zh-CN" altLang="en-US">
                <a:ea typeface="黑体" panose="02010609060101010101" pitchFamily="49" charset="-122"/>
              </a:rPr>
              <a:t>逻辑代数</a:t>
            </a:r>
            <a:r>
              <a:rPr lang="en-US" altLang="zh-CN">
                <a:ea typeface="黑体" panose="02010609060101010101" pitchFamily="49" charset="-122"/>
              </a:rPr>
              <a:t>L</a:t>
            </a:r>
            <a:r>
              <a:rPr lang="zh-CN" altLang="en-US">
                <a:ea typeface="黑体" panose="02010609060101010101" pitchFamily="49" charset="-122"/>
              </a:rPr>
              <a:t>是一个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封闭的代数系统</a:t>
            </a:r>
            <a:r>
              <a:rPr lang="zh-CN" altLang="en-US">
                <a:ea typeface="黑体" panose="02010609060101010101" pitchFamily="49" charset="-122"/>
              </a:rPr>
              <a:t>，它由一个逻辑变量集</a:t>
            </a:r>
            <a:r>
              <a:rPr lang="en-US" altLang="zh-CN">
                <a:ea typeface="黑体" panose="02010609060101010101" pitchFamily="49" charset="-122"/>
              </a:rPr>
              <a:t>K</a:t>
            </a:r>
            <a:r>
              <a:rPr lang="zh-CN" altLang="en-US">
                <a:ea typeface="黑体" panose="02010609060101010101" pitchFamily="49" charset="-122"/>
              </a:rPr>
              <a:t>、常量</a:t>
            </a:r>
            <a:r>
              <a:rPr lang="en-US" altLang="zh-CN">
                <a:ea typeface="黑体" panose="02010609060101010101" pitchFamily="49" charset="-122"/>
              </a:rPr>
              <a:t>0</a:t>
            </a:r>
            <a:r>
              <a:rPr lang="zh-CN" altLang="en-US">
                <a:ea typeface="黑体" panose="02010609060101010101" pitchFamily="49" charset="-122"/>
              </a:rPr>
              <a:t>和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zh-CN" altLang="en-US">
                <a:ea typeface="黑体" panose="02010609060101010101" pitchFamily="49" charset="-122"/>
              </a:rPr>
              <a:t>以及“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逻辑乘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与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ea typeface="黑体" panose="02010609060101010101" pitchFamily="49" charset="-122"/>
              </a:rPr>
              <a:t>”</a:t>
            </a:r>
            <a:r>
              <a:rPr lang="zh-CN" altLang="en-US">
                <a:ea typeface="黑体" panose="02010609060101010101" pitchFamily="49" charset="-122"/>
              </a:rPr>
              <a:t>、 “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逻辑加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或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ea typeface="黑体" panose="02010609060101010101" pitchFamily="49" charset="-122"/>
              </a:rPr>
              <a:t>”</a:t>
            </a:r>
            <a:r>
              <a:rPr lang="zh-CN" altLang="en-US">
                <a:ea typeface="黑体" panose="02010609060101010101" pitchFamily="49" charset="-122"/>
              </a:rPr>
              <a:t>、“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逻辑反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非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ea typeface="黑体" panose="02010609060101010101" pitchFamily="49" charset="-122"/>
              </a:rPr>
              <a:t>”</a:t>
            </a:r>
            <a:r>
              <a:rPr lang="zh-CN" altLang="en-US">
                <a:ea typeface="黑体" panose="02010609060101010101" pitchFamily="49" charset="-122"/>
              </a:rPr>
              <a:t>三种基本运算所构成，记为： </a:t>
            </a:r>
            <a:r>
              <a:rPr lang="en-US" altLang="zh-CN" b="1">
                <a:ea typeface="黑体" panose="02010609060101010101" pitchFamily="49" charset="-122"/>
              </a:rPr>
              <a:t>L={ K , + , </a:t>
            </a:r>
            <a:r>
              <a:rPr lang="en-US" altLang="zh-CN" b="1">
                <a:cs typeface="Times New Roman" panose="02020603050405020304" pitchFamily="18" charset="0"/>
              </a:rPr>
              <a:t>· , - , 0 , 1 </a:t>
            </a:r>
            <a:r>
              <a:rPr lang="en-US" altLang="zh-CN" b="1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304800" y="3810000"/>
            <a:ext cx="385603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一、逻辑代数的定义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  <p:bldP spid="3088" grpId="0" animBg="1" autoUpdateAnimBg="0"/>
      <p:bldP spid="308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882250" y="196510"/>
            <a:ext cx="49530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；灯亮为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229739" y="5480834"/>
            <a:ext cx="2244525" cy="5847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逻辑与运算</a:t>
            </a:r>
          </a:p>
        </p:txBody>
      </p:sp>
      <p:grpSp>
        <p:nvGrpSpPr>
          <p:cNvPr id="5138" name="Group 18"/>
          <p:cNvGrpSpPr>
            <a:grpSpLocks/>
          </p:cNvGrpSpPr>
          <p:nvPr/>
        </p:nvGrpSpPr>
        <p:grpSpPr bwMode="auto">
          <a:xfrm>
            <a:off x="218097" y="544513"/>
            <a:ext cx="3150418" cy="1905000"/>
            <a:chOff x="960" y="1392"/>
            <a:chExt cx="2356" cy="1200"/>
          </a:xfrm>
        </p:grpSpPr>
        <p:sp>
          <p:nvSpPr>
            <p:cNvPr id="7193" name="Line 19"/>
            <p:cNvSpPr>
              <a:spLocks noChangeShapeType="1"/>
            </p:cNvSpPr>
            <p:nvPr/>
          </p:nvSpPr>
          <p:spPr bwMode="auto">
            <a:xfrm>
              <a:off x="138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4" name="Line 20"/>
            <p:cNvSpPr>
              <a:spLocks noChangeShapeType="1"/>
            </p:cNvSpPr>
            <p:nvPr/>
          </p:nvSpPr>
          <p:spPr bwMode="auto">
            <a:xfrm>
              <a:off x="1244" y="196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5" name="Line 21"/>
            <p:cNvSpPr>
              <a:spLocks noChangeShapeType="1"/>
            </p:cNvSpPr>
            <p:nvPr/>
          </p:nvSpPr>
          <p:spPr bwMode="auto">
            <a:xfrm>
              <a:off x="1291" y="206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6" name="Line 22"/>
            <p:cNvSpPr>
              <a:spLocks noChangeShapeType="1"/>
            </p:cNvSpPr>
            <p:nvPr/>
          </p:nvSpPr>
          <p:spPr bwMode="auto">
            <a:xfrm>
              <a:off x="1386" y="20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7" name="Line 23"/>
            <p:cNvSpPr>
              <a:spLocks noChangeShapeType="1"/>
            </p:cNvSpPr>
            <p:nvPr/>
          </p:nvSpPr>
          <p:spPr bwMode="auto">
            <a:xfrm>
              <a:off x="1386" y="1632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8" name="Line 24"/>
            <p:cNvSpPr>
              <a:spLocks noChangeShapeType="1"/>
            </p:cNvSpPr>
            <p:nvPr/>
          </p:nvSpPr>
          <p:spPr bwMode="auto">
            <a:xfrm flipV="1">
              <a:off x="1859" y="1440"/>
              <a:ext cx="18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" name="Line 25"/>
            <p:cNvSpPr>
              <a:spLocks noChangeShapeType="1"/>
            </p:cNvSpPr>
            <p:nvPr/>
          </p:nvSpPr>
          <p:spPr bwMode="auto">
            <a:xfrm>
              <a:off x="2048" y="1632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26"/>
            <p:cNvSpPr>
              <a:spLocks noChangeShapeType="1"/>
            </p:cNvSpPr>
            <p:nvPr/>
          </p:nvSpPr>
          <p:spPr bwMode="auto">
            <a:xfrm>
              <a:off x="2569" y="16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Line 27"/>
            <p:cNvSpPr>
              <a:spLocks noChangeShapeType="1"/>
            </p:cNvSpPr>
            <p:nvPr/>
          </p:nvSpPr>
          <p:spPr bwMode="auto">
            <a:xfrm>
              <a:off x="2853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2" name="Oval 28"/>
            <p:cNvSpPr>
              <a:spLocks noChangeArrowheads="1"/>
            </p:cNvSpPr>
            <p:nvPr/>
          </p:nvSpPr>
          <p:spPr bwMode="auto">
            <a:xfrm>
              <a:off x="2663" y="1968"/>
              <a:ext cx="373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2853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4" name="Line 30"/>
            <p:cNvSpPr>
              <a:spLocks noChangeShapeType="1"/>
            </p:cNvSpPr>
            <p:nvPr/>
          </p:nvSpPr>
          <p:spPr bwMode="auto">
            <a:xfrm>
              <a:off x="1386" y="2592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5" name="Line 31"/>
            <p:cNvSpPr>
              <a:spLocks noChangeShapeType="1"/>
            </p:cNvSpPr>
            <p:nvPr/>
          </p:nvSpPr>
          <p:spPr bwMode="auto">
            <a:xfrm>
              <a:off x="2853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6" name="Line 32"/>
            <p:cNvSpPr>
              <a:spLocks noChangeShapeType="1"/>
            </p:cNvSpPr>
            <p:nvPr/>
          </p:nvSpPr>
          <p:spPr bwMode="auto">
            <a:xfrm flipV="1">
              <a:off x="2711" y="2016"/>
              <a:ext cx="27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Line 33"/>
            <p:cNvSpPr>
              <a:spLocks noChangeShapeType="1"/>
            </p:cNvSpPr>
            <p:nvPr/>
          </p:nvSpPr>
          <p:spPr bwMode="auto">
            <a:xfrm>
              <a:off x="2758" y="2016"/>
              <a:ext cx="18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8" name="Rectangle 34"/>
            <p:cNvSpPr>
              <a:spLocks noChangeArrowheads="1"/>
            </p:cNvSpPr>
            <p:nvPr/>
          </p:nvSpPr>
          <p:spPr bwMode="auto">
            <a:xfrm>
              <a:off x="3072" y="18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7209" name="Rectangle 35"/>
            <p:cNvSpPr>
              <a:spLocks noChangeArrowheads="1"/>
            </p:cNvSpPr>
            <p:nvPr/>
          </p:nvSpPr>
          <p:spPr bwMode="auto">
            <a:xfrm>
              <a:off x="960" y="187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7210" name="Rectangle 36"/>
            <p:cNvSpPr>
              <a:spLocks noChangeArrowheads="1"/>
            </p:cNvSpPr>
            <p:nvPr/>
          </p:nvSpPr>
          <p:spPr bwMode="auto">
            <a:xfrm>
              <a:off x="1764" y="1591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</a:p>
          </p:txBody>
        </p:sp>
        <p:sp>
          <p:nvSpPr>
            <p:cNvPr id="7211" name="Rectangle 37"/>
            <p:cNvSpPr>
              <a:spLocks noChangeArrowheads="1"/>
            </p:cNvSpPr>
            <p:nvPr/>
          </p:nvSpPr>
          <p:spPr bwMode="auto">
            <a:xfrm>
              <a:off x="2332" y="15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212" name="Line 38"/>
            <p:cNvSpPr>
              <a:spLocks noChangeShapeType="1"/>
            </p:cNvSpPr>
            <p:nvPr/>
          </p:nvSpPr>
          <p:spPr bwMode="auto">
            <a:xfrm flipV="1">
              <a:off x="2352" y="1440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3" name="Line 39"/>
            <p:cNvSpPr>
              <a:spLocks noChangeShapeType="1"/>
            </p:cNvSpPr>
            <p:nvPr/>
          </p:nvSpPr>
          <p:spPr bwMode="auto">
            <a:xfrm>
              <a:off x="1872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4" name="Line 40"/>
            <p:cNvSpPr>
              <a:spLocks noChangeShapeType="1"/>
            </p:cNvSpPr>
            <p:nvPr/>
          </p:nvSpPr>
          <p:spPr bwMode="auto">
            <a:xfrm>
              <a:off x="2400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61" name="Group 41"/>
          <p:cNvGrpSpPr>
            <a:grpSpLocks/>
          </p:cNvGrpSpPr>
          <p:nvPr/>
        </p:nvGrpSpPr>
        <p:grpSpPr bwMode="auto">
          <a:xfrm>
            <a:off x="5131314" y="1609473"/>
            <a:ext cx="2301875" cy="3398837"/>
            <a:chOff x="3216" y="1872"/>
            <a:chExt cx="1450" cy="2141"/>
          </a:xfrm>
        </p:grpSpPr>
        <p:sp>
          <p:nvSpPr>
            <p:cNvPr id="7185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6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</a:p>
          </p:txBody>
        </p:sp>
        <p:sp>
          <p:nvSpPr>
            <p:cNvPr id="7188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  <a:endPara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9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1   0   0</a:t>
              </a:r>
            </a:p>
          </p:txBody>
        </p:sp>
        <p:sp>
          <p:nvSpPr>
            <p:cNvPr id="7190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0   1   0</a:t>
              </a:r>
            </a:p>
          </p:txBody>
        </p:sp>
        <p:sp>
          <p:nvSpPr>
            <p:cNvPr id="7191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</a:p>
          </p:txBody>
        </p:sp>
        <p:sp>
          <p:nvSpPr>
            <p:cNvPr id="7192" name="Rectangle 49"/>
            <p:cNvSpPr>
              <a:spLocks noChangeArrowheads="1"/>
            </p:cNvSpPr>
            <p:nvPr/>
          </p:nvSpPr>
          <p:spPr bwMode="auto">
            <a:xfrm>
              <a:off x="3270" y="224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</a:p>
          </p:txBody>
        </p:sp>
      </p:grpSp>
      <p:grpSp>
        <p:nvGrpSpPr>
          <p:cNvPr id="5170" name="Group 50"/>
          <p:cNvGrpSpPr>
            <a:grpSpLocks/>
          </p:cNvGrpSpPr>
          <p:nvPr/>
        </p:nvGrpSpPr>
        <p:grpSpPr bwMode="auto">
          <a:xfrm>
            <a:off x="532887" y="2544763"/>
            <a:ext cx="2419350" cy="3360738"/>
            <a:chOff x="820" y="1920"/>
            <a:chExt cx="1524" cy="2117"/>
          </a:xfrm>
        </p:grpSpPr>
        <p:sp>
          <p:nvSpPr>
            <p:cNvPr id="7177" name="Line 51"/>
            <p:cNvSpPr>
              <a:spLocks noChangeShapeType="1"/>
            </p:cNvSpPr>
            <p:nvPr/>
          </p:nvSpPr>
          <p:spPr bwMode="auto">
            <a:xfrm>
              <a:off x="87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52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1176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功能表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891" y="228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    B   F</a:t>
              </a: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820" y="266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 断  灭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820" y="300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 闭  灭</a:t>
              </a: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820" y="333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 断  灭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820" y="367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 闭  亮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6C98A7D-6D51-4BED-AC5D-8066A66AF649}"/>
              </a:ext>
            </a:extLst>
          </p:cNvPr>
          <p:cNvSpPr txBox="1"/>
          <p:nvPr/>
        </p:nvSpPr>
        <p:spPr>
          <a:xfrm>
            <a:off x="7542396" y="5480834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F=A⸱B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F720F2-E21F-4895-8F6E-4AA9E42BF2FF}"/>
              </a:ext>
            </a:extLst>
          </p:cNvPr>
          <p:cNvSpPr txBox="1"/>
          <p:nvPr/>
        </p:nvSpPr>
        <p:spPr>
          <a:xfrm>
            <a:off x="3042241" y="616421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正逻辑描述</a:t>
            </a:r>
            <a:r>
              <a:rPr lang="zh-CN" altLang="en-US" sz="3200" b="1" dirty="0"/>
              <a:t>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7FE75FA-C29F-4C96-A680-982EA908EA21}"/>
              </a:ext>
            </a:extLst>
          </p:cNvPr>
          <p:cNvSpPr txBox="1"/>
          <p:nvPr/>
        </p:nvSpPr>
        <p:spPr>
          <a:xfrm>
            <a:off x="5472120" y="6164216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也就是灯</a:t>
            </a:r>
            <a:r>
              <a:rPr lang="zh-CN" altLang="en-US" sz="3200" b="1" dirty="0">
                <a:solidFill>
                  <a:srgbClr val="FF0000"/>
                </a:solidFill>
              </a:rPr>
              <a:t>亮</a:t>
            </a:r>
            <a:r>
              <a:rPr lang="zh-CN" altLang="en-US" sz="3200" b="1" dirty="0"/>
              <a:t>的逻辑。</a:t>
            </a:r>
          </a:p>
        </p:txBody>
      </p:sp>
    </p:spTree>
    <p:extLst>
      <p:ext uri="{BB962C8B-B14F-4D97-AF65-F5344CB8AC3E}">
        <p14:creationId xmlns:p14="http://schemas.microsoft.com/office/powerpoint/2010/main" val="5953219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nimBg="1" autoUpdateAnimBg="0"/>
      <p:bldP spid="5137" grpId="0" animBg="1" autoUpdateAnimBg="0"/>
      <p:bldP spid="2" grpId="0"/>
      <p:bldP spid="4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882250" y="196510"/>
            <a:ext cx="49530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；灯亮为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5161" name="Group 41"/>
          <p:cNvGrpSpPr>
            <a:grpSpLocks/>
          </p:cNvGrpSpPr>
          <p:nvPr/>
        </p:nvGrpSpPr>
        <p:grpSpPr bwMode="auto">
          <a:xfrm>
            <a:off x="5131314" y="1609473"/>
            <a:ext cx="2301875" cy="3398837"/>
            <a:chOff x="3216" y="1872"/>
            <a:chExt cx="1450" cy="2141"/>
          </a:xfrm>
        </p:grpSpPr>
        <p:sp>
          <p:nvSpPr>
            <p:cNvPr id="7185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6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</a:p>
          </p:txBody>
        </p:sp>
        <p:sp>
          <p:nvSpPr>
            <p:cNvPr id="7188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  <a:endPara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9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1   0   0</a:t>
              </a:r>
            </a:p>
          </p:txBody>
        </p:sp>
        <p:sp>
          <p:nvSpPr>
            <p:cNvPr id="7190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0   1   0</a:t>
              </a:r>
            </a:p>
          </p:txBody>
        </p:sp>
        <p:sp>
          <p:nvSpPr>
            <p:cNvPr id="7191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</a:p>
          </p:txBody>
        </p:sp>
        <p:sp>
          <p:nvSpPr>
            <p:cNvPr id="7192" name="Rectangle 49"/>
            <p:cNvSpPr>
              <a:spLocks noChangeArrowheads="1"/>
            </p:cNvSpPr>
            <p:nvPr/>
          </p:nvSpPr>
          <p:spPr bwMode="auto">
            <a:xfrm>
              <a:off x="3270" y="224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</a:p>
          </p:txBody>
        </p:sp>
      </p:grpSp>
      <p:grpSp>
        <p:nvGrpSpPr>
          <p:cNvPr id="5170" name="Group 50"/>
          <p:cNvGrpSpPr>
            <a:grpSpLocks/>
          </p:cNvGrpSpPr>
          <p:nvPr/>
        </p:nvGrpSpPr>
        <p:grpSpPr bwMode="auto">
          <a:xfrm>
            <a:off x="532887" y="2544763"/>
            <a:ext cx="2441575" cy="3365501"/>
            <a:chOff x="820" y="1920"/>
            <a:chExt cx="1538" cy="2120"/>
          </a:xfrm>
        </p:grpSpPr>
        <p:sp>
          <p:nvSpPr>
            <p:cNvPr id="7177" name="Line 51"/>
            <p:cNvSpPr>
              <a:spLocks noChangeShapeType="1"/>
            </p:cNvSpPr>
            <p:nvPr/>
          </p:nvSpPr>
          <p:spPr bwMode="auto">
            <a:xfrm>
              <a:off x="87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52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1176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功能表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891" y="228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    B   F</a:t>
              </a: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820" y="2664"/>
              <a:ext cx="15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 闭  亮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820" y="3000"/>
              <a:ext cx="15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 断  亮</a:t>
              </a: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820" y="3336"/>
              <a:ext cx="15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 闭  亮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820" y="3672"/>
              <a:ext cx="15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 断  灭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6F720F2-E21F-4895-8F6E-4AA9E42BF2FF}"/>
              </a:ext>
            </a:extLst>
          </p:cNvPr>
          <p:cNvSpPr txBox="1"/>
          <p:nvPr/>
        </p:nvSpPr>
        <p:spPr>
          <a:xfrm>
            <a:off x="3042241" y="616421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反逻辑描述</a:t>
            </a:r>
            <a:r>
              <a:rPr lang="zh-CN" altLang="en-US" sz="3200" b="1" dirty="0"/>
              <a:t>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7FE75FA-C29F-4C96-A680-982EA908EA21}"/>
              </a:ext>
            </a:extLst>
          </p:cNvPr>
          <p:cNvSpPr txBox="1"/>
          <p:nvPr/>
        </p:nvSpPr>
        <p:spPr>
          <a:xfrm>
            <a:off x="5472120" y="6164216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也就是灯</a:t>
            </a:r>
            <a:r>
              <a:rPr lang="zh-CN" altLang="en-US" sz="3200" b="1" dirty="0">
                <a:solidFill>
                  <a:srgbClr val="FF0000"/>
                </a:solidFill>
              </a:rPr>
              <a:t>灭</a:t>
            </a:r>
            <a:r>
              <a:rPr lang="zh-CN" altLang="en-US" sz="3200" b="1" dirty="0"/>
              <a:t>的逻辑。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E6DE9A-3071-433C-AF63-818CEE674628}"/>
                  </a:ext>
                </a:extLst>
              </p:cNvPr>
              <p:cNvSpPr txBox="1"/>
              <p:nvPr/>
            </p:nvSpPr>
            <p:spPr>
              <a:xfrm>
                <a:off x="5102824" y="5372101"/>
                <a:ext cx="2444580" cy="685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ba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bar>
                    </m:oMath>
                  </m:oMathPara>
                </a14:m>
                <a:endParaRPr lang="zh-CN" altLang="en-US" sz="40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E6DE9A-3071-433C-AF63-818CEE67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24" y="5372101"/>
                <a:ext cx="2444580" cy="685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5">
            <a:extLst>
              <a:ext uri="{FF2B5EF4-FFF2-40B4-BE49-F238E27FC236}">
                <a16:creationId xmlns:a16="http://schemas.microsoft.com/office/drawing/2014/main" id="{CAB43471-C97D-4BD8-8E43-F7747254E315}"/>
              </a:ext>
            </a:extLst>
          </p:cNvPr>
          <p:cNvGrpSpPr>
            <a:grpSpLocks/>
          </p:cNvGrpSpPr>
          <p:nvPr/>
        </p:nvGrpSpPr>
        <p:grpSpPr bwMode="auto">
          <a:xfrm>
            <a:off x="-6349" y="-10008"/>
            <a:ext cx="4130674" cy="2628900"/>
            <a:chOff x="1440" y="1608"/>
            <a:chExt cx="2602" cy="1656"/>
          </a:xfrm>
        </p:grpSpPr>
        <p:sp>
          <p:nvSpPr>
            <p:cNvPr id="48" name="Line 6">
              <a:extLst>
                <a:ext uri="{FF2B5EF4-FFF2-40B4-BE49-F238E27FC236}">
                  <a16:creationId xmlns:a16="http://schemas.microsoft.com/office/drawing/2014/main" id="{AB75CE03-7B86-40E4-ABF2-9F4E30192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7">
              <a:extLst>
                <a:ext uri="{FF2B5EF4-FFF2-40B4-BE49-F238E27FC236}">
                  <a16:creationId xmlns:a16="http://schemas.microsoft.com/office/drawing/2014/main" id="{6CDB8827-6427-4754-95BB-2D814CCF7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4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8">
              <a:extLst>
                <a:ext uri="{FF2B5EF4-FFF2-40B4-BE49-F238E27FC236}">
                  <a16:creationId xmlns:a16="http://schemas.microsoft.com/office/drawing/2014/main" id="{66BD6C26-2D1B-4616-96BB-0700FAF02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9">
              <a:extLst>
                <a:ext uri="{FF2B5EF4-FFF2-40B4-BE49-F238E27FC236}">
                  <a16:creationId xmlns:a16="http://schemas.microsoft.com/office/drawing/2014/main" id="{D2F081EF-8EE4-4EC4-A5A5-CBCBC3FE0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10">
              <a:extLst>
                <a:ext uri="{FF2B5EF4-FFF2-40B4-BE49-F238E27FC236}">
                  <a16:creationId xmlns:a16="http://schemas.microsoft.com/office/drawing/2014/main" id="{0DB3D5E0-4E87-468A-BEB8-C5777D869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11">
              <a:extLst>
                <a:ext uri="{FF2B5EF4-FFF2-40B4-BE49-F238E27FC236}">
                  <a16:creationId xmlns:a16="http://schemas.microsoft.com/office/drawing/2014/main" id="{A711DABB-945A-4B79-991D-580032686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3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12">
              <a:extLst>
                <a:ext uri="{FF2B5EF4-FFF2-40B4-BE49-F238E27FC236}">
                  <a16:creationId xmlns:a16="http://schemas.microsoft.com/office/drawing/2014/main" id="{F65156AE-485A-48EB-993E-45C8E5CE5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F2D692D8-25EB-4EB2-AA22-7C48E854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40"/>
              <a:ext cx="384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7" name="Line 14">
              <a:extLst>
                <a:ext uri="{FF2B5EF4-FFF2-40B4-BE49-F238E27FC236}">
                  <a16:creationId xmlns:a16="http://schemas.microsoft.com/office/drawing/2014/main" id="{0E667098-6E0E-4DF7-90BE-6928529EB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5">
              <a:extLst>
                <a:ext uri="{FF2B5EF4-FFF2-40B4-BE49-F238E27FC236}">
                  <a16:creationId xmlns:a16="http://schemas.microsoft.com/office/drawing/2014/main" id="{A11FE54D-9E87-44AA-8258-C4531B427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2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16">
              <a:extLst>
                <a:ext uri="{FF2B5EF4-FFF2-40B4-BE49-F238E27FC236}">
                  <a16:creationId xmlns:a16="http://schemas.microsoft.com/office/drawing/2014/main" id="{19CD429D-387D-4F50-8F0B-C0630830E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2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17">
              <a:extLst>
                <a:ext uri="{FF2B5EF4-FFF2-40B4-BE49-F238E27FC236}">
                  <a16:creationId xmlns:a16="http://schemas.microsoft.com/office/drawing/2014/main" id="{40F41395-07C4-41B4-BFDB-F9301B4BF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68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18">
              <a:extLst>
                <a:ext uri="{FF2B5EF4-FFF2-40B4-BE49-F238E27FC236}">
                  <a16:creationId xmlns:a16="http://schemas.microsoft.com/office/drawing/2014/main" id="{13296F8A-19C6-43A6-838B-9148EDA30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68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19">
                  <a:extLst>
                    <a:ext uri="{FF2B5EF4-FFF2-40B4-BE49-F238E27FC236}">
                      <a16:creationId xmlns:a16="http://schemas.microsoft.com/office/drawing/2014/main" id="{3251B2B5-F7B0-4BE5-A8E9-CA410A11D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1" y="2534"/>
                  <a:ext cx="41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bar>
                      </m:oMath>
                    </m:oMathPara>
                  </a14:m>
                  <a:endPara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2" name="Rectangle 19">
                  <a:extLst>
                    <a:ext uri="{FF2B5EF4-FFF2-40B4-BE49-F238E27FC236}">
                      <a16:creationId xmlns:a16="http://schemas.microsoft.com/office/drawing/2014/main" id="{3251B2B5-F7B0-4BE5-A8E9-CA410A11D8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31" y="2534"/>
                  <a:ext cx="411" cy="4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Line 20">
              <a:extLst>
                <a:ext uri="{FF2B5EF4-FFF2-40B4-BE49-F238E27FC236}">
                  <a16:creationId xmlns:a16="http://schemas.microsoft.com/office/drawing/2014/main" id="{932A31EB-D438-4E4C-8FA3-ED72F803D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21">
              <a:extLst>
                <a:ext uri="{FF2B5EF4-FFF2-40B4-BE49-F238E27FC236}">
                  <a16:creationId xmlns:a16="http://schemas.microsoft.com/office/drawing/2014/main" id="{3116BDD0-D174-49AA-A516-730E57731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22">
              <a:extLst>
                <a:ext uri="{FF2B5EF4-FFF2-40B4-BE49-F238E27FC236}">
                  <a16:creationId xmlns:a16="http://schemas.microsoft.com/office/drawing/2014/main" id="{F4AB7915-B22E-45CD-95B9-08597325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23">
              <a:extLst>
                <a:ext uri="{FF2B5EF4-FFF2-40B4-BE49-F238E27FC236}">
                  <a16:creationId xmlns:a16="http://schemas.microsoft.com/office/drawing/2014/main" id="{9B00CE87-04D8-44F3-A26D-DD3B729F4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82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24">
              <a:extLst>
                <a:ext uri="{FF2B5EF4-FFF2-40B4-BE49-F238E27FC236}">
                  <a16:creationId xmlns:a16="http://schemas.microsoft.com/office/drawing/2014/main" id="{0D92484A-5FC2-473D-9E43-6F5AF6FD3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235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25">
              <a:extLst>
                <a:ext uri="{FF2B5EF4-FFF2-40B4-BE49-F238E27FC236}">
                  <a16:creationId xmlns:a16="http://schemas.microsoft.com/office/drawing/2014/main" id="{FF5847A1-C843-4CA2-9CA5-F29D2C191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26">
              <a:extLst>
                <a:ext uri="{FF2B5EF4-FFF2-40B4-BE49-F238E27FC236}">
                  <a16:creationId xmlns:a16="http://schemas.microsoft.com/office/drawing/2014/main" id="{98B81B99-679E-4530-86F1-51DBCB759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3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27">
              <a:extLst>
                <a:ext uri="{FF2B5EF4-FFF2-40B4-BE49-F238E27FC236}">
                  <a16:creationId xmlns:a16="http://schemas.microsoft.com/office/drawing/2014/main" id="{AC2318AF-83C3-4978-974B-1605B58A9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5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28">
              <a:extLst>
                <a:ext uri="{FF2B5EF4-FFF2-40B4-BE49-F238E27FC236}">
                  <a16:creationId xmlns:a16="http://schemas.microsoft.com/office/drawing/2014/main" id="{234F9452-AA5E-4B32-8CF5-B17D42674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0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29">
              <a:extLst>
                <a:ext uri="{FF2B5EF4-FFF2-40B4-BE49-F238E27FC236}">
                  <a16:creationId xmlns:a16="http://schemas.microsoft.com/office/drawing/2014/main" id="{E61ECF33-54E9-4F12-9A52-87448F75B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77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4FD1EFF8-64B6-4B51-BE43-EFB750336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Rectangle 31">
              <a:extLst>
                <a:ext uri="{FF2B5EF4-FFF2-40B4-BE49-F238E27FC236}">
                  <a16:creationId xmlns:a16="http://schemas.microsoft.com/office/drawing/2014/main" id="{A2B4D95E-D8BF-4112-A761-5872BDC84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</a:p>
          </p:txBody>
        </p:sp>
        <p:sp>
          <p:nvSpPr>
            <p:cNvPr id="75" name="Rectangle 32">
              <a:extLst>
                <a:ext uri="{FF2B5EF4-FFF2-40B4-BE49-F238E27FC236}">
                  <a16:creationId xmlns:a16="http://schemas.microsoft.com/office/drawing/2014/main" id="{58EACF54-7D8E-4660-A6BB-0EEF857A7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33">
                  <a:extLst>
                    <a:ext uri="{FF2B5EF4-FFF2-40B4-BE49-F238E27FC236}">
                      <a16:creationId xmlns:a16="http://schemas.microsoft.com/office/drawing/2014/main" id="{15C06375-E69F-4734-8EA3-7376163BC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608"/>
                  <a:ext cx="416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bar>
                      </m:oMath>
                    </m:oMathPara>
                  </a14:m>
                  <a:endParaRPr lang="en-US" altLang="zh-CN" sz="3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49" charset="-122"/>
                    <a:ea typeface="黑体" pitchFamily="49" charset="-122"/>
                  </a:endParaRPr>
                </a:p>
              </p:txBody>
            </p:sp>
          </mc:Choice>
          <mc:Fallback xmlns="">
            <p:sp>
              <p:nvSpPr>
                <p:cNvPr id="76" name="Rectangle 33">
                  <a:extLst>
                    <a:ext uri="{FF2B5EF4-FFF2-40B4-BE49-F238E27FC236}">
                      <a16:creationId xmlns:a16="http://schemas.microsoft.com/office/drawing/2014/main" id="{15C06375-E69F-4734-8EA3-7376163BC5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2" y="1608"/>
                  <a:ext cx="416" cy="4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34">
                  <a:extLst>
                    <a:ext uri="{FF2B5EF4-FFF2-40B4-BE49-F238E27FC236}">
                      <a16:creationId xmlns:a16="http://schemas.microsoft.com/office/drawing/2014/main" id="{EC6B8C8C-F481-418B-B544-E161EE0A7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2568"/>
                  <a:ext cx="432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bar>
                      </m:oMath>
                    </m:oMathPara>
                  </a14:m>
                  <a:endParaRPr lang="en-US" altLang="zh-CN" sz="3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49" charset="-122"/>
                    <a:ea typeface="黑体" pitchFamily="49" charset="-122"/>
                  </a:endParaRPr>
                </a:p>
              </p:txBody>
            </p:sp>
          </mc:Choice>
          <mc:Fallback xmlns="">
            <p:sp>
              <p:nvSpPr>
                <p:cNvPr id="77" name="Rectangle 34">
                  <a:extLst>
                    <a:ext uri="{FF2B5EF4-FFF2-40B4-BE49-F238E27FC236}">
                      <a16:creationId xmlns:a16="http://schemas.microsoft.com/office/drawing/2014/main" id="{EC6B8C8C-F481-418B-B544-E161EE0A72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2568"/>
                  <a:ext cx="432" cy="40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86838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nimBg="1" autoUpdateAnimBg="0"/>
      <p:bldP spid="4" grpId="0"/>
      <p:bldP spid="50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8ED5D-B96F-4A2F-A498-7AA17F43B57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96850" y="198438"/>
            <a:ext cx="2632075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三、对偶规则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400" y="4530725"/>
            <a:ext cx="8915400" cy="20224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lang="zh-CN" altLang="en-US" sz="3100" dirty="0">
                <a:latin typeface="黑体" pitchFamily="49" charset="-122"/>
                <a:ea typeface="黑体" pitchFamily="49" charset="-122"/>
              </a:rPr>
              <a:t>结论：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zh-CN" altLang="en-US" sz="3100" dirty="0">
                <a:latin typeface="黑体" pitchFamily="49" charset="-122"/>
                <a:ea typeface="黑体" pitchFamily="49" charset="-122"/>
              </a:rPr>
              <a:t>若一个定理是正确的，则其对偶式也一定正确。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zh-CN" altLang="en-US" sz="3100" dirty="0">
                <a:latin typeface="黑体" pitchFamily="49" charset="-122"/>
                <a:ea typeface="黑体" pitchFamily="49" charset="-122"/>
              </a:rPr>
              <a:t>若两个逻辑式相等，则它们的对偶式也相等。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3100" dirty="0">
                <a:latin typeface="黑体" pitchFamily="49" charset="-122"/>
                <a:ea typeface="黑体" pitchFamily="49" charset="-122"/>
              </a:rPr>
              <a:t>(F`)`=F </a:t>
            </a:r>
            <a:r>
              <a:rPr lang="zh-CN" altLang="en-US" sz="31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即对对偶式再求对偶就得原函数本身。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654050" y="884238"/>
            <a:ext cx="6686550" cy="579437"/>
            <a:chOff x="288" y="528"/>
            <a:chExt cx="4212" cy="365"/>
          </a:xfrm>
        </p:grpSpPr>
        <p:sp>
          <p:nvSpPr>
            <p:cNvPr id="48154" name="Rectangle 7"/>
            <p:cNvSpPr>
              <a:spLocks noChangeArrowheads="1"/>
            </p:cNvSpPr>
            <p:nvPr/>
          </p:nvSpPr>
          <p:spPr bwMode="auto">
            <a:xfrm>
              <a:off x="288" y="528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由 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F(A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C   )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求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F`(A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C   )</a:t>
              </a:r>
            </a:p>
          </p:txBody>
        </p:sp>
        <p:graphicFrame>
          <p:nvGraphicFramePr>
            <p:cNvPr id="48155" name="Object 8"/>
            <p:cNvGraphicFramePr>
              <a:graphicFrameLocks noChangeAspect="1"/>
            </p:cNvGraphicFramePr>
            <p:nvPr/>
          </p:nvGraphicFramePr>
          <p:xfrm>
            <a:off x="1968" y="672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57" name="Equation" r:id="rId4" imgW="85764" imgH="0" progId="Equation.3">
                    <p:embed/>
                  </p:oleObj>
                </mc:Choice>
                <mc:Fallback>
                  <p:oleObj name="Equation" r:id="rId4" imgW="85764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672"/>
                          <a:ext cx="28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6" name="Object 9"/>
            <p:cNvGraphicFramePr>
              <a:graphicFrameLocks noChangeAspect="1"/>
            </p:cNvGraphicFramePr>
            <p:nvPr/>
          </p:nvGraphicFramePr>
          <p:xfrm>
            <a:off x="3984" y="672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58" name="Equation" r:id="rId6" imgW="85764" imgH="0" progId="Equation.3">
                    <p:embed/>
                  </p:oleObj>
                </mc:Choice>
                <mc:Fallback>
                  <p:oleObj name="Equation" r:id="rId6" imgW="85764" imgH="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72"/>
                          <a:ext cx="28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3124200" y="1447800"/>
            <a:ext cx="2495550" cy="2924175"/>
            <a:chOff x="432" y="912"/>
            <a:chExt cx="1572" cy="1842"/>
          </a:xfrm>
        </p:grpSpPr>
        <p:sp>
          <p:nvSpPr>
            <p:cNvPr id="48135" name="Line 11"/>
            <p:cNvSpPr>
              <a:spLocks noChangeShapeType="1"/>
            </p:cNvSpPr>
            <p:nvPr/>
          </p:nvSpPr>
          <p:spPr bwMode="auto">
            <a:xfrm>
              <a:off x="1200" y="149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6" name="Line 12"/>
            <p:cNvSpPr>
              <a:spLocks noChangeShapeType="1"/>
            </p:cNvSpPr>
            <p:nvPr/>
          </p:nvSpPr>
          <p:spPr bwMode="auto">
            <a:xfrm>
              <a:off x="1200" y="183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7" name="Line 13"/>
            <p:cNvSpPr>
              <a:spLocks noChangeShapeType="1"/>
            </p:cNvSpPr>
            <p:nvPr/>
          </p:nvSpPr>
          <p:spPr bwMode="auto">
            <a:xfrm>
              <a:off x="1152" y="207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8" name="Line 14"/>
            <p:cNvSpPr>
              <a:spLocks noChangeShapeType="1"/>
            </p:cNvSpPr>
            <p:nvPr/>
          </p:nvSpPr>
          <p:spPr bwMode="auto">
            <a:xfrm>
              <a:off x="1152" y="260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9" name="Line 15"/>
            <p:cNvSpPr>
              <a:spLocks noChangeShapeType="1"/>
            </p:cNvSpPr>
            <p:nvPr/>
          </p:nvSpPr>
          <p:spPr bwMode="auto">
            <a:xfrm>
              <a:off x="1152" y="236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0" name="Rectangle 16"/>
            <p:cNvSpPr>
              <a:spLocks noChangeArrowheads="1"/>
            </p:cNvSpPr>
            <p:nvPr/>
          </p:nvSpPr>
          <p:spPr bwMode="auto">
            <a:xfrm>
              <a:off x="864" y="9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48141" name="Rectangle 17"/>
            <p:cNvSpPr>
              <a:spLocks noChangeArrowheads="1"/>
            </p:cNvSpPr>
            <p:nvPr/>
          </p:nvSpPr>
          <p:spPr bwMode="auto">
            <a:xfrm>
              <a:off x="1632" y="9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</a:t>
              </a:r>
            </a:p>
          </p:txBody>
        </p:sp>
        <p:sp>
          <p:nvSpPr>
            <p:cNvPr id="48142" name="Rectangle 18"/>
            <p:cNvSpPr>
              <a:spLocks noChangeArrowheads="1"/>
            </p:cNvSpPr>
            <p:nvPr/>
          </p:nvSpPr>
          <p:spPr bwMode="auto">
            <a:xfrm>
              <a:off x="768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</a:t>
              </a:r>
            </a:p>
          </p:txBody>
        </p:sp>
        <p:sp>
          <p:nvSpPr>
            <p:cNvPr id="48143" name="Rectangle 19"/>
            <p:cNvSpPr>
              <a:spLocks noChangeArrowheads="1"/>
            </p:cNvSpPr>
            <p:nvPr/>
          </p:nvSpPr>
          <p:spPr bwMode="auto">
            <a:xfrm>
              <a:off x="1632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</a:t>
              </a:r>
            </a:p>
          </p:txBody>
        </p:sp>
        <p:sp>
          <p:nvSpPr>
            <p:cNvPr id="48144" name="Rectangle 20"/>
            <p:cNvSpPr>
              <a:spLocks noChangeArrowheads="1"/>
            </p:cNvSpPr>
            <p:nvPr/>
          </p:nvSpPr>
          <p:spPr bwMode="auto">
            <a:xfrm>
              <a:off x="912" y="16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48145" name="Rectangle 21"/>
            <p:cNvSpPr>
              <a:spLocks noChangeArrowheads="1"/>
            </p:cNvSpPr>
            <p:nvPr/>
          </p:nvSpPr>
          <p:spPr bwMode="auto">
            <a:xfrm>
              <a:off x="1728" y="18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48146" name="Oval 22"/>
            <p:cNvSpPr>
              <a:spLocks noChangeArrowheads="1"/>
            </p:cNvSpPr>
            <p:nvPr/>
          </p:nvSpPr>
          <p:spPr bwMode="auto">
            <a:xfrm>
              <a:off x="1824" y="183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8147" name="Oval 23"/>
            <p:cNvSpPr>
              <a:spLocks noChangeArrowheads="1"/>
            </p:cNvSpPr>
            <p:nvPr/>
          </p:nvSpPr>
          <p:spPr bwMode="auto">
            <a:xfrm>
              <a:off x="960" y="202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48148" name="Object 24"/>
            <p:cNvGraphicFramePr>
              <a:graphicFrameLocks noChangeAspect="1"/>
            </p:cNvGraphicFramePr>
            <p:nvPr/>
          </p:nvGraphicFramePr>
          <p:xfrm>
            <a:off x="864" y="2170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59" name="Equation" r:id="rId8" imgW="47927" imgH="56881" progId="Equation.3">
                    <p:embed/>
                  </p:oleObj>
                </mc:Choice>
                <mc:Fallback>
                  <p:oleObj name="Equation" r:id="rId8" imgW="47927" imgH="5688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70"/>
                          <a:ext cx="24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9" name="Object 25"/>
            <p:cNvGraphicFramePr>
              <a:graphicFrameLocks noChangeAspect="1"/>
            </p:cNvGraphicFramePr>
            <p:nvPr/>
          </p:nvGraphicFramePr>
          <p:xfrm>
            <a:off x="1680" y="2170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60" name="Equation" r:id="rId10" imgW="47927" imgH="56881" progId="Equation.3">
                    <p:embed/>
                  </p:oleObj>
                </mc:Choice>
                <mc:Fallback>
                  <p:oleObj name="Equation" r:id="rId10" imgW="47927" imgH="56881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70"/>
                          <a:ext cx="24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0" name="Object 26"/>
            <p:cNvGraphicFramePr>
              <a:graphicFrameLocks noChangeAspect="1"/>
            </p:cNvGraphicFramePr>
            <p:nvPr/>
          </p:nvGraphicFramePr>
          <p:xfrm>
            <a:off x="864" y="2410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61" name="Equation" r:id="rId12" imgW="47927" imgH="95003" progId="Equation.3">
                    <p:embed/>
                  </p:oleObj>
                </mc:Choice>
                <mc:Fallback>
                  <p:oleObj name="Equation" r:id="rId12" imgW="47927" imgH="9500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10"/>
                          <a:ext cx="24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1" name="Object 27"/>
            <p:cNvGraphicFramePr>
              <a:graphicFrameLocks noChangeAspect="1"/>
            </p:cNvGraphicFramePr>
            <p:nvPr/>
          </p:nvGraphicFramePr>
          <p:xfrm>
            <a:off x="1680" y="2410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62" name="Equation" r:id="rId14" imgW="47927" imgH="95003" progId="Equation.3">
                    <p:embed/>
                  </p:oleObj>
                </mc:Choice>
                <mc:Fallback>
                  <p:oleObj name="Equation" r:id="rId14" imgW="47927" imgH="95003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10"/>
                          <a:ext cx="24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2" name="Line 28"/>
            <p:cNvSpPr>
              <a:spLocks noChangeShapeType="1"/>
            </p:cNvSpPr>
            <p:nvPr/>
          </p:nvSpPr>
          <p:spPr bwMode="auto">
            <a:xfrm>
              <a:off x="1152" y="111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3" name="AutoShape 29"/>
            <p:cNvSpPr>
              <a:spLocks/>
            </p:cNvSpPr>
            <p:nvPr/>
          </p:nvSpPr>
          <p:spPr bwMode="auto">
            <a:xfrm>
              <a:off x="432" y="1104"/>
              <a:ext cx="288" cy="1584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882250" y="196510"/>
            <a:ext cx="49530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；灯亮为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5138" name="Group 18"/>
          <p:cNvGrpSpPr>
            <a:grpSpLocks/>
          </p:cNvGrpSpPr>
          <p:nvPr/>
        </p:nvGrpSpPr>
        <p:grpSpPr bwMode="auto">
          <a:xfrm>
            <a:off x="218097" y="544513"/>
            <a:ext cx="3150418" cy="1905000"/>
            <a:chOff x="960" y="1392"/>
            <a:chExt cx="2356" cy="1200"/>
          </a:xfrm>
        </p:grpSpPr>
        <p:sp>
          <p:nvSpPr>
            <p:cNvPr id="7193" name="Line 19"/>
            <p:cNvSpPr>
              <a:spLocks noChangeShapeType="1"/>
            </p:cNvSpPr>
            <p:nvPr/>
          </p:nvSpPr>
          <p:spPr bwMode="auto">
            <a:xfrm>
              <a:off x="138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4" name="Line 20"/>
            <p:cNvSpPr>
              <a:spLocks noChangeShapeType="1"/>
            </p:cNvSpPr>
            <p:nvPr/>
          </p:nvSpPr>
          <p:spPr bwMode="auto">
            <a:xfrm>
              <a:off x="1244" y="196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5" name="Line 21"/>
            <p:cNvSpPr>
              <a:spLocks noChangeShapeType="1"/>
            </p:cNvSpPr>
            <p:nvPr/>
          </p:nvSpPr>
          <p:spPr bwMode="auto">
            <a:xfrm>
              <a:off x="1291" y="206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6" name="Line 22"/>
            <p:cNvSpPr>
              <a:spLocks noChangeShapeType="1"/>
            </p:cNvSpPr>
            <p:nvPr/>
          </p:nvSpPr>
          <p:spPr bwMode="auto">
            <a:xfrm>
              <a:off x="1386" y="20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7" name="Line 23"/>
            <p:cNvSpPr>
              <a:spLocks noChangeShapeType="1"/>
            </p:cNvSpPr>
            <p:nvPr/>
          </p:nvSpPr>
          <p:spPr bwMode="auto">
            <a:xfrm>
              <a:off x="1386" y="1632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8" name="Line 24"/>
            <p:cNvSpPr>
              <a:spLocks noChangeShapeType="1"/>
            </p:cNvSpPr>
            <p:nvPr/>
          </p:nvSpPr>
          <p:spPr bwMode="auto">
            <a:xfrm flipV="1">
              <a:off x="1859" y="1440"/>
              <a:ext cx="18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" name="Line 25"/>
            <p:cNvSpPr>
              <a:spLocks noChangeShapeType="1"/>
            </p:cNvSpPr>
            <p:nvPr/>
          </p:nvSpPr>
          <p:spPr bwMode="auto">
            <a:xfrm>
              <a:off x="2048" y="1632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26"/>
            <p:cNvSpPr>
              <a:spLocks noChangeShapeType="1"/>
            </p:cNvSpPr>
            <p:nvPr/>
          </p:nvSpPr>
          <p:spPr bwMode="auto">
            <a:xfrm>
              <a:off x="2569" y="16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Line 27"/>
            <p:cNvSpPr>
              <a:spLocks noChangeShapeType="1"/>
            </p:cNvSpPr>
            <p:nvPr/>
          </p:nvSpPr>
          <p:spPr bwMode="auto">
            <a:xfrm>
              <a:off x="2853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2" name="Oval 28"/>
            <p:cNvSpPr>
              <a:spLocks noChangeArrowheads="1"/>
            </p:cNvSpPr>
            <p:nvPr/>
          </p:nvSpPr>
          <p:spPr bwMode="auto">
            <a:xfrm>
              <a:off x="2663" y="1968"/>
              <a:ext cx="373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2853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4" name="Line 30"/>
            <p:cNvSpPr>
              <a:spLocks noChangeShapeType="1"/>
            </p:cNvSpPr>
            <p:nvPr/>
          </p:nvSpPr>
          <p:spPr bwMode="auto">
            <a:xfrm>
              <a:off x="1386" y="2592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5" name="Line 31"/>
            <p:cNvSpPr>
              <a:spLocks noChangeShapeType="1"/>
            </p:cNvSpPr>
            <p:nvPr/>
          </p:nvSpPr>
          <p:spPr bwMode="auto">
            <a:xfrm>
              <a:off x="2853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6" name="Line 32"/>
            <p:cNvSpPr>
              <a:spLocks noChangeShapeType="1"/>
            </p:cNvSpPr>
            <p:nvPr/>
          </p:nvSpPr>
          <p:spPr bwMode="auto">
            <a:xfrm flipV="1">
              <a:off x="2711" y="2016"/>
              <a:ext cx="27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Line 33"/>
            <p:cNvSpPr>
              <a:spLocks noChangeShapeType="1"/>
            </p:cNvSpPr>
            <p:nvPr/>
          </p:nvSpPr>
          <p:spPr bwMode="auto">
            <a:xfrm>
              <a:off x="2758" y="2016"/>
              <a:ext cx="18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8" name="Rectangle 34"/>
            <p:cNvSpPr>
              <a:spLocks noChangeArrowheads="1"/>
            </p:cNvSpPr>
            <p:nvPr/>
          </p:nvSpPr>
          <p:spPr bwMode="auto">
            <a:xfrm>
              <a:off x="3072" y="18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7209" name="Rectangle 35"/>
            <p:cNvSpPr>
              <a:spLocks noChangeArrowheads="1"/>
            </p:cNvSpPr>
            <p:nvPr/>
          </p:nvSpPr>
          <p:spPr bwMode="auto">
            <a:xfrm>
              <a:off x="960" y="187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7210" name="Rectangle 36"/>
            <p:cNvSpPr>
              <a:spLocks noChangeArrowheads="1"/>
            </p:cNvSpPr>
            <p:nvPr/>
          </p:nvSpPr>
          <p:spPr bwMode="auto">
            <a:xfrm>
              <a:off x="1764" y="1591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</a:p>
          </p:txBody>
        </p:sp>
        <p:sp>
          <p:nvSpPr>
            <p:cNvPr id="7211" name="Rectangle 37"/>
            <p:cNvSpPr>
              <a:spLocks noChangeArrowheads="1"/>
            </p:cNvSpPr>
            <p:nvPr/>
          </p:nvSpPr>
          <p:spPr bwMode="auto">
            <a:xfrm>
              <a:off x="2332" y="15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212" name="Line 38"/>
            <p:cNvSpPr>
              <a:spLocks noChangeShapeType="1"/>
            </p:cNvSpPr>
            <p:nvPr/>
          </p:nvSpPr>
          <p:spPr bwMode="auto">
            <a:xfrm flipV="1">
              <a:off x="2352" y="1440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3" name="Line 39"/>
            <p:cNvSpPr>
              <a:spLocks noChangeShapeType="1"/>
            </p:cNvSpPr>
            <p:nvPr/>
          </p:nvSpPr>
          <p:spPr bwMode="auto">
            <a:xfrm>
              <a:off x="1872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4" name="Line 40"/>
            <p:cNvSpPr>
              <a:spLocks noChangeShapeType="1"/>
            </p:cNvSpPr>
            <p:nvPr/>
          </p:nvSpPr>
          <p:spPr bwMode="auto">
            <a:xfrm>
              <a:off x="2400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61" name="Group 41"/>
          <p:cNvGrpSpPr>
            <a:grpSpLocks/>
          </p:cNvGrpSpPr>
          <p:nvPr/>
        </p:nvGrpSpPr>
        <p:grpSpPr bwMode="auto">
          <a:xfrm>
            <a:off x="5131314" y="1609473"/>
            <a:ext cx="2301875" cy="3398837"/>
            <a:chOff x="3216" y="1872"/>
            <a:chExt cx="1450" cy="2141"/>
          </a:xfrm>
        </p:grpSpPr>
        <p:sp>
          <p:nvSpPr>
            <p:cNvPr id="7185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6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</a:p>
          </p:txBody>
        </p:sp>
        <p:sp>
          <p:nvSpPr>
            <p:cNvPr id="7188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  <a:endParaRPr lang="en-US" altLang="zh-CN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9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0   1   1</a:t>
              </a:r>
            </a:p>
          </p:txBody>
        </p:sp>
        <p:sp>
          <p:nvSpPr>
            <p:cNvPr id="7190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1   0   1</a:t>
              </a:r>
            </a:p>
          </p:txBody>
        </p:sp>
        <p:sp>
          <p:nvSpPr>
            <p:cNvPr id="7191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</a:p>
          </p:txBody>
        </p:sp>
        <p:sp>
          <p:nvSpPr>
            <p:cNvPr id="7192" name="Rectangle 49"/>
            <p:cNvSpPr>
              <a:spLocks noChangeArrowheads="1"/>
            </p:cNvSpPr>
            <p:nvPr/>
          </p:nvSpPr>
          <p:spPr bwMode="auto">
            <a:xfrm>
              <a:off x="3270" y="224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</a:p>
          </p:txBody>
        </p:sp>
      </p:grpSp>
      <p:grpSp>
        <p:nvGrpSpPr>
          <p:cNvPr id="5170" name="Group 50"/>
          <p:cNvGrpSpPr>
            <a:grpSpLocks/>
          </p:cNvGrpSpPr>
          <p:nvPr/>
        </p:nvGrpSpPr>
        <p:grpSpPr bwMode="auto">
          <a:xfrm>
            <a:off x="532887" y="2544763"/>
            <a:ext cx="2419350" cy="3360738"/>
            <a:chOff x="820" y="1920"/>
            <a:chExt cx="1524" cy="2117"/>
          </a:xfrm>
        </p:grpSpPr>
        <p:sp>
          <p:nvSpPr>
            <p:cNvPr id="7177" name="Line 51"/>
            <p:cNvSpPr>
              <a:spLocks noChangeShapeType="1"/>
            </p:cNvSpPr>
            <p:nvPr/>
          </p:nvSpPr>
          <p:spPr bwMode="auto">
            <a:xfrm>
              <a:off x="87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52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1176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功能表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891" y="228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    B   F</a:t>
              </a: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820" y="266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 断  灭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820" y="300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 闭  灭</a:t>
              </a: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820" y="333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 断  灭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820" y="367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 闭  亮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6F720F2-E21F-4895-8F6E-4AA9E42BF2FF}"/>
              </a:ext>
            </a:extLst>
          </p:cNvPr>
          <p:cNvSpPr txBox="1"/>
          <p:nvPr/>
        </p:nvSpPr>
        <p:spPr>
          <a:xfrm>
            <a:off x="3042241" y="6164216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负逻辑描述</a:t>
            </a:r>
            <a:r>
              <a:rPr lang="zh-CN" altLang="en-US" sz="3200" b="1" dirty="0"/>
              <a:t>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7FE75FA-C29F-4C96-A680-982EA908EA21}"/>
              </a:ext>
            </a:extLst>
          </p:cNvPr>
          <p:cNvSpPr txBox="1"/>
          <p:nvPr/>
        </p:nvSpPr>
        <p:spPr>
          <a:xfrm>
            <a:off x="5472120" y="6164216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也就是</a:t>
            </a:r>
            <a:r>
              <a:rPr lang="zh-CN" altLang="en-US" sz="3200" b="1" dirty="0">
                <a:solidFill>
                  <a:srgbClr val="FF0000"/>
                </a:solidFill>
              </a:rPr>
              <a:t>对偶</a:t>
            </a:r>
            <a:r>
              <a:rPr lang="zh-CN" altLang="en-US" sz="3200" b="1" dirty="0"/>
              <a:t>函数。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E6DE9A-3071-433C-AF63-818CEE674628}"/>
                  </a:ext>
                </a:extLst>
              </p:cNvPr>
              <p:cNvSpPr txBox="1"/>
              <p:nvPr/>
            </p:nvSpPr>
            <p:spPr>
              <a:xfrm>
                <a:off x="5102824" y="5372101"/>
                <a:ext cx="25776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40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E6DE9A-3071-433C-AF63-818CEE67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24" y="5372101"/>
                <a:ext cx="257762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5073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nimBg="1" autoUpdateAnimBg="0"/>
      <p:bldP spid="4" grpId="0"/>
      <p:bldP spid="50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2A9EC-14B3-4BFA-8E18-E0DDEF86931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244475" y="304800"/>
            <a:ext cx="2632075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四、展开规则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90500" y="1143000"/>
            <a:ext cx="8648700" cy="116681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一个多变量函数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F=f(X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600">
                <a:ea typeface="黑体" panose="02010609060101010101" pitchFamily="49" charset="-122"/>
              </a:rPr>
              <a:t>···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，可以将其中任意一个变量，例如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分离出来，并展开成：</a:t>
            </a:r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990600" y="2438400"/>
            <a:ext cx="7300913" cy="2100263"/>
            <a:chOff x="431" y="1797"/>
            <a:chExt cx="4525" cy="1223"/>
          </a:xfrm>
        </p:grpSpPr>
        <p:graphicFrame>
          <p:nvGraphicFramePr>
            <p:cNvPr id="52231" name="Object 7"/>
            <p:cNvGraphicFramePr>
              <a:graphicFrameLocks noChangeAspect="1"/>
            </p:cNvGraphicFramePr>
            <p:nvPr/>
          </p:nvGraphicFramePr>
          <p:xfrm>
            <a:off x="431" y="1797"/>
            <a:ext cx="209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1" name="公式" r:id="rId4" imgW="1218990" imgH="124049" progId="Equation.3">
                    <p:embed/>
                  </p:oleObj>
                </mc:Choice>
                <mc:Fallback>
                  <p:oleObj name="公式" r:id="rId4" imgW="1218990" imgH="12404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97"/>
                          <a:ext cx="209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2" name="Object 8"/>
            <p:cNvGraphicFramePr>
              <a:graphicFrameLocks noChangeAspect="1"/>
            </p:cNvGraphicFramePr>
            <p:nvPr/>
          </p:nvGraphicFramePr>
          <p:xfrm>
            <a:off x="677" y="2205"/>
            <a:ext cx="4279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2" name="公式" r:id="rId6" imgW="2562212" imgH="399983" progId="Equation.3">
                    <p:embed/>
                  </p:oleObj>
                </mc:Choice>
                <mc:Fallback>
                  <p:oleObj name="公式" r:id="rId6" imgW="2562212" imgH="39998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2205"/>
                          <a:ext cx="4279" cy="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81000" y="48768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上述算式之正确性的验证只要令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分别代入便知。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  <p:bldP spid="2868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64B218-A002-4DBA-B3ED-69949DBBF64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228600" y="228600"/>
            <a:ext cx="75438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2.2.3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几种导出</a:t>
            </a: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复合</a:t>
            </a: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的运算</a:t>
            </a:r>
            <a:endParaRPr lang="zh-CN" altLang="en-US" sz="4400" b="1">
              <a:solidFill>
                <a:schemeClr val="tx2"/>
              </a:solidFill>
            </a:endParaRPr>
          </a:p>
        </p:txBody>
      </p:sp>
      <p:grpSp>
        <p:nvGrpSpPr>
          <p:cNvPr id="30815" name="Group 95"/>
          <p:cNvGrpSpPr>
            <a:grpSpLocks/>
          </p:cNvGrpSpPr>
          <p:nvPr/>
        </p:nvGrpSpPr>
        <p:grpSpPr bwMode="auto">
          <a:xfrm>
            <a:off x="152400" y="4495800"/>
            <a:ext cx="3968750" cy="1189038"/>
            <a:chOff x="336" y="2832"/>
            <a:chExt cx="2500" cy="749"/>
          </a:xfrm>
        </p:grpSpPr>
        <p:sp>
          <p:nvSpPr>
            <p:cNvPr id="56405" name="Rectangle 3"/>
            <p:cNvSpPr>
              <a:spLocks noChangeArrowheads="1"/>
            </p:cNvSpPr>
            <p:nvPr/>
          </p:nvSpPr>
          <p:spPr bwMode="auto">
            <a:xfrm>
              <a:off x="1584" y="3007"/>
              <a:ext cx="24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6406" name="Rectangle 4"/>
            <p:cNvSpPr>
              <a:spLocks noChangeArrowheads="1"/>
            </p:cNvSpPr>
            <p:nvPr/>
          </p:nvSpPr>
          <p:spPr bwMode="auto">
            <a:xfrm>
              <a:off x="1008" y="3007"/>
              <a:ext cx="24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6407" name="Line 5"/>
            <p:cNvSpPr>
              <a:spLocks noChangeShapeType="1"/>
            </p:cNvSpPr>
            <p:nvPr/>
          </p:nvSpPr>
          <p:spPr bwMode="auto">
            <a:xfrm flipH="1">
              <a:off x="1248" y="32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08" name="Oval 6"/>
            <p:cNvSpPr>
              <a:spLocks noChangeArrowheads="1"/>
            </p:cNvSpPr>
            <p:nvPr/>
          </p:nvSpPr>
          <p:spPr bwMode="auto">
            <a:xfrm>
              <a:off x="1824" y="3199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6409" name="Line 7"/>
            <p:cNvSpPr>
              <a:spLocks noChangeShapeType="1"/>
            </p:cNvSpPr>
            <p:nvPr/>
          </p:nvSpPr>
          <p:spPr bwMode="auto">
            <a:xfrm flipH="1">
              <a:off x="672" y="315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10" name="Line 8"/>
            <p:cNvSpPr>
              <a:spLocks noChangeShapeType="1"/>
            </p:cNvSpPr>
            <p:nvPr/>
          </p:nvSpPr>
          <p:spPr bwMode="auto">
            <a:xfrm flipH="1">
              <a:off x="672" y="334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11" name="Line 9"/>
            <p:cNvSpPr>
              <a:spLocks noChangeShapeType="1"/>
            </p:cNvSpPr>
            <p:nvPr/>
          </p:nvSpPr>
          <p:spPr bwMode="auto">
            <a:xfrm>
              <a:off x="1920" y="324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12" name="Rectangle 22"/>
            <p:cNvSpPr>
              <a:spLocks noChangeArrowheads="1"/>
            </p:cNvSpPr>
            <p:nvPr/>
          </p:nvSpPr>
          <p:spPr bwMode="auto">
            <a:xfrm>
              <a:off x="912" y="30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56413" name="Rectangle 25"/>
            <p:cNvSpPr>
              <a:spLocks noChangeArrowheads="1"/>
            </p:cNvSpPr>
            <p:nvPr/>
          </p:nvSpPr>
          <p:spPr bwMode="auto">
            <a:xfrm>
              <a:off x="1824" y="2870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＝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56414" name="Rectangle 26"/>
            <p:cNvSpPr>
              <a:spLocks noChangeArrowheads="1"/>
            </p:cNvSpPr>
            <p:nvPr/>
          </p:nvSpPr>
          <p:spPr bwMode="auto">
            <a:xfrm>
              <a:off x="336" y="283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 </a:t>
              </a:r>
            </a:p>
          </p:txBody>
        </p:sp>
        <p:sp>
          <p:nvSpPr>
            <p:cNvPr id="56415" name="Rectangle 29"/>
            <p:cNvSpPr>
              <a:spLocks noChangeArrowheads="1"/>
            </p:cNvSpPr>
            <p:nvPr/>
          </p:nvSpPr>
          <p:spPr bwMode="auto">
            <a:xfrm>
              <a:off x="336" y="321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B</a:t>
              </a:r>
            </a:p>
          </p:txBody>
        </p:sp>
        <p:sp>
          <p:nvSpPr>
            <p:cNvPr id="56416" name="Line 33"/>
            <p:cNvSpPr>
              <a:spLocks noChangeShapeType="1"/>
            </p:cNvSpPr>
            <p:nvPr/>
          </p:nvSpPr>
          <p:spPr bwMode="auto">
            <a:xfrm>
              <a:off x="2256" y="292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17" name="Rectangle 34"/>
            <p:cNvSpPr>
              <a:spLocks noChangeArrowheads="1"/>
            </p:cNvSpPr>
            <p:nvPr/>
          </p:nvSpPr>
          <p:spPr bwMode="auto">
            <a:xfrm>
              <a:off x="1584" y="30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56418" name="Rectangle 35"/>
            <p:cNvSpPr>
              <a:spLocks noChangeArrowheads="1"/>
            </p:cNvSpPr>
            <p:nvPr/>
          </p:nvSpPr>
          <p:spPr bwMode="auto">
            <a:xfrm>
              <a:off x="960" y="3145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≥1</a:t>
              </a:r>
            </a:p>
          </p:txBody>
        </p:sp>
      </p:grpSp>
      <p:grpSp>
        <p:nvGrpSpPr>
          <p:cNvPr id="30819" name="Group 99"/>
          <p:cNvGrpSpPr>
            <a:grpSpLocks/>
          </p:cNvGrpSpPr>
          <p:nvPr/>
        </p:nvGrpSpPr>
        <p:grpSpPr bwMode="auto">
          <a:xfrm>
            <a:off x="4819650" y="4449763"/>
            <a:ext cx="4254500" cy="2130425"/>
            <a:chOff x="3036" y="2803"/>
            <a:chExt cx="2680" cy="1342"/>
          </a:xfrm>
        </p:grpSpPr>
        <p:grpSp>
          <p:nvGrpSpPr>
            <p:cNvPr id="56375" name="Group 97"/>
            <p:cNvGrpSpPr>
              <a:grpSpLocks/>
            </p:cNvGrpSpPr>
            <p:nvPr/>
          </p:nvGrpSpPr>
          <p:grpSpPr bwMode="auto">
            <a:xfrm>
              <a:off x="4128" y="2832"/>
              <a:ext cx="1572" cy="624"/>
              <a:chOff x="4128" y="2736"/>
              <a:chExt cx="1572" cy="624"/>
            </a:xfrm>
          </p:grpSpPr>
          <p:sp>
            <p:nvSpPr>
              <p:cNvPr id="56396" name="Rectangle 13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24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97" name="Oval 14"/>
              <p:cNvSpPr>
                <a:spLocks noChangeArrowheads="1"/>
              </p:cNvSpPr>
              <p:nvPr/>
            </p:nvSpPr>
            <p:spPr bwMode="auto">
              <a:xfrm>
                <a:off x="4992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98" name="Line 15"/>
              <p:cNvSpPr>
                <a:spLocks noChangeShapeType="1"/>
              </p:cNvSpPr>
              <p:nvPr/>
            </p:nvSpPr>
            <p:spPr bwMode="auto">
              <a:xfrm>
                <a:off x="5088" y="30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99" name="Line 18"/>
              <p:cNvSpPr>
                <a:spLocks noChangeShapeType="1"/>
              </p:cNvSpPr>
              <p:nvPr/>
            </p:nvSpPr>
            <p:spPr bwMode="auto">
              <a:xfrm flipH="1">
                <a:off x="4512" y="29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00" name="Line 19"/>
              <p:cNvSpPr>
                <a:spLocks noChangeShapeType="1"/>
              </p:cNvSpPr>
              <p:nvPr/>
            </p:nvSpPr>
            <p:spPr bwMode="auto">
              <a:xfrm flipH="1">
                <a:off x="4512" y="31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01" name="Rectangle 20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4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≥1</a:t>
                </a:r>
              </a:p>
            </p:txBody>
          </p:sp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5328" y="2839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F</a:t>
                </a:r>
              </a:p>
            </p:txBody>
          </p:sp>
          <p:sp>
            <p:nvSpPr>
              <p:cNvPr id="56403" name="Rectangle 27"/>
              <p:cNvSpPr>
                <a:spLocks noChangeArrowheads="1"/>
              </p:cNvSpPr>
              <p:nvPr/>
            </p:nvSpPr>
            <p:spPr bwMode="auto">
              <a:xfrm flipH="1">
                <a:off x="4128" y="2736"/>
                <a:ext cx="66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A </a:t>
                </a:r>
              </a:p>
            </p:txBody>
          </p:sp>
          <p:sp>
            <p:nvSpPr>
              <p:cNvPr id="56404" name="Rectangle 30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B</a:t>
                </a:r>
              </a:p>
            </p:txBody>
          </p:sp>
        </p:grpSp>
        <p:grpSp>
          <p:nvGrpSpPr>
            <p:cNvPr id="56376" name="Group 96"/>
            <p:cNvGrpSpPr>
              <a:grpSpLocks/>
            </p:cNvGrpSpPr>
            <p:nvPr/>
          </p:nvGrpSpPr>
          <p:grpSpPr bwMode="auto">
            <a:xfrm>
              <a:off x="3036" y="2803"/>
              <a:ext cx="1188" cy="893"/>
              <a:chOff x="2832" y="2774"/>
              <a:chExt cx="1188" cy="893"/>
            </a:xfrm>
          </p:grpSpPr>
          <p:sp>
            <p:nvSpPr>
              <p:cNvPr id="56387" name="Rectangle 10"/>
              <p:cNvSpPr>
                <a:spLocks noChangeArrowheads="1"/>
              </p:cNvSpPr>
              <p:nvPr/>
            </p:nvSpPr>
            <p:spPr bwMode="auto">
              <a:xfrm>
                <a:off x="3264" y="3007"/>
                <a:ext cx="24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88" name="Oval 11"/>
              <p:cNvSpPr>
                <a:spLocks noChangeArrowheads="1"/>
              </p:cNvSpPr>
              <p:nvPr/>
            </p:nvSpPr>
            <p:spPr bwMode="auto">
              <a:xfrm>
                <a:off x="3504" y="3199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89" name="Line 12"/>
              <p:cNvSpPr>
                <a:spLocks noChangeShapeType="1"/>
              </p:cNvSpPr>
              <p:nvPr/>
            </p:nvSpPr>
            <p:spPr bwMode="auto">
              <a:xfrm>
                <a:off x="3600" y="3247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90" name="Line 16"/>
              <p:cNvSpPr>
                <a:spLocks noChangeShapeType="1"/>
              </p:cNvSpPr>
              <p:nvPr/>
            </p:nvSpPr>
            <p:spPr bwMode="auto">
              <a:xfrm flipH="1">
                <a:off x="2976" y="3151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91" name="Line 17"/>
              <p:cNvSpPr>
                <a:spLocks noChangeShapeType="1"/>
              </p:cNvSpPr>
              <p:nvPr/>
            </p:nvSpPr>
            <p:spPr bwMode="auto">
              <a:xfrm flipH="1">
                <a:off x="2976" y="3391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92" name="Rectangle 21"/>
              <p:cNvSpPr>
                <a:spLocks noChangeArrowheads="1"/>
              </p:cNvSpPr>
              <p:nvPr/>
            </p:nvSpPr>
            <p:spPr bwMode="auto">
              <a:xfrm>
                <a:off x="3216" y="2832"/>
                <a:ext cx="397" cy="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＋</a:t>
                </a:r>
              </a:p>
            </p:txBody>
          </p:sp>
          <p:sp>
            <p:nvSpPr>
              <p:cNvPr id="56393" name="Rectangle 23"/>
              <p:cNvSpPr>
                <a:spLocks noChangeArrowheads="1"/>
              </p:cNvSpPr>
              <p:nvPr/>
            </p:nvSpPr>
            <p:spPr bwMode="auto">
              <a:xfrm>
                <a:off x="3648" y="2870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F</a:t>
                </a:r>
              </a:p>
            </p:txBody>
          </p:sp>
          <p:sp>
            <p:nvSpPr>
              <p:cNvPr id="56394" name="Rectangle 28"/>
              <p:cNvSpPr>
                <a:spLocks noChangeArrowheads="1"/>
              </p:cNvSpPr>
              <p:nvPr/>
            </p:nvSpPr>
            <p:spPr bwMode="auto">
              <a:xfrm>
                <a:off x="2880" y="2774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A </a:t>
                </a:r>
              </a:p>
            </p:txBody>
          </p:sp>
          <p:sp>
            <p:nvSpPr>
              <p:cNvPr id="56395" name="Rectangle 31"/>
              <p:cNvSpPr>
                <a:spLocks noChangeArrowheads="1"/>
              </p:cNvSpPr>
              <p:nvPr/>
            </p:nvSpPr>
            <p:spPr bwMode="auto">
              <a:xfrm>
                <a:off x="2832" y="3302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B</a:t>
                </a:r>
              </a:p>
            </p:txBody>
          </p:sp>
        </p:grpSp>
        <p:grpSp>
          <p:nvGrpSpPr>
            <p:cNvPr id="56377" name="Group 98"/>
            <p:cNvGrpSpPr>
              <a:grpSpLocks/>
            </p:cNvGrpSpPr>
            <p:nvPr/>
          </p:nvGrpSpPr>
          <p:grpSpPr bwMode="auto">
            <a:xfrm>
              <a:off x="4224" y="3456"/>
              <a:ext cx="1492" cy="689"/>
              <a:chOff x="4176" y="3456"/>
              <a:chExt cx="1492" cy="689"/>
            </a:xfrm>
          </p:grpSpPr>
          <p:sp>
            <p:nvSpPr>
              <p:cNvPr id="56378" name="Arc 36"/>
              <p:cNvSpPr>
                <a:spLocks/>
              </p:cNvSpPr>
              <p:nvPr/>
            </p:nvSpPr>
            <p:spPr bwMode="auto">
              <a:xfrm>
                <a:off x="4641" y="3598"/>
                <a:ext cx="192" cy="480"/>
              </a:xfrm>
              <a:custGeom>
                <a:avLst/>
                <a:gdLst>
                  <a:gd name="T0" fmla="*/ 0 w 21600"/>
                  <a:gd name="T1" fmla="*/ 0 h 43091"/>
                  <a:gd name="T2" fmla="*/ 0 w 21600"/>
                  <a:gd name="T3" fmla="*/ 0 h 43091"/>
                  <a:gd name="T4" fmla="*/ 0 w 21600"/>
                  <a:gd name="T5" fmla="*/ 0 h 430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79" name="Arc 37"/>
              <p:cNvSpPr>
                <a:spLocks/>
              </p:cNvSpPr>
              <p:nvPr/>
            </p:nvSpPr>
            <p:spPr bwMode="auto">
              <a:xfrm>
                <a:off x="4646" y="3600"/>
                <a:ext cx="594" cy="478"/>
              </a:xfrm>
              <a:custGeom>
                <a:avLst/>
                <a:gdLst>
                  <a:gd name="T0" fmla="*/ 0 w 28102"/>
                  <a:gd name="T1" fmla="*/ 0 h 43200"/>
                  <a:gd name="T2" fmla="*/ 0 w 28102"/>
                  <a:gd name="T3" fmla="*/ 0 h 43200"/>
                  <a:gd name="T4" fmla="*/ 0 w 28102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0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199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0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199"/>
                      <a:pt x="2207" y="42877"/>
                      <a:pt x="149" y="42244"/>
                    </a:cubicBezTo>
                    <a:lnTo>
                      <a:pt x="6502" y="21600"/>
                    </a:lnTo>
                    <a:lnTo>
                      <a:pt x="-1" y="100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0" name="Line 38"/>
              <p:cNvSpPr>
                <a:spLocks noChangeShapeType="1"/>
              </p:cNvSpPr>
              <p:nvPr/>
            </p:nvSpPr>
            <p:spPr bwMode="auto">
              <a:xfrm flipH="1">
                <a:off x="4449" y="369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1" name="Line 39"/>
              <p:cNvSpPr>
                <a:spLocks noChangeShapeType="1"/>
              </p:cNvSpPr>
              <p:nvPr/>
            </p:nvSpPr>
            <p:spPr bwMode="auto">
              <a:xfrm flipH="1">
                <a:off x="4449" y="393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2" name="Line 40"/>
              <p:cNvSpPr>
                <a:spLocks noChangeShapeType="1"/>
              </p:cNvSpPr>
              <p:nvPr/>
            </p:nvSpPr>
            <p:spPr bwMode="auto">
              <a:xfrm>
                <a:off x="5318" y="3840"/>
                <a:ext cx="1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3" name="Rectangle 41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56384" name="Rectangle 42"/>
              <p:cNvSpPr>
                <a:spLocks noChangeArrowheads="1"/>
              </p:cNvSpPr>
              <p:nvPr/>
            </p:nvSpPr>
            <p:spPr bwMode="auto">
              <a:xfrm>
                <a:off x="4209" y="378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56385" name="Rectangle 43"/>
              <p:cNvSpPr>
                <a:spLocks noChangeArrowheads="1"/>
              </p:cNvSpPr>
              <p:nvPr/>
            </p:nvSpPr>
            <p:spPr bwMode="auto">
              <a:xfrm>
                <a:off x="5424" y="363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56386" name="Oval 44"/>
              <p:cNvSpPr>
                <a:spLocks noChangeArrowheads="1"/>
              </p:cNvSpPr>
              <p:nvPr/>
            </p:nvSpPr>
            <p:spPr bwMode="auto">
              <a:xfrm>
                <a:off x="5222" y="37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</p:grpSp>
      <p:sp>
        <p:nvSpPr>
          <p:cNvPr id="30792" name="Line 72"/>
          <p:cNvSpPr>
            <a:spLocks noChangeShapeType="1"/>
          </p:cNvSpPr>
          <p:nvPr/>
        </p:nvSpPr>
        <p:spPr bwMode="auto">
          <a:xfrm>
            <a:off x="3581400" y="3352800"/>
            <a:ext cx="10668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809" name="Group 89"/>
          <p:cNvGrpSpPr>
            <a:grpSpLocks/>
          </p:cNvGrpSpPr>
          <p:nvPr/>
        </p:nvGrpSpPr>
        <p:grpSpPr bwMode="auto">
          <a:xfrm>
            <a:off x="152400" y="2667000"/>
            <a:ext cx="3714750" cy="1189038"/>
            <a:chOff x="432" y="1440"/>
            <a:chExt cx="2340" cy="749"/>
          </a:xfrm>
        </p:grpSpPr>
        <p:sp>
          <p:nvSpPr>
            <p:cNvPr id="56362" name="Rectangle 45"/>
            <p:cNvSpPr>
              <a:spLocks noChangeArrowheads="1"/>
            </p:cNvSpPr>
            <p:nvPr/>
          </p:nvSpPr>
          <p:spPr bwMode="auto">
            <a:xfrm>
              <a:off x="1728" y="1632"/>
              <a:ext cx="24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6363" name="Rectangle 46"/>
            <p:cNvSpPr>
              <a:spLocks noChangeArrowheads="1"/>
            </p:cNvSpPr>
            <p:nvPr/>
          </p:nvSpPr>
          <p:spPr bwMode="auto">
            <a:xfrm>
              <a:off x="1152" y="1632"/>
              <a:ext cx="24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6364" name="Line 47"/>
            <p:cNvSpPr>
              <a:spLocks noChangeShapeType="1"/>
            </p:cNvSpPr>
            <p:nvPr/>
          </p:nvSpPr>
          <p:spPr bwMode="auto">
            <a:xfrm flipH="1">
              <a:off x="1392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5" name="Oval 48"/>
            <p:cNvSpPr>
              <a:spLocks noChangeArrowheads="1"/>
            </p:cNvSpPr>
            <p:nvPr/>
          </p:nvSpPr>
          <p:spPr bwMode="auto">
            <a:xfrm>
              <a:off x="1968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6366" name="Line 49"/>
            <p:cNvSpPr>
              <a:spLocks noChangeShapeType="1"/>
            </p:cNvSpPr>
            <p:nvPr/>
          </p:nvSpPr>
          <p:spPr bwMode="auto">
            <a:xfrm flipH="1">
              <a:off x="816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7" name="Line 50"/>
            <p:cNvSpPr>
              <a:spLocks noChangeShapeType="1"/>
            </p:cNvSpPr>
            <p:nvPr/>
          </p:nvSpPr>
          <p:spPr bwMode="auto">
            <a:xfrm flipH="1">
              <a:off x="816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8" name="Line 51"/>
            <p:cNvSpPr>
              <a:spLocks noChangeShapeType="1"/>
            </p:cNvSpPr>
            <p:nvPr/>
          </p:nvSpPr>
          <p:spPr bwMode="auto">
            <a:xfrm>
              <a:off x="2064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9" name="Rectangle 63"/>
            <p:cNvSpPr>
              <a:spLocks noChangeArrowheads="1"/>
            </p:cNvSpPr>
            <p:nvPr/>
          </p:nvSpPr>
          <p:spPr bwMode="auto">
            <a:xfrm>
              <a:off x="2016" y="1447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＝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AB</a:t>
              </a:r>
            </a:p>
          </p:txBody>
        </p:sp>
        <p:sp>
          <p:nvSpPr>
            <p:cNvPr id="56370" name="Rectangle 66"/>
            <p:cNvSpPr>
              <a:spLocks noChangeArrowheads="1"/>
            </p:cNvSpPr>
            <p:nvPr/>
          </p:nvSpPr>
          <p:spPr bwMode="auto">
            <a:xfrm>
              <a:off x="432" y="144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 </a:t>
              </a:r>
            </a:p>
          </p:txBody>
        </p:sp>
        <p:sp>
          <p:nvSpPr>
            <p:cNvPr id="56371" name="Rectangle 69"/>
            <p:cNvSpPr>
              <a:spLocks noChangeArrowheads="1"/>
            </p:cNvSpPr>
            <p:nvPr/>
          </p:nvSpPr>
          <p:spPr bwMode="auto">
            <a:xfrm>
              <a:off x="4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B</a:t>
              </a:r>
            </a:p>
          </p:txBody>
        </p:sp>
        <p:sp>
          <p:nvSpPr>
            <p:cNvPr id="56372" name="Line 73"/>
            <p:cNvSpPr>
              <a:spLocks noChangeShapeType="1"/>
            </p:cNvSpPr>
            <p:nvPr/>
          </p:nvSpPr>
          <p:spPr bwMode="auto">
            <a:xfrm>
              <a:off x="2448" y="14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3" name="Rectangle 74"/>
            <p:cNvSpPr>
              <a:spLocks noChangeArrowheads="1"/>
            </p:cNvSpPr>
            <p:nvPr/>
          </p:nvSpPr>
          <p:spPr bwMode="auto">
            <a:xfrm>
              <a:off x="1104" y="172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＆</a:t>
              </a:r>
            </a:p>
          </p:txBody>
        </p:sp>
        <p:sp>
          <p:nvSpPr>
            <p:cNvPr id="56374" name="Rectangle 75"/>
            <p:cNvSpPr>
              <a:spLocks noChangeArrowheads="1"/>
            </p:cNvSpPr>
            <p:nvPr/>
          </p:nvSpPr>
          <p:spPr bwMode="auto">
            <a:xfrm>
              <a:off x="1728" y="17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</p:grpSp>
      <p:grpSp>
        <p:nvGrpSpPr>
          <p:cNvPr id="30814" name="Group 94"/>
          <p:cNvGrpSpPr>
            <a:grpSpLocks/>
          </p:cNvGrpSpPr>
          <p:nvPr/>
        </p:nvGrpSpPr>
        <p:grpSpPr bwMode="auto">
          <a:xfrm>
            <a:off x="4591050" y="1524000"/>
            <a:ext cx="4381500" cy="2332038"/>
            <a:chOff x="2892" y="960"/>
            <a:chExt cx="2760" cy="1469"/>
          </a:xfrm>
        </p:grpSpPr>
        <p:grpSp>
          <p:nvGrpSpPr>
            <p:cNvPr id="56331" name="Group 91"/>
            <p:cNvGrpSpPr>
              <a:grpSpLocks/>
            </p:cNvGrpSpPr>
            <p:nvPr/>
          </p:nvGrpSpPr>
          <p:grpSpPr bwMode="auto">
            <a:xfrm>
              <a:off x="4128" y="960"/>
              <a:ext cx="1524" cy="653"/>
              <a:chOff x="4128" y="1104"/>
              <a:chExt cx="1524" cy="653"/>
            </a:xfrm>
          </p:grpSpPr>
          <p:sp>
            <p:nvSpPr>
              <p:cNvPr id="56353" name="Rectangle 55"/>
              <p:cNvSpPr>
                <a:spLocks noChangeArrowheads="1"/>
              </p:cNvSpPr>
              <p:nvPr/>
            </p:nvSpPr>
            <p:spPr bwMode="auto">
              <a:xfrm>
                <a:off x="4752" y="1200"/>
                <a:ext cx="24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54" name="Oval 56"/>
              <p:cNvSpPr>
                <a:spLocks noChangeArrowheads="1"/>
              </p:cNvSpPr>
              <p:nvPr/>
            </p:nvSpPr>
            <p:spPr bwMode="auto">
              <a:xfrm>
                <a:off x="4992" y="13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55" name="Line 57"/>
              <p:cNvSpPr>
                <a:spLocks noChangeShapeType="1"/>
              </p:cNvSpPr>
              <p:nvPr/>
            </p:nvSpPr>
            <p:spPr bwMode="auto">
              <a:xfrm>
                <a:off x="5088" y="14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6" name="Line 60"/>
              <p:cNvSpPr>
                <a:spLocks noChangeShapeType="1"/>
              </p:cNvSpPr>
              <p:nvPr/>
            </p:nvSpPr>
            <p:spPr bwMode="auto">
              <a:xfrm flipH="1">
                <a:off x="4512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7" name="Line 61"/>
              <p:cNvSpPr>
                <a:spLocks noChangeShapeType="1"/>
              </p:cNvSpPr>
              <p:nvPr/>
            </p:nvSpPr>
            <p:spPr bwMode="auto">
              <a:xfrm flipH="1">
                <a:off x="4512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8" name="Rectangle 62"/>
              <p:cNvSpPr>
                <a:spLocks noChangeArrowheads="1"/>
              </p:cNvSpPr>
              <p:nvPr/>
            </p:nvSpPr>
            <p:spPr bwMode="auto">
              <a:xfrm>
                <a:off x="4608" y="1248"/>
                <a:ext cx="4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＆</a:t>
                </a:r>
              </a:p>
            </p:txBody>
          </p:sp>
          <p:sp>
            <p:nvSpPr>
              <p:cNvPr id="56359" name="Rectangle 65"/>
              <p:cNvSpPr>
                <a:spLocks noChangeArrowheads="1"/>
              </p:cNvSpPr>
              <p:nvPr/>
            </p:nvSpPr>
            <p:spPr bwMode="auto">
              <a:xfrm>
                <a:off x="5280" y="1207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F</a:t>
                </a:r>
              </a:p>
            </p:txBody>
          </p:sp>
          <p:sp>
            <p:nvSpPr>
              <p:cNvPr id="56360" name="Rectangle 67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A </a:t>
                </a:r>
              </a:p>
            </p:txBody>
          </p:sp>
          <p:sp>
            <p:nvSpPr>
              <p:cNvPr id="56361" name="Rectangle 70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B</a:t>
                </a:r>
              </a:p>
            </p:txBody>
          </p:sp>
        </p:grpSp>
        <p:grpSp>
          <p:nvGrpSpPr>
            <p:cNvPr id="56332" name="Group 90"/>
            <p:cNvGrpSpPr>
              <a:grpSpLocks/>
            </p:cNvGrpSpPr>
            <p:nvPr/>
          </p:nvGrpSpPr>
          <p:grpSpPr bwMode="auto">
            <a:xfrm>
              <a:off x="2892" y="1632"/>
              <a:ext cx="1332" cy="797"/>
              <a:chOff x="2784" y="1543"/>
              <a:chExt cx="1332" cy="797"/>
            </a:xfrm>
          </p:grpSpPr>
          <p:sp>
            <p:nvSpPr>
              <p:cNvPr id="56345" name="Rectangle 5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24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46" name="Oval 53"/>
              <p:cNvSpPr>
                <a:spLocks noChangeArrowheads="1"/>
              </p:cNvSpPr>
              <p:nvPr/>
            </p:nvSpPr>
            <p:spPr bwMode="auto">
              <a:xfrm>
                <a:off x="3552" y="187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47" name="Line 54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48" name="Line 58"/>
              <p:cNvSpPr>
                <a:spLocks noChangeShapeType="1"/>
              </p:cNvSpPr>
              <p:nvPr/>
            </p:nvSpPr>
            <p:spPr bwMode="auto">
              <a:xfrm flipH="1">
                <a:off x="2976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49" name="Line 59"/>
              <p:cNvSpPr>
                <a:spLocks noChangeShapeType="1"/>
              </p:cNvSpPr>
              <p:nvPr/>
            </p:nvSpPr>
            <p:spPr bwMode="auto">
              <a:xfrm flipH="1">
                <a:off x="2976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0" name="Rectangle 64"/>
              <p:cNvSpPr>
                <a:spLocks noChangeArrowheads="1"/>
              </p:cNvSpPr>
              <p:nvPr/>
            </p:nvSpPr>
            <p:spPr bwMode="auto">
              <a:xfrm>
                <a:off x="3744" y="1591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F</a:t>
                </a:r>
              </a:p>
            </p:txBody>
          </p:sp>
          <p:sp>
            <p:nvSpPr>
              <p:cNvPr id="56351" name="Rectangle 68"/>
              <p:cNvSpPr>
                <a:spLocks noChangeArrowheads="1"/>
              </p:cNvSpPr>
              <p:nvPr/>
            </p:nvSpPr>
            <p:spPr bwMode="auto">
              <a:xfrm>
                <a:off x="2784" y="1543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A </a:t>
                </a:r>
              </a:p>
            </p:txBody>
          </p:sp>
          <p:sp>
            <p:nvSpPr>
              <p:cNvPr id="56352" name="Rectangle 71"/>
              <p:cNvSpPr>
                <a:spLocks noChangeArrowheads="1"/>
              </p:cNvSpPr>
              <p:nvPr/>
            </p:nvSpPr>
            <p:spPr bwMode="auto">
              <a:xfrm>
                <a:off x="2784" y="1975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B</a:t>
                </a:r>
              </a:p>
            </p:txBody>
          </p:sp>
        </p:grpSp>
        <p:grpSp>
          <p:nvGrpSpPr>
            <p:cNvPr id="56333" name="Group 92"/>
            <p:cNvGrpSpPr>
              <a:grpSpLocks/>
            </p:cNvGrpSpPr>
            <p:nvPr/>
          </p:nvGrpSpPr>
          <p:grpSpPr bwMode="auto">
            <a:xfrm>
              <a:off x="4176" y="1692"/>
              <a:ext cx="1444" cy="660"/>
              <a:chOff x="4224" y="1776"/>
              <a:chExt cx="1444" cy="660"/>
            </a:xfrm>
          </p:grpSpPr>
          <p:sp>
            <p:nvSpPr>
              <p:cNvPr id="56334" name="Arc 76"/>
              <p:cNvSpPr>
                <a:spLocks/>
              </p:cNvSpPr>
              <p:nvPr/>
            </p:nvSpPr>
            <p:spPr bwMode="auto">
              <a:xfrm>
                <a:off x="4944" y="1920"/>
                <a:ext cx="240" cy="383"/>
              </a:xfrm>
              <a:custGeom>
                <a:avLst/>
                <a:gdLst>
                  <a:gd name="T0" fmla="*/ 0 w 21600"/>
                  <a:gd name="T1" fmla="*/ 0 h 43179"/>
                  <a:gd name="T2" fmla="*/ 0 w 21600"/>
                  <a:gd name="T3" fmla="*/ 0 h 43179"/>
                  <a:gd name="T4" fmla="*/ 0 w 21600"/>
                  <a:gd name="T5" fmla="*/ 0 h 43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5" name="Oval 77"/>
              <p:cNvSpPr>
                <a:spLocks noChangeArrowheads="1"/>
              </p:cNvSpPr>
              <p:nvPr/>
            </p:nvSpPr>
            <p:spPr bwMode="auto">
              <a:xfrm>
                <a:off x="5184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36" name="Line 78"/>
              <p:cNvSpPr>
                <a:spLocks noChangeShapeType="1"/>
              </p:cNvSpPr>
              <p:nvPr/>
            </p:nvSpPr>
            <p:spPr bwMode="auto">
              <a:xfrm flipH="1">
                <a:off x="4704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37" name="Line 79"/>
              <p:cNvSpPr>
                <a:spLocks noChangeShapeType="1"/>
              </p:cNvSpPr>
              <p:nvPr/>
            </p:nvSpPr>
            <p:spPr bwMode="auto">
              <a:xfrm flipH="1">
                <a:off x="4704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38" name="Line 80"/>
              <p:cNvSpPr>
                <a:spLocks noChangeShapeType="1"/>
              </p:cNvSpPr>
              <p:nvPr/>
            </p:nvSpPr>
            <p:spPr bwMode="auto">
              <a:xfrm>
                <a:off x="4704" y="19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39" name="Line 81"/>
              <p:cNvSpPr>
                <a:spLocks noChangeShapeType="1"/>
              </p:cNvSpPr>
              <p:nvPr/>
            </p:nvSpPr>
            <p:spPr bwMode="auto">
              <a:xfrm flipH="1">
                <a:off x="4512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40" name="Line 82"/>
              <p:cNvSpPr>
                <a:spLocks noChangeShapeType="1"/>
              </p:cNvSpPr>
              <p:nvPr/>
            </p:nvSpPr>
            <p:spPr bwMode="auto">
              <a:xfrm flipH="1">
                <a:off x="4512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41" name="Line 83"/>
              <p:cNvSpPr>
                <a:spLocks noChangeShapeType="1"/>
              </p:cNvSpPr>
              <p:nvPr/>
            </p:nvSpPr>
            <p:spPr bwMode="auto">
              <a:xfrm>
                <a:off x="5280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42" name="Rectangle 84"/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56343" name="Rectangle 85"/>
              <p:cNvSpPr>
                <a:spLocks noChangeArrowheads="1"/>
              </p:cNvSpPr>
              <p:nvPr/>
            </p:nvSpPr>
            <p:spPr bwMode="auto">
              <a:xfrm>
                <a:off x="4224" y="207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56344" name="Rectangle 86"/>
              <p:cNvSpPr>
                <a:spLocks noChangeArrowheads="1"/>
              </p:cNvSpPr>
              <p:nvPr/>
            </p:nvSpPr>
            <p:spPr bwMode="auto">
              <a:xfrm>
                <a:off x="5424" y="192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</p:grpSp>
      </p:grp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304800" y="1219200"/>
            <a:ext cx="51054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工程上常用的有：与非、或非、与或非、异或、同或。</a:t>
            </a:r>
          </a:p>
        </p:txBody>
      </p:sp>
      <p:sp>
        <p:nvSpPr>
          <p:cNvPr id="30820" name="Line 100"/>
          <p:cNvSpPr>
            <a:spLocks noChangeShapeType="1"/>
          </p:cNvSpPr>
          <p:nvPr/>
        </p:nvSpPr>
        <p:spPr bwMode="auto">
          <a:xfrm>
            <a:off x="3581400" y="5140325"/>
            <a:ext cx="10668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2" grpId="0" animBg="1"/>
      <p:bldP spid="30807" grpId="0" animBg="1" autoUpdateAnimBg="0"/>
      <p:bldP spid="308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68D8FD-36E4-4538-A2A5-E1E083C892F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31887" name="Line 143"/>
          <p:cNvSpPr>
            <a:spLocks noChangeShapeType="1"/>
          </p:cNvSpPr>
          <p:nvPr/>
        </p:nvSpPr>
        <p:spPr bwMode="auto">
          <a:xfrm>
            <a:off x="4191000" y="3048000"/>
            <a:ext cx="14478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920" name="Group 176"/>
          <p:cNvGrpSpPr>
            <a:grpSpLocks/>
          </p:cNvGrpSpPr>
          <p:nvPr/>
        </p:nvGrpSpPr>
        <p:grpSpPr bwMode="auto">
          <a:xfrm>
            <a:off x="4953000" y="239713"/>
            <a:ext cx="3962400" cy="6142037"/>
            <a:chOff x="3120" y="151"/>
            <a:chExt cx="2496" cy="3869"/>
          </a:xfrm>
        </p:grpSpPr>
        <p:sp>
          <p:nvSpPr>
            <p:cNvPr id="58401" name="Rectangle 106"/>
            <p:cNvSpPr>
              <a:spLocks noChangeArrowheads="1"/>
            </p:cNvSpPr>
            <p:nvPr/>
          </p:nvSpPr>
          <p:spPr bwMode="auto">
            <a:xfrm>
              <a:off x="4512" y="240"/>
              <a:ext cx="432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402" name="Line 107"/>
            <p:cNvSpPr>
              <a:spLocks noChangeShapeType="1"/>
            </p:cNvSpPr>
            <p:nvPr/>
          </p:nvSpPr>
          <p:spPr bwMode="auto">
            <a:xfrm>
              <a:off x="4752" y="2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3" name="Line 108"/>
            <p:cNvSpPr>
              <a:spLocks noChangeShapeType="1"/>
            </p:cNvSpPr>
            <p:nvPr/>
          </p:nvSpPr>
          <p:spPr bwMode="auto">
            <a:xfrm flipH="1">
              <a:off x="4512" y="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4" name="Line 109"/>
            <p:cNvSpPr>
              <a:spLocks noChangeShapeType="1"/>
            </p:cNvSpPr>
            <p:nvPr/>
          </p:nvSpPr>
          <p:spPr bwMode="auto">
            <a:xfrm flipH="1">
              <a:off x="4176" y="3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5" name="Line 110"/>
            <p:cNvSpPr>
              <a:spLocks noChangeShapeType="1"/>
            </p:cNvSpPr>
            <p:nvPr/>
          </p:nvSpPr>
          <p:spPr bwMode="auto">
            <a:xfrm flipH="1">
              <a:off x="4176" y="6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6" name="Line 111"/>
            <p:cNvSpPr>
              <a:spLocks noChangeShapeType="1"/>
            </p:cNvSpPr>
            <p:nvPr/>
          </p:nvSpPr>
          <p:spPr bwMode="auto">
            <a:xfrm flipH="1">
              <a:off x="4176" y="9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7" name="Line 112"/>
            <p:cNvSpPr>
              <a:spLocks noChangeShapeType="1"/>
            </p:cNvSpPr>
            <p:nvPr/>
          </p:nvSpPr>
          <p:spPr bwMode="auto">
            <a:xfrm flipH="1">
              <a:off x="4176" y="12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8" name="Oval 113"/>
            <p:cNvSpPr>
              <a:spLocks noChangeArrowheads="1"/>
            </p:cNvSpPr>
            <p:nvPr/>
          </p:nvSpPr>
          <p:spPr bwMode="auto">
            <a:xfrm>
              <a:off x="4944" y="72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409" name="Line 114"/>
            <p:cNvSpPr>
              <a:spLocks noChangeShapeType="1"/>
            </p:cNvSpPr>
            <p:nvPr/>
          </p:nvSpPr>
          <p:spPr bwMode="auto">
            <a:xfrm>
              <a:off x="5088" y="7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0" name="Rectangle 115"/>
            <p:cNvSpPr>
              <a:spLocks noChangeArrowheads="1"/>
            </p:cNvSpPr>
            <p:nvPr/>
          </p:nvSpPr>
          <p:spPr bwMode="auto">
            <a:xfrm>
              <a:off x="4368" y="1632"/>
              <a:ext cx="816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411" name="Line 116"/>
            <p:cNvSpPr>
              <a:spLocks noChangeShapeType="1"/>
            </p:cNvSpPr>
            <p:nvPr/>
          </p:nvSpPr>
          <p:spPr bwMode="auto">
            <a:xfrm>
              <a:off x="4752" y="163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2" name="Line 117"/>
            <p:cNvSpPr>
              <a:spLocks noChangeShapeType="1"/>
            </p:cNvSpPr>
            <p:nvPr/>
          </p:nvSpPr>
          <p:spPr bwMode="auto">
            <a:xfrm flipH="1">
              <a:off x="4032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3" name="Line 118"/>
            <p:cNvSpPr>
              <a:spLocks noChangeShapeType="1"/>
            </p:cNvSpPr>
            <p:nvPr/>
          </p:nvSpPr>
          <p:spPr bwMode="auto">
            <a:xfrm flipH="1">
              <a:off x="4032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4" name="Line 119"/>
            <p:cNvSpPr>
              <a:spLocks noChangeShapeType="1"/>
            </p:cNvSpPr>
            <p:nvPr/>
          </p:nvSpPr>
          <p:spPr bwMode="auto">
            <a:xfrm flipH="1">
              <a:off x="4032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5" name="Line 120"/>
            <p:cNvSpPr>
              <a:spLocks noChangeShapeType="1"/>
            </p:cNvSpPr>
            <p:nvPr/>
          </p:nvSpPr>
          <p:spPr bwMode="auto">
            <a:xfrm flipH="1">
              <a:off x="4032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6" name="Oval 121"/>
            <p:cNvSpPr>
              <a:spLocks noChangeArrowheads="1"/>
            </p:cNvSpPr>
            <p:nvPr/>
          </p:nvSpPr>
          <p:spPr bwMode="auto">
            <a:xfrm>
              <a:off x="5184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417" name="Line 122"/>
            <p:cNvSpPr>
              <a:spLocks noChangeShapeType="1"/>
            </p:cNvSpPr>
            <p:nvPr/>
          </p:nvSpPr>
          <p:spPr bwMode="auto">
            <a:xfrm>
              <a:off x="5328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8" name="Rectangle 124"/>
            <p:cNvSpPr>
              <a:spLocks noChangeArrowheads="1"/>
            </p:cNvSpPr>
            <p:nvPr/>
          </p:nvSpPr>
          <p:spPr bwMode="auto">
            <a:xfrm>
              <a:off x="3936" y="15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58419" name="Rectangle 125"/>
            <p:cNvSpPr>
              <a:spLocks noChangeArrowheads="1"/>
            </p:cNvSpPr>
            <p:nvPr/>
          </p:nvSpPr>
          <p:spPr bwMode="auto">
            <a:xfrm>
              <a:off x="3696" y="15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58420" name="Rectangle 127"/>
            <p:cNvSpPr>
              <a:spLocks noChangeArrowheads="1"/>
            </p:cNvSpPr>
            <p:nvPr/>
          </p:nvSpPr>
          <p:spPr bwMode="auto">
            <a:xfrm>
              <a:off x="3936" y="3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58421" name="Rectangle 128"/>
            <p:cNvSpPr>
              <a:spLocks noChangeArrowheads="1"/>
            </p:cNvSpPr>
            <p:nvPr/>
          </p:nvSpPr>
          <p:spPr bwMode="auto">
            <a:xfrm>
              <a:off x="3744" y="18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58422" name="Rectangle 130"/>
            <p:cNvSpPr>
              <a:spLocks noChangeArrowheads="1"/>
            </p:cNvSpPr>
            <p:nvPr/>
          </p:nvSpPr>
          <p:spPr bwMode="auto">
            <a:xfrm>
              <a:off x="3792" y="7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C</a:t>
              </a:r>
            </a:p>
          </p:txBody>
        </p:sp>
        <p:sp>
          <p:nvSpPr>
            <p:cNvPr id="58423" name="Rectangle 131"/>
            <p:cNvSpPr>
              <a:spLocks noChangeArrowheads="1"/>
            </p:cNvSpPr>
            <p:nvPr/>
          </p:nvSpPr>
          <p:spPr bwMode="auto">
            <a:xfrm>
              <a:off x="3600" y="21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C</a:t>
              </a:r>
            </a:p>
          </p:txBody>
        </p:sp>
        <p:sp>
          <p:nvSpPr>
            <p:cNvPr id="58424" name="Rectangle 133"/>
            <p:cNvSpPr>
              <a:spLocks noChangeArrowheads="1"/>
            </p:cNvSpPr>
            <p:nvPr/>
          </p:nvSpPr>
          <p:spPr bwMode="auto">
            <a:xfrm>
              <a:off x="3936" y="1008"/>
              <a:ext cx="2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58425" name="Rectangle 134"/>
            <p:cNvSpPr>
              <a:spLocks noChangeArrowheads="1"/>
            </p:cNvSpPr>
            <p:nvPr/>
          </p:nvSpPr>
          <p:spPr bwMode="auto">
            <a:xfrm>
              <a:off x="3744" y="24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58426" name="Rectangle 135"/>
            <p:cNvSpPr>
              <a:spLocks noChangeArrowheads="1"/>
            </p:cNvSpPr>
            <p:nvPr/>
          </p:nvSpPr>
          <p:spPr bwMode="auto">
            <a:xfrm>
              <a:off x="5136" y="432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F</a:t>
              </a:r>
            </a:p>
          </p:txBody>
        </p:sp>
        <p:sp>
          <p:nvSpPr>
            <p:cNvPr id="58427" name="Rectangle 136"/>
            <p:cNvSpPr>
              <a:spLocks noChangeArrowheads="1"/>
            </p:cNvSpPr>
            <p:nvPr/>
          </p:nvSpPr>
          <p:spPr bwMode="auto">
            <a:xfrm>
              <a:off x="5184" y="1824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F</a:t>
              </a:r>
            </a:p>
          </p:txBody>
        </p:sp>
        <p:sp>
          <p:nvSpPr>
            <p:cNvPr id="58428" name="Rectangle 139"/>
            <p:cNvSpPr>
              <a:spLocks noChangeArrowheads="1"/>
            </p:cNvSpPr>
            <p:nvPr/>
          </p:nvSpPr>
          <p:spPr bwMode="auto">
            <a:xfrm>
              <a:off x="4656" y="624"/>
              <a:ext cx="3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+</a:t>
              </a:r>
            </a:p>
          </p:txBody>
        </p:sp>
        <p:sp>
          <p:nvSpPr>
            <p:cNvPr id="58429" name="Rectangle 140"/>
            <p:cNvSpPr>
              <a:spLocks noChangeArrowheads="1"/>
            </p:cNvSpPr>
            <p:nvPr/>
          </p:nvSpPr>
          <p:spPr bwMode="auto">
            <a:xfrm>
              <a:off x="4704" y="2016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≥1</a:t>
              </a:r>
            </a:p>
          </p:txBody>
        </p:sp>
        <p:sp>
          <p:nvSpPr>
            <p:cNvPr id="58430" name="Rectangle 141"/>
            <p:cNvSpPr>
              <a:spLocks noChangeArrowheads="1"/>
            </p:cNvSpPr>
            <p:nvPr/>
          </p:nvSpPr>
          <p:spPr bwMode="auto">
            <a:xfrm>
              <a:off x="4320" y="1632"/>
              <a:ext cx="42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ahoma" panose="020B0604030504040204" pitchFamily="34" charset="0"/>
                </a:rPr>
                <a:t> </a:t>
              </a:r>
              <a:r>
                <a:rPr lang="zh-CN" altLang="en-US" sz="2800" dirty="0">
                  <a:latin typeface="Tahoma" panose="020B0604030504040204" pitchFamily="34" charset="0"/>
                </a:rPr>
                <a:t>＆</a:t>
              </a:r>
              <a:endParaRPr lang="en-US" altLang="zh-CN" sz="2800" dirty="0"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dirty="0">
                <a:latin typeface="Tahoma" panose="020B0604030504040204" pitchFamily="34" charset="0"/>
              </a:endParaRPr>
            </a:p>
          </p:txBody>
        </p:sp>
        <p:sp>
          <p:nvSpPr>
            <p:cNvPr id="58431" name="Line 142"/>
            <p:cNvSpPr>
              <a:spLocks noChangeShapeType="1"/>
            </p:cNvSpPr>
            <p:nvPr/>
          </p:nvSpPr>
          <p:spPr bwMode="auto">
            <a:xfrm>
              <a:off x="4368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2" name="Arc 145"/>
            <p:cNvSpPr>
              <a:spLocks/>
            </p:cNvSpPr>
            <p:nvPr/>
          </p:nvSpPr>
          <p:spPr bwMode="auto">
            <a:xfrm>
              <a:off x="3928" y="2880"/>
              <a:ext cx="240" cy="383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3" name="Line 146"/>
            <p:cNvSpPr>
              <a:spLocks noChangeShapeType="1"/>
            </p:cNvSpPr>
            <p:nvPr/>
          </p:nvSpPr>
          <p:spPr bwMode="auto">
            <a:xfrm flipH="1">
              <a:off x="3688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4" name="Line 147"/>
            <p:cNvSpPr>
              <a:spLocks noChangeShapeType="1"/>
            </p:cNvSpPr>
            <p:nvPr/>
          </p:nvSpPr>
          <p:spPr bwMode="auto">
            <a:xfrm flipH="1">
              <a:off x="368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5" name="Line 148"/>
            <p:cNvSpPr>
              <a:spLocks noChangeShapeType="1"/>
            </p:cNvSpPr>
            <p:nvPr/>
          </p:nvSpPr>
          <p:spPr bwMode="auto">
            <a:xfrm>
              <a:off x="3688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6" name="Line 149"/>
            <p:cNvSpPr>
              <a:spLocks noChangeShapeType="1"/>
            </p:cNvSpPr>
            <p:nvPr/>
          </p:nvSpPr>
          <p:spPr bwMode="auto">
            <a:xfrm flipH="1">
              <a:off x="3496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7" name="Line 150"/>
            <p:cNvSpPr>
              <a:spLocks noChangeShapeType="1"/>
            </p:cNvSpPr>
            <p:nvPr/>
          </p:nvSpPr>
          <p:spPr bwMode="auto">
            <a:xfrm flipH="1">
              <a:off x="349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8" name="Line 151"/>
            <p:cNvSpPr>
              <a:spLocks noChangeShapeType="1"/>
            </p:cNvSpPr>
            <p:nvPr/>
          </p:nvSpPr>
          <p:spPr bwMode="auto">
            <a:xfrm>
              <a:off x="4176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9" name="Rectangle 152"/>
            <p:cNvSpPr>
              <a:spLocks noChangeArrowheads="1"/>
            </p:cNvSpPr>
            <p:nvPr/>
          </p:nvSpPr>
          <p:spPr bwMode="auto">
            <a:xfrm>
              <a:off x="3120" y="274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58440" name="Rectangle 153"/>
            <p:cNvSpPr>
              <a:spLocks noChangeArrowheads="1"/>
            </p:cNvSpPr>
            <p:nvPr/>
          </p:nvSpPr>
          <p:spPr bwMode="auto">
            <a:xfrm>
              <a:off x="3120" y="30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58441" name="Rectangle 154"/>
            <p:cNvSpPr>
              <a:spLocks noChangeArrowheads="1"/>
            </p:cNvSpPr>
            <p:nvPr/>
          </p:nvSpPr>
          <p:spPr bwMode="auto">
            <a:xfrm>
              <a:off x="5328" y="2976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58442" name="Arc 155"/>
            <p:cNvSpPr>
              <a:spLocks/>
            </p:cNvSpPr>
            <p:nvPr/>
          </p:nvSpPr>
          <p:spPr bwMode="auto">
            <a:xfrm>
              <a:off x="3928" y="3504"/>
              <a:ext cx="240" cy="383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3" name="Line 156"/>
            <p:cNvSpPr>
              <a:spLocks noChangeShapeType="1"/>
            </p:cNvSpPr>
            <p:nvPr/>
          </p:nvSpPr>
          <p:spPr bwMode="auto">
            <a:xfrm flipH="1">
              <a:off x="368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4" name="Line 157"/>
            <p:cNvSpPr>
              <a:spLocks noChangeShapeType="1"/>
            </p:cNvSpPr>
            <p:nvPr/>
          </p:nvSpPr>
          <p:spPr bwMode="auto">
            <a:xfrm flipH="1">
              <a:off x="3688" y="38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5" name="Line 158"/>
            <p:cNvSpPr>
              <a:spLocks noChangeShapeType="1"/>
            </p:cNvSpPr>
            <p:nvPr/>
          </p:nvSpPr>
          <p:spPr bwMode="auto">
            <a:xfrm>
              <a:off x="3688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6" name="Line 159"/>
            <p:cNvSpPr>
              <a:spLocks noChangeShapeType="1"/>
            </p:cNvSpPr>
            <p:nvPr/>
          </p:nvSpPr>
          <p:spPr bwMode="auto">
            <a:xfrm flipH="1">
              <a:off x="3496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7" name="Line 160"/>
            <p:cNvSpPr>
              <a:spLocks noChangeShapeType="1"/>
            </p:cNvSpPr>
            <p:nvPr/>
          </p:nvSpPr>
          <p:spPr bwMode="auto">
            <a:xfrm flipH="1">
              <a:off x="3496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8" name="Line 161"/>
            <p:cNvSpPr>
              <a:spLocks noChangeShapeType="1"/>
            </p:cNvSpPr>
            <p:nvPr/>
          </p:nvSpPr>
          <p:spPr bwMode="auto">
            <a:xfrm>
              <a:off x="4176" y="36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9" name="Rectangle 162"/>
            <p:cNvSpPr>
              <a:spLocks noChangeArrowheads="1"/>
            </p:cNvSpPr>
            <p:nvPr/>
          </p:nvSpPr>
          <p:spPr bwMode="auto">
            <a:xfrm>
              <a:off x="3120" y="336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58450" name="Rectangle 163"/>
            <p:cNvSpPr>
              <a:spLocks noChangeArrowheads="1"/>
            </p:cNvSpPr>
            <p:nvPr/>
          </p:nvSpPr>
          <p:spPr bwMode="auto">
            <a:xfrm>
              <a:off x="3120" y="36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58451" name="Arc 164"/>
            <p:cNvSpPr>
              <a:spLocks/>
            </p:cNvSpPr>
            <p:nvPr/>
          </p:nvSpPr>
          <p:spPr bwMode="auto">
            <a:xfrm>
              <a:off x="4651" y="3118"/>
              <a:ext cx="192" cy="480"/>
            </a:xfrm>
            <a:custGeom>
              <a:avLst/>
              <a:gdLst>
                <a:gd name="T0" fmla="*/ 0 w 21600"/>
                <a:gd name="T1" fmla="*/ 0 h 43091"/>
                <a:gd name="T2" fmla="*/ 0 w 21600"/>
                <a:gd name="T3" fmla="*/ 0 h 43091"/>
                <a:gd name="T4" fmla="*/ 0 w 21600"/>
                <a:gd name="T5" fmla="*/ 0 h 430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2" name="Arc 165"/>
            <p:cNvSpPr>
              <a:spLocks/>
            </p:cNvSpPr>
            <p:nvPr/>
          </p:nvSpPr>
          <p:spPr bwMode="auto">
            <a:xfrm>
              <a:off x="4656" y="3120"/>
              <a:ext cx="594" cy="478"/>
            </a:xfrm>
            <a:custGeom>
              <a:avLst/>
              <a:gdLst>
                <a:gd name="T0" fmla="*/ 0 w 28102"/>
                <a:gd name="T1" fmla="*/ 0 h 43200"/>
                <a:gd name="T2" fmla="*/ 0 w 28102"/>
                <a:gd name="T3" fmla="*/ 0 h 43200"/>
                <a:gd name="T4" fmla="*/ 0 w 2810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  <a:lnTo>
                    <a:pt x="6502" y="21600"/>
                  </a:lnTo>
                  <a:lnTo>
                    <a:pt x="-1" y="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3" name="Line 166"/>
            <p:cNvSpPr>
              <a:spLocks noChangeShapeType="1"/>
            </p:cNvSpPr>
            <p:nvPr/>
          </p:nvSpPr>
          <p:spPr bwMode="auto">
            <a:xfrm flipH="1">
              <a:off x="4320" y="3214"/>
              <a:ext cx="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54" name="Line 167"/>
            <p:cNvSpPr>
              <a:spLocks noChangeShapeType="1"/>
            </p:cNvSpPr>
            <p:nvPr/>
          </p:nvSpPr>
          <p:spPr bwMode="auto">
            <a:xfrm flipH="1">
              <a:off x="4320" y="3454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55" name="Line 168"/>
            <p:cNvSpPr>
              <a:spLocks noChangeShapeType="1"/>
            </p:cNvSpPr>
            <p:nvPr/>
          </p:nvSpPr>
          <p:spPr bwMode="auto">
            <a:xfrm>
              <a:off x="5328" y="3360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56" name="Oval 169"/>
            <p:cNvSpPr>
              <a:spLocks noChangeArrowheads="1"/>
            </p:cNvSpPr>
            <p:nvPr/>
          </p:nvSpPr>
          <p:spPr bwMode="auto">
            <a:xfrm>
              <a:off x="5232" y="331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457" name="Line 170"/>
            <p:cNvSpPr>
              <a:spLocks noChangeShapeType="1"/>
            </p:cNvSpPr>
            <p:nvPr/>
          </p:nvSpPr>
          <p:spPr bwMode="auto">
            <a:xfrm>
              <a:off x="432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58" name="Line 171"/>
            <p:cNvSpPr>
              <a:spLocks noChangeShapeType="1"/>
            </p:cNvSpPr>
            <p:nvPr/>
          </p:nvSpPr>
          <p:spPr bwMode="auto">
            <a:xfrm flipV="1">
              <a:off x="4320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373" name="Group 175"/>
          <p:cNvGrpSpPr>
            <a:grpSpLocks/>
          </p:cNvGrpSpPr>
          <p:nvPr/>
        </p:nvGrpSpPr>
        <p:grpSpPr bwMode="auto">
          <a:xfrm>
            <a:off x="228600" y="1752600"/>
            <a:ext cx="5391150" cy="2209800"/>
            <a:chOff x="144" y="1104"/>
            <a:chExt cx="3396" cy="1392"/>
          </a:xfrm>
        </p:grpSpPr>
        <p:sp>
          <p:nvSpPr>
            <p:cNvPr id="58374" name="Rectangle 89"/>
            <p:cNvSpPr>
              <a:spLocks noChangeArrowheads="1"/>
            </p:cNvSpPr>
            <p:nvPr/>
          </p:nvSpPr>
          <p:spPr bwMode="auto">
            <a:xfrm>
              <a:off x="672" y="1920"/>
              <a:ext cx="2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375" name="Line 90"/>
            <p:cNvSpPr>
              <a:spLocks noChangeShapeType="1"/>
            </p:cNvSpPr>
            <p:nvPr/>
          </p:nvSpPr>
          <p:spPr bwMode="auto">
            <a:xfrm flipH="1">
              <a:off x="432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6" name="Line 91"/>
            <p:cNvSpPr>
              <a:spLocks noChangeShapeType="1"/>
            </p:cNvSpPr>
            <p:nvPr/>
          </p:nvSpPr>
          <p:spPr bwMode="auto">
            <a:xfrm flipH="1">
              <a:off x="43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7" name="Line 92"/>
            <p:cNvSpPr>
              <a:spLocks noChangeShapeType="1"/>
            </p:cNvSpPr>
            <p:nvPr/>
          </p:nvSpPr>
          <p:spPr bwMode="auto">
            <a:xfrm>
              <a:off x="960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8" name="Rectangle 93"/>
            <p:cNvSpPr>
              <a:spLocks noChangeArrowheads="1"/>
            </p:cNvSpPr>
            <p:nvPr/>
          </p:nvSpPr>
          <p:spPr bwMode="auto">
            <a:xfrm>
              <a:off x="1440" y="1488"/>
              <a:ext cx="2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379" name="Line 94"/>
            <p:cNvSpPr>
              <a:spLocks noChangeShapeType="1"/>
            </p:cNvSpPr>
            <p:nvPr/>
          </p:nvSpPr>
          <p:spPr bwMode="auto">
            <a:xfrm flipH="1">
              <a:off x="1200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0" name="Line 95"/>
            <p:cNvSpPr>
              <a:spLocks noChangeShapeType="1"/>
            </p:cNvSpPr>
            <p:nvPr/>
          </p:nvSpPr>
          <p:spPr bwMode="auto">
            <a:xfrm flipH="1">
              <a:off x="1200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1" name="Line 96"/>
            <p:cNvSpPr>
              <a:spLocks noChangeShapeType="1"/>
            </p:cNvSpPr>
            <p:nvPr/>
          </p:nvSpPr>
          <p:spPr bwMode="auto">
            <a:xfrm>
              <a:off x="1728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2" name="Rectangle 97"/>
            <p:cNvSpPr>
              <a:spLocks noChangeArrowheads="1"/>
            </p:cNvSpPr>
            <p:nvPr/>
          </p:nvSpPr>
          <p:spPr bwMode="auto">
            <a:xfrm>
              <a:off x="672" y="1104"/>
              <a:ext cx="2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383" name="Line 98"/>
            <p:cNvSpPr>
              <a:spLocks noChangeShapeType="1"/>
            </p:cNvSpPr>
            <p:nvPr/>
          </p:nvSpPr>
          <p:spPr bwMode="auto">
            <a:xfrm flipH="1">
              <a:off x="432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4" name="Line 99"/>
            <p:cNvSpPr>
              <a:spLocks noChangeShapeType="1"/>
            </p:cNvSpPr>
            <p:nvPr/>
          </p:nvSpPr>
          <p:spPr bwMode="auto">
            <a:xfrm flipH="1">
              <a:off x="432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5" name="Line 100"/>
            <p:cNvSpPr>
              <a:spLocks noChangeShapeType="1"/>
            </p:cNvSpPr>
            <p:nvPr/>
          </p:nvSpPr>
          <p:spPr bwMode="auto">
            <a:xfrm>
              <a:off x="960" y="13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6" name="Rectangle 101"/>
            <p:cNvSpPr>
              <a:spLocks noChangeArrowheads="1"/>
            </p:cNvSpPr>
            <p:nvPr/>
          </p:nvSpPr>
          <p:spPr bwMode="auto">
            <a:xfrm>
              <a:off x="1968" y="1488"/>
              <a:ext cx="2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387" name="Line 102"/>
            <p:cNvSpPr>
              <a:spLocks noChangeShapeType="1"/>
            </p:cNvSpPr>
            <p:nvPr/>
          </p:nvSpPr>
          <p:spPr bwMode="auto">
            <a:xfrm>
              <a:off x="1200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8" name="Line 103"/>
            <p:cNvSpPr>
              <a:spLocks noChangeShapeType="1"/>
            </p:cNvSpPr>
            <p:nvPr/>
          </p:nvSpPr>
          <p:spPr bwMode="auto">
            <a:xfrm>
              <a:off x="1200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9" name="Oval 104"/>
            <p:cNvSpPr>
              <a:spLocks noChangeArrowheads="1"/>
            </p:cNvSpPr>
            <p:nvPr/>
          </p:nvSpPr>
          <p:spPr bwMode="auto">
            <a:xfrm>
              <a:off x="2256" y="172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390" name="Line 105"/>
            <p:cNvSpPr>
              <a:spLocks noChangeShapeType="1"/>
            </p:cNvSpPr>
            <p:nvPr/>
          </p:nvSpPr>
          <p:spPr bwMode="auto">
            <a:xfrm>
              <a:off x="2352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1" name="Rectangle 123"/>
            <p:cNvSpPr>
              <a:spLocks noChangeArrowheads="1"/>
            </p:cNvSpPr>
            <p:nvPr/>
          </p:nvSpPr>
          <p:spPr bwMode="auto">
            <a:xfrm>
              <a:off x="192" y="1152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8392" name="Rectangle 126"/>
            <p:cNvSpPr>
              <a:spLocks noChangeArrowheads="1"/>
            </p:cNvSpPr>
            <p:nvPr/>
          </p:nvSpPr>
          <p:spPr bwMode="auto">
            <a:xfrm>
              <a:off x="192" y="1392"/>
              <a:ext cx="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8393" name="Rectangle 129"/>
            <p:cNvSpPr>
              <a:spLocks noChangeArrowheads="1"/>
            </p:cNvSpPr>
            <p:nvPr/>
          </p:nvSpPr>
          <p:spPr bwMode="auto">
            <a:xfrm>
              <a:off x="144" y="1920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C</a:t>
              </a:r>
            </a:p>
          </p:txBody>
        </p:sp>
        <p:sp>
          <p:nvSpPr>
            <p:cNvPr id="58394" name="Rectangle 132"/>
            <p:cNvSpPr>
              <a:spLocks noChangeArrowheads="1"/>
            </p:cNvSpPr>
            <p:nvPr/>
          </p:nvSpPr>
          <p:spPr bwMode="auto">
            <a:xfrm>
              <a:off x="192" y="2160"/>
              <a:ext cx="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58395" name="Rectangle 137"/>
            <p:cNvSpPr>
              <a:spLocks noChangeArrowheads="1"/>
            </p:cNvSpPr>
            <p:nvPr/>
          </p:nvSpPr>
          <p:spPr bwMode="auto">
            <a:xfrm>
              <a:off x="2400" y="1399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F=AB+CD</a:t>
              </a:r>
            </a:p>
          </p:txBody>
        </p:sp>
        <p:sp>
          <p:nvSpPr>
            <p:cNvPr id="58396" name="Rectangle 138"/>
            <p:cNvSpPr>
              <a:spLocks noChangeArrowheads="1"/>
            </p:cNvSpPr>
            <p:nvPr/>
          </p:nvSpPr>
          <p:spPr bwMode="auto">
            <a:xfrm>
              <a:off x="1344" y="1584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</a:t>
              </a:r>
              <a:r>
                <a:rPr lang="en-US" altLang="zh-CN" sz="2000">
                  <a:latin typeface="Tahoma" panose="020B0604030504040204" pitchFamily="34" charset="0"/>
                </a:rPr>
                <a:t>≥1</a:t>
              </a:r>
            </a:p>
          </p:txBody>
        </p:sp>
        <p:sp>
          <p:nvSpPr>
            <p:cNvPr id="58397" name="Line 144"/>
            <p:cNvSpPr>
              <a:spLocks noChangeShapeType="1"/>
            </p:cNvSpPr>
            <p:nvPr/>
          </p:nvSpPr>
          <p:spPr bwMode="auto">
            <a:xfrm>
              <a:off x="2832" y="144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8" name="Rectangle 172"/>
            <p:cNvSpPr>
              <a:spLocks noChangeArrowheads="1"/>
            </p:cNvSpPr>
            <p:nvPr/>
          </p:nvSpPr>
          <p:spPr bwMode="auto">
            <a:xfrm>
              <a:off x="672" y="1248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&amp;</a:t>
              </a:r>
            </a:p>
          </p:txBody>
        </p:sp>
        <p:sp>
          <p:nvSpPr>
            <p:cNvPr id="58399" name="Rectangle 173"/>
            <p:cNvSpPr>
              <a:spLocks noChangeArrowheads="1"/>
            </p:cNvSpPr>
            <p:nvPr/>
          </p:nvSpPr>
          <p:spPr bwMode="auto">
            <a:xfrm>
              <a:off x="672" y="2016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&amp;</a:t>
              </a:r>
            </a:p>
          </p:txBody>
        </p:sp>
        <p:sp>
          <p:nvSpPr>
            <p:cNvPr id="58400" name="Rectangle 174"/>
            <p:cNvSpPr>
              <a:spLocks noChangeArrowheads="1"/>
            </p:cNvSpPr>
            <p:nvPr/>
          </p:nvSpPr>
          <p:spPr bwMode="auto">
            <a:xfrm>
              <a:off x="1968" y="1584"/>
              <a:ext cx="2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1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8E4900-4B3D-4C65-94B2-8EACDDBEE0E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457200" y="16764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异或门的逻辑符号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32934" name="Group 166"/>
          <p:cNvGrpSpPr>
            <a:grpSpLocks/>
          </p:cNvGrpSpPr>
          <p:nvPr/>
        </p:nvGrpSpPr>
        <p:grpSpPr bwMode="auto">
          <a:xfrm>
            <a:off x="914400" y="4635500"/>
            <a:ext cx="7829550" cy="1535113"/>
            <a:chOff x="576" y="2920"/>
            <a:chExt cx="4932" cy="967"/>
          </a:xfrm>
        </p:grpSpPr>
        <p:sp>
          <p:nvSpPr>
            <p:cNvPr id="60464" name="Rectangle 94"/>
            <p:cNvSpPr>
              <a:spLocks noChangeArrowheads="1"/>
            </p:cNvSpPr>
            <p:nvPr/>
          </p:nvSpPr>
          <p:spPr bwMode="auto">
            <a:xfrm>
              <a:off x="1056" y="2984"/>
              <a:ext cx="2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65" name="Line 95"/>
            <p:cNvSpPr>
              <a:spLocks noChangeShapeType="1"/>
            </p:cNvSpPr>
            <p:nvPr/>
          </p:nvSpPr>
          <p:spPr bwMode="auto">
            <a:xfrm flipH="1">
              <a:off x="816" y="31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6" name="Line 96"/>
            <p:cNvSpPr>
              <a:spLocks noChangeShapeType="1"/>
            </p:cNvSpPr>
            <p:nvPr/>
          </p:nvSpPr>
          <p:spPr bwMode="auto">
            <a:xfrm flipH="1">
              <a:off x="816" y="33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7" name="Line 97"/>
            <p:cNvSpPr>
              <a:spLocks noChangeShapeType="1"/>
            </p:cNvSpPr>
            <p:nvPr/>
          </p:nvSpPr>
          <p:spPr bwMode="auto">
            <a:xfrm>
              <a:off x="1296" y="32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8" name="Rectangle 98"/>
            <p:cNvSpPr>
              <a:spLocks noChangeArrowheads="1"/>
            </p:cNvSpPr>
            <p:nvPr/>
          </p:nvSpPr>
          <p:spPr bwMode="auto">
            <a:xfrm>
              <a:off x="2784" y="3024"/>
              <a:ext cx="2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69" name="Line 99"/>
            <p:cNvSpPr>
              <a:spLocks noChangeShapeType="1"/>
            </p:cNvSpPr>
            <p:nvPr/>
          </p:nvSpPr>
          <p:spPr bwMode="auto">
            <a:xfrm flipH="1">
              <a:off x="2544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0" name="Line 100"/>
            <p:cNvSpPr>
              <a:spLocks noChangeShapeType="1"/>
            </p:cNvSpPr>
            <p:nvPr/>
          </p:nvSpPr>
          <p:spPr bwMode="auto">
            <a:xfrm flipH="1">
              <a:off x="2544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1" name="Line 101"/>
            <p:cNvSpPr>
              <a:spLocks noChangeShapeType="1"/>
            </p:cNvSpPr>
            <p:nvPr/>
          </p:nvSpPr>
          <p:spPr bwMode="auto">
            <a:xfrm>
              <a:off x="3120" y="32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2" name="Rectangle 102"/>
            <p:cNvSpPr>
              <a:spLocks noChangeArrowheads="1"/>
            </p:cNvSpPr>
            <p:nvPr/>
          </p:nvSpPr>
          <p:spPr bwMode="auto">
            <a:xfrm>
              <a:off x="2736" y="311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=1</a:t>
              </a:r>
            </a:p>
          </p:txBody>
        </p:sp>
        <p:sp>
          <p:nvSpPr>
            <p:cNvPr id="60473" name="Oval 103"/>
            <p:cNvSpPr>
              <a:spLocks noChangeArrowheads="1"/>
            </p:cNvSpPr>
            <p:nvPr/>
          </p:nvSpPr>
          <p:spPr bwMode="auto">
            <a:xfrm>
              <a:off x="3024" y="321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74" name="Oval 104"/>
            <p:cNvSpPr>
              <a:spLocks noChangeArrowheads="1"/>
            </p:cNvSpPr>
            <p:nvPr/>
          </p:nvSpPr>
          <p:spPr bwMode="auto">
            <a:xfrm>
              <a:off x="1104" y="31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75" name="Oval 105"/>
            <p:cNvSpPr>
              <a:spLocks noChangeArrowheads="1"/>
            </p:cNvSpPr>
            <p:nvPr/>
          </p:nvSpPr>
          <p:spPr bwMode="auto">
            <a:xfrm>
              <a:off x="1152" y="32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76" name="Rectangle 106"/>
            <p:cNvSpPr>
              <a:spLocks noChangeArrowheads="1"/>
            </p:cNvSpPr>
            <p:nvPr/>
          </p:nvSpPr>
          <p:spPr bwMode="auto">
            <a:xfrm>
              <a:off x="576" y="292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0477" name="Rectangle 107"/>
            <p:cNvSpPr>
              <a:spLocks noChangeArrowheads="1"/>
            </p:cNvSpPr>
            <p:nvPr/>
          </p:nvSpPr>
          <p:spPr bwMode="auto">
            <a:xfrm>
              <a:off x="2304" y="296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0478" name="Rectangle 108"/>
            <p:cNvSpPr>
              <a:spLocks noChangeArrowheads="1"/>
            </p:cNvSpPr>
            <p:nvPr/>
          </p:nvSpPr>
          <p:spPr bwMode="auto">
            <a:xfrm>
              <a:off x="576" y="316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0479" name="Rectangle 109"/>
            <p:cNvSpPr>
              <a:spLocks noChangeArrowheads="1"/>
            </p:cNvSpPr>
            <p:nvPr/>
          </p:nvSpPr>
          <p:spPr bwMode="auto">
            <a:xfrm>
              <a:off x="2304" y="3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0480" name="Rectangle 110"/>
            <p:cNvSpPr>
              <a:spLocks noChangeArrowheads="1"/>
            </p:cNvSpPr>
            <p:nvPr/>
          </p:nvSpPr>
          <p:spPr bwMode="auto">
            <a:xfrm>
              <a:off x="1536" y="30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60481" name="Rectangle 111"/>
            <p:cNvSpPr>
              <a:spLocks noChangeArrowheads="1"/>
            </p:cNvSpPr>
            <p:nvPr/>
          </p:nvSpPr>
          <p:spPr bwMode="auto">
            <a:xfrm>
              <a:off x="3360" y="31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60482" name="Rectangle 112"/>
            <p:cNvSpPr>
              <a:spLocks noChangeArrowheads="1"/>
            </p:cNvSpPr>
            <p:nvPr/>
          </p:nvSpPr>
          <p:spPr bwMode="auto">
            <a:xfrm>
              <a:off x="5280" y="31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60483" name="Arc 113"/>
            <p:cNvSpPr>
              <a:spLocks/>
            </p:cNvSpPr>
            <p:nvPr/>
          </p:nvSpPr>
          <p:spPr bwMode="auto">
            <a:xfrm>
              <a:off x="4411" y="3022"/>
              <a:ext cx="192" cy="480"/>
            </a:xfrm>
            <a:custGeom>
              <a:avLst/>
              <a:gdLst>
                <a:gd name="T0" fmla="*/ 0 w 21600"/>
                <a:gd name="T1" fmla="*/ 0 h 43091"/>
                <a:gd name="T2" fmla="*/ 0 w 21600"/>
                <a:gd name="T3" fmla="*/ 0 h 43091"/>
                <a:gd name="T4" fmla="*/ 0 w 21600"/>
                <a:gd name="T5" fmla="*/ 0 h 430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4" name="Arc 114"/>
            <p:cNvSpPr>
              <a:spLocks/>
            </p:cNvSpPr>
            <p:nvPr/>
          </p:nvSpPr>
          <p:spPr bwMode="auto">
            <a:xfrm>
              <a:off x="4416" y="3024"/>
              <a:ext cx="594" cy="478"/>
            </a:xfrm>
            <a:custGeom>
              <a:avLst/>
              <a:gdLst>
                <a:gd name="T0" fmla="*/ 0 w 28102"/>
                <a:gd name="T1" fmla="*/ 0 h 43200"/>
                <a:gd name="T2" fmla="*/ 0 w 28102"/>
                <a:gd name="T3" fmla="*/ 0 h 43200"/>
                <a:gd name="T4" fmla="*/ 0 w 2810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  <a:lnTo>
                    <a:pt x="6502" y="21600"/>
                  </a:lnTo>
                  <a:lnTo>
                    <a:pt x="-1" y="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5" name="Line 115"/>
            <p:cNvSpPr>
              <a:spLocks noChangeShapeType="1"/>
            </p:cNvSpPr>
            <p:nvPr/>
          </p:nvSpPr>
          <p:spPr bwMode="auto">
            <a:xfrm>
              <a:off x="5088" y="3264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6" name="Oval 116"/>
            <p:cNvSpPr>
              <a:spLocks noChangeArrowheads="1"/>
            </p:cNvSpPr>
            <p:nvPr/>
          </p:nvSpPr>
          <p:spPr bwMode="auto">
            <a:xfrm>
              <a:off x="4992" y="321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87" name="Arc 117"/>
            <p:cNvSpPr>
              <a:spLocks/>
            </p:cNvSpPr>
            <p:nvPr/>
          </p:nvSpPr>
          <p:spPr bwMode="auto">
            <a:xfrm>
              <a:off x="4368" y="3072"/>
              <a:ext cx="96" cy="384"/>
            </a:xfrm>
            <a:custGeom>
              <a:avLst/>
              <a:gdLst>
                <a:gd name="T0" fmla="*/ 0 w 23935"/>
                <a:gd name="T1" fmla="*/ 0 h 43200"/>
                <a:gd name="T2" fmla="*/ 0 w 23935"/>
                <a:gd name="T3" fmla="*/ 0 h 43200"/>
                <a:gd name="T4" fmla="*/ 0 w 2393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5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199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5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199"/>
                    <a:pt x="775" y="43157"/>
                    <a:pt x="-1" y="43073"/>
                  </a:cubicBezTo>
                  <a:lnTo>
                    <a:pt x="2335" y="21600"/>
                  </a:lnTo>
                  <a:lnTo>
                    <a:pt x="2335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8" name="Line 118"/>
            <p:cNvSpPr>
              <a:spLocks noChangeShapeType="1"/>
            </p:cNvSpPr>
            <p:nvPr/>
          </p:nvSpPr>
          <p:spPr bwMode="auto">
            <a:xfrm flipH="1">
              <a:off x="4176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9" name="Line 119"/>
            <p:cNvSpPr>
              <a:spLocks noChangeShapeType="1"/>
            </p:cNvSpPr>
            <p:nvPr/>
          </p:nvSpPr>
          <p:spPr bwMode="auto">
            <a:xfrm flipH="1">
              <a:off x="4176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90" name="Rectangle 120"/>
            <p:cNvSpPr>
              <a:spLocks noChangeArrowheads="1"/>
            </p:cNvSpPr>
            <p:nvPr/>
          </p:nvSpPr>
          <p:spPr bwMode="auto">
            <a:xfrm>
              <a:off x="3888" y="29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0491" name="Rectangle 121"/>
            <p:cNvSpPr>
              <a:spLocks noChangeArrowheads="1"/>
            </p:cNvSpPr>
            <p:nvPr/>
          </p:nvSpPr>
          <p:spPr bwMode="auto">
            <a:xfrm>
              <a:off x="3888" y="3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0492" name="Rectangle 122"/>
            <p:cNvSpPr>
              <a:spLocks noChangeArrowheads="1"/>
            </p:cNvSpPr>
            <p:nvPr/>
          </p:nvSpPr>
          <p:spPr bwMode="auto">
            <a:xfrm>
              <a:off x="668" y="356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</a:p>
          </p:txBody>
        </p:sp>
        <p:sp>
          <p:nvSpPr>
            <p:cNvPr id="60493" name="Rectangle 123"/>
            <p:cNvSpPr>
              <a:spLocks noChangeArrowheads="1"/>
            </p:cNvSpPr>
            <p:nvPr/>
          </p:nvSpPr>
          <p:spPr bwMode="auto">
            <a:xfrm>
              <a:off x="4176" y="3552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</a:p>
          </p:txBody>
        </p:sp>
        <p:sp>
          <p:nvSpPr>
            <p:cNvPr id="60494" name="Rectangle 124"/>
            <p:cNvSpPr>
              <a:spLocks noChangeArrowheads="1"/>
            </p:cNvSpPr>
            <p:nvPr/>
          </p:nvSpPr>
          <p:spPr bwMode="auto">
            <a:xfrm>
              <a:off x="2396" y="3552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</a:p>
          </p:txBody>
        </p:sp>
      </p:grpSp>
      <p:grpSp>
        <p:nvGrpSpPr>
          <p:cNvPr id="32933" name="Group 165"/>
          <p:cNvGrpSpPr>
            <a:grpSpLocks/>
          </p:cNvGrpSpPr>
          <p:nvPr/>
        </p:nvGrpSpPr>
        <p:grpSpPr bwMode="auto">
          <a:xfrm>
            <a:off x="933450" y="2133600"/>
            <a:ext cx="7886700" cy="1600200"/>
            <a:chOff x="588" y="1344"/>
            <a:chExt cx="4968" cy="1008"/>
          </a:xfrm>
        </p:grpSpPr>
        <p:sp>
          <p:nvSpPr>
            <p:cNvPr id="60436" name="Rectangle 126"/>
            <p:cNvSpPr>
              <a:spLocks noChangeArrowheads="1"/>
            </p:cNvSpPr>
            <p:nvPr/>
          </p:nvSpPr>
          <p:spPr bwMode="auto">
            <a:xfrm>
              <a:off x="1068" y="1488"/>
              <a:ext cx="2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37" name="Line 127"/>
            <p:cNvSpPr>
              <a:spLocks noChangeShapeType="1"/>
            </p:cNvSpPr>
            <p:nvPr/>
          </p:nvSpPr>
          <p:spPr bwMode="auto">
            <a:xfrm flipH="1">
              <a:off x="828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8" name="Line 128"/>
            <p:cNvSpPr>
              <a:spLocks noChangeShapeType="1"/>
            </p:cNvSpPr>
            <p:nvPr/>
          </p:nvSpPr>
          <p:spPr bwMode="auto">
            <a:xfrm flipH="1">
              <a:off x="828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9" name="Line 129"/>
            <p:cNvSpPr>
              <a:spLocks noChangeShapeType="1"/>
            </p:cNvSpPr>
            <p:nvPr/>
          </p:nvSpPr>
          <p:spPr bwMode="auto">
            <a:xfrm>
              <a:off x="1308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0" name="Rectangle 130"/>
            <p:cNvSpPr>
              <a:spLocks noChangeArrowheads="1"/>
            </p:cNvSpPr>
            <p:nvPr/>
          </p:nvSpPr>
          <p:spPr bwMode="auto">
            <a:xfrm>
              <a:off x="2736" y="1497"/>
              <a:ext cx="2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41" name="Line 131"/>
            <p:cNvSpPr>
              <a:spLocks noChangeShapeType="1"/>
            </p:cNvSpPr>
            <p:nvPr/>
          </p:nvSpPr>
          <p:spPr bwMode="auto">
            <a:xfrm flipH="1">
              <a:off x="2496" y="1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2" name="Line 132"/>
            <p:cNvSpPr>
              <a:spLocks noChangeShapeType="1"/>
            </p:cNvSpPr>
            <p:nvPr/>
          </p:nvSpPr>
          <p:spPr bwMode="auto">
            <a:xfrm flipH="1">
              <a:off x="2496" y="18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3" name="Line 133"/>
            <p:cNvSpPr>
              <a:spLocks noChangeShapeType="1"/>
            </p:cNvSpPr>
            <p:nvPr/>
          </p:nvSpPr>
          <p:spPr bwMode="auto">
            <a:xfrm>
              <a:off x="2976" y="173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4" name="Rectangle 134"/>
            <p:cNvSpPr>
              <a:spLocks noChangeArrowheads="1"/>
            </p:cNvSpPr>
            <p:nvPr/>
          </p:nvSpPr>
          <p:spPr bwMode="auto">
            <a:xfrm>
              <a:off x="2688" y="163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=1</a:t>
              </a:r>
            </a:p>
          </p:txBody>
        </p:sp>
        <p:sp>
          <p:nvSpPr>
            <p:cNvPr id="60445" name="Rectangle 135"/>
            <p:cNvSpPr>
              <a:spLocks noChangeArrowheads="1"/>
            </p:cNvSpPr>
            <p:nvPr/>
          </p:nvSpPr>
          <p:spPr bwMode="auto">
            <a:xfrm>
              <a:off x="588" y="14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0446" name="Rectangle 136"/>
            <p:cNvSpPr>
              <a:spLocks noChangeArrowheads="1"/>
            </p:cNvSpPr>
            <p:nvPr/>
          </p:nvSpPr>
          <p:spPr bwMode="auto">
            <a:xfrm>
              <a:off x="2304" y="14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0447" name="Rectangle 137"/>
            <p:cNvSpPr>
              <a:spLocks noChangeArrowheads="1"/>
            </p:cNvSpPr>
            <p:nvPr/>
          </p:nvSpPr>
          <p:spPr bwMode="auto">
            <a:xfrm>
              <a:off x="588" y="1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0448" name="Rectangle 138"/>
            <p:cNvSpPr>
              <a:spLocks noChangeArrowheads="1"/>
            </p:cNvSpPr>
            <p:nvPr/>
          </p:nvSpPr>
          <p:spPr bwMode="auto">
            <a:xfrm>
              <a:off x="2304" y="168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0449" name="Rectangle 139"/>
            <p:cNvSpPr>
              <a:spLocks noChangeArrowheads="1"/>
            </p:cNvSpPr>
            <p:nvPr/>
          </p:nvSpPr>
          <p:spPr bwMode="auto">
            <a:xfrm>
              <a:off x="1548" y="15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60450" name="Rectangle 140"/>
            <p:cNvSpPr>
              <a:spLocks noChangeArrowheads="1"/>
            </p:cNvSpPr>
            <p:nvPr/>
          </p:nvSpPr>
          <p:spPr bwMode="auto">
            <a:xfrm>
              <a:off x="3216" y="15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graphicFrame>
          <p:nvGraphicFramePr>
            <p:cNvPr id="60451" name="Object 141"/>
            <p:cNvGraphicFramePr>
              <a:graphicFrameLocks noChangeAspect="1"/>
            </p:cNvGraphicFramePr>
            <p:nvPr/>
          </p:nvGraphicFramePr>
          <p:xfrm>
            <a:off x="1068" y="1632"/>
            <a:ext cx="19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87" name="Equation" r:id="rId4" imgW="57386" imgH="76245" progId="Equation.3">
                    <p:embed/>
                  </p:oleObj>
                </mc:Choice>
                <mc:Fallback>
                  <p:oleObj name="Equation" r:id="rId4" imgW="57386" imgH="76245" progId="Equation.3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1632"/>
                          <a:ext cx="19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2" name="Rectangle 142"/>
            <p:cNvSpPr>
              <a:spLocks noChangeArrowheads="1"/>
            </p:cNvSpPr>
            <p:nvPr/>
          </p:nvSpPr>
          <p:spPr bwMode="auto">
            <a:xfrm>
              <a:off x="5328" y="15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60453" name="Arc 143"/>
            <p:cNvSpPr>
              <a:spLocks/>
            </p:cNvSpPr>
            <p:nvPr/>
          </p:nvSpPr>
          <p:spPr bwMode="auto">
            <a:xfrm>
              <a:off x="4459" y="1446"/>
              <a:ext cx="192" cy="480"/>
            </a:xfrm>
            <a:custGeom>
              <a:avLst/>
              <a:gdLst>
                <a:gd name="T0" fmla="*/ 0 w 21600"/>
                <a:gd name="T1" fmla="*/ 0 h 43091"/>
                <a:gd name="T2" fmla="*/ 0 w 21600"/>
                <a:gd name="T3" fmla="*/ 0 h 43091"/>
                <a:gd name="T4" fmla="*/ 0 w 21600"/>
                <a:gd name="T5" fmla="*/ 0 h 430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4" name="Arc 144"/>
            <p:cNvSpPr>
              <a:spLocks/>
            </p:cNvSpPr>
            <p:nvPr/>
          </p:nvSpPr>
          <p:spPr bwMode="auto">
            <a:xfrm>
              <a:off x="4464" y="1448"/>
              <a:ext cx="594" cy="478"/>
            </a:xfrm>
            <a:custGeom>
              <a:avLst/>
              <a:gdLst>
                <a:gd name="T0" fmla="*/ 0 w 28102"/>
                <a:gd name="T1" fmla="*/ 0 h 43200"/>
                <a:gd name="T2" fmla="*/ 0 w 28102"/>
                <a:gd name="T3" fmla="*/ 0 h 43200"/>
                <a:gd name="T4" fmla="*/ 0 w 2810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  <a:lnTo>
                    <a:pt x="6502" y="21600"/>
                  </a:lnTo>
                  <a:lnTo>
                    <a:pt x="-1" y="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5" name="Line 145"/>
            <p:cNvSpPr>
              <a:spLocks noChangeShapeType="1"/>
            </p:cNvSpPr>
            <p:nvPr/>
          </p:nvSpPr>
          <p:spPr bwMode="auto">
            <a:xfrm>
              <a:off x="5040" y="1688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6" name="Arc 146"/>
            <p:cNvSpPr>
              <a:spLocks/>
            </p:cNvSpPr>
            <p:nvPr/>
          </p:nvSpPr>
          <p:spPr bwMode="auto">
            <a:xfrm>
              <a:off x="4416" y="1496"/>
              <a:ext cx="96" cy="384"/>
            </a:xfrm>
            <a:custGeom>
              <a:avLst/>
              <a:gdLst>
                <a:gd name="T0" fmla="*/ 0 w 23935"/>
                <a:gd name="T1" fmla="*/ 0 h 43200"/>
                <a:gd name="T2" fmla="*/ 0 w 23935"/>
                <a:gd name="T3" fmla="*/ 0 h 43200"/>
                <a:gd name="T4" fmla="*/ 0 w 2393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5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199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5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199"/>
                    <a:pt x="775" y="43157"/>
                    <a:pt x="-1" y="43073"/>
                  </a:cubicBezTo>
                  <a:lnTo>
                    <a:pt x="2335" y="21600"/>
                  </a:lnTo>
                  <a:lnTo>
                    <a:pt x="2335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7" name="Line 147"/>
            <p:cNvSpPr>
              <a:spLocks noChangeShapeType="1"/>
            </p:cNvSpPr>
            <p:nvPr/>
          </p:nvSpPr>
          <p:spPr bwMode="auto">
            <a:xfrm flipH="1">
              <a:off x="4224" y="1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8" name="Line 148"/>
            <p:cNvSpPr>
              <a:spLocks noChangeShapeType="1"/>
            </p:cNvSpPr>
            <p:nvPr/>
          </p:nvSpPr>
          <p:spPr bwMode="auto">
            <a:xfrm flipH="1">
              <a:off x="4224" y="1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9" name="Rectangle 149"/>
            <p:cNvSpPr>
              <a:spLocks noChangeArrowheads="1"/>
            </p:cNvSpPr>
            <p:nvPr/>
          </p:nvSpPr>
          <p:spPr bwMode="auto">
            <a:xfrm>
              <a:off x="3984" y="134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0460" name="Rectangle 150"/>
            <p:cNvSpPr>
              <a:spLocks noChangeArrowheads="1"/>
            </p:cNvSpPr>
            <p:nvPr/>
          </p:nvSpPr>
          <p:spPr bwMode="auto">
            <a:xfrm>
              <a:off x="398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0461" name="Rectangle 151"/>
            <p:cNvSpPr>
              <a:spLocks noChangeArrowheads="1"/>
            </p:cNvSpPr>
            <p:nvPr/>
          </p:nvSpPr>
          <p:spPr bwMode="auto">
            <a:xfrm>
              <a:off x="588" y="2016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</a:p>
          </p:txBody>
        </p:sp>
        <p:sp>
          <p:nvSpPr>
            <p:cNvPr id="60462" name="Rectangle 152"/>
            <p:cNvSpPr>
              <a:spLocks noChangeArrowheads="1"/>
            </p:cNvSpPr>
            <p:nvPr/>
          </p:nvSpPr>
          <p:spPr bwMode="auto">
            <a:xfrm>
              <a:off x="4176" y="2024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</a:p>
          </p:txBody>
        </p:sp>
        <p:sp>
          <p:nvSpPr>
            <p:cNvPr id="60463" name="Rectangle 153"/>
            <p:cNvSpPr>
              <a:spLocks noChangeArrowheads="1"/>
            </p:cNvSpPr>
            <p:nvPr/>
          </p:nvSpPr>
          <p:spPr bwMode="auto">
            <a:xfrm>
              <a:off x="2304" y="2025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</a:p>
          </p:txBody>
        </p:sp>
      </p:grpSp>
      <p:sp>
        <p:nvSpPr>
          <p:cNvPr id="32922" name="Rectangle 154"/>
          <p:cNvSpPr>
            <a:spLocks noChangeArrowheads="1"/>
          </p:cNvSpPr>
          <p:nvPr/>
        </p:nvSpPr>
        <p:spPr bwMode="auto">
          <a:xfrm>
            <a:off x="425450" y="3870325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同或门的逻辑符号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60423" name="Group 163"/>
          <p:cNvGrpSpPr>
            <a:grpSpLocks/>
          </p:cNvGrpSpPr>
          <p:nvPr/>
        </p:nvGrpSpPr>
        <p:grpSpPr bwMode="auto">
          <a:xfrm>
            <a:off x="381000" y="193675"/>
            <a:ext cx="4953000" cy="593725"/>
            <a:chOff x="240" y="122"/>
            <a:chExt cx="3120" cy="374"/>
          </a:xfrm>
        </p:grpSpPr>
        <p:graphicFrame>
          <p:nvGraphicFramePr>
            <p:cNvPr id="60431" name="Object 92"/>
            <p:cNvGraphicFramePr>
              <a:graphicFrameLocks noChangeAspect="1"/>
            </p:cNvGraphicFramePr>
            <p:nvPr/>
          </p:nvGraphicFramePr>
          <p:xfrm>
            <a:off x="1728" y="240"/>
            <a:ext cx="19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88" name="Equation" r:id="rId6" imgW="57386" imgH="76245" progId="Equation.3">
                    <p:embed/>
                  </p:oleObj>
                </mc:Choice>
                <mc:Fallback>
                  <p:oleObj name="Equation" r:id="rId6" imgW="57386" imgH="76245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0"/>
                          <a:ext cx="19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155"/>
            <p:cNvGraphicFramePr>
              <a:graphicFrameLocks noChangeAspect="1"/>
            </p:cNvGraphicFramePr>
            <p:nvPr/>
          </p:nvGraphicFramePr>
          <p:xfrm>
            <a:off x="1056" y="192"/>
            <a:ext cx="68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89" name="Equation" r:id="rId8" imgW="324139" imgH="56881" progId="Equation.3">
                    <p:embed/>
                  </p:oleObj>
                </mc:Choice>
                <mc:Fallback>
                  <p:oleObj name="Equation" r:id="rId8" imgW="324139" imgH="56881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92"/>
                          <a:ext cx="68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3" name="Object 156"/>
            <p:cNvGraphicFramePr>
              <a:graphicFrameLocks noChangeAspect="1"/>
            </p:cNvGraphicFramePr>
            <p:nvPr/>
          </p:nvGraphicFramePr>
          <p:xfrm>
            <a:off x="1920" y="192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0" name="Equation" r:id="rId10" imgW="47927" imgH="56881" progId="Equation.3">
                    <p:embed/>
                  </p:oleObj>
                </mc:Choice>
                <mc:Fallback>
                  <p:oleObj name="Equation" r:id="rId10" imgW="47927" imgH="56881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2"/>
                          <a:ext cx="24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4" name="Object 157"/>
            <p:cNvGraphicFramePr>
              <a:graphicFrameLocks noChangeAspect="1"/>
            </p:cNvGraphicFramePr>
            <p:nvPr/>
          </p:nvGraphicFramePr>
          <p:xfrm>
            <a:off x="2160" y="122"/>
            <a:ext cx="120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1" name="Equation" r:id="rId12" imgW="619270" imgH="95003" progId="Equation.3">
                    <p:embed/>
                  </p:oleObj>
                </mc:Choice>
                <mc:Fallback>
                  <p:oleObj name="Equation" r:id="rId12" imgW="619270" imgH="95003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22"/>
                          <a:ext cx="120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5" name="Rectangle 161"/>
            <p:cNvSpPr>
              <a:spLocks noChangeArrowheads="1"/>
            </p:cNvSpPr>
            <p:nvPr/>
          </p:nvSpPr>
          <p:spPr bwMode="auto">
            <a:xfrm>
              <a:off x="240" y="131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异或</a:t>
              </a:r>
            </a:p>
          </p:txBody>
        </p:sp>
      </p:grpSp>
      <p:grpSp>
        <p:nvGrpSpPr>
          <p:cNvPr id="32932" name="Group 164"/>
          <p:cNvGrpSpPr>
            <a:grpSpLocks/>
          </p:cNvGrpSpPr>
          <p:nvPr/>
        </p:nvGrpSpPr>
        <p:grpSpPr bwMode="auto">
          <a:xfrm>
            <a:off x="381000" y="817563"/>
            <a:ext cx="5097463" cy="600075"/>
            <a:chOff x="240" y="515"/>
            <a:chExt cx="3211" cy="378"/>
          </a:xfrm>
        </p:grpSpPr>
        <p:sp>
          <p:nvSpPr>
            <p:cNvPr id="60425" name="Oval 88"/>
            <p:cNvSpPr>
              <a:spLocks noChangeArrowheads="1"/>
            </p:cNvSpPr>
            <p:nvPr/>
          </p:nvSpPr>
          <p:spPr bwMode="auto">
            <a:xfrm>
              <a:off x="1728" y="67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26" name="Oval 89"/>
            <p:cNvSpPr>
              <a:spLocks noChangeArrowheads="1"/>
            </p:cNvSpPr>
            <p:nvPr/>
          </p:nvSpPr>
          <p:spPr bwMode="auto">
            <a:xfrm>
              <a:off x="1776" y="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60427" name="Object 158"/>
            <p:cNvGraphicFramePr>
              <a:graphicFrameLocks noChangeAspect="1"/>
            </p:cNvGraphicFramePr>
            <p:nvPr/>
          </p:nvGraphicFramePr>
          <p:xfrm>
            <a:off x="1008" y="576"/>
            <a:ext cx="72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2" name="Equation" r:id="rId14" imgW="324139" imgH="56881" progId="Equation.3">
                    <p:embed/>
                  </p:oleObj>
                </mc:Choice>
                <mc:Fallback>
                  <p:oleObj name="Equation" r:id="rId14" imgW="324139" imgH="56881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576"/>
                          <a:ext cx="72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8" name="Object 159"/>
            <p:cNvGraphicFramePr>
              <a:graphicFrameLocks noChangeAspect="1"/>
            </p:cNvGraphicFramePr>
            <p:nvPr/>
          </p:nvGraphicFramePr>
          <p:xfrm>
            <a:off x="1920" y="576"/>
            <a:ext cx="2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3" name="Equation" r:id="rId16" imgW="47927" imgH="56881" progId="Equation.3">
                    <p:embed/>
                  </p:oleObj>
                </mc:Choice>
                <mc:Fallback>
                  <p:oleObj name="Equation" r:id="rId16" imgW="47927" imgH="56881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576"/>
                          <a:ext cx="24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9" name="Object 160"/>
            <p:cNvGraphicFramePr>
              <a:graphicFrameLocks noChangeAspect="1"/>
            </p:cNvGraphicFramePr>
            <p:nvPr/>
          </p:nvGraphicFramePr>
          <p:xfrm>
            <a:off x="2160" y="515"/>
            <a:ext cx="129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4" name="Equation" r:id="rId18" imgW="705034" imgH="95003" progId="Equation.3">
                    <p:embed/>
                  </p:oleObj>
                </mc:Choice>
                <mc:Fallback>
                  <p:oleObj name="Equation" r:id="rId18" imgW="705034" imgH="95003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515"/>
                          <a:ext cx="1291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0" name="Rectangle 162"/>
            <p:cNvSpPr>
              <a:spLocks noChangeArrowheads="1"/>
            </p:cNvSpPr>
            <p:nvPr/>
          </p:nvSpPr>
          <p:spPr bwMode="auto">
            <a:xfrm>
              <a:off x="240" y="52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同或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8" grpId="0" autoUpdateAnimBg="0"/>
      <p:bldP spid="3292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B6B9AE-DD91-4B59-B9E1-BB6EA682F53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62467" name="Rectangle 78"/>
          <p:cNvSpPr>
            <a:spLocks noChangeArrowheads="1"/>
          </p:cNvSpPr>
          <p:nvPr/>
        </p:nvSpPr>
        <p:spPr bwMode="auto">
          <a:xfrm>
            <a:off x="304800" y="3048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异或和同或的真值表如下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33874" name="Group 82"/>
          <p:cNvGrpSpPr>
            <a:grpSpLocks/>
          </p:cNvGrpSpPr>
          <p:nvPr/>
        </p:nvGrpSpPr>
        <p:grpSpPr bwMode="auto">
          <a:xfrm>
            <a:off x="2555875" y="1052513"/>
            <a:ext cx="3435350" cy="2759075"/>
            <a:chOff x="672" y="854"/>
            <a:chExt cx="2164" cy="1738"/>
          </a:xfrm>
        </p:grpSpPr>
        <p:graphicFrame>
          <p:nvGraphicFramePr>
            <p:cNvPr id="62470" name="Object 83"/>
            <p:cNvGraphicFramePr>
              <a:graphicFrameLocks noChangeAspect="1"/>
            </p:cNvGraphicFramePr>
            <p:nvPr/>
          </p:nvGraphicFramePr>
          <p:xfrm>
            <a:off x="1632" y="959"/>
            <a:ext cx="20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0" name="Equation" r:id="rId4" imgW="95224" imgH="114367" progId="Equation.3">
                    <p:embed/>
                  </p:oleObj>
                </mc:Choice>
                <mc:Fallback>
                  <p:oleObj name="Equation" r:id="rId4" imgW="95224" imgH="114367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59"/>
                          <a:ext cx="20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1" name="Oval 84"/>
            <p:cNvSpPr>
              <a:spLocks noChangeArrowheads="1"/>
            </p:cNvSpPr>
            <p:nvPr/>
          </p:nvSpPr>
          <p:spPr bwMode="auto">
            <a:xfrm>
              <a:off x="2400" y="960"/>
              <a:ext cx="146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472" name="Oval 85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473" name="Rectangle 86"/>
            <p:cNvSpPr>
              <a:spLocks noChangeArrowheads="1"/>
            </p:cNvSpPr>
            <p:nvPr/>
          </p:nvSpPr>
          <p:spPr bwMode="auto">
            <a:xfrm>
              <a:off x="672" y="854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 B   A  B  A  B</a:t>
              </a:r>
            </a:p>
          </p:txBody>
        </p:sp>
        <p:sp>
          <p:nvSpPr>
            <p:cNvPr id="33879" name="Rectangle 87"/>
            <p:cNvSpPr>
              <a:spLocks noChangeArrowheads="1"/>
            </p:cNvSpPr>
            <p:nvPr/>
          </p:nvSpPr>
          <p:spPr bwMode="auto">
            <a:xfrm>
              <a:off x="672" y="124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0 0     0    1</a:t>
              </a:r>
            </a:p>
          </p:txBody>
        </p:sp>
        <p:sp>
          <p:nvSpPr>
            <p:cNvPr id="33880" name="Rectangle 88"/>
            <p:cNvSpPr>
              <a:spLocks noChangeArrowheads="1"/>
            </p:cNvSpPr>
            <p:nvPr/>
          </p:nvSpPr>
          <p:spPr bwMode="auto">
            <a:xfrm>
              <a:off x="672" y="1584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0 1     1    0</a:t>
              </a:r>
            </a:p>
          </p:txBody>
        </p:sp>
        <p:sp>
          <p:nvSpPr>
            <p:cNvPr id="33881" name="Rectangle 89"/>
            <p:cNvSpPr>
              <a:spLocks noChangeArrowheads="1"/>
            </p:cNvSpPr>
            <p:nvPr/>
          </p:nvSpPr>
          <p:spPr bwMode="auto">
            <a:xfrm>
              <a:off x="672" y="192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1 0     1    0</a:t>
              </a:r>
            </a:p>
          </p:txBody>
        </p:sp>
        <p:sp>
          <p:nvSpPr>
            <p:cNvPr id="33882" name="Rectangle 90"/>
            <p:cNvSpPr>
              <a:spLocks noChangeArrowheads="1"/>
            </p:cNvSpPr>
            <p:nvPr/>
          </p:nvSpPr>
          <p:spPr bwMode="auto">
            <a:xfrm>
              <a:off x="672" y="220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1 1     0    1</a:t>
              </a:r>
            </a:p>
          </p:txBody>
        </p:sp>
        <p:sp>
          <p:nvSpPr>
            <p:cNvPr id="62478" name="Line 91"/>
            <p:cNvSpPr>
              <a:spLocks noChangeShapeType="1"/>
            </p:cNvSpPr>
            <p:nvPr/>
          </p:nvSpPr>
          <p:spPr bwMode="auto">
            <a:xfrm>
              <a:off x="672" y="124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9" name="Line 92"/>
            <p:cNvSpPr>
              <a:spLocks noChangeShapeType="1"/>
            </p:cNvSpPr>
            <p:nvPr/>
          </p:nvSpPr>
          <p:spPr bwMode="auto">
            <a:xfrm>
              <a:off x="1296" y="960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0" name="Line 93"/>
            <p:cNvSpPr>
              <a:spLocks noChangeShapeType="1"/>
            </p:cNvSpPr>
            <p:nvPr/>
          </p:nvSpPr>
          <p:spPr bwMode="auto">
            <a:xfrm>
              <a:off x="2112" y="912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1C455C-032D-4F86-AAA5-2DB20C9BC4E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1314450" y="4983163"/>
            <a:ext cx="5372100" cy="579437"/>
            <a:chOff x="816" y="3072"/>
            <a:chExt cx="3384" cy="365"/>
          </a:xfrm>
        </p:grpSpPr>
        <p:graphicFrame>
          <p:nvGraphicFramePr>
            <p:cNvPr id="64554" name="Object 3"/>
            <p:cNvGraphicFramePr>
              <a:graphicFrameLocks noChangeAspect="1"/>
            </p:cNvGraphicFramePr>
            <p:nvPr/>
          </p:nvGraphicFramePr>
          <p:xfrm>
            <a:off x="1056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0" name="Equation" r:id="rId4" imgW="95224" imgH="114367" progId="Equation.3">
                    <p:embed/>
                  </p:oleObj>
                </mc:Choice>
                <mc:Fallback>
                  <p:oleObj name="Equation" r:id="rId4" imgW="95224" imgH="11436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55" name="Oval 4"/>
            <p:cNvSpPr>
              <a:spLocks noChangeArrowheads="1"/>
            </p:cNvSpPr>
            <p:nvPr/>
          </p:nvSpPr>
          <p:spPr bwMode="auto">
            <a:xfrm>
              <a:off x="3456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56" name="Oval 5"/>
            <p:cNvSpPr>
              <a:spLocks noChangeArrowheads="1"/>
            </p:cNvSpPr>
            <p:nvPr/>
          </p:nvSpPr>
          <p:spPr bwMode="auto">
            <a:xfrm>
              <a:off x="3504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57" name="Rectangle 6"/>
            <p:cNvSpPr>
              <a:spLocks noChangeArrowheads="1"/>
            </p:cNvSpPr>
            <p:nvPr/>
          </p:nvSpPr>
          <p:spPr bwMode="auto">
            <a:xfrm>
              <a:off x="816" y="3072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   A=0                   A   A=1</a:t>
              </a:r>
            </a:p>
          </p:txBody>
        </p:sp>
      </p:grpSp>
      <p:grpSp>
        <p:nvGrpSpPr>
          <p:cNvPr id="34823" name="Group 7"/>
          <p:cNvGrpSpPr>
            <a:grpSpLocks/>
          </p:cNvGrpSpPr>
          <p:nvPr/>
        </p:nvGrpSpPr>
        <p:grpSpPr bwMode="auto">
          <a:xfrm>
            <a:off x="1314450" y="4449763"/>
            <a:ext cx="5372100" cy="579437"/>
            <a:chOff x="816" y="2736"/>
            <a:chExt cx="3384" cy="365"/>
          </a:xfrm>
        </p:grpSpPr>
        <p:graphicFrame>
          <p:nvGraphicFramePr>
            <p:cNvPr id="64548" name="Object 8"/>
            <p:cNvGraphicFramePr>
              <a:graphicFrameLocks noChangeAspect="1"/>
            </p:cNvGraphicFramePr>
            <p:nvPr/>
          </p:nvGraphicFramePr>
          <p:xfrm>
            <a:off x="1008" y="283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1" name="Equation" r:id="rId6" imgW="95224" imgH="114367" progId="Equation.3">
                    <p:embed/>
                  </p:oleObj>
                </mc:Choice>
                <mc:Fallback>
                  <p:oleObj name="Equation" r:id="rId6" imgW="95224" imgH="11436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3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9" name="Oval 9"/>
            <p:cNvSpPr>
              <a:spLocks noChangeArrowheads="1"/>
            </p:cNvSpPr>
            <p:nvPr/>
          </p:nvSpPr>
          <p:spPr bwMode="auto">
            <a:xfrm>
              <a:off x="3456" y="28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50" name="Oval 10"/>
            <p:cNvSpPr>
              <a:spLocks noChangeArrowheads="1"/>
            </p:cNvSpPr>
            <p:nvPr/>
          </p:nvSpPr>
          <p:spPr bwMode="auto">
            <a:xfrm>
              <a:off x="3504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51" name="Line 11"/>
            <p:cNvSpPr>
              <a:spLocks noChangeShapeType="1"/>
            </p:cNvSpPr>
            <p:nvPr/>
          </p:nvSpPr>
          <p:spPr bwMode="auto">
            <a:xfrm>
              <a:off x="1584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2" name="Line 12"/>
            <p:cNvSpPr>
              <a:spLocks noChangeShapeType="1"/>
            </p:cNvSpPr>
            <p:nvPr/>
          </p:nvSpPr>
          <p:spPr bwMode="auto">
            <a:xfrm>
              <a:off x="3936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3" name="Rectangle 13"/>
            <p:cNvSpPr>
              <a:spLocks noChangeArrowheads="1"/>
            </p:cNvSpPr>
            <p:nvPr/>
          </p:nvSpPr>
          <p:spPr bwMode="auto">
            <a:xfrm>
              <a:off x="816" y="273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1   A=A                   0   A=A</a:t>
              </a:r>
            </a:p>
          </p:txBody>
        </p:sp>
      </p:grpSp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400050" y="3763963"/>
            <a:ext cx="6286500" cy="579437"/>
            <a:chOff x="240" y="2304"/>
            <a:chExt cx="3960" cy="365"/>
          </a:xfrm>
        </p:grpSpPr>
        <p:graphicFrame>
          <p:nvGraphicFramePr>
            <p:cNvPr id="64544" name="Object 15"/>
            <p:cNvGraphicFramePr>
              <a:graphicFrameLocks noChangeAspect="1"/>
            </p:cNvGraphicFramePr>
            <p:nvPr/>
          </p:nvGraphicFramePr>
          <p:xfrm>
            <a:off x="1008" y="240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2" name="Equation" r:id="rId8" imgW="95224" imgH="114367" progId="Equation.3">
                    <p:embed/>
                  </p:oleObj>
                </mc:Choice>
                <mc:Fallback>
                  <p:oleObj name="Equation" r:id="rId8" imgW="95224" imgH="11436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0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5" name="Oval 16"/>
            <p:cNvSpPr>
              <a:spLocks noChangeArrowheads="1"/>
            </p:cNvSpPr>
            <p:nvPr/>
          </p:nvSpPr>
          <p:spPr bwMode="auto">
            <a:xfrm>
              <a:off x="3408" y="244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46" name="Oval 17"/>
            <p:cNvSpPr>
              <a:spLocks noChangeArrowheads="1"/>
            </p:cNvSpPr>
            <p:nvPr/>
          </p:nvSpPr>
          <p:spPr bwMode="auto">
            <a:xfrm>
              <a:off x="3456" y="24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47" name="Rectangle 18"/>
            <p:cNvSpPr>
              <a:spLocks noChangeArrowheads="1"/>
            </p:cNvSpPr>
            <p:nvPr/>
          </p:nvSpPr>
          <p:spPr bwMode="auto">
            <a:xfrm>
              <a:off x="240" y="2304"/>
              <a:ext cx="39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(2)   0   A=A                   1   A=A</a:t>
              </a:r>
            </a:p>
          </p:txBody>
        </p:sp>
      </p:grpSp>
      <p:grpSp>
        <p:nvGrpSpPr>
          <p:cNvPr id="34835" name="Group 19"/>
          <p:cNvGrpSpPr>
            <a:grpSpLocks/>
          </p:cNvGrpSpPr>
          <p:nvPr/>
        </p:nvGrpSpPr>
        <p:grpSpPr bwMode="auto">
          <a:xfrm>
            <a:off x="1238250" y="2697163"/>
            <a:ext cx="5283200" cy="579437"/>
            <a:chOff x="768" y="1632"/>
            <a:chExt cx="3328" cy="365"/>
          </a:xfrm>
        </p:grpSpPr>
        <p:graphicFrame>
          <p:nvGraphicFramePr>
            <p:cNvPr id="64540" name="Object 20"/>
            <p:cNvGraphicFramePr>
              <a:graphicFrameLocks noChangeAspect="1"/>
            </p:cNvGraphicFramePr>
            <p:nvPr/>
          </p:nvGraphicFramePr>
          <p:xfrm>
            <a:off x="1008" y="172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3" name="Equation" r:id="rId10" imgW="95224" imgH="114367" progId="Equation.3">
                    <p:embed/>
                  </p:oleObj>
                </mc:Choice>
                <mc:Fallback>
                  <p:oleObj name="Equation" r:id="rId10" imgW="95224" imgH="11436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2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1" name="Oval 21"/>
            <p:cNvSpPr>
              <a:spLocks noChangeArrowheads="1"/>
            </p:cNvSpPr>
            <p:nvPr/>
          </p:nvSpPr>
          <p:spPr bwMode="auto">
            <a:xfrm>
              <a:off x="3408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42" name="Oval 22"/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43" name="Rectangle 23"/>
            <p:cNvSpPr>
              <a:spLocks noChangeArrowheads="1"/>
            </p:cNvSpPr>
            <p:nvPr/>
          </p:nvSpPr>
          <p:spPr bwMode="auto">
            <a:xfrm>
              <a:off x="768" y="1632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1   1=0                   0   0=1</a:t>
              </a:r>
            </a:p>
          </p:txBody>
        </p:sp>
      </p:grpSp>
      <p:grpSp>
        <p:nvGrpSpPr>
          <p:cNvPr id="34840" name="Group 24"/>
          <p:cNvGrpSpPr>
            <a:grpSpLocks/>
          </p:cNvGrpSpPr>
          <p:nvPr/>
        </p:nvGrpSpPr>
        <p:grpSpPr bwMode="auto">
          <a:xfrm>
            <a:off x="1238250" y="2087563"/>
            <a:ext cx="5283200" cy="579437"/>
            <a:chOff x="768" y="1248"/>
            <a:chExt cx="3328" cy="365"/>
          </a:xfrm>
        </p:grpSpPr>
        <p:graphicFrame>
          <p:nvGraphicFramePr>
            <p:cNvPr id="64536" name="Object 25"/>
            <p:cNvGraphicFramePr>
              <a:graphicFrameLocks noChangeAspect="1"/>
            </p:cNvGraphicFramePr>
            <p:nvPr/>
          </p:nvGraphicFramePr>
          <p:xfrm>
            <a:off x="1008" y="134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4" name="Equation" r:id="rId12" imgW="95224" imgH="114367" progId="Equation.3">
                    <p:embed/>
                  </p:oleObj>
                </mc:Choice>
                <mc:Fallback>
                  <p:oleObj name="Equation" r:id="rId12" imgW="95224" imgH="11436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7" name="Oval 26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8" name="Oval 27"/>
            <p:cNvSpPr>
              <a:spLocks noChangeArrowheads="1"/>
            </p:cNvSpPr>
            <p:nvPr/>
          </p:nvSpPr>
          <p:spPr bwMode="auto">
            <a:xfrm>
              <a:off x="3456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9" name="Rectangle 28"/>
            <p:cNvSpPr>
              <a:spLocks noChangeArrowheads="1"/>
            </p:cNvSpPr>
            <p:nvPr/>
          </p:nvSpPr>
          <p:spPr bwMode="auto">
            <a:xfrm>
              <a:off x="768" y="1248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0   0=0                   1   1=1</a:t>
              </a:r>
            </a:p>
          </p:txBody>
        </p:sp>
      </p:grpSp>
      <p:grpSp>
        <p:nvGrpSpPr>
          <p:cNvPr id="34845" name="Group 29"/>
          <p:cNvGrpSpPr>
            <a:grpSpLocks/>
          </p:cNvGrpSpPr>
          <p:nvPr/>
        </p:nvGrpSpPr>
        <p:grpSpPr bwMode="auto">
          <a:xfrm>
            <a:off x="323850" y="1477963"/>
            <a:ext cx="7296150" cy="579437"/>
            <a:chOff x="192" y="864"/>
            <a:chExt cx="4596" cy="365"/>
          </a:xfrm>
        </p:grpSpPr>
        <p:graphicFrame>
          <p:nvGraphicFramePr>
            <p:cNvPr id="64529" name="Object 30"/>
            <p:cNvGraphicFramePr>
              <a:graphicFrameLocks noChangeAspect="1"/>
            </p:cNvGraphicFramePr>
            <p:nvPr/>
          </p:nvGraphicFramePr>
          <p:xfrm>
            <a:off x="960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5" name="Equation" r:id="rId14" imgW="95224" imgH="114367" progId="Equation.3">
                    <p:embed/>
                  </p:oleObj>
                </mc:Choice>
                <mc:Fallback>
                  <p:oleObj name="Equation" r:id="rId14" imgW="95224" imgH="11436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0" name="Object 31"/>
            <p:cNvGraphicFramePr>
              <a:graphicFrameLocks noChangeAspect="1"/>
            </p:cNvGraphicFramePr>
            <p:nvPr/>
          </p:nvGraphicFramePr>
          <p:xfrm>
            <a:off x="1728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6" name="Equation" r:id="rId16" imgW="95224" imgH="114367" progId="Equation.3">
                    <p:embed/>
                  </p:oleObj>
                </mc:Choice>
                <mc:Fallback>
                  <p:oleObj name="Equation" r:id="rId16" imgW="95224" imgH="11436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1" name="Oval 32"/>
            <p:cNvSpPr>
              <a:spLocks noChangeArrowheads="1"/>
            </p:cNvSpPr>
            <p:nvPr/>
          </p:nvSpPr>
          <p:spPr bwMode="auto">
            <a:xfrm>
              <a:off x="34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2" name="Oval 33"/>
            <p:cNvSpPr>
              <a:spLocks noChangeArrowheads="1"/>
            </p:cNvSpPr>
            <p:nvPr/>
          </p:nvSpPr>
          <p:spPr bwMode="auto">
            <a:xfrm>
              <a:off x="3408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3" name="Oval 34"/>
            <p:cNvSpPr>
              <a:spLocks noChangeArrowheads="1"/>
            </p:cNvSpPr>
            <p:nvPr/>
          </p:nvSpPr>
          <p:spPr bwMode="auto">
            <a:xfrm>
              <a:off x="4032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4" name="Oval 35"/>
            <p:cNvSpPr>
              <a:spLocks noChangeArrowheads="1"/>
            </p:cNvSpPr>
            <p:nvPr/>
          </p:nvSpPr>
          <p:spPr bwMode="auto">
            <a:xfrm>
              <a:off x="4080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5" name="Rectangle 36"/>
            <p:cNvSpPr>
              <a:spLocks noChangeArrowheads="1"/>
            </p:cNvSpPr>
            <p:nvPr/>
          </p:nvSpPr>
          <p:spPr bwMode="auto">
            <a:xfrm>
              <a:off x="192" y="864"/>
              <a:ext cx="45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(1)   1   0=0   1=1          0   1=1   0=0</a:t>
              </a:r>
            </a:p>
          </p:txBody>
        </p:sp>
      </p:grpSp>
      <p:grpSp>
        <p:nvGrpSpPr>
          <p:cNvPr id="34853" name="Group 37"/>
          <p:cNvGrpSpPr>
            <a:grpSpLocks/>
          </p:cNvGrpSpPr>
          <p:nvPr/>
        </p:nvGrpSpPr>
        <p:grpSpPr bwMode="auto">
          <a:xfrm>
            <a:off x="1314450" y="5592763"/>
            <a:ext cx="5372100" cy="579437"/>
            <a:chOff x="816" y="3456"/>
            <a:chExt cx="3384" cy="365"/>
          </a:xfrm>
        </p:grpSpPr>
        <p:graphicFrame>
          <p:nvGraphicFramePr>
            <p:cNvPr id="64523" name="Object 38"/>
            <p:cNvGraphicFramePr>
              <a:graphicFrameLocks noChangeAspect="1"/>
            </p:cNvGraphicFramePr>
            <p:nvPr/>
          </p:nvGraphicFramePr>
          <p:xfrm>
            <a:off x="1056" y="355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7" name="Equation" r:id="rId18" imgW="95224" imgH="114367" progId="Equation.3">
                    <p:embed/>
                  </p:oleObj>
                </mc:Choice>
                <mc:Fallback>
                  <p:oleObj name="Equation" r:id="rId18" imgW="95224" imgH="114367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4" name="Oval 39"/>
            <p:cNvSpPr>
              <a:spLocks noChangeArrowheads="1"/>
            </p:cNvSpPr>
            <p:nvPr/>
          </p:nvSpPr>
          <p:spPr bwMode="auto">
            <a:xfrm>
              <a:off x="345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25" name="Oval 40"/>
            <p:cNvSpPr>
              <a:spLocks noChangeArrowheads="1"/>
            </p:cNvSpPr>
            <p:nvPr/>
          </p:nvSpPr>
          <p:spPr bwMode="auto">
            <a:xfrm>
              <a:off x="3504" y="36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26" name="Rectangle 41"/>
            <p:cNvSpPr>
              <a:spLocks noChangeArrowheads="1"/>
            </p:cNvSpPr>
            <p:nvPr/>
          </p:nvSpPr>
          <p:spPr bwMode="auto">
            <a:xfrm>
              <a:off x="816" y="345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   A=1                   A   A=0</a:t>
              </a:r>
            </a:p>
          </p:txBody>
        </p:sp>
        <p:sp>
          <p:nvSpPr>
            <p:cNvPr id="64527" name="Line 42"/>
            <p:cNvSpPr>
              <a:spLocks noChangeShapeType="1"/>
            </p:cNvSpPr>
            <p:nvPr/>
          </p:nvSpPr>
          <p:spPr bwMode="auto">
            <a:xfrm>
              <a:off x="1248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28" name="Line 43"/>
            <p:cNvSpPr>
              <a:spLocks noChangeShapeType="1"/>
            </p:cNvSpPr>
            <p:nvPr/>
          </p:nvSpPr>
          <p:spPr bwMode="auto">
            <a:xfrm>
              <a:off x="3648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323850" y="411163"/>
            <a:ext cx="5060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黑体" pitchFamily="49" charset="-122"/>
              </a:rPr>
              <a:t>异或和同或的基本运算公式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C865FC-DC3A-44E3-8943-60878F7C6F2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304800" y="304800"/>
            <a:ext cx="54879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二、逻辑代数的三个基本运算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04800" y="1943100"/>
            <a:ext cx="49530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。灯亮为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381000" y="1143000"/>
            <a:ext cx="2012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、与运算</a:t>
            </a:r>
          </a:p>
        </p:txBody>
      </p:sp>
      <p:grpSp>
        <p:nvGrpSpPr>
          <p:cNvPr id="5138" name="Group 18"/>
          <p:cNvGrpSpPr>
            <a:grpSpLocks/>
          </p:cNvGrpSpPr>
          <p:nvPr/>
        </p:nvGrpSpPr>
        <p:grpSpPr bwMode="auto">
          <a:xfrm>
            <a:off x="5403850" y="990600"/>
            <a:ext cx="3740150" cy="1905000"/>
            <a:chOff x="960" y="1392"/>
            <a:chExt cx="2356" cy="1200"/>
          </a:xfrm>
        </p:grpSpPr>
        <p:sp>
          <p:nvSpPr>
            <p:cNvPr id="7193" name="Line 19"/>
            <p:cNvSpPr>
              <a:spLocks noChangeShapeType="1"/>
            </p:cNvSpPr>
            <p:nvPr/>
          </p:nvSpPr>
          <p:spPr bwMode="auto">
            <a:xfrm>
              <a:off x="138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4" name="Line 20"/>
            <p:cNvSpPr>
              <a:spLocks noChangeShapeType="1"/>
            </p:cNvSpPr>
            <p:nvPr/>
          </p:nvSpPr>
          <p:spPr bwMode="auto">
            <a:xfrm>
              <a:off x="1244" y="196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5" name="Line 21"/>
            <p:cNvSpPr>
              <a:spLocks noChangeShapeType="1"/>
            </p:cNvSpPr>
            <p:nvPr/>
          </p:nvSpPr>
          <p:spPr bwMode="auto">
            <a:xfrm>
              <a:off x="1291" y="206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6" name="Line 22"/>
            <p:cNvSpPr>
              <a:spLocks noChangeShapeType="1"/>
            </p:cNvSpPr>
            <p:nvPr/>
          </p:nvSpPr>
          <p:spPr bwMode="auto">
            <a:xfrm>
              <a:off x="1386" y="20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7" name="Line 23"/>
            <p:cNvSpPr>
              <a:spLocks noChangeShapeType="1"/>
            </p:cNvSpPr>
            <p:nvPr/>
          </p:nvSpPr>
          <p:spPr bwMode="auto">
            <a:xfrm>
              <a:off x="1386" y="1632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8" name="Line 24"/>
            <p:cNvSpPr>
              <a:spLocks noChangeShapeType="1"/>
            </p:cNvSpPr>
            <p:nvPr/>
          </p:nvSpPr>
          <p:spPr bwMode="auto">
            <a:xfrm flipV="1">
              <a:off x="1859" y="1440"/>
              <a:ext cx="18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" name="Line 25"/>
            <p:cNvSpPr>
              <a:spLocks noChangeShapeType="1"/>
            </p:cNvSpPr>
            <p:nvPr/>
          </p:nvSpPr>
          <p:spPr bwMode="auto">
            <a:xfrm>
              <a:off x="2048" y="1632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26"/>
            <p:cNvSpPr>
              <a:spLocks noChangeShapeType="1"/>
            </p:cNvSpPr>
            <p:nvPr/>
          </p:nvSpPr>
          <p:spPr bwMode="auto">
            <a:xfrm>
              <a:off x="2569" y="16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Line 27"/>
            <p:cNvSpPr>
              <a:spLocks noChangeShapeType="1"/>
            </p:cNvSpPr>
            <p:nvPr/>
          </p:nvSpPr>
          <p:spPr bwMode="auto">
            <a:xfrm>
              <a:off x="2853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2" name="Oval 28"/>
            <p:cNvSpPr>
              <a:spLocks noChangeArrowheads="1"/>
            </p:cNvSpPr>
            <p:nvPr/>
          </p:nvSpPr>
          <p:spPr bwMode="auto">
            <a:xfrm>
              <a:off x="2663" y="1968"/>
              <a:ext cx="373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2853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4" name="Line 30"/>
            <p:cNvSpPr>
              <a:spLocks noChangeShapeType="1"/>
            </p:cNvSpPr>
            <p:nvPr/>
          </p:nvSpPr>
          <p:spPr bwMode="auto">
            <a:xfrm>
              <a:off x="1386" y="2592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5" name="Line 31"/>
            <p:cNvSpPr>
              <a:spLocks noChangeShapeType="1"/>
            </p:cNvSpPr>
            <p:nvPr/>
          </p:nvSpPr>
          <p:spPr bwMode="auto">
            <a:xfrm>
              <a:off x="2853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6" name="Line 32"/>
            <p:cNvSpPr>
              <a:spLocks noChangeShapeType="1"/>
            </p:cNvSpPr>
            <p:nvPr/>
          </p:nvSpPr>
          <p:spPr bwMode="auto">
            <a:xfrm flipV="1">
              <a:off x="2711" y="2016"/>
              <a:ext cx="27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Line 33"/>
            <p:cNvSpPr>
              <a:spLocks noChangeShapeType="1"/>
            </p:cNvSpPr>
            <p:nvPr/>
          </p:nvSpPr>
          <p:spPr bwMode="auto">
            <a:xfrm>
              <a:off x="2758" y="2016"/>
              <a:ext cx="18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8" name="Rectangle 34"/>
            <p:cNvSpPr>
              <a:spLocks noChangeArrowheads="1"/>
            </p:cNvSpPr>
            <p:nvPr/>
          </p:nvSpPr>
          <p:spPr bwMode="auto">
            <a:xfrm>
              <a:off x="3072" y="18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7209" name="Rectangle 35"/>
            <p:cNvSpPr>
              <a:spLocks noChangeArrowheads="1"/>
            </p:cNvSpPr>
            <p:nvPr/>
          </p:nvSpPr>
          <p:spPr bwMode="auto">
            <a:xfrm>
              <a:off x="960" y="187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7210" name="Rectangle 36"/>
            <p:cNvSpPr>
              <a:spLocks noChangeArrowheads="1"/>
            </p:cNvSpPr>
            <p:nvPr/>
          </p:nvSpPr>
          <p:spPr bwMode="auto">
            <a:xfrm>
              <a:off x="1764" y="1591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</a:p>
          </p:txBody>
        </p:sp>
        <p:sp>
          <p:nvSpPr>
            <p:cNvPr id="7211" name="Rectangle 37"/>
            <p:cNvSpPr>
              <a:spLocks noChangeArrowheads="1"/>
            </p:cNvSpPr>
            <p:nvPr/>
          </p:nvSpPr>
          <p:spPr bwMode="auto">
            <a:xfrm>
              <a:off x="2332" y="15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212" name="Line 38"/>
            <p:cNvSpPr>
              <a:spLocks noChangeShapeType="1"/>
            </p:cNvSpPr>
            <p:nvPr/>
          </p:nvSpPr>
          <p:spPr bwMode="auto">
            <a:xfrm flipV="1">
              <a:off x="2352" y="1440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3" name="Line 39"/>
            <p:cNvSpPr>
              <a:spLocks noChangeShapeType="1"/>
            </p:cNvSpPr>
            <p:nvPr/>
          </p:nvSpPr>
          <p:spPr bwMode="auto">
            <a:xfrm>
              <a:off x="1872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4" name="Line 40"/>
            <p:cNvSpPr>
              <a:spLocks noChangeShapeType="1"/>
            </p:cNvSpPr>
            <p:nvPr/>
          </p:nvSpPr>
          <p:spPr bwMode="auto">
            <a:xfrm>
              <a:off x="2400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61" name="Group 41"/>
          <p:cNvGrpSpPr>
            <a:grpSpLocks/>
          </p:cNvGrpSpPr>
          <p:nvPr/>
        </p:nvGrpSpPr>
        <p:grpSpPr bwMode="auto">
          <a:xfrm>
            <a:off x="1441450" y="3116263"/>
            <a:ext cx="2292350" cy="3398837"/>
            <a:chOff x="3216" y="1872"/>
            <a:chExt cx="1444" cy="2141"/>
          </a:xfrm>
        </p:grpSpPr>
        <p:sp>
          <p:nvSpPr>
            <p:cNvPr id="7185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6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</a:p>
          </p:txBody>
        </p:sp>
        <p:sp>
          <p:nvSpPr>
            <p:cNvPr id="7188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  <a:endPara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9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1   0   0</a:t>
              </a:r>
            </a:p>
          </p:txBody>
        </p:sp>
        <p:sp>
          <p:nvSpPr>
            <p:cNvPr id="7190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0   1   0</a:t>
              </a:r>
            </a:p>
          </p:txBody>
        </p:sp>
        <p:sp>
          <p:nvSpPr>
            <p:cNvPr id="7191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</a:p>
          </p:txBody>
        </p:sp>
        <p:sp>
          <p:nvSpPr>
            <p:cNvPr id="7192" name="Rectangle 49"/>
            <p:cNvSpPr>
              <a:spLocks noChangeArrowheads="1"/>
            </p:cNvSpPr>
            <p:nvPr/>
          </p:nvSpPr>
          <p:spPr bwMode="auto">
            <a:xfrm>
              <a:off x="3216" y="224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</a:p>
          </p:txBody>
        </p:sp>
      </p:grpSp>
      <p:grpSp>
        <p:nvGrpSpPr>
          <p:cNvPr id="5170" name="Group 50"/>
          <p:cNvGrpSpPr>
            <a:grpSpLocks/>
          </p:cNvGrpSpPr>
          <p:nvPr/>
        </p:nvGrpSpPr>
        <p:grpSpPr bwMode="auto">
          <a:xfrm>
            <a:off x="6019800" y="3124200"/>
            <a:ext cx="2419350" cy="3360738"/>
            <a:chOff x="912" y="1920"/>
            <a:chExt cx="1524" cy="2117"/>
          </a:xfrm>
        </p:grpSpPr>
        <p:sp>
          <p:nvSpPr>
            <p:cNvPr id="7177" name="Line 51"/>
            <p:cNvSpPr>
              <a:spLocks noChangeShapeType="1"/>
            </p:cNvSpPr>
            <p:nvPr/>
          </p:nvSpPr>
          <p:spPr bwMode="auto">
            <a:xfrm>
              <a:off x="96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52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1296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功能表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960" y="228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    B   F</a:t>
              </a: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912" y="266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 断  灭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912" y="300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 闭  灭</a:t>
              </a: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912" y="333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 断  灭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912" y="367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 闭  亮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nimBg="1" autoUpdateAnimBg="0"/>
      <p:bldP spid="513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3DA4FE-7A6F-4575-A616-E904551E9A0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1295400" y="1000125"/>
            <a:ext cx="6477000" cy="579438"/>
            <a:chOff x="192" y="528"/>
            <a:chExt cx="4080" cy="365"/>
          </a:xfrm>
        </p:grpSpPr>
        <p:graphicFrame>
          <p:nvGraphicFramePr>
            <p:cNvPr id="66598" name="Object 3"/>
            <p:cNvGraphicFramePr>
              <a:graphicFrameLocks noChangeAspect="1"/>
            </p:cNvGraphicFramePr>
            <p:nvPr/>
          </p:nvGraphicFramePr>
          <p:xfrm>
            <a:off x="38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46" name="Equation" r:id="rId4" imgW="95224" imgH="114367" progId="Equation.3">
                    <p:embed/>
                  </p:oleObj>
                </mc:Choice>
                <mc:Fallback>
                  <p:oleObj name="Equation" r:id="rId4" imgW="95224" imgH="11436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9" name="Object 4"/>
            <p:cNvGraphicFramePr>
              <a:graphicFrameLocks noChangeAspect="1"/>
            </p:cNvGraphicFramePr>
            <p:nvPr/>
          </p:nvGraphicFramePr>
          <p:xfrm>
            <a:off x="110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47" name="Equation" r:id="rId6" imgW="95224" imgH="114367" progId="Equation.3">
                    <p:embed/>
                  </p:oleObj>
                </mc:Choice>
                <mc:Fallback>
                  <p:oleObj name="Equation" r:id="rId6" imgW="95224" imgH="114367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00" name="Oval 5"/>
            <p:cNvSpPr>
              <a:spLocks noChangeArrowheads="1"/>
            </p:cNvSpPr>
            <p:nvPr/>
          </p:nvSpPr>
          <p:spPr bwMode="auto">
            <a:xfrm>
              <a:off x="288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601" name="Oval 6"/>
            <p:cNvSpPr>
              <a:spLocks noChangeArrowheads="1"/>
            </p:cNvSpPr>
            <p:nvPr/>
          </p:nvSpPr>
          <p:spPr bwMode="auto">
            <a:xfrm>
              <a:off x="360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602" name="Oval 7"/>
            <p:cNvSpPr>
              <a:spLocks noChangeArrowheads="1"/>
            </p:cNvSpPr>
            <p:nvPr/>
          </p:nvSpPr>
          <p:spPr bwMode="auto">
            <a:xfrm>
              <a:off x="283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603" name="Oval 8"/>
            <p:cNvSpPr>
              <a:spLocks noChangeArrowheads="1"/>
            </p:cNvSpPr>
            <p:nvPr/>
          </p:nvSpPr>
          <p:spPr bwMode="auto">
            <a:xfrm>
              <a:off x="355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604" name="Rectangle 9"/>
            <p:cNvSpPr>
              <a:spLocks noChangeArrowheads="1"/>
            </p:cNvSpPr>
            <p:nvPr/>
          </p:nvSpPr>
          <p:spPr bwMode="auto">
            <a:xfrm>
              <a:off x="192" y="528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   B=B   A              A   B=B   A</a:t>
              </a:r>
            </a:p>
          </p:txBody>
        </p:sp>
      </p:grp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04800" y="1868488"/>
            <a:ext cx="222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结合律</a:t>
            </a:r>
          </a:p>
        </p:txBody>
      </p:sp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2089150" y="2570163"/>
            <a:ext cx="4083050" cy="1189037"/>
            <a:chOff x="0" y="1584"/>
            <a:chExt cx="2572" cy="749"/>
          </a:xfrm>
        </p:grpSpPr>
        <p:graphicFrame>
          <p:nvGraphicFramePr>
            <p:cNvPr id="66584" name="Object 12"/>
            <p:cNvGraphicFramePr>
              <a:graphicFrameLocks noChangeAspect="1"/>
            </p:cNvGraphicFramePr>
            <p:nvPr/>
          </p:nvGraphicFramePr>
          <p:xfrm>
            <a:off x="211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48" name="Equation" r:id="rId8" imgW="95224" imgH="114367" progId="Equation.3">
                    <p:embed/>
                  </p:oleObj>
                </mc:Choice>
                <mc:Fallback>
                  <p:oleObj name="Equation" r:id="rId8" imgW="95224" imgH="11436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5" name="Object 13"/>
            <p:cNvGraphicFramePr>
              <a:graphicFrameLocks noChangeAspect="1"/>
            </p:cNvGraphicFramePr>
            <p:nvPr/>
          </p:nvGraphicFramePr>
          <p:xfrm>
            <a:off x="288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49" name="Equation" r:id="rId10" imgW="95224" imgH="114367" progId="Equation.3">
                    <p:embed/>
                  </p:oleObj>
                </mc:Choice>
                <mc:Fallback>
                  <p:oleObj name="Equation" r:id="rId10" imgW="95224" imgH="11436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6" name="Object 14"/>
            <p:cNvGraphicFramePr>
              <a:graphicFrameLocks noChangeAspect="1"/>
            </p:cNvGraphicFramePr>
            <p:nvPr/>
          </p:nvGraphicFramePr>
          <p:xfrm>
            <a:off x="720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50" name="Equation" r:id="rId12" imgW="95224" imgH="114367" progId="Equation.3">
                    <p:embed/>
                  </p:oleObj>
                </mc:Choice>
                <mc:Fallback>
                  <p:oleObj name="Equation" r:id="rId12" imgW="95224" imgH="11436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7" name="Object 15"/>
            <p:cNvGraphicFramePr>
              <a:graphicFrameLocks noChangeAspect="1"/>
            </p:cNvGraphicFramePr>
            <p:nvPr/>
          </p:nvGraphicFramePr>
          <p:xfrm>
            <a:off x="163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51" name="Equation" r:id="rId14" imgW="95224" imgH="114367" progId="Equation.3">
                    <p:embed/>
                  </p:oleObj>
                </mc:Choice>
                <mc:Fallback>
                  <p:oleObj name="Equation" r:id="rId14" imgW="95224" imgH="11436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8" name="Oval 16"/>
            <p:cNvSpPr>
              <a:spLocks noChangeArrowheads="1"/>
            </p:cNvSpPr>
            <p:nvPr/>
          </p:nvSpPr>
          <p:spPr bwMode="auto">
            <a:xfrm>
              <a:off x="384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89" name="Oval 17"/>
            <p:cNvSpPr>
              <a:spLocks noChangeArrowheads="1"/>
            </p:cNvSpPr>
            <p:nvPr/>
          </p:nvSpPr>
          <p:spPr bwMode="auto">
            <a:xfrm>
              <a:off x="86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0" name="Oval 18"/>
            <p:cNvSpPr>
              <a:spLocks noChangeArrowheads="1"/>
            </p:cNvSpPr>
            <p:nvPr/>
          </p:nvSpPr>
          <p:spPr bwMode="auto">
            <a:xfrm>
              <a:off x="1776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1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2" name="Oval 20"/>
            <p:cNvSpPr>
              <a:spLocks noChangeArrowheads="1"/>
            </p:cNvSpPr>
            <p:nvPr/>
          </p:nvSpPr>
          <p:spPr bwMode="auto">
            <a:xfrm>
              <a:off x="336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3" name="Oval 21"/>
            <p:cNvSpPr>
              <a:spLocks noChangeArrowheads="1"/>
            </p:cNvSpPr>
            <p:nvPr/>
          </p:nvSpPr>
          <p:spPr bwMode="auto">
            <a:xfrm>
              <a:off x="816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4" name="Oval 22"/>
            <p:cNvSpPr>
              <a:spLocks noChangeArrowheads="1"/>
            </p:cNvSpPr>
            <p:nvPr/>
          </p:nvSpPr>
          <p:spPr bwMode="auto">
            <a:xfrm>
              <a:off x="1728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5" name="Oval 23"/>
            <p:cNvSpPr>
              <a:spLocks noChangeArrowheads="1"/>
            </p:cNvSpPr>
            <p:nvPr/>
          </p:nvSpPr>
          <p:spPr bwMode="auto">
            <a:xfrm>
              <a:off x="2112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6" name="Rectangle 24"/>
            <p:cNvSpPr>
              <a:spLocks noChangeArrowheads="1"/>
            </p:cNvSpPr>
            <p:nvPr/>
          </p:nvSpPr>
          <p:spPr bwMode="auto">
            <a:xfrm>
              <a:off x="0" y="1584"/>
              <a:ext cx="2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A  (B   C)=(A   B)   C</a:t>
              </a:r>
            </a:p>
          </p:txBody>
        </p:sp>
        <p:sp>
          <p:nvSpPr>
            <p:cNvPr id="66597" name="Rectangle 25"/>
            <p:cNvSpPr>
              <a:spLocks noChangeArrowheads="1"/>
            </p:cNvSpPr>
            <p:nvPr/>
          </p:nvSpPr>
          <p:spPr bwMode="auto">
            <a:xfrm>
              <a:off x="0" y="1968"/>
              <a:ext cx="2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A   (B   C)=(A  B)  C</a:t>
              </a:r>
            </a:p>
          </p:txBody>
        </p:sp>
      </p:grp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304800" y="4078288"/>
            <a:ext cx="222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分配律</a:t>
            </a:r>
          </a:p>
        </p:txBody>
      </p: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406400" y="5527675"/>
            <a:ext cx="8050213" cy="1112838"/>
            <a:chOff x="0" y="3463"/>
            <a:chExt cx="5071" cy="701"/>
          </a:xfrm>
        </p:grpSpPr>
        <p:graphicFrame>
          <p:nvGraphicFramePr>
            <p:cNvPr id="66573" name="Object 28"/>
            <p:cNvGraphicFramePr>
              <a:graphicFrameLocks noChangeAspect="1"/>
            </p:cNvGraphicFramePr>
            <p:nvPr/>
          </p:nvGraphicFramePr>
          <p:xfrm>
            <a:off x="2448" y="388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52" name="Equation" r:id="rId16" imgW="95224" imgH="114367" progId="Equation.3">
                    <p:embed/>
                  </p:oleObj>
                </mc:Choice>
                <mc:Fallback>
                  <p:oleObj name="Equation" r:id="rId16" imgW="95224" imgH="114367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88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4" name="Line 29"/>
            <p:cNvSpPr>
              <a:spLocks noChangeShapeType="1"/>
            </p:cNvSpPr>
            <p:nvPr/>
          </p:nvSpPr>
          <p:spPr bwMode="auto">
            <a:xfrm>
              <a:off x="1536" y="35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5" name="Line 30"/>
            <p:cNvSpPr>
              <a:spLocks noChangeShapeType="1"/>
            </p:cNvSpPr>
            <p:nvPr/>
          </p:nvSpPr>
          <p:spPr bwMode="auto">
            <a:xfrm>
              <a:off x="2016" y="35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6" name="Line 31"/>
            <p:cNvSpPr>
              <a:spLocks noChangeShapeType="1"/>
            </p:cNvSpPr>
            <p:nvPr/>
          </p:nvSpPr>
          <p:spPr bwMode="auto">
            <a:xfrm>
              <a:off x="3168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7" name="Line 32"/>
            <p:cNvSpPr>
              <a:spLocks noChangeShapeType="1"/>
            </p:cNvSpPr>
            <p:nvPr/>
          </p:nvSpPr>
          <p:spPr bwMode="auto">
            <a:xfrm>
              <a:off x="3504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8" name="Line 33"/>
            <p:cNvSpPr>
              <a:spLocks noChangeShapeType="1"/>
            </p:cNvSpPr>
            <p:nvPr/>
          </p:nvSpPr>
          <p:spPr bwMode="auto">
            <a:xfrm>
              <a:off x="4368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9" name="Line 34"/>
            <p:cNvSpPr>
              <a:spLocks noChangeShapeType="1"/>
            </p:cNvSpPr>
            <p:nvPr/>
          </p:nvSpPr>
          <p:spPr bwMode="auto">
            <a:xfrm>
              <a:off x="4704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0" name="Line 35"/>
            <p:cNvSpPr>
              <a:spLocks noChangeShapeType="1"/>
            </p:cNvSpPr>
            <p:nvPr/>
          </p:nvSpPr>
          <p:spPr bwMode="auto">
            <a:xfrm>
              <a:off x="1056" y="38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1" name="Line 36"/>
            <p:cNvSpPr>
              <a:spLocks noChangeShapeType="1"/>
            </p:cNvSpPr>
            <p:nvPr/>
          </p:nvSpPr>
          <p:spPr bwMode="auto">
            <a:xfrm>
              <a:off x="1488" y="38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2" name="Rectangle 37"/>
            <p:cNvSpPr>
              <a:spLocks noChangeArrowheads="1"/>
            </p:cNvSpPr>
            <p:nvPr/>
          </p:nvSpPr>
          <p:spPr bwMode="auto">
            <a:xfrm>
              <a:off x="432" y="3799"/>
              <a:ext cx="32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黑体" panose="02010609060101010101" pitchFamily="49" charset="-122"/>
                </a:rPr>
                <a:t> =ABC+ABC=A(B   C)=</a:t>
              </a:r>
              <a:r>
                <a:rPr lang="zh-CN" altLang="en-US">
                  <a:ea typeface="黑体" panose="02010609060101010101" pitchFamily="49" charset="-122"/>
                </a:rPr>
                <a:t>左式</a:t>
              </a:r>
            </a:p>
          </p:txBody>
        </p:sp>
        <p:sp>
          <p:nvSpPr>
            <p:cNvPr id="66583" name="Rectangle 38"/>
            <p:cNvSpPr>
              <a:spLocks noChangeArrowheads="1"/>
            </p:cNvSpPr>
            <p:nvPr/>
          </p:nvSpPr>
          <p:spPr bwMode="auto">
            <a:xfrm>
              <a:off x="0" y="3463"/>
              <a:ext cx="50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ea typeface="黑体" panose="02010609060101010101" pitchFamily="49" charset="-122"/>
                </a:rPr>
                <a:t>证</a:t>
              </a:r>
              <a:r>
                <a:rPr lang="en-US" altLang="zh-CN" dirty="0">
                  <a:ea typeface="黑体" panose="02010609060101010101" pitchFamily="49" charset="-122"/>
                </a:rPr>
                <a:t>: </a:t>
              </a:r>
              <a:r>
                <a:rPr lang="zh-CN" altLang="en-US" dirty="0">
                  <a:ea typeface="黑体" panose="02010609060101010101" pitchFamily="49" charset="-122"/>
                </a:rPr>
                <a:t>右式</a:t>
              </a:r>
              <a:r>
                <a:rPr lang="en-US" altLang="zh-CN" dirty="0">
                  <a:ea typeface="黑体" panose="02010609060101010101" pitchFamily="49" charset="-122"/>
                </a:rPr>
                <a:t>=ABAC+ABAC=AB(A+C)+AC(A+B)</a:t>
              </a:r>
            </a:p>
          </p:txBody>
        </p:sp>
      </p:grpSp>
      <p:grpSp>
        <p:nvGrpSpPr>
          <p:cNvPr id="36903" name="Group 39"/>
          <p:cNvGrpSpPr>
            <a:grpSpLocks/>
          </p:cNvGrpSpPr>
          <p:nvPr/>
        </p:nvGrpSpPr>
        <p:grpSpPr bwMode="auto">
          <a:xfrm>
            <a:off x="2590800" y="4779963"/>
            <a:ext cx="3254375" cy="579437"/>
            <a:chOff x="0" y="3072"/>
            <a:chExt cx="2050" cy="365"/>
          </a:xfrm>
        </p:grpSpPr>
        <p:graphicFrame>
          <p:nvGraphicFramePr>
            <p:cNvPr id="66570" name="Object 40"/>
            <p:cNvGraphicFramePr>
              <a:graphicFrameLocks noChangeAspect="1"/>
            </p:cNvGraphicFramePr>
            <p:nvPr/>
          </p:nvGraphicFramePr>
          <p:xfrm>
            <a:off x="48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53" name="Equation" r:id="rId18" imgW="95224" imgH="114367" progId="Equation.3">
                    <p:embed/>
                  </p:oleObj>
                </mc:Choice>
                <mc:Fallback>
                  <p:oleObj name="Equation" r:id="rId18" imgW="95224" imgH="114367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1" name="Object 41"/>
            <p:cNvGraphicFramePr>
              <a:graphicFrameLocks noChangeAspect="1"/>
            </p:cNvGraphicFramePr>
            <p:nvPr/>
          </p:nvGraphicFramePr>
          <p:xfrm>
            <a:off x="144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54" name="Equation" r:id="rId20" imgW="95224" imgH="114367" progId="Equation.3">
                    <p:embed/>
                  </p:oleObj>
                </mc:Choice>
                <mc:Fallback>
                  <p:oleObj name="Equation" r:id="rId20" imgW="95224" imgH="114367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2" name="Rectangle 42"/>
            <p:cNvSpPr>
              <a:spLocks noChangeArrowheads="1"/>
            </p:cNvSpPr>
            <p:nvPr/>
          </p:nvSpPr>
          <p:spPr bwMode="auto">
            <a:xfrm>
              <a:off x="0" y="3072"/>
              <a:ext cx="20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A(B   C)=AB   AC</a:t>
              </a:r>
            </a:p>
          </p:txBody>
        </p:sp>
      </p:grp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298450" y="246063"/>
            <a:ext cx="222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(3) </a:t>
            </a:r>
            <a:r>
              <a:rPr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交换律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utoUpdateAnimBg="0"/>
      <p:bldP spid="3689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D0B47-3C2A-48F0-A96E-3217861D226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grpSp>
        <p:nvGrpSpPr>
          <p:cNvPr id="37902" name="Group 14"/>
          <p:cNvGrpSpPr>
            <a:grpSpLocks/>
          </p:cNvGrpSpPr>
          <p:nvPr/>
        </p:nvGrpSpPr>
        <p:grpSpPr bwMode="auto">
          <a:xfrm>
            <a:off x="381000" y="3810000"/>
            <a:ext cx="6126163" cy="579438"/>
            <a:chOff x="192" y="2784"/>
            <a:chExt cx="3859" cy="365"/>
          </a:xfrm>
        </p:grpSpPr>
        <p:graphicFrame>
          <p:nvGraphicFramePr>
            <p:cNvPr id="68636" name="Object 15"/>
            <p:cNvGraphicFramePr>
              <a:graphicFrameLocks noChangeAspect="1"/>
            </p:cNvGraphicFramePr>
            <p:nvPr/>
          </p:nvGraphicFramePr>
          <p:xfrm>
            <a:off x="768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7" name="Equation" r:id="rId4" imgW="95224" imgH="114367" progId="Equation.3">
                    <p:embed/>
                  </p:oleObj>
                </mc:Choice>
                <mc:Fallback>
                  <p:oleObj name="Equation" r:id="rId4" imgW="95224" imgH="11436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7" name="Object 16"/>
            <p:cNvGraphicFramePr>
              <a:graphicFrameLocks noChangeAspect="1"/>
            </p:cNvGraphicFramePr>
            <p:nvPr/>
          </p:nvGraphicFramePr>
          <p:xfrm>
            <a:off x="2016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8" name="Equation" r:id="rId6" imgW="95224" imgH="114367" progId="Equation.3">
                    <p:embed/>
                  </p:oleObj>
                </mc:Choice>
                <mc:Fallback>
                  <p:oleObj name="Equation" r:id="rId6" imgW="95224" imgH="114367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8" name="Object 17"/>
            <p:cNvGraphicFramePr>
              <a:graphicFrameLocks noChangeAspect="1"/>
            </p:cNvGraphicFramePr>
            <p:nvPr/>
          </p:nvGraphicFramePr>
          <p:xfrm>
            <a:off x="3312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9" name="Equation" r:id="rId8" imgW="95224" imgH="114367" progId="Equation.3">
                    <p:embed/>
                  </p:oleObj>
                </mc:Choice>
                <mc:Fallback>
                  <p:oleObj name="Equation" r:id="rId8" imgW="95224" imgH="11436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9" name="Rectangle 18"/>
            <p:cNvSpPr>
              <a:spLocks noChangeArrowheads="1"/>
            </p:cNvSpPr>
            <p:nvPr/>
          </p:nvSpPr>
          <p:spPr bwMode="auto">
            <a:xfrm>
              <a:off x="192" y="2784"/>
              <a:ext cx="38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ahoma" panose="020B0604030504040204" pitchFamily="34" charset="0"/>
                  <a:ea typeface="黑体" panose="02010609060101010101" pitchFamily="49" charset="-122"/>
                </a:rPr>
                <a:t>若</a:t>
              </a:r>
              <a:r>
                <a:rPr lang="zh-CN" altLang="en-US">
                  <a:latin typeface="Tahoma" panose="020B0604030504040204" pitchFamily="34" charset="0"/>
                </a:rPr>
                <a:t> </a:t>
              </a:r>
              <a:r>
                <a:rPr lang="en-US" altLang="zh-CN">
                  <a:latin typeface="Tahoma" panose="020B0604030504040204" pitchFamily="34" charset="0"/>
                </a:rPr>
                <a:t>A   B=C </a:t>
              </a:r>
              <a:r>
                <a:rPr lang="zh-CN" altLang="en-US">
                  <a:latin typeface="Tahoma" panose="020B0604030504040204" pitchFamily="34" charset="0"/>
                  <a:ea typeface="黑体" panose="02010609060101010101" pitchFamily="49" charset="-122"/>
                </a:rPr>
                <a:t>则</a:t>
              </a:r>
              <a:r>
                <a:rPr lang="zh-CN" altLang="en-US">
                  <a:latin typeface="Tahoma" panose="020B0604030504040204" pitchFamily="34" charset="0"/>
                </a:rPr>
                <a:t> </a:t>
              </a:r>
              <a:r>
                <a:rPr lang="en-US" altLang="zh-CN">
                  <a:latin typeface="Tahoma" panose="020B0604030504040204" pitchFamily="34" charset="0"/>
                </a:rPr>
                <a:t>A  C=B </a:t>
              </a:r>
              <a:r>
                <a:rPr lang="zh-CN" altLang="en-US">
                  <a:latin typeface="Tahoma" panose="020B0604030504040204" pitchFamily="34" charset="0"/>
                  <a:ea typeface="黑体" panose="02010609060101010101" pitchFamily="49" charset="-122"/>
                </a:rPr>
                <a:t>或</a:t>
              </a:r>
              <a:r>
                <a:rPr lang="zh-CN" altLang="en-US">
                  <a:latin typeface="Tahoma" panose="020B0604030504040204" pitchFamily="34" charset="0"/>
                </a:rPr>
                <a:t> </a:t>
              </a:r>
              <a:r>
                <a:rPr lang="en-US" altLang="zh-CN">
                  <a:latin typeface="Tahoma" panose="020B0604030504040204" pitchFamily="34" charset="0"/>
                </a:rPr>
                <a:t>B   C=A</a:t>
              </a:r>
            </a:p>
          </p:txBody>
        </p:sp>
      </p:grp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81000" y="2971800"/>
            <a:ext cx="304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因果互换律</a:t>
            </a:r>
          </a:p>
        </p:txBody>
      </p:sp>
      <p:grpSp>
        <p:nvGrpSpPr>
          <p:cNvPr id="37926" name="Group 38"/>
          <p:cNvGrpSpPr>
            <a:grpSpLocks/>
          </p:cNvGrpSpPr>
          <p:nvPr/>
        </p:nvGrpSpPr>
        <p:grpSpPr bwMode="auto">
          <a:xfrm>
            <a:off x="125412" y="1295402"/>
            <a:ext cx="8637588" cy="1195389"/>
            <a:chOff x="1" y="800"/>
            <a:chExt cx="5441" cy="753"/>
          </a:xfrm>
        </p:grpSpPr>
        <p:grpSp>
          <p:nvGrpSpPr>
            <p:cNvPr id="68624" name="Group 20"/>
            <p:cNvGrpSpPr>
              <a:grpSpLocks/>
            </p:cNvGrpSpPr>
            <p:nvPr/>
          </p:nvGrpSpPr>
          <p:grpSpPr bwMode="auto">
            <a:xfrm>
              <a:off x="972" y="1185"/>
              <a:ext cx="3599" cy="368"/>
              <a:chOff x="247" y="1617"/>
              <a:chExt cx="3599" cy="368"/>
            </a:xfrm>
          </p:grpSpPr>
          <p:sp>
            <p:nvSpPr>
              <p:cNvPr id="68631" name="Oval 21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8632" name="Oval 2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8633" name="Line 23"/>
              <p:cNvSpPr>
                <a:spLocks noChangeShapeType="1"/>
              </p:cNvSpPr>
              <p:nvPr/>
            </p:nvSpPr>
            <p:spPr bwMode="auto">
              <a:xfrm>
                <a:off x="1488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34" name="Line 24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35" name="Rectangle 25"/>
              <p:cNvSpPr>
                <a:spLocks noChangeArrowheads="1"/>
              </p:cNvSpPr>
              <p:nvPr/>
            </p:nvSpPr>
            <p:spPr bwMode="auto">
              <a:xfrm>
                <a:off x="247" y="1617"/>
                <a:ext cx="359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dirty="0">
                    <a:latin typeface="Tahoma" panose="020B0604030504040204" pitchFamily="34" charset="0"/>
                  </a:rPr>
                  <a:t>=  A+BC+BC=A+(B   C)=</a:t>
                </a:r>
                <a:r>
                  <a:rPr lang="zh-CN" altLang="en-US" dirty="0">
                    <a:latin typeface="Tahoma" panose="020B0604030504040204" pitchFamily="34" charset="0"/>
                    <a:ea typeface="黑体" panose="02010609060101010101" pitchFamily="49" charset="-122"/>
                  </a:rPr>
                  <a:t>左式</a:t>
                </a:r>
              </a:p>
            </p:txBody>
          </p:sp>
        </p:grpSp>
        <p:sp>
          <p:nvSpPr>
            <p:cNvPr id="68625" name="Line 27"/>
            <p:cNvSpPr>
              <a:spLocks noChangeShapeType="1"/>
            </p:cNvSpPr>
            <p:nvPr/>
          </p:nvSpPr>
          <p:spPr bwMode="auto">
            <a:xfrm>
              <a:off x="1229" y="8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6" name="Line 28"/>
            <p:cNvSpPr>
              <a:spLocks noChangeShapeType="1"/>
            </p:cNvSpPr>
            <p:nvPr/>
          </p:nvSpPr>
          <p:spPr bwMode="auto">
            <a:xfrm>
              <a:off x="1872" y="81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7" name="Line 29"/>
            <p:cNvSpPr>
              <a:spLocks noChangeShapeType="1"/>
            </p:cNvSpPr>
            <p:nvPr/>
          </p:nvSpPr>
          <p:spPr bwMode="auto">
            <a:xfrm>
              <a:off x="4080" y="8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8" name="Line 30"/>
            <p:cNvSpPr>
              <a:spLocks noChangeShapeType="1"/>
            </p:cNvSpPr>
            <p:nvPr/>
          </p:nvSpPr>
          <p:spPr bwMode="auto">
            <a:xfrm>
              <a:off x="4368" y="8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9" name="Line 31"/>
            <p:cNvSpPr>
              <a:spLocks noChangeShapeType="1"/>
            </p:cNvSpPr>
            <p:nvPr/>
          </p:nvSpPr>
          <p:spPr bwMode="auto">
            <a:xfrm>
              <a:off x="4224" y="8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0" name="Rectangle 32"/>
            <p:cNvSpPr>
              <a:spLocks noChangeArrowheads="1"/>
            </p:cNvSpPr>
            <p:nvPr/>
          </p:nvSpPr>
          <p:spPr bwMode="auto">
            <a:xfrm>
              <a:off x="1" y="800"/>
              <a:ext cx="544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证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右式</a:t>
              </a:r>
              <a:r>
                <a:rPr lang="en-US" altLang="zh-CN" dirty="0">
                  <a:latin typeface="Tahoma" panose="020B0604030504040204" pitchFamily="34" charset="0"/>
                </a:rPr>
                <a:t>=A+B⸱A+C+(A+B)(A+C)=ABC+A+BC</a:t>
              </a:r>
            </a:p>
          </p:txBody>
        </p:sp>
      </p:grpSp>
      <p:grpSp>
        <p:nvGrpSpPr>
          <p:cNvPr id="37921" name="Group 33"/>
          <p:cNvGrpSpPr>
            <a:grpSpLocks/>
          </p:cNvGrpSpPr>
          <p:nvPr/>
        </p:nvGrpSpPr>
        <p:grpSpPr bwMode="auto">
          <a:xfrm>
            <a:off x="7315200" y="2971800"/>
            <a:ext cx="1489075" cy="2227263"/>
            <a:chOff x="4464" y="2352"/>
            <a:chExt cx="938" cy="1403"/>
          </a:xfrm>
        </p:grpSpPr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4464" y="2352"/>
              <a:ext cx="938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457200" indent="-457200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A  B  C</a:t>
              </a:r>
            </a:p>
            <a:p>
              <a:pPr marL="457200" indent="-457200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0   0  0</a:t>
              </a:r>
            </a:p>
            <a:p>
              <a:pPr marL="457200" indent="-457200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0   1  1</a:t>
              </a:r>
            </a:p>
            <a:p>
              <a:pPr marL="457200" indent="-457200" eaLnBrk="1" hangingPunct="1">
                <a:buFontTx/>
                <a:buAutoNum type="arabicPlain"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 0  1</a:t>
              </a:r>
            </a:p>
            <a:p>
              <a:pPr marL="457200" indent="-457200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1   1  0</a:t>
              </a:r>
            </a:p>
          </p:txBody>
        </p:sp>
        <p:sp>
          <p:nvSpPr>
            <p:cNvPr id="68622" name="Line 35"/>
            <p:cNvSpPr>
              <a:spLocks noChangeShapeType="1"/>
            </p:cNvSpPr>
            <p:nvPr/>
          </p:nvSpPr>
          <p:spPr bwMode="auto">
            <a:xfrm>
              <a:off x="4464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3" name="Line 36"/>
            <p:cNvSpPr>
              <a:spLocks noChangeShapeType="1"/>
            </p:cNvSpPr>
            <p:nvPr/>
          </p:nvSpPr>
          <p:spPr bwMode="auto">
            <a:xfrm>
              <a:off x="5088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615" name="Group 41"/>
          <p:cNvGrpSpPr>
            <a:grpSpLocks/>
          </p:cNvGrpSpPr>
          <p:nvPr/>
        </p:nvGrpSpPr>
        <p:grpSpPr bwMode="auto">
          <a:xfrm>
            <a:off x="679451" y="373063"/>
            <a:ext cx="4248150" cy="579437"/>
            <a:chOff x="428" y="235"/>
            <a:chExt cx="2676" cy="365"/>
          </a:xfrm>
        </p:grpSpPr>
        <p:sp>
          <p:nvSpPr>
            <p:cNvPr id="68616" name="Oval 2"/>
            <p:cNvSpPr>
              <a:spLocks noChangeArrowheads="1"/>
            </p:cNvSpPr>
            <p:nvPr/>
          </p:nvSpPr>
          <p:spPr bwMode="auto">
            <a:xfrm>
              <a:off x="1073" y="35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8617" name="Oval 3"/>
            <p:cNvSpPr>
              <a:spLocks noChangeArrowheads="1"/>
            </p:cNvSpPr>
            <p:nvPr/>
          </p:nvSpPr>
          <p:spPr bwMode="auto">
            <a:xfrm>
              <a:off x="2256" y="35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8618" name="Oval 4"/>
            <p:cNvSpPr>
              <a:spLocks noChangeArrowheads="1"/>
            </p:cNvSpPr>
            <p:nvPr/>
          </p:nvSpPr>
          <p:spPr bwMode="auto">
            <a:xfrm>
              <a:off x="1121" y="40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8619" name="Oval 5"/>
            <p:cNvSpPr>
              <a:spLocks noChangeArrowheads="1"/>
            </p:cNvSpPr>
            <p:nvPr/>
          </p:nvSpPr>
          <p:spPr bwMode="auto">
            <a:xfrm>
              <a:off x="2301" y="40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428" y="235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A+(B  C)=(A+B) (A+C)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EC13AA-31ED-4B87-8F8E-1090D45829D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23850" y="373063"/>
            <a:ext cx="2635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(7) </a:t>
            </a:r>
            <a:r>
              <a:rPr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常用式子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476250" y="1249363"/>
            <a:ext cx="8032750" cy="1646237"/>
            <a:chOff x="240" y="528"/>
            <a:chExt cx="5060" cy="1037"/>
          </a:xfrm>
        </p:grpSpPr>
        <p:graphicFrame>
          <p:nvGraphicFramePr>
            <p:cNvPr id="70673" name="Object 4"/>
            <p:cNvGraphicFramePr>
              <a:graphicFrameLocks noChangeAspect="1"/>
            </p:cNvGraphicFramePr>
            <p:nvPr/>
          </p:nvGraphicFramePr>
          <p:xfrm>
            <a:off x="624" y="1008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26" name="Equation" r:id="rId4" imgW="95224" imgH="114367" progId="Equation.3">
                    <p:embed/>
                  </p:oleObj>
                </mc:Choice>
                <mc:Fallback>
                  <p:oleObj name="Equation" r:id="rId4" imgW="95224" imgH="114367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08"/>
                          <a:ext cx="2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4" name="Object 5"/>
            <p:cNvGraphicFramePr>
              <a:graphicFrameLocks noChangeAspect="1"/>
            </p:cNvGraphicFramePr>
            <p:nvPr/>
          </p:nvGraphicFramePr>
          <p:xfrm>
            <a:off x="1200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27" name="Equation" r:id="rId6" imgW="95224" imgH="114367" progId="Equation.3">
                    <p:embed/>
                  </p:oleObj>
                </mc:Choice>
                <mc:Fallback>
                  <p:oleObj name="Equation" r:id="rId6" imgW="95224" imgH="11436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5" name="Object 6"/>
            <p:cNvGraphicFramePr>
              <a:graphicFrameLocks noChangeAspect="1"/>
            </p:cNvGraphicFramePr>
            <p:nvPr/>
          </p:nvGraphicFramePr>
          <p:xfrm>
            <a:off x="1872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28" name="Equation" r:id="rId8" imgW="95224" imgH="114367" progId="Equation.3">
                    <p:embed/>
                  </p:oleObj>
                </mc:Choice>
                <mc:Fallback>
                  <p:oleObj name="Equation" r:id="rId8" imgW="95224" imgH="11436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6" name="AutoShape 7"/>
            <p:cNvSpPr>
              <a:spLocks/>
            </p:cNvSpPr>
            <p:nvPr/>
          </p:nvSpPr>
          <p:spPr bwMode="auto">
            <a:xfrm>
              <a:off x="2688" y="720"/>
              <a:ext cx="144" cy="672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240" y="888"/>
              <a:ext cx="2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=</a:t>
              </a: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2880" y="528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1  (1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的个数为奇数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0  (1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的个数为偶数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graphicFrame>
          <p:nvGraphicFramePr>
            <p:cNvPr id="70680" name="Object 11"/>
            <p:cNvGraphicFramePr>
              <a:graphicFrameLocks noChangeAspect="1"/>
            </p:cNvGraphicFramePr>
            <p:nvPr/>
          </p:nvGraphicFramePr>
          <p:xfrm>
            <a:off x="1488" y="1056"/>
            <a:ext cx="28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29" name="Equation" r:id="rId10" imgW="85764" imgH="0" progId="Equation.3">
                    <p:embed/>
                  </p:oleObj>
                </mc:Choice>
                <mc:Fallback>
                  <p:oleObj name="Equation" r:id="rId10" imgW="85764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056"/>
                          <a:ext cx="28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4" name="Group 12"/>
          <p:cNvGrpSpPr>
            <a:grpSpLocks/>
          </p:cNvGrpSpPr>
          <p:nvPr/>
        </p:nvGrpSpPr>
        <p:grpSpPr bwMode="auto">
          <a:xfrm>
            <a:off x="476250" y="3581400"/>
            <a:ext cx="8058150" cy="1722438"/>
            <a:chOff x="336" y="2352"/>
            <a:chExt cx="5076" cy="1085"/>
          </a:xfrm>
        </p:grpSpPr>
        <p:sp>
          <p:nvSpPr>
            <p:cNvPr id="70662" name="Oval 13"/>
            <p:cNvSpPr>
              <a:spLocks noChangeArrowheads="1"/>
            </p:cNvSpPr>
            <p:nvPr/>
          </p:nvSpPr>
          <p:spPr bwMode="auto">
            <a:xfrm>
              <a:off x="7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0663" name="Oval 14"/>
            <p:cNvSpPr>
              <a:spLocks noChangeArrowheads="1"/>
            </p:cNvSpPr>
            <p:nvPr/>
          </p:nvSpPr>
          <p:spPr bwMode="auto">
            <a:xfrm>
              <a:off x="1344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0664" name="Oval 15"/>
            <p:cNvSpPr>
              <a:spLocks noChangeArrowheads="1"/>
            </p:cNvSpPr>
            <p:nvPr/>
          </p:nvSpPr>
          <p:spPr bwMode="auto">
            <a:xfrm>
              <a:off x="19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0665" name="Oval 16"/>
            <p:cNvSpPr>
              <a:spLocks noChangeArrowheads="1"/>
            </p:cNvSpPr>
            <p:nvPr/>
          </p:nvSpPr>
          <p:spPr bwMode="auto">
            <a:xfrm>
              <a:off x="7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0666" name="Oval 17"/>
            <p:cNvSpPr>
              <a:spLocks noChangeArrowheads="1"/>
            </p:cNvSpPr>
            <p:nvPr/>
          </p:nvSpPr>
          <p:spPr bwMode="auto">
            <a:xfrm>
              <a:off x="1296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0667" name="Oval 18"/>
            <p:cNvSpPr>
              <a:spLocks noChangeArrowheads="1"/>
            </p:cNvSpPr>
            <p:nvPr/>
          </p:nvSpPr>
          <p:spPr bwMode="auto">
            <a:xfrm>
              <a:off x="19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0668" name="AutoShape 19"/>
            <p:cNvSpPr>
              <a:spLocks/>
            </p:cNvSpPr>
            <p:nvPr/>
          </p:nvSpPr>
          <p:spPr bwMode="auto">
            <a:xfrm>
              <a:off x="2736" y="2616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3120" y="235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1 (1</a:t>
              </a: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的个数为偶数</a:t>
              </a: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336" y="2760"/>
              <a:ext cx="2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=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    </a:t>
              </a:r>
            </a:p>
          </p:txBody>
        </p:sp>
        <p:sp>
          <p:nvSpPr>
            <p:cNvPr id="38934" name="Rectangle 22"/>
            <p:cNvSpPr>
              <a:spLocks noChangeArrowheads="1"/>
            </p:cNvSpPr>
            <p:nvPr/>
          </p:nvSpPr>
          <p:spPr bwMode="auto">
            <a:xfrm>
              <a:off x="3120" y="307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0 (1</a:t>
              </a: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的个数为奇数</a:t>
              </a: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graphicFrame>
          <p:nvGraphicFramePr>
            <p:cNvPr id="70672" name="Object 23"/>
            <p:cNvGraphicFramePr>
              <a:graphicFrameLocks noChangeAspect="1"/>
            </p:cNvGraphicFramePr>
            <p:nvPr/>
          </p:nvGraphicFramePr>
          <p:xfrm>
            <a:off x="1536" y="2880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30" name="Equation" r:id="rId12" imgW="85764" imgH="0" progId="Equation.3">
                    <p:embed/>
                  </p:oleObj>
                </mc:Choice>
                <mc:Fallback>
                  <p:oleObj name="Equation" r:id="rId12" imgW="85764" imgH="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880"/>
                          <a:ext cx="28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2D5D50-D467-4F52-8049-61626687E8C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228600" y="228600"/>
            <a:ext cx="60198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2.2.4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正逻辑与负逻辑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0" y="1501775"/>
            <a:ext cx="8763000" cy="20796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各种逻辑运算最终是通过相应的逻辑门来实现的。如果把门电路的输入、输出电压的高电平赋值为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，低电平赋值为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，这种关系称为正逻辑关系。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28600" y="3886200"/>
            <a:ext cx="8763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如果把门电路的输入、输出电压的高电平赋值为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，低电平赋值为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，这种关系称为负逻辑关系。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 autoUpdateAnimBg="0"/>
      <p:bldP spid="39943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C865FC-DC3A-44E3-8943-60878F7C6F2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49381" y="54987"/>
            <a:ext cx="3068469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正逻辑与负逻辑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587518" y="621891"/>
            <a:ext cx="1788854" cy="193899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。灯亮为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7594186" y="709260"/>
            <a:ext cx="1420582" cy="5847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与运算</a:t>
            </a:r>
          </a:p>
        </p:txBody>
      </p:sp>
      <p:grpSp>
        <p:nvGrpSpPr>
          <p:cNvPr id="5138" name="Group 18"/>
          <p:cNvGrpSpPr>
            <a:grpSpLocks/>
          </p:cNvGrpSpPr>
          <p:nvPr/>
        </p:nvGrpSpPr>
        <p:grpSpPr bwMode="auto">
          <a:xfrm>
            <a:off x="118654" y="811276"/>
            <a:ext cx="2669070" cy="1633765"/>
            <a:chOff x="960" y="1392"/>
            <a:chExt cx="2392" cy="1200"/>
          </a:xfrm>
        </p:grpSpPr>
        <p:sp>
          <p:nvSpPr>
            <p:cNvPr id="7193" name="Line 19"/>
            <p:cNvSpPr>
              <a:spLocks noChangeShapeType="1"/>
            </p:cNvSpPr>
            <p:nvPr/>
          </p:nvSpPr>
          <p:spPr bwMode="auto">
            <a:xfrm>
              <a:off x="138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194" name="Line 20"/>
            <p:cNvSpPr>
              <a:spLocks noChangeShapeType="1"/>
            </p:cNvSpPr>
            <p:nvPr/>
          </p:nvSpPr>
          <p:spPr bwMode="auto">
            <a:xfrm>
              <a:off x="1244" y="196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195" name="Line 21"/>
            <p:cNvSpPr>
              <a:spLocks noChangeShapeType="1"/>
            </p:cNvSpPr>
            <p:nvPr/>
          </p:nvSpPr>
          <p:spPr bwMode="auto">
            <a:xfrm>
              <a:off x="1291" y="206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196" name="Line 22"/>
            <p:cNvSpPr>
              <a:spLocks noChangeShapeType="1"/>
            </p:cNvSpPr>
            <p:nvPr/>
          </p:nvSpPr>
          <p:spPr bwMode="auto">
            <a:xfrm>
              <a:off x="1386" y="20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197" name="Line 23"/>
            <p:cNvSpPr>
              <a:spLocks noChangeShapeType="1"/>
            </p:cNvSpPr>
            <p:nvPr/>
          </p:nvSpPr>
          <p:spPr bwMode="auto">
            <a:xfrm>
              <a:off x="1386" y="1632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198" name="Line 24"/>
            <p:cNvSpPr>
              <a:spLocks noChangeShapeType="1"/>
            </p:cNvSpPr>
            <p:nvPr/>
          </p:nvSpPr>
          <p:spPr bwMode="auto">
            <a:xfrm flipV="1">
              <a:off x="1859" y="1440"/>
              <a:ext cx="18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199" name="Line 25"/>
            <p:cNvSpPr>
              <a:spLocks noChangeShapeType="1"/>
            </p:cNvSpPr>
            <p:nvPr/>
          </p:nvSpPr>
          <p:spPr bwMode="auto">
            <a:xfrm>
              <a:off x="2048" y="1632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0" name="Line 26"/>
            <p:cNvSpPr>
              <a:spLocks noChangeShapeType="1"/>
            </p:cNvSpPr>
            <p:nvPr/>
          </p:nvSpPr>
          <p:spPr bwMode="auto">
            <a:xfrm>
              <a:off x="2569" y="16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1" name="Line 27"/>
            <p:cNvSpPr>
              <a:spLocks noChangeShapeType="1"/>
            </p:cNvSpPr>
            <p:nvPr/>
          </p:nvSpPr>
          <p:spPr bwMode="auto">
            <a:xfrm>
              <a:off x="2853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2" name="Oval 28"/>
            <p:cNvSpPr>
              <a:spLocks noChangeArrowheads="1"/>
            </p:cNvSpPr>
            <p:nvPr/>
          </p:nvSpPr>
          <p:spPr bwMode="auto">
            <a:xfrm>
              <a:off x="2663" y="1968"/>
              <a:ext cx="373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2853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4" name="Line 30"/>
            <p:cNvSpPr>
              <a:spLocks noChangeShapeType="1"/>
            </p:cNvSpPr>
            <p:nvPr/>
          </p:nvSpPr>
          <p:spPr bwMode="auto">
            <a:xfrm>
              <a:off x="1386" y="2592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5" name="Line 31"/>
            <p:cNvSpPr>
              <a:spLocks noChangeShapeType="1"/>
            </p:cNvSpPr>
            <p:nvPr/>
          </p:nvSpPr>
          <p:spPr bwMode="auto">
            <a:xfrm>
              <a:off x="2853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6" name="Line 32"/>
            <p:cNvSpPr>
              <a:spLocks noChangeShapeType="1"/>
            </p:cNvSpPr>
            <p:nvPr/>
          </p:nvSpPr>
          <p:spPr bwMode="auto">
            <a:xfrm flipV="1">
              <a:off x="2711" y="2016"/>
              <a:ext cx="27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7" name="Line 33"/>
            <p:cNvSpPr>
              <a:spLocks noChangeShapeType="1"/>
            </p:cNvSpPr>
            <p:nvPr/>
          </p:nvSpPr>
          <p:spPr bwMode="auto">
            <a:xfrm>
              <a:off x="2758" y="2016"/>
              <a:ext cx="18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8" name="Rectangle 34"/>
            <p:cNvSpPr>
              <a:spLocks noChangeArrowheads="1"/>
            </p:cNvSpPr>
            <p:nvPr/>
          </p:nvSpPr>
          <p:spPr bwMode="auto">
            <a:xfrm>
              <a:off x="3072" y="1862"/>
              <a:ext cx="28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7209" name="Rectangle 35"/>
            <p:cNvSpPr>
              <a:spLocks noChangeArrowheads="1"/>
            </p:cNvSpPr>
            <p:nvPr/>
          </p:nvSpPr>
          <p:spPr bwMode="auto">
            <a:xfrm>
              <a:off x="960" y="1879"/>
              <a:ext cx="28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</a:p>
          </p:txBody>
        </p:sp>
        <p:sp>
          <p:nvSpPr>
            <p:cNvPr id="7210" name="Rectangle 36"/>
            <p:cNvSpPr>
              <a:spLocks noChangeArrowheads="1"/>
            </p:cNvSpPr>
            <p:nvPr/>
          </p:nvSpPr>
          <p:spPr bwMode="auto">
            <a:xfrm>
              <a:off x="1764" y="1591"/>
              <a:ext cx="39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</a:p>
          </p:txBody>
        </p:sp>
        <p:sp>
          <p:nvSpPr>
            <p:cNvPr id="7211" name="Rectangle 37"/>
            <p:cNvSpPr>
              <a:spLocks noChangeArrowheads="1"/>
            </p:cNvSpPr>
            <p:nvPr/>
          </p:nvSpPr>
          <p:spPr bwMode="auto">
            <a:xfrm>
              <a:off x="2332" y="1591"/>
              <a:ext cx="28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212" name="Line 38"/>
            <p:cNvSpPr>
              <a:spLocks noChangeShapeType="1"/>
            </p:cNvSpPr>
            <p:nvPr/>
          </p:nvSpPr>
          <p:spPr bwMode="auto">
            <a:xfrm flipV="1">
              <a:off x="2352" y="1440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13" name="Line 39"/>
            <p:cNvSpPr>
              <a:spLocks noChangeShapeType="1"/>
            </p:cNvSpPr>
            <p:nvPr/>
          </p:nvSpPr>
          <p:spPr bwMode="auto">
            <a:xfrm>
              <a:off x="1872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14" name="Line 40"/>
            <p:cNvSpPr>
              <a:spLocks noChangeShapeType="1"/>
            </p:cNvSpPr>
            <p:nvPr/>
          </p:nvSpPr>
          <p:spPr bwMode="auto">
            <a:xfrm>
              <a:off x="2400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5161" name="Group 41"/>
          <p:cNvGrpSpPr>
            <a:grpSpLocks/>
          </p:cNvGrpSpPr>
          <p:nvPr/>
        </p:nvGrpSpPr>
        <p:grpSpPr bwMode="auto">
          <a:xfrm>
            <a:off x="5570962" y="86851"/>
            <a:ext cx="1784904" cy="2506166"/>
            <a:chOff x="3216" y="1872"/>
            <a:chExt cx="1406" cy="2164"/>
          </a:xfrm>
        </p:grpSpPr>
        <p:sp>
          <p:nvSpPr>
            <p:cNvPr id="7185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7186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7187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7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</a:p>
          </p:txBody>
        </p:sp>
        <p:sp>
          <p:nvSpPr>
            <p:cNvPr id="7188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  <a:endPara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9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1   0   0</a:t>
              </a:r>
            </a:p>
          </p:txBody>
        </p:sp>
        <p:sp>
          <p:nvSpPr>
            <p:cNvPr id="7190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 0   1   0</a:t>
              </a:r>
            </a:p>
          </p:txBody>
        </p:sp>
        <p:sp>
          <p:nvSpPr>
            <p:cNvPr id="7191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</a:p>
          </p:txBody>
        </p:sp>
        <p:sp>
          <p:nvSpPr>
            <p:cNvPr id="7192" name="Rectangle 49"/>
            <p:cNvSpPr>
              <a:spLocks noChangeArrowheads="1"/>
            </p:cNvSpPr>
            <p:nvPr/>
          </p:nvSpPr>
          <p:spPr bwMode="auto">
            <a:xfrm>
              <a:off x="3216" y="2246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</a:p>
          </p:txBody>
        </p:sp>
      </p:grpSp>
      <p:grpSp>
        <p:nvGrpSpPr>
          <p:cNvPr id="5170" name="Group 50"/>
          <p:cNvGrpSpPr>
            <a:grpSpLocks/>
          </p:cNvGrpSpPr>
          <p:nvPr/>
        </p:nvGrpSpPr>
        <p:grpSpPr bwMode="auto">
          <a:xfrm>
            <a:off x="358385" y="2764499"/>
            <a:ext cx="2050327" cy="3018657"/>
            <a:chOff x="912" y="1920"/>
            <a:chExt cx="1497" cy="2112"/>
          </a:xfrm>
        </p:grpSpPr>
        <p:sp>
          <p:nvSpPr>
            <p:cNvPr id="7177" name="Line 51"/>
            <p:cNvSpPr>
              <a:spLocks noChangeShapeType="1"/>
            </p:cNvSpPr>
            <p:nvPr/>
          </p:nvSpPr>
          <p:spPr bwMode="auto">
            <a:xfrm>
              <a:off x="96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7178" name="Line 52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1296" y="1920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功能表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960" y="2280"/>
              <a:ext cx="10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    B   F</a:t>
              </a: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912" y="2664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 断  灭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912" y="3000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 闭  灭</a:t>
              </a: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912" y="3336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 断  灭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912" y="3672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 闭  亮</a:t>
              </a:r>
            </a:p>
          </p:txBody>
        </p:sp>
      </p:grp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602617" y="3213140"/>
            <a:ext cx="1788854" cy="193899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。灯亮为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7634873" y="3249159"/>
            <a:ext cx="1420582" cy="5847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或运算</a:t>
            </a:r>
          </a:p>
        </p:txBody>
      </p:sp>
      <p:grpSp>
        <p:nvGrpSpPr>
          <p:cNvPr id="60" name="Group 41"/>
          <p:cNvGrpSpPr>
            <a:grpSpLocks/>
          </p:cNvGrpSpPr>
          <p:nvPr/>
        </p:nvGrpSpPr>
        <p:grpSpPr bwMode="auto">
          <a:xfrm>
            <a:off x="5586061" y="2678100"/>
            <a:ext cx="1784904" cy="2474032"/>
            <a:chOff x="3216" y="1872"/>
            <a:chExt cx="1406" cy="2164"/>
          </a:xfrm>
        </p:grpSpPr>
        <p:sp>
          <p:nvSpPr>
            <p:cNvPr id="61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3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7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</a:p>
          </p:txBody>
        </p:sp>
        <p:sp>
          <p:nvSpPr>
            <p:cNvPr id="64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  <a:endPara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0   1   1</a:t>
              </a:r>
            </a:p>
          </p:txBody>
        </p:sp>
        <p:sp>
          <p:nvSpPr>
            <p:cNvPr id="66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1   0   1</a:t>
              </a:r>
            </a:p>
          </p:txBody>
        </p:sp>
        <p:sp>
          <p:nvSpPr>
            <p:cNvPr id="67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</a:p>
          </p:txBody>
        </p:sp>
        <p:sp>
          <p:nvSpPr>
            <p:cNvPr id="68" name="Rectangle 49"/>
            <p:cNvSpPr>
              <a:spLocks noChangeArrowheads="1"/>
            </p:cNvSpPr>
            <p:nvPr/>
          </p:nvSpPr>
          <p:spPr bwMode="auto">
            <a:xfrm>
              <a:off x="3216" y="2246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594186" y="1873801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=A</a:t>
            </a:r>
            <a:r>
              <a:rPr lang="en-US" altLang="zh-CN" dirty="0"/>
              <a:t>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70" name="矩形 69"/>
          <p:cNvSpPr/>
          <p:nvPr/>
        </p:nvSpPr>
        <p:spPr>
          <a:xfrm>
            <a:off x="7635354" y="4552994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=A</a:t>
            </a:r>
            <a:r>
              <a:rPr lang="en-US" altLang="zh-CN" dirty="0"/>
              <a:t>+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3560166" y="5272049"/>
            <a:ext cx="3331361" cy="52322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互为对偶函数</a:t>
            </a:r>
          </a:p>
        </p:txBody>
      </p:sp>
      <p:sp>
        <p:nvSpPr>
          <p:cNvPr id="72" name="Text Box 13"/>
          <p:cNvSpPr txBox="1">
            <a:spLocks noChangeArrowheads="1"/>
          </p:cNvSpPr>
          <p:nvPr/>
        </p:nvSpPr>
        <p:spPr bwMode="auto">
          <a:xfrm>
            <a:off x="241841" y="5849317"/>
            <a:ext cx="8480207" cy="52322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正逻辑函数用负逻辑描述时，就会得到它的对偶函数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1167833" y="6401930"/>
            <a:ext cx="6032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若两个逻辑式相等，则它们的对偶式也相等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401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nimBg="1" autoUpdateAnimBg="0"/>
      <p:bldP spid="5137" grpId="0" animBg="1" autoUpdateAnimBg="0"/>
      <p:bldP spid="58" grpId="0" animBg="1" autoUpdateAnimBg="0"/>
      <p:bldP spid="59" grpId="0" animBg="1" autoUpdateAnimBg="0"/>
      <p:bldP spid="2" grpId="0"/>
      <p:bldP spid="70" grpId="0"/>
      <p:bldP spid="71" grpId="0" animBg="1"/>
      <p:bldP spid="72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C30423-12D3-4F7A-9AE2-59A423439AE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/>
          </a:p>
        </p:txBody>
      </p:sp>
      <p:grpSp>
        <p:nvGrpSpPr>
          <p:cNvPr id="42011" name="Group 27"/>
          <p:cNvGrpSpPr>
            <a:grpSpLocks/>
          </p:cNvGrpSpPr>
          <p:nvPr/>
        </p:nvGrpSpPr>
        <p:grpSpPr bwMode="auto">
          <a:xfrm>
            <a:off x="838200" y="3200400"/>
            <a:ext cx="7010400" cy="1676400"/>
            <a:chOff x="528" y="2016"/>
            <a:chExt cx="4416" cy="1056"/>
          </a:xfrm>
        </p:grpSpPr>
        <p:sp>
          <p:nvSpPr>
            <p:cNvPr id="76806" name="Rectangle 28"/>
            <p:cNvSpPr>
              <a:spLocks noChangeArrowheads="1"/>
            </p:cNvSpPr>
            <p:nvPr/>
          </p:nvSpPr>
          <p:spPr bwMode="auto">
            <a:xfrm>
              <a:off x="1296" y="2112"/>
              <a:ext cx="5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6807" name="Line 29"/>
            <p:cNvSpPr>
              <a:spLocks noChangeShapeType="1"/>
            </p:cNvSpPr>
            <p:nvPr/>
          </p:nvSpPr>
          <p:spPr bwMode="auto">
            <a:xfrm flipH="1">
              <a:off x="816" y="23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08" name="Line 30"/>
            <p:cNvSpPr>
              <a:spLocks noChangeShapeType="1"/>
            </p:cNvSpPr>
            <p:nvPr/>
          </p:nvSpPr>
          <p:spPr bwMode="auto">
            <a:xfrm flipH="1">
              <a:off x="816" y="27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09" name="Line 31"/>
            <p:cNvSpPr>
              <a:spLocks noChangeShapeType="1"/>
            </p:cNvSpPr>
            <p:nvPr/>
          </p:nvSpPr>
          <p:spPr bwMode="auto">
            <a:xfrm>
              <a:off x="1824" y="25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0" name="Rectangle 32"/>
            <p:cNvSpPr>
              <a:spLocks noChangeArrowheads="1"/>
            </p:cNvSpPr>
            <p:nvPr/>
          </p:nvSpPr>
          <p:spPr bwMode="auto">
            <a:xfrm>
              <a:off x="3936" y="2016"/>
              <a:ext cx="5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6811" name="Line 33"/>
            <p:cNvSpPr>
              <a:spLocks noChangeShapeType="1"/>
            </p:cNvSpPr>
            <p:nvPr/>
          </p:nvSpPr>
          <p:spPr bwMode="auto">
            <a:xfrm flipH="1">
              <a:off x="345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2" name="Line 34"/>
            <p:cNvSpPr>
              <a:spLocks noChangeShapeType="1"/>
            </p:cNvSpPr>
            <p:nvPr/>
          </p:nvSpPr>
          <p:spPr bwMode="auto">
            <a:xfrm>
              <a:off x="4464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3" name="Rectangle 35"/>
            <p:cNvSpPr>
              <a:spLocks noChangeArrowheads="1"/>
            </p:cNvSpPr>
            <p:nvPr/>
          </p:nvSpPr>
          <p:spPr bwMode="auto">
            <a:xfrm>
              <a:off x="528" y="21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76814" name="Rectangle 36"/>
            <p:cNvSpPr>
              <a:spLocks noChangeArrowheads="1"/>
            </p:cNvSpPr>
            <p:nvPr/>
          </p:nvSpPr>
          <p:spPr bwMode="auto">
            <a:xfrm>
              <a:off x="528" y="25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6815" name="Rectangle 37"/>
            <p:cNvSpPr>
              <a:spLocks noChangeArrowheads="1"/>
            </p:cNvSpPr>
            <p:nvPr/>
          </p:nvSpPr>
          <p:spPr bwMode="auto">
            <a:xfrm>
              <a:off x="2064" y="21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76816" name="Rectangle 38"/>
            <p:cNvSpPr>
              <a:spLocks noChangeArrowheads="1"/>
            </p:cNvSpPr>
            <p:nvPr/>
          </p:nvSpPr>
          <p:spPr bwMode="auto">
            <a:xfrm>
              <a:off x="1392" y="239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76817" name="Line 39"/>
            <p:cNvSpPr>
              <a:spLocks noChangeShapeType="1"/>
            </p:cNvSpPr>
            <p:nvPr/>
          </p:nvSpPr>
          <p:spPr bwMode="auto">
            <a:xfrm flipV="1">
              <a:off x="3648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8" name="Line 40"/>
            <p:cNvSpPr>
              <a:spLocks noChangeShapeType="1"/>
            </p:cNvSpPr>
            <p:nvPr/>
          </p:nvSpPr>
          <p:spPr bwMode="auto">
            <a:xfrm>
              <a:off x="3648" y="211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9" name="Line 41"/>
            <p:cNvSpPr>
              <a:spLocks noChangeShapeType="1"/>
            </p:cNvSpPr>
            <p:nvPr/>
          </p:nvSpPr>
          <p:spPr bwMode="auto">
            <a:xfrm flipH="1">
              <a:off x="345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0" name="Line 42"/>
            <p:cNvSpPr>
              <a:spLocks noChangeShapeType="1"/>
            </p:cNvSpPr>
            <p:nvPr/>
          </p:nvSpPr>
          <p:spPr bwMode="auto">
            <a:xfrm flipV="1">
              <a:off x="3648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1" name="Line 43"/>
            <p:cNvSpPr>
              <a:spLocks noChangeShapeType="1"/>
            </p:cNvSpPr>
            <p:nvPr/>
          </p:nvSpPr>
          <p:spPr bwMode="auto">
            <a:xfrm>
              <a:off x="3648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2" name="Line 44"/>
            <p:cNvSpPr>
              <a:spLocks noChangeShapeType="1"/>
            </p:cNvSpPr>
            <p:nvPr/>
          </p:nvSpPr>
          <p:spPr bwMode="auto">
            <a:xfrm>
              <a:off x="4464" y="23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3" name="Rectangle 45"/>
            <p:cNvSpPr>
              <a:spLocks noChangeArrowheads="1"/>
            </p:cNvSpPr>
            <p:nvPr/>
          </p:nvSpPr>
          <p:spPr bwMode="auto">
            <a:xfrm>
              <a:off x="3936" y="22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≥1</a:t>
              </a:r>
            </a:p>
          </p:txBody>
        </p:sp>
        <p:sp>
          <p:nvSpPr>
            <p:cNvPr id="76824" name="Line 46"/>
            <p:cNvSpPr>
              <a:spLocks noChangeShapeType="1"/>
            </p:cNvSpPr>
            <p:nvPr/>
          </p:nvSpPr>
          <p:spPr bwMode="auto">
            <a:xfrm>
              <a:off x="2544" y="302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5" name="Line 47"/>
            <p:cNvSpPr>
              <a:spLocks noChangeShapeType="1"/>
            </p:cNvSpPr>
            <p:nvPr/>
          </p:nvSpPr>
          <p:spPr bwMode="auto">
            <a:xfrm flipH="1">
              <a:off x="2400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228600" y="16764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如：正逻辑与门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F=AB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，对应负逻辑的或门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F=A+B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>
            <a:off x="304800" y="304800"/>
            <a:ext cx="86106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同一个电路的正逻辑表达式与负逻辑表达式互为对偶式。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0CDECF-65CA-4287-8AF6-42DB0A7CCD9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1000" y="4572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例：正逻辑的与门等价负逻辑的或门</a:t>
            </a:r>
          </a:p>
        </p:txBody>
      </p: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76200" y="1295400"/>
            <a:ext cx="8915400" cy="4648200"/>
            <a:chOff x="48" y="816"/>
            <a:chExt cx="5616" cy="2928"/>
          </a:xfrm>
        </p:grpSpPr>
        <p:sp>
          <p:nvSpPr>
            <p:cNvPr id="78853" name="Rectangle 3"/>
            <p:cNvSpPr>
              <a:spLocks noChangeArrowheads="1"/>
            </p:cNvSpPr>
            <p:nvPr/>
          </p:nvSpPr>
          <p:spPr bwMode="auto">
            <a:xfrm>
              <a:off x="288" y="2208"/>
              <a:ext cx="52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0V        0V          0V        0   0   0     1   1   1</a:t>
              </a:r>
            </a:p>
          </p:txBody>
        </p:sp>
        <p:sp>
          <p:nvSpPr>
            <p:cNvPr id="78854" name="Rectangle 4"/>
            <p:cNvSpPr>
              <a:spLocks noChangeArrowheads="1"/>
            </p:cNvSpPr>
            <p:nvPr/>
          </p:nvSpPr>
          <p:spPr bwMode="auto">
            <a:xfrm>
              <a:off x="192" y="2496"/>
              <a:ext cx="53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0V      +3.6V       0V        0   1   0     1   0   1</a:t>
              </a:r>
            </a:p>
          </p:txBody>
        </p:sp>
        <p:sp>
          <p:nvSpPr>
            <p:cNvPr id="78855" name="Rectangle 5"/>
            <p:cNvSpPr>
              <a:spLocks noChangeArrowheads="1"/>
            </p:cNvSpPr>
            <p:nvPr/>
          </p:nvSpPr>
          <p:spPr bwMode="auto">
            <a:xfrm>
              <a:off x="48" y="2880"/>
              <a:ext cx="55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+3.6V     0V          0V        1   0   0     0   1   1</a:t>
              </a:r>
            </a:p>
          </p:txBody>
        </p:sp>
        <p:sp>
          <p:nvSpPr>
            <p:cNvPr id="78856" name="Rectangle 6"/>
            <p:cNvSpPr>
              <a:spLocks noChangeArrowheads="1"/>
            </p:cNvSpPr>
            <p:nvPr/>
          </p:nvSpPr>
          <p:spPr bwMode="auto">
            <a:xfrm>
              <a:off x="48" y="3264"/>
              <a:ext cx="552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+3.6V   +3.6V     +3.6V     1   1   1     0   0   0</a:t>
              </a:r>
            </a:p>
          </p:txBody>
        </p:sp>
        <p:grpSp>
          <p:nvGrpSpPr>
            <p:cNvPr id="78857" name="Group 7"/>
            <p:cNvGrpSpPr>
              <a:grpSpLocks/>
            </p:cNvGrpSpPr>
            <p:nvPr/>
          </p:nvGrpSpPr>
          <p:grpSpPr bwMode="auto">
            <a:xfrm>
              <a:off x="144" y="816"/>
              <a:ext cx="5520" cy="2928"/>
              <a:chOff x="96" y="672"/>
              <a:chExt cx="5520" cy="2928"/>
            </a:xfrm>
          </p:grpSpPr>
          <p:sp>
            <p:nvSpPr>
              <p:cNvPr id="78858" name="Rectangle 8"/>
              <p:cNvSpPr>
                <a:spLocks noChangeArrowheads="1"/>
              </p:cNvSpPr>
              <p:nvPr/>
            </p:nvSpPr>
            <p:spPr bwMode="auto">
              <a:xfrm>
                <a:off x="96" y="672"/>
                <a:ext cx="5520" cy="29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8859" name="Line 9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0" name="Line 10"/>
              <p:cNvSpPr>
                <a:spLocks noChangeShapeType="1"/>
              </p:cNvSpPr>
              <p:nvPr/>
            </p:nvSpPr>
            <p:spPr bwMode="auto">
              <a:xfrm>
                <a:off x="96" y="1728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1" name="Line 11"/>
              <p:cNvSpPr>
                <a:spLocks noChangeShapeType="1"/>
              </p:cNvSpPr>
              <p:nvPr/>
            </p:nvSpPr>
            <p:spPr bwMode="auto">
              <a:xfrm>
                <a:off x="96" y="2112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2" name="Line 12"/>
              <p:cNvSpPr>
                <a:spLocks noChangeShapeType="1"/>
              </p:cNvSpPr>
              <p:nvPr/>
            </p:nvSpPr>
            <p:spPr bwMode="auto">
              <a:xfrm>
                <a:off x="3024" y="67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3" name="Line 13"/>
              <p:cNvSpPr>
                <a:spLocks noChangeShapeType="1"/>
              </p:cNvSpPr>
              <p:nvPr/>
            </p:nvSpPr>
            <p:spPr bwMode="auto">
              <a:xfrm>
                <a:off x="4320" y="67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4" name="Line 14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2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5" name="Rectangle 15"/>
              <p:cNvSpPr>
                <a:spLocks noChangeArrowheads="1"/>
              </p:cNvSpPr>
              <p:nvPr/>
            </p:nvSpPr>
            <p:spPr bwMode="auto">
              <a:xfrm>
                <a:off x="1056" y="854"/>
                <a:ext cx="43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电平表           正逻辑    负逻辑</a:t>
                </a:r>
              </a:p>
            </p:txBody>
          </p:sp>
          <p:sp>
            <p:nvSpPr>
              <p:cNvPr id="78866" name="Rectangle 16"/>
              <p:cNvSpPr>
                <a:spLocks noChangeArrowheads="1"/>
              </p:cNvSpPr>
              <p:nvPr/>
            </p:nvSpPr>
            <p:spPr bwMode="auto">
              <a:xfrm>
                <a:off x="576" y="1334"/>
                <a:ext cx="48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输入        输出     真值表    真值表</a:t>
                </a:r>
              </a:p>
            </p:txBody>
          </p:sp>
          <p:sp>
            <p:nvSpPr>
              <p:cNvPr id="78867" name="Rectangle 17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524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Tahoma" panose="020B0604030504040204" pitchFamily="34" charset="0"/>
                  </a:rPr>
                  <a:t>V</a:t>
                </a:r>
                <a:r>
                  <a:rPr lang="en-US" altLang="zh-CN" baseline="-25000">
                    <a:latin typeface="Tahoma" panose="020B0604030504040204" pitchFamily="34" charset="0"/>
                  </a:rPr>
                  <a:t>A              </a:t>
                </a:r>
                <a:r>
                  <a:rPr lang="en-US" altLang="zh-CN">
                    <a:latin typeface="Tahoma" panose="020B0604030504040204" pitchFamily="34" charset="0"/>
                  </a:rPr>
                  <a:t>V</a:t>
                </a:r>
                <a:r>
                  <a:rPr lang="en-US" altLang="zh-CN" baseline="-25000">
                    <a:latin typeface="Tahoma" panose="020B0604030504040204" pitchFamily="34" charset="0"/>
                  </a:rPr>
                  <a:t>B               </a:t>
                </a:r>
                <a:r>
                  <a:rPr lang="en-US" altLang="zh-CN">
                    <a:latin typeface="Tahoma" panose="020B0604030504040204" pitchFamily="34" charset="0"/>
                  </a:rPr>
                  <a:t>V</a:t>
                </a:r>
                <a:r>
                  <a:rPr lang="en-US" altLang="zh-CN" baseline="-25000">
                    <a:latin typeface="Tahoma" panose="020B0604030504040204" pitchFamily="34" charset="0"/>
                  </a:rPr>
                  <a:t>F             </a:t>
                </a:r>
                <a:r>
                  <a:rPr lang="en-US" altLang="zh-CN">
                    <a:latin typeface="Tahoma" panose="020B0604030504040204" pitchFamily="34" charset="0"/>
                  </a:rPr>
                  <a:t>A  B   F     A   B   F</a:t>
                </a:r>
              </a:p>
            </p:txBody>
          </p:sp>
          <p:sp>
            <p:nvSpPr>
              <p:cNvPr id="78868" name="Line 18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9" name="Line 19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0942F-1142-4DBE-88D3-1393F2D2F07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33400" y="22098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即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f(A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A∧B=A</a:t>
            </a:r>
            <a:r>
              <a:rPr lang="en-US" altLang="zh-CN" dirty="0"/>
              <a:t>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527050" y="4354513"/>
            <a:ext cx="2444750" cy="1863725"/>
            <a:chOff x="192" y="2743"/>
            <a:chExt cx="1540" cy="1174"/>
          </a:xfrm>
        </p:grpSpPr>
        <p:sp>
          <p:nvSpPr>
            <p:cNvPr id="9247" name="Rectangle 6"/>
            <p:cNvSpPr>
              <a:spLocks noChangeArrowheads="1"/>
            </p:cNvSpPr>
            <p:nvPr/>
          </p:nvSpPr>
          <p:spPr bwMode="auto">
            <a:xfrm>
              <a:off x="816" y="2832"/>
              <a:ext cx="33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248" name="Line 7"/>
            <p:cNvSpPr>
              <a:spLocks noChangeShapeType="1"/>
            </p:cNvSpPr>
            <p:nvPr/>
          </p:nvSpPr>
          <p:spPr bwMode="auto">
            <a:xfrm flipH="1">
              <a:off x="528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9" name="Line 8"/>
            <p:cNvSpPr>
              <a:spLocks noChangeShapeType="1"/>
            </p:cNvSpPr>
            <p:nvPr/>
          </p:nvSpPr>
          <p:spPr bwMode="auto">
            <a:xfrm flipH="1">
              <a:off x="52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0" name="Line 9"/>
            <p:cNvSpPr>
              <a:spLocks noChangeShapeType="1"/>
            </p:cNvSpPr>
            <p:nvPr/>
          </p:nvSpPr>
          <p:spPr bwMode="auto">
            <a:xfrm>
              <a:off x="1152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1" name="Rectangle 10"/>
            <p:cNvSpPr>
              <a:spLocks noChangeArrowheads="1"/>
            </p:cNvSpPr>
            <p:nvPr/>
          </p:nvSpPr>
          <p:spPr bwMode="auto">
            <a:xfrm>
              <a:off x="192" y="274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</a:p>
          </p:txBody>
        </p:sp>
        <p:sp>
          <p:nvSpPr>
            <p:cNvPr id="9252" name="Rectangle 11"/>
            <p:cNvSpPr>
              <a:spLocks noChangeArrowheads="1"/>
            </p:cNvSpPr>
            <p:nvPr/>
          </p:nvSpPr>
          <p:spPr bwMode="auto">
            <a:xfrm>
              <a:off x="24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9253" name="Rectangle 12"/>
            <p:cNvSpPr>
              <a:spLocks noChangeArrowheads="1"/>
            </p:cNvSpPr>
            <p:nvPr/>
          </p:nvSpPr>
          <p:spPr bwMode="auto">
            <a:xfrm>
              <a:off x="1488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9254" name="Rectangle 13"/>
            <p:cNvSpPr>
              <a:spLocks noChangeArrowheads="1"/>
            </p:cNvSpPr>
            <p:nvPr/>
          </p:nvSpPr>
          <p:spPr bwMode="auto">
            <a:xfrm>
              <a:off x="336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</a:p>
          </p:txBody>
        </p:sp>
      </p:grp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3422650" y="3962400"/>
            <a:ext cx="2368550" cy="2255838"/>
            <a:chOff x="2016" y="2496"/>
            <a:chExt cx="1492" cy="1421"/>
          </a:xfrm>
        </p:grpSpPr>
        <p:sp>
          <p:nvSpPr>
            <p:cNvPr id="9237" name="Rectangle 15"/>
            <p:cNvSpPr>
              <a:spLocks noChangeArrowheads="1"/>
            </p:cNvSpPr>
            <p:nvPr/>
          </p:nvSpPr>
          <p:spPr bwMode="auto">
            <a:xfrm>
              <a:off x="2016" y="2496"/>
              <a:ext cx="30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</a:p>
          </p:txBody>
        </p:sp>
        <p:sp>
          <p:nvSpPr>
            <p:cNvPr id="9238" name="Rectangle 16"/>
            <p:cNvSpPr>
              <a:spLocks noChangeArrowheads="1"/>
            </p:cNvSpPr>
            <p:nvPr/>
          </p:nvSpPr>
          <p:spPr bwMode="auto">
            <a:xfrm>
              <a:off x="2592" y="2832"/>
              <a:ext cx="33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239" name="Line 17"/>
            <p:cNvSpPr>
              <a:spLocks noChangeShapeType="1"/>
            </p:cNvSpPr>
            <p:nvPr/>
          </p:nvSpPr>
          <p:spPr bwMode="auto">
            <a:xfrm flipH="1">
              <a:off x="2304" y="297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0" name="Line 18"/>
            <p:cNvSpPr>
              <a:spLocks noChangeShapeType="1"/>
            </p:cNvSpPr>
            <p:nvPr/>
          </p:nvSpPr>
          <p:spPr bwMode="auto">
            <a:xfrm flipH="1">
              <a:off x="2304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1" name="Line 19"/>
            <p:cNvSpPr>
              <a:spLocks noChangeShapeType="1"/>
            </p:cNvSpPr>
            <p:nvPr/>
          </p:nvSpPr>
          <p:spPr bwMode="auto">
            <a:xfrm>
              <a:off x="2928" y="3120"/>
              <a:ext cx="3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2" name="Rectangle 20"/>
            <p:cNvSpPr>
              <a:spLocks noChangeArrowheads="1"/>
            </p:cNvSpPr>
            <p:nvPr/>
          </p:nvSpPr>
          <p:spPr bwMode="auto">
            <a:xfrm>
              <a:off x="2544" y="29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9243" name="Rectangle 21"/>
            <p:cNvSpPr>
              <a:spLocks noChangeArrowheads="1"/>
            </p:cNvSpPr>
            <p:nvPr/>
          </p:nvSpPr>
          <p:spPr bwMode="auto">
            <a:xfrm>
              <a:off x="201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9244" name="Rectangle 22"/>
            <p:cNvSpPr>
              <a:spLocks noChangeArrowheads="1"/>
            </p:cNvSpPr>
            <p:nvPr/>
          </p:nvSpPr>
          <p:spPr bwMode="auto">
            <a:xfrm>
              <a:off x="2640" y="29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9245" name="Rectangle 23"/>
            <p:cNvSpPr>
              <a:spLocks noChangeArrowheads="1"/>
            </p:cNvSpPr>
            <p:nvPr/>
          </p:nvSpPr>
          <p:spPr bwMode="auto">
            <a:xfrm>
              <a:off x="3264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9246" name="Rectangle 24"/>
            <p:cNvSpPr>
              <a:spLocks noChangeArrowheads="1"/>
            </p:cNvSpPr>
            <p:nvPr/>
          </p:nvSpPr>
          <p:spPr bwMode="auto">
            <a:xfrm>
              <a:off x="2160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</a:p>
          </p:txBody>
        </p:sp>
      </p:grpSp>
      <p:grpSp>
        <p:nvGrpSpPr>
          <p:cNvPr id="6169" name="Group 25"/>
          <p:cNvGrpSpPr>
            <a:grpSpLocks/>
          </p:cNvGrpSpPr>
          <p:nvPr/>
        </p:nvGrpSpPr>
        <p:grpSpPr bwMode="auto">
          <a:xfrm>
            <a:off x="6242050" y="4403725"/>
            <a:ext cx="2520950" cy="1814513"/>
            <a:chOff x="3792" y="2774"/>
            <a:chExt cx="1588" cy="1143"/>
          </a:xfrm>
        </p:grpSpPr>
        <p:sp>
          <p:nvSpPr>
            <p:cNvPr id="9226" name="Arc 26"/>
            <p:cNvSpPr>
              <a:spLocks/>
            </p:cNvSpPr>
            <p:nvPr/>
          </p:nvSpPr>
          <p:spPr bwMode="auto">
            <a:xfrm>
              <a:off x="4512" y="2880"/>
              <a:ext cx="240" cy="432"/>
            </a:xfrm>
            <a:custGeom>
              <a:avLst/>
              <a:gdLst>
                <a:gd name="T0" fmla="*/ 0 w 21600"/>
                <a:gd name="T1" fmla="*/ 0 h 42543"/>
                <a:gd name="T2" fmla="*/ 0 w 21600"/>
                <a:gd name="T3" fmla="*/ 0 h 42543"/>
                <a:gd name="T4" fmla="*/ 0 w 21600"/>
                <a:gd name="T5" fmla="*/ 0 h 425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543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</a:path>
                <a:path w="21600" h="42543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27"/>
            <p:cNvSpPr>
              <a:spLocks noChangeShapeType="1"/>
            </p:cNvSpPr>
            <p:nvPr/>
          </p:nvSpPr>
          <p:spPr bwMode="auto">
            <a:xfrm flipH="1">
              <a:off x="432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8" name="Line 28"/>
            <p:cNvSpPr>
              <a:spLocks noChangeShapeType="1"/>
            </p:cNvSpPr>
            <p:nvPr/>
          </p:nvSpPr>
          <p:spPr bwMode="auto">
            <a:xfrm flipH="1">
              <a:off x="4320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9" name="Line 29"/>
            <p:cNvSpPr>
              <a:spLocks noChangeShapeType="1"/>
            </p:cNvSpPr>
            <p:nvPr/>
          </p:nvSpPr>
          <p:spPr bwMode="auto">
            <a:xfrm>
              <a:off x="4320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0" name="Line 30"/>
            <p:cNvSpPr>
              <a:spLocks noChangeShapeType="1"/>
            </p:cNvSpPr>
            <p:nvPr/>
          </p:nvSpPr>
          <p:spPr bwMode="auto">
            <a:xfrm>
              <a:off x="4752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1" name="Line 31"/>
            <p:cNvSpPr>
              <a:spLocks noChangeShapeType="1"/>
            </p:cNvSpPr>
            <p:nvPr/>
          </p:nvSpPr>
          <p:spPr bwMode="auto">
            <a:xfrm flipH="1">
              <a:off x="408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2" name="Line 32"/>
            <p:cNvSpPr>
              <a:spLocks noChangeShapeType="1"/>
            </p:cNvSpPr>
            <p:nvPr/>
          </p:nvSpPr>
          <p:spPr bwMode="auto">
            <a:xfrm flipH="1">
              <a:off x="4080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3" name="Rectangle 33"/>
            <p:cNvSpPr>
              <a:spLocks noChangeArrowheads="1"/>
            </p:cNvSpPr>
            <p:nvPr/>
          </p:nvSpPr>
          <p:spPr bwMode="auto">
            <a:xfrm>
              <a:off x="3792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9234" name="Rectangle 34"/>
            <p:cNvSpPr>
              <a:spLocks noChangeArrowheads="1"/>
            </p:cNvSpPr>
            <p:nvPr/>
          </p:nvSpPr>
          <p:spPr bwMode="auto">
            <a:xfrm>
              <a:off x="3792" y="30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9235" name="Rectangle 35"/>
            <p:cNvSpPr>
              <a:spLocks noChangeArrowheads="1"/>
            </p:cNvSpPr>
            <p:nvPr/>
          </p:nvSpPr>
          <p:spPr bwMode="auto">
            <a:xfrm>
              <a:off x="5136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9236" name="Rectangle 36"/>
            <p:cNvSpPr>
              <a:spLocks noChangeArrowheads="1"/>
            </p:cNvSpPr>
            <p:nvPr/>
          </p:nvSpPr>
          <p:spPr bwMode="auto">
            <a:xfrm>
              <a:off x="3840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</a:p>
          </p:txBody>
        </p:sp>
      </p:grp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457200" y="381000"/>
            <a:ext cx="8382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定义：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某个事件受若干个条件影响，若所有的条件都齐备，该事件才能成立，这样的逻辑关系被称为逻辑乘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9224" name="Rectangle 39"/>
          <p:cNvSpPr>
            <a:spLocks noChangeArrowheads="1"/>
          </p:cNvSpPr>
          <p:nvPr/>
        </p:nvSpPr>
        <p:spPr bwMode="auto">
          <a:xfrm>
            <a:off x="533400" y="2971800"/>
            <a:ext cx="8305800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实现逻辑乘的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逻辑电路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称为与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533400" y="37338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与门的逻辑符号为：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391036-8000-4A20-A863-27315C04ACB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" y="1219200"/>
            <a:ext cx="4572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。灯亮为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5278438" y="38100"/>
            <a:ext cx="3865562" cy="2628900"/>
            <a:chOff x="1440" y="1608"/>
            <a:chExt cx="2435" cy="1656"/>
          </a:xfrm>
        </p:grpSpPr>
        <p:sp>
          <p:nvSpPr>
            <p:cNvPr id="11292" name="Line 6"/>
            <p:cNvSpPr>
              <a:spLocks noChangeShapeType="1"/>
            </p:cNvSpPr>
            <p:nvPr/>
          </p:nvSpPr>
          <p:spPr bwMode="auto">
            <a:xfrm>
              <a:off x="1920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3" name="Line 7"/>
            <p:cNvSpPr>
              <a:spLocks noChangeShapeType="1"/>
            </p:cNvSpPr>
            <p:nvPr/>
          </p:nvSpPr>
          <p:spPr bwMode="auto">
            <a:xfrm>
              <a:off x="1776" y="264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4" name="Line 8"/>
            <p:cNvSpPr>
              <a:spLocks noChangeShapeType="1"/>
            </p:cNvSpPr>
            <p:nvPr/>
          </p:nvSpPr>
          <p:spPr bwMode="auto">
            <a:xfrm>
              <a:off x="1824" y="27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5" name="Line 9"/>
            <p:cNvSpPr>
              <a:spLocks noChangeShapeType="1"/>
            </p:cNvSpPr>
            <p:nvPr/>
          </p:nvSpPr>
          <p:spPr bwMode="auto">
            <a:xfrm>
              <a:off x="1920" y="273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6" name="Line 10"/>
            <p:cNvSpPr>
              <a:spLocks noChangeShapeType="1"/>
            </p:cNvSpPr>
            <p:nvPr/>
          </p:nvSpPr>
          <p:spPr bwMode="auto">
            <a:xfrm>
              <a:off x="1920" y="23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7" name="Line 11"/>
            <p:cNvSpPr>
              <a:spLocks noChangeShapeType="1"/>
            </p:cNvSpPr>
            <p:nvPr/>
          </p:nvSpPr>
          <p:spPr bwMode="auto">
            <a:xfrm>
              <a:off x="3120" y="23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8" name="Line 12"/>
            <p:cNvSpPr>
              <a:spLocks noChangeShapeType="1"/>
            </p:cNvSpPr>
            <p:nvPr/>
          </p:nvSpPr>
          <p:spPr bwMode="auto">
            <a:xfrm>
              <a:off x="3408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9" name="Oval 13"/>
            <p:cNvSpPr>
              <a:spLocks noChangeArrowheads="1"/>
            </p:cNvSpPr>
            <p:nvPr/>
          </p:nvSpPr>
          <p:spPr bwMode="auto">
            <a:xfrm>
              <a:off x="3216" y="2640"/>
              <a:ext cx="384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300" name="Line 14"/>
            <p:cNvSpPr>
              <a:spLocks noChangeShapeType="1"/>
            </p:cNvSpPr>
            <p:nvPr/>
          </p:nvSpPr>
          <p:spPr bwMode="auto">
            <a:xfrm>
              <a:off x="3408" y="29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1" name="Line 15"/>
            <p:cNvSpPr>
              <a:spLocks noChangeShapeType="1"/>
            </p:cNvSpPr>
            <p:nvPr/>
          </p:nvSpPr>
          <p:spPr bwMode="auto">
            <a:xfrm>
              <a:off x="1920" y="32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2" name="Line 16"/>
            <p:cNvSpPr>
              <a:spLocks noChangeShapeType="1"/>
            </p:cNvSpPr>
            <p:nvPr/>
          </p:nvSpPr>
          <p:spPr bwMode="auto">
            <a:xfrm>
              <a:off x="3408" y="292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3" name="Line 17"/>
            <p:cNvSpPr>
              <a:spLocks noChangeShapeType="1"/>
            </p:cNvSpPr>
            <p:nvPr/>
          </p:nvSpPr>
          <p:spPr bwMode="auto">
            <a:xfrm flipV="1">
              <a:off x="3264" y="268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4" name="Line 18"/>
            <p:cNvSpPr>
              <a:spLocks noChangeShapeType="1"/>
            </p:cNvSpPr>
            <p:nvPr/>
          </p:nvSpPr>
          <p:spPr bwMode="auto">
            <a:xfrm>
              <a:off x="3312" y="268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5" name="Rectangle 19"/>
            <p:cNvSpPr>
              <a:spLocks noChangeArrowheads="1"/>
            </p:cNvSpPr>
            <p:nvPr/>
          </p:nvSpPr>
          <p:spPr bwMode="auto">
            <a:xfrm>
              <a:off x="3631" y="253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11306" name="Line 20"/>
            <p:cNvSpPr>
              <a:spLocks noChangeShapeType="1"/>
            </p:cNvSpPr>
            <p:nvPr/>
          </p:nvSpPr>
          <p:spPr bwMode="auto">
            <a:xfrm>
              <a:off x="2400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7" name="Line 21"/>
            <p:cNvSpPr>
              <a:spLocks noChangeShapeType="1"/>
            </p:cNvSpPr>
            <p:nvPr/>
          </p:nvSpPr>
          <p:spPr bwMode="auto">
            <a:xfrm>
              <a:off x="2400" y="20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8" name="Line 22"/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9" name="Line 23"/>
            <p:cNvSpPr>
              <a:spLocks noChangeShapeType="1"/>
            </p:cNvSpPr>
            <p:nvPr/>
          </p:nvSpPr>
          <p:spPr bwMode="auto">
            <a:xfrm flipV="1">
              <a:off x="2592" y="182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0" name="Line 24"/>
            <p:cNvSpPr>
              <a:spLocks noChangeShapeType="1"/>
            </p:cNvSpPr>
            <p:nvPr/>
          </p:nvSpPr>
          <p:spPr bwMode="auto">
            <a:xfrm flipV="1">
              <a:off x="2592" y="235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1" name="Line 25"/>
            <p:cNvSpPr>
              <a:spLocks noChangeShapeType="1"/>
            </p:cNvSpPr>
            <p:nvPr/>
          </p:nvSpPr>
          <p:spPr bwMode="auto">
            <a:xfrm>
              <a:off x="3072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2" name="Line 26"/>
            <p:cNvSpPr>
              <a:spLocks noChangeShapeType="1"/>
            </p:cNvSpPr>
            <p:nvPr/>
          </p:nvSpPr>
          <p:spPr bwMode="auto">
            <a:xfrm flipH="1">
              <a:off x="3072" y="23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 flipH="1">
              <a:off x="2784" y="25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 flipH="1">
              <a:off x="2784" y="20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5" name="Line 29"/>
            <p:cNvSpPr>
              <a:spLocks noChangeShapeType="1"/>
            </p:cNvSpPr>
            <p:nvPr/>
          </p:nvSpPr>
          <p:spPr bwMode="auto">
            <a:xfrm>
              <a:off x="2688" y="177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6" name="Line 30"/>
            <p:cNvSpPr>
              <a:spLocks noChangeShapeType="1"/>
            </p:cNvSpPr>
            <p:nvPr/>
          </p:nvSpPr>
          <p:spPr bwMode="auto">
            <a:xfrm>
              <a:off x="2640" y="23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7" name="Rectangle 31"/>
            <p:cNvSpPr>
              <a:spLocks noChangeArrowheads="1"/>
            </p:cNvSpPr>
            <p:nvPr/>
          </p:nvSpPr>
          <p:spPr bwMode="auto">
            <a:xfrm>
              <a:off x="1488" y="24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1440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2352" y="16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7202" name="Rectangle 34"/>
            <p:cNvSpPr>
              <a:spLocks noChangeArrowheads="1"/>
            </p:cNvSpPr>
            <p:nvPr/>
          </p:nvSpPr>
          <p:spPr bwMode="auto">
            <a:xfrm>
              <a:off x="2400" y="25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</p:grp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349250" y="304800"/>
            <a:ext cx="2012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、或运算</a:t>
            </a:r>
          </a:p>
        </p:txBody>
      </p: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6096000" y="2895600"/>
            <a:ext cx="2286000" cy="3436938"/>
            <a:chOff x="816" y="2016"/>
            <a:chExt cx="1440" cy="2165"/>
          </a:xfrm>
        </p:grpSpPr>
        <p:sp>
          <p:nvSpPr>
            <p:cNvPr id="11280" name="Line 37"/>
            <p:cNvSpPr>
              <a:spLocks noChangeShapeType="1"/>
            </p:cNvSpPr>
            <p:nvPr/>
          </p:nvSpPr>
          <p:spPr bwMode="auto">
            <a:xfrm>
              <a:off x="912" y="278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1" name="Line 38"/>
            <p:cNvSpPr>
              <a:spLocks noChangeShapeType="1"/>
            </p:cNvSpPr>
            <p:nvPr/>
          </p:nvSpPr>
          <p:spPr bwMode="auto">
            <a:xfrm>
              <a:off x="1776" y="2448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Rectangle 39"/>
            <p:cNvSpPr>
              <a:spLocks noChangeArrowheads="1"/>
            </p:cNvSpPr>
            <p:nvPr/>
          </p:nvSpPr>
          <p:spPr bwMode="auto">
            <a:xfrm>
              <a:off x="1824" y="345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亮</a:t>
              </a:r>
            </a:p>
          </p:txBody>
        </p:sp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1824" y="31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亮</a:t>
              </a:r>
            </a:p>
          </p:txBody>
        </p:sp>
        <p:sp>
          <p:nvSpPr>
            <p:cNvPr id="7209" name="Rectangle 41"/>
            <p:cNvSpPr>
              <a:spLocks noChangeArrowheads="1"/>
            </p:cNvSpPr>
            <p:nvPr/>
          </p:nvSpPr>
          <p:spPr bwMode="auto">
            <a:xfrm>
              <a:off x="1824" y="379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亮</a:t>
              </a:r>
            </a:p>
          </p:txBody>
        </p:sp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1200" y="201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功能表</a:t>
              </a:r>
            </a:p>
          </p:txBody>
        </p:sp>
        <p:sp>
          <p:nvSpPr>
            <p:cNvPr id="7211" name="Rectangle 43"/>
            <p:cNvSpPr>
              <a:spLocks noChangeArrowheads="1"/>
            </p:cNvSpPr>
            <p:nvPr/>
          </p:nvSpPr>
          <p:spPr bwMode="auto">
            <a:xfrm>
              <a:off x="816" y="237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 A   B   F</a:t>
              </a:r>
            </a:p>
          </p:txBody>
        </p:sp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864" y="280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断</a:t>
              </a:r>
            </a:p>
          </p:txBody>
        </p:sp>
        <p:sp>
          <p:nvSpPr>
            <p:cNvPr id="7213" name="Rectangle 45"/>
            <p:cNvSpPr>
              <a:spLocks noChangeArrowheads="1"/>
            </p:cNvSpPr>
            <p:nvPr/>
          </p:nvSpPr>
          <p:spPr bwMode="auto">
            <a:xfrm>
              <a:off x="864" y="3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闭</a:t>
              </a:r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864" y="348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断</a:t>
              </a:r>
            </a:p>
          </p:txBody>
        </p:sp>
        <p:sp>
          <p:nvSpPr>
            <p:cNvPr id="7215" name="Rectangle 47"/>
            <p:cNvSpPr>
              <a:spLocks noChangeArrowheads="1"/>
            </p:cNvSpPr>
            <p:nvPr/>
          </p:nvSpPr>
          <p:spPr bwMode="auto">
            <a:xfrm>
              <a:off x="864" y="381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闭</a:t>
              </a:r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1824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灭</a:t>
              </a:r>
            </a:p>
          </p:txBody>
        </p:sp>
      </p:grpSp>
      <p:grpSp>
        <p:nvGrpSpPr>
          <p:cNvPr id="7217" name="Group 49"/>
          <p:cNvGrpSpPr>
            <a:grpSpLocks/>
          </p:cNvGrpSpPr>
          <p:nvPr/>
        </p:nvGrpSpPr>
        <p:grpSpPr bwMode="auto">
          <a:xfrm>
            <a:off x="1371600" y="2865438"/>
            <a:ext cx="2286000" cy="3459162"/>
            <a:chOff x="3600" y="1920"/>
            <a:chExt cx="1440" cy="2179"/>
          </a:xfrm>
        </p:grpSpPr>
        <p:sp>
          <p:nvSpPr>
            <p:cNvPr id="11272" name="Line 50"/>
            <p:cNvSpPr>
              <a:spLocks noChangeShapeType="1"/>
            </p:cNvSpPr>
            <p:nvPr/>
          </p:nvSpPr>
          <p:spPr bwMode="auto">
            <a:xfrm>
              <a:off x="3600" y="26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Line 51"/>
            <p:cNvSpPr>
              <a:spLocks noChangeShapeType="1"/>
            </p:cNvSpPr>
            <p:nvPr/>
          </p:nvSpPr>
          <p:spPr bwMode="auto">
            <a:xfrm>
              <a:off x="4560" y="2400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Rectangle 52"/>
            <p:cNvSpPr>
              <a:spLocks noChangeArrowheads="1"/>
            </p:cNvSpPr>
            <p:nvPr/>
          </p:nvSpPr>
          <p:spPr bwMode="auto">
            <a:xfrm>
              <a:off x="3696" y="373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1   1  1</a:t>
              </a:r>
            </a:p>
          </p:txBody>
        </p:sp>
        <p:sp>
          <p:nvSpPr>
            <p:cNvPr id="11275" name="Rectangle 53"/>
            <p:cNvSpPr>
              <a:spLocks noChangeArrowheads="1"/>
            </p:cNvSpPr>
            <p:nvPr/>
          </p:nvSpPr>
          <p:spPr bwMode="auto">
            <a:xfrm>
              <a:off x="3696" y="3398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1   0  1</a:t>
              </a:r>
            </a:p>
          </p:txBody>
        </p:sp>
        <p:sp>
          <p:nvSpPr>
            <p:cNvPr id="11276" name="Rectangle 54"/>
            <p:cNvSpPr>
              <a:spLocks noChangeArrowheads="1"/>
            </p:cNvSpPr>
            <p:nvPr/>
          </p:nvSpPr>
          <p:spPr bwMode="auto">
            <a:xfrm>
              <a:off x="3696" y="301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0   1  1</a:t>
              </a:r>
            </a:p>
          </p:txBody>
        </p:sp>
        <p:sp>
          <p:nvSpPr>
            <p:cNvPr id="11277" name="Rectangle 55"/>
            <p:cNvSpPr>
              <a:spLocks noChangeArrowheads="1"/>
            </p:cNvSpPr>
            <p:nvPr/>
          </p:nvSpPr>
          <p:spPr bwMode="auto">
            <a:xfrm>
              <a:off x="3696" y="2726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0   0  0</a:t>
              </a:r>
            </a:p>
          </p:txBody>
        </p:sp>
        <p:sp>
          <p:nvSpPr>
            <p:cNvPr id="11278" name="Rectangle 56"/>
            <p:cNvSpPr>
              <a:spLocks noChangeArrowheads="1"/>
            </p:cNvSpPr>
            <p:nvPr/>
          </p:nvSpPr>
          <p:spPr bwMode="auto">
            <a:xfrm>
              <a:off x="3696" y="235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   B  F</a:t>
              </a:r>
            </a:p>
          </p:txBody>
        </p:sp>
        <p:sp>
          <p:nvSpPr>
            <p:cNvPr id="11279" name="Rectangle 57"/>
            <p:cNvSpPr>
              <a:spLocks noChangeArrowheads="1"/>
            </p:cNvSpPr>
            <p:nvPr/>
          </p:nvSpPr>
          <p:spPr bwMode="auto">
            <a:xfrm>
              <a:off x="4080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B2DD16-BA6A-4A42-AEC2-D6F1657B794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" y="38100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或门的逻辑符号为：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46075" y="3048000"/>
            <a:ext cx="845820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实现逻辑加的电路称或门。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23850" y="21336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即：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f(A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A∨B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990600" y="4664075"/>
            <a:ext cx="2216150" cy="1814513"/>
            <a:chOff x="432" y="3024"/>
            <a:chExt cx="1396" cy="1143"/>
          </a:xfrm>
        </p:grpSpPr>
        <p:sp>
          <p:nvSpPr>
            <p:cNvPr id="13341" name="Rectangle 8"/>
            <p:cNvSpPr>
              <a:spLocks noChangeArrowheads="1"/>
            </p:cNvSpPr>
            <p:nvPr/>
          </p:nvSpPr>
          <p:spPr bwMode="auto">
            <a:xfrm>
              <a:off x="1056" y="3130"/>
              <a:ext cx="323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42" name="Line 9"/>
            <p:cNvSpPr>
              <a:spLocks noChangeShapeType="1"/>
            </p:cNvSpPr>
            <p:nvPr/>
          </p:nvSpPr>
          <p:spPr bwMode="auto">
            <a:xfrm flipH="1">
              <a:off x="768" y="3274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3" name="Line 10"/>
            <p:cNvSpPr>
              <a:spLocks noChangeShapeType="1"/>
            </p:cNvSpPr>
            <p:nvPr/>
          </p:nvSpPr>
          <p:spPr bwMode="auto">
            <a:xfrm>
              <a:off x="1392" y="3418"/>
              <a:ext cx="1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4" name="Rectangle 11"/>
            <p:cNvSpPr>
              <a:spLocks noChangeArrowheads="1"/>
            </p:cNvSpPr>
            <p:nvPr/>
          </p:nvSpPr>
          <p:spPr bwMode="auto">
            <a:xfrm>
              <a:off x="432" y="304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45" name="Line 12"/>
            <p:cNvSpPr>
              <a:spLocks noChangeShapeType="1"/>
            </p:cNvSpPr>
            <p:nvPr/>
          </p:nvSpPr>
          <p:spPr bwMode="auto">
            <a:xfrm flipH="1">
              <a:off x="768" y="3562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6" name="Rectangle 13"/>
            <p:cNvSpPr>
              <a:spLocks noChangeArrowheads="1"/>
            </p:cNvSpPr>
            <p:nvPr/>
          </p:nvSpPr>
          <p:spPr bwMode="auto">
            <a:xfrm>
              <a:off x="480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13347" name="Rectangle 14"/>
            <p:cNvSpPr>
              <a:spLocks noChangeArrowheads="1"/>
            </p:cNvSpPr>
            <p:nvPr/>
          </p:nvSpPr>
          <p:spPr bwMode="auto">
            <a:xfrm>
              <a:off x="480" y="33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13348" name="Rectangle 15"/>
            <p:cNvSpPr>
              <a:spLocks noChangeArrowheads="1"/>
            </p:cNvSpPr>
            <p:nvPr/>
          </p:nvSpPr>
          <p:spPr bwMode="auto">
            <a:xfrm>
              <a:off x="1584" y="32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13349" name="Rectangle 16"/>
            <p:cNvSpPr>
              <a:spLocks noChangeArrowheads="1"/>
            </p:cNvSpPr>
            <p:nvPr/>
          </p:nvSpPr>
          <p:spPr bwMode="auto">
            <a:xfrm>
              <a:off x="1104" y="32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13350" name="Rectangle 17"/>
            <p:cNvSpPr>
              <a:spLocks noChangeArrowheads="1"/>
            </p:cNvSpPr>
            <p:nvPr/>
          </p:nvSpPr>
          <p:spPr bwMode="auto">
            <a:xfrm>
              <a:off x="432" y="380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</a:p>
          </p:txBody>
        </p:sp>
      </p:grp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3810000" y="4664075"/>
            <a:ext cx="2139950" cy="1787525"/>
            <a:chOff x="2400" y="3024"/>
            <a:chExt cx="1348" cy="1126"/>
          </a:xfrm>
        </p:grpSpPr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2928" y="3113"/>
              <a:ext cx="38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H="1">
              <a:off x="2640" y="3257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3312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2688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2880" y="321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≥1</a:t>
              </a:r>
            </a:p>
          </p:txBody>
        </p:sp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2400" y="30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2400" y="334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3504" y="32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 flipH="1">
              <a:off x="2640" y="354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2448" y="3785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</a:p>
          </p:txBody>
        </p:sp>
      </p:grpSp>
      <p:grpSp>
        <p:nvGrpSpPr>
          <p:cNvPr id="8221" name="Group 29"/>
          <p:cNvGrpSpPr>
            <a:grpSpLocks/>
          </p:cNvGrpSpPr>
          <p:nvPr/>
        </p:nvGrpSpPr>
        <p:grpSpPr bwMode="auto">
          <a:xfrm>
            <a:off x="6553200" y="4648200"/>
            <a:ext cx="2444750" cy="1814513"/>
            <a:chOff x="3936" y="3014"/>
            <a:chExt cx="1540" cy="1143"/>
          </a:xfrm>
        </p:grpSpPr>
        <p:sp>
          <p:nvSpPr>
            <p:cNvPr id="13322" name="Arc 30"/>
            <p:cNvSpPr>
              <a:spLocks/>
            </p:cNvSpPr>
            <p:nvPr/>
          </p:nvSpPr>
          <p:spPr bwMode="auto">
            <a:xfrm>
              <a:off x="4368" y="3168"/>
              <a:ext cx="192" cy="480"/>
            </a:xfrm>
            <a:custGeom>
              <a:avLst/>
              <a:gdLst>
                <a:gd name="T0" fmla="*/ 0 w 21600"/>
                <a:gd name="T1" fmla="*/ 0 h 43091"/>
                <a:gd name="T2" fmla="*/ 0 w 21600"/>
                <a:gd name="T3" fmla="*/ 0 h 43091"/>
                <a:gd name="T4" fmla="*/ 0 w 21600"/>
                <a:gd name="T5" fmla="*/ 0 h 430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Arc 31"/>
            <p:cNvSpPr>
              <a:spLocks/>
            </p:cNvSpPr>
            <p:nvPr/>
          </p:nvSpPr>
          <p:spPr bwMode="auto">
            <a:xfrm>
              <a:off x="4373" y="3170"/>
              <a:ext cx="594" cy="478"/>
            </a:xfrm>
            <a:custGeom>
              <a:avLst/>
              <a:gdLst>
                <a:gd name="T0" fmla="*/ 0 w 28102"/>
                <a:gd name="T1" fmla="*/ 0 h 43200"/>
                <a:gd name="T2" fmla="*/ 0 w 28102"/>
                <a:gd name="T3" fmla="*/ 0 h 43200"/>
                <a:gd name="T4" fmla="*/ 0 w 2810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  <a:lnTo>
                    <a:pt x="6502" y="21600"/>
                  </a:lnTo>
                  <a:lnTo>
                    <a:pt x="-1" y="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Line 32"/>
            <p:cNvSpPr>
              <a:spLocks noChangeShapeType="1"/>
            </p:cNvSpPr>
            <p:nvPr/>
          </p:nvSpPr>
          <p:spPr bwMode="auto">
            <a:xfrm flipH="1">
              <a:off x="4176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5" name="Line 33"/>
            <p:cNvSpPr>
              <a:spLocks noChangeShapeType="1"/>
            </p:cNvSpPr>
            <p:nvPr/>
          </p:nvSpPr>
          <p:spPr bwMode="auto">
            <a:xfrm flipH="1">
              <a:off x="4176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6" name="Line 34"/>
            <p:cNvSpPr>
              <a:spLocks noChangeShapeType="1"/>
            </p:cNvSpPr>
            <p:nvPr/>
          </p:nvSpPr>
          <p:spPr bwMode="auto">
            <a:xfrm>
              <a:off x="4944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7" name="Rectangle 35"/>
            <p:cNvSpPr>
              <a:spLocks noChangeArrowheads="1"/>
            </p:cNvSpPr>
            <p:nvPr/>
          </p:nvSpPr>
          <p:spPr bwMode="auto">
            <a:xfrm>
              <a:off x="3936" y="30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13328" name="Rectangle 36"/>
            <p:cNvSpPr>
              <a:spLocks noChangeArrowheads="1"/>
            </p:cNvSpPr>
            <p:nvPr/>
          </p:nvSpPr>
          <p:spPr bwMode="auto">
            <a:xfrm>
              <a:off x="3936" y="33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13329" name="Rectangle 37"/>
            <p:cNvSpPr>
              <a:spLocks noChangeArrowheads="1"/>
            </p:cNvSpPr>
            <p:nvPr/>
          </p:nvSpPr>
          <p:spPr bwMode="auto">
            <a:xfrm>
              <a:off x="5232" y="32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13330" name="Rectangle 38"/>
            <p:cNvSpPr>
              <a:spLocks noChangeArrowheads="1"/>
            </p:cNvSpPr>
            <p:nvPr/>
          </p:nvSpPr>
          <p:spPr bwMode="auto">
            <a:xfrm>
              <a:off x="4080" y="379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</a:p>
          </p:txBody>
        </p:sp>
      </p:grp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304800" y="319088"/>
            <a:ext cx="8534400" cy="15922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定义：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一个事件的成立与否有许多条件，只要其中一个或几个条件成立，事件便成立，这样的逻辑关系被称逻辑加（或）。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nimBg="1" autoUpdateAnimBg="0"/>
      <p:bldP spid="819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843151-A33D-4EE6-A684-C10BB2E82D8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304800"/>
            <a:ext cx="2012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、非运算</a:t>
            </a:r>
          </a:p>
        </p:txBody>
      </p: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4191000" y="138113"/>
            <a:ext cx="4797425" cy="2757487"/>
            <a:chOff x="2507" y="196"/>
            <a:chExt cx="3022" cy="1737"/>
          </a:xfrm>
        </p:grpSpPr>
        <p:sp>
          <p:nvSpPr>
            <p:cNvPr id="15380" name="Line 3"/>
            <p:cNvSpPr>
              <a:spLocks noChangeShapeType="1"/>
            </p:cNvSpPr>
            <p:nvPr/>
          </p:nvSpPr>
          <p:spPr bwMode="auto">
            <a:xfrm>
              <a:off x="2939" y="618"/>
              <a:ext cx="0" cy="4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Line 4"/>
            <p:cNvSpPr>
              <a:spLocks noChangeShapeType="1"/>
            </p:cNvSpPr>
            <p:nvPr/>
          </p:nvSpPr>
          <p:spPr bwMode="auto">
            <a:xfrm>
              <a:off x="2795" y="110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2" name="Line 5"/>
            <p:cNvSpPr>
              <a:spLocks noChangeShapeType="1"/>
            </p:cNvSpPr>
            <p:nvPr/>
          </p:nvSpPr>
          <p:spPr bwMode="auto">
            <a:xfrm>
              <a:off x="2891" y="124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3" name="Line 6"/>
            <p:cNvSpPr>
              <a:spLocks noChangeShapeType="1"/>
            </p:cNvSpPr>
            <p:nvPr/>
          </p:nvSpPr>
          <p:spPr bwMode="auto">
            <a:xfrm>
              <a:off x="4390" y="5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4" name="Line 7"/>
            <p:cNvSpPr>
              <a:spLocks noChangeShapeType="1"/>
            </p:cNvSpPr>
            <p:nvPr/>
          </p:nvSpPr>
          <p:spPr bwMode="auto">
            <a:xfrm>
              <a:off x="2939" y="618"/>
              <a:ext cx="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5" name="Line 8"/>
            <p:cNvSpPr>
              <a:spLocks noChangeShapeType="1"/>
            </p:cNvSpPr>
            <p:nvPr/>
          </p:nvSpPr>
          <p:spPr bwMode="auto">
            <a:xfrm>
              <a:off x="2939" y="1933"/>
              <a:ext cx="21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Line 9"/>
            <p:cNvSpPr>
              <a:spLocks noChangeShapeType="1"/>
            </p:cNvSpPr>
            <p:nvPr/>
          </p:nvSpPr>
          <p:spPr bwMode="auto">
            <a:xfrm>
              <a:off x="3710" y="589"/>
              <a:ext cx="13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Line 10"/>
            <p:cNvSpPr>
              <a:spLocks noChangeShapeType="1"/>
            </p:cNvSpPr>
            <p:nvPr/>
          </p:nvSpPr>
          <p:spPr bwMode="auto">
            <a:xfrm>
              <a:off x="5093" y="589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8" name="Oval 11"/>
            <p:cNvSpPr>
              <a:spLocks noChangeArrowheads="1"/>
            </p:cNvSpPr>
            <p:nvPr/>
          </p:nvSpPr>
          <p:spPr bwMode="auto">
            <a:xfrm>
              <a:off x="4901" y="1069"/>
              <a:ext cx="384" cy="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9" name="Line 12"/>
            <p:cNvSpPr>
              <a:spLocks noChangeShapeType="1"/>
            </p:cNvSpPr>
            <p:nvPr/>
          </p:nvSpPr>
          <p:spPr bwMode="auto">
            <a:xfrm>
              <a:off x="5093" y="1453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0" name="Line 13"/>
            <p:cNvSpPr>
              <a:spLocks noChangeShapeType="1"/>
            </p:cNvSpPr>
            <p:nvPr/>
          </p:nvSpPr>
          <p:spPr bwMode="auto">
            <a:xfrm>
              <a:off x="2939" y="1253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1" name="Line 14"/>
            <p:cNvSpPr>
              <a:spLocks noChangeShapeType="1"/>
            </p:cNvSpPr>
            <p:nvPr/>
          </p:nvSpPr>
          <p:spPr bwMode="auto">
            <a:xfrm>
              <a:off x="4949" y="1165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2" name="Line 15"/>
            <p:cNvSpPr>
              <a:spLocks noChangeShapeType="1"/>
            </p:cNvSpPr>
            <p:nvPr/>
          </p:nvSpPr>
          <p:spPr bwMode="auto">
            <a:xfrm flipH="1">
              <a:off x="4949" y="1165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5285" y="109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2507" y="93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3891" y="1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15396" name="Rectangle 19"/>
            <p:cNvSpPr>
              <a:spLocks noChangeArrowheads="1"/>
            </p:cNvSpPr>
            <p:nvPr/>
          </p:nvSpPr>
          <p:spPr bwMode="auto">
            <a:xfrm>
              <a:off x="3351" y="527"/>
              <a:ext cx="363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7" name="Oval 20"/>
            <p:cNvSpPr>
              <a:spLocks noChangeArrowheads="1"/>
            </p:cNvSpPr>
            <p:nvPr/>
          </p:nvSpPr>
          <p:spPr bwMode="auto">
            <a:xfrm>
              <a:off x="4345" y="1116"/>
              <a:ext cx="91" cy="9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8" name="Line 21"/>
            <p:cNvSpPr>
              <a:spLocks noChangeShapeType="1"/>
            </p:cNvSpPr>
            <p:nvPr/>
          </p:nvSpPr>
          <p:spPr bwMode="auto">
            <a:xfrm flipV="1">
              <a:off x="4390" y="152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9" name="Oval 22"/>
            <p:cNvSpPr>
              <a:spLocks noChangeArrowheads="1"/>
            </p:cNvSpPr>
            <p:nvPr/>
          </p:nvSpPr>
          <p:spPr bwMode="auto">
            <a:xfrm>
              <a:off x="4345" y="1434"/>
              <a:ext cx="91" cy="9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0" name="Line 23"/>
            <p:cNvSpPr>
              <a:spLocks noChangeShapeType="1"/>
            </p:cNvSpPr>
            <p:nvPr/>
          </p:nvSpPr>
          <p:spPr bwMode="auto">
            <a:xfrm flipH="1">
              <a:off x="4073" y="1162"/>
              <a:ext cx="27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1" name="Line 24"/>
            <p:cNvSpPr>
              <a:spLocks noChangeShapeType="1"/>
            </p:cNvSpPr>
            <p:nvPr/>
          </p:nvSpPr>
          <p:spPr bwMode="auto">
            <a:xfrm>
              <a:off x="4163" y="1162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3421" y="1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R</a:t>
              </a:r>
            </a:p>
          </p:txBody>
        </p:sp>
      </p:grpSp>
      <p:grpSp>
        <p:nvGrpSpPr>
          <p:cNvPr id="9242" name="Group 26"/>
          <p:cNvGrpSpPr>
            <a:grpSpLocks/>
          </p:cNvGrpSpPr>
          <p:nvPr/>
        </p:nvGrpSpPr>
        <p:grpSpPr bwMode="auto">
          <a:xfrm>
            <a:off x="1416050" y="3349625"/>
            <a:ext cx="1403350" cy="2289175"/>
            <a:chOff x="1680" y="144"/>
            <a:chExt cx="884" cy="1442"/>
          </a:xfrm>
        </p:grpSpPr>
        <p:sp>
          <p:nvSpPr>
            <p:cNvPr id="15374" name="Line 27"/>
            <p:cNvSpPr>
              <a:spLocks noChangeShapeType="1"/>
            </p:cNvSpPr>
            <p:nvPr/>
          </p:nvSpPr>
          <p:spPr bwMode="auto">
            <a:xfrm>
              <a:off x="1776" y="864"/>
              <a:ext cx="7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5" name="Line 28"/>
            <p:cNvSpPr>
              <a:spLocks noChangeShapeType="1"/>
            </p:cNvSpPr>
            <p:nvPr/>
          </p:nvSpPr>
          <p:spPr bwMode="auto">
            <a:xfrm>
              <a:off x="2112" y="576"/>
              <a:ext cx="1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6" name="Rectangle 29"/>
            <p:cNvSpPr>
              <a:spLocks noChangeArrowheads="1"/>
            </p:cNvSpPr>
            <p:nvPr/>
          </p:nvSpPr>
          <p:spPr bwMode="auto">
            <a:xfrm>
              <a:off x="1824" y="119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1  0</a:t>
              </a:r>
            </a:p>
          </p:txBody>
        </p:sp>
        <p:sp>
          <p:nvSpPr>
            <p:cNvPr id="15377" name="Rectangle 30"/>
            <p:cNvSpPr>
              <a:spLocks noChangeArrowheads="1"/>
            </p:cNvSpPr>
            <p:nvPr/>
          </p:nvSpPr>
          <p:spPr bwMode="auto">
            <a:xfrm>
              <a:off x="1824" y="85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0  1</a:t>
              </a:r>
              <a:endPara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78" name="Rectangle 31"/>
            <p:cNvSpPr>
              <a:spLocks noChangeArrowheads="1"/>
            </p:cNvSpPr>
            <p:nvPr/>
          </p:nvSpPr>
          <p:spPr bwMode="auto">
            <a:xfrm>
              <a:off x="1776" y="470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   F</a:t>
              </a:r>
            </a:p>
          </p:txBody>
        </p:sp>
        <p:sp>
          <p:nvSpPr>
            <p:cNvPr id="15379" name="Rectangle 32"/>
            <p:cNvSpPr>
              <a:spLocks noChangeArrowheads="1"/>
            </p:cNvSpPr>
            <p:nvPr/>
          </p:nvSpPr>
          <p:spPr bwMode="auto">
            <a:xfrm>
              <a:off x="1680" y="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</a:p>
          </p:txBody>
        </p:sp>
      </p:grpSp>
      <p:grpSp>
        <p:nvGrpSpPr>
          <p:cNvPr id="9249" name="Group 33"/>
          <p:cNvGrpSpPr>
            <a:grpSpLocks/>
          </p:cNvGrpSpPr>
          <p:nvPr/>
        </p:nvGrpSpPr>
        <p:grpSpPr bwMode="auto">
          <a:xfrm>
            <a:off x="6019800" y="3429000"/>
            <a:ext cx="1479550" cy="2293938"/>
            <a:chOff x="288" y="144"/>
            <a:chExt cx="932" cy="1445"/>
          </a:xfrm>
        </p:grpSpPr>
        <p:sp>
          <p:nvSpPr>
            <p:cNvPr id="15368" name="Line 34"/>
            <p:cNvSpPr>
              <a:spLocks noChangeShapeType="1"/>
            </p:cNvSpPr>
            <p:nvPr/>
          </p:nvSpPr>
          <p:spPr bwMode="auto">
            <a:xfrm>
              <a:off x="288" y="816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" name="Line 35"/>
            <p:cNvSpPr>
              <a:spLocks noChangeShapeType="1"/>
            </p:cNvSpPr>
            <p:nvPr/>
          </p:nvSpPr>
          <p:spPr bwMode="auto">
            <a:xfrm>
              <a:off x="768" y="57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336" y="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功能表</a:t>
              </a:r>
            </a:p>
          </p:txBody>
        </p:sp>
        <p:sp>
          <p:nvSpPr>
            <p:cNvPr id="9253" name="Rectangle 37"/>
            <p:cNvSpPr>
              <a:spLocks noChangeArrowheads="1"/>
            </p:cNvSpPr>
            <p:nvPr/>
          </p:nvSpPr>
          <p:spPr bwMode="auto">
            <a:xfrm>
              <a:off x="288" y="45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    F</a:t>
              </a:r>
            </a:p>
          </p:txBody>
        </p:sp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288" y="88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断  亮</a:t>
              </a:r>
            </a:p>
          </p:txBody>
        </p:sp>
        <p:sp>
          <p:nvSpPr>
            <p:cNvPr id="9255" name="Rectangle 39"/>
            <p:cNvSpPr>
              <a:spLocks noChangeArrowheads="1"/>
            </p:cNvSpPr>
            <p:nvPr/>
          </p:nvSpPr>
          <p:spPr bwMode="auto">
            <a:xfrm>
              <a:off x="288" y="122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闭  灭</a:t>
              </a:r>
            </a:p>
          </p:txBody>
        </p:sp>
      </p:grp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381000" y="1219200"/>
            <a:ext cx="36576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。灯亮为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5FC18E-A25A-439B-BAEF-125D242A6BB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957513" y="4552950"/>
            <a:ext cx="2774950" cy="1543050"/>
            <a:chOff x="1815" y="1842"/>
            <a:chExt cx="1748" cy="972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815" y="189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17437" name="Rectangle 4"/>
            <p:cNvSpPr>
              <a:spLocks noChangeArrowheads="1"/>
            </p:cNvSpPr>
            <p:nvPr/>
          </p:nvSpPr>
          <p:spPr bwMode="auto">
            <a:xfrm>
              <a:off x="2487" y="1842"/>
              <a:ext cx="24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38" name="Line 5"/>
            <p:cNvSpPr>
              <a:spLocks noChangeShapeType="1"/>
            </p:cNvSpPr>
            <p:nvPr/>
          </p:nvSpPr>
          <p:spPr bwMode="auto">
            <a:xfrm flipH="1">
              <a:off x="2103" y="208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9" name="Line 6"/>
            <p:cNvSpPr>
              <a:spLocks noChangeShapeType="1"/>
            </p:cNvSpPr>
            <p:nvPr/>
          </p:nvSpPr>
          <p:spPr bwMode="auto">
            <a:xfrm>
              <a:off x="2823" y="206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3063" y="189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F=A</a:t>
              </a:r>
            </a:p>
          </p:txBody>
        </p:sp>
        <p:sp>
          <p:nvSpPr>
            <p:cNvPr id="17441" name="Rectangle 8"/>
            <p:cNvSpPr>
              <a:spLocks noChangeArrowheads="1"/>
            </p:cNvSpPr>
            <p:nvPr/>
          </p:nvSpPr>
          <p:spPr bwMode="auto">
            <a:xfrm>
              <a:off x="2487" y="184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7442" name="Line 9"/>
            <p:cNvSpPr>
              <a:spLocks noChangeShapeType="1"/>
            </p:cNvSpPr>
            <p:nvPr/>
          </p:nvSpPr>
          <p:spPr bwMode="auto">
            <a:xfrm>
              <a:off x="3357" y="1979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3" name="Rectangle 10"/>
            <p:cNvSpPr>
              <a:spLocks noChangeArrowheads="1"/>
            </p:cNvSpPr>
            <p:nvPr/>
          </p:nvSpPr>
          <p:spPr bwMode="auto">
            <a:xfrm>
              <a:off x="2007" y="2449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</a:p>
          </p:txBody>
        </p:sp>
        <p:sp>
          <p:nvSpPr>
            <p:cNvPr id="17444" name="Oval 11"/>
            <p:cNvSpPr>
              <a:spLocks noChangeArrowheads="1"/>
            </p:cNvSpPr>
            <p:nvPr/>
          </p:nvSpPr>
          <p:spPr bwMode="auto">
            <a:xfrm>
              <a:off x="2727" y="2017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6103938" y="4613275"/>
            <a:ext cx="2927350" cy="1455738"/>
            <a:chOff x="3797" y="1880"/>
            <a:chExt cx="1844" cy="917"/>
          </a:xfrm>
        </p:grpSpPr>
        <p:sp>
          <p:nvSpPr>
            <p:cNvPr id="17428" name="AutoShape 13"/>
            <p:cNvSpPr>
              <a:spLocks noChangeArrowheads="1"/>
            </p:cNvSpPr>
            <p:nvPr/>
          </p:nvSpPr>
          <p:spPr bwMode="auto">
            <a:xfrm rot="5400000">
              <a:off x="4310" y="1966"/>
              <a:ext cx="409" cy="32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 flipH="1">
              <a:off x="4085" y="2120"/>
              <a:ext cx="28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0" name="Line 15"/>
            <p:cNvSpPr>
              <a:spLocks noChangeShapeType="1"/>
            </p:cNvSpPr>
            <p:nvPr/>
          </p:nvSpPr>
          <p:spPr bwMode="auto">
            <a:xfrm>
              <a:off x="4757" y="2120"/>
              <a:ext cx="3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1" name="Rectangle 16"/>
            <p:cNvSpPr>
              <a:spLocks noChangeArrowheads="1"/>
            </p:cNvSpPr>
            <p:nvPr/>
          </p:nvSpPr>
          <p:spPr bwMode="auto">
            <a:xfrm>
              <a:off x="4037" y="243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797" y="18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5141" y="1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F=A</a:t>
              </a:r>
            </a:p>
          </p:txBody>
        </p:sp>
        <p:sp>
          <p:nvSpPr>
            <p:cNvPr id="17434" name="Line 19"/>
            <p:cNvSpPr>
              <a:spLocks noChangeShapeType="1"/>
            </p:cNvSpPr>
            <p:nvPr/>
          </p:nvSpPr>
          <p:spPr bwMode="auto">
            <a:xfrm>
              <a:off x="5420" y="1933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5" name="Oval 20"/>
            <p:cNvSpPr>
              <a:spLocks noChangeArrowheads="1"/>
            </p:cNvSpPr>
            <p:nvPr/>
          </p:nvSpPr>
          <p:spPr bwMode="auto">
            <a:xfrm>
              <a:off x="4661" y="2066"/>
              <a:ext cx="94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25450" y="376396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非门的逻辑符号为：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381000" y="2971800"/>
            <a:ext cx="853440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完成逻辑反运算的电路称非门。</a:t>
            </a:r>
          </a:p>
        </p:txBody>
      </p: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76200" y="4552950"/>
            <a:ext cx="2774950" cy="1482725"/>
            <a:chOff x="0" y="1842"/>
            <a:chExt cx="1748" cy="934"/>
          </a:xfrm>
        </p:grpSpPr>
        <p:sp>
          <p:nvSpPr>
            <p:cNvPr id="17420" name="Rectangle 26"/>
            <p:cNvSpPr>
              <a:spLocks noChangeArrowheads="1"/>
            </p:cNvSpPr>
            <p:nvPr/>
          </p:nvSpPr>
          <p:spPr bwMode="auto">
            <a:xfrm>
              <a:off x="672" y="1842"/>
              <a:ext cx="236" cy="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21" name="Line 27"/>
            <p:cNvSpPr>
              <a:spLocks noChangeShapeType="1"/>
            </p:cNvSpPr>
            <p:nvPr/>
          </p:nvSpPr>
          <p:spPr bwMode="auto">
            <a:xfrm flipH="1">
              <a:off x="288" y="2140"/>
              <a:ext cx="37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2" name="Line 28"/>
            <p:cNvSpPr>
              <a:spLocks noChangeShapeType="1"/>
            </p:cNvSpPr>
            <p:nvPr/>
          </p:nvSpPr>
          <p:spPr bwMode="auto">
            <a:xfrm>
              <a:off x="1008" y="2123"/>
              <a:ext cx="1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0" y="19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1248" y="19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F=A</a:t>
              </a:r>
            </a:p>
          </p:txBody>
        </p:sp>
        <p:sp>
          <p:nvSpPr>
            <p:cNvPr id="17425" name="Rectangle 31"/>
            <p:cNvSpPr>
              <a:spLocks noChangeArrowheads="1"/>
            </p:cNvSpPr>
            <p:nvPr/>
          </p:nvSpPr>
          <p:spPr bwMode="auto">
            <a:xfrm>
              <a:off x="240" y="2411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</a:p>
          </p:txBody>
        </p:sp>
        <p:sp>
          <p:nvSpPr>
            <p:cNvPr id="17426" name="Oval 32"/>
            <p:cNvSpPr>
              <a:spLocks noChangeArrowheads="1"/>
            </p:cNvSpPr>
            <p:nvPr/>
          </p:nvSpPr>
          <p:spPr bwMode="auto">
            <a:xfrm>
              <a:off x="912" y="2062"/>
              <a:ext cx="94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27" name="Line 33"/>
            <p:cNvSpPr>
              <a:spLocks noChangeShapeType="1"/>
            </p:cNvSpPr>
            <p:nvPr/>
          </p:nvSpPr>
          <p:spPr bwMode="auto">
            <a:xfrm>
              <a:off x="1543" y="1933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457200" y="2057400"/>
            <a:ext cx="3638550" cy="579438"/>
            <a:chOff x="336" y="912"/>
            <a:chExt cx="2292" cy="365"/>
          </a:xfrm>
        </p:grpSpPr>
        <p:sp>
          <p:nvSpPr>
            <p:cNvPr id="17418" name="Line 24"/>
            <p:cNvSpPr>
              <a:spLocks noChangeShapeType="1"/>
            </p:cNvSpPr>
            <p:nvPr/>
          </p:nvSpPr>
          <p:spPr bwMode="auto">
            <a:xfrm>
              <a:off x="2016" y="9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9" name="Rectangle 34"/>
            <p:cNvSpPr>
              <a:spLocks noChangeArrowheads="1"/>
            </p:cNvSpPr>
            <p:nvPr/>
          </p:nvSpPr>
          <p:spPr bwMode="auto">
            <a:xfrm>
              <a:off x="336" y="91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函数式为：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＝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 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</p:txBody>
        </p:sp>
      </p:grp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381000" y="319088"/>
            <a:ext cx="8534400" cy="15922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定义：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一个事件的成立取决于条件的否定，即事件与事件的成立条件之间构成矛盾，这样的逻辑关系称逻辑反（非）。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autoUpdateAnimBg="0"/>
      <p:bldP spid="1026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5D6E7E-4772-4E8F-91D8-1C44B7BA013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04800" y="288925"/>
            <a:ext cx="8610600" cy="7318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4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逻辑函数及逻辑函数间的相等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92100" y="1333500"/>
            <a:ext cx="42799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一、逻辑函数的定义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68300" y="2141538"/>
            <a:ext cx="854710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逻辑变量和逻辑函数的取值只有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60363" y="2949575"/>
            <a:ext cx="85344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(2)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函数和变量之间的关系由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与、或、非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三种基本运算决定。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73050" y="4267200"/>
            <a:ext cx="8763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设某一逻辑电路的输入为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，输出函数为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，当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的值确定之后，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的值就唯一的确定了，则称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逻辑函数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。记为：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f(A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 autoUpdateAnimBg="0"/>
      <p:bldP spid="11268" grpId="0" animBg="1" autoUpdateAnimBg="0"/>
      <p:bldP spid="11270" grpId="0" animBg="1" autoUpdateAnimBg="0"/>
      <p:bldP spid="1127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CC99">
            <a:alpha val="14902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4893</TotalTime>
  <Words>2352</Words>
  <Application>Microsoft Office PowerPoint</Application>
  <PresentationFormat>全屏显示(4:3)</PresentationFormat>
  <Paragraphs>500</Paragraphs>
  <Slides>36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黑体</vt:lpstr>
      <vt:lpstr>华文琥珀</vt:lpstr>
      <vt:lpstr>Arial Black</vt:lpstr>
      <vt:lpstr>Cambria Math</vt:lpstr>
      <vt:lpstr>Tahoma</vt:lpstr>
      <vt:lpstr>Times New Roman</vt:lpstr>
      <vt:lpstr>Wingdings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zhanjy</dc:creator>
  <cp:lastModifiedBy>wyd</cp:lastModifiedBy>
  <cp:revision>326</cp:revision>
  <dcterms:created xsi:type="dcterms:W3CDTF">2008-08-27T14:02:07Z</dcterms:created>
  <dcterms:modified xsi:type="dcterms:W3CDTF">2020-09-10T22:27:41Z</dcterms:modified>
</cp:coreProperties>
</file>