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842" r:id="rId2"/>
    <p:sldId id="843" r:id="rId3"/>
    <p:sldId id="844" r:id="rId4"/>
    <p:sldId id="732" r:id="rId5"/>
    <p:sldId id="838" r:id="rId6"/>
    <p:sldId id="845" r:id="rId7"/>
    <p:sldId id="846" r:id="rId8"/>
    <p:sldId id="847" r:id="rId9"/>
    <p:sldId id="848" r:id="rId10"/>
    <p:sldId id="850" r:id="rId11"/>
    <p:sldId id="851" r:id="rId12"/>
    <p:sldId id="852" r:id="rId13"/>
    <p:sldId id="853" r:id="rId14"/>
    <p:sldId id="858" r:id="rId15"/>
    <p:sldId id="855" r:id="rId16"/>
    <p:sldId id="859" r:id="rId17"/>
    <p:sldId id="857" r:id="rId18"/>
    <p:sldId id="839" r:id="rId19"/>
    <p:sldId id="861" r:id="rId20"/>
    <p:sldId id="862" r:id="rId21"/>
    <p:sldId id="730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563C1"/>
    <a:srgbClr val="FF0000"/>
    <a:srgbClr val="ED7D31"/>
    <a:srgbClr val="2F5597"/>
    <a:srgbClr val="4472C4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9" autoAdjust="0"/>
    <p:restoredTop sz="83490" autoAdjust="0"/>
  </p:normalViewPr>
  <p:slideViewPr>
    <p:cSldViewPr snapToGrid="0" showGuides="1">
      <p:cViewPr varScale="1">
        <p:scale>
          <a:sx n="56" d="100"/>
          <a:sy n="56" d="100"/>
        </p:scale>
        <p:origin x="1708" y="40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5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8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2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12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00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29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1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07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5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0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4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3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要存放每位执行结果，所以用移位寄存器，</a:t>
            </a:r>
            <a:r>
              <a:rPr lang="en-US" altLang="zh-CN" dirty="0"/>
              <a:t>B</a:t>
            </a:r>
            <a:r>
              <a:rPr lang="zh-CN" altLang="en-US" dirty="0"/>
              <a:t>是普通寄存器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触发器用于暂存进位信号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4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1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第三章 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2020/9/23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8" y="791646"/>
            <a:ext cx="8986713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位全加器一步实现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位相加，即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位同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步相加，这样的加法器称为并行加法器。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1894F0-4E07-44E0-9C02-6718B49F9478}"/>
              </a:ext>
            </a:extLst>
          </p:cNvPr>
          <p:cNvSpPr txBox="1"/>
          <p:nvPr/>
        </p:nvSpPr>
        <p:spPr>
          <a:xfrm>
            <a:off x="78837" y="2482072"/>
            <a:ext cx="1651848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、组成：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D95194FD-7DD1-4775-A8AD-01D9DA2C3F55}"/>
              </a:ext>
            </a:extLst>
          </p:cNvPr>
          <p:cNvSpPr txBox="1"/>
          <p:nvPr/>
        </p:nvSpPr>
        <p:spPr>
          <a:xfrm>
            <a:off x="1599172" y="2500487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并行加法器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CE078A51-7BCC-418B-8B89-BFAD6CC981CB}"/>
              </a:ext>
            </a:extLst>
          </p:cNvPr>
          <p:cNvSpPr/>
          <p:nvPr/>
        </p:nvSpPr>
        <p:spPr bwMode="auto">
          <a:xfrm>
            <a:off x="3556092" y="2239284"/>
            <a:ext cx="157134" cy="128400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9E7D2C87-3C41-41D4-B9EF-1360BE03FA22}"/>
              </a:ext>
            </a:extLst>
          </p:cNvPr>
          <p:cNvSpPr txBox="1"/>
          <p:nvPr/>
        </p:nvSpPr>
        <p:spPr>
          <a:xfrm>
            <a:off x="3737068" y="2017942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位加法器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3EEC8D4-B266-45FF-8E87-4AA6C17B5BE9}"/>
              </a:ext>
            </a:extLst>
          </p:cNvPr>
          <p:cNvSpPr txBox="1"/>
          <p:nvPr/>
        </p:nvSpPr>
        <p:spPr>
          <a:xfrm>
            <a:off x="3737068" y="2920498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id="{1FB48BC3-6244-4CCD-BBAA-A2175CE729BE}"/>
              </a:ext>
            </a:extLst>
          </p:cNvPr>
          <p:cNvSpPr/>
          <p:nvPr/>
        </p:nvSpPr>
        <p:spPr bwMode="auto">
          <a:xfrm>
            <a:off x="5100151" y="2711218"/>
            <a:ext cx="157134" cy="128400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45A452D2-7656-4E28-989B-2653742393D5}"/>
              </a:ext>
            </a:extLst>
          </p:cNvPr>
          <p:cNvSpPr txBox="1"/>
          <p:nvPr/>
        </p:nvSpPr>
        <p:spPr>
          <a:xfrm>
            <a:off x="5271933" y="2473337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串行进位链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FCEF9AC9-7A42-4B6F-B534-688F7AC7E1DE}"/>
              </a:ext>
            </a:extLst>
          </p:cNvPr>
          <p:cNvSpPr txBox="1"/>
          <p:nvPr/>
        </p:nvSpPr>
        <p:spPr>
          <a:xfrm>
            <a:off x="5271933" y="3375893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B4680A-DB0F-448B-A693-1D56D2EB3B4B}"/>
              </a:ext>
            </a:extLst>
          </p:cNvPr>
          <p:cNvSpPr txBox="1"/>
          <p:nvPr/>
        </p:nvSpPr>
        <p:spPr>
          <a:xfrm>
            <a:off x="1237435" y="4045167"/>
            <a:ext cx="7906566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根据（指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）输入量提供时间的不同，将进位链分为带串行进位链的并行加法器，带并行进位链的并行加法器。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加法器的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运算速度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不仅与全加器的运算速度有关，更主要的因素是取决于进位传递速度。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4" grpId="0"/>
      <p:bldP spid="15" grpId="0"/>
      <p:bldP spid="16" grpId="0" animBg="1"/>
      <p:bldP spid="17" grpId="0"/>
      <p:bldP spid="18" grpId="0"/>
      <p:bldP spid="20" grpId="0" animBg="1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8" y="791646"/>
            <a:ext cx="8986713" cy="393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、进位信号的基本逻辑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令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进位产生函数（本地进位）  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进位传递函数（传递进位）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、串行进位链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定义：各级进位信号直接依赖于低一级的进位信号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关系式：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65AEAF29-CCFF-4FBC-9D2B-9EE2B9ED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339520"/>
            <a:ext cx="5029200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7598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8" y="791646"/>
            <a:ext cx="27587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结构图：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E5DA01-9C79-463A-AA94-F60CA7A7BC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76"/>
          <a:stretch/>
        </p:blipFill>
        <p:spPr>
          <a:xfrm>
            <a:off x="2167092" y="910815"/>
            <a:ext cx="6813989" cy="182762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D7829D-A498-4B9B-9E10-924FCBADBDBA}"/>
              </a:ext>
            </a:extLst>
          </p:cNvPr>
          <p:cNvSpPr txBox="1"/>
          <p:nvPr/>
        </p:nvSpPr>
        <p:spPr>
          <a:xfrm>
            <a:off x="70127" y="2639537"/>
            <a:ext cx="8986713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特点：结构比较简单，运算速度比较慢。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DF681A-0696-4144-8E07-2B08BCF7A017}"/>
              </a:ext>
            </a:extLst>
          </p:cNvPr>
          <p:cNvSpPr txBox="1"/>
          <p:nvPr/>
        </p:nvSpPr>
        <p:spPr>
          <a:xfrm>
            <a:off x="63780" y="3102847"/>
            <a:ext cx="8986713" cy="1693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、并行进位链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定义：各级进位信号是并行（同时）形成的。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关系式：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4EB0A665-00FF-4F89-966D-7A96D40D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88" y="4340748"/>
            <a:ext cx="4643472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+ …+ 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4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…P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0D3ADB-2C79-4B43-B715-77F5B511394B}"/>
              </a:ext>
            </a:extLst>
          </p:cNvPr>
          <p:cNvGrpSpPr/>
          <p:nvPr/>
        </p:nvGrpSpPr>
        <p:grpSpPr>
          <a:xfrm>
            <a:off x="6633861" y="4128310"/>
            <a:ext cx="2063115" cy="2367392"/>
            <a:chOff x="6633861" y="4128310"/>
            <a:chExt cx="2063115" cy="236739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9A3D4B-ACEC-448D-A29D-2F8B59B43A4E}"/>
                </a:ext>
              </a:extLst>
            </p:cNvPr>
            <p:cNvSpPr txBox="1"/>
            <p:nvPr/>
          </p:nvSpPr>
          <p:spPr>
            <a:xfrm>
              <a:off x="6633861" y="4128310"/>
              <a:ext cx="2063115" cy="57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(A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,B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,C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E23135-D247-4CAF-A0C7-0D0F6C5C911D}"/>
                </a:ext>
              </a:extLst>
            </p:cNvPr>
            <p:cNvSpPr txBox="1"/>
            <p:nvPr/>
          </p:nvSpPr>
          <p:spPr>
            <a:xfrm>
              <a:off x="6633861" y="5922660"/>
              <a:ext cx="2063115" cy="57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35C39E-63E4-4654-95BB-0894775469AB}"/>
                </a:ext>
              </a:extLst>
            </p:cNvPr>
            <p:cNvSpPr txBox="1"/>
            <p:nvPr/>
          </p:nvSpPr>
          <p:spPr>
            <a:xfrm>
              <a:off x="6633861" y="5091127"/>
              <a:ext cx="2063115" cy="57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(G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,P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,C</a:t>
              </a:r>
              <a:r>
                <a:rPr lang="en-US" altLang="zh-CN" sz="28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433926-2CAE-49D9-B7CA-A830C2DE10A3}"/>
                </a:ext>
              </a:extLst>
            </p:cNvPr>
            <p:cNvCxnSpPr>
              <a:cxnSpLocks/>
            </p:cNvCxnSpPr>
            <p:nvPr/>
          </p:nvCxnSpPr>
          <p:spPr>
            <a:xfrm>
              <a:off x="7665418" y="4739452"/>
              <a:ext cx="1" cy="389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0E5181A-97B1-4490-AA70-785DACDAED02}"/>
                </a:ext>
              </a:extLst>
            </p:cNvPr>
            <p:cNvCxnSpPr>
              <a:cxnSpLocks/>
            </p:cNvCxnSpPr>
            <p:nvPr/>
          </p:nvCxnSpPr>
          <p:spPr>
            <a:xfrm>
              <a:off x="7657495" y="5683758"/>
              <a:ext cx="1" cy="389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39EA0BD-38ED-4313-9CF8-43BDA9B846A6}"/>
                </a:ext>
              </a:extLst>
            </p:cNvPr>
            <p:cNvSpPr txBox="1"/>
            <p:nvPr/>
          </p:nvSpPr>
          <p:spPr>
            <a:xfrm>
              <a:off x="7719202" y="4678121"/>
              <a:ext cx="910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稳定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5" grpId="0" build="p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8" y="965821"/>
            <a:ext cx="27587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结构图：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AAD32-B1E4-48BD-8A4B-8546E98C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3" y="1592092"/>
            <a:ext cx="9023739" cy="264898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19DECF2-62BF-43D2-9D02-93AA365998DB}"/>
              </a:ext>
            </a:extLst>
          </p:cNvPr>
          <p:cNvSpPr txBox="1"/>
          <p:nvPr/>
        </p:nvSpPr>
        <p:spPr>
          <a:xfrm>
            <a:off x="73938" y="4452987"/>
            <a:ext cx="597824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特点：结构复杂，运算速度快。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6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F64E3B-C4D6-4573-B785-C736E60EBE83}"/>
              </a:ext>
            </a:extLst>
          </p:cNvPr>
          <p:cNvSpPr txBox="1"/>
          <p:nvPr/>
        </p:nvSpPr>
        <p:spPr>
          <a:xfrm>
            <a:off x="157287" y="864762"/>
            <a:ext cx="8986713" cy="1693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、组内并行，组间并行（实际为串行）的进位链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例如：加法器字长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位，设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位为一组，则将进位链分为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两级。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60B921-1139-4B86-A1AD-6F3286E88EC9}"/>
              </a:ext>
            </a:extLst>
          </p:cNvPr>
          <p:cNvGrpSpPr/>
          <p:nvPr/>
        </p:nvGrpSpPr>
        <p:grpSpPr>
          <a:xfrm>
            <a:off x="437601" y="2780221"/>
            <a:ext cx="8610600" cy="3047213"/>
            <a:chOff x="437601" y="2780221"/>
            <a:chExt cx="8610600" cy="3047213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21524402-6A4E-4D3F-A8A5-D5C9AFF73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CBAA391-AFA3-4655-9646-96284621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4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7F9499E7-4881-456E-9D64-8C0486C2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0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50CD29A-E457-4C23-B15D-7747D1A2B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6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62D5DE64-9FC4-41FB-804C-3155569D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6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4位</a:t>
              </a: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31E6896E-0199-43A2-8C48-4ADB5B14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4位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01177626-8268-497D-B047-73C38F5FF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0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4位</a:t>
              </a: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FEDFF5C7-979E-4B75-9C0F-C41DF217A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2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4位</a:t>
              </a: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1CEDC517-7C5D-4E97-8491-31EF3A0D6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80" y="4623665"/>
              <a:ext cx="8305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第4组       第3组       第2组       第1组</a:t>
              </a: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23F082E-3F05-42D9-9053-FC6E3181A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01" y="2780221"/>
              <a:ext cx="838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C16 ~ C13      C12 ~ C9     C8 ~ C5       C4 ~ C1</a:t>
              </a:r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38FC3DEA-BC11-48AB-9404-BC4BAB473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0001" y="3542221"/>
              <a:ext cx="838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C0</a:t>
              </a: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682B430B-1BFC-4160-9924-06A3AAC19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0001" y="4075621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D816C964-A456-40AB-B678-6F8D42C52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6401" y="399942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3A44C7C6-5ACD-4693-A28A-6A87EEF40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601" y="300882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E4DF1429-01AE-4CB1-8221-E5FEF05B6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601" y="3008821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19">
              <a:extLst>
                <a:ext uri="{FF2B5EF4-FFF2-40B4-BE49-F238E27FC236}">
                  <a16:creationId xmlns:a16="http://schemas.microsoft.com/office/drawing/2014/main" id="{8AB33ABA-5119-4734-90C2-B7A798D67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001" y="3008821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AC360D81-44CE-4AE9-89AA-2363AD035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401" y="3008821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6634A8EF-41EC-48BE-A05E-A1B1A460F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2801" y="399942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22">
              <a:extLst>
                <a:ext uri="{FF2B5EF4-FFF2-40B4-BE49-F238E27FC236}">
                  <a16:creationId xmlns:a16="http://schemas.microsoft.com/office/drawing/2014/main" id="{CC258996-A801-4C5A-B8E0-F9A6657CE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9201" y="399942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AF76F289-BBE5-4AE5-BB9D-46CAD8BD6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001" y="300882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429F4386-79D2-4B41-BFD5-BBBC3CD46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401" y="300882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324CCFA2-1DE7-48CA-9FAB-29D2195D1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751" y="5304214"/>
              <a:ext cx="37528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分级（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级）同时进位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40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-65949" y="1218368"/>
            <a:ext cx="5057751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第一小组：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F94CE3-F11E-4FB3-A1F3-72B3E31DD8CC}"/>
              </a:ext>
            </a:extLst>
          </p:cNvPr>
          <p:cNvSpPr txBox="1"/>
          <p:nvPr/>
        </p:nvSpPr>
        <p:spPr>
          <a:xfrm>
            <a:off x="1662764" y="1225283"/>
            <a:ext cx="7512541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7F6E7C-FF75-4C5A-88C7-A8C10A1F868E}"/>
              </a:ext>
            </a:extLst>
          </p:cNvPr>
          <p:cNvSpPr txBox="1"/>
          <p:nvPr/>
        </p:nvSpPr>
        <p:spPr>
          <a:xfrm>
            <a:off x="-758547" y="3700056"/>
            <a:ext cx="67592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第二小组：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DEFFCE-F451-41FB-B5A2-1F665C86906E}"/>
              </a:ext>
            </a:extLst>
          </p:cNvPr>
          <p:cNvSpPr txBox="1"/>
          <p:nvPr/>
        </p:nvSpPr>
        <p:spPr>
          <a:xfrm>
            <a:off x="1662764" y="3680842"/>
            <a:ext cx="7512541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cxnSp>
        <p:nvCxnSpPr>
          <p:cNvPr id="20" name="直接连接符 18">
            <a:extLst>
              <a:ext uri="{FF2B5EF4-FFF2-40B4-BE49-F238E27FC236}">
                <a16:creationId xmlns:a16="http://schemas.microsoft.com/office/drawing/2014/main" id="{CB2830AA-D745-42C4-9AAC-727542E837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0814" y="3508473"/>
            <a:ext cx="4591986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4D31C97-AB2E-4DF5-847B-3FA439C53EDA}"/>
              </a:ext>
            </a:extLst>
          </p:cNvPr>
          <p:cNvSpPr txBox="1"/>
          <p:nvPr/>
        </p:nvSpPr>
        <p:spPr>
          <a:xfrm>
            <a:off x="4408516" y="3406739"/>
            <a:ext cx="58328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18">
            <a:extLst>
              <a:ext uri="{FF2B5EF4-FFF2-40B4-BE49-F238E27FC236}">
                <a16:creationId xmlns:a16="http://schemas.microsoft.com/office/drawing/2014/main" id="{2D52F724-A218-4A3B-BB02-82C12AA2CF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95347" y="3510082"/>
            <a:ext cx="109287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79B0192-C1EC-432B-8DC2-042B5E65C418}"/>
              </a:ext>
            </a:extLst>
          </p:cNvPr>
          <p:cNvSpPr txBox="1"/>
          <p:nvPr/>
        </p:nvSpPr>
        <p:spPr>
          <a:xfrm>
            <a:off x="8035263" y="3387842"/>
            <a:ext cx="58328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18">
            <a:extLst>
              <a:ext uri="{FF2B5EF4-FFF2-40B4-BE49-F238E27FC236}">
                <a16:creationId xmlns:a16="http://schemas.microsoft.com/office/drawing/2014/main" id="{C6DE9375-2B28-47A9-92F1-29EC717A99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0814" y="5953558"/>
            <a:ext cx="4591986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7DA12C1-74E1-4E92-89B0-0B0A186A4A78}"/>
              </a:ext>
            </a:extLst>
          </p:cNvPr>
          <p:cNvSpPr txBox="1"/>
          <p:nvPr/>
        </p:nvSpPr>
        <p:spPr>
          <a:xfrm>
            <a:off x="4417229" y="5851826"/>
            <a:ext cx="651159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连接符 18">
            <a:extLst>
              <a:ext uri="{FF2B5EF4-FFF2-40B4-BE49-F238E27FC236}">
                <a16:creationId xmlns:a16="http://schemas.microsoft.com/office/drawing/2014/main" id="{41F32008-191A-4210-9753-EB89D3F715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60511" y="5953558"/>
            <a:ext cx="1201936" cy="1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DFF2A55-0B65-4FA9-BD6B-900BA373B879}"/>
              </a:ext>
            </a:extLst>
          </p:cNvPr>
          <p:cNvSpPr txBox="1"/>
          <p:nvPr/>
        </p:nvSpPr>
        <p:spPr>
          <a:xfrm>
            <a:off x="8043976" y="5832929"/>
            <a:ext cx="75330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440138E-6940-463B-A291-BAF02A3A07D8}"/>
              </a:ext>
            </a:extLst>
          </p:cNvPr>
          <p:cNvSpPr txBox="1"/>
          <p:nvPr/>
        </p:nvSpPr>
        <p:spPr>
          <a:xfrm>
            <a:off x="-217255" y="739497"/>
            <a:ext cx="67592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）第一级：小组内并行进位链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4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5" grpId="0" build="p"/>
      <p:bldP spid="18" grpId="0"/>
      <p:bldP spid="19" grpId="0" build="p"/>
      <p:bldP spid="24" grpId="0"/>
      <p:bldP spid="33" grpId="0"/>
      <p:bldP spid="36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-65949" y="713259"/>
            <a:ext cx="5057751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第三小组：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F94CE3-F11E-4FB3-A1F3-72B3E31DD8CC}"/>
              </a:ext>
            </a:extLst>
          </p:cNvPr>
          <p:cNvSpPr txBox="1"/>
          <p:nvPr/>
        </p:nvSpPr>
        <p:spPr>
          <a:xfrm>
            <a:off x="2381" y="1098446"/>
            <a:ext cx="9266493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7F6E7C-FF75-4C5A-88C7-A8C10A1F868E}"/>
              </a:ext>
            </a:extLst>
          </p:cNvPr>
          <p:cNvSpPr txBox="1"/>
          <p:nvPr/>
        </p:nvSpPr>
        <p:spPr>
          <a:xfrm>
            <a:off x="-68563" y="3349064"/>
            <a:ext cx="2636763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第四小组：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DEFFCE-F451-41FB-B5A2-1F665C86906E}"/>
              </a:ext>
            </a:extLst>
          </p:cNvPr>
          <p:cNvSpPr txBox="1"/>
          <p:nvPr/>
        </p:nvSpPr>
        <p:spPr>
          <a:xfrm>
            <a:off x="1033" y="3781691"/>
            <a:ext cx="9569686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</a:p>
        </p:txBody>
      </p:sp>
      <p:cxnSp>
        <p:nvCxnSpPr>
          <p:cNvPr id="20" name="直接连接符 18">
            <a:extLst>
              <a:ext uri="{FF2B5EF4-FFF2-40B4-BE49-F238E27FC236}">
                <a16:creationId xmlns:a16="http://schemas.microsoft.com/office/drawing/2014/main" id="{CB2830AA-D745-42C4-9AAC-727542E837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8705" y="3357725"/>
            <a:ext cx="5733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4D31C97-AB2E-4DF5-847B-3FA439C53EDA}"/>
              </a:ext>
            </a:extLst>
          </p:cNvPr>
          <p:cNvSpPr txBox="1"/>
          <p:nvPr/>
        </p:nvSpPr>
        <p:spPr>
          <a:xfrm>
            <a:off x="3703718" y="3202460"/>
            <a:ext cx="1108312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 err="1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endParaRPr lang="en-US" altLang="zh-CN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18">
            <a:extLst>
              <a:ext uri="{FF2B5EF4-FFF2-40B4-BE49-F238E27FC236}">
                <a16:creationId xmlns:a16="http://schemas.microsoft.com/office/drawing/2014/main" id="{2D52F724-A218-4A3B-BB02-82C12AA2CF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68606" y="3351949"/>
            <a:ext cx="1552327" cy="9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79B0192-C1EC-432B-8DC2-042B5E65C418}"/>
              </a:ext>
            </a:extLst>
          </p:cNvPr>
          <p:cNvSpPr txBox="1"/>
          <p:nvPr/>
        </p:nvSpPr>
        <p:spPr>
          <a:xfrm>
            <a:off x="7648927" y="3200144"/>
            <a:ext cx="864439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连接符 18">
            <a:extLst>
              <a:ext uri="{FF2B5EF4-FFF2-40B4-BE49-F238E27FC236}">
                <a16:creationId xmlns:a16="http://schemas.microsoft.com/office/drawing/2014/main" id="{C6DE9375-2B28-47A9-92F1-29EC717A99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03273" y="6066769"/>
            <a:ext cx="5776050" cy="11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7DA12C1-74E1-4E92-89B0-0B0A186A4A78}"/>
              </a:ext>
            </a:extLst>
          </p:cNvPr>
          <p:cNvSpPr txBox="1"/>
          <p:nvPr/>
        </p:nvSpPr>
        <p:spPr>
          <a:xfrm>
            <a:off x="3579637" y="5916133"/>
            <a:ext cx="855203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endParaRPr lang="en-US" altLang="zh-CN" sz="2800" b="1" dirty="0">
              <a:solidFill>
                <a:srgbClr val="FF99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连接符 18">
            <a:extLst>
              <a:ext uri="{FF2B5EF4-FFF2-40B4-BE49-F238E27FC236}">
                <a16:creationId xmlns:a16="http://schemas.microsoft.com/office/drawing/2014/main" id="{41F32008-191A-4210-9753-EB89D3F715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20243" y="6077905"/>
            <a:ext cx="160069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DFF2A55-0B65-4FA9-BD6B-900BA373B879}"/>
              </a:ext>
            </a:extLst>
          </p:cNvPr>
          <p:cNvSpPr txBox="1"/>
          <p:nvPr/>
        </p:nvSpPr>
        <p:spPr>
          <a:xfrm>
            <a:off x="7631889" y="5883195"/>
            <a:ext cx="75330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 err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79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15" grpId="0" build="p"/>
      <p:bldP spid="18" grpId="0"/>
      <p:bldP spid="19" grpId="0" build="p"/>
      <p:bldP spid="24" grpId="0"/>
      <p:bldP spid="33" grpId="0"/>
      <p:bldP spid="36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08B656-4FEA-4601-B846-FBDC99A0DD5C}"/>
              </a:ext>
            </a:extLst>
          </p:cNvPr>
          <p:cNvSpPr txBox="1"/>
          <p:nvPr/>
        </p:nvSpPr>
        <p:spPr>
          <a:xfrm>
            <a:off x="-21412" y="816069"/>
            <a:ext cx="67592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）第二级：小组间并行进位链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0DA0FF3F-B419-494A-B0F3-18596353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1435923"/>
            <a:ext cx="7853500" cy="49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800" b="1" baseline="-25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endParaRPr lang="en-US" altLang="zh-CN" sz="2800" b="1" baseline="-25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05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endParaRPr lang="en-US" altLang="zh-CN" sz="2800" b="1" baseline="-25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+ 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40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单元与多位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部件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8BC59D-5D7D-44E7-AC99-226300B81041}"/>
              </a:ext>
            </a:extLst>
          </p:cNvPr>
          <p:cNvSpPr txBox="1"/>
          <p:nvPr/>
        </p:nvSpPr>
        <p:spPr>
          <a:xfrm>
            <a:off x="87158" y="759859"/>
            <a:ext cx="8829424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定义：若干位全加器，并行进位链，输入选择门集成在一块芯片上。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、一位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ED93CD9-1DC2-4C8D-987A-582EFA10D891}"/>
              </a:ext>
            </a:extLst>
          </p:cNvPr>
          <p:cNvSpPr>
            <a:spLocks/>
          </p:cNvSpPr>
          <p:nvPr/>
        </p:nvSpPr>
        <p:spPr bwMode="auto">
          <a:xfrm>
            <a:off x="1389536" y="2555174"/>
            <a:ext cx="169226" cy="1562159"/>
          </a:xfrm>
          <a:prstGeom prst="leftBrace">
            <a:avLst>
              <a:gd name="adj1" fmla="val 58876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B5AA1F-6CB1-4D12-97BF-64182683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877" y="2264461"/>
            <a:ext cx="7321863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1位加法器（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求和、进位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1位输入选择器（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1对与或非门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–S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1个公共控制门（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算术或逻辑运算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1D096E-85E0-4E3F-86C6-60AEFA004ED9}"/>
              </a:ext>
            </a:extLst>
          </p:cNvPr>
          <p:cNvSpPr txBox="1"/>
          <p:nvPr/>
        </p:nvSpPr>
        <p:spPr>
          <a:xfrm>
            <a:off x="157288" y="4163061"/>
            <a:ext cx="7596062" cy="15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逻辑关系式：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28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36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(A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⊕ 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0E56FD-5531-4CB3-92A2-5CD5C284987A}"/>
              </a:ext>
            </a:extLst>
          </p:cNvPr>
          <p:cNvSpPr txBox="1"/>
          <p:nvPr/>
        </p:nvSpPr>
        <p:spPr>
          <a:xfrm>
            <a:off x="157288" y="5752618"/>
            <a:ext cx="4414712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、四位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芯片举例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4" grpId="0" build="p" advAuto="0"/>
      <p:bldP spid="15" grpId="0" build="p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783482" y="1823197"/>
            <a:ext cx="4937537" cy="39274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总共由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个引脚，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个数据输入端：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~A0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~A1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~A2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~A3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~B0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~B1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~B2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~B3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，这八个都是低电平有效。</a:t>
            </a:r>
            <a:endParaRPr lang="en-US" altLang="zh-CN" sz="1800" b="1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S0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S3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四个控制端，这四个控制端主要控制两个四位输入数据的运算，例如加、减、与、或。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端处理进入芯片前进位值，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控制芯片的运算方式，包括算术运算和逻辑运算。</a:t>
            </a:r>
            <a:endParaRPr lang="en-US" altLang="zh-CN" sz="1800" b="1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F0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F1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F2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F3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是四个二进制输出端，以一个四位二进制形式输出运算的结果。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CN4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记录运算后的进位。</a:t>
            </a:r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单元与多位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部件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055CA-5E1E-42FD-B37E-378F9A730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348516"/>
            <a:ext cx="2324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算术逻辑运算部件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模型机的组合逻辑控制器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4772" y="517812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10444" y="5082808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模型机的微程序控制器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单元与多位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部件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670059-02A1-4FC2-9F2B-E5FAA401D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3" y="786381"/>
            <a:ext cx="6760057" cy="59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0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2020/9/23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lang="zh-CN" altLang="en-US" sz="280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算术逻辑运算部件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92327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934821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加法单元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60842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619963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串行加法器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431968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526228" y="4331229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并行加法器</a:t>
            </a:r>
          </a:p>
        </p:txBody>
      </p:sp>
      <p:sp>
        <p:nvSpPr>
          <p:cNvPr id="20" name="ís1íde"/>
          <p:cNvSpPr txBox="1"/>
          <p:nvPr/>
        </p:nvSpPr>
        <p:spPr>
          <a:xfrm>
            <a:off x="1872697" y="507722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íṡḻîḓé"/>
          <p:cNvSpPr/>
          <p:nvPr/>
        </p:nvSpPr>
        <p:spPr>
          <a:xfrm>
            <a:off x="2526228" y="5078199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defRPr/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ALU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单元与多位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部件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95183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6369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434824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/>
          <p:cNvSpPr/>
          <p:nvPr/>
        </p:nvSpPr>
        <p:spPr>
          <a:xfrm>
            <a:off x="1524070" y="510577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2948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412617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848984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3906" y="-225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259978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2B76C7-5F57-424F-A137-8F843BE3951F}"/>
              </a:ext>
            </a:extLst>
          </p:cNvPr>
          <p:cNvSpPr txBox="1"/>
          <p:nvPr/>
        </p:nvSpPr>
        <p:spPr>
          <a:xfrm>
            <a:off x="2757603" y="794075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位全加器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DB3570-A4B4-4CAA-93BC-88E54D7F7E48}"/>
              </a:ext>
            </a:extLst>
          </p:cNvPr>
          <p:cNvSpPr txBox="1"/>
          <p:nvPr/>
        </p:nvSpPr>
        <p:spPr>
          <a:xfrm>
            <a:off x="2757603" y="2089110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位并行加法器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8E9266-42EE-436C-AB4D-91BEB6DE709C}"/>
              </a:ext>
            </a:extLst>
          </p:cNvPr>
          <p:cNvSpPr txBox="1"/>
          <p:nvPr/>
        </p:nvSpPr>
        <p:spPr>
          <a:xfrm>
            <a:off x="2757603" y="3384145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571C9D-F3E1-4D67-AB75-7B76997356FE}"/>
              </a:ext>
            </a:extLst>
          </p:cNvPr>
          <p:cNvSpPr txBox="1"/>
          <p:nvPr/>
        </p:nvSpPr>
        <p:spPr>
          <a:xfrm>
            <a:off x="2757603" y="4679180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乘、除法器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CCB1C0-AE96-40D6-B52B-823C6688B92A}"/>
              </a:ext>
            </a:extLst>
          </p:cNvPr>
          <p:cNvSpPr txBox="1"/>
          <p:nvPr/>
        </p:nvSpPr>
        <p:spPr>
          <a:xfrm>
            <a:off x="2757603" y="5974214"/>
            <a:ext cx="255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977690-5C3F-4BC6-9C31-2A18E1BD98FB}"/>
              </a:ext>
            </a:extLst>
          </p:cNvPr>
          <p:cNvGrpSpPr/>
          <p:nvPr/>
        </p:nvGrpSpPr>
        <p:grpSpPr>
          <a:xfrm>
            <a:off x="4034918" y="1211032"/>
            <a:ext cx="3051024" cy="954107"/>
            <a:chOff x="4034918" y="1211032"/>
            <a:chExt cx="3051024" cy="95410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D523D1BE-5343-4A53-BB19-9896D49AB81C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4034918" y="1317295"/>
              <a:ext cx="0" cy="771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24AF56-C9AF-4B0E-B2E2-187F18E4B504}"/>
                </a:ext>
              </a:extLst>
            </p:cNvPr>
            <p:cNvSpPr txBox="1"/>
            <p:nvPr/>
          </p:nvSpPr>
          <p:spPr>
            <a:xfrm>
              <a:off x="4531312" y="1211032"/>
              <a:ext cx="2554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进位链</a:t>
              </a:r>
              <a:endPara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defRPr/>
              </a:pPr>
              <a:r>
                <a: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个</a:t>
              </a:r>
              <a:r>
                <a: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位全加器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7F8E17-05AC-4441-8714-4BFF4AF1B5BB}"/>
              </a:ext>
            </a:extLst>
          </p:cNvPr>
          <p:cNvGrpSpPr/>
          <p:nvPr/>
        </p:nvGrpSpPr>
        <p:grpSpPr>
          <a:xfrm>
            <a:off x="4034918" y="2606843"/>
            <a:ext cx="3051024" cy="771815"/>
            <a:chOff x="4034918" y="2606843"/>
            <a:chExt cx="3051024" cy="771815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15CBB9C-B99D-4CDC-A4E2-0F483D1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4034918" y="2606843"/>
              <a:ext cx="0" cy="771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551B4F-5BC1-4F5B-8DEE-7E20C45A9AEA}"/>
                </a:ext>
              </a:extLst>
            </p:cNvPr>
            <p:cNvSpPr txBox="1"/>
            <p:nvPr/>
          </p:nvSpPr>
          <p:spPr>
            <a:xfrm>
              <a:off x="4531312" y="2727202"/>
              <a:ext cx="2554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选择逻辑控制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D3D86C-F8B0-4632-95FA-70A8DA746DBB}"/>
              </a:ext>
            </a:extLst>
          </p:cNvPr>
          <p:cNvGrpSpPr/>
          <p:nvPr/>
        </p:nvGrpSpPr>
        <p:grpSpPr>
          <a:xfrm>
            <a:off x="4034918" y="3915043"/>
            <a:ext cx="3051024" cy="771815"/>
            <a:chOff x="4034918" y="3915043"/>
            <a:chExt cx="3051024" cy="771815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517B749-40BA-4376-B4B9-7B8F047651A6}"/>
                </a:ext>
              </a:extLst>
            </p:cNvPr>
            <p:cNvCxnSpPr>
              <a:cxnSpLocks/>
            </p:cNvCxnSpPr>
            <p:nvPr/>
          </p:nvCxnSpPr>
          <p:spPr>
            <a:xfrm>
              <a:off x="4034918" y="3915043"/>
              <a:ext cx="0" cy="771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FEAF9D2-3BAF-44D1-8D90-ACE610BF0A43}"/>
                </a:ext>
              </a:extLst>
            </p:cNvPr>
            <p:cNvSpPr txBox="1"/>
            <p:nvPr/>
          </p:nvSpPr>
          <p:spPr>
            <a:xfrm>
              <a:off x="4531312" y="3964885"/>
              <a:ext cx="2554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0306D7-8C40-45A0-AEFC-88A96DC67104}"/>
              </a:ext>
            </a:extLst>
          </p:cNvPr>
          <p:cNvGrpSpPr/>
          <p:nvPr/>
        </p:nvGrpSpPr>
        <p:grpSpPr>
          <a:xfrm>
            <a:off x="4034918" y="5126369"/>
            <a:ext cx="3051024" cy="954107"/>
            <a:chOff x="4034918" y="5126369"/>
            <a:chExt cx="3051024" cy="954107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A394A60-2BA2-4D1C-8D5E-C60F5E8EC27D}"/>
                </a:ext>
              </a:extLst>
            </p:cNvPr>
            <p:cNvCxnSpPr>
              <a:cxnSpLocks/>
            </p:cNvCxnSpPr>
            <p:nvPr/>
          </p:nvCxnSpPr>
          <p:spPr>
            <a:xfrm>
              <a:off x="4034918" y="5232632"/>
              <a:ext cx="0" cy="7718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D130B1-F16B-4508-8A53-AB1D1AE0E135}"/>
                </a:ext>
              </a:extLst>
            </p:cNvPr>
            <p:cNvSpPr txBox="1"/>
            <p:nvPr/>
          </p:nvSpPr>
          <p:spPr>
            <a:xfrm>
              <a:off x="4531312" y="5126369"/>
              <a:ext cx="2554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endPara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defRPr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一、加法单元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+1111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两数相加，且分别放入到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两个寄 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存器。（补码、双符号位表示）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921508-8C56-4E16-AB5C-586EF6655C71}"/>
              </a:ext>
            </a:extLst>
          </p:cNvPr>
          <p:cNvGrpSpPr/>
          <p:nvPr/>
        </p:nvGrpSpPr>
        <p:grpSpPr>
          <a:xfrm>
            <a:off x="1549239" y="3518183"/>
            <a:ext cx="6116378" cy="3145061"/>
            <a:chOff x="10919" y="3304256"/>
            <a:chExt cx="6116378" cy="314506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019F61-838A-4179-9825-8A0DB6A81CCA}"/>
                </a:ext>
              </a:extLst>
            </p:cNvPr>
            <p:cNvSpPr/>
            <p:nvPr/>
          </p:nvSpPr>
          <p:spPr>
            <a:xfrm>
              <a:off x="10919" y="3304256"/>
              <a:ext cx="6072833" cy="3145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Group 1046">
              <a:extLst>
                <a:ext uri="{FF2B5EF4-FFF2-40B4-BE49-F238E27FC236}">
                  <a16:creationId xmlns:a16="http://schemas.microsoft.com/office/drawing/2014/main" id="{44992290-E595-49E3-A4DA-8A43EFC8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90" y="3394285"/>
              <a:ext cx="6096007" cy="3014663"/>
              <a:chOff x="-113" y="1651"/>
              <a:chExt cx="3840" cy="1899"/>
            </a:xfrm>
          </p:grpSpPr>
          <p:sp>
            <p:nvSpPr>
              <p:cNvPr id="15" name="Rectangle 1027">
                <a:extLst>
                  <a:ext uri="{FF2B5EF4-FFF2-40B4-BE49-F238E27FC236}">
                    <a16:creationId xmlns:a16="http://schemas.microsoft.com/office/drawing/2014/main" id="{71F67C61-B525-411C-8AF3-93D854EB4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2106"/>
                <a:ext cx="1892" cy="622"/>
              </a:xfrm>
              <a:prstGeom prst="rect">
                <a:avLst/>
              </a:prstGeom>
              <a:solidFill>
                <a:srgbClr val="F0DAD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000099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Text Box 1028">
                <a:extLst>
                  <a:ext uri="{FF2B5EF4-FFF2-40B4-BE49-F238E27FC236}">
                    <a16:creationId xmlns:a16="http://schemas.microsoft.com/office/drawing/2014/main" id="{AE23F806-787E-4413-B621-D5BB30F32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262"/>
                <a:ext cx="17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0099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加法单元 </a:t>
                </a:r>
                <a:r>
                  <a:rPr lang="en-US" altLang="zh-CN" sz="2800" b="1" dirty="0">
                    <a:solidFill>
                      <a:srgbClr val="000099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17" name="Line 1029">
                <a:extLst>
                  <a:ext uri="{FF2B5EF4-FFF2-40B4-BE49-F238E27FC236}">
                    <a16:creationId xmlns:a16="http://schemas.microsoft.com/office/drawing/2014/main" id="{8399DC3E-02FF-49B9-B50D-22B7342E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1030">
                <a:extLst>
                  <a:ext uri="{FF2B5EF4-FFF2-40B4-BE49-F238E27FC236}">
                    <a16:creationId xmlns:a16="http://schemas.microsoft.com/office/drawing/2014/main" id="{B560497A-C817-4DE1-9EA6-461FA37C8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1731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1031">
                <a:extLst>
                  <a:ext uri="{FF2B5EF4-FFF2-40B4-BE49-F238E27FC236}">
                    <a16:creationId xmlns:a16="http://schemas.microsoft.com/office/drawing/2014/main" id="{E29A090C-B8AC-45B6-B844-15B8ECD59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4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Line 1032">
                <a:extLst>
                  <a:ext uri="{FF2B5EF4-FFF2-40B4-BE49-F238E27FC236}">
                    <a16:creationId xmlns:a16="http://schemas.microsoft.com/office/drawing/2014/main" id="{4446DBF0-EF84-45B1-96F6-C2DC4134C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2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Line 1033">
                <a:extLst>
                  <a:ext uri="{FF2B5EF4-FFF2-40B4-BE49-F238E27FC236}">
                    <a16:creationId xmlns:a16="http://schemas.microsoft.com/office/drawing/2014/main" id="{F5A2ACED-53DF-4B67-98F8-DAC96FEA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3006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1034">
                <a:extLst>
                  <a:ext uri="{FF2B5EF4-FFF2-40B4-BE49-F238E27FC236}">
                    <a16:creationId xmlns:a16="http://schemas.microsoft.com/office/drawing/2014/main" id="{8BA3FACA-911E-46C4-B9BA-9EE5FFCB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1810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1035">
                <a:extLst>
                  <a:ext uri="{FF2B5EF4-FFF2-40B4-BE49-F238E27FC236}">
                    <a16:creationId xmlns:a16="http://schemas.microsoft.com/office/drawing/2014/main" id="{9D853273-5A62-41F0-9F2E-45D0E828F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15" y="1821"/>
                <a:ext cx="347" cy="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Text Box 1036">
                <a:extLst>
                  <a:ext uri="{FF2B5EF4-FFF2-40B4-BE49-F238E27FC236}">
                    <a16:creationId xmlns:a16="http://schemas.microsoft.com/office/drawing/2014/main" id="{C2324943-385E-4314-AA84-0D99FDFEA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" y="2975"/>
                <a:ext cx="2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i-1</a:t>
                </a:r>
              </a:p>
            </p:txBody>
          </p:sp>
          <p:sp>
            <p:nvSpPr>
              <p:cNvPr id="27" name="Text Box 1037">
                <a:extLst>
                  <a:ext uri="{FF2B5EF4-FFF2-40B4-BE49-F238E27FC236}">
                    <a16:creationId xmlns:a16="http://schemas.microsoft.com/office/drawing/2014/main" id="{A15D47FC-A1E4-41AE-886B-7788AE0F5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" y="1653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28" name="Text Box 1038">
                <a:extLst>
                  <a:ext uri="{FF2B5EF4-FFF2-40B4-BE49-F238E27FC236}">
                    <a16:creationId xmlns:a16="http://schemas.microsoft.com/office/drawing/2014/main" id="{AD4673A0-8492-4FF4-9A3B-84905E16A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1656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∑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33" name="Text Box 1040">
                <a:extLst>
                  <a:ext uri="{FF2B5EF4-FFF2-40B4-BE49-F238E27FC236}">
                    <a16:creationId xmlns:a16="http://schemas.microsoft.com/office/drawing/2014/main" id="{B7459AC6-4A34-44BF-B04A-116FEB76B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3221"/>
                <a:ext cx="1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本位操作数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Text Box 1041">
                <a:extLst>
                  <a:ext uri="{FF2B5EF4-FFF2-40B4-BE49-F238E27FC236}">
                    <a16:creationId xmlns:a16="http://schemas.microsoft.com/office/drawing/2014/main" id="{DCCBA53A-FDC1-4082-9215-75E7F11B7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3223"/>
                <a:ext cx="10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低位进位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Text Box 1042">
                <a:extLst>
                  <a:ext uri="{FF2B5EF4-FFF2-40B4-BE49-F238E27FC236}">
                    <a16:creationId xmlns:a16="http://schemas.microsoft.com/office/drawing/2014/main" id="{8E7A97E7-D6DA-4842-AEAF-854BB4306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3" y="1653"/>
                <a:ext cx="10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本位进位</a:t>
                </a:r>
              </a:p>
            </p:txBody>
          </p:sp>
          <p:sp>
            <p:nvSpPr>
              <p:cNvPr id="37" name="Text Box 1043">
                <a:extLst>
                  <a:ext uri="{FF2B5EF4-FFF2-40B4-BE49-F238E27FC236}">
                    <a16:creationId xmlns:a16="http://schemas.microsoft.com/office/drawing/2014/main" id="{8F8D5DE8-C5BE-4C7A-87D1-D6F4597DC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2" y="1651"/>
                <a:ext cx="9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本位和</a:t>
                </a:r>
              </a:p>
            </p:txBody>
          </p:sp>
        </p:grpSp>
      </p:grpSp>
      <p:sp>
        <p:nvSpPr>
          <p:cNvPr id="39" name="Text Box 1042">
            <a:extLst>
              <a:ext uri="{FF2B5EF4-FFF2-40B4-BE49-F238E27FC236}">
                <a16:creationId xmlns:a16="http://schemas.microsoft.com/office/drawing/2014/main" id="{966C18F3-10C5-44A2-8F84-D7DDCCBC0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195" y="1804377"/>
            <a:ext cx="5025766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输入量：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(1),B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(1), 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输出量：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∑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</a:t>
            </a:r>
            <a:r>
              <a:rPr lang="en-US" altLang="zh-CN" sz="2800" b="1" baseline="-25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7F89C2-64D9-40DE-B560-65692390A8C8}"/>
              </a:ext>
            </a:extLst>
          </p:cNvPr>
          <p:cNvGrpSpPr/>
          <p:nvPr/>
        </p:nvGrpSpPr>
        <p:grpSpPr>
          <a:xfrm>
            <a:off x="-8977" y="1838202"/>
            <a:ext cx="4049754" cy="1631216"/>
            <a:chOff x="-8977" y="1838202"/>
            <a:chExt cx="4049754" cy="1631216"/>
          </a:xfrm>
        </p:grpSpPr>
        <p:cxnSp>
          <p:nvCxnSpPr>
            <p:cNvPr id="13" name="直接连接符 18">
              <a:extLst>
                <a:ext uri="{FF2B5EF4-FFF2-40B4-BE49-F238E27FC236}">
                  <a16:creationId xmlns:a16="http://schemas.microsoft.com/office/drawing/2014/main" id="{0130CE0A-B679-4EF6-B92A-D52FC23F5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887" y="2920671"/>
              <a:ext cx="274002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24D32E2-0586-4EED-9927-E7AB40B1CB0D}"/>
                </a:ext>
              </a:extLst>
            </p:cNvPr>
            <p:cNvSpPr txBox="1"/>
            <p:nvPr/>
          </p:nvSpPr>
          <p:spPr>
            <a:xfrm>
              <a:off x="-8977" y="1838202"/>
              <a:ext cx="40497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   0 0 1 1 0 1</a:t>
              </a:r>
              <a:b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</a:br>
              <a:r>
                <a:rPr kumimoji="1" lang="zh-CN" altLang="en-US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+</a:t>
              </a:r>
              <a:r>
                <a:rPr kumimoji="1" lang="zh-CN" altLang="en-US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0 0 1 1 1 1</a:t>
              </a:r>
            </a:p>
            <a:p>
              <a:pPr lvl="0">
                <a:defRPr/>
              </a:pPr>
              <a:r>
                <a:rPr kumimoji="1" lang="en-US" altLang="zh-CN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</a:t>
              </a:r>
              <a:r>
                <a:rPr kumimoji="1" lang="en-US" altLang="zh-CN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</a:t>
              </a:r>
              <a:r>
                <a:rPr kumimoji="1" lang="zh-CN" altLang="en-US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0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1</a:t>
              </a:r>
              <a:r>
                <a:rPr kumimoji="1" lang="zh-CN" altLang="en-US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1 1 0 </a:t>
              </a:r>
              <a:r>
                <a:rPr kumimoji="1" lang="en-US" altLang="zh-CN" sz="28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0</a:t>
              </a:r>
              <a:r>
                <a:rPr kumimoji="1" lang="zh-CN" altLang="en-US" sz="3600" b="1" noProof="1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  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5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一、加法单元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921508-8C56-4E16-AB5C-586EF6655C71}"/>
              </a:ext>
            </a:extLst>
          </p:cNvPr>
          <p:cNvGrpSpPr/>
          <p:nvPr/>
        </p:nvGrpSpPr>
        <p:grpSpPr>
          <a:xfrm>
            <a:off x="1513811" y="949153"/>
            <a:ext cx="6116378" cy="3145061"/>
            <a:chOff x="10919" y="3304256"/>
            <a:chExt cx="6116378" cy="314506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019F61-838A-4179-9825-8A0DB6A81CCA}"/>
                </a:ext>
              </a:extLst>
            </p:cNvPr>
            <p:cNvSpPr/>
            <p:nvPr/>
          </p:nvSpPr>
          <p:spPr>
            <a:xfrm>
              <a:off x="10919" y="3304256"/>
              <a:ext cx="6072833" cy="3145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Group 1046">
              <a:extLst>
                <a:ext uri="{FF2B5EF4-FFF2-40B4-BE49-F238E27FC236}">
                  <a16:creationId xmlns:a16="http://schemas.microsoft.com/office/drawing/2014/main" id="{44992290-E595-49E3-A4DA-8A43EFC8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90" y="3394285"/>
              <a:ext cx="6096007" cy="3014663"/>
              <a:chOff x="-113" y="1651"/>
              <a:chExt cx="3840" cy="1899"/>
            </a:xfrm>
          </p:grpSpPr>
          <p:sp>
            <p:nvSpPr>
              <p:cNvPr id="15" name="Rectangle 1027">
                <a:extLst>
                  <a:ext uri="{FF2B5EF4-FFF2-40B4-BE49-F238E27FC236}">
                    <a16:creationId xmlns:a16="http://schemas.microsoft.com/office/drawing/2014/main" id="{71F67C61-B525-411C-8AF3-93D854EB4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2106"/>
                <a:ext cx="1892" cy="622"/>
              </a:xfrm>
              <a:prstGeom prst="rect">
                <a:avLst/>
              </a:prstGeom>
              <a:solidFill>
                <a:srgbClr val="F0DAD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2800" b="1">
                  <a:solidFill>
                    <a:srgbClr val="000099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Text Box 1028">
                <a:extLst>
                  <a:ext uri="{FF2B5EF4-FFF2-40B4-BE49-F238E27FC236}">
                    <a16:creationId xmlns:a16="http://schemas.microsoft.com/office/drawing/2014/main" id="{AE23F806-787E-4413-B621-D5BB30F32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262"/>
                <a:ext cx="17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0099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加法单元 </a:t>
                </a:r>
                <a:r>
                  <a:rPr lang="en-US" altLang="zh-CN" sz="2800" b="1" dirty="0">
                    <a:solidFill>
                      <a:srgbClr val="000099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17" name="Line 1029">
                <a:extLst>
                  <a:ext uri="{FF2B5EF4-FFF2-40B4-BE49-F238E27FC236}">
                    <a16:creationId xmlns:a16="http://schemas.microsoft.com/office/drawing/2014/main" id="{8399DC3E-02FF-49B9-B50D-22B7342E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1030">
                <a:extLst>
                  <a:ext uri="{FF2B5EF4-FFF2-40B4-BE49-F238E27FC236}">
                    <a16:creationId xmlns:a16="http://schemas.microsoft.com/office/drawing/2014/main" id="{B560497A-C817-4DE1-9EA6-461FA37C8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1731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9" name="Line 1031">
                <a:extLst>
                  <a:ext uri="{FF2B5EF4-FFF2-40B4-BE49-F238E27FC236}">
                    <a16:creationId xmlns:a16="http://schemas.microsoft.com/office/drawing/2014/main" id="{E29A090C-B8AC-45B6-B844-15B8ECD59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4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0" name="Line 1032">
                <a:extLst>
                  <a:ext uri="{FF2B5EF4-FFF2-40B4-BE49-F238E27FC236}">
                    <a16:creationId xmlns:a16="http://schemas.microsoft.com/office/drawing/2014/main" id="{4446DBF0-EF84-45B1-96F6-C2DC4134C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2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3" name="Line 1033">
                <a:extLst>
                  <a:ext uri="{FF2B5EF4-FFF2-40B4-BE49-F238E27FC236}">
                    <a16:creationId xmlns:a16="http://schemas.microsoft.com/office/drawing/2014/main" id="{F5A2ACED-53DF-4B67-98F8-DAC96FEA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3006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1034">
                <a:extLst>
                  <a:ext uri="{FF2B5EF4-FFF2-40B4-BE49-F238E27FC236}">
                    <a16:creationId xmlns:a16="http://schemas.microsoft.com/office/drawing/2014/main" id="{8BA3FACA-911E-46C4-B9BA-9EE5FFCB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1810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5" name="Line 1035">
                <a:extLst>
                  <a:ext uri="{FF2B5EF4-FFF2-40B4-BE49-F238E27FC236}">
                    <a16:creationId xmlns:a16="http://schemas.microsoft.com/office/drawing/2014/main" id="{9D853273-5A62-41F0-9F2E-45D0E828F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15" y="1821"/>
                <a:ext cx="347" cy="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6" name="Text Box 1036">
                <a:extLst>
                  <a:ext uri="{FF2B5EF4-FFF2-40B4-BE49-F238E27FC236}">
                    <a16:creationId xmlns:a16="http://schemas.microsoft.com/office/drawing/2014/main" id="{C2324943-385E-4314-AA84-0D99FDFEA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" y="2975"/>
                <a:ext cx="2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i-1</a:t>
                </a:r>
              </a:p>
            </p:txBody>
          </p:sp>
          <p:sp>
            <p:nvSpPr>
              <p:cNvPr id="27" name="Text Box 1037">
                <a:extLst>
                  <a:ext uri="{FF2B5EF4-FFF2-40B4-BE49-F238E27FC236}">
                    <a16:creationId xmlns:a16="http://schemas.microsoft.com/office/drawing/2014/main" id="{A15D47FC-A1E4-41AE-886B-7788AE0F5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" y="1653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28" name="Text Box 1038">
                <a:extLst>
                  <a:ext uri="{FF2B5EF4-FFF2-40B4-BE49-F238E27FC236}">
                    <a16:creationId xmlns:a16="http://schemas.microsoft.com/office/drawing/2014/main" id="{AD4673A0-8492-4FF4-9A3B-84905E16A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" y="1656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∑</a:t>
                </a:r>
                <a:r>
                  <a:rPr lang="en-US" altLang="zh-CN" sz="2800" b="1" baseline="-25000" dirty="0">
                    <a:solidFill>
                      <a:schemeClr val="folHlin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33" name="Text Box 1040">
                <a:extLst>
                  <a:ext uri="{FF2B5EF4-FFF2-40B4-BE49-F238E27FC236}">
                    <a16:creationId xmlns:a16="http://schemas.microsoft.com/office/drawing/2014/main" id="{B7459AC6-4A34-44BF-B04A-116FEB76B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3221"/>
                <a:ext cx="1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本位操作数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4" name="Text Box 1041">
                <a:extLst>
                  <a:ext uri="{FF2B5EF4-FFF2-40B4-BE49-F238E27FC236}">
                    <a16:creationId xmlns:a16="http://schemas.microsoft.com/office/drawing/2014/main" id="{DCCBA53A-FDC1-4082-9215-75E7F11B7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3223"/>
                <a:ext cx="10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低位进位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6" name="Text Box 1042">
                <a:extLst>
                  <a:ext uri="{FF2B5EF4-FFF2-40B4-BE49-F238E27FC236}">
                    <a16:creationId xmlns:a16="http://schemas.microsoft.com/office/drawing/2014/main" id="{8E7A97E7-D6DA-4842-AEAF-854BB4306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3" y="1653"/>
                <a:ext cx="10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本位进位</a:t>
                </a:r>
              </a:p>
            </p:txBody>
          </p:sp>
          <p:sp>
            <p:nvSpPr>
              <p:cNvPr id="37" name="Text Box 1043">
                <a:extLst>
                  <a:ext uri="{FF2B5EF4-FFF2-40B4-BE49-F238E27FC236}">
                    <a16:creationId xmlns:a16="http://schemas.microsoft.com/office/drawing/2014/main" id="{8F8D5DE8-C5BE-4C7A-87D1-D6F4597DC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2" y="1651"/>
                <a:ext cx="9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本位和</a:t>
                </a:r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34DC8D91-993E-4ADF-BA68-A12ED47C5075}"/>
              </a:ext>
            </a:extLst>
          </p:cNvPr>
          <p:cNvSpPr txBox="1"/>
          <p:nvPr/>
        </p:nvSpPr>
        <p:spPr>
          <a:xfrm>
            <a:off x="162533" y="4192849"/>
            <a:ext cx="8775387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输入、输出量之间的关系式：    根据真值表、卡诺图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(1)              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(2) </a:t>
            </a:r>
          </a:p>
        </p:txBody>
      </p:sp>
    </p:spTree>
    <p:extLst>
      <p:ext uri="{BB962C8B-B14F-4D97-AF65-F5344CB8AC3E}">
        <p14:creationId xmlns:p14="http://schemas.microsoft.com/office/powerpoint/2010/main" val="7769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一、加法单元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DC8D91-993E-4ADF-BA68-A12ED47C5075}"/>
              </a:ext>
            </a:extLst>
          </p:cNvPr>
          <p:cNvSpPr txBox="1"/>
          <p:nvPr/>
        </p:nvSpPr>
        <p:spPr>
          <a:xfrm>
            <a:off x="162533" y="752955"/>
            <a:ext cx="8775387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(1)              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(2) 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根据上式，得出一位全加器的逻辑电路图：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2F38D5-8D6F-4CDA-979B-C6D86AD01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577" y="2712155"/>
            <a:ext cx="4166252" cy="25878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CA99CD-710E-42A4-AA34-A7A387F76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703" y="2712155"/>
            <a:ext cx="4166252" cy="258781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237065" y="5222500"/>
            <a:ext cx="8775387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式得：如果三个输入中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的个数为奇数，则本位和为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，否则为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8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一、加法单元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DC8D91-993E-4ADF-BA68-A12ED47C5075}"/>
              </a:ext>
            </a:extLst>
          </p:cNvPr>
          <p:cNvSpPr txBox="1"/>
          <p:nvPr/>
        </p:nvSpPr>
        <p:spPr>
          <a:xfrm>
            <a:off x="162533" y="752955"/>
            <a:ext cx="8775387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l-G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Σ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(1)              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= 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⊕ 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(2)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9" y="1960235"/>
            <a:ext cx="8775388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式得：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如果三个输入中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的个数为奇数，则本位和为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，否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式得：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当本位的两个输入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均为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时，不管低位有无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传来，都必然产生进位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，只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中有一个为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，也必然产生进位。</a:t>
            </a:r>
          </a:p>
        </p:txBody>
      </p:sp>
    </p:spTree>
    <p:extLst>
      <p:ext uri="{BB962C8B-B14F-4D97-AF65-F5344CB8AC3E}">
        <p14:creationId xmlns:p14="http://schemas.microsoft.com/office/powerpoint/2010/main" val="15582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二、串行加法器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9" y="775039"/>
            <a:ext cx="8775388" cy="10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如果每步只求一位和，将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位加分成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步实现，这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样的加法器称为串行加法器。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847C366-FB6E-4D66-A977-D74EF1C4FF85}"/>
              </a:ext>
            </a:extLst>
          </p:cNvPr>
          <p:cNvSpPr/>
          <p:nvPr/>
        </p:nvSpPr>
        <p:spPr bwMode="auto">
          <a:xfrm>
            <a:off x="1152526" y="1981200"/>
            <a:ext cx="157134" cy="1790183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C723A991-B2CB-49B4-B048-33F42CA5704C}"/>
              </a:ext>
            </a:extLst>
          </p:cNvPr>
          <p:cNvSpPr txBox="1"/>
          <p:nvPr/>
        </p:nvSpPr>
        <p:spPr>
          <a:xfrm>
            <a:off x="1377350" y="1657040"/>
            <a:ext cx="73436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个一位全加器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0CA49A60-E8B1-476A-8508-725760F02965}"/>
              </a:ext>
            </a:extLst>
          </p:cNvPr>
          <p:cNvSpPr txBox="1"/>
          <p:nvPr/>
        </p:nvSpPr>
        <p:spPr>
          <a:xfrm>
            <a:off x="1377350" y="2195357"/>
            <a:ext cx="778842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个移位寄存器：从低到高串行提供操作数相加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7CECE32-AFEA-41F9-A62D-0208592EE975}"/>
              </a:ext>
            </a:extLst>
          </p:cNvPr>
          <p:cNvSpPr txBox="1"/>
          <p:nvPr/>
        </p:nvSpPr>
        <p:spPr>
          <a:xfrm>
            <a:off x="1377350" y="3271992"/>
            <a:ext cx="750947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个触发器：记录进位信号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449C8EB0-0DBA-4571-ABA0-8929D2D74BD6}"/>
              </a:ext>
            </a:extLst>
          </p:cNvPr>
          <p:cNvSpPr txBox="1"/>
          <p:nvPr/>
        </p:nvSpPr>
        <p:spPr>
          <a:xfrm>
            <a:off x="1377350" y="2733674"/>
            <a:ext cx="73436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个寄存器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99BB2E-D9EF-482C-9954-2549014B0521}"/>
              </a:ext>
            </a:extLst>
          </p:cNvPr>
          <p:cNvSpPr txBox="1"/>
          <p:nvPr/>
        </p:nvSpPr>
        <p:spPr>
          <a:xfrm>
            <a:off x="70129" y="2512758"/>
            <a:ext cx="1771734" cy="54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CA5219-8BE1-4B58-BF50-62628DD3564E}"/>
              </a:ext>
            </a:extLst>
          </p:cNvPr>
          <p:cNvSpPr txBox="1"/>
          <p:nvPr/>
        </p:nvSpPr>
        <p:spPr>
          <a:xfrm>
            <a:off x="70129" y="3826016"/>
            <a:ext cx="205740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组成图：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5304AD7-104D-4595-8A14-B4E335712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677" y="3950418"/>
            <a:ext cx="5197892" cy="245701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7400E9B-F769-4F43-ABCB-A274578DF4B4}"/>
              </a:ext>
            </a:extLst>
          </p:cNvPr>
          <p:cNvSpPr txBox="1"/>
          <p:nvPr/>
        </p:nvSpPr>
        <p:spPr>
          <a:xfrm>
            <a:off x="7048803" y="3826015"/>
            <a:ext cx="2006264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结构简单，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速度极慢。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5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4" grpId="0" animBg="1"/>
      <p:bldP spid="15" grpId="0"/>
      <p:bldP spid="17" grpId="0"/>
      <p:bldP spid="18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4936</TotalTime>
  <Words>1625</Words>
  <Application>Microsoft Office PowerPoint</Application>
  <PresentationFormat>全屏显示(4:3)</PresentationFormat>
  <Paragraphs>277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等线</vt:lpstr>
      <vt:lpstr>黑体</vt:lpstr>
      <vt:lpstr>华文行楷</vt:lpstr>
      <vt:lpstr>华文隶书</vt:lpstr>
      <vt:lpstr>楷体</vt:lpstr>
      <vt:lpstr>隶书</vt:lpstr>
      <vt:lpstr>宋体</vt:lpstr>
      <vt:lpstr>微软雅黑</vt:lpstr>
      <vt:lpstr>Arial</vt:lpstr>
      <vt:lpstr>Calibri</vt:lpstr>
      <vt:lpstr>Calibri Light</vt:lpstr>
      <vt:lpstr>Tahoma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wyd</cp:lastModifiedBy>
  <cp:revision>1166</cp:revision>
  <dcterms:created xsi:type="dcterms:W3CDTF">2018-07-22T02:36:00Z</dcterms:created>
  <dcterms:modified xsi:type="dcterms:W3CDTF">2020-09-23T02:05:01Z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