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8"/>
  </p:notesMasterIdLst>
  <p:handoutMasterIdLst>
    <p:handoutMasterId r:id="rId49"/>
  </p:handoutMasterIdLst>
  <p:sldIdLst>
    <p:sldId id="842" r:id="rId2"/>
    <p:sldId id="843" r:id="rId3"/>
    <p:sldId id="844" r:id="rId4"/>
    <p:sldId id="838" r:id="rId5"/>
    <p:sldId id="875" r:id="rId6"/>
    <p:sldId id="876" r:id="rId7"/>
    <p:sldId id="877" r:id="rId8"/>
    <p:sldId id="878" r:id="rId9"/>
    <p:sldId id="879" r:id="rId10"/>
    <p:sldId id="880" r:id="rId11"/>
    <p:sldId id="881" r:id="rId12"/>
    <p:sldId id="882" r:id="rId13"/>
    <p:sldId id="883" r:id="rId14"/>
    <p:sldId id="884" r:id="rId15"/>
    <p:sldId id="885" r:id="rId16"/>
    <p:sldId id="886" r:id="rId17"/>
    <p:sldId id="887" r:id="rId18"/>
    <p:sldId id="888" r:id="rId19"/>
    <p:sldId id="889" r:id="rId20"/>
    <p:sldId id="891" r:id="rId21"/>
    <p:sldId id="892" r:id="rId22"/>
    <p:sldId id="893" r:id="rId23"/>
    <p:sldId id="894" r:id="rId24"/>
    <p:sldId id="895" r:id="rId25"/>
    <p:sldId id="896" r:id="rId26"/>
    <p:sldId id="897" r:id="rId27"/>
    <p:sldId id="898" r:id="rId28"/>
    <p:sldId id="899" r:id="rId29"/>
    <p:sldId id="900" r:id="rId30"/>
    <p:sldId id="901" r:id="rId31"/>
    <p:sldId id="902" r:id="rId32"/>
    <p:sldId id="903" r:id="rId33"/>
    <p:sldId id="904" r:id="rId34"/>
    <p:sldId id="905" r:id="rId35"/>
    <p:sldId id="906" r:id="rId36"/>
    <p:sldId id="907" r:id="rId37"/>
    <p:sldId id="908" r:id="rId38"/>
    <p:sldId id="911" r:id="rId39"/>
    <p:sldId id="909" r:id="rId40"/>
    <p:sldId id="912" r:id="rId41"/>
    <p:sldId id="913" r:id="rId42"/>
    <p:sldId id="919" r:id="rId43"/>
    <p:sldId id="917" r:id="rId44"/>
    <p:sldId id="918" r:id="rId45"/>
    <p:sldId id="872" r:id="rId46"/>
    <p:sldId id="730" r:id="rId47"/>
  </p:sldIdLst>
  <p:sldSz cx="9144000" cy="6858000" type="screen4x3"/>
  <p:notesSz cx="6858000" cy="9144000"/>
  <p:custDataLst>
    <p:tags r:id="rId5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7">
          <p15:clr>
            <a:srgbClr val="A4A3A4"/>
          </p15:clr>
        </p15:guide>
        <p15:guide id="2" pos="190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FF9900"/>
    <a:srgbClr val="ED7D31"/>
    <a:srgbClr val="FF0000"/>
    <a:srgbClr val="2F5597"/>
    <a:srgbClr val="4472C4"/>
    <a:srgbClr val="F0DADA"/>
    <a:srgbClr val="668CCF"/>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9" autoAdjust="0"/>
    <p:restoredTop sz="88665" autoAdjust="0"/>
  </p:normalViewPr>
  <p:slideViewPr>
    <p:cSldViewPr snapToGrid="0" showGuides="1">
      <p:cViewPr varScale="1">
        <p:scale>
          <a:sx n="75" d="100"/>
          <a:sy n="75" d="100"/>
        </p:scale>
        <p:origin x="904" y="48"/>
      </p:cViewPr>
      <p:guideLst>
        <p:guide orient="horz" pos="2107"/>
        <p:guide pos="1908"/>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t>2020/10/13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2020/10/13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11</a:t>
            </a:fld>
            <a:endParaRPr lang="zh-CN" altLang="en-US"/>
          </a:p>
        </p:txBody>
      </p:sp>
    </p:spTree>
    <p:extLst>
      <p:ext uri="{BB962C8B-B14F-4D97-AF65-F5344CB8AC3E}">
        <p14:creationId xmlns:p14="http://schemas.microsoft.com/office/powerpoint/2010/main" val="2066162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直接控制</a:t>
            </a:r>
            <a:r>
              <a:rPr lang="en-US" altLang="zh-CN" dirty="0"/>
              <a:t>---</a:t>
            </a:r>
            <a:r>
              <a:rPr lang="zh-CN" altLang="en-US" dirty="0"/>
              <a:t>控制字段每一位对应一个微操作。</a:t>
            </a:r>
            <a:endParaRPr lang="en-US" altLang="zh-CN" dirty="0"/>
          </a:p>
          <a:p>
            <a:endParaRPr lang="en-US" altLang="zh-CN" dirty="0"/>
          </a:p>
          <a:p>
            <a:r>
              <a:rPr lang="zh-CN" altLang="en-US" dirty="0"/>
              <a:t>一位表示一个微操作，</a:t>
            </a:r>
            <a:r>
              <a:rPr lang="en-US" altLang="zh-CN" dirty="0"/>
              <a:t>n</a:t>
            </a:r>
            <a:r>
              <a:rPr lang="zh-CN" altLang="en-US" dirty="0"/>
              <a:t>个微操作需要</a:t>
            </a:r>
            <a:r>
              <a:rPr lang="en-US" altLang="zh-CN" dirty="0"/>
              <a:t>n</a:t>
            </a:r>
            <a:r>
              <a:rPr lang="zh-CN" altLang="en-US" dirty="0"/>
              <a:t>位，如果采用编码法，</a:t>
            </a:r>
            <a:r>
              <a:rPr lang="en-US" altLang="zh-CN" dirty="0"/>
              <a:t>n</a:t>
            </a:r>
            <a:r>
              <a:rPr lang="zh-CN" altLang="en-US" dirty="0"/>
              <a:t>位可以表示</a:t>
            </a:r>
            <a:r>
              <a:rPr lang="en-US" altLang="zh-CN" sz="1800" dirty="0">
                <a:effectLst/>
                <a:latin typeface="等线" panose="02010600030101010101" pitchFamily="2" charset="-122"/>
                <a:cs typeface="Times New Roman" panose="02020603050405020304" pitchFamily="18" charset="0"/>
              </a:rPr>
              <a:t>2</a:t>
            </a:r>
            <a:r>
              <a:rPr lang="en-US" altLang="zh-CN" sz="1800" baseline="30000" dirty="0">
                <a:effectLst/>
                <a:latin typeface="等线" panose="02010600030101010101" pitchFamily="2" charset="-122"/>
                <a:cs typeface="Times New Roman" panose="02020603050405020304" pitchFamily="18" charset="0"/>
              </a:rPr>
              <a:t>n</a:t>
            </a:r>
            <a:r>
              <a:rPr lang="zh-CN" altLang="en-US" dirty="0"/>
              <a:t>种微操作组合</a:t>
            </a:r>
            <a:endParaRPr lang="en-US" altLang="zh-CN" dirty="0"/>
          </a:p>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p>
          <a:p>
            <a:r>
              <a:rPr lang="en-US" altLang="zh-CN" sz="1800" kern="100">
                <a:effectLst/>
                <a:latin typeface="宋体" panose="02010600030101010101" pitchFamily="2" charset="-122"/>
                <a:ea typeface="宋体" panose="02010600030101010101" pitchFamily="2" charset="-122"/>
                <a:cs typeface="Times New Roman" panose="02020603050405020304" pitchFamily="18" charset="0"/>
              </a:rPr>
              <a:t>R</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/W微命令，可用一位表示，为</a:t>
            </a:r>
            <a:r>
              <a:rPr lang="en-US" altLang="zh-CN" sz="1800" kern="100" dirty="0">
                <a:effectLst/>
                <a:latin typeface="Times New Roman" panose="02020603050405020304" pitchFamily="18" charset="0"/>
                <a:ea typeface="宋体" panose="02010600030101010101" pitchFamily="2" charset="-122"/>
              </a:rPr>
              <a:t>1</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读，为</a:t>
            </a:r>
            <a:r>
              <a:rPr lang="en-US" altLang="zh-CN" sz="1800" kern="100" dirty="0">
                <a:effectLst/>
                <a:latin typeface="Times New Roman" panose="02020603050405020304" pitchFamily="18" charset="0"/>
                <a:ea typeface="宋体" panose="02010600030101010101" pitchFamily="2" charset="-122"/>
              </a:rPr>
              <a:t>0</a:t>
            </a:r>
            <a:r>
              <a:rPr lang="en-US" altLang="zh-CN" sz="1800" kern="100">
                <a:effectLst/>
                <a:latin typeface="宋体" panose="02010600030101010101" pitchFamily="2" charset="-122"/>
                <a:ea typeface="宋体" panose="02010600030101010101" pitchFamily="2" charset="-122"/>
                <a:cs typeface="Times New Roman" panose="02020603050405020304" pitchFamily="18" charset="0"/>
              </a:rPr>
              <a:t>写。</a:t>
            </a:r>
          </a:p>
          <a:p>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分段直接编译</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：操作码分段，每一段的一种编码表示一个微操作。</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同类互斥操作放入同一分段。 一条微指令包括多个微操作，故需要分多段。</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分段</a:t>
            </a: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间接</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编译</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：操作码段的译码，还需要结合其他段（位）或触发器来确定。分段方式也是动态的。</a:t>
            </a:r>
            <a:endPar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三种方式可以混合使用</a:t>
            </a:r>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12</a:t>
            </a:fld>
            <a:endParaRPr lang="zh-CN" altLang="en-US"/>
          </a:p>
        </p:txBody>
      </p:sp>
    </p:spTree>
    <p:extLst>
      <p:ext uri="{BB962C8B-B14F-4D97-AF65-F5344CB8AC3E}">
        <p14:creationId xmlns:p14="http://schemas.microsoft.com/office/powerpoint/2010/main" val="577102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13</a:t>
            </a:fld>
            <a:endParaRPr lang="zh-CN" altLang="en-US"/>
          </a:p>
        </p:txBody>
      </p:sp>
    </p:spTree>
    <p:extLst>
      <p:ext uri="{BB962C8B-B14F-4D97-AF65-F5344CB8AC3E}">
        <p14:creationId xmlns:p14="http://schemas.microsoft.com/office/powerpoint/2010/main" val="572604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14</a:t>
            </a:fld>
            <a:endParaRPr lang="zh-CN" altLang="en-US"/>
          </a:p>
        </p:txBody>
      </p:sp>
    </p:spTree>
    <p:extLst>
      <p:ext uri="{BB962C8B-B14F-4D97-AF65-F5344CB8AC3E}">
        <p14:creationId xmlns:p14="http://schemas.microsoft.com/office/powerpoint/2010/main" val="402172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一级功能转移</a:t>
            </a:r>
            <a:r>
              <a:rPr lang="en-US" altLang="zh-CN" dirty="0"/>
              <a:t>----</a:t>
            </a:r>
            <a:r>
              <a:rPr lang="zh-CN" altLang="en-US" dirty="0"/>
              <a:t>操作码作为微指令低位地址，该指令转移到对应机器指令的微程序入口。</a:t>
            </a:r>
            <a:endParaRPr lang="en-US" altLang="zh-CN" dirty="0"/>
          </a:p>
          <a:p>
            <a:r>
              <a:rPr lang="zh-CN" altLang="en-US" dirty="0"/>
              <a:t>多级功能转移</a:t>
            </a:r>
            <a:r>
              <a:rPr lang="en-US" altLang="zh-CN" dirty="0"/>
              <a:t>----</a:t>
            </a:r>
            <a:r>
              <a:rPr lang="zh-CN" altLang="en-US" dirty="0"/>
              <a:t>扩展操作码第一级跳转到该类指令入口，再判断扩展部分进行二次转移；根据寻址方式码进行为此转移。</a:t>
            </a:r>
            <a:endParaRPr lang="en-US" altLang="zh-CN" dirty="0"/>
          </a:p>
          <a:p>
            <a:r>
              <a:rPr lang="zh-CN" altLang="en-US" dirty="0"/>
              <a:t>可编程逻辑阵列</a:t>
            </a:r>
            <a:r>
              <a:rPr lang="en-US" altLang="zh-CN" dirty="0"/>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将各种转移依据（操作码、寻址方式等）作为输入代码，对应的输出代码即是相应微程序入口地址</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。一次译码完成</a:t>
            </a:r>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15</a:t>
            </a:fld>
            <a:endParaRPr lang="zh-CN" altLang="en-US"/>
          </a:p>
        </p:txBody>
      </p:sp>
    </p:spTree>
    <p:extLst>
      <p:ext uri="{BB962C8B-B14F-4D97-AF65-F5344CB8AC3E}">
        <p14:creationId xmlns:p14="http://schemas.microsoft.com/office/powerpoint/2010/main" val="3836303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9875" algn="just">
              <a:lnSpc>
                <a:spcPts val="1535"/>
              </a:lnSpc>
            </a:pPr>
            <a:r>
              <a:rPr lang="zh-CN" altLang="zh-CN" sz="1050" kern="100" dirty="0">
                <a:effectLst/>
                <a:latin typeface="Times New Roman" panose="02020603050405020304" pitchFamily="18" charset="0"/>
                <a:ea typeface="宋体" panose="02010600030101010101" pitchFamily="2" charset="-122"/>
              </a:rPr>
              <a:t>① 增量方式（顺序执行</a:t>
            </a:r>
            <a:r>
              <a:rPr lang="en-US" altLang="zh-CN" sz="1050" kern="100" dirty="0">
                <a:effectLst/>
                <a:latin typeface="Times New Roman" panose="02020603050405020304" pitchFamily="18" charset="0"/>
                <a:ea typeface="宋体" panose="02010600030101010101" pitchFamily="2" charset="-122"/>
              </a:rPr>
              <a:t>-</a:t>
            </a:r>
            <a:r>
              <a:rPr lang="zh-CN" altLang="zh-CN" sz="1050" kern="100" dirty="0">
                <a:effectLst/>
                <a:latin typeface="Times New Roman" panose="02020603050405020304" pitchFamily="18" charset="0"/>
                <a:ea typeface="宋体" panose="02010600030101010101" pitchFamily="2" charset="-122"/>
              </a:rPr>
              <a:t>转移方式）</a:t>
            </a:r>
          </a:p>
          <a:p>
            <a:pPr indent="269875" algn="just">
              <a:lnSpc>
                <a:spcPts val="1535"/>
              </a:lnSpc>
            </a:pPr>
            <a:r>
              <a:rPr lang="zh-CN" altLang="zh-CN" sz="1050" kern="100" dirty="0">
                <a:effectLst/>
                <a:latin typeface="Times New Roman" panose="02020603050405020304" pitchFamily="18" charset="0"/>
                <a:ea typeface="宋体" panose="02010600030101010101" pitchFamily="2" charset="-122"/>
              </a:rPr>
              <a:t>这种方法与工作程序的顺序控制方式相似，即以顺序执行为主，配合各种常规转移方式，故称为增量方式。常见形态有：</a:t>
            </a:r>
          </a:p>
          <a:p>
            <a:pPr marL="742950" lvl="1" indent="-285750" algn="just">
              <a:lnSpc>
                <a:spcPts val="1535"/>
              </a:lnSpc>
              <a:buSzPts val="1200"/>
              <a:buFont typeface="Wingdings" panose="05000000000000000000" pitchFamily="2" charset="2"/>
              <a:buChar char=""/>
            </a:pPr>
            <a:r>
              <a:rPr lang="zh-CN" altLang="zh-CN" sz="1050" kern="100" dirty="0">
                <a:effectLst/>
                <a:latin typeface="Times New Roman" panose="02020603050405020304" pitchFamily="18" charset="0"/>
                <a:ea typeface="宋体" panose="02010600030101010101" pitchFamily="2" charset="-122"/>
              </a:rPr>
              <a:t>顺序执行，即微地址增量为</a:t>
            </a:r>
            <a:r>
              <a:rPr lang="en-US" altLang="zh-CN" sz="1050" kern="100" dirty="0">
                <a:effectLst/>
                <a:latin typeface="Times New Roman" panose="02020603050405020304" pitchFamily="18" charset="0"/>
                <a:ea typeface="宋体" panose="02010600030101010101" pitchFamily="2" charset="-122"/>
              </a:rPr>
              <a:t>1</a:t>
            </a:r>
            <a:r>
              <a:rPr lang="zh-CN" altLang="zh-CN" sz="1050" kern="100" dirty="0">
                <a:effectLst/>
                <a:latin typeface="Times New Roman" panose="02020603050405020304" pitchFamily="18" charset="0"/>
                <a:ea typeface="宋体" panose="02010600030101010101" pitchFamily="2" charset="-122"/>
              </a:rPr>
              <a:t>。</a:t>
            </a:r>
          </a:p>
          <a:p>
            <a:pPr marL="742950" lvl="1" indent="-285750" algn="just">
              <a:lnSpc>
                <a:spcPts val="1535"/>
              </a:lnSpc>
              <a:buSzPts val="1200"/>
              <a:buFont typeface="Wingdings" panose="05000000000000000000" pitchFamily="2" charset="2"/>
              <a:buChar char=""/>
            </a:pPr>
            <a:r>
              <a:rPr lang="zh-CN" altLang="zh-CN" sz="1050" kern="100" dirty="0">
                <a:effectLst/>
                <a:latin typeface="Times New Roman" panose="02020603050405020304" pitchFamily="18" charset="0"/>
                <a:ea typeface="宋体" panose="02010600030101010101" pitchFamily="2" charset="-122"/>
              </a:rPr>
              <a:t>跳步执行，即微地址增量为</a:t>
            </a:r>
            <a:r>
              <a:rPr lang="en-US" altLang="zh-CN" sz="1050" kern="100" dirty="0">
                <a:effectLst/>
                <a:latin typeface="Times New Roman" panose="02020603050405020304" pitchFamily="18" charset="0"/>
                <a:ea typeface="宋体" panose="02010600030101010101" pitchFamily="2" charset="-122"/>
              </a:rPr>
              <a:t>2</a:t>
            </a:r>
            <a:r>
              <a:rPr lang="zh-CN" altLang="zh-CN" sz="1050" kern="100" dirty="0">
                <a:effectLst/>
                <a:latin typeface="Times New Roman" panose="02020603050405020304" pitchFamily="18" charset="0"/>
                <a:ea typeface="宋体" panose="02010600030101010101" pitchFamily="2" charset="-122"/>
              </a:rPr>
              <a:t>。</a:t>
            </a:r>
          </a:p>
          <a:p>
            <a:pPr marL="742950" lvl="1" indent="-285750" algn="just">
              <a:lnSpc>
                <a:spcPts val="1535"/>
              </a:lnSpc>
              <a:buSzPts val="1200"/>
              <a:buFont typeface="Wingdings" panose="05000000000000000000" pitchFamily="2" charset="2"/>
              <a:buChar char=""/>
            </a:pPr>
            <a:r>
              <a:rPr lang="zh-CN" altLang="zh-CN" sz="1050" kern="100" dirty="0">
                <a:effectLst/>
                <a:latin typeface="Times New Roman" panose="02020603050405020304" pitchFamily="18" charset="0"/>
                <a:ea typeface="宋体" panose="02010600030101010101" pitchFamily="2" charset="-122"/>
              </a:rPr>
              <a:t>无条件转移，即由现行微指令给出转移微地址。或给出全部，或给出低位部分，而高位部分与现行微地址相同。</a:t>
            </a:r>
          </a:p>
          <a:p>
            <a:pPr marL="742950" lvl="1" indent="-285750" algn="just">
              <a:lnSpc>
                <a:spcPts val="1535"/>
              </a:lnSpc>
              <a:buSzPts val="1200"/>
              <a:buFont typeface="Wingdings" panose="05000000000000000000" pitchFamily="2" charset="2"/>
              <a:buChar char=""/>
            </a:pPr>
            <a:r>
              <a:rPr lang="zh-CN" altLang="zh-CN" sz="1050" kern="100" dirty="0">
                <a:effectLst/>
                <a:latin typeface="Times New Roman" panose="02020603050405020304" pitchFamily="18" charset="0"/>
                <a:ea typeface="宋体" panose="02010600030101010101" pitchFamily="2" charset="-122"/>
              </a:rPr>
              <a:t>条件转移，即现行微指令的顺序控制字段以编码方式表明转移条件，以及现行微指令的哪些位是转移微地址。</a:t>
            </a:r>
          </a:p>
          <a:p>
            <a:pPr marL="742950" lvl="1" indent="-285750" algn="just">
              <a:lnSpc>
                <a:spcPts val="1535"/>
              </a:lnSpc>
              <a:buSzPts val="1200"/>
              <a:buFont typeface="Wingdings" panose="05000000000000000000" pitchFamily="2" charset="2"/>
              <a:buChar char=""/>
            </a:pPr>
            <a:r>
              <a:rPr lang="zh-CN" altLang="zh-CN" sz="1050" kern="100" dirty="0">
                <a:effectLst/>
                <a:latin typeface="Times New Roman" panose="02020603050405020304" pitchFamily="18" charset="0"/>
                <a:ea typeface="宋体" panose="02010600030101010101" pitchFamily="2" charset="-122"/>
              </a:rPr>
              <a:t>微程序转子与返回。常将微程序中的可公用部分编成微子程序，如读取源操作数、读取目的地址等。在微程序中也就相应地有转子与返回等形态。</a:t>
            </a:r>
          </a:p>
          <a:p>
            <a:endParaRPr lang="en-US" altLang="zh-CN"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在微指令中给出两部分信息：直接给定的微地址高位部分和形成低位微地址的方法（即断定条件）。所形成的微地址也就由两部分组成：直接给定的高位部分，以及根据断定条件形成的低位部分。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类似于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CASE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；断定条件由</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顺序控制段</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确定</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16</a:t>
            </a:fld>
            <a:endParaRPr lang="zh-CN" altLang="en-US"/>
          </a:p>
        </p:txBody>
      </p:sp>
    </p:spTree>
    <p:extLst>
      <p:ext uri="{BB962C8B-B14F-4D97-AF65-F5344CB8AC3E}">
        <p14:creationId xmlns:p14="http://schemas.microsoft.com/office/powerpoint/2010/main" val="2801909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gn="just">
              <a:lnSpc>
                <a:spcPts val="1535"/>
              </a:lnSpc>
              <a:buSzPts val="1200"/>
              <a:buFont typeface="Wingdings" panose="05000000000000000000" pitchFamily="2" charset="2"/>
              <a:buChar char=""/>
            </a:pPr>
            <a:r>
              <a:rPr lang="zh-CN" altLang="zh-CN" sz="1050" kern="100" dirty="0">
                <a:effectLst/>
                <a:latin typeface="Times New Roman" panose="02020603050405020304" pitchFamily="18" charset="0"/>
                <a:ea typeface="宋体" panose="02010600030101010101" pitchFamily="2" charset="-122"/>
              </a:rPr>
              <a:t>基本数据通路操作的控制字段，其中包含输入选择、</a:t>
            </a:r>
            <a:r>
              <a:rPr lang="en-US" altLang="zh-CN" sz="1050" kern="100" dirty="0">
                <a:effectLst/>
                <a:latin typeface="Times New Roman" panose="02020603050405020304" pitchFamily="18" charset="0"/>
                <a:ea typeface="宋体" panose="02010600030101010101" pitchFamily="2" charset="-122"/>
              </a:rPr>
              <a:t>ALU</a:t>
            </a:r>
            <a:r>
              <a:rPr lang="zh-CN" altLang="zh-CN" sz="1050" kern="100" dirty="0">
                <a:effectLst/>
                <a:latin typeface="Times New Roman" panose="02020603050405020304" pitchFamily="18" charset="0"/>
                <a:ea typeface="宋体" panose="02010600030101010101" pitchFamily="2" charset="-122"/>
              </a:rPr>
              <a:t>功能选择、移位选择、内总线输出分配。</a:t>
            </a:r>
          </a:p>
          <a:p>
            <a:pPr marL="742950" lvl="1" indent="-285750" algn="just">
              <a:lnSpc>
                <a:spcPts val="1535"/>
              </a:lnSpc>
              <a:buSzPts val="1200"/>
              <a:buFont typeface="Wingdings" panose="05000000000000000000" pitchFamily="2" charset="2"/>
              <a:buChar char=""/>
            </a:pPr>
            <a:r>
              <a:rPr lang="zh-CN" altLang="zh-CN" sz="1050" kern="100" dirty="0">
                <a:effectLst/>
                <a:latin typeface="Times New Roman" panose="02020603050405020304" pitchFamily="18" charset="0"/>
                <a:ea typeface="宋体" panose="02010600030101010101" pitchFamily="2" charset="-122"/>
              </a:rPr>
              <a:t>访问主存的控制字段，其中包含地址使能、读写控制。</a:t>
            </a:r>
            <a:endParaRPr lang="en-US" altLang="zh-CN" sz="1050" kern="100" dirty="0">
              <a:effectLst/>
              <a:latin typeface="Times New Roman" panose="02020603050405020304" pitchFamily="18" charset="0"/>
              <a:ea typeface="宋体" panose="02010600030101010101" pitchFamily="2" charset="-122"/>
            </a:endParaRPr>
          </a:p>
          <a:p>
            <a:pPr marL="742950" lvl="1" indent="-285750" algn="just">
              <a:lnSpc>
                <a:spcPts val="1535"/>
              </a:lnSpc>
              <a:buSzPts val="1200"/>
              <a:buFont typeface="Wingdings" panose="05000000000000000000" pitchFamily="2" charset="2"/>
              <a:buChar char=""/>
            </a:pP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辅助操作的控制字段，即将前面两类基本操作未能包括的其他零星操作（如开中断、关中断等）归为一类，称为辅助操作。</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17</a:t>
            </a:fld>
            <a:endParaRPr lang="zh-CN" altLang="en-US"/>
          </a:p>
        </p:txBody>
      </p:sp>
    </p:spTree>
    <p:extLst>
      <p:ext uri="{BB962C8B-B14F-4D97-AF65-F5344CB8AC3E}">
        <p14:creationId xmlns:p14="http://schemas.microsoft.com/office/powerpoint/2010/main" val="1415061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18</a:t>
            </a:fld>
            <a:endParaRPr lang="zh-CN" altLang="en-US"/>
          </a:p>
        </p:txBody>
      </p:sp>
    </p:spTree>
    <p:extLst>
      <p:ext uri="{BB962C8B-B14F-4D97-AF65-F5344CB8AC3E}">
        <p14:creationId xmlns:p14="http://schemas.microsoft.com/office/powerpoint/2010/main" val="4277047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19</a:t>
            </a:fld>
            <a:endParaRPr lang="zh-CN" altLang="en-US"/>
          </a:p>
        </p:txBody>
      </p:sp>
    </p:spTree>
    <p:extLst>
      <p:ext uri="{BB962C8B-B14F-4D97-AF65-F5344CB8AC3E}">
        <p14:creationId xmlns:p14="http://schemas.microsoft.com/office/powerpoint/2010/main" val="824536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20</a:t>
            </a:fld>
            <a:endParaRPr lang="zh-CN" altLang="en-US"/>
          </a:p>
        </p:txBody>
      </p:sp>
    </p:spTree>
    <p:extLst>
      <p:ext uri="{BB962C8B-B14F-4D97-AF65-F5344CB8AC3E}">
        <p14:creationId xmlns:p14="http://schemas.microsoft.com/office/powerpoint/2010/main" val="370959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l" eaLnBrk="1" hangingPunct="1">
              <a:lnSpc>
                <a:spcPct val="115000"/>
              </a:lnSpc>
              <a:spcBef>
                <a:spcPct val="1000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21</a:t>
            </a:fld>
            <a:endParaRPr lang="zh-CN" altLang="en-US"/>
          </a:p>
        </p:txBody>
      </p:sp>
    </p:spTree>
    <p:extLst>
      <p:ext uri="{BB962C8B-B14F-4D97-AF65-F5344CB8AC3E}">
        <p14:creationId xmlns:p14="http://schemas.microsoft.com/office/powerpoint/2010/main" val="249536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22</a:t>
            </a:fld>
            <a:endParaRPr lang="zh-CN" altLang="en-US"/>
          </a:p>
        </p:txBody>
      </p:sp>
    </p:spTree>
    <p:extLst>
      <p:ext uri="{BB962C8B-B14F-4D97-AF65-F5344CB8AC3E}">
        <p14:creationId xmlns:p14="http://schemas.microsoft.com/office/powerpoint/2010/main" val="624161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23</a:t>
            </a:fld>
            <a:endParaRPr lang="zh-CN" altLang="en-US"/>
          </a:p>
        </p:txBody>
      </p:sp>
    </p:spTree>
    <p:extLst>
      <p:ext uri="{BB962C8B-B14F-4D97-AF65-F5344CB8AC3E}">
        <p14:creationId xmlns:p14="http://schemas.microsoft.com/office/powerpoint/2010/main" val="250340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24</a:t>
            </a:fld>
            <a:endParaRPr lang="zh-CN" altLang="en-US"/>
          </a:p>
        </p:txBody>
      </p:sp>
    </p:spTree>
    <p:extLst>
      <p:ext uri="{BB962C8B-B14F-4D97-AF65-F5344CB8AC3E}">
        <p14:creationId xmlns:p14="http://schemas.microsoft.com/office/powerpoint/2010/main" val="1360216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25</a:t>
            </a:fld>
            <a:endParaRPr lang="zh-CN" altLang="en-US"/>
          </a:p>
        </p:txBody>
      </p:sp>
    </p:spTree>
    <p:extLst>
      <p:ext uri="{BB962C8B-B14F-4D97-AF65-F5344CB8AC3E}">
        <p14:creationId xmlns:p14="http://schemas.microsoft.com/office/powerpoint/2010/main" val="2797882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26</a:t>
            </a:fld>
            <a:endParaRPr lang="zh-CN" altLang="en-US"/>
          </a:p>
        </p:txBody>
      </p:sp>
    </p:spTree>
    <p:extLst>
      <p:ext uri="{BB962C8B-B14F-4D97-AF65-F5344CB8AC3E}">
        <p14:creationId xmlns:p14="http://schemas.microsoft.com/office/powerpoint/2010/main" val="2422613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27</a:t>
            </a:fld>
            <a:endParaRPr lang="zh-CN" altLang="en-US"/>
          </a:p>
        </p:txBody>
      </p:sp>
    </p:spTree>
    <p:extLst>
      <p:ext uri="{BB962C8B-B14F-4D97-AF65-F5344CB8AC3E}">
        <p14:creationId xmlns:p14="http://schemas.microsoft.com/office/powerpoint/2010/main" val="478355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28</a:t>
            </a:fld>
            <a:endParaRPr lang="zh-CN" altLang="en-US"/>
          </a:p>
        </p:txBody>
      </p:sp>
    </p:spTree>
    <p:extLst>
      <p:ext uri="{BB962C8B-B14F-4D97-AF65-F5344CB8AC3E}">
        <p14:creationId xmlns:p14="http://schemas.microsoft.com/office/powerpoint/2010/main" val="530062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effectLst/>
                <a:latin typeface="Times New Roman" panose="02020603050405020304" pitchFamily="18" charset="0"/>
                <a:ea typeface="宋体" panose="02010600030101010101" pitchFamily="2" charset="-122"/>
              </a:rPr>
              <a:t>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的后沿时刻，也就是</a:t>
            </a:r>
            <a:r>
              <a:rPr lang="en-US" altLang="zh-CN" sz="1800" kern="100" dirty="0">
                <a:effectLst/>
                <a:latin typeface="Times New Roman" panose="02020603050405020304" pitchFamily="18" charset="0"/>
                <a:ea typeface="宋体" panose="02010600030101010101" pitchFamily="2" charset="-122"/>
              </a:rPr>
              <a:t>CP</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宋体" panose="02010600030101010101" pitchFamily="2" charset="-122"/>
              </a:rPr>
              <a:t>IR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的上升沿，将从控制存储器</a:t>
            </a:r>
            <a:r>
              <a:rPr lang="en-US" altLang="zh-CN" sz="1800" kern="100" dirty="0">
                <a:effectLst/>
                <a:latin typeface="Times New Roman" panose="02020603050405020304" pitchFamily="18" charset="0"/>
                <a:ea typeface="宋体" panose="02010600030101010101" pitchFamily="2" charset="-122"/>
              </a:rPr>
              <a:t>CM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中读出的微指令打入微指令寄存器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宋体" panose="02010600030101010101" pitchFamily="2" charset="-122"/>
              </a:rPr>
              <a:t>IR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宋体" panose="02010600030101010101" pitchFamily="2" charset="-122"/>
              </a:rPr>
              <a:t>IR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直接或分段译码产生一组微命令，开始一个微指令周期的数据通路操作。经过一段时间后，已获得稳定的运算结果，在</a:t>
            </a:r>
            <a:r>
              <a:rPr lang="en-US" altLang="zh-CN" sz="1800" kern="100" dirty="0">
                <a:effectLst/>
                <a:latin typeface="Times New Roman" panose="02020603050405020304" pitchFamily="18" charset="0"/>
                <a:ea typeface="宋体" panose="02010600030101010101" pitchFamily="2" charset="-122"/>
              </a:rPr>
              <a:t>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的前沿将结果打人目的地，并将新的微地址打入微地址寄存器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宋体" panose="02010600030101010101" pitchFamily="2" charset="-122"/>
              </a:rPr>
              <a:t>AR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，又开始读取下一条微指令。</a:t>
            </a:r>
            <a:r>
              <a:rPr lang="en-US" altLang="zh-CN" sz="1800" kern="100" dirty="0">
                <a:effectLst/>
                <a:latin typeface="Times New Roman" panose="02020603050405020304" pitchFamily="18" charset="0"/>
                <a:ea typeface="宋体" panose="02010600030101010101" pitchFamily="2" charset="-122"/>
              </a:rPr>
              <a:t>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的宽度足以读取一条微指令，因为</a:t>
            </a:r>
            <a:r>
              <a:rPr lang="en-US" altLang="zh-CN" sz="1800" kern="100" dirty="0">
                <a:effectLst/>
                <a:latin typeface="Times New Roman" panose="02020603050405020304" pitchFamily="18" charset="0"/>
                <a:ea typeface="宋体" panose="02010600030101010101" pitchFamily="2" charset="-122"/>
              </a:rPr>
              <a:t>CM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容量较小，工作速度快，与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宋体" panose="02010600030101010101" pitchFamily="2" charset="-122"/>
              </a:rPr>
              <a:t>AR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及</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宋体" panose="02010600030101010101" pitchFamily="2" charset="-122"/>
              </a:rPr>
              <a:t>IR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的连线很短，所以读取微指令所需的时间是很短的。工作脉冲</a:t>
            </a:r>
            <a:r>
              <a:rPr lang="en-US" altLang="zh-CN" sz="1800" kern="100" dirty="0">
                <a:effectLst/>
                <a:latin typeface="Times New Roman" panose="02020603050405020304" pitchFamily="18" charset="0"/>
                <a:ea typeface="宋体" panose="02010600030101010101" pitchFamily="2" charset="-122"/>
              </a:rPr>
              <a:t>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的相邻两个后沿之间，构成一个微指令周期，也称为一次数据通路周期。在一个微指令周期中，</a:t>
            </a:r>
            <a:r>
              <a:rPr lang="en-US" altLang="zh-CN" sz="1800" kern="100" dirty="0">
                <a:effectLst/>
                <a:latin typeface="Times New Roman" panose="02020603050405020304" pitchFamily="18" charset="0"/>
                <a:ea typeface="宋体" panose="02010600030101010101" pitchFamily="2" charset="-122"/>
              </a:rPr>
              <a:t>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的后沿至下一个前沿之间，完成一次数据通路操作；</a:t>
            </a:r>
            <a:r>
              <a:rPr lang="en-US" altLang="zh-CN" sz="1800" kern="100" dirty="0">
                <a:effectLst/>
                <a:latin typeface="Times New Roman" panose="02020603050405020304" pitchFamily="18" charset="0"/>
                <a:ea typeface="宋体" panose="02010600030101010101" pitchFamily="2" charset="-122"/>
              </a:rPr>
              <a:t>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的前沿到后沿之间，读取微指令</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29</a:t>
            </a:fld>
            <a:endParaRPr lang="zh-CN" altLang="en-US"/>
          </a:p>
        </p:txBody>
      </p:sp>
    </p:spTree>
    <p:extLst>
      <p:ext uri="{BB962C8B-B14F-4D97-AF65-F5344CB8AC3E}">
        <p14:creationId xmlns:p14="http://schemas.microsoft.com/office/powerpoint/2010/main" val="2761162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栏提供有关微程序段含义的标注；第</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栏是微地址；第</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栏是该微指令所实现的指令流程操作；第</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栏汇集了该微指令所包含的微命令，其中包含电平型与脉冲型，以及顺序控制字段代码</a:t>
            </a:r>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30</a:t>
            </a:fld>
            <a:endParaRPr lang="zh-CN" altLang="en-US"/>
          </a:p>
        </p:txBody>
      </p:sp>
    </p:spTree>
    <p:extLst>
      <p:ext uri="{BB962C8B-B14F-4D97-AF65-F5344CB8AC3E}">
        <p14:creationId xmlns:p14="http://schemas.microsoft.com/office/powerpoint/2010/main" val="278851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一条微命令对应某个微操作</a:t>
            </a:r>
            <a:endParaRPr lang="en-US" altLang="zh-CN" dirty="0"/>
          </a:p>
          <a:p>
            <a:r>
              <a:rPr lang="zh-CN" altLang="en-US" dirty="0"/>
              <a:t>一组微命令构成一个微指令</a:t>
            </a:r>
            <a:r>
              <a:rPr lang="en-US" altLang="zh-CN" dirty="0"/>
              <a:t>---</a:t>
            </a:r>
            <a:r>
              <a:rPr lang="zh-CN" altLang="en-US" dirty="0"/>
              <a:t>在一个微周期内完成</a:t>
            </a:r>
            <a:endParaRPr lang="en-US" altLang="zh-CN" dirty="0"/>
          </a:p>
          <a:p>
            <a:r>
              <a:rPr lang="zh-CN" altLang="en-US" dirty="0"/>
              <a:t>一条机器指令对应多条微指令构成的微程序。</a:t>
            </a:r>
          </a:p>
        </p:txBody>
      </p:sp>
      <p:sp>
        <p:nvSpPr>
          <p:cNvPr id="4" name="灯片编号占位符 3"/>
          <p:cNvSpPr>
            <a:spLocks noGrp="1"/>
          </p:cNvSpPr>
          <p:nvPr>
            <p:ph type="sldNum" sz="quarter" idx="5"/>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3734756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31</a:t>
            </a:fld>
            <a:endParaRPr lang="zh-CN" altLang="en-US"/>
          </a:p>
        </p:txBody>
      </p:sp>
    </p:spTree>
    <p:extLst>
      <p:ext uri="{BB962C8B-B14F-4D97-AF65-F5344CB8AC3E}">
        <p14:creationId xmlns:p14="http://schemas.microsoft.com/office/powerpoint/2010/main" val="2248595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32</a:t>
            </a:fld>
            <a:endParaRPr lang="zh-CN" altLang="en-US"/>
          </a:p>
        </p:txBody>
      </p:sp>
    </p:spTree>
    <p:extLst>
      <p:ext uri="{BB962C8B-B14F-4D97-AF65-F5344CB8AC3E}">
        <p14:creationId xmlns:p14="http://schemas.microsoft.com/office/powerpoint/2010/main" val="932592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33</a:t>
            </a:fld>
            <a:endParaRPr lang="zh-CN" altLang="en-US"/>
          </a:p>
        </p:txBody>
      </p:sp>
    </p:spTree>
    <p:extLst>
      <p:ext uri="{BB962C8B-B14F-4D97-AF65-F5344CB8AC3E}">
        <p14:creationId xmlns:p14="http://schemas.microsoft.com/office/powerpoint/2010/main" val="2831077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34</a:t>
            </a:fld>
            <a:endParaRPr lang="zh-CN" altLang="en-US"/>
          </a:p>
        </p:txBody>
      </p:sp>
    </p:spTree>
    <p:extLst>
      <p:ext uri="{BB962C8B-B14F-4D97-AF65-F5344CB8AC3E}">
        <p14:creationId xmlns:p14="http://schemas.microsoft.com/office/powerpoint/2010/main" val="331852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35</a:t>
            </a:fld>
            <a:endParaRPr lang="zh-CN" altLang="en-US"/>
          </a:p>
        </p:txBody>
      </p:sp>
    </p:spTree>
    <p:extLst>
      <p:ext uri="{BB962C8B-B14F-4D97-AF65-F5344CB8AC3E}">
        <p14:creationId xmlns:p14="http://schemas.microsoft.com/office/powerpoint/2010/main" val="33189274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36</a:t>
            </a:fld>
            <a:endParaRPr lang="zh-CN" altLang="en-US"/>
          </a:p>
        </p:txBody>
      </p:sp>
    </p:spTree>
    <p:extLst>
      <p:ext uri="{BB962C8B-B14F-4D97-AF65-F5344CB8AC3E}">
        <p14:creationId xmlns:p14="http://schemas.microsoft.com/office/powerpoint/2010/main" val="3234331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37</a:t>
            </a:fld>
            <a:endParaRPr lang="zh-CN" altLang="en-US"/>
          </a:p>
        </p:txBody>
      </p:sp>
    </p:spTree>
    <p:extLst>
      <p:ext uri="{BB962C8B-B14F-4D97-AF65-F5344CB8AC3E}">
        <p14:creationId xmlns:p14="http://schemas.microsoft.com/office/powerpoint/2010/main" val="3728167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38</a:t>
            </a:fld>
            <a:endParaRPr lang="zh-CN" altLang="en-US"/>
          </a:p>
        </p:txBody>
      </p:sp>
    </p:spTree>
    <p:extLst>
      <p:ext uri="{BB962C8B-B14F-4D97-AF65-F5344CB8AC3E}">
        <p14:creationId xmlns:p14="http://schemas.microsoft.com/office/powerpoint/2010/main" val="10820540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39</a:t>
            </a:fld>
            <a:endParaRPr lang="zh-CN" altLang="en-US"/>
          </a:p>
        </p:txBody>
      </p:sp>
    </p:spTree>
    <p:extLst>
      <p:ext uri="{BB962C8B-B14F-4D97-AF65-F5344CB8AC3E}">
        <p14:creationId xmlns:p14="http://schemas.microsoft.com/office/powerpoint/2010/main" val="8635447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40</a:t>
            </a:fld>
            <a:endParaRPr lang="zh-CN" altLang="en-US"/>
          </a:p>
        </p:txBody>
      </p:sp>
    </p:spTree>
    <p:extLst>
      <p:ext uri="{BB962C8B-B14F-4D97-AF65-F5344CB8AC3E}">
        <p14:creationId xmlns:p14="http://schemas.microsoft.com/office/powerpoint/2010/main" val="1094815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一条机器指令往往分成几步执行，将每一步操作所需的若干微命令以代码形式编写在一条微指令中，若干条微指令组成一段微程序，对应一条机器指令。</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在设计</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时，根据指令系统的需要，事先编制好各段微程序，并将它们存入一个专用存储器，称为控制存储器中。</a:t>
            </a:r>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a:t>
            </a:fld>
            <a:endParaRPr lang="zh-CN" altLang="en-US"/>
          </a:p>
        </p:txBody>
      </p:sp>
    </p:spTree>
    <p:extLst>
      <p:ext uri="{BB962C8B-B14F-4D97-AF65-F5344CB8AC3E}">
        <p14:creationId xmlns:p14="http://schemas.microsoft.com/office/powerpoint/2010/main" val="1602874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41</a:t>
            </a:fld>
            <a:endParaRPr lang="zh-CN" altLang="en-US"/>
          </a:p>
        </p:txBody>
      </p:sp>
    </p:spTree>
    <p:extLst>
      <p:ext uri="{BB962C8B-B14F-4D97-AF65-F5344CB8AC3E}">
        <p14:creationId xmlns:p14="http://schemas.microsoft.com/office/powerpoint/2010/main" val="2294277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42</a:t>
            </a:fld>
            <a:endParaRPr lang="zh-CN" altLang="en-US"/>
          </a:p>
        </p:txBody>
      </p:sp>
    </p:spTree>
    <p:extLst>
      <p:ext uri="{BB962C8B-B14F-4D97-AF65-F5344CB8AC3E}">
        <p14:creationId xmlns:p14="http://schemas.microsoft.com/office/powerpoint/2010/main" val="3766758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43</a:t>
            </a:fld>
            <a:endParaRPr lang="zh-CN" altLang="en-US"/>
          </a:p>
        </p:txBody>
      </p:sp>
    </p:spTree>
    <p:extLst>
      <p:ext uri="{BB962C8B-B14F-4D97-AF65-F5344CB8AC3E}">
        <p14:creationId xmlns:p14="http://schemas.microsoft.com/office/powerpoint/2010/main" val="16914167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44</a:t>
            </a:fld>
            <a:endParaRPr lang="zh-CN" altLang="en-US"/>
          </a:p>
        </p:txBody>
      </p:sp>
    </p:spTree>
    <p:extLst>
      <p:ext uri="{BB962C8B-B14F-4D97-AF65-F5344CB8AC3E}">
        <p14:creationId xmlns:p14="http://schemas.microsoft.com/office/powerpoint/2010/main" val="11419509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45</a:t>
            </a:fld>
            <a:endParaRPr lang="zh-CN" altLang="en-US"/>
          </a:p>
        </p:txBody>
      </p:sp>
    </p:spTree>
    <p:extLst>
      <p:ext uri="{BB962C8B-B14F-4D97-AF65-F5344CB8AC3E}">
        <p14:creationId xmlns:p14="http://schemas.microsoft.com/office/powerpoint/2010/main" val="4880486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3386625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53286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1338535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a:t>
            </a:fld>
            <a:endParaRPr lang="zh-CN" altLang="en-US"/>
          </a:p>
        </p:txBody>
      </p:sp>
    </p:spTree>
    <p:extLst>
      <p:ext uri="{BB962C8B-B14F-4D97-AF65-F5344CB8AC3E}">
        <p14:creationId xmlns:p14="http://schemas.microsoft.com/office/powerpoint/2010/main" val="164897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10</a:t>
            </a:fld>
            <a:endParaRPr lang="zh-CN" altLang="en-US"/>
          </a:p>
        </p:txBody>
      </p:sp>
    </p:spTree>
    <p:extLst>
      <p:ext uri="{BB962C8B-B14F-4D97-AF65-F5344CB8AC3E}">
        <p14:creationId xmlns:p14="http://schemas.microsoft.com/office/powerpoint/2010/main" val="319236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0BF612E-3E0E-4677-BD75-C3035F09CF8B}" type="datetime1">
              <a:rPr lang="zh-CN" altLang="en-US" smtClean="0"/>
              <a:t>2020/10/13</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9B788F-638F-420D-B92E-DC41F3CBC6C6}" type="datetime1">
              <a:rPr lang="zh-CN" altLang="en-US" smtClean="0"/>
              <a:t>2020/10/13</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846EFAD-2E9E-4200-8350-F282439D6341}" type="datetime1">
              <a:rPr lang="zh-CN" altLang="en-US" smtClean="0"/>
              <a:t>2020/10/13</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C82452-4414-4A67-B06C-4837C797611A}" type="datetime1">
              <a:rPr lang="zh-CN" altLang="en-US" smtClean="0"/>
              <a:t>2020/10/13</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4E8EB7-07DD-4FAB-99F8-EDA876343D2C}" type="datetime1">
              <a:rPr lang="zh-CN" altLang="en-US" smtClean="0"/>
              <a:t>2020/10/13</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268ACAB-1C17-4C81-8E84-4BC1B099DDB3}" type="datetime1">
              <a:rPr lang="zh-CN" altLang="en-US" smtClean="0"/>
              <a:t>2020/10/13</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587B67D-DE4A-485B-9DC6-907AA302B6B6}" type="datetime1">
              <a:rPr lang="zh-CN" altLang="en-US" smtClean="0"/>
              <a:t>2020/10/13</a:t>
            </a:fld>
            <a:endParaRPr lang="zh-CN" altLang="en-US"/>
          </a:p>
        </p:txBody>
      </p:sp>
      <p:sp>
        <p:nvSpPr>
          <p:cNvPr id="8" name="Footer Placeholder 7"/>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7686E9-2264-4CE7-89DC-C1C773EB3590}" type="datetime1">
              <a:rPr lang="zh-CN" altLang="en-US" smtClean="0"/>
              <a:t>2020/10/13</a:t>
            </a:fld>
            <a:endParaRPr lang="zh-CN" altLang="en-US"/>
          </a:p>
        </p:txBody>
      </p:sp>
      <p:sp>
        <p:nvSpPr>
          <p:cNvPr id="4" name="Footer Placeholder 3"/>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3D547-54F4-4352-808B-20CE77C0E88A}" type="datetime1">
              <a:rPr lang="zh-CN" altLang="en-US" smtClean="0"/>
              <a:t>2020/10/13</a:t>
            </a:fld>
            <a:endParaRPr lang="zh-CN" altLang="en-US"/>
          </a:p>
        </p:txBody>
      </p:sp>
      <p:sp>
        <p:nvSpPr>
          <p:cNvPr id="3" name="Footer Placeholder 2"/>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2AEDEE5-FD89-44CA-A729-5164AD3A421C}" type="datetime1">
              <a:rPr lang="zh-CN" altLang="en-US" smtClean="0"/>
              <a:t>2020/10/13</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EFB0151-3BD9-4887-91D7-BC694D94DD37}" type="datetime1">
              <a:rPr lang="zh-CN" altLang="en-US" smtClean="0"/>
              <a:t>2020/10/13</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D277E-88D0-47EF-B828-8C9E90EDC2AB}" type="datetime1">
              <a:rPr lang="zh-CN" altLang="en-US" smtClean="0"/>
              <a:t>2020/10/13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计算机组成原理</a:t>
            </a:r>
            <a:r>
              <a:rPr lang="en-US" altLang="zh-CN"/>
              <a:t>--</a:t>
            </a:r>
            <a:r>
              <a:rPr lang="zh-CN" altLang="en-US"/>
              <a:t>第三章 中央处理器</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计算机组成原理</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a:solidFill>
                  <a:srgbClr val="004578"/>
                </a:solidFill>
              </a:rPr>
              <a:t>第三章 中央处理器</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3" name="日期占位符 2"/>
          <p:cNvSpPr>
            <a:spLocks noGrp="1"/>
          </p:cNvSpPr>
          <p:nvPr>
            <p:ph type="dt" sz="half" idx="10"/>
          </p:nvPr>
        </p:nvSpPr>
        <p:spPr>
          <a:xfrm>
            <a:off x="235731" y="6474676"/>
            <a:ext cx="2057400" cy="365125"/>
          </a:xfrm>
        </p:spPr>
        <p:txBody>
          <a:bodyPr/>
          <a:lstStyle/>
          <a:p>
            <a:fld id="{B565E591-3381-4D38-9DF8-0AEAC6FC1F45}" type="datetime1">
              <a:rPr lang="zh-CN" altLang="en-US" sz="1400" smtClean="0">
                <a:solidFill>
                  <a:schemeClr val="tx1"/>
                </a:solidFill>
              </a:rPr>
              <a:t>2020/10/13</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二、微程序控制的概念</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10</a:t>
            </a:fld>
            <a:endParaRPr lang="zh-CN" altLang="en-US"/>
          </a:p>
        </p:txBody>
      </p:sp>
      <p:sp>
        <p:nvSpPr>
          <p:cNvPr id="16" name="文本框 15">
            <a:extLst>
              <a:ext uri="{FF2B5EF4-FFF2-40B4-BE49-F238E27FC236}">
                <a16:creationId xmlns:a16="http://schemas.microsoft.com/office/drawing/2014/main" id="{D947ED62-AE36-4241-BC08-AEBD263FA4F9}"/>
              </a:ext>
            </a:extLst>
          </p:cNvPr>
          <p:cNvSpPr txBox="1"/>
          <p:nvPr/>
        </p:nvSpPr>
        <p:spPr>
          <a:xfrm>
            <a:off x="184306" y="905675"/>
            <a:ext cx="8872536" cy="5711372"/>
          </a:xfrm>
          <a:prstGeom prst="rect">
            <a:avLst/>
          </a:prstGeom>
          <a:noFill/>
        </p:spPr>
        <p:txBody>
          <a:bodyPr wrap="square" rtlCol="0">
            <a:spAutoFit/>
          </a:bodyPr>
          <a:lstStyle/>
          <a:p>
            <a:pPr>
              <a:lnSpc>
                <a:spcPct val="120000"/>
              </a:lnSpc>
              <a:defRPr/>
            </a:pPr>
            <a:r>
              <a:rPr lang="zh-CN" altLang="en-US" sz="2800" b="1" dirty="0">
                <a:solidFill>
                  <a:schemeClr val="accent2"/>
                </a:solidFill>
                <a:latin typeface="楷体" panose="02010609060101010101" pitchFamily="49" charset="-122"/>
                <a:ea typeface="楷体" panose="02010609060101010101" pitchFamily="49" charset="-122"/>
              </a:rPr>
              <a:t>③ 微地址形成电路：</a:t>
            </a:r>
            <a:r>
              <a:rPr lang="zh-CN" altLang="en-US" sz="2800" b="1" dirty="0">
                <a:latin typeface="楷体" panose="02010609060101010101" pitchFamily="49" charset="-122"/>
                <a:ea typeface="楷体" panose="02010609060101010101" pitchFamily="49" charset="-122"/>
              </a:rPr>
              <a:t>根据微程序执行顺序的需要，应</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有多种后继微指令地址的形成方式。</a:t>
            </a:r>
            <a:endParaRPr lang="en-US" altLang="zh-CN" sz="2800" b="1" dirty="0">
              <a:latin typeface="楷体" panose="02010609060101010101" pitchFamily="49" charset="-122"/>
              <a:ea typeface="楷体" panose="02010609060101010101" pitchFamily="49" charset="-122"/>
            </a:endParaRPr>
          </a:p>
          <a:p>
            <a:pPr>
              <a:lnSpc>
                <a:spcPct val="120000"/>
              </a:lnSpc>
              <a:defRPr/>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依据以下几种信息的一部分去形成后继微地址：</a:t>
            </a:r>
            <a:r>
              <a:rPr lang="zh-CN" altLang="en-US" sz="2800" b="1" dirty="0">
                <a:solidFill>
                  <a:schemeClr val="accent6">
                    <a:lumMod val="75000"/>
                  </a:schemeClr>
                </a:solidFill>
                <a:latin typeface="楷体" panose="02010609060101010101" pitchFamily="49" charset="-122"/>
                <a:ea typeface="楷体" panose="02010609060101010101" pitchFamily="49" charset="-122"/>
              </a:rPr>
              <a:t>顺</a:t>
            </a:r>
            <a:br>
              <a:rPr lang="en-US" altLang="zh-CN" sz="2800" b="1" dirty="0">
                <a:solidFill>
                  <a:schemeClr val="accent6">
                    <a:lumMod val="75000"/>
                  </a:schemeClr>
                </a:solidFill>
                <a:latin typeface="楷体" panose="02010609060101010101" pitchFamily="49" charset="-122"/>
                <a:ea typeface="楷体" panose="02010609060101010101" pitchFamily="49" charset="-122"/>
              </a:rPr>
            </a:br>
            <a:r>
              <a:rPr lang="en-US" altLang="zh-CN" sz="2800" b="1" dirty="0">
                <a:solidFill>
                  <a:schemeClr val="accent6">
                    <a:lumMod val="75000"/>
                  </a:schemeClr>
                </a:solidFill>
                <a:latin typeface="楷体" panose="02010609060101010101" pitchFamily="49" charset="-122"/>
                <a:ea typeface="楷体" panose="02010609060101010101" pitchFamily="49" charset="-122"/>
              </a:rPr>
              <a:t>   </a:t>
            </a:r>
            <a:r>
              <a:rPr lang="zh-CN" altLang="en-US" sz="2800" b="1" dirty="0">
                <a:solidFill>
                  <a:schemeClr val="accent6">
                    <a:lumMod val="75000"/>
                  </a:schemeClr>
                </a:solidFill>
                <a:latin typeface="楷体" panose="02010609060101010101" pitchFamily="49" charset="-122"/>
                <a:ea typeface="楷体" panose="02010609060101010101" pitchFamily="49" charset="-122"/>
              </a:rPr>
              <a:t>序控制字段，现行微指令地址，微程序转移时的微</a:t>
            </a:r>
            <a:br>
              <a:rPr lang="en-US" altLang="zh-CN" sz="2800" b="1" dirty="0">
                <a:solidFill>
                  <a:schemeClr val="accent6">
                    <a:lumMod val="75000"/>
                  </a:schemeClr>
                </a:solidFill>
                <a:latin typeface="楷体" panose="02010609060101010101" pitchFamily="49" charset="-122"/>
                <a:ea typeface="楷体" panose="02010609060101010101" pitchFamily="49" charset="-122"/>
              </a:rPr>
            </a:br>
            <a:r>
              <a:rPr lang="en-US" altLang="zh-CN" sz="2800" b="1" dirty="0">
                <a:solidFill>
                  <a:schemeClr val="accent6">
                    <a:lumMod val="75000"/>
                  </a:schemeClr>
                </a:solidFill>
                <a:latin typeface="楷体" panose="02010609060101010101" pitchFamily="49" charset="-122"/>
                <a:ea typeface="楷体" panose="02010609060101010101" pitchFamily="49" charset="-122"/>
              </a:rPr>
              <a:t>   </a:t>
            </a:r>
            <a:r>
              <a:rPr lang="zh-CN" altLang="en-US" sz="2800" b="1" dirty="0">
                <a:solidFill>
                  <a:schemeClr val="accent6">
                    <a:lumMod val="75000"/>
                  </a:schemeClr>
                </a:solidFill>
                <a:latin typeface="楷体" panose="02010609060101010101" pitchFamily="49" charset="-122"/>
                <a:ea typeface="楷体" panose="02010609060101010101" pitchFamily="49" charset="-122"/>
              </a:rPr>
              <a:t>地址</a:t>
            </a:r>
            <a:r>
              <a:rPr lang="zh-CN" altLang="en-US" sz="2800" b="1" dirty="0">
                <a:latin typeface="楷体" panose="02010609060101010101" pitchFamily="49" charset="-122"/>
                <a:ea typeface="楷体" panose="02010609060101010101" pitchFamily="49" charset="-122"/>
              </a:rPr>
              <a:t>等。</a:t>
            </a:r>
            <a:endParaRPr lang="en-US" altLang="zh-CN" sz="2800" b="1" dirty="0">
              <a:latin typeface="楷体" panose="02010609060101010101" pitchFamily="49" charset="-122"/>
              <a:ea typeface="楷体" panose="02010609060101010101" pitchFamily="49" charset="-122"/>
            </a:endParaRPr>
          </a:p>
          <a:p>
            <a:pPr>
              <a:lnSpc>
                <a:spcPct val="120000"/>
              </a:lnSpc>
              <a:defRPr/>
            </a:pPr>
            <a:r>
              <a:rPr lang="zh-CN" altLang="en-US" sz="2800" b="1" dirty="0">
                <a:solidFill>
                  <a:schemeClr val="accent2"/>
                </a:solidFill>
                <a:latin typeface="楷体" panose="02010609060101010101" pitchFamily="49" charset="-122"/>
                <a:ea typeface="楷体" panose="02010609060101010101" pitchFamily="49" charset="-122"/>
              </a:rPr>
              <a:t>④ 微地址寄存器</a:t>
            </a:r>
            <a:r>
              <a:rPr lang="en-US" altLang="zh-CN" sz="2800" b="1" dirty="0">
                <a:solidFill>
                  <a:schemeClr val="accent2"/>
                </a:solidFill>
                <a:latin typeface="楷体" panose="02010609060101010101" pitchFamily="49" charset="-122"/>
                <a:ea typeface="楷体" panose="02010609060101010101" pitchFamily="49" charset="-122"/>
              </a:rPr>
              <a:t>UAR:</a:t>
            </a:r>
            <a:r>
              <a:rPr lang="zh-CN" altLang="en-US" sz="2800" b="1" dirty="0">
                <a:latin typeface="楷体" panose="02010609060101010101" pitchFamily="49" charset="-122"/>
                <a:ea typeface="楷体" panose="02010609060101010101" pitchFamily="49" charset="-122"/>
              </a:rPr>
              <a:t>在从</a:t>
            </a:r>
            <a:r>
              <a:rPr lang="en-US" altLang="zh-CN" sz="2800" b="1" dirty="0">
                <a:latin typeface="楷体" panose="02010609060101010101" pitchFamily="49" charset="-122"/>
                <a:ea typeface="楷体" panose="02010609060101010101" pitchFamily="49" charset="-122"/>
              </a:rPr>
              <a:t>CM</a:t>
            </a:r>
            <a:r>
              <a:rPr lang="zh-CN" altLang="en-US" sz="2800" b="1" dirty="0">
                <a:latin typeface="楷体" panose="02010609060101010101" pitchFamily="49" charset="-122"/>
                <a:ea typeface="楷体" panose="02010609060101010101" pitchFamily="49" charset="-122"/>
              </a:rPr>
              <a:t>中读取</a:t>
            </a:r>
            <a:r>
              <a:rPr lang="en-US" altLang="zh-CN" sz="2800" b="1" dirty="0">
                <a:latin typeface="楷体" panose="02010609060101010101" pitchFamily="49" charset="-122"/>
                <a:ea typeface="楷体" panose="02010609060101010101" pitchFamily="49" charset="-122"/>
              </a:rPr>
              <a:t>UI</a:t>
            </a:r>
            <a:r>
              <a:rPr lang="zh-CN" altLang="en-US" sz="2800" b="1" dirty="0">
                <a:latin typeface="楷体" panose="02010609060101010101" pitchFamily="49" charset="-122"/>
                <a:ea typeface="楷体" panose="02010609060101010101" pitchFamily="49" charset="-122"/>
              </a:rPr>
              <a:t>时，</a:t>
            </a:r>
            <a:r>
              <a:rPr lang="en-US" altLang="zh-CN" sz="2800" b="1" dirty="0">
                <a:latin typeface="楷体" panose="02010609060101010101" pitchFamily="49" charset="-122"/>
                <a:ea typeface="楷体" panose="02010609060101010101" pitchFamily="49" charset="-122"/>
              </a:rPr>
              <a:t>UAR</a:t>
            </a:r>
            <a:r>
              <a:rPr lang="zh-CN" altLang="en-US" sz="2800" b="1" dirty="0">
                <a:latin typeface="楷体" panose="02010609060101010101" pitchFamily="49" charset="-122"/>
                <a:ea typeface="楷体" panose="02010609060101010101" pitchFamily="49" charset="-122"/>
              </a:rPr>
              <a:t>中保存着</a:t>
            </a:r>
            <a:r>
              <a:rPr lang="en-US" altLang="zh-CN" sz="2800" b="1" dirty="0">
                <a:latin typeface="楷体" panose="02010609060101010101" pitchFamily="49" charset="-122"/>
                <a:ea typeface="楷体" panose="02010609060101010101" pitchFamily="49" charset="-122"/>
              </a:rPr>
              <a:t>   	CM</a:t>
            </a:r>
            <a:r>
              <a:rPr lang="zh-CN" altLang="en-US" sz="2800" b="1" dirty="0">
                <a:latin typeface="楷体" panose="02010609060101010101" pitchFamily="49" charset="-122"/>
                <a:ea typeface="楷体" panose="02010609060101010101" pitchFamily="49" charset="-122"/>
              </a:rPr>
              <a:t>的地址（微地址），指向</a:t>
            </a:r>
            <a:r>
              <a:rPr lang="en-US" altLang="zh-CN" sz="2800" b="1" dirty="0">
                <a:latin typeface="楷体" panose="02010609060101010101" pitchFamily="49" charset="-122"/>
                <a:ea typeface="楷体" panose="02010609060101010101" pitchFamily="49" charset="-122"/>
              </a:rPr>
              <a:t>CM</a:t>
            </a:r>
            <a:r>
              <a:rPr lang="zh-CN" altLang="en-US" sz="2800" b="1" dirty="0">
                <a:latin typeface="楷体" panose="02010609060101010101" pitchFamily="49" charset="-122"/>
                <a:ea typeface="楷体" panose="02010609060101010101" pitchFamily="49" charset="-122"/>
              </a:rPr>
              <a:t>单元（如同</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或堆栈</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指针）。</a:t>
            </a:r>
            <a:endParaRPr lang="en-US" altLang="zh-CN" sz="2800" b="1" dirty="0">
              <a:latin typeface="楷体" panose="02010609060101010101" pitchFamily="49" charset="-122"/>
              <a:ea typeface="楷体" panose="02010609060101010101" pitchFamily="49" charset="-122"/>
            </a:endParaRPr>
          </a:p>
          <a:p>
            <a:pPr>
              <a:lnSpc>
                <a:spcPct val="120000"/>
              </a:lnSpc>
              <a:defRPr/>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读出微指令或完成一个微指令周期操作后，微地址</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形成电路将后继微地址打入</a:t>
            </a:r>
            <a:r>
              <a:rPr lang="en-US" altLang="zh-CN" sz="2800" b="1" dirty="0">
                <a:latin typeface="楷体" panose="02010609060101010101" pitchFamily="49" charset="-122"/>
                <a:ea typeface="楷体" panose="02010609060101010101" pitchFamily="49" charset="-122"/>
              </a:rPr>
              <a:t>UAR</a:t>
            </a:r>
            <a:r>
              <a:rPr lang="zh-CN" altLang="en-US" sz="2800" b="1" dirty="0">
                <a:latin typeface="楷体" panose="02010609060101010101" pitchFamily="49" charset="-122"/>
                <a:ea typeface="楷体" panose="02010609060101010101" pitchFamily="49" charset="-122"/>
              </a:rPr>
              <a:t>中，为读取下一条微</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指令做准备。</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723051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left)">
                                      <p:cBhvr>
                                        <p:cTn id="22"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二、微程序控制的概念</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11</a:t>
            </a:fld>
            <a:endParaRPr lang="zh-CN" altLang="en-US"/>
          </a:p>
        </p:txBody>
      </p:sp>
      <p:sp>
        <p:nvSpPr>
          <p:cNvPr id="12" name="文本框 11">
            <a:extLst>
              <a:ext uri="{FF2B5EF4-FFF2-40B4-BE49-F238E27FC236}">
                <a16:creationId xmlns:a16="http://schemas.microsoft.com/office/drawing/2014/main" id="{EA58E87E-7C87-4E74-BCFD-49301BD803D5}"/>
              </a:ext>
            </a:extLst>
          </p:cNvPr>
          <p:cNvSpPr txBox="1"/>
          <p:nvPr/>
        </p:nvSpPr>
        <p:spPr>
          <a:xfrm>
            <a:off x="184306" y="792458"/>
            <a:ext cx="8759397" cy="5161991"/>
          </a:xfrm>
          <a:prstGeom prst="rect">
            <a:avLst/>
          </a:prstGeom>
          <a:noFill/>
        </p:spPr>
        <p:txBody>
          <a:bodyPr wrap="square" rtlCol="0">
            <a:spAutoFit/>
          </a:bodyPr>
          <a:lstStyle/>
          <a:p>
            <a:pPr>
              <a:lnSpc>
                <a:spcPct val="150000"/>
              </a:lnSpc>
              <a:defRPr/>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、微程序控制器工作原理</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defRPr/>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执行指令时，指令译码得到对应微程序第一条微指令的地址。从控制存储器中读取第一条微指令，之后逐次取出微指令，送入微指令寄存器，译码后产生所需微命令，控制各步操作的完成。</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取指的公操作在微程序里也是公共的，每条机器指令对应的微程序最后都会把取指操作的第一条微指令地址置入</a:t>
            </a:r>
            <a:r>
              <a:rPr lang="en-US" altLang="zh-CN" sz="2800" b="1" dirty="0">
                <a:latin typeface="楷体" panose="02010609060101010101" pitchFamily="49" charset="-122"/>
                <a:ea typeface="楷体" panose="02010609060101010101" pitchFamily="49" charset="-122"/>
              </a:rPr>
              <a:t>UAR</a:t>
            </a:r>
            <a:r>
              <a:rPr lang="zh-CN" altLang="en-US" sz="2800" b="1" dirty="0">
                <a:latin typeface="楷体" panose="02010609060101010101" pitchFamily="49" charset="-122"/>
                <a:ea typeface="楷体" panose="02010609060101010101" pitchFamily="49" charset="-122"/>
              </a:rPr>
              <a:t>，进入下一条指令的取指周期。</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837806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三、微指令的编码方式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12</a:t>
            </a:fld>
            <a:endParaRPr lang="zh-CN" altLang="en-US"/>
          </a:p>
        </p:txBody>
      </p:sp>
      <p:sp>
        <p:nvSpPr>
          <p:cNvPr id="13" name="AutoShape 16">
            <a:extLst>
              <a:ext uri="{FF2B5EF4-FFF2-40B4-BE49-F238E27FC236}">
                <a16:creationId xmlns:a16="http://schemas.microsoft.com/office/drawing/2014/main" id="{7C33980D-5215-43CA-98F1-EAFE549CEF61}"/>
              </a:ext>
            </a:extLst>
          </p:cNvPr>
          <p:cNvSpPr/>
          <p:nvPr/>
        </p:nvSpPr>
        <p:spPr bwMode="auto">
          <a:xfrm>
            <a:off x="1694293" y="1345549"/>
            <a:ext cx="123825" cy="1480796"/>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24F51EA4-E06D-44AF-A501-9D87F7A99FC2}"/>
              </a:ext>
            </a:extLst>
          </p:cNvPr>
          <p:cNvSpPr txBox="1"/>
          <p:nvPr/>
        </p:nvSpPr>
        <p:spPr>
          <a:xfrm>
            <a:off x="1874239" y="1027296"/>
            <a:ext cx="6846308" cy="1930337"/>
          </a:xfrm>
          <a:prstGeom prst="rect">
            <a:avLst/>
          </a:prstGeom>
          <a:noFill/>
        </p:spPr>
        <p:txBody>
          <a:bodyPr wrap="square" rtlCol="0">
            <a:spAutoFit/>
          </a:bodyPr>
          <a:lstStyle/>
          <a:p>
            <a:pPr>
              <a:lnSpc>
                <a:spcPct val="15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微操作控制字段：</a:t>
            </a:r>
            <a:r>
              <a:rPr lang="zh-CN" altLang="en-US" sz="2800" b="1" dirty="0">
                <a:latin typeface="楷体" panose="02010609060101010101" pitchFamily="49" charset="-122"/>
                <a:ea typeface="楷体" panose="02010609060101010101" pitchFamily="49" charset="-122"/>
              </a:rPr>
              <a:t>进行某一步操作所需的</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微命令信息。</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顺序控制字段</a:t>
            </a:r>
            <a:endParaRPr lang="en-US" altLang="zh-CN" sz="2800" b="1" dirty="0">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308EAA8E-D79F-4C97-BEAA-B9A97929FEED}"/>
              </a:ext>
            </a:extLst>
          </p:cNvPr>
          <p:cNvSpPr txBox="1"/>
          <p:nvPr/>
        </p:nvSpPr>
        <p:spPr>
          <a:xfrm>
            <a:off x="383781" y="1703950"/>
            <a:ext cx="1485696" cy="637675"/>
          </a:xfrm>
          <a:prstGeom prst="rect">
            <a:avLst/>
          </a:prstGeom>
          <a:noFill/>
        </p:spPr>
        <p:txBody>
          <a:bodyPr wrap="square" rtlCol="0">
            <a:spAutoFit/>
          </a:bodyPr>
          <a:lstStyle/>
          <a:p>
            <a:pPr>
              <a:lnSpc>
                <a:spcPct val="150000"/>
              </a:lnSpc>
              <a:defRPr/>
            </a:pPr>
            <a:r>
              <a:rPr lang="en-US" altLang="zh-CN" sz="2800" b="1" dirty="0">
                <a:solidFill>
                  <a:schemeClr val="accent2"/>
                </a:solidFill>
                <a:latin typeface="楷体" panose="02010609060101010101" pitchFamily="49" charset="-122"/>
                <a:ea typeface="楷体" panose="02010609060101010101" pitchFamily="49" charset="-122"/>
              </a:rPr>
              <a:t>UI</a:t>
            </a:r>
            <a:r>
              <a:rPr lang="zh-CN" altLang="en-US" sz="2800" b="1" dirty="0">
                <a:solidFill>
                  <a:schemeClr val="accent2"/>
                </a:solidFill>
                <a:latin typeface="楷体" panose="02010609060101010101" pitchFamily="49" charset="-122"/>
                <a:ea typeface="楷体" panose="02010609060101010101" pitchFamily="49" charset="-122"/>
              </a:rPr>
              <a:t>分为</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16" name="AutoShape 16">
            <a:extLst>
              <a:ext uri="{FF2B5EF4-FFF2-40B4-BE49-F238E27FC236}">
                <a16:creationId xmlns:a16="http://schemas.microsoft.com/office/drawing/2014/main" id="{D7FBF323-7959-4B9F-BC82-947A101E04F2}"/>
              </a:ext>
            </a:extLst>
          </p:cNvPr>
          <p:cNvSpPr/>
          <p:nvPr/>
        </p:nvSpPr>
        <p:spPr bwMode="auto">
          <a:xfrm>
            <a:off x="4097864" y="3835019"/>
            <a:ext cx="86435" cy="1480796"/>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5D0040EE-AF7B-4CCA-8191-A09267AE43A1}"/>
              </a:ext>
            </a:extLst>
          </p:cNvPr>
          <p:cNvSpPr txBox="1"/>
          <p:nvPr/>
        </p:nvSpPr>
        <p:spPr>
          <a:xfrm>
            <a:off x="4277810" y="3514451"/>
            <a:ext cx="4779032" cy="1930337"/>
          </a:xfrm>
          <a:prstGeom prst="rect">
            <a:avLst/>
          </a:prstGeom>
          <a:noFill/>
        </p:spPr>
        <p:txBody>
          <a:bodyPr wrap="square" rtlCol="0">
            <a:spAutoFit/>
          </a:bodyPr>
          <a:lstStyle/>
          <a:p>
            <a:pPr>
              <a:lnSpc>
                <a:spcPct val="150000"/>
              </a:lnSpc>
              <a:defRPr/>
            </a:pPr>
            <a:r>
              <a:rPr lang="zh-CN" altLang="en-US" sz="2800" b="1" dirty="0">
                <a:latin typeface="楷体" panose="02010609060101010101" pitchFamily="49" charset="-122"/>
                <a:ea typeface="楷体" panose="02010609060101010101" pitchFamily="49" charset="-122"/>
              </a:rPr>
              <a:t>直接控制法（不译法）</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latin typeface="楷体" panose="02010609060101010101" pitchFamily="49" charset="-122"/>
                <a:ea typeface="楷体" panose="02010609060101010101" pitchFamily="49" charset="-122"/>
              </a:rPr>
              <a:t>分段直接编译法（显示编码）</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latin typeface="楷体" panose="02010609060101010101" pitchFamily="49" charset="-122"/>
                <a:ea typeface="楷体" panose="02010609060101010101" pitchFamily="49" charset="-122"/>
              </a:rPr>
              <a:t>分段间接</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（隐式</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18" name="文本框 17">
            <a:extLst>
              <a:ext uri="{FF2B5EF4-FFF2-40B4-BE49-F238E27FC236}">
                <a16:creationId xmlns:a16="http://schemas.microsoft.com/office/drawing/2014/main" id="{B9D5193C-15F4-4ADE-AD71-25D05A90CA87}"/>
              </a:ext>
            </a:extLst>
          </p:cNvPr>
          <p:cNvSpPr txBox="1"/>
          <p:nvPr/>
        </p:nvSpPr>
        <p:spPr>
          <a:xfrm>
            <a:off x="102602" y="3514451"/>
            <a:ext cx="3785091" cy="1930337"/>
          </a:xfrm>
          <a:prstGeom prst="rect">
            <a:avLst/>
          </a:prstGeom>
          <a:noFill/>
        </p:spPr>
        <p:txBody>
          <a:bodyPr wrap="square" rtlCol="0">
            <a:spAutoFit/>
          </a:bodyPr>
          <a:lstStyle/>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如何组织与表示这些微命令，就是微指令的编码方式</a:t>
            </a:r>
            <a:endParaRPr lang="en-US" altLang="zh-CN" sz="2800" b="1" dirty="0">
              <a:solidFill>
                <a:schemeClr val="accent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952965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left)">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wipe(left)">
                                      <p:cBhvr>
                                        <p:cTn id="22" dur="5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wipe(left)">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wipe(left)">
                                      <p:cBhvr>
                                        <p:cTn id="37" dur="500"/>
                                        <p:tgtEl>
                                          <p:spTgt spid="1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xEl>
                                              <p:pRg st="1" end="1"/>
                                            </p:txEl>
                                          </p:spTgt>
                                        </p:tgtEl>
                                        <p:attrNameLst>
                                          <p:attrName>style.visibility</p:attrName>
                                        </p:attrNameLst>
                                      </p:cBhvr>
                                      <p:to>
                                        <p:strVal val="visible"/>
                                      </p:to>
                                    </p:set>
                                    <p:animEffect transition="in" filter="wipe(left)">
                                      <p:cBhvr>
                                        <p:cTn id="42" dur="500"/>
                                        <p:tgtEl>
                                          <p:spTgt spid="1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xEl>
                                              <p:pRg st="2" end="2"/>
                                            </p:txEl>
                                          </p:spTgt>
                                        </p:tgtEl>
                                        <p:attrNameLst>
                                          <p:attrName>style.visibility</p:attrName>
                                        </p:attrNameLst>
                                      </p:cBhvr>
                                      <p:to>
                                        <p:strVal val="visible"/>
                                      </p:to>
                                    </p:set>
                                    <p:animEffect transition="in" filter="wipe(left)">
                                      <p:cBhvr>
                                        <p:cTn id="47"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build="p"/>
      <p:bldP spid="15" grpId="0" build="p"/>
      <p:bldP spid="16" grpId="0" animBg="1"/>
      <p:bldP spid="17" grpId="0" build="p"/>
      <p:bldP spid="1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三、微指令的编码方式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13</a:t>
            </a:fld>
            <a:endParaRPr lang="zh-CN" altLang="en-US"/>
          </a:p>
        </p:txBody>
      </p:sp>
      <p:sp>
        <p:nvSpPr>
          <p:cNvPr id="2" name="文本框 1">
            <a:extLst>
              <a:ext uri="{FF2B5EF4-FFF2-40B4-BE49-F238E27FC236}">
                <a16:creationId xmlns:a16="http://schemas.microsoft.com/office/drawing/2014/main" id="{3D9C0159-95CF-4F97-BA40-036ACA8A078D}"/>
              </a:ext>
            </a:extLst>
          </p:cNvPr>
          <p:cNvSpPr txBox="1"/>
          <p:nvPr/>
        </p:nvSpPr>
        <p:spPr>
          <a:xfrm>
            <a:off x="87158" y="772432"/>
            <a:ext cx="8969684" cy="5614422"/>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30000"/>
              </a:lnSpc>
            </a:pPr>
            <a:r>
              <a:rPr lang="en-US" altLang="zh-CN" dirty="0"/>
              <a:t>1</a:t>
            </a:r>
            <a:r>
              <a:rPr lang="zh-CN" altLang="en-US" dirty="0"/>
              <a:t>、直接控制法（不译法）</a:t>
            </a:r>
            <a:endParaRPr lang="en-US" altLang="zh-CN" dirty="0"/>
          </a:p>
          <a:p>
            <a:pPr>
              <a:lnSpc>
                <a:spcPct val="130000"/>
              </a:lnSpc>
            </a:pPr>
            <a:r>
              <a:rPr lang="en-US" altLang="zh-CN" dirty="0">
                <a:solidFill>
                  <a:schemeClr val="tx1"/>
                </a:solidFill>
              </a:rPr>
              <a:t>   </a:t>
            </a:r>
            <a:r>
              <a:rPr lang="zh-CN" altLang="en-US" dirty="0">
                <a:solidFill>
                  <a:schemeClr val="tx1"/>
                </a:solidFill>
              </a:rPr>
              <a:t>微指令中控制字段的每一位就是一个微命令，直接</a:t>
            </a:r>
            <a:br>
              <a:rPr lang="en-US" altLang="zh-CN" dirty="0">
                <a:solidFill>
                  <a:schemeClr val="tx1"/>
                </a:solidFill>
              </a:rPr>
            </a:br>
            <a:r>
              <a:rPr lang="en-US" altLang="zh-CN" dirty="0">
                <a:solidFill>
                  <a:schemeClr val="tx1"/>
                </a:solidFill>
              </a:rPr>
              <a:t>   </a:t>
            </a:r>
            <a:r>
              <a:rPr lang="zh-CN" altLang="en-US" dirty="0">
                <a:solidFill>
                  <a:schemeClr val="tx1"/>
                </a:solidFill>
              </a:rPr>
              <a:t>对应于一种微操作。</a:t>
            </a:r>
          </a:p>
          <a:p>
            <a:pPr>
              <a:lnSpc>
                <a:spcPct val="130000"/>
              </a:lnSpc>
            </a:pPr>
            <a:r>
              <a:rPr lang="en-US" altLang="zh-CN" dirty="0"/>
              <a:t>2</a:t>
            </a:r>
            <a:r>
              <a:rPr lang="zh-CN" altLang="en-US" dirty="0"/>
              <a:t>、分段直接编译法（显示编码、单重定义）</a:t>
            </a:r>
          </a:p>
          <a:p>
            <a:pPr>
              <a:lnSpc>
                <a:spcPct val="130000"/>
              </a:lnSpc>
            </a:pPr>
            <a:r>
              <a:rPr lang="en-US" altLang="zh-CN" dirty="0">
                <a:solidFill>
                  <a:schemeClr val="tx1"/>
                </a:solidFill>
              </a:rPr>
              <a:t>   </a:t>
            </a:r>
            <a:r>
              <a:rPr lang="zh-CN" altLang="en-US" dirty="0">
                <a:solidFill>
                  <a:schemeClr val="tx1"/>
                </a:solidFill>
              </a:rPr>
              <a:t>将微指令分为若干小字段（组），名段独立地通过</a:t>
            </a:r>
            <a:br>
              <a:rPr lang="en-US" altLang="zh-CN" dirty="0">
                <a:solidFill>
                  <a:schemeClr val="tx1"/>
                </a:solidFill>
              </a:rPr>
            </a:br>
            <a:r>
              <a:rPr lang="en-US" altLang="zh-CN" dirty="0">
                <a:solidFill>
                  <a:schemeClr val="tx1"/>
                </a:solidFill>
              </a:rPr>
              <a:t>   </a:t>
            </a:r>
            <a:r>
              <a:rPr lang="zh-CN" altLang="en-US" dirty="0">
                <a:solidFill>
                  <a:schemeClr val="tx1"/>
                </a:solidFill>
              </a:rPr>
              <a:t>译码电路定义其编码定义，一种字段编码对应表示</a:t>
            </a:r>
            <a:br>
              <a:rPr lang="en-US" altLang="zh-CN" dirty="0">
                <a:solidFill>
                  <a:schemeClr val="tx1"/>
                </a:solidFill>
              </a:rPr>
            </a:br>
            <a:r>
              <a:rPr lang="en-US" altLang="zh-CN" dirty="0">
                <a:solidFill>
                  <a:schemeClr val="tx1"/>
                </a:solidFill>
              </a:rPr>
              <a:t>   </a:t>
            </a:r>
            <a:r>
              <a:rPr lang="zh-CN" altLang="en-US" dirty="0">
                <a:solidFill>
                  <a:schemeClr val="tx1"/>
                </a:solidFill>
              </a:rPr>
              <a:t>一种微命令。</a:t>
            </a:r>
          </a:p>
          <a:p>
            <a:pPr>
              <a:lnSpc>
                <a:spcPct val="130000"/>
              </a:lnSpc>
            </a:pPr>
            <a:r>
              <a:rPr lang="en-US" altLang="zh-CN" dirty="0"/>
              <a:t>3</a:t>
            </a:r>
            <a:r>
              <a:rPr lang="zh-CN" altLang="en-US" dirty="0"/>
              <a:t>、分段间接编译法（隐式编码，多重定义）</a:t>
            </a:r>
          </a:p>
          <a:p>
            <a:pPr>
              <a:lnSpc>
                <a:spcPct val="130000"/>
              </a:lnSpc>
            </a:pPr>
            <a:r>
              <a:rPr lang="en-US" altLang="zh-CN" dirty="0"/>
              <a:t>   </a:t>
            </a:r>
            <a:r>
              <a:rPr lang="zh-CN" altLang="en-US" dirty="0">
                <a:solidFill>
                  <a:schemeClr val="tx1"/>
                </a:solidFill>
              </a:rPr>
              <a:t>如果一个字段的含义不仅决定于本字段编码，还兼由</a:t>
            </a:r>
            <a:br>
              <a:rPr lang="en-US" altLang="zh-CN" dirty="0">
                <a:solidFill>
                  <a:schemeClr val="tx1"/>
                </a:solidFill>
              </a:rPr>
            </a:br>
            <a:r>
              <a:rPr lang="en-US" altLang="zh-CN" dirty="0">
                <a:solidFill>
                  <a:schemeClr val="tx1"/>
                </a:solidFill>
              </a:rPr>
              <a:t>   </a:t>
            </a:r>
            <a:r>
              <a:rPr lang="zh-CN" altLang="en-US" dirty="0">
                <a:solidFill>
                  <a:schemeClr val="tx1"/>
                </a:solidFill>
              </a:rPr>
              <a:t>其它字段（或位）参与解释，则称为分段间接编译法。</a:t>
            </a:r>
          </a:p>
        </p:txBody>
      </p:sp>
    </p:spTree>
    <p:extLst>
      <p:ext uri="{BB962C8B-B14F-4D97-AF65-F5344CB8AC3E}">
        <p14:creationId xmlns:p14="http://schemas.microsoft.com/office/powerpoint/2010/main" val="22881091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四、微程序的顺序控制方式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14</a:t>
            </a:fld>
            <a:endParaRPr lang="zh-CN" altLang="en-US"/>
          </a:p>
        </p:txBody>
      </p:sp>
      <p:sp>
        <p:nvSpPr>
          <p:cNvPr id="2" name="文本框 1">
            <a:extLst>
              <a:ext uri="{FF2B5EF4-FFF2-40B4-BE49-F238E27FC236}">
                <a16:creationId xmlns:a16="http://schemas.microsoft.com/office/drawing/2014/main" id="{3D9C0159-95CF-4F97-BA40-036ACA8A078D}"/>
              </a:ext>
            </a:extLst>
          </p:cNvPr>
          <p:cNvSpPr txBox="1"/>
          <p:nvPr/>
        </p:nvSpPr>
        <p:spPr>
          <a:xfrm>
            <a:off x="87158" y="772432"/>
            <a:ext cx="8969684" cy="1133195"/>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30000"/>
              </a:lnSpc>
            </a:pPr>
            <a:r>
              <a:rPr lang="zh-CN" altLang="en-US" dirty="0">
                <a:solidFill>
                  <a:schemeClr val="tx1"/>
                </a:solidFill>
              </a:rPr>
              <a:t>要使微程序连续地执行下去，就涉及到</a:t>
            </a:r>
            <a:r>
              <a:rPr lang="zh-CN" altLang="en-US" dirty="0">
                <a:solidFill>
                  <a:schemeClr val="accent2"/>
                </a:solidFill>
              </a:rPr>
              <a:t>后续微地址的形成</a:t>
            </a:r>
            <a:r>
              <a:rPr lang="zh-CN" altLang="en-US" dirty="0">
                <a:solidFill>
                  <a:schemeClr val="tx1"/>
                </a:solidFill>
              </a:rPr>
              <a:t>问题。</a:t>
            </a:r>
            <a:endParaRPr lang="en-US" altLang="zh-CN" dirty="0">
              <a:solidFill>
                <a:schemeClr val="tx1"/>
              </a:solidFill>
            </a:endParaRPr>
          </a:p>
        </p:txBody>
      </p:sp>
      <p:sp>
        <p:nvSpPr>
          <p:cNvPr id="12" name="AutoShape 16">
            <a:extLst>
              <a:ext uri="{FF2B5EF4-FFF2-40B4-BE49-F238E27FC236}">
                <a16:creationId xmlns:a16="http://schemas.microsoft.com/office/drawing/2014/main" id="{1414EE37-B8A0-4775-9B3E-37A6BB5C170D}"/>
              </a:ext>
            </a:extLst>
          </p:cNvPr>
          <p:cNvSpPr/>
          <p:nvPr/>
        </p:nvSpPr>
        <p:spPr bwMode="auto">
          <a:xfrm>
            <a:off x="4127058" y="1614266"/>
            <a:ext cx="86435" cy="815900"/>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7F408CCE-79E0-4AD6-B94D-4521BE70ECEE}"/>
              </a:ext>
            </a:extLst>
          </p:cNvPr>
          <p:cNvSpPr txBox="1"/>
          <p:nvPr/>
        </p:nvSpPr>
        <p:spPr>
          <a:xfrm>
            <a:off x="4307004" y="1293698"/>
            <a:ext cx="1808046" cy="1284006"/>
          </a:xfrm>
          <a:prstGeom prst="rect">
            <a:avLst/>
          </a:prstGeom>
          <a:noFill/>
        </p:spPr>
        <p:txBody>
          <a:bodyPr wrap="square" rtlCol="0">
            <a:spAutoFit/>
          </a:bodyPr>
          <a:lstStyle/>
          <a:p>
            <a:pPr>
              <a:lnSpc>
                <a:spcPct val="150000"/>
              </a:lnSpc>
              <a:defRPr/>
            </a:pPr>
            <a:r>
              <a:rPr lang="zh-CN" altLang="en-US" sz="2800" b="1" dirty="0">
                <a:latin typeface="楷体" panose="02010609060101010101" pitchFamily="49" charset="-122"/>
                <a:ea typeface="楷体" panose="02010609060101010101" pitchFamily="49" charset="-122"/>
              </a:rPr>
              <a:t>顺序执行</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latin typeface="楷体" panose="02010609060101010101" pitchFamily="49" charset="-122"/>
                <a:ea typeface="楷体" panose="02010609060101010101" pitchFamily="49" charset="-122"/>
              </a:rPr>
              <a:t>转移</a:t>
            </a:r>
            <a:endParaRPr lang="en-US" altLang="zh-CN" sz="2800" b="1" dirty="0">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0C4B1D4E-3130-47CC-A642-8E0293CCD44B}"/>
              </a:ext>
            </a:extLst>
          </p:cNvPr>
          <p:cNvSpPr txBox="1"/>
          <p:nvPr/>
        </p:nvSpPr>
        <p:spPr>
          <a:xfrm>
            <a:off x="2362229" y="1560055"/>
            <a:ext cx="1808046" cy="637675"/>
          </a:xfrm>
          <a:prstGeom prst="rect">
            <a:avLst/>
          </a:prstGeom>
          <a:noFill/>
        </p:spPr>
        <p:txBody>
          <a:bodyPr wrap="square" rtlCol="0">
            <a:spAutoFit/>
          </a:bodyPr>
          <a:lstStyle/>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顺序控制</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CE1AD56F-1651-4FDC-8D7D-E8795664ED2D}"/>
              </a:ext>
            </a:extLst>
          </p:cNvPr>
          <p:cNvSpPr txBox="1"/>
          <p:nvPr/>
        </p:nvSpPr>
        <p:spPr>
          <a:xfrm>
            <a:off x="174316" y="2327138"/>
            <a:ext cx="8882526" cy="4224811"/>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40000"/>
              </a:lnSpc>
            </a:pPr>
            <a:r>
              <a:rPr lang="en-US" altLang="zh-CN" dirty="0"/>
              <a:t>1</a:t>
            </a:r>
            <a:r>
              <a:rPr lang="zh-CN" altLang="en-US" dirty="0"/>
              <a:t>、初始微地址的形成</a:t>
            </a:r>
            <a:endParaRPr lang="en-US" altLang="zh-CN" dirty="0"/>
          </a:p>
          <a:p>
            <a:pPr>
              <a:lnSpc>
                <a:spcPct val="140000"/>
              </a:lnSpc>
            </a:pPr>
            <a:r>
              <a:rPr lang="zh-CN" altLang="en-US" dirty="0">
                <a:solidFill>
                  <a:schemeClr val="tx1"/>
                </a:solidFill>
              </a:rPr>
              <a:t>   每一种机器指令由一段对应的微程序解释执行，其  </a:t>
            </a:r>
            <a:br>
              <a:rPr lang="en-US" altLang="zh-CN" dirty="0">
                <a:solidFill>
                  <a:schemeClr val="tx1"/>
                </a:solidFill>
              </a:rPr>
            </a:br>
            <a:r>
              <a:rPr lang="en-US" altLang="zh-CN" dirty="0">
                <a:solidFill>
                  <a:schemeClr val="tx1"/>
                </a:solidFill>
              </a:rPr>
              <a:t>   </a:t>
            </a:r>
            <a:r>
              <a:rPr lang="zh-CN" altLang="en-US" dirty="0">
                <a:solidFill>
                  <a:schemeClr val="tx1"/>
                </a:solidFill>
              </a:rPr>
              <a:t>入口就是初始微地址。</a:t>
            </a:r>
          </a:p>
          <a:p>
            <a:pPr>
              <a:lnSpc>
                <a:spcPct val="140000"/>
              </a:lnSpc>
            </a:pPr>
            <a:r>
              <a:rPr lang="zh-CN" altLang="en-US" dirty="0">
                <a:solidFill>
                  <a:schemeClr val="accent2"/>
                </a:solidFill>
              </a:rPr>
              <a:t>① 取机器指令</a:t>
            </a:r>
            <a:endParaRPr lang="en-US" altLang="zh-CN" dirty="0">
              <a:solidFill>
                <a:schemeClr val="accent2"/>
              </a:solidFill>
            </a:endParaRPr>
          </a:p>
          <a:p>
            <a:pPr>
              <a:lnSpc>
                <a:spcPct val="140000"/>
              </a:lnSpc>
            </a:pPr>
            <a:r>
              <a:rPr lang="en-US" altLang="zh-CN" dirty="0">
                <a:solidFill>
                  <a:schemeClr val="accent2"/>
                </a:solidFill>
              </a:rPr>
              <a:t>	</a:t>
            </a:r>
            <a:r>
              <a:rPr lang="zh-CN" altLang="en-US" dirty="0">
                <a:solidFill>
                  <a:schemeClr val="tx1"/>
                </a:solidFill>
              </a:rPr>
              <a:t>在机器指令周期开始时，先从</a:t>
            </a:r>
            <a:r>
              <a:rPr lang="en-US" altLang="zh-CN" dirty="0">
                <a:solidFill>
                  <a:schemeClr val="tx1"/>
                </a:solidFill>
              </a:rPr>
              <a:t>CM</a:t>
            </a:r>
            <a:r>
              <a:rPr lang="zh-CN" altLang="en-US" dirty="0">
                <a:solidFill>
                  <a:schemeClr val="tx1"/>
                </a:solidFill>
              </a:rPr>
              <a:t>特定单元中读取“取</a:t>
            </a:r>
            <a:r>
              <a:rPr lang="en-US" altLang="zh-CN" dirty="0">
                <a:solidFill>
                  <a:schemeClr val="tx1"/>
                </a:solidFill>
              </a:rPr>
              <a:t>	</a:t>
            </a:r>
            <a:r>
              <a:rPr lang="zh-CN" altLang="en-US" dirty="0">
                <a:solidFill>
                  <a:schemeClr val="tx1"/>
                </a:solidFill>
              </a:rPr>
              <a:t>机器指令的微程序”，其微命令使</a:t>
            </a:r>
            <a:r>
              <a:rPr lang="en-US" altLang="zh-CN" dirty="0">
                <a:solidFill>
                  <a:schemeClr val="tx1"/>
                </a:solidFill>
              </a:rPr>
              <a:t>CPU</a:t>
            </a:r>
            <a:r>
              <a:rPr lang="zh-CN" altLang="en-US" dirty="0">
                <a:solidFill>
                  <a:schemeClr val="tx1"/>
                </a:solidFill>
              </a:rPr>
              <a:t>访问主存，读</a:t>
            </a:r>
            <a:r>
              <a:rPr lang="en-US" altLang="zh-CN" dirty="0">
                <a:solidFill>
                  <a:schemeClr val="tx1"/>
                </a:solidFill>
              </a:rPr>
              <a:t>	</a:t>
            </a:r>
            <a:r>
              <a:rPr lang="zh-CN" altLang="en-US" dirty="0">
                <a:solidFill>
                  <a:schemeClr val="tx1"/>
                </a:solidFill>
              </a:rPr>
              <a:t>取机器指令，送入</a:t>
            </a:r>
            <a:r>
              <a:rPr lang="en-US" altLang="zh-CN" dirty="0">
                <a:solidFill>
                  <a:schemeClr val="tx1"/>
                </a:solidFill>
              </a:rPr>
              <a:t>IR</a:t>
            </a:r>
            <a:r>
              <a:rPr lang="zh-CN" altLang="en-US" dirty="0">
                <a:solidFill>
                  <a:schemeClr val="tx1"/>
                </a:solidFill>
              </a:rPr>
              <a:t>，然后修改</a:t>
            </a:r>
            <a:r>
              <a:rPr lang="en-US" altLang="zh-CN" dirty="0">
                <a:solidFill>
                  <a:schemeClr val="tx1"/>
                </a:solidFill>
              </a:rPr>
              <a:t>PC</a:t>
            </a:r>
            <a:r>
              <a:rPr lang="zh-CN" altLang="en-US" dirty="0">
                <a:solidFill>
                  <a:schemeClr val="tx1"/>
                </a:solidFill>
              </a:rPr>
              <a:t>的内容。</a:t>
            </a:r>
          </a:p>
        </p:txBody>
      </p:sp>
    </p:spTree>
    <p:extLst>
      <p:ext uri="{BB962C8B-B14F-4D97-AF65-F5344CB8AC3E}">
        <p14:creationId xmlns:p14="http://schemas.microsoft.com/office/powerpoint/2010/main" val="13158830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wipe(left)">
                                      <p:cBhvr>
                                        <p:cTn id="27" dur="500"/>
                                        <p:tgtEl>
                                          <p:spTgt spid="1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wipe(left)">
                                      <p:cBhvr>
                                        <p:cTn id="32" dur="5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Effect transition="in" filter="wipe(left)">
                                      <p:cBhvr>
                                        <p:cTn id="37" dur="500"/>
                                        <p:tgtEl>
                                          <p:spTgt spid="1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xEl>
                                              <p:pRg st="2" end="2"/>
                                            </p:txEl>
                                          </p:spTgt>
                                        </p:tgtEl>
                                        <p:attrNameLst>
                                          <p:attrName>style.visibility</p:attrName>
                                        </p:attrNameLst>
                                      </p:cBhvr>
                                      <p:to>
                                        <p:strVal val="visible"/>
                                      </p:to>
                                    </p:set>
                                    <p:animEffect transition="in" filter="wipe(left)">
                                      <p:cBhvr>
                                        <p:cTn id="42" dur="500"/>
                                        <p:tgtEl>
                                          <p:spTgt spid="1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animEffect transition="in" filter="wipe(left)">
                                      <p:cBhvr>
                                        <p:cTn id="47"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3" grpId="0" build="p"/>
      <p:bldP spid="14" grpId="0" build="p"/>
      <p:bldP spid="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四、微程序的顺序控制方式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15</a:t>
            </a:fld>
            <a:endParaRPr lang="zh-CN" altLang="en-US"/>
          </a:p>
        </p:txBody>
      </p:sp>
      <p:sp>
        <p:nvSpPr>
          <p:cNvPr id="15" name="文本框 14">
            <a:extLst>
              <a:ext uri="{FF2B5EF4-FFF2-40B4-BE49-F238E27FC236}">
                <a16:creationId xmlns:a16="http://schemas.microsoft.com/office/drawing/2014/main" id="{CE1AD56F-1651-4FDC-8D7D-E8795664ED2D}"/>
              </a:ext>
            </a:extLst>
          </p:cNvPr>
          <p:cNvSpPr txBox="1"/>
          <p:nvPr/>
        </p:nvSpPr>
        <p:spPr>
          <a:xfrm>
            <a:off x="164791" y="776856"/>
            <a:ext cx="8882526" cy="3061416"/>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80000"/>
              </a:lnSpc>
            </a:pPr>
            <a:r>
              <a:rPr lang="zh-CN" altLang="en-US" dirty="0">
                <a:solidFill>
                  <a:schemeClr val="accent2"/>
                </a:solidFill>
              </a:rPr>
              <a:t>② 功能转移 </a:t>
            </a:r>
            <a:endParaRPr lang="en-US" altLang="zh-CN" dirty="0">
              <a:solidFill>
                <a:schemeClr val="accent2"/>
              </a:solidFill>
            </a:endParaRPr>
          </a:p>
          <a:p>
            <a:pPr>
              <a:lnSpc>
                <a:spcPct val="180000"/>
              </a:lnSpc>
            </a:pPr>
            <a:r>
              <a:rPr lang="en-US" altLang="zh-CN" dirty="0">
                <a:solidFill>
                  <a:schemeClr val="accent2"/>
                </a:solidFill>
              </a:rPr>
              <a:t>   </a:t>
            </a:r>
            <a:r>
              <a:rPr lang="zh-CN" altLang="en-US" dirty="0">
                <a:solidFill>
                  <a:schemeClr val="tx1"/>
                </a:solidFill>
              </a:rPr>
              <a:t>根据取出机器指令中的操作码，通过微地址形成电</a:t>
            </a:r>
            <a:br>
              <a:rPr lang="en-US" altLang="zh-CN" dirty="0">
                <a:solidFill>
                  <a:schemeClr val="tx1"/>
                </a:solidFill>
              </a:rPr>
            </a:br>
            <a:r>
              <a:rPr lang="en-US" altLang="zh-CN" dirty="0">
                <a:solidFill>
                  <a:schemeClr val="tx1"/>
                </a:solidFill>
              </a:rPr>
              <a:t>   </a:t>
            </a:r>
            <a:r>
              <a:rPr lang="zh-CN" altLang="en-US" dirty="0">
                <a:solidFill>
                  <a:schemeClr val="tx1"/>
                </a:solidFill>
              </a:rPr>
              <a:t>路，找到与该机器指令所对应的微程序入口地址，</a:t>
            </a:r>
            <a:br>
              <a:rPr lang="en-US" altLang="zh-CN" dirty="0">
                <a:solidFill>
                  <a:schemeClr val="tx1"/>
                </a:solidFill>
              </a:rPr>
            </a:br>
            <a:r>
              <a:rPr lang="en-US" altLang="zh-CN" dirty="0">
                <a:solidFill>
                  <a:schemeClr val="tx1"/>
                </a:solidFill>
              </a:rPr>
              <a:t>   </a:t>
            </a:r>
            <a:r>
              <a:rPr lang="zh-CN" altLang="en-US" dirty="0">
                <a:solidFill>
                  <a:schemeClr val="tx1"/>
                </a:solidFill>
              </a:rPr>
              <a:t>称为功能转移。</a:t>
            </a:r>
          </a:p>
        </p:txBody>
      </p:sp>
      <p:sp>
        <p:nvSpPr>
          <p:cNvPr id="16" name="AutoShape 16">
            <a:extLst>
              <a:ext uri="{FF2B5EF4-FFF2-40B4-BE49-F238E27FC236}">
                <a16:creationId xmlns:a16="http://schemas.microsoft.com/office/drawing/2014/main" id="{3672D892-EE34-4033-901D-8DCF4B2D77B1}"/>
              </a:ext>
            </a:extLst>
          </p:cNvPr>
          <p:cNvSpPr/>
          <p:nvPr/>
        </p:nvSpPr>
        <p:spPr bwMode="auto">
          <a:xfrm>
            <a:off x="3360269" y="3927158"/>
            <a:ext cx="86435" cy="2040731"/>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464D2060-B74D-445C-8F1C-837B2B2CDF15}"/>
              </a:ext>
            </a:extLst>
          </p:cNvPr>
          <p:cNvSpPr txBox="1"/>
          <p:nvPr/>
        </p:nvSpPr>
        <p:spPr>
          <a:xfrm>
            <a:off x="3540215" y="3501165"/>
            <a:ext cx="4779032" cy="2522807"/>
          </a:xfrm>
          <a:prstGeom prst="rect">
            <a:avLst/>
          </a:prstGeom>
          <a:noFill/>
        </p:spPr>
        <p:txBody>
          <a:bodyPr wrap="square" rtlCol="0">
            <a:spAutoFit/>
          </a:bodyPr>
          <a:lstStyle/>
          <a:p>
            <a:pPr>
              <a:lnSpc>
                <a:spcPct val="20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一级功能转移</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a:p>
            <a:pPr>
              <a:lnSpc>
                <a:spcPct val="20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多级功能转移</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a:p>
            <a:pPr>
              <a:lnSpc>
                <a:spcPct val="20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采用</a:t>
            </a:r>
            <a:r>
              <a:rPr lang="en-US" altLang="zh-CN" sz="2800" b="1" dirty="0">
                <a:solidFill>
                  <a:schemeClr val="accent6">
                    <a:lumMod val="75000"/>
                  </a:schemeClr>
                </a:solidFill>
                <a:latin typeface="楷体" panose="02010609060101010101" pitchFamily="49" charset="-122"/>
                <a:ea typeface="楷体" panose="02010609060101010101" pitchFamily="49" charset="-122"/>
              </a:rPr>
              <a:t>PLA</a:t>
            </a:r>
            <a:r>
              <a:rPr lang="zh-CN" altLang="en-US" sz="2800" b="1" dirty="0">
                <a:solidFill>
                  <a:schemeClr val="accent6">
                    <a:lumMod val="75000"/>
                  </a:schemeClr>
                </a:solidFill>
                <a:latin typeface="楷体" panose="02010609060101010101" pitchFamily="49" charset="-122"/>
                <a:ea typeface="楷体" panose="02010609060101010101" pitchFamily="49" charset="-122"/>
              </a:rPr>
              <a:t>电路实现功能转移</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p:txBody>
      </p:sp>
      <p:sp>
        <p:nvSpPr>
          <p:cNvPr id="18" name="文本框 17">
            <a:extLst>
              <a:ext uri="{FF2B5EF4-FFF2-40B4-BE49-F238E27FC236}">
                <a16:creationId xmlns:a16="http://schemas.microsoft.com/office/drawing/2014/main" id="{2CDA1FBD-7D0C-4A64-B388-B830E2AC18B8}"/>
              </a:ext>
            </a:extLst>
          </p:cNvPr>
          <p:cNvSpPr txBox="1"/>
          <p:nvPr/>
        </p:nvSpPr>
        <p:spPr>
          <a:xfrm>
            <a:off x="793504" y="4570113"/>
            <a:ext cx="3785091" cy="637675"/>
          </a:xfrm>
          <a:prstGeom prst="rect">
            <a:avLst/>
          </a:prstGeom>
          <a:noFill/>
        </p:spPr>
        <p:txBody>
          <a:bodyPr wrap="square" rtlCol="0">
            <a:spAutoFit/>
          </a:bodyPr>
          <a:lstStyle/>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功能转移分为</a:t>
            </a:r>
            <a:endParaRPr lang="en-US" altLang="zh-CN" sz="2800" b="1" dirty="0">
              <a:solidFill>
                <a:schemeClr val="accent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35951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left)">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left)">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xEl>
                                              <p:pRg st="1" end="1"/>
                                            </p:txEl>
                                          </p:spTgt>
                                        </p:tgtEl>
                                        <p:attrNameLst>
                                          <p:attrName>style.visibility</p:attrName>
                                        </p:attrNameLst>
                                      </p:cBhvr>
                                      <p:to>
                                        <p:strVal val="visible"/>
                                      </p:to>
                                    </p:set>
                                    <p:animEffect transition="in" filter="wipe(left)">
                                      <p:cBhvr>
                                        <p:cTn id="32" dur="500"/>
                                        <p:tgtEl>
                                          <p:spTgt spid="1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xEl>
                                              <p:pRg st="2" end="2"/>
                                            </p:txEl>
                                          </p:spTgt>
                                        </p:tgtEl>
                                        <p:attrNameLst>
                                          <p:attrName>style.visibility</p:attrName>
                                        </p:attrNameLst>
                                      </p:cBhvr>
                                      <p:to>
                                        <p:strVal val="visible"/>
                                      </p:to>
                                    </p:set>
                                    <p:animEffect transition="in" filter="wipe(left)">
                                      <p:cBhvr>
                                        <p:cTn id="37"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animBg="1"/>
      <p:bldP spid="17" grpId="0" build="p"/>
      <p:bldP spid="1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四、微程序的顺序控制方式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16</a:t>
            </a:fld>
            <a:endParaRPr lang="zh-CN" altLang="en-US"/>
          </a:p>
        </p:txBody>
      </p:sp>
      <p:sp>
        <p:nvSpPr>
          <p:cNvPr id="16" name="AutoShape 16">
            <a:extLst>
              <a:ext uri="{FF2B5EF4-FFF2-40B4-BE49-F238E27FC236}">
                <a16:creationId xmlns:a16="http://schemas.microsoft.com/office/drawing/2014/main" id="{3672D892-EE34-4033-901D-8DCF4B2D77B1}"/>
              </a:ext>
            </a:extLst>
          </p:cNvPr>
          <p:cNvSpPr/>
          <p:nvPr/>
        </p:nvSpPr>
        <p:spPr bwMode="auto">
          <a:xfrm>
            <a:off x="3960344" y="4231958"/>
            <a:ext cx="135406" cy="1021929"/>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464D2060-B74D-445C-8F1C-837B2B2CDF15}"/>
              </a:ext>
            </a:extLst>
          </p:cNvPr>
          <p:cNvSpPr txBox="1"/>
          <p:nvPr/>
        </p:nvSpPr>
        <p:spPr>
          <a:xfrm>
            <a:off x="4185480" y="3763032"/>
            <a:ext cx="1993810" cy="1661032"/>
          </a:xfrm>
          <a:prstGeom prst="rect">
            <a:avLst/>
          </a:prstGeom>
          <a:noFill/>
        </p:spPr>
        <p:txBody>
          <a:bodyPr wrap="square" rtlCol="0">
            <a:spAutoFit/>
          </a:bodyPr>
          <a:lstStyle/>
          <a:p>
            <a:pPr>
              <a:lnSpc>
                <a:spcPct val="20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增量方式</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a:p>
            <a:pPr>
              <a:lnSpc>
                <a:spcPct val="20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断定方式</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p:txBody>
      </p:sp>
      <p:sp>
        <p:nvSpPr>
          <p:cNvPr id="18" name="文本框 17">
            <a:extLst>
              <a:ext uri="{FF2B5EF4-FFF2-40B4-BE49-F238E27FC236}">
                <a16:creationId xmlns:a16="http://schemas.microsoft.com/office/drawing/2014/main" id="{2CDA1FBD-7D0C-4A64-B388-B830E2AC18B8}"/>
              </a:ext>
            </a:extLst>
          </p:cNvPr>
          <p:cNvSpPr txBox="1"/>
          <p:nvPr/>
        </p:nvSpPr>
        <p:spPr>
          <a:xfrm>
            <a:off x="704850" y="4335607"/>
            <a:ext cx="3785091" cy="637675"/>
          </a:xfrm>
          <a:prstGeom prst="rect">
            <a:avLst/>
          </a:prstGeom>
          <a:noFill/>
        </p:spPr>
        <p:txBody>
          <a:bodyPr wrap="square" rtlCol="0">
            <a:spAutoFit/>
          </a:bodyPr>
          <a:lstStyle/>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后继微地址的形成</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77310ADC-2B47-4814-A0D6-97166DDCB709}"/>
              </a:ext>
            </a:extLst>
          </p:cNvPr>
          <p:cNvSpPr txBox="1"/>
          <p:nvPr/>
        </p:nvSpPr>
        <p:spPr>
          <a:xfrm>
            <a:off x="130737" y="820665"/>
            <a:ext cx="8882526" cy="3061416"/>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80000"/>
              </a:lnSpc>
            </a:pPr>
            <a:r>
              <a:rPr lang="en-US" altLang="zh-CN" dirty="0"/>
              <a:t>2</a:t>
            </a:r>
            <a:r>
              <a:rPr lang="zh-CN" altLang="en-US" dirty="0"/>
              <a:t>、后继微地址的形成</a:t>
            </a:r>
            <a:endParaRPr lang="en-US" altLang="zh-CN" dirty="0"/>
          </a:p>
          <a:p>
            <a:pPr>
              <a:lnSpc>
                <a:spcPct val="180000"/>
              </a:lnSpc>
            </a:pPr>
            <a:r>
              <a:rPr lang="zh-CN" altLang="en-US" dirty="0">
                <a:solidFill>
                  <a:schemeClr val="tx1"/>
                </a:solidFill>
              </a:rPr>
              <a:t>   找到微程序入口后，可以开始执行微程序。每条微</a:t>
            </a:r>
            <a:br>
              <a:rPr lang="en-US" altLang="zh-CN" dirty="0">
                <a:solidFill>
                  <a:schemeClr val="tx1"/>
                </a:solidFill>
              </a:rPr>
            </a:br>
            <a:r>
              <a:rPr lang="en-US" altLang="zh-CN" dirty="0">
                <a:solidFill>
                  <a:schemeClr val="tx1"/>
                </a:solidFill>
              </a:rPr>
              <a:t>   </a:t>
            </a:r>
            <a:r>
              <a:rPr lang="zh-CN" altLang="en-US" dirty="0">
                <a:solidFill>
                  <a:schemeClr val="tx1"/>
                </a:solidFill>
              </a:rPr>
              <a:t>指令执行完毕后，都要根据其顺序控制字段的规定</a:t>
            </a:r>
            <a:br>
              <a:rPr lang="en-US" altLang="zh-CN" dirty="0">
                <a:solidFill>
                  <a:schemeClr val="tx1"/>
                </a:solidFill>
              </a:rPr>
            </a:br>
            <a:r>
              <a:rPr lang="en-US" altLang="zh-CN" dirty="0">
                <a:solidFill>
                  <a:schemeClr val="tx1"/>
                </a:solidFill>
              </a:rPr>
              <a:t>   </a:t>
            </a:r>
            <a:r>
              <a:rPr lang="zh-CN" altLang="en-US" dirty="0">
                <a:solidFill>
                  <a:schemeClr val="tx1"/>
                </a:solidFill>
              </a:rPr>
              <a:t>形成后继微地址。</a:t>
            </a:r>
          </a:p>
        </p:txBody>
      </p:sp>
    </p:spTree>
    <p:extLst>
      <p:ext uri="{BB962C8B-B14F-4D97-AF65-F5344CB8AC3E}">
        <p14:creationId xmlns:p14="http://schemas.microsoft.com/office/powerpoint/2010/main" val="765100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left)">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left)">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left)">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xEl>
                                              <p:pRg st="1" end="1"/>
                                            </p:txEl>
                                          </p:spTgt>
                                        </p:tgtEl>
                                        <p:attrNameLst>
                                          <p:attrName>style.visibility</p:attrName>
                                        </p:attrNameLst>
                                      </p:cBhvr>
                                      <p:to>
                                        <p:strVal val="visible"/>
                                      </p:to>
                                    </p:set>
                                    <p:animEffect transition="in" filter="wipe(left)">
                                      <p:cBhvr>
                                        <p:cTn id="3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bldP spid="18" grpId="0" build="p"/>
      <p:bldP spid="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17</a:t>
            </a:fld>
            <a:endParaRPr lang="zh-CN" altLang="en-US"/>
          </a:p>
        </p:txBody>
      </p:sp>
      <p:sp>
        <p:nvSpPr>
          <p:cNvPr id="16" name="AutoShape 16">
            <a:extLst>
              <a:ext uri="{FF2B5EF4-FFF2-40B4-BE49-F238E27FC236}">
                <a16:creationId xmlns:a16="http://schemas.microsoft.com/office/drawing/2014/main" id="{3672D892-EE34-4033-901D-8DCF4B2D77B1}"/>
              </a:ext>
            </a:extLst>
          </p:cNvPr>
          <p:cNvSpPr/>
          <p:nvPr/>
        </p:nvSpPr>
        <p:spPr bwMode="auto">
          <a:xfrm>
            <a:off x="3309469" y="4191782"/>
            <a:ext cx="135406" cy="1961368"/>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464D2060-B74D-445C-8F1C-837B2B2CDF15}"/>
              </a:ext>
            </a:extLst>
          </p:cNvPr>
          <p:cNvSpPr txBox="1"/>
          <p:nvPr/>
        </p:nvSpPr>
        <p:spPr>
          <a:xfrm>
            <a:off x="3696530" y="3757343"/>
            <a:ext cx="4691820" cy="2522807"/>
          </a:xfrm>
          <a:prstGeom prst="rect">
            <a:avLst/>
          </a:prstGeom>
          <a:noFill/>
        </p:spPr>
        <p:txBody>
          <a:bodyPr wrap="square" rtlCol="0">
            <a:spAutoFit/>
          </a:bodyPr>
          <a:lstStyle/>
          <a:p>
            <a:pPr>
              <a:lnSpc>
                <a:spcPct val="200000"/>
              </a:lnSpc>
              <a:defRPr/>
            </a:pPr>
            <a:r>
              <a:rPr lang="zh-CN" altLang="en-US" sz="2800" b="1" dirty="0">
                <a:solidFill>
                  <a:schemeClr val="accent2"/>
                </a:solidFill>
                <a:latin typeface="楷体" panose="02010609060101010101" pitchFamily="49" charset="-122"/>
                <a:ea typeface="楷体" panose="02010609060101010101" pitchFamily="49" charset="-122"/>
              </a:rPr>
              <a:t>基本数据通路控制字段</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200000"/>
              </a:lnSpc>
              <a:defRPr/>
            </a:pPr>
            <a:r>
              <a:rPr lang="zh-CN" altLang="en-US" sz="2800" b="1" dirty="0">
                <a:solidFill>
                  <a:schemeClr val="accent2"/>
                </a:solidFill>
                <a:latin typeface="楷体" panose="02010609060101010101" pitchFamily="49" charset="-122"/>
                <a:ea typeface="楷体" panose="02010609060101010101" pitchFamily="49" charset="-122"/>
              </a:rPr>
              <a:t>访存控制字段</a:t>
            </a:r>
          </a:p>
          <a:p>
            <a:pPr>
              <a:lnSpc>
                <a:spcPct val="200000"/>
              </a:lnSpc>
              <a:defRPr/>
            </a:pPr>
            <a:r>
              <a:rPr lang="zh-CN" altLang="en-US" sz="2800" b="1" dirty="0">
                <a:solidFill>
                  <a:schemeClr val="accent2"/>
                </a:solidFill>
                <a:latin typeface="楷体" panose="02010609060101010101" pitchFamily="49" charset="-122"/>
                <a:ea typeface="楷体" panose="02010609060101010101" pitchFamily="49" charset="-122"/>
              </a:rPr>
              <a:t>辅助控制字段</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77310ADC-2B47-4814-A0D6-97166DDCB709}"/>
              </a:ext>
            </a:extLst>
          </p:cNvPr>
          <p:cNvSpPr txBox="1"/>
          <p:nvPr/>
        </p:nvSpPr>
        <p:spPr>
          <a:xfrm>
            <a:off x="130737" y="757165"/>
            <a:ext cx="8882526" cy="3837012"/>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80000"/>
              </a:lnSpc>
            </a:pPr>
            <a:r>
              <a:rPr lang="en-US" altLang="zh-CN" dirty="0"/>
              <a:t>1</a:t>
            </a:r>
            <a:r>
              <a:rPr lang="zh-CN" altLang="en-US" dirty="0"/>
              <a:t>、微指令格式</a:t>
            </a:r>
            <a:endParaRPr lang="en-US" altLang="zh-CN" dirty="0"/>
          </a:p>
          <a:p>
            <a:pPr>
              <a:lnSpc>
                <a:spcPct val="180000"/>
              </a:lnSpc>
            </a:pPr>
            <a:r>
              <a:rPr lang="en-US" altLang="zh-CN" dirty="0">
                <a:solidFill>
                  <a:schemeClr val="tx1"/>
                </a:solidFill>
              </a:rPr>
              <a:t>   </a:t>
            </a:r>
            <a:r>
              <a:rPr lang="zh-CN" altLang="en-US" dirty="0">
                <a:solidFill>
                  <a:schemeClr val="tx1"/>
                </a:solidFill>
              </a:rPr>
              <a:t>微程序设计的关键在于如何确定微指令格式，它与</a:t>
            </a:r>
            <a:br>
              <a:rPr lang="en-US" altLang="zh-CN" dirty="0">
                <a:solidFill>
                  <a:schemeClr val="tx1"/>
                </a:solidFill>
              </a:rPr>
            </a:br>
            <a:r>
              <a:rPr lang="en-US" altLang="zh-CN" dirty="0">
                <a:solidFill>
                  <a:schemeClr val="tx1"/>
                </a:solidFill>
              </a:rPr>
              <a:t>   CPU</a:t>
            </a:r>
            <a:r>
              <a:rPr lang="zh-CN" altLang="en-US" dirty="0">
                <a:solidFill>
                  <a:schemeClr val="tx1"/>
                </a:solidFill>
              </a:rPr>
              <a:t>的数据通路结构有很密切的关系。</a:t>
            </a:r>
            <a:endParaRPr lang="en-US" altLang="zh-CN" dirty="0">
              <a:solidFill>
                <a:schemeClr val="tx1"/>
              </a:solidFill>
            </a:endParaRPr>
          </a:p>
          <a:p>
            <a:pPr>
              <a:lnSpc>
                <a:spcPct val="180000"/>
              </a:lnSpc>
            </a:pPr>
            <a:r>
              <a:rPr lang="en-US" altLang="zh-CN" dirty="0">
                <a:solidFill>
                  <a:schemeClr val="tx1"/>
                </a:solidFill>
              </a:rPr>
              <a:t>   </a:t>
            </a:r>
            <a:r>
              <a:rPr lang="zh-CN" altLang="en-US" dirty="0">
                <a:solidFill>
                  <a:schemeClr val="tx1"/>
                </a:solidFill>
              </a:rPr>
              <a:t>按模型机数据通路结构的需要，将微操作控制字段</a:t>
            </a:r>
            <a:br>
              <a:rPr lang="en-US" altLang="zh-CN" dirty="0">
                <a:solidFill>
                  <a:schemeClr val="tx1"/>
                </a:solidFill>
              </a:rPr>
            </a:br>
            <a:r>
              <a:rPr lang="en-US" altLang="zh-CN" dirty="0">
                <a:solidFill>
                  <a:schemeClr val="tx1"/>
                </a:solidFill>
              </a:rPr>
              <a:t>   </a:t>
            </a:r>
            <a:r>
              <a:rPr lang="zh-CN" altLang="en-US" dirty="0">
                <a:solidFill>
                  <a:schemeClr val="tx1"/>
                </a:solidFill>
              </a:rPr>
              <a:t>分为三个部分</a:t>
            </a: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26789516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left)">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wipe(left)">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left)">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xEl>
                                              <p:pRg st="1" end="1"/>
                                            </p:txEl>
                                          </p:spTgt>
                                        </p:tgtEl>
                                        <p:attrNameLst>
                                          <p:attrName>style.visibility</p:attrName>
                                        </p:attrNameLst>
                                      </p:cBhvr>
                                      <p:to>
                                        <p:strVal val="visible"/>
                                      </p:to>
                                    </p:set>
                                    <p:animEffect transition="in" filter="wipe(left)">
                                      <p:cBhvr>
                                        <p:cTn id="32" dur="500"/>
                                        <p:tgtEl>
                                          <p:spTgt spid="1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xEl>
                                              <p:pRg st="2" end="2"/>
                                            </p:txEl>
                                          </p:spTgt>
                                        </p:tgtEl>
                                        <p:attrNameLst>
                                          <p:attrName>style.visibility</p:attrName>
                                        </p:attrNameLst>
                                      </p:cBhvr>
                                      <p:to>
                                        <p:strVal val="visible"/>
                                      </p:to>
                                    </p:set>
                                    <p:animEffect transition="in" filter="wipe(left)">
                                      <p:cBhvr>
                                        <p:cTn id="37"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bldP spid="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18</a:t>
            </a:fld>
            <a:endParaRPr lang="zh-CN" altLang="en-US"/>
          </a:p>
        </p:txBody>
      </p:sp>
      <p:sp>
        <p:nvSpPr>
          <p:cNvPr id="16" name="AutoShape 16">
            <a:extLst>
              <a:ext uri="{FF2B5EF4-FFF2-40B4-BE49-F238E27FC236}">
                <a16:creationId xmlns:a16="http://schemas.microsoft.com/office/drawing/2014/main" id="{3672D892-EE34-4033-901D-8DCF4B2D77B1}"/>
              </a:ext>
            </a:extLst>
          </p:cNvPr>
          <p:cNvSpPr/>
          <p:nvPr/>
        </p:nvSpPr>
        <p:spPr bwMode="auto">
          <a:xfrm>
            <a:off x="2364589" y="1760618"/>
            <a:ext cx="135406" cy="1530270"/>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464D2060-B74D-445C-8F1C-837B2B2CDF15}"/>
              </a:ext>
            </a:extLst>
          </p:cNvPr>
          <p:cNvSpPr txBox="1"/>
          <p:nvPr/>
        </p:nvSpPr>
        <p:spPr>
          <a:xfrm>
            <a:off x="2760359" y="1473842"/>
            <a:ext cx="2619361" cy="1930337"/>
          </a:xfrm>
          <a:prstGeom prst="rect">
            <a:avLst/>
          </a:prstGeom>
          <a:noFill/>
        </p:spPr>
        <p:txBody>
          <a:bodyPr wrap="square" rtlCol="0">
            <a:spAutoFit/>
          </a:bodyPr>
          <a:lstStyle/>
          <a:p>
            <a:pPr>
              <a:lnSpc>
                <a:spcPct val="150000"/>
              </a:lnSpc>
              <a:defRPr/>
            </a:pPr>
            <a:r>
              <a:rPr lang="zh-CN" altLang="en-US" sz="2800" b="1" dirty="0">
                <a:solidFill>
                  <a:schemeClr val="accent6"/>
                </a:solidFill>
                <a:latin typeface="楷体" panose="02010609060101010101" pitchFamily="49" charset="-122"/>
                <a:ea typeface="楷体" panose="02010609060101010101" pitchFamily="49" charset="-122"/>
              </a:rPr>
              <a:t>垂直型微指令</a:t>
            </a:r>
          </a:p>
          <a:p>
            <a:pPr>
              <a:lnSpc>
                <a:spcPct val="150000"/>
              </a:lnSpc>
              <a:defRPr/>
            </a:pPr>
            <a:r>
              <a:rPr lang="zh-CN" altLang="en-US" sz="2800" b="1" dirty="0">
                <a:solidFill>
                  <a:schemeClr val="accent6"/>
                </a:solidFill>
                <a:latin typeface="楷体" panose="02010609060101010101" pitchFamily="49" charset="-122"/>
                <a:ea typeface="楷体" panose="02010609060101010101" pitchFamily="49" charset="-122"/>
              </a:rPr>
              <a:t>水平型微指令</a:t>
            </a:r>
          </a:p>
          <a:p>
            <a:pPr>
              <a:lnSpc>
                <a:spcPct val="150000"/>
              </a:lnSpc>
              <a:defRPr/>
            </a:pPr>
            <a:r>
              <a:rPr lang="zh-CN" altLang="en-US" sz="2800" b="1" dirty="0">
                <a:solidFill>
                  <a:schemeClr val="accent6"/>
                </a:solidFill>
                <a:latin typeface="楷体" panose="02010609060101010101" pitchFamily="49" charset="-122"/>
                <a:ea typeface="楷体" panose="02010609060101010101" pitchFamily="49" charset="-122"/>
              </a:rPr>
              <a:t>混合型微指令</a:t>
            </a:r>
            <a:endParaRPr lang="en-US" altLang="zh-CN" sz="2800" b="1" dirty="0">
              <a:solidFill>
                <a:schemeClr val="accent6"/>
              </a:solidFill>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77310ADC-2B47-4814-A0D6-97166DDCB709}"/>
              </a:ext>
            </a:extLst>
          </p:cNvPr>
          <p:cNvSpPr txBox="1"/>
          <p:nvPr/>
        </p:nvSpPr>
        <p:spPr>
          <a:xfrm>
            <a:off x="130737" y="757165"/>
            <a:ext cx="8882526" cy="734625"/>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80000"/>
              </a:lnSpc>
            </a:pPr>
            <a:r>
              <a:rPr lang="en-US" altLang="zh-CN" dirty="0"/>
              <a:t>2</a:t>
            </a:r>
            <a:r>
              <a:rPr lang="zh-CN" altLang="en-US" dirty="0"/>
              <a:t>、微指令格式的分类</a:t>
            </a:r>
            <a:endParaRPr lang="en-US" altLang="zh-CN" dirty="0"/>
          </a:p>
        </p:txBody>
      </p:sp>
      <p:sp>
        <p:nvSpPr>
          <p:cNvPr id="14" name="文本框 13">
            <a:extLst>
              <a:ext uri="{FF2B5EF4-FFF2-40B4-BE49-F238E27FC236}">
                <a16:creationId xmlns:a16="http://schemas.microsoft.com/office/drawing/2014/main" id="{BC354B03-DBCC-47C8-A9AB-BE3B709CDD48}"/>
              </a:ext>
            </a:extLst>
          </p:cNvPr>
          <p:cNvSpPr txBox="1"/>
          <p:nvPr/>
        </p:nvSpPr>
        <p:spPr>
          <a:xfrm>
            <a:off x="489599" y="2100343"/>
            <a:ext cx="1735441" cy="637675"/>
          </a:xfrm>
          <a:prstGeom prst="rect">
            <a:avLst/>
          </a:prstGeom>
          <a:noFill/>
        </p:spPr>
        <p:txBody>
          <a:bodyPr wrap="square" rtlCol="0">
            <a:spAutoFit/>
          </a:bodyPr>
          <a:lstStyle/>
          <a:p>
            <a:pPr>
              <a:lnSpc>
                <a:spcPct val="150000"/>
              </a:lnSpc>
              <a:defRPr/>
            </a:pPr>
            <a:r>
              <a:rPr lang="zh-CN" altLang="en-US" sz="2800" b="1" dirty="0">
                <a:latin typeface="楷体" panose="02010609060101010101" pitchFamily="49" charset="-122"/>
                <a:ea typeface="楷体" panose="02010609060101010101" pitchFamily="49" charset="-122"/>
              </a:rPr>
              <a:t>分为三种 </a:t>
            </a:r>
            <a:endParaRPr lang="en-US" altLang="zh-CN" sz="2800" b="1" dirty="0">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6F88D919-7021-4C4C-86EA-094C3B442059}"/>
              </a:ext>
            </a:extLst>
          </p:cNvPr>
          <p:cNvSpPr txBox="1"/>
          <p:nvPr/>
        </p:nvSpPr>
        <p:spPr>
          <a:xfrm>
            <a:off x="130737" y="3407427"/>
            <a:ext cx="8882526" cy="3061416"/>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80000"/>
              </a:lnSpc>
            </a:pPr>
            <a:r>
              <a:rPr lang="zh-CN" altLang="en-US" dirty="0">
                <a:solidFill>
                  <a:schemeClr val="accent2"/>
                </a:solidFill>
              </a:rPr>
              <a:t>① 垂直型微命令</a:t>
            </a:r>
            <a:endParaRPr lang="en-US" altLang="zh-CN" dirty="0">
              <a:solidFill>
                <a:schemeClr val="accent2"/>
              </a:solidFill>
            </a:endParaRPr>
          </a:p>
          <a:p>
            <a:pPr>
              <a:lnSpc>
                <a:spcPct val="180000"/>
              </a:lnSpc>
            </a:pPr>
            <a:r>
              <a:rPr lang="en-US" altLang="zh-CN" dirty="0">
                <a:solidFill>
                  <a:schemeClr val="accent2"/>
                </a:solidFill>
              </a:rPr>
              <a:t>   </a:t>
            </a:r>
            <a:r>
              <a:rPr lang="zh-CN" altLang="en-US" dirty="0">
                <a:solidFill>
                  <a:schemeClr val="tx1"/>
                </a:solidFill>
              </a:rPr>
              <a:t>如果每条微指令只定义并执行一种基本操作，例如</a:t>
            </a:r>
            <a:br>
              <a:rPr lang="en-US" altLang="zh-CN" dirty="0">
                <a:solidFill>
                  <a:schemeClr val="tx1"/>
                </a:solidFill>
              </a:rPr>
            </a:br>
            <a:r>
              <a:rPr lang="en-US" altLang="zh-CN" dirty="0">
                <a:solidFill>
                  <a:schemeClr val="tx1"/>
                </a:solidFill>
              </a:rPr>
              <a:t>   </a:t>
            </a:r>
            <a:r>
              <a:rPr lang="zh-CN" altLang="en-US" dirty="0">
                <a:solidFill>
                  <a:schemeClr val="tx1"/>
                </a:solidFill>
              </a:rPr>
              <a:t>使某组代码从某个源部件传送至一个或数个目的部</a:t>
            </a:r>
            <a:br>
              <a:rPr lang="en-US" altLang="zh-CN" dirty="0">
                <a:solidFill>
                  <a:schemeClr val="tx1"/>
                </a:solidFill>
              </a:rPr>
            </a:br>
            <a:r>
              <a:rPr lang="en-US" altLang="zh-CN" dirty="0">
                <a:solidFill>
                  <a:schemeClr val="tx1"/>
                </a:solidFill>
              </a:rPr>
              <a:t>   </a:t>
            </a:r>
            <a:r>
              <a:rPr lang="zh-CN" altLang="en-US" dirty="0">
                <a:solidFill>
                  <a:schemeClr val="tx1"/>
                </a:solidFill>
              </a:rPr>
              <a:t>件，则是典型的垂直微指令。</a:t>
            </a:r>
          </a:p>
        </p:txBody>
      </p:sp>
    </p:spTree>
    <p:extLst>
      <p:ext uri="{BB962C8B-B14F-4D97-AF65-F5344CB8AC3E}">
        <p14:creationId xmlns:p14="http://schemas.microsoft.com/office/powerpoint/2010/main" val="32794169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wipe(left)">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animEffect transition="in" filter="wipe(left)">
                                      <p:cBhvr>
                                        <p:cTn id="27" dur="500"/>
                                        <p:tgtEl>
                                          <p:spTgt spid="1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xEl>
                                              <p:pRg st="2" end="2"/>
                                            </p:txEl>
                                          </p:spTgt>
                                        </p:tgtEl>
                                        <p:attrNameLst>
                                          <p:attrName>style.visibility</p:attrName>
                                        </p:attrNameLst>
                                      </p:cBhvr>
                                      <p:to>
                                        <p:strVal val="visible"/>
                                      </p:to>
                                    </p:set>
                                    <p:animEffect transition="in" filter="wipe(left)">
                                      <p:cBhvr>
                                        <p:cTn id="32" dur="500"/>
                                        <p:tgtEl>
                                          <p:spTgt spid="1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wipe(left)">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xEl>
                                              <p:pRg st="1" end="1"/>
                                            </p:txEl>
                                          </p:spTgt>
                                        </p:tgtEl>
                                        <p:attrNameLst>
                                          <p:attrName>style.visibility</p:attrName>
                                        </p:attrNameLst>
                                      </p:cBhvr>
                                      <p:to>
                                        <p:strVal val="visible"/>
                                      </p:to>
                                    </p:set>
                                    <p:animEffect transition="in" filter="wipe(left)">
                                      <p:cBhvr>
                                        <p:cTn id="4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bldP spid="19" grpId="0"/>
      <p:bldP spid="14" grpId="0" build="p"/>
      <p:bldP spid="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19</a:t>
            </a:fld>
            <a:endParaRPr lang="zh-CN" altLang="en-US"/>
          </a:p>
        </p:txBody>
      </p:sp>
      <p:sp>
        <p:nvSpPr>
          <p:cNvPr id="20" name="文本框 19">
            <a:extLst>
              <a:ext uri="{FF2B5EF4-FFF2-40B4-BE49-F238E27FC236}">
                <a16:creationId xmlns:a16="http://schemas.microsoft.com/office/drawing/2014/main" id="{C334C761-31FF-4E85-93CE-AA013BA08698}"/>
              </a:ext>
            </a:extLst>
          </p:cNvPr>
          <p:cNvSpPr txBox="1"/>
          <p:nvPr/>
        </p:nvSpPr>
        <p:spPr>
          <a:xfrm>
            <a:off x="191933" y="829582"/>
            <a:ext cx="8882526" cy="1938992"/>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pPr>
              <a:lnSpc>
                <a:spcPct val="100000"/>
              </a:lnSpc>
            </a:pPr>
            <a:r>
              <a:rPr lang="zh-CN" altLang="en-US" sz="2400" dirty="0">
                <a:solidFill>
                  <a:schemeClr val="tx1"/>
                </a:solidFill>
              </a:rPr>
              <a:t>如：</a:t>
            </a:r>
            <a:r>
              <a:rPr lang="en-US" altLang="zh-CN" sz="2400" dirty="0">
                <a:solidFill>
                  <a:schemeClr val="tx1"/>
                </a:solidFill>
              </a:rPr>
              <a:t>-</a:t>
            </a:r>
            <a:r>
              <a:rPr lang="zh-CN" altLang="en-US" sz="2400" dirty="0">
                <a:solidFill>
                  <a:schemeClr val="tx1"/>
                </a:solidFill>
              </a:rPr>
              <a:t>（</a:t>
            </a:r>
            <a:r>
              <a:rPr lang="en-US" altLang="zh-CN" sz="2400" dirty="0">
                <a:solidFill>
                  <a:schemeClr val="tx1"/>
                </a:solidFill>
              </a:rPr>
              <a:t>R</a:t>
            </a:r>
            <a:r>
              <a:rPr lang="zh-CN" altLang="en-US" sz="2400" dirty="0">
                <a:solidFill>
                  <a:schemeClr val="tx1"/>
                </a:solidFill>
              </a:rPr>
              <a:t>）型中</a:t>
            </a:r>
            <a:endParaRPr lang="en-US" altLang="zh-CN" sz="2400" dirty="0">
              <a:solidFill>
                <a:schemeClr val="tx1"/>
              </a:solidFill>
            </a:endParaRPr>
          </a:p>
          <a:p>
            <a:pPr>
              <a:lnSpc>
                <a:spcPct val="100000"/>
              </a:lnSpc>
            </a:pPr>
            <a:r>
              <a:rPr lang="en-US" altLang="zh-CN" sz="2400" dirty="0" err="1">
                <a:solidFill>
                  <a:schemeClr val="tx1"/>
                </a:solidFill>
              </a:rPr>
              <a:t>STo</a:t>
            </a:r>
            <a:r>
              <a:rPr lang="en-US" altLang="zh-CN" sz="2400" dirty="0">
                <a:solidFill>
                  <a:schemeClr val="tx1"/>
                </a:solidFill>
              </a:rPr>
              <a:t>  R</a:t>
            </a:r>
            <a:r>
              <a:rPr lang="en-US" altLang="zh-CN" sz="2400" baseline="-25000" dirty="0">
                <a:solidFill>
                  <a:schemeClr val="tx1"/>
                </a:solidFill>
              </a:rPr>
              <a:t>i </a:t>
            </a:r>
            <a:r>
              <a:rPr lang="en-US" altLang="zh-CN" sz="2400" dirty="0">
                <a:solidFill>
                  <a:schemeClr val="tx1"/>
                </a:solidFill>
              </a:rPr>
              <a:t>-1→R</a:t>
            </a:r>
            <a:r>
              <a:rPr lang="en-US" altLang="zh-CN" sz="2400" baseline="-25000" dirty="0">
                <a:solidFill>
                  <a:schemeClr val="tx1"/>
                </a:solidFill>
              </a:rPr>
              <a:t>i</a:t>
            </a:r>
            <a:r>
              <a:rPr lang="zh-CN" altLang="en-US" sz="2400" dirty="0">
                <a:solidFill>
                  <a:schemeClr val="tx1"/>
                </a:solidFill>
              </a:rPr>
              <a:t>，</a:t>
            </a:r>
            <a:r>
              <a:rPr lang="en-US" altLang="zh-CN" sz="2400" dirty="0">
                <a:solidFill>
                  <a:schemeClr val="tx1"/>
                </a:solidFill>
              </a:rPr>
              <a:t>MAR    </a:t>
            </a:r>
            <a:r>
              <a:rPr lang="en-US" altLang="zh-CN" sz="2400" dirty="0" err="1">
                <a:solidFill>
                  <a:schemeClr val="tx1"/>
                </a:solidFill>
              </a:rPr>
              <a:t>Ri→A</a:t>
            </a:r>
            <a:r>
              <a:rPr lang="en-US" altLang="zh-CN" sz="2400" dirty="0">
                <a:solidFill>
                  <a:schemeClr val="tx1"/>
                </a:solidFill>
              </a:rPr>
              <a:t>/B</a:t>
            </a:r>
          </a:p>
          <a:p>
            <a:pPr>
              <a:lnSpc>
                <a:spcPct val="100000"/>
              </a:lnSpc>
            </a:pPr>
            <a:r>
              <a:rPr lang="zh-CN" altLang="en-US" sz="2400" dirty="0">
                <a:solidFill>
                  <a:schemeClr val="tx1"/>
                </a:solidFill>
              </a:rPr>
              <a:t>                    在</a:t>
            </a:r>
            <a:r>
              <a:rPr lang="en-US" altLang="zh-CN" sz="2400" dirty="0" err="1">
                <a:solidFill>
                  <a:schemeClr val="tx1"/>
                </a:solidFill>
              </a:rPr>
              <a:t>AlU</a:t>
            </a:r>
            <a:r>
              <a:rPr lang="zh-CN" altLang="en-US" sz="2400" dirty="0">
                <a:solidFill>
                  <a:schemeClr val="tx1"/>
                </a:solidFill>
              </a:rPr>
              <a:t>中</a:t>
            </a:r>
            <a:r>
              <a:rPr lang="en-US" altLang="zh-CN" sz="2400" dirty="0">
                <a:solidFill>
                  <a:schemeClr val="tx1"/>
                </a:solidFill>
              </a:rPr>
              <a:t>A-1</a:t>
            </a:r>
          </a:p>
          <a:p>
            <a:pPr>
              <a:lnSpc>
                <a:spcPct val="100000"/>
              </a:lnSpc>
            </a:pPr>
            <a:r>
              <a:rPr lang="en-US" altLang="zh-CN" sz="2400" dirty="0">
                <a:solidFill>
                  <a:schemeClr val="tx1"/>
                </a:solidFill>
              </a:rPr>
              <a:t>                       DM                    CPMAR,CPR</a:t>
            </a:r>
          </a:p>
          <a:p>
            <a:pPr>
              <a:lnSpc>
                <a:spcPct val="100000"/>
              </a:lnSpc>
            </a:pPr>
            <a:r>
              <a:rPr lang="en-US" altLang="zh-CN" sz="2400" dirty="0">
                <a:solidFill>
                  <a:schemeClr val="tx1"/>
                </a:solidFill>
              </a:rPr>
              <a:t>                       T+1                    CPT</a:t>
            </a:r>
            <a:endParaRPr lang="zh-CN" altLang="en-US" sz="2400" dirty="0">
              <a:solidFill>
                <a:schemeClr val="tx1"/>
              </a:solidFill>
            </a:endParaRPr>
          </a:p>
        </p:txBody>
      </p:sp>
      <p:sp>
        <p:nvSpPr>
          <p:cNvPr id="23" name="文本框 22">
            <a:extLst>
              <a:ext uri="{FF2B5EF4-FFF2-40B4-BE49-F238E27FC236}">
                <a16:creationId xmlns:a16="http://schemas.microsoft.com/office/drawing/2014/main" id="{39F60F13-4052-4AB9-B078-F13548B89EF3}"/>
              </a:ext>
            </a:extLst>
          </p:cNvPr>
          <p:cNvSpPr txBox="1"/>
          <p:nvPr/>
        </p:nvSpPr>
        <p:spPr>
          <a:xfrm>
            <a:off x="130737" y="2626377"/>
            <a:ext cx="8882526" cy="3699090"/>
          </a:xfrm>
          <a:prstGeom prst="rect">
            <a:avLst/>
          </a:prstGeom>
          <a:noFill/>
        </p:spPr>
        <p:txBody>
          <a:bodyPr wrap="square" rtlCol="0">
            <a:spAutoFit/>
          </a:bodyPr>
          <a:lstStyle>
            <a:defPPr>
              <a:defRPr lang="en-US"/>
            </a:defPPr>
            <a:lvl1pPr>
              <a:lnSpc>
                <a:spcPct val="150000"/>
              </a:lnSpc>
              <a:defRPr sz="2800" b="1">
                <a:solidFill>
                  <a:srgbClr val="0563C1"/>
                </a:solidFill>
                <a:latin typeface="楷体" panose="02010609060101010101" pitchFamily="49" charset="-122"/>
                <a:ea typeface="楷体" panose="02010609060101010101" pitchFamily="49" charset="-122"/>
              </a:defRPr>
            </a:lvl1pPr>
          </a:lstStyle>
          <a:p>
            <a:r>
              <a:rPr lang="zh-CN" altLang="en-US" dirty="0">
                <a:solidFill>
                  <a:schemeClr val="accent2"/>
                </a:solidFill>
              </a:rPr>
              <a:t>② 水平型微命令：</a:t>
            </a:r>
            <a:r>
              <a:rPr lang="zh-CN" altLang="en-US" dirty="0">
                <a:solidFill>
                  <a:schemeClr val="tx1"/>
                </a:solidFill>
              </a:rPr>
              <a:t>如果每条微指令定义并执行集中并行的基本操作，例如一次就能让两组以上信息从各自的源部件传送至它们的目的部件，则是典型的水平型微指令。</a:t>
            </a:r>
            <a:endParaRPr lang="en-US" altLang="zh-CN" dirty="0">
              <a:solidFill>
                <a:schemeClr val="tx1"/>
              </a:solidFill>
            </a:endParaRPr>
          </a:p>
          <a:p>
            <a:r>
              <a:rPr lang="zh-CN" altLang="en-US" sz="2400" dirty="0">
                <a:solidFill>
                  <a:schemeClr val="tx1"/>
                </a:solidFill>
              </a:rPr>
              <a:t>如：</a:t>
            </a:r>
            <a:r>
              <a:rPr lang="en-US" altLang="zh-CN" sz="2400" dirty="0">
                <a:solidFill>
                  <a:schemeClr val="tx1"/>
                </a:solidFill>
              </a:rPr>
              <a:t>FT</a:t>
            </a:r>
            <a:r>
              <a:rPr lang="zh-CN" altLang="en-US" sz="2400" dirty="0">
                <a:solidFill>
                  <a:schemeClr val="tx1"/>
                </a:solidFill>
              </a:rPr>
              <a:t>中：</a:t>
            </a:r>
            <a:r>
              <a:rPr lang="en-US" altLang="zh-CN" sz="2400" dirty="0">
                <a:solidFill>
                  <a:schemeClr val="tx1"/>
                </a:solidFill>
              </a:rPr>
              <a:t>M→IR</a:t>
            </a:r>
            <a:r>
              <a:rPr lang="zh-CN" altLang="en-US" sz="2400" dirty="0">
                <a:solidFill>
                  <a:schemeClr val="tx1"/>
                </a:solidFill>
              </a:rPr>
              <a:t>， 即</a:t>
            </a:r>
            <a:r>
              <a:rPr lang="en-US" altLang="zh-CN" sz="2400" dirty="0">
                <a:solidFill>
                  <a:schemeClr val="tx1"/>
                </a:solidFill>
              </a:rPr>
              <a:t>EMAR</a:t>
            </a:r>
            <a:r>
              <a:rPr lang="zh-CN" altLang="en-US" sz="2400" dirty="0">
                <a:solidFill>
                  <a:schemeClr val="tx1"/>
                </a:solidFill>
              </a:rPr>
              <a:t>，</a:t>
            </a:r>
            <a:r>
              <a:rPr lang="en-US" altLang="zh-CN" sz="2400" dirty="0">
                <a:solidFill>
                  <a:schemeClr val="tx1"/>
                </a:solidFill>
              </a:rPr>
              <a:t>R </a:t>
            </a:r>
            <a:r>
              <a:rPr lang="zh-CN" altLang="en-US" sz="2400" dirty="0">
                <a:solidFill>
                  <a:schemeClr val="tx1"/>
                </a:solidFill>
              </a:rPr>
              <a:t>，</a:t>
            </a:r>
            <a:r>
              <a:rPr lang="en-US" altLang="zh-CN" sz="2400" dirty="0">
                <a:solidFill>
                  <a:schemeClr val="tx1"/>
                </a:solidFill>
              </a:rPr>
              <a:t>SIR </a:t>
            </a:r>
            <a:r>
              <a:rPr lang="zh-CN" altLang="en-US" sz="2400" dirty="0">
                <a:solidFill>
                  <a:schemeClr val="tx1"/>
                </a:solidFill>
              </a:rPr>
              <a:t>，同时， </a:t>
            </a:r>
            <a:br>
              <a:rPr lang="en-US" altLang="zh-CN" sz="2400" dirty="0">
                <a:solidFill>
                  <a:schemeClr val="tx1"/>
                </a:solidFill>
              </a:rPr>
            </a:br>
            <a:r>
              <a:rPr lang="en-US" altLang="zh-CN" sz="2400" dirty="0">
                <a:solidFill>
                  <a:schemeClr val="tx1"/>
                </a:solidFill>
              </a:rPr>
              <a:t>    PC+1→PC</a:t>
            </a:r>
            <a:r>
              <a:rPr lang="zh-CN" altLang="en-US" sz="2400" dirty="0">
                <a:solidFill>
                  <a:schemeClr val="tx1"/>
                </a:solidFill>
              </a:rPr>
              <a:t>，即</a:t>
            </a:r>
            <a:r>
              <a:rPr lang="en-US" altLang="zh-CN" sz="2400" dirty="0">
                <a:solidFill>
                  <a:schemeClr val="tx1"/>
                </a:solidFill>
              </a:rPr>
              <a:t>PC→A </a:t>
            </a:r>
            <a:r>
              <a:rPr lang="zh-CN" altLang="en-US" sz="2400" dirty="0">
                <a:solidFill>
                  <a:schemeClr val="tx1"/>
                </a:solidFill>
              </a:rPr>
              <a:t>，经过</a:t>
            </a:r>
            <a:r>
              <a:rPr lang="en-US" altLang="zh-CN" sz="2400" dirty="0" err="1">
                <a:solidFill>
                  <a:schemeClr val="tx1"/>
                </a:solidFill>
              </a:rPr>
              <a:t>AlU</a:t>
            </a:r>
            <a:r>
              <a:rPr lang="zh-CN" altLang="en-US" sz="2400" dirty="0">
                <a:solidFill>
                  <a:schemeClr val="tx1"/>
                </a:solidFill>
              </a:rPr>
              <a:t>中传送 ，</a:t>
            </a:r>
            <a:r>
              <a:rPr lang="en-US" altLang="zh-CN" sz="2400" dirty="0">
                <a:solidFill>
                  <a:schemeClr val="tx1"/>
                </a:solidFill>
              </a:rPr>
              <a:t>DM ,CPPC </a:t>
            </a:r>
            <a:endParaRPr lang="zh-CN" altLang="en-US" sz="2400" dirty="0">
              <a:solidFill>
                <a:schemeClr val="tx1"/>
              </a:solidFill>
            </a:endParaRPr>
          </a:p>
        </p:txBody>
      </p:sp>
    </p:spTree>
    <p:extLst>
      <p:ext uri="{BB962C8B-B14F-4D97-AF65-F5344CB8AC3E}">
        <p14:creationId xmlns:p14="http://schemas.microsoft.com/office/powerpoint/2010/main" val="2406395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wipe(left)">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wipe(left)">
                                      <p:cBhvr>
                                        <p:cTn id="17"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30437" t="623" r="9645" b="-623"/>
          <a:stretch>
            <a:fillRect/>
          </a:stretch>
        </p:blipFill>
        <p:spPr>
          <a:xfrm>
            <a:off x="2939643" y="0"/>
            <a:ext cx="6220936" cy="6904284"/>
          </a:xfrm>
          <a:prstGeom prst="rect">
            <a:avLst/>
          </a:prstGeom>
          <a:solidFill>
            <a:schemeClr val="bg1">
              <a:alpha val="43000"/>
            </a:schemeClr>
          </a:solidFill>
        </p:spPr>
      </p:pic>
      <p:sp>
        <p:nvSpPr>
          <p:cNvPr id="7" name="矩形 6"/>
          <p:cNvSpPr/>
          <p:nvPr/>
        </p:nvSpPr>
        <p:spPr>
          <a:xfrm>
            <a:off x="2939643" y="0"/>
            <a:ext cx="6220936" cy="68580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2939644"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等线" panose="02010600030101010101" pitchFamily="2" charset="-122"/>
              <a:ea typeface="等线" panose="02010600030101010101" pitchFamily="2" charset="-122"/>
            </a:endParaRPr>
          </a:p>
        </p:txBody>
      </p:sp>
      <p:sp>
        <p:nvSpPr>
          <p:cNvPr id="6" name="文本框 5"/>
          <p:cNvSpPr txBox="1"/>
          <p:nvPr/>
        </p:nvSpPr>
        <p:spPr>
          <a:xfrm>
            <a:off x="522574" y="2340080"/>
            <a:ext cx="1979291" cy="2177840"/>
          </a:xfrm>
          <a:prstGeom prst="rect">
            <a:avLst/>
          </a:prstGeom>
          <a:noFill/>
        </p:spPr>
        <p:txBody>
          <a:bodyPr wrap="square" rtlCol="0">
            <a:spAutoFit/>
          </a:bodyPr>
          <a:lstStyle/>
          <a:p>
            <a:pPr lvl="0" algn="dist">
              <a:lnSpc>
                <a:spcPct val="150000"/>
              </a:lnSpc>
              <a:defRPr/>
            </a:pPr>
            <a:r>
              <a:rPr lang="zh-CN" altLang="en-US" sz="4800" dirty="0">
                <a:solidFill>
                  <a:prstClr val="white"/>
                </a:solidFill>
                <a:latin typeface="微软雅黑" panose="020B0503020204020204" pitchFamily="34" charset="-122"/>
                <a:ea typeface="微软雅黑" panose="020B0503020204020204" pitchFamily="34" charset="-122"/>
              </a:rPr>
              <a:t>主要内容</a:t>
            </a:r>
          </a:p>
        </p:txBody>
      </p:sp>
      <p:sp>
        <p:nvSpPr>
          <p:cNvPr id="13" name="椭圆 12"/>
          <p:cNvSpPr/>
          <p:nvPr/>
        </p:nvSpPr>
        <p:spPr>
          <a:xfrm>
            <a:off x="3704772" y="1769449"/>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1</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4" name="椭圆 13"/>
          <p:cNvSpPr/>
          <p:nvPr/>
        </p:nvSpPr>
        <p:spPr>
          <a:xfrm>
            <a:off x="3704772" y="2621617"/>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2</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5" name="椭圆 14"/>
          <p:cNvSpPr/>
          <p:nvPr/>
        </p:nvSpPr>
        <p:spPr>
          <a:xfrm>
            <a:off x="3704772" y="3473785"/>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3</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146638" y="3374660"/>
            <a:ext cx="3389539"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运算方法</a:t>
            </a:r>
          </a:p>
        </p:txBody>
      </p:sp>
      <p:sp>
        <p:nvSpPr>
          <p:cNvPr id="18" name="文本框 17"/>
          <p:cNvSpPr txBox="1"/>
          <p:nvPr/>
        </p:nvSpPr>
        <p:spPr>
          <a:xfrm>
            <a:off x="4146638" y="1666510"/>
            <a:ext cx="3415091"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模型机的总体设计</a:t>
            </a:r>
          </a:p>
        </p:txBody>
      </p:sp>
      <p:sp>
        <p:nvSpPr>
          <p:cNvPr id="19" name="文本框 18"/>
          <p:cNvSpPr txBox="1"/>
          <p:nvPr/>
        </p:nvSpPr>
        <p:spPr>
          <a:xfrm>
            <a:off x="4146638" y="2520585"/>
            <a:ext cx="3797777" cy="523220"/>
          </a:xfrm>
          <a:prstGeom prst="rect">
            <a:avLst/>
          </a:prstGeom>
          <a:noFill/>
        </p:spPr>
        <p:txBody>
          <a:bodyPr wrap="square" rtlCol="0">
            <a:spAutoFit/>
          </a:bodyPr>
          <a:lstStyle/>
          <a:p>
            <a:pPr lvl="0">
              <a:defRPr/>
            </a:pPr>
            <a:r>
              <a:rPr lang="zh-CN" altLang="en-US" sz="2800" b="1" dirty="0">
                <a:latin typeface="楷体" panose="02010609060101010101" pitchFamily="49" charset="-122"/>
                <a:ea typeface="楷体" panose="02010609060101010101" pitchFamily="49" charset="-122"/>
              </a:rPr>
              <a:t>算术逻辑运算部件</a:t>
            </a:r>
          </a:p>
        </p:txBody>
      </p: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22" name="椭圆 21">
            <a:extLst>
              <a:ext uri="{FF2B5EF4-FFF2-40B4-BE49-F238E27FC236}">
                <a16:creationId xmlns:a16="http://schemas.microsoft.com/office/drawing/2014/main" id="{21ADD485-E0E0-4836-8EE9-6806D8013258}"/>
              </a:ext>
            </a:extLst>
          </p:cNvPr>
          <p:cNvSpPr/>
          <p:nvPr/>
        </p:nvSpPr>
        <p:spPr>
          <a:xfrm>
            <a:off x="3704772" y="4325953"/>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4</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36F6B514-A15F-45D7-9EE1-6358302BD334}"/>
              </a:ext>
            </a:extLst>
          </p:cNvPr>
          <p:cNvSpPr txBox="1"/>
          <p:nvPr/>
        </p:nvSpPr>
        <p:spPr>
          <a:xfrm>
            <a:off x="4146638" y="4228735"/>
            <a:ext cx="4481633" cy="523220"/>
          </a:xfrm>
          <a:prstGeom prst="rect">
            <a:avLst/>
          </a:prstGeom>
          <a:noFill/>
        </p:spPr>
        <p:txBody>
          <a:bodyPr wrap="square" rtlCol="0">
            <a:spAutoFit/>
          </a:bodyPr>
          <a:lstStyle>
            <a:defPPr>
              <a:defRPr lang="en-US"/>
            </a:defPPr>
            <a:lvl1pPr lvl="0">
              <a:defRPr sz="2800" b="1">
                <a:solidFill>
                  <a:prstClr val="black"/>
                </a:solidFill>
                <a:latin typeface="楷体" panose="02010609060101010101" pitchFamily="49" charset="-122"/>
                <a:ea typeface="楷体" panose="02010609060101010101" pitchFamily="49" charset="-122"/>
              </a:defRPr>
            </a:lvl1pPr>
          </a:lstStyle>
          <a:p>
            <a:r>
              <a:rPr lang="zh-CN" altLang="en-US" dirty="0"/>
              <a:t>模型机的组合逻辑控制器</a:t>
            </a:r>
          </a:p>
        </p:txBody>
      </p:sp>
      <p:sp>
        <p:nvSpPr>
          <p:cNvPr id="24" name="椭圆 23">
            <a:extLst>
              <a:ext uri="{FF2B5EF4-FFF2-40B4-BE49-F238E27FC236}">
                <a16:creationId xmlns:a16="http://schemas.microsoft.com/office/drawing/2014/main" id="{A1FC0AE8-6523-40FD-83C7-293D68EBF575}"/>
              </a:ext>
            </a:extLst>
          </p:cNvPr>
          <p:cNvSpPr/>
          <p:nvPr/>
        </p:nvSpPr>
        <p:spPr>
          <a:xfrm>
            <a:off x="3704772" y="5178120"/>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5</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D2A7C183-A572-42D5-B5A3-898F42879B09}"/>
              </a:ext>
            </a:extLst>
          </p:cNvPr>
          <p:cNvSpPr txBox="1"/>
          <p:nvPr/>
        </p:nvSpPr>
        <p:spPr>
          <a:xfrm>
            <a:off x="4110444" y="5082808"/>
            <a:ext cx="4481633" cy="523220"/>
          </a:xfrm>
          <a:prstGeom prst="rect">
            <a:avLst/>
          </a:prstGeom>
          <a:noFill/>
        </p:spPr>
        <p:txBody>
          <a:bodyPr wrap="square" rtlCol="0">
            <a:spAutoFit/>
          </a:bodyPr>
          <a:lstStyle>
            <a:defPPr>
              <a:defRPr lang="en-US"/>
            </a:defPPr>
            <a:lvl1pPr lvl="0">
              <a:defRPr sz="2800" b="1">
                <a:solidFill>
                  <a:srgbClr val="0563C1"/>
                </a:solidFill>
                <a:latin typeface="楷体" panose="02010609060101010101" pitchFamily="49" charset="-122"/>
                <a:ea typeface="楷体" panose="02010609060101010101" pitchFamily="49" charset="-122"/>
              </a:defRPr>
            </a:lvl1pPr>
          </a:lstStyle>
          <a:p>
            <a:r>
              <a:rPr lang="zh-CN" altLang="en-US" dirty="0"/>
              <a:t>模型机的微程序控制器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20</a:t>
            </a:fld>
            <a:endParaRPr lang="zh-CN" altLang="en-US"/>
          </a:p>
        </p:txBody>
      </p:sp>
      <p:pic>
        <p:nvPicPr>
          <p:cNvPr id="1027" name="Picture 3">
            <a:extLst>
              <a:ext uri="{FF2B5EF4-FFF2-40B4-BE49-F238E27FC236}">
                <a16:creationId xmlns:a16="http://schemas.microsoft.com/office/drawing/2014/main" id="{C3A894DD-6EDD-4022-B5D0-E5F96A4AE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975" y="1317295"/>
            <a:ext cx="7273925" cy="111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96043CD6-A303-4680-97C3-2F4808F6CA99}"/>
              </a:ext>
            </a:extLst>
          </p:cNvPr>
          <p:cNvSpPr txBox="1"/>
          <p:nvPr/>
        </p:nvSpPr>
        <p:spPr>
          <a:xfrm>
            <a:off x="3295650" y="2580243"/>
            <a:ext cx="31242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17" name="文本框 16">
            <a:extLst>
              <a:ext uri="{FF2B5EF4-FFF2-40B4-BE49-F238E27FC236}">
                <a16:creationId xmlns:a16="http://schemas.microsoft.com/office/drawing/2014/main" id="{406472CA-98BC-4EB9-8E1A-A6F43341E7B4}"/>
              </a:ext>
            </a:extLst>
          </p:cNvPr>
          <p:cNvSpPr txBox="1"/>
          <p:nvPr/>
        </p:nvSpPr>
        <p:spPr>
          <a:xfrm>
            <a:off x="179025" y="3005693"/>
            <a:ext cx="8785950" cy="3572773"/>
          </a:xfrm>
          <a:prstGeom prst="rect">
            <a:avLst/>
          </a:prstGeom>
          <a:noFill/>
        </p:spPr>
        <p:txBody>
          <a:bodyPr wrap="square">
            <a:spAutoFit/>
          </a:bodyPr>
          <a:lstStyle/>
          <a:p>
            <a:pPr indent="266700" algn="just">
              <a:spcBef>
                <a:spcPts val="600"/>
              </a:spcBef>
              <a:spcAft>
                <a:spcPts val="500"/>
              </a:spcAft>
            </a:pPr>
            <a:r>
              <a:rPr lang="en-US" altLang="zh-CN" sz="2400" kern="100" dirty="0">
                <a:effectLst/>
                <a:latin typeface="Arial" panose="020B0604020202020204" pitchFamily="34" charset="0"/>
                <a:ea typeface="黑体" panose="02010609060101010101" pitchFamily="49" charset="-122"/>
                <a:cs typeface="Times New Roman" panose="02020603050405020304" pitchFamily="18" charset="0"/>
              </a:rPr>
              <a:t>1</a:t>
            </a:r>
            <a:r>
              <a:rPr lang="zh-CN" altLang="zh-CN" sz="2400" kern="100" dirty="0">
                <a:effectLst/>
                <a:latin typeface="Arial" panose="020B0604020202020204" pitchFamily="34" charset="0"/>
                <a:ea typeface="黑体" panose="02010609060101010101" pitchFamily="49" charset="-122"/>
              </a:rPr>
              <a:t>．基本数据通路控制字段</a:t>
            </a:r>
            <a:endParaRPr lang="zh-CN" altLang="zh-CN" sz="2400" kern="100" dirty="0">
              <a:effectLst/>
              <a:latin typeface="Times New Roman" panose="02020603050405020304" pitchFamily="18" charset="0"/>
              <a:ea typeface="宋体" panose="02010600030101010101" pitchFamily="2" charset="-122"/>
            </a:endParaRPr>
          </a:p>
          <a:p>
            <a:pPr indent="269875" algn="just">
              <a:spcBef>
                <a:spcPts val="600"/>
              </a:spcBef>
            </a:pPr>
            <a:r>
              <a:rPr lang="zh-CN" altLang="zh-CN" sz="2400" kern="100" dirty="0">
                <a:effectLst/>
                <a:latin typeface="Times New Roman" panose="02020603050405020304" pitchFamily="18" charset="0"/>
                <a:ea typeface="宋体" panose="02010600030101010101" pitchFamily="2" charset="-122"/>
              </a:rPr>
              <a:t>①</a:t>
            </a:r>
            <a:r>
              <a:rPr lang="en-US" altLang="zh-CN" sz="2400" kern="100" dirty="0">
                <a:effectLst/>
                <a:latin typeface="Times New Roman" panose="02020603050405020304" pitchFamily="18" charset="0"/>
                <a:ea typeface="宋体" panose="02010600030101010101" pitchFamily="2" charset="-122"/>
              </a:rPr>
              <a:t> AI</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ALU</a:t>
            </a:r>
            <a:r>
              <a:rPr lang="zh-CN" altLang="zh-CN" sz="2400" kern="100" dirty="0">
                <a:effectLst/>
                <a:latin typeface="Times New Roman" panose="02020603050405020304" pitchFamily="18" charset="0"/>
                <a:ea typeface="宋体" panose="02010600030101010101" pitchFamily="2" charset="-122"/>
              </a:rPr>
              <a:t>的</a:t>
            </a: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输入端选择，</a:t>
            </a:r>
            <a:r>
              <a:rPr lang="en-US" altLang="zh-CN" sz="2400" kern="100" dirty="0">
                <a:effectLst/>
                <a:latin typeface="Times New Roman" panose="02020603050405020304" pitchFamily="18" charset="0"/>
                <a:ea typeface="宋体" panose="02010600030101010101" pitchFamily="2" charset="-122"/>
              </a:rPr>
              <a:t>3</a:t>
            </a:r>
            <a:r>
              <a:rPr lang="zh-CN" altLang="zh-CN" sz="2400" kern="100" dirty="0">
                <a:effectLst/>
                <a:latin typeface="Times New Roman" panose="02020603050405020304" pitchFamily="18" charset="0"/>
                <a:ea typeface="宋体" panose="02010600030101010101" pitchFamily="2" charset="-122"/>
              </a:rPr>
              <a:t>位。</a:t>
            </a:r>
          </a:p>
          <a:p>
            <a:pPr marL="342900" lvl="0" indent="-3429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000 </a:t>
            </a:r>
            <a:r>
              <a:rPr lang="zh-CN" altLang="zh-CN" sz="2400" kern="100" dirty="0">
                <a:effectLst/>
                <a:latin typeface="Times New Roman" panose="02020603050405020304" pitchFamily="18" charset="0"/>
                <a:ea typeface="宋体" panose="02010600030101010101" pitchFamily="2" charset="-122"/>
              </a:rPr>
              <a:t>无输入。</a:t>
            </a:r>
          </a:p>
          <a:p>
            <a:pPr marL="342900" lvl="0" indent="-342900" algn="just">
              <a:spcBef>
                <a:spcPts val="600"/>
              </a:spcBef>
              <a:buSzPts val="1200"/>
              <a:buFont typeface="Wingdings" panose="05000000000000000000" pitchFamily="2" charset="2"/>
              <a:buChar char=""/>
            </a:pPr>
            <a:r>
              <a:rPr lang="en-US" altLang="zh-CN" sz="2400" kern="100" spc="-30" dirty="0">
                <a:effectLst/>
                <a:latin typeface="Times New Roman" panose="02020603050405020304" pitchFamily="18" charset="0"/>
                <a:ea typeface="宋体" panose="02010600030101010101" pitchFamily="2" charset="-122"/>
              </a:rPr>
              <a:t>001 R</a:t>
            </a:r>
            <a:r>
              <a:rPr lang="en-US" altLang="zh-CN" sz="2400" i="1" kern="100" spc="-30" baseline="-25000" dirty="0">
                <a:effectLst/>
                <a:latin typeface="Times New Roman" panose="02020603050405020304" pitchFamily="18" charset="0"/>
                <a:ea typeface="宋体" panose="02010600030101010101" pitchFamily="2" charset="-122"/>
              </a:rPr>
              <a:t>i</a:t>
            </a:r>
            <a:r>
              <a:rPr lang="zh-CN" altLang="zh-CN" sz="2400" kern="100" spc="-30" dirty="0">
                <a:effectLst/>
                <a:latin typeface="Times New Roman" panose="02020603050405020304" pitchFamily="18" charset="0"/>
                <a:ea typeface="宋体" panose="02010600030101010101" pitchFamily="2" charset="-122"/>
              </a:rPr>
              <a:t>→</a:t>
            </a:r>
            <a:r>
              <a:rPr lang="en-US" altLang="zh-CN" sz="2400" kern="100" spc="-30" dirty="0">
                <a:effectLst/>
                <a:latin typeface="Times New Roman" panose="02020603050405020304" pitchFamily="18" charset="0"/>
                <a:ea typeface="宋体" panose="02010600030101010101" pitchFamily="2" charset="-122"/>
              </a:rPr>
              <a:t>A</a:t>
            </a:r>
            <a:r>
              <a:rPr lang="zh-CN" altLang="zh-CN" sz="2400" kern="100" spc="-30" dirty="0">
                <a:effectLst/>
                <a:latin typeface="Times New Roman" panose="02020603050405020304" pitchFamily="18" charset="0"/>
                <a:ea typeface="宋体" panose="02010600030101010101" pitchFamily="2" charset="-122"/>
              </a:rPr>
              <a:t>（由机器指令中的寄存器号具体指明</a:t>
            </a:r>
            <a:r>
              <a:rPr lang="en-US" altLang="zh-CN" sz="2400" kern="100" spc="-30" dirty="0">
                <a:effectLst/>
                <a:latin typeface="Times New Roman" panose="02020603050405020304" pitchFamily="18" charset="0"/>
                <a:ea typeface="宋体" panose="02010600030101010101" pitchFamily="2" charset="-122"/>
              </a:rPr>
              <a:t>R</a:t>
            </a:r>
            <a:r>
              <a:rPr lang="en-US" altLang="zh-CN" sz="2400" i="1" kern="100" spc="-30" baseline="-25000" dirty="0">
                <a:effectLst/>
                <a:latin typeface="Times New Roman" panose="02020603050405020304" pitchFamily="18" charset="0"/>
                <a:ea typeface="宋体" panose="02010600030101010101" pitchFamily="2" charset="-122"/>
              </a:rPr>
              <a:t>i</a:t>
            </a:r>
            <a:r>
              <a:rPr lang="zh-CN" altLang="zh-CN" sz="2400" kern="100" spc="-30" dirty="0">
                <a:effectLst/>
                <a:latin typeface="Times New Roman" panose="02020603050405020304" pitchFamily="18" charset="0"/>
                <a:ea typeface="宋体" panose="02010600030101010101" pitchFamily="2" charset="-122"/>
              </a:rPr>
              <a:t>是哪个寄存器，如</a:t>
            </a:r>
            <a:r>
              <a:rPr lang="en-US" altLang="zh-CN" sz="2400" kern="100" spc="-30" dirty="0">
                <a:effectLst/>
                <a:latin typeface="Times New Roman" panose="02020603050405020304" pitchFamily="18" charset="0"/>
                <a:ea typeface="宋体" panose="02010600030101010101" pitchFamily="2" charset="-122"/>
              </a:rPr>
              <a:t>R</a:t>
            </a:r>
            <a:r>
              <a:rPr lang="en-US" altLang="zh-CN" sz="2400" kern="100" spc="-30" baseline="-25000" dirty="0">
                <a:effectLst/>
                <a:latin typeface="Times New Roman" panose="02020603050405020304" pitchFamily="18" charset="0"/>
                <a:ea typeface="宋体" panose="02010600030101010101" pitchFamily="2" charset="-122"/>
              </a:rPr>
              <a:t>0</a:t>
            </a:r>
            <a:r>
              <a:rPr lang="zh-CN" altLang="zh-CN" sz="2400" kern="100" spc="-30" dirty="0">
                <a:effectLst/>
                <a:latin typeface="Times New Roman" panose="02020603050405020304" pitchFamily="18" charset="0"/>
                <a:ea typeface="宋体" panose="02010600030101010101" pitchFamily="2" charset="-122"/>
              </a:rPr>
              <a:t>、</a:t>
            </a:r>
            <a:r>
              <a:rPr lang="en-US" altLang="zh-CN" sz="2400" kern="100" spc="-30" dirty="0">
                <a:effectLst/>
                <a:latin typeface="Times New Roman" panose="02020603050405020304" pitchFamily="18" charset="0"/>
                <a:ea typeface="宋体" panose="02010600030101010101" pitchFamily="2" charset="-122"/>
              </a:rPr>
              <a:t>R</a:t>
            </a:r>
            <a:r>
              <a:rPr lang="en-US" altLang="zh-CN" sz="2400" kern="100" spc="-30" baseline="-25000" dirty="0">
                <a:effectLst/>
                <a:latin typeface="Times New Roman" panose="02020603050405020304" pitchFamily="18" charset="0"/>
                <a:ea typeface="宋体" panose="02010600030101010101" pitchFamily="2" charset="-122"/>
              </a:rPr>
              <a:t>1</a:t>
            </a:r>
            <a:r>
              <a:rPr lang="zh-CN" altLang="zh-CN" sz="2400" kern="100" spc="-30" dirty="0">
                <a:effectLst/>
                <a:latin typeface="Times New Roman" panose="02020603050405020304" pitchFamily="18" charset="0"/>
                <a:ea typeface="宋体" panose="02010600030101010101" pitchFamily="2" charset="-122"/>
              </a:rPr>
              <a:t>、</a:t>
            </a:r>
            <a:r>
              <a:rPr lang="en-US" altLang="zh-CN" sz="2400" kern="100" spc="-30" dirty="0">
                <a:effectLst/>
                <a:latin typeface="Times New Roman" panose="02020603050405020304" pitchFamily="18" charset="0"/>
                <a:ea typeface="宋体" panose="02010600030101010101" pitchFamily="2" charset="-122"/>
              </a:rPr>
              <a:t>R</a:t>
            </a:r>
            <a:r>
              <a:rPr lang="en-US" altLang="zh-CN" sz="2400" kern="100" spc="-30" baseline="-25000" dirty="0">
                <a:effectLst/>
                <a:latin typeface="Times New Roman" panose="02020603050405020304" pitchFamily="18" charset="0"/>
                <a:ea typeface="宋体" panose="02010600030101010101" pitchFamily="2" charset="-122"/>
              </a:rPr>
              <a:t>2</a:t>
            </a:r>
            <a:r>
              <a:rPr lang="zh-CN" altLang="zh-CN" sz="2400" kern="100" spc="-30" dirty="0">
                <a:effectLst/>
                <a:latin typeface="Times New Roman" panose="02020603050405020304" pitchFamily="18" charset="0"/>
                <a:ea typeface="宋体" panose="02010600030101010101" pitchFamily="2" charset="-122"/>
              </a:rPr>
              <a:t>、</a:t>
            </a:r>
            <a:r>
              <a:rPr lang="en-US" altLang="zh-CN" sz="2400" kern="100" spc="-30" dirty="0">
                <a:effectLst/>
                <a:latin typeface="Times New Roman" panose="02020603050405020304" pitchFamily="18" charset="0"/>
                <a:ea typeface="宋体" panose="02010600030101010101" pitchFamily="2" charset="-122"/>
              </a:rPr>
              <a:t>R</a:t>
            </a:r>
            <a:r>
              <a:rPr lang="en-US" altLang="zh-CN" sz="2400" kern="100" spc="-30" baseline="-25000" dirty="0">
                <a:effectLst/>
                <a:latin typeface="Times New Roman" panose="02020603050405020304" pitchFamily="18" charset="0"/>
                <a:ea typeface="宋体" panose="02010600030101010101" pitchFamily="2" charset="-122"/>
              </a:rPr>
              <a:t>3</a:t>
            </a:r>
            <a:r>
              <a:rPr lang="zh-CN" altLang="zh-CN" sz="2400" kern="100" spc="-30" dirty="0">
                <a:effectLst/>
                <a:latin typeface="Times New Roman" panose="02020603050405020304" pitchFamily="18" charset="0"/>
                <a:ea typeface="宋体" panose="02010600030101010101" pitchFamily="2" charset="-122"/>
              </a:rPr>
              <a:t>、</a:t>
            </a:r>
            <a:r>
              <a:rPr lang="en-US" altLang="zh-CN" sz="2400" kern="100" spc="-30" dirty="0">
                <a:effectLst/>
                <a:latin typeface="Times New Roman" panose="02020603050405020304" pitchFamily="18" charset="0"/>
                <a:ea typeface="宋体" panose="02010600030101010101" pitchFamily="2" charset="-122"/>
              </a:rPr>
              <a:t>SP</a:t>
            </a:r>
            <a:r>
              <a:rPr lang="zh-CN" altLang="zh-CN" sz="2400" kern="100" spc="-30" dirty="0">
                <a:effectLst/>
                <a:latin typeface="Times New Roman" panose="02020603050405020304" pitchFamily="18" charset="0"/>
                <a:ea typeface="宋体" panose="02010600030101010101" pitchFamily="2" charset="-122"/>
              </a:rPr>
              <a:t>、</a:t>
            </a:r>
            <a:r>
              <a:rPr lang="en-US" altLang="zh-CN" sz="2400" kern="100" spc="-30" dirty="0">
                <a:effectLst/>
                <a:latin typeface="Times New Roman" panose="02020603050405020304" pitchFamily="18" charset="0"/>
                <a:ea typeface="宋体" panose="02010600030101010101" pitchFamily="2" charset="-122"/>
              </a:rPr>
              <a:t>PC</a:t>
            </a:r>
            <a:r>
              <a:rPr lang="zh-CN" altLang="zh-CN" sz="2400" kern="100" spc="-3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a:p>
            <a:pPr marL="342900" lvl="0" indent="-3429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010  C</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a:t>
            </a:r>
          </a:p>
          <a:p>
            <a:pPr marL="342900" lvl="0" indent="-3429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011  D</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a:t>
            </a:r>
          </a:p>
          <a:p>
            <a:pPr marL="342900" lvl="0" indent="-3429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100  PC</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（专用的</a:t>
            </a:r>
            <a:r>
              <a:rPr lang="en-US" altLang="zh-CN" sz="2400" kern="100" dirty="0">
                <a:effectLst/>
                <a:latin typeface="Times New Roman" panose="02020603050405020304" pitchFamily="18" charset="0"/>
                <a:ea typeface="宋体" panose="02010600030101010101" pitchFamily="2" charset="-122"/>
              </a:rPr>
              <a:t>PC</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命令，用于取指、变址中）。</a:t>
            </a:r>
          </a:p>
        </p:txBody>
      </p:sp>
    </p:spTree>
    <p:extLst>
      <p:ext uri="{BB962C8B-B14F-4D97-AF65-F5344CB8AC3E}">
        <p14:creationId xmlns:p14="http://schemas.microsoft.com/office/powerpoint/2010/main" val="23251614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21</a:t>
            </a:fld>
            <a:endParaRPr lang="zh-CN" altLang="en-US"/>
          </a:p>
        </p:txBody>
      </p:sp>
      <p:pic>
        <p:nvPicPr>
          <p:cNvPr id="1027" name="Picture 3">
            <a:extLst>
              <a:ext uri="{FF2B5EF4-FFF2-40B4-BE49-F238E27FC236}">
                <a16:creationId xmlns:a16="http://schemas.microsoft.com/office/drawing/2014/main" id="{C3A894DD-6EDD-4022-B5D0-E5F96A4AE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975" y="1317295"/>
            <a:ext cx="7273925" cy="111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96043CD6-A303-4680-97C3-2F4808F6CA99}"/>
              </a:ext>
            </a:extLst>
          </p:cNvPr>
          <p:cNvSpPr txBox="1"/>
          <p:nvPr/>
        </p:nvSpPr>
        <p:spPr>
          <a:xfrm>
            <a:off x="3295650" y="2580243"/>
            <a:ext cx="31242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17" name="文本框 16">
            <a:extLst>
              <a:ext uri="{FF2B5EF4-FFF2-40B4-BE49-F238E27FC236}">
                <a16:creationId xmlns:a16="http://schemas.microsoft.com/office/drawing/2014/main" id="{406472CA-98BC-4EB9-8E1A-A6F43341E7B4}"/>
              </a:ext>
            </a:extLst>
          </p:cNvPr>
          <p:cNvSpPr txBox="1"/>
          <p:nvPr/>
        </p:nvSpPr>
        <p:spPr>
          <a:xfrm>
            <a:off x="179025" y="3107293"/>
            <a:ext cx="8785950" cy="3062377"/>
          </a:xfrm>
          <a:prstGeom prst="rect">
            <a:avLst/>
          </a:prstGeom>
          <a:noFill/>
        </p:spPr>
        <p:txBody>
          <a:bodyPr wrap="square">
            <a:spAutoFit/>
          </a:bodyPr>
          <a:lstStyle/>
          <a:p>
            <a:pPr indent="269875" algn="just">
              <a:spcBef>
                <a:spcPts val="600"/>
              </a:spcBef>
            </a:pPr>
            <a:r>
              <a:rPr lang="zh-CN" altLang="zh-CN" sz="2400" kern="100" dirty="0">
                <a:effectLst/>
                <a:latin typeface="Times New Roman" panose="02020603050405020304" pitchFamily="18" charset="0"/>
                <a:ea typeface="宋体" panose="02010600030101010101" pitchFamily="2" charset="-122"/>
              </a:rPr>
              <a:t>②</a:t>
            </a:r>
            <a:r>
              <a:rPr lang="en-US" altLang="zh-CN" sz="2400" kern="100" dirty="0">
                <a:effectLst/>
                <a:latin typeface="Times New Roman" panose="02020603050405020304" pitchFamily="18" charset="0"/>
                <a:ea typeface="宋体" panose="02010600030101010101" pitchFamily="2" charset="-122"/>
              </a:rPr>
              <a:t> BI</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ALU</a:t>
            </a:r>
            <a:r>
              <a:rPr lang="zh-CN" altLang="zh-CN" sz="2400" kern="100" dirty="0">
                <a:effectLst/>
                <a:latin typeface="Times New Roman" panose="02020603050405020304" pitchFamily="18" charset="0"/>
                <a:ea typeface="宋体" panose="02010600030101010101" pitchFamily="2" charset="-122"/>
              </a:rPr>
              <a:t>的</a:t>
            </a:r>
            <a:r>
              <a:rPr lang="en-US" altLang="zh-CN" sz="2400"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rPr>
              <a:t>输人端选择，</a:t>
            </a:r>
            <a:r>
              <a:rPr lang="en-US" altLang="zh-CN" sz="2400" kern="100" dirty="0">
                <a:effectLst/>
                <a:latin typeface="Times New Roman" panose="02020603050405020304" pitchFamily="18" charset="0"/>
                <a:ea typeface="宋体" panose="02010600030101010101" pitchFamily="2" charset="-122"/>
              </a:rPr>
              <a:t>3</a:t>
            </a:r>
            <a:r>
              <a:rPr lang="zh-CN" altLang="zh-CN" sz="2400" kern="100" dirty="0">
                <a:effectLst/>
                <a:latin typeface="Times New Roman" panose="02020603050405020304" pitchFamily="18" charset="0"/>
                <a:ea typeface="宋体" panose="02010600030101010101" pitchFamily="2" charset="-122"/>
              </a:rPr>
              <a:t>位。</a:t>
            </a:r>
          </a:p>
          <a:p>
            <a:pPr marL="342900" lvl="0" indent="-3429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000 </a:t>
            </a:r>
            <a:r>
              <a:rPr lang="zh-CN" altLang="zh-CN" sz="2400" kern="100" dirty="0">
                <a:effectLst/>
                <a:latin typeface="Times New Roman" panose="02020603050405020304" pitchFamily="18" charset="0"/>
                <a:ea typeface="宋体" panose="02010600030101010101" pitchFamily="2" charset="-122"/>
              </a:rPr>
              <a:t>无输入。</a:t>
            </a:r>
          </a:p>
          <a:p>
            <a:pPr marL="342900" lvl="0" indent="-3429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001 R</a:t>
            </a:r>
            <a:r>
              <a:rPr lang="en-US" altLang="zh-CN" sz="2400" i="1" kern="100" baseline="-25000" dirty="0">
                <a:effectLst/>
                <a:latin typeface="Times New Roman" panose="02020603050405020304" pitchFamily="18" charset="0"/>
                <a:ea typeface="宋体" panose="02010600030101010101" pitchFamily="2" charset="-122"/>
              </a:rPr>
              <a:t>i</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rPr>
              <a:t>（由机器指令中的寄存器号具体指明</a:t>
            </a:r>
            <a:r>
              <a:rPr lang="en-US" altLang="zh-CN" sz="2400" kern="100" dirty="0">
                <a:effectLst/>
                <a:latin typeface="Times New Roman" panose="02020603050405020304" pitchFamily="18" charset="0"/>
                <a:ea typeface="宋体" panose="02010600030101010101" pitchFamily="2" charset="-122"/>
              </a:rPr>
              <a:t>R</a:t>
            </a:r>
            <a:r>
              <a:rPr lang="en-US" altLang="zh-CN" sz="2400" i="1" kern="100" baseline="-25000" dirty="0">
                <a:effectLst/>
                <a:latin typeface="Times New Roman" panose="02020603050405020304" pitchFamily="18" charset="0"/>
                <a:ea typeface="宋体" panose="02010600030101010101" pitchFamily="2" charset="-122"/>
              </a:rPr>
              <a:t>i</a:t>
            </a:r>
            <a:r>
              <a:rPr lang="zh-CN" altLang="zh-CN" sz="2400" kern="100" dirty="0">
                <a:effectLst/>
                <a:latin typeface="Times New Roman" panose="02020603050405020304" pitchFamily="18" charset="0"/>
                <a:ea typeface="宋体" panose="02010600030101010101" pitchFamily="2" charset="-122"/>
              </a:rPr>
              <a:t>是哪个寄存器，如</a:t>
            </a:r>
            <a:r>
              <a:rPr lang="en-US" altLang="zh-CN" sz="2400" kern="100" dirty="0">
                <a:effectLst/>
                <a:latin typeface="Times New Roman" panose="02020603050405020304" pitchFamily="18" charset="0"/>
                <a:ea typeface="宋体" panose="02010600030101010101" pitchFamily="2" charset="-122"/>
              </a:rPr>
              <a:t>R</a:t>
            </a:r>
            <a:r>
              <a:rPr lang="en-US" altLang="zh-CN" sz="2400" kern="100" baseline="-25000" dirty="0">
                <a:effectLst/>
                <a:latin typeface="Times New Roman" panose="02020603050405020304" pitchFamily="18" charset="0"/>
                <a:ea typeface="宋体" panose="02010600030101010101" pitchFamily="2" charset="-122"/>
              </a:rPr>
              <a:t>0</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R</a:t>
            </a:r>
            <a:r>
              <a:rPr lang="en-US" altLang="zh-CN" sz="2400" kern="100" baseline="-25000" dirty="0">
                <a:effectLst/>
                <a:latin typeface="Times New Roman" panose="02020603050405020304" pitchFamily="18" charset="0"/>
                <a:ea typeface="宋体" panose="02010600030101010101" pitchFamily="2" charset="-122"/>
              </a:rPr>
              <a:t>1</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R</a:t>
            </a:r>
            <a:r>
              <a:rPr lang="en-US" altLang="zh-CN" sz="2400" kern="100" baseline="-25000" dirty="0">
                <a:effectLst/>
                <a:latin typeface="Times New Roman" panose="02020603050405020304" pitchFamily="18" charset="0"/>
                <a:ea typeface="宋体" panose="02010600030101010101" pitchFamily="2" charset="-122"/>
              </a:rPr>
              <a:t>2</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R</a:t>
            </a:r>
            <a:r>
              <a:rPr lang="en-US" altLang="zh-CN" sz="2400" kern="100" baseline="-25000" dirty="0">
                <a:effectLst/>
                <a:latin typeface="Times New Roman" panose="02020603050405020304" pitchFamily="18" charset="0"/>
                <a:ea typeface="宋体" panose="02010600030101010101" pitchFamily="2" charset="-122"/>
              </a:rPr>
              <a:t>3</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PSW</a:t>
            </a:r>
            <a:r>
              <a:rPr lang="zh-CN" altLang="zh-CN" sz="2400" kern="100" dirty="0">
                <a:effectLst/>
                <a:latin typeface="Times New Roman" panose="02020603050405020304" pitchFamily="18" charset="0"/>
                <a:ea typeface="宋体" panose="02010600030101010101" pitchFamily="2" charset="-122"/>
              </a:rPr>
              <a:t>）。</a:t>
            </a:r>
          </a:p>
          <a:p>
            <a:pPr marL="342900" lvl="0" indent="-3429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010  C</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rPr>
              <a:t>。</a:t>
            </a:r>
          </a:p>
          <a:p>
            <a:pPr marL="342900" lvl="0" indent="-3429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011  D</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rPr>
              <a:t>。</a:t>
            </a:r>
          </a:p>
          <a:p>
            <a:pPr marL="342900" lvl="0" indent="-3429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100  MDR</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60279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22</a:t>
            </a:fld>
            <a:endParaRPr lang="zh-CN" altLang="en-US"/>
          </a:p>
        </p:txBody>
      </p:sp>
      <p:pic>
        <p:nvPicPr>
          <p:cNvPr id="1027" name="Picture 3">
            <a:extLst>
              <a:ext uri="{FF2B5EF4-FFF2-40B4-BE49-F238E27FC236}">
                <a16:creationId xmlns:a16="http://schemas.microsoft.com/office/drawing/2014/main" id="{C3A894DD-6EDD-4022-B5D0-E5F96A4AE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975" y="1317295"/>
            <a:ext cx="7273925" cy="111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96043CD6-A303-4680-97C3-2F4808F6CA99}"/>
              </a:ext>
            </a:extLst>
          </p:cNvPr>
          <p:cNvSpPr txBox="1"/>
          <p:nvPr/>
        </p:nvSpPr>
        <p:spPr>
          <a:xfrm>
            <a:off x="3295650" y="2580243"/>
            <a:ext cx="31242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18" name="文本框 17">
            <a:extLst>
              <a:ext uri="{FF2B5EF4-FFF2-40B4-BE49-F238E27FC236}">
                <a16:creationId xmlns:a16="http://schemas.microsoft.com/office/drawing/2014/main" id="{9C33E9E7-1B1B-42D5-93FB-4126DF0557A0}"/>
              </a:ext>
            </a:extLst>
          </p:cNvPr>
          <p:cNvSpPr txBox="1"/>
          <p:nvPr/>
        </p:nvSpPr>
        <p:spPr>
          <a:xfrm>
            <a:off x="580153" y="3021044"/>
            <a:ext cx="7700247" cy="830997"/>
          </a:xfrm>
          <a:prstGeom prst="rect">
            <a:avLst/>
          </a:prstGeom>
          <a:noFill/>
        </p:spPr>
        <p:txBody>
          <a:bodyPr wrap="square">
            <a:spAutoFit/>
          </a:bodyPr>
          <a:lstStyle/>
          <a:p>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③</a:t>
            </a:r>
            <a:r>
              <a:rPr lang="en-US" altLang="zh-CN" sz="2400" kern="100" dirty="0">
                <a:effectLst/>
                <a:latin typeface="Times New Roman" panose="02020603050405020304" pitchFamily="18" charset="0"/>
                <a:ea typeface="宋体" panose="02010600030101010101" pitchFamily="2" charset="-122"/>
              </a:rPr>
              <a:t> SM</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：即</a:t>
            </a:r>
            <a:r>
              <a:rPr lang="en-US" altLang="zh-CN" sz="2400" kern="100" dirty="0">
                <a:effectLst/>
                <a:latin typeface="Times New Roman" panose="02020603050405020304" pitchFamily="18" charset="0"/>
                <a:ea typeface="宋体" panose="02010600030101010101" pitchFamily="2" charset="-122"/>
              </a:rPr>
              <a:t>ALU</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功能选择信号</a:t>
            </a:r>
            <a:r>
              <a:rPr lang="en-US" altLang="zh-CN" sz="2400" kern="100" dirty="0">
                <a:effectLst/>
                <a:latin typeface="Times New Roman" panose="02020603050405020304" pitchFamily="18" charset="0"/>
                <a:ea typeface="宋体" panose="02010600030101010101" pitchFamily="2" charset="-122"/>
              </a:rPr>
              <a:t>S</a:t>
            </a:r>
            <a:r>
              <a:rPr lang="en-US" altLang="zh-CN" sz="2400" kern="100" baseline="-25000" dirty="0">
                <a:effectLst/>
                <a:latin typeface="Times New Roman" panose="02020603050405020304" pitchFamily="18" charset="0"/>
                <a:ea typeface="宋体" panose="02010600030101010101" pitchFamily="2" charset="-122"/>
              </a:rPr>
              <a:t>3</a:t>
            </a:r>
            <a:r>
              <a:rPr lang="en-US" altLang="zh-CN" sz="2400" kern="100" dirty="0">
                <a:effectLst/>
                <a:latin typeface="Times New Roman" panose="02020603050405020304" pitchFamily="18" charset="0"/>
                <a:ea typeface="宋体" panose="02010600030101010101" pitchFamily="2" charset="-122"/>
              </a:rPr>
              <a:t>S</a:t>
            </a:r>
            <a:r>
              <a:rPr lang="en-US" altLang="zh-CN" sz="2400" kern="100" baseline="-25000" dirty="0">
                <a:effectLst/>
                <a:latin typeface="Times New Roman" panose="02020603050405020304" pitchFamily="18" charset="0"/>
                <a:ea typeface="宋体" panose="02010600030101010101" pitchFamily="2" charset="-122"/>
              </a:rPr>
              <a:t>2</a:t>
            </a:r>
            <a:r>
              <a:rPr lang="en-US" altLang="zh-CN" sz="2400" kern="100" dirty="0">
                <a:effectLst/>
                <a:latin typeface="Times New Roman" panose="02020603050405020304" pitchFamily="18" charset="0"/>
                <a:ea typeface="宋体" panose="02010600030101010101" pitchFamily="2" charset="-122"/>
              </a:rPr>
              <a:t>S</a:t>
            </a:r>
            <a:r>
              <a:rPr lang="en-US" altLang="zh-CN" sz="2400" kern="100" baseline="-25000" dirty="0">
                <a:effectLst/>
                <a:latin typeface="Times New Roman" panose="02020603050405020304" pitchFamily="18" charset="0"/>
                <a:ea typeface="宋体" panose="02010600030101010101" pitchFamily="2" charset="-122"/>
              </a:rPr>
              <a:t>1</a:t>
            </a:r>
            <a:r>
              <a:rPr lang="en-US" altLang="zh-CN" sz="2400" kern="100" dirty="0">
                <a:effectLst/>
                <a:latin typeface="Times New Roman" panose="02020603050405020304" pitchFamily="18" charset="0"/>
                <a:ea typeface="宋体" panose="02010600030101010101" pitchFamily="2" charset="-122"/>
              </a:rPr>
              <a:t>S</a:t>
            </a:r>
            <a:r>
              <a:rPr lang="en-US" altLang="zh-CN" sz="2400" kern="100" baseline="-25000" dirty="0">
                <a:effectLst/>
                <a:latin typeface="Times New Roman" panose="02020603050405020304" pitchFamily="18" charset="0"/>
                <a:ea typeface="宋体" panose="02010600030101010101" pitchFamily="2" charset="-122"/>
              </a:rPr>
              <a:t>0</a:t>
            </a:r>
            <a:r>
              <a:rPr lang="en-US" altLang="zh-CN" sz="2400" kern="100" dirty="0">
                <a:effectLst/>
                <a:latin typeface="Times New Roman" panose="02020603050405020304" pitchFamily="18" charset="0"/>
                <a:ea typeface="宋体" panose="02010600030101010101" pitchFamily="2" charset="-122"/>
              </a:rPr>
              <a:t>M</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，共</a:t>
            </a:r>
            <a:r>
              <a:rPr lang="en-US" altLang="zh-CN" sz="2400" kern="100" dirty="0">
                <a:effectLst/>
                <a:latin typeface="Times New Roman" panose="02020603050405020304" pitchFamily="18" charset="0"/>
                <a:ea typeface="宋体" panose="02010600030101010101" pitchFamily="2" charset="-122"/>
              </a:rPr>
              <a:t>5</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位，采取直接控制法（不译）。</a:t>
            </a:r>
            <a:endParaRPr lang="zh-CN" altLang="en-US" sz="2400" dirty="0"/>
          </a:p>
        </p:txBody>
      </p:sp>
      <p:sp>
        <p:nvSpPr>
          <p:cNvPr id="19" name="文本框 18">
            <a:extLst>
              <a:ext uri="{FF2B5EF4-FFF2-40B4-BE49-F238E27FC236}">
                <a16:creationId xmlns:a16="http://schemas.microsoft.com/office/drawing/2014/main" id="{5EABF604-9BFE-4816-B9FC-3C60C8E12F1A}"/>
              </a:ext>
            </a:extLst>
          </p:cNvPr>
          <p:cNvSpPr txBox="1"/>
          <p:nvPr/>
        </p:nvSpPr>
        <p:spPr>
          <a:xfrm>
            <a:off x="580154" y="4003014"/>
            <a:ext cx="7598646" cy="1800493"/>
          </a:xfrm>
          <a:prstGeom prst="rect">
            <a:avLst/>
          </a:prstGeom>
          <a:noFill/>
        </p:spPr>
        <p:txBody>
          <a:bodyPr wrap="square">
            <a:spAutoFit/>
          </a:bodyPr>
          <a:lstStyle/>
          <a:p>
            <a:pPr indent="269875" algn="just">
              <a:spcBef>
                <a:spcPts val="600"/>
              </a:spcBef>
            </a:pPr>
            <a:r>
              <a:rPr lang="zh-CN" altLang="zh-CN" sz="2400" kern="100" dirty="0">
                <a:effectLst/>
                <a:latin typeface="Times New Roman" panose="02020603050405020304" pitchFamily="18" charset="0"/>
                <a:ea typeface="宋体" panose="02010600030101010101" pitchFamily="2" charset="-122"/>
              </a:rPr>
              <a:t>④</a:t>
            </a:r>
            <a:r>
              <a:rPr lang="en-US" altLang="zh-CN" sz="2400" kern="100" dirty="0">
                <a:effectLst/>
                <a:latin typeface="Times New Roman" panose="02020603050405020304" pitchFamily="18" charset="0"/>
                <a:ea typeface="宋体" panose="02010600030101010101" pitchFamily="2" charset="-122"/>
              </a:rPr>
              <a:t> C</a:t>
            </a:r>
            <a:r>
              <a:rPr lang="en-US" altLang="zh-CN" sz="2400" kern="100" baseline="-25000" dirty="0">
                <a:effectLst/>
                <a:latin typeface="Times New Roman" panose="02020603050405020304" pitchFamily="18" charset="0"/>
                <a:ea typeface="宋体" panose="02010600030101010101" pitchFamily="2" charset="-122"/>
              </a:rPr>
              <a:t>0</a:t>
            </a:r>
            <a:r>
              <a:rPr lang="zh-CN" altLang="zh-CN" sz="2400" kern="100" dirty="0">
                <a:effectLst/>
                <a:latin typeface="Times New Roman" panose="02020603050405020304" pitchFamily="18" charset="0"/>
                <a:ea typeface="宋体" panose="02010600030101010101" pitchFamily="2" charset="-122"/>
              </a:rPr>
              <a:t>：初始进位设置，</a:t>
            </a:r>
            <a:r>
              <a:rPr lang="en-US" altLang="zh-CN" sz="2400" kern="100" dirty="0">
                <a:effectLst/>
                <a:latin typeface="Times New Roman" panose="02020603050405020304" pitchFamily="18" charset="0"/>
                <a:ea typeface="宋体" panose="02010600030101010101" pitchFamily="2" charset="-122"/>
              </a:rPr>
              <a:t>2</a:t>
            </a:r>
            <a:r>
              <a:rPr lang="zh-CN" altLang="zh-CN" sz="2400" kern="100" dirty="0">
                <a:effectLst/>
                <a:latin typeface="Times New Roman" panose="02020603050405020304" pitchFamily="18" charset="0"/>
                <a:ea typeface="宋体" panose="02010600030101010101" pitchFamily="2" charset="-122"/>
              </a:rPr>
              <a:t>位。</a:t>
            </a:r>
          </a:p>
          <a:p>
            <a:pPr marL="342900" lvl="0" indent="-342900" algn="just">
              <a:spcBef>
                <a:spcPts val="600"/>
              </a:spcBef>
              <a:buSzPts val="1200"/>
              <a:buFont typeface="Wingdings" panose="05000000000000000000" pitchFamily="2" charset="2"/>
              <a:buChar char=""/>
            </a:pPr>
            <a:r>
              <a:rPr lang="en-US" altLang="zh-CN" sz="2400" kern="100" dirty="0">
                <a:solidFill>
                  <a:srgbClr val="0000FF"/>
                </a:solidFill>
                <a:effectLst/>
                <a:latin typeface="Times New Roman" panose="02020603050405020304" pitchFamily="18" charset="0"/>
                <a:ea typeface="宋体" panose="02010600030101010101" pitchFamily="2" charset="-122"/>
              </a:rPr>
              <a:t>00</a:t>
            </a:r>
            <a:r>
              <a:rPr lang="en-US" altLang="zh-CN" sz="2400" kern="100" dirty="0">
                <a:effectLst/>
                <a:latin typeface="Times New Roman" panose="02020603050405020304" pitchFamily="18" charset="0"/>
                <a:ea typeface="宋体" panose="02010600030101010101" pitchFamily="2" charset="-122"/>
              </a:rPr>
              <a:t>   0</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C</a:t>
            </a:r>
            <a:r>
              <a:rPr lang="en-US" altLang="zh-CN" sz="2400" kern="100" baseline="-25000" dirty="0">
                <a:effectLst/>
                <a:latin typeface="Times New Roman" panose="02020603050405020304" pitchFamily="18" charset="0"/>
                <a:ea typeface="宋体" panose="02010600030101010101" pitchFamily="2" charset="-122"/>
              </a:rPr>
              <a:t>0</a:t>
            </a:r>
            <a:r>
              <a:rPr lang="zh-CN" altLang="zh-CN" sz="2400" kern="100" dirty="0">
                <a:effectLst/>
                <a:latin typeface="Times New Roman" panose="02020603050405020304" pitchFamily="18" charset="0"/>
                <a:ea typeface="宋体" panose="02010600030101010101" pitchFamily="2" charset="-122"/>
              </a:rPr>
              <a:t>。</a:t>
            </a:r>
          </a:p>
          <a:p>
            <a:pPr marL="342900" lvl="0" indent="-342900" algn="just">
              <a:spcBef>
                <a:spcPts val="600"/>
              </a:spcBef>
              <a:buSzPts val="1200"/>
              <a:buFont typeface="Wingdings" panose="05000000000000000000" pitchFamily="2" charset="2"/>
              <a:buChar char=""/>
            </a:pPr>
            <a:r>
              <a:rPr lang="en-US" altLang="zh-CN" sz="2400" kern="100" dirty="0">
                <a:solidFill>
                  <a:srgbClr val="0000FF"/>
                </a:solidFill>
                <a:effectLst/>
                <a:latin typeface="Times New Roman" panose="02020603050405020304" pitchFamily="18" charset="0"/>
                <a:ea typeface="宋体" panose="02010600030101010101" pitchFamily="2" charset="-122"/>
              </a:rPr>
              <a:t>01</a:t>
            </a:r>
            <a:r>
              <a:rPr lang="en-US" altLang="zh-CN" sz="2400" kern="100" dirty="0">
                <a:effectLst/>
                <a:latin typeface="Times New Roman" panose="02020603050405020304" pitchFamily="18" charset="0"/>
                <a:ea typeface="宋体" panose="02010600030101010101" pitchFamily="2" charset="-122"/>
              </a:rPr>
              <a:t>   1</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C</a:t>
            </a:r>
            <a:r>
              <a:rPr lang="en-US" altLang="zh-CN" sz="2400" kern="100" baseline="-25000" dirty="0">
                <a:effectLst/>
                <a:latin typeface="Times New Roman" panose="02020603050405020304" pitchFamily="18" charset="0"/>
                <a:ea typeface="宋体" panose="02010600030101010101" pitchFamily="2" charset="-122"/>
              </a:rPr>
              <a:t>0</a:t>
            </a:r>
            <a:r>
              <a:rPr lang="zh-CN" altLang="zh-CN" sz="2400" kern="100" dirty="0">
                <a:effectLst/>
                <a:latin typeface="Times New Roman" panose="02020603050405020304" pitchFamily="18" charset="0"/>
                <a:ea typeface="宋体" panose="02010600030101010101" pitchFamily="2" charset="-122"/>
              </a:rPr>
              <a:t>。</a:t>
            </a:r>
          </a:p>
          <a:p>
            <a:pPr marL="342900" lvl="0" indent="-3429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10   PSW</a:t>
            </a:r>
            <a:r>
              <a:rPr lang="en-US" altLang="zh-CN" sz="2400" kern="100" baseline="-25000" dirty="0">
                <a:effectLst/>
                <a:latin typeface="Times New Roman" panose="02020603050405020304" pitchFamily="18" charset="0"/>
                <a:ea typeface="宋体" panose="02010600030101010101" pitchFamily="2" charset="-122"/>
              </a:rPr>
              <a:t>0</a:t>
            </a:r>
            <a:r>
              <a:rPr lang="zh-CN" altLang="zh-CN" sz="2400" kern="100" dirty="0">
                <a:effectLst/>
                <a:latin typeface="Times New Roman" panose="02020603050405020304" pitchFamily="18" charset="0"/>
                <a:ea typeface="宋体" panose="02010600030101010101" pitchFamily="2" charset="-122"/>
              </a:rPr>
              <a:t>（进位位）→</a:t>
            </a:r>
            <a:r>
              <a:rPr lang="en-US" altLang="zh-CN" sz="2400" kern="100" dirty="0">
                <a:effectLst/>
                <a:latin typeface="Times New Roman" panose="02020603050405020304" pitchFamily="18" charset="0"/>
                <a:ea typeface="宋体" panose="02010600030101010101" pitchFamily="2" charset="-122"/>
              </a:rPr>
              <a:t>C</a:t>
            </a:r>
            <a:r>
              <a:rPr lang="en-US" altLang="zh-CN" sz="2400" kern="100" baseline="-25000" dirty="0">
                <a:effectLst/>
                <a:latin typeface="Times New Roman" panose="02020603050405020304" pitchFamily="18" charset="0"/>
                <a:ea typeface="宋体" panose="02010600030101010101" pitchFamily="2" charset="-122"/>
              </a:rPr>
              <a:t>0</a:t>
            </a:r>
            <a:r>
              <a:rPr lang="zh-CN" altLang="zh-CN" sz="2400" kern="100" dirty="0">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1056843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23</a:t>
            </a:fld>
            <a:endParaRPr lang="zh-CN" altLang="en-US"/>
          </a:p>
        </p:txBody>
      </p:sp>
      <p:pic>
        <p:nvPicPr>
          <p:cNvPr id="1027" name="Picture 3">
            <a:extLst>
              <a:ext uri="{FF2B5EF4-FFF2-40B4-BE49-F238E27FC236}">
                <a16:creationId xmlns:a16="http://schemas.microsoft.com/office/drawing/2014/main" id="{C3A894DD-6EDD-4022-B5D0-E5F96A4AE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975" y="1317295"/>
            <a:ext cx="7273925" cy="111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96043CD6-A303-4680-97C3-2F4808F6CA99}"/>
              </a:ext>
            </a:extLst>
          </p:cNvPr>
          <p:cNvSpPr txBox="1"/>
          <p:nvPr/>
        </p:nvSpPr>
        <p:spPr>
          <a:xfrm>
            <a:off x="3295650" y="2580243"/>
            <a:ext cx="31242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16" name="文本框 15">
            <a:extLst>
              <a:ext uri="{FF2B5EF4-FFF2-40B4-BE49-F238E27FC236}">
                <a16:creationId xmlns:a16="http://schemas.microsoft.com/office/drawing/2014/main" id="{4D934DFB-6655-4520-8118-97169409EA5C}"/>
              </a:ext>
            </a:extLst>
          </p:cNvPr>
          <p:cNvSpPr txBox="1"/>
          <p:nvPr/>
        </p:nvSpPr>
        <p:spPr>
          <a:xfrm>
            <a:off x="815974" y="3551585"/>
            <a:ext cx="6562725" cy="2246769"/>
          </a:xfrm>
          <a:prstGeom prst="rect">
            <a:avLst/>
          </a:prstGeom>
          <a:noFill/>
        </p:spPr>
        <p:txBody>
          <a:bodyPr wrap="square">
            <a:spAutoFit/>
          </a:bodyPr>
          <a:lstStyle/>
          <a:p>
            <a:pPr indent="269875" algn="just">
              <a:spcBef>
                <a:spcPts val="600"/>
              </a:spcBef>
            </a:pPr>
            <a:r>
              <a:rPr lang="zh-CN" altLang="zh-CN" sz="2400" kern="100" dirty="0">
                <a:effectLst/>
                <a:latin typeface="Times New Roman" panose="02020603050405020304" pitchFamily="18" charset="0"/>
                <a:ea typeface="宋体" panose="02010600030101010101" pitchFamily="2" charset="-122"/>
              </a:rPr>
              <a:t>⑤</a:t>
            </a:r>
            <a:r>
              <a:rPr lang="en-US" altLang="zh-CN" sz="2400" kern="100" dirty="0">
                <a:effectLst/>
                <a:latin typeface="Times New Roman" panose="02020603050405020304" pitchFamily="18" charset="0"/>
                <a:ea typeface="宋体" panose="02010600030101010101" pitchFamily="2" charset="-122"/>
              </a:rPr>
              <a:t> S</a:t>
            </a:r>
            <a:r>
              <a:rPr lang="zh-CN" altLang="zh-CN" sz="2400" kern="100" dirty="0">
                <a:effectLst/>
                <a:latin typeface="Times New Roman" panose="02020603050405020304" pitchFamily="18" charset="0"/>
                <a:ea typeface="宋体" panose="02010600030101010101" pitchFamily="2" charset="-122"/>
              </a:rPr>
              <a:t>：移位器控制，</a:t>
            </a:r>
            <a:r>
              <a:rPr lang="en-US" altLang="zh-CN" sz="2400" kern="100" dirty="0">
                <a:effectLst/>
                <a:latin typeface="Times New Roman" panose="02020603050405020304" pitchFamily="18" charset="0"/>
                <a:ea typeface="宋体" panose="02010600030101010101" pitchFamily="2" charset="-122"/>
              </a:rPr>
              <a:t>2</a:t>
            </a:r>
            <a:r>
              <a:rPr lang="zh-CN" altLang="zh-CN" sz="2400" kern="100" dirty="0">
                <a:effectLst/>
                <a:latin typeface="Times New Roman" panose="02020603050405020304" pitchFamily="18" charset="0"/>
                <a:ea typeface="宋体" panose="02010600030101010101" pitchFamily="2" charset="-122"/>
              </a:rPr>
              <a:t>位。</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00   DM</a:t>
            </a:r>
            <a:r>
              <a:rPr lang="zh-CN" altLang="zh-CN" sz="2400" kern="100" dirty="0">
                <a:effectLst/>
                <a:latin typeface="Times New Roman" panose="02020603050405020304" pitchFamily="18" charset="0"/>
                <a:ea typeface="宋体" panose="02010600030101010101" pitchFamily="2" charset="-122"/>
              </a:rPr>
              <a:t>（直传）。</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01   SL</a:t>
            </a:r>
            <a:r>
              <a:rPr lang="zh-CN" altLang="zh-CN" sz="2400" kern="100" dirty="0">
                <a:effectLst/>
                <a:latin typeface="Times New Roman" panose="02020603050405020304" pitchFamily="18" charset="0"/>
                <a:ea typeface="宋体" panose="02010600030101010101" pitchFamily="2" charset="-122"/>
              </a:rPr>
              <a:t>（左移）。</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10   SR</a:t>
            </a:r>
            <a:r>
              <a:rPr lang="zh-CN" altLang="zh-CN" sz="2400" kern="100" dirty="0">
                <a:effectLst/>
                <a:latin typeface="Times New Roman" panose="02020603050405020304" pitchFamily="18" charset="0"/>
                <a:ea typeface="宋体" panose="02010600030101010101" pitchFamily="2" charset="-122"/>
              </a:rPr>
              <a:t>（右移）。</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11   EX</a:t>
            </a:r>
            <a:r>
              <a:rPr lang="zh-CN" altLang="zh-CN" sz="2400" kern="100" dirty="0">
                <a:effectLst/>
                <a:latin typeface="Times New Roman" panose="02020603050405020304" pitchFamily="18" charset="0"/>
                <a:ea typeface="宋体" panose="02010600030101010101" pitchFamily="2" charset="-122"/>
              </a:rPr>
              <a:t>（高、低字节交换）。</a:t>
            </a:r>
          </a:p>
        </p:txBody>
      </p:sp>
    </p:spTree>
    <p:extLst>
      <p:ext uri="{BB962C8B-B14F-4D97-AF65-F5344CB8AC3E}">
        <p14:creationId xmlns:p14="http://schemas.microsoft.com/office/powerpoint/2010/main" val="28148220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24</a:t>
            </a:fld>
            <a:endParaRPr lang="zh-CN" altLang="en-US"/>
          </a:p>
        </p:txBody>
      </p:sp>
      <p:pic>
        <p:nvPicPr>
          <p:cNvPr id="1027" name="Picture 3">
            <a:extLst>
              <a:ext uri="{FF2B5EF4-FFF2-40B4-BE49-F238E27FC236}">
                <a16:creationId xmlns:a16="http://schemas.microsoft.com/office/drawing/2014/main" id="{C3A894DD-6EDD-4022-B5D0-E5F96A4AE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975" y="987095"/>
            <a:ext cx="7273925" cy="111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96043CD6-A303-4680-97C3-2F4808F6CA99}"/>
              </a:ext>
            </a:extLst>
          </p:cNvPr>
          <p:cNvSpPr txBox="1"/>
          <p:nvPr/>
        </p:nvSpPr>
        <p:spPr>
          <a:xfrm>
            <a:off x="3295650" y="2148443"/>
            <a:ext cx="31242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14" name="文本框 13">
            <a:extLst>
              <a:ext uri="{FF2B5EF4-FFF2-40B4-BE49-F238E27FC236}">
                <a16:creationId xmlns:a16="http://schemas.microsoft.com/office/drawing/2014/main" id="{8D2197E2-6522-4901-B64B-FA2DDC5E6E1E}"/>
              </a:ext>
            </a:extLst>
          </p:cNvPr>
          <p:cNvSpPr txBox="1"/>
          <p:nvPr/>
        </p:nvSpPr>
        <p:spPr>
          <a:xfrm>
            <a:off x="152401" y="2517775"/>
            <a:ext cx="8904441" cy="4031873"/>
          </a:xfrm>
          <a:prstGeom prst="rect">
            <a:avLst/>
          </a:prstGeom>
          <a:noFill/>
        </p:spPr>
        <p:txBody>
          <a:bodyPr wrap="square">
            <a:spAutoFit/>
          </a:bodyPr>
          <a:lstStyle/>
          <a:p>
            <a:pPr indent="269875" algn="just">
              <a:spcBef>
                <a:spcPts val="600"/>
              </a:spcBef>
            </a:pPr>
            <a:r>
              <a:rPr lang="zh-CN" altLang="zh-CN" sz="2400" kern="100" dirty="0">
                <a:effectLst/>
                <a:latin typeface="Times New Roman" panose="02020603050405020304" pitchFamily="18" charset="0"/>
                <a:ea typeface="宋体" panose="02010600030101010101" pitchFamily="2" charset="-122"/>
              </a:rPr>
              <a:t>⑥</a:t>
            </a:r>
            <a:r>
              <a:rPr lang="en-US" altLang="zh-CN" sz="2400" kern="100" dirty="0">
                <a:effectLst/>
                <a:latin typeface="Times New Roman" panose="02020603050405020304" pitchFamily="18" charset="0"/>
                <a:ea typeface="宋体" panose="02010600030101010101" pitchFamily="2" charset="-122"/>
              </a:rPr>
              <a:t> ZO</a:t>
            </a:r>
            <a:r>
              <a:rPr lang="zh-CN" altLang="zh-CN" sz="2400" kern="100" dirty="0">
                <a:effectLst/>
                <a:latin typeface="Times New Roman" panose="02020603050405020304" pitchFamily="18" charset="0"/>
                <a:ea typeface="宋体" panose="02010600030101010101" pitchFamily="2" charset="-122"/>
              </a:rPr>
              <a:t>：内总线输出分配，</a:t>
            </a:r>
            <a:r>
              <a:rPr lang="en-US" altLang="zh-CN" sz="2400" kern="100" dirty="0">
                <a:effectLst/>
                <a:latin typeface="Times New Roman" panose="02020603050405020304" pitchFamily="18" charset="0"/>
                <a:ea typeface="宋体" panose="02010600030101010101" pitchFamily="2" charset="-122"/>
              </a:rPr>
              <a:t>3</a:t>
            </a:r>
            <a:r>
              <a:rPr lang="zh-CN" altLang="zh-CN" sz="2400" kern="100" dirty="0">
                <a:effectLst/>
                <a:latin typeface="Times New Roman" panose="02020603050405020304" pitchFamily="18" charset="0"/>
                <a:ea typeface="宋体" panose="02010600030101010101" pitchFamily="2" charset="-122"/>
              </a:rPr>
              <a:t>位。</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000  </a:t>
            </a:r>
            <a:r>
              <a:rPr lang="zh-CN" altLang="zh-CN" sz="2400" kern="100" dirty="0">
                <a:effectLst/>
                <a:latin typeface="Times New Roman" panose="02020603050405020304" pitchFamily="18" charset="0"/>
                <a:ea typeface="宋体" panose="02010600030101010101" pitchFamily="2" charset="-122"/>
              </a:rPr>
              <a:t>无输出，不发打入脉冲。</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001  </a:t>
            </a:r>
            <a:r>
              <a:rPr lang="en-US" altLang="zh-CN" sz="2400" kern="100" dirty="0" err="1">
                <a:effectLst/>
                <a:latin typeface="Times New Roman" panose="02020603050405020304" pitchFamily="18" charset="0"/>
                <a:ea typeface="宋体" panose="02010600030101010101" pitchFamily="2" charset="-122"/>
              </a:rPr>
              <a:t>CPR</a:t>
            </a:r>
            <a:r>
              <a:rPr lang="en-US" altLang="zh-CN" sz="2400" i="1" kern="100" baseline="-25000" dirty="0" err="1">
                <a:effectLst/>
                <a:latin typeface="Times New Roman" panose="02020603050405020304" pitchFamily="18" charset="0"/>
                <a:ea typeface="宋体" panose="02010600030101010101" pitchFamily="2" charset="-122"/>
              </a:rPr>
              <a:t>j</a:t>
            </a:r>
            <a:r>
              <a:rPr lang="zh-CN" altLang="zh-CN" sz="2400" kern="100" dirty="0">
                <a:effectLst/>
                <a:latin typeface="Times New Roman" panose="02020603050405020304" pitchFamily="18" charset="0"/>
                <a:ea typeface="宋体" panose="02010600030101010101" pitchFamily="2" charset="-122"/>
              </a:rPr>
              <a:t>（由机器指令中的寄存器号具体指明</a:t>
            </a:r>
            <a:r>
              <a:rPr lang="en-US" altLang="zh-CN" sz="2400" kern="100" dirty="0" err="1">
                <a:effectLst/>
                <a:latin typeface="Times New Roman" panose="02020603050405020304" pitchFamily="18" charset="0"/>
                <a:ea typeface="宋体" panose="02010600030101010101" pitchFamily="2" charset="-122"/>
              </a:rPr>
              <a:t>R</a:t>
            </a:r>
            <a:r>
              <a:rPr lang="en-US" altLang="zh-CN" sz="2400" i="1" kern="100" baseline="-25000" dirty="0" err="1">
                <a:effectLst/>
                <a:latin typeface="Times New Roman" panose="02020603050405020304" pitchFamily="18" charset="0"/>
                <a:ea typeface="宋体" panose="02010600030101010101" pitchFamily="2" charset="-122"/>
              </a:rPr>
              <a:t>j</a:t>
            </a:r>
            <a:r>
              <a:rPr lang="zh-CN" altLang="zh-CN" sz="2400" kern="100" dirty="0">
                <a:effectLst/>
                <a:latin typeface="Times New Roman" panose="02020603050405020304" pitchFamily="18" charset="0"/>
                <a:ea typeface="宋体" panose="02010600030101010101" pitchFamily="2" charset="-122"/>
              </a:rPr>
              <a:t>）。</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010  CPC</a:t>
            </a:r>
            <a:r>
              <a:rPr lang="zh-CN" altLang="zh-CN" sz="2400" kern="100" dirty="0">
                <a:effectLst/>
                <a:latin typeface="Times New Roman" panose="02020603050405020304" pitchFamily="18" charset="0"/>
                <a:ea typeface="宋体" panose="02010600030101010101" pitchFamily="2" charset="-122"/>
              </a:rPr>
              <a:t>。</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011  CPD</a:t>
            </a:r>
            <a:r>
              <a:rPr lang="zh-CN" altLang="zh-CN" sz="2400" kern="100" dirty="0">
                <a:effectLst/>
                <a:latin typeface="Times New Roman" panose="02020603050405020304" pitchFamily="18" charset="0"/>
                <a:ea typeface="宋体" panose="02010600030101010101" pitchFamily="2" charset="-122"/>
              </a:rPr>
              <a:t>。</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100  CPIR</a:t>
            </a:r>
            <a:r>
              <a:rPr lang="zh-CN" altLang="zh-CN" sz="2400" kern="100" dirty="0">
                <a:effectLst/>
                <a:latin typeface="Times New Roman" panose="02020603050405020304" pitchFamily="18" charset="0"/>
                <a:ea typeface="宋体" panose="02010600030101010101" pitchFamily="2" charset="-122"/>
              </a:rPr>
              <a:t>。</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101  CPMAR</a:t>
            </a:r>
            <a:r>
              <a:rPr lang="zh-CN" altLang="zh-CN" sz="2400" kern="100" dirty="0">
                <a:effectLst/>
                <a:latin typeface="Times New Roman" panose="02020603050405020304" pitchFamily="18" charset="0"/>
                <a:ea typeface="宋体" panose="02010600030101010101" pitchFamily="2" charset="-122"/>
              </a:rPr>
              <a:t>。</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110  CPMDR</a:t>
            </a:r>
            <a:r>
              <a:rPr lang="zh-CN" altLang="zh-CN" sz="2400" kern="100" dirty="0">
                <a:effectLst/>
                <a:latin typeface="Times New Roman" panose="02020603050405020304" pitchFamily="18" charset="0"/>
                <a:ea typeface="宋体" panose="02010600030101010101" pitchFamily="2" charset="-122"/>
              </a:rPr>
              <a:t>。</a:t>
            </a:r>
            <a:endParaRPr lang="en-US" altLang="zh-CN" sz="2400" kern="100" dirty="0">
              <a:effectLst/>
              <a:latin typeface="Times New Roman" panose="02020603050405020304" pitchFamily="18" charset="0"/>
              <a:ea typeface="宋体" panose="02010600030101010101" pitchFamily="2" charset="-122"/>
            </a:endParaRPr>
          </a:p>
          <a:p>
            <a:pPr marL="1143000" lvl="2" indent="-228600" algn="just">
              <a:spcBef>
                <a:spcPts val="600"/>
              </a:spcBef>
              <a:buSzPts val="1200"/>
              <a:buFont typeface="Wingdings" panose="05000000000000000000" pitchFamily="2" charset="2"/>
              <a:buChar char=""/>
            </a:pPr>
            <a:r>
              <a:rPr lang="en-US" altLang="zh-CN" sz="2400" kern="100" dirty="0">
                <a:latin typeface="Times New Roman" panose="02020603050405020304" pitchFamily="18" charset="0"/>
                <a:ea typeface="宋体" panose="02010600030101010101" pitchFamily="2" charset="-122"/>
              </a:rPr>
              <a:t>111  CPPC</a:t>
            </a:r>
            <a:r>
              <a:rPr lang="zh-CN" altLang="zh-CN" sz="2400" kern="100" dirty="0">
                <a:latin typeface="Times New Roman" panose="02020603050405020304" pitchFamily="18" charset="0"/>
                <a:ea typeface="宋体" panose="02010600030101010101" pitchFamily="2" charset="-122"/>
              </a:rPr>
              <a:t>（</a:t>
            </a:r>
            <a:r>
              <a:rPr lang="zh-CN" altLang="zh-CN" sz="2000" kern="100" dirty="0">
                <a:latin typeface="Times New Roman" panose="02020603050405020304" pitchFamily="18" charset="0"/>
                <a:ea typeface="宋体" panose="02010600030101010101" pitchFamily="2" charset="-122"/>
              </a:rPr>
              <a:t>专用的</a:t>
            </a:r>
            <a:r>
              <a:rPr lang="en-US" altLang="zh-CN" sz="2000" kern="100" dirty="0">
                <a:latin typeface="Times New Roman" panose="02020603050405020304" pitchFamily="18" charset="0"/>
                <a:ea typeface="宋体" panose="02010600030101010101" pitchFamily="2" charset="-122"/>
              </a:rPr>
              <a:t>CPPC</a:t>
            </a:r>
            <a:r>
              <a:rPr lang="zh-CN" altLang="zh-CN" sz="2000" kern="100" dirty="0">
                <a:latin typeface="Times New Roman" panose="02020603050405020304" pitchFamily="18" charset="0"/>
                <a:ea typeface="宋体" panose="02010600030101010101" pitchFamily="2" charset="-122"/>
              </a:rPr>
              <a:t>命令，用于取指、变址</a:t>
            </a:r>
            <a:r>
              <a:rPr lang="zh-CN" altLang="en-US" sz="2000" kern="100" dirty="0">
                <a:latin typeface="Times New Roman" panose="02020603050405020304" pitchFamily="18" charset="0"/>
                <a:ea typeface="宋体" panose="02010600030101010101" pitchFamily="2" charset="-122"/>
              </a:rPr>
              <a:t>中打入</a:t>
            </a:r>
            <a:r>
              <a:rPr lang="en-US" altLang="zh-CN" sz="2000" kern="100" dirty="0">
                <a:latin typeface="Times New Roman" panose="02020603050405020304" pitchFamily="18" charset="0"/>
                <a:ea typeface="宋体" panose="02010600030101010101" pitchFamily="2" charset="-122"/>
              </a:rPr>
              <a:t>PC</a:t>
            </a:r>
            <a:r>
              <a:rPr lang="zh-CN" altLang="zh-CN" sz="2400" kern="100" dirty="0">
                <a:latin typeface="Times New Roman" panose="02020603050405020304" pitchFamily="18" charset="0"/>
                <a:ea typeface="宋体" panose="02010600030101010101" pitchFamily="2" charset="-122"/>
              </a:rPr>
              <a:t>）。</a:t>
            </a:r>
            <a:endParaRPr lang="zh-CN" altLang="en-US" sz="24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34225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25</a:t>
            </a:fld>
            <a:endParaRPr lang="zh-CN" altLang="en-US"/>
          </a:p>
        </p:txBody>
      </p:sp>
      <p:pic>
        <p:nvPicPr>
          <p:cNvPr id="1027" name="Picture 3">
            <a:extLst>
              <a:ext uri="{FF2B5EF4-FFF2-40B4-BE49-F238E27FC236}">
                <a16:creationId xmlns:a16="http://schemas.microsoft.com/office/drawing/2014/main" id="{C3A894DD-6EDD-4022-B5D0-E5F96A4AE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975" y="1317295"/>
            <a:ext cx="7273925" cy="111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96043CD6-A303-4680-97C3-2F4808F6CA99}"/>
              </a:ext>
            </a:extLst>
          </p:cNvPr>
          <p:cNvSpPr txBox="1"/>
          <p:nvPr/>
        </p:nvSpPr>
        <p:spPr>
          <a:xfrm>
            <a:off x="3295650" y="2580243"/>
            <a:ext cx="31242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14" name="文本框 13">
            <a:extLst>
              <a:ext uri="{FF2B5EF4-FFF2-40B4-BE49-F238E27FC236}">
                <a16:creationId xmlns:a16="http://schemas.microsoft.com/office/drawing/2014/main" id="{D6C1F506-7DD9-4C1D-B7E4-596442D930FB}"/>
              </a:ext>
            </a:extLst>
          </p:cNvPr>
          <p:cNvSpPr txBox="1"/>
          <p:nvPr/>
        </p:nvSpPr>
        <p:spPr>
          <a:xfrm>
            <a:off x="527050" y="3154411"/>
            <a:ext cx="8390092" cy="3049553"/>
          </a:xfrm>
          <a:prstGeom prst="rect">
            <a:avLst/>
          </a:prstGeom>
          <a:noFill/>
        </p:spPr>
        <p:txBody>
          <a:bodyPr wrap="square">
            <a:spAutoFit/>
          </a:bodyPr>
          <a:lstStyle/>
          <a:p>
            <a:pPr indent="266700" algn="just">
              <a:spcBef>
                <a:spcPts val="600"/>
              </a:spcBef>
              <a:spcAft>
                <a:spcPts val="500"/>
              </a:spcAft>
            </a:pPr>
            <a:r>
              <a:rPr lang="en-US" altLang="zh-CN" sz="2400" kern="100" dirty="0">
                <a:effectLst/>
                <a:latin typeface="Arial" panose="020B0604020202020204" pitchFamily="34" charset="0"/>
                <a:ea typeface="黑体" panose="02010609060101010101" pitchFamily="49" charset="-122"/>
                <a:cs typeface="Times New Roman" panose="02020603050405020304" pitchFamily="18" charset="0"/>
              </a:rPr>
              <a:t>2</a:t>
            </a:r>
            <a:r>
              <a:rPr lang="zh-CN" altLang="zh-CN" sz="2400" kern="100" dirty="0">
                <a:effectLst/>
                <a:latin typeface="Arial" panose="020B0604020202020204" pitchFamily="34" charset="0"/>
                <a:ea typeface="黑体" panose="02010609060101010101" pitchFamily="49" charset="-122"/>
              </a:rPr>
              <a:t>．访存操作控制字段</a:t>
            </a:r>
            <a:endParaRPr lang="zh-CN" altLang="zh-CN" sz="2400" kern="100" dirty="0">
              <a:effectLst/>
              <a:latin typeface="Times New Roman" panose="02020603050405020304" pitchFamily="18" charset="0"/>
              <a:ea typeface="宋体" panose="02010600030101010101" pitchFamily="2" charset="-122"/>
            </a:endParaRPr>
          </a:p>
          <a:p>
            <a:pPr indent="269875" algn="just">
              <a:spcBef>
                <a:spcPts val="600"/>
              </a:spcBef>
            </a:pPr>
            <a:r>
              <a:rPr lang="en-US" altLang="zh-CN" sz="2400" kern="100" dirty="0">
                <a:effectLst/>
                <a:latin typeface="Times New Roman" panose="02020603050405020304" pitchFamily="18" charset="0"/>
                <a:ea typeface="宋体" panose="02010600030101010101" pitchFamily="2" charset="-122"/>
              </a:rPr>
              <a:t>EMAR</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1</a:t>
            </a:r>
            <a:r>
              <a:rPr lang="zh-CN" altLang="zh-CN" sz="2400" kern="100" dirty="0">
                <a:effectLst/>
                <a:latin typeface="Times New Roman" panose="02020603050405020304" pitchFamily="18" charset="0"/>
                <a:ea typeface="宋体" panose="02010600030101010101" pitchFamily="2" charset="-122"/>
              </a:rPr>
              <a:t>位，为</a:t>
            </a:r>
            <a:r>
              <a:rPr lang="en-US" altLang="zh-CN" sz="2400" kern="100" dirty="0">
                <a:effectLst/>
                <a:latin typeface="Times New Roman" panose="02020603050405020304" pitchFamily="18" charset="0"/>
                <a:ea typeface="宋体" panose="02010600030101010101" pitchFamily="2" charset="-122"/>
              </a:rPr>
              <a:t>1</a:t>
            </a:r>
            <a:r>
              <a:rPr lang="zh-CN" altLang="zh-CN" sz="2400" kern="100" dirty="0">
                <a:effectLst/>
                <a:latin typeface="Times New Roman" panose="02020603050405020304" pitchFamily="18" charset="0"/>
                <a:ea typeface="宋体" panose="02010600030101010101" pitchFamily="2" charset="-122"/>
              </a:rPr>
              <a:t>时由</a:t>
            </a:r>
            <a:r>
              <a:rPr lang="en-US" altLang="zh-CN" sz="2400" kern="100" dirty="0">
                <a:effectLst/>
                <a:latin typeface="Times New Roman" panose="02020603050405020304" pitchFamily="18" charset="0"/>
                <a:ea typeface="宋体" panose="02010600030101010101" pitchFamily="2" charset="-122"/>
              </a:rPr>
              <a:t>MAR</a:t>
            </a:r>
            <a:r>
              <a:rPr lang="zh-CN" altLang="zh-CN" sz="2400" kern="100" dirty="0">
                <a:effectLst/>
                <a:latin typeface="Times New Roman" panose="02020603050405020304" pitchFamily="18" charset="0"/>
                <a:ea typeface="宋体" panose="02010600030101010101" pitchFamily="2" charset="-122"/>
              </a:rPr>
              <a:t>向地址总线提供有效地址，为</a:t>
            </a:r>
            <a:r>
              <a:rPr lang="en-US" altLang="zh-CN" sz="2400" kern="100" dirty="0">
                <a:effectLst/>
                <a:latin typeface="Times New Roman" panose="02020603050405020304" pitchFamily="18" charset="0"/>
                <a:ea typeface="宋体" panose="02010600030101010101" pitchFamily="2" charset="-122"/>
              </a:rPr>
              <a:t>0</a:t>
            </a:r>
            <a:r>
              <a:rPr lang="zh-CN" altLang="zh-CN" sz="2400" kern="100" dirty="0">
                <a:effectLst/>
                <a:latin typeface="Times New Roman" panose="02020603050405020304" pitchFamily="18" charset="0"/>
                <a:ea typeface="宋体" panose="02010600030101010101" pitchFamily="2" charset="-122"/>
              </a:rPr>
              <a:t>时</a:t>
            </a:r>
            <a:r>
              <a:rPr lang="en-US" altLang="zh-CN" sz="2400" kern="100" dirty="0">
                <a:effectLst/>
                <a:latin typeface="Times New Roman" panose="02020603050405020304" pitchFamily="18" charset="0"/>
                <a:ea typeface="宋体" panose="02010600030101010101" pitchFamily="2" charset="-122"/>
              </a:rPr>
              <a:t>MAR</a:t>
            </a:r>
            <a:r>
              <a:rPr lang="zh-CN" altLang="zh-CN" sz="2400" kern="100" dirty="0">
                <a:effectLst/>
                <a:latin typeface="Times New Roman" panose="02020603050405020304" pitchFamily="18" charset="0"/>
                <a:ea typeface="宋体" panose="02010600030101010101" pitchFamily="2" charset="-122"/>
              </a:rPr>
              <a:t>与地址总线断开。</a:t>
            </a:r>
          </a:p>
          <a:p>
            <a:pPr indent="269875" algn="just">
              <a:spcBef>
                <a:spcPts val="600"/>
              </a:spcBef>
            </a:pPr>
            <a:r>
              <a:rPr lang="en-US" altLang="zh-CN" sz="2400" kern="100" dirty="0">
                <a:effectLst/>
                <a:latin typeface="Times New Roman" panose="02020603050405020304" pitchFamily="18" charset="0"/>
                <a:ea typeface="宋体" panose="02010600030101010101" pitchFamily="2" charset="-122"/>
              </a:rPr>
              <a:t>R</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1</a:t>
            </a:r>
            <a:r>
              <a:rPr lang="zh-CN" altLang="zh-CN" sz="2400" kern="100" dirty="0">
                <a:effectLst/>
                <a:latin typeface="Times New Roman" panose="02020603050405020304" pitchFamily="18" charset="0"/>
                <a:ea typeface="宋体" panose="02010600030101010101" pitchFamily="2" charset="-122"/>
              </a:rPr>
              <a:t>位，为</a:t>
            </a:r>
            <a:r>
              <a:rPr lang="en-US" altLang="zh-CN" sz="2400" kern="100" dirty="0">
                <a:effectLst/>
                <a:latin typeface="Times New Roman" panose="02020603050405020304" pitchFamily="18" charset="0"/>
                <a:ea typeface="宋体" panose="02010600030101010101" pitchFamily="2" charset="-122"/>
              </a:rPr>
              <a:t>1</a:t>
            </a:r>
            <a:r>
              <a:rPr lang="zh-CN" altLang="zh-CN" sz="2400" kern="100" dirty="0">
                <a:effectLst/>
                <a:latin typeface="Times New Roman" panose="02020603050405020304" pitchFamily="18" charset="0"/>
                <a:ea typeface="宋体" panose="02010600030101010101" pitchFamily="2" charset="-122"/>
              </a:rPr>
              <a:t>时读主存，同时作为</a:t>
            </a:r>
            <a:r>
              <a:rPr lang="en-US" altLang="zh-CN" sz="2400" kern="100" dirty="0">
                <a:effectLst/>
                <a:latin typeface="Times New Roman" panose="02020603050405020304" pitchFamily="18" charset="0"/>
                <a:ea typeface="宋体" panose="02010600030101010101" pitchFamily="2" charset="-122"/>
              </a:rPr>
              <a:t>SMDR</a:t>
            </a:r>
            <a:r>
              <a:rPr lang="zh-CN" altLang="zh-CN" sz="2400" kern="100" dirty="0">
                <a:effectLst/>
                <a:latin typeface="Times New Roman" panose="02020603050405020304" pitchFamily="18" charset="0"/>
                <a:ea typeface="宋体" panose="02010600030101010101" pitchFamily="2" charset="-122"/>
              </a:rPr>
              <a:t>。</a:t>
            </a:r>
          </a:p>
          <a:p>
            <a:pPr indent="269875" algn="just">
              <a:spcBef>
                <a:spcPts val="600"/>
              </a:spcBef>
            </a:pPr>
            <a:r>
              <a:rPr lang="en-US" altLang="zh-CN" sz="2400" kern="100" dirty="0">
                <a:effectLst/>
                <a:latin typeface="Times New Roman" panose="02020603050405020304" pitchFamily="18" charset="0"/>
                <a:ea typeface="宋体" panose="02010600030101010101" pitchFamily="2" charset="-122"/>
              </a:rPr>
              <a:t>W</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1</a:t>
            </a:r>
            <a:r>
              <a:rPr lang="zh-CN" altLang="zh-CN" sz="2400" kern="100" dirty="0">
                <a:effectLst/>
                <a:latin typeface="Times New Roman" panose="02020603050405020304" pitchFamily="18" charset="0"/>
                <a:ea typeface="宋体" panose="02010600030101010101" pitchFamily="2" charset="-122"/>
              </a:rPr>
              <a:t>位，为</a:t>
            </a:r>
            <a:r>
              <a:rPr lang="en-US" altLang="zh-CN" sz="2400" kern="100" dirty="0">
                <a:effectLst/>
                <a:latin typeface="Times New Roman" panose="02020603050405020304" pitchFamily="18" charset="0"/>
                <a:ea typeface="宋体" panose="02010600030101010101" pitchFamily="2" charset="-122"/>
              </a:rPr>
              <a:t>1</a:t>
            </a:r>
            <a:r>
              <a:rPr lang="zh-CN" altLang="zh-CN" sz="2400" kern="100" dirty="0">
                <a:effectLst/>
                <a:latin typeface="Times New Roman" panose="02020603050405020304" pitchFamily="18" charset="0"/>
                <a:ea typeface="宋体" panose="02010600030101010101" pitchFamily="2" charset="-122"/>
              </a:rPr>
              <a:t>时写入主存，为</a:t>
            </a:r>
            <a:r>
              <a:rPr lang="en-US" altLang="zh-CN" sz="2400" kern="100" dirty="0">
                <a:effectLst/>
                <a:latin typeface="Times New Roman" panose="02020603050405020304" pitchFamily="18" charset="0"/>
                <a:ea typeface="宋体" panose="02010600030101010101" pitchFamily="2" charset="-122"/>
              </a:rPr>
              <a:t>0</a:t>
            </a:r>
            <a:r>
              <a:rPr lang="zh-CN" altLang="zh-CN" sz="2400" kern="100" dirty="0">
                <a:effectLst/>
                <a:latin typeface="Times New Roman" panose="02020603050405020304" pitchFamily="18" charset="0"/>
                <a:ea typeface="宋体" panose="02010600030101010101" pitchFamily="2" charset="-122"/>
              </a:rPr>
              <a:t>时</a:t>
            </a:r>
            <a:r>
              <a:rPr lang="en-US" altLang="zh-CN" sz="2400" kern="100" dirty="0">
                <a:effectLst/>
                <a:latin typeface="Times New Roman" panose="02020603050405020304" pitchFamily="18" charset="0"/>
                <a:ea typeface="宋体" panose="02010600030101010101" pitchFamily="2" charset="-122"/>
              </a:rPr>
              <a:t>MDR</a:t>
            </a:r>
            <a:r>
              <a:rPr lang="zh-CN" altLang="zh-CN" sz="2400" kern="100" dirty="0">
                <a:effectLst/>
                <a:latin typeface="Times New Roman" panose="02020603050405020304" pitchFamily="18" charset="0"/>
                <a:ea typeface="宋体" panose="02010600030101010101" pitchFamily="2" charset="-122"/>
              </a:rPr>
              <a:t>输出与数据总线断开。</a:t>
            </a:r>
          </a:p>
          <a:p>
            <a:pPr>
              <a:spcBef>
                <a:spcPts val="600"/>
              </a:spcBef>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以上三位采取直接控制法。若</a:t>
            </a:r>
            <a:r>
              <a:rPr lang="en-US" altLang="zh-CN" sz="2400" kern="100" dirty="0">
                <a:effectLst/>
                <a:latin typeface="Times New Roman" panose="02020603050405020304" pitchFamily="18" charset="0"/>
                <a:ea typeface="宋体" panose="02010600030101010101" pitchFamily="2" charset="-122"/>
              </a:rPr>
              <a:t>EMAR</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kern="100" dirty="0">
                <a:effectLst/>
                <a:latin typeface="Times New Roman" panose="02020603050405020304" pitchFamily="18" charset="0"/>
                <a:ea typeface="宋体" panose="02010600030101010101" pitchFamily="2" charset="-122"/>
              </a:rPr>
              <a:t>0</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CPU</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不访存，但可由</a:t>
            </a:r>
            <a:r>
              <a:rPr lang="en-US" altLang="zh-CN" sz="2400" kern="100" dirty="0">
                <a:effectLst/>
                <a:latin typeface="Times New Roman" panose="02020603050405020304" pitchFamily="18" charset="0"/>
                <a:ea typeface="宋体" panose="02010600030101010101" pitchFamily="2" charset="-122"/>
              </a:rPr>
              <a:t>DMA</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控制器提供地址。若</a:t>
            </a:r>
            <a:r>
              <a:rPr lang="en-US" altLang="zh-CN" sz="2400" kern="100" dirty="0">
                <a:effectLst/>
                <a:latin typeface="Times New Roman" panose="02020603050405020304" pitchFamily="18" charset="0"/>
                <a:ea typeface="宋体" panose="02010600030101010101" pitchFamily="2" charset="-122"/>
              </a:rPr>
              <a:t>R</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与</a:t>
            </a:r>
            <a:r>
              <a:rPr lang="en-US" altLang="zh-CN" sz="2400" kern="100" dirty="0">
                <a:effectLst/>
                <a:latin typeface="Times New Roman" panose="02020603050405020304" pitchFamily="18" charset="0"/>
                <a:ea typeface="宋体" panose="02010600030101010101" pitchFamily="2" charset="-122"/>
              </a:rPr>
              <a:t>W</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均为</a:t>
            </a:r>
            <a:r>
              <a:rPr lang="en-US" altLang="zh-CN" sz="2400" kern="100" dirty="0">
                <a:effectLst/>
                <a:latin typeface="Times New Roman" panose="02020603050405020304" pitchFamily="18" charset="0"/>
                <a:ea typeface="宋体" panose="02010600030101010101" pitchFamily="2" charset="-122"/>
              </a:rPr>
              <a:t>0</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，则主存不工作。</a:t>
            </a:r>
            <a:endParaRPr lang="zh-CN" altLang="en-US" sz="2400" dirty="0"/>
          </a:p>
        </p:txBody>
      </p:sp>
    </p:spTree>
    <p:extLst>
      <p:ext uri="{BB962C8B-B14F-4D97-AF65-F5344CB8AC3E}">
        <p14:creationId xmlns:p14="http://schemas.microsoft.com/office/powerpoint/2010/main" val="1444476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26</a:t>
            </a:fld>
            <a:endParaRPr lang="zh-CN" altLang="en-US"/>
          </a:p>
        </p:txBody>
      </p:sp>
      <p:pic>
        <p:nvPicPr>
          <p:cNvPr id="1027" name="Picture 3">
            <a:extLst>
              <a:ext uri="{FF2B5EF4-FFF2-40B4-BE49-F238E27FC236}">
                <a16:creationId xmlns:a16="http://schemas.microsoft.com/office/drawing/2014/main" id="{C3A894DD-6EDD-4022-B5D0-E5F96A4AE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975" y="1317295"/>
            <a:ext cx="7273925" cy="111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96043CD6-A303-4680-97C3-2F4808F6CA99}"/>
              </a:ext>
            </a:extLst>
          </p:cNvPr>
          <p:cNvSpPr txBox="1"/>
          <p:nvPr/>
        </p:nvSpPr>
        <p:spPr>
          <a:xfrm>
            <a:off x="3295650" y="2580243"/>
            <a:ext cx="31242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14" name="文本框 13">
            <a:extLst>
              <a:ext uri="{FF2B5EF4-FFF2-40B4-BE49-F238E27FC236}">
                <a16:creationId xmlns:a16="http://schemas.microsoft.com/office/drawing/2014/main" id="{9C3DD734-61BC-4F02-92DA-C1478DC0DF73}"/>
              </a:ext>
            </a:extLst>
          </p:cNvPr>
          <p:cNvSpPr txBox="1"/>
          <p:nvPr/>
        </p:nvSpPr>
        <p:spPr>
          <a:xfrm>
            <a:off x="1095374" y="3274380"/>
            <a:ext cx="5902325" cy="2757165"/>
          </a:xfrm>
          <a:prstGeom prst="rect">
            <a:avLst/>
          </a:prstGeom>
          <a:noFill/>
        </p:spPr>
        <p:txBody>
          <a:bodyPr wrap="square">
            <a:spAutoFit/>
          </a:bodyPr>
          <a:lstStyle/>
          <a:p>
            <a:pPr indent="266700" algn="just">
              <a:spcBef>
                <a:spcPts val="600"/>
              </a:spcBef>
              <a:spcAft>
                <a:spcPts val="500"/>
              </a:spcAft>
            </a:pPr>
            <a:r>
              <a:rPr lang="en-US" altLang="zh-CN" sz="2400" kern="100" dirty="0">
                <a:effectLst/>
                <a:latin typeface="Arial" panose="020B0604020202020204" pitchFamily="34" charset="0"/>
                <a:ea typeface="黑体" panose="02010609060101010101" pitchFamily="49" charset="-122"/>
                <a:cs typeface="Times New Roman" panose="02020603050405020304" pitchFamily="18" charset="0"/>
              </a:rPr>
              <a:t>3</a:t>
            </a:r>
            <a:r>
              <a:rPr lang="zh-CN" altLang="zh-CN" sz="2400" kern="100" dirty="0">
                <a:effectLst/>
                <a:latin typeface="Arial" panose="020B0604020202020204" pitchFamily="34" charset="0"/>
                <a:ea typeface="黑体" panose="02010609060101010101" pitchFamily="49" charset="-122"/>
              </a:rPr>
              <a:t>．辅助操作控制字段</a:t>
            </a:r>
            <a:endParaRPr lang="zh-CN" altLang="zh-CN" sz="2400" kern="100" dirty="0">
              <a:effectLst/>
              <a:latin typeface="Times New Roman" panose="02020603050405020304" pitchFamily="18" charset="0"/>
              <a:ea typeface="宋体" panose="02010600030101010101" pitchFamily="2" charset="-122"/>
            </a:endParaRPr>
          </a:p>
          <a:p>
            <a:pPr indent="269875" algn="just">
              <a:spcBef>
                <a:spcPts val="600"/>
              </a:spcBef>
            </a:pPr>
            <a:r>
              <a:rPr lang="en-US" altLang="zh-CN" sz="2400" kern="100" dirty="0">
                <a:effectLst/>
                <a:latin typeface="Times New Roman" panose="02020603050405020304" pitchFamily="18" charset="0"/>
                <a:ea typeface="宋体" panose="02010600030101010101" pitchFamily="2" charset="-122"/>
              </a:rPr>
              <a:t>ST</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2</a:t>
            </a:r>
            <a:r>
              <a:rPr lang="zh-CN" altLang="zh-CN" sz="2400" kern="100" dirty="0">
                <a:effectLst/>
                <a:latin typeface="Times New Roman" panose="02020603050405020304" pitchFamily="18" charset="0"/>
                <a:ea typeface="宋体" panose="02010600030101010101" pitchFamily="2" charset="-122"/>
              </a:rPr>
              <a:t>位</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00  </a:t>
            </a:r>
            <a:r>
              <a:rPr lang="zh-CN" altLang="zh-CN" sz="2400" kern="100" dirty="0">
                <a:effectLst/>
                <a:latin typeface="Times New Roman" panose="02020603050405020304" pitchFamily="18" charset="0"/>
                <a:ea typeface="宋体" panose="02010600030101010101" pitchFamily="2" charset="-122"/>
              </a:rPr>
              <a:t>无操作。</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01  </a:t>
            </a:r>
            <a:r>
              <a:rPr lang="zh-CN" altLang="zh-CN" sz="2400" kern="100" dirty="0">
                <a:effectLst/>
                <a:latin typeface="Times New Roman" panose="02020603050405020304" pitchFamily="18" charset="0"/>
                <a:ea typeface="宋体" panose="02010600030101010101" pitchFamily="2" charset="-122"/>
              </a:rPr>
              <a:t>开中断。</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10  </a:t>
            </a:r>
            <a:r>
              <a:rPr lang="zh-CN" altLang="zh-CN" sz="2400" kern="100" dirty="0">
                <a:effectLst/>
                <a:latin typeface="Times New Roman" panose="02020603050405020304" pitchFamily="18" charset="0"/>
                <a:ea typeface="宋体" panose="02010600030101010101" pitchFamily="2" charset="-122"/>
              </a:rPr>
              <a:t>关中断。</a:t>
            </a:r>
          </a:p>
          <a:p>
            <a:pPr marL="114300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11  SIR</a:t>
            </a:r>
            <a:r>
              <a:rPr lang="zh-CN" altLang="zh-CN" sz="2400" kern="100" dirty="0">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13686242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27</a:t>
            </a:fld>
            <a:endParaRPr lang="zh-CN" altLang="en-US"/>
          </a:p>
        </p:txBody>
      </p:sp>
      <p:pic>
        <p:nvPicPr>
          <p:cNvPr id="1027" name="Picture 3">
            <a:extLst>
              <a:ext uri="{FF2B5EF4-FFF2-40B4-BE49-F238E27FC236}">
                <a16:creationId xmlns:a16="http://schemas.microsoft.com/office/drawing/2014/main" id="{C3A894DD-6EDD-4022-B5D0-E5F96A4AE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975" y="1317295"/>
            <a:ext cx="7273925" cy="111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96043CD6-A303-4680-97C3-2F4808F6CA99}"/>
              </a:ext>
            </a:extLst>
          </p:cNvPr>
          <p:cNvSpPr txBox="1"/>
          <p:nvPr/>
        </p:nvSpPr>
        <p:spPr>
          <a:xfrm>
            <a:off x="3295650" y="2580243"/>
            <a:ext cx="31242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14" name="文本框 13">
            <a:extLst>
              <a:ext uri="{FF2B5EF4-FFF2-40B4-BE49-F238E27FC236}">
                <a16:creationId xmlns:a16="http://schemas.microsoft.com/office/drawing/2014/main" id="{1E53E4E6-A2D2-42F9-9437-E6EA904249BC}"/>
              </a:ext>
            </a:extLst>
          </p:cNvPr>
          <p:cNvSpPr txBox="1"/>
          <p:nvPr/>
        </p:nvSpPr>
        <p:spPr>
          <a:xfrm>
            <a:off x="342901" y="2947574"/>
            <a:ext cx="8663142" cy="3431709"/>
          </a:xfrm>
          <a:prstGeom prst="rect">
            <a:avLst/>
          </a:prstGeom>
          <a:noFill/>
        </p:spPr>
        <p:txBody>
          <a:bodyPr wrap="square">
            <a:spAutoFit/>
          </a:bodyPr>
          <a:lstStyle/>
          <a:p>
            <a:pPr indent="269875" algn="just">
              <a:spcBef>
                <a:spcPts val="600"/>
              </a:spcBef>
            </a:pPr>
            <a:r>
              <a:rPr lang="en-US" altLang="zh-CN" sz="2400" kern="100" dirty="0">
                <a:effectLst/>
                <a:latin typeface="Times New Roman" panose="02020603050405020304" pitchFamily="18" charset="0"/>
                <a:ea typeface="宋体" panose="02010600030101010101" pitchFamily="2" charset="-122"/>
              </a:rPr>
              <a:t>SC</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4</a:t>
            </a:r>
            <a:r>
              <a:rPr lang="zh-CN" altLang="zh-CN" sz="2400" kern="100" dirty="0">
                <a:effectLst/>
                <a:latin typeface="Times New Roman" panose="02020603050405020304" pitchFamily="18" charset="0"/>
                <a:ea typeface="宋体" panose="02010600030101010101" pitchFamily="2" charset="-122"/>
              </a:rPr>
              <a:t>位。</a:t>
            </a:r>
          </a:p>
          <a:p>
            <a:pPr marL="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0000  </a:t>
            </a:r>
            <a:r>
              <a:rPr lang="zh-CN" altLang="zh-CN" sz="2400" kern="100" dirty="0">
                <a:effectLst/>
                <a:latin typeface="Times New Roman" panose="02020603050405020304" pitchFamily="18" charset="0"/>
                <a:ea typeface="宋体" panose="02010600030101010101" pitchFamily="2" charset="-122"/>
              </a:rPr>
              <a:t>微程序顺序执行。</a:t>
            </a:r>
          </a:p>
          <a:p>
            <a:pPr marL="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0001  </a:t>
            </a:r>
            <a:r>
              <a:rPr lang="zh-CN" altLang="zh-CN" sz="2400" kern="100" dirty="0">
                <a:effectLst/>
                <a:latin typeface="Times New Roman" panose="02020603050405020304" pitchFamily="18" charset="0"/>
                <a:ea typeface="宋体" panose="02010600030101010101" pitchFamily="2" charset="-122"/>
              </a:rPr>
              <a:t>无条件转移，由微指令第</a:t>
            </a:r>
            <a:r>
              <a:rPr lang="en-US" altLang="zh-CN" sz="2400" kern="100" dirty="0">
                <a:effectLst/>
                <a:latin typeface="Times New Roman" panose="02020603050405020304" pitchFamily="18" charset="0"/>
                <a:ea typeface="宋体" panose="02010600030101010101" pitchFamily="2" charset="-122"/>
              </a:rPr>
              <a:t>26</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19</a:t>
            </a:r>
            <a:r>
              <a:rPr lang="zh-CN" altLang="zh-CN" sz="2400" kern="100" dirty="0">
                <a:effectLst/>
                <a:latin typeface="Times New Roman" panose="02020603050405020304" pitchFamily="18" charset="0"/>
                <a:ea typeface="宋体" panose="02010600030101010101" pitchFamily="2" charset="-122"/>
              </a:rPr>
              <a:t>位提供</a:t>
            </a:r>
            <a:r>
              <a:rPr lang="en-US" altLang="zh-CN" sz="2400" kern="100" dirty="0">
                <a:effectLst/>
                <a:latin typeface="Times New Roman" panose="02020603050405020304" pitchFamily="18" charset="0"/>
                <a:ea typeface="宋体" panose="02010600030101010101" pitchFamily="2" charset="-122"/>
              </a:rPr>
              <a:t>8</a:t>
            </a:r>
            <a:r>
              <a:rPr lang="zh-CN" altLang="zh-CN" sz="2400" kern="100" dirty="0">
                <a:effectLst/>
                <a:latin typeface="Times New Roman" panose="02020603050405020304" pitchFamily="18" charset="0"/>
                <a:ea typeface="宋体" panose="02010600030101010101" pitchFamily="2" charset="-122"/>
              </a:rPr>
              <a:t>位转移微地址。</a:t>
            </a:r>
          </a:p>
          <a:p>
            <a:pPr marL="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0010  </a:t>
            </a:r>
            <a:r>
              <a:rPr lang="zh-CN" altLang="zh-CN" sz="2400" kern="100" dirty="0">
                <a:effectLst/>
                <a:latin typeface="Times New Roman" panose="02020603050405020304" pitchFamily="18" charset="0"/>
                <a:ea typeface="宋体" panose="02010600030101010101" pitchFamily="2" charset="-122"/>
              </a:rPr>
              <a:t>按指令操作码</a:t>
            </a:r>
            <a:r>
              <a:rPr lang="en-US" altLang="zh-CN" sz="2400" kern="100" dirty="0">
                <a:effectLst/>
                <a:latin typeface="Times New Roman" panose="02020603050405020304" pitchFamily="18" charset="0"/>
                <a:ea typeface="宋体" panose="02010600030101010101" pitchFamily="2" charset="-122"/>
              </a:rPr>
              <a:t>OP</a:t>
            </a:r>
            <a:r>
              <a:rPr lang="zh-CN" altLang="zh-CN" sz="2400" kern="100" dirty="0">
                <a:effectLst/>
                <a:latin typeface="Times New Roman" panose="02020603050405020304" pitchFamily="18" charset="0"/>
                <a:ea typeface="宋体" panose="02010600030101010101" pitchFamily="2" charset="-122"/>
              </a:rPr>
              <a:t>断定，分支转移。</a:t>
            </a:r>
          </a:p>
          <a:p>
            <a:pPr marL="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0011  </a:t>
            </a:r>
            <a:r>
              <a:rPr lang="zh-CN" altLang="zh-CN" sz="2400" kern="100" dirty="0">
                <a:effectLst/>
                <a:latin typeface="Times New Roman" panose="02020603050405020304" pitchFamily="18" charset="0"/>
                <a:ea typeface="宋体" panose="02010600030101010101" pitchFamily="2" charset="-122"/>
              </a:rPr>
              <a:t>按</a:t>
            </a:r>
            <a:r>
              <a:rPr lang="en-US" altLang="zh-CN" sz="2400" kern="100" dirty="0">
                <a:effectLst/>
                <a:latin typeface="Times New Roman" panose="02020603050405020304" pitchFamily="18" charset="0"/>
                <a:ea typeface="宋体" panose="02010600030101010101" pitchFamily="2" charset="-122"/>
              </a:rPr>
              <a:t> OP</a:t>
            </a:r>
            <a:r>
              <a:rPr lang="zh-CN" altLang="zh-CN" sz="2400" kern="100" dirty="0">
                <a:effectLst/>
                <a:latin typeface="Times New Roman" panose="02020603050405020304" pitchFamily="18" charset="0"/>
                <a:ea typeface="宋体" panose="02010600030101010101" pitchFamily="2" charset="-122"/>
              </a:rPr>
              <a:t>与</a:t>
            </a:r>
            <a:r>
              <a:rPr lang="en-US" altLang="zh-CN" sz="2400" kern="100" dirty="0">
                <a:effectLst/>
                <a:latin typeface="Times New Roman" panose="02020603050405020304" pitchFamily="18" charset="0"/>
                <a:ea typeface="宋体" panose="02010600030101010101" pitchFamily="2" charset="-122"/>
              </a:rPr>
              <a:t>DR</a:t>
            </a:r>
            <a:r>
              <a:rPr lang="zh-CN" altLang="zh-CN" sz="2400" kern="100" dirty="0">
                <a:effectLst/>
                <a:latin typeface="Times New Roman" panose="02020603050405020304" pitchFamily="18" charset="0"/>
                <a:ea typeface="宋体" panose="02010600030101010101" pitchFamily="2" charset="-122"/>
              </a:rPr>
              <a:t>（目的寻址方式是寄存器型或非寄存器型）断定，分支转移。</a:t>
            </a:r>
          </a:p>
          <a:p>
            <a:pPr marL="0" lvl="2" indent="-228600" algn="just">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0100  </a:t>
            </a:r>
            <a:r>
              <a:rPr lang="zh-CN" altLang="zh-CN" sz="2400" kern="100" dirty="0">
                <a:effectLst/>
                <a:latin typeface="Times New Roman" panose="02020603050405020304" pitchFamily="18" charset="0"/>
                <a:ea typeface="宋体" panose="02010600030101010101" pitchFamily="2" charset="-122"/>
              </a:rPr>
              <a:t>按</a:t>
            </a:r>
            <a:r>
              <a:rPr lang="en-US" altLang="zh-CN" sz="2400" kern="100" dirty="0">
                <a:effectLst/>
                <a:latin typeface="Times New Roman" panose="02020603050405020304" pitchFamily="18" charset="0"/>
                <a:ea typeface="宋体" panose="02010600030101010101" pitchFamily="2" charset="-122"/>
              </a:rPr>
              <a:t>J</a:t>
            </a:r>
            <a:r>
              <a:rPr lang="zh-CN" altLang="zh-CN" sz="2400" kern="100" dirty="0">
                <a:effectLst/>
                <a:latin typeface="Times New Roman" panose="02020603050405020304" pitchFamily="18" charset="0"/>
                <a:ea typeface="宋体" panose="02010600030101010101" pitchFamily="2" charset="-122"/>
              </a:rPr>
              <a:t>（转移成功与否）与</a:t>
            </a:r>
            <a:r>
              <a:rPr lang="en-US" altLang="zh-CN" sz="2400" kern="100" dirty="0">
                <a:effectLst/>
                <a:latin typeface="Times New Roman" panose="02020603050405020304" pitchFamily="18" charset="0"/>
                <a:ea typeface="宋体" panose="02010600030101010101" pitchFamily="2" charset="-122"/>
              </a:rPr>
              <a:t>PC</a:t>
            </a:r>
            <a:r>
              <a:rPr lang="zh-CN" altLang="zh-CN" sz="2400" kern="100" dirty="0">
                <a:effectLst/>
                <a:latin typeface="Times New Roman" panose="02020603050405020304" pitchFamily="18" charset="0"/>
                <a:ea typeface="宋体" panose="02010600030101010101" pitchFamily="2" charset="-122"/>
              </a:rPr>
              <a:t>（指令中指定寄存器是否是</a:t>
            </a:r>
            <a:r>
              <a:rPr lang="en-US" altLang="zh-CN" sz="2400" kern="100" dirty="0">
                <a:effectLst/>
                <a:latin typeface="Times New Roman" panose="02020603050405020304" pitchFamily="18" charset="0"/>
                <a:ea typeface="宋体" panose="02010600030101010101" pitchFamily="2" charset="-122"/>
              </a:rPr>
              <a:t>PC</a:t>
            </a:r>
            <a:r>
              <a:rPr lang="zh-CN" altLang="zh-CN" sz="2400" kern="100" dirty="0">
                <a:effectLst/>
                <a:latin typeface="Times New Roman" panose="02020603050405020304" pitchFamily="18" charset="0"/>
                <a:ea typeface="宋体" panose="02010600030101010101" pitchFamily="2" charset="-122"/>
              </a:rPr>
              <a:t>）断定，分支转移。</a:t>
            </a:r>
          </a:p>
        </p:txBody>
      </p:sp>
    </p:spTree>
    <p:extLst>
      <p:ext uri="{BB962C8B-B14F-4D97-AF65-F5344CB8AC3E}">
        <p14:creationId xmlns:p14="http://schemas.microsoft.com/office/powerpoint/2010/main" val="39032845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五、微程序设计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28</a:t>
            </a:fld>
            <a:endParaRPr lang="zh-CN" altLang="en-US"/>
          </a:p>
        </p:txBody>
      </p:sp>
      <p:pic>
        <p:nvPicPr>
          <p:cNvPr id="1027" name="Picture 3">
            <a:extLst>
              <a:ext uri="{FF2B5EF4-FFF2-40B4-BE49-F238E27FC236}">
                <a16:creationId xmlns:a16="http://schemas.microsoft.com/office/drawing/2014/main" id="{C3A894DD-6EDD-4022-B5D0-E5F96A4AE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975" y="1317295"/>
            <a:ext cx="7273925" cy="111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96043CD6-A303-4680-97C3-2F4808F6CA99}"/>
              </a:ext>
            </a:extLst>
          </p:cNvPr>
          <p:cNvSpPr txBox="1"/>
          <p:nvPr/>
        </p:nvSpPr>
        <p:spPr>
          <a:xfrm>
            <a:off x="3295650" y="2580243"/>
            <a:ext cx="31242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16" name="文本框 15">
            <a:extLst>
              <a:ext uri="{FF2B5EF4-FFF2-40B4-BE49-F238E27FC236}">
                <a16:creationId xmlns:a16="http://schemas.microsoft.com/office/drawing/2014/main" id="{2A22A687-3001-4428-AEAF-02F69F9DF4D2}"/>
              </a:ext>
            </a:extLst>
          </p:cNvPr>
          <p:cNvSpPr txBox="1"/>
          <p:nvPr/>
        </p:nvSpPr>
        <p:spPr>
          <a:xfrm>
            <a:off x="358774" y="3040618"/>
            <a:ext cx="8505826" cy="3431709"/>
          </a:xfrm>
          <a:prstGeom prst="rect">
            <a:avLst/>
          </a:prstGeom>
          <a:noFill/>
        </p:spPr>
        <p:txBody>
          <a:bodyPr wrap="square">
            <a:spAutoFit/>
          </a:bodyPr>
          <a:lstStyle/>
          <a:p>
            <a:pPr marL="0" lvl="2">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0101  </a:t>
            </a:r>
            <a:r>
              <a:rPr lang="zh-CN" altLang="zh-CN" sz="2400" kern="100" dirty="0">
                <a:effectLst/>
                <a:latin typeface="Times New Roman" panose="02020603050405020304" pitchFamily="18" charset="0"/>
                <a:ea typeface="宋体" panose="02010600030101010101" pitchFamily="2" charset="-122"/>
              </a:rPr>
              <a:t>按源寻址方式断定，分支转移。</a:t>
            </a:r>
            <a:endParaRPr lang="en-US" altLang="zh-CN" sz="2400" kern="100" dirty="0">
              <a:effectLst/>
              <a:latin typeface="Times New Roman" panose="02020603050405020304" pitchFamily="18" charset="0"/>
              <a:ea typeface="宋体" panose="02010600030101010101" pitchFamily="2" charset="-122"/>
            </a:endParaRPr>
          </a:p>
          <a:p>
            <a:pPr marL="0" lvl="2">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0110  </a:t>
            </a:r>
            <a:r>
              <a:rPr lang="zh-CN" altLang="zh-CN" sz="2400" kern="100" dirty="0">
                <a:effectLst/>
                <a:latin typeface="Times New Roman" panose="02020603050405020304" pitchFamily="18" charset="0"/>
                <a:ea typeface="宋体" panose="02010600030101010101" pitchFamily="2" charset="-122"/>
              </a:rPr>
              <a:t>按目的寻址方式断定，分支转移。</a:t>
            </a:r>
            <a:endParaRPr lang="en-US" altLang="zh-CN" sz="2400" kern="100" dirty="0">
              <a:effectLst/>
              <a:latin typeface="Times New Roman" panose="02020603050405020304" pitchFamily="18" charset="0"/>
              <a:ea typeface="宋体" panose="02010600030101010101" pitchFamily="2" charset="-122"/>
            </a:endParaRPr>
          </a:p>
          <a:p>
            <a:pPr marL="0" lvl="2">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0111  </a:t>
            </a:r>
            <a:r>
              <a:rPr lang="zh-CN" altLang="zh-CN" sz="2400" kern="100" dirty="0">
                <a:effectLst/>
                <a:latin typeface="Times New Roman" panose="02020603050405020304" pitchFamily="18" charset="0"/>
                <a:ea typeface="宋体" panose="02010600030101010101" pitchFamily="2" charset="-122"/>
              </a:rPr>
              <a:t>转微子程序，将返回微地址存入一个专设的返回微地址寄存器中，并由微指令第</a:t>
            </a:r>
            <a:r>
              <a:rPr lang="en-US" altLang="zh-CN" sz="2400" kern="100" dirty="0">
                <a:effectLst/>
                <a:latin typeface="Times New Roman" panose="02020603050405020304" pitchFamily="18" charset="0"/>
                <a:ea typeface="宋体" panose="02010600030101010101" pitchFamily="2" charset="-122"/>
              </a:rPr>
              <a:t>26</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19</a:t>
            </a:r>
            <a:r>
              <a:rPr lang="zh-CN" altLang="zh-CN" sz="2400" kern="100" dirty="0">
                <a:effectLst/>
                <a:latin typeface="Times New Roman" panose="02020603050405020304" pitchFamily="18" charset="0"/>
                <a:ea typeface="宋体" panose="02010600030101010101" pitchFamily="2" charset="-122"/>
              </a:rPr>
              <a:t>位提供微子程序入口。</a:t>
            </a:r>
            <a:endParaRPr lang="en-US" altLang="zh-CN" sz="2400" kern="100" dirty="0">
              <a:effectLst/>
              <a:latin typeface="Times New Roman" panose="02020603050405020304" pitchFamily="18" charset="0"/>
              <a:ea typeface="宋体" panose="02010600030101010101" pitchFamily="2" charset="-122"/>
            </a:endParaRPr>
          </a:p>
          <a:p>
            <a:pPr marL="0" lvl="2">
              <a:spcBef>
                <a:spcPts val="600"/>
              </a:spcBef>
              <a:buSzPts val="1200"/>
              <a:buFont typeface="Wingdings" panose="05000000000000000000" pitchFamily="2" charset="2"/>
              <a:buChar char=""/>
            </a:pPr>
            <a:r>
              <a:rPr lang="en-US" altLang="zh-CN" sz="2400" kern="100" dirty="0">
                <a:effectLst/>
                <a:latin typeface="Times New Roman" panose="02020603050405020304" pitchFamily="18" charset="0"/>
                <a:ea typeface="宋体" panose="02010600030101010101" pitchFamily="2" charset="-122"/>
              </a:rPr>
              <a:t>1000  </a:t>
            </a:r>
            <a:r>
              <a:rPr lang="zh-CN" altLang="zh-CN" sz="2400" kern="100" dirty="0">
                <a:effectLst/>
                <a:latin typeface="Times New Roman" panose="02020603050405020304" pitchFamily="18" charset="0"/>
                <a:ea typeface="宋体" panose="02010600030101010101" pitchFamily="2" charset="-122"/>
              </a:rPr>
              <a:t>从微子程序返回，由返回微地址寄存器提供返回地址。</a:t>
            </a:r>
            <a:endParaRPr lang="en-US" altLang="zh-CN" sz="2400" kern="100" dirty="0">
              <a:effectLst/>
              <a:latin typeface="Times New Roman" panose="02020603050405020304" pitchFamily="18" charset="0"/>
              <a:ea typeface="宋体" panose="02010600030101010101" pitchFamily="2" charset="-122"/>
            </a:endParaRPr>
          </a:p>
          <a:p>
            <a:pPr marL="0" lvl="2">
              <a:spcBef>
                <a:spcPts val="600"/>
              </a:spcBef>
              <a:buSzPts val="1200"/>
            </a:pPr>
            <a:endParaRPr lang="en-US" altLang="zh-CN" sz="2400" kern="100" dirty="0">
              <a:effectLst/>
              <a:latin typeface="Times New Roman" panose="02020603050405020304" pitchFamily="18" charset="0"/>
              <a:ea typeface="宋体" panose="02010600030101010101" pitchFamily="2" charset="-122"/>
            </a:endParaRPr>
          </a:p>
          <a:p>
            <a:pPr marL="0" lvl="2">
              <a:spcBef>
                <a:spcPts val="600"/>
              </a:spcBef>
              <a:buSzPts val="1200"/>
            </a:pPr>
            <a:r>
              <a:rPr lang="zh-CN" altLang="zh-CN" sz="2400" kern="100" dirty="0">
                <a:effectLst/>
                <a:latin typeface="Times New Roman" panose="02020603050405020304" pitchFamily="18" charset="0"/>
                <a:ea typeface="楷体_GB2312"/>
                <a:cs typeface="Times New Roman" panose="02020603050405020304" pitchFamily="18" charset="0"/>
              </a:rPr>
              <a:t>顺序控制字段</a:t>
            </a:r>
            <a:r>
              <a:rPr lang="en-US" altLang="zh-CN" sz="2400" kern="100" dirty="0">
                <a:effectLst/>
                <a:latin typeface="Times New Roman" panose="02020603050405020304" pitchFamily="18" charset="0"/>
                <a:ea typeface="楷体_GB2312"/>
              </a:rPr>
              <a:t>SC</a:t>
            </a:r>
            <a:r>
              <a:rPr lang="zh-CN" altLang="zh-CN" sz="2400" kern="100" dirty="0">
                <a:effectLst/>
                <a:latin typeface="Times New Roman" panose="02020603050405020304" pitchFamily="18" charset="0"/>
                <a:ea typeface="楷体_GB2312"/>
                <a:cs typeface="Times New Roman" panose="02020603050405020304" pitchFamily="18" charset="0"/>
              </a:rPr>
              <a:t>本身不是微地址，只是指出形成后继微地址的方法。</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433494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五、微指令格式与设计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29</a:t>
            </a:fld>
            <a:endParaRPr lang="zh-CN" altLang="en-US"/>
          </a:p>
        </p:txBody>
      </p:sp>
      <p:sp>
        <p:nvSpPr>
          <p:cNvPr id="14" name="文本框 13">
            <a:extLst>
              <a:ext uri="{FF2B5EF4-FFF2-40B4-BE49-F238E27FC236}">
                <a16:creationId xmlns:a16="http://schemas.microsoft.com/office/drawing/2014/main" id="{F1D01B05-3C81-4E03-9EE6-CF544AA368F4}"/>
              </a:ext>
            </a:extLst>
          </p:cNvPr>
          <p:cNvSpPr txBox="1"/>
          <p:nvPr/>
        </p:nvSpPr>
        <p:spPr>
          <a:xfrm>
            <a:off x="628650" y="1317294"/>
            <a:ext cx="8096250" cy="2154436"/>
          </a:xfrm>
          <a:prstGeom prst="rect">
            <a:avLst/>
          </a:prstGeom>
          <a:noFill/>
        </p:spPr>
        <p:txBody>
          <a:bodyPr wrap="square">
            <a:spAutoFit/>
          </a:bodyPr>
          <a:lstStyle/>
          <a:p>
            <a:pPr>
              <a:spcBef>
                <a:spcPts val="600"/>
              </a:spcBef>
            </a:pPr>
            <a:r>
              <a:rPr lang="zh-CN" altLang="en-US" sz="2800" b="1" kern="100" spc="-10" dirty="0">
                <a:effectLst/>
                <a:latin typeface="Times New Roman" panose="02020603050405020304" pitchFamily="18" charset="0"/>
                <a:ea typeface="宋体" panose="02010600030101010101" pitchFamily="2" charset="-122"/>
                <a:cs typeface="Times New Roman" panose="02020603050405020304" pitchFamily="18" charset="0"/>
              </a:rPr>
              <a:t>时序控制</a:t>
            </a:r>
            <a:endParaRPr lang="en-US" altLang="zh-CN" sz="2800" b="1" kern="100" spc="-1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pPr>
            <a:r>
              <a:rPr lang="en-US" altLang="zh-CN" sz="2400" kern="100" spc="-1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spc="-10" dirty="0">
                <a:effectLst/>
                <a:latin typeface="Times New Roman" panose="02020603050405020304" pitchFamily="18" charset="0"/>
                <a:ea typeface="宋体" panose="02010600030101010101" pitchFamily="2" charset="-122"/>
                <a:cs typeface="Times New Roman" panose="02020603050405020304" pitchFamily="18" charset="0"/>
              </a:rPr>
              <a:t>在微程序控制器中，微指令在时序标志上并无区别，只是微指令的代码（微命令信息）不同。</a:t>
            </a:r>
            <a:endParaRPr lang="en-US" altLang="zh-CN" sz="2400" kern="100" spc="-1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pPr>
            <a:r>
              <a:rPr lang="en-US" altLang="zh-CN" sz="2400" kern="100" spc="-1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spc="-10" dirty="0">
                <a:effectLst/>
                <a:latin typeface="Times New Roman" panose="02020603050405020304" pitchFamily="18" charset="0"/>
                <a:ea typeface="宋体" panose="02010600030101010101" pitchFamily="2" charset="-122"/>
                <a:cs typeface="Times New Roman" panose="02020603050405020304" pitchFamily="18" charset="0"/>
              </a:rPr>
              <a:t>微程序控制器</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不再按阶段设置不同的工作周期（如</a:t>
            </a:r>
            <a:r>
              <a:rPr lang="en-US" altLang="zh-CN" sz="2400" kern="100" dirty="0">
                <a:effectLst/>
                <a:latin typeface="Times New Roman" panose="02020603050405020304" pitchFamily="18" charset="0"/>
                <a:ea typeface="宋体" panose="02010600030101010101" pitchFamily="2" charset="-122"/>
              </a:rPr>
              <a:t>FT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ET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等），而采用统一规整的微指令周期。</a:t>
            </a:r>
            <a:endParaRPr lang="zh-CN" altLang="en-US" sz="2400" dirty="0"/>
          </a:p>
        </p:txBody>
      </p:sp>
      <p:pic>
        <p:nvPicPr>
          <p:cNvPr id="2050" name="Picture 2">
            <a:extLst>
              <a:ext uri="{FF2B5EF4-FFF2-40B4-BE49-F238E27FC236}">
                <a16:creationId xmlns:a16="http://schemas.microsoft.com/office/drawing/2014/main" id="{752D37C2-EEE2-4250-832F-5D22306788B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624" y="3699277"/>
            <a:ext cx="6264275" cy="229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58443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iSľídé"/>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1" name="iṧḷïḋê"/>
          <p:cNvGrpSpPr/>
          <p:nvPr/>
        </p:nvGrpSpPr>
        <p:grpSpPr>
          <a:xfrm>
            <a:off x="502444" y="1639807"/>
            <a:ext cx="6032468" cy="556314"/>
            <a:chOff x="669925" y="1609562"/>
            <a:chExt cx="3530781" cy="741752"/>
          </a:xfrm>
        </p:grpSpPr>
        <p:sp>
          <p:nvSpPr>
            <p:cNvPr id="12" name="ïšḻïdê"/>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3</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5</a:t>
              </a:r>
              <a:r>
                <a:rPr lang="en-US" altLang="zh-CN" sz="2800" b="1" dirty="0">
                  <a:solidFill>
                    <a:prstClr val="white"/>
                  </a:solidFill>
                  <a:latin typeface="隶书" panose="02010509060101010101" pitchFamily="49" charset="-122"/>
                  <a:ea typeface="隶书" panose="02010509060101010101" pitchFamily="49" charset="-122"/>
                </a:rPr>
                <a:t> </a:t>
              </a:r>
              <a:r>
                <a:rPr lang="zh-CN" altLang="en-US" sz="2800" b="1" dirty="0">
                  <a:solidFill>
                    <a:prstClr val="white"/>
                  </a:solidFill>
                  <a:latin typeface="隶书" panose="02010509060101010101" pitchFamily="49" charset="-122"/>
                  <a:ea typeface="隶书" panose="02010509060101010101" pitchFamily="49" charset="-122"/>
                </a:rPr>
                <a:t>模型机的微程序控制器</a:t>
              </a:r>
              <a:endParaRPr lang="zh-CN" altLang="en-US" sz="2800" dirty="0">
                <a:solidFill>
                  <a:prstClr val="white"/>
                </a:solidFill>
                <a:latin typeface="隶书" panose="02010509060101010101" pitchFamily="49" charset="-122"/>
                <a:ea typeface="隶书" panose="020105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3" name="直接连接符 12"/>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p:cNvSpPr txBox="1"/>
          <p:nvPr/>
        </p:nvSpPr>
        <p:spPr>
          <a:xfrm>
            <a:off x="1872698" y="2923279"/>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rPr>
              <a:t>01.</a:t>
            </a:r>
          </a:p>
        </p:txBody>
      </p:sp>
      <p:sp>
        <p:nvSpPr>
          <p:cNvPr id="15" name="ísḻiḑe"/>
          <p:cNvSpPr/>
          <p:nvPr/>
        </p:nvSpPr>
        <p:spPr>
          <a:xfrm>
            <a:off x="2526228" y="2934821"/>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lang="zh-CN" altLang="en-US" sz="2800" b="1" kern="0" dirty="0">
                <a:solidFill>
                  <a:prstClr val="black"/>
                </a:solidFill>
                <a:latin typeface="楷体" panose="02010609060101010101" pitchFamily="49" charset="-122"/>
                <a:ea typeface="楷体" panose="02010609060101010101" pitchFamily="49" charset="-122"/>
              </a:rPr>
              <a:t> 基本概念及基本原理</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6" name="ïṩľîdé"/>
          <p:cNvSpPr txBox="1"/>
          <p:nvPr/>
        </p:nvSpPr>
        <p:spPr>
          <a:xfrm>
            <a:off x="1872697" y="3608422"/>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7" name="îṣ1idè"/>
          <p:cNvSpPr/>
          <p:nvPr/>
        </p:nvSpPr>
        <p:spPr>
          <a:xfrm>
            <a:off x="2702874" y="3594033"/>
            <a:ext cx="5220772" cy="296571"/>
          </a:xfrm>
          <a:prstGeom prst="rect">
            <a:avLst/>
          </a:prstGeom>
        </p:spPr>
        <p:txBody>
          <a:bodyPr wrap="square" lIns="91440" tIns="45720" rIns="91440" bIns="45720" anchor="ctr" anchorCtr="0">
            <a:noAutofit/>
          </a:bodyPr>
          <a:lstStyle/>
          <a:p>
            <a:pPr lvl="0">
              <a:lnSpc>
                <a:spcPct val="115000"/>
              </a:lnSpc>
              <a:spcBef>
                <a:spcPct val="10000"/>
              </a:spcBef>
            </a:pPr>
            <a:r>
              <a:rPr lang="zh-CN" altLang="en-US" sz="2800" b="1" kern="0" dirty="0">
                <a:solidFill>
                  <a:prstClr val="black"/>
                </a:solidFill>
                <a:latin typeface="楷体" panose="02010609060101010101" pitchFamily="49" charset="-122"/>
                <a:ea typeface="楷体" panose="02010609060101010101" pitchFamily="49" charset="-122"/>
              </a:rPr>
              <a:t>微程序控制器组成及工作原理</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8" name="işľíďe"/>
          <p:cNvSpPr txBox="1"/>
          <p:nvPr/>
        </p:nvSpPr>
        <p:spPr>
          <a:xfrm>
            <a:off x="1872697" y="431968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03.</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9" name="ïşľïdé"/>
          <p:cNvSpPr/>
          <p:nvPr/>
        </p:nvSpPr>
        <p:spPr>
          <a:xfrm>
            <a:off x="2702874" y="4316268"/>
            <a:ext cx="4158035" cy="276999"/>
          </a:xfrm>
          <a:prstGeom prst="rect">
            <a:avLst/>
          </a:prstGeom>
        </p:spPr>
        <p:txBody>
          <a:bodyPr wrap="square" lIns="91440" tIns="45720" rIns="91440" bIns="45720" anchor="ctr" anchorCtr="0">
            <a:noAutofit/>
          </a:bodyPr>
          <a:lstStyle/>
          <a:p>
            <a:pPr>
              <a:lnSpc>
                <a:spcPct val="115000"/>
              </a:lnSpc>
              <a:spcBef>
                <a:spcPct val="10000"/>
              </a:spcBef>
              <a:defRPr/>
            </a:pPr>
            <a:r>
              <a:rPr lang="zh-CN" altLang="en-US" sz="2800" b="1" kern="0" dirty="0">
                <a:solidFill>
                  <a:prstClr val="black"/>
                </a:solidFill>
                <a:latin typeface="楷体" panose="02010609060101010101" pitchFamily="49" charset="-122"/>
                <a:ea typeface="楷体" panose="02010609060101010101" pitchFamily="49" charset="-122"/>
              </a:rPr>
              <a:t>微指令的编码方式</a:t>
            </a:r>
          </a:p>
        </p:txBody>
      </p:sp>
      <p:sp>
        <p:nvSpPr>
          <p:cNvPr id="20" name="ís1íde"/>
          <p:cNvSpPr txBox="1"/>
          <p:nvPr/>
        </p:nvSpPr>
        <p:spPr>
          <a:xfrm>
            <a:off x="1872697" y="5077222"/>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04.</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21" name="íṡḻîḓé"/>
          <p:cNvSpPr/>
          <p:nvPr/>
        </p:nvSpPr>
        <p:spPr>
          <a:xfrm>
            <a:off x="2702874" y="5065680"/>
            <a:ext cx="4557302" cy="276999"/>
          </a:xfrm>
          <a:prstGeom prst="rect">
            <a:avLst/>
          </a:prstGeom>
        </p:spPr>
        <p:txBody>
          <a:bodyPr wrap="square" lIns="91440" tIns="45720" rIns="91440" bIns="45720" anchor="ctr" anchorCtr="0">
            <a:noAutofit/>
          </a:bodyPr>
          <a:lstStyle/>
          <a:p>
            <a:pPr lvl="0">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微程序的顺序控制方式</a:t>
            </a:r>
          </a:p>
        </p:txBody>
      </p:sp>
      <p:sp>
        <p:nvSpPr>
          <p:cNvPr id="22" name="îṩļíḑé"/>
          <p:cNvSpPr/>
          <p:nvPr/>
        </p:nvSpPr>
        <p:spPr>
          <a:xfrm>
            <a:off x="1524070" y="2951834"/>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3" name="ïśľîḋê"/>
          <p:cNvSpPr/>
          <p:nvPr/>
        </p:nvSpPr>
        <p:spPr>
          <a:xfrm>
            <a:off x="1524070" y="3636976"/>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4" name="íṧļîḓê"/>
          <p:cNvSpPr/>
          <p:nvPr/>
        </p:nvSpPr>
        <p:spPr>
          <a:xfrm>
            <a:off x="1524070" y="434824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5" name="íšḻíḋe"/>
          <p:cNvSpPr/>
          <p:nvPr/>
        </p:nvSpPr>
        <p:spPr>
          <a:xfrm>
            <a:off x="1524070" y="5105776"/>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26" name="直接连接符 25"/>
          <p:cNvCxnSpPr/>
          <p:nvPr/>
        </p:nvCxnSpPr>
        <p:spPr>
          <a:xfrm>
            <a:off x="1959428" y="3429481"/>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59428" y="4126171"/>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959428" y="4848984"/>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34" name="ís1íde">
            <a:extLst>
              <a:ext uri="{FF2B5EF4-FFF2-40B4-BE49-F238E27FC236}">
                <a16:creationId xmlns:a16="http://schemas.microsoft.com/office/drawing/2014/main" id="{B11B7460-1F6F-4D08-B824-FD86672A180D}"/>
              </a:ext>
            </a:extLst>
          </p:cNvPr>
          <p:cNvSpPr txBox="1"/>
          <p:nvPr/>
        </p:nvSpPr>
        <p:spPr>
          <a:xfrm>
            <a:off x="1883824" y="5799154"/>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05.</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35" name="íṡḻîḓé">
            <a:extLst>
              <a:ext uri="{FF2B5EF4-FFF2-40B4-BE49-F238E27FC236}">
                <a16:creationId xmlns:a16="http://schemas.microsoft.com/office/drawing/2014/main" id="{872498AA-78FB-4B59-8D3C-5F00873BD23F}"/>
              </a:ext>
            </a:extLst>
          </p:cNvPr>
          <p:cNvSpPr/>
          <p:nvPr/>
        </p:nvSpPr>
        <p:spPr>
          <a:xfrm>
            <a:off x="2714001" y="5787612"/>
            <a:ext cx="4557302" cy="276999"/>
          </a:xfrm>
          <a:prstGeom prst="rect">
            <a:avLst/>
          </a:prstGeom>
        </p:spPr>
        <p:txBody>
          <a:bodyPr wrap="square" lIns="91440" tIns="45720" rIns="91440" bIns="45720" anchor="ctr" anchorCtr="0">
            <a:noAutofit/>
          </a:bodyPr>
          <a:lstStyle/>
          <a:p>
            <a:pPr lvl="0">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微指令格式与设计</a:t>
            </a:r>
          </a:p>
        </p:txBody>
      </p:sp>
      <p:sp>
        <p:nvSpPr>
          <p:cNvPr id="36" name="íšḻíḋe">
            <a:extLst>
              <a:ext uri="{FF2B5EF4-FFF2-40B4-BE49-F238E27FC236}">
                <a16:creationId xmlns:a16="http://schemas.microsoft.com/office/drawing/2014/main" id="{B001FB71-C212-463F-AA60-B49BED2A6D9E}"/>
              </a:ext>
            </a:extLst>
          </p:cNvPr>
          <p:cNvSpPr/>
          <p:nvPr/>
        </p:nvSpPr>
        <p:spPr>
          <a:xfrm>
            <a:off x="1535197" y="582770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37" name="直接连接符 36">
            <a:extLst>
              <a:ext uri="{FF2B5EF4-FFF2-40B4-BE49-F238E27FC236}">
                <a16:creationId xmlns:a16="http://schemas.microsoft.com/office/drawing/2014/main" id="{B8523047-122E-4139-A40D-C0B7A33D9701}"/>
              </a:ext>
            </a:extLst>
          </p:cNvPr>
          <p:cNvCxnSpPr/>
          <p:nvPr/>
        </p:nvCxnSpPr>
        <p:spPr>
          <a:xfrm>
            <a:off x="1970555" y="5570916"/>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30</a:t>
            </a:fld>
            <a:endParaRPr lang="zh-CN" altLang="en-US"/>
          </a:p>
        </p:txBody>
      </p:sp>
      <p:sp>
        <p:nvSpPr>
          <p:cNvPr id="15" name="文本框 14">
            <a:extLst>
              <a:ext uri="{FF2B5EF4-FFF2-40B4-BE49-F238E27FC236}">
                <a16:creationId xmlns:a16="http://schemas.microsoft.com/office/drawing/2014/main" id="{96043CD6-A303-4680-97C3-2F4808F6CA99}"/>
              </a:ext>
            </a:extLst>
          </p:cNvPr>
          <p:cNvSpPr txBox="1"/>
          <p:nvPr/>
        </p:nvSpPr>
        <p:spPr>
          <a:xfrm>
            <a:off x="2686050" y="1301090"/>
            <a:ext cx="3124200" cy="523220"/>
          </a:xfrm>
          <a:prstGeom prst="rect">
            <a:avLst/>
          </a:prstGeom>
          <a:noFill/>
        </p:spPr>
        <p:txBody>
          <a:bodyPr wrap="square">
            <a:spAutoFit/>
          </a:bodyPr>
          <a:lstStyle/>
          <a:p>
            <a:pPr algn="ctr"/>
            <a:r>
              <a:rPr lang="zh-CN"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模型机</a:t>
            </a:r>
            <a:r>
              <a:rPr lang="zh-CN" altLang="en-US" sz="2800" b="1" kern="100" dirty="0">
                <a:latin typeface="Times New Roman" panose="02020603050405020304" pitchFamily="18" charset="0"/>
                <a:ea typeface="宋体" panose="02010600030101010101" pitchFamily="2" charset="-122"/>
                <a:cs typeface="Times New Roman" panose="02020603050405020304" pitchFamily="18" charset="0"/>
              </a:rPr>
              <a:t>的微程序</a:t>
            </a:r>
            <a:endParaRPr lang="zh-CN" altLang="en-US" sz="2800" b="1" dirty="0"/>
          </a:p>
        </p:txBody>
      </p:sp>
      <p:pic>
        <p:nvPicPr>
          <p:cNvPr id="2" name="图片 1">
            <a:extLst>
              <a:ext uri="{FF2B5EF4-FFF2-40B4-BE49-F238E27FC236}">
                <a16:creationId xmlns:a16="http://schemas.microsoft.com/office/drawing/2014/main" id="{457A74E4-0E6A-47C9-9592-D3B4B1D41AEA}"/>
              </a:ext>
            </a:extLst>
          </p:cNvPr>
          <p:cNvPicPr>
            <a:picLocks noChangeAspect="1"/>
          </p:cNvPicPr>
          <p:nvPr/>
        </p:nvPicPr>
        <p:blipFill>
          <a:blip r:embed="rId5"/>
          <a:stretch>
            <a:fillRect/>
          </a:stretch>
        </p:blipFill>
        <p:spPr>
          <a:xfrm>
            <a:off x="-9525" y="2057405"/>
            <a:ext cx="9144000" cy="3682991"/>
          </a:xfrm>
          <a:prstGeom prst="rect">
            <a:avLst/>
          </a:prstGeom>
        </p:spPr>
      </p:pic>
    </p:spTree>
    <p:extLst>
      <p:ext uri="{BB962C8B-B14F-4D97-AF65-F5344CB8AC3E}">
        <p14:creationId xmlns:p14="http://schemas.microsoft.com/office/powerpoint/2010/main" val="39010308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31</a:t>
            </a:fld>
            <a:endParaRPr lang="zh-CN" altLang="en-US"/>
          </a:p>
        </p:txBody>
      </p:sp>
      <p:sp>
        <p:nvSpPr>
          <p:cNvPr id="15" name="文本框 14">
            <a:extLst>
              <a:ext uri="{FF2B5EF4-FFF2-40B4-BE49-F238E27FC236}">
                <a16:creationId xmlns:a16="http://schemas.microsoft.com/office/drawing/2014/main" id="{96043CD6-A303-4680-97C3-2F4808F6CA99}"/>
              </a:ext>
            </a:extLst>
          </p:cNvPr>
          <p:cNvSpPr txBox="1"/>
          <p:nvPr/>
        </p:nvSpPr>
        <p:spPr>
          <a:xfrm>
            <a:off x="2686050" y="1212190"/>
            <a:ext cx="3124200" cy="523220"/>
          </a:xfrm>
          <a:prstGeom prst="rect">
            <a:avLst/>
          </a:prstGeom>
          <a:noFill/>
        </p:spPr>
        <p:txBody>
          <a:bodyPr wrap="square">
            <a:spAutoFit/>
          </a:bodyPr>
          <a:lstStyle/>
          <a:p>
            <a:pPr algn="ctr"/>
            <a:r>
              <a:rPr lang="zh-CN"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模型机</a:t>
            </a:r>
            <a:r>
              <a:rPr lang="zh-CN" altLang="en-US" sz="2800" b="1" kern="100" dirty="0">
                <a:latin typeface="Times New Roman" panose="02020603050405020304" pitchFamily="18" charset="0"/>
                <a:ea typeface="宋体" panose="02010600030101010101" pitchFamily="2" charset="-122"/>
                <a:cs typeface="Times New Roman" panose="02020603050405020304" pitchFamily="18" charset="0"/>
              </a:rPr>
              <a:t>的微程序</a:t>
            </a:r>
            <a:endParaRPr lang="zh-CN" altLang="en-US" sz="2800" b="1" dirty="0"/>
          </a:p>
        </p:txBody>
      </p:sp>
      <p:pic>
        <p:nvPicPr>
          <p:cNvPr id="3" name="图片 2">
            <a:extLst>
              <a:ext uri="{FF2B5EF4-FFF2-40B4-BE49-F238E27FC236}">
                <a16:creationId xmlns:a16="http://schemas.microsoft.com/office/drawing/2014/main" id="{A8B5258F-7605-4C27-A335-FD6D57E63496}"/>
              </a:ext>
            </a:extLst>
          </p:cNvPr>
          <p:cNvPicPr>
            <a:picLocks noChangeAspect="1"/>
          </p:cNvPicPr>
          <p:nvPr/>
        </p:nvPicPr>
        <p:blipFill>
          <a:blip r:embed="rId5"/>
          <a:stretch>
            <a:fillRect/>
          </a:stretch>
        </p:blipFill>
        <p:spPr>
          <a:xfrm>
            <a:off x="-40392" y="2433636"/>
            <a:ext cx="9048774" cy="3212165"/>
          </a:xfrm>
          <a:prstGeom prst="rect">
            <a:avLst/>
          </a:prstGeom>
        </p:spPr>
      </p:pic>
    </p:spTree>
    <p:extLst>
      <p:ext uri="{BB962C8B-B14F-4D97-AF65-F5344CB8AC3E}">
        <p14:creationId xmlns:p14="http://schemas.microsoft.com/office/powerpoint/2010/main" val="10678199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32</a:t>
            </a:fld>
            <a:endParaRPr lang="zh-CN" altLang="en-US"/>
          </a:p>
        </p:txBody>
      </p:sp>
      <p:sp>
        <p:nvSpPr>
          <p:cNvPr id="15" name="文本框 14">
            <a:extLst>
              <a:ext uri="{FF2B5EF4-FFF2-40B4-BE49-F238E27FC236}">
                <a16:creationId xmlns:a16="http://schemas.microsoft.com/office/drawing/2014/main" id="{96043CD6-A303-4680-97C3-2F4808F6CA99}"/>
              </a:ext>
            </a:extLst>
          </p:cNvPr>
          <p:cNvSpPr txBox="1"/>
          <p:nvPr/>
        </p:nvSpPr>
        <p:spPr>
          <a:xfrm>
            <a:off x="2686050" y="1212190"/>
            <a:ext cx="3124200" cy="523220"/>
          </a:xfrm>
          <a:prstGeom prst="rect">
            <a:avLst/>
          </a:prstGeom>
          <a:noFill/>
        </p:spPr>
        <p:txBody>
          <a:bodyPr wrap="square">
            <a:spAutoFit/>
          </a:bodyPr>
          <a:lstStyle/>
          <a:p>
            <a:pPr algn="ctr"/>
            <a:r>
              <a:rPr lang="zh-CN"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模型机</a:t>
            </a:r>
            <a:r>
              <a:rPr lang="zh-CN" altLang="en-US" sz="2800" b="1" kern="100" dirty="0">
                <a:latin typeface="Times New Roman" panose="02020603050405020304" pitchFamily="18" charset="0"/>
                <a:ea typeface="宋体" panose="02010600030101010101" pitchFamily="2" charset="-122"/>
                <a:cs typeface="Times New Roman" panose="02020603050405020304" pitchFamily="18" charset="0"/>
              </a:rPr>
              <a:t>的微程序</a:t>
            </a:r>
            <a:endParaRPr lang="zh-CN" altLang="en-US" sz="2800" b="1" dirty="0"/>
          </a:p>
        </p:txBody>
      </p:sp>
      <p:pic>
        <p:nvPicPr>
          <p:cNvPr id="2" name="图片 1">
            <a:extLst>
              <a:ext uri="{FF2B5EF4-FFF2-40B4-BE49-F238E27FC236}">
                <a16:creationId xmlns:a16="http://schemas.microsoft.com/office/drawing/2014/main" id="{4619E942-7FB3-4F57-8200-CB56C4B29CD3}"/>
              </a:ext>
            </a:extLst>
          </p:cNvPr>
          <p:cNvPicPr>
            <a:picLocks noChangeAspect="1"/>
          </p:cNvPicPr>
          <p:nvPr/>
        </p:nvPicPr>
        <p:blipFill>
          <a:blip r:embed="rId5"/>
          <a:stretch>
            <a:fillRect/>
          </a:stretch>
        </p:blipFill>
        <p:spPr>
          <a:xfrm>
            <a:off x="254000" y="1938336"/>
            <a:ext cx="8699500" cy="4030663"/>
          </a:xfrm>
          <a:prstGeom prst="rect">
            <a:avLst/>
          </a:prstGeom>
        </p:spPr>
      </p:pic>
    </p:spTree>
    <p:extLst>
      <p:ext uri="{BB962C8B-B14F-4D97-AF65-F5344CB8AC3E}">
        <p14:creationId xmlns:p14="http://schemas.microsoft.com/office/powerpoint/2010/main" val="37399295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33</a:t>
            </a:fld>
            <a:endParaRPr lang="zh-CN" altLang="en-US"/>
          </a:p>
        </p:txBody>
      </p:sp>
      <p:sp>
        <p:nvSpPr>
          <p:cNvPr id="15" name="文本框 14">
            <a:extLst>
              <a:ext uri="{FF2B5EF4-FFF2-40B4-BE49-F238E27FC236}">
                <a16:creationId xmlns:a16="http://schemas.microsoft.com/office/drawing/2014/main" id="{96043CD6-A303-4680-97C3-2F4808F6CA99}"/>
              </a:ext>
            </a:extLst>
          </p:cNvPr>
          <p:cNvSpPr txBox="1"/>
          <p:nvPr/>
        </p:nvSpPr>
        <p:spPr>
          <a:xfrm>
            <a:off x="2686050" y="1212190"/>
            <a:ext cx="3124200" cy="523220"/>
          </a:xfrm>
          <a:prstGeom prst="rect">
            <a:avLst/>
          </a:prstGeom>
          <a:noFill/>
        </p:spPr>
        <p:txBody>
          <a:bodyPr wrap="square">
            <a:spAutoFit/>
          </a:bodyPr>
          <a:lstStyle/>
          <a:p>
            <a:pPr algn="ctr"/>
            <a:r>
              <a:rPr lang="zh-CN"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模型机</a:t>
            </a:r>
            <a:r>
              <a:rPr lang="zh-CN" altLang="en-US" sz="2800" b="1" kern="100" dirty="0">
                <a:latin typeface="Times New Roman" panose="02020603050405020304" pitchFamily="18" charset="0"/>
                <a:ea typeface="宋体" panose="02010600030101010101" pitchFamily="2" charset="-122"/>
                <a:cs typeface="Times New Roman" panose="02020603050405020304" pitchFamily="18" charset="0"/>
              </a:rPr>
              <a:t>的微程序</a:t>
            </a:r>
            <a:endParaRPr lang="zh-CN" altLang="en-US" sz="2800" b="1" dirty="0"/>
          </a:p>
        </p:txBody>
      </p:sp>
      <p:pic>
        <p:nvPicPr>
          <p:cNvPr id="2" name="图片 1">
            <a:extLst>
              <a:ext uri="{FF2B5EF4-FFF2-40B4-BE49-F238E27FC236}">
                <a16:creationId xmlns:a16="http://schemas.microsoft.com/office/drawing/2014/main" id="{029C8E0B-E06D-4A3D-BC55-D325CFC7126B}"/>
              </a:ext>
            </a:extLst>
          </p:cNvPr>
          <p:cNvPicPr>
            <a:picLocks noChangeAspect="1"/>
          </p:cNvPicPr>
          <p:nvPr/>
        </p:nvPicPr>
        <p:blipFill>
          <a:blip r:embed="rId5"/>
          <a:stretch>
            <a:fillRect/>
          </a:stretch>
        </p:blipFill>
        <p:spPr>
          <a:xfrm>
            <a:off x="366017" y="1947862"/>
            <a:ext cx="8643046" cy="4122738"/>
          </a:xfrm>
          <a:prstGeom prst="rect">
            <a:avLst/>
          </a:prstGeom>
        </p:spPr>
      </p:pic>
    </p:spTree>
    <p:extLst>
      <p:ext uri="{BB962C8B-B14F-4D97-AF65-F5344CB8AC3E}">
        <p14:creationId xmlns:p14="http://schemas.microsoft.com/office/powerpoint/2010/main" val="19962269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34</a:t>
            </a:fld>
            <a:endParaRPr lang="zh-CN" altLang="en-US"/>
          </a:p>
        </p:txBody>
      </p:sp>
      <p:sp>
        <p:nvSpPr>
          <p:cNvPr id="15" name="文本框 14">
            <a:extLst>
              <a:ext uri="{FF2B5EF4-FFF2-40B4-BE49-F238E27FC236}">
                <a16:creationId xmlns:a16="http://schemas.microsoft.com/office/drawing/2014/main" id="{96043CD6-A303-4680-97C3-2F4808F6CA99}"/>
              </a:ext>
            </a:extLst>
          </p:cNvPr>
          <p:cNvSpPr txBox="1"/>
          <p:nvPr/>
        </p:nvSpPr>
        <p:spPr>
          <a:xfrm>
            <a:off x="2686050" y="1097890"/>
            <a:ext cx="3124200" cy="523220"/>
          </a:xfrm>
          <a:prstGeom prst="rect">
            <a:avLst/>
          </a:prstGeom>
          <a:noFill/>
        </p:spPr>
        <p:txBody>
          <a:bodyPr wrap="square">
            <a:spAutoFit/>
          </a:bodyPr>
          <a:lstStyle/>
          <a:p>
            <a:pPr algn="ctr"/>
            <a:r>
              <a:rPr lang="zh-CN"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模型机</a:t>
            </a:r>
            <a:r>
              <a:rPr lang="zh-CN" altLang="en-US" sz="2800" b="1" kern="100" dirty="0">
                <a:latin typeface="Times New Roman" panose="02020603050405020304" pitchFamily="18" charset="0"/>
                <a:ea typeface="宋体" panose="02010600030101010101" pitchFamily="2" charset="-122"/>
                <a:cs typeface="Times New Roman" panose="02020603050405020304" pitchFamily="18" charset="0"/>
              </a:rPr>
              <a:t>的微程序</a:t>
            </a:r>
            <a:endParaRPr lang="zh-CN" altLang="en-US" sz="2800" b="1" dirty="0"/>
          </a:p>
        </p:txBody>
      </p:sp>
      <p:pic>
        <p:nvPicPr>
          <p:cNvPr id="2" name="图片 1">
            <a:extLst>
              <a:ext uri="{FF2B5EF4-FFF2-40B4-BE49-F238E27FC236}">
                <a16:creationId xmlns:a16="http://schemas.microsoft.com/office/drawing/2014/main" id="{ACAE0BC7-3AC9-48B9-998A-8513DD7777AE}"/>
              </a:ext>
            </a:extLst>
          </p:cNvPr>
          <p:cNvPicPr>
            <a:picLocks noChangeAspect="1"/>
          </p:cNvPicPr>
          <p:nvPr/>
        </p:nvPicPr>
        <p:blipFill>
          <a:blip r:embed="rId5"/>
          <a:stretch>
            <a:fillRect/>
          </a:stretch>
        </p:blipFill>
        <p:spPr>
          <a:xfrm>
            <a:off x="251870" y="1660523"/>
            <a:ext cx="8752430" cy="4695827"/>
          </a:xfrm>
          <a:prstGeom prst="rect">
            <a:avLst/>
          </a:prstGeom>
        </p:spPr>
      </p:pic>
    </p:spTree>
    <p:extLst>
      <p:ext uri="{BB962C8B-B14F-4D97-AF65-F5344CB8AC3E}">
        <p14:creationId xmlns:p14="http://schemas.microsoft.com/office/powerpoint/2010/main" val="24745414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35</a:t>
            </a:fld>
            <a:endParaRPr lang="zh-CN" altLang="en-US"/>
          </a:p>
        </p:txBody>
      </p:sp>
      <p:sp>
        <p:nvSpPr>
          <p:cNvPr id="15" name="文本框 14">
            <a:extLst>
              <a:ext uri="{FF2B5EF4-FFF2-40B4-BE49-F238E27FC236}">
                <a16:creationId xmlns:a16="http://schemas.microsoft.com/office/drawing/2014/main" id="{96043CD6-A303-4680-97C3-2F4808F6CA99}"/>
              </a:ext>
            </a:extLst>
          </p:cNvPr>
          <p:cNvSpPr txBox="1"/>
          <p:nvPr/>
        </p:nvSpPr>
        <p:spPr>
          <a:xfrm>
            <a:off x="2686050" y="1212190"/>
            <a:ext cx="3124200" cy="523220"/>
          </a:xfrm>
          <a:prstGeom prst="rect">
            <a:avLst/>
          </a:prstGeom>
          <a:noFill/>
        </p:spPr>
        <p:txBody>
          <a:bodyPr wrap="square">
            <a:spAutoFit/>
          </a:bodyPr>
          <a:lstStyle/>
          <a:p>
            <a:pPr algn="ctr"/>
            <a:r>
              <a:rPr lang="zh-CN"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模型机</a:t>
            </a:r>
            <a:r>
              <a:rPr lang="zh-CN" altLang="en-US" sz="2800" b="1" kern="100" dirty="0">
                <a:latin typeface="Times New Roman" panose="02020603050405020304" pitchFamily="18" charset="0"/>
                <a:ea typeface="宋体" panose="02010600030101010101" pitchFamily="2" charset="-122"/>
                <a:cs typeface="Times New Roman" panose="02020603050405020304" pitchFamily="18" charset="0"/>
              </a:rPr>
              <a:t>的微程序</a:t>
            </a:r>
            <a:endParaRPr lang="zh-CN" altLang="en-US" sz="2800" b="1" dirty="0"/>
          </a:p>
        </p:txBody>
      </p:sp>
      <p:pic>
        <p:nvPicPr>
          <p:cNvPr id="2" name="图片 1">
            <a:extLst>
              <a:ext uri="{FF2B5EF4-FFF2-40B4-BE49-F238E27FC236}">
                <a16:creationId xmlns:a16="http://schemas.microsoft.com/office/drawing/2014/main" id="{65AFE4A4-3D2D-4ABE-8DE8-A169683B0CE0}"/>
              </a:ext>
            </a:extLst>
          </p:cNvPr>
          <p:cNvPicPr>
            <a:picLocks noChangeAspect="1"/>
          </p:cNvPicPr>
          <p:nvPr/>
        </p:nvPicPr>
        <p:blipFill>
          <a:blip r:embed="rId5"/>
          <a:stretch>
            <a:fillRect/>
          </a:stretch>
        </p:blipFill>
        <p:spPr>
          <a:xfrm>
            <a:off x="397750" y="2047873"/>
            <a:ext cx="8334329" cy="4130005"/>
          </a:xfrm>
          <a:prstGeom prst="rect">
            <a:avLst/>
          </a:prstGeom>
        </p:spPr>
      </p:pic>
    </p:spTree>
    <p:extLst>
      <p:ext uri="{BB962C8B-B14F-4D97-AF65-F5344CB8AC3E}">
        <p14:creationId xmlns:p14="http://schemas.microsoft.com/office/powerpoint/2010/main" val="1409891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36</a:t>
            </a:fld>
            <a:endParaRPr lang="zh-CN" altLang="en-US"/>
          </a:p>
        </p:txBody>
      </p:sp>
      <p:sp>
        <p:nvSpPr>
          <p:cNvPr id="15" name="文本框 14">
            <a:extLst>
              <a:ext uri="{FF2B5EF4-FFF2-40B4-BE49-F238E27FC236}">
                <a16:creationId xmlns:a16="http://schemas.microsoft.com/office/drawing/2014/main" id="{96043CD6-A303-4680-97C3-2F4808F6CA99}"/>
              </a:ext>
            </a:extLst>
          </p:cNvPr>
          <p:cNvSpPr txBox="1"/>
          <p:nvPr/>
        </p:nvSpPr>
        <p:spPr>
          <a:xfrm>
            <a:off x="2686050" y="1212190"/>
            <a:ext cx="3124200" cy="523220"/>
          </a:xfrm>
          <a:prstGeom prst="rect">
            <a:avLst/>
          </a:prstGeom>
          <a:noFill/>
        </p:spPr>
        <p:txBody>
          <a:bodyPr wrap="square">
            <a:spAutoFit/>
          </a:bodyPr>
          <a:lstStyle/>
          <a:p>
            <a:pPr algn="ctr"/>
            <a:r>
              <a:rPr lang="zh-CN"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模型机</a:t>
            </a:r>
            <a:r>
              <a:rPr lang="zh-CN" altLang="en-US" sz="2800" b="1" kern="100" dirty="0">
                <a:latin typeface="Times New Roman" panose="02020603050405020304" pitchFamily="18" charset="0"/>
                <a:ea typeface="宋体" panose="02010600030101010101" pitchFamily="2" charset="-122"/>
                <a:cs typeface="Times New Roman" panose="02020603050405020304" pitchFamily="18" charset="0"/>
              </a:rPr>
              <a:t>的微程序</a:t>
            </a:r>
            <a:endParaRPr lang="zh-CN" altLang="en-US" sz="2800" b="1" dirty="0"/>
          </a:p>
        </p:txBody>
      </p:sp>
      <p:pic>
        <p:nvPicPr>
          <p:cNvPr id="2" name="图片 1">
            <a:extLst>
              <a:ext uri="{FF2B5EF4-FFF2-40B4-BE49-F238E27FC236}">
                <a16:creationId xmlns:a16="http://schemas.microsoft.com/office/drawing/2014/main" id="{4643437F-5092-4BE6-BC20-8719971CD88C}"/>
              </a:ext>
            </a:extLst>
          </p:cNvPr>
          <p:cNvPicPr>
            <a:picLocks noChangeAspect="1"/>
          </p:cNvPicPr>
          <p:nvPr/>
        </p:nvPicPr>
        <p:blipFill>
          <a:blip r:embed="rId5"/>
          <a:stretch>
            <a:fillRect/>
          </a:stretch>
        </p:blipFill>
        <p:spPr>
          <a:xfrm>
            <a:off x="69260" y="2241485"/>
            <a:ext cx="9101238" cy="2881106"/>
          </a:xfrm>
          <a:prstGeom prst="rect">
            <a:avLst/>
          </a:prstGeom>
        </p:spPr>
      </p:pic>
    </p:spTree>
    <p:extLst>
      <p:ext uri="{BB962C8B-B14F-4D97-AF65-F5344CB8AC3E}">
        <p14:creationId xmlns:p14="http://schemas.microsoft.com/office/powerpoint/2010/main" val="6280452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37</a:t>
            </a:fld>
            <a:endParaRPr lang="zh-CN" altLang="en-US"/>
          </a:p>
        </p:txBody>
      </p:sp>
      <p:sp>
        <p:nvSpPr>
          <p:cNvPr id="15" name="文本框 14">
            <a:extLst>
              <a:ext uri="{FF2B5EF4-FFF2-40B4-BE49-F238E27FC236}">
                <a16:creationId xmlns:a16="http://schemas.microsoft.com/office/drawing/2014/main" id="{96043CD6-A303-4680-97C3-2F4808F6CA99}"/>
              </a:ext>
            </a:extLst>
          </p:cNvPr>
          <p:cNvSpPr txBox="1"/>
          <p:nvPr/>
        </p:nvSpPr>
        <p:spPr>
          <a:xfrm>
            <a:off x="2686050" y="1212190"/>
            <a:ext cx="3124200" cy="523220"/>
          </a:xfrm>
          <a:prstGeom prst="rect">
            <a:avLst/>
          </a:prstGeom>
          <a:noFill/>
        </p:spPr>
        <p:txBody>
          <a:bodyPr wrap="square">
            <a:spAutoFit/>
          </a:bodyPr>
          <a:lstStyle/>
          <a:p>
            <a:pPr algn="ctr"/>
            <a:r>
              <a:rPr lang="zh-CN"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模型机</a:t>
            </a:r>
            <a:r>
              <a:rPr lang="zh-CN" altLang="en-US" sz="2800" b="1" kern="100" dirty="0">
                <a:latin typeface="Times New Roman" panose="02020603050405020304" pitchFamily="18" charset="0"/>
                <a:ea typeface="宋体" panose="02010600030101010101" pitchFamily="2" charset="-122"/>
                <a:cs typeface="Times New Roman" panose="02020603050405020304" pitchFamily="18" charset="0"/>
              </a:rPr>
              <a:t>的微程序</a:t>
            </a:r>
            <a:endParaRPr lang="zh-CN" altLang="en-US" sz="2800" b="1" dirty="0"/>
          </a:p>
        </p:txBody>
      </p:sp>
      <p:pic>
        <p:nvPicPr>
          <p:cNvPr id="3" name="图片 2">
            <a:extLst>
              <a:ext uri="{FF2B5EF4-FFF2-40B4-BE49-F238E27FC236}">
                <a16:creationId xmlns:a16="http://schemas.microsoft.com/office/drawing/2014/main" id="{BC183F6A-AB77-455D-BBCF-6D63E93DEB82}"/>
              </a:ext>
            </a:extLst>
          </p:cNvPr>
          <p:cNvPicPr>
            <a:picLocks noChangeAspect="1"/>
          </p:cNvPicPr>
          <p:nvPr/>
        </p:nvPicPr>
        <p:blipFill>
          <a:blip r:embed="rId5"/>
          <a:stretch>
            <a:fillRect/>
          </a:stretch>
        </p:blipFill>
        <p:spPr>
          <a:xfrm>
            <a:off x="533400" y="1039209"/>
            <a:ext cx="7429500" cy="5476875"/>
          </a:xfrm>
          <a:prstGeom prst="rect">
            <a:avLst/>
          </a:prstGeom>
        </p:spPr>
      </p:pic>
    </p:spTree>
    <p:extLst>
      <p:ext uri="{BB962C8B-B14F-4D97-AF65-F5344CB8AC3E}">
        <p14:creationId xmlns:p14="http://schemas.microsoft.com/office/powerpoint/2010/main" val="4110226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38</a:t>
            </a:fld>
            <a:endParaRPr lang="zh-CN" altLang="en-US"/>
          </a:p>
        </p:txBody>
      </p:sp>
      <p:sp>
        <p:nvSpPr>
          <p:cNvPr id="15" name="文本框 14">
            <a:extLst>
              <a:ext uri="{FF2B5EF4-FFF2-40B4-BE49-F238E27FC236}">
                <a16:creationId xmlns:a16="http://schemas.microsoft.com/office/drawing/2014/main" id="{96043CD6-A303-4680-97C3-2F4808F6CA99}"/>
              </a:ext>
            </a:extLst>
          </p:cNvPr>
          <p:cNvSpPr txBox="1"/>
          <p:nvPr/>
        </p:nvSpPr>
        <p:spPr>
          <a:xfrm>
            <a:off x="1892300" y="1212190"/>
            <a:ext cx="3917950" cy="523220"/>
          </a:xfrm>
          <a:prstGeom prst="rect">
            <a:avLst/>
          </a:prstGeom>
          <a:noFill/>
        </p:spPr>
        <p:txBody>
          <a:bodyPr wrap="square">
            <a:spAutoFit/>
          </a:bodyPr>
          <a:lstStyle/>
          <a:p>
            <a:pPr algn="ctr"/>
            <a:r>
              <a:rPr lang="zh-CN" altLang="en-US" sz="2800" b="1" kern="100" dirty="0">
                <a:effectLst/>
                <a:latin typeface="Times New Roman" panose="02020603050405020304" pitchFamily="18" charset="0"/>
                <a:ea typeface="宋体" panose="02010600030101010101" pitchFamily="2" charset="-122"/>
                <a:cs typeface="Times New Roman" panose="02020603050405020304" pitchFamily="18" charset="0"/>
              </a:rPr>
              <a:t>微程序执行过程</a:t>
            </a:r>
            <a:endParaRPr lang="zh-CN" altLang="en-US" sz="2800" b="1" dirty="0"/>
          </a:p>
        </p:txBody>
      </p:sp>
      <p:sp>
        <p:nvSpPr>
          <p:cNvPr id="13" name="文本框 12">
            <a:extLst>
              <a:ext uri="{FF2B5EF4-FFF2-40B4-BE49-F238E27FC236}">
                <a16:creationId xmlns:a16="http://schemas.microsoft.com/office/drawing/2014/main" id="{85523853-A175-4859-B0A3-AFAEADF847B7}"/>
              </a:ext>
            </a:extLst>
          </p:cNvPr>
          <p:cNvSpPr txBox="1"/>
          <p:nvPr/>
        </p:nvSpPr>
        <p:spPr>
          <a:xfrm>
            <a:off x="228600" y="2161219"/>
            <a:ext cx="8828242" cy="3693319"/>
          </a:xfrm>
          <a:prstGeom prst="rect">
            <a:avLst/>
          </a:prstGeom>
          <a:noFill/>
        </p:spPr>
        <p:txBody>
          <a:bodyPr wrap="square">
            <a:spAutoFit/>
          </a:bodyPr>
          <a:lstStyle/>
          <a:p>
            <a:pPr>
              <a:spcBef>
                <a:spcPts val="600"/>
              </a:spcBef>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每条机器指令的执行从取值开始。</a:t>
            </a:r>
            <a:endParaRPr lang="en-US" altLang="zh-CN" sz="2800" b="1" dirty="0">
              <a:latin typeface="楷体" panose="02010609060101010101" pitchFamily="49" charset="-122"/>
              <a:ea typeface="楷体" panose="02010609060101010101" pitchFamily="49" charset="-122"/>
            </a:endParaRPr>
          </a:p>
          <a:p>
            <a:pPr>
              <a:spcBef>
                <a:spcPts val="600"/>
              </a:spcBef>
            </a:pPr>
            <a:endParaRPr lang="en-US" altLang="zh-CN" sz="2800" b="1" dirty="0">
              <a:latin typeface="楷体" panose="02010609060101010101" pitchFamily="49" charset="-122"/>
              <a:ea typeface="楷体" panose="02010609060101010101" pitchFamily="49" charset="-122"/>
            </a:endParaRPr>
          </a:p>
          <a:p>
            <a:pPr>
              <a:spcBef>
                <a:spcPts val="600"/>
              </a:spcBef>
            </a:pPr>
            <a:r>
              <a:rPr lang="en-US" altLang="zh-CN" sz="2800" b="1" dirty="0">
                <a:latin typeface="楷体" panose="02010609060101010101" pitchFamily="49" charset="-122"/>
                <a:ea typeface="楷体" panose="02010609060101010101" pitchFamily="49" charset="-122"/>
              </a:rPr>
              <a:t>	</a:t>
            </a:r>
            <a:r>
              <a:rPr lang="zh-CN" altLang="zh-CN" sz="2800" b="1" dirty="0">
                <a:latin typeface="楷体" panose="02010609060101010101" pitchFamily="49" charset="-122"/>
                <a:ea typeface="楷体" panose="02010609060101010101" pitchFamily="49" charset="-122"/>
              </a:rPr>
              <a:t>取指完毕后，微程序按操作码进行第一层分支。</a:t>
            </a:r>
            <a:r>
              <a:rPr lang="en-US" altLang="zh-CN" sz="2800" b="1" dirty="0">
                <a:latin typeface="楷体" panose="02010609060101010101" pitchFamily="49" charset="-122"/>
                <a:ea typeface="楷体" panose="02010609060101010101" pitchFamily="49" charset="-122"/>
              </a:rPr>
              <a:t>MOV</a:t>
            </a:r>
            <a:r>
              <a:rPr lang="zh-CN" altLang="zh-CN" sz="2800" b="1" dirty="0">
                <a:latin typeface="楷体" panose="02010609060101010101" pitchFamily="49" charset="-122"/>
                <a:ea typeface="楷体" panose="02010609060101010101" pitchFamily="49" charset="-122"/>
              </a:rPr>
              <a:t>指令转向</a:t>
            </a:r>
            <a:r>
              <a:rPr lang="en-US" altLang="zh-CN" sz="2800" b="1" dirty="0">
                <a:latin typeface="楷体" panose="02010609060101010101" pitchFamily="49" charset="-122"/>
                <a:ea typeface="楷体" panose="02010609060101010101" pitchFamily="49" charset="-122"/>
              </a:rPr>
              <a:t>03</a:t>
            </a:r>
            <a:r>
              <a:rPr lang="zh-CN" altLang="zh-CN" sz="2800" b="1" dirty="0">
                <a:latin typeface="楷体" panose="02010609060101010101" pitchFamily="49" charset="-122"/>
                <a:ea typeface="楷体" panose="02010609060101010101" pitchFamily="49" charset="-122"/>
              </a:rPr>
              <a:t>微地址单元，双操作数指令（</a:t>
            </a:r>
            <a:r>
              <a:rPr lang="en-US" altLang="zh-CN" sz="2800" b="1" dirty="0">
                <a:latin typeface="楷体" panose="02010609060101010101" pitchFamily="49" charset="-122"/>
                <a:ea typeface="楷体" panose="02010609060101010101" pitchFamily="49" charset="-122"/>
              </a:rPr>
              <a:t>5</a:t>
            </a:r>
            <a:r>
              <a:rPr lang="zh-CN" altLang="zh-CN" sz="2800" b="1" dirty="0">
                <a:latin typeface="楷体" panose="02010609060101010101" pitchFamily="49" charset="-122"/>
                <a:ea typeface="楷体" panose="02010609060101010101" pitchFamily="49" charset="-122"/>
              </a:rPr>
              <a:t>种）都转向</a:t>
            </a:r>
            <a:r>
              <a:rPr lang="en-US" altLang="zh-CN" sz="2800" b="1" dirty="0">
                <a:latin typeface="楷体" panose="02010609060101010101" pitchFamily="49" charset="-122"/>
                <a:ea typeface="楷体" panose="02010609060101010101" pitchFamily="49" charset="-122"/>
              </a:rPr>
              <a:t>0C</a:t>
            </a:r>
            <a:r>
              <a:rPr lang="zh-CN" altLang="zh-CN" sz="2800" b="1" dirty="0">
                <a:latin typeface="楷体" panose="02010609060101010101" pitchFamily="49" charset="-122"/>
                <a:ea typeface="楷体" panose="02010609060101010101" pitchFamily="49" charset="-122"/>
              </a:rPr>
              <a:t>单元，单操作数指令（</a:t>
            </a:r>
            <a:r>
              <a:rPr lang="en-US" altLang="zh-CN" sz="2800" b="1" dirty="0">
                <a:latin typeface="楷体" panose="02010609060101010101" pitchFamily="49" charset="-122"/>
                <a:ea typeface="楷体" panose="02010609060101010101" pitchFamily="49" charset="-122"/>
              </a:rPr>
              <a:t>6</a:t>
            </a:r>
            <a:r>
              <a:rPr lang="zh-CN" altLang="zh-CN" sz="2800" b="1" dirty="0">
                <a:latin typeface="楷体" panose="02010609060101010101" pitchFamily="49" charset="-122"/>
                <a:ea typeface="楷体" panose="02010609060101010101" pitchFamily="49" charset="-122"/>
              </a:rPr>
              <a:t>种）都转向</a:t>
            </a:r>
            <a:r>
              <a:rPr lang="en-US" altLang="zh-CN" sz="2800" b="1" dirty="0">
                <a:latin typeface="楷体" panose="02010609060101010101" pitchFamily="49" charset="-122"/>
                <a:ea typeface="楷体" panose="02010609060101010101" pitchFamily="49" charset="-122"/>
              </a:rPr>
              <a:t>24</a:t>
            </a:r>
            <a:r>
              <a:rPr lang="zh-CN" altLang="zh-CN" sz="2800" b="1" dirty="0">
                <a:latin typeface="楷体" panose="02010609060101010101" pitchFamily="49" charset="-122"/>
                <a:ea typeface="楷体" panose="02010609060101010101" pitchFamily="49" charset="-122"/>
              </a:rPr>
              <a:t>单元，转移与转子指令则转向</a:t>
            </a:r>
            <a:r>
              <a:rPr lang="en-US" altLang="zh-CN" sz="2800" b="1" dirty="0">
                <a:latin typeface="楷体" panose="02010609060101010101" pitchFamily="49" charset="-122"/>
                <a:ea typeface="楷体" panose="02010609060101010101" pitchFamily="49" charset="-122"/>
              </a:rPr>
              <a:t>3F</a:t>
            </a:r>
            <a:r>
              <a:rPr lang="zh-CN" altLang="zh-CN" sz="2800" b="1" dirty="0">
                <a:latin typeface="楷体" panose="02010609060101010101" pitchFamily="49" charset="-122"/>
                <a:ea typeface="楷体" panose="02010609060101010101" pitchFamily="49" charset="-122"/>
              </a:rPr>
              <a:t>单元。当全部微程序基本上都编好后，这些地址才得以确定。这一层分支是在</a:t>
            </a:r>
            <a:r>
              <a:rPr lang="en-US" altLang="zh-CN" sz="2800" b="1" dirty="0">
                <a:latin typeface="楷体" panose="02010609060101010101" pitchFamily="49" charset="-122"/>
                <a:ea typeface="楷体" panose="02010609060101010101" pitchFamily="49" charset="-122"/>
              </a:rPr>
              <a:t>SC=0010</a:t>
            </a:r>
            <a:r>
              <a:rPr lang="zh-CN" altLang="zh-CN" sz="2800" b="1" dirty="0">
                <a:latin typeface="楷体" panose="02010609060101010101" pitchFamily="49" charset="-122"/>
                <a:ea typeface="楷体" panose="02010609060101010101" pitchFamily="49" charset="-122"/>
              </a:rPr>
              <a:t>（按操作码分支）时实现的。</a:t>
            </a:r>
          </a:p>
        </p:txBody>
      </p:sp>
    </p:spTree>
    <p:extLst>
      <p:ext uri="{BB962C8B-B14F-4D97-AF65-F5344CB8AC3E}">
        <p14:creationId xmlns:p14="http://schemas.microsoft.com/office/powerpoint/2010/main" val="35720262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39</a:t>
            </a:fld>
            <a:endParaRPr lang="zh-CN" altLang="en-US"/>
          </a:p>
        </p:txBody>
      </p:sp>
      <p:sp>
        <p:nvSpPr>
          <p:cNvPr id="15" name="文本框 14">
            <a:extLst>
              <a:ext uri="{FF2B5EF4-FFF2-40B4-BE49-F238E27FC236}">
                <a16:creationId xmlns:a16="http://schemas.microsoft.com/office/drawing/2014/main" id="{96043CD6-A303-4680-97C3-2F4808F6CA99}"/>
              </a:ext>
            </a:extLst>
          </p:cNvPr>
          <p:cNvSpPr txBox="1"/>
          <p:nvPr/>
        </p:nvSpPr>
        <p:spPr>
          <a:xfrm>
            <a:off x="1657350" y="1011597"/>
            <a:ext cx="5311775" cy="523220"/>
          </a:xfrm>
          <a:prstGeom prst="rect">
            <a:avLst/>
          </a:prstGeom>
          <a:noFill/>
        </p:spPr>
        <p:txBody>
          <a:bodyPr wrap="square">
            <a:spAutoFit/>
          </a:bodyPr>
          <a:lstStyle/>
          <a:p>
            <a:pPr algn="ct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MOV</a:t>
            </a:r>
            <a:r>
              <a:rPr lang="zh-CN" altLang="en-US" sz="2800" b="1" kern="100" dirty="0">
                <a:latin typeface="Times New Roman" panose="02020603050405020304" pitchFamily="18" charset="0"/>
                <a:ea typeface="宋体" panose="02010600030101010101" pitchFamily="2" charset="-122"/>
                <a:cs typeface="Times New Roman" panose="02020603050405020304" pitchFamily="18" charset="0"/>
              </a:rPr>
              <a:t>指令的微程序执行流程</a:t>
            </a:r>
            <a:endPar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444C5B14-309A-4B76-B902-79B35AF87116}"/>
              </a:ext>
            </a:extLst>
          </p:cNvPr>
          <p:cNvSpPr txBox="1"/>
          <p:nvPr/>
        </p:nvSpPr>
        <p:spPr>
          <a:xfrm>
            <a:off x="628650" y="1771568"/>
            <a:ext cx="8070850" cy="3693319"/>
          </a:xfrm>
          <a:prstGeom prst="rect">
            <a:avLst/>
          </a:prstGeom>
          <a:noFill/>
        </p:spPr>
        <p:txBody>
          <a:bodyPr wrap="square">
            <a:spAutoFit/>
          </a:bodyPr>
          <a:lstStyle>
            <a:defPPr>
              <a:defRPr lang="en-US"/>
            </a:defPPr>
            <a:lvl1pPr>
              <a:spcBef>
                <a:spcPts val="600"/>
              </a:spcBef>
              <a:defRPr sz="2800" b="1">
                <a:latin typeface="楷体" panose="02010609060101010101" pitchFamily="49" charset="-122"/>
                <a:ea typeface="楷体" panose="02010609060101010101" pitchFamily="49" charset="-122"/>
              </a:defRPr>
            </a:lvl1pPr>
          </a:lstStyle>
          <a:p>
            <a:r>
              <a:rPr lang="en-US" altLang="zh-CN" dirty="0"/>
              <a:t>	MOV</a:t>
            </a:r>
            <a:r>
              <a:rPr lang="zh-CN" altLang="zh-CN" dirty="0"/>
              <a:t>指令</a:t>
            </a:r>
            <a:r>
              <a:rPr lang="en-US" altLang="zh-CN" dirty="0"/>
              <a:t>---</a:t>
            </a:r>
            <a:r>
              <a:rPr lang="zh-CN" altLang="zh-CN" dirty="0"/>
              <a:t>人口</a:t>
            </a:r>
            <a:r>
              <a:rPr lang="en-US" altLang="zh-CN" dirty="0"/>
              <a:t>03--</a:t>
            </a:r>
            <a:r>
              <a:rPr lang="zh-CN" altLang="zh-CN" dirty="0"/>
              <a:t>转微子程序实现取源操作数，暂存于</a:t>
            </a:r>
            <a:r>
              <a:rPr lang="en-US" altLang="zh-CN" dirty="0"/>
              <a:t>C</a:t>
            </a:r>
            <a:r>
              <a:rPr lang="zh-CN" altLang="zh-CN" dirty="0"/>
              <a:t>中。返回至</a:t>
            </a:r>
            <a:r>
              <a:rPr lang="en-US" altLang="zh-CN" dirty="0"/>
              <a:t>04----</a:t>
            </a:r>
            <a:r>
              <a:rPr lang="zh-CN" altLang="zh-CN" dirty="0"/>
              <a:t>转微子程序读取目的地址。</a:t>
            </a:r>
            <a:endParaRPr lang="en-US" altLang="zh-CN" dirty="0"/>
          </a:p>
          <a:p>
            <a:r>
              <a:rPr lang="en-US" altLang="zh-CN" dirty="0"/>
              <a:t>   </a:t>
            </a:r>
            <a:r>
              <a:rPr lang="zh-CN" altLang="zh-CN" dirty="0"/>
              <a:t>目的地址是寄存器寻址方式，即需将操作数送往某寄存器</a:t>
            </a:r>
            <a:r>
              <a:rPr lang="en-US" altLang="zh-CN" dirty="0" err="1"/>
              <a:t>Rj</a:t>
            </a:r>
            <a:r>
              <a:rPr lang="zh-CN" altLang="zh-CN" dirty="0"/>
              <a:t>，则立即返回</a:t>
            </a:r>
            <a:r>
              <a:rPr lang="en-US" altLang="zh-CN" dirty="0"/>
              <a:t>05</a:t>
            </a:r>
            <a:r>
              <a:rPr lang="zh-CN" altLang="zh-CN" dirty="0"/>
              <a:t>。</a:t>
            </a:r>
            <a:br>
              <a:rPr lang="en-US" altLang="zh-CN" dirty="0"/>
            </a:br>
            <a:r>
              <a:rPr lang="en-US" altLang="zh-CN" dirty="0"/>
              <a:t>	</a:t>
            </a:r>
            <a:r>
              <a:rPr lang="zh-CN" altLang="zh-CN" dirty="0"/>
              <a:t>如果是非寄存器寻址方式，则在微子程序中将目的地址送入</a:t>
            </a:r>
            <a:r>
              <a:rPr lang="en-US" altLang="zh-CN" dirty="0"/>
              <a:t>MAR</a:t>
            </a:r>
            <a:r>
              <a:rPr lang="zh-CN" altLang="zh-CN" dirty="0"/>
              <a:t>，然后返回至</a:t>
            </a:r>
            <a:r>
              <a:rPr lang="en-US" altLang="zh-CN" dirty="0"/>
              <a:t>05</a:t>
            </a:r>
            <a:r>
              <a:rPr lang="zh-CN" altLang="zh-CN" dirty="0"/>
              <a:t>。</a:t>
            </a:r>
            <a:endParaRPr lang="en-US" altLang="zh-CN" dirty="0"/>
          </a:p>
          <a:p>
            <a:r>
              <a:rPr lang="en-US" altLang="zh-CN" dirty="0"/>
              <a:t>   </a:t>
            </a:r>
            <a:endParaRPr lang="zh-CN" altLang="zh-CN" dirty="0"/>
          </a:p>
        </p:txBody>
      </p:sp>
      <p:sp>
        <p:nvSpPr>
          <p:cNvPr id="16" name="文本框 15">
            <a:extLst>
              <a:ext uri="{FF2B5EF4-FFF2-40B4-BE49-F238E27FC236}">
                <a16:creationId xmlns:a16="http://schemas.microsoft.com/office/drawing/2014/main" id="{C1930ADB-BF2A-4A9B-B71C-D40EBBDC2C82}"/>
              </a:ext>
            </a:extLst>
          </p:cNvPr>
          <p:cNvSpPr txBox="1"/>
          <p:nvPr/>
        </p:nvSpPr>
        <p:spPr>
          <a:xfrm>
            <a:off x="9794430" y="3449432"/>
            <a:ext cx="4654550" cy="2031325"/>
          </a:xfrm>
          <a:prstGeom prst="rect">
            <a:avLst/>
          </a:prstGeom>
          <a:noFill/>
        </p:spPr>
        <p:txBody>
          <a:bodyPr wrap="square">
            <a:spAutoFit/>
          </a:bodyPr>
          <a:lstStyle/>
          <a:p>
            <a:r>
              <a:rPr lang="zh-CN" altLang="zh-CN" dirty="0"/>
              <a:t>如果</a:t>
            </a:r>
            <a:r>
              <a:rPr lang="en-US" altLang="zh-CN" dirty="0"/>
              <a:t>DR=0</a:t>
            </a:r>
            <a:r>
              <a:rPr lang="zh-CN" altLang="zh-CN" dirty="0"/>
              <a:t>，则将暂存于</a:t>
            </a:r>
            <a:r>
              <a:rPr lang="en-US" altLang="zh-CN" dirty="0"/>
              <a:t>C</a:t>
            </a:r>
            <a:r>
              <a:rPr lang="zh-CN" altLang="zh-CN" dirty="0"/>
              <a:t>中的源操作数写入由</a:t>
            </a:r>
            <a:r>
              <a:rPr lang="en-US" altLang="zh-CN" dirty="0"/>
              <a:t>MAR</a:t>
            </a:r>
            <a:r>
              <a:rPr lang="zh-CN" altLang="zh-CN" dirty="0"/>
              <a:t>指示的主存单元，然后传送后继机器指令地址，无条件转向</a:t>
            </a:r>
            <a:r>
              <a:rPr lang="en-US" altLang="zh-CN" dirty="0"/>
              <a:t>00</a:t>
            </a:r>
            <a:r>
              <a:rPr lang="zh-CN" altLang="zh-CN" dirty="0"/>
              <a:t>，开始下一个机器指令周期。</a:t>
            </a:r>
            <a:endParaRPr lang="en-US" altLang="zh-CN" dirty="0"/>
          </a:p>
          <a:p>
            <a:r>
              <a:rPr lang="zh-CN" altLang="zh-CN" dirty="0"/>
              <a:t>如果</a:t>
            </a:r>
            <a:r>
              <a:rPr lang="en-US" altLang="zh-CN" dirty="0"/>
              <a:t>DR=1</a:t>
            </a:r>
            <a:r>
              <a:rPr lang="zh-CN" altLang="zh-CN" dirty="0"/>
              <a:t>，则将源操作数由暂存器</a:t>
            </a:r>
            <a:r>
              <a:rPr lang="en-US" altLang="zh-CN" dirty="0"/>
              <a:t>C</a:t>
            </a:r>
            <a:r>
              <a:rPr lang="zh-CN" altLang="zh-CN" dirty="0"/>
              <a:t>送目的寄存器</a:t>
            </a:r>
            <a:r>
              <a:rPr lang="en-US" altLang="zh-CN" dirty="0" err="1"/>
              <a:t>Rj</a:t>
            </a:r>
            <a:r>
              <a:rPr lang="zh-CN" altLang="zh-CN" dirty="0"/>
              <a:t>，然后转</a:t>
            </a:r>
            <a:r>
              <a:rPr lang="en-US" altLang="zh-CN" dirty="0"/>
              <a:t>08</a:t>
            </a:r>
            <a:r>
              <a:rPr lang="zh-CN" altLang="zh-CN" dirty="0"/>
              <a:t>，利用</a:t>
            </a:r>
            <a:r>
              <a:rPr lang="en-US" altLang="zh-CN" dirty="0"/>
              <a:t>08</a:t>
            </a:r>
            <a:r>
              <a:rPr lang="zh-CN" altLang="zh-CN" dirty="0"/>
              <a:t>、</a:t>
            </a:r>
            <a:r>
              <a:rPr lang="en-US" altLang="zh-CN" dirty="0"/>
              <a:t>09</a:t>
            </a:r>
            <a:r>
              <a:rPr lang="zh-CN" altLang="zh-CN" dirty="0"/>
              <a:t>两单元中的微指令进入下一个机器指令周期。</a:t>
            </a:r>
          </a:p>
        </p:txBody>
      </p:sp>
    </p:spTree>
    <p:extLst>
      <p:ext uri="{BB962C8B-B14F-4D97-AF65-F5344CB8AC3E}">
        <p14:creationId xmlns:p14="http://schemas.microsoft.com/office/powerpoint/2010/main" val="21782060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一、基本概念及基本原理</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a:t>
            </a:fld>
            <a:endParaRPr lang="zh-CN" altLang="en-US"/>
          </a:p>
        </p:txBody>
      </p:sp>
      <p:sp>
        <p:nvSpPr>
          <p:cNvPr id="12" name="文本框 11">
            <a:extLst>
              <a:ext uri="{FF2B5EF4-FFF2-40B4-BE49-F238E27FC236}">
                <a16:creationId xmlns:a16="http://schemas.microsoft.com/office/drawing/2014/main" id="{1459AC15-7791-42A4-8EEE-348DB0841955}"/>
              </a:ext>
            </a:extLst>
          </p:cNvPr>
          <p:cNvSpPr txBox="1"/>
          <p:nvPr/>
        </p:nvSpPr>
        <p:spPr>
          <a:xfrm>
            <a:off x="193607" y="789460"/>
            <a:ext cx="8775387" cy="5614422"/>
          </a:xfrm>
          <a:prstGeom prst="rect">
            <a:avLst/>
          </a:prstGeom>
          <a:noFill/>
        </p:spPr>
        <p:txBody>
          <a:bodyPr wrap="square" rtlCol="0">
            <a:spAutoFit/>
          </a:bodyPr>
          <a:lstStyle/>
          <a:p>
            <a:pPr lvl="0">
              <a:lnSpc>
                <a:spcPct val="130000"/>
              </a:lnSpc>
              <a:defRPr/>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、基本概念</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30000"/>
              </a:lnSpc>
              <a:defRPr/>
            </a:pPr>
            <a:r>
              <a:rPr lang="en-US" altLang="zh-CN" sz="2800" b="1" dirty="0">
                <a:solidFill>
                  <a:schemeClr val="accent6">
                    <a:lumMod val="75000"/>
                  </a:schemeClr>
                </a:solidFill>
                <a:latin typeface="楷体" panose="02010609060101010101" pitchFamily="49" charset="-122"/>
                <a:ea typeface="楷体" panose="02010609060101010101" pitchFamily="49" charset="-122"/>
              </a:rPr>
              <a:t>① </a:t>
            </a:r>
            <a:r>
              <a:rPr lang="zh-CN" altLang="en-US" sz="2800" b="1" dirty="0">
                <a:solidFill>
                  <a:schemeClr val="accent6">
                    <a:lumMod val="75000"/>
                  </a:schemeClr>
                </a:solidFill>
                <a:latin typeface="楷体" panose="02010609060101010101" pitchFamily="49" charset="-122"/>
                <a:ea typeface="楷体" panose="02010609060101010101" pitchFamily="49" charset="-122"/>
              </a:rPr>
              <a:t>微命令：</a:t>
            </a:r>
            <a:r>
              <a:rPr lang="zh-CN" altLang="en-US" sz="2800" b="1" dirty="0">
                <a:latin typeface="楷体" panose="02010609060101010101" pitchFamily="49" charset="-122"/>
                <a:ea typeface="楷体" panose="02010609060101010101" pitchFamily="49" charset="-122"/>
              </a:rPr>
              <a:t>构成</a:t>
            </a:r>
            <a:r>
              <a:rPr lang="zh-CN" altLang="en-US" sz="2800" b="1" dirty="0">
                <a:solidFill>
                  <a:schemeClr val="accent2"/>
                </a:solidFill>
                <a:latin typeface="楷体" panose="02010609060101010101" pitchFamily="49" charset="-122"/>
                <a:ea typeface="楷体" panose="02010609060101010101" pitchFamily="49" charset="-122"/>
              </a:rPr>
              <a:t>控制信号序列</a:t>
            </a:r>
            <a:r>
              <a:rPr lang="zh-CN" altLang="en-US" sz="2800" b="1" dirty="0">
                <a:latin typeface="楷体" panose="02010609060101010101" pitchFamily="49" charset="-122"/>
                <a:ea typeface="楷体" panose="02010609060101010101" pitchFamily="49" charset="-122"/>
              </a:rPr>
              <a:t>的</a:t>
            </a:r>
            <a:r>
              <a:rPr lang="zh-CN" altLang="en-US" sz="2800" b="1" dirty="0">
                <a:solidFill>
                  <a:schemeClr val="accent2"/>
                </a:solidFill>
                <a:latin typeface="楷体" panose="02010609060101010101" pitchFamily="49" charset="-122"/>
                <a:ea typeface="楷体" panose="02010609060101010101" pitchFamily="49" charset="-122"/>
              </a:rPr>
              <a:t>最小单位</a:t>
            </a:r>
            <a:r>
              <a:rPr lang="zh-CN" altLang="en-US" sz="2800" b="1" dirty="0">
                <a:latin typeface="楷体" panose="02010609060101010101" pitchFamily="49" charset="-122"/>
                <a:ea typeface="楷体" panose="02010609060101010101" pitchFamily="49" charset="-122"/>
              </a:rPr>
              <a:t>，又称微信</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号，指那些直接作用于部件或控制门电路的命令。</a:t>
            </a:r>
            <a:endParaRPr lang="en-US" altLang="zh-CN" sz="2800" b="1" dirty="0">
              <a:latin typeface="楷体" panose="02010609060101010101" pitchFamily="49" charset="-122"/>
              <a:ea typeface="楷体" panose="02010609060101010101" pitchFamily="49" charset="-122"/>
            </a:endParaRPr>
          </a:p>
          <a:p>
            <a:pPr lvl="0">
              <a:lnSpc>
                <a:spcPct val="130000"/>
              </a:lnSpc>
              <a:defRPr/>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如：打开或关闭某传送通路的电信命令，或对触发</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器或</a:t>
            </a:r>
            <a:r>
              <a:rPr lang="en-US" altLang="zh-CN" sz="2800" b="1" dirty="0">
                <a:latin typeface="楷体" panose="02010609060101010101" pitchFamily="49" charset="-122"/>
                <a:ea typeface="楷体" panose="02010609060101010101" pitchFamily="49" charset="-122"/>
              </a:rPr>
              <a:t>R</a:t>
            </a:r>
            <a:r>
              <a:rPr lang="zh-CN" altLang="en-US" sz="2800" b="1" dirty="0">
                <a:latin typeface="楷体" panose="02010609060101010101" pitchFamily="49" charset="-122"/>
                <a:ea typeface="楷体" panose="02010609060101010101" pitchFamily="49" charset="-122"/>
              </a:rPr>
              <a:t>进行同步打入，置位、复位等的控制脉冲。</a:t>
            </a:r>
            <a:endParaRPr lang="en-US" altLang="zh-CN" sz="2800" b="1" dirty="0">
              <a:latin typeface="楷体" panose="02010609060101010101" pitchFamily="49" charset="-122"/>
              <a:ea typeface="楷体" panose="02010609060101010101" pitchFamily="49" charset="-122"/>
            </a:endParaRPr>
          </a:p>
          <a:p>
            <a:pPr lvl="0">
              <a:lnSpc>
                <a:spcPct val="130000"/>
              </a:lnSpc>
              <a:defRPr/>
            </a:pPr>
            <a:r>
              <a:rPr lang="en-US" altLang="zh-CN" sz="2800" b="1" dirty="0">
                <a:solidFill>
                  <a:schemeClr val="accent6">
                    <a:lumMod val="75000"/>
                  </a:schemeClr>
                </a:solidFill>
                <a:latin typeface="楷体" panose="02010609060101010101" pitchFamily="49" charset="-122"/>
                <a:ea typeface="楷体" panose="02010609060101010101" pitchFamily="49" charset="-122"/>
              </a:rPr>
              <a:t>② </a:t>
            </a:r>
            <a:r>
              <a:rPr lang="zh-CN" altLang="en-US" sz="2800" b="1" dirty="0">
                <a:solidFill>
                  <a:schemeClr val="accent6">
                    <a:lumMod val="75000"/>
                  </a:schemeClr>
                </a:solidFill>
                <a:latin typeface="楷体" panose="02010609060101010101" pitchFamily="49" charset="-122"/>
                <a:ea typeface="楷体" panose="02010609060101010101" pitchFamily="49" charset="-122"/>
              </a:rPr>
              <a:t>微操作：</a:t>
            </a:r>
            <a:r>
              <a:rPr lang="zh-CN" altLang="en-US" sz="2800" b="1" dirty="0">
                <a:latin typeface="楷体" panose="02010609060101010101" pitchFamily="49" charset="-122"/>
                <a:ea typeface="楷体" panose="02010609060101010101" pitchFamily="49" charset="-122"/>
              </a:rPr>
              <a:t>由微命令控制实现的</a:t>
            </a:r>
            <a:r>
              <a:rPr lang="zh-CN" altLang="en-US" sz="2800" b="1" dirty="0">
                <a:solidFill>
                  <a:schemeClr val="accent2"/>
                </a:solidFill>
                <a:latin typeface="楷体" panose="02010609060101010101" pitchFamily="49" charset="-122"/>
                <a:ea typeface="楷体" panose="02010609060101010101" pitchFamily="49" charset="-122"/>
              </a:rPr>
              <a:t>最基本的操作</a:t>
            </a:r>
            <a:r>
              <a:rPr lang="zh-CN" altLang="en-US" sz="2800" b="1" dirty="0">
                <a:latin typeface="楷体" panose="02010609060101010101" pitchFamily="49" charset="-122"/>
                <a:ea typeface="楷体" panose="02010609060101010101" pitchFamily="49" charset="-122"/>
              </a:rPr>
              <a:t>称为微</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操作，如：开门、关门、选择。</a:t>
            </a:r>
            <a:endParaRPr lang="en-US" altLang="zh-CN" sz="2800" b="1" dirty="0">
              <a:latin typeface="楷体" panose="02010609060101010101" pitchFamily="49" charset="-122"/>
              <a:ea typeface="楷体" panose="02010609060101010101" pitchFamily="49" charset="-122"/>
            </a:endParaRPr>
          </a:p>
          <a:p>
            <a:pPr lvl="0">
              <a:lnSpc>
                <a:spcPct val="130000"/>
              </a:lnSpc>
              <a:defRPr/>
            </a:pPr>
            <a:r>
              <a:rPr lang="en-US" altLang="zh-CN" sz="2800" b="1" dirty="0">
                <a:solidFill>
                  <a:schemeClr val="accent6">
                    <a:lumMod val="75000"/>
                  </a:schemeClr>
                </a:solidFill>
                <a:latin typeface="楷体" panose="02010609060101010101" pitchFamily="49" charset="-122"/>
                <a:ea typeface="楷体" panose="02010609060101010101" pitchFamily="49" charset="-122"/>
              </a:rPr>
              <a:t>③ </a:t>
            </a:r>
            <a:r>
              <a:rPr lang="zh-CN" altLang="en-US" sz="2800" b="1" dirty="0">
                <a:solidFill>
                  <a:schemeClr val="accent6">
                    <a:lumMod val="75000"/>
                  </a:schemeClr>
                </a:solidFill>
                <a:latin typeface="楷体" panose="02010609060101010101" pitchFamily="49" charset="-122"/>
                <a:ea typeface="楷体" panose="02010609060101010101" pitchFamily="49" charset="-122"/>
              </a:rPr>
              <a:t>微周期：</a:t>
            </a:r>
            <a:r>
              <a:rPr lang="zh-CN" altLang="en-US" sz="2800" b="1" dirty="0">
                <a:latin typeface="楷体" panose="02010609060101010101" pitchFamily="49" charset="-122"/>
                <a:ea typeface="楷体" panose="02010609060101010101" pitchFamily="49" charset="-122"/>
              </a:rPr>
              <a:t>从控制存储器中读取一条微指令并执行相</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应的一步操作所需的时间，称为一个微周期或微指</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令周期。通常</a:t>
            </a:r>
            <a:r>
              <a:rPr lang="zh-CN" altLang="en-US" sz="2800" b="1" dirty="0">
                <a:solidFill>
                  <a:srgbClr val="ED7D31"/>
                </a:solidFill>
                <a:latin typeface="楷体" panose="02010609060101010101" pitchFamily="49" charset="-122"/>
                <a:ea typeface="楷体" panose="02010609060101010101" pitchFamily="49" charset="-122"/>
              </a:rPr>
              <a:t>一个时钟周期</a:t>
            </a:r>
            <a:r>
              <a:rPr lang="zh-CN" altLang="en-US" sz="2800" b="1" dirty="0">
                <a:latin typeface="楷体" panose="02010609060101010101" pitchFamily="49" charset="-122"/>
                <a:ea typeface="楷体" panose="02010609060101010101" pitchFamily="49" charset="-122"/>
              </a:rPr>
              <a:t>为一个微周期。</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415981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40</a:t>
            </a:fld>
            <a:endParaRPr lang="zh-CN" altLang="en-US"/>
          </a:p>
        </p:txBody>
      </p:sp>
      <p:sp>
        <p:nvSpPr>
          <p:cNvPr id="15" name="文本框 14">
            <a:extLst>
              <a:ext uri="{FF2B5EF4-FFF2-40B4-BE49-F238E27FC236}">
                <a16:creationId xmlns:a16="http://schemas.microsoft.com/office/drawing/2014/main" id="{96043CD6-A303-4680-97C3-2F4808F6CA99}"/>
              </a:ext>
            </a:extLst>
          </p:cNvPr>
          <p:cNvSpPr txBox="1"/>
          <p:nvPr/>
        </p:nvSpPr>
        <p:spPr>
          <a:xfrm>
            <a:off x="1657350" y="1011597"/>
            <a:ext cx="5311775" cy="523220"/>
          </a:xfrm>
          <a:prstGeom prst="rect">
            <a:avLst/>
          </a:prstGeom>
          <a:noFill/>
        </p:spPr>
        <p:txBody>
          <a:bodyPr wrap="square">
            <a:spAutoFit/>
          </a:bodyPr>
          <a:lstStyle/>
          <a:p>
            <a:pPr algn="ct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MOV</a:t>
            </a:r>
            <a:r>
              <a:rPr lang="zh-CN" altLang="en-US" sz="2800" b="1" kern="100" dirty="0">
                <a:latin typeface="Times New Roman" panose="02020603050405020304" pitchFamily="18" charset="0"/>
                <a:ea typeface="宋体" panose="02010600030101010101" pitchFamily="2" charset="-122"/>
                <a:cs typeface="Times New Roman" panose="02020603050405020304" pitchFamily="18" charset="0"/>
              </a:rPr>
              <a:t>指令的微程序执行流程</a:t>
            </a:r>
            <a:endPar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C1930ADB-BF2A-4A9B-B71C-D40EBBDC2C82}"/>
              </a:ext>
            </a:extLst>
          </p:cNvPr>
          <p:cNvSpPr txBox="1"/>
          <p:nvPr/>
        </p:nvSpPr>
        <p:spPr>
          <a:xfrm>
            <a:off x="866330" y="2386454"/>
            <a:ext cx="7649020" cy="2754600"/>
          </a:xfrm>
          <a:prstGeom prst="rect">
            <a:avLst/>
          </a:prstGeom>
          <a:noFill/>
        </p:spPr>
        <p:txBody>
          <a:bodyPr wrap="square">
            <a:spAutoFit/>
          </a:bodyPr>
          <a:lstStyle>
            <a:defPPr>
              <a:defRPr lang="en-US"/>
            </a:defPPr>
            <a:lvl1pPr>
              <a:spcBef>
                <a:spcPts val="600"/>
              </a:spcBef>
              <a:defRPr sz="2800" b="1">
                <a:latin typeface="楷体" panose="02010609060101010101" pitchFamily="49" charset="-122"/>
                <a:ea typeface="楷体" panose="02010609060101010101" pitchFamily="49" charset="-122"/>
              </a:defRPr>
            </a:lvl1pPr>
          </a:lstStyle>
          <a:p>
            <a:r>
              <a:rPr lang="en-US" altLang="zh-CN" dirty="0"/>
              <a:t>	</a:t>
            </a:r>
            <a:r>
              <a:rPr lang="zh-CN" altLang="zh-CN" dirty="0"/>
              <a:t>如果</a:t>
            </a:r>
            <a:r>
              <a:rPr lang="en-US" altLang="zh-CN" dirty="0"/>
              <a:t>DR=0</a:t>
            </a:r>
            <a:r>
              <a:rPr lang="zh-CN" altLang="zh-CN" dirty="0"/>
              <a:t>，则将暂存于</a:t>
            </a:r>
            <a:r>
              <a:rPr lang="en-US" altLang="zh-CN" dirty="0"/>
              <a:t>C</a:t>
            </a:r>
            <a:r>
              <a:rPr lang="zh-CN" altLang="zh-CN" dirty="0"/>
              <a:t>中的源操作数写入由</a:t>
            </a:r>
            <a:r>
              <a:rPr lang="en-US" altLang="zh-CN" dirty="0"/>
              <a:t>MAR</a:t>
            </a:r>
            <a:r>
              <a:rPr lang="zh-CN" altLang="zh-CN" dirty="0"/>
              <a:t>指示的主存单元，然后传送后继机器指令地址，无条件转向</a:t>
            </a:r>
            <a:r>
              <a:rPr lang="en-US" altLang="zh-CN" dirty="0"/>
              <a:t>00</a:t>
            </a:r>
            <a:r>
              <a:rPr lang="zh-CN" altLang="zh-CN" dirty="0"/>
              <a:t>，开始下一个机器指令周期。</a:t>
            </a:r>
            <a:endParaRPr lang="en-US" altLang="zh-CN" dirty="0"/>
          </a:p>
          <a:p>
            <a:r>
              <a:rPr lang="en-US" altLang="zh-CN" dirty="0"/>
              <a:t>	</a:t>
            </a:r>
            <a:r>
              <a:rPr lang="zh-CN" altLang="zh-CN" dirty="0"/>
              <a:t>如果</a:t>
            </a:r>
            <a:r>
              <a:rPr lang="en-US" altLang="zh-CN" dirty="0"/>
              <a:t>DR=1</a:t>
            </a:r>
            <a:r>
              <a:rPr lang="zh-CN" altLang="zh-CN" dirty="0"/>
              <a:t>，则将源操作数由暂存器</a:t>
            </a:r>
            <a:r>
              <a:rPr lang="en-US" altLang="zh-CN" dirty="0"/>
              <a:t>C</a:t>
            </a:r>
            <a:r>
              <a:rPr lang="zh-CN" altLang="zh-CN" dirty="0"/>
              <a:t>送目的寄存器</a:t>
            </a:r>
            <a:r>
              <a:rPr lang="en-US" altLang="zh-CN" dirty="0" err="1"/>
              <a:t>Rj</a:t>
            </a:r>
            <a:r>
              <a:rPr lang="zh-CN" altLang="zh-CN" dirty="0"/>
              <a:t>，然后转</a:t>
            </a:r>
            <a:r>
              <a:rPr lang="en-US" altLang="zh-CN" dirty="0"/>
              <a:t>08</a:t>
            </a:r>
            <a:r>
              <a:rPr lang="zh-CN" altLang="zh-CN" dirty="0"/>
              <a:t>，利用</a:t>
            </a:r>
            <a:r>
              <a:rPr lang="en-US" altLang="zh-CN" dirty="0"/>
              <a:t>08</a:t>
            </a:r>
            <a:r>
              <a:rPr lang="zh-CN" altLang="zh-CN" dirty="0"/>
              <a:t>、</a:t>
            </a:r>
            <a:r>
              <a:rPr lang="en-US" altLang="zh-CN" dirty="0"/>
              <a:t>09</a:t>
            </a:r>
            <a:r>
              <a:rPr lang="zh-CN" altLang="zh-CN" dirty="0"/>
              <a:t>两单元中的微指令进入下一个机器指令周期。</a:t>
            </a:r>
          </a:p>
        </p:txBody>
      </p:sp>
    </p:spTree>
    <p:extLst>
      <p:ext uri="{BB962C8B-B14F-4D97-AF65-F5344CB8AC3E}">
        <p14:creationId xmlns:p14="http://schemas.microsoft.com/office/powerpoint/2010/main" val="37273698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五、微指令格式与设计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41</a:t>
            </a:fld>
            <a:endParaRPr lang="zh-CN" altLang="en-US"/>
          </a:p>
        </p:txBody>
      </p:sp>
      <p:pic>
        <p:nvPicPr>
          <p:cNvPr id="1027" name="Picture 3">
            <a:extLst>
              <a:ext uri="{FF2B5EF4-FFF2-40B4-BE49-F238E27FC236}">
                <a16:creationId xmlns:a16="http://schemas.microsoft.com/office/drawing/2014/main" id="{C3A894DD-6EDD-4022-B5D0-E5F96A4AE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4338" y="2230009"/>
            <a:ext cx="7273925" cy="111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96043CD6-A303-4680-97C3-2F4808F6CA99}"/>
              </a:ext>
            </a:extLst>
          </p:cNvPr>
          <p:cNvSpPr txBox="1"/>
          <p:nvPr/>
        </p:nvSpPr>
        <p:spPr>
          <a:xfrm>
            <a:off x="1092200" y="1461012"/>
            <a:ext cx="5365750"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取机器指令微程序实例</a:t>
            </a:r>
            <a:endParaRPr lang="zh-CN" altLang="en-US" sz="2400" b="1" dirty="0"/>
          </a:p>
        </p:txBody>
      </p:sp>
      <p:pic>
        <p:nvPicPr>
          <p:cNvPr id="3" name="图片 2">
            <a:extLst>
              <a:ext uri="{FF2B5EF4-FFF2-40B4-BE49-F238E27FC236}">
                <a16:creationId xmlns:a16="http://schemas.microsoft.com/office/drawing/2014/main" id="{2B286B9C-2307-4F61-9EE5-0ED77E7C2960}"/>
              </a:ext>
            </a:extLst>
          </p:cNvPr>
          <p:cNvPicPr>
            <a:picLocks noChangeAspect="1"/>
          </p:cNvPicPr>
          <p:nvPr/>
        </p:nvPicPr>
        <p:blipFill>
          <a:blip r:embed="rId6"/>
          <a:stretch>
            <a:fillRect/>
          </a:stretch>
        </p:blipFill>
        <p:spPr>
          <a:xfrm>
            <a:off x="288478" y="3569294"/>
            <a:ext cx="8766655" cy="1368798"/>
          </a:xfrm>
          <a:prstGeom prst="rect">
            <a:avLst/>
          </a:prstGeom>
        </p:spPr>
      </p:pic>
      <p:sp>
        <p:nvSpPr>
          <p:cNvPr id="17" name="文本框 16">
            <a:extLst>
              <a:ext uri="{FF2B5EF4-FFF2-40B4-BE49-F238E27FC236}">
                <a16:creationId xmlns:a16="http://schemas.microsoft.com/office/drawing/2014/main" id="{4D05773D-5FD1-469A-80B7-9392BC39EFB5}"/>
              </a:ext>
            </a:extLst>
          </p:cNvPr>
          <p:cNvSpPr txBox="1"/>
          <p:nvPr/>
        </p:nvSpPr>
        <p:spPr>
          <a:xfrm>
            <a:off x="358774" y="5386314"/>
            <a:ext cx="8416926" cy="954107"/>
          </a:xfrm>
          <a:prstGeom prst="rect">
            <a:avLst/>
          </a:prstGeom>
          <a:noFill/>
        </p:spPr>
        <p:txBody>
          <a:bodyPr wrap="square">
            <a:spAutoFit/>
          </a:bodyPr>
          <a:lstStyle/>
          <a:p>
            <a:r>
              <a:rPr lang="en-US" altLang="zh-CN" sz="2800" b="1" dirty="0"/>
              <a:t>	</a:t>
            </a:r>
            <a:r>
              <a:rPr lang="zh-CN" altLang="zh-CN" sz="2800" b="1" dirty="0"/>
              <a:t>“取机器指令”微程序段包含三条微指令，分别存放在</a:t>
            </a:r>
            <a:r>
              <a:rPr lang="en-US" altLang="zh-CN" sz="2800" b="1" dirty="0"/>
              <a:t>0</a:t>
            </a:r>
            <a:r>
              <a:rPr lang="zh-CN" altLang="zh-CN" sz="2800" b="1" dirty="0"/>
              <a:t>、</a:t>
            </a:r>
            <a:r>
              <a:rPr lang="en-US" altLang="zh-CN" sz="2800" b="1" dirty="0"/>
              <a:t>1</a:t>
            </a:r>
            <a:r>
              <a:rPr lang="zh-CN" altLang="zh-CN" sz="2800" b="1" dirty="0"/>
              <a:t>、</a:t>
            </a:r>
            <a:r>
              <a:rPr lang="en-US" altLang="zh-CN" sz="2800" b="1" dirty="0"/>
              <a:t>2</a:t>
            </a:r>
            <a:r>
              <a:rPr lang="zh-CN" altLang="zh-CN" sz="2800" b="1" dirty="0"/>
              <a:t>号控存单元中。</a:t>
            </a:r>
            <a:endParaRPr lang="en-US" altLang="zh-CN" sz="2800" b="1" dirty="0"/>
          </a:p>
        </p:txBody>
      </p:sp>
    </p:spTree>
    <p:extLst>
      <p:ext uri="{BB962C8B-B14F-4D97-AF65-F5344CB8AC3E}">
        <p14:creationId xmlns:p14="http://schemas.microsoft.com/office/powerpoint/2010/main" val="11338240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五、微指令格式与设计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42</a:t>
            </a:fld>
            <a:endParaRPr lang="zh-CN" altLang="en-US"/>
          </a:p>
        </p:txBody>
      </p:sp>
      <p:pic>
        <p:nvPicPr>
          <p:cNvPr id="1027" name="Picture 3">
            <a:extLst>
              <a:ext uri="{FF2B5EF4-FFF2-40B4-BE49-F238E27FC236}">
                <a16:creationId xmlns:a16="http://schemas.microsoft.com/office/drawing/2014/main" id="{C3A894DD-6EDD-4022-B5D0-E5F96A4AE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4338" y="1772809"/>
            <a:ext cx="7273925" cy="111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96043CD6-A303-4680-97C3-2F4808F6CA99}"/>
              </a:ext>
            </a:extLst>
          </p:cNvPr>
          <p:cNvSpPr txBox="1"/>
          <p:nvPr/>
        </p:nvSpPr>
        <p:spPr>
          <a:xfrm>
            <a:off x="1092200" y="1003812"/>
            <a:ext cx="5365750"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取机器指令微程序实例</a:t>
            </a:r>
            <a:endParaRPr lang="zh-CN" altLang="en-US" sz="2400" b="1" dirty="0"/>
          </a:p>
        </p:txBody>
      </p:sp>
      <p:pic>
        <p:nvPicPr>
          <p:cNvPr id="3" name="图片 2">
            <a:extLst>
              <a:ext uri="{FF2B5EF4-FFF2-40B4-BE49-F238E27FC236}">
                <a16:creationId xmlns:a16="http://schemas.microsoft.com/office/drawing/2014/main" id="{2B286B9C-2307-4F61-9EE5-0ED77E7C2960}"/>
              </a:ext>
            </a:extLst>
          </p:cNvPr>
          <p:cNvPicPr>
            <a:picLocks noChangeAspect="1"/>
          </p:cNvPicPr>
          <p:nvPr/>
        </p:nvPicPr>
        <p:blipFill>
          <a:blip r:embed="rId6"/>
          <a:stretch>
            <a:fillRect/>
          </a:stretch>
        </p:blipFill>
        <p:spPr>
          <a:xfrm>
            <a:off x="288478" y="3112094"/>
            <a:ext cx="8766655" cy="1368798"/>
          </a:xfrm>
          <a:prstGeom prst="rect">
            <a:avLst/>
          </a:prstGeom>
        </p:spPr>
      </p:pic>
      <p:sp>
        <p:nvSpPr>
          <p:cNvPr id="17" name="文本框 16">
            <a:extLst>
              <a:ext uri="{FF2B5EF4-FFF2-40B4-BE49-F238E27FC236}">
                <a16:creationId xmlns:a16="http://schemas.microsoft.com/office/drawing/2014/main" id="{4D05773D-5FD1-469A-80B7-9392BC39EFB5}"/>
              </a:ext>
            </a:extLst>
          </p:cNvPr>
          <p:cNvSpPr txBox="1"/>
          <p:nvPr/>
        </p:nvSpPr>
        <p:spPr>
          <a:xfrm>
            <a:off x="288478" y="4577572"/>
            <a:ext cx="8416926" cy="1815882"/>
          </a:xfrm>
          <a:prstGeom prst="rect">
            <a:avLst/>
          </a:prstGeom>
          <a:noFill/>
        </p:spPr>
        <p:txBody>
          <a:bodyPr wrap="square">
            <a:spAutoFit/>
          </a:bodyPr>
          <a:lstStyle/>
          <a:p>
            <a:r>
              <a:rPr lang="en-US" altLang="zh-CN" sz="2800" b="1" dirty="0"/>
              <a:t>	</a:t>
            </a:r>
            <a:r>
              <a:rPr lang="en-US" altLang="zh-CN" sz="2800" dirty="0"/>
              <a:t> </a:t>
            </a:r>
            <a:r>
              <a:rPr lang="en-US" altLang="zh-CN" sz="2800" b="1" dirty="0"/>
              <a:t>0</a:t>
            </a:r>
            <a:r>
              <a:rPr lang="zh-CN" altLang="zh-CN" sz="2800" b="1" dirty="0"/>
              <a:t>号单元中的微指令控制完成</a:t>
            </a:r>
            <a:r>
              <a:rPr lang="en-US" altLang="zh-CN" sz="2800" b="1" dirty="0"/>
              <a:t>M</a:t>
            </a:r>
            <a:r>
              <a:rPr lang="zh-CN" altLang="zh-CN" sz="2800" b="1" dirty="0"/>
              <a:t>→</a:t>
            </a:r>
            <a:r>
              <a:rPr lang="en-US" altLang="zh-CN" sz="2800" b="1" dirty="0"/>
              <a:t>IR</a:t>
            </a:r>
            <a:r>
              <a:rPr lang="zh-CN" altLang="zh-CN" sz="2800" b="1" dirty="0"/>
              <a:t>操作，这是一次访存操作，所以数据通路操作字段的编码为全</a:t>
            </a:r>
            <a:r>
              <a:rPr lang="en-US" altLang="zh-CN" sz="2800" b="1" dirty="0"/>
              <a:t>0</a:t>
            </a:r>
            <a:r>
              <a:rPr lang="zh-CN" altLang="zh-CN" sz="2800" b="1" dirty="0"/>
              <a:t>；</a:t>
            </a:r>
            <a:r>
              <a:rPr lang="en-US" altLang="zh-CN" sz="2800" b="1" dirty="0"/>
              <a:t>ST</a:t>
            </a:r>
            <a:r>
              <a:rPr lang="zh-CN" altLang="zh-CN" sz="2800" b="1" dirty="0"/>
              <a:t>为</a:t>
            </a:r>
            <a:r>
              <a:rPr lang="en-US" altLang="zh-CN" sz="2800" b="1" dirty="0"/>
              <a:t>11</a:t>
            </a:r>
            <a:r>
              <a:rPr lang="zh-CN" altLang="zh-CN" sz="2800" b="1" dirty="0"/>
              <a:t>，表示用</a:t>
            </a:r>
            <a:r>
              <a:rPr lang="en-US" altLang="zh-CN" sz="2800" b="1" dirty="0"/>
              <a:t>SIR</a:t>
            </a:r>
            <a:r>
              <a:rPr lang="zh-CN" altLang="zh-CN" sz="2800" b="1" dirty="0"/>
              <a:t>命令将读出的指令置入</a:t>
            </a:r>
            <a:r>
              <a:rPr lang="en-US" altLang="zh-CN" sz="2800" b="1" dirty="0"/>
              <a:t>IR</a:t>
            </a:r>
            <a:r>
              <a:rPr lang="zh-CN" altLang="zh-CN" sz="2800" b="1" dirty="0"/>
              <a:t>；</a:t>
            </a:r>
            <a:r>
              <a:rPr lang="en-US" altLang="zh-CN" sz="2800" b="1" dirty="0"/>
              <a:t>SC</a:t>
            </a:r>
            <a:r>
              <a:rPr lang="zh-CN" altLang="zh-CN" sz="2800" b="1" dirty="0"/>
              <a:t>为</a:t>
            </a:r>
            <a:r>
              <a:rPr lang="en-US" altLang="zh-CN" sz="2800" b="1" dirty="0"/>
              <a:t>0000</a:t>
            </a:r>
            <a:r>
              <a:rPr lang="zh-CN" altLang="zh-CN" sz="2800" b="1" dirty="0"/>
              <a:t>，表示将顺序执行</a:t>
            </a:r>
            <a:r>
              <a:rPr lang="en-US" altLang="zh-CN" sz="2800" b="1" dirty="0"/>
              <a:t>1</a:t>
            </a:r>
            <a:r>
              <a:rPr lang="zh-CN" altLang="zh-CN" sz="2800" b="1" dirty="0"/>
              <a:t>号单元的微指令。</a:t>
            </a:r>
            <a:endParaRPr lang="en-US" altLang="zh-CN" sz="2800" b="1" dirty="0"/>
          </a:p>
        </p:txBody>
      </p:sp>
    </p:spTree>
    <p:extLst>
      <p:ext uri="{BB962C8B-B14F-4D97-AF65-F5344CB8AC3E}">
        <p14:creationId xmlns:p14="http://schemas.microsoft.com/office/powerpoint/2010/main" val="20444690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五、微指令格式与设计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43</a:t>
            </a:fld>
            <a:endParaRPr lang="zh-CN" altLang="en-US"/>
          </a:p>
        </p:txBody>
      </p:sp>
      <p:pic>
        <p:nvPicPr>
          <p:cNvPr id="1027" name="Picture 3">
            <a:extLst>
              <a:ext uri="{FF2B5EF4-FFF2-40B4-BE49-F238E27FC236}">
                <a16:creationId xmlns:a16="http://schemas.microsoft.com/office/drawing/2014/main" id="{C3A894DD-6EDD-4022-B5D0-E5F96A4AE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4338" y="1836309"/>
            <a:ext cx="7273925" cy="111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96043CD6-A303-4680-97C3-2F4808F6CA99}"/>
              </a:ext>
            </a:extLst>
          </p:cNvPr>
          <p:cNvSpPr txBox="1"/>
          <p:nvPr/>
        </p:nvSpPr>
        <p:spPr>
          <a:xfrm>
            <a:off x="1092200" y="1067312"/>
            <a:ext cx="5365750"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取机器指令微程序实例</a:t>
            </a:r>
            <a:endParaRPr lang="zh-CN" altLang="en-US" sz="2400" b="1" dirty="0"/>
          </a:p>
        </p:txBody>
      </p:sp>
      <p:pic>
        <p:nvPicPr>
          <p:cNvPr id="3" name="图片 2">
            <a:extLst>
              <a:ext uri="{FF2B5EF4-FFF2-40B4-BE49-F238E27FC236}">
                <a16:creationId xmlns:a16="http://schemas.microsoft.com/office/drawing/2014/main" id="{2B286B9C-2307-4F61-9EE5-0ED77E7C2960}"/>
              </a:ext>
            </a:extLst>
          </p:cNvPr>
          <p:cNvPicPr>
            <a:picLocks noChangeAspect="1"/>
          </p:cNvPicPr>
          <p:nvPr/>
        </p:nvPicPr>
        <p:blipFill>
          <a:blip r:embed="rId6"/>
          <a:stretch>
            <a:fillRect/>
          </a:stretch>
        </p:blipFill>
        <p:spPr>
          <a:xfrm>
            <a:off x="288478" y="3175594"/>
            <a:ext cx="8766655" cy="1368798"/>
          </a:xfrm>
          <a:prstGeom prst="rect">
            <a:avLst/>
          </a:prstGeom>
        </p:spPr>
      </p:pic>
      <p:sp>
        <p:nvSpPr>
          <p:cNvPr id="17" name="文本框 16">
            <a:extLst>
              <a:ext uri="{FF2B5EF4-FFF2-40B4-BE49-F238E27FC236}">
                <a16:creationId xmlns:a16="http://schemas.microsoft.com/office/drawing/2014/main" id="{4D05773D-5FD1-469A-80B7-9392BC39EFB5}"/>
              </a:ext>
            </a:extLst>
          </p:cNvPr>
          <p:cNvSpPr txBox="1"/>
          <p:nvPr/>
        </p:nvSpPr>
        <p:spPr>
          <a:xfrm>
            <a:off x="363537" y="4887973"/>
            <a:ext cx="8416926" cy="1384995"/>
          </a:xfrm>
          <a:prstGeom prst="rect">
            <a:avLst/>
          </a:prstGeom>
          <a:noFill/>
        </p:spPr>
        <p:txBody>
          <a:bodyPr wrap="square">
            <a:spAutoFit/>
          </a:bodyPr>
          <a:lstStyle/>
          <a:p>
            <a:r>
              <a:rPr lang="en-US" altLang="zh-CN" sz="2800" dirty="0"/>
              <a:t>	  </a:t>
            </a:r>
            <a:r>
              <a:rPr lang="en-US" altLang="zh-CN" sz="2800" b="1" dirty="0"/>
              <a:t>1</a:t>
            </a:r>
            <a:r>
              <a:rPr lang="zh-CN" altLang="zh-CN" sz="2800" b="1" dirty="0"/>
              <a:t>号单元的微指令控制一次内部数据通路操作，因此访存操作字段为全</a:t>
            </a:r>
            <a:r>
              <a:rPr lang="en-US" altLang="zh-CN" sz="2800" b="1" dirty="0"/>
              <a:t>0</a:t>
            </a:r>
            <a:r>
              <a:rPr lang="zh-CN" altLang="zh-CN" sz="2800" b="1" dirty="0"/>
              <a:t>；</a:t>
            </a:r>
            <a:r>
              <a:rPr lang="en-US" altLang="zh-CN" sz="2800" b="1" dirty="0"/>
              <a:t>AI</a:t>
            </a:r>
            <a:r>
              <a:rPr lang="zh-CN" altLang="zh-CN" sz="2800" b="1" dirty="0"/>
              <a:t>选择</a:t>
            </a:r>
            <a:r>
              <a:rPr lang="en-US" altLang="zh-CN" sz="2800" b="1" dirty="0"/>
              <a:t>PC</a:t>
            </a:r>
            <a:r>
              <a:rPr lang="zh-CN" altLang="zh-CN" sz="2800" b="1" dirty="0"/>
              <a:t>，</a:t>
            </a:r>
            <a:r>
              <a:rPr lang="en-US" altLang="zh-CN" sz="2800" b="1" dirty="0"/>
              <a:t>BI</a:t>
            </a:r>
            <a:r>
              <a:rPr lang="zh-CN" altLang="zh-CN" sz="2800" b="1" dirty="0"/>
              <a:t>选择</a:t>
            </a:r>
            <a:r>
              <a:rPr lang="en-US" altLang="zh-CN" sz="2800" b="1" dirty="0"/>
              <a:t>0</a:t>
            </a:r>
            <a:r>
              <a:rPr lang="zh-CN" altLang="zh-CN" sz="2800" b="1" dirty="0"/>
              <a:t>，</a:t>
            </a:r>
            <a:r>
              <a:rPr lang="en-US" altLang="zh-CN" sz="2800" b="1" dirty="0"/>
              <a:t>C0</a:t>
            </a:r>
            <a:r>
              <a:rPr lang="zh-CN" altLang="zh-CN" sz="2800" b="1" dirty="0"/>
              <a:t>为</a:t>
            </a:r>
            <a:r>
              <a:rPr lang="en-US" altLang="zh-CN" sz="2800" b="1" dirty="0"/>
              <a:t>1</a:t>
            </a:r>
            <a:r>
              <a:rPr lang="zh-CN" altLang="zh-CN" sz="2800" b="1" dirty="0"/>
              <a:t>，故实现</a:t>
            </a:r>
            <a:r>
              <a:rPr lang="en-US" altLang="zh-CN" sz="2800" b="1" dirty="0"/>
              <a:t>PC+1</a:t>
            </a:r>
            <a:r>
              <a:rPr lang="zh-CN" altLang="zh-CN" sz="2800" b="1" dirty="0"/>
              <a:t>操作，结果打入</a:t>
            </a:r>
            <a:r>
              <a:rPr lang="en-US" altLang="zh-CN" sz="2800" b="1" dirty="0"/>
              <a:t>PC</a:t>
            </a:r>
            <a:r>
              <a:rPr lang="zh-CN" altLang="zh-CN" sz="2800" b="1" dirty="0"/>
              <a:t>。</a:t>
            </a:r>
            <a:endParaRPr lang="en-US" altLang="zh-CN" sz="2800" b="1" dirty="0"/>
          </a:p>
        </p:txBody>
      </p:sp>
    </p:spTree>
    <p:extLst>
      <p:ext uri="{BB962C8B-B14F-4D97-AF65-F5344CB8AC3E}">
        <p14:creationId xmlns:p14="http://schemas.microsoft.com/office/powerpoint/2010/main" val="28573350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模型机微指令格式</a:t>
            </a: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五、微指令格式与设计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44</a:t>
            </a:fld>
            <a:endParaRPr lang="zh-CN" altLang="en-US"/>
          </a:p>
        </p:txBody>
      </p:sp>
      <p:pic>
        <p:nvPicPr>
          <p:cNvPr id="1027" name="Picture 3">
            <a:extLst>
              <a:ext uri="{FF2B5EF4-FFF2-40B4-BE49-F238E27FC236}">
                <a16:creationId xmlns:a16="http://schemas.microsoft.com/office/drawing/2014/main" id="{C3A894DD-6EDD-4022-B5D0-E5F96A4AE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4338" y="2230009"/>
            <a:ext cx="7273925" cy="111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96043CD6-A303-4680-97C3-2F4808F6CA99}"/>
              </a:ext>
            </a:extLst>
          </p:cNvPr>
          <p:cNvSpPr txBox="1"/>
          <p:nvPr/>
        </p:nvSpPr>
        <p:spPr>
          <a:xfrm>
            <a:off x="1092200" y="1461012"/>
            <a:ext cx="5365750"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取机器指令微程序实例</a:t>
            </a:r>
            <a:endParaRPr lang="zh-CN" altLang="en-US" sz="2400" b="1" dirty="0"/>
          </a:p>
        </p:txBody>
      </p:sp>
      <p:pic>
        <p:nvPicPr>
          <p:cNvPr id="3" name="图片 2">
            <a:extLst>
              <a:ext uri="{FF2B5EF4-FFF2-40B4-BE49-F238E27FC236}">
                <a16:creationId xmlns:a16="http://schemas.microsoft.com/office/drawing/2014/main" id="{2B286B9C-2307-4F61-9EE5-0ED77E7C2960}"/>
              </a:ext>
            </a:extLst>
          </p:cNvPr>
          <p:cNvPicPr>
            <a:picLocks noChangeAspect="1"/>
          </p:cNvPicPr>
          <p:nvPr/>
        </p:nvPicPr>
        <p:blipFill>
          <a:blip r:embed="rId6"/>
          <a:stretch>
            <a:fillRect/>
          </a:stretch>
        </p:blipFill>
        <p:spPr>
          <a:xfrm>
            <a:off x="288478" y="3569294"/>
            <a:ext cx="8766655" cy="1368798"/>
          </a:xfrm>
          <a:prstGeom prst="rect">
            <a:avLst/>
          </a:prstGeom>
        </p:spPr>
      </p:pic>
      <p:sp>
        <p:nvSpPr>
          <p:cNvPr id="17" name="文本框 16">
            <a:extLst>
              <a:ext uri="{FF2B5EF4-FFF2-40B4-BE49-F238E27FC236}">
                <a16:creationId xmlns:a16="http://schemas.microsoft.com/office/drawing/2014/main" id="{4D05773D-5FD1-469A-80B7-9392BC39EFB5}"/>
              </a:ext>
            </a:extLst>
          </p:cNvPr>
          <p:cNvSpPr txBox="1"/>
          <p:nvPr/>
        </p:nvSpPr>
        <p:spPr>
          <a:xfrm>
            <a:off x="358774" y="5386314"/>
            <a:ext cx="8416926" cy="954107"/>
          </a:xfrm>
          <a:prstGeom prst="rect">
            <a:avLst/>
          </a:prstGeom>
          <a:noFill/>
        </p:spPr>
        <p:txBody>
          <a:bodyPr wrap="square">
            <a:spAutoFit/>
          </a:bodyPr>
          <a:lstStyle/>
          <a:p>
            <a:r>
              <a:rPr lang="en-US" altLang="zh-CN" sz="2800" dirty="0"/>
              <a:t>	</a:t>
            </a:r>
            <a:r>
              <a:rPr lang="en-US" altLang="zh-CN" sz="2800" b="1" dirty="0"/>
              <a:t>2</a:t>
            </a:r>
            <a:r>
              <a:rPr lang="zh-CN" altLang="zh-CN" sz="2800" b="1" dirty="0"/>
              <a:t>号单元中的微指令控制按操作码分支，所以</a:t>
            </a:r>
            <a:r>
              <a:rPr lang="en-US" altLang="zh-CN" sz="2800" b="1" dirty="0"/>
              <a:t>SC</a:t>
            </a:r>
            <a:r>
              <a:rPr lang="zh-CN" altLang="zh-CN" sz="2800" b="1" dirty="0"/>
              <a:t>为</a:t>
            </a:r>
            <a:r>
              <a:rPr lang="en-US" altLang="zh-CN" sz="2800" b="1" dirty="0"/>
              <a:t>0010</a:t>
            </a:r>
            <a:r>
              <a:rPr lang="zh-CN" altLang="zh-CN" sz="2800" b="1" dirty="0"/>
              <a:t>。</a:t>
            </a:r>
            <a:endParaRPr lang="en-US" altLang="zh-CN" sz="2800" b="1" dirty="0"/>
          </a:p>
        </p:txBody>
      </p:sp>
    </p:spTree>
    <p:extLst>
      <p:ext uri="{BB962C8B-B14F-4D97-AF65-F5344CB8AC3E}">
        <p14:creationId xmlns:p14="http://schemas.microsoft.com/office/powerpoint/2010/main" val="38343623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endParaRPr lang="zh-CN" altLang="zh-CN"/>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六、微程序控制方式的优缺点</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45</a:t>
            </a:fld>
            <a:endParaRPr lang="zh-CN" altLang="en-US"/>
          </a:p>
        </p:txBody>
      </p:sp>
      <p:sp>
        <p:nvSpPr>
          <p:cNvPr id="15" name="文本框 14">
            <a:extLst>
              <a:ext uri="{FF2B5EF4-FFF2-40B4-BE49-F238E27FC236}">
                <a16:creationId xmlns:a16="http://schemas.microsoft.com/office/drawing/2014/main" id="{096FD948-92FF-47BF-A1F7-3EF6FC9217E5}"/>
              </a:ext>
            </a:extLst>
          </p:cNvPr>
          <p:cNvSpPr txBox="1"/>
          <p:nvPr/>
        </p:nvSpPr>
        <p:spPr>
          <a:xfrm>
            <a:off x="195978" y="985080"/>
            <a:ext cx="8860863" cy="5808321"/>
          </a:xfrm>
          <a:prstGeom prst="rect">
            <a:avLst/>
          </a:prstGeom>
          <a:noFill/>
        </p:spPr>
        <p:txBody>
          <a:bodyPr wrap="square" rtlCol="0">
            <a:spAutoFit/>
          </a:bodyPr>
          <a:lstStyle/>
          <a:p>
            <a:pPr lvl="0">
              <a:lnSpc>
                <a:spcPct val="150000"/>
              </a:lnSpc>
              <a:defRPr/>
            </a:pPr>
            <a:r>
              <a:rPr lang="zh-CN" altLang="en-US" sz="2800" b="1" dirty="0">
                <a:solidFill>
                  <a:srgbClr val="0563C1"/>
                </a:solidFill>
                <a:latin typeface="楷体" panose="02010609060101010101" pitchFamily="49" charset="-122"/>
                <a:ea typeface="楷体" panose="02010609060101010101" pitchFamily="49" charset="-122"/>
              </a:rPr>
              <a:t>优点：</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defRPr/>
            </a:pPr>
            <a:r>
              <a:rPr lang="en-US" altLang="zh-CN" sz="2800" b="1" dirty="0">
                <a:solidFill>
                  <a:schemeClr val="accent2"/>
                </a:solidFill>
                <a:latin typeface="楷体" panose="02010609060101010101" pitchFamily="49" charset="-122"/>
                <a:ea typeface="楷体" panose="02010609060101010101" pitchFamily="49" charset="-122"/>
              </a:rPr>
              <a:t>1</a:t>
            </a:r>
            <a:r>
              <a:rPr lang="zh-CN" altLang="en-US" sz="2800" b="1" dirty="0">
                <a:solidFill>
                  <a:schemeClr val="accent2"/>
                </a:solidFill>
                <a:latin typeface="楷体" panose="02010609060101010101" pitchFamily="49" charset="-122"/>
                <a:ea typeface="楷体" panose="02010609060101010101" pitchFamily="49" charset="-122"/>
              </a:rPr>
              <a:t> 设计规整。</a:t>
            </a:r>
            <a:r>
              <a:rPr lang="zh-CN" altLang="zh-CN" sz="2800" b="1" dirty="0">
                <a:latin typeface="楷体" panose="02010609060101010101" pitchFamily="49" charset="-122"/>
                <a:ea typeface="楷体" panose="02010609060101010101" pitchFamily="49" charset="-122"/>
              </a:rPr>
              <a:t>结构得到简化与规整，有利于设计自动化。</a:t>
            </a:r>
            <a:endParaRPr lang="zh-CN" altLang="en-US" sz="2800" b="1" dirty="0">
              <a:latin typeface="楷体" panose="02010609060101010101" pitchFamily="49" charset="-122"/>
              <a:ea typeface="楷体" panose="02010609060101010101" pitchFamily="49" charset="-122"/>
            </a:endParaRPr>
          </a:p>
          <a:p>
            <a:pPr lvl="0">
              <a:lnSpc>
                <a:spcPct val="150000"/>
              </a:lnSpc>
              <a:defRPr/>
            </a:pPr>
            <a:r>
              <a:rPr lang="en-US" altLang="zh-CN" sz="2800" b="1" dirty="0">
                <a:solidFill>
                  <a:schemeClr val="accent2"/>
                </a:solidFill>
                <a:latin typeface="楷体" panose="02010609060101010101" pitchFamily="49" charset="-122"/>
                <a:ea typeface="楷体" panose="02010609060101010101" pitchFamily="49" charset="-122"/>
              </a:rPr>
              <a:t>2</a:t>
            </a:r>
            <a:r>
              <a:rPr lang="zh-CN" altLang="en-US" sz="2800" b="1" dirty="0">
                <a:solidFill>
                  <a:schemeClr val="accent2"/>
                </a:solidFill>
                <a:latin typeface="楷体" panose="02010609060101010101" pitchFamily="49" charset="-122"/>
                <a:ea typeface="楷体" panose="02010609060101010101" pitchFamily="49" charset="-122"/>
              </a:rPr>
              <a:t> 易于修改或扩展。</a:t>
            </a:r>
            <a:r>
              <a:rPr lang="zh-CN" altLang="zh-CN" sz="2800" b="1" dirty="0">
                <a:latin typeface="楷体" panose="02010609060101010101" pitchFamily="49" charset="-122"/>
                <a:ea typeface="楷体" panose="02010609060101010101" pitchFamily="49" charset="-122"/>
              </a:rPr>
              <a:t>在数据通路结构不变的前提下，可以通过修改微程序来改变指令的执行方式，通过增加新的微程序来增加新的指令，甚至可用更换一套微程序的办法来更换指令系统。</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en-US" altLang="zh-CN" sz="2800" b="1" dirty="0">
                <a:solidFill>
                  <a:schemeClr val="accent2"/>
                </a:solidFill>
                <a:latin typeface="楷体" panose="02010609060101010101" pitchFamily="49" charset="-122"/>
                <a:ea typeface="楷体" panose="02010609060101010101" pitchFamily="49" charset="-122"/>
              </a:rPr>
              <a:t>3</a:t>
            </a:r>
            <a:r>
              <a:rPr lang="zh-CN" altLang="en-US" sz="2800" b="1" dirty="0">
                <a:solidFill>
                  <a:schemeClr val="accent2"/>
                </a:solidFill>
                <a:latin typeface="楷体" panose="02010609060101010101" pitchFamily="49" charset="-122"/>
                <a:ea typeface="楷体" panose="02010609060101010101" pitchFamily="49" charset="-122"/>
              </a:rPr>
              <a:t> 可靠性高，易于诊断和维护。</a:t>
            </a:r>
            <a:r>
              <a:rPr lang="zh-CN" altLang="zh-CN" sz="2800" b="1" dirty="0">
                <a:latin typeface="楷体" panose="02010609060101010101" pitchFamily="49" charset="-122"/>
                <a:ea typeface="楷体" panose="02010609060101010101" pitchFamily="49" charset="-122"/>
              </a:rPr>
              <a:t>因为微程序控制器的结构比较规整，易于采用诊断技术。</a:t>
            </a:r>
            <a:endParaRPr lang="en-US" altLang="zh-CN" sz="2800" b="1" dirty="0">
              <a:latin typeface="楷体" panose="02010609060101010101" pitchFamily="49" charset="-122"/>
              <a:ea typeface="楷体" panose="02010609060101010101" pitchFamily="49" charset="-122"/>
            </a:endParaRPr>
          </a:p>
          <a:p>
            <a:pPr lvl="0">
              <a:lnSpc>
                <a:spcPct val="150000"/>
              </a:lnSpc>
              <a:defRPr/>
            </a:pP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38708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left)">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left)">
                                      <p:cBhvr>
                                        <p:cTn id="2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谢谢观看</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a:solidFill>
                  <a:srgbClr val="004578"/>
                </a:solidFill>
              </a:rPr>
              <a:t>计算机组成原理</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21" name="日期占位符 2"/>
          <p:cNvSpPr>
            <a:spLocks noGrp="1"/>
          </p:cNvSpPr>
          <p:nvPr>
            <p:ph type="dt" sz="half" idx="10"/>
          </p:nvPr>
        </p:nvSpPr>
        <p:spPr>
          <a:xfrm>
            <a:off x="235731" y="6474676"/>
            <a:ext cx="2057400" cy="365125"/>
          </a:xfrm>
        </p:spPr>
        <p:txBody>
          <a:bodyPr/>
          <a:lstStyle/>
          <a:p>
            <a:fld id="{88D359CD-C887-4460-A350-FDDE9A47B3D8}" type="datetime1">
              <a:rPr lang="zh-CN" altLang="en-US" sz="1400" smtClean="0">
                <a:solidFill>
                  <a:schemeClr val="tx1"/>
                </a:solidFill>
              </a:rPr>
              <a:t>2020/10/13</a:t>
            </a:fld>
            <a:endParaRPr lang="zh-CN" altLang="en-US" sz="1400" dirty="0">
              <a:solidFill>
                <a:schemeClr val="tx1"/>
              </a:solidFill>
            </a:endParaRPr>
          </a:p>
        </p:txBody>
      </p:sp>
      <p:sp>
        <p:nvSpPr>
          <p:cNvPr id="3" name="页脚占位符 2"/>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6" name="灯片编号占位符 5"/>
          <p:cNvSpPr>
            <a:spLocks noGrp="1"/>
          </p:cNvSpPr>
          <p:nvPr>
            <p:ph type="sldNum" sz="quarter" idx="12"/>
          </p:nvPr>
        </p:nvSpPr>
        <p:spPr/>
        <p:txBody>
          <a:bodyPr/>
          <a:lstStyle/>
          <a:p>
            <a:fld id="{CD331227-691F-4B7F-8493-F4368ED92163}" type="slidenum">
              <a:rPr lang="zh-CN" altLang="en-US" smtClean="0"/>
              <a:t>46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一、基本概念及基本原理</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5</a:t>
            </a:fld>
            <a:endParaRPr lang="zh-CN" altLang="en-US"/>
          </a:p>
        </p:txBody>
      </p:sp>
      <p:sp>
        <p:nvSpPr>
          <p:cNvPr id="12" name="文本框 11">
            <a:extLst>
              <a:ext uri="{FF2B5EF4-FFF2-40B4-BE49-F238E27FC236}">
                <a16:creationId xmlns:a16="http://schemas.microsoft.com/office/drawing/2014/main" id="{1459AC15-7791-42A4-8EEE-348DB0841955}"/>
              </a:ext>
            </a:extLst>
          </p:cNvPr>
          <p:cNvSpPr txBox="1"/>
          <p:nvPr/>
        </p:nvSpPr>
        <p:spPr>
          <a:xfrm>
            <a:off x="177024" y="867268"/>
            <a:ext cx="8775387" cy="3869329"/>
          </a:xfrm>
          <a:prstGeom prst="rect">
            <a:avLst/>
          </a:prstGeom>
          <a:noFill/>
        </p:spPr>
        <p:txBody>
          <a:bodyPr wrap="square" rtlCol="0">
            <a:spAutoFit/>
          </a:bodyPr>
          <a:lstStyle/>
          <a:p>
            <a:pPr lvl="0">
              <a:lnSpc>
                <a:spcPct val="150000"/>
              </a:lnSpc>
              <a:defRPr/>
            </a:pPr>
            <a:r>
              <a:rPr lang="en-US" altLang="zh-CN" sz="2800" b="1" dirty="0">
                <a:solidFill>
                  <a:schemeClr val="accent6">
                    <a:lumMod val="75000"/>
                  </a:schemeClr>
                </a:solidFill>
                <a:latin typeface="楷体" panose="02010609060101010101" pitchFamily="49" charset="-122"/>
                <a:ea typeface="楷体" panose="02010609060101010101" pitchFamily="49" charset="-122"/>
              </a:rPr>
              <a:t>④ </a:t>
            </a:r>
            <a:r>
              <a:rPr lang="zh-CN" altLang="en-US" sz="2800" b="1" dirty="0">
                <a:solidFill>
                  <a:schemeClr val="accent6">
                    <a:lumMod val="75000"/>
                  </a:schemeClr>
                </a:solidFill>
                <a:latin typeface="楷体" panose="02010609060101010101" pitchFamily="49" charset="-122"/>
                <a:ea typeface="楷体" panose="02010609060101010101" pitchFamily="49" charset="-122"/>
              </a:rPr>
              <a:t>微指令：</a:t>
            </a:r>
            <a:r>
              <a:rPr lang="zh-CN" altLang="en-US" sz="2800" b="1" dirty="0">
                <a:latin typeface="楷体" panose="02010609060101010101" pitchFamily="49" charset="-122"/>
                <a:ea typeface="楷体" panose="02010609060101010101" pitchFamily="49" charset="-122"/>
              </a:rPr>
              <a:t>每个</a:t>
            </a:r>
            <a:r>
              <a:rPr lang="zh-CN" altLang="en-US" sz="2800" b="1" dirty="0">
                <a:solidFill>
                  <a:schemeClr val="accent2"/>
                </a:solidFill>
                <a:latin typeface="楷体" panose="02010609060101010101" pitchFamily="49" charset="-122"/>
                <a:ea typeface="楷体" panose="02010609060101010101" pitchFamily="49" charset="-122"/>
              </a:rPr>
              <a:t>微周期</a:t>
            </a:r>
            <a:r>
              <a:rPr lang="zh-CN" altLang="en-US" sz="2800" b="1" dirty="0">
                <a:latin typeface="楷体" panose="02010609060101010101" pitchFamily="49" charset="-122"/>
                <a:ea typeface="楷体" panose="02010609060101010101" pitchFamily="49" charset="-122"/>
              </a:rPr>
              <a:t>的操作所需的微命令组成一条</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微指令。从控制存储器的组织角度讲，每个单元存</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放一条微指令。 </a:t>
            </a:r>
            <a:endParaRPr lang="en-US" altLang="zh-CN" sz="2800" b="1" dirty="0">
              <a:latin typeface="楷体" panose="02010609060101010101" pitchFamily="49" charset="-122"/>
              <a:ea typeface="楷体" panose="02010609060101010101" pitchFamily="49" charset="-122"/>
            </a:endParaRPr>
          </a:p>
          <a:p>
            <a:pPr lvl="0">
              <a:lnSpc>
                <a:spcPct val="150000"/>
              </a:lnSpc>
              <a:defRPr/>
            </a:pPr>
            <a:r>
              <a:rPr lang="en-US" altLang="zh-CN" sz="2800" b="1" dirty="0">
                <a:solidFill>
                  <a:schemeClr val="accent6">
                    <a:lumMod val="75000"/>
                  </a:schemeClr>
                </a:solidFill>
                <a:latin typeface="楷体" panose="02010609060101010101" pitchFamily="49" charset="-122"/>
                <a:ea typeface="楷体" panose="02010609060101010101" pitchFamily="49" charset="-122"/>
              </a:rPr>
              <a:t>⑤ </a:t>
            </a:r>
            <a:r>
              <a:rPr lang="zh-CN" altLang="en-US" sz="2800" b="1" dirty="0">
                <a:solidFill>
                  <a:schemeClr val="accent6">
                    <a:lumMod val="75000"/>
                  </a:schemeClr>
                </a:solidFill>
                <a:latin typeface="楷体" panose="02010609060101010101" pitchFamily="49" charset="-122"/>
                <a:ea typeface="楷体" panose="02010609060101010101" pitchFamily="49" charset="-122"/>
              </a:rPr>
              <a:t>微程序：</a:t>
            </a:r>
            <a:r>
              <a:rPr lang="zh-CN" altLang="en-US" sz="2800" b="1" dirty="0">
                <a:latin typeface="楷体" panose="02010609060101010101" pitchFamily="49" charset="-122"/>
                <a:ea typeface="楷体" panose="02010609060101010101" pitchFamily="49" charset="-122"/>
              </a:rPr>
              <a:t>一系列微指令的</a:t>
            </a:r>
            <a:r>
              <a:rPr lang="zh-CN" altLang="en-US" sz="2800" b="1" dirty="0">
                <a:solidFill>
                  <a:schemeClr val="accent2"/>
                </a:solidFill>
                <a:latin typeface="楷体" panose="02010609060101010101" pitchFamily="49" charset="-122"/>
                <a:ea typeface="楷体" panose="02010609060101010101" pitchFamily="49" charset="-122"/>
              </a:rPr>
              <a:t>有序集合</a:t>
            </a:r>
            <a:r>
              <a:rPr lang="zh-CN" altLang="en-US" sz="2800" b="1" dirty="0">
                <a:latin typeface="楷体" panose="02010609060101010101" pitchFamily="49" charset="-122"/>
                <a:ea typeface="楷体" panose="02010609060101010101" pitchFamily="49" charset="-122"/>
              </a:rPr>
              <a:t>称为微程序，用</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来解释执行一条机器指令。</a:t>
            </a:r>
            <a:endParaRPr lang="en-US" altLang="zh-CN" sz="2800" b="1" dirty="0">
              <a:latin typeface="楷体" panose="02010609060101010101" pitchFamily="49" charset="-122"/>
              <a:ea typeface="楷体" panose="02010609060101010101" pitchFamily="49" charset="-122"/>
            </a:endParaRPr>
          </a:p>
          <a:p>
            <a:pPr lvl="0">
              <a:lnSpc>
                <a:spcPct val="150000"/>
              </a:lnSpc>
              <a:defRPr/>
            </a:pPr>
            <a:r>
              <a:rPr lang="en-US" altLang="zh-CN" sz="2800" b="1" dirty="0">
                <a:solidFill>
                  <a:schemeClr val="accent6">
                    <a:lumMod val="75000"/>
                  </a:schemeClr>
                </a:solidFill>
                <a:latin typeface="楷体" panose="02010609060101010101" pitchFamily="49" charset="-122"/>
                <a:ea typeface="楷体" panose="02010609060101010101" pitchFamily="49" charset="-122"/>
              </a:rPr>
              <a:t>⑥ </a:t>
            </a:r>
            <a:r>
              <a:rPr lang="zh-CN" altLang="en-US" sz="2800" b="1" dirty="0">
                <a:solidFill>
                  <a:schemeClr val="accent6">
                    <a:lumMod val="75000"/>
                  </a:schemeClr>
                </a:solidFill>
                <a:latin typeface="楷体" panose="02010609060101010101" pitchFamily="49" charset="-122"/>
                <a:ea typeface="楷体" panose="02010609060101010101" pitchFamily="49" charset="-122"/>
              </a:rPr>
              <a:t>对应关系：</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C87EE5A5-83FC-4CB4-9112-183827B69420}"/>
              </a:ext>
            </a:extLst>
          </p:cNvPr>
          <p:cNvSpPr txBox="1"/>
          <p:nvPr/>
        </p:nvSpPr>
        <p:spPr>
          <a:xfrm>
            <a:off x="282369" y="4929480"/>
            <a:ext cx="1725457" cy="954107"/>
          </a:xfrm>
          <a:prstGeom prst="rect">
            <a:avLst/>
          </a:prstGeom>
          <a:noFill/>
        </p:spPr>
        <p:txBody>
          <a:bodyPr wrap="square" rtlCol="0">
            <a:spAutoFit/>
          </a:bodyPr>
          <a:lstStyle/>
          <a:p>
            <a:pPr lvl="0" algn="ctr">
              <a:defRPr/>
            </a:pPr>
            <a:r>
              <a:rPr lang="zh-CN" altLang="en-US" sz="2800" b="1" dirty="0">
                <a:latin typeface="楷体" panose="02010609060101010101" pitchFamily="49" charset="-122"/>
                <a:ea typeface="楷体" panose="02010609060101010101" pitchFamily="49" charset="-122"/>
              </a:rPr>
              <a:t>一条</a:t>
            </a:r>
          </a:p>
          <a:p>
            <a:pPr lvl="0" algn="ctr">
              <a:defRPr/>
            </a:pPr>
            <a:r>
              <a:rPr lang="zh-CN" altLang="en-US" sz="2800" b="1" dirty="0">
                <a:latin typeface="楷体" panose="02010609060101010101" pitchFamily="49" charset="-122"/>
                <a:ea typeface="楷体" panose="02010609060101010101" pitchFamily="49" charset="-122"/>
              </a:rPr>
              <a:t>机器指令</a:t>
            </a:r>
            <a:endParaRPr lang="en-US" altLang="zh-CN" sz="2800" b="1" dirty="0">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5F9A1837-3021-4FBA-9C31-8A0018009B03}"/>
              </a:ext>
            </a:extLst>
          </p:cNvPr>
          <p:cNvSpPr txBox="1"/>
          <p:nvPr/>
        </p:nvSpPr>
        <p:spPr>
          <a:xfrm>
            <a:off x="2662237" y="4929480"/>
            <a:ext cx="1725457" cy="954107"/>
          </a:xfrm>
          <a:prstGeom prst="rect">
            <a:avLst/>
          </a:prstGeom>
          <a:noFill/>
        </p:spPr>
        <p:txBody>
          <a:bodyPr wrap="square" rtlCol="0">
            <a:spAutoFit/>
          </a:bodyPr>
          <a:lstStyle/>
          <a:p>
            <a:pPr lvl="0" algn="ctr">
              <a:defRPr/>
            </a:pPr>
            <a:r>
              <a:rPr lang="zh-CN" altLang="en-US" sz="2800" b="1" dirty="0">
                <a:latin typeface="楷体" panose="02010609060101010101" pitchFamily="49" charset="-122"/>
                <a:ea typeface="楷体" panose="02010609060101010101" pitchFamily="49" charset="-122"/>
              </a:rPr>
              <a:t>一段</a:t>
            </a:r>
          </a:p>
          <a:p>
            <a:pPr lvl="0" algn="ctr">
              <a:defRPr/>
            </a:pPr>
            <a:r>
              <a:rPr lang="zh-CN" altLang="en-US" sz="2800" b="1" dirty="0">
                <a:latin typeface="楷体" panose="02010609060101010101" pitchFamily="49" charset="-122"/>
                <a:ea typeface="楷体" panose="02010609060101010101" pitchFamily="49" charset="-122"/>
              </a:rPr>
              <a:t>微程序</a:t>
            </a:r>
            <a:endParaRPr lang="en-US" altLang="zh-CN" sz="2800" b="1" dirty="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7BFC5236-17FE-430D-92B9-CB2762FCB6F5}"/>
              </a:ext>
            </a:extLst>
          </p:cNvPr>
          <p:cNvSpPr txBox="1"/>
          <p:nvPr/>
        </p:nvSpPr>
        <p:spPr>
          <a:xfrm>
            <a:off x="5042105" y="4929480"/>
            <a:ext cx="1725457" cy="954107"/>
          </a:xfrm>
          <a:prstGeom prst="rect">
            <a:avLst/>
          </a:prstGeom>
          <a:noFill/>
        </p:spPr>
        <p:txBody>
          <a:bodyPr wrap="square" rtlCol="0">
            <a:spAutoFit/>
          </a:bodyPr>
          <a:lstStyle/>
          <a:p>
            <a:pPr lvl="0" algn="ctr">
              <a:defRPr/>
            </a:pPr>
            <a:r>
              <a:rPr lang="zh-CN" altLang="en-US" sz="2800" b="1" dirty="0">
                <a:latin typeface="楷体" panose="02010609060101010101" pitchFamily="49" charset="-122"/>
                <a:ea typeface="楷体" panose="02010609060101010101" pitchFamily="49" charset="-122"/>
              </a:rPr>
              <a:t>一系列</a:t>
            </a:r>
          </a:p>
          <a:p>
            <a:pPr lvl="0" algn="ctr">
              <a:defRPr/>
            </a:pPr>
            <a:r>
              <a:rPr lang="zh-CN" altLang="en-US" sz="2800" b="1" dirty="0">
                <a:latin typeface="楷体" panose="02010609060101010101" pitchFamily="49" charset="-122"/>
                <a:ea typeface="楷体" panose="02010609060101010101" pitchFamily="49" charset="-122"/>
              </a:rPr>
              <a:t>微指令</a:t>
            </a:r>
            <a:endParaRPr lang="en-US" altLang="zh-CN" sz="2800" b="1" dirty="0">
              <a:latin typeface="楷体" panose="02010609060101010101" pitchFamily="49" charset="-122"/>
              <a:ea typeface="楷体" panose="02010609060101010101" pitchFamily="49" charset="-122"/>
            </a:endParaRPr>
          </a:p>
        </p:txBody>
      </p:sp>
      <p:sp>
        <p:nvSpPr>
          <p:cNvPr id="18" name="文本框 17">
            <a:extLst>
              <a:ext uri="{FF2B5EF4-FFF2-40B4-BE49-F238E27FC236}">
                <a16:creationId xmlns:a16="http://schemas.microsoft.com/office/drawing/2014/main" id="{35324B6C-0581-414C-920B-290381FC3A7D}"/>
              </a:ext>
            </a:extLst>
          </p:cNvPr>
          <p:cNvSpPr txBox="1"/>
          <p:nvPr/>
        </p:nvSpPr>
        <p:spPr>
          <a:xfrm>
            <a:off x="7382970" y="4929480"/>
            <a:ext cx="1725457" cy="954107"/>
          </a:xfrm>
          <a:prstGeom prst="rect">
            <a:avLst/>
          </a:prstGeom>
          <a:noFill/>
        </p:spPr>
        <p:txBody>
          <a:bodyPr wrap="square" rtlCol="0">
            <a:spAutoFit/>
          </a:bodyPr>
          <a:lstStyle/>
          <a:p>
            <a:pPr lvl="0" algn="ctr">
              <a:defRPr/>
            </a:pPr>
            <a:r>
              <a:rPr lang="zh-CN" altLang="en-US" sz="2800" b="1" dirty="0">
                <a:latin typeface="楷体" panose="02010609060101010101" pitchFamily="49" charset="-122"/>
                <a:ea typeface="楷体" panose="02010609060101010101" pitchFamily="49" charset="-122"/>
              </a:rPr>
              <a:t>若干</a:t>
            </a:r>
            <a:endParaRPr lang="en-US" altLang="zh-CN" sz="2800" b="1" dirty="0">
              <a:latin typeface="楷体" panose="02010609060101010101" pitchFamily="49" charset="-122"/>
              <a:ea typeface="楷体" panose="02010609060101010101" pitchFamily="49" charset="-122"/>
            </a:endParaRPr>
          </a:p>
          <a:p>
            <a:pPr lvl="0" algn="ctr">
              <a:defRPr/>
            </a:pPr>
            <a:r>
              <a:rPr lang="zh-CN" altLang="en-US" sz="2800" b="1" dirty="0">
                <a:latin typeface="楷体" panose="02010609060101010101" pitchFamily="49" charset="-122"/>
                <a:ea typeface="楷体" panose="02010609060101010101" pitchFamily="49" charset="-122"/>
              </a:rPr>
              <a:t>微命令</a:t>
            </a:r>
            <a:endParaRPr lang="en-US" altLang="zh-CN" sz="2800" b="1" dirty="0">
              <a:latin typeface="楷体" panose="02010609060101010101" pitchFamily="49" charset="-122"/>
              <a:ea typeface="楷体" panose="02010609060101010101" pitchFamily="49" charset="-122"/>
            </a:endParaRPr>
          </a:p>
        </p:txBody>
      </p:sp>
      <p:cxnSp>
        <p:nvCxnSpPr>
          <p:cNvPr id="3" name="直接箭头连接符 2">
            <a:extLst>
              <a:ext uri="{FF2B5EF4-FFF2-40B4-BE49-F238E27FC236}">
                <a16:creationId xmlns:a16="http://schemas.microsoft.com/office/drawing/2014/main" id="{C39D562D-16C8-4FBD-9AEC-9856E77548A2}"/>
              </a:ext>
            </a:extLst>
          </p:cNvPr>
          <p:cNvCxnSpPr>
            <a:cxnSpLocks/>
          </p:cNvCxnSpPr>
          <p:nvPr/>
        </p:nvCxnSpPr>
        <p:spPr>
          <a:xfrm>
            <a:off x="1874770" y="5406533"/>
            <a:ext cx="920523"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7821BA8-A99F-4A90-B467-736F802E7BD0}"/>
              </a:ext>
            </a:extLst>
          </p:cNvPr>
          <p:cNvCxnSpPr>
            <a:cxnSpLocks/>
          </p:cNvCxnSpPr>
          <p:nvPr/>
        </p:nvCxnSpPr>
        <p:spPr>
          <a:xfrm>
            <a:off x="4254638" y="5406533"/>
            <a:ext cx="920523"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56EE8B7D-E86B-4948-A836-59595BAF6748}"/>
              </a:ext>
            </a:extLst>
          </p:cNvPr>
          <p:cNvCxnSpPr>
            <a:cxnSpLocks/>
          </p:cNvCxnSpPr>
          <p:nvPr/>
        </p:nvCxnSpPr>
        <p:spPr>
          <a:xfrm>
            <a:off x="6634506" y="5406533"/>
            <a:ext cx="920523"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5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outVertic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righ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P spid="15"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6</a:t>
            </a:fld>
            <a:endParaRPr lang="zh-CN" altLang="en-US"/>
          </a:p>
        </p:txBody>
      </p:sp>
      <p:sp>
        <p:nvSpPr>
          <p:cNvPr id="12" name="文本框 11">
            <a:extLst>
              <a:ext uri="{FF2B5EF4-FFF2-40B4-BE49-F238E27FC236}">
                <a16:creationId xmlns:a16="http://schemas.microsoft.com/office/drawing/2014/main" id="{1459AC15-7791-42A4-8EEE-348DB0841955}"/>
              </a:ext>
            </a:extLst>
          </p:cNvPr>
          <p:cNvSpPr txBox="1"/>
          <p:nvPr/>
        </p:nvSpPr>
        <p:spPr>
          <a:xfrm>
            <a:off x="184306" y="809876"/>
            <a:ext cx="8775387" cy="5577489"/>
          </a:xfrm>
          <a:prstGeom prst="rect">
            <a:avLst/>
          </a:prstGeom>
          <a:noFill/>
        </p:spPr>
        <p:txBody>
          <a:bodyPr wrap="square" rtlCol="0">
            <a:spAutoFit/>
          </a:bodyPr>
          <a:lstStyle/>
          <a:p>
            <a:pPr>
              <a:lnSpc>
                <a:spcPct val="150000"/>
              </a:lnSpc>
              <a:defRPr/>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、微程序控制的概念</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defRPr/>
            </a:pPr>
            <a:r>
              <a:rPr lang="en-US" altLang="zh-CN" sz="2800" b="1" dirty="0">
                <a:latin typeface="楷体" panose="02010609060101010101" pitchFamily="49" charset="-122"/>
                <a:ea typeface="楷体" panose="02010609060101010101" pitchFamily="49" charset="-122"/>
              </a:rPr>
              <a:t>① </a:t>
            </a:r>
            <a:r>
              <a:rPr lang="zh-CN" altLang="en-US" sz="2800" b="1" dirty="0">
                <a:latin typeface="楷体" panose="02010609060101010101" pitchFamily="49" charset="-122"/>
                <a:ea typeface="楷体" panose="02010609060101010101" pitchFamily="49" charset="-122"/>
              </a:rPr>
              <a:t>将控制器所需的微命令，以</a:t>
            </a:r>
            <a:r>
              <a:rPr lang="zh-CN" altLang="en-US" sz="2800" b="1" dirty="0">
                <a:solidFill>
                  <a:schemeClr val="accent2"/>
                </a:solidFill>
                <a:latin typeface="楷体" panose="02010609060101010101" pitchFamily="49" charset="-122"/>
                <a:ea typeface="楷体" panose="02010609060101010101" pitchFamily="49" charset="-122"/>
              </a:rPr>
              <a:t>代码</a:t>
            </a:r>
            <a:r>
              <a:rPr lang="zh-CN" altLang="en-US" sz="2800" b="1" dirty="0">
                <a:latin typeface="楷体" panose="02010609060101010101" pitchFamily="49" charset="-122"/>
                <a:ea typeface="楷体" panose="02010609060101010101" pitchFamily="49" charset="-122"/>
              </a:rPr>
              <a:t>（微码）形式编成</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微指令，存入一个</a:t>
            </a:r>
            <a:r>
              <a:rPr lang="en-US" altLang="zh-CN" sz="2800" b="1" dirty="0">
                <a:solidFill>
                  <a:schemeClr val="accent2"/>
                </a:solidFill>
                <a:latin typeface="楷体" panose="02010609060101010101" pitchFamily="49" charset="-122"/>
                <a:ea typeface="楷体" panose="02010609060101010101" pitchFamily="49" charset="-122"/>
              </a:rPr>
              <a:t>ROM</a:t>
            </a:r>
            <a:r>
              <a:rPr lang="zh-CN" altLang="en-US" sz="2800" b="1" dirty="0">
                <a:latin typeface="楷体" panose="02010609060101010101" pitchFamily="49" charset="-122"/>
                <a:ea typeface="楷体" panose="02010609060101010101" pitchFamily="49" charset="-122"/>
              </a:rPr>
              <a:t>构成的控制存储器中。</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将存储逻辑引入</a:t>
            </a:r>
            <a:r>
              <a:rPr lang="en-US" altLang="zh-CN" sz="2800" b="1" dirty="0">
                <a:solidFill>
                  <a:schemeClr val="accent2"/>
                </a:solidFill>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a:t>
            </a:r>
          </a:p>
          <a:p>
            <a:pPr lvl="0">
              <a:lnSpc>
                <a:spcPct val="150000"/>
              </a:lnSpc>
              <a:defRPr/>
            </a:pPr>
            <a:r>
              <a:rPr lang="en-US" altLang="zh-CN" sz="2800" b="1" dirty="0">
                <a:latin typeface="楷体" panose="02010609060101010101" pitchFamily="49" charset="-122"/>
                <a:ea typeface="楷体" panose="02010609060101010101" pitchFamily="49" charset="-122"/>
              </a:rPr>
              <a:t>② </a:t>
            </a:r>
            <a:r>
              <a:rPr lang="zh-CN" altLang="en-US" sz="2800" b="1" dirty="0">
                <a:latin typeface="楷体" panose="02010609060101010101" pitchFamily="49" charset="-122"/>
                <a:ea typeface="楷体" panose="02010609060101010101" pitchFamily="49" charset="-122"/>
              </a:rPr>
              <a:t>将各种机器指令的操作分解为若干</a:t>
            </a:r>
            <a:r>
              <a:rPr lang="zh-CN" altLang="en-US" sz="2800" b="1" dirty="0">
                <a:solidFill>
                  <a:schemeClr val="accent2"/>
                </a:solidFill>
                <a:latin typeface="楷体" panose="02010609060101010101" pitchFamily="49" charset="-122"/>
                <a:ea typeface="楷体" panose="02010609060101010101" pitchFamily="49" charset="-122"/>
              </a:rPr>
              <a:t>微操作序列</a:t>
            </a:r>
            <a:r>
              <a:rPr lang="zh-CN" altLang="en-US" sz="2800" b="1" dirty="0">
                <a:latin typeface="楷体" panose="02010609060101010101" pitchFamily="49" charset="-122"/>
                <a:ea typeface="楷体" panose="02010609060101010101" pitchFamily="49" charset="-122"/>
              </a:rPr>
              <a:t>。    </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将程序技术引入</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的构成级。</a:t>
            </a:r>
            <a:endParaRPr lang="en-US" altLang="zh-CN" sz="2800" b="1" dirty="0">
              <a:latin typeface="楷体" panose="02010609060101010101" pitchFamily="49" charset="-122"/>
              <a:ea typeface="楷体" panose="02010609060101010101" pitchFamily="49" charset="-122"/>
            </a:endParaRPr>
          </a:p>
          <a:p>
            <a:pPr lvl="0">
              <a:lnSpc>
                <a:spcPct val="150000"/>
              </a:lnSpc>
              <a:defRPr/>
            </a:pPr>
            <a:endParaRPr lang="en-US" altLang="zh-CN" b="1" dirty="0">
              <a:solidFill>
                <a:srgbClr val="0563C1"/>
              </a:solidFill>
              <a:latin typeface="楷体" panose="02010609060101010101" pitchFamily="49" charset="-122"/>
              <a:ea typeface="楷体" panose="02010609060101010101" pitchFamily="49" charset="-122"/>
            </a:endParaRPr>
          </a:p>
          <a:p>
            <a:pPr lvl="0">
              <a:lnSpc>
                <a:spcPct val="150000"/>
              </a:lnSpc>
              <a:defRPr/>
            </a:pPr>
            <a:r>
              <a:rPr lang="zh-CN" altLang="en-US" sz="2800" b="1" dirty="0">
                <a:latin typeface="楷体" panose="02010609060101010101" pitchFamily="49" charset="-122"/>
                <a:ea typeface="楷体" panose="02010609060101010101" pitchFamily="49" charset="-122"/>
              </a:rPr>
              <a:t>上面从两个角度阐明了</a:t>
            </a:r>
            <a:r>
              <a:rPr lang="zh-CN" altLang="en-US" sz="2800" b="1" dirty="0">
                <a:solidFill>
                  <a:schemeClr val="accent6">
                    <a:lumMod val="75000"/>
                  </a:schemeClr>
                </a:solidFill>
                <a:latin typeface="楷体" panose="02010609060101010101" pitchFamily="49" charset="-122"/>
                <a:ea typeface="楷体" panose="02010609060101010101" pitchFamily="49" charset="-122"/>
              </a:rPr>
              <a:t>微程序控制</a:t>
            </a:r>
            <a:r>
              <a:rPr lang="zh-CN" altLang="en-US" sz="2800" b="1" dirty="0">
                <a:latin typeface="楷体" panose="02010609060101010101" pitchFamily="49" charset="-122"/>
                <a:ea typeface="楷体" panose="02010609060101010101" pitchFamily="49" charset="-122"/>
              </a:rPr>
              <a:t>的基本概念：</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微命令的产生方式，微程序与机器指令之间的对应关系。</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20" name="ïšḻïdê">
            <a:extLst>
              <a:ext uri="{FF2B5EF4-FFF2-40B4-BE49-F238E27FC236}">
                <a16:creationId xmlns:a16="http://schemas.microsoft.com/office/drawing/2014/main" id="{F63E0E22-6578-43AD-B7BA-72ADE4081E48}"/>
              </a:ext>
            </a:extLst>
          </p:cNvPr>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一、基本概念及基本原理</a:t>
            </a:r>
          </a:p>
        </p:txBody>
      </p:sp>
    </p:spTree>
    <p:extLst>
      <p:ext uri="{BB962C8B-B14F-4D97-AF65-F5344CB8AC3E}">
        <p14:creationId xmlns:p14="http://schemas.microsoft.com/office/powerpoint/2010/main" val="31766422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wipe(left)">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wipe(left)">
                                      <p:cBhvr>
                                        <p:cTn id="27"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7</a:t>
            </a:fld>
            <a:endParaRPr lang="zh-CN" altLang="en-US"/>
          </a:p>
        </p:txBody>
      </p:sp>
      <p:graphicFrame>
        <p:nvGraphicFramePr>
          <p:cNvPr id="13" name="表格 12">
            <a:extLst>
              <a:ext uri="{FF2B5EF4-FFF2-40B4-BE49-F238E27FC236}">
                <a16:creationId xmlns:a16="http://schemas.microsoft.com/office/drawing/2014/main" id="{472568C3-C730-48DA-9307-CA576D957431}"/>
              </a:ext>
            </a:extLst>
          </p:cNvPr>
          <p:cNvGraphicFramePr>
            <a:graphicFrameLocks noGrp="1"/>
          </p:cNvGraphicFramePr>
          <p:nvPr>
            <p:extLst>
              <p:ext uri="{D42A27DB-BD31-4B8C-83A1-F6EECF244321}">
                <p14:modId xmlns:p14="http://schemas.microsoft.com/office/powerpoint/2010/main" val="1837092511"/>
              </p:ext>
            </p:extLst>
          </p:nvPr>
        </p:nvGraphicFramePr>
        <p:xfrm>
          <a:off x="436418" y="1461443"/>
          <a:ext cx="6582872" cy="5394960"/>
        </p:xfrm>
        <a:graphic>
          <a:graphicData uri="http://schemas.openxmlformats.org/drawingml/2006/table">
            <a:tbl>
              <a:tblPr firstRow="1" bandRow="1">
                <a:tableStyleId>{5C22544A-7EE6-4342-B048-85BDC9FD1C3A}</a:tableStyleId>
              </a:tblPr>
              <a:tblGrid>
                <a:gridCol w="1645718">
                  <a:extLst>
                    <a:ext uri="{9D8B030D-6E8A-4147-A177-3AD203B41FA5}">
                      <a16:colId xmlns:a16="http://schemas.microsoft.com/office/drawing/2014/main" val="1630952323"/>
                    </a:ext>
                  </a:extLst>
                </a:gridCol>
                <a:gridCol w="1645718">
                  <a:extLst>
                    <a:ext uri="{9D8B030D-6E8A-4147-A177-3AD203B41FA5}">
                      <a16:colId xmlns:a16="http://schemas.microsoft.com/office/drawing/2014/main" val="3889443608"/>
                    </a:ext>
                  </a:extLst>
                </a:gridCol>
                <a:gridCol w="1645718">
                  <a:extLst>
                    <a:ext uri="{9D8B030D-6E8A-4147-A177-3AD203B41FA5}">
                      <a16:colId xmlns:a16="http://schemas.microsoft.com/office/drawing/2014/main" val="2807240513"/>
                    </a:ext>
                  </a:extLst>
                </a:gridCol>
                <a:gridCol w="1645718">
                  <a:extLst>
                    <a:ext uri="{9D8B030D-6E8A-4147-A177-3AD203B41FA5}">
                      <a16:colId xmlns:a16="http://schemas.microsoft.com/office/drawing/2014/main" val="4130772977"/>
                    </a:ext>
                  </a:extLst>
                </a:gridCol>
              </a:tblGrid>
              <a:tr h="347822">
                <a:tc>
                  <a:txBody>
                    <a:bodyPr/>
                    <a:lstStyle/>
                    <a:p>
                      <a:pPr algn="ctr"/>
                      <a:endParaRPr lang="zh-CN" altLang="en-US" b="1" dirty="0">
                        <a:latin typeface="楷体" panose="02010609060101010101" pitchFamily="49" charset="-122"/>
                        <a:ea typeface="楷体" panose="02010609060101010101" pitchFamily="49" charset="-122"/>
                      </a:endParaRPr>
                    </a:p>
                  </a:txBody>
                  <a:tcPr/>
                </a:tc>
                <a:tc>
                  <a:txBody>
                    <a:bodyPr/>
                    <a:lstStyle/>
                    <a:p>
                      <a:pPr algn="ctr"/>
                      <a:endParaRPr lang="zh-CN" altLang="en-US" b="1" dirty="0">
                        <a:latin typeface="楷体" panose="02010609060101010101" pitchFamily="49" charset="-122"/>
                        <a:ea typeface="楷体" panose="02010609060101010101" pitchFamily="49" charset="-122"/>
                      </a:endParaRPr>
                    </a:p>
                  </a:txBody>
                  <a:tcPr/>
                </a:tc>
                <a:tc>
                  <a:txBody>
                    <a:bodyPr/>
                    <a:lstStyle/>
                    <a:p>
                      <a:pPr algn="ctr"/>
                      <a:r>
                        <a:rPr lang="zh-CN" altLang="en-US" b="1" dirty="0">
                          <a:latin typeface="楷体" panose="02010609060101010101" pitchFamily="49" charset="-122"/>
                          <a:ea typeface="楷体" panose="02010609060101010101" pitchFamily="49" charset="-122"/>
                        </a:rPr>
                        <a:t>电平</a:t>
                      </a:r>
                    </a:p>
                  </a:txBody>
                  <a:tcPr/>
                </a:tc>
                <a:tc>
                  <a:txBody>
                    <a:bodyPr/>
                    <a:lstStyle/>
                    <a:p>
                      <a:pPr algn="ctr"/>
                      <a:r>
                        <a:rPr lang="zh-CN" altLang="en-US" b="1" dirty="0">
                          <a:latin typeface="楷体" panose="02010609060101010101" pitchFamily="49" charset="-122"/>
                          <a:ea typeface="楷体" panose="02010609060101010101" pitchFamily="49" charset="-122"/>
                        </a:rPr>
                        <a:t>脉冲</a:t>
                      </a:r>
                    </a:p>
                  </a:txBody>
                  <a:tcPr/>
                </a:tc>
                <a:extLst>
                  <a:ext uri="{0D108BD9-81ED-4DB2-BD59-A6C34878D82A}">
                    <a16:rowId xmlns:a16="http://schemas.microsoft.com/office/drawing/2014/main" val="339767353"/>
                  </a:ext>
                </a:extLst>
              </a:tr>
              <a:tr h="318837">
                <a:tc>
                  <a:txBody>
                    <a:bodyPr/>
                    <a:lstStyle/>
                    <a:p>
                      <a:pPr algn="ctr"/>
                      <a:r>
                        <a:rPr lang="en-US" altLang="zh-CN" sz="1600" b="1" dirty="0">
                          <a:latin typeface="楷体" panose="02010609060101010101" pitchFamily="49" charset="-122"/>
                          <a:ea typeface="楷体" panose="02010609060101010101" pitchFamily="49" charset="-122"/>
                        </a:rPr>
                        <a:t>FT</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M→IR</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EMAR</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275641620"/>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R</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428723360"/>
                  </a:ext>
                </a:extLst>
              </a:tr>
              <a:tr h="318837">
                <a:tc>
                  <a:txBody>
                    <a:bodyPr/>
                    <a:lstStyle/>
                    <a:p>
                      <a:pPr algn="ctr"/>
                      <a:endParaRPr lang="zh-CN" altLang="en-US" sz="1600" b="1">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SIR</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228779014"/>
                  </a:ext>
                </a:extLst>
              </a:tr>
              <a:tr h="318837">
                <a:tc>
                  <a:txBody>
                    <a:bodyPr/>
                    <a:lstStyle/>
                    <a:p>
                      <a:pPr algn="ctr"/>
                      <a:endParaRPr lang="zh-CN" altLang="en-US" sz="1600" b="1">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PC→A</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CPIR</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4165181245"/>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zh-CN" altLang="en-US" sz="1600" b="1" dirty="0">
                          <a:latin typeface="楷体" panose="02010609060101010101" pitchFamily="49" charset="-122"/>
                          <a:ea typeface="楷体" panose="02010609060101010101" pitchFamily="49" charset="-122"/>
                        </a:rPr>
                        <a:t>在</a:t>
                      </a:r>
                      <a:r>
                        <a:rPr lang="en-US" altLang="zh-CN" sz="1600" b="1" dirty="0">
                          <a:latin typeface="楷体" panose="02010609060101010101" pitchFamily="49" charset="-122"/>
                          <a:ea typeface="楷体" panose="02010609060101010101" pitchFamily="49" charset="-122"/>
                        </a:rPr>
                        <a:t>ALU</a:t>
                      </a:r>
                      <a:r>
                        <a:rPr lang="zh-CN" altLang="en-US" sz="1600" b="1" dirty="0">
                          <a:latin typeface="楷体" panose="02010609060101010101" pitchFamily="49" charset="-122"/>
                          <a:ea typeface="楷体" panose="02010609060101010101" pitchFamily="49" charset="-122"/>
                        </a:rPr>
                        <a:t>中</a:t>
                      </a:r>
                      <a:r>
                        <a:rPr lang="en-US" altLang="zh-CN" sz="1600" b="1" dirty="0">
                          <a:latin typeface="楷体" panose="02010609060101010101" pitchFamily="49" charset="-122"/>
                          <a:ea typeface="楷体" panose="02010609060101010101" pitchFamily="49" charset="-122"/>
                        </a:rPr>
                        <a:t>A+1</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620704656"/>
                  </a:ext>
                </a:extLst>
              </a:tr>
              <a:tr h="318837">
                <a:tc>
                  <a:txBody>
                    <a:bodyPr/>
                    <a:lstStyle/>
                    <a:p>
                      <a:pPr algn="ctr"/>
                      <a:endParaRPr lang="zh-CN" altLang="en-US" sz="1600" b="1">
                        <a:latin typeface="楷体" panose="02010609060101010101" pitchFamily="49" charset="-122"/>
                        <a:ea typeface="楷体" panose="02010609060101010101" pitchFamily="49" charset="-122"/>
                      </a:endParaRPr>
                    </a:p>
                  </a:txBody>
                  <a:tcPr/>
                </a:tc>
                <a:tc>
                  <a:txBody>
                    <a:bodyPr/>
                    <a:lstStyle/>
                    <a:p>
                      <a:pPr algn="ctr"/>
                      <a:endParaRPr lang="zh-CN" altLang="en-US" sz="1600" b="1">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DM</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CPPC</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85441638"/>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1→ST</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CPST?</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39872658"/>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1→DT</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CPDT?</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722314392"/>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1→ET</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CPET?</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635809402"/>
                  </a:ext>
                </a:extLst>
              </a:tr>
              <a:tr h="318837">
                <a:tc>
                  <a:txBody>
                    <a:bodyPr/>
                    <a:lstStyle/>
                    <a:p>
                      <a:pPr algn="ctr"/>
                      <a:r>
                        <a:rPr lang="en-US" altLang="zh-CN" sz="1600" b="1" dirty="0">
                          <a:latin typeface="楷体" panose="02010609060101010101" pitchFamily="49" charset="-122"/>
                          <a:ea typeface="楷体" panose="02010609060101010101" pitchFamily="49" charset="-122"/>
                        </a:rPr>
                        <a:t>ST0</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RO→MAR</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err="1">
                          <a:latin typeface="楷体" panose="02010609060101010101" pitchFamily="49" charset="-122"/>
                          <a:ea typeface="楷体" panose="02010609060101010101" pitchFamily="49" charset="-122"/>
                        </a:rPr>
                        <a:t>Ri→A</a:t>
                      </a:r>
                      <a:r>
                        <a:rPr lang="en-US" altLang="zh-CN" sz="1600" b="1" dirty="0">
                          <a:latin typeface="楷体" panose="02010609060101010101" pitchFamily="49" charset="-122"/>
                          <a:ea typeface="楷体" panose="02010609060101010101" pitchFamily="49" charset="-122"/>
                        </a:rPr>
                        <a:t>/B</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518999710"/>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zh-CN" altLang="en-US" sz="1600" b="1" dirty="0">
                          <a:latin typeface="楷体" panose="02010609060101010101" pitchFamily="49" charset="-122"/>
                          <a:ea typeface="楷体" panose="02010609060101010101" pitchFamily="49" charset="-122"/>
                        </a:rPr>
                        <a:t>经过</a:t>
                      </a:r>
                      <a:r>
                        <a:rPr lang="en-US" altLang="zh-CN" sz="1600" b="1" dirty="0">
                          <a:latin typeface="楷体" panose="02010609060101010101" pitchFamily="49" charset="-122"/>
                          <a:ea typeface="楷体" panose="02010609060101010101" pitchFamily="49" charset="-122"/>
                        </a:rPr>
                        <a:t>ALU</a:t>
                      </a:r>
                      <a:r>
                        <a:rPr lang="zh-CN" altLang="en-US" sz="1600" b="1" dirty="0">
                          <a:latin typeface="楷体" panose="02010609060101010101" pitchFamily="49" charset="-122"/>
                          <a:ea typeface="楷体" panose="02010609060101010101" pitchFamily="49" charset="-122"/>
                        </a:rPr>
                        <a:t>传送</a:t>
                      </a:r>
                    </a:p>
                  </a:txBody>
                  <a:tcPr/>
                </a:tc>
                <a:tc>
                  <a:txBody>
                    <a:bodyPr/>
                    <a:lstStyle/>
                    <a:p>
                      <a:pPr algn="ctr"/>
                      <a:r>
                        <a:rPr lang="en-US" altLang="zh-CN" sz="1600" b="1" dirty="0">
                          <a:latin typeface="楷体" panose="02010609060101010101" pitchFamily="49" charset="-122"/>
                          <a:ea typeface="楷体" panose="02010609060101010101" pitchFamily="49" charset="-122"/>
                        </a:rPr>
                        <a:t>……</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129335939"/>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DM</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CPMAR</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416625389"/>
                  </a:ext>
                </a:extLst>
              </a:tr>
              <a:tr h="318837">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T+1</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CPT</a:t>
                      </a: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4184479810"/>
                  </a:ext>
                </a:extLst>
              </a:tr>
              <a:tr h="318837">
                <a:tc>
                  <a:txBody>
                    <a:bodyPr/>
                    <a:lstStyle/>
                    <a:p>
                      <a:pPr algn="ctr"/>
                      <a:r>
                        <a:rPr lang="en-US" altLang="zh-CN" sz="1600" b="1" dirty="0">
                          <a:latin typeface="楷体" panose="02010609060101010101" pitchFamily="49" charset="-122"/>
                          <a:ea typeface="楷体" panose="02010609060101010101" pitchFamily="49" charset="-122"/>
                        </a:rPr>
                        <a:t>ST1</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r>
                        <a:rPr lang="en-US" altLang="zh-CN" sz="1600" b="1" dirty="0">
                          <a:latin typeface="楷体" panose="02010609060101010101" pitchFamily="49" charset="-122"/>
                          <a:ea typeface="楷体" panose="02010609060101010101" pitchFamily="49" charset="-122"/>
                        </a:rPr>
                        <a:t>M→MBR→C</a:t>
                      </a: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tc>
                  <a:txBody>
                    <a:bodyPr/>
                    <a:lstStyle/>
                    <a:p>
                      <a:pPr algn="ct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116664431"/>
                  </a:ext>
                </a:extLst>
              </a:tr>
              <a:tr h="318837">
                <a:tc gridSpan="4">
                  <a:txBody>
                    <a:bodyPr/>
                    <a:lstStyle/>
                    <a:p>
                      <a:pPr algn="ctr"/>
                      <a:r>
                        <a:rPr lang="en-US" altLang="zh-CN" sz="1600" b="1" dirty="0">
                          <a:latin typeface="楷体" panose="02010609060101010101" pitchFamily="49" charset="-122"/>
                          <a:ea typeface="楷体" panose="02010609060101010101" pitchFamily="49" charset="-122"/>
                        </a:rPr>
                        <a:t>…………</a:t>
                      </a:r>
                      <a:endParaRPr lang="zh-CN" altLang="en-US" sz="1600" b="1" dirty="0">
                        <a:latin typeface="楷体" panose="02010609060101010101" pitchFamily="49" charset="-122"/>
                        <a:ea typeface="楷体" panose="02010609060101010101" pitchFamily="49" charset="-122"/>
                      </a:endParaRPr>
                    </a:p>
                  </a:txBody>
                  <a:tcPr/>
                </a:tc>
                <a:tc hMerge="1">
                  <a:txBody>
                    <a:bodyPr/>
                    <a:lstStyle/>
                    <a:p>
                      <a:pPr algn="ctr"/>
                      <a:endParaRPr lang="zh-CN" altLang="en-US" sz="1600" b="1" dirty="0">
                        <a:latin typeface="楷体" panose="02010609060101010101" pitchFamily="49" charset="-122"/>
                        <a:ea typeface="楷体" panose="02010609060101010101" pitchFamily="49" charset="-122"/>
                      </a:endParaRPr>
                    </a:p>
                  </a:txBody>
                  <a:tcPr/>
                </a:tc>
                <a:tc hMerge="1">
                  <a:txBody>
                    <a:bodyPr/>
                    <a:lstStyle/>
                    <a:p>
                      <a:pPr algn="ctr"/>
                      <a:endParaRPr lang="zh-CN" altLang="en-US" sz="1600" b="1" dirty="0">
                        <a:latin typeface="楷体" panose="02010609060101010101" pitchFamily="49" charset="-122"/>
                        <a:ea typeface="楷体" panose="02010609060101010101" pitchFamily="49" charset="-122"/>
                      </a:endParaRPr>
                    </a:p>
                  </a:txBody>
                  <a:tcPr/>
                </a:tc>
                <a:tc hMerge="1">
                  <a:txBody>
                    <a:bodyPr/>
                    <a:lstStyle/>
                    <a:p>
                      <a:pPr algn="ctr"/>
                      <a:endParaRPr lang="zh-CN" altLang="en-US" sz="16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411531473"/>
                  </a:ext>
                </a:extLst>
              </a:tr>
            </a:tbl>
          </a:graphicData>
        </a:graphic>
      </p:graphicFrame>
      <p:sp>
        <p:nvSpPr>
          <p:cNvPr id="14" name="文本框 13">
            <a:extLst>
              <a:ext uri="{FF2B5EF4-FFF2-40B4-BE49-F238E27FC236}">
                <a16:creationId xmlns:a16="http://schemas.microsoft.com/office/drawing/2014/main" id="{C29D0D13-0917-4E5A-BFEB-FD1A074D82C6}"/>
              </a:ext>
            </a:extLst>
          </p:cNvPr>
          <p:cNvSpPr txBox="1"/>
          <p:nvPr/>
        </p:nvSpPr>
        <p:spPr>
          <a:xfrm>
            <a:off x="91686" y="832967"/>
            <a:ext cx="4950577" cy="637675"/>
          </a:xfrm>
          <a:prstGeom prst="rect">
            <a:avLst/>
          </a:prstGeom>
          <a:noFill/>
        </p:spPr>
        <p:txBody>
          <a:bodyPr wrap="square" rtlCol="0">
            <a:spAutoFit/>
          </a:bodyPr>
          <a:lstStyle/>
          <a:p>
            <a:pPr lvl="0">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例如：  </a:t>
            </a:r>
            <a:r>
              <a:rPr lang="en-US" altLang="zh-CN" sz="2800" b="1" dirty="0">
                <a:latin typeface="楷体" panose="02010609060101010101" pitchFamily="49" charset="-122"/>
                <a:ea typeface="楷体" panose="02010609060101010101" pitchFamily="49" charset="-122"/>
              </a:rPr>
              <a:t>mov  </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Ro</a:t>
            </a:r>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(R1)</a:t>
            </a:r>
          </a:p>
        </p:txBody>
      </p:sp>
      <p:sp>
        <p:nvSpPr>
          <p:cNvPr id="15" name="文本框 14">
            <a:extLst>
              <a:ext uri="{FF2B5EF4-FFF2-40B4-BE49-F238E27FC236}">
                <a16:creationId xmlns:a16="http://schemas.microsoft.com/office/drawing/2014/main" id="{D78FEA6A-CDAD-4187-8AD9-AB00EFA67AF3}"/>
              </a:ext>
            </a:extLst>
          </p:cNvPr>
          <p:cNvSpPr txBox="1"/>
          <p:nvPr/>
        </p:nvSpPr>
        <p:spPr>
          <a:xfrm>
            <a:off x="2781844" y="580975"/>
            <a:ext cx="2391047" cy="559769"/>
          </a:xfrm>
          <a:prstGeom prst="rect">
            <a:avLst/>
          </a:prstGeom>
          <a:noFill/>
        </p:spPr>
        <p:txBody>
          <a:bodyPr wrap="square" rtlCol="0">
            <a:spAutoFit/>
          </a:bodyPr>
          <a:lstStyle/>
          <a:p>
            <a:pPr lvl="0">
              <a:lnSpc>
                <a:spcPct val="150000"/>
              </a:lnSpc>
              <a:defRPr/>
            </a:pPr>
            <a:r>
              <a:rPr lang="zh-CN" altLang="en-US" sz="2400" b="1" dirty="0">
                <a:solidFill>
                  <a:schemeClr val="accent2"/>
                </a:solidFill>
                <a:latin typeface="楷体" panose="02010609060101010101" pitchFamily="49" charset="-122"/>
                <a:ea typeface="楷体" panose="02010609060101010101" pitchFamily="49" charset="-122"/>
              </a:rPr>
              <a:t>源      目的</a:t>
            </a:r>
            <a:endParaRPr lang="en-US" altLang="zh-CN" sz="2400" b="1" dirty="0">
              <a:solidFill>
                <a:schemeClr val="accent2"/>
              </a:solidFill>
              <a:latin typeface="楷体" panose="02010609060101010101" pitchFamily="49" charset="-122"/>
              <a:ea typeface="楷体" panose="02010609060101010101" pitchFamily="49" charset="-122"/>
            </a:endParaRPr>
          </a:p>
        </p:txBody>
      </p:sp>
      <p:sp>
        <p:nvSpPr>
          <p:cNvPr id="18" name="AutoShape 16">
            <a:extLst>
              <a:ext uri="{FF2B5EF4-FFF2-40B4-BE49-F238E27FC236}">
                <a16:creationId xmlns:a16="http://schemas.microsoft.com/office/drawing/2014/main" id="{9C0BE4FE-C2D9-403D-8A18-A6A4FF4E20E2}"/>
              </a:ext>
            </a:extLst>
          </p:cNvPr>
          <p:cNvSpPr/>
          <p:nvPr/>
        </p:nvSpPr>
        <p:spPr bwMode="auto">
          <a:xfrm rot="10800000">
            <a:off x="5137778" y="2213366"/>
            <a:ext cx="123825" cy="905333"/>
          </a:xfrm>
          <a:prstGeom prst="leftBrace">
            <a:avLst>
              <a:gd name="adj1" fmla="val 118847"/>
              <a:gd name="adj2" fmla="val 50000"/>
            </a:avLst>
          </a:prstGeom>
          <a:noFill/>
          <a:ln w="38100" cap="sq">
            <a:solidFill>
              <a:srgbClr val="ED7D3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solidFill>
                <a:schemeClr val="accent2"/>
              </a:solidFill>
              <a:latin typeface="楷体" panose="02010609060101010101" pitchFamily="49" charset="-122"/>
              <a:ea typeface="楷体" panose="02010609060101010101" pitchFamily="49" charset="-122"/>
            </a:endParaRPr>
          </a:p>
        </p:txBody>
      </p:sp>
      <p:sp>
        <p:nvSpPr>
          <p:cNvPr id="19" name="AutoShape 16">
            <a:extLst>
              <a:ext uri="{FF2B5EF4-FFF2-40B4-BE49-F238E27FC236}">
                <a16:creationId xmlns:a16="http://schemas.microsoft.com/office/drawing/2014/main" id="{BA724B53-40AF-4CE4-BE55-68FBAB2F903E}"/>
              </a:ext>
            </a:extLst>
          </p:cNvPr>
          <p:cNvSpPr/>
          <p:nvPr/>
        </p:nvSpPr>
        <p:spPr bwMode="auto">
          <a:xfrm rot="10800000">
            <a:off x="6595101" y="5245100"/>
            <a:ext cx="123825" cy="837013"/>
          </a:xfrm>
          <a:prstGeom prst="leftBrace">
            <a:avLst>
              <a:gd name="adj1" fmla="val 118847"/>
              <a:gd name="adj2" fmla="val 50000"/>
            </a:avLst>
          </a:prstGeom>
          <a:noFill/>
          <a:ln w="38100" cap="sq">
            <a:solidFill>
              <a:srgbClr val="ED7D3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solidFill>
                <a:schemeClr val="accent2"/>
              </a:solidFill>
              <a:latin typeface="楷体" panose="02010609060101010101" pitchFamily="49" charset="-122"/>
              <a:ea typeface="楷体" panose="02010609060101010101" pitchFamily="49" charset="-122"/>
            </a:endParaRPr>
          </a:p>
        </p:txBody>
      </p:sp>
      <p:sp>
        <p:nvSpPr>
          <p:cNvPr id="20" name="ïšḻïdê">
            <a:extLst>
              <a:ext uri="{FF2B5EF4-FFF2-40B4-BE49-F238E27FC236}">
                <a16:creationId xmlns:a16="http://schemas.microsoft.com/office/drawing/2014/main" id="{8755CFFB-224E-4064-A7EA-935D198820D6}"/>
              </a:ext>
            </a:extLst>
          </p:cNvPr>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一、基本概念及基本原理</a:t>
            </a:r>
          </a:p>
        </p:txBody>
      </p:sp>
      <p:sp>
        <p:nvSpPr>
          <p:cNvPr id="23" name="文本框 22">
            <a:extLst>
              <a:ext uri="{FF2B5EF4-FFF2-40B4-BE49-F238E27FC236}">
                <a16:creationId xmlns:a16="http://schemas.microsoft.com/office/drawing/2014/main" id="{23FAEEEF-6BEC-43BD-AAAD-92688ED35338}"/>
              </a:ext>
            </a:extLst>
          </p:cNvPr>
          <p:cNvSpPr txBox="1"/>
          <p:nvPr/>
        </p:nvSpPr>
        <p:spPr>
          <a:xfrm>
            <a:off x="5461489" y="2386148"/>
            <a:ext cx="2391047" cy="559769"/>
          </a:xfrm>
          <a:prstGeom prst="rect">
            <a:avLst/>
          </a:prstGeom>
          <a:noFill/>
        </p:spPr>
        <p:txBody>
          <a:bodyPr wrap="square" rtlCol="0">
            <a:spAutoFit/>
          </a:bodyPr>
          <a:lstStyle/>
          <a:p>
            <a:pPr lvl="0">
              <a:lnSpc>
                <a:spcPct val="150000"/>
              </a:lnSpc>
              <a:defRPr/>
            </a:pPr>
            <a:r>
              <a:rPr lang="zh-CN" altLang="en-US" sz="2400" b="1" dirty="0">
                <a:solidFill>
                  <a:schemeClr val="accent2"/>
                </a:solidFill>
                <a:latin typeface="楷体" panose="02010609060101010101" pitchFamily="49" charset="-122"/>
                <a:ea typeface="楷体" panose="02010609060101010101" pitchFamily="49" charset="-122"/>
              </a:rPr>
              <a:t>一条微命令</a:t>
            </a:r>
            <a:endParaRPr lang="en-US" altLang="zh-CN" sz="2400" b="1" dirty="0">
              <a:solidFill>
                <a:schemeClr val="accent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458239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Effect transition="in" filter="wipe(left)">
                                      <p:cBhvr>
                                        <p:cTn id="29" dur="500"/>
                                        <p:tgtEl>
                                          <p:spTgt spid="2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P spid="18" grpId="0" animBg="1"/>
      <p:bldP spid="19" grpId="0" animBg="1"/>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二、微程序控制的概念</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8</a:t>
            </a:fld>
            <a:endParaRPr lang="zh-CN" altLang="en-US"/>
          </a:p>
        </p:txBody>
      </p:sp>
      <p:sp>
        <p:nvSpPr>
          <p:cNvPr id="16" name="文本框 15">
            <a:extLst>
              <a:ext uri="{FF2B5EF4-FFF2-40B4-BE49-F238E27FC236}">
                <a16:creationId xmlns:a16="http://schemas.microsoft.com/office/drawing/2014/main" id="{D947ED62-AE36-4241-BC08-AEBD263FA4F9}"/>
              </a:ext>
            </a:extLst>
          </p:cNvPr>
          <p:cNvSpPr txBox="1"/>
          <p:nvPr/>
        </p:nvSpPr>
        <p:spPr>
          <a:xfrm>
            <a:off x="184306" y="740204"/>
            <a:ext cx="7235397" cy="637675"/>
          </a:xfrm>
          <a:prstGeom prst="rect">
            <a:avLst/>
          </a:prstGeom>
          <a:noFill/>
        </p:spPr>
        <p:txBody>
          <a:bodyPr wrap="square" rtlCol="0">
            <a:spAutoFit/>
          </a:bodyPr>
          <a:lstStyle/>
          <a:p>
            <a:pPr>
              <a:lnSpc>
                <a:spcPct val="150000"/>
              </a:lnSpc>
              <a:defRPr/>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、微程序控制器的硬件组成及各部分的作用</a:t>
            </a:r>
            <a:endParaRPr lang="en-US" altLang="zh-CN" sz="2800" b="1" dirty="0">
              <a:solidFill>
                <a:srgbClr val="0563C1"/>
              </a:solidFill>
              <a:latin typeface="楷体" panose="02010609060101010101" pitchFamily="49" charset="-122"/>
              <a:ea typeface="楷体" panose="02010609060101010101" pitchFamily="49" charset="-122"/>
            </a:endParaRPr>
          </a:p>
        </p:txBody>
      </p:sp>
      <p:pic>
        <p:nvPicPr>
          <p:cNvPr id="2" name="图片 1">
            <a:extLst>
              <a:ext uri="{FF2B5EF4-FFF2-40B4-BE49-F238E27FC236}">
                <a16:creationId xmlns:a16="http://schemas.microsoft.com/office/drawing/2014/main" id="{F9C9BAE6-7227-435F-9BAC-E9A3EA990E44}"/>
              </a:ext>
            </a:extLst>
          </p:cNvPr>
          <p:cNvPicPr>
            <a:picLocks noChangeAspect="1"/>
          </p:cNvPicPr>
          <p:nvPr/>
        </p:nvPicPr>
        <p:blipFill>
          <a:blip r:embed="rId5"/>
          <a:stretch>
            <a:fillRect/>
          </a:stretch>
        </p:blipFill>
        <p:spPr>
          <a:xfrm>
            <a:off x="1437718" y="1471046"/>
            <a:ext cx="6268563" cy="2916591"/>
          </a:xfrm>
          <a:prstGeom prst="rect">
            <a:avLst/>
          </a:prstGeom>
        </p:spPr>
      </p:pic>
      <p:sp>
        <p:nvSpPr>
          <p:cNvPr id="20" name="AutoShape 16">
            <a:extLst>
              <a:ext uri="{FF2B5EF4-FFF2-40B4-BE49-F238E27FC236}">
                <a16:creationId xmlns:a16="http://schemas.microsoft.com/office/drawing/2014/main" id="{FC97C42C-F450-473B-AD06-50DA5E5DE12A}"/>
              </a:ext>
            </a:extLst>
          </p:cNvPr>
          <p:cNvSpPr/>
          <p:nvPr/>
        </p:nvSpPr>
        <p:spPr bwMode="auto">
          <a:xfrm>
            <a:off x="1437718" y="4551616"/>
            <a:ext cx="123825" cy="1838315"/>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23" name="文本框 22">
            <a:extLst>
              <a:ext uri="{FF2B5EF4-FFF2-40B4-BE49-F238E27FC236}">
                <a16:creationId xmlns:a16="http://schemas.microsoft.com/office/drawing/2014/main" id="{CC41D96A-14E9-413D-95E0-569E18C853D9}"/>
              </a:ext>
            </a:extLst>
          </p:cNvPr>
          <p:cNvSpPr txBox="1"/>
          <p:nvPr/>
        </p:nvSpPr>
        <p:spPr>
          <a:xfrm>
            <a:off x="507474" y="5067077"/>
            <a:ext cx="992156" cy="637675"/>
          </a:xfrm>
          <a:prstGeom prst="rect">
            <a:avLst/>
          </a:prstGeom>
          <a:noFill/>
        </p:spPr>
        <p:txBody>
          <a:bodyPr wrap="square" rtlCol="0">
            <a:spAutoFit/>
          </a:bodyPr>
          <a:lstStyle/>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组成</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24" name="文本框 23">
            <a:extLst>
              <a:ext uri="{FF2B5EF4-FFF2-40B4-BE49-F238E27FC236}">
                <a16:creationId xmlns:a16="http://schemas.microsoft.com/office/drawing/2014/main" id="{BE09A00B-0E10-4B88-AC9B-5672F95299FC}"/>
              </a:ext>
            </a:extLst>
          </p:cNvPr>
          <p:cNvSpPr txBox="1"/>
          <p:nvPr/>
        </p:nvSpPr>
        <p:spPr>
          <a:xfrm>
            <a:off x="1668135" y="4417457"/>
            <a:ext cx="5850265" cy="2074029"/>
          </a:xfrm>
          <a:prstGeom prst="rect">
            <a:avLst/>
          </a:prstGeom>
          <a:noFill/>
        </p:spPr>
        <p:txBody>
          <a:bodyPr wrap="square" rtlCol="0">
            <a:spAutoFit/>
          </a:bodyPr>
          <a:lstStyle/>
          <a:p>
            <a:pPr>
              <a:lnSpc>
                <a:spcPct val="110000"/>
              </a:lnSpc>
              <a:defRPr/>
            </a:pPr>
            <a:r>
              <a:rPr lang="en-US" altLang="zh-CN" sz="2400" b="1" dirty="0">
                <a:latin typeface="楷体" panose="02010609060101010101" pitchFamily="49" charset="-122"/>
                <a:ea typeface="楷体" panose="02010609060101010101" pitchFamily="49" charset="-122"/>
              </a:rPr>
              <a:t>IR</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PSW</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PC</a:t>
            </a:r>
          </a:p>
          <a:p>
            <a:pPr>
              <a:lnSpc>
                <a:spcPct val="110000"/>
              </a:lnSpc>
              <a:defRPr/>
            </a:pPr>
            <a:r>
              <a:rPr lang="zh-CN" altLang="en-US" sz="2400" b="1" dirty="0">
                <a:latin typeface="楷体" panose="02010609060101010101" pitchFamily="49" charset="-122"/>
                <a:ea typeface="楷体" panose="02010609060101010101" pitchFamily="49" charset="-122"/>
              </a:rPr>
              <a:t>时序系统</a:t>
            </a:r>
            <a:endParaRPr lang="en-US" altLang="zh-CN" sz="2400" b="1" dirty="0">
              <a:latin typeface="楷体" panose="02010609060101010101" pitchFamily="49" charset="-122"/>
              <a:ea typeface="楷体" panose="02010609060101010101" pitchFamily="49" charset="-122"/>
            </a:endParaRPr>
          </a:p>
          <a:p>
            <a:pPr>
              <a:lnSpc>
                <a:spcPct val="110000"/>
              </a:lnSpc>
              <a:defRPr/>
            </a:pPr>
            <a:r>
              <a:rPr lang="zh-CN" altLang="en-US" sz="2400" b="1" dirty="0">
                <a:latin typeface="楷体" panose="02010609060101010101" pitchFamily="49" charset="-122"/>
                <a:ea typeface="楷体" panose="02010609060101010101" pitchFamily="49" charset="-122"/>
              </a:rPr>
              <a:t>控制存储器</a:t>
            </a:r>
            <a:r>
              <a:rPr lang="en-US" altLang="zh-CN" sz="2400" b="1" dirty="0">
                <a:latin typeface="楷体" panose="02010609060101010101" pitchFamily="49" charset="-122"/>
                <a:ea typeface="楷体" panose="02010609060101010101" pitchFamily="49" charset="-122"/>
              </a:rPr>
              <a:t>CM</a:t>
            </a:r>
          </a:p>
          <a:p>
            <a:pPr>
              <a:lnSpc>
                <a:spcPct val="110000"/>
              </a:lnSpc>
              <a:defRPr/>
            </a:pPr>
            <a:r>
              <a:rPr lang="zh-CN" altLang="en-US" sz="2400" b="1" dirty="0">
                <a:latin typeface="楷体" panose="02010609060101010101" pitchFamily="49" charset="-122"/>
                <a:ea typeface="楷体" panose="02010609060101010101" pitchFamily="49" charset="-122"/>
              </a:rPr>
              <a:t>微地址寄存器</a:t>
            </a:r>
            <a:r>
              <a:rPr lang="en-US" altLang="zh-CN" sz="2400" b="1" dirty="0">
                <a:latin typeface="楷体" panose="02010609060101010101" pitchFamily="49" charset="-122"/>
                <a:ea typeface="楷体" panose="02010609060101010101" pitchFamily="49" charset="-122"/>
              </a:rPr>
              <a:t>UAR</a:t>
            </a:r>
            <a:r>
              <a:rPr lang="zh-CN" altLang="en-US" sz="2400" b="1" dirty="0">
                <a:latin typeface="楷体" panose="02010609060101010101" pitchFamily="49" charset="-122"/>
                <a:ea typeface="楷体" panose="02010609060101010101" pitchFamily="49" charset="-122"/>
              </a:rPr>
              <a:t>、微地址形成电路、</a:t>
            </a:r>
            <a:endParaRPr lang="en-US" altLang="zh-CN" sz="2400" b="1" dirty="0">
              <a:latin typeface="楷体" panose="02010609060101010101" pitchFamily="49" charset="-122"/>
              <a:ea typeface="楷体" panose="02010609060101010101" pitchFamily="49" charset="-122"/>
            </a:endParaRPr>
          </a:p>
          <a:p>
            <a:pPr>
              <a:lnSpc>
                <a:spcPct val="110000"/>
              </a:lnSpc>
              <a:defRPr/>
            </a:pPr>
            <a:r>
              <a:rPr lang="zh-CN" altLang="en-US" sz="2400" b="1" dirty="0">
                <a:latin typeface="楷体" panose="02010609060101010101" pitchFamily="49" charset="-122"/>
                <a:ea typeface="楷体" panose="02010609060101010101" pitchFamily="49" charset="-122"/>
              </a:rPr>
              <a:t>微指令存储器</a:t>
            </a:r>
            <a:r>
              <a:rPr lang="en-US" altLang="zh-CN" sz="2400" b="1" dirty="0">
                <a:latin typeface="楷体" panose="02010609060101010101" pitchFamily="49" charset="-122"/>
                <a:ea typeface="楷体" panose="02010609060101010101" pitchFamily="49" charset="-122"/>
              </a:rPr>
              <a:t>UIR</a:t>
            </a:r>
            <a:r>
              <a:rPr lang="zh-CN" altLang="en-US" sz="2400" b="1" dirty="0">
                <a:latin typeface="楷体" panose="02010609060101010101" pitchFamily="49" charset="-122"/>
                <a:ea typeface="楷体" panose="02010609060101010101" pitchFamily="49" charset="-122"/>
              </a:rPr>
              <a:t>、译码器</a:t>
            </a:r>
            <a:endParaRPr lang="en-US" altLang="zh-CN" sz="2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226868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wipe(left)">
                                      <p:cBhvr>
                                        <p:cTn id="19" dur="500"/>
                                        <p:tgtEl>
                                          <p:spTgt spid="2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wipe(left)">
                                      <p:cBhvr>
                                        <p:cTn id="29" dur="500"/>
                                        <p:tgtEl>
                                          <p:spTgt spid="2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
                                            <p:txEl>
                                              <p:pRg st="1" end="1"/>
                                            </p:txEl>
                                          </p:spTgt>
                                        </p:tgtEl>
                                        <p:attrNameLst>
                                          <p:attrName>style.visibility</p:attrName>
                                        </p:attrNameLst>
                                      </p:cBhvr>
                                      <p:to>
                                        <p:strVal val="visible"/>
                                      </p:to>
                                    </p:set>
                                    <p:animEffect transition="in" filter="wipe(left)">
                                      <p:cBhvr>
                                        <p:cTn id="34" dur="500"/>
                                        <p:tgtEl>
                                          <p:spTgt spid="2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
                                            <p:txEl>
                                              <p:pRg st="2" end="2"/>
                                            </p:txEl>
                                          </p:spTgt>
                                        </p:tgtEl>
                                        <p:attrNameLst>
                                          <p:attrName>style.visibility</p:attrName>
                                        </p:attrNameLst>
                                      </p:cBhvr>
                                      <p:to>
                                        <p:strVal val="visible"/>
                                      </p:to>
                                    </p:set>
                                    <p:animEffect transition="in" filter="wipe(left)">
                                      <p:cBhvr>
                                        <p:cTn id="39" dur="500"/>
                                        <p:tgtEl>
                                          <p:spTgt spid="24">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4">
                                            <p:txEl>
                                              <p:pRg st="3" end="3"/>
                                            </p:txEl>
                                          </p:spTgt>
                                        </p:tgtEl>
                                        <p:attrNameLst>
                                          <p:attrName>style.visibility</p:attrName>
                                        </p:attrNameLst>
                                      </p:cBhvr>
                                      <p:to>
                                        <p:strVal val="visible"/>
                                      </p:to>
                                    </p:set>
                                    <p:animEffect transition="in" filter="wipe(left)">
                                      <p:cBhvr>
                                        <p:cTn id="44" dur="500"/>
                                        <p:tgtEl>
                                          <p:spTgt spid="24">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4">
                                            <p:txEl>
                                              <p:pRg st="4" end="4"/>
                                            </p:txEl>
                                          </p:spTgt>
                                        </p:tgtEl>
                                        <p:attrNameLst>
                                          <p:attrName>style.visibility</p:attrName>
                                        </p:attrNameLst>
                                      </p:cBhvr>
                                      <p:to>
                                        <p:strVal val="visible"/>
                                      </p:to>
                                    </p:set>
                                    <p:animEffect transition="in" filter="wipe(left)">
                                      <p:cBhvr>
                                        <p:cTn id="49" dur="5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0" grpId="0" animBg="1"/>
      <p:bldP spid="23" grpId="0" build="p"/>
      <p:bldP spid="2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二、微程序控制的概念</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E412823-0850-4CD9-B4B9-1D8595131F5D}" type="datetime1">
              <a:rPr lang="zh-CN" altLang="en-US" smtClean="0"/>
              <a:t>2020/10/13</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第三章 中央处理器</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9</a:t>
            </a:fld>
            <a:endParaRPr lang="zh-CN" altLang="en-US"/>
          </a:p>
        </p:txBody>
      </p:sp>
      <p:sp>
        <p:nvSpPr>
          <p:cNvPr id="16" name="文本框 15">
            <a:extLst>
              <a:ext uri="{FF2B5EF4-FFF2-40B4-BE49-F238E27FC236}">
                <a16:creationId xmlns:a16="http://schemas.microsoft.com/office/drawing/2014/main" id="{D947ED62-AE36-4241-BC08-AEBD263FA4F9}"/>
              </a:ext>
            </a:extLst>
          </p:cNvPr>
          <p:cNvSpPr txBox="1"/>
          <p:nvPr/>
        </p:nvSpPr>
        <p:spPr>
          <a:xfrm>
            <a:off x="184306" y="905675"/>
            <a:ext cx="8872536" cy="2576667"/>
          </a:xfrm>
          <a:prstGeom prst="rect">
            <a:avLst/>
          </a:prstGeom>
          <a:noFill/>
        </p:spPr>
        <p:txBody>
          <a:bodyPr wrap="square" rtlCol="0">
            <a:spAutoFit/>
          </a:bodyPr>
          <a:lstStyle/>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① 控制存取器</a:t>
            </a:r>
            <a:r>
              <a:rPr lang="en-US" altLang="zh-CN" sz="2800" b="1" dirty="0">
                <a:solidFill>
                  <a:schemeClr val="accent2"/>
                </a:solidFill>
                <a:latin typeface="楷体" panose="02010609060101010101" pitchFamily="49" charset="-122"/>
                <a:ea typeface="楷体" panose="02010609060101010101" pitchFamily="49" charset="-122"/>
              </a:rPr>
              <a:t>CM</a:t>
            </a:r>
            <a:r>
              <a:rPr lang="zh-CN" altLang="en-US" sz="2800" b="1" dirty="0">
                <a:solidFill>
                  <a:schemeClr val="accent2"/>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用来存放微程序，它的每一单元用</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来存放一条微指令，一段微程序需要几十位。</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solidFill>
                  <a:schemeClr val="accent2"/>
                </a:solidFill>
                <a:latin typeface="楷体" panose="02010609060101010101" pitchFamily="49" charset="-122"/>
                <a:ea typeface="楷体" panose="02010609060101010101" pitchFamily="49" charset="-122"/>
              </a:rPr>
              <a:t>② 微指令寄存器</a:t>
            </a:r>
            <a:r>
              <a:rPr lang="en-US" altLang="zh-CN" sz="2800" b="1" dirty="0">
                <a:solidFill>
                  <a:schemeClr val="accent2"/>
                </a:solidFill>
                <a:latin typeface="楷体" panose="02010609060101010101" pitchFamily="49" charset="-122"/>
                <a:ea typeface="楷体" panose="02010609060101010101" pitchFamily="49" charset="-122"/>
              </a:rPr>
              <a:t>UIR</a:t>
            </a:r>
            <a:r>
              <a:rPr lang="zh-CN" altLang="en-US" sz="2800" b="1" dirty="0">
                <a:solidFill>
                  <a:schemeClr val="accent2"/>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从</a:t>
            </a:r>
            <a:r>
              <a:rPr lang="en-US" altLang="zh-CN" sz="2800" b="1" dirty="0">
                <a:latin typeface="楷体" panose="02010609060101010101" pitchFamily="49" charset="-122"/>
                <a:ea typeface="楷体" panose="02010609060101010101" pitchFamily="49" charset="-122"/>
              </a:rPr>
              <a:t>CM</a:t>
            </a:r>
            <a:r>
              <a:rPr lang="zh-CN" altLang="en-US" sz="2800" b="1" dirty="0">
                <a:latin typeface="楷体" panose="02010609060101010101" pitchFamily="49" charset="-122"/>
                <a:ea typeface="楷体" panose="02010609060101010101" pitchFamily="49" charset="-122"/>
              </a:rPr>
              <a:t>读取的微指令，存放于</a:t>
            </a:r>
            <a:r>
              <a:rPr lang="en-US" altLang="zh-CN" sz="2800" b="1" dirty="0">
                <a:latin typeface="楷体" panose="02010609060101010101" pitchFamily="49" charset="-122"/>
                <a:ea typeface="楷体" panose="02010609060101010101" pitchFamily="49" charset="-122"/>
              </a:rPr>
              <a:t>UIR</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中，</a:t>
            </a:r>
            <a:r>
              <a:rPr lang="en-US" altLang="zh-CN" sz="2800" b="1" dirty="0">
                <a:latin typeface="楷体" panose="02010609060101010101" pitchFamily="49" charset="-122"/>
                <a:ea typeface="楷体" panose="02010609060101010101" pitchFamily="49" charset="-122"/>
              </a:rPr>
              <a:t>UI</a:t>
            </a:r>
            <a:r>
              <a:rPr lang="zh-CN" altLang="en-US" sz="2800" b="1" dirty="0">
                <a:latin typeface="楷体" panose="02010609060101010101" pitchFamily="49" charset="-122"/>
                <a:ea typeface="楷体" panose="02010609060101010101" pitchFamily="49" charset="-122"/>
              </a:rPr>
              <a:t>分为两部分。</a:t>
            </a:r>
            <a:endParaRPr lang="en-US" altLang="zh-CN" sz="2800" b="1" dirty="0">
              <a:latin typeface="楷体" panose="02010609060101010101" pitchFamily="49" charset="-122"/>
              <a:ea typeface="楷体" panose="02010609060101010101" pitchFamily="49" charset="-122"/>
            </a:endParaRPr>
          </a:p>
        </p:txBody>
      </p:sp>
      <p:sp>
        <p:nvSpPr>
          <p:cNvPr id="17" name="AutoShape 16">
            <a:extLst>
              <a:ext uri="{FF2B5EF4-FFF2-40B4-BE49-F238E27FC236}">
                <a16:creationId xmlns:a16="http://schemas.microsoft.com/office/drawing/2014/main" id="{0F245250-BBF5-4CF9-BD37-691F3A1B62EE}"/>
              </a:ext>
            </a:extLst>
          </p:cNvPr>
          <p:cNvSpPr/>
          <p:nvPr/>
        </p:nvSpPr>
        <p:spPr bwMode="auto">
          <a:xfrm>
            <a:off x="942090" y="3838039"/>
            <a:ext cx="123825" cy="2112460"/>
          </a:xfrm>
          <a:prstGeom prst="leftBrace">
            <a:avLst>
              <a:gd name="adj1" fmla="val 11884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latin typeface="楷体" panose="02010609060101010101" pitchFamily="49" charset="-122"/>
              <a:ea typeface="楷体" panose="02010609060101010101" pitchFamily="49" charset="-122"/>
            </a:endParaRPr>
          </a:p>
        </p:txBody>
      </p:sp>
      <p:sp>
        <p:nvSpPr>
          <p:cNvPr id="18" name="文本框 17">
            <a:extLst>
              <a:ext uri="{FF2B5EF4-FFF2-40B4-BE49-F238E27FC236}">
                <a16:creationId xmlns:a16="http://schemas.microsoft.com/office/drawing/2014/main" id="{EB9E2233-859F-4ACC-8E64-FAE38B64C348}"/>
              </a:ext>
            </a:extLst>
          </p:cNvPr>
          <p:cNvSpPr txBox="1"/>
          <p:nvPr/>
        </p:nvSpPr>
        <p:spPr>
          <a:xfrm>
            <a:off x="1122035" y="3519786"/>
            <a:ext cx="7666365" cy="2576667"/>
          </a:xfrm>
          <a:prstGeom prst="rect">
            <a:avLst/>
          </a:prstGeom>
          <a:noFill/>
        </p:spPr>
        <p:txBody>
          <a:bodyPr wrap="square" rtlCol="0">
            <a:spAutoFit/>
          </a:bodyPr>
          <a:lstStyle/>
          <a:p>
            <a:pPr>
              <a:lnSpc>
                <a:spcPct val="15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微操作控制字段：</a:t>
            </a:r>
            <a:r>
              <a:rPr lang="zh-CN" altLang="en-US" sz="2800" b="1" dirty="0">
                <a:latin typeface="楷体" panose="02010609060101010101" pitchFamily="49" charset="-122"/>
                <a:ea typeface="楷体" panose="02010609060101010101" pitchFamily="49" charset="-122"/>
              </a:rPr>
              <a:t>产生微命令的依据（相当于</a:t>
            </a:r>
            <a:r>
              <a:rPr lang="en-US" altLang="zh-CN" sz="2800" b="1" dirty="0">
                <a:latin typeface="楷体" panose="02010609060101010101" pitchFamily="49" charset="-122"/>
                <a:ea typeface="楷体" panose="02010609060101010101" pitchFamily="49" charset="-122"/>
              </a:rPr>
              <a:t>I</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中的操作码）。</a:t>
            </a:r>
            <a:endParaRPr lang="en-US" altLang="zh-CN" sz="2800" b="1" dirty="0">
              <a:latin typeface="楷体" panose="02010609060101010101" pitchFamily="49" charset="-122"/>
              <a:ea typeface="楷体" panose="02010609060101010101" pitchFamily="49" charset="-122"/>
            </a:endParaRPr>
          </a:p>
          <a:p>
            <a:pPr>
              <a:lnSpc>
                <a:spcPct val="150000"/>
              </a:lnSpc>
              <a:defRPr/>
            </a:pPr>
            <a:r>
              <a:rPr lang="zh-CN" altLang="en-US" sz="2800" b="1" dirty="0">
                <a:solidFill>
                  <a:schemeClr val="accent6">
                    <a:lumMod val="75000"/>
                  </a:schemeClr>
                </a:solidFill>
                <a:latin typeface="楷体" panose="02010609060101010101" pitchFamily="49" charset="-122"/>
                <a:ea typeface="楷体" panose="02010609060101010101" pitchFamily="49" charset="-122"/>
              </a:rPr>
              <a:t>顺序控制字段</a:t>
            </a:r>
            <a:r>
              <a:rPr lang="en-US" altLang="zh-CN" sz="2800" b="1" dirty="0">
                <a:solidFill>
                  <a:schemeClr val="accent6">
                    <a:lumMod val="75000"/>
                  </a:schemeClr>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产生后继微地址指令的依据，用</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以控制微程序的连续执行。</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72620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left)">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animEffect transition="in" filter="wipe(left)">
                                      <p:cBhvr>
                                        <p:cTn id="27"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animBg="1"/>
      <p:bldP spid="18"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4940</TotalTime>
  <Words>4433</Words>
  <Application>Microsoft Office PowerPoint</Application>
  <PresentationFormat>全屏显示(4:3)</PresentationFormat>
  <Paragraphs>529</Paragraphs>
  <Slides>46</Slides>
  <Notes>45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46</vt:i4>
      </vt:variant>
    </vt:vector>
  </HeadingPairs>
  <TitlesOfParts>
    <vt:vector size="63" baseType="lpstr">
      <vt:lpstr>等线</vt:lpstr>
      <vt:lpstr>等线 Light</vt:lpstr>
      <vt:lpstr>黑体</vt:lpstr>
      <vt:lpstr>华文行楷</vt:lpstr>
      <vt:lpstr>华文隶书</vt:lpstr>
      <vt:lpstr>楷体</vt:lpstr>
      <vt:lpstr>楷体_GB2312</vt:lpstr>
      <vt:lpstr>隶书</vt:lpstr>
      <vt:lpstr>宋体</vt:lpstr>
      <vt:lpstr>微软雅黑</vt:lpstr>
      <vt:lpstr>Arial</vt:lpstr>
      <vt:lpstr>Calibri</vt:lpstr>
      <vt:lpstr>Calibri Light</vt:lpstr>
      <vt:lpstr>Symbol</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陈麒至</cp:lastModifiedBy>
  <cp:revision>1385</cp:revision>
  <dcterms:created xsi:type="dcterms:W3CDTF">2018-07-22T02:36:00Z</dcterms:created>
  <dcterms:modified xsi:type="dcterms:W3CDTF">2020-10-13T01:54:34Z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