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842" r:id="rId2"/>
    <p:sldId id="843" r:id="rId3"/>
    <p:sldId id="844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878" r:id="rId12"/>
    <p:sldId id="879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891" r:id="rId25"/>
    <p:sldId id="892" r:id="rId26"/>
    <p:sldId id="893" r:id="rId27"/>
    <p:sldId id="894" r:id="rId28"/>
    <p:sldId id="895" r:id="rId29"/>
    <p:sldId id="730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85503" autoAdjust="0"/>
  </p:normalViewPr>
  <p:slideViewPr>
    <p:cSldViewPr snapToGrid="0" showGuides="1">
      <p:cViewPr varScale="1">
        <p:scale>
          <a:sx n="57" d="100"/>
          <a:sy n="57" d="100"/>
        </p:scale>
        <p:origin x="1668" y="40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4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1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05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1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6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48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6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43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8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9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除法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规则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假设被除数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和除数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余数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除以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做模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加减法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),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被除数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首位为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所得余数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去除首位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即左移一位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R</a:t>
            </a:r>
            <a:r>
              <a:rPr lang="zh-CN" altLang="en-US" b="0" i="0" dirty="0">
                <a:effectLst/>
                <a:latin typeface="-apple-system"/>
              </a:rPr>
              <a:t>第一位为</a:t>
            </a:r>
            <a:r>
              <a:rPr lang="en-US" altLang="zh-CN" b="0" i="0" dirty="0">
                <a:effectLst/>
                <a:latin typeface="-apple-system"/>
              </a:rPr>
              <a:t>0,</a:t>
            </a:r>
            <a:r>
              <a:rPr lang="zh-CN" altLang="en-US" b="0" i="0" dirty="0">
                <a:effectLst/>
                <a:latin typeface="-apple-system"/>
              </a:rPr>
              <a:t>将其作为新的被除数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除以</a:t>
            </a:r>
            <a:r>
              <a:rPr lang="en-US" altLang="zh-CN" b="0" i="0" dirty="0">
                <a:effectLst/>
                <a:latin typeface="-apple-system"/>
              </a:rPr>
              <a:t>0,</a:t>
            </a:r>
            <a:r>
              <a:rPr lang="zh-CN" altLang="en-US" b="0" i="0" dirty="0">
                <a:effectLst/>
                <a:latin typeface="-apple-system"/>
              </a:rPr>
              <a:t>此时其首位为</a:t>
            </a:r>
            <a:r>
              <a:rPr lang="en-US" altLang="zh-CN" b="0" i="0" dirty="0">
                <a:effectLst/>
                <a:latin typeface="-apple-system"/>
              </a:rPr>
              <a:t>0,</a:t>
            </a:r>
            <a:r>
              <a:rPr lang="zh-CN" altLang="en-US" b="0" i="0" dirty="0">
                <a:effectLst/>
                <a:latin typeface="-apple-system"/>
              </a:rPr>
              <a:t>商即为</a:t>
            </a:r>
            <a:r>
              <a:rPr lang="en-US" altLang="zh-CN" b="0" i="0" dirty="0">
                <a:effectLst/>
                <a:latin typeface="-apple-system"/>
              </a:rPr>
              <a:t>0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R</a:t>
            </a:r>
            <a:r>
              <a:rPr lang="zh-CN" altLang="en-US" b="0" i="0" dirty="0">
                <a:effectLst/>
                <a:latin typeface="-apple-system"/>
              </a:rPr>
              <a:t>第一位为</a:t>
            </a:r>
            <a:r>
              <a:rPr lang="en-US" altLang="zh-CN" b="0" i="0" dirty="0">
                <a:effectLst/>
                <a:latin typeface="-apple-system"/>
              </a:rPr>
              <a:t>1,</a:t>
            </a:r>
            <a:r>
              <a:rPr lang="zh-CN" altLang="en-US" b="0" i="0" dirty="0">
                <a:effectLst/>
                <a:latin typeface="-apple-system"/>
              </a:rPr>
              <a:t>将其作为新的被除数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除以</a:t>
            </a:r>
            <a:r>
              <a:rPr lang="en-US" altLang="zh-CN" b="0" i="0" dirty="0">
                <a:effectLst/>
                <a:latin typeface="-apple-system"/>
              </a:rPr>
              <a:t>P,</a:t>
            </a:r>
            <a:r>
              <a:rPr lang="zh-CN" altLang="en-US" b="0" i="0" dirty="0">
                <a:effectLst/>
                <a:latin typeface="-apple-system"/>
              </a:rPr>
              <a:t>此时其首位为</a:t>
            </a:r>
            <a:r>
              <a:rPr lang="en-US" altLang="zh-CN" b="0" i="0" dirty="0">
                <a:effectLst/>
                <a:latin typeface="-apple-system"/>
              </a:rPr>
              <a:t>1,</a:t>
            </a:r>
            <a:r>
              <a:rPr lang="zh-CN" altLang="en-US" b="0" i="0" dirty="0">
                <a:effectLst/>
                <a:latin typeface="-apple-system"/>
              </a:rPr>
              <a:t>商即为</a:t>
            </a:r>
            <a:r>
              <a:rPr lang="en-US" altLang="zh-CN" b="0" i="0" dirty="0">
                <a:effectLst/>
                <a:latin typeface="-apple-system"/>
              </a:rPr>
              <a:t>1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重复第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步直到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位数少于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47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5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48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13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2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8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8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0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第四章 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2020/10/19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NRZ1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制产生的转变区数较少，可以提高记录密度，但读一连串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时，由于没有转变区存在而没有读出信号，如何识别这是几个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呢？这就需要外加同步信号来辨识各位单元，称为外同步方式。换句话说，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制没有自同步能力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改进方式有两种：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每位写入一个同步信号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各位采取奇校验。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：早期低速磁带机。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、调相制（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在位单元中间位置让写入电流负跳变，由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+I→-I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在位单元中间位置让写入电流正跳变，由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-I→+I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读出时，位单元中间的转变区将产生读出信号。它既是数据信号。也是同步信号，所以调相制具有自同步能力。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1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E089E4-AB6B-4C80-A45C-E963A1DF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1" y="1788442"/>
            <a:ext cx="85344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：可靠性较高，有自同步能力，密度较高。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：常规磁带机。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、调频制（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每个位单元起始处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写入电流都改变一次方向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留下一个转变区作为本位的同步信号。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：位单元中间不变（整个位单元只变次）；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：位单元中间改变一次电流方向（整个位单元变两次）。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6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每个转变区都将产生一个感应电势，所以读出信号序列中包含了同步信号和数据信号。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380EED6-12FB-41D0-83BD-69ADE001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92" y="2656420"/>
            <a:ext cx="7240072" cy="40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7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51363" y="778337"/>
            <a:ext cx="8814264" cy="54959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：密度较高，有自同步能力。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：早期磁盘机。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、改进型调频制（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时，在位单元中间改变写入电流方向；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写入两个以上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时，在它们的交界处改变写入电流方向；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交界处写入电流方向不改变。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3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111233D-4AE4-457C-B11C-4D00B0165F35}"/>
              </a:ext>
            </a:extLst>
          </p:cNvPr>
          <p:cNvSpPr txBox="1"/>
          <p:nvPr/>
        </p:nvSpPr>
        <p:spPr>
          <a:xfrm>
            <a:off x="138147" y="726083"/>
            <a:ext cx="88490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F77B1041-4A8A-43BC-A078-F6EB2F7E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78923"/>
            <a:ext cx="8058150" cy="508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6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51363" y="778337"/>
            <a:ext cx="8814264" cy="1661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：密度高，有自同步能力。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、群码制（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的改进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D8EA7A9-6838-423C-91F4-056CBA50F73D}"/>
              </a:ext>
            </a:extLst>
          </p:cNvPr>
          <p:cNvSpPr txBox="1"/>
          <p:nvPr/>
        </p:nvSpPr>
        <p:spPr>
          <a:xfrm>
            <a:off x="1789067" y="2741920"/>
            <a:ext cx="2057400" cy="669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位数据码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4DEE9F1-0A72-4242-83E2-715881EC7D64}"/>
              </a:ext>
            </a:extLst>
          </p:cNvPr>
          <p:cNvSpPr txBox="1"/>
          <p:nvPr/>
        </p:nvSpPr>
        <p:spPr>
          <a:xfrm>
            <a:off x="5429250" y="2741920"/>
            <a:ext cx="2057400" cy="669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位记录码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A41A26A-6AD7-4F98-8018-06A2867B9F89}"/>
              </a:ext>
            </a:extLst>
          </p:cNvPr>
          <p:cNvSpPr/>
          <p:nvPr/>
        </p:nvSpPr>
        <p:spPr>
          <a:xfrm>
            <a:off x="3882676" y="3067198"/>
            <a:ext cx="1314853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kumimoji="1"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3F6869FB-6ED6-46A0-824C-187B3F3F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452" y="2592887"/>
            <a:ext cx="1511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24016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 build="p"/>
      <p:bldP spid="13" grpId="0" build="p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42578" y="779779"/>
            <a:ext cx="8814264" cy="1133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适用于调用较频繁的场合，常作为主存的直接后援。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1060AD1A-3116-4DEF-A9F7-6DB434F2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" y="1920321"/>
            <a:ext cx="980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11D1300-777C-4965-A866-69E3928D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56" y="1547514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磁盘控制器</a:t>
            </a: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F9E6C0CC-BD12-459C-BD94-2047BE471BE8}"/>
              </a:ext>
            </a:extLst>
          </p:cNvPr>
          <p:cNvSpPr>
            <a:spLocks/>
          </p:cNvSpPr>
          <p:nvPr/>
        </p:nvSpPr>
        <p:spPr bwMode="auto">
          <a:xfrm>
            <a:off x="1798156" y="1823739"/>
            <a:ext cx="228600" cy="757238"/>
          </a:xfrm>
          <a:prstGeom prst="leftBrace">
            <a:avLst>
              <a:gd name="adj1" fmla="val 333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2AA6378-1AF9-47C9-A83E-4A3E9C56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806" y="2288559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磁盘驱动器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1E4D9909-9277-4CFE-8D22-CD840C1C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316" y="1547514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F683750-B760-4227-A435-9B1408C27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636" y="185231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2C2326F-E2A8-4D56-82F0-849A2D3C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756" y="1547514"/>
            <a:ext cx="2194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磁盘适配器</a:t>
            </a: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08D4A5AB-5648-434E-8072-D0534D1B2381}"/>
              </a:ext>
            </a:extLst>
          </p:cNvPr>
          <p:cNvSpPr>
            <a:spLocks/>
          </p:cNvSpPr>
          <p:nvPr/>
        </p:nvSpPr>
        <p:spPr bwMode="auto">
          <a:xfrm>
            <a:off x="4160356" y="2250459"/>
            <a:ext cx="228600" cy="609600"/>
          </a:xfrm>
          <a:prstGeom prst="leftBrace">
            <a:avLst>
              <a:gd name="adj1" fmla="val 222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9DE78938-DA6E-42E5-B5BD-A147CD5B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956" y="2021859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盘片、磁头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469F1D4-45C3-4601-B8E6-7089D291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956" y="2555259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定位系统、传动系统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CEF59F-7B08-4967-B405-791ACA5AB382}"/>
              </a:ext>
            </a:extLst>
          </p:cNvPr>
          <p:cNvSpPr/>
          <p:nvPr/>
        </p:nvSpPr>
        <p:spPr>
          <a:xfrm>
            <a:off x="242578" y="3014255"/>
            <a:ext cx="6676828" cy="281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）软盘信息分布与寻址信息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信息分布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磁盘：单片，双面记录。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磁道：盘片旋转一周，磁头的作用区域。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扇区：磁道上长度相同的区段。</a:t>
            </a:r>
          </a:p>
        </p:txBody>
      </p:sp>
      <p:sp>
        <p:nvSpPr>
          <p:cNvPr id="28" name="Text Box 36">
            <a:extLst>
              <a:ext uri="{FF2B5EF4-FFF2-40B4-BE49-F238E27FC236}">
                <a16:creationId xmlns:a16="http://schemas.microsoft.com/office/drawing/2014/main" id="{26EA98F9-7DB1-4A41-964C-ABFB6D6C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797" y="525036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存放数据块。   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DCA1DD7B-1AFD-425A-BD48-2EE5C8A8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49" y="5840709"/>
            <a:ext cx="8452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各道容量相同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各道位密度不同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内圈位密度最高。 </a:t>
            </a:r>
          </a:p>
        </p:txBody>
      </p:sp>
    </p:spTree>
    <p:extLst>
      <p:ext uri="{BB962C8B-B14F-4D97-AF65-F5344CB8AC3E}">
        <p14:creationId xmlns:p14="http://schemas.microsoft.com/office/powerpoint/2010/main" val="23037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6" grpId="0"/>
      <p:bldP spid="17" grpId="0"/>
      <p:bldP spid="18" grpId="0" animBg="1"/>
      <p:bldP spid="19" grpId="0"/>
      <p:bldP spid="20" grpId="0"/>
      <p:bldP spid="24" grpId="0"/>
      <p:bldP spid="25" grpId="0" animBg="1"/>
      <p:bldP spid="26" grpId="0"/>
      <p:bldP spid="27" grpId="0"/>
      <p:bldP spid="2" grpId="0" build="p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FFB29628-B015-465B-AD4F-9FFC949B6DC3}"/>
              </a:ext>
            </a:extLst>
          </p:cNvPr>
          <p:cNvGrpSpPr>
            <a:grpSpLocks/>
          </p:cNvGrpSpPr>
          <p:nvPr/>
        </p:nvGrpSpPr>
        <p:grpSpPr bwMode="auto">
          <a:xfrm>
            <a:off x="869904" y="1350789"/>
            <a:ext cx="4106863" cy="4089400"/>
            <a:chOff x="1162" y="332"/>
            <a:chExt cx="2587" cy="2576"/>
          </a:xfrm>
        </p:grpSpPr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D3D55F4B-584D-4D26-BCEC-2D692D10C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49"/>
              <a:ext cx="2519" cy="251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FA6162B5-662F-48C4-A916-4D8CC6BB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332"/>
              <a:ext cx="2587" cy="257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CDCBB867-B620-4DFB-A149-1BB42078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33"/>
              <a:ext cx="59" cy="5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" name="Oval 8">
            <a:extLst>
              <a:ext uri="{FF2B5EF4-FFF2-40B4-BE49-F238E27FC236}">
                <a16:creationId xmlns:a16="http://schemas.microsoft.com/office/drawing/2014/main" id="{C15D59DD-8750-4AB5-BAF5-2AA7B912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79" y="1484139"/>
            <a:ext cx="3797300" cy="379571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E3CAF75A-BC9F-4240-BCA7-B7426C999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7804" y="1630189"/>
            <a:ext cx="960438" cy="542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B303C461-E9F3-450D-8387-D2574A18A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3954" y="1628601"/>
            <a:ext cx="716802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07F32496-96F9-4BDA-ABAF-FCA50177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30" y="1130227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B5D3194C-9323-4767-BEE6-B088947F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492" y="1630189"/>
            <a:ext cx="2509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盘片旋转一周的磁头作用区</a:t>
            </a:r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id="{A31ADD0B-9880-44BB-94F1-605F8934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04" y="2652539"/>
            <a:ext cx="272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最外层为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道。</a:t>
            </a: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C29ED8A4-A573-4127-B6CF-A2B0C062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54" y="1666702"/>
            <a:ext cx="3440113" cy="344011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Oval 15">
            <a:extLst>
              <a:ext uri="{FF2B5EF4-FFF2-40B4-BE49-F238E27FC236}">
                <a16:creationId xmlns:a16="http://schemas.microsoft.com/office/drawing/2014/main" id="{320E20F7-A2A6-4644-89A4-1633C869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17" y="1836564"/>
            <a:ext cx="3081337" cy="3081338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8BC3881F-A41E-4CA6-8FEF-234538B21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67" y="2004839"/>
            <a:ext cx="2720975" cy="272097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Oval 17">
            <a:extLst>
              <a:ext uri="{FF2B5EF4-FFF2-40B4-BE49-F238E27FC236}">
                <a16:creationId xmlns:a16="http://schemas.microsoft.com/office/drawing/2014/main" id="{A865CD28-D0A4-4935-8FCA-D4CDCD8B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92" y="2204864"/>
            <a:ext cx="2360612" cy="236061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Group 18">
            <a:extLst>
              <a:ext uri="{FF2B5EF4-FFF2-40B4-BE49-F238E27FC236}">
                <a16:creationId xmlns:a16="http://schemas.microsoft.com/office/drawing/2014/main" id="{E45D779D-B365-4139-91A4-B47C8CB68BA7}"/>
              </a:ext>
            </a:extLst>
          </p:cNvPr>
          <p:cNvGrpSpPr>
            <a:grpSpLocks/>
          </p:cNvGrpSpPr>
          <p:nvPr/>
        </p:nvGrpSpPr>
        <p:grpSpPr bwMode="auto">
          <a:xfrm>
            <a:off x="1355679" y="3346277"/>
            <a:ext cx="3194050" cy="2538412"/>
            <a:chOff x="1513" y="1589"/>
            <a:chExt cx="1892" cy="1682"/>
          </a:xfrm>
        </p:grpSpPr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7A6BB114-D23B-42CC-9E98-BF39C4FBE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3A573432-A77B-4098-8ED1-25F43E66E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1" name="Freeform 21">
            <a:extLst>
              <a:ext uri="{FF2B5EF4-FFF2-40B4-BE49-F238E27FC236}">
                <a16:creationId xmlns:a16="http://schemas.microsoft.com/office/drawing/2014/main" id="{35ACED47-51DF-4263-AD9E-88573A55C2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93955" y="4351164"/>
            <a:ext cx="336550" cy="3038475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F49CA397-ED51-44DC-A8DD-26658C9F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92" y="5462414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349A83FE-C732-427B-A2A7-9375856EE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1158" y="3317702"/>
            <a:ext cx="2908300" cy="604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AE6480CA-5D82-48B9-BEE7-21511DADF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267" y="3320877"/>
            <a:ext cx="2801937" cy="577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C0D6EA74-10E9-4C8D-BAC4-A6B98DB43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992" y="2395364"/>
            <a:ext cx="2000250" cy="200025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9A8EAE3E-EF7A-4317-9C39-CDDDD6B0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379" y="2574752"/>
            <a:ext cx="1641475" cy="164147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C0AD11D2-EB89-459D-B43A-2211926D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42" y="2758902"/>
            <a:ext cx="1281112" cy="128111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Group 28">
            <a:extLst>
              <a:ext uri="{FF2B5EF4-FFF2-40B4-BE49-F238E27FC236}">
                <a16:creationId xmlns:a16="http://schemas.microsoft.com/office/drawing/2014/main" id="{EFDC0833-54D4-4C99-9CA4-9EAE965E92E3}"/>
              </a:ext>
            </a:extLst>
          </p:cNvPr>
          <p:cNvGrpSpPr>
            <a:grpSpLocks/>
          </p:cNvGrpSpPr>
          <p:nvPr/>
        </p:nvGrpSpPr>
        <p:grpSpPr bwMode="auto">
          <a:xfrm>
            <a:off x="2019254" y="3949527"/>
            <a:ext cx="1865313" cy="1352550"/>
            <a:chOff x="1886" y="1969"/>
            <a:chExt cx="1175" cy="852"/>
          </a:xfrm>
        </p:grpSpPr>
        <p:grpSp>
          <p:nvGrpSpPr>
            <p:cNvPr id="59" name="Group 29">
              <a:extLst>
                <a:ext uri="{FF2B5EF4-FFF2-40B4-BE49-F238E27FC236}">
                  <a16:creationId xmlns:a16="http://schemas.microsoft.com/office/drawing/2014/main" id="{8EC79AA1-AB82-4F29-916A-3AAD9E6E4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2255"/>
              <a:ext cx="1175" cy="566"/>
              <a:chOff x="1876" y="2255"/>
              <a:chExt cx="1185" cy="566"/>
            </a:xfrm>
          </p:grpSpPr>
          <p:sp>
            <p:nvSpPr>
              <p:cNvPr id="63" name="Freeform 30">
                <a:extLst>
                  <a:ext uri="{FF2B5EF4-FFF2-40B4-BE49-F238E27FC236}">
                    <a16:creationId xmlns:a16="http://schemas.microsoft.com/office/drawing/2014/main" id="{05012E4E-9381-426C-9701-D2BBCC5B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2255"/>
                <a:ext cx="766" cy="95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4" name="Freeform 31">
                <a:extLst>
                  <a:ext uri="{FF2B5EF4-FFF2-40B4-BE49-F238E27FC236}">
                    <a16:creationId xmlns:a16="http://schemas.microsoft.com/office/drawing/2014/main" id="{FD7E5D1A-697A-4540-9DE1-A0748666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2341"/>
                <a:ext cx="864" cy="134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9902A1D-1DB2-41BF-8E54-85B83653E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428"/>
                <a:ext cx="961" cy="163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0349725-4C01-4606-B475-9783A6294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534"/>
                <a:ext cx="1049" cy="172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7B36A3F1-5ADF-48A3-AFBA-01BDA80AA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2649"/>
                <a:ext cx="1185" cy="172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A1143786-57CE-4321-9DE0-765703BC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167"/>
              <a:ext cx="635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4CB6D801-4C27-4988-B49E-4F4D89B3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068"/>
              <a:ext cx="537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CAE429A-5EAA-4DA6-BF2C-8DBA8625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969"/>
              <a:ext cx="442" cy="61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40">
            <a:extLst>
              <a:ext uri="{FF2B5EF4-FFF2-40B4-BE49-F238E27FC236}">
                <a16:creationId xmlns:a16="http://schemas.microsoft.com/office/drawing/2014/main" id="{6E2CC2CE-866D-4AE7-9464-471DA0DC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667" y="4592464"/>
            <a:ext cx="38020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4675" indent="-5746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各磁道容量相同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  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各道位密度不同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内圈位密度最高。</a:t>
            </a:r>
          </a:p>
        </p:txBody>
      </p:sp>
    </p:spTree>
    <p:extLst>
      <p:ext uri="{BB962C8B-B14F-4D97-AF65-F5344CB8AC3E}">
        <p14:creationId xmlns:p14="http://schemas.microsoft.com/office/powerpoint/2010/main" val="42798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52" grpId="0"/>
      <p:bldP spid="55" grpId="0" animBg="1"/>
      <p:bldP spid="56" grpId="0" animBg="1"/>
      <p:bldP spid="57" grpId="0" animBg="1"/>
      <p:bldP spid="6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F47907F-ECBA-4954-9FD2-59E25C2C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54" y="896865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非格式化容量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8036A93F-20F5-4A91-A943-5D9EAEAE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529" y="896865"/>
            <a:ext cx="6753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内圈位密度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内圈周长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FE16CF36-D916-4B94-A10C-EE39536C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54" y="2517072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驱动器号、磁头号、磁道号、扇区号、扇区数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658ED827-495D-4588-85F2-D1D422FF9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4" y="1945149"/>
            <a:ext cx="34290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寻址信息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653C6B2E-5083-4442-B7CE-0C44744F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3" y="3940266"/>
            <a:ext cx="8917589" cy="169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盘组：多个盘片，双面记录。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圆柱面：各记录面上相同序号的磁道构成一圆柱面。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（柱面数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面）   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6E54E2A1-521B-4D32-B10B-C503F5FE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576" y="5526074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扇区（定长记录格式）   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F04CFD51-B574-43FF-AD8A-820CA38AE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3" y="1439743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格式化容量</a:t>
            </a: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C157C7B0-B323-4374-A089-F7B5A369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58" y="1449923"/>
            <a:ext cx="7182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B033BDF1-58DE-46EF-9445-C055F847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4" y="2926647"/>
            <a:ext cx="69342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）硬盘信息分布与寻址信息</a:t>
            </a: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4ADFAD1C-C86E-45CA-813D-460E086C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4" y="3402638"/>
            <a:ext cx="34290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信息分布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93D46D21-E5E1-48CC-9E62-DAAA9A46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13" y="5670536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数据块</a:t>
            </a:r>
          </a:p>
        </p:txBody>
      </p:sp>
      <p:sp>
        <p:nvSpPr>
          <p:cNvPr id="49" name="AutoShape 34">
            <a:extLst>
              <a:ext uri="{FF2B5EF4-FFF2-40B4-BE49-F238E27FC236}">
                <a16:creationId xmlns:a16="http://schemas.microsoft.com/office/drawing/2014/main" id="{D589190B-37B5-47BF-8770-C099C92D6634}"/>
              </a:ext>
            </a:extLst>
          </p:cNvPr>
          <p:cNvSpPr>
            <a:spLocks/>
          </p:cNvSpPr>
          <p:nvPr/>
        </p:nvSpPr>
        <p:spPr bwMode="auto">
          <a:xfrm>
            <a:off x="1452113" y="5813411"/>
            <a:ext cx="152400" cy="533400"/>
          </a:xfrm>
          <a:prstGeom prst="leftBrace">
            <a:avLst>
              <a:gd name="adj1" fmla="val 291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432D0DB6-2832-4A64-8CC8-5478C37A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138" y="5999149"/>
            <a:ext cx="662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记录块（不定长记录格式），   </a:t>
            </a:r>
          </a:p>
        </p:txBody>
      </p:sp>
      <p:sp>
        <p:nvSpPr>
          <p:cNvPr id="51" name="Text Box 36">
            <a:extLst>
              <a:ext uri="{FF2B5EF4-FFF2-40B4-BE49-F238E27FC236}">
                <a16:creationId xmlns:a16="http://schemas.microsoft.com/office/drawing/2014/main" id="{F6CD49C0-6D46-4B4E-B09A-3346C7D60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128" y="5976474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无扇区划分。   </a:t>
            </a:r>
          </a:p>
        </p:txBody>
      </p:sp>
    </p:spTree>
    <p:extLst>
      <p:ext uri="{BB962C8B-B14F-4D97-AF65-F5344CB8AC3E}">
        <p14:creationId xmlns:p14="http://schemas.microsoft.com/office/powerpoint/2010/main" val="2587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42" grpId="0"/>
      <p:bldP spid="43" grpId="0"/>
      <p:bldP spid="44" grpId="0"/>
      <p:bldP spid="45" grpId="0"/>
      <p:bldP spid="46" grpId="0"/>
      <p:bldP spid="48" grpId="0"/>
      <p:bldP spid="49" grpId="0" animBg="1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id="{D30F56FB-6BEF-4A6A-ACD7-5E12567C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5863814"/>
            <a:ext cx="762000" cy="533400"/>
          </a:xfrm>
          <a:prstGeom prst="curvedRightArrow">
            <a:avLst>
              <a:gd name="adj1" fmla="val 20000"/>
              <a:gd name="adj2" fmla="val 40000"/>
              <a:gd name="adj3" fmla="val 47612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73D4EBAC-8C66-4EA6-8A1C-45A379B38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182521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714F5349-1F3E-47B4-B427-608DD0101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190141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F98E80F9-DA53-4E21-898D-13C2F5CC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1368014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0FB49B6B-32D6-4173-956D-631D10BC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2815814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F5BBFD61-EF84-480F-A317-0F22CAD8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4263614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DC3246FA-7D16-4BE6-A66C-3410C9F3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1539464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7E74DBF6-709C-48C6-8054-32028EEA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006314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20A098ED-9509-47EB-833D-7A513E5F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4435064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7" name="Group 14">
            <a:extLst>
              <a:ext uri="{FF2B5EF4-FFF2-40B4-BE49-F238E27FC236}">
                <a16:creationId xmlns:a16="http://schemas.microsoft.com/office/drawing/2014/main" id="{986881AF-6F32-4853-82B9-DE9704DBECBE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834614"/>
            <a:ext cx="171450" cy="1085850"/>
            <a:chOff x="2196" y="384"/>
            <a:chExt cx="108" cy="684"/>
          </a:xfrm>
        </p:grpSpPr>
        <p:sp>
          <p:nvSpPr>
            <p:cNvPr id="52" name="Line 10">
              <a:extLst>
                <a:ext uri="{FF2B5EF4-FFF2-40B4-BE49-F238E27FC236}">
                  <a16:creationId xmlns:a16="http://schemas.microsoft.com/office/drawing/2014/main" id="{466DBDE9-57DD-4CF9-A31A-999434EEE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06AA5708-BC3A-43AA-B852-D39279E45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719911C-75C1-4748-8FA6-A192082C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4DC5ED46-C61B-4406-92CE-9891CBECE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:a16="http://schemas.microsoft.com/office/drawing/2014/main" id="{85372242-E35E-4F7A-86E4-E0D7A0671B65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2511014"/>
            <a:ext cx="152400" cy="781050"/>
            <a:chOff x="2196" y="384"/>
            <a:chExt cx="108" cy="684"/>
          </a:xfrm>
        </p:grpSpPr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E79D2BD7-582A-4382-AACA-BEFB391C0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165DD1C0-105A-44E0-A5D0-81B3371E5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F71E128-5DA4-4096-A52F-AE460BD0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18489C42-5E61-49D4-A046-493C74CB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0">
            <a:extLst>
              <a:ext uri="{FF2B5EF4-FFF2-40B4-BE49-F238E27FC236}">
                <a16:creationId xmlns:a16="http://schemas.microsoft.com/office/drawing/2014/main" id="{0994E0B2-0DB3-4176-9157-B6AD040264B9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3977864"/>
            <a:ext cx="152400" cy="781050"/>
            <a:chOff x="2196" y="384"/>
            <a:chExt cx="108" cy="684"/>
          </a:xfrm>
        </p:grpSpPr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1B08BDED-F20B-41DA-B81A-B735607B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06B2F1DE-337C-4181-B46A-28ABEC7A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783F8A2F-0263-4749-A3FF-FD9C0F11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24">
              <a:extLst>
                <a:ext uri="{FF2B5EF4-FFF2-40B4-BE49-F238E27FC236}">
                  <a16:creationId xmlns:a16="http://schemas.microsoft.com/office/drawing/2014/main" id="{380F65D8-E2C0-4404-8F4E-BA22FD6E2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5">
            <a:extLst>
              <a:ext uri="{FF2B5EF4-FFF2-40B4-BE49-F238E27FC236}">
                <a16:creationId xmlns:a16="http://schemas.microsoft.com/office/drawing/2014/main" id="{30579D75-0D8F-455C-A6F6-EBFC1567AF46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5406614"/>
            <a:ext cx="152400" cy="781050"/>
            <a:chOff x="2196" y="384"/>
            <a:chExt cx="108" cy="684"/>
          </a:xfrm>
        </p:grpSpPr>
        <p:sp>
          <p:nvSpPr>
            <p:cNvPr id="67" name="Line 26">
              <a:extLst>
                <a:ext uri="{FF2B5EF4-FFF2-40B4-BE49-F238E27FC236}">
                  <a16:creationId xmlns:a16="http://schemas.microsoft.com/office/drawing/2014/main" id="{C98FEFF5-FBFF-413B-9BA2-2F3A2EFA0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27">
              <a:extLst>
                <a:ext uri="{FF2B5EF4-FFF2-40B4-BE49-F238E27FC236}">
                  <a16:creationId xmlns:a16="http://schemas.microsoft.com/office/drawing/2014/main" id="{BCBE24A0-44FC-49AC-A734-5369FD195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C27EA21-01A7-4642-AF22-7B221535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CA7B18A4-1316-4B9C-A04C-7B9C3306E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1" name="Group 56">
            <a:extLst>
              <a:ext uri="{FF2B5EF4-FFF2-40B4-BE49-F238E27FC236}">
                <a16:creationId xmlns:a16="http://schemas.microsoft.com/office/drawing/2014/main" id="{C7AE3C0D-08A0-4B3A-BD01-3FB264381923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1520414"/>
            <a:ext cx="609600" cy="304800"/>
            <a:chOff x="1344" y="816"/>
            <a:chExt cx="384" cy="192"/>
          </a:xfrm>
        </p:grpSpPr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E1B2A50B-BAC9-4DD0-A393-7EE3BD3E3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C36C88C9-F3E6-41C4-B039-9CE9284B8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33">
              <a:extLst>
                <a:ext uri="{FF2B5EF4-FFF2-40B4-BE49-F238E27FC236}">
                  <a16:creationId xmlns:a16="http://schemas.microsoft.com/office/drawing/2014/main" id="{32562211-8A50-49B8-8D55-F153EE10E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81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AutoShape 35">
              <a:extLst>
                <a:ext uri="{FF2B5EF4-FFF2-40B4-BE49-F238E27FC236}">
                  <a16:creationId xmlns:a16="http://schemas.microsoft.com/office/drawing/2014/main" id="{89DAFD84-3310-431D-92F0-9B61ABCE37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912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6" name="Group 42">
            <a:extLst>
              <a:ext uri="{FF2B5EF4-FFF2-40B4-BE49-F238E27FC236}">
                <a16:creationId xmlns:a16="http://schemas.microsoft.com/office/drawing/2014/main" id="{FEA6D075-36A1-40A4-8148-5C8EF17A9C44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2663414"/>
            <a:ext cx="609600" cy="457200"/>
            <a:chOff x="1344" y="1536"/>
            <a:chExt cx="384" cy="288"/>
          </a:xfrm>
        </p:grpSpPr>
        <p:sp>
          <p:nvSpPr>
            <p:cNvPr id="77" name="AutoShape 36">
              <a:extLst>
                <a:ext uri="{FF2B5EF4-FFF2-40B4-BE49-F238E27FC236}">
                  <a16:creationId xmlns:a16="http://schemas.microsoft.com/office/drawing/2014/main" id="{C3BD3793-85F4-41C7-A3AD-5DE6F7BE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3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51BA6A4B-A047-4478-9A8E-024BE494A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358752F4-4B1A-4D0A-A3D8-B7F660F60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40">
              <a:extLst>
                <a:ext uri="{FF2B5EF4-FFF2-40B4-BE49-F238E27FC236}">
                  <a16:creationId xmlns:a16="http://schemas.microsoft.com/office/drawing/2014/main" id="{64A4A711-EFD1-416D-9C50-F885B3BA8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3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AutoShape 41">
              <a:extLst>
                <a:ext uri="{FF2B5EF4-FFF2-40B4-BE49-F238E27FC236}">
                  <a16:creationId xmlns:a16="http://schemas.microsoft.com/office/drawing/2014/main" id="{9B757508-E2CE-458A-AEAA-D2919538AA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172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2" name="Group 43">
            <a:extLst>
              <a:ext uri="{FF2B5EF4-FFF2-40B4-BE49-F238E27FC236}">
                <a16:creationId xmlns:a16="http://schemas.microsoft.com/office/drawing/2014/main" id="{7AB9642C-2578-483F-BC8D-8F18E6C7E4A7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4111214"/>
            <a:ext cx="609600" cy="457200"/>
            <a:chOff x="1344" y="1536"/>
            <a:chExt cx="384" cy="288"/>
          </a:xfrm>
        </p:grpSpPr>
        <p:sp>
          <p:nvSpPr>
            <p:cNvPr id="83" name="AutoShape 44">
              <a:extLst>
                <a:ext uri="{FF2B5EF4-FFF2-40B4-BE49-F238E27FC236}">
                  <a16:creationId xmlns:a16="http://schemas.microsoft.com/office/drawing/2014/main" id="{386AB422-105B-4B3F-BA38-61615184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3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4429EAD1-9DA2-435A-9238-D9EF8C7A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DAC22F90-C2F4-4A3A-B7D0-85F7403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47">
              <a:extLst>
                <a:ext uri="{FF2B5EF4-FFF2-40B4-BE49-F238E27FC236}">
                  <a16:creationId xmlns:a16="http://schemas.microsoft.com/office/drawing/2014/main" id="{8653184B-09F1-42F2-BA30-14F2CA4FC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3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AutoShape 48">
              <a:extLst>
                <a:ext uri="{FF2B5EF4-FFF2-40B4-BE49-F238E27FC236}">
                  <a16:creationId xmlns:a16="http://schemas.microsoft.com/office/drawing/2014/main" id="{6B050FA7-2021-408E-9929-0CDEBF5594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172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8" name="AutoShape 50">
            <a:extLst>
              <a:ext uri="{FF2B5EF4-FFF2-40B4-BE49-F238E27FC236}">
                <a16:creationId xmlns:a16="http://schemas.microsoft.com/office/drawing/2014/main" id="{D6D8B4FF-AE3C-4DAB-8B11-DF56DE9F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5254214"/>
            <a:ext cx="228600" cy="1524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330C4197-3360-4894-A7C5-48173F389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540661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52">
            <a:extLst>
              <a:ext uri="{FF2B5EF4-FFF2-40B4-BE49-F238E27FC236}">
                <a16:creationId xmlns:a16="http://schemas.microsoft.com/office/drawing/2014/main" id="{6A521F3A-3518-4A95-9B4E-D39A03BDF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555901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53">
            <a:extLst>
              <a:ext uri="{FF2B5EF4-FFF2-40B4-BE49-F238E27FC236}">
                <a16:creationId xmlns:a16="http://schemas.microsoft.com/office/drawing/2014/main" id="{8A0D8B5B-C0CC-4DBE-9558-6A3E176B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475" y="5406614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Rectangle 55">
            <a:extLst>
              <a:ext uri="{FF2B5EF4-FFF2-40B4-BE49-F238E27FC236}">
                <a16:creationId xmlns:a16="http://schemas.microsoft.com/office/drawing/2014/main" id="{31877B1E-9702-4EC4-B463-A67516BD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291814"/>
            <a:ext cx="609600" cy="449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车</a:t>
            </a: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3742E817-9C2D-4687-B58D-12B95CC2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511014"/>
            <a:ext cx="4572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</a:p>
        </p:txBody>
      </p:sp>
      <p:sp>
        <p:nvSpPr>
          <p:cNvPr id="94" name="Line 58">
            <a:extLst>
              <a:ext uri="{FF2B5EF4-FFF2-40B4-BE49-F238E27FC236}">
                <a16:creationId xmlns:a16="http://schemas.microsoft.com/office/drawing/2014/main" id="{C67EB1FF-CB3A-4993-BCD0-1BB07F073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334921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41EFC520-0AF3-4B46-A985-45FDC2CA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035" y="834614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写臂</a:t>
            </a:r>
          </a:p>
        </p:txBody>
      </p:sp>
      <p:sp>
        <p:nvSpPr>
          <p:cNvPr id="96" name="Rectangle 60">
            <a:extLst>
              <a:ext uri="{FF2B5EF4-FFF2-40B4-BE49-F238E27FC236}">
                <a16:creationId xmlns:a16="http://schemas.microsoft.com/office/drawing/2014/main" id="{AFA3F68C-DC8E-403B-B899-1A1031BF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53" y="862581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主轴</a:t>
            </a:r>
          </a:p>
        </p:txBody>
      </p:sp>
      <p:sp>
        <p:nvSpPr>
          <p:cNvPr id="97" name="Line 61">
            <a:extLst>
              <a:ext uri="{FF2B5EF4-FFF2-40B4-BE49-F238E27FC236}">
                <a16:creationId xmlns:a16="http://schemas.microsoft.com/office/drawing/2014/main" id="{48332804-345A-4016-A9ED-85C2D4436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1050652"/>
            <a:ext cx="890588" cy="12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Rectangle 62">
            <a:extLst>
              <a:ext uri="{FF2B5EF4-FFF2-40B4-BE49-F238E27FC236}">
                <a16:creationId xmlns:a16="http://schemas.microsoft.com/office/drawing/2014/main" id="{2F86AB94-BCF9-45CB-B77C-A842A4E5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145" y="1672814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盘片</a:t>
            </a:r>
          </a:p>
        </p:txBody>
      </p:sp>
      <p:sp>
        <p:nvSpPr>
          <p:cNvPr id="99" name="Rectangle 63">
            <a:extLst>
              <a:ext uri="{FF2B5EF4-FFF2-40B4-BE49-F238E27FC236}">
                <a16:creationId xmlns:a16="http://schemas.microsoft.com/office/drawing/2014/main" id="{A43D3B3F-C0CB-4FA8-90DA-71AE665D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252" y="2507428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圆柱面</a:t>
            </a:r>
          </a:p>
        </p:txBody>
      </p:sp>
      <p:sp>
        <p:nvSpPr>
          <p:cNvPr id="100" name="Line 64">
            <a:extLst>
              <a:ext uri="{FF2B5EF4-FFF2-40B4-BE49-F238E27FC236}">
                <a16:creationId xmlns:a16="http://schemas.microsoft.com/office/drawing/2014/main" id="{DB64A952-C0D1-4EE4-8BDA-328DD6B9E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4" y="2704823"/>
            <a:ext cx="368077" cy="187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7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1" name="Text Box 17">
            <a:extLst>
              <a:ext uri="{FF2B5EF4-FFF2-40B4-BE49-F238E27FC236}">
                <a16:creationId xmlns:a16="http://schemas.microsoft.com/office/drawing/2014/main" id="{ED8F0494-53F0-4EB1-B932-2675E9EC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05" y="729231"/>
            <a:ext cx="8917589" cy="109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寻址信息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驱动器号、圆柱面号、磁头号、扇区号（记录号）、交换量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278D6C8C-2B70-4F5F-A361-B14C10BE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182331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选择磁盘组   </a:t>
            </a:r>
          </a:p>
        </p:txBody>
      </p:sp>
      <p:sp>
        <p:nvSpPr>
          <p:cNvPr id="103" name="Line 20">
            <a:extLst>
              <a:ext uri="{FF2B5EF4-FFF2-40B4-BE49-F238E27FC236}">
                <a16:creationId xmlns:a16="http://schemas.microsoft.com/office/drawing/2014/main" id="{9AFF380F-A36D-4CF7-B414-1A4488EE5B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824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Text Box 22">
            <a:extLst>
              <a:ext uri="{FF2B5EF4-FFF2-40B4-BE49-F238E27FC236}">
                <a16:creationId xmlns:a16="http://schemas.microsoft.com/office/drawing/2014/main" id="{791F66C2-4294-4E5D-BB55-647914A4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056" y="1823319"/>
            <a:ext cx="1647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选择盘面   </a:t>
            </a:r>
          </a:p>
        </p:txBody>
      </p:sp>
      <p:sp>
        <p:nvSpPr>
          <p:cNvPr id="106" name="Text Box 23">
            <a:extLst>
              <a:ext uri="{FF2B5EF4-FFF2-40B4-BE49-F238E27FC236}">
                <a16:creationId xmlns:a16="http://schemas.microsoft.com/office/drawing/2014/main" id="{EA0B4060-5792-4F2F-B785-06F406AD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905" y="1823319"/>
            <a:ext cx="1486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选择磁道   </a:t>
            </a:r>
          </a:p>
        </p:txBody>
      </p:sp>
      <p:sp>
        <p:nvSpPr>
          <p:cNvPr id="109" name="Text Box 26">
            <a:extLst>
              <a:ext uri="{FF2B5EF4-FFF2-40B4-BE49-F238E27FC236}">
                <a16:creationId xmlns:a16="http://schemas.microsoft.com/office/drawing/2014/main" id="{54F3F4DE-BCF0-4C7B-883A-53A36C0F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3319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选择起始扇区   </a:t>
            </a:r>
          </a:p>
        </p:txBody>
      </p:sp>
      <p:sp>
        <p:nvSpPr>
          <p:cNvPr id="111" name="Text Box 73">
            <a:extLst>
              <a:ext uri="{FF2B5EF4-FFF2-40B4-BE49-F238E27FC236}">
                <a16:creationId xmlns:a16="http://schemas.microsoft.com/office/drawing/2014/main" id="{CA4C31D6-3BB6-4443-838A-9B75F71F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06" y="1823319"/>
            <a:ext cx="1363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扇区数   </a:t>
            </a:r>
          </a:p>
        </p:txBody>
      </p:sp>
      <p:sp>
        <p:nvSpPr>
          <p:cNvPr id="112" name="Line 20">
            <a:extLst>
              <a:ext uri="{FF2B5EF4-FFF2-40B4-BE49-F238E27FC236}">
                <a16:creationId xmlns:a16="http://schemas.microsoft.com/office/drawing/2014/main" id="{349C3F92-08DD-4A12-92B9-D4AE973B4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B414CBDC-50C4-49E4-AEB8-3159E744DC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3531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Line 20">
            <a:extLst>
              <a:ext uri="{FF2B5EF4-FFF2-40B4-BE49-F238E27FC236}">
                <a16:creationId xmlns:a16="http://schemas.microsoft.com/office/drawing/2014/main" id="{CCE71B9D-0F9F-4804-B6DC-452164E6A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1937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Line 20">
            <a:extLst>
              <a:ext uri="{FF2B5EF4-FFF2-40B4-BE49-F238E27FC236}">
                <a16:creationId xmlns:a16="http://schemas.microsoft.com/office/drawing/2014/main" id="{0F6CAF38-DD9F-484E-9366-D796EA0733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7404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Text Box 5">
            <a:extLst>
              <a:ext uri="{FF2B5EF4-FFF2-40B4-BE49-F238E27FC236}">
                <a16:creationId xmlns:a16="http://schemas.microsoft.com/office/drawing/2014/main" id="{20ED7B1C-396F-470F-82F7-FB844D5C3642}"/>
              </a:ext>
            </a:extLst>
          </p:cNvPr>
          <p:cNvSpPr txBox="1"/>
          <p:nvPr/>
        </p:nvSpPr>
        <p:spPr>
          <a:xfrm>
            <a:off x="113205" y="2185540"/>
            <a:ext cx="8814264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、记录格式（磁道格式）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例：定长记录格式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Text Box 7">
            <a:extLst>
              <a:ext uri="{FF2B5EF4-FFF2-40B4-BE49-F238E27FC236}">
                <a16:creationId xmlns:a16="http://schemas.microsoft.com/office/drawing/2014/main" id="{6629D060-A47D-4346-8722-D97D0BB8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473" y="265770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磁道时间</a:t>
            </a:r>
          </a:p>
        </p:txBody>
      </p:sp>
      <p:sp>
        <p:nvSpPr>
          <p:cNvPr id="118" name="Text Box 8">
            <a:extLst>
              <a:ext uri="{FF2B5EF4-FFF2-40B4-BE49-F238E27FC236}">
                <a16:creationId xmlns:a16="http://schemas.microsoft.com/office/drawing/2014/main" id="{2CB96C5C-880A-4E1B-A3C4-83EF12EF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73" y="325777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</a:p>
        </p:txBody>
      </p:sp>
      <p:sp>
        <p:nvSpPr>
          <p:cNvPr id="119" name="Text Box 9">
            <a:extLst>
              <a:ext uri="{FF2B5EF4-FFF2-40B4-BE49-F238E27FC236}">
                <a16:creationId xmlns:a16="http://schemas.microsoft.com/office/drawing/2014/main" id="{B6E8F175-1053-4ACC-898F-86B240E9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3" y="276247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索引脉冲</a:t>
            </a:r>
          </a:p>
        </p:txBody>
      </p:sp>
      <p:sp>
        <p:nvSpPr>
          <p:cNvPr id="120" name="Line 27">
            <a:extLst>
              <a:ext uri="{FF2B5EF4-FFF2-40B4-BE49-F238E27FC236}">
                <a16:creationId xmlns:a16="http://schemas.microsoft.com/office/drawing/2014/main" id="{9B95D73F-F171-4526-B9EC-3CAFA932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673" y="3191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28">
            <a:extLst>
              <a:ext uri="{FF2B5EF4-FFF2-40B4-BE49-F238E27FC236}">
                <a16:creationId xmlns:a16="http://schemas.microsoft.com/office/drawing/2014/main" id="{13F17500-4277-41A5-A967-6D739E72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Line 30">
            <a:extLst>
              <a:ext uri="{FF2B5EF4-FFF2-40B4-BE49-F238E27FC236}">
                <a16:creationId xmlns:a16="http://schemas.microsoft.com/office/drawing/2014/main" id="{1D419FD6-D437-45BF-AB8E-852C0BE5B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73" y="2810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Line 31">
            <a:extLst>
              <a:ext uri="{FF2B5EF4-FFF2-40B4-BE49-F238E27FC236}">
                <a16:creationId xmlns:a16="http://schemas.microsoft.com/office/drawing/2014/main" id="{1DE07987-EF77-453E-95FD-227FE31C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6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Line 32">
            <a:extLst>
              <a:ext uri="{FF2B5EF4-FFF2-40B4-BE49-F238E27FC236}">
                <a16:creationId xmlns:a16="http://schemas.microsoft.com/office/drawing/2014/main" id="{5BDDFCD9-F045-4963-A8EC-0A0DFD608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673" y="3191098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Line 33">
            <a:extLst>
              <a:ext uri="{FF2B5EF4-FFF2-40B4-BE49-F238E27FC236}">
                <a16:creationId xmlns:a16="http://schemas.microsoft.com/office/drawing/2014/main" id="{76D97B62-2AD3-4190-8137-A01677FB4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8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Line 34">
            <a:extLst>
              <a:ext uri="{FF2B5EF4-FFF2-40B4-BE49-F238E27FC236}">
                <a16:creationId xmlns:a16="http://schemas.microsoft.com/office/drawing/2014/main" id="{66CB89CF-F703-4598-A615-2E955676A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873" y="2810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Line 35">
            <a:extLst>
              <a:ext uri="{FF2B5EF4-FFF2-40B4-BE49-F238E27FC236}">
                <a16:creationId xmlns:a16="http://schemas.microsoft.com/office/drawing/2014/main" id="{49A2D98E-3688-4F50-BAB5-425A065F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8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" name="Line 36">
            <a:extLst>
              <a:ext uri="{FF2B5EF4-FFF2-40B4-BE49-F238E27FC236}">
                <a16:creationId xmlns:a16="http://schemas.microsoft.com/office/drawing/2014/main" id="{746AA32B-DF96-4D3C-B22D-6FD0145FB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873" y="3191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" name="Line 37">
            <a:extLst>
              <a:ext uri="{FF2B5EF4-FFF2-40B4-BE49-F238E27FC236}">
                <a16:creationId xmlns:a16="http://schemas.microsoft.com/office/drawing/2014/main" id="{5A3DA7BE-F986-4D12-8102-AD87293C4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473" y="2962498"/>
            <a:ext cx="20574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Line 38">
            <a:extLst>
              <a:ext uri="{FF2B5EF4-FFF2-40B4-BE49-F238E27FC236}">
                <a16:creationId xmlns:a16="http://schemas.microsoft.com/office/drawing/2014/main" id="{CD4CA267-C35E-4BFB-BBDD-FF8BFC7D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73" y="2962498"/>
            <a:ext cx="228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1" name="Group 51">
            <a:extLst>
              <a:ext uri="{FF2B5EF4-FFF2-40B4-BE49-F238E27FC236}">
                <a16:creationId xmlns:a16="http://schemas.microsoft.com/office/drawing/2014/main" id="{35DD8A40-2CB2-49E6-8E8A-3006CDFD74E5}"/>
              </a:ext>
            </a:extLst>
          </p:cNvPr>
          <p:cNvGrpSpPr>
            <a:grpSpLocks/>
          </p:cNvGrpSpPr>
          <p:nvPr/>
        </p:nvGrpSpPr>
        <p:grpSpPr bwMode="auto">
          <a:xfrm>
            <a:off x="1676673" y="3333973"/>
            <a:ext cx="6934200" cy="533400"/>
            <a:chOff x="1008" y="2592"/>
            <a:chExt cx="4368" cy="336"/>
          </a:xfrm>
        </p:grpSpPr>
        <p:sp>
          <p:nvSpPr>
            <p:cNvPr id="132" name="Text Box 10">
              <a:extLst>
                <a:ext uri="{FF2B5EF4-FFF2-40B4-BE49-F238E27FC236}">
                  <a16:creationId xmlns:a16="http://schemas.microsoft.com/office/drawing/2014/main" id="{267BD165-4D98-46EA-AA2B-68BD0E7D3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3648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间隔 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    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n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间隔 </a:t>
              </a:r>
            </a:p>
          </p:txBody>
        </p:sp>
        <p:sp>
          <p:nvSpPr>
            <p:cNvPr id="133" name="Line 39">
              <a:extLst>
                <a:ext uri="{FF2B5EF4-FFF2-40B4-BE49-F238E27FC236}">
                  <a16:creationId xmlns:a16="http://schemas.microsoft.com/office/drawing/2014/main" id="{CADDC90E-D419-4735-BBFF-6D421CEA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4" name="Line 40">
              <a:extLst>
                <a:ext uri="{FF2B5EF4-FFF2-40B4-BE49-F238E27FC236}">
                  <a16:creationId xmlns:a16="http://schemas.microsoft.com/office/drawing/2014/main" id="{5310C09E-5B50-46B6-AAFB-D52ADD3FE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92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5" name="Line 41">
              <a:extLst>
                <a:ext uri="{FF2B5EF4-FFF2-40B4-BE49-F238E27FC236}">
                  <a16:creationId xmlns:a16="http://schemas.microsoft.com/office/drawing/2014/main" id="{10488B4A-B9EB-4D11-82DB-B298652F5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6" name="Line 43">
              <a:extLst>
                <a:ext uri="{FF2B5EF4-FFF2-40B4-BE49-F238E27FC236}">
                  <a16:creationId xmlns:a16="http://schemas.microsoft.com/office/drawing/2014/main" id="{0565BC1D-3B73-43E0-B32B-F880C2979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Line 44">
              <a:extLst>
                <a:ext uri="{FF2B5EF4-FFF2-40B4-BE49-F238E27FC236}">
                  <a16:creationId xmlns:a16="http://schemas.microsoft.com/office/drawing/2014/main" id="{61F6245A-A5E5-43DF-8372-A2D733DC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45">
              <a:extLst>
                <a:ext uri="{FF2B5EF4-FFF2-40B4-BE49-F238E27FC236}">
                  <a16:creationId xmlns:a16="http://schemas.microsoft.com/office/drawing/2014/main" id="{28746F94-88EB-49B2-B998-F720F434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Line 46">
              <a:extLst>
                <a:ext uri="{FF2B5EF4-FFF2-40B4-BE49-F238E27FC236}">
                  <a16:creationId xmlns:a16="http://schemas.microsoft.com/office/drawing/2014/main" id="{9C145B03-465A-4BBF-84E7-6E3F7B6B6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0" name="Line 48">
              <a:extLst>
                <a:ext uri="{FF2B5EF4-FFF2-40B4-BE49-F238E27FC236}">
                  <a16:creationId xmlns:a16="http://schemas.microsoft.com/office/drawing/2014/main" id="{03EB1128-3FEE-43D2-9ED1-944435A17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8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1" name="Line 49">
              <a:extLst>
                <a:ext uri="{FF2B5EF4-FFF2-40B4-BE49-F238E27FC236}">
                  <a16:creationId xmlns:a16="http://schemas.microsoft.com/office/drawing/2014/main" id="{7106EB6C-A43E-4CCE-8C6A-0ACDA5468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2" name="Line 50">
              <a:extLst>
                <a:ext uri="{FF2B5EF4-FFF2-40B4-BE49-F238E27FC236}">
                  <a16:creationId xmlns:a16="http://schemas.microsoft.com/office/drawing/2014/main" id="{90EB65E7-522F-4F0D-A433-93B99528E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3" name="AutoShape 17">
            <a:extLst>
              <a:ext uri="{FF2B5EF4-FFF2-40B4-BE49-F238E27FC236}">
                <a16:creationId xmlns:a16="http://schemas.microsoft.com/office/drawing/2014/main" id="{D8BC566E-6466-4CB0-AE4C-0BA0C65F0B41}"/>
              </a:ext>
            </a:extLst>
          </p:cNvPr>
          <p:cNvSpPr>
            <a:spLocks/>
          </p:cNvSpPr>
          <p:nvPr/>
        </p:nvSpPr>
        <p:spPr bwMode="auto">
          <a:xfrm>
            <a:off x="1575073" y="4088606"/>
            <a:ext cx="152400" cy="742949"/>
          </a:xfrm>
          <a:prstGeom prst="leftBrace">
            <a:avLst>
              <a:gd name="adj1" fmla="val 291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Text Box 19">
            <a:extLst>
              <a:ext uri="{FF2B5EF4-FFF2-40B4-BE49-F238E27FC236}">
                <a16:creationId xmlns:a16="http://schemas.microsoft.com/office/drawing/2014/main" id="{5BD2FDE1-0F7A-406A-B1A2-8E61413B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71" y="4156523"/>
            <a:ext cx="114483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145" name="Text Box 52">
            <a:extLst>
              <a:ext uri="{FF2B5EF4-FFF2-40B4-BE49-F238E27FC236}">
                <a16:creationId xmlns:a16="http://schemas.microsoft.com/office/drawing/2014/main" id="{F443005F-6D22-413B-B901-6CAD62B1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273" y="389649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标志区：   </a:t>
            </a:r>
          </a:p>
        </p:txBody>
      </p:sp>
      <p:sp>
        <p:nvSpPr>
          <p:cNvPr id="146" name="Text Box 53">
            <a:extLst>
              <a:ext uri="{FF2B5EF4-FFF2-40B4-BE49-F238E27FC236}">
                <a16:creationId xmlns:a16="http://schemas.microsoft.com/office/drawing/2014/main" id="{E2E29BD0-858A-4A62-A6D7-2125DB31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273" y="3896497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标志信息、   </a:t>
            </a:r>
          </a:p>
        </p:txBody>
      </p:sp>
      <p:sp>
        <p:nvSpPr>
          <p:cNvPr id="147" name="Text Box 54">
            <a:extLst>
              <a:ext uri="{FF2B5EF4-FFF2-40B4-BE49-F238E27FC236}">
                <a16:creationId xmlns:a16="http://schemas.microsoft.com/office/drawing/2014/main" id="{9BE85A23-DAA8-44BC-8970-60866DA0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873" y="389649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   </a:t>
            </a:r>
          </a:p>
        </p:txBody>
      </p:sp>
      <p:sp>
        <p:nvSpPr>
          <p:cNvPr id="148" name="Text Box 55">
            <a:extLst>
              <a:ext uri="{FF2B5EF4-FFF2-40B4-BE49-F238E27FC236}">
                <a16:creationId xmlns:a16="http://schemas.microsoft.com/office/drawing/2014/main" id="{EDC95B35-B945-40B8-B4A7-8716B1DF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273" y="4458205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数据区：   </a:t>
            </a:r>
          </a:p>
        </p:txBody>
      </p:sp>
      <p:sp>
        <p:nvSpPr>
          <p:cNvPr id="149" name="Text Box 56">
            <a:extLst>
              <a:ext uri="{FF2B5EF4-FFF2-40B4-BE49-F238E27FC236}">
                <a16:creationId xmlns:a16="http://schemas.microsoft.com/office/drawing/2014/main" id="{EC636108-DD32-4127-A02E-AC85FE93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273" y="4458205"/>
            <a:ext cx="498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标志信息、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数据字段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150" name="Text Box 5">
            <a:extLst>
              <a:ext uri="{FF2B5EF4-FFF2-40B4-BE49-F238E27FC236}">
                <a16:creationId xmlns:a16="http://schemas.microsoft.com/office/drawing/2014/main" id="{A6425492-8C02-446D-899C-4D3D28C39438}"/>
              </a:ext>
            </a:extLst>
          </p:cNvPr>
          <p:cNvSpPr txBox="1"/>
          <p:nvPr/>
        </p:nvSpPr>
        <p:spPr>
          <a:xfrm>
            <a:off x="113205" y="4766815"/>
            <a:ext cx="881426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、磁盘基本操作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58">
            <a:extLst>
              <a:ext uri="{FF2B5EF4-FFF2-40B4-BE49-F238E27FC236}">
                <a16:creationId xmlns:a16="http://schemas.microsoft.com/office/drawing/2014/main" id="{2B8BB9B4-9342-4AEB-B6B0-886592A9D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438046"/>
            <a:ext cx="14351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</a:t>
            </a:r>
            <a:b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</a:p>
        </p:txBody>
      </p:sp>
      <p:sp>
        <p:nvSpPr>
          <p:cNvPr id="152" name="AutoShape 59">
            <a:extLst>
              <a:ext uri="{FF2B5EF4-FFF2-40B4-BE49-F238E27FC236}">
                <a16:creationId xmlns:a16="http://schemas.microsoft.com/office/drawing/2014/main" id="{4E9F7869-0053-45E2-8E3C-08FBB38054C9}"/>
              </a:ext>
            </a:extLst>
          </p:cNvPr>
          <p:cNvSpPr>
            <a:spLocks/>
          </p:cNvSpPr>
          <p:nvPr/>
        </p:nvSpPr>
        <p:spPr bwMode="auto">
          <a:xfrm>
            <a:off x="1458690" y="5612686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60">
            <a:extLst>
              <a:ext uri="{FF2B5EF4-FFF2-40B4-BE49-F238E27FC236}">
                <a16:creationId xmlns:a16="http://schemas.microsoft.com/office/drawing/2014/main" id="{63C9C5E6-7D14-4533-B878-C5F3D324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90" y="538408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寻道：   </a:t>
            </a: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969874BD-ABC9-4B2C-A966-BD6E0A3A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90" y="5384086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磁头径向移动   </a:t>
            </a:r>
          </a:p>
        </p:txBody>
      </p:sp>
      <p:sp>
        <p:nvSpPr>
          <p:cNvPr id="155" name="Text Box 64">
            <a:extLst>
              <a:ext uri="{FF2B5EF4-FFF2-40B4-BE49-F238E27FC236}">
                <a16:creationId xmlns:a16="http://schemas.microsoft.com/office/drawing/2014/main" id="{91FE5C19-9724-4A8F-A14D-1E9033B3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90" y="591748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寻找扇区：   </a:t>
            </a:r>
          </a:p>
        </p:txBody>
      </p:sp>
      <p:sp>
        <p:nvSpPr>
          <p:cNvPr id="156" name="Text Box 65">
            <a:extLst>
              <a:ext uri="{FF2B5EF4-FFF2-40B4-BE49-F238E27FC236}">
                <a16:creationId xmlns:a16="http://schemas.microsoft.com/office/drawing/2014/main" id="{C5C6579A-3575-4579-B376-6AA80761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290" y="5917486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盘片旋转   </a:t>
            </a:r>
          </a:p>
        </p:txBody>
      </p:sp>
      <p:sp>
        <p:nvSpPr>
          <p:cNvPr id="157" name="Text Box 66">
            <a:extLst>
              <a:ext uri="{FF2B5EF4-FFF2-40B4-BE49-F238E27FC236}">
                <a16:creationId xmlns:a16="http://schemas.microsoft.com/office/drawing/2014/main" id="{396B4546-503C-413B-A0C2-15697EC7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233" y="5440432"/>
            <a:ext cx="16351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2)</a:t>
            </a:r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操作</a:t>
            </a:r>
          </a:p>
        </p:txBody>
      </p:sp>
      <p:sp>
        <p:nvSpPr>
          <p:cNvPr id="158" name="AutoShape 67">
            <a:extLst>
              <a:ext uri="{FF2B5EF4-FFF2-40B4-BE49-F238E27FC236}">
                <a16:creationId xmlns:a16="http://schemas.microsoft.com/office/drawing/2014/main" id="{2F1C5618-6C6F-4B70-B7A6-CD981693857A}"/>
              </a:ext>
            </a:extLst>
          </p:cNvPr>
          <p:cNvSpPr>
            <a:spLocks/>
          </p:cNvSpPr>
          <p:nvPr/>
        </p:nvSpPr>
        <p:spPr bwMode="auto">
          <a:xfrm>
            <a:off x="6691773" y="565474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68">
            <a:extLst>
              <a:ext uri="{FF2B5EF4-FFF2-40B4-BE49-F238E27FC236}">
                <a16:creationId xmlns:a16="http://schemas.microsoft.com/office/drawing/2014/main" id="{DBF020AA-EFBA-484A-BD54-D0241AB6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973" y="5440432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   </a:t>
            </a:r>
          </a:p>
        </p:txBody>
      </p:sp>
      <p:sp>
        <p:nvSpPr>
          <p:cNvPr id="160" name="Text Box 69">
            <a:extLst>
              <a:ext uri="{FF2B5EF4-FFF2-40B4-BE49-F238E27FC236}">
                <a16:creationId xmlns:a16="http://schemas.microsoft.com/office/drawing/2014/main" id="{038D06DB-BCEF-4464-857A-9939CB81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173" y="5973832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方式传送   </a:t>
            </a:r>
          </a:p>
        </p:txBody>
      </p:sp>
    </p:spTree>
    <p:extLst>
      <p:ext uri="{BB962C8B-B14F-4D97-AF65-F5344CB8AC3E}">
        <p14:creationId xmlns:p14="http://schemas.microsoft.com/office/powerpoint/2010/main" val="26726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5" grpId="0"/>
      <p:bldP spid="106" grpId="0"/>
      <p:bldP spid="109" grpId="0"/>
      <p:bldP spid="111" grpId="0"/>
      <p:bldP spid="116" grpId="0" build="p"/>
      <p:bldP spid="117" grpId="0"/>
      <p:bldP spid="118" grpId="0"/>
      <p:bldP spid="119" grpId="0"/>
      <p:bldP spid="143" grpId="0" animBg="1"/>
      <p:bldP spid="144" grpId="0"/>
      <p:bldP spid="145" grpId="0"/>
      <p:bldP spid="146" grpId="0"/>
      <p:bldP spid="147" grpId="0"/>
      <p:bldP spid="148" grpId="0"/>
      <p:bldP spid="149" grpId="0"/>
      <p:bldP spid="150" grpId="0" build="p"/>
      <p:bldP spid="151" grpId="0"/>
      <p:bldP spid="152" grpId="0" animBg="1"/>
      <p:bldP spid="153" grpId="0"/>
      <p:bldP spid="154" grpId="0"/>
      <p:bldP spid="155" grpId="0"/>
      <p:bldP spid="156" grpId="0"/>
      <p:bldP spid="157" grpId="0"/>
      <p:bldP spid="158" grpId="0" animBg="1"/>
      <p:bldP spid="159" grpId="0"/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6" name="Text Box 5">
            <a:extLst>
              <a:ext uri="{FF2B5EF4-FFF2-40B4-BE49-F238E27FC236}">
                <a16:creationId xmlns:a16="http://schemas.microsoft.com/office/drawing/2014/main" id="{20ED7B1C-396F-470F-82F7-FB844D5C3642}"/>
              </a:ext>
            </a:extLst>
          </p:cNvPr>
          <p:cNvSpPr txBox="1"/>
          <p:nvPr/>
        </p:nvSpPr>
        <p:spPr>
          <a:xfrm>
            <a:off x="113205" y="794890"/>
            <a:ext cx="8814264" cy="3826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、码距的概念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）码距定义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一种编码体制中，各组合法代码间的不同位数称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</a:t>
            </a:r>
            <a:b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，其最小距离为该编码的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）码距作用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衡量一种编码查错与纠错的能力。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）差错与纠错的基本出发点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约定某种规律，作为检测的依据。</a:t>
            </a:r>
          </a:p>
        </p:txBody>
      </p:sp>
      <p:sp>
        <p:nvSpPr>
          <p:cNvPr id="104" name="Text Box 8">
            <a:extLst>
              <a:ext uri="{FF2B5EF4-FFF2-40B4-BE49-F238E27FC236}">
                <a16:creationId xmlns:a16="http://schemas.microsoft.com/office/drawing/2014/main" id="{2DB6879F-7978-46D2-83AB-FBB569A4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99" y="4555018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有效信息位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校验位</a:t>
            </a:r>
          </a:p>
        </p:txBody>
      </p:sp>
      <p:sp>
        <p:nvSpPr>
          <p:cNvPr id="107" name="Text Box 10">
            <a:extLst>
              <a:ext uri="{FF2B5EF4-FFF2-40B4-BE49-F238E27FC236}">
                <a16:creationId xmlns:a16="http://schemas.microsoft.com/office/drawing/2014/main" id="{DEB3E50D-CEF1-4B68-A4AD-7F136DBC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574" y="455501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6140FD48-0A58-4297-A062-38BAA3F69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0974" y="485981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Line 17">
            <a:extLst>
              <a:ext uri="{FF2B5EF4-FFF2-40B4-BE49-F238E27FC236}">
                <a16:creationId xmlns:a16="http://schemas.microsoft.com/office/drawing/2014/main" id="{6A9E2850-4349-4C47-B368-7F8E53C2F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174" y="485981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Text Box 18">
            <a:extLst>
              <a:ext uri="{FF2B5EF4-FFF2-40B4-BE49-F238E27FC236}">
                <a16:creationId xmlns:a16="http://schemas.microsoft.com/office/drawing/2014/main" id="{0B61F7D6-3CB8-42A3-9504-57EBD833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774" y="455501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译码检测</a:t>
            </a:r>
          </a:p>
        </p:txBody>
      </p:sp>
      <p:sp>
        <p:nvSpPr>
          <p:cNvPr id="151" name="Text Box 5">
            <a:extLst>
              <a:ext uri="{FF2B5EF4-FFF2-40B4-BE49-F238E27FC236}">
                <a16:creationId xmlns:a16="http://schemas.microsoft.com/office/drawing/2014/main" id="{4BC8CB84-C2EF-4032-B2F9-E052FF79CA05}"/>
              </a:ext>
            </a:extLst>
          </p:cNvPr>
          <p:cNvSpPr txBox="1"/>
          <p:nvPr/>
        </p:nvSpPr>
        <p:spPr>
          <a:xfrm>
            <a:off x="113205" y="5054995"/>
            <a:ext cx="8814264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增大码距，从信息量上提供指错的可能。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、举例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11">
            <a:extLst>
              <a:ext uri="{FF2B5EF4-FFF2-40B4-BE49-F238E27FC236}">
                <a16:creationId xmlns:a16="http://schemas.microsoft.com/office/drawing/2014/main" id="{17B6D60E-4FE6-4EC9-8840-98D29271D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23" y="601569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  </a:t>
            </a:r>
          </a:p>
        </p:txBody>
      </p:sp>
      <p:sp>
        <p:nvSpPr>
          <p:cNvPr id="153" name="Text Box 12">
            <a:extLst>
              <a:ext uri="{FF2B5EF4-FFF2-40B4-BE49-F238E27FC236}">
                <a16:creationId xmlns:a16="http://schemas.microsoft.com/office/drawing/2014/main" id="{78DDE213-DE65-49CC-BBBA-2C11F021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623" y="6015693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8421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码   </a:t>
            </a:r>
          </a:p>
        </p:txBody>
      </p:sp>
      <p:sp>
        <p:nvSpPr>
          <p:cNvPr id="154" name="Text Box 21">
            <a:extLst>
              <a:ext uri="{FF2B5EF4-FFF2-40B4-BE49-F238E27FC236}">
                <a16:creationId xmlns:a16="http://schemas.microsoft.com/office/drawing/2014/main" id="{AA5407E0-BC92-4207-A8BE-67C3F1D6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023" y="6015693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码距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d=   </a:t>
            </a:r>
          </a:p>
        </p:txBody>
      </p:sp>
      <p:sp>
        <p:nvSpPr>
          <p:cNvPr id="155" name="Text Box 22">
            <a:extLst>
              <a:ext uri="{FF2B5EF4-FFF2-40B4-BE49-F238E27FC236}">
                <a16:creationId xmlns:a16="http://schemas.microsoft.com/office/drawing/2014/main" id="{801EF1E2-0259-4D41-8087-50B558143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423" y="601569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E446261B-57E2-48DB-8A8E-DBE1C6EC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023" y="6015693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无查错、纠错能力。   </a:t>
            </a:r>
          </a:p>
        </p:txBody>
      </p:sp>
    </p:spTree>
    <p:extLst>
      <p:ext uri="{BB962C8B-B14F-4D97-AF65-F5344CB8AC3E}">
        <p14:creationId xmlns:p14="http://schemas.microsoft.com/office/powerpoint/2010/main" val="23816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104" grpId="0"/>
      <p:bldP spid="107" grpId="0"/>
      <p:bldP spid="150" grpId="0"/>
      <p:bldP spid="151" grpId="0" build="p"/>
      <p:bldP spid="152" grpId="0"/>
      <p:bldP spid="153" grpId="0"/>
      <p:bldP spid="154" grpId="0"/>
      <p:bldP spid="155" grpId="0"/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04977EE9-4D18-4AD0-90E7-58EB92C7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241750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有效信息位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位校验位</a:t>
            </a: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80AD1711-2138-403F-854E-79A8B961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1241750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4A6CBFEE-7A44-47D2-BC98-F8E6D420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794075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  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E77EB640-FBBC-4A04-AFCB-90759719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794075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奇偶校验码   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E369FBF6-4874-4536-8948-EE4DAF02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165675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如：偶校验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3852A11-490B-4821-AEFC-275081AC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708475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检测依据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编码规则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C440D53F-9342-4EB5-A1E6-655FBD5F1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5179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60BABF1-665A-48DD-A89F-82359951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2384750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码距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d=2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72B197A6-F03B-4F5E-A885-77658FA8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994327"/>
            <a:ext cx="868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通过统计校验码中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的个数是否为偶数来查错。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5E1EB284-FFBF-4260-89F6-433CAC34F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15615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10110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</a:t>
            </a: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835E449B-D4CE-4419-A512-90A84F56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215615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 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50E9CF79-0782-4DA4-937E-22D0D0A93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451527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可检测一位错，   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EE73732C-7BF4-48A3-8409-8A9C119D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49" y="1708475"/>
            <a:ext cx="5756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约定校验码中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的个数为奇数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偶数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9FC8A592-836C-453C-B0F4-1126D1D8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567313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56EE35F4-D16D-4BB6-A004-47E2791D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256731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EC716145-A523-4719-8481-FF17CFB0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451527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不能纠错。   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9A096874-B7B8-4031-9853-AE3FF9C3A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3451527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用于主存校验。   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C9978CCC-4DE2-476F-A54B-97E77F2A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3994475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  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F8BAF669-7B6E-4A21-9465-AEB0AC1B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3994475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海明校验码   </a:t>
            </a: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0B7F1E5F-00C6-4409-A437-504579EB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4527875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检测依据：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9BFCEF60-1AA9-4412-BC2C-C6C858FB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527875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多重奇偶校验。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B0765D87-C7AA-4AAE-AA00-064F89623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5032376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代码分组</a:t>
            </a:r>
          </a:p>
        </p:txBody>
      </p:sp>
      <p:sp>
        <p:nvSpPr>
          <p:cNvPr id="48" name="Line 24">
            <a:extLst>
              <a:ext uri="{FF2B5EF4-FFF2-40B4-BE49-F238E27FC236}">
                <a16:creationId xmlns:a16="http://schemas.microsoft.com/office/drawing/2014/main" id="{CF4CF8FC-53C4-4D0F-B2D7-367411515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650" y="533717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0615A8B9-81E3-4BF1-9CC1-645149A39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5032376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各组进行奇偶校验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36D9A6FB-59DA-4BAE-8898-F264C37C9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0" y="533717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27">
            <a:extLst>
              <a:ext uri="{FF2B5EF4-FFF2-40B4-BE49-F238E27FC236}">
                <a16:creationId xmlns:a16="http://schemas.microsoft.com/office/drawing/2014/main" id="{98DB7007-EF87-4742-9A80-45D4CB87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5032376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形成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多位</a:t>
            </a: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E31D2BFE-F639-4B26-8B37-A9042289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5614712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指误字</a:t>
            </a:r>
          </a:p>
        </p:txBody>
      </p:sp>
      <p:sp>
        <p:nvSpPr>
          <p:cNvPr id="53" name="AutoShape 29">
            <a:extLst>
              <a:ext uri="{FF2B5EF4-FFF2-40B4-BE49-F238E27FC236}">
                <a16:creationId xmlns:a16="http://schemas.microsoft.com/office/drawing/2014/main" id="{61754EA8-2438-4B25-8F1E-19CB8FFC98B9}"/>
              </a:ext>
            </a:extLst>
          </p:cNvPr>
          <p:cNvSpPr>
            <a:spLocks/>
          </p:cNvSpPr>
          <p:nvPr/>
        </p:nvSpPr>
        <p:spPr bwMode="auto">
          <a:xfrm>
            <a:off x="1509713" y="5690912"/>
            <a:ext cx="152400" cy="609600"/>
          </a:xfrm>
          <a:prstGeom prst="leftBrace">
            <a:avLst>
              <a:gd name="adj1" fmla="val 33315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30">
            <a:extLst>
              <a:ext uri="{FF2B5EF4-FFF2-40B4-BE49-F238E27FC236}">
                <a16:creationId xmlns:a16="http://schemas.microsoft.com/office/drawing/2014/main" id="{E15970E8-4911-41E2-8764-80969D8B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510257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无错</a:t>
            </a:r>
            <a:endParaRPr lang="zh-CN" altLang="en-US" sz="28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31">
            <a:extLst>
              <a:ext uri="{FF2B5EF4-FFF2-40B4-BE49-F238E27FC236}">
                <a16:creationId xmlns:a16="http://schemas.microsoft.com/office/drawing/2014/main" id="{65AD6E36-0711-41C3-958A-2D375A71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5995712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有错</a:t>
            </a:r>
            <a:endParaRPr lang="zh-CN" altLang="en-US" sz="2800" b="1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3A2C5345-0043-411F-A6A5-F61B7356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234" y="5500112"/>
            <a:ext cx="489860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指误字状态对应出错位序号，将出错位变反纠错。</a:t>
            </a:r>
          </a:p>
        </p:txBody>
      </p:sp>
    </p:spTree>
    <p:extLst>
      <p:ext uri="{BB962C8B-B14F-4D97-AF65-F5344CB8AC3E}">
        <p14:creationId xmlns:p14="http://schemas.microsoft.com/office/powerpoint/2010/main" val="49009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1" grpId="0"/>
      <p:bldP spid="52" grpId="0"/>
      <p:bldP spid="53" grpId="0" animBg="1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DA330BF7-2CD6-47BF-AC3B-37068C04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824480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、循环校验码（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  </a:t>
            </a: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3720640D-F26F-4387-9E98-60AB64DF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672205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设有效信息为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，约定代码为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E293502C-8E10-43C9-A320-D465224B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1294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  </a:t>
            </a: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376DB1D1-FD36-4981-AC60-0F426F16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1263071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校验码能被某代码除尽。</a:t>
            </a:r>
          </a:p>
        </p:txBody>
      </p:sp>
      <p:sp>
        <p:nvSpPr>
          <p:cNvPr id="61" name="Text Box 6">
            <a:extLst>
              <a:ext uri="{FF2B5EF4-FFF2-40B4-BE49-F238E27FC236}">
                <a16:creationId xmlns:a16="http://schemas.microsoft.com/office/drawing/2014/main" id="{B7F6DC15-0D31-4E6A-8B41-68E28E0E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12940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   </a:t>
            </a:r>
          </a:p>
        </p:txBody>
      </p:sp>
      <p:sp>
        <p:nvSpPr>
          <p:cNvPr id="62" name="Text Box 7">
            <a:extLst>
              <a:ext uri="{FF2B5EF4-FFF2-40B4-BE49-F238E27FC236}">
                <a16:creationId xmlns:a16="http://schemas.microsoft.com/office/drawing/2014/main" id="{3A812028-CF16-48EE-9C3D-DD759A15C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182460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   </a:t>
            </a: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A6F16CF8-09CE-4790-A874-414CAD00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464493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A=1100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，约定代码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G=1011</a:t>
            </a: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AF03C836-CC16-413B-908B-BFE97457D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266280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CBFDB05E-A118-41E3-AB71-694A6899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5455521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左移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5B813AAA-8EDB-49FD-A13D-3E6C3FF4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26307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）约定规律：   </a:t>
            </a:r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7B3B3C86-08DD-4CB3-A427-6D0F0333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266280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13">
            <a:extLst>
              <a:ext uri="{FF2B5EF4-FFF2-40B4-BE49-F238E27FC236}">
                <a16:creationId xmlns:a16="http://schemas.microsoft.com/office/drawing/2014/main" id="{2D6CDC28-2FBB-437B-B839-C794E404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5866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D44E08A3-68DA-421E-A39D-24BA9256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2358005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08786640-4F4D-40EB-91B4-F9A5418B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21294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R   </a:t>
            </a: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4C4BD4DB-C1FF-44FF-BD1A-8C5E803C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25866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3A89F80E-1B07-44B7-8E0E-5A2C7EF75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266280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18">
            <a:extLst>
              <a:ext uri="{FF2B5EF4-FFF2-40B4-BE49-F238E27FC236}">
                <a16:creationId xmlns:a16="http://schemas.microsoft.com/office/drawing/2014/main" id="{1225B180-2A22-41CA-A6E2-C30394316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2358005"/>
            <a:ext cx="533400" cy="15240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6AB69310-C9A3-4820-BFA5-59B41AAD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129405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A-R   </a:t>
            </a: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E4E36FD8-3143-44BC-A81B-53C585B1E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50" y="266280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21">
            <a:extLst>
              <a:ext uri="{FF2B5EF4-FFF2-40B4-BE49-F238E27FC236}">
                <a16:creationId xmlns:a16="http://schemas.microsoft.com/office/drawing/2014/main" id="{B7C06AAE-A590-4C30-BD65-0B80E8CA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5866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77" name="Text Box 22">
            <a:extLst>
              <a:ext uri="{FF2B5EF4-FFF2-40B4-BE49-F238E27FC236}">
                <a16:creationId xmlns:a16="http://schemas.microsoft.com/office/drawing/2014/main" id="{6976D849-57A6-441D-BB6E-0A3C44C9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2358005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8" name="Oval 23">
            <a:extLst>
              <a:ext uri="{FF2B5EF4-FFF2-40B4-BE49-F238E27FC236}">
                <a16:creationId xmlns:a16="http://schemas.microsoft.com/office/drawing/2014/main" id="{C92A0851-C10B-43A7-A1B0-3287701B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260" y="2205605"/>
            <a:ext cx="838200" cy="45720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481CB5CC-36DC-4232-8954-A8F2C8C09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5550" y="2129405"/>
            <a:ext cx="609600" cy="228600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25">
            <a:extLst>
              <a:ext uri="{FF2B5EF4-FFF2-40B4-BE49-F238E27FC236}">
                <a16:creationId xmlns:a16="http://schemas.microsoft.com/office/drawing/2014/main" id="{CCE5E5E6-3F27-4B02-99C4-912B05B6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95910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）编码方法   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962CA137-2A74-411D-A053-62505369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3929630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将有效信息与余数拼在一起形成校验码</a:t>
            </a:r>
          </a:p>
        </p:txBody>
      </p:sp>
      <p:grpSp>
        <p:nvGrpSpPr>
          <p:cNvPr id="82" name="Group 27">
            <a:extLst>
              <a:ext uri="{FF2B5EF4-FFF2-40B4-BE49-F238E27FC236}">
                <a16:creationId xmlns:a16="http://schemas.microsoft.com/office/drawing/2014/main" id="{3A788743-D538-427B-8C2D-F2C5CF19AAA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4312519"/>
            <a:ext cx="2286000" cy="1209675"/>
            <a:chOff x="1200" y="2640"/>
            <a:chExt cx="1440" cy="762"/>
          </a:xfrm>
        </p:grpSpPr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1E2EEC30-3984-4659-BDD2-82E161E8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64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K</a:t>
              </a: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F13E2855-FF37-4DCB-AF6D-81FFC00FE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7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CE05434-3EA7-4A50-893D-CF96B6EE3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DFAD8A11-1826-4D30-8428-C7B689B83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2">
              <a:extLst>
                <a:ext uri="{FF2B5EF4-FFF2-40B4-BE49-F238E27FC236}">
                  <a16:creationId xmlns:a16="http://schemas.microsoft.com/office/drawing/2014/main" id="{B7975D0C-2804-4AA5-87F7-A6CAE160A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8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Text Box 33">
              <a:extLst>
                <a:ext uri="{FF2B5EF4-FFF2-40B4-BE49-F238E27FC236}">
                  <a16:creationId xmlns:a16="http://schemas.microsoft.com/office/drawing/2014/main" id="{D208ADF8-52CA-43FA-BDFE-650BF35ED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64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89" name="Text Box 34">
              <a:extLst>
                <a:ext uri="{FF2B5EF4-FFF2-40B4-BE49-F238E27FC236}">
                  <a16:creationId xmlns:a16="http://schemas.microsoft.com/office/drawing/2014/main" id="{A75132D6-9505-44A7-9A5F-4FFC6EDF4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72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90" name="AutoShape 35">
              <a:extLst>
                <a:ext uri="{FF2B5EF4-FFF2-40B4-BE49-F238E27FC236}">
                  <a16:creationId xmlns:a16="http://schemas.microsoft.com/office/drawing/2014/main" id="{3C901208-25F4-47A4-ACA9-FD67B07A37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848" y="2376"/>
              <a:ext cx="144" cy="14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1" name="Text Box 36">
            <a:extLst>
              <a:ext uri="{FF2B5EF4-FFF2-40B4-BE49-F238E27FC236}">
                <a16:creationId xmlns:a16="http://schemas.microsoft.com/office/drawing/2014/main" id="{D22C361D-3F54-417B-BFD4-B6A3A401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21" y="4326809"/>
            <a:ext cx="2439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有效信息位数</a:t>
            </a:r>
          </a:p>
        </p:txBody>
      </p:sp>
      <p:sp>
        <p:nvSpPr>
          <p:cNvPr id="92" name="Text Box 37">
            <a:extLst>
              <a:ext uri="{FF2B5EF4-FFF2-40B4-BE49-F238E27FC236}">
                <a16:creationId xmlns:a16="http://schemas.microsoft.com/office/drawing/2014/main" id="{96071CE4-77E2-4610-9952-199E3977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621" y="431252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15ACD064-9AE8-4818-9BD7-CAF4B327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621" y="469352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4" name="Text Box 39">
            <a:extLst>
              <a:ext uri="{FF2B5EF4-FFF2-40B4-BE49-F238E27FC236}">
                <a16:creationId xmlns:a16="http://schemas.microsoft.com/office/drawing/2014/main" id="{C341B45F-24B9-4140-9338-C393A025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621" y="518088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5" name="Text Box 40">
            <a:extLst>
              <a:ext uri="{FF2B5EF4-FFF2-40B4-BE49-F238E27FC236}">
                <a16:creationId xmlns:a16="http://schemas.microsoft.com/office/drawing/2014/main" id="{4B20FBDD-C695-4640-A6A9-0F161D52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21" y="4769721"/>
            <a:ext cx="2439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余数位数</a:t>
            </a:r>
          </a:p>
        </p:txBody>
      </p:sp>
      <p:sp>
        <p:nvSpPr>
          <p:cNvPr id="96" name="Text Box 41">
            <a:extLst>
              <a:ext uri="{FF2B5EF4-FFF2-40B4-BE49-F238E27FC236}">
                <a16:creationId xmlns:a16="http://schemas.microsoft.com/office/drawing/2014/main" id="{68144B50-F63D-420C-A021-D1036EDC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21" y="5226921"/>
            <a:ext cx="2439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校验码位数</a:t>
            </a:r>
          </a:p>
        </p:txBody>
      </p:sp>
      <p:sp>
        <p:nvSpPr>
          <p:cNvPr id="97" name="Text Box 42">
            <a:extLst>
              <a:ext uri="{FF2B5EF4-FFF2-40B4-BE49-F238E27FC236}">
                <a16:creationId xmlns:a16="http://schemas.microsoft.com/office/drawing/2014/main" id="{45E4DF2C-CCDC-45CA-A79E-6CED16EF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5455521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r=3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</a:p>
        </p:txBody>
      </p:sp>
      <p:sp>
        <p:nvSpPr>
          <p:cNvPr id="98" name="Text Box 43">
            <a:extLst>
              <a:ext uri="{FF2B5EF4-FFF2-40B4-BE49-F238E27FC236}">
                <a16:creationId xmlns:a16="http://schemas.microsoft.com/office/drawing/2014/main" id="{7161B7C7-CB33-44F4-BFDE-DB52306D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5455521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endParaRPr lang="en-US" altLang="zh-CN" sz="2800" b="1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44">
            <a:extLst>
              <a:ext uri="{FF2B5EF4-FFF2-40B4-BE49-F238E27FC236}">
                <a16:creationId xmlns:a16="http://schemas.microsoft.com/office/drawing/2014/main" id="{D01B68AD-C38B-4A61-965F-616073A8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007169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求余数：</a:t>
            </a:r>
          </a:p>
        </p:txBody>
      </p:sp>
      <p:sp>
        <p:nvSpPr>
          <p:cNvPr id="100" name="Text Box 45">
            <a:extLst>
              <a:ext uri="{FF2B5EF4-FFF2-40B4-BE49-F238E27FC236}">
                <a16:creationId xmlns:a16="http://schemas.microsoft.com/office/drawing/2014/main" id="{F6A846D7-CCCE-4792-86CF-544A52BA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5778569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endParaRPr lang="en-US" altLang="zh-CN" sz="2800" b="1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46">
            <a:extLst>
              <a:ext uri="{FF2B5EF4-FFF2-40B4-BE49-F238E27FC236}">
                <a16:creationId xmlns:a16="http://schemas.microsoft.com/office/drawing/2014/main" id="{1AFF8543-914E-4EE9-B4C2-2B355C52C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838" y="6273869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Text Box 47">
            <a:extLst>
              <a:ext uri="{FF2B5EF4-FFF2-40B4-BE49-F238E27FC236}">
                <a16:creationId xmlns:a16="http://schemas.microsoft.com/office/drawing/2014/main" id="{FC45372E-7987-45AC-B63A-9264184F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89732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103" name="Text Box 48">
            <a:extLst>
              <a:ext uri="{FF2B5EF4-FFF2-40B4-BE49-F238E27FC236}">
                <a16:creationId xmlns:a16="http://schemas.microsoft.com/office/drawing/2014/main" id="{0BA29C60-08AD-4239-BFB6-019BFE98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930969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=1110 + </a:t>
            </a:r>
          </a:p>
        </p:txBody>
      </p:sp>
      <p:sp>
        <p:nvSpPr>
          <p:cNvPr id="104" name="Text Box 49">
            <a:extLst>
              <a:ext uri="{FF2B5EF4-FFF2-40B4-BE49-F238E27FC236}">
                <a16:creationId xmlns:a16="http://schemas.microsoft.com/office/drawing/2014/main" id="{8E604DE1-0470-4D94-98AF-CEF71965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778569"/>
            <a:ext cx="112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 </a:t>
            </a:r>
          </a:p>
        </p:txBody>
      </p:sp>
      <p:sp>
        <p:nvSpPr>
          <p:cNvPr id="105" name="Line 50">
            <a:extLst>
              <a:ext uri="{FF2B5EF4-FFF2-40B4-BE49-F238E27FC236}">
                <a16:creationId xmlns:a16="http://schemas.microsoft.com/office/drawing/2014/main" id="{AACF1762-2965-4E50-8E39-85AEAA9F1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6264344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Text Box 51">
            <a:extLst>
              <a:ext uri="{FF2B5EF4-FFF2-40B4-BE49-F238E27FC236}">
                <a16:creationId xmlns:a16="http://schemas.microsoft.com/office/drawing/2014/main" id="{80E2E072-69F9-4C28-8EE8-6838597B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2" y="6199801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107" name="Line 52">
            <a:extLst>
              <a:ext uri="{FF2B5EF4-FFF2-40B4-BE49-F238E27FC236}">
                <a16:creationId xmlns:a16="http://schemas.microsoft.com/office/drawing/2014/main" id="{9B4177BE-125D-472A-A49D-502E12A12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8" y="600716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Text Box 53">
            <a:extLst>
              <a:ext uri="{FF2B5EF4-FFF2-40B4-BE49-F238E27FC236}">
                <a16:creationId xmlns:a16="http://schemas.microsoft.com/office/drawing/2014/main" id="{43AE6539-A475-43DC-95D4-C2544B97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556" y="577856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</a:p>
        </p:txBody>
      </p:sp>
    </p:spTree>
    <p:extLst>
      <p:ext uri="{BB962C8B-B14F-4D97-AF65-F5344CB8AC3E}">
        <p14:creationId xmlns:p14="http://schemas.microsoft.com/office/powerpoint/2010/main" val="23009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build="p" advAuto="0"/>
      <p:bldP spid="63" grpId="0"/>
      <p:bldP spid="65" grpId="0"/>
      <p:bldP spid="66" grpId="0"/>
      <p:bldP spid="68" grpId="0"/>
      <p:bldP spid="69" grpId="0"/>
      <p:bldP spid="70" grpId="0"/>
      <p:bldP spid="71" grpId="0"/>
      <p:bldP spid="74" grpId="0"/>
      <p:bldP spid="76" grpId="0"/>
      <p:bldP spid="77" grpId="0"/>
      <p:bldP spid="78" grpId="0" animBg="1"/>
      <p:bldP spid="80" grpId="0"/>
      <p:bldP spid="81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6" grpId="0"/>
      <p:bldP spid="1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2143EBA7-6EEB-4F9C-AB86-D834D8A9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00" y="2773977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约定代码</a:t>
            </a:r>
          </a:p>
        </p:txBody>
      </p:sp>
      <p:sp>
        <p:nvSpPr>
          <p:cNvPr id="110" name="Text Box 3">
            <a:extLst>
              <a:ext uri="{FF2B5EF4-FFF2-40B4-BE49-F238E27FC236}">
                <a16:creationId xmlns:a16="http://schemas.microsoft.com/office/drawing/2014/main" id="{7B0D8C7C-2F7D-4504-9E8D-981DB49C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51" y="803799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c. </a:t>
            </a:r>
            <a:r>
              <a:rPr lang="zh-CN" altLang="en-US" dirty="0">
                <a:solidFill>
                  <a:schemeClr val="tx1"/>
                </a:solidFill>
              </a:rPr>
              <a:t>形成校验码</a:t>
            </a: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" y="1769089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）译码与纠错   </a:t>
            </a:r>
          </a:p>
        </p:txBody>
      </p:sp>
      <p:sp>
        <p:nvSpPr>
          <p:cNvPr id="112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00" y="2302489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循环校验码</a:t>
            </a: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4E5F8A79-62F9-4951-BED0-829806D4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00" y="2302489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余数为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，无错</a:t>
            </a:r>
          </a:p>
        </p:txBody>
      </p:sp>
      <p:sp>
        <p:nvSpPr>
          <p:cNvPr id="114" name="Text Box 7">
            <a:extLst>
              <a:ext uri="{FF2B5EF4-FFF2-40B4-BE49-F238E27FC236}">
                <a16:creationId xmlns:a16="http://schemas.microsoft.com/office/drawing/2014/main" id="{7B205681-996C-4416-8B2F-5BAEEF5C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42" y="1287491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K=4</a:t>
            </a:r>
          </a:p>
        </p:txBody>
      </p:sp>
      <p:sp>
        <p:nvSpPr>
          <p:cNvPr id="115" name="Text Box 8">
            <a:extLst>
              <a:ext uri="{FF2B5EF4-FFF2-40B4-BE49-F238E27FC236}">
                <a16:creationId xmlns:a16="http://schemas.microsoft.com/office/drawing/2014/main" id="{C9109786-C6D4-4117-AECA-DCF4BAB1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234013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）码</a:t>
            </a:r>
          </a:p>
        </p:txBody>
      </p:sp>
      <p:sp>
        <p:nvSpPr>
          <p:cNvPr id="116" name="Text Box 9">
            <a:extLst>
              <a:ext uri="{FF2B5EF4-FFF2-40B4-BE49-F238E27FC236}">
                <a16:creationId xmlns:a16="http://schemas.microsoft.com/office/drawing/2014/main" id="{B5C65752-CDFB-4707-B2F2-4573FF19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88" y="181000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n=7</a:t>
            </a:r>
          </a:p>
        </p:txBody>
      </p:sp>
      <p:sp>
        <p:nvSpPr>
          <p:cNvPr id="117" name="Text Box 10">
            <a:extLst>
              <a:ext uri="{FF2B5EF4-FFF2-40B4-BE49-F238E27FC236}">
                <a16:creationId xmlns:a16="http://schemas.microsoft.com/office/drawing/2014/main" id="{4DB3E205-EFCD-445F-A0B9-2A32BC39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00" y="2835889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余数非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，有错</a:t>
            </a:r>
          </a:p>
        </p:txBody>
      </p:sp>
      <p:sp>
        <p:nvSpPr>
          <p:cNvPr id="118" name="Text Box 11">
            <a:extLst>
              <a:ext uri="{FF2B5EF4-FFF2-40B4-BE49-F238E27FC236}">
                <a16:creationId xmlns:a16="http://schemas.microsoft.com/office/drawing/2014/main" id="{C30F0B47-8178-485E-919F-161D39A66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88" y="2820014"/>
            <a:ext cx="266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不同余数对应不同出错数位</a:t>
            </a:r>
          </a:p>
        </p:txBody>
      </p:sp>
      <p:sp>
        <p:nvSpPr>
          <p:cNvPr id="119" name="Text Box 12">
            <a:extLst>
              <a:ext uri="{FF2B5EF4-FFF2-40B4-BE49-F238E27FC236}">
                <a16:creationId xmlns:a16="http://schemas.microsoft.com/office/drawing/2014/main" id="{294B0E7D-70D5-4E83-950F-3ED4F6A9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803799"/>
            <a:ext cx="594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+ 010 = 1100010</a:t>
            </a:r>
          </a:p>
        </p:txBody>
      </p:sp>
      <p:sp>
        <p:nvSpPr>
          <p:cNvPr id="120" name="Line 13">
            <a:extLst>
              <a:ext uri="{FF2B5EF4-FFF2-40B4-BE49-F238E27FC236}">
                <a16:creationId xmlns:a16="http://schemas.microsoft.com/office/drawing/2014/main" id="{7C01F364-8339-4304-8679-DFDC63ED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700" y="2835889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14">
            <a:extLst>
              <a:ext uri="{FF2B5EF4-FFF2-40B4-BE49-F238E27FC236}">
                <a16:creationId xmlns:a16="http://schemas.microsoft.com/office/drawing/2014/main" id="{4AC157EF-EC85-4329-8053-C8D1971B5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880" y="3245465"/>
            <a:ext cx="280220" cy="276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Text Box 15">
            <a:extLst>
              <a:ext uri="{FF2B5EF4-FFF2-40B4-BE49-F238E27FC236}">
                <a16:creationId xmlns:a16="http://schemas.microsoft.com/office/drawing/2014/main" id="{F24D0463-CC25-4640-87B5-82D182B0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700" y="3369289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生成多项式</a:t>
            </a:r>
          </a:p>
        </p:txBody>
      </p:sp>
      <p:sp>
        <p:nvSpPr>
          <p:cNvPr id="123" name="AutoShape 16">
            <a:extLst>
              <a:ext uri="{FF2B5EF4-FFF2-40B4-BE49-F238E27FC236}">
                <a16:creationId xmlns:a16="http://schemas.microsoft.com/office/drawing/2014/main" id="{75DC51F3-7C4A-49A7-A2E2-7FC72D92E6DB}"/>
              </a:ext>
            </a:extLst>
          </p:cNvPr>
          <p:cNvSpPr>
            <a:spLocks/>
          </p:cNvSpPr>
          <p:nvPr/>
        </p:nvSpPr>
        <p:spPr bwMode="auto">
          <a:xfrm rot="16200000">
            <a:off x="5894342" y="982691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AutoShape 17">
            <a:extLst>
              <a:ext uri="{FF2B5EF4-FFF2-40B4-BE49-F238E27FC236}">
                <a16:creationId xmlns:a16="http://schemas.microsoft.com/office/drawing/2014/main" id="{51B166CD-E0E7-46C4-85F0-C413CB54ECE2}"/>
              </a:ext>
            </a:extLst>
          </p:cNvPr>
          <p:cNvSpPr>
            <a:spLocks/>
          </p:cNvSpPr>
          <p:nvPr/>
        </p:nvSpPr>
        <p:spPr bwMode="auto">
          <a:xfrm rot="16200000">
            <a:off x="6184988" y="1238504"/>
            <a:ext cx="228600" cy="1219200"/>
          </a:xfrm>
          <a:prstGeom prst="leftBrace">
            <a:avLst>
              <a:gd name="adj1" fmla="val 4442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AutoShape 18">
            <a:extLst>
              <a:ext uri="{FF2B5EF4-FFF2-40B4-BE49-F238E27FC236}">
                <a16:creationId xmlns:a16="http://schemas.microsoft.com/office/drawing/2014/main" id="{676CDE2D-7A2B-404E-BE80-81813EC1E392}"/>
              </a:ext>
            </a:extLst>
          </p:cNvPr>
          <p:cNvSpPr>
            <a:spLocks/>
          </p:cNvSpPr>
          <p:nvPr/>
        </p:nvSpPr>
        <p:spPr bwMode="auto">
          <a:xfrm>
            <a:off x="2901500" y="2531089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Text Box 20">
            <a:extLst>
              <a:ext uri="{FF2B5EF4-FFF2-40B4-BE49-F238E27FC236}">
                <a16:creationId xmlns:a16="http://schemas.microsoft.com/office/drawing/2014/main" id="{483F6290-4FF2-4081-B79B-F2310CDC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626" y="4210643"/>
            <a:ext cx="276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节省硬件。</a:t>
            </a:r>
          </a:p>
        </p:txBody>
      </p:sp>
      <p:sp>
        <p:nvSpPr>
          <p:cNvPr id="127" name="Text Box 21">
            <a:extLst>
              <a:ext uri="{FF2B5EF4-FFF2-40B4-BE49-F238E27FC236}">
                <a16:creationId xmlns:a16="http://schemas.microsoft.com/office/drawing/2014/main" id="{244AEA26-3A12-45B1-AF38-4C33AD0F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0" y="467215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）生成多项式   </a:t>
            </a:r>
          </a:p>
        </p:txBody>
      </p:sp>
      <p:sp>
        <p:nvSpPr>
          <p:cNvPr id="128" name="Text Box 22">
            <a:extLst>
              <a:ext uri="{FF2B5EF4-FFF2-40B4-BE49-F238E27FC236}">
                <a16:creationId xmlns:a16="http://schemas.microsoft.com/office/drawing/2014/main" id="{A5D06DD7-60E4-4B48-AAE9-5968FD1A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02" y="5309616"/>
            <a:ext cx="15063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满足三个条件   </a:t>
            </a:r>
          </a:p>
        </p:txBody>
      </p:sp>
      <p:sp>
        <p:nvSpPr>
          <p:cNvPr id="129" name="AutoShape 23">
            <a:extLst>
              <a:ext uri="{FF2B5EF4-FFF2-40B4-BE49-F238E27FC236}">
                <a16:creationId xmlns:a16="http://schemas.microsoft.com/office/drawing/2014/main" id="{4EA4A189-9968-44AA-925C-9891FFB710B3}"/>
              </a:ext>
            </a:extLst>
          </p:cNvPr>
          <p:cNvSpPr>
            <a:spLocks/>
          </p:cNvSpPr>
          <p:nvPr/>
        </p:nvSpPr>
        <p:spPr bwMode="auto">
          <a:xfrm>
            <a:off x="1734276" y="533824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Text Box 24">
            <a:extLst>
              <a:ext uri="{FF2B5EF4-FFF2-40B4-BE49-F238E27FC236}">
                <a16:creationId xmlns:a16="http://schemas.microsoft.com/office/drawing/2014/main" id="{75830AF2-EAFC-4B59-9048-411A7FDC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676" y="510964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出错，余数不为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131" name="Text Box 25">
            <a:extLst>
              <a:ext uri="{FF2B5EF4-FFF2-40B4-BE49-F238E27FC236}">
                <a16:creationId xmlns:a16="http://schemas.microsoft.com/office/drawing/2014/main" id="{2441F59E-91E0-4C7E-8B26-80111EC4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151" y="5538266"/>
            <a:ext cx="445334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不同出错位对应不同余数。   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9755A5F6-8F70-43D0-B7ED-1B935B255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676" y="594784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余数循环。   </a:t>
            </a: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BB346CE6-354E-418D-BAE0-644AE3C4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798" y="5281096"/>
            <a:ext cx="220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可查表获得生成多项式   </a:t>
            </a:r>
          </a:p>
        </p:txBody>
      </p:sp>
      <p:sp>
        <p:nvSpPr>
          <p:cNvPr id="134" name="Text Box 19">
            <a:extLst>
              <a:ext uri="{FF2B5EF4-FFF2-40B4-BE49-F238E27FC236}">
                <a16:creationId xmlns:a16="http://schemas.microsoft.com/office/drawing/2014/main" id="{67694222-FC1D-4D6A-B342-A9788E64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9" y="3784220"/>
            <a:ext cx="7812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利用余数循环的特点，将出错位移至校验码最高位，变反纠错。</a:t>
            </a:r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</p:spTree>
    <p:extLst>
      <p:ext uri="{BB962C8B-B14F-4D97-AF65-F5344CB8AC3E}">
        <p14:creationId xmlns:p14="http://schemas.microsoft.com/office/powerpoint/2010/main" val="30108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2" grpId="0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 animBg="1"/>
      <p:bldP spid="130" grpId="0"/>
      <p:bldP spid="131" grpId="0"/>
      <p:bldP spid="132" grpId="0"/>
      <p:bldP spid="133" grpId="0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0A23D9C6-ED8B-4D1B-B667-8032D044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29" y="912192"/>
            <a:ext cx="8423567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将循环校验码用约定的生成多项式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G(x)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去除，如果码字无误，则余数为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；如果某一位出错，则余数不为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。不同位出错则余数不同，余数代码与出错位序号之间有唯一的对应关系</a:t>
            </a:r>
            <a:endParaRPr lang="zh-CN" altLang="en-US" sz="2400" b="1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6316C3-1791-4188-BF92-33D9516DE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33" y="2945614"/>
            <a:ext cx="8210287" cy="33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第四章复习提纲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0A23D9C6-ED8B-4D1B-B667-8032D044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65" y="1067222"/>
            <a:ext cx="8575221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ct val="50000"/>
              </a:spcBef>
              <a:defRPr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zh-CN" sz="2400" dirty="0"/>
              <a:t>如果有一位出错，用</a:t>
            </a:r>
            <a:r>
              <a:rPr lang="en-US" altLang="zh-CN" sz="2400" dirty="0"/>
              <a:t>G(x)</a:t>
            </a:r>
            <a:r>
              <a:rPr lang="zh-CN" altLang="zh-CN" sz="2400" dirty="0"/>
              <a:t>除后得到一个不为</a:t>
            </a:r>
            <a:r>
              <a:rPr lang="en-US" altLang="zh-CN" sz="2400" dirty="0"/>
              <a:t>0</a:t>
            </a:r>
            <a:r>
              <a:rPr lang="zh-CN" altLang="zh-CN" sz="2400" dirty="0"/>
              <a:t>的余数，若对该余数补</a:t>
            </a:r>
            <a:r>
              <a:rPr lang="en-US" altLang="zh-CN" sz="2400" dirty="0"/>
              <a:t>0</a:t>
            </a:r>
            <a:r>
              <a:rPr lang="zh-CN" altLang="zh-CN" sz="2400" dirty="0"/>
              <a:t>，继续除，各次余数将按表</a:t>
            </a:r>
            <a:r>
              <a:rPr lang="en-US" altLang="zh-CN" sz="2400" dirty="0"/>
              <a:t>4-5</a:t>
            </a:r>
            <a:r>
              <a:rPr lang="zh-CN" altLang="zh-CN" sz="2400" dirty="0"/>
              <a:t>顺序循环。例如第</a:t>
            </a:r>
            <a:r>
              <a:rPr lang="en-US" altLang="zh-CN" sz="2400" dirty="0"/>
              <a:t>7</a:t>
            </a:r>
            <a:r>
              <a:rPr lang="zh-CN" altLang="zh-CN" sz="2400" dirty="0"/>
              <a:t>位</a:t>
            </a:r>
            <a:r>
              <a:rPr lang="en-US" altLang="zh-CN" sz="2400" dirty="0"/>
              <a:t>A7</a:t>
            </a:r>
            <a:r>
              <a:rPr lang="zh-CN" altLang="zh-CN" sz="2400" dirty="0"/>
              <a:t>出错，余数</a:t>
            </a:r>
            <a:r>
              <a:rPr lang="en-US" altLang="zh-CN" sz="2400" dirty="0"/>
              <a:t>001</a:t>
            </a:r>
            <a:r>
              <a:rPr lang="zh-CN" altLang="zh-CN" sz="2400" dirty="0"/>
              <a:t>，补</a:t>
            </a:r>
            <a:r>
              <a:rPr lang="en-US" altLang="zh-CN" sz="2400" dirty="0"/>
              <a:t>0</a:t>
            </a:r>
            <a:r>
              <a:rPr lang="zh-CN" altLang="zh-CN" sz="2400" dirty="0"/>
              <a:t>后继续除，得余数</a:t>
            </a:r>
            <a:r>
              <a:rPr lang="en-US" altLang="zh-CN" sz="2400" dirty="0"/>
              <a:t>010</a:t>
            </a:r>
            <a:r>
              <a:rPr lang="zh-CN" altLang="zh-CN" sz="2400" dirty="0"/>
              <a:t>，以后将依次为</a:t>
            </a:r>
            <a:r>
              <a:rPr lang="en-US" altLang="zh-CN" sz="2400" dirty="0"/>
              <a:t>100</a:t>
            </a:r>
            <a:r>
              <a:rPr lang="zh-CN" altLang="zh-CN" sz="2400" dirty="0"/>
              <a:t>，</a:t>
            </a:r>
            <a:r>
              <a:rPr lang="en-US" altLang="zh-CN" sz="2400" dirty="0"/>
              <a:t>011</a:t>
            </a:r>
            <a:r>
              <a:rPr lang="zh-CN" altLang="zh-CN" sz="2400" dirty="0"/>
              <a:t>，</a:t>
            </a:r>
            <a:r>
              <a:rPr lang="en-US" altLang="zh-CN" sz="2400" dirty="0"/>
              <a:t>110</a:t>
            </a:r>
            <a:r>
              <a:rPr lang="zh-CN" altLang="zh-CN" sz="2400" dirty="0"/>
              <a:t>，</a:t>
            </a:r>
            <a:r>
              <a:rPr lang="en-US" altLang="zh-CN" sz="2400" dirty="0"/>
              <a:t>111</a:t>
            </a:r>
            <a:r>
              <a:rPr lang="zh-CN" altLang="zh-CN" sz="2400" dirty="0"/>
              <a:t>，</a:t>
            </a:r>
            <a:r>
              <a:rPr lang="en-US" altLang="zh-CN" sz="2400" dirty="0"/>
              <a:t>101</a:t>
            </a:r>
            <a:r>
              <a:rPr lang="zh-CN" altLang="zh-CN" sz="2400" dirty="0"/>
              <a:t>，然后是</a:t>
            </a:r>
            <a:r>
              <a:rPr lang="en-US" altLang="zh-CN" sz="2400" dirty="0"/>
              <a:t>001</a:t>
            </a:r>
            <a:r>
              <a:rPr lang="zh-CN" altLang="zh-CN" sz="2400" dirty="0"/>
              <a:t>，呈循环状。这就是“循环码”名称的由来。</a:t>
            </a:r>
            <a:endParaRPr lang="zh-CN" altLang="en-US" sz="2400" dirty="0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DDB04A29-9838-4951-B1A0-600CEFCF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82" y="4085098"/>
            <a:ext cx="8830663" cy="22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只设置余数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的译码输出，对应于第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位出错位置；如果校验后发现余数不为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，一边对余数补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继续作模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除，同时将被检测码字循环左移一位；当出现余数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时，出错位也移至第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位位置，可用异或门将之变反纠正</a:t>
            </a:r>
            <a:r>
              <a:rPr lang="en-US" altLang="zh-CN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------</a:t>
            </a:r>
            <a:r>
              <a:rPr lang="zh-CN" altLang="en-US" sz="24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节省硬件</a:t>
            </a:r>
          </a:p>
        </p:txBody>
      </p:sp>
    </p:spTree>
    <p:extLst>
      <p:ext uri="{BB962C8B-B14F-4D97-AF65-F5344CB8AC3E}">
        <p14:creationId xmlns:p14="http://schemas.microsoft.com/office/powerpoint/2010/main" val="41631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2020/10/19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4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磁表面存储器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存储原理与技术指标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磁记录编码方式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9" name="ïṩľîdé">
            <a:extLst>
              <a:ext uri="{FF2B5EF4-FFF2-40B4-BE49-F238E27FC236}">
                <a16:creationId xmlns:a16="http://schemas.microsoft.com/office/drawing/2014/main" id="{0C7CAD6E-C9C6-437B-B30A-EF3BC6CF8308}"/>
              </a:ext>
            </a:extLst>
          </p:cNvPr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>
            <a:extLst>
              <a:ext uri="{FF2B5EF4-FFF2-40B4-BE49-F238E27FC236}">
                <a16:creationId xmlns:a16="http://schemas.microsoft.com/office/drawing/2014/main" id="{F1834D03-3074-4445-94D3-2CEFD9B860B6}"/>
              </a:ext>
            </a:extLst>
          </p:cNvPr>
          <p:cNvSpPr/>
          <p:nvPr/>
        </p:nvSpPr>
        <p:spPr>
          <a:xfrm>
            <a:off x="2526228" y="44707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磁盘存储器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>
            <a:extLst>
              <a:ext uri="{FF2B5EF4-FFF2-40B4-BE49-F238E27FC236}">
                <a16:creationId xmlns:a16="http://schemas.microsoft.com/office/drawing/2014/main" id="{BF4A12BB-E4E6-4C55-B7C0-299166C75BF4}"/>
              </a:ext>
            </a:extLst>
          </p:cNvPr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595FA6-15DC-460A-9A28-266F2556D15B}"/>
              </a:ext>
            </a:extLst>
          </p:cNvPr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ṩľîdé">
            <a:extLst>
              <a:ext uri="{FF2B5EF4-FFF2-40B4-BE49-F238E27FC236}">
                <a16:creationId xmlns:a16="http://schemas.microsoft.com/office/drawing/2014/main" id="{3222F243-0CBB-491E-A54E-FA1005EEF013}"/>
              </a:ext>
            </a:extLst>
          </p:cNvPr>
          <p:cNvSpPr txBox="1"/>
          <p:nvPr/>
        </p:nvSpPr>
        <p:spPr>
          <a:xfrm>
            <a:off x="1872697" y="520258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>
            <a:extLst>
              <a:ext uri="{FF2B5EF4-FFF2-40B4-BE49-F238E27FC236}">
                <a16:creationId xmlns:a16="http://schemas.microsoft.com/office/drawing/2014/main" id="{7306933A-2FB7-4A8E-A581-E7EF264024AE}"/>
              </a:ext>
            </a:extLst>
          </p:cNvPr>
          <p:cNvSpPr/>
          <p:nvPr/>
        </p:nvSpPr>
        <p:spPr>
          <a:xfrm>
            <a:off x="2526228" y="521412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ïśľîḋê">
            <a:extLst>
              <a:ext uri="{FF2B5EF4-FFF2-40B4-BE49-F238E27FC236}">
                <a16:creationId xmlns:a16="http://schemas.microsoft.com/office/drawing/2014/main" id="{24DC4777-8114-4240-947C-3DD234DDF48D}"/>
              </a:ext>
            </a:extLst>
          </p:cNvPr>
          <p:cNvSpPr/>
          <p:nvPr/>
        </p:nvSpPr>
        <p:spPr>
          <a:xfrm>
            <a:off x="1524070" y="523114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E420FB-4B81-420D-8400-75D1E1DA8416}"/>
              </a:ext>
            </a:extLst>
          </p:cNvPr>
          <p:cNvCxnSpPr/>
          <p:nvPr/>
        </p:nvCxnSpPr>
        <p:spPr>
          <a:xfrm>
            <a:off x="1959428" y="502364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一、存储原理与技术指标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847282"/>
            <a:ext cx="8942353" cy="5614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、读写原理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存储介质：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如聚酯薄膜、铝合金、陶瓷等覆盖氧化铁物质等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写部件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：磁头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）写入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在磁头线圈中加入磁化电流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并使磁介质移动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在磁层上形成连续的小段磁化区域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位单元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。被磁化的区域是存储的信息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用不同磁化方向来表示二进制信息“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一、存储原理与技术指标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14489" y="3361618"/>
            <a:ext cx="8942353" cy="225350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）读出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磁头线圈中不加电流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磁层移动。当被磁化的记录磁层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位单元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的转变区经过磁头下方时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在线圈两端产生感应电势。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320420C2-A14C-4EB1-A4C2-4EE2CE4E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121" y="1170491"/>
            <a:ext cx="1658937" cy="373062"/>
          </a:xfrm>
          <a:custGeom>
            <a:avLst/>
            <a:gdLst>
              <a:gd name="T0" fmla="*/ 0 w 1045"/>
              <a:gd name="T1" fmla="*/ 225 h 235"/>
              <a:gd name="T2" fmla="*/ 274 w 1045"/>
              <a:gd name="T3" fmla="*/ 225 h 235"/>
              <a:gd name="T4" fmla="*/ 274 w 1045"/>
              <a:gd name="T5" fmla="*/ 0 h 235"/>
              <a:gd name="T6" fmla="*/ 821 w 1045"/>
              <a:gd name="T7" fmla="*/ 0 h 235"/>
              <a:gd name="T8" fmla="*/ 821 w 1045"/>
              <a:gd name="T9" fmla="*/ 235 h 235"/>
              <a:gd name="T10" fmla="*/ 1045 w 1045"/>
              <a:gd name="T11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5" h="235">
                <a:moveTo>
                  <a:pt x="0" y="225"/>
                </a:moveTo>
                <a:lnTo>
                  <a:pt x="274" y="225"/>
                </a:lnTo>
                <a:lnTo>
                  <a:pt x="274" y="0"/>
                </a:lnTo>
                <a:lnTo>
                  <a:pt x="821" y="0"/>
                </a:lnTo>
                <a:lnTo>
                  <a:pt x="821" y="235"/>
                </a:lnTo>
                <a:lnTo>
                  <a:pt x="1045" y="235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55E3CCC2-D85A-4E84-AE37-577652ED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683" y="1216528"/>
            <a:ext cx="52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grpSp>
        <p:nvGrpSpPr>
          <p:cNvPr id="14" name="Group 43">
            <a:extLst>
              <a:ext uri="{FF2B5EF4-FFF2-40B4-BE49-F238E27FC236}">
                <a16:creationId xmlns:a16="http://schemas.microsoft.com/office/drawing/2014/main" id="{2DC9E605-6CFA-416B-B12C-5A44B9B0493B}"/>
              </a:ext>
            </a:extLst>
          </p:cNvPr>
          <p:cNvGrpSpPr>
            <a:grpSpLocks/>
          </p:cNvGrpSpPr>
          <p:nvPr/>
        </p:nvGrpSpPr>
        <p:grpSpPr bwMode="auto">
          <a:xfrm>
            <a:off x="1406525" y="986843"/>
            <a:ext cx="5051425" cy="2127250"/>
            <a:chOff x="1181" y="2251"/>
            <a:chExt cx="3182" cy="1340"/>
          </a:xfrm>
        </p:grpSpPr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27D5B145-29D3-4AB2-BB68-47EAF1522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1" y="3180"/>
              <a:ext cx="3182" cy="411"/>
              <a:chOff x="849" y="3358"/>
              <a:chExt cx="3182" cy="470"/>
            </a:xfrm>
          </p:grpSpPr>
          <p:sp>
            <p:nvSpPr>
              <p:cNvPr id="17" name="Rectangle 23">
                <a:extLst>
                  <a:ext uri="{FF2B5EF4-FFF2-40B4-BE49-F238E27FC236}">
                    <a16:creationId xmlns:a16="http://schemas.microsoft.com/office/drawing/2014/main" id="{FEA92AEA-7D46-4846-B746-A0C2CD3F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58"/>
                <a:ext cx="2577" cy="459"/>
              </a:xfrm>
              <a:prstGeom prst="rect">
                <a:avLst/>
              </a:prstGeom>
              <a:solidFill>
                <a:srgbClr val="80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AutoShape 24">
                <a:extLst>
                  <a:ext uri="{FF2B5EF4-FFF2-40B4-BE49-F238E27FC236}">
                    <a16:creationId xmlns:a16="http://schemas.microsoft.com/office/drawing/2014/main" id="{55836485-8F07-4D61-85ED-9936C5D58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43" y="3363"/>
                <a:ext cx="469" cy="459"/>
              </a:xfrm>
              <a:prstGeom prst="flowChartPunchedTape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AutoShape 25">
                <a:extLst>
                  <a:ext uri="{FF2B5EF4-FFF2-40B4-BE49-F238E27FC236}">
                    <a16:creationId xmlns:a16="http://schemas.microsoft.com/office/drawing/2014/main" id="{4C934DD3-EB57-406E-8A34-B593EF5F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66" y="3362"/>
                <a:ext cx="469" cy="459"/>
              </a:xfrm>
              <a:prstGeom prst="flowChartPunchedTape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E07A2232-0022-4624-92D2-B4ED679FB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251"/>
              <a:ext cx="869" cy="849"/>
            </a:xfrm>
            <a:custGeom>
              <a:avLst/>
              <a:gdLst>
                <a:gd name="T0" fmla="*/ 342 w 801"/>
                <a:gd name="T1" fmla="*/ 849 h 849"/>
                <a:gd name="T2" fmla="*/ 342 w 801"/>
                <a:gd name="T3" fmla="*/ 683 h 849"/>
                <a:gd name="T4" fmla="*/ 176 w 801"/>
                <a:gd name="T5" fmla="*/ 576 h 849"/>
                <a:gd name="T6" fmla="*/ 176 w 801"/>
                <a:gd name="T7" fmla="*/ 176 h 849"/>
                <a:gd name="T8" fmla="*/ 615 w 801"/>
                <a:gd name="T9" fmla="*/ 176 h 849"/>
                <a:gd name="T10" fmla="*/ 615 w 801"/>
                <a:gd name="T11" fmla="*/ 576 h 849"/>
                <a:gd name="T12" fmla="*/ 439 w 801"/>
                <a:gd name="T13" fmla="*/ 683 h 849"/>
                <a:gd name="T14" fmla="*/ 449 w 801"/>
                <a:gd name="T15" fmla="*/ 849 h 849"/>
                <a:gd name="T16" fmla="*/ 801 w 801"/>
                <a:gd name="T17" fmla="*/ 683 h 849"/>
                <a:gd name="T18" fmla="*/ 801 w 801"/>
                <a:gd name="T19" fmla="*/ 0 h 849"/>
                <a:gd name="T20" fmla="*/ 0 w 801"/>
                <a:gd name="T21" fmla="*/ 0 h 849"/>
                <a:gd name="T22" fmla="*/ 0 w 801"/>
                <a:gd name="T23" fmla="*/ 683 h 849"/>
                <a:gd name="T24" fmla="*/ 342 w 801"/>
                <a:gd name="T2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849">
                  <a:moveTo>
                    <a:pt x="342" y="849"/>
                  </a:moveTo>
                  <a:lnTo>
                    <a:pt x="342" y="683"/>
                  </a:lnTo>
                  <a:lnTo>
                    <a:pt x="176" y="576"/>
                  </a:lnTo>
                  <a:lnTo>
                    <a:pt x="176" y="176"/>
                  </a:lnTo>
                  <a:lnTo>
                    <a:pt x="615" y="176"/>
                  </a:lnTo>
                  <a:lnTo>
                    <a:pt x="615" y="576"/>
                  </a:lnTo>
                  <a:lnTo>
                    <a:pt x="439" y="683"/>
                  </a:lnTo>
                  <a:lnTo>
                    <a:pt x="449" y="849"/>
                  </a:lnTo>
                  <a:lnTo>
                    <a:pt x="801" y="683"/>
                  </a:lnTo>
                  <a:lnTo>
                    <a:pt x="801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342" y="849"/>
                  </a:lnTo>
                  <a:close/>
                </a:path>
              </a:pathLst>
            </a:custGeom>
            <a:solidFill>
              <a:srgbClr val="0000CC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DBA86C30-F4EF-44DE-9176-7F92C313AA8E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1331331"/>
            <a:ext cx="1081087" cy="427037"/>
            <a:chOff x="3027" y="2666"/>
            <a:chExt cx="681" cy="269"/>
          </a:xfrm>
        </p:grpSpPr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7063C2B6-538E-4168-9873-37F0CEA7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666"/>
              <a:ext cx="56" cy="56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FF5D3A18-8787-4344-8E2B-21ED7DE5D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8" y="2695"/>
              <a:ext cx="27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CBBB4EA-AE20-45C1-A1B3-AAD18E9D7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2695"/>
              <a:ext cx="431" cy="137"/>
            </a:xfrm>
            <a:custGeom>
              <a:avLst/>
              <a:gdLst>
                <a:gd name="T0" fmla="*/ 137 w 509"/>
                <a:gd name="T1" fmla="*/ 0 h 313"/>
                <a:gd name="T2" fmla="*/ 88 w 509"/>
                <a:gd name="T3" fmla="*/ 30 h 313"/>
                <a:gd name="T4" fmla="*/ 58 w 509"/>
                <a:gd name="T5" fmla="*/ 137 h 313"/>
                <a:gd name="T6" fmla="*/ 439 w 509"/>
                <a:gd name="T7" fmla="*/ 205 h 313"/>
                <a:gd name="T8" fmla="*/ 478 w 509"/>
                <a:gd name="T9" fmla="*/ 283 h 313"/>
                <a:gd name="T10" fmla="*/ 381 w 509"/>
                <a:gd name="T1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13">
                  <a:moveTo>
                    <a:pt x="137" y="0"/>
                  </a:moveTo>
                  <a:cubicBezTo>
                    <a:pt x="119" y="3"/>
                    <a:pt x="101" y="7"/>
                    <a:pt x="88" y="30"/>
                  </a:cubicBezTo>
                  <a:cubicBezTo>
                    <a:pt x="75" y="53"/>
                    <a:pt x="0" y="108"/>
                    <a:pt x="58" y="137"/>
                  </a:cubicBezTo>
                  <a:cubicBezTo>
                    <a:pt x="116" y="166"/>
                    <a:pt x="369" y="181"/>
                    <a:pt x="439" y="205"/>
                  </a:cubicBezTo>
                  <a:cubicBezTo>
                    <a:pt x="509" y="229"/>
                    <a:pt x="488" y="265"/>
                    <a:pt x="478" y="283"/>
                  </a:cubicBezTo>
                  <a:cubicBezTo>
                    <a:pt x="468" y="301"/>
                    <a:pt x="424" y="307"/>
                    <a:pt x="381" y="31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263C0A17-63EC-448B-BA73-1D45BB462F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3" y="2861"/>
              <a:ext cx="588" cy="51"/>
              <a:chOff x="1061" y="2793"/>
              <a:chExt cx="588" cy="51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03D972B5-161F-46E7-BFD7-DFECBB6E7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793"/>
                <a:ext cx="279" cy="51"/>
              </a:xfrm>
              <a:custGeom>
                <a:avLst/>
                <a:gdLst>
                  <a:gd name="T0" fmla="*/ 159 w 559"/>
                  <a:gd name="T1" fmla="*/ 0 h 110"/>
                  <a:gd name="T2" fmla="*/ 71 w 559"/>
                  <a:gd name="T3" fmla="*/ 29 h 110"/>
                  <a:gd name="T4" fmla="*/ 81 w 559"/>
                  <a:gd name="T5" fmla="*/ 97 h 110"/>
                  <a:gd name="T6" fmla="*/ 559 w 559"/>
                  <a:gd name="T7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9" h="110">
                    <a:moveTo>
                      <a:pt x="159" y="0"/>
                    </a:moveTo>
                    <a:cubicBezTo>
                      <a:pt x="121" y="6"/>
                      <a:pt x="84" y="13"/>
                      <a:pt x="71" y="29"/>
                    </a:cubicBezTo>
                    <a:cubicBezTo>
                      <a:pt x="58" y="45"/>
                      <a:pt x="0" y="84"/>
                      <a:pt x="81" y="97"/>
                    </a:cubicBezTo>
                    <a:cubicBezTo>
                      <a:pt x="162" y="110"/>
                      <a:pt x="360" y="108"/>
                      <a:pt x="559" y="107"/>
                    </a:cubicBezTo>
                  </a:path>
                </a:pathLst>
              </a:cu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Line 33">
                <a:extLst>
                  <a:ext uri="{FF2B5EF4-FFF2-40B4-BE49-F238E27FC236}">
                    <a16:creationId xmlns:a16="http://schemas.microsoft.com/office/drawing/2014/main" id="{93E69DC9-0F2A-48DC-A3CF-16EEC753C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2841"/>
                <a:ext cx="377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4EB53AEB-1E56-4002-9C81-EA933C38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879"/>
              <a:ext cx="56" cy="56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3" name="Freeform 35">
            <a:extLst>
              <a:ext uri="{FF2B5EF4-FFF2-40B4-BE49-F238E27FC236}">
                <a16:creationId xmlns:a16="http://schemas.microsoft.com/office/drawing/2014/main" id="{EF6429D0-AC7F-48F6-AF08-B3B0E47B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144006"/>
            <a:ext cx="1054100" cy="1735137"/>
          </a:xfrm>
          <a:custGeom>
            <a:avLst/>
            <a:gdLst>
              <a:gd name="T0" fmla="*/ 391 w 664"/>
              <a:gd name="T1" fmla="*/ 752 h 1093"/>
              <a:gd name="T2" fmla="*/ 664 w 664"/>
              <a:gd name="T3" fmla="*/ 478 h 1093"/>
              <a:gd name="T4" fmla="*/ 664 w 664"/>
              <a:gd name="T5" fmla="*/ 0 h 1093"/>
              <a:gd name="T6" fmla="*/ 0 w 664"/>
              <a:gd name="T7" fmla="*/ 0 h 1093"/>
              <a:gd name="T8" fmla="*/ 0 w 664"/>
              <a:gd name="T9" fmla="*/ 488 h 1093"/>
              <a:gd name="T10" fmla="*/ 274 w 664"/>
              <a:gd name="T11" fmla="*/ 742 h 1093"/>
              <a:gd name="T12" fmla="*/ 313 w 664"/>
              <a:gd name="T13" fmla="*/ 801 h 1093"/>
              <a:gd name="T14" fmla="*/ 127 w 664"/>
              <a:gd name="T15" fmla="*/ 937 h 1093"/>
              <a:gd name="T16" fmla="*/ 78 w 664"/>
              <a:gd name="T17" fmla="*/ 986 h 1093"/>
              <a:gd name="T18" fmla="*/ 78 w 664"/>
              <a:gd name="T19" fmla="*/ 1045 h 1093"/>
              <a:gd name="T20" fmla="*/ 235 w 664"/>
              <a:gd name="T21" fmla="*/ 1093 h 1093"/>
              <a:gd name="T22" fmla="*/ 420 w 664"/>
              <a:gd name="T23" fmla="*/ 1084 h 1093"/>
              <a:gd name="T24" fmla="*/ 547 w 664"/>
              <a:gd name="T25" fmla="*/ 1084 h 1093"/>
              <a:gd name="T26" fmla="*/ 596 w 664"/>
              <a:gd name="T27" fmla="*/ 1035 h 1093"/>
              <a:gd name="T28" fmla="*/ 625 w 664"/>
              <a:gd name="T29" fmla="*/ 967 h 1093"/>
              <a:gd name="T30" fmla="*/ 430 w 664"/>
              <a:gd name="T31" fmla="*/ 849 h 1093"/>
              <a:gd name="T32" fmla="*/ 371 w 664"/>
              <a:gd name="T33" fmla="*/ 810 h 1093"/>
              <a:gd name="T34" fmla="*/ 391 w 664"/>
              <a:gd name="T35" fmla="*/ 752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4" h="1093">
                <a:moveTo>
                  <a:pt x="391" y="752"/>
                </a:moveTo>
                <a:lnTo>
                  <a:pt x="664" y="478"/>
                </a:lnTo>
                <a:lnTo>
                  <a:pt x="664" y="0"/>
                </a:lnTo>
                <a:lnTo>
                  <a:pt x="0" y="0"/>
                </a:lnTo>
                <a:lnTo>
                  <a:pt x="0" y="488"/>
                </a:lnTo>
                <a:lnTo>
                  <a:pt x="274" y="742"/>
                </a:lnTo>
                <a:lnTo>
                  <a:pt x="313" y="801"/>
                </a:lnTo>
                <a:lnTo>
                  <a:pt x="127" y="937"/>
                </a:lnTo>
                <a:lnTo>
                  <a:pt x="78" y="986"/>
                </a:lnTo>
                <a:lnTo>
                  <a:pt x="78" y="1045"/>
                </a:lnTo>
                <a:lnTo>
                  <a:pt x="235" y="1093"/>
                </a:lnTo>
                <a:lnTo>
                  <a:pt x="420" y="1084"/>
                </a:lnTo>
                <a:lnTo>
                  <a:pt x="547" y="1084"/>
                </a:lnTo>
                <a:lnTo>
                  <a:pt x="596" y="1035"/>
                </a:lnTo>
                <a:lnTo>
                  <a:pt x="625" y="967"/>
                </a:lnTo>
                <a:lnTo>
                  <a:pt x="430" y="849"/>
                </a:lnTo>
                <a:lnTo>
                  <a:pt x="371" y="810"/>
                </a:lnTo>
                <a:lnTo>
                  <a:pt x="391" y="752"/>
                </a:lnTo>
                <a:close/>
              </a:path>
            </a:pathLst>
          </a:custGeom>
          <a:noFill/>
          <a:ln w="317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AA72A963-F85F-44C3-B194-1522DB8E7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1471031"/>
            <a:ext cx="0" cy="1238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3D9DC791-B0C8-4FF3-AF8B-B7BAFBB0E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9950" y="1226556"/>
            <a:ext cx="0" cy="1206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2D8FEFFC-5059-4BC8-B16C-7DA41B86A460}"/>
              </a:ext>
            </a:extLst>
          </p:cNvPr>
          <p:cNvSpPr>
            <a:spLocks noChangeShapeType="1"/>
          </p:cNvSpPr>
          <p:nvPr/>
        </p:nvSpPr>
        <p:spPr bwMode="auto">
          <a:xfrm rot="3261053">
            <a:off x="3818731" y="2565612"/>
            <a:ext cx="1587" cy="1238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30AF8FD5-1CA2-4C85-BB23-A152E08DE36D}"/>
              </a:ext>
            </a:extLst>
          </p:cNvPr>
          <p:cNvSpPr>
            <a:spLocks noChangeShapeType="1"/>
          </p:cNvSpPr>
          <p:nvPr/>
        </p:nvSpPr>
        <p:spPr bwMode="auto">
          <a:xfrm rot="7515292" flipH="1">
            <a:off x="4416425" y="2477506"/>
            <a:ext cx="44450" cy="2222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09C2F40A-A368-491F-AB39-CA3F975776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3242681"/>
            <a:ext cx="5270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2181000-6CE9-481E-ADE3-A08EB943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958518"/>
            <a:ext cx="1847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磁介质运动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CA0D55F1-D9BF-43DD-842A-FD02B2B6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48703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磁介质</a:t>
            </a: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9B269DF1-E317-4956-BED8-368B78014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5552287"/>
            <a:ext cx="726284" cy="365125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DE722CED-15E8-46B6-B27C-23051F28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731" y="5771573"/>
            <a:ext cx="234791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读出信号</a:t>
            </a: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441731EF-E2F6-4D0F-B7DD-00C6510496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60664" y="5010730"/>
            <a:ext cx="1101848" cy="40746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8C11353F-8BCC-492D-893E-B5073A87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5096663"/>
            <a:ext cx="312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磁通变化的区域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8D6F08E7-68C7-4CE5-8E4F-C1A2354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606" y="4519607"/>
            <a:ext cx="15525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转变区</a:t>
            </a: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3D9FA11D-9A9E-4C82-A97B-5EF59B0A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05" y="5071260"/>
            <a:ext cx="1946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u="sng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感应电势</a:t>
            </a:r>
          </a:p>
        </p:txBody>
      </p:sp>
      <p:grpSp>
        <p:nvGrpSpPr>
          <p:cNvPr id="48" name="Group 19">
            <a:extLst>
              <a:ext uri="{FF2B5EF4-FFF2-40B4-BE49-F238E27FC236}">
                <a16:creationId xmlns:a16="http://schemas.microsoft.com/office/drawing/2014/main" id="{0E4CEFA3-C477-4537-BE85-D79EAB93A400}"/>
              </a:ext>
            </a:extLst>
          </p:cNvPr>
          <p:cNvGrpSpPr>
            <a:grpSpLocks/>
          </p:cNvGrpSpPr>
          <p:nvPr/>
        </p:nvGrpSpPr>
        <p:grpSpPr bwMode="auto">
          <a:xfrm>
            <a:off x="2620169" y="5599143"/>
            <a:ext cx="1671637" cy="941388"/>
            <a:chOff x="2081" y="2283"/>
            <a:chExt cx="1053" cy="593"/>
          </a:xfrm>
        </p:grpSpPr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F04F0DE2-4E4C-46E0-A12B-4857BD75D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331"/>
              <a:ext cx="89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 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–</a:t>
              </a: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0F2CCFDA-EA3B-4EAB-B4BE-B132AC6A3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2283"/>
              <a:ext cx="43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</a:t>
              </a:r>
              <a:endParaRPr kumimoji="1"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AC9FCF87-F89A-4A3B-8E9F-6B1964064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605"/>
              <a:ext cx="430" cy="9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Text Box 18">
              <a:extLst>
                <a:ext uri="{FF2B5EF4-FFF2-40B4-BE49-F238E27FC236}">
                  <a16:creationId xmlns:a16="http://schemas.microsoft.com/office/drawing/2014/main" id="{CFE85AA0-5DB5-42D9-8ED1-41C00BAF9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46"/>
              <a:ext cx="35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t</a:t>
              </a:r>
              <a:endParaRPr kumimoji="1"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/>
      <p:bldP spid="40" grpId="0"/>
      <p:bldP spid="41" grpId="0"/>
      <p:bldP spid="43" grpId="0" build="p" advAuto="0"/>
      <p:bldP spid="45" grpId="0" build="p" advAuto="0"/>
      <p:bldP spid="46" grpId="0" build="p"/>
      <p:bldP spid="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一、存储原理与技术指标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58382"/>
            <a:ext cx="4316381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、技术指标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F0520563-BD01-43C0-82C5-7CC56329B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58714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道密度：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DE6BC7F4-1DFD-4163-8C27-1FD0E4CA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9" y="1411733"/>
            <a:ext cx="238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）记录密度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6F0D5F38-45B7-4666-A9D1-26E2F66C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2835114"/>
            <a:ext cx="246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）存储容量</a:t>
            </a:r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8AE7A6FC-D642-4D9A-A516-11C05FD81C7B}"/>
              </a:ext>
            </a:extLst>
          </p:cNvPr>
          <p:cNvSpPr>
            <a:spLocks/>
          </p:cNvSpPr>
          <p:nvPr/>
        </p:nvSpPr>
        <p:spPr bwMode="auto">
          <a:xfrm>
            <a:off x="2209800" y="1311114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26A50A2-C7EC-4E3C-AA5C-D9F50DB4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66714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位密度：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68BC65D-51B3-4BFF-9DAB-6E2991EE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58714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单位长度内的磁道数。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DCCAF52-3534-4539-95BF-DE1260AC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66714"/>
            <a:ext cx="5346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磁道上单位长度内的二进制代码数。</a:t>
            </a: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75104668-2C2B-413F-B8FF-407B35C4575B}"/>
              </a:ext>
            </a:extLst>
          </p:cNvPr>
          <p:cNvSpPr>
            <a:spLocks/>
          </p:cNvSpPr>
          <p:nvPr/>
        </p:nvSpPr>
        <p:spPr bwMode="auto">
          <a:xfrm>
            <a:off x="2209800" y="2746214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24B3BD4A-8FCF-4ED9-9CB5-417C907B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41414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非格式化容量：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E96EFEE4-8E62-418F-A884-1637D38F3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5814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格式化容量：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F8D94B63-3001-47BD-8887-D16EBB63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244141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总位数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45955E9D-B3FE-48A1-AD82-62831E94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2898614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用位密度计算。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FC401521-605B-42A4-85CA-1058B559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335581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有效位数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E8417241-C89B-4C76-B204-0022D55B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8" y="3814234"/>
            <a:ext cx="4625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用扇区内的数据块长度计算。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C9011C80-4AC8-4F41-937C-D8697ABA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73" y="4154937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）速度指标</a:t>
            </a:r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1FEB5D82-AFB1-44CE-8C33-8E6D82625FF3}"/>
              </a:ext>
            </a:extLst>
          </p:cNvPr>
          <p:cNvSpPr>
            <a:spLocks/>
          </p:cNvSpPr>
          <p:nvPr/>
        </p:nvSpPr>
        <p:spPr bwMode="auto">
          <a:xfrm>
            <a:off x="720725" y="4989191"/>
            <a:ext cx="228600" cy="929009"/>
          </a:xfrm>
          <a:prstGeom prst="leftBrace">
            <a:avLst>
              <a:gd name="adj1" fmla="val 44420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30CB3A6C-3D41-4FBC-A880-15D3C88C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681377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平均存取时间</a:t>
            </a:r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DA1F69F2-987A-4E8E-AFB9-294E2FB740AB}"/>
              </a:ext>
            </a:extLst>
          </p:cNvPr>
          <p:cNvSpPr>
            <a:spLocks/>
          </p:cNvSpPr>
          <p:nvPr/>
        </p:nvSpPr>
        <p:spPr bwMode="auto">
          <a:xfrm>
            <a:off x="3200400" y="4523887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251EDF90-1F62-4C64-8055-052D9C41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359114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平均等待时间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0956FB48-6B01-47B0-B3B3-6209C04D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892514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盘：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平均定位、平均旋转时间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984E49B8-F9D2-4617-A0F3-156D03CF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5387814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衡量查找速度     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5A143246-BC2B-4F58-ADAC-6FCD248E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636069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数据传输率</a:t>
            </a: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D9D42B7F-B7E3-4388-B118-E12499FA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5921214"/>
            <a:ext cx="5057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衡量读</a:t>
            </a:r>
            <a:r>
              <a:rPr lang="en-US" altLang="zh-CN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写速度    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</a:p>
        </p:txBody>
      </p:sp>
      <p:sp>
        <p:nvSpPr>
          <p:cNvPr id="41" name="AutoShape 27">
            <a:extLst>
              <a:ext uri="{FF2B5EF4-FFF2-40B4-BE49-F238E27FC236}">
                <a16:creationId xmlns:a16="http://schemas.microsoft.com/office/drawing/2014/main" id="{3BC2C8B8-07E6-4892-92CE-AD4C3AAF1A4A}"/>
              </a:ext>
            </a:extLst>
          </p:cNvPr>
          <p:cNvSpPr>
            <a:spLocks/>
          </p:cNvSpPr>
          <p:nvPr/>
        </p:nvSpPr>
        <p:spPr bwMode="auto">
          <a:xfrm>
            <a:off x="2895600" y="5515312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2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3" grpId="0"/>
      <p:bldP spid="34" grpId="0" animBg="1"/>
      <p:bldP spid="36" grpId="0"/>
      <p:bldP spid="37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84197" y="1089329"/>
            <a:ext cx="764695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对提高记录密度至关重要。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4F9AC3C4-2119-4ACA-AB59-D11A816B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626" y="207422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归零制（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RZ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9A500059-8893-4E3E-923D-EDBDC558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97" y="2839294"/>
            <a:ext cx="18102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传统的磁记录方式</a:t>
            </a:r>
          </a:p>
        </p:txBody>
      </p:sp>
      <p:sp>
        <p:nvSpPr>
          <p:cNvPr id="44" name="AutoShape 13">
            <a:extLst>
              <a:ext uri="{FF2B5EF4-FFF2-40B4-BE49-F238E27FC236}">
                <a16:creationId xmlns:a16="http://schemas.microsoft.com/office/drawing/2014/main" id="{7DE9F2D2-32C3-47AC-8F5D-7FBBA303C7DB}"/>
              </a:ext>
            </a:extLst>
          </p:cNvPr>
          <p:cNvSpPr>
            <a:spLocks/>
          </p:cNvSpPr>
          <p:nvPr/>
        </p:nvSpPr>
        <p:spPr bwMode="auto">
          <a:xfrm>
            <a:off x="1942026" y="2241491"/>
            <a:ext cx="152400" cy="2233613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FA04478-D1B4-4B93-9EA3-54426B57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626" y="4024840"/>
            <a:ext cx="259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不归零制（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0D32A97E-8B11-4D04-9D1A-DE6FCEBF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21" y="2742453"/>
            <a:ext cx="384502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不归零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调相制（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调频制（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改进型调频制（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群码制（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GCR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8" name="AutoShape 13">
            <a:extLst>
              <a:ext uri="{FF2B5EF4-FFF2-40B4-BE49-F238E27FC236}">
                <a16:creationId xmlns:a16="http://schemas.microsoft.com/office/drawing/2014/main" id="{254B15D0-1906-48C0-99B5-9EFAC8645133}"/>
              </a:ext>
            </a:extLst>
          </p:cNvPr>
          <p:cNvSpPr>
            <a:spLocks/>
          </p:cNvSpPr>
          <p:nvPr/>
        </p:nvSpPr>
        <p:spPr bwMode="auto">
          <a:xfrm>
            <a:off x="4863273" y="2944515"/>
            <a:ext cx="152400" cy="2764076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5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/>
      <p:bldP spid="43" grpId="0"/>
      <p:bldP spid="44" grpId="0" animBg="1"/>
      <p:bldP spid="45" grpId="0"/>
      <p:bldP spid="46" grpId="0" build="p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673829"/>
            <a:ext cx="8849099" cy="58298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、不归零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写入：电流见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时，写入电流维持原方向不变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(-I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时，写入电流方向翻转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-I→+I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，或由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+I→-I)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，无读出信号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，有读出信号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8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802AC37-A913-481E-BD33-FDAE91F7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1679403"/>
            <a:ext cx="8645525" cy="4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6AD4CDF0-F985-4E30-8140-2329A2801E64}"/>
              </a:ext>
            </a:extLst>
          </p:cNvPr>
          <p:cNvSpPr txBox="1"/>
          <p:nvPr/>
        </p:nvSpPr>
        <p:spPr>
          <a:xfrm>
            <a:off x="138147" y="726083"/>
            <a:ext cx="8849099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</p:spTree>
    <p:extLst>
      <p:ext uri="{BB962C8B-B14F-4D97-AF65-F5344CB8AC3E}">
        <p14:creationId xmlns:p14="http://schemas.microsoft.com/office/powerpoint/2010/main" val="34447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11699</TotalTime>
  <Words>2470</Words>
  <Application>Microsoft Office PowerPoint</Application>
  <PresentationFormat>全屏显示(4:3)</PresentationFormat>
  <Paragraphs>432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-apple-system</vt:lpstr>
      <vt:lpstr>PingFang SC</vt:lpstr>
      <vt:lpstr>等线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1574</cp:revision>
  <dcterms:created xsi:type="dcterms:W3CDTF">2018-07-22T02:36:00Z</dcterms:created>
  <dcterms:modified xsi:type="dcterms:W3CDTF">2020-10-18T22:51:40Z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