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842" r:id="rId2"/>
    <p:sldId id="843" r:id="rId3"/>
    <p:sldId id="844" r:id="rId4"/>
    <p:sldId id="845" r:id="rId5"/>
    <p:sldId id="871" r:id="rId6"/>
    <p:sldId id="872" r:id="rId7"/>
    <p:sldId id="870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904" r:id="rId21"/>
    <p:sldId id="886" r:id="rId22"/>
    <p:sldId id="885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8" r:id="rId34"/>
    <p:sldId id="897" r:id="rId35"/>
    <p:sldId id="899" r:id="rId36"/>
    <p:sldId id="900" r:id="rId37"/>
    <p:sldId id="901" r:id="rId38"/>
    <p:sldId id="902" r:id="rId39"/>
    <p:sldId id="903" r:id="rId40"/>
    <p:sldId id="906" r:id="rId41"/>
    <p:sldId id="907" r:id="rId42"/>
    <p:sldId id="908" r:id="rId43"/>
    <p:sldId id="909" r:id="rId44"/>
    <p:sldId id="730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77852" autoAdjust="0"/>
  </p:normalViewPr>
  <p:slideViewPr>
    <p:cSldViewPr snapToGrid="0" showGuides="1">
      <p:cViewPr varScale="1">
        <p:scale>
          <a:sx n="52" d="100"/>
          <a:sy n="52" d="100"/>
        </p:scale>
        <p:origin x="1828" y="52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8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ECL(Emitter Coupled Logic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）发射极耦合逻辑电路     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(TTL) 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晶体管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晶体管逻辑电路    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cache  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寄存器等小型快速存储</a:t>
            </a:r>
            <a:endParaRPr lang="en-US" altLang="zh-CN" sz="1200" b="0" i="0" kern="120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静态随机存取存储器（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Static Random-Access Memory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 集成度比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低，功耗更大 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L2 Cache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动态随机存取存储器（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Dynamic Random Access Memory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sz="1200" b="0" i="0" u="none" kern="120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2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2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8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01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0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2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全称 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positive channel MOS  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型硅衬底上有两个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英文全称为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N-Metal-Oxide-Semiconductor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 意思为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型金属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氧化物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半导体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CMOS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Complementary Metal Oxide Semiconductor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（互补金属氧化物半导体）的缩写。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耗电量小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2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74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50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17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69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9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73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0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20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5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0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8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98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94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9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35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9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8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3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637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78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1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8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1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第四章 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2020/10/13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87782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访问命中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8CD9B60-988C-4332-83AF-20D490D02B62}"/>
              </a:ext>
            </a:extLst>
          </p:cNvPr>
          <p:cNvSpPr txBox="1"/>
          <p:nvPr/>
        </p:nvSpPr>
        <p:spPr>
          <a:xfrm>
            <a:off x="628650" y="1557338"/>
            <a:ext cx="170687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命中率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F7B158F9-E809-43B4-B71B-F8A6CFEEB334}"/>
              </a:ext>
            </a:extLst>
          </p:cNvPr>
          <p:cNvSpPr txBox="1"/>
          <p:nvPr/>
        </p:nvSpPr>
        <p:spPr>
          <a:xfrm>
            <a:off x="2341870" y="1221831"/>
            <a:ext cx="271273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访问命中次数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18AF9AD-3504-44F8-9952-F411F61C7E1A}"/>
              </a:ext>
            </a:extLst>
          </p:cNvPr>
          <p:cNvSpPr txBox="1"/>
          <p:nvPr/>
        </p:nvSpPr>
        <p:spPr>
          <a:xfrm>
            <a:off x="2335523" y="1876175"/>
            <a:ext cx="271273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访问次数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E8449-ECEE-492A-BC79-D26A8A7E2808}"/>
              </a:ext>
            </a:extLst>
          </p:cNvPr>
          <p:cNvCxnSpPr/>
          <p:nvPr/>
        </p:nvCxnSpPr>
        <p:spPr>
          <a:xfrm>
            <a:off x="2476500" y="1968500"/>
            <a:ext cx="25717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AD6D824A-161F-4667-9B1B-02E2F01250F8}"/>
              </a:ext>
            </a:extLst>
          </p:cNvPr>
          <p:cNvSpPr txBox="1"/>
          <p:nvPr/>
        </p:nvSpPr>
        <p:spPr>
          <a:xfrm>
            <a:off x="5189230" y="1557338"/>
            <a:ext cx="170687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×100%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4A10ADC-09BE-4505-897B-91D63A0FB108}"/>
              </a:ext>
            </a:extLst>
          </p:cNvPr>
          <p:cNvSpPr txBox="1"/>
          <p:nvPr/>
        </p:nvSpPr>
        <p:spPr>
          <a:xfrm>
            <a:off x="137142" y="2476701"/>
            <a:ext cx="461991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Cache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内容替换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数据一致性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9181125C-4A09-4261-9289-A4DE025868DA}"/>
              </a:ext>
            </a:extLst>
          </p:cNvPr>
          <p:cNvSpPr txBox="1"/>
          <p:nvPr/>
        </p:nvSpPr>
        <p:spPr>
          <a:xfrm>
            <a:off x="182870" y="3760707"/>
            <a:ext cx="877825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外存层次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虚拟存储：主存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部分外存→虚存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7E1E2B-70F2-4DBF-9C09-57584B4500AB}"/>
              </a:ext>
            </a:extLst>
          </p:cNvPr>
          <p:cNvGrpSpPr/>
          <p:nvPr/>
        </p:nvGrpSpPr>
        <p:grpSpPr>
          <a:xfrm>
            <a:off x="4526270" y="4969168"/>
            <a:ext cx="2712730" cy="637675"/>
            <a:chOff x="4526270" y="4969168"/>
            <a:chExt cx="2712730" cy="637675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C1F733B-BA61-4717-A179-1FFF512013FD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58" y="5092700"/>
              <a:ext cx="67600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3D986094-CE9D-4C38-AE17-88A0846F9245}"/>
                </a:ext>
              </a:extLst>
            </p:cNvPr>
            <p:cNvSpPr txBox="1"/>
            <p:nvPr/>
          </p:nvSpPr>
          <p:spPr>
            <a:xfrm>
              <a:off x="4526270" y="4969168"/>
              <a:ext cx="2712730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用户编程空间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012297AA-840C-49A4-8D42-04780899DF4A}"/>
              </a:ext>
            </a:extLst>
          </p:cNvPr>
          <p:cNvSpPr txBox="1"/>
          <p:nvPr/>
        </p:nvSpPr>
        <p:spPr>
          <a:xfrm>
            <a:off x="137141" y="5082790"/>
            <a:ext cx="877825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需解决：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存储空间分配  </a:t>
            </a: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程序调度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实地址转换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  <p:bldP spid="13" grpId="0" build="p"/>
      <p:bldP spid="14" grpId="0" build="p"/>
      <p:bldP spid="17" grpId="0" build="p"/>
      <p:bldP spid="18" grpId="0" build="p"/>
      <p:bldP spid="19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2870" y="794824"/>
            <a:ext cx="8778259" cy="50973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凡是明显具有并能保持两种稳定状态的物质和器件，如果能够方便地与电信号进行转换，就可以作为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存储介质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存储介质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、磁芯存储器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基本单位：微型磁环，上世纪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---70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年代。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、半导体存储器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是构成高速缓存、主存的单元。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95785" y="2185074"/>
            <a:ext cx="1823730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半导体存储器分类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31C68EF-0C20-42C1-B1DE-D9E273311233}"/>
              </a:ext>
            </a:extLst>
          </p:cNvPr>
          <p:cNvSpPr/>
          <p:nvPr/>
        </p:nvSpPr>
        <p:spPr bwMode="auto">
          <a:xfrm>
            <a:off x="1686181" y="1947317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2D08B2CE-244D-4929-9F2D-2AB0AA68F999}"/>
              </a:ext>
            </a:extLst>
          </p:cNvPr>
          <p:cNvSpPr txBox="1"/>
          <p:nvPr/>
        </p:nvSpPr>
        <p:spPr>
          <a:xfrm>
            <a:off x="1859998" y="1519055"/>
            <a:ext cx="1731184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双极型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C93A2E8-B05B-43C2-852A-2C20DAAFD370}"/>
              </a:ext>
            </a:extLst>
          </p:cNvPr>
          <p:cNvSpPr txBox="1"/>
          <p:nvPr/>
        </p:nvSpPr>
        <p:spPr>
          <a:xfrm>
            <a:off x="1919515" y="3548917"/>
            <a:ext cx="182373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E9ADEC4D-8DBD-43CD-BCF0-3819B77AC357}"/>
              </a:ext>
            </a:extLst>
          </p:cNvPr>
          <p:cNvSpPr/>
          <p:nvPr/>
        </p:nvSpPr>
        <p:spPr bwMode="auto">
          <a:xfrm>
            <a:off x="3118748" y="1073900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C69331A9-FB8E-4200-99B6-69E29833C318}"/>
              </a:ext>
            </a:extLst>
          </p:cNvPr>
          <p:cNvSpPr/>
          <p:nvPr/>
        </p:nvSpPr>
        <p:spPr bwMode="auto">
          <a:xfrm>
            <a:off x="3118748" y="3250744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D2A78F4-BBAE-4087-9BFA-D53C0D8F91D6}"/>
              </a:ext>
            </a:extLst>
          </p:cNvPr>
          <p:cNvSpPr txBox="1"/>
          <p:nvPr/>
        </p:nvSpPr>
        <p:spPr>
          <a:xfrm>
            <a:off x="3294708" y="742835"/>
            <a:ext cx="5776648" cy="1563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ECL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发射极耦合逻辑电路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特点：存取速度非常快，功耗大，集成度很低，如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75F80B1E-BACA-49FE-9A5B-E6BE31478371}"/>
              </a:ext>
            </a:extLst>
          </p:cNvPr>
          <p:cNvSpPr txBox="1"/>
          <p:nvPr/>
        </p:nvSpPr>
        <p:spPr>
          <a:xfrm>
            <a:off x="221347" y="5156872"/>
            <a:ext cx="8723086" cy="6151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MOS:  metal oxide semiconductor,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金属氧化物半导体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1CE447E-AAFF-421E-8776-3293BC53CC7F}"/>
              </a:ext>
            </a:extLst>
          </p:cNvPr>
          <p:cNvSpPr txBox="1"/>
          <p:nvPr/>
        </p:nvSpPr>
        <p:spPr>
          <a:xfrm>
            <a:off x="3294708" y="2247666"/>
            <a:ext cx="5776648" cy="7303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TTL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晶体管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晶体管逻辑电路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8D46E39D-1C67-4F8F-B597-9545B03452A3}"/>
              </a:ext>
            </a:extLst>
          </p:cNvPr>
          <p:cNvSpPr txBox="1"/>
          <p:nvPr/>
        </p:nvSpPr>
        <p:spPr>
          <a:xfrm>
            <a:off x="3294708" y="2787688"/>
            <a:ext cx="5776648" cy="119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SARM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Static Random-Access Memory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特点：速度快，功耗较低，集成度较高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AD4DA686-0AB3-4772-9383-D4C85E47C4A4}"/>
              </a:ext>
            </a:extLst>
          </p:cNvPr>
          <p:cNvSpPr txBox="1"/>
          <p:nvPr/>
        </p:nvSpPr>
        <p:spPr>
          <a:xfrm>
            <a:off x="3294708" y="3993408"/>
            <a:ext cx="5776648" cy="119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DRAM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Dynamic Random Access Memory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特点：速度较快，功耗很低，集成度很高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5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 animBg="1"/>
      <p:bldP spid="14" grpId="0" build="p"/>
      <p:bldP spid="15" grpId="0" build="p"/>
      <p:bldP spid="18" grpId="0" animBg="1"/>
      <p:bldP spid="19" grpId="0" animBg="1"/>
      <p:bldP spid="20" grpId="0" build="p"/>
      <p:bldP spid="23" grpId="0" build="p"/>
      <p:bldP spid="24" grpId="0" build="p"/>
      <p:bldP spid="26" grpId="0" build="p"/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）静态存储器：是依靠双稳态触发器的两个稳定状态保存信息。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）动态存储器：是依靠电容上的存储电荷暂存信息。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、磁表面存储器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利用磁层上不同方向的磁化区域表示信息。容量大，非破坏性读出，长期保存信息，速度慢，作外存。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构成外存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的单元之一，分为：磁卡、磁鼓、磁带、磁盘等。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43648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、光盘存储器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利用光斑的有无表示信息。容量很大，非破坏性读出，长期保存信息，速度慢，作外存。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）只读型光盘（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CD-ROM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）写入式（只能写一次）光盘（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WORM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）可擦除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重写型（可逆式）光盘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1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、随机存取存储器（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random access memory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主存与高速缓存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可以直接编址访问的存储器，这就要求它们采取随机访问的存取方式。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随机存取的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有两点：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可按地址随机地访问任一存储单元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，如可直接访问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单元，也可直接访问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FFFF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可按字节或字存取数据，进行处理。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36786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22254"/>
            <a:ext cx="877825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访问各存储单元所需的读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写时间相同，与地址无关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；可用读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写周期（存取周期）表明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的工作速度。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：存取周期或读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写周期。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作主存、高速缓存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、只读存储器（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:read only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只读存储器在正常工作中只能读出，不能写入。主存中常采用部分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固化系统软件中的核心部分、已调试好不再改变的应用软件、汉字字库一类信息。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中也常采用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，存放用来解释执行机器指令的微程序。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812C8FC4-D4CD-4607-9C23-A4E5BB533BBC}"/>
              </a:ext>
            </a:extLst>
          </p:cNvPr>
          <p:cNvSpPr/>
          <p:nvPr/>
        </p:nvSpPr>
        <p:spPr bwMode="auto">
          <a:xfrm>
            <a:off x="454832" y="2542473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D095D46-6265-4A04-823E-23533F7867FD}"/>
              </a:ext>
            </a:extLst>
          </p:cNvPr>
          <p:cNvSpPr txBox="1"/>
          <p:nvPr/>
        </p:nvSpPr>
        <p:spPr>
          <a:xfrm>
            <a:off x="628649" y="2114211"/>
            <a:ext cx="252095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：可读可写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688165" y="4144073"/>
            <a:ext cx="2520949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只读不写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F0274854-42B8-4C58-95FD-7716E3D25CC9}"/>
              </a:ext>
            </a:extLst>
          </p:cNvPr>
          <p:cNvSpPr/>
          <p:nvPr/>
        </p:nvSpPr>
        <p:spPr bwMode="auto">
          <a:xfrm>
            <a:off x="3150141" y="3190876"/>
            <a:ext cx="157134" cy="2814928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7A8A0C26-F304-4005-BA61-F77A98CE2A48}"/>
              </a:ext>
            </a:extLst>
          </p:cNvPr>
          <p:cNvSpPr txBox="1"/>
          <p:nvPr/>
        </p:nvSpPr>
        <p:spPr>
          <a:xfrm>
            <a:off x="3367351" y="3042515"/>
            <a:ext cx="5776648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固存：用户不能编程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：用户可一次编程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（紫外线擦除）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（电擦除）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Flash Memory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（改写最小单位为块）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7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 animBg="1"/>
      <p:bldP spid="14" grpId="0" build="p"/>
      <p:bldP spid="15" grpId="0" build="p"/>
      <p:bldP spid="17" grpId="0" animBg="1"/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8998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、顺序存取存储器（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:sequential access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顺序存取存储器的信息是按记录块组织、顺序存放的，访问时间与信息存放位置有关。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磁带是采取顺序存取方式的存储器。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2590246" y="3766981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2816676" y="3500916"/>
            <a:ext cx="2520950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867892" y="519024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867892" y="3796901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2577095" y="5247083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2803525" y="4981018"/>
            <a:ext cx="5099504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平均等待时间（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数据传输率（字节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build="p"/>
      <p:bldP spid="23" grpId="0" build="p"/>
      <p:bldP spid="24" grpId="0" build="p"/>
      <p:bldP spid="26" grpId="0" animBg="1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167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、直接存取存储器（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:direct access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访问时读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写部件先直接指向一个小区域，再在该区域内顺序查找。访问时间与数据位置有关。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2590246" y="3107280"/>
            <a:ext cx="157134" cy="147424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2803525" y="2788098"/>
            <a:ext cx="4171953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定位（寻道）操作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等待（旋转）操作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867892" y="514406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867892" y="334776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2577095" y="4822011"/>
            <a:ext cx="157134" cy="153434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2803525" y="4569714"/>
            <a:ext cx="571182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平均定位（平均寻道）时间（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平均等待（平均旋转）时间（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数据传输率（位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build="p"/>
      <p:bldP spid="23" grpId="0" build="p"/>
      <p:bldP spid="24" grpId="0" build="p"/>
      <p:bldP spid="26" grpId="0" animBg="1"/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  <p:extLst>
      <p:ext uri="{BB962C8B-B14F-4D97-AF65-F5344CB8AC3E}">
        <p14:creationId xmlns:p14="http://schemas.microsoft.com/office/powerpoint/2010/main" val="31056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半导体存储器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2276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239147"/>
            <a:ext cx="55509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静态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存储单元与芯片（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9127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9242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存储单元与存储芯片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2561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9413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7338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658745-87A3-471E-A00B-829DA9090D82}"/>
              </a:ext>
            </a:extLst>
          </p:cNvPr>
          <p:cNvGrpSpPr/>
          <p:nvPr/>
        </p:nvGrpSpPr>
        <p:grpSpPr>
          <a:xfrm>
            <a:off x="114300" y="3610323"/>
            <a:ext cx="8942542" cy="2859107"/>
            <a:chOff x="114300" y="3610323"/>
            <a:chExt cx="8942542" cy="2859107"/>
          </a:xfrm>
        </p:grpSpPr>
        <p:sp>
          <p:nvSpPr>
            <p:cNvPr id="97" name="Text Box 3107">
              <a:extLst>
                <a:ext uri="{FF2B5EF4-FFF2-40B4-BE49-F238E27FC236}">
                  <a16:creationId xmlns:a16="http://schemas.microsoft.com/office/drawing/2014/main" id="{94E3A2A8-7558-4474-8A11-A1E4360D9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" y="4067523"/>
              <a:ext cx="16002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存储信息原理</a:t>
              </a:r>
            </a:p>
          </p:txBody>
        </p:sp>
        <p:sp>
          <p:nvSpPr>
            <p:cNvPr id="98" name="AutoShape 3108">
              <a:extLst>
                <a:ext uri="{FF2B5EF4-FFF2-40B4-BE49-F238E27FC236}">
                  <a16:creationId xmlns:a16="http://schemas.microsoft.com/office/drawing/2014/main" id="{8E7AB615-2F96-45AE-8269-A75057B0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" y="3764756"/>
              <a:ext cx="152400" cy="1674367"/>
            </a:xfrm>
            <a:prstGeom prst="leftBrace">
              <a:avLst>
                <a:gd name="adj1" fmla="val 70755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Text Box 3109">
              <a:extLst>
                <a:ext uri="{FF2B5EF4-FFF2-40B4-BE49-F238E27FC236}">
                  <a16:creationId xmlns:a16="http://schemas.microsoft.com/office/drawing/2014/main" id="{CDE1A6FC-FBB2-47F0-9A9B-34DF75C8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99" y="3610323"/>
              <a:ext cx="5715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静态存储器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SRAM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（静态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型）：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Text Box 3110">
              <a:extLst>
                <a:ext uri="{FF2B5EF4-FFF2-40B4-BE49-F238E27FC236}">
                  <a16:creationId xmlns:a16="http://schemas.microsoft.com/office/drawing/2014/main" id="{D3B23595-85ED-42D1-968B-2953BC49E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5058123"/>
              <a:ext cx="53721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动态存储器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DRAM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（动态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型）：</a:t>
              </a: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Text Box 3112">
              <a:extLst>
                <a:ext uri="{FF2B5EF4-FFF2-40B4-BE49-F238E27FC236}">
                  <a16:creationId xmlns:a16="http://schemas.microsoft.com/office/drawing/2014/main" id="{6E3C6C64-A586-4D9E-A140-B0833A9B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095" y="4079310"/>
              <a:ext cx="663674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依靠双稳态电路内部交叉反馈的机制存储信息。功耗较大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速度快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作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Cache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  <p:sp>
          <p:nvSpPr>
            <p:cNvPr id="104" name="Text Box 3114">
              <a:extLst>
                <a:ext uri="{FF2B5EF4-FFF2-40B4-BE49-F238E27FC236}">
                  <a16:creationId xmlns:a16="http://schemas.microsoft.com/office/drawing/2014/main" id="{E25C1BA5-68AC-4C52-8B2C-AB291CABE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500" y="5515323"/>
              <a:ext cx="6519192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依靠电容存储电荷的原理存储信息。功耗较小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容量大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速度较快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作主存。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8889F-A352-41DA-A2F3-2FE2C62E900C}"/>
              </a:ext>
            </a:extLst>
          </p:cNvPr>
          <p:cNvGrpSpPr/>
          <p:nvPr/>
        </p:nvGrpSpPr>
        <p:grpSpPr>
          <a:xfrm>
            <a:off x="115736" y="766436"/>
            <a:ext cx="9371164" cy="2952770"/>
            <a:chOff x="115736" y="766436"/>
            <a:chExt cx="9371164" cy="2952770"/>
          </a:xfrm>
        </p:grpSpPr>
        <p:sp>
          <p:nvSpPr>
            <p:cNvPr id="74" name="Text Box 3082">
              <a:extLst>
                <a:ext uri="{FF2B5EF4-FFF2-40B4-BE49-F238E27FC236}">
                  <a16:creationId xmlns:a16="http://schemas.microsoft.com/office/drawing/2014/main" id="{A369C5AA-0852-47D4-BAF0-D98FEFDA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597" y="766436"/>
              <a:ext cx="2286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TTL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89BED02-159A-4700-AC71-D43D0588203B}"/>
                </a:ext>
              </a:extLst>
            </p:cNvPr>
            <p:cNvGrpSpPr/>
            <p:nvPr/>
          </p:nvGrpSpPr>
          <p:grpSpPr>
            <a:xfrm>
              <a:off x="115736" y="956936"/>
              <a:ext cx="9371164" cy="2762270"/>
              <a:chOff x="115736" y="956936"/>
              <a:chExt cx="9371164" cy="2762270"/>
            </a:xfrm>
          </p:grpSpPr>
          <p:sp>
            <p:nvSpPr>
              <p:cNvPr id="69" name="Text Box 3077">
                <a:extLst>
                  <a:ext uri="{FF2B5EF4-FFF2-40B4-BE49-F238E27FC236}">
                    <a16:creationId xmlns:a16="http://schemas.microsoft.com/office/drawing/2014/main" id="{DD58B95B-0739-4269-8760-63980D43C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36" y="1761213"/>
                <a:ext cx="10639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工艺</a:t>
                </a:r>
              </a:p>
            </p:txBody>
          </p:sp>
          <p:sp>
            <p:nvSpPr>
              <p:cNvPr id="70" name="AutoShape 3078">
                <a:extLst>
                  <a:ext uri="{FF2B5EF4-FFF2-40B4-BE49-F238E27FC236}">
                    <a16:creationId xmlns:a16="http://schemas.microsoft.com/office/drawing/2014/main" id="{F05044A1-91EA-4C1B-AAFD-BD243A276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49" y="1326803"/>
                <a:ext cx="152400" cy="1463674"/>
              </a:xfrm>
              <a:prstGeom prst="leftBrace">
                <a:avLst>
                  <a:gd name="adj1" fmla="val 87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1" name="Text Box 3079">
                <a:extLst>
                  <a:ext uri="{FF2B5EF4-FFF2-40B4-BE49-F238E27FC236}">
                    <a16:creationId xmlns:a16="http://schemas.microsoft.com/office/drawing/2014/main" id="{5F2D34BF-285B-48D8-9EA0-C5E63DA0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547" y="1083023"/>
                <a:ext cx="2286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双极型</a:t>
                </a:r>
              </a:p>
            </p:txBody>
          </p:sp>
          <p:sp>
            <p:nvSpPr>
              <p:cNvPr id="72" name="Text Box 3080">
                <a:extLst>
                  <a:ext uri="{FF2B5EF4-FFF2-40B4-BE49-F238E27FC236}">
                    <a16:creationId xmlns:a16="http://schemas.microsoft.com/office/drawing/2014/main" id="{F3516E1B-91C0-4511-983F-D875A9EB7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500" y="2380597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sp>
            <p:nvSpPr>
              <p:cNvPr id="73" name="AutoShape 3081">
                <a:extLst>
                  <a:ext uri="{FF2B5EF4-FFF2-40B4-BE49-F238E27FC236}">
                    <a16:creationId xmlns:a16="http://schemas.microsoft.com/office/drawing/2014/main" id="{93EB6C0B-238E-4149-8BDF-EA5FF5163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797" y="995036"/>
                <a:ext cx="152400" cy="762000"/>
              </a:xfrm>
              <a:prstGeom prst="leftBrace">
                <a:avLst>
                  <a:gd name="adj1" fmla="val 4162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Text Box 3083">
                <a:extLst>
                  <a:ext uri="{FF2B5EF4-FFF2-40B4-BE49-F238E27FC236}">
                    <a16:creationId xmlns:a16="http://schemas.microsoft.com/office/drawing/2014/main" id="{8AC1FD37-AAF6-431C-9D16-4BEAD2C62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597" y="1299836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ECL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grpSp>
            <p:nvGrpSpPr>
              <p:cNvPr id="76" name="Group 3086">
                <a:extLst>
                  <a:ext uri="{FF2B5EF4-FFF2-40B4-BE49-F238E27FC236}">
                    <a16:creationId xmlns:a16="http://schemas.microsoft.com/office/drawing/2014/main" id="{34B570FB-0D0E-4C77-A8D7-107D02BD4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997" y="1071236"/>
                <a:ext cx="381000" cy="457200"/>
                <a:chOff x="2784" y="624"/>
                <a:chExt cx="240" cy="288"/>
              </a:xfrm>
            </p:grpSpPr>
            <p:sp>
              <p:nvSpPr>
                <p:cNvPr id="77" name="Line 3084">
                  <a:extLst>
                    <a:ext uri="{FF2B5EF4-FFF2-40B4-BE49-F238E27FC236}">
                      <a16:creationId xmlns:a16="http://schemas.microsoft.com/office/drawing/2014/main" id="{516460A4-667A-46E5-A157-DE155D88E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624"/>
                  <a:ext cx="240" cy="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8" name="Line 3085">
                  <a:extLst>
                    <a:ext uri="{FF2B5EF4-FFF2-40B4-BE49-F238E27FC236}">
                      <a16:creationId xmlns:a16="http://schemas.microsoft.com/office/drawing/2014/main" id="{AAF5AB29-8B4C-4E7F-9BD0-B7FC0578A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720"/>
                  <a:ext cx="24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79" name="Text Box 3087">
                <a:extLst>
                  <a:ext uri="{FF2B5EF4-FFF2-40B4-BE49-F238E27FC236}">
                    <a16:creationId xmlns:a16="http://schemas.microsoft.com/office/drawing/2014/main" id="{AA09B0D2-D3A9-4088-B99B-9AFD53D4F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188" y="956936"/>
                <a:ext cx="45395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速度很快、功耗大、容量小</a:t>
                </a:r>
              </a:p>
            </p:txBody>
          </p:sp>
          <p:sp>
            <p:nvSpPr>
              <p:cNvPr id="82" name="AutoShape 3091">
                <a:extLst>
                  <a:ext uri="{FF2B5EF4-FFF2-40B4-BE49-F238E27FC236}">
                    <a16:creationId xmlns:a16="http://schemas.microsoft.com/office/drawing/2014/main" id="{14BCB47F-C40D-4838-B2E6-91DC29726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2022823"/>
                <a:ext cx="152400" cy="1282700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3" name="Text Box 3092">
                <a:extLst>
                  <a:ext uri="{FF2B5EF4-FFF2-40B4-BE49-F238E27FC236}">
                    <a16:creationId xmlns:a16="http://schemas.microsoft.com/office/drawing/2014/main" id="{3807450E-97DB-4BA9-A5FD-8071B2851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17942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电路结构</a:t>
                </a:r>
              </a:p>
            </p:txBody>
          </p:sp>
          <p:sp>
            <p:nvSpPr>
              <p:cNvPr id="84" name="AutoShape 3093">
                <a:extLst>
                  <a:ext uri="{FF2B5EF4-FFF2-40B4-BE49-F238E27FC236}">
                    <a16:creationId xmlns:a16="http://schemas.microsoft.com/office/drawing/2014/main" id="{53FD9748-69D2-46DF-8E72-3541D49C9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1718023"/>
                <a:ext cx="152400" cy="990600"/>
              </a:xfrm>
              <a:prstGeom prst="leftBrace">
                <a:avLst>
                  <a:gd name="adj1" fmla="val 54106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5" name="Text Box 3094">
                <a:extLst>
                  <a:ext uri="{FF2B5EF4-FFF2-40B4-BE49-F238E27FC236}">
                    <a16:creationId xmlns:a16="http://schemas.microsoft.com/office/drawing/2014/main" id="{A9DD2FE5-68D8-4C94-B97C-F9C53731C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1489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PMOS</a:t>
                </a:r>
              </a:p>
            </p:txBody>
          </p:sp>
          <p:sp>
            <p:nvSpPr>
              <p:cNvPr id="86" name="Text Box 3095">
                <a:extLst>
                  <a:ext uri="{FF2B5EF4-FFF2-40B4-BE49-F238E27FC236}">
                    <a16:creationId xmlns:a16="http://schemas.microsoft.com/office/drawing/2014/main" id="{71CBC09B-7B1A-4273-88EF-FFCBE1F30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1870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NMOS</a:t>
                </a:r>
              </a:p>
            </p:txBody>
          </p:sp>
          <p:sp>
            <p:nvSpPr>
              <p:cNvPr id="87" name="Text Box 3096">
                <a:extLst>
                  <a:ext uri="{FF2B5EF4-FFF2-40B4-BE49-F238E27FC236}">
                    <a16:creationId xmlns:a16="http://schemas.microsoft.com/office/drawing/2014/main" id="{9F3BBDCB-3615-4897-B4E3-1A39F48F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2251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CMOS</a:t>
                </a:r>
              </a:p>
            </p:txBody>
          </p:sp>
          <p:sp>
            <p:nvSpPr>
              <p:cNvPr id="88" name="Text Box 3097">
                <a:extLst>
                  <a:ext uri="{FF2B5EF4-FFF2-40B4-BE49-F238E27FC236}">
                    <a16:creationId xmlns:a16="http://schemas.microsoft.com/office/drawing/2014/main" id="{03883DE4-9F00-43EC-A067-92816CAEF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7900" y="16418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功耗小、</a:t>
                </a:r>
              </a:p>
            </p:txBody>
          </p:sp>
          <p:sp>
            <p:nvSpPr>
              <p:cNvPr id="89" name="Text Box 3098">
                <a:extLst>
                  <a:ext uri="{FF2B5EF4-FFF2-40B4-BE49-F238E27FC236}">
                    <a16:creationId xmlns:a16="http://schemas.microsoft.com/office/drawing/2014/main" id="{B881F8C1-EA80-4CA9-B26F-1421FF596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900" y="16418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容量大</a:t>
                </a:r>
              </a:p>
            </p:txBody>
          </p:sp>
          <p:grpSp>
            <p:nvGrpSpPr>
              <p:cNvPr id="90" name="Group 3099">
                <a:extLst>
                  <a:ext uri="{FF2B5EF4-FFF2-40B4-BE49-F238E27FC236}">
                    <a16:creationId xmlns:a16="http://schemas.microsoft.com/office/drawing/2014/main" id="{30B6E4ED-81FA-493B-9CA0-BF3854863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6900" y="1946623"/>
                <a:ext cx="381000" cy="457200"/>
                <a:chOff x="2784" y="624"/>
                <a:chExt cx="240" cy="288"/>
              </a:xfrm>
            </p:grpSpPr>
            <p:sp>
              <p:nvSpPr>
                <p:cNvPr id="91" name="Line 3100">
                  <a:extLst>
                    <a:ext uri="{FF2B5EF4-FFF2-40B4-BE49-F238E27FC236}">
                      <a16:creationId xmlns:a16="http://schemas.microsoft.com/office/drawing/2014/main" id="{B8690BC9-6626-4586-B5C2-A5DFDF7CC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624"/>
                  <a:ext cx="240" cy="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2" name="Line 3101">
                  <a:extLst>
                    <a:ext uri="{FF2B5EF4-FFF2-40B4-BE49-F238E27FC236}">
                      <a16:creationId xmlns:a16="http://schemas.microsoft.com/office/drawing/2014/main" id="{7A0E02BC-1BB7-4E72-A4D6-31B724CE0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720"/>
                  <a:ext cx="24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93" name="Text Box 3103">
                <a:extLst>
                  <a:ext uri="{FF2B5EF4-FFF2-40B4-BE49-F238E27FC236}">
                    <a16:creationId xmlns:a16="http://schemas.microsoft.com/office/drawing/2014/main" id="{8A6815F1-5DA4-4E03-80AE-BFB88BB4D4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2977135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工作方式</a:t>
                </a:r>
              </a:p>
            </p:txBody>
          </p:sp>
          <p:sp>
            <p:nvSpPr>
              <p:cNvPr id="94" name="AutoShape 3104">
                <a:extLst>
                  <a:ext uri="{FF2B5EF4-FFF2-40B4-BE49-F238E27FC236}">
                    <a16:creationId xmlns:a16="http://schemas.microsoft.com/office/drawing/2014/main" id="{A3D795E4-440D-4819-8ECB-8147A8FFC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861023"/>
                <a:ext cx="152400" cy="762000"/>
              </a:xfrm>
              <a:prstGeom prst="leftBrace">
                <a:avLst>
                  <a:gd name="adj1" fmla="val 4162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Text Box 3105">
                <a:extLst>
                  <a:ext uri="{FF2B5EF4-FFF2-40B4-BE49-F238E27FC236}">
                    <a16:creationId xmlns:a16="http://schemas.microsoft.com/office/drawing/2014/main" id="{D95C58EE-0A37-4F4B-BE69-A75B27464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27086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静态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</a:p>
            </p:txBody>
          </p:sp>
          <p:sp>
            <p:nvSpPr>
              <p:cNvPr id="96" name="Text Box 3106">
                <a:extLst>
                  <a:ext uri="{FF2B5EF4-FFF2-40B4-BE49-F238E27FC236}">
                    <a16:creationId xmlns:a16="http://schemas.microsoft.com/office/drawing/2014/main" id="{6DC505B9-EAEE-43E0-87B8-EDCE5DE2A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3195986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动态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</a:p>
            </p:txBody>
          </p:sp>
          <p:sp>
            <p:nvSpPr>
              <p:cNvPr id="107" name="Text Box 3117">
                <a:extLst>
                  <a:ext uri="{FF2B5EF4-FFF2-40B4-BE49-F238E27FC236}">
                    <a16:creationId xmlns:a16="http://schemas.microsoft.com/office/drawing/2014/main" id="{F9D2D49F-1A86-4AEF-A1FD-FCD3BDAD1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5500" y="2099023"/>
                <a:ext cx="3581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（静态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除外）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23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36323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通导而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截止，存入信息为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通导，存入信息为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六管静态</a:t>
            </a:r>
            <a:b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存储单元电路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5B677D-6C76-4DD2-99B2-7C302FD09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863" y="2355822"/>
            <a:ext cx="4709384" cy="4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765796"/>
                <a:ext cx="8961129" cy="5054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、工作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）写入：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加高电平时，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加高电平，通过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765796"/>
                <a:ext cx="8961129" cy="5054269"/>
              </a:xfrm>
              <a:prstGeom prst="rect">
                <a:avLst/>
              </a:prstGeom>
              <a:blipFill>
                <a:blip r:embed="rId5"/>
                <a:stretch>
                  <a:fillRect l="-1429" t="-362" b="-241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C565D41-D056-4D3C-BC97-6E4027AF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210629" y="994126"/>
            <a:ext cx="3846213" cy="31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823852"/>
                <a:ext cx="8961129" cy="46126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 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加低电平，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 → 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导通；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823852"/>
                <a:ext cx="8961129" cy="4612609"/>
              </a:xfrm>
              <a:prstGeom prst="rect">
                <a:avLst/>
              </a:prstGeom>
              <a:blipFill>
                <a:blip r:embed="rId5"/>
                <a:stretch>
                  <a:fillRect l="-1429" b="-27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86400" y="882881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736768"/>
                <a:ext cx="8961129" cy="58355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）读出：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先对位线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该电平是浮动的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可随充放电而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变；然后对字线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（即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导通）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的电压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地，形成放电回路，即有电流经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，经放大为“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表明原存储信息为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。此时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上无电流。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736768"/>
                <a:ext cx="8961129" cy="5835508"/>
              </a:xfrm>
              <a:prstGeom prst="rect">
                <a:avLst/>
              </a:prstGeom>
              <a:blipFill>
                <a:blip r:embed="rId5"/>
                <a:stretch>
                  <a:fillRect l="-1429" r="-1224" b="-15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86400" y="882881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2" y="910814"/>
                <a:ext cx="5141604" cy="4515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（即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导通）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位线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的电压，则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地，形成放电回路，即有电流经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，经放大为“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信号，表明原存储信息为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。此时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上无电流。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2" y="910814"/>
                <a:ext cx="5141604" cy="4515660"/>
              </a:xfrm>
              <a:prstGeom prst="rect">
                <a:avLst/>
              </a:prstGeom>
              <a:blipFill>
                <a:blip r:embed="rId5"/>
                <a:stretch>
                  <a:fillRect l="-2491" r="-1661" b="-283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59907" y="1716258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5141604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）保持：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加低电平，门管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断开，位线与双稳态电路隔离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双稳态电路依靠自身的交叉反馈保持原有状态不变。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24"/>
          <a:stretch/>
        </p:blipFill>
        <p:spPr>
          <a:xfrm>
            <a:off x="5486400" y="1178614"/>
            <a:ext cx="3570442" cy="2956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DF352D78-23DF-4F04-86EC-83C05C60F6B0}"/>
                  </a:ext>
                </a:extLst>
              </p:cNvPr>
              <p:cNvSpPr txBox="1"/>
              <p:nvPr/>
            </p:nvSpPr>
            <p:spPr>
              <a:xfrm>
                <a:off x="148261" y="4526045"/>
                <a:ext cx="8847477" cy="12840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总之，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。上述读出过程并不改变双稳态电路原有状态，属于非破坏性读出。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DF352D78-23DF-4F04-86EC-83C05C60F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61" y="4526045"/>
                <a:ext cx="8847477" cy="1284006"/>
              </a:xfrm>
              <a:prstGeom prst="rect">
                <a:avLst/>
              </a:prstGeom>
              <a:blipFill>
                <a:blip r:embed="rId6"/>
                <a:stretch>
                  <a:fillRect l="-1377" r="-344" b="-1232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1" y="736645"/>
            <a:ext cx="4344677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、存储芯片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2114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位）外部特性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F352D78-23DF-4F04-86EC-83C05C60F6B0}"/>
              </a:ext>
            </a:extLst>
          </p:cNvPr>
          <p:cNvSpPr txBox="1"/>
          <p:nvPr/>
        </p:nvSpPr>
        <p:spPr>
          <a:xfrm>
            <a:off x="179109" y="2674615"/>
            <a:ext cx="44196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A9~A0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D3~D0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D8B958-1890-46D5-BF9F-9F76EF64DA96}"/>
              </a:ext>
            </a:extLst>
          </p:cNvPr>
          <p:cNvGrpSpPr/>
          <p:nvPr/>
        </p:nvGrpSpPr>
        <p:grpSpPr>
          <a:xfrm>
            <a:off x="4713064" y="1056945"/>
            <a:ext cx="4582889" cy="2535716"/>
            <a:chOff x="4652736" y="2254710"/>
            <a:chExt cx="4582889" cy="2535716"/>
          </a:xfrm>
        </p:grpSpPr>
        <p:grpSp>
          <p:nvGrpSpPr>
            <p:cNvPr id="14" name="Group 129">
              <a:extLst>
                <a:ext uri="{FF2B5EF4-FFF2-40B4-BE49-F238E27FC236}">
                  <a16:creationId xmlns:a16="http://schemas.microsoft.com/office/drawing/2014/main" id="{5F9D16C9-9A24-4630-8E56-034A43E9B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2736" y="2728024"/>
              <a:ext cx="4343400" cy="1676400"/>
              <a:chOff x="1344" y="192"/>
              <a:chExt cx="2736" cy="1056"/>
            </a:xfrm>
          </p:grpSpPr>
          <p:sp>
            <p:nvSpPr>
              <p:cNvPr id="15" name="Rectangle 103">
                <a:extLst>
                  <a:ext uri="{FF2B5EF4-FFF2-40B4-BE49-F238E27FC236}">
                    <a16:creationId xmlns:a16="http://schemas.microsoft.com/office/drawing/2014/main" id="{4E3AAE46-8C33-4AC1-B206-1B449157C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432"/>
                <a:ext cx="2688" cy="576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Line 104">
                <a:extLst>
                  <a:ext uri="{FF2B5EF4-FFF2-40B4-BE49-F238E27FC236}">
                    <a16:creationId xmlns:a16="http://schemas.microsoft.com/office/drawing/2014/main" id="{3C49A38B-6F87-4E68-81B5-7EF02937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105">
                <a:extLst>
                  <a:ext uri="{FF2B5EF4-FFF2-40B4-BE49-F238E27FC236}">
                    <a16:creationId xmlns:a16="http://schemas.microsoft.com/office/drawing/2014/main" id="{7ACD7558-26BC-4E1F-81B3-164D920A4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106">
                <a:extLst>
                  <a:ext uri="{FF2B5EF4-FFF2-40B4-BE49-F238E27FC236}">
                    <a16:creationId xmlns:a16="http://schemas.microsoft.com/office/drawing/2014/main" id="{9048B5E8-A9D0-4C77-B6C1-044D36F1E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Line 107">
                <a:extLst>
                  <a:ext uri="{FF2B5EF4-FFF2-40B4-BE49-F238E27FC236}">
                    <a16:creationId xmlns:a16="http://schemas.microsoft.com/office/drawing/2014/main" id="{4E192ADC-F302-4C1A-A9E2-512E4E5E1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108">
                <a:extLst>
                  <a:ext uri="{FF2B5EF4-FFF2-40B4-BE49-F238E27FC236}">
                    <a16:creationId xmlns:a16="http://schemas.microsoft.com/office/drawing/2014/main" id="{D3ACB3C2-A799-41AB-B77D-6CF20C704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109">
                <a:extLst>
                  <a:ext uri="{FF2B5EF4-FFF2-40B4-BE49-F238E27FC236}">
                    <a16:creationId xmlns:a16="http://schemas.microsoft.com/office/drawing/2014/main" id="{7A85E0C4-C8C0-4CDF-8BAF-92264323A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110">
                <a:extLst>
                  <a:ext uri="{FF2B5EF4-FFF2-40B4-BE49-F238E27FC236}">
                    <a16:creationId xmlns:a16="http://schemas.microsoft.com/office/drawing/2014/main" id="{23E4B49C-93ED-4AF0-AF34-7EA6EC6F3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111">
                <a:extLst>
                  <a:ext uri="{FF2B5EF4-FFF2-40B4-BE49-F238E27FC236}">
                    <a16:creationId xmlns:a16="http://schemas.microsoft.com/office/drawing/2014/main" id="{A11BDC95-3FB7-4A3C-B70A-4BF3BEA0C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112">
                <a:extLst>
                  <a:ext uri="{FF2B5EF4-FFF2-40B4-BE49-F238E27FC236}">
                    <a16:creationId xmlns:a16="http://schemas.microsoft.com/office/drawing/2014/main" id="{CE0AD1C9-DF13-4258-8E39-B8F9541B2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Line 113">
                <a:extLst>
                  <a:ext uri="{FF2B5EF4-FFF2-40B4-BE49-F238E27FC236}">
                    <a16:creationId xmlns:a16="http://schemas.microsoft.com/office/drawing/2014/main" id="{2ED85026-EC31-42D2-9802-9657D40F5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114">
                <a:extLst>
                  <a:ext uri="{FF2B5EF4-FFF2-40B4-BE49-F238E27FC236}">
                    <a16:creationId xmlns:a16="http://schemas.microsoft.com/office/drawing/2014/main" id="{EE597ECE-C4CC-4712-AA42-CF2557F58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DF8802E8-FCA6-44AA-8A49-580BCB399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116">
                <a:extLst>
                  <a:ext uri="{FF2B5EF4-FFF2-40B4-BE49-F238E27FC236}">
                    <a16:creationId xmlns:a16="http://schemas.microsoft.com/office/drawing/2014/main" id="{CF0C6DA2-77C1-47F7-9E6F-56BB619C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Line 117">
                <a:extLst>
                  <a:ext uri="{FF2B5EF4-FFF2-40B4-BE49-F238E27FC236}">
                    <a16:creationId xmlns:a16="http://schemas.microsoft.com/office/drawing/2014/main" id="{A31D1736-A21E-490F-BBBC-DD8290439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Line 118">
                <a:extLst>
                  <a:ext uri="{FF2B5EF4-FFF2-40B4-BE49-F238E27FC236}">
                    <a16:creationId xmlns:a16="http://schemas.microsoft.com/office/drawing/2014/main" id="{4E3FF4C6-6BE2-4657-AC5C-87D03A36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Line 119">
                <a:extLst>
                  <a:ext uri="{FF2B5EF4-FFF2-40B4-BE49-F238E27FC236}">
                    <a16:creationId xmlns:a16="http://schemas.microsoft.com/office/drawing/2014/main" id="{67509658-1926-4398-AFF7-7BD63A67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Line 120">
                <a:extLst>
                  <a:ext uri="{FF2B5EF4-FFF2-40B4-BE49-F238E27FC236}">
                    <a16:creationId xmlns:a16="http://schemas.microsoft.com/office/drawing/2014/main" id="{17EA7802-729F-43AC-9FF1-639C57CBE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Line 121">
                <a:extLst>
                  <a:ext uri="{FF2B5EF4-FFF2-40B4-BE49-F238E27FC236}">
                    <a16:creationId xmlns:a16="http://schemas.microsoft.com/office/drawing/2014/main" id="{B40997F9-D408-49AA-9723-8B2AD7BD3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 Box 123">
                <a:extLst>
                  <a:ext uri="{FF2B5EF4-FFF2-40B4-BE49-F238E27FC236}">
                    <a16:creationId xmlns:a16="http://schemas.microsoft.com/office/drawing/2014/main" id="{49102699-A7DA-47E9-B36A-25F74F78A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528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2114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1K×4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41" name="Text Box 125">
                <a:extLst>
                  <a:ext uri="{FF2B5EF4-FFF2-40B4-BE49-F238E27FC236}">
                    <a16:creationId xmlns:a16="http://schemas.microsoft.com/office/drawing/2014/main" id="{8A6A7232-6DCF-419B-B109-51B9B74B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2" name="Text Box 126">
                <a:extLst>
                  <a:ext uri="{FF2B5EF4-FFF2-40B4-BE49-F238E27FC236}">
                    <a16:creationId xmlns:a16="http://schemas.microsoft.com/office/drawing/2014/main" id="{A2E4EAA0-117F-4438-A83C-8926B643A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43" name="Text Box 127">
                <a:extLst>
                  <a:ext uri="{FF2B5EF4-FFF2-40B4-BE49-F238E27FC236}">
                    <a16:creationId xmlns:a16="http://schemas.microsoft.com/office/drawing/2014/main" id="{7DD81833-6FE2-4B0B-A8FB-12F28A066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44" name="Text Box 128">
                <a:extLst>
                  <a:ext uri="{FF2B5EF4-FFF2-40B4-BE49-F238E27FC236}">
                    <a16:creationId xmlns:a16="http://schemas.microsoft.com/office/drawing/2014/main" id="{95D32D70-15B1-4426-B562-9C3D60204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18</a:t>
                </a:r>
              </a:p>
            </p:txBody>
          </p:sp>
        </p:grpSp>
        <p:grpSp>
          <p:nvGrpSpPr>
            <p:cNvPr id="45" name="Group 131">
              <a:extLst>
                <a:ext uri="{FF2B5EF4-FFF2-40B4-BE49-F238E27FC236}">
                  <a16:creationId xmlns:a16="http://schemas.microsoft.com/office/drawing/2014/main" id="{67DF74AF-377A-4A40-85E9-51EF9F3B2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036" y="4390375"/>
              <a:ext cx="4419600" cy="400051"/>
              <a:chOff x="1344" y="1392"/>
              <a:chExt cx="2784" cy="252"/>
            </a:xfrm>
          </p:grpSpPr>
          <p:sp>
            <p:nvSpPr>
              <p:cNvPr id="46" name="Text Box 98">
                <a:extLst>
                  <a:ext uri="{FF2B5EF4-FFF2-40B4-BE49-F238E27FC236}">
                    <a16:creationId xmlns:a16="http://schemas.microsoft.com/office/drawing/2014/main" id="{5E4F6691-E0A5-4824-935C-2DC7BF223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27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A6 A5  A4 A3  A0  A1 A2 CS GND</a:t>
                </a:r>
              </a:p>
            </p:txBody>
          </p:sp>
          <p:sp>
            <p:nvSpPr>
              <p:cNvPr id="47" name="Line 130">
                <a:extLst>
                  <a:ext uri="{FF2B5EF4-FFF2-40B4-BE49-F238E27FC236}">
                    <a16:creationId xmlns:a16="http://schemas.microsoft.com/office/drawing/2014/main" id="{CA1C17DA-2194-4B61-83C7-07D54589B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143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35">
              <a:extLst>
                <a:ext uri="{FF2B5EF4-FFF2-40B4-BE49-F238E27FC236}">
                  <a16:creationId xmlns:a16="http://schemas.microsoft.com/office/drawing/2014/main" id="{7A91DE04-1D8F-499B-8050-3383B9DC0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3626" y="2254710"/>
              <a:ext cx="4571999" cy="400051"/>
              <a:chOff x="1248" y="48"/>
              <a:chExt cx="3408" cy="252"/>
            </a:xfrm>
          </p:grpSpPr>
          <p:sp>
            <p:nvSpPr>
              <p:cNvPr id="49" name="Text Box 133">
                <a:extLst>
                  <a:ext uri="{FF2B5EF4-FFF2-40B4-BE49-F238E27FC236}">
                    <a16:creationId xmlns:a16="http://schemas.microsoft.com/office/drawing/2014/main" id="{8A2AB0BA-659A-4523-8783-D663A43C8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48"/>
                <a:ext cx="34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Vcc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A7  A8 A9  D0  D1 D2 D3 WE</a:t>
                </a:r>
              </a:p>
            </p:txBody>
          </p:sp>
          <p:sp>
            <p:nvSpPr>
              <p:cNvPr id="50" name="Line 134">
                <a:extLst>
                  <a:ext uri="{FF2B5EF4-FFF2-40B4-BE49-F238E27FC236}">
                    <a16:creationId xmlns:a16="http://schemas.microsoft.com/office/drawing/2014/main" id="{E29CBE00-D700-4256-A7EF-C4FB65A97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/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𝑪𝑺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blipFill>
                <a:blip r:embed="rId5"/>
                <a:stretch>
                  <a:fillRect l="-8403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utoShape 3091">
            <a:extLst>
              <a:ext uri="{FF2B5EF4-FFF2-40B4-BE49-F238E27FC236}">
                <a16:creationId xmlns:a16="http://schemas.microsoft.com/office/drawing/2014/main" id="{1521EA4A-22D4-4A4F-87EC-2A80290E3A93}"/>
              </a:ext>
            </a:extLst>
          </p:cNvPr>
          <p:cNvSpPr>
            <a:spLocks/>
          </p:cNvSpPr>
          <p:nvPr/>
        </p:nvSpPr>
        <p:spPr bwMode="auto">
          <a:xfrm>
            <a:off x="1657350" y="4386948"/>
            <a:ext cx="152400" cy="1388779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312A0944-1DC3-44C1-A10B-E1596122D5F8}"/>
              </a:ext>
            </a:extLst>
          </p:cNvPr>
          <p:cNvSpPr txBox="1"/>
          <p:nvPr/>
        </p:nvSpPr>
        <p:spPr>
          <a:xfrm>
            <a:off x="200020" y="4674587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AutoShape 3091">
            <a:extLst>
              <a:ext uri="{FF2B5EF4-FFF2-40B4-BE49-F238E27FC236}">
                <a16:creationId xmlns:a16="http://schemas.microsoft.com/office/drawing/2014/main" id="{499F05F5-DB45-48D1-B0EC-B23C03AC2499}"/>
              </a:ext>
            </a:extLst>
          </p:cNvPr>
          <p:cNvSpPr>
            <a:spLocks/>
          </p:cNvSpPr>
          <p:nvPr/>
        </p:nvSpPr>
        <p:spPr bwMode="auto">
          <a:xfrm>
            <a:off x="3354391" y="4090684"/>
            <a:ext cx="152400" cy="821528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4F081F71-4547-4529-B48A-930B02B4FDCF}"/>
              </a:ext>
            </a:extLst>
          </p:cNvPr>
          <p:cNvSpPr txBox="1"/>
          <p:nvPr/>
        </p:nvSpPr>
        <p:spPr>
          <a:xfrm>
            <a:off x="3506791" y="3787736"/>
            <a:ext cx="280510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未选中芯片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/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写使能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𝑾𝑬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blipFill>
                <a:blip r:embed="rId6"/>
                <a:stretch>
                  <a:fillRect l="-6116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utoShape 3091">
            <a:extLst>
              <a:ext uri="{FF2B5EF4-FFF2-40B4-BE49-F238E27FC236}">
                <a16:creationId xmlns:a16="http://schemas.microsoft.com/office/drawing/2014/main" id="{6CDEA717-3E35-45DE-9B62-4F6F41A5107E}"/>
              </a:ext>
            </a:extLst>
          </p:cNvPr>
          <p:cNvSpPr>
            <a:spLocks/>
          </p:cNvSpPr>
          <p:nvPr/>
        </p:nvSpPr>
        <p:spPr bwMode="auto">
          <a:xfrm>
            <a:off x="3799000" y="5236456"/>
            <a:ext cx="152400" cy="858643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AB0E9F38-11BC-4081-8B67-38C2A8D6CE5E}"/>
              </a:ext>
            </a:extLst>
          </p:cNvPr>
          <p:cNvSpPr txBox="1"/>
          <p:nvPr/>
        </p:nvSpPr>
        <p:spPr>
          <a:xfrm>
            <a:off x="3965579" y="4933508"/>
            <a:ext cx="280510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54C95B3D-9146-4A1A-9939-8DE886E0AB85}"/>
              </a:ext>
            </a:extLst>
          </p:cNvPr>
          <p:cNvSpPr txBox="1"/>
          <p:nvPr/>
        </p:nvSpPr>
        <p:spPr>
          <a:xfrm>
            <a:off x="182784" y="5855570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电源、地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 build="p"/>
      <p:bldP spid="51" grpId="0"/>
      <p:bldP spid="52" grpId="0" animBg="1"/>
      <p:bldP spid="53" grpId="0"/>
      <p:bldP spid="55" grpId="0" animBg="1"/>
      <p:bldP spid="56" grpId="0" build="p"/>
      <p:bldP spid="57" grpId="0"/>
      <p:bldP spid="58" grpId="0" animBg="1"/>
      <p:bldP spid="59" grpId="0" build="p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存储器的层次结构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存储器的分类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8812866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存储器的基本存储原理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是将存储信息以电荷形式存于电容之中，这种电容可以是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管栅极电容，或者是专用的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电容，通常定义电容充电至高电平时为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；放电至低电平时为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、概念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管断开之后，电容总存在泄漏通路，难以使泄漏电阻达到无穷大。时间过长，电容上的电荷会通过泄漏电路放电，使所存储的信息丢失。为此，经过一定时间后就需要对存储内容重写一遍，也就是对存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的电容重新充电，称为刷新。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8812866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）重写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再生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对于单管动态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存储单元而言，读操作后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上的电荷将发生变化，属于破坏性读出，需要读后对存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的电容补充电荷，称为重写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再生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。这一过程，由芯片内的外围电路自动实现。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12866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四管存储单元电路（非双稳态电路）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411087"/>
            <a:ext cx="5517945" cy="34911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/>
              <p:nvPr/>
            </p:nvSpPr>
            <p:spPr>
              <a:xfrm>
                <a:off x="184393" y="1303346"/>
                <a:ext cx="8171325" cy="61745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）组成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：记忆管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：柵极电容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：控制门管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：字线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）定义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无电荷）；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有电荷）。</a:t>
                </a:r>
              </a:p>
              <a:p>
                <a:pPr>
                  <a:lnSpc>
                    <a:spcPct val="130000"/>
                  </a:lnSpc>
                </a:pP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1303346"/>
                <a:ext cx="8171325" cy="6174575"/>
              </a:xfrm>
              <a:prstGeom prst="rect">
                <a:avLst/>
              </a:prstGeom>
              <a:blipFill>
                <a:blip r:embed="rId5"/>
                <a:stretch>
                  <a:fillRect l="-1491" t="-29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 写入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加高电平时，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放电（瞬间）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加高电平，通过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blipFill>
                <a:blip r:embed="rId5"/>
                <a:stretch>
                  <a:fillRect l="-1406" t="-217" r="-5485" b="-20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205808" y="10143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337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4" y="786381"/>
                <a:ext cx="8981386" cy="33738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b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截止；）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放电（瞬间）。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4" y="786381"/>
                <a:ext cx="8981386" cy="3373809"/>
              </a:xfrm>
              <a:prstGeom prst="rect">
                <a:avLst/>
              </a:prstGeom>
              <a:blipFill>
                <a:blip r:embed="rId5"/>
                <a:stretch>
                  <a:fillRect l="-1357" t="-362" b="-415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188710" y="3814678"/>
            <a:ext cx="4177336" cy="254167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38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105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 读出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先对位线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该电平是浮动的；然后对字线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上有电荷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充电至高电平，补充泄漏掉的电荷四管单元为非破坏性读出，且读出过程为刷新过程。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blipFill>
                <a:blip r:embed="rId5"/>
                <a:stretch>
                  <a:fillRect l="-1406" t="-217" r="-422" b="-20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282008" y="9127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064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33738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上有电荷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充电至高电平，补充泄漏掉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的电荷四管单元为非破坏性读出，且读出过程为刷新过程。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3373809"/>
              </a:xfrm>
              <a:prstGeom prst="rect">
                <a:avLst/>
              </a:prstGeom>
              <a:blipFill>
                <a:blip r:embed="rId5"/>
                <a:stretch>
                  <a:fillRect l="-1406" t="-362" r="-281" b="-415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4799408" y="37194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093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664519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断开，基本上无放电回路，仅存在泄漏电流，信息可暂存数毫秒。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过程就是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过程。</a:t>
            </a: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102430" y="3429000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91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72449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、单管单元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528472" y="1572763"/>
            <a:ext cx="3431135" cy="2444116"/>
            <a:chOff x="3456" y="3072"/>
            <a:chExt cx="1920" cy="1152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9775E2E-A6DA-45E9-8C4A-AF04481A7741}"/>
                  </a:ext>
                </a:extLst>
              </p:cNvPr>
              <p:cNvSpPr txBox="1"/>
              <p:nvPr/>
            </p:nvSpPr>
            <p:spPr>
              <a:xfrm>
                <a:off x="118091" y="1329135"/>
                <a:ext cx="8997334" cy="52100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AutoNum type="arabicParenR"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组成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：记忆单元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：控制门管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：字线   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arenR"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无电荷，电平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（低）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有电荷，电平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（高）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写入：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上加高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低电平，写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读出：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先预充电，断开充电回路。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线电位的变化，读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9775E2E-A6DA-45E9-8C4A-AF04481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1" y="1329135"/>
                <a:ext cx="8997334" cy="5210081"/>
              </a:xfrm>
              <a:prstGeom prst="rect">
                <a:avLst/>
              </a:prstGeom>
              <a:blipFill>
                <a:blip r:embed="rId5"/>
                <a:stretch>
                  <a:fillRect l="-1355" t="-819" r="-5352" b="-198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1013138"/>
            <a:ext cx="887244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截止，该单元未选中，保持原状态。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单管单元是破坏性读出，读出后需重写。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668415" y="2372075"/>
            <a:ext cx="3431135" cy="2444116"/>
            <a:chOff x="3456" y="3072"/>
            <a:chExt cx="1920" cy="1152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5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9396" y="810434"/>
            <a:ext cx="8456664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计算机的重要特点之一是具有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存储能力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，这是它能够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自动连续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执行程序，进行广泛信息处理的重要基础。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本章需解决的主要问题：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）存储器如何存储信息？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）在实际应用中如何用存储芯片组成具有一定容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量的存储器？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是用来存放大量程序与数据的计算机部件。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1013138"/>
            <a:ext cx="8872449" cy="589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TTL</a:t>
            </a:r>
            <a:r>
              <a:rPr lang="zh-CN" altLang="zh-CN" sz="2400" dirty="0"/>
              <a:t>型存储器芯片举例</a:t>
            </a:r>
            <a:r>
              <a:rPr lang="zh-CN" altLang="en-US" sz="2400" dirty="0"/>
              <a:t>：</a:t>
            </a:r>
            <a:r>
              <a:rPr lang="en-US" altLang="zh-CN" sz="2400" dirty="0"/>
              <a:t>SN74189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759276A-ED72-4D2E-A0DF-AAD55338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23" y="1876895"/>
            <a:ext cx="4815520" cy="212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8E0C3C8-6A8B-44EF-97F8-D75A07E7B9CB}"/>
              </a:ext>
            </a:extLst>
          </p:cNvPr>
          <p:cNvSpPr txBox="1"/>
          <p:nvPr/>
        </p:nvSpPr>
        <p:spPr>
          <a:xfrm>
            <a:off x="487838" y="4168603"/>
            <a:ext cx="8361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SN74189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脚双列直插式封装，存储容量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+5 V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；地，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；片选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/S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，为低电平时选中芯片，使能工作；地址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A3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，可选择片内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个单元之一；数据输入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DI4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，数据输出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DO4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；写命令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/W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，低电平写入，高电平读出。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9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54601" y="910814"/>
            <a:ext cx="887244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6FC22D-577E-4C97-AE84-6366C6F59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7" y="1566161"/>
            <a:ext cx="7172325" cy="34671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FF0A745-FD69-4864-AA32-C8B5A51C7ABA}"/>
              </a:ext>
            </a:extLst>
          </p:cNvPr>
          <p:cNvSpPr txBox="1"/>
          <p:nvPr/>
        </p:nvSpPr>
        <p:spPr>
          <a:xfrm>
            <a:off x="487680" y="5267688"/>
            <a:ext cx="8158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SN74189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中含有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16×4=64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个物理存储单元。由于每个编址单元有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位，所以将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个单元组成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个位平面。每个位平面包含一个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4×4=16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的矩阵，对应于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个编址单元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4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1013138"/>
            <a:ext cx="8872449" cy="50157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16</a:t>
            </a:r>
            <a:r>
              <a:rPr lang="zh-CN" altLang="zh-CN" sz="2400" dirty="0"/>
              <a:t>个单元排列成</a:t>
            </a:r>
            <a:r>
              <a:rPr lang="en-US" altLang="zh-CN" sz="2400" dirty="0"/>
              <a:t>4×4</a:t>
            </a:r>
            <a:r>
              <a:rPr lang="zh-CN" altLang="zh-CN" sz="2400" dirty="0"/>
              <a:t>矩阵，即分为</a:t>
            </a:r>
            <a:r>
              <a:rPr lang="en-US" altLang="zh-CN" sz="2400" dirty="0"/>
              <a:t>4</a:t>
            </a:r>
            <a:r>
              <a:rPr lang="zh-CN" altLang="zh-CN" sz="2400" dirty="0"/>
              <a:t>行、</a:t>
            </a:r>
            <a:r>
              <a:rPr lang="en-US" altLang="zh-CN" sz="2400" dirty="0"/>
              <a:t>4</a:t>
            </a:r>
            <a:r>
              <a:rPr lang="zh-CN" altLang="zh-CN" sz="2400" dirty="0"/>
              <a:t>列。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高位地址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zh-CN" altLang="zh-CN" sz="2400" dirty="0"/>
              <a:t>、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送入行地址寄存器，经译码驱动形成</a:t>
            </a:r>
            <a:r>
              <a:rPr lang="en-US" altLang="zh-CN" sz="2400" dirty="0"/>
              <a:t>4</a:t>
            </a:r>
            <a:r>
              <a:rPr lang="zh-CN" altLang="zh-CN" sz="2400" dirty="0"/>
              <a:t>根行线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、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zh-CN" altLang="zh-CN" sz="2400" dirty="0"/>
              <a:t>，分别与四行中各单元的字线相连接；对于某一地址码，有一行被选中。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低位地址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送入列地址寄存器，经译码驱动形成</a:t>
            </a:r>
            <a:r>
              <a:rPr lang="en-US" altLang="zh-CN" sz="2400" dirty="0"/>
              <a:t>4</a:t>
            </a:r>
            <a:r>
              <a:rPr lang="zh-CN" altLang="zh-CN" sz="2400" dirty="0"/>
              <a:t>根列线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zh-CN" altLang="zh-CN" sz="2400" dirty="0"/>
              <a:t>，用来选择四组位线；对于</a:t>
            </a:r>
            <a:r>
              <a:rPr lang="zh-CN" altLang="en-US" sz="2400" dirty="0"/>
              <a:t>任</a:t>
            </a:r>
            <a:r>
              <a:rPr lang="zh-CN" altLang="zh-CN" sz="2400" dirty="0"/>
              <a:t>一地址码，</a:t>
            </a:r>
            <a:r>
              <a:rPr lang="zh-CN" altLang="en-US" sz="2400" dirty="0"/>
              <a:t>只有</a:t>
            </a:r>
            <a:r>
              <a:rPr lang="zh-CN" altLang="zh-CN" sz="2400" dirty="0"/>
              <a:t>有一组位线被选中。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1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5367913" y="910814"/>
            <a:ext cx="3238052" cy="463684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每一组位线有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两根。写入时根据这一位的输入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，分别决定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的电平状态。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读出时根据在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上检测到电流，形成输出信号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。相应在位线与数据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之间，有读写控制电路及读出放大器，示意图中简称为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DD5365-DACA-45D0-94D3-43C5A8AA6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" y="1054463"/>
            <a:ext cx="5181223" cy="46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2020/10/13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01647" y="846041"/>
            <a:ext cx="8867447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存储系统特别是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主存储器与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之间有大量的信息交换操作，因此对存储器最基本的要求有三点：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存储容量大、存取速度快、成本价格低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计算机的工作表现为读取与执行指令：</a:t>
            </a: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执行指令是在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内完成，</a:t>
            </a: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读取指令是在存储器中完成的，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但因两者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速度不匹配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，造成了所谓的“瓶颈”问题。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50973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解决“瓶颈”的方法：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）再努力改进制造工艺，寻求新的存储机理，以提高存储器的性能；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）采用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存储器分层结构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来满足计算机系统对存储器不同方面的要求。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典型的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三级存储体系结构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，分为“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高速缓冲存储器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”三个层次。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4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、主存储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直接编程访问的存储器，它存放当前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需要执行的程序与需要处理的数据。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存取速度快，容量有限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92" y="2306789"/>
            <a:ext cx="3435550" cy="3722571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24441" y="3349959"/>
            <a:ext cx="5425551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为满足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编程直接访问的需要，对主存储器的基本要求有三条：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随机访问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(2)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工作速度快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(3)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具有一定的存储容量</a:t>
            </a:r>
          </a:p>
        </p:txBody>
      </p:sp>
    </p:spTree>
    <p:extLst>
      <p:ext uri="{BB962C8B-B14F-4D97-AF65-F5344CB8AC3E}">
        <p14:creationId xmlns:p14="http://schemas.microsoft.com/office/powerpoint/2010/main" val="557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5985805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、外存储器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用来存放需要联机保存但暂不使用的大量程序与数据。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特定：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存取速度较慢，容量很大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22" y="1310987"/>
            <a:ext cx="2754866" cy="2985020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51383" y="3240758"/>
            <a:ext cx="5971563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程序与数据只有进入主存才能真正运行，而外存储器是作为后援的。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65D5CD26-B174-4380-97FE-0B3F5E208724}"/>
              </a:ext>
            </a:extLst>
          </p:cNvPr>
          <p:cNvSpPr txBox="1"/>
          <p:nvPr/>
        </p:nvSpPr>
        <p:spPr>
          <a:xfrm>
            <a:off x="151383" y="4480073"/>
            <a:ext cx="885320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、高速缓存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：高速缓存中存放的是最近要使用的程序与数据，作为主存中当前活跃信息的副本。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存取速度很快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，容量很小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build="p"/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877825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、层次结构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-Cache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需解决：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地址映射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直接映射：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主存的每一块只能映射到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的固定块中。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全相联映射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主存的每一块可以映射到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的任一块。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组相联映射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主存的每一块可以映射到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的多个固定块。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11825</TotalTime>
  <Words>3913</Words>
  <Application>Microsoft Office PowerPoint</Application>
  <PresentationFormat>全屏显示(4:3)</PresentationFormat>
  <Paragraphs>561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等线</vt:lpstr>
      <vt:lpstr>黑体</vt:lpstr>
      <vt:lpstr>华文行楷</vt:lpstr>
      <vt:lpstr>华文隶书</vt:lpstr>
      <vt:lpstr>楷体</vt:lpstr>
      <vt:lpstr>隶书</vt:lpstr>
      <vt:lpstr>微软雅黑</vt:lpstr>
      <vt:lpstr>Arial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1360</cp:revision>
  <dcterms:created xsi:type="dcterms:W3CDTF">2018-07-22T02:36:00Z</dcterms:created>
  <dcterms:modified xsi:type="dcterms:W3CDTF">2020-10-14T03:34:34Z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