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3.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9"/>
  </p:notesMasterIdLst>
  <p:handoutMasterIdLst>
    <p:handoutMasterId r:id="rId60"/>
  </p:handoutMasterIdLst>
  <p:sldIdLst>
    <p:sldId id="842" r:id="rId2"/>
    <p:sldId id="843" r:id="rId3"/>
    <p:sldId id="844" r:id="rId4"/>
    <p:sldId id="845" r:id="rId5"/>
    <p:sldId id="871" r:id="rId6"/>
    <p:sldId id="904" r:id="rId7"/>
    <p:sldId id="905" r:id="rId8"/>
    <p:sldId id="906" r:id="rId9"/>
    <p:sldId id="949" r:id="rId10"/>
    <p:sldId id="907" r:id="rId11"/>
    <p:sldId id="910" r:id="rId12"/>
    <p:sldId id="908" r:id="rId13"/>
    <p:sldId id="404" r:id="rId14"/>
    <p:sldId id="405" r:id="rId15"/>
    <p:sldId id="406" r:id="rId16"/>
    <p:sldId id="912" r:id="rId17"/>
    <p:sldId id="913" r:id="rId18"/>
    <p:sldId id="914" r:id="rId19"/>
    <p:sldId id="915" r:id="rId20"/>
    <p:sldId id="916" r:id="rId21"/>
    <p:sldId id="407" r:id="rId22"/>
    <p:sldId id="408" r:id="rId23"/>
    <p:sldId id="409" r:id="rId24"/>
    <p:sldId id="410" r:id="rId25"/>
    <p:sldId id="950" r:id="rId26"/>
    <p:sldId id="917" r:id="rId27"/>
    <p:sldId id="918" r:id="rId28"/>
    <p:sldId id="919" r:id="rId29"/>
    <p:sldId id="920" r:id="rId30"/>
    <p:sldId id="921" r:id="rId31"/>
    <p:sldId id="922" r:id="rId32"/>
    <p:sldId id="923" r:id="rId33"/>
    <p:sldId id="924" r:id="rId34"/>
    <p:sldId id="925" r:id="rId35"/>
    <p:sldId id="926" r:id="rId36"/>
    <p:sldId id="928" r:id="rId37"/>
    <p:sldId id="929" r:id="rId38"/>
    <p:sldId id="930" r:id="rId39"/>
    <p:sldId id="931" r:id="rId40"/>
    <p:sldId id="932" r:id="rId41"/>
    <p:sldId id="933" r:id="rId42"/>
    <p:sldId id="934" r:id="rId43"/>
    <p:sldId id="935" r:id="rId44"/>
    <p:sldId id="938" r:id="rId45"/>
    <p:sldId id="936" r:id="rId46"/>
    <p:sldId id="939" r:id="rId47"/>
    <p:sldId id="937" r:id="rId48"/>
    <p:sldId id="940" r:id="rId49"/>
    <p:sldId id="941" r:id="rId50"/>
    <p:sldId id="942" r:id="rId51"/>
    <p:sldId id="943" r:id="rId52"/>
    <p:sldId id="944" r:id="rId53"/>
    <p:sldId id="945" r:id="rId54"/>
    <p:sldId id="946" r:id="rId55"/>
    <p:sldId id="948" r:id="rId56"/>
    <p:sldId id="947" r:id="rId57"/>
    <p:sldId id="730" r:id="rId58"/>
  </p:sldIdLst>
  <p:sldSz cx="9144000" cy="6858000" type="screen4x3"/>
  <p:notesSz cx="6858000" cy="9144000"/>
  <p:custDataLst>
    <p:tags r:id="rId6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7">
          <p15:clr>
            <a:srgbClr val="A4A3A4"/>
          </p15:clr>
        </p15:guide>
        <p15:guide id="2" pos="190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3417F"/>
    <a:srgbClr val="0563C1"/>
    <a:srgbClr val="004578"/>
    <a:srgbClr val="2F5597"/>
    <a:srgbClr val="ED7D31"/>
    <a:srgbClr val="FF9900"/>
    <a:srgbClr val="FFFFFF"/>
    <a:srgbClr val="4472C4"/>
    <a:srgbClr val="FF0000"/>
    <a:srgbClr val="F0DA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52" autoAdjust="0"/>
    <p:restoredTop sz="94654" autoAdjust="0"/>
  </p:normalViewPr>
  <p:slideViewPr>
    <p:cSldViewPr snapToGrid="0" showGuides="1">
      <p:cViewPr varScale="1">
        <p:scale>
          <a:sx n="80" d="100"/>
          <a:sy n="80" d="100"/>
        </p:scale>
        <p:origin x="764" y="64"/>
      </p:cViewPr>
      <p:guideLst>
        <p:guide orient="horz" pos="2107"/>
        <p:guide pos="1908"/>
      </p:guideLst>
    </p:cSldViewPr>
  </p:slideViewPr>
  <p:outlineViewPr>
    <p:cViewPr>
      <p:scale>
        <a:sx n="33" d="100"/>
        <a:sy n="33" d="100"/>
      </p:scale>
      <p:origin x="0" y="-273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0" d="100"/>
          <a:sy n="80" d="100"/>
        </p:scale>
        <p:origin x="3552"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5A1862-72E1-426C-855A-D48747319FD8}" type="datetimeFigureOut">
              <a:rPr lang="zh-CN" altLang="en-US" smtClean="0"/>
              <a:t>2020/10/16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B0BC9D-12F8-4D67-BEC5-611AE33D2FA7}"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95E01-A3AA-414B-AC91-6247B051C58A}" type="datetimeFigureOut">
              <a:rPr lang="zh-CN" altLang="en-US" smtClean="0"/>
              <a:t>2020/10/16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026A4-9EE3-4D0D-8D3A-764529D129E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11</a:t>
            </a:fld>
            <a:endParaRPr lang="zh-CN" altLang="en-US"/>
          </a:p>
        </p:txBody>
      </p:sp>
    </p:spTree>
    <p:extLst>
      <p:ext uri="{BB962C8B-B14F-4D97-AF65-F5344CB8AC3E}">
        <p14:creationId xmlns:p14="http://schemas.microsoft.com/office/powerpoint/2010/main" val="1807350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12</a:t>
            </a:fld>
            <a:endParaRPr lang="zh-CN" altLang="en-US"/>
          </a:p>
        </p:txBody>
      </p:sp>
    </p:spTree>
    <p:extLst>
      <p:ext uri="{BB962C8B-B14F-4D97-AF65-F5344CB8AC3E}">
        <p14:creationId xmlns:p14="http://schemas.microsoft.com/office/powerpoint/2010/main" val="502071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16</a:t>
            </a:fld>
            <a:endParaRPr lang="zh-CN" altLang="en-US"/>
          </a:p>
        </p:txBody>
      </p:sp>
    </p:spTree>
    <p:extLst>
      <p:ext uri="{BB962C8B-B14F-4D97-AF65-F5344CB8AC3E}">
        <p14:creationId xmlns:p14="http://schemas.microsoft.com/office/powerpoint/2010/main" val="2911934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17</a:t>
            </a:fld>
            <a:endParaRPr lang="zh-CN" altLang="en-US"/>
          </a:p>
        </p:txBody>
      </p:sp>
    </p:spTree>
    <p:extLst>
      <p:ext uri="{BB962C8B-B14F-4D97-AF65-F5344CB8AC3E}">
        <p14:creationId xmlns:p14="http://schemas.microsoft.com/office/powerpoint/2010/main" val="2525356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18</a:t>
            </a:fld>
            <a:endParaRPr lang="zh-CN" altLang="en-US"/>
          </a:p>
        </p:txBody>
      </p:sp>
    </p:spTree>
    <p:extLst>
      <p:ext uri="{BB962C8B-B14F-4D97-AF65-F5344CB8AC3E}">
        <p14:creationId xmlns:p14="http://schemas.microsoft.com/office/powerpoint/2010/main" val="3387227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19</a:t>
            </a:fld>
            <a:endParaRPr lang="zh-CN" altLang="en-US"/>
          </a:p>
        </p:txBody>
      </p:sp>
    </p:spTree>
    <p:extLst>
      <p:ext uri="{BB962C8B-B14F-4D97-AF65-F5344CB8AC3E}">
        <p14:creationId xmlns:p14="http://schemas.microsoft.com/office/powerpoint/2010/main" val="1118402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20</a:t>
            </a:fld>
            <a:endParaRPr lang="zh-CN" altLang="en-US"/>
          </a:p>
        </p:txBody>
      </p:sp>
    </p:spTree>
    <p:extLst>
      <p:ext uri="{BB962C8B-B14F-4D97-AF65-F5344CB8AC3E}">
        <p14:creationId xmlns:p14="http://schemas.microsoft.com/office/powerpoint/2010/main" val="2841507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25</a:t>
            </a:fld>
            <a:endParaRPr lang="zh-CN" altLang="en-US"/>
          </a:p>
        </p:txBody>
      </p:sp>
    </p:spTree>
    <p:extLst>
      <p:ext uri="{BB962C8B-B14F-4D97-AF65-F5344CB8AC3E}">
        <p14:creationId xmlns:p14="http://schemas.microsoft.com/office/powerpoint/2010/main" val="1823568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26</a:t>
            </a:fld>
            <a:endParaRPr lang="zh-CN" altLang="en-US"/>
          </a:p>
        </p:txBody>
      </p:sp>
    </p:spTree>
    <p:extLst>
      <p:ext uri="{BB962C8B-B14F-4D97-AF65-F5344CB8AC3E}">
        <p14:creationId xmlns:p14="http://schemas.microsoft.com/office/powerpoint/2010/main" val="4028269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27</a:t>
            </a:fld>
            <a:endParaRPr lang="zh-CN" altLang="en-US"/>
          </a:p>
        </p:txBody>
      </p:sp>
    </p:spTree>
    <p:extLst>
      <p:ext uri="{BB962C8B-B14F-4D97-AF65-F5344CB8AC3E}">
        <p14:creationId xmlns:p14="http://schemas.microsoft.com/office/powerpoint/2010/main" val="1622781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342900" indent="-342900" algn="l" eaLnBrk="1" hangingPunct="1">
              <a:lnSpc>
                <a:spcPct val="115000"/>
              </a:lnSpc>
              <a:spcBef>
                <a:spcPct val="10000"/>
              </a:spcBef>
              <a:buFont typeface="Wingdings" panose="05000000000000000000" pitchFamily="2" charset="2"/>
              <a:buChar char="n"/>
            </a:pPr>
            <a:endParaRPr lang="zh-CN" altLang="en-US" dirty="0"/>
          </a:p>
        </p:txBody>
      </p:sp>
      <p:sp>
        <p:nvSpPr>
          <p:cNvPr id="4" name="灯片编号占位符 3"/>
          <p:cNvSpPr>
            <a:spLocks noGrp="1"/>
          </p:cNvSpPr>
          <p:nvPr>
            <p:ph type="sldNum" sz="quarter" idx="10"/>
          </p:nvPr>
        </p:nvSpPr>
        <p:spPr/>
        <p:txBody>
          <a:bodyPr/>
          <a:lstStyle/>
          <a:p>
            <a:fld id="{FD8026A4-9EE3-4D0D-8D3A-764529D129E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28</a:t>
            </a:fld>
            <a:endParaRPr lang="zh-CN" altLang="en-US"/>
          </a:p>
        </p:txBody>
      </p:sp>
    </p:spTree>
    <p:extLst>
      <p:ext uri="{BB962C8B-B14F-4D97-AF65-F5344CB8AC3E}">
        <p14:creationId xmlns:p14="http://schemas.microsoft.com/office/powerpoint/2010/main" val="2896319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29</a:t>
            </a:fld>
            <a:endParaRPr lang="zh-CN" altLang="en-US"/>
          </a:p>
        </p:txBody>
      </p:sp>
    </p:spTree>
    <p:extLst>
      <p:ext uri="{BB962C8B-B14F-4D97-AF65-F5344CB8AC3E}">
        <p14:creationId xmlns:p14="http://schemas.microsoft.com/office/powerpoint/2010/main" val="19414544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30</a:t>
            </a:fld>
            <a:endParaRPr lang="zh-CN" altLang="en-US"/>
          </a:p>
        </p:txBody>
      </p:sp>
    </p:spTree>
    <p:extLst>
      <p:ext uri="{BB962C8B-B14F-4D97-AF65-F5344CB8AC3E}">
        <p14:creationId xmlns:p14="http://schemas.microsoft.com/office/powerpoint/2010/main" val="3032273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31</a:t>
            </a:fld>
            <a:endParaRPr lang="zh-CN" altLang="en-US"/>
          </a:p>
        </p:txBody>
      </p:sp>
    </p:spTree>
    <p:extLst>
      <p:ext uri="{BB962C8B-B14F-4D97-AF65-F5344CB8AC3E}">
        <p14:creationId xmlns:p14="http://schemas.microsoft.com/office/powerpoint/2010/main" val="2476042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32</a:t>
            </a:fld>
            <a:endParaRPr lang="zh-CN" altLang="en-US"/>
          </a:p>
        </p:txBody>
      </p:sp>
    </p:spTree>
    <p:extLst>
      <p:ext uri="{BB962C8B-B14F-4D97-AF65-F5344CB8AC3E}">
        <p14:creationId xmlns:p14="http://schemas.microsoft.com/office/powerpoint/2010/main" val="39227283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33</a:t>
            </a:fld>
            <a:endParaRPr lang="zh-CN" altLang="en-US"/>
          </a:p>
        </p:txBody>
      </p:sp>
    </p:spTree>
    <p:extLst>
      <p:ext uri="{BB962C8B-B14F-4D97-AF65-F5344CB8AC3E}">
        <p14:creationId xmlns:p14="http://schemas.microsoft.com/office/powerpoint/2010/main" val="32659528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34</a:t>
            </a:fld>
            <a:endParaRPr lang="zh-CN" altLang="en-US"/>
          </a:p>
        </p:txBody>
      </p:sp>
    </p:spTree>
    <p:extLst>
      <p:ext uri="{BB962C8B-B14F-4D97-AF65-F5344CB8AC3E}">
        <p14:creationId xmlns:p14="http://schemas.microsoft.com/office/powerpoint/2010/main" val="2442943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35</a:t>
            </a:fld>
            <a:endParaRPr lang="zh-CN" altLang="en-US"/>
          </a:p>
        </p:txBody>
      </p:sp>
    </p:spTree>
    <p:extLst>
      <p:ext uri="{BB962C8B-B14F-4D97-AF65-F5344CB8AC3E}">
        <p14:creationId xmlns:p14="http://schemas.microsoft.com/office/powerpoint/2010/main" val="25793346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36</a:t>
            </a:fld>
            <a:endParaRPr lang="zh-CN" altLang="en-US"/>
          </a:p>
        </p:txBody>
      </p:sp>
    </p:spTree>
    <p:extLst>
      <p:ext uri="{BB962C8B-B14F-4D97-AF65-F5344CB8AC3E}">
        <p14:creationId xmlns:p14="http://schemas.microsoft.com/office/powerpoint/2010/main" val="41060829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37</a:t>
            </a:fld>
            <a:endParaRPr lang="zh-CN" altLang="en-US"/>
          </a:p>
        </p:txBody>
      </p:sp>
    </p:spTree>
    <p:extLst>
      <p:ext uri="{BB962C8B-B14F-4D97-AF65-F5344CB8AC3E}">
        <p14:creationId xmlns:p14="http://schemas.microsoft.com/office/powerpoint/2010/main" val="419167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a:t>
            </a:fld>
            <a:endParaRPr lang="zh-CN" altLang="en-US"/>
          </a:p>
        </p:txBody>
      </p:sp>
    </p:spTree>
    <p:extLst>
      <p:ext uri="{BB962C8B-B14F-4D97-AF65-F5344CB8AC3E}">
        <p14:creationId xmlns:p14="http://schemas.microsoft.com/office/powerpoint/2010/main" val="9264069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38</a:t>
            </a:fld>
            <a:endParaRPr lang="zh-CN" altLang="en-US"/>
          </a:p>
        </p:txBody>
      </p:sp>
    </p:spTree>
    <p:extLst>
      <p:ext uri="{BB962C8B-B14F-4D97-AF65-F5344CB8AC3E}">
        <p14:creationId xmlns:p14="http://schemas.microsoft.com/office/powerpoint/2010/main" val="865212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39</a:t>
            </a:fld>
            <a:endParaRPr lang="zh-CN" altLang="en-US"/>
          </a:p>
        </p:txBody>
      </p:sp>
    </p:spTree>
    <p:extLst>
      <p:ext uri="{BB962C8B-B14F-4D97-AF65-F5344CB8AC3E}">
        <p14:creationId xmlns:p14="http://schemas.microsoft.com/office/powerpoint/2010/main" val="14569486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40</a:t>
            </a:fld>
            <a:endParaRPr lang="zh-CN" altLang="en-US"/>
          </a:p>
        </p:txBody>
      </p:sp>
    </p:spTree>
    <p:extLst>
      <p:ext uri="{BB962C8B-B14F-4D97-AF65-F5344CB8AC3E}">
        <p14:creationId xmlns:p14="http://schemas.microsoft.com/office/powerpoint/2010/main" val="24488397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41</a:t>
            </a:fld>
            <a:endParaRPr lang="zh-CN" altLang="en-US"/>
          </a:p>
        </p:txBody>
      </p:sp>
    </p:spTree>
    <p:extLst>
      <p:ext uri="{BB962C8B-B14F-4D97-AF65-F5344CB8AC3E}">
        <p14:creationId xmlns:p14="http://schemas.microsoft.com/office/powerpoint/2010/main" val="30466500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42</a:t>
            </a:fld>
            <a:endParaRPr lang="zh-CN" altLang="en-US"/>
          </a:p>
        </p:txBody>
      </p:sp>
    </p:spTree>
    <p:extLst>
      <p:ext uri="{BB962C8B-B14F-4D97-AF65-F5344CB8AC3E}">
        <p14:creationId xmlns:p14="http://schemas.microsoft.com/office/powerpoint/2010/main" val="11816736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43</a:t>
            </a:fld>
            <a:endParaRPr lang="zh-CN" altLang="en-US"/>
          </a:p>
        </p:txBody>
      </p:sp>
    </p:spTree>
    <p:extLst>
      <p:ext uri="{BB962C8B-B14F-4D97-AF65-F5344CB8AC3E}">
        <p14:creationId xmlns:p14="http://schemas.microsoft.com/office/powerpoint/2010/main" val="2721611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44</a:t>
            </a:fld>
            <a:endParaRPr lang="zh-CN" altLang="en-US"/>
          </a:p>
        </p:txBody>
      </p:sp>
    </p:spTree>
    <p:extLst>
      <p:ext uri="{BB962C8B-B14F-4D97-AF65-F5344CB8AC3E}">
        <p14:creationId xmlns:p14="http://schemas.microsoft.com/office/powerpoint/2010/main" val="33786296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45</a:t>
            </a:fld>
            <a:endParaRPr lang="zh-CN" altLang="en-US"/>
          </a:p>
        </p:txBody>
      </p:sp>
    </p:spTree>
    <p:extLst>
      <p:ext uri="{BB962C8B-B14F-4D97-AF65-F5344CB8AC3E}">
        <p14:creationId xmlns:p14="http://schemas.microsoft.com/office/powerpoint/2010/main" val="14052324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46</a:t>
            </a:fld>
            <a:endParaRPr lang="zh-CN" altLang="en-US"/>
          </a:p>
        </p:txBody>
      </p:sp>
    </p:spTree>
    <p:extLst>
      <p:ext uri="{BB962C8B-B14F-4D97-AF65-F5344CB8AC3E}">
        <p14:creationId xmlns:p14="http://schemas.microsoft.com/office/powerpoint/2010/main" val="23686997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47</a:t>
            </a:fld>
            <a:endParaRPr lang="zh-CN" altLang="en-US"/>
          </a:p>
        </p:txBody>
      </p:sp>
    </p:spTree>
    <p:extLst>
      <p:ext uri="{BB962C8B-B14F-4D97-AF65-F5344CB8AC3E}">
        <p14:creationId xmlns:p14="http://schemas.microsoft.com/office/powerpoint/2010/main" val="2447087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a:t>
            </a:fld>
            <a:endParaRPr lang="zh-CN" altLang="en-US"/>
          </a:p>
        </p:txBody>
      </p:sp>
    </p:spTree>
    <p:extLst>
      <p:ext uri="{BB962C8B-B14F-4D97-AF65-F5344CB8AC3E}">
        <p14:creationId xmlns:p14="http://schemas.microsoft.com/office/powerpoint/2010/main" val="35485353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48</a:t>
            </a:fld>
            <a:endParaRPr lang="zh-CN" altLang="en-US"/>
          </a:p>
        </p:txBody>
      </p:sp>
    </p:spTree>
    <p:extLst>
      <p:ext uri="{BB962C8B-B14F-4D97-AF65-F5344CB8AC3E}">
        <p14:creationId xmlns:p14="http://schemas.microsoft.com/office/powerpoint/2010/main" val="878142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49</a:t>
            </a:fld>
            <a:endParaRPr lang="zh-CN" altLang="en-US"/>
          </a:p>
        </p:txBody>
      </p:sp>
    </p:spTree>
    <p:extLst>
      <p:ext uri="{BB962C8B-B14F-4D97-AF65-F5344CB8AC3E}">
        <p14:creationId xmlns:p14="http://schemas.microsoft.com/office/powerpoint/2010/main" val="3074903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50</a:t>
            </a:fld>
            <a:endParaRPr lang="zh-CN" altLang="en-US"/>
          </a:p>
        </p:txBody>
      </p:sp>
    </p:spTree>
    <p:extLst>
      <p:ext uri="{BB962C8B-B14F-4D97-AF65-F5344CB8AC3E}">
        <p14:creationId xmlns:p14="http://schemas.microsoft.com/office/powerpoint/2010/main" val="38655709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51</a:t>
            </a:fld>
            <a:endParaRPr lang="zh-CN" altLang="en-US"/>
          </a:p>
        </p:txBody>
      </p:sp>
    </p:spTree>
    <p:extLst>
      <p:ext uri="{BB962C8B-B14F-4D97-AF65-F5344CB8AC3E}">
        <p14:creationId xmlns:p14="http://schemas.microsoft.com/office/powerpoint/2010/main" val="38063523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52</a:t>
            </a:fld>
            <a:endParaRPr lang="zh-CN" altLang="en-US"/>
          </a:p>
        </p:txBody>
      </p:sp>
    </p:spTree>
    <p:extLst>
      <p:ext uri="{BB962C8B-B14F-4D97-AF65-F5344CB8AC3E}">
        <p14:creationId xmlns:p14="http://schemas.microsoft.com/office/powerpoint/2010/main" val="40066863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53</a:t>
            </a:fld>
            <a:endParaRPr lang="zh-CN" altLang="en-US"/>
          </a:p>
        </p:txBody>
      </p:sp>
    </p:spTree>
    <p:extLst>
      <p:ext uri="{BB962C8B-B14F-4D97-AF65-F5344CB8AC3E}">
        <p14:creationId xmlns:p14="http://schemas.microsoft.com/office/powerpoint/2010/main" val="29191933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54</a:t>
            </a:fld>
            <a:endParaRPr lang="zh-CN" altLang="en-US"/>
          </a:p>
        </p:txBody>
      </p:sp>
    </p:spTree>
    <p:extLst>
      <p:ext uri="{BB962C8B-B14F-4D97-AF65-F5344CB8AC3E}">
        <p14:creationId xmlns:p14="http://schemas.microsoft.com/office/powerpoint/2010/main" val="29809621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55</a:t>
            </a:fld>
            <a:endParaRPr lang="zh-CN" altLang="en-US"/>
          </a:p>
        </p:txBody>
      </p:sp>
    </p:spTree>
    <p:extLst>
      <p:ext uri="{BB962C8B-B14F-4D97-AF65-F5344CB8AC3E}">
        <p14:creationId xmlns:p14="http://schemas.microsoft.com/office/powerpoint/2010/main" val="23968509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56</a:t>
            </a:fld>
            <a:endParaRPr lang="zh-CN" altLang="en-US"/>
          </a:p>
        </p:txBody>
      </p:sp>
    </p:spTree>
    <p:extLst>
      <p:ext uri="{BB962C8B-B14F-4D97-AF65-F5344CB8AC3E}">
        <p14:creationId xmlns:p14="http://schemas.microsoft.com/office/powerpoint/2010/main" val="25145748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57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6</a:t>
            </a:fld>
            <a:endParaRPr lang="zh-CN" altLang="en-US"/>
          </a:p>
        </p:txBody>
      </p:sp>
    </p:spTree>
    <p:extLst>
      <p:ext uri="{BB962C8B-B14F-4D97-AF65-F5344CB8AC3E}">
        <p14:creationId xmlns:p14="http://schemas.microsoft.com/office/powerpoint/2010/main" val="1817010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7</a:t>
            </a:fld>
            <a:endParaRPr lang="zh-CN" altLang="en-US"/>
          </a:p>
        </p:txBody>
      </p:sp>
    </p:spTree>
    <p:extLst>
      <p:ext uri="{BB962C8B-B14F-4D97-AF65-F5344CB8AC3E}">
        <p14:creationId xmlns:p14="http://schemas.microsoft.com/office/powerpoint/2010/main" val="3318577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8</a:t>
            </a:fld>
            <a:endParaRPr lang="zh-CN" altLang="en-US"/>
          </a:p>
        </p:txBody>
      </p:sp>
    </p:spTree>
    <p:extLst>
      <p:ext uri="{BB962C8B-B14F-4D97-AF65-F5344CB8AC3E}">
        <p14:creationId xmlns:p14="http://schemas.microsoft.com/office/powerpoint/2010/main" val="4216048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9</a:t>
            </a:fld>
            <a:endParaRPr lang="zh-CN" altLang="en-US"/>
          </a:p>
        </p:txBody>
      </p:sp>
    </p:spTree>
    <p:extLst>
      <p:ext uri="{BB962C8B-B14F-4D97-AF65-F5344CB8AC3E}">
        <p14:creationId xmlns:p14="http://schemas.microsoft.com/office/powerpoint/2010/main" val="94082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10</a:t>
            </a:fld>
            <a:endParaRPr lang="zh-CN" altLang="en-US"/>
          </a:p>
        </p:txBody>
      </p:sp>
    </p:spTree>
    <p:extLst>
      <p:ext uri="{BB962C8B-B14F-4D97-AF65-F5344CB8AC3E}">
        <p14:creationId xmlns:p14="http://schemas.microsoft.com/office/powerpoint/2010/main" val="4192004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DBC5FCE-E0B4-450A-8814-99D94273BEB8}" type="datetime1">
              <a:rPr lang="zh-CN" altLang="en-US" smtClean="0"/>
              <a:t>2020/10/16</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第四章 存储器子系统</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0BA3992-3923-4131-A345-CCC271863EDC}" type="datetime1">
              <a:rPr lang="zh-CN" altLang="en-US" smtClean="0"/>
              <a:t>2020/10/16</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第四章 存储器子系统</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A2B995C-26EE-4FBF-8C26-AE710BD60A00}" type="datetime1">
              <a:rPr lang="zh-CN" altLang="en-US" smtClean="0"/>
              <a:t>2020/10/16</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第四章 存储器子系统</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8BDE73A-6BB3-40C6-B4BE-DA316C10F9BA}" type="datetime1">
              <a:rPr lang="zh-CN" altLang="en-US" smtClean="0"/>
              <a:t>2020/10/16</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第四章 存储器子系统</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1F77B30-7A77-42E8-BFF1-C6609E9E97FE}" type="datetime1">
              <a:rPr lang="zh-CN" altLang="en-US" smtClean="0"/>
              <a:t>2020/10/16</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第四章 存储器子系统</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2C218A1-47D9-4C24-9C7D-66132DA242E2}" type="datetime1">
              <a:rPr lang="zh-CN" altLang="en-US" smtClean="0"/>
              <a:t>2020/10/16</a:t>
            </a:fld>
            <a:endParaRPr lang="zh-CN" altLang="en-US"/>
          </a:p>
        </p:txBody>
      </p:sp>
      <p:sp>
        <p:nvSpPr>
          <p:cNvPr id="6" name="Footer Placeholder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BBCFB3F-153C-4CC6-80F6-1B7C47A85386}" type="datetime1">
              <a:rPr lang="zh-CN" altLang="en-US" smtClean="0"/>
              <a:t>2020/10/16</a:t>
            </a:fld>
            <a:endParaRPr lang="zh-CN" altLang="en-US"/>
          </a:p>
        </p:txBody>
      </p:sp>
      <p:sp>
        <p:nvSpPr>
          <p:cNvPr id="8" name="Footer Placeholder 7"/>
          <p:cNvSpPr>
            <a:spLocks noGrp="1"/>
          </p:cNvSpPr>
          <p:nvPr>
            <p:ph type="ftr" sz="quarter" idx="11"/>
          </p:nvPr>
        </p:nvSpPr>
        <p:spPr/>
        <p:txBody>
          <a:bodyPr/>
          <a:lstStyle/>
          <a:p>
            <a:r>
              <a:rPr lang="zh-CN" altLang="en-US"/>
              <a:t>计算机组成原理</a:t>
            </a:r>
            <a:r>
              <a:rPr lang="en-US" altLang="zh-CN"/>
              <a:t>--</a:t>
            </a:r>
            <a:r>
              <a:rPr lang="zh-CN" altLang="en-US"/>
              <a:t>第四章 存储器子系统</a:t>
            </a:r>
          </a:p>
        </p:txBody>
      </p:sp>
      <p:sp>
        <p:nvSpPr>
          <p:cNvPr id="9" name="Slide Number Placeholder 8"/>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97151C2-1B4A-442C-B540-4CB34522AD40}" type="datetime1">
              <a:rPr lang="zh-CN" altLang="en-US" smtClean="0"/>
              <a:t>2020/10/16</a:t>
            </a:fld>
            <a:endParaRPr lang="zh-CN" altLang="en-US"/>
          </a:p>
        </p:txBody>
      </p:sp>
      <p:sp>
        <p:nvSpPr>
          <p:cNvPr id="4" name="Footer Placeholder 3"/>
          <p:cNvSpPr>
            <a:spLocks noGrp="1"/>
          </p:cNvSpPr>
          <p:nvPr>
            <p:ph type="ftr" sz="quarter" idx="11"/>
          </p:nvPr>
        </p:nvSpPr>
        <p:spPr/>
        <p:txBody>
          <a:bodyPr/>
          <a:lstStyle/>
          <a:p>
            <a:r>
              <a:rPr lang="zh-CN" altLang="en-US"/>
              <a:t>计算机组成原理</a:t>
            </a:r>
            <a:r>
              <a:rPr lang="en-US" altLang="zh-CN"/>
              <a:t>--</a:t>
            </a:r>
            <a:r>
              <a:rPr lang="zh-CN" altLang="en-US"/>
              <a:t>第四章 存储器子系统</a:t>
            </a:r>
          </a:p>
        </p:txBody>
      </p:sp>
      <p:sp>
        <p:nvSpPr>
          <p:cNvPr id="5" name="Slide Number Placeholder 4"/>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925B81-4440-40CC-A0C8-F97F7519C7E2}" type="datetime1">
              <a:rPr lang="zh-CN" altLang="en-US" smtClean="0"/>
              <a:t>2020/10/16</a:t>
            </a:fld>
            <a:endParaRPr lang="zh-CN" altLang="en-US"/>
          </a:p>
        </p:txBody>
      </p:sp>
      <p:sp>
        <p:nvSpPr>
          <p:cNvPr id="3" name="Footer Placeholder 2"/>
          <p:cNvSpPr>
            <a:spLocks noGrp="1"/>
          </p:cNvSpPr>
          <p:nvPr>
            <p:ph type="ftr" sz="quarter" idx="11"/>
          </p:nvPr>
        </p:nvSpPr>
        <p:spPr/>
        <p:txBody>
          <a:bodyPr/>
          <a:lstStyle/>
          <a:p>
            <a:r>
              <a:rPr lang="zh-CN" altLang="en-US"/>
              <a:t>计算机组成原理</a:t>
            </a:r>
            <a:r>
              <a:rPr lang="en-US" altLang="zh-CN"/>
              <a:t>--</a:t>
            </a:r>
            <a:r>
              <a:rPr lang="zh-CN" altLang="en-US"/>
              <a:t>第四章 存储器子系统</a:t>
            </a:r>
          </a:p>
        </p:txBody>
      </p:sp>
      <p:sp>
        <p:nvSpPr>
          <p:cNvPr id="4" name="Slide Number Placeholder 3"/>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2414516-2D30-44B3-ACF7-9D8FDA9D2A49}" type="datetime1">
              <a:rPr lang="zh-CN" altLang="en-US" smtClean="0"/>
              <a:t>2020/10/16</a:t>
            </a:fld>
            <a:endParaRPr lang="zh-CN" altLang="en-US"/>
          </a:p>
        </p:txBody>
      </p:sp>
      <p:sp>
        <p:nvSpPr>
          <p:cNvPr id="6" name="Footer Placeholder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69BC005-004C-4072-829D-2E5B3FBCF940}" type="datetime1">
              <a:rPr lang="zh-CN" altLang="en-US" smtClean="0"/>
              <a:t>2020/10/16</a:t>
            </a:fld>
            <a:endParaRPr lang="zh-CN" altLang="en-US"/>
          </a:p>
        </p:txBody>
      </p:sp>
      <p:sp>
        <p:nvSpPr>
          <p:cNvPr id="6" name="Footer Placeholder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5EE9E3-6631-48CD-885B-967F7A8FE45F}" type="datetime1">
              <a:rPr lang="zh-CN" altLang="en-US" smtClean="0"/>
              <a:t>2020/10/16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计算机组成原理</a:t>
            </a:r>
            <a:r>
              <a:rPr lang="en-US" altLang="zh-CN"/>
              <a:t>--</a:t>
            </a:r>
            <a:r>
              <a:rPr lang="zh-CN" altLang="en-US"/>
              <a:t>第四章 存储器子系统</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31227-691F-4B7F-8493-F4368ED9216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90.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2.xml"/><Relationship Id="rId5" Type="http://schemas.openxmlformats.org/officeDocument/2006/relationships/image" Target="../media/image6.pn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0.jpe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11.jpe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12.emf"/><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11.jpe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6.xml"/><Relationship Id="rId5" Type="http://schemas.openxmlformats.org/officeDocument/2006/relationships/image" Target="../media/image13.emf"/><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4.jpe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hyperlink" Target="http://hi.baidu.com/zhenmcu/item/db7fb5354c5d2b172e20c4ae" TargetMode="External"/><Relationship Id="rId5" Type="http://schemas.openxmlformats.org/officeDocument/2006/relationships/image" Target="../media/image26.png"/><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28.png"/><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tags" Target="../tags/tag3.xml"/><Relationship Id="rId5" Type="http://schemas.openxmlformats.org/officeDocument/2006/relationships/image" Target="../media/image6.png"/><Relationship Id="rId4" Type="http://schemas.openxmlformats.org/officeDocument/2006/relationships/image" Target="../media/image1.jpeg"/></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29.png"/><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6.xml"/><Relationship Id="rId5" Type="http://schemas.openxmlformats.org/officeDocument/2006/relationships/image" Target="../media/image17.jpeg"/><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25.png"/><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6.xml"/><Relationship Id="rId5" Type="http://schemas.openxmlformats.org/officeDocument/2006/relationships/image" Target="../media/image18.jpeg"/><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8.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9.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5" name="矩形 4"/>
          <p:cNvSpPr/>
          <p:nvPr/>
        </p:nvSpPr>
        <p:spPr>
          <a:xfrm>
            <a:off x="-11990" y="8050"/>
            <a:ext cx="9181652" cy="6901031"/>
          </a:xfrm>
          <a:prstGeom prst="rect">
            <a:avLst/>
          </a:prstGeom>
          <a:solidFill>
            <a:schemeClr val="bg1">
              <a:alpha val="5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2298198" y="3054281"/>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293131" y="3196018"/>
            <a:ext cx="4579143" cy="645160"/>
          </a:xfrm>
          <a:prstGeom prst="rect">
            <a:avLst/>
          </a:prstGeom>
          <a:noFill/>
        </p:spPr>
        <p:txBody>
          <a:bodyPr wrap="square" rtlCol="0">
            <a:spAutoFit/>
          </a:bodyPr>
          <a:lstStyle/>
          <a:p>
            <a:pPr algn="ctr" defTabSz="685800">
              <a:defRPr/>
            </a:pPr>
            <a:r>
              <a:rPr lang="zh-CN" altLang="en-US" sz="3600" b="1" dirty="0">
                <a:solidFill>
                  <a:srgbClr val="004578"/>
                </a:solidFill>
                <a:latin typeface="微软雅黑" panose="020B0503020204020204" pitchFamily="34" charset="-122"/>
                <a:ea typeface="微软雅黑" panose="020B0503020204020204" pitchFamily="34" charset="-122"/>
              </a:rPr>
              <a:t>计算机组成原理</a:t>
            </a:r>
          </a:p>
        </p:txBody>
      </p:sp>
      <p:cxnSp>
        <p:nvCxnSpPr>
          <p:cNvPr id="16" name="直接连接符 15"/>
          <p:cNvCxnSpPr/>
          <p:nvPr/>
        </p:nvCxnSpPr>
        <p:spPr>
          <a:xfrm>
            <a:off x="2293131" y="3977456"/>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293131" y="4121256"/>
            <a:ext cx="4579144" cy="523220"/>
          </a:xfrm>
          <a:prstGeom prst="rect">
            <a:avLst/>
          </a:prstGeom>
          <a:noFill/>
        </p:spPr>
        <p:txBody>
          <a:bodyPr wrap="square" rtlCol="0">
            <a:spAutoFit/>
          </a:bodyPr>
          <a:lstStyle>
            <a:defPPr>
              <a:defRPr lang="zh-CN"/>
            </a:defPPr>
            <a:lvl1pPr algn="ctr">
              <a:defRPr>
                <a:solidFill>
                  <a:prstClr val="black"/>
                </a:solidFill>
                <a:latin typeface="微软雅黑" panose="020B0503020204020204" pitchFamily="34" charset="-122"/>
                <a:ea typeface="微软雅黑" panose="020B0503020204020204" pitchFamily="34" charset="-122"/>
              </a:defRPr>
            </a:lvl1pPr>
          </a:lstStyle>
          <a:p>
            <a:r>
              <a:rPr lang="zh-CN" altLang="en-US" sz="2800" b="1" dirty="0">
                <a:solidFill>
                  <a:srgbClr val="004578"/>
                </a:solidFill>
              </a:rPr>
              <a:t>第四章 存储子系统</a:t>
            </a:r>
          </a:p>
        </p:txBody>
      </p:sp>
      <p:cxnSp>
        <p:nvCxnSpPr>
          <p:cNvPr id="19" name="直接连接符 18"/>
          <p:cNvCxnSpPr/>
          <p:nvPr/>
        </p:nvCxnSpPr>
        <p:spPr>
          <a:xfrm>
            <a:off x="238316" y="6407901"/>
            <a:ext cx="400458"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6100" y="1398382"/>
            <a:ext cx="1591799" cy="1584000"/>
          </a:xfrm>
          <a:prstGeom prst="rect">
            <a:avLst/>
          </a:prstGeom>
        </p:spPr>
      </p:pic>
      <p:pic>
        <p:nvPicPr>
          <p:cNvPr id="15" name="图片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3954" y="6236297"/>
            <a:ext cx="621635" cy="57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6"/>
          <p:cNvSpPr txBox="1">
            <a:spLocks noChangeArrowheads="1"/>
          </p:cNvSpPr>
          <p:nvPr/>
        </p:nvSpPr>
        <p:spPr bwMode="auto">
          <a:xfrm>
            <a:off x="6715450" y="6274229"/>
            <a:ext cx="3092999"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1600" b="1" dirty="0">
                <a:solidFill>
                  <a:srgbClr val="0070C0"/>
                </a:solidFill>
                <a:latin typeface="华文行楷" panose="02010800040101010101" pitchFamily="2" charset="-122"/>
                <a:ea typeface="华文行楷" panose="02010800040101010101" pitchFamily="2" charset="-122"/>
              </a:rPr>
              <a:t>信息与软件工程学院</a:t>
            </a:r>
            <a:endParaRPr lang="en-US" altLang="zh-CN" sz="1600" b="1" dirty="0">
              <a:solidFill>
                <a:srgbClr val="0070C0"/>
              </a:solidFill>
              <a:latin typeface="华文行楷" panose="02010800040101010101" pitchFamily="2" charset="-122"/>
              <a:ea typeface="华文行楷" panose="02010800040101010101" pitchFamily="2" charset="-122"/>
            </a:endParaRPr>
          </a:p>
          <a:p>
            <a:pPr eaLnBrk="1" hangingPunct="1">
              <a:lnSpc>
                <a:spcPct val="100000"/>
              </a:lnSpc>
              <a:spcBef>
                <a:spcPct val="0"/>
              </a:spcBef>
              <a:buFontTx/>
              <a:buNone/>
            </a:pPr>
            <a:r>
              <a:rPr lang="en-US" altLang="zh-CN" sz="1000" b="1" dirty="0">
                <a:solidFill>
                  <a:srgbClr val="0070C0"/>
                </a:solidFill>
                <a:latin typeface="华文隶书" panose="02010800040101010101" pitchFamily="2" charset="-122"/>
                <a:ea typeface="华文隶书" panose="02010800040101010101" pitchFamily="2" charset="-122"/>
              </a:rPr>
              <a:t>School of Information and Software Engineering</a:t>
            </a:r>
            <a:endParaRPr lang="zh-CN" altLang="en-US" sz="1000" b="1" dirty="0">
              <a:solidFill>
                <a:srgbClr val="0070C0"/>
              </a:solidFill>
              <a:latin typeface="华文隶书" panose="02010800040101010101" pitchFamily="2" charset="-122"/>
              <a:ea typeface="华文隶书" panose="02010800040101010101" pitchFamily="2" charset="-122"/>
            </a:endParaRPr>
          </a:p>
        </p:txBody>
      </p:sp>
      <p:sp>
        <p:nvSpPr>
          <p:cNvPr id="3" name="日期占位符 2"/>
          <p:cNvSpPr>
            <a:spLocks noGrp="1"/>
          </p:cNvSpPr>
          <p:nvPr>
            <p:ph type="dt" sz="half" idx="10"/>
          </p:nvPr>
        </p:nvSpPr>
        <p:spPr>
          <a:xfrm>
            <a:off x="235731" y="6474676"/>
            <a:ext cx="2057400" cy="365125"/>
          </a:xfrm>
        </p:spPr>
        <p:txBody>
          <a:bodyPr/>
          <a:lstStyle/>
          <a:p>
            <a:fld id="{A1B773BC-052C-4E9A-B373-F6A2B8AC3386}" type="datetime1">
              <a:rPr lang="zh-CN" altLang="en-US" sz="1400" smtClean="0">
                <a:solidFill>
                  <a:schemeClr val="tx1"/>
                </a:solidFill>
              </a:rPr>
              <a:t>2020/10/16</a:t>
            </a:fld>
            <a:endParaRPr lang="zh-CN" altLang="en-US" sz="1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一、主存储器的逻辑设计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a:xfrm>
            <a:off x="6457950" y="6356351"/>
            <a:ext cx="2057400" cy="365125"/>
          </a:xfrm>
        </p:spPr>
        <p:txBody>
          <a:bodyPr/>
          <a:lstStyle/>
          <a:p>
            <a:fld id="{CD331227-691F-4B7F-8493-F4368ED92163}" type="slidenum">
              <a:rPr lang="zh-CN" altLang="en-US" smtClean="0"/>
              <a:t>10</a:t>
            </a:fld>
            <a:endParaRPr lang="zh-CN" altLang="en-US"/>
          </a:p>
        </p:txBody>
      </p:sp>
      <p:sp>
        <p:nvSpPr>
          <p:cNvPr id="99" name="Text Box 73">
            <a:extLst>
              <a:ext uri="{FF2B5EF4-FFF2-40B4-BE49-F238E27FC236}">
                <a16:creationId xmlns:a16="http://schemas.microsoft.com/office/drawing/2014/main" id="{A6411963-D980-4754-B4ED-7410220FE9FB}"/>
              </a:ext>
            </a:extLst>
          </p:cNvPr>
          <p:cNvSpPr txBox="1">
            <a:spLocks noChangeArrowheads="1"/>
          </p:cNvSpPr>
          <p:nvPr/>
        </p:nvSpPr>
        <p:spPr bwMode="auto">
          <a:xfrm>
            <a:off x="628650" y="3872166"/>
            <a:ext cx="838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latin typeface="楷体" panose="02010609060101010101" pitchFamily="49" charset="-122"/>
                <a:ea typeface="楷体" panose="02010609060101010101" pitchFamily="49" charset="-122"/>
              </a:rPr>
              <a:t>低位地址分配给芯片，高位地址形成片选逻辑。</a:t>
            </a:r>
          </a:p>
        </p:txBody>
      </p:sp>
      <p:grpSp>
        <p:nvGrpSpPr>
          <p:cNvPr id="3" name="组合 2">
            <a:extLst>
              <a:ext uri="{FF2B5EF4-FFF2-40B4-BE49-F238E27FC236}">
                <a16:creationId xmlns:a16="http://schemas.microsoft.com/office/drawing/2014/main" id="{487050FB-D87F-4236-A386-A4EBD76FA487}"/>
              </a:ext>
            </a:extLst>
          </p:cNvPr>
          <p:cNvGrpSpPr/>
          <p:nvPr/>
        </p:nvGrpSpPr>
        <p:grpSpPr>
          <a:xfrm>
            <a:off x="416215" y="4329366"/>
            <a:ext cx="8382000" cy="2191609"/>
            <a:chOff x="416215" y="4329366"/>
            <a:chExt cx="8382000" cy="2191609"/>
          </a:xfrm>
        </p:grpSpPr>
        <p:sp>
          <p:nvSpPr>
            <p:cNvPr id="104" name="Text Box 79">
              <a:extLst>
                <a:ext uri="{FF2B5EF4-FFF2-40B4-BE49-F238E27FC236}">
                  <a16:creationId xmlns:a16="http://schemas.microsoft.com/office/drawing/2014/main" id="{19587D16-9CF7-4FDF-BA2C-641EE034924A}"/>
                </a:ext>
              </a:extLst>
            </p:cNvPr>
            <p:cNvSpPr txBox="1">
              <a:spLocks noChangeArrowheads="1"/>
            </p:cNvSpPr>
            <p:nvPr/>
          </p:nvSpPr>
          <p:spPr bwMode="auto">
            <a:xfrm>
              <a:off x="416215" y="4329366"/>
              <a:ext cx="838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latin typeface="楷体" panose="02010609060101010101" pitchFamily="49" charset="-122"/>
                  <a:ea typeface="楷体" panose="02010609060101010101" pitchFamily="49" charset="-122"/>
                </a:rPr>
                <a:t>   </a:t>
              </a:r>
              <a:r>
                <a:rPr lang="zh-CN" altLang="en-US" b="1" dirty="0">
                  <a:latin typeface="楷体" panose="02010609060101010101" pitchFamily="49" charset="-122"/>
                  <a:ea typeface="楷体" panose="02010609060101010101" pitchFamily="49" charset="-122"/>
                </a:rPr>
                <a:t>芯片    芯片地址    片选信号    片选逻辑</a:t>
              </a:r>
            </a:p>
          </p:txBody>
        </p:sp>
        <p:sp>
          <p:nvSpPr>
            <p:cNvPr id="105" name="Line 80">
              <a:extLst>
                <a:ext uri="{FF2B5EF4-FFF2-40B4-BE49-F238E27FC236}">
                  <a16:creationId xmlns:a16="http://schemas.microsoft.com/office/drawing/2014/main" id="{0F9B6AE5-EF3C-44E6-9E68-3777B40F768E}"/>
                </a:ext>
              </a:extLst>
            </p:cNvPr>
            <p:cNvSpPr>
              <a:spLocks noChangeShapeType="1"/>
            </p:cNvSpPr>
            <p:nvPr/>
          </p:nvSpPr>
          <p:spPr bwMode="auto">
            <a:xfrm>
              <a:off x="416215" y="4368622"/>
              <a:ext cx="8164368" cy="46802"/>
            </a:xfrm>
            <a:prstGeom prst="line">
              <a:avLst/>
            </a:prstGeom>
            <a:noFill/>
            <a:ln w="381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06" name="Line 81">
              <a:extLst>
                <a:ext uri="{FF2B5EF4-FFF2-40B4-BE49-F238E27FC236}">
                  <a16:creationId xmlns:a16="http://schemas.microsoft.com/office/drawing/2014/main" id="{8B9416BA-D70D-42F2-9086-F1480069C923}"/>
                </a:ext>
              </a:extLst>
            </p:cNvPr>
            <p:cNvSpPr>
              <a:spLocks noChangeShapeType="1"/>
            </p:cNvSpPr>
            <p:nvPr/>
          </p:nvSpPr>
          <p:spPr bwMode="auto">
            <a:xfrm>
              <a:off x="416215" y="4825821"/>
              <a:ext cx="8164368" cy="17495"/>
            </a:xfrm>
            <a:prstGeom prst="line">
              <a:avLst/>
            </a:prstGeom>
            <a:noFill/>
            <a:ln w="381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07" name="Text Box 82">
              <a:extLst>
                <a:ext uri="{FF2B5EF4-FFF2-40B4-BE49-F238E27FC236}">
                  <a16:creationId xmlns:a16="http://schemas.microsoft.com/office/drawing/2014/main" id="{345C35FF-DBD4-45F0-A9A1-DD7C63BD6DD1}"/>
                </a:ext>
              </a:extLst>
            </p:cNvPr>
            <p:cNvSpPr txBox="1">
              <a:spLocks noChangeArrowheads="1"/>
            </p:cNvSpPr>
            <p:nvPr/>
          </p:nvSpPr>
          <p:spPr bwMode="auto">
            <a:xfrm>
              <a:off x="1025815" y="4825822"/>
              <a:ext cx="106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latin typeface="楷体" panose="02010609060101010101" pitchFamily="49" charset="-122"/>
                  <a:ea typeface="楷体" panose="02010609060101010101" pitchFamily="49" charset="-122"/>
                </a:rPr>
                <a:t>1K</a:t>
              </a:r>
            </a:p>
          </p:txBody>
        </p:sp>
        <p:sp>
          <p:nvSpPr>
            <p:cNvPr id="108" name="Text Box 83">
              <a:extLst>
                <a:ext uri="{FF2B5EF4-FFF2-40B4-BE49-F238E27FC236}">
                  <a16:creationId xmlns:a16="http://schemas.microsoft.com/office/drawing/2014/main" id="{2BB5E219-9564-4DEC-A699-01680E7C2545}"/>
                </a:ext>
              </a:extLst>
            </p:cNvPr>
            <p:cNvSpPr txBox="1">
              <a:spLocks noChangeArrowheads="1"/>
            </p:cNvSpPr>
            <p:nvPr/>
          </p:nvSpPr>
          <p:spPr bwMode="auto">
            <a:xfrm>
              <a:off x="1025815" y="5206822"/>
              <a:ext cx="106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楷体" panose="02010609060101010101" pitchFamily="49" charset="-122"/>
                  <a:ea typeface="楷体" panose="02010609060101010101" pitchFamily="49" charset="-122"/>
                </a:rPr>
                <a:t>1K</a:t>
              </a:r>
            </a:p>
          </p:txBody>
        </p:sp>
        <p:sp>
          <p:nvSpPr>
            <p:cNvPr id="109" name="Text Box 84">
              <a:extLst>
                <a:ext uri="{FF2B5EF4-FFF2-40B4-BE49-F238E27FC236}">
                  <a16:creationId xmlns:a16="http://schemas.microsoft.com/office/drawing/2014/main" id="{CE65DDF8-9631-4669-A2F2-6023AB34ECBF}"/>
                </a:ext>
              </a:extLst>
            </p:cNvPr>
            <p:cNvSpPr txBox="1">
              <a:spLocks noChangeArrowheads="1"/>
            </p:cNvSpPr>
            <p:nvPr/>
          </p:nvSpPr>
          <p:spPr bwMode="auto">
            <a:xfrm>
              <a:off x="1025815" y="5664022"/>
              <a:ext cx="106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楷体" panose="02010609060101010101" pitchFamily="49" charset="-122"/>
                  <a:ea typeface="楷体" panose="02010609060101010101" pitchFamily="49" charset="-122"/>
                </a:rPr>
                <a:t>1K</a:t>
              </a:r>
            </a:p>
          </p:txBody>
        </p:sp>
        <p:sp>
          <p:nvSpPr>
            <p:cNvPr id="110" name="Text Box 85">
              <a:extLst>
                <a:ext uri="{FF2B5EF4-FFF2-40B4-BE49-F238E27FC236}">
                  <a16:creationId xmlns:a16="http://schemas.microsoft.com/office/drawing/2014/main" id="{29C6CD85-E346-4900-8CF5-714B391B218A}"/>
                </a:ext>
              </a:extLst>
            </p:cNvPr>
            <p:cNvSpPr txBox="1">
              <a:spLocks noChangeArrowheads="1"/>
            </p:cNvSpPr>
            <p:nvPr/>
          </p:nvSpPr>
          <p:spPr bwMode="auto">
            <a:xfrm>
              <a:off x="1025815" y="6059310"/>
              <a:ext cx="106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楷体" panose="02010609060101010101" pitchFamily="49" charset="-122"/>
                  <a:ea typeface="楷体" panose="02010609060101010101" pitchFamily="49" charset="-122"/>
                </a:rPr>
                <a:t>1K</a:t>
              </a:r>
            </a:p>
          </p:txBody>
        </p:sp>
        <p:sp>
          <p:nvSpPr>
            <p:cNvPr id="111" name="Text Box 86">
              <a:extLst>
                <a:ext uri="{FF2B5EF4-FFF2-40B4-BE49-F238E27FC236}">
                  <a16:creationId xmlns:a16="http://schemas.microsoft.com/office/drawing/2014/main" id="{F98BDBCD-8948-4F09-8AF4-02B3A03BC2C1}"/>
                </a:ext>
              </a:extLst>
            </p:cNvPr>
            <p:cNvSpPr txBox="1">
              <a:spLocks noChangeArrowheads="1"/>
            </p:cNvSpPr>
            <p:nvPr/>
          </p:nvSpPr>
          <p:spPr bwMode="auto">
            <a:xfrm>
              <a:off x="2473615" y="4825822"/>
              <a:ext cx="1752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9</a:t>
              </a:r>
              <a:r>
                <a:rPr kumimoji="1" lang="en-US" altLang="en-US" sz="2400" b="1" noProof="1">
                  <a:latin typeface="楷体" panose="02010609060101010101" pitchFamily="49" charset="-122"/>
                  <a:ea typeface="楷体" panose="02010609060101010101" pitchFamily="49" charset="-122"/>
                </a:rPr>
                <a:t>～</a:t>
              </a: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0</a:t>
              </a:r>
              <a:endParaRPr kumimoji="1" lang="en-US" altLang="zh-CN" sz="2400" b="1" noProof="1">
                <a:latin typeface="楷体" panose="02010609060101010101" pitchFamily="49" charset="-122"/>
                <a:ea typeface="楷体" panose="02010609060101010101" pitchFamily="49" charset="-122"/>
              </a:endParaRPr>
            </a:p>
          </p:txBody>
        </p:sp>
        <p:sp>
          <p:nvSpPr>
            <p:cNvPr id="112" name="Text Box 87">
              <a:extLst>
                <a:ext uri="{FF2B5EF4-FFF2-40B4-BE49-F238E27FC236}">
                  <a16:creationId xmlns:a16="http://schemas.microsoft.com/office/drawing/2014/main" id="{036F6578-305F-494C-BF97-31D54FFF55C2}"/>
                </a:ext>
              </a:extLst>
            </p:cNvPr>
            <p:cNvSpPr txBox="1">
              <a:spLocks noChangeArrowheads="1"/>
            </p:cNvSpPr>
            <p:nvPr/>
          </p:nvSpPr>
          <p:spPr bwMode="auto">
            <a:xfrm>
              <a:off x="2473615" y="5206822"/>
              <a:ext cx="1752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9</a:t>
              </a:r>
              <a:r>
                <a:rPr kumimoji="1" lang="en-US" altLang="en-US" sz="2400" b="1" noProof="1">
                  <a:latin typeface="楷体" panose="02010609060101010101" pitchFamily="49" charset="-122"/>
                  <a:ea typeface="楷体" panose="02010609060101010101" pitchFamily="49" charset="-122"/>
                </a:rPr>
                <a:t>～</a:t>
              </a: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0</a:t>
              </a:r>
              <a:endParaRPr kumimoji="1" lang="en-US" altLang="zh-CN" sz="2400" b="1" noProof="1">
                <a:latin typeface="楷体" panose="02010609060101010101" pitchFamily="49" charset="-122"/>
                <a:ea typeface="楷体" panose="02010609060101010101" pitchFamily="49" charset="-122"/>
              </a:endParaRPr>
            </a:p>
          </p:txBody>
        </p:sp>
        <p:sp>
          <p:nvSpPr>
            <p:cNvPr id="113" name="Text Box 89">
              <a:extLst>
                <a:ext uri="{FF2B5EF4-FFF2-40B4-BE49-F238E27FC236}">
                  <a16:creationId xmlns:a16="http://schemas.microsoft.com/office/drawing/2014/main" id="{DAAEE331-3DE4-4F4D-8B0D-13C7B35C5EDB}"/>
                </a:ext>
              </a:extLst>
            </p:cNvPr>
            <p:cNvSpPr txBox="1">
              <a:spLocks noChangeArrowheads="1"/>
            </p:cNvSpPr>
            <p:nvPr/>
          </p:nvSpPr>
          <p:spPr bwMode="auto">
            <a:xfrm>
              <a:off x="2473615" y="5664022"/>
              <a:ext cx="1752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9</a:t>
              </a:r>
              <a:r>
                <a:rPr kumimoji="1" lang="en-US" altLang="en-US" sz="2400" b="1" noProof="1">
                  <a:latin typeface="楷体" panose="02010609060101010101" pitchFamily="49" charset="-122"/>
                  <a:ea typeface="楷体" panose="02010609060101010101" pitchFamily="49" charset="-122"/>
                </a:rPr>
                <a:t>～</a:t>
              </a: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0</a:t>
              </a:r>
              <a:endParaRPr kumimoji="1" lang="en-US" altLang="zh-CN" sz="2400" b="1" noProof="1">
                <a:latin typeface="楷体" panose="02010609060101010101" pitchFamily="49" charset="-122"/>
                <a:ea typeface="楷体" panose="02010609060101010101" pitchFamily="49" charset="-122"/>
              </a:endParaRPr>
            </a:p>
          </p:txBody>
        </p:sp>
        <p:sp>
          <p:nvSpPr>
            <p:cNvPr id="114" name="Text Box 90">
              <a:extLst>
                <a:ext uri="{FF2B5EF4-FFF2-40B4-BE49-F238E27FC236}">
                  <a16:creationId xmlns:a16="http://schemas.microsoft.com/office/drawing/2014/main" id="{E906ADDF-950A-43C4-971E-D1A3A1773DA6}"/>
                </a:ext>
              </a:extLst>
            </p:cNvPr>
            <p:cNvSpPr txBox="1">
              <a:spLocks noChangeArrowheads="1"/>
            </p:cNvSpPr>
            <p:nvPr/>
          </p:nvSpPr>
          <p:spPr bwMode="auto">
            <a:xfrm>
              <a:off x="2473615" y="6059310"/>
              <a:ext cx="2362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9</a:t>
              </a:r>
              <a:r>
                <a:rPr kumimoji="1" lang="en-US" altLang="en-US" sz="2400" b="1" noProof="1">
                  <a:latin typeface="楷体" panose="02010609060101010101" pitchFamily="49" charset="-122"/>
                  <a:ea typeface="楷体" panose="02010609060101010101" pitchFamily="49" charset="-122"/>
                </a:rPr>
                <a:t>～</a:t>
              </a: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0</a:t>
              </a:r>
              <a:endParaRPr kumimoji="1" lang="en-US" altLang="zh-CN" sz="2400" b="1" noProof="1">
                <a:latin typeface="楷体" panose="02010609060101010101" pitchFamily="49" charset="-122"/>
                <a:ea typeface="楷体" panose="02010609060101010101" pitchFamily="49" charset="-122"/>
              </a:endParaRPr>
            </a:p>
          </p:txBody>
        </p:sp>
        <p:sp>
          <p:nvSpPr>
            <p:cNvPr id="115" name="Text Box 91">
              <a:extLst>
                <a:ext uri="{FF2B5EF4-FFF2-40B4-BE49-F238E27FC236}">
                  <a16:creationId xmlns:a16="http://schemas.microsoft.com/office/drawing/2014/main" id="{EABC7534-14AC-4229-98FE-CCB4394747A1}"/>
                </a:ext>
              </a:extLst>
            </p:cNvPr>
            <p:cNvSpPr txBox="1">
              <a:spLocks noChangeArrowheads="1"/>
            </p:cNvSpPr>
            <p:nvPr/>
          </p:nvSpPr>
          <p:spPr bwMode="auto">
            <a:xfrm>
              <a:off x="4759615" y="4825822"/>
              <a:ext cx="1752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CS</a:t>
              </a:r>
              <a:r>
                <a:rPr kumimoji="1" lang="en-US" altLang="zh-CN" sz="2400" b="1" baseline="-25000" noProof="1">
                  <a:latin typeface="楷体" panose="02010609060101010101" pitchFamily="49" charset="-122"/>
                  <a:ea typeface="楷体" panose="02010609060101010101" pitchFamily="49" charset="-122"/>
                </a:rPr>
                <a:t>0</a:t>
              </a:r>
              <a:endParaRPr kumimoji="1" lang="en-US" altLang="zh-CN" sz="2400" b="1" noProof="1">
                <a:latin typeface="楷体" panose="02010609060101010101" pitchFamily="49" charset="-122"/>
                <a:ea typeface="楷体" panose="02010609060101010101" pitchFamily="49" charset="-122"/>
              </a:endParaRPr>
            </a:p>
          </p:txBody>
        </p:sp>
        <p:sp>
          <p:nvSpPr>
            <p:cNvPr id="116" name="Text Box 92">
              <a:extLst>
                <a:ext uri="{FF2B5EF4-FFF2-40B4-BE49-F238E27FC236}">
                  <a16:creationId xmlns:a16="http://schemas.microsoft.com/office/drawing/2014/main" id="{E3C51AB9-E558-44F9-8175-ECC5079959F8}"/>
                </a:ext>
              </a:extLst>
            </p:cNvPr>
            <p:cNvSpPr txBox="1">
              <a:spLocks noChangeArrowheads="1"/>
            </p:cNvSpPr>
            <p:nvPr/>
          </p:nvSpPr>
          <p:spPr bwMode="auto">
            <a:xfrm>
              <a:off x="4759615" y="5206822"/>
              <a:ext cx="1752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CS</a:t>
              </a:r>
              <a:r>
                <a:rPr kumimoji="1" lang="en-US" altLang="zh-CN" sz="2400" b="1" baseline="-25000" noProof="1">
                  <a:latin typeface="楷体" panose="02010609060101010101" pitchFamily="49" charset="-122"/>
                  <a:ea typeface="楷体" panose="02010609060101010101" pitchFamily="49" charset="-122"/>
                </a:rPr>
                <a:t>1</a:t>
              </a:r>
              <a:endParaRPr kumimoji="1" lang="en-US" altLang="zh-CN" sz="2400" b="1" noProof="1">
                <a:latin typeface="楷体" panose="02010609060101010101" pitchFamily="49" charset="-122"/>
                <a:ea typeface="楷体" panose="02010609060101010101" pitchFamily="49" charset="-122"/>
              </a:endParaRPr>
            </a:p>
          </p:txBody>
        </p:sp>
        <p:sp>
          <p:nvSpPr>
            <p:cNvPr id="117" name="Text Box 93">
              <a:extLst>
                <a:ext uri="{FF2B5EF4-FFF2-40B4-BE49-F238E27FC236}">
                  <a16:creationId xmlns:a16="http://schemas.microsoft.com/office/drawing/2014/main" id="{3F33927D-972D-45A8-92A2-AAF9A534B8C2}"/>
                </a:ext>
              </a:extLst>
            </p:cNvPr>
            <p:cNvSpPr txBox="1">
              <a:spLocks noChangeArrowheads="1"/>
            </p:cNvSpPr>
            <p:nvPr/>
          </p:nvSpPr>
          <p:spPr bwMode="auto">
            <a:xfrm>
              <a:off x="4759615" y="5664022"/>
              <a:ext cx="1752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CS</a:t>
              </a:r>
              <a:r>
                <a:rPr kumimoji="1" lang="en-US" altLang="zh-CN" sz="2400" b="1" baseline="-25000" noProof="1">
                  <a:latin typeface="楷体" panose="02010609060101010101" pitchFamily="49" charset="-122"/>
                  <a:ea typeface="楷体" panose="02010609060101010101" pitchFamily="49" charset="-122"/>
                </a:rPr>
                <a:t>2</a:t>
              </a:r>
              <a:endParaRPr kumimoji="1" lang="en-US" altLang="zh-CN" sz="2400" b="1" noProof="1">
                <a:latin typeface="楷体" panose="02010609060101010101" pitchFamily="49" charset="-122"/>
                <a:ea typeface="楷体" panose="02010609060101010101" pitchFamily="49" charset="-122"/>
              </a:endParaRPr>
            </a:p>
          </p:txBody>
        </p:sp>
        <p:sp>
          <p:nvSpPr>
            <p:cNvPr id="118" name="Text Box 94">
              <a:extLst>
                <a:ext uri="{FF2B5EF4-FFF2-40B4-BE49-F238E27FC236}">
                  <a16:creationId xmlns:a16="http://schemas.microsoft.com/office/drawing/2014/main" id="{2857A2A8-EC3F-48A1-A9C9-637D1E200936}"/>
                </a:ext>
              </a:extLst>
            </p:cNvPr>
            <p:cNvSpPr txBox="1">
              <a:spLocks noChangeArrowheads="1"/>
            </p:cNvSpPr>
            <p:nvPr/>
          </p:nvSpPr>
          <p:spPr bwMode="auto">
            <a:xfrm>
              <a:off x="4759615" y="6059310"/>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CS</a:t>
              </a:r>
              <a:r>
                <a:rPr kumimoji="1" lang="en-US" altLang="zh-CN" sz="2400" b="1" baseline="-25000" noProof="1">
                  <a:latin typeface="楷体" panose="02010609060101010101" pitchFamily="49" charset="-122"/>
                  <a:ea typeface="楷体" panose="02010609060101010101" pitchFamily="49" charset="-122"/>
                </a:rPr>
                <a:t>3</a:t>
              </a:r>
              <a:endParaRPr kumimoji="1" lang="en-US" altLang="zh-CN" sz="2400" b="1" noProof="1">
                <a:latin typeface="楷体" panose="02010609060101010101" pitchFamily="49" charset="-122"/>
                <a:ea typeface="楷体" panose="02010609060101010101" pitchFamily="49" charset="-122"/>
              </a:endParaRPr>
            </a:p>
          </p:txBody>
        </p:sp>
        <p:sp>
          <p:nvSpPr>
            <p:cNvPr id="119" name="Text Box 95">
              <a:extLst>
                <a:ext uri="{FF2B5EF4-FFF2-40B4-BE49-F238E27FC236}">
                  <a16:creationId xmlns:a16="http://schemas.microsoft.com/office/drawing/2014/main" id="{ED424420-8B62-4EC9-A8F5-88BB10A80C88}"/>
                </a:ext>
              </a:extLst>
            </p:cNvPr>
            <p:cNvSpPr txBox="1">
              <a:spLocks noChangeArrowheads="1"/>
            </p:cNvSpPr>
            <p:nvPr/>
          </p:nvSpPr>
          <p:spPr bwMode="auto">
            <a:xfrm>
              <a:off x="6893215" y="4825822"/>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11</a:t>
              </a: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10</a:t>
              </a:r>
              <a:endParaRPr kumimoji="1" lang="en-US" altLang="zh-CN" sz="2400" b="1" noProof="1">
                <a:latin typeface="楷体" panose="02010609060101010101" pitchFamily="49" charset="-122"/>
                <a:ea typeface="楷体" panose="02010609060101010101" pitchFamily="49" charset="-122"/>
              </a:endParaRPr>
            </a:p>
          </p:txBody>
        </p:sp>
        <p:sp>
          <p:nvSpPr>
            <p:cNvPr id="120" name="Line 96">
              <a:extLst>
                <a:ext uri="{FF2B5EF4-FFF2-40B4-BE49-F238E27FC236}">
                  <a16:creationId xmlns:a16="http://schemas.microsoft.com/office/drawing/2014/main" id="{180C2B80-24FF-49C1-9093-90F2FA82252C}"/>
                </a:ext>
              </a:extLst>
            </p:cNvPr>
            <p:cNvSpPr>
              <a:spLocks noChangeShapeType="1"/>
            </p:cNvSpPr>
            <p:nvPr/>
          </p:nvSpPr>
          <p:spPr bwMode="auto">
            <a:xfrm>
              <a:off x="6969415" y="4902022"/>
              <a:ext cx="2286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21" name="Line 97">
              <a:extLst>
                <a:ext uri="{FF2B5EF4-FFF2-40B4-BE49-F238E27FC236}">
                  <a16:creationId xmlns:a16="http://schemas.microsoft.com/office/drawing/2014/main" id="{D929A094-FBCF-4FA4-9D53-3F751ED2A4A2}"/>
                </a:ext>
              </a:extLst>
            </p:cNvPr>
            <p:cNvSpPr>
              <a:spLocks noChangeShapeType="1"/>
            </p:cNvSpPr>
            <p:nvPr/>
          </p:nvSpPr>
          <p:spPr bwMode="auto">
            <a:xfrm>
              <a:off x="7426615" y="4902022"/>
              <a:ext cx="2286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22" name="Text Box 98">
              <a:extLst>
                <a:ext uri="{FF2B5EF4-FFF2-40B4-BE49-F238E27FC236}">
                  <a16:creationId xmlns:a16="http://schemas.microsoft.com/office/drawing/2014/main" id="{763B373D-F61E-45C5-ACF2-9A8B95E81E7E}"/>
                </a:ext>
              </a:extLst>
            </p:cNvPr>
            <p:cNvSpPr txBox="1">
              <a:spLocks noChangeArrowheads="1"/>
            </p:cNvSpPr>
            <p:nvPr/>
          </p:nvSpPr>
          <p:spPr bwMode="auto">
            <a:xfrm>
              <a:off x="6886868" y="5253713"/>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11</a:t>
              </a: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10</a:t>
              </a:r>
              <a:endParaRPr kumimoji="1" lang="en-US" altLang="zh-CN" sz="2400" b="1" noProof="1">
                <a:latin typeface="楷体" panose="02010609060101010101" pitchFamily="49" charset="-122"/>
                <a:ea typeface="楷体" panose="02010609060101010101" pitchFamily="49" charset="-122"/>
              </a:endParaRPr>
            </a:p>
          </p:txBody>
        </p:sp>
        <p:sp>
          <p:nvSpPr>
            <p:cNvPr id="123" name="Text Box 99">
              <a:extLst>
                <a:ext uri="{FF2B5EF4-FFF2-40B4-BE49-F238E27FC236}">
                  <a16:creationId xmlns:a16="http://schemas.microsoft.com/office/drawing/2014/main" id="{285299D9-9B2A-4281-A7FA-2B81AA75BAE8}"/>
                </a:ext>
              </a:extLst>
            </p:cNvPr>
            <p:cNvSpPr txBox="1">
              <a:spLocks noChangeArrowheads="1"/>
            </p:cNvSpPr>
            <p:nvPr/>
          </p:nvSpPr>
          <p:spPr bwMode="auto">
            <a:xfrm>
              <a:off x="6893215" y="5664022"/>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11</a:t>
              </a: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10</a:t>
              </a:r>
              <a:endParaRPr kumimoji="1" lang="en-US" altLang="zh-CN" sz="2400" b="1" noProof="1">
                <a:latin typeface="楷体" panose="02010609060101010101" pitchFamily="49" charset="-122"/>
                <a:ea typeface="楷体" panose="02010609060101010101" pitchFamily="49" charset="-122"/>
              </a:endParaRPr>
            </a:p>
          </p:txBody>
        </p:sp>
        <p:sp>
          <p:nvSpPr>
            <p:cNvPr id="124" name="Text Box 100">
              <a:extLst>
                <a:ext uri="{FF2B5EF4-FFF2-40B4-BE49-F238E27FC236}">
                  <a16:creationId xmlns:a16="http://schemas.microsoft.com/office/drawing/2014/main" id="{4AD1F667-77D1-40E0-8085-C406E8903D4D}"/>
                </a:ext>
              </a:extLst>
            </p:cNvPr>
            <p:cNvSpPr txBox="1">
              <a:spLocks noChangeArrowheads="1"/>
            </p:cNvSpPr>
            <p:nvPr/>
          </p:nvSpPr>
          <p:spPr bwMode="auto">
            <a:xfrm>
              <a:off x="6893215" y="6059310"/>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11</a:t>
              </a: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10</a:t>
              </a:r>
              <a:endParaRPr kumimoji="1" lang="en-US" altLang="zh-CN" sz="2400" b="1" noProof="1">
                <a:latin typeface="楷体" panose="02010609060101010101" pitchFamily="49" charset="-122"/>
                <a:ea typeface="楷体" panose="02010609060101010101" pitchFamily="49" charset="-122"/>
              </a:endParaRPr>
            </a:p>
          </p:txBody>
        </p:sp>
        <p:sp>
          <p:nvSpPr>
            <p:cNvPr id="125" name="Line 101">
              <a:extLst>
                <a:ext uri="{FF2B5EF4-FFF2-40B4-BE49-F238E27FC236}">
                  <a16:creationId xmlns:a16="http://schemas.microsoft.com/office/drawing/2014/main" id="{9349282E-7242-4A39-8A8F-B0C155B5BD23}"/>
                </a:ext>
              </a:extLst>
            </p:cNvPr>
            <p:cNvSpPr>
              <a:spLocks noChangeShapeType="1"/>
            </p:cNvSpPr>
            <p:nvPr/>
          </p:nvSpPr>
          <p:spPr bwMode="auto">
            <a:xfrm>
              <a:off x="6969415" y="5359222"/>
              <a:ext cx="2286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26" name="Line 102">
              <a:extLst>
                <a:ext uri="{FF2B5EF4-FFF2-40B4-BE49-F238E27FC236}">
                  <a16:creationId xmlns:a16="http://schemas.microsoft.com/office/drawing/2014/main" id="{1FE47C5C-C2EE-412D-BDDF-B5B507C4E075}"/>
                </a:ext>
              </a:extLst>
            </p:cNvPr>
            <p:cNvSpPr>
              <a:spLocks noChangeShapeType="1"/>
            </p:cNvSpPr>
            <p:nvPr/>
          </p:nvSpPr>
          <p:spPr bwMode="auto">
            <a:xfrm>
              <a:off x="7426615" y="5740222"/>
              <a:ext cx="2286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pic>
        <p:nvPicPr>
          <p:cNvPr id="2" name="图片 1">
            <a:extLst>
              <a:ext uri="{FF2B5EF4-FFF2-40B4-BE49-F238E27FC236}">
                <a16:creationId xmlns:a16="http://schemas.microsoft.com/office/drawing/2014/main" id="{4EA7BCAC-4023-4563-BCA1-09F4468907B3}"/>
              </a:ext>
            </a:extLst>
          </p:cNvPr>
          <p:cNvPicPr>
            <a:picLocks noChangeAspect="1"/>
          </p:cNvPicPr>
          <p:nvPr/>
        </p:nvPicPr>
        <p:blipFill>
          <a:blip r:embed="rId5"/>
          <a:stretch>
            <a:fillRect/>
          </a:stretch>
        </p:blipFill>
        <p:spPr>
          <a:xfrm>
            <a:off x="861044" y="806907"/>
            <a:ext cx="7155211" cy="3147996"/>
          </a:xfrm>
          <a:prstGeom prst="rect">
            <a:avLst/>
          </a:prstGeom>
        </p:spPr>
      </p:pic>
    </p:spTree>
    <p:extLst>
      <p:ext uri="{BB962C8B-B14F-4D97-AF65-F5344CB8AC3E}">
        <p14:creationId xmlns:p14="http://schemas.microsoft.com/office/powerpoint/2010/main" val="10009511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8" fill="hold" grpId="0" nodeType="clickEffect">
                                  <p:stCondLst>
                                    <p:cond delay="0"/>
                                  </p:stCondLst>
                                  <p:childTnLst>
                                    <p:set>
                                      <p:cBhvr>
                                        <p:cTn id="13" dur="1" fill="hold">
                                          <p:stCondLst>
                                            <p:cond delay="0"/>
                                          </p:stCondLst>
                                        </p:cTn>
                                        <p:tgtEl>
                                          <p:spTgt spid="99"/>
                                        </p:tgtEl>
                                        <p:attrNameLst>
                                          <p:attrName>style.visibility</p:attrName>
                                        </p:attrNameLst>
                                      </p:cBhvr>
                                      <p:to>
                                        <p:strVal val="visible"/>
                                      </p:to>
                                    </p:set>
                                    <p:animEffect transition="in" filter="slide(fromLeft)">
                                      <p:cBhvr>
                                        <p:cTn id="14" dur="500"/>
                                        <p:tgtEl>
                                          <p:spTgt spid="9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一、主存储器的逻辑设计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a:xfrm>
            <a:off x="6457950" y="6356351"/>
            <a:ext cx="2057400" cy="365125"/>
          </a:xfrm>
        </p:spPr>
        <p:txBody>
          <a:bodyPr/>
          <a:lstStyle/>
          <a:p>
            <a:fld id="{CD331227-691F-4B7F-8493-F4368ED92163}" type="slidenum">
              <a:rPr lang="zh-CN" altLang="en-US" smtClean="0"/>
              <a:t>11</a:t>
            </a:fld>
            <a:endParaRPr lang="zh-CN" altLang="en-US"/>
          </a:p>
        </p:txBody>
      </p:sp>
      <p:sp>
        <p:nvSpPr>
          <p:cNvPr id="37" name="Text Box 5">
            <a:extLst>
              <a:ext uri="{FF2B5EF4-FFF2-40B4-BE49-F238E27FC236}">
                <a16:creationId xmlns:a16="http://schemas.microsoft.com/office/drawing/2014/main" id="{743B85E7-B463-42E1-8EC2-CE5CDE015076}"/>
              </a:ext>
            </a:extLst>
          </p:cNvPr>
          <p:cNvSpPr txBox="1"/>
          <p:nvPr/>
        </p:nvSpPr>
        <p:spPr>
          <a:xfrm>
            <a:off x="176247" y="872678"/>
            <a:ext cx="8967753" cy="993734"/>
          </a:xfrm>
          <a:prstGeom prst="rect">
            <a:avLst/>
          </a:prstGeom>
          <a:noFill/>
          <a:ln w="9525">
            <a:noFill/>
          </a:ln>
        </p:spPr>
        <p:txBody>
          <a:bodyPr wrap="square" anchor="t">
            <a:spAutoFit/>
          </a:bodyPr>
          <a:lstStyle/>
          <a:p>
            <a:pPr>
              <a:lnSpc>
                <a:spcPct val="120000"/>
              </a:lnSpc>
            </a:pPr>
            <a:r>
              <a:rPr lang="zh-CN" altLang="en-US" sz="2800" b="1" dirty="0">
                <a:solidFill>
                  <a:schemeClr val="accent2"/>
                </a:solidFill>
                <a:latin typeface="楷体" panose="02010609060101010101" pitchFamily="49" charset="-122"/>
                <a:ea typeface="楷体" panose="02010609060101010101" pitchFamily="49" charset="-122"/>
              </a:rPr>
              <a:t>③ 连接方式</a:t>
            </a:r>
            <a:endParaRPr lang="en-US" altLang="zh-CN" sz="2800" b="1" dirty="0">
              <a:solidFill>
                <a:schemeClr val="accent2"/>
              </a:solidFill>
              <a:latin typeface="楷体" panose="02010609060101010101" pitchFamily="49" charset="-122"/>
              <a:ea typeface="楷体" panose="02010609060101010101" pitchFamily="49" charset="-122"/>
            </a:endParaRPr>
          </a:p>
          <a:p>
            <a:pPr>
              <a:lnSpc>
                <a:spcPct val="120000"/>
              </a:lnSpc>
            </a:pPr>
            <a:r>
              <a:rPr lang="en-US" altLang="zh-CN" sz="2400" b="1" dirty="0">
                <a:latin typeface="楷体" panose="02010609060101010101" pitchFamily="49" charset="-122"/>
                <a:ea typeface="楷体" panose="02010609060101010101" pitchFamily="49" charset="-122"/>
              </a:rPr>
              <a:t>a.</a:t>
            </a:r>
            <a:r>
              <a:rPr lang="zh-CN" altLang="en-US" sz="2400" b="1" dirty="0">
                <a:latin typeface="楷体" panose="02010609060101010101" pitchFamily="49" charset="-122"/>
                <a:ea typeface="楷体" panose="02010609060101010101" pitchFamily="49" charset="-122"/>
              </a:rPr>
              <a:t>扩展位数  </a:t>
            </a:r>
            <a:r>
              <a:rPr lang="en-US" altLang="zh-CN" sz="2400" b="1" dirty="0">
                <a:latin typeface="楷体" panose="02010609060101010101" pitchFamily="49" charset="-122"/>
                <a:ea typeface="楷体" panose="02010609060101010101" pitchFamily="49" charset="-122"/>
              </a:rPr>
              <a:t>b.</a:t>
            </a:r>
            <a:r>
              <a:rPr lang="zh-CN" altLang="en-US" sz="2400" b="1" dirty="0">
                <a:latin typeface="楷体" panose="02010609060101010101" pitchFamily="49" charset="-122"/>
                <a:ea typeface="楷体" panose="02010609060101010101" pitchFamily="49" charset="-122"/>
              </a:rPr>
              <a:t>扩展单元数 </a:t>
            </a:r>
            <a:r>
              <a:rPr lang="en-US" altLang="zh-CN" sz="2400" b="1" dirty="0">
                <a:latin typeface="楷体" panose="02010609060101010101" pitchFamily="49" charset="-122"/>
                <a:ea typeface="楷体" panose="02010609060101010101" pitchFamily="49" charset="-122"/>
              </a:rPr>
              <a:t>c.</a:t>
            </a:r>
            <a:r>
              <a:rPr lang="zh-CN" altLang="en-US" sz="2400" b="1" dirty="0">
                <a:latin typeface="楷体" panose="02010609060101010101" pitchFamily="49" charset="-122"/>
                <a:ea typeface="楷体" panose="02010609060101010101" pitchFamily="49" charset="-122"/>
              </a:rPr>
              <a:t>连接控制线  </a:t>
            </a:r>
            <a:r>
              <a:rPr lang="en-US" altLang="zh-CN" sz="2400" b="1" dirty="0">
                <a:latin typeface="楷体" panose="02010609060101010101" pitchFamily="49" charset="-122"/>
                <a:ea typeface="楷体" panose="02010609060101010101" pitchFamily="49" charset="-122"/>
              </a:rPr>
              <a:t>d.</a:t>
            </a:r>
            <a:r>
              <a:rPr lang="zh-CN" altLang="en-US" sz="2400" b="1" dirty="0">
                <a:latin typeface="楷体" panose="02010609060101010101" pitchFamily="49" charset="-122"/>
                <a:ea typeface="楷体" panose="02010609060101010101" pitchFamily="49" charset="-122"/>
              </a:rPr>
              <a:t>形成片选逻辑电路</a:t>
            </a:r>
            <a:endParaRPr lang="en-US" altLang="zh-CN" sz="2400" b="1" dirty="0">
              <a:latin typeface="楷体" panose="02010609060101010101" pitchFamily="49" charset="-122"/>
              <a:ea typeface="楷体" panose="02010609060101010101" pitchFamily="49" charset="-122"/>
            </a:endParaRPr>
          </a:p>
        </p:txBody>
      </p:sp>
      <p:grpSp>
        <p:nvGrpSpPr>
          <p:cNvPr id="38" name="组合 37">
            <a:extLst>
              <a:ext uri="{FF2B5EF4-FFF2-40B4-BE49-F238E27FC236}">
                <a16:creationId xmlns:a16="http://schemas.microsoft.com/office/drawing/2014/main" id="{0BEBE44B-F888-47F0-AE02-83291BA1999B}"/>
              </a:ext>
            </a:extLst>
          </p:cNvPr>
          <p:cNvGrpSpPr/>
          <p:nvPr/>
        </p:nvGrpSpPr>
        <p:grpSpPr>
          <a:xfrm>
            <a:off x="443345" y="1918567"/>
            <a:ext cx="8257309" cy="4437784"/>
            <a:chOff x="0" y="1279525"/>
            <a:chExt cx="9296400" cy="5060950"/>
          </a:xfrm>
        </p:grpSpPr>
        <p:sp>
          <p:nvSpPr>
            <p:cNvPr id="39" name="Text Box 28">
              <a:extLst>
                <a:ext uri="{FF2B5EF4-FFF2-40B4-BE49-F238E27FC236}">
                  <a16:creationId xmlns:a16="http://schemas.microsoft.com/office/drawing/2014/main" id="{B1BE99A5-8EFD-4D15-90D3-715EAFA4681B}"/>
                </a:ext>
              </a:extLst>
            </p:cNvPr>
            <p:cNvSpPr txBox="1">
              <a:spLocks noChangeArrowheads="1"/>
            </p:cNvSpPr>
            <p:nvPr/>
          </p:nvSpPr>
          <p:spPr bwMode="auto">
            <a:xfrm>
              <a:off x="2362200" y="2574925"/>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4</a:t>
              </a:r>
            </a:p>
          </p:txBody>
        </p:sp>
        <p:sp>
          <p:nvSpPr>
            <p:cNvPr id="40" name="Line 30">
              <a:extLst>
                <a:ext uri="{FF2B5EF4-FFF2-40B4-BE49-F238E27FC236}">
                  <a16:creationId xmlns:a16="http://schemas.microsoft.com/office/drawing/2014/main" id="{DCD53F6F-30C7-4E63-AF84-00258580BFFF}"/>
                </a:ext>
              </a:extLst>
            </p:cNvPr>
            <p:cNvSpPr>
              <a:spLocks noChangeShapeType="1"/>
            </p:cNvSpPr>
            <p:nvPr/>
          </p:nvSpPr>
          <p:spPr bwMode="auto">
            <a:xfrm>
              <a:off x="1066800" y="2117725"/>
              <a:ext cx="0" cy="2743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31">
              <a:extLst>
                <a:ext uri="{FF2B5EF4-FFF2-40B4-BE49-F238E27FC236}">
                  <a16:creationId xmlns:a16="http://schemas.microsoft.com/office/drawing/2014/main" id="{D6553409-C7BC-471A-ADC9-93A9E4775822}"/>
                </a:ext>
              </a:extLst>
            </p:cNvPr>
            <p:cNvSpPr>
              <a:spLocks noChangeShapeType="1"/>
            </p:cNvSpPr>
            <p:nvPr/>
          </p:nvSpPr>
          <p:spPr bwMode="auto">
            <a:xfrm>
              <a:off x="838200" y="2727325"/>
              <a:ext cx="0" cy="243840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32">
              <a:extLst>
                <a:ext uri="{FF2B5EF4-FFF2-40B4-BE49-F238E27FC236}">
                  <a16:creationId xmlns:a16="http://schemas.microsoft.com/office/drawing/2014/main" id="{932C66A4-F4C4-480F-B0E6-A42CF922C8FD}"/>
                </a:ext>
              </a:extLst>
            </p:cNvPr>
            <p:cNvSpPr>
              <a:spLocks noChangeShapeType="1"/>
            </p:cNvSpPr>
            <p:nvPr/>
          </p:nvSpPr>
          <p:spPr bwMode="auto">
            <a:xfrm>
              <a:off x="2667000" y="1508125"/>
              <a:ext cx="0" cy="24384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33">
              <a:extLst>
                <a:ext uri="{FF2B5EF4-FFF2-40B4-BE49-F238E27FC236}">
                  <a16:creationId xmlns:a16="http://schemas.microsoft.com/office/drawing/2014/main" id="{093E2497-1C99-407C-A901-A9148E2A8D01}"/>
                </a:ext>
              </a:extLst>
            </p:cNvPr>
            <p:cNvSpPr>
              <a:spLocks noChangeShapeType="1"/>
            </p:cNvSpPr>
            <p:nvPr/>
          </p:nvSpPr>
          <p:spPr bwMode="auto">
            <a:xfrm flipH="1">
              <a:off x="2209800" y="3946525"/>
              <a:ext cx="457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Line 35">
              <a:extLst>
                <a:ext uri="{FF2B5EF4-FFF2-40B4-BE49-F238E27FC236}">
                  <a16:creationId xmlns:a16="http://schemas.microsoft.com/office/drawing/2014/main" id="{98D5AEAA-6684-4439-BBF6-FB811FAA6418}"/>
                </a:ext>
              </a:extLst>
            </p:cNvPr>
            <p:cNvSpPr>
              <a:spLocks noChangeShapeType="1"/>
            </p:cNvSpPr>
            <p:nvPr/>
          </p:nvSpPr>
          <p:spPr bwMode="auto">
            <a:xfrm flipH="1">
              <a:off x="838200" y="4251325"/>
              <a:ext cx="609600" cy="0"/>
            </a:xfrm>
            <a:prstGeom prst="line">
              <a:avLst/>
            </a:prstGeom>
            <a:noFill/>
            <a:ln w="38100">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36">
              <a:extLst>
                <a:ext uri="{FF2B5EF4-FFF2-40B4-BE49-F238E27FC236}">
                  <a16:creationId xmlns:a16="http://schemas.microsoft.com/office/drawing/2014/main" id="{2AB22F9B-395F-49EC-9864-9F81386B9E5A}"/>
                </a:ext>
              </a:extLst>
            </p:cNvPr>
            <p:cNvSpPr>
              <a:spLocks noChangeShapeType="1"/>
            </p:cNvSpPr>
            <p:nvPr/>
          </p:nvSpPr>
          <p:spPr bwMode="auto">
            <a:xfrm flipH="1">
              <a:off x="1066800" y="3641725"/>
              <a:ext cx="38100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46" name="Group 37">
              <a:extLst>
                <a:ext uri="{FF2B5EF4-FFF2-40B4-BE49-F238E27FC236}">
                  <a16:creationId xmlns:a16="http://schemas.microsoft.com/office/drawing/2014/main" id="{07E8AE21-8F1E-4C3C-BB18-F89CD9DFEF37}"/>
                </a:ext>
              </a:extLst>
            </p:cNvPr>
            <p:cNvGrpSpPr>
              <a:grpSpLocks/>
            </p:cNvGrpSpPr>
            <p:nvPr/>
          </p:nvGrpSpPr>
          <p:grpSpPr bwMode="auto">
            <a:xfrm>
              <a:off x="1295400" y="3489325"/>
              <a:ext cx="1143000" cy="990600"/>
              <a:chOff x="720" y="2928"/>
              <a:chExt cx="720" cy="624"/>
            </a:xfrm>
          </p:grpSpPr>
          <p:sp>
            <p:nvSpPr>
              <p:cNvPr id="198" name="Rectangle 38">
                <a:extLst>
                  <a:ext uri="{FF2B5EF4-FFF2-40B4-BE49-F238E27FC236}">
                    <a16:creationId xmlns:a16="http://schemas.microsoft.com/office/drawing/2014/main" id="{242F8BA5-1C3B-402E-AF14-F6F82CACAEB3}"/>
                  </a:ext>
                </a:extLst>
              </p:cNvPr>
              <p:cNvSpPr>
                <a:spLocks noChangeArrowheads="1"/>
              </p:cNvSpPr>
              <p:nvPr/>
            </p:nvSpPr>
            <p:spPr bwMode="auto">
              <a:xfrm>
                <a:off x="816" y="2928"/>
                <a:ext cx="480" cy="624"/>
              </a:xfrm>
              <a:prstGeom prst="rect">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99" name="Text Box 39">
                <a:extLst>
                  <a:ext uri="{FF2B5EF4-FFF2-40B4-BE49-F238E27FC236}">
                    <a16:creationId xmlns:a16="http://schemas.microsoft.com/office/drawing/2014/main" id="{F6D24C29-43E1-4261-B9BC-ED8F76D71EB5}"/>
                  </a:ext>
                </a:extLst>
              </p:cNvPr>
              <p:cNvSpPr txBox="1">
                <a:spLocks noChangeArrowheads="1"/>
              </p:cNvSpPr>
              <p:nvPr/>
            </p:nvSpPr>
            <p:spPr bwMode="auto">
              <a:xfrm>
                <a:off x="720" y="3120"/>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t> 1K×4</a:t>
                </a:r>
              </a:p>
            </p:txBody>
          </p:sp>
        </p:grpSp>
        <p:sp>
          <p:nvSpPr>
            <p:cNvPr id="47" name="Line 40">
              <a:extLst>
                <a:ext uri="{FF2B5EF4-FFF2-40B4-BE49-F238E27FC236}">
                  <a16:creationId xmlns:a16="http://schemas.microsoft.com/office/drawing/2014/main" id="{D1F906A6-254F-46F2-A14A-6761AB7C12AD}"/>
                </a:ext>
              </a:extLst>
            </p:cNvPr>
            <p:cNvSpPr>
              <a:spLocks noChangeShapeType="1"/>
            </p:cNvSpPr>
            <p:nvPr/>
          </p:nvSpPr>
          <p:spPr bwMode="auto">
            <a:xfrm flipV="1">
              <a:off x="2438400" y="1279525"/>
              <a:ext cx="0" cy="1143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 name="Line 41">
              <a:extLst>
                <a:ext uri="{FF2B5EF4-FFF2-40B4-BE49-F238E27FC236}">
                  <a16:creationId xmlns:a16="http://schemas.microsoft.com/office/drawing/2014/main" id="{56BD7ABA-E24B-4A69-9C39-7AA9AF3F5673}"/>
                </a:ext>
              </a:extLst>
            </p:cNvPr>
            <p:cNvSpPr>
              <a:spLocks noChangeShapeType="1"/>
            </p:cNvSpPr>
            <p:nvPr/>
          </p:nvSpPr>
          <p:spPr bwMode="auto">
            <a:xfrm rot="5400000" flipH="1">
              <a:off x="1562100" y="3222625"/>
              <a:ext cx="533400" cy="0"/>
            </a:xfrm>
            <a:prstGeom prst="line">
              <a:avLst/>
            </a:prstGeom>
            <a:noFill/>
            <a:ln w="3810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 name="Line 42">
              <a:extLst>
                <a:ext uri="{FF2B5EF4-FFF2-40B4-BE49-F238E27FC236}">
                  <a16:creationId xmlns:a16="http://schemas.microsoft.com/office/drawing/2014/main" id="{9D65788A-F30D-4ABB-9DE4-F1AA74F6609C}"/>
                </a:ext>
              </a:extLst>
            </p:cNvPr>
            <p:cNvSpPr>
              <a:spLocks noChangeShapeType="1"/>
            </p:cNvSpPr>
            <p:nvPr/>
          </p:nvSpPr>
          <p:spPr bwMode="auto">
            <a:xfrm>
              <a:off x="2209800" y="2422525"/>
              <a:ext cx="22860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43">
              <a:extLst>
                <a:ext uri="{FF2B5EF4-FFF2-40B4-BE49-F238E27FC236}">
                  <a16:creationId xmlns:a16="http://schemas.microsoft.com/office/drawing/2014/main" id="{565E7C64-11CB-4C58-B6F0-8A1E2983C4E2}"/>
                </a:ext>
              </a:extLst>
            </p:cNvPr>
            <p:cNvSpPr>
              <a:spLocks noChangeShapeType="1"/>
            </p:cNvSpPr>
            <p:nvPr/>
          </p:nvSpPr>
          <p:spPr bwMode="auto">
            <a:xfrm flipH="1">
              <a:off x="838200" y="2727325"/>
              <a:ext cx="609600" cy="0"/>
            </a:xfrm>
            <a:prstGeom prst="line">
              <a:avLst/>
            </a:prstGeom>
            <a:noFill/>
            <a:ln w="38100">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44">
              <a:extLst>
                <a:ext uri="{FF2B5EF4-FFF2-40B4-BE49-F238E27FC236}">
                  <a16:creationId xmlns:a16="http://schemas.microsoft.com/office/drawing/2014/main" id="{9211D353-1A33-44AD-9056-597F768AB21F}"/>
                </a:ext>
              </a:extLst>
            </p:cNvPr>
            <p:cNvSpPr>
              <a:spLocks noChangeShapeType="1"/>
            </p:cNvSpPr>
            <p:nvPr/>
          </p:nvSpPr>
          <p:spPr bwMode="auto">
            <a:xfrm flipH="1">
              <a:off x="1066800" y="2117725"/>
              <a:ext cx="38100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52" name="Group 45">
              <a:extLst>
                <a:ext uri="{FF2B5EF4-FFF2-40B4-BE49-F238E27FC236}">
                  <a16:creationId xmlns:a16="http://schemas.microsoft.com/office/drawing/2014/main" id="{EFC8335C-112D-472C-B86A-6B7D8A0CC034}"/>
                </a:ext>
              </a:extLst>
            </p:cNvPr>
            <p:cNvGrpSpPr>
              <a:grpSpLocks/>
            </p:cNvGrpSpPr>
            <p:nvPr/>
          </p:nvGrpSpPr>
          <p:grpSpPr bwMode="auto">
            <a:xfrm>
              <a:off x="1295400" y="1965325"/>
              <a:ext cx="1143000" cy="990600"/>
              <a:chOff x="720" y="2928"/>
              <a:chExt cx="720" cy="624"/>
            </a:xfrm>
          </p:grpSpPr>
          <p:sp>
            <p:nvSpPr>
              <p:cNvPr id="196" name="Rectangle 46">
                <a:extLst>
                  <a:ext uri="{FF2B5EF4-FFF2-40B4-BE49-F238E27FC236}">
                    <a16:creationId xmlns:a16="http://schemas.microsoft.com/office/drawing/2014/main" id="{D23675DF-DADA-439B-843A-945DCA402171}"/>
                  </a:ext>
                </a:extLst>
              </p:cNvPr>
              <p:cNvSpPr>
                <a:spLocks noChangeArrowheads="1"/>
              </p:cNvSpPr>
              <p:nvPr/>
            </p:nvSpPr>
            <p:spPr bwMode="auto">
              <a:xfrm>
                <a:off x="816" y="2928"/>
                <a:ext cx="480" cy="624"/>
              </a:xfrm>
              <a:prstGeom prst="rect">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97" name="Text Box 47">
                <a:extLst>
                  <a:ext uri="{FF2B5EF4-FFF2-40B4-BE49-F238E27FC236}">
                    <a16:creationId xmlns:a16="http://schemas.microsoft.com/office/drawing/2014/main" id="{9F55A7BF-578E-4DB4-A623-E3B8AC1638BE}"/>
                  </a:ext>
                </a:extLst>
              </p:cNvPr>
              <p:cNvSpPr txBox="1">
                <a:spLocks noChangeArrowheads="1"/>
              </p:cNvSpPr>
              <p:nvPr/>
            </p:nvSpPr>
            <p:spPr bwMode="auto">
              <a:xfrm>
                <a:off x="720" y="3120"/>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t> 1K×4</a:t>
                </a:r>
              </a:p>
            </p:txBody>
          </p:sp>
        </p:grpSp>
        <p:sp>
          <p:nvSpPr>
            <p:cNvPr id="53" name="Text Box 48">
              <a:extLst>
                <a:ext uri="{FF2B5EF4-FFF2-40B4-BE49-F238E27FC236}">
                  <a16:creationId xmlns:a16="http://schemas.microsoft.com/office/drawing/2014/main" id="{EC7B7B44-5097-4FE1-BFAD-D25CCB03156A}"/>
                </a:ext>
              </a:extLst>
            </p:cNvPr>
            <p:cNvSpPr txBox="1">
              <a:spLocks noChangeArrowheads="1"/>
            </p:cNvSpPr>
            <p:nvPr/>
          </p:nvSpPr>
          <p:spPr bwMode="auto">
            <a:xfrm>
              <a:off x="2133600" y="156845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4</a:t>
              </a:r>
            </a:p>
          </p:txBody>
        </p:sp>
        <p:sp>
          <p:nvSpPr>
            <p:cNvPr id="54" name="Line 49">
              <a:extLst>
                <a:ext uri="{FF2B5EF4-FFF2-40B4-BE49-F238E27FC236}">
                  <a16:creationId xmlns:a16="http://schemas.microsoft.com/office/drawing/2014/main" id="{2ED08A9E-56C0-4E38-87C1-3E202BF05AD2}"/>
                </a:ext>
              </a:extLst>
            </p:cNvPr>
            <p:cNvSpPr>
              <a:spLocks noChangeShapeType="1"/>
            </p:cNvSpPr>
            <p:nvPr/>
          </p:nvSpPr>
          <p:spPr bwMode="auto">
            <a:xfrm flipH="1">
              <a:off x="2362200" y="1736725"/>
              <a:ext cx="152400" cy="1524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5" name="Line 50">
              <a:extLst>
                <a:ext uri="{FF2B5EF4-FFF2-40B4-BE49-F238E27FC236}">
                  <a16:creationId xmlns:a16="http://schemas.microsoft.com/office/drawing/2014/main" id="{FC665F69-EB78-4D12-9488-537927C3D1FA}"/>
                </a:ext>
              </a:extLst>
            </p:cNvPr>
            <p:cNvSpPr>
              <a:spLocks noChangeShapeType="1"/>
            </p:cNvSpPr>
            <p:nvPr/>
          </p:nvSpPr>
          <p:spPr bwMode="auto">
            <a:xfrm flipH="1">
              <a:off x="2590800" y="2727325"/>
              <a:ext cx="152400" cy="1524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6" name="Line 51">
              <a:extLst>
                <a:ext uri="{FF2B5EF4-FFF2-40B4-BE49-F238E27FC236}">
                  <a16:creationId xmlns:a16="http://schemas.microsoft.com/office/drawing/2014/main" id="{A83B5F0B-4E55-4B52-BD6E-7ADA77405148}"/>
                </a:ext>
              </a:extLst>
            </p:cNvPr>
            <p:cNvSpPr>
              <a:spLocks noChangeShapeType="1"/>
            </p:cNvSpPr>
            <p:nvPr/>
          </p:nvSpPr>
          <p:spPr bwMode="auto">
            <a:xfrm flipH="1">
              <a:off x="990600" y="4556125"/>
              <a:ext cx="152400" cy="1524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sp>
          <p:nvSpPr>
            <p:cNvPr id="57" name="Text Box 52">
              <a:extLst>
                <a:ext uri="{FF2B5EF4-FFF2-40B4-BE49-F238E27FC236}">
                  <a16:creationId xmlns:a16="http://schemas.microsoft.com/office/drawing/2014/main" id="{7137C54C-C5F2-42EE-ABE4-0FEC88C58F44}"/>
                </a:ext>
              </a:extLst>
            </p:cNvPr>
            <p:cNvSpPr txBox="1">
              <a:spLocks noChangeArrowheads="1"/>
            </p:cNvSpPr>
            <p:nvPr/>
          </p:nvSpPr>
          <p:spPr bwMode="auto">
            <a:xfrm>
              <a:off x="1143000" y="4479925"/>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10</a:t>
              </a:r>
            </a:p>
          </p:txBody>
        </p:sp>
        <p:sp>
          <p:nvSpPr>
            <p:cNvPr id="58" name="Line 55">
              <a:extLst>
                <a:ext uri="{FF2B5EF4-FFF2-40B4-BE49-F238E27FC236}">
                  <a16:creationId xmlns:a16="http://schemas.microsoft.com/office/drawing/2014/main" id="{923A97F5-21E0-49B0-9BCF-81AC099098A3}"/>
                </a:ext>
              </a:extLst>
            </p:cNvPr>
            <p:cNvSpPr>
              <a:spLocks noChangeShapeType="1"/>
            </p:cNvSpPr>
            <p:nvPr/>
          </p:nvSpPr>
          <p:spPr bwMode="auto">
            <a:xfrm>
              <a:off x="2895600" y="2727325"/>
              <a:ext cx="0" cy="243840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65">
              <a:extLst>
                <a:ext uri="{FF2B5EF4-FFF2-40B4-BE49-F238E27FC236}">
                  <a16:creationId xmlns:a16="http://schemas.microsoft.com/office/drawing/2014/main" id="{F50B56FE-BBEC-4549-A4F6-5F6CBFA042C5}"/>
                </a:ext>
              </a:extLst>
            </p:cNvPr>
            <p:cNvSpPr>
              <a:spLocks noChangeShapeType="1"/>
            </p:cNvSpPr>
            <p:nvPr/>
          </p:nvSpPr>
          <p:spPr bwMode="auto">
            <a:xfrm rot="5400000" flipH="1">
              <a:off x="3619500" y="3238500"/>
              <a:ext cx="533400" cy="0"/>
            </a:xfrm>
            <a:prstGeom prst="line">
              <a:avLst/>
            </a:prstGeom>
            <a:noFill/>
            <a:ln w="3810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 name="Line 89">
              <a:extLst>
                <a:ext uri="{FF2B5EF4-FFF2-40B4-BE49-F238E27FC236}">
                  <a16:creationId xmlns:a16="http://schemas.microsoft.com/office/drawing/2014/main" id="{F08B8A47-133D-4C82-A387-F29282361CF9}"/>
                </a:ext>
              </a:extLst>
            </p:cNvPr>
            <p:cNvSpPr>
              <a:spLocks noChangeShapeType="1"/>
            </p:cNvSpPr>
            <p:nvPr/>
          </p:nvSpPr>
          <p:spPr bwMode="auto">
            <a:xfrm rot="5400000" flipH="1">
              <a:off x="5676900" y="3238500"/>
              <a:ext cx="533400" cy="0"/>
            </a:xfrm>
            <a:prstGeom prst="line">
              <a:avLst/>
            </a:prstGeom>
            <a:noFill/>
            <a:ln w="3810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 name="Line 113">
              <a:extLst>
                <a:ext uri="{FF2B5EF4-FFF2-40B4-BE49-F238E27FC236}">
                  <a16:creationId xmlns:a16="http://schemas.microsoft.com/office/drawing/2014/main" id="{81ADACFC-6476-45EE-B798-2882216B018C}"/>
                </a:ext>
              </a:extLst>
            </p:cNvPr>
            <p:cNvSpPr>
              <a:spLocks noChangeShapeType="1"/>
            </p:cNvSpPr>
            <p:nvPr/>
          </p:nvSpPr>
          <p:spPr bwMode="auto">
            <a:xfrm rot="5400000" flipH="1">
              <a:off x="7734300" y="3238500"/>
              <a:ext cx="533400" cy="0"/>
            </a:xfrm>
            <a:prstGeom prst="line">
              <a:avLst/>
            </a:prstGeom>
            <a:noFill/>
            <a:ln w="3810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2" name="Group 191">
              <a:extLst>
                <a:ext uri="{FF2B5EF4-FFF2-40B4-BE49-F238E27FC236}">
                  <a16:creationId xmlns:a16="http://schemas.microsoft.com/office/drawing/2014/main" id="{6BDBFCCB-3A75-41DC-BB83-04FF875F4C6D}"/>
                </a:ext>
              </a:extLst>
            </p:cNvPr>
            <p:cNvGrpSpPr>
              <a:grpSpLocks/>
            </p:cNvGrpSpPr>
            <p:nvPr/>
          </p:nvGrpSpPr>
          <p:grpSpPr bwMode="auto">
            <a:xfrm>
              <a:off x="7010400" y="1279525"/>
              <a:ext cx="2057400" cy="3886200"/>
              <a:chOff x="4416" y="806"/>
              <a:chExt cx="1296" cy="2448"/>
            </a:xfrm>
          </p:grpSpPr>
          <p:sp>
            <p:nvSpPr>
              <p:cNvPr id="175" name="Line 102">
                <a:extLst>
                  <a:ext uri="{FF2B5EF4-FFF2-40B4-BE49-F238E27FC236}">
                    <a16:creationId xmlns:a16="http://schemas.microsoft.com/office/drawing/2014/main" id="{01BD7958-28B8-4A71-952E-A8A8C527E1DC}"/>
                  </a:ext>
                </a:extLst>
              </p:cNvPr>
              <p:cNvSpPr>
                <a:spLocks noChangeShapeType="1"/>
              </p:cNvSpPr>
              <p:nvPr/>
            </p:nvSpPr>
            <p:spPr bwMode="auto">
              <a:xfrm>
                <a:off x="4560" y="1334"/>
                <a:ext cx="0" cy="17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 name="Line 103">
                <a:extLst>
                  <a:ext uri="{FF2B5EF4-FFF2-40B4-BE49-F238E27FC236}">
                    <a16:creationId xmlns:a16="http://schemas.microsoft.com/office/drawing/2014/main" id="{1D7A53A1-35AB-4089-84D3-7E7978EF6AF3}"/>
                  </a:ext>
                </a:extLst>
              </p:cNvPr>
              <p:cNvSpPr>
                <a:spLocks noChangeShapeType="1"/>
              </p:cNvSpPr>
              <p:nvPr/>
            </p:nvSpPr>
            <p:spPr bwMode="auto">
              <a:xfrm>
                <a:off x="4416" y="1718"/>
                <a:ext cx="0" cy="153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 name="Line 104">
                <a:extLst>
                  <a:ext uri="{FF2B5EF4-FFF2-40B4-BE49-F238E27FC236}">
                    <a16:creationId xmlns:a16="http://schemas.microsoft.com/office/drawing/2014/main" id="{1C328DC6-E4EA-4474-9E56-4AA3C01DECFF}"/>
                  </a:ext>
                </a:extLst>
              </p:cNvPr>
              <p:cNvSpPr>
                <a:spLocks noChangeShapeType="1"/>
              </p:cNvSpPr>
              <p:nvPr/>
            </p:nvSpPr>
            <p:spPr bwMode="auto">
              <a:xfrm>
                <a:off x="5568" y="950"/>
                <a:ext cx="0" cy="1536"/>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78" name="Line 105">
                <a:extLst>
                  <a:ext uri="{FF2B5EF4-FFF2-40B4-BE49-F238E27FC236}">
                    <a16:creationId xmlns:a16="http://schemas.microsoft.com/office/drawing/2014/main" id="{4E2A36E2-1167-485E-9F04-1FE4AE89BFF5}"/>
                  </a:ext>
                </a:extLst>
              </p:cNvPr>
              <p:cNvSpPr>
                <a:spLocks noChangeShapeType="1"/>
              </p:cNvSpPr>
              <p:nvPr/>
            </p:nvSpPr>
            <p:spPr bwMode="auto">
              <a:xfrm flipH="1">
                <a:off x="5280" y="2486"/>
                <a:ext cx="2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9" name="Line 107">
                <a:extLst>
                  <a:ext uri="{FF2B5EF4-FFF2-40B4-BE49-F238E27FC236}">
                    <a16:creationId xmlns:a16="http://schemas.microsoft.com/office/drawing/2014/main" id="{2295D523-EBE5-4830-86C7-C7497E533B46}"/>
                  </a:ext>
                </a:extLst>
              </p:cNvPr>
              <p:cNvSpPr>
                <a:spLocks noChangeShapeType="1"/>
              </p:cNvSpPr>
              <p:nvPr/>
            </p:nvSpPr>
            <p:spPr bwMode="auto">
              <a:xfrm flipH="1">
                <a:off x="4416" y="2688"/>
                <a:ext cx="384" cy="0"/>
              </a:xfrm>
              <a:prstGeom prst="line">
                <a:avLst/>
              </a:prstGeom>
              <a:noFill/>
              <a:ln w="38100">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80" name="Line 108">
                <a:extLst>
                  <a:ext uri="{FF2B5EF4-FFF2-40B4-BE49-F238E27FC236}">
                    <a16:creationId xmlns:a16="http://schemas.microsoft.com/office/drawing/2014/main" id="{53D02CF1-19A8-45F5-82E5-E272D95A4F11}"/>
                  </a:ext>
                </a:extLst>
              </p:cNvPr>
              <p:cNvSpPr>
                <a:spLocks noChangeShapeType="1"/>
              </p:cNvSpPr>
              <p:nvPr/>
            </p:nvSpPr>
            <p:spPr bwMode="auto">
              <a:xfrm flipH="1">
                <a:off x="4560" y="2304"/>
                <a:ext cx="24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181" name="Group 109">
                <a:extLst>
                  <a:ext uri="{FF2B5EF4-FFF2-40B4-BE49-F238E27FC236}">
                    <a16:creationId xmlns:a16="http://schemas.microsoft.com/office/drawing/2014/main" id="{0A783983-69C3-4194-9568-9AC9B789AF59}"/>
                  </a:ext>
                </a:extLst>
              </p:cNvPr>
              <p:cNvGrpSpPr>
                <a:grpSpLocks/>
              </p:cNvGrpSpPr>
              <p:nvPr/>
            </p:nvGrpSpPr>
            <p:grpSpPr bwMode="auto">
              <a:xfrm>
                <a:off x="4704" y="2208"/>
                <a:ext cx="720" cy="624"/>
                <a:chOff x="720" y="2928"/>
                <a:chExt cx="720" cy="624"/>
              </a:xfrm>
            </p:grpSpPr>
            <p:sp>
              <p:nvSpPr>
                <p:cNvPr id="194" name="Rectangle 110">
                  <a:extLst>
                    <a:ext uri="{FF2B5EF4-FFF2-40B4-BE49-F238E27FC236}">
                      <a16:creationId xmlns:a16="http://schemas.microsoft.com/office/drawing/2014/main" id="{B4B76220-8B5D-4A56-9250-BFACB91932B6}"/>
                    </a:ext>
                  </a:extLst>
                </p:cNvPr>
                <p:cNvSpPr>
                  <a:spLocks noChangeArrowheads="1"/>
                </p:cNvSpPr>
                <p:nvPr/>
              </p:nvSpPr>
              <p:spPr bwMode="auto">
                <a:xfrm>
                  <a:off x="816" y="2928"/>
                  <a:ext cx="480" cy="624"/>
                </a:xfrm>
                <a:prstGeom prst="rect">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95" name="Text Box 111">
                  <a:extLst>
                    <a:ext uri="{FF2B5EF4-FFF2-40B4-BE49-F238E27FC236}">
                      <a16:creationId xmlns:a16="http://schemas.microsoft.com/office/drawing/2014/main" id="{270860F8-D0A6-4B76-902E-E85E7CE4F849}"/>
                    </a:ext>
                  </a:extLst>
                </p:cNvPr>
                <p:cNvSpPr txBox="1">
                  <a:spLocks noChangeArrowheads="1"/>
                </p:cNvSpPr>
                <p:nvPr/>
              </p:nvSpPr>
              <p:spPr bwMode="auto">
                <a:xfrm>
                  <a:off x="720" y="3120"/>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t> 1K×4</a:t>
                  </a:r>
                </a:p>
              </p:txBody>
            </p:sp>
          </p:grpSp>
          <p:sp>
            <p:nvSpPr>
              <p:cNvPr id="182" name="Line 112">
                <a:extLst>
                  <a:ext uri="{FF2B5EF4-FFF2-40B4-BE49-F238E27FC236}">
                    <a16:creationId xmlns:a16="http://schemas.microsoft.com/office/drawing/2014/main" id="{2F6D3779-76B0-432F-942F-1433C8920A7A}"/>
                  </a:ext>
                </a:extLst>
              </p:cNvPr>
              <p:cNvSpPr>
                <a:spLocks noChangeShapeType="1"/>
              </p:cNvSpPr>
              <p:nvPr/>
            </p:nvSpPr>
            <p:spPr bwMode="auto">
              <a:xfrm flipV="1">
                <a:off x="5424" y="806"/>
                <a:ext cx="0" cy="72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3" name="Line 114">
                <a:extLst>
                  <a:ext uri="{FF2B5EF4-FFF2-40B4-BE49-F238E27FC236}">
                    <a16:creationId xmlns:a16="http://schemas.microsoft.com/office/drawing/2014/main" id="{F6EE9B90-CA56-4DD4-A97A-36917B705ED8}"/>
                  </a:ext>
                </a:extLst>
              </p:cNvPr>
              <p:cNvSpPr>
                <a:spLocks noChangeShapeType="1"/>
              </p:cNvSpPr>
              <p:nvPr/>
            </p:nvSpPr>
            <p:spPr bwMode="auto">
              <a:xfrm>
                <a:off x="5280" y="1526"/>
                <a:ext cx="144"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84" name="Line 115">
                <a:extLst>
                  <a:ext uri="{FF2B5EF4-FFF2-40B4-BE49-F238E27FC236}">
                    <a16:creationId xmlns:a16="http://schemas.microsoft.com/office/drawing/2014/main" id="{49842A3A-949E-4584-87DF-2C32D94BB1B9}"/>
                  </a:ext>
                </a:extLst>
              </p:cNvPr>
              <p:cNvSpPr>
                <a:spLocks noChangeShapeType="1"/>
              </p:cNvSpPr>
              <p:nvPr/>
            </p:nvSpPr>
            <p:spPr bwMode="auto">
              <a:xfrm flipH="1">
                <a:off x="4416" y="1718"/>
                <a:ext cx="384" cy="0"/>
              </a:xfrm>
              <a:prstGeom prst="line">
                <a:avLst/>
              </a:prstGeom>
              <a:noFill/>
              <a:ln w="38100">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85" name="Line 116">
                <a:extLst>
                  <a:ext uri="{FF2B5EF4-FFF2-40B4-BE49-F238E27FC236}">
                    <a16:creationId xmlns:a16="http://schemas.microsoft.com/office/drawing/2014/main" id="{C6057572-DEA7-48C4-A50D-983FE64326D6}"/>
                  </a:ext>
                </a:extLst>
              </p:cNvPr>
              <p:cNvSpPr>
                <a:spLocks noChangeShapeType="1"/>
              </p:cNvSpPr>
              <p:nvPr/>
            </p:nvSpPr>
            <p:spPr bwMode="auto">
              <a:xfrm flipH="1">
                <a:off x="4560" y="1334"/>
                <a:ext cx="24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186" name="Group 117">
                <a:extLst>
                  <a:ext uri="{FF2B5EF4-FFF2-40B4-BE49-F238E27FC236}">
                    <a16:creationId xmlns:a16="http://schemas.microsoft.com/office/drawing/2014/main" id="{15FAD401-9219-466F-B80A-AF6802C4F496}"/>
                  </a:ext>
                </a:extLst>
              </p:cNvPr>
              <p:cNvGrpSpPr>
                <a:grpSpLocks/>
              </p:cNvGrpSpPr>
              <p:nvPr/>
            </p:nvGrpSpPr>
            <p:grpSpPr bwMode="auto">
              <a:xfrm>
                <a:off x="4704" y="1238"/>
                <a:ext cx="720" cy="624"/>
                <a:chOff x="720" y="2928"/>
                <a:chExt cx="720" cy="624"/>
              </a:xfrm>
            </p:grpSpPr>
            <p:sp>
              <p:nvSpPr>
                <p:cNvPr id="192" name="Rectangle 118">
                  <a:extLst>
                    <a:ext uri="{FF2B5EF4-FFF2-40B4-BE49-F238E27FC236}">
                      <a16:creationId xmlns:a16="http://schemas.microsoft.com/office/drawing/2014/main" id="{4A6C67E7-DB30-4A10-93DD-99AD30F4CF6B}"/>
                    </a:ext>
                  </a:extLst>
                </p:cNvPr>
                <p:cNvSpPr>
                  <a:spLocks noChangeArrowheads="1"/>
                </p:cNvSpPr>
                <p:nvPr/>
              </p:nvSpPr>
              <p:spPr bwMode="auto">
                <a:xfrm>
                  <a:off x="816" y="2928"/>
                  <a:ext cx="480" cy="624"/>
                </a:xfrm>
                <a:prstGeom prst="rect">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93" name="Text Box 119">
                  <a:extLst>
                    <a:ext uri="{FF2B5EF4-FFF2-40B4-BE49-F238E27FC236}">
                      <a16:creationId xmlns:a16="http://schemas.microsoft.com/office/drawing/2014/main" id="{ACF59559-9036-476B-8806-F80C9B175ED5}"/>
                    </a:ext>
                  </a:extLst>
                </p:cNvPr>
                <p:cNvSpPr txBox="1">
                  <a:spLocks noChangeArrowheads="1"/>
                </p:cNvSpPr>
                <p:nvPr/>
              </p:nvSpPr>
              <p:spPr bwMode="auto">
                <a:xfrm>
                  <a:off x="720" y="3120"/>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t> 1K×4</a:t>
                  </a:r>
                </a:p>
              </p:txBody>
            </p:sp>
          </p:grpSp>
          <p:sp>
            <p:nvSpPr>
              <p:cNvPr id="187" name="Text Box 120">
                <a:extLst>
                  <a:ext uri="{FF2B5EF4-FFF2-40B4-BE49-F238E27FC236}">
                    <a16:creationId xmlns:a16="http://schemas.microsoft.com/office/drawing/2014/main" id="{CD9BAD5B-2821-4CA4-84F5-D2D6CD9ABC96}"/>
                  </a:ext>
                </a:extLst>
              </p:cNvPr>
              <p:cNvSpPr txBox="1">
                <a:spLocks noChangeArrowheads="1"/>
              </p:cNvSpPr>
              <p:nvPr/>
            </p:nvSpPr>
            <p:spPr bwMode="auto">
              <a:xfrm>
                <a:off x="5232" y="988"/>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4</a:t>
                </a:r>
              </a:p>
            </p:txBody>
          </p:sp>
          <p:sp>
            <p:nvSpPr>
              <p:cNvPr id="188" name="Line 121">
                <a:extLst>
                  <a:ext uri="{FF2B5EF4-FFF2-40B4-BE49-F238E27FC236}">
                    <a16:creationId xmlns:a16="http://schemas.microsoft.com/office/drawing/2014/main" id="{3F09DC5D-336F-4F1A-B87A-EE92CA4E0E07}"/>
                  </a:ext>
                </a:extLst>
              </p:cNvPr>
              <p:cNvSpPr>
                <a:spLocks noChangeShapeType="1"/>
              </p:cNvSpPr>
              <p:nvPr/>
            </p:nvSpPr>
            <p:spPr bwMode="auto">
              <a:xfrm flipH="1">
                <a:off x="5376" y="1094"/>
                <a:ext cx="96" cy="96"/>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9" name="Line 122">
                <a:extLst>
                  <a:ext uri="{FF2B5EF4-FFF2-40B4-BE49-F238E27FC236}">
                    <a16:creationId xmlns:a16="http://schemas.microsoft.com/office/drawing/2014/main" id="{CC34EA37-830F-49BF-83EC-A2D95B4AA62B}"/>
                  </a:ext>
                </a:extLst>
              </p:cNvPr>
              <p:cNvSpPr>
                <a:spLocks noChangeShapeType="1"/>
              </p:cNvSpPr>
              <p:nvPr/>
            </p:nvSpPr>
            <p:spPr bwMode="auto">
              <a:xfrm flipH="1">
                <a:off x="5520" y="1718"/>
                <a:ext cx="96" cy="96"/>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0" name="Line 123">
                <a:extLst>
                  <a:ext uri="{FF2B5EF4-FFF2-40B4-BE49-F238E27FC236}">
                    <a16:creationId xmlns:a16="http://schemas.microsoft.com/office/drawing/2014/main" id="{B57A99F4-853F-40C1-83E3-5208D820D238}"/>
                  </a:ext>
                </a:extLst>
              </p:cNvPr>
              <p:cNvSpPr>
                <a:spLocks noChangeShapeType="1"/>
              </p:cNvSpPr>
              <p:nvPr/>
            </p:nvSpPr>
            <p:spPr bwMode="auto">
              <a:xfrm flipH="1">
                <a:off x="4512" y="2870"/>
                <a:ext cx="96" cy="96"/>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1" name="Text Box 124">
                <a:extLst>
                  <a:ext uri="{FF2B5EF4-FFF2-40B4-BE49-F238E27FC236}">
                    <a16:creationId xmlns:a16="http://schemas.microsoft.com/office/drawing/2014/main" id="{CC225A03-B195-4030-843A-EFAFB1C97174}"/>
                  </a:ext>
                </a:extLst>
              </p:cNvPr>
              <p:cNvSpPr txBox="1">
                <a:spLocks noChangeArrowheads="1"/>
              </p:cNvSpPr>
              <p:nvPr/>
            </p:nvSpPr>
            <p:spPr bwMode="auto">
              <a:xfrm>
                <a:off x="4608" y="2822"/>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10</a:t>
                </a:r>
              </a:p>
            </p:txBody>
          </p:sp>
        </p:grpSp>
        <p:grpSp>
          <p:nvGrpSpPr>
            <p:cNvPr id="63" name="Group 189">
              <a:extLst>
                <a:ext uri="{FF2B5EF4-FFF2-40B4-BE49-F238E27FC236}">
                  <a16:creationId xmlns:a16="http://schemas.microsoft.com/office/drawing/2014/main" id="{7D3D8C83-1F20-492A-AC1E-2C630B9C2150}"/>
                </a:ext>
              </a:extLst>
            </p:cNvPr>
            <p:cNvGrpSpPr>
              <a:grpSpLocks/>
            </p:cNvGrpSpPr>
            <p:nvPr/>
          </p:nvGrpSpPr>
          <p:grpSpPr bwMode="auto">
            <a:xfrm>
              <a:off x="2895600" y="1279525"/>
              <a:ext cx="2286000" cy="3597275"/>
              <a:chOff x="1824" y="806"/>
              <a:chExt cx="1440" cy="2266"/>
            </a:xfrm>
          </p:grpSpPr>
          <p:sp>
            <p:nvSpPr>
              <p:cNvPr id="154" name="Line 54">
                <a:extLst>
                  <a:ext uri="{FF2B5EF4-FFF2-40B4-BE49-F238E27FC236}">
                    <a16:creationId xmlns:a16="http://schemas.microsoft.com/office/drawing/2014/main" id="{C6174879-6F7A-4E1B-8484-2C5BECA387BD}"/>
                  </a:ext>
                </a:extLst>
              </p:cNvPr>
              <p:cNvSpPr>
                <a:spLocks noChangeShapeType="1"/>
              </p:cNvSpPr>
              <p:nvPr/>
            </p:nvSpPr>
            <p:spPr bwMode="auto">
              <a:xfrm>
                <a:off x="1968" y="1334"/>
                <a:ext cx="0" cy="17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 name="Line 56">
                <a:extLst>
                  <a:ext uri="{FF2B5EF4-FFF2-40B4-BE49-F238E27FC236}">
                    <a16:creationId xmlns:a16="http://schemas.microsoft.com/office/drawing/2014/main" id="{BF32B1CC-33C0-4461-8166-E195B7B8FC43}"/>
                  </a:ext>
                </a:extLst>
              </p:cNvPr>
              <p:cNvSpPr>
                <a:spLocks noChangeShapeType="1"/>
              </p:cNvSpPr>
              <p:nvPr/>
            </p:nvSpPr>
            <p:spPr bwMode="auto">
              <a:xfrm>
                <a:off x="2976" y="950"/>
                <a:ext cx="0" cy="1536"/>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56" name="Line 57">
                <a:extLst>
                  <a:ext uri="{FF2B5EF4-FFF2-40B4-BE49-F238E27FC236}">
                    <a16:creationId xmlns:a16="http://schemas.microsoft.com/office/drawing/2014/main" id="{27DB89DE-879B-4DE9-A265-F7A9F99384A7}"/>
                  </a:ext>
                </a:extLst>
              </p:cNvPr>
              <p:cNvSpPr>
                <a:spLocks noChangeShapeType="1"/>
              </p:cNvSpPr>
              <p:nvPr/>
            </p:nvSpPr>
            <p:spPr bwMode="auto">
              <a:xfrm flipH="1">
                <a:off x="2688" y="2486"/>
                <a:ext cx="2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7" name="Line 59">
                <a:extLst>
                  <a:ext uri="{FF2B5EF4-FFF2-40B4-BE49-F238E27FC236}">
                    <a16:creationId xmlns:a16="http://schemas.microsoft.com/office/drawing/2014/main" id="{8D392077-032A-4843-A5F6-74B5CEFC3419}"/>
                  </a:ext>
                </a:extLst>
              </p:cNvPr>
              <p:cNvSpPr>
                <a:spLocks noChangeShapeType="1"/>
              </p:cNvSpPr>
              <p:nvPr/>
            </p:nvSpPr>
            <p:spPr bwMode="auto">
              <a:xfrm flipH="1">
                <a:off x="1824" y="2678"/>
                <a:ext cx="384" cy="0"/>
              </a:xfrm>
              <a:prstGeom prst="line">
                <a:avLst/>
              </a:prstGeom>
              <a:noFill/>
              <a:ln w="38100">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58" name="Line 60">
                <a:extLst>
                  <a:ext uri="{FF2B5EF4-FFF2-40B4-BE49-F238E27FC236}">
                    <a16:creationId xmlns:a16="http://schemas.microsoft.com/office/drawing/2014/main" id="{D9813EF5-CD9A-4DC6-B805-59F7B8C5CEFE}"/>
                  </a:ext>
                </a:extLst>
              </p:cNvPr>
              <p:cNvSpPr>
                <a:spLocks noChangeShapeType="1"/>
              </p:cNvSpPr>
              <p:nvPr/>
            </p:nvSpPr>
            <p:spPr bwMode="auto">
              <a:xfrm flipH="1">
                <a:off x="1968" y="2294"/>
                <a:ext cx="24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159" name="Group 61">
                <a:extLst>
                  <a:ext uri="{FF2B5EF4-FFF2-40B4-BE49-F238E27FC236}">
                    <a16:creationId xmlns:a16="http://schemas.microsoft.com/office/drawing/2014/main" id="{44CA023B-B2B8-4A0F-9290-F6AD12F050B1}"/>
                  </a:ext>
                </a:extLst>
              </p:cNvPr>
              <p:cNvGrpSpPr>
                <a:grpSpLocks/>
              </p:cNvGrpSpPr>
              <p:nvPr/>
            </p:nvGrpSpPr>
            <p:grpSpPr bwMode="auto">
              <a:xfrm>
                <a:off x="2112" y="2198"/>
                <a:ext cx="720" cy="624"/>
                <a:chOff x="720" y="2928"/>
                <a:chExt cx="720" cy="624"/>
              </a:xfrm>
            </p:grpSpPr>
            <p:sp>
              <p:nvSpPr>
                <p:cNvPr id="173" name="Rectangle 62">
                  <a:extLst>
                    <a:ext uri="{FF2B5EF4-FFF2-40B4-BE49-F238E27FC236}">
                      <a16:creationId xmlns:a16="http://schemas.microsoft.com/office/drawing/2014/main" id="{85758405-82BD-4E52-B1F7-D2CE99E8E85D}"/>
                    </a:ext>
                  </a:extLst>
                </p:cNvPr>
                <p:cNvSpPr>
                  <a:spLocks noChangeArrowheads="1"/>
                </p:cNvSpPr>
                <p:nvPr/>
              </p:nvSpPr>
              <p:spPr bwMode="auto">
                <a:xfrm>
                  <a:off x="816" y="2928"/>
                  <a:ext cx="480" cy="624"/>
                </a:xfrm>
                <a:prstGeom prst="rect">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74" name="Text Box 63">
                  <a:extLst>
                    <a:ext uri="{FF2B5EF4-FFF2-40B4-BE49-F238E27FC236}">
                      <a16:creationId xmlns:a16="http://schemas.microsoft.com/office/drawing/2014/main" id="{0DAEC814-C04B-4B4A-9B88-1589F47A3056}"/>
                    </a:ext>
                  </a:extLst>
                </p:cNvPr>
                <p:cNvSpPr txBox="1">
                  <a:spLocks noChangeArrowheads="1"/>
                </p:cNvSpPr>
                <p:nvPr/>
              </p:nvSpPr>
              <p:spPr bwMode="auto">
                <a:xfrm>
                  <a:off x="720" y="3120"/>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t> 1K×4</a:t>
                  </a:r>
                </a:p>
              </p:txBody>
            </p:sp>
          </p:grpSp>
          <p:sp>
            <p:nvSpPr>
              <p:cNvPr id="160" name="Line 64">
                <a:extLst>
                  <a:ext uri="{FF2B5EF4-FFF2-40B4-BE49-F238E27FC236}">
                    <a16:creationId xmlns:a16="http://schemas.microsoft.com/office/drawing/2014/main" id="{89FB0C5D-EB5B-4C4E-A701-3BB3373F2E63}"/>
                  </a:ext>
                </a:extLst>
              </p:cNvPr>
              <p:cNvSpPr>
                <a:spLocks noChangeShapeType="1"/>
              </p:cNvSpPr>
              <p:nvPr/>
            </p:nvSpPr>
            <p:spPr bwMode="auto">
              <a:xfrm flipV="1">
                <a:off x="2832" y="806"/>
                <a:ext cx="0" cy="72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 name="Line 66">
                <a:extLst>
                  <a:ext uri="{FF2B5EF4-FFF2-40B4-BE49-F238E27FC236}">
                    <a16:creationId xmlns:a16="http://schemas.microsoft.com/office/drawing/2014/main" id="{7D490A3F-12A1-4F80-B69C-CC3BCFE246C3}"/>
                  </a:ext>
                </a:extLst>
              </p:cNvPr>
              <p:cNvSpPr>
                <a:spLocks noChangeShapeType="1"/>
              </p:cNvSpPr>
              <p:nvPr/>
            </p:nvSpPr>
            <p:spPr bwMode="auto">
              <a:xfrm>
                <a:off x="2688" y="1526"/>
                <a:ext cx="144"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2" name="Line 67">
                <a:extLst>
                  <a:ext uri="{FF2B5EF4-FFF2-40B4-BE49-F238E27FC236}">
                    <a16:creationId xmlns:a16="http://schemas.microsoft.com/office/drawing/2014/main" id="{95926E5A-A3D4-40B5-B16A-F049BD81B4C2}"/>
                  </a:ext>
                </a:extLst>
              </p:cNvPr>
              <p:cNvSpPr>
                <a:spLocks noChangeShapeType="1"/>
              </p:cNvSpPr>
              <p:nvPr/>
            </p:nvSpPr>
            <p:spPr bwMode="auto">
              <a:xfrm flipH="1">
                <a:off x="1824" y="1718"/>
                <a:ext cx="384" cy="0"/>
              </a:xfrm>
              <a:prstGeom prst="line">
                <a:avLst/>
              </a:prstGeom>
              <a:noFill/>
              <a:ln w="38100">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3" name="Line 68">
                <a:extLst>
                  <a:ext uri="{FF2B5EF4-FFF2-40B4-BE49-F238E27FC236}">
                    <a16:creationId xmlns:a16="http://schemas.microsoft.com/office/drawing/2014/main" id="{93BEE06E-646F-4172-A127-0B3A9DB58EEB}"/>
                  </a:ext>
                </a:extLst>
              </p:cNvPr>
              <p:cNvSpPr>
                <a:spLocks noChangeShapeType="1"/>
              </p:cNvSpPr>
              <p:nvPr/>
            </p:nvSpPr>
            <p:spPr bwMode="auto">
              <a:xfrm flipH="1">
                <a:off x="1968" y="1334"/>
                <a:ext cx="24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164" name="Group 69">
                <a:extLst>
                  <a:ext uri="{FF2B5EF4-FFF2-40B4-BE49-F238E27FC236}">
                    <a16:creationId xmlns:a16="http://schemas.microsoft.com/office/drawing/2014/main" id="{90C4BEE5-765C-4C0F-B728-AA1CD7078FB8}"/>
                  </a:ext>
                </a:extLst>
              </p:cNvPr>
              <p:cNvGrpSpPr>
                <a:grpSpLocks/>
              </p:cNvGrpSpPr>
              <p:nvPr/>
            </p:nvGrpSpPr>
            <p:grpSpPr bwMode="auto">
              <a:xfrm>
                <a:off x="2112" y="1238"/>
                <a:ext cx="720" cy="624"/>
                <a:chOff x="720" y="2928"/>
                <a:chExt cx="720" cy="624"/>
              </a:xfrm>
            </p:grpSpPr>
            <p:sp>
              <p:nvSpPr>
                <p:cNvPr id="171" name="Rectangle 70">
                  <a:extLst>
                    <a:ext uri="{FF2B5EF4-FFF2-40B4-BE49-F238E27FC236}">
                      <a16:creationId xmlns:a16="http://schemas.microsoft.com/office/drawing/2014/main" id="{B8BC56A8-70EA-4032-A4AA-B0404BF11535}"/>
                    </a:ext>
                  </a:extLst>
                </p:cNvPr>
                <p:cNvSpPr>
                  <a:spLocks noChangeArrowheads="1"/>
                </p:cNvSpPr>
                <p:nvPr/>
              </p:nvSpPr>
              <p:spPr bwMode="auto">
                <a:xfrm>
                  <a:off x="816" y="2928"/>
                  <a:ext cx="480" cy="624"/>
                </a:xfrm>
                <a:prstGeom prst="rect">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72" name="Text Box 71">
                  <a:extLst>
                    <a:ext uri="{FF2B5EF4-FFF2-40B4-BE49-F238E27FC236}">
                      <a16:creationId xmlns:a16="http://schemas.microsoft.com/office/drawing/2014/main" id="{162BA93C-A7AC-4F7D-8AFE-4E6A8FF005FE}"/>
                    </a:ext>
                  </a:extLst>
                </p:cNvPr>
                <p:cNvSpPr txBox="1">
                  <a:spLocks noChangeArrowheads="1"/>
                </p:cNvSpPr>
                <p:nvPr/>
              </p:nvSpPr>
              <p:spPr bwMode="auto">
                <a:xfrm>
                  <a:off x="720" y="3120"/>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t> 1K×4</a:t>
                  </a:r>
                </a:p>
              </p:txBody>
            </p:sp>
          </p:grpSp>
          <p:sp>
            <p:nvSpPr>
              <p:cNvPr id="165" name="Text Box 72">
                <a:extLst>
                  <a:ext uri="{FF2B5EF4-FFF2-40B4-BE49-F238E27FC236}">
                    <a16:creationId xmlns:a16="http://schemas.microsoft.com/office/drawing/2014/main" id="{13EA47CA-D2C7-45B0-88F9-CE294AD86CDB}"/>
                  </a:ext>
                </a:extLst>
              </p:cNvPr>
              <p:cNvSpPr txBox="1">
                <a:spLocks noChangeArrowheads="1"/>
              </p:cNvSpPr>
              <p:nvPr/>
            </p:nvSpPr>
            <p:spPr bwMode="auto">
              <a:xfrm>
                <a:off x="2640" y="988"/>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4</a:t>
                </a:r>
              </a:p>
            </p:txBody>
          </p:sp>
          <p:sp>
            <p:nvSpPr>
              <p:cNvPr id="166" name="Line 73">
                <a:extLst>
                  <a:ext uri="{FF2B5EF4-FFF2-40B4-BE49-F238E27FC236}">
                    <a16:creationId xmlns:a16="http://schemas.microsoft.com/office/drawing/2014/main" id="{EAF9307C-F12D-483E-B291-92FA18CF83C9}"/>
                  </a:ext>
                </a:extLst>
              </p:cNvPr>
              <p:cNvSpPr>
                <a:spLocks noChangeShapeType="1"/>
              </p:cNvSpPr>
              <p:nvPr/>
            </p:nvSpPr>
            <p:spPr bwMode="auto">
              <a:xfrm flipH="1">
                <a:off x="2784" y="1094"/>
                <a:ext cx="96" cy="96"/>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7" name="Line 74">
                <a:extLst>
                  <a:ext uri="{FF2B5EF4-FFF2-40B4-BE49-F238E27FC236}">
                    <a16:creationId xmlns:a16="http://schemas.microsoft.com/office/drawing/2014/main" id="{C1B71901-5A7E-42ED-9908-2A1C1C8A424A}"/>
                  </a:ext>
                </a:extLst>
              </p:cNvPr>
              <p:cNvSpPr>
                <a:spLocks noChangeShapeType="1"/>
              </p:cNvSpPr>
              <p:nvPr/>
            </p:nvSpPr>
            <p:spPr bwMode="auto">
              <a:xfrm flipH="1">
                <a:off x="2928" y="1718"/>
                <a:ext cx="96" cy="96"/>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8" name="Line 75">
                <a:extLst>
                  <a:ext uri="{FF2B5EF4-FFF2-40B4-BE49-F238E27FC236}">
                    <a16:creationId xmlns:a16="http://schemas.microsoft.com/office/drawing/2014/main" id="{6CDFA14B-FCBE-40C2-A08A-265602A26199}"/>
                  </a:ext>
                </a:extLst>
              </p:cNvPr>
              <p:cNvSpPr>
                <a:spLocks noChangeShapeType="1"/>
              </p:cNvSpPr>
              <p:nvPr/>
            </p:nvSpPr>
            <p:spPr bwMode="auto">
              <a:xfrm flipH="1">
                <a:off x="1920" y="2870"/>
                <a:ext cx="96" cy="96"/>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9" name="Text Box 76">
                <a:extLst>
                  <a:ext uri="{FF2B5EF4-FFF2-40B4-BE49-F238E27FC236}">
                    <a16:creationId xmlns:a16="http://schemas.microsoft.com/office/drawing/2014/main" id="{4489B316-AD5E-4441-80D7-66D1DDCA2A89}"/>
                  </a:ext>
                </a:extLst>
              </p:cNvPr>
              <p:cNvSpPr txBox="1">
                <a:spLocks noChangeArrowheads="1"/>
              </p:cNvSpPr>
              <p:nvPr/>
            </p:nvSpPr>
            <p:spPr bwMode="auto">
              <a:xfrm>
                <a:off x="2016" y="2822"/>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10</a:t>
                </a:r>
              </a:p>
            </p:txBody>
          </p:sp>
          <p:sp>
            <p:nvSpPr>
              <p:cNvPr id="170" name="Text Box 125">
                <a:extLst>
                  <a:ext uri="{FF2B5EF4-FFF2-40B4-BE49-F238E27FC236}">
                    <a16:creationId xmlns:a16="http://schemas.microsoft.com/office/drawing/2014/main" id="{855A5A0E-56DE-4654-852D-4C1312D2B055}"/>
                  </a:ext>
                </a:extLst>
              </p:cNvPr>
              <p:cNvSpPr txBox="1">
                <a:spLocks noChangeArrowheads="1"/>
              </p:cNvSpPr>
              <p:nvPr/>
            </p:nvSpPr>
            <p:spPr bwMode="auto">
              <a:xfrm>
                <a:off x="2784" y="1612"/>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4</a:t>
                </a:r>
              </a:p>
            </p:txBody>
          </p:sp>
        </p:grpSp>
        <p:grpSp>
          <p:nvGrpSpPr>
            <p:cNvPr id="64" name="Group 190">
              <a:extLst>
                <a:ext uri="{FF2B5EF4-FFF2-40B4-BE49-F238E27FC236}">
                  <a16:creationId xmlns:a16="http://schemas.microsoft.com/office/drawing/2014/main" id="{FEBF4CB1-6A87-44CB-B98A-CCEA9D873884}"/>
                </a:ext>
              </a:extLst>
            </p:cNvPr>
            <p:cNvGrpSpPr>
              <a:grpSpLocks/>
            </p:cNvGrpSpPr>
            <p:nvPr/>
          </p:nvGrpSpPr>
          <p:grpSpPr bwMode="auto">
            <a:xfrm>
              <a:off x="4953000" y="1279525"/>
              <a:ext cx="2286000" cy="3886200"/>
              <a:chOff x="3120" y="806"/>
              <a:chExt cx="1440" cy="2448"/>
            </a:xfrm>
          </p:grpSpPr>
          <p:sp>
            <p:nvSpPr>
              <p:cNvPr id="132" name="Line 78">
                <a:extLst>
                  <a:ext uri="{FF2B5EF4-FFF2-40B4-BE49-F238E27FC236}">
                    <a16:creationId xmlns:a16="http://schemas.microsoft.com/office/drawing/2014/main" id="{CBC00E65-38C6-4181-9195-83281F6782F7}"/>
                  </a:ext>
                </a:extLst>
              </p:cNvPr>
              <p:cNvSpPr>
                <a:spLocks noChangeShapeType="1"/>
              </p:cNvSpPr>
              <p:nvPr/>
            </p:nvSpPr>
            <p:spPr bwMode="auto">
              <a:xfrm>
                <a:off x="3264" y="1334"/>
                <a:ext cx="0" cy="17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 name="Line 79">
                <a:extLst>
                  <a:ext uri="{FF2B5EF4-FFF2-40B4-BE49-F238E27FC236}">
                    <a16:creationId xmlns:a16="http://schemas.microsoft.com/office/drawing/2014/main" id="{2C849A92-3576-4FC7-A72E-9EA438B4796A}"/>
                  </a:ext>
                </a:extLst>
              </p:cNvPr>
              <p:cNvSpPr>
                <a:spLocks noChangeShapeType="1"/>
              </p:cNvSpPr>
              <p:nvPr/>
            </p:nvSpPr>
            <p:spPr bwMode="auto">
              <a:xfrm>
                <a:off x="3120" y="1718"/>
                <a:ext cx="0" cy="153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 name="Line 80">
                <a:extLst>
                  <a:ext uri="{FF2B5EF4-FFF2-40B4-BE49-F238E27FC236}">
                    <a16:creationId xmlns:a16="http://schemas.microsoft.com/office/drawing/2014/main" id="{0DA143A4-29B6-4690-8FBD-40C3910A2D1E}"/>
                  </a:ext>
                </a:extLst>
              </p:cNvPr>
              <p:cNvSpPr>
                <a:spLocks noChangeShapeType="1"/>
              </p:cNvSpPr>
              <p:nvPr/>
            </p:nvSpPr>
            <p:spPr bwMode="auto">
              <a:xfrm>
                <a:off x="4272" y="950"/>
                <a:ext cx="0" cy="1536"/>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5" name="Line 81">
                <a:extLst>
                  <a:ext uri="{FF2B5EF4-FFF2-40B4-BE49-F238E27FC236}">
                    <a16:creationId xmlns:a16="http://schemas.microsoft.com/office/drawing/2014/main" id="{C0953898-3620-46CC-BE5B-30529512ACA0}"/>
                  </a:ext>
                </a:extLst>
              </p:cNvPr>
              <p:cNvSpPr>
                <a:spLocks noChangeShapeType="1"/>
              </p:cNvSpPr>
              <p:nvPr/>
            </p:nvSpPr>
            <p:spPr bwMode="auto">
              <a:xfrm flipH="1">
                <a:off x="3984" y="2486"/>
                <a:ext cx="2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 name="Line 83">
                <a:extLst>
                  <a:ext uri="{FF2B5EF4-FFF2-40B4-BE49-F238E27FC236}">
                    <a16:creationId xmlns:a16="http://schemas.microsoft.com/office/drawing/2014/main" id="{DEA210FF-206A-4C64-A632-902266B4541F}"/>
                  </a:ext>
                </a:extLst>
              </p:cNvPr>
              <p:cNvSpPr>
                <a:spLocks noChangeShapeType="1"/>
              </p:cNvSpPr>
              <p:nvPr/>
            </p:nvSpPr>
            <p:spPr bwMode="auto">
              <a:xfrm flipH="1">
                <a:off x="3120" y="2678"/>
                <a:ext cx="384" cy="0"/>
              </a:xfrm>
              <a:prstGeom prst="line">
                <a:avLst/>
              </a:prstGeom>
              <a:noFill/>
              <a:ln w="38100">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7" name="Line 84">
                <a:extLst>
                  <a:ext uri="{FF2B5EF4-FFF2-40B4-BE49-F238E27FC236}">
                    <a16:creationId xmlns:a16="http://schemas.microsoft.com/office/drawing/2014/main" id="{90FC8F37-6F03-45D2-A3EC-5282D9D32DEA}"/>
                  </a:ext>
                </a:extLst>
              </p:cNvPr>
              <p:cNvSpPr>
                <a:spLocks noChangeShapeType="1"/>
              </p:cNvSpPr>
              <p:nvPr/>
            </p:nvSpPr>
            <p:spPr bwMode="auto">
              <a:xfrm flipH="1">
                <a:off x="3264" y="2294"/>
                <a:ext cx="24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138" name="Group 85">
                <a:extLst>
                  <a:ext uri="{FF2B5EF4-FFF2-40B4-BE49-F238E27FC236}">
                    <a16:creationId xmlns:a16="http://schemas.microsoft.com/office/drawing/2014/main" id="{1F865B16-0DA9-48F2-9A5F-0647DE56E699}"/>
                  </a:ext>
                </a:extLst>
              </p:cNvPr>
              <p:cNvGrpSpPr>
                <a:grpSpLocks/>
              </p:cNvGrpSpPr>
              <p:nvPr/>
            </p:nvGrpSpPr>
            <p:grpSpPr bwMode="auto">
              <a:xfrm>
                <a:off x="3408" y="2198"/>
                <a:ext cx="720" cy="624"/>
                <a:chOff x="720" y="2928"/>
                <a:chExt cx="720" cy="624"/>
              </a:xfrm>
            </p:grpSpPr>
            <p:sp>
              <p:nvSpPr>
                <p:cNvPr id="152" name="Rectangle 86">
                  <a:extLst>
                    <a:ext uri="{FF2B5EF4-FFF2-40B4-BE49-F238E27FC236}">
                      <a16:creationId xmlns:a16="http://schemas.microsoft.com/office/drawing/2014/main" id="{27B61DA1-49A4-4808-80A4-FBFC8B21EA3E}"/>
                    </a:ext>
                  </a:extLst>
                </p:cNvPr>
                <p:cNvSpPr>
                  <a:spLocks noChangeArrowheads="1"/>
                </p:cNvSpPr>
                <p:nvPr/>
              </p:nvSpPr>
              <p:spPr bwMode="auto">
                <a:xfrm>
                  <a:off x="816" y="2928"/>
                  <a:ext cx="480" cy="624"/>
                </a:xfrm>
                <a:prstGeom prst="rect">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3" name="Text Box 87">
                  <a:extLst>
                    <a:ext uri="{FF2B5EF4-FFF2-40B4-BE49-F238E27FC236}">
                      <a16:creationId xmlns:a16="http://schemas.microsoft.com/office/drawing/2014/main" id="{F1CF7386-6F64-4B93-A031-0234B883CD65}"/>
                    </a:ext>
                  </a:extLst>
                </p:cNvPr>
                <p:cNvSpPr txBox="1">
                  <a:spLocks noChangeArrowheads="1"/>
                </p:cNvSpPr>
                <p:nvPr/>
              </p:nvSpPr>
              <p:spPr bwMode="auto">
                <a:xfrm>
                  <a:off x="720" y="3120"/>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t> 1K×4</a:t>
                  </a:r>
                </a:p>
              </p:txBody>
            </p:sp>
          </p:grpSp>
          <p:sp>
            <p:nvSpPr>
              <p:cNvPr id="139" name="Line 88">
                <a:extLst>
                  <a:ext uri="{FF2B5EF4-FFF2-40B4-BE49-F238E27FC236}">
                    <a16:creationId xmlns:a16="http://schemas.microsoft.com/office/drawing/2014/main" id="{8659E654-4048-4995-8FFF-C2F07372139B}"/>
                  </a:ext>
                </a:extLst>
              </p:cNvPr>
              <p:cNvSpPr>
                <a:spLocks noChangeShapeType="1"/>
              </p:cNvSpPr>
              <p:nvPr/>
            </p:nvSpPr>
            <p:spPr bwMode="auto">
              <a:xfrm flipV="1">
                <a:off x="4128" y="806"/>
                <a:ext cx="0" cy="72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0" name="Line 90">
                <a:extLst>
                  <a:ext uri="{FF2B5EF4-FFF2-40B4-BE49-F238E27FC236}">
                    <a16:creationId xmlns:a16="http://schemas.microsoft.com/office/drawing/2014/main" id="{19261690-F219-440A-BC4B-AC0C3B2BCC3B}"/>
                  </a:ext>
                </a:extLst>
              </p:cNvPr>
              <p:cNvSpPr>
                <a:spLocks noChangeShapeType="1"/>
              </p:cNvSpPr>
              <p:nvPr/>
            </p:nvSpPr>
            <p:spPr bwMode="auto">
              <a:xfrm>
                <a:off x="3984" y="1526"/>
                <a:ext cx="144"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41" name="Line 91">
                <a:extLst>
                  <a:ext uri="{FF2B5EF4-FFF2-40B4-BE49-F238E27FC236}">
                    <a16:creationId xmlns:a16="http://schemas.microsoft.com/office/drawing/2014/main" id="{2D0F5AED-A1E2-4014-B28D-D54F98F06006}"/>
                  </a:ext>
                </a:extLst>
              </p:cNvPr>
              <p:cNvSpPr>
                <a:spLocks noChangeShapeType="1"/>
              </p:cNvSpPr>
              <p:nvPr/>
            </p:nvSpPr>
            <p:spPr bwMode="auto">
              <a:xfrm flipH="1">
                <a:off x="3120" y="1718"/>
                <a:ext cx="384" cy="0"/>
              </a:xfrm>
              <a:prstGeom prst="line">
                <a:avLst/>
              </a:prstGeom>
              <a:noFill/>
              <a:ln w="38100">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42" name="Line 92">
                <a:extLst>
                  <a:ext uri="{FF2B5EF4-FFF2-40B4-BE49-F238E27FC236}">
                    <a16:creationId xmlns:a16="http://schemas.microsoft.com/office/drawing/2014/main" id="{7DFE55A9-826A-4EFE-978F-25AB02D3B599}"/>
                  </a:ext>
                </a:extLst>
              </p:cNvPr>
              <p:cNvSpPr>
                <a:spLocks noChangeShapeType="1"/>
              </p:cNvSpPr>
              <p:nvPr/>
            </p:nvSpPr>
            <p:spPr bwMode="auto">
              <a:xfrm flipH="1">
                <a:off x="3264" y="1334"/>
                <a:ext cx="24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143" name="Group 93">
                <a:extLst>
                  <a:ext uri="{FF2B5EF4-FFF2-40B4-BE49-F238E27FC236}">
                    <a16:creationId xmlns:a16="http://schemas.microsoft.com/office/drawing/2014/main" id="{D61CE941-4577-422B-AC94-0032B6296C1A}"/>
                  </a:ext>
                </a:extLst>
              </p:cNvPr>
              <p:cNvGrpSpPr>
                <a:grpSpLocks/>
              </p:cNvGrpSpPr>
              <p:nvPr/>
            </p:nvGrpSpPr>
            <p:grpSpPr bwMode="auto">
              <a:xfrm>
                <a:off x="3408" y="1238"/>
                <a:ext cx="720" cy="624"/>
                <a:chOff x="720" y="2928"/>
                <a:chExt cx="720" cy="624"/>
              </a:xfrm>
            </p:grpSpPr>
            <p:sp>
              <p:nvSpPr>
                <p:cNvPr id="150" name="Rectangle 94">
                  <a:extLst>
                    <a:ext uri="{FF2B5EF4-FFF2-40B4-BE49-F238E27FC236}">
                      <a16:creationId xmlns:a16="http://schemas.microsoft.com/office/drawing/2014/main" id="{9880DA81-178E-4C28-868D-9FF2E9284678}"/>
                    </a:ext>
                  </a:extLst>
                </p:cNvPr>
                <p:cNvSpPr>
                  <a:spLocks noChangeArrowheads="1"/>
                </p:cNvSpPr>
                <p:nvPr/>
              </p:nvSpPr>
              <p:spPr bwMode="auto">
                <a:xfrm>
                  <a:off x="816" y="2928"/>
                  <a:ext cx="480" cy="624"/>
                </a:xfrm>
                <a:prstGeom prst="rect">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1" name="Text Box 95">
                  <a:extLst>
                    <a:ext uri="{FF2B5EF4-FFF2-40B4-BE49-F238E27FC236}">
                      <a16:creationId xmlns:a16="http://schemas.microsoft.com/office/drawing/2014/main" id="{50CCA618-9874-4138-9C21-2AE98BE8A8C0}"/>
                    </a:ext>
                  </a:extLst>
                </p:cNvPr>
                <p:cNvSpPr txBox="1">
                  <a:spLocks noChangeArrowheads="1"/>
                </p:cNvSpPr>
                <p:nvPr/>
              </p:nvSpPr>
              <p:spPr bwMode="auto">
                <a:xfrm>
                  <a:off x="720" y="3120"/>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t> 1K×4</a:t>
                  </a:r>
                </a:p>
              </p:txBody>
            </p:sp>
          </p:grpSp>
          <p:sp>
            <p:nvSpPr>
              <p:cNvPr id="144" name="Text Box 96">
                <a:extLst>
                  <a:ext uri="{FF2B5EF4-FFF2-40B4-BE49-F238E27FC236}">
                    <a16:creationId xmlns:a16="http://schemas.microsoft.com/office/drawing/2014/main" id="{744E46AF-9916-4C3F-BA7C-D96AFD7E6254}"/>
                  </a:ext>
                </a:extLst>
              </p:cNvPr>
              <p:cNvSpPr txBox="1">
                <a:spLocks noChangeArrowheads="1"/>
              </p:cNvSpPr>
              <p:nvPr/>
            </p:nvSpPr>
            <p:spPr bwMode="auto">
              <a:xfrm>
                <a:off x="3936" y="988"/>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4</a:t>
                </a:r>
              </a:p>
            </p:txBody>
          </p:sp>
          <p:sp>
            <p:nvSpPr>
              <p:cNvPr id="145" name="Line 97">
                <a:extLst>
                  <a:ext uri="{FF2B5EF4-FFF2-40B4-BE49-F238E27FC236}">
                    <a16:creationId xmlns:a16="http://schemas.microsoft.com/office/drawing/2014/main" id="{107CB67E-30BB-4DB3-B291-EC1C0ADE0871}"/>
                  </a:ext>
                </a:extLst>
              </p:cNvPr>
              <p:cNvSpPr>
                <a:spLocks noChangeShapeType="1"/>
              </p:cNvSpPr>
              <p:nvPr/>
            </p:nvSpPr>
            <p:spPr bwMode="auto">
              <a:xfrm flipH="1">
                <a:off x="4080" y="1094"/>
                <a:ext cx="96" cy="96"/>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6" name="Line 98">
                <a:extLst>
                  <a:ext uri="{FF2B5EF4-FFF2-40B4-BE49-F238E27FC236}">
                    <a16:creationId xmlns:a16="http://schemas.microsoft.com/office/drawing/2014/main" id="{90710DE7-808A-48A1-950A-4ECB98F68B48}"/>
                  </a:ext>
                </a:extLst>
              </p:cNvPr>
              <p:cNvSpPr>
                <a:spLocks noChangeShapeType="1"/>
              </p:cNvSpPr>
              <p:nvPr/>
            </p:nvSpPr>
            <p:spPr bwMode="auto">
              <a:xfrm flipH="1">
                <a:off x="4224" y="1718"/>
                <a:ext cx="96" cy="96"/>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7" name="Line 99">
                <a:extLst>
                  <a:ext uri="{FF2B5EF4-FFF2-40B4-BE49-F238E27FC236}">
                    <a16:creationId xmlns:a16="http://schemas.microsoft.com/office/drawing/2014/main" id="{C8E9C6F8-6679-4470-A214-5B99E3E9C26D}"/>
                  </a:ext>
                </a:extLst>
              </p:cNvPr>
              <p:cNvSpPr>
                <a:spLocks noChangeShapeType="1"/>
              </p:cNvSpPr>
              <p:nvPr/>
            </p:nvSpPr>
            <p:spPr bwMode="auto">
              <a:xfrm flipH="1">
                <a:off x="3216" y="2870"/>
                <a:ext cx="96" cy="96"/>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8" name="Text Box 100">
                <a:extLst>
                  <a:ext uri="{FF2B5EF4-FFF2-40B4-BE49-F238E27FC236}">
                    <a16:creationId xmlns:a16="http://schemas.microsoft.com/office/drawing/2014/main" id="{43C3B9E5-8183-4887-A119-91A0ECDEE573}"/>
                  </a:ext>
                </a:extLst>
              </p:cNvPr>
              <p:cNvSpPr txBox="1">
                <a:spLocks noChangeArrowheads="1"/>
              </p:cNvSpPr>
              <p:nvPr/>
            </p:nvSpPr>
            <p:spPr bwMode="auto">
              <a:xfrm>
                <a:off x="3312" y="2822"/>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10</a:t>
                </a:r>
              </a:p>
            </p:txBody>
          </p:sp>
          <p:sp>
            <p:nvSpPr>
              <p:cNvPr id="149" name="Text Box 126">
                <a:extLst>
                  <a:ext uri="{FF2B5EF4-FFF2-40B4-BE49-F238E27FC236}">
                    <a16:creationId xmlns:a16="http://schemas.microsoft.com/office/drawing/2014/main" id="{8B828073-B12C-4F42-B16C-8D203E180969}"/>
                  </a:ext>
                </a:extLst>
              </p:cNvPr>
              <p:cNvSpPr txBox="1">
                <a:spLocks noChangeArrowheads="1"/>
              </p:cNvSpPr>
              <p:nvPr/>
            </p:nvSpPr>
            <p:spPr bwMode="auto">
              <a:xfrm>
                <a:off x="4080" y="1612"/>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4</a:t>
                </a:r>
              </a:p>
            </p:txBody>
          </p:sp>
        </p:grpSp>
        <p:sp>
          <p:nvSpPr>
            <p:cNvPr id="65" name="Text Box 127">
              <a:extLst>
                <a:ext uri="{FF2B5EF4-FFF2-40B4-BE49-F238E27FC236}">
                  <a16:creationId xmlns:a16="http://schemas.microsoft.com/office/drawing/2014/main" id="{94081542-A30F-4CE0-97B3-9A9EE5BBFACD}"/>
                </a:ext>
              </a:extLst>
            </p:cNvPr>
            <p:cNvSpPr txBox="1">
              <a:spLocks noChangeArrowheads="1"/>
            </p:cNvSpPr>
            <p:nvPr/>
          </p:nvSpPr>
          <p:spPr bwMode="auto">
            <a:xfrm>
              <a:off x="8534400" y="2574925"/>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4</a:t>
              </a:r>
            </a:p>
          </p:txBody>
        </p:sp>
        <p:sp>
          <p:nvSpPr>
            <p:cNvPr id="66" name="Text Box 129">
              <a:extLst>
                <a:ext uri="{FF2B5EF4-FFF2-40B4-BE49-F238E27FC236}">
                  <a16:creationId xmlns:a16="http://schemas.microsoft.com/office/drawing/2014/main" id="{5DFE653C-1373-456A-9F80-F8506A8A1713}"/>
                </a:ext>
              </a:extLst>
            </p:cNvPr>
            <p:cNvSpPr txBox="1">
              <a:spLocks noChangeArrowheads="1"/>
            </p:cNvSpPr>
            <p:nvPr/>
          </p:nvSpPr>
          <p:spPr bwMode="auto">
            <a:xfrm>
              <a:off x="0" y="4479925"/>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A9~A0</a:t>
              </a:r>
            </a:p>
          </p:txBody>
        </p:sp>
        <p:grpSp>
          <p:nvGrpSpPr>
            <p:cNvPr id="67" name="Group 183">
              <a:extLst>
                <a:ext uri="{FF2B5EF4-FFF2-40B4-BE49-F238E27FC236}">
                  <a16:creationId xmlns:a16="http://schemas.microsoft.com/office/drawing/2014/main" id="{99A3D5E9-29B4-450C-845D-1ABFB4EAA434}"/>
                </a:ext>
              </a:extLst>
            </p:cNvPr>
            <p:cNvGrpSpPr>
              <a:grpSpLocks/>
            </p:cNvGrpSpPr>
            <p:nvPr/>
          </p:nvGrpSpPr>
          <p:grpSpPr bwMode="auto">
            <a:xfrm>
              <a:off x="0" y="4800600"/>
              <a:ext cx="9144000" cy="152400"/>
              <a:chOff x="0" y="3014"/>
              <a:chExt cx="5760" cy="96"/>
            </a:xfrm>
          </p:grpSpPr>
          <p:sp>
            <p:nvSpPr>
              <p:cNvPr id="130" name="Line 128">
                <a:extLst>
                  <a:ext uri="{FF2B5EF4-FFF2-40B4-BE49-F238E27FC236}">
                    <a16:creationId xmlns:a16="http://schemas.microsoft.com/office/drawing/2014/main" id="{0B81A2EF-F1A1-4CDC-ABCE-A4AD9F1716F9}"/>
                  </a:ext>
                </a:extLst>
              </p:cNvPr>
              <p:cNvSpPr>
                <a:spLocks noChangeShapeType="1"/>
              </p:cNvSpPr>
              <p:nvPr/>
            </p:nvSpPr>
            <p:spPr bwMode="auto">
              <a:xfrm>
                <a:off x="0" y="3062"/>
                <a:ext cx="576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sp>
            <p:nvSpPr>
              <p:cNvPr id="131" name="Line 136">
                <a:extLst>
                  <a:ext uri="{FF2B5EF4-FFF2-40B4-BE49-F238E27FC236}">
                    <a16:creationId xmlns:a16="http://schemas.microsoft.com/office/drawing/2014/main" id="{2BF27B36-89E5-4026-85B5-9A068E07C6CF}"/>
                  </a:ext>
                </a:extLst>
              </p:cNvPr>
              <p:cNvSpPr>
                <a:spLocks noChangeShapeType="1"/>
              </p:cNvSpPr>
              <p:nvPr/>
            </p:nvSpPr>
            <p:spPr bwMode="auto">
              <a:xfrm flipH="1">
                <a:off x="192" y="3014"/>
                <a:ext cx="96" cy="96"/>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grpSp>
        <p:sp>
          <p:nvSpPr>
            <p:cNvPr id="68" name="Line 137">
              <a:extLst>
                <a:ext uri="{FF2B5EF4-FFF2-40B4-BE49-F238E27FC236}">
                  <a16:creationId xmlns:a16="http://schemas.microsoft.com/office/drawing/2014/main" id="{3F9ED2C3-767D-4521-BD71-708CA04DADCF}"/>
                </a:ext>
              </a:extLst>
            </p:cNvPr>
            <p:cNvSpPr>
              <a:spLocks noChangeShapeType="1"/>
            </p:cNvSpPr>
            <p:nvPr/>
          </p:nvSpPr>
          <p:spPr bwMode="auto">
            <a:xfrm>
              <a:off x="533400" y="3184525"/>
              <a:ext cx="746760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9" name="Group 194">
              <a:extLst>
                <a:ext uri="{FF2B5EF4-FFF2-40B4-BE49-F238E27FC236}">
                  <a16:creationId xmlns:a16="http://schemas.microsoft.com/office/drawing/2014/main" id="{7E1D6887-DFFB-4578-AA41-DE0AFFC323B5}"/>
                </a:ext>
              </a:extLst>
            </p:cNvPr>
            <p:cNvGrpSpPr>
              <a:grpSpLocks/>
            </p:cNvGrpSpPr>
            <p:nvPr/>
          </p:nvGrpSpPr>
          <p:grpSpPr bwMode="auto">
            <a:xfrm>
              <a:off x="0" y="2879728"/>
              <a:ext cx="990600" cy="455613"/>
              <a:chOff x="0" y="1814"/>
              <a:chExt cx="624" cy="287"/>
            </a:xfrm>
          </p:grpSpPr>
          <mc:AlternateContent xmlns:mc="http://schemas.openxmlformats.org/markup-compatibility/2006" xmlns:a14="http://schemas.microsoft.com/office/drawing/2010/main">
            <mc:Choice Requires="a14">
              <p:sp>
                <p:nvSpPr>
                  <p:cNvPr id="128" name="Text Box 27">
                    <a:extLst>
                      <a:ext uri="{FF2B5EF4-FFF2-40B4-BE49-F238E27FC236}">
                        <a16:creationId xmlns:a16="http://schemas.microsoft.com/office/drawing/2014/main" id="{9F2624BC-7CF3-4103-A3D7-581CA4BDAC30}"/>
                      </a:ext>
                    </a:extLst>
                  </p:cNvPr>
                  <p:cNvSpPr txBox="1">
                    <a:spLocks noChangeArrowheads="1"/>
                  </p:cNvSpPr>
                  <p:nvPr/>
                </p:nvSpPr>
                <p:spPr bwMode="auto">
                  <a:xfrm>
                    <a:off x="0" y="1814"/>
                    <a:ext cx="624" cy="287"/>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dirty="0">
                        <a:solidFill>
                          <a:srgbClr val="0563C1"/>
                        </a:solidFill>
                      </a:rPr>
                      <a:t>R</a:t>
                    </a:r>
                    <a14:m>
                      <m:oMath xmlns:m="http://schemas.openxmlformats.org/officeDocument/2006/math">
                        <m:acc>
                          <m:accPr>
                            <m:chr m:val="̅"/>
                            <m:ctrlPr>
                              <a:rPr lang="en-US" altLang="zh-CN" sz="2000" b="1" i="1" dirty="0" smtClean="0">
                                <a:solidFill>
                                  <a:srgbClr val="0563C1"/>
                                </a:solidFill>
                                <a:latin typeface="Cambria Math" panose="02040503050406030204" pitchFamily="18" charset="0"/>
                              </a:rPr>
                            </m:ctrlPr>
                          </m:accPr>
                          <m:e>
                            <m:r>
                              <a:rPr lang="en-US" altLang="zh-CN" sz="2000" b="1" i="1" dirty="0" smtClean="0">
                                <a:solidFill>
                                  <a:srgbClr val="0563C1"/>
                                </a:solidFill>
                                <a:latin typeface="Cambria Math" panose="02040503050406030204" pitchFamily="18" charset="0"/>
                              </a:rPr>
                              <m:t>𝑾</m:t>
                            </m:r>
                          </m:e>
                        </m:acc>
                      </m:oMath>
                    </a14:m>
                    <a:endParaRPr lang="en-US" altLang="zh-CN" sz="2000" b="1" dirty="0">
                      <a:solidFill>
                        <a:srgbClr val="0563C1"/>
                      </a:solidFill>
                    </a:endParaRPr>
                  </a:p>
                </p:txBody>
              </p:sp>
            </mc:Choice>
            <mc:Fallback xmlns="">
              <p:sp>
                <p:nvSpPr>
                  <p:cNvPr id="128" name="Text Box 27">
                    <a:extLst>
                      <a:ext uri="{FF2B5EF4-FFF2-40B4-BE49-F238E27FC236}">
                        <a16:creationId xmlns:a16="http://schemas.microsoft.com/office/drawing/2014/main" id="{9F2624BC-7CF3-4103-A3D7-581CA4BDAC30}"/>
                      </a:ext>
                    </a:extLst>
                  </p:cNvPr>
                  <p:cNvSpPr txBox="1">
                    <a:spLocks noRot="1" noChangeAspect="1" noMove="1" noResize="1" noEditPoints="1" noAdjustHandles="1" noChangeArrowheads="1" noChangeShapeType="1" noTextEdit="1"/>
                  </p:cNvSpPr>
                  <p:nvPr/>
                </p:nvSpPr>
                <p:spPr bwMode="auto">
                  <a:xfrm>
                    <a:off x="0" y="1814"/>
                    <a:ext cx="624" cy="287"/>
                  </a:xfrm>
                  <a:prstGeom prst="rect">
                    <a:avLst/>
                  </a:prstGeom>
                  <a:blipFill>
                    <a:blip r:embed="rId5"/>
                    <a:stretch>
                      <a:fillRect l="-7639" t="-9231" b="-2769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sp>
            <p:nvSpPr>
              <p:cNvPr id="129" name="Line 172">
                <a:extLst>
                  <a:ext uri="{FF2B5EF4-FFF2-40B4-BE49-F238E27FC236}">
                    <a16:creationId xmlns:a16="http://schemas.microsoft.com/office/drawing/2014/main" id="{E296F59B-8E50-4BAA-AC7E-086A093B4A08}"/>
                  </a:ext>
                </a:extLst>
              </p:cNvPr>
              <p:cNvSpPr>
                <a:spLocks noChangeShapeType="1"/>
              </p:cNvSpPr>
              <p:nvPr/>
            </p:nvSpPr>
            <p:spPr bwMode="auto">
              <a:xfrm>
                <a:off x="192" y="1814"/>
                <a:ext cx="192" cy="0"/>
              </a:xfrm>
              <a:prstGeom prst="line">
                <a:avLst/>
              </a:prstGeom>
              <a:noFill/>
              <a:ln w="38100"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dirty="0"/>
              </a:p>
            </p:txBody>
          </p:sp>
        </p:grpSp>
        <p:grpSp>
          <p:nvGrpSpPr>
            <p:cNvPr id="70" name="Group 203">
              <a:extLst>
                <a:ext uri="{FF2B5EF4-FFF2-40B4-BE49-F238E27FC236}">
                  <a16:creationId xmlns:a16="http://schemas.microsoft.com/office/drawing/2014/main" id="{5B47799D-7FED-4F70-A6CE-08C9092BF347}"/>
                </a:ext>
              </a:extLst>
            </p:cNvPr>
            <p:cNvGrpSpPr>
              <a:grpSpLocks/>
            </p:cNvGrpSpPr>
            <p:nvPr/>
          </p:nvGrpSpPr>
          <p:grpSpPr bwMode="auto">
            <a:xfrm>
              <a:off x="6248400" y="4953000"/>
              <a:ext cx="1828800" cy="1387475"/>
              <a:chOff x="3936" y="3120"/>
              <a:chExt cx="1152" cy="874"/>
            </a:xfrm>
          </p:grpSpPr>
          <p:sp>
            <p:nvSpPr>
              <p:cNvPr id="96" name="Rectangle 160">
                <a:extLst>
                  <a:ext uri="{FF2B5EF4-FFF2-40B4-BE49-F238E27FC236}">
                    <a16:creationId xmlns:a16="http://schemas.microsoft.com/office/drawing/2014/main" id="{C5288769-61F4-4DC9-89D0-E66C33C4BC16}"/>
                  </a:ext>
                </a:extLst>
              </p:cNvPr>
              <p:cNvSpPr>
                <a:spLocks noChangeArrowheads="1"/>
              </p:cNvSpPr>
              <p:nvPr/>
            </p:nvSpPr>
            <p:spPr bwMode="auto">
              <a:xfrm>
                <a:off x="4176" y="3350"/>
                <a:ext cx="528" cy="192"/>
              </a:xfrm>
              <a:prstGeom prst="rect">
                <a:avLst/>
              </a:prstGeom>
              <a:noFill/>
              <a:ln w="38100" cap="sq">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solidFill>
                    <a:srgbClr val="0563C1"/>
                  </a:solidFill>
                </a:endParaRPr>
              </a:p>
            </p:txBody>
          </p:sp>
          <p:sp>
            <p:nvSpPr>
              <p:cNvPr id="97" name="Oval 161">
                <a:extLst>
                  <a:ext uri="{FF2B5EF4-FFF2-40B4-BE49-F238E27FC236}">
                    <a16:creationId xmlns:a16="http://schemas.microsoft.com/office/drawing/2014/main" id="{4D74B7AF-6294-44FD-88AE-F96233A71008}"/>
                  </a:ext>
                </a:extLst>
              </p:cNvPr>
              <p:cNvSpPr>
                <a:spLocks noChangeArrowheads="1"/>
              </p:cNvSpPr>
              <p:nvPr/>
            </p:nvSpPr>
            <p:spPr bwMode="auto">
              <a:xfrm flipH="1" flipV="1">
                <a:off x="4368" y="3254"/>
                <a:ext cx="96" cy="96"/>
              </a:xfrm>
              <a:prstGeom prst="ellipse">
                <a:avLst/>
              </a:prstGeom>
              <a:noFill/>
              <a:ln w="38100" cap="sq">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solidFill>
                    <a:srgbClr val="0563C1"/>
                  </a:solidFill>
                </a:endParaRPr>
              </a:p>
            </p:txBody>
          </p:sp>
          <p:sp>
            <p:nvSpPr>
              <p:cNvPr id="98" name="Line 162">
                <a:extLst>
                  <a:ext uri="{FF2B5EF4-FFF2-40B4-BE49-F238E27FC236}">
                    <a16:creationId xmlns:a16="http://schemas.microsoft.com/office/drawing/2014/main" id="{DE3974AA-3AF0-43CA-BD76-B159B54216A1}"/>
                  </a:ext>
                </a:extLst>
              </p:cNvPr>
              <p:cNvSpPr>
                <a:spLocks noChangeShapeType="1"/>
              </p:cNvSpPr>
              <p:nvPr/>
            </p:nvSpPr>
            <p:spPr bwMode="auto">
              <a:xfrm>
                <a:off x="4320" y="3552"/>
                <a:ext cx="0" cy="192"/>
              </a:xfrm>
              <a:prstGeom prst="line">
                <a:avLst/>
              </a:prstGeom>
              <a:noFill/>
              <a:ln w="381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sp>
            <p:nvSpPr>
              <p:cNvPr id="100" name="Line 164">
                <a:extLst>
                  <a:ext uri="{FF2B5EF4-FFF2-40B4-BE49-F238E27FC236}">
                    <a16:creationId xmlns:a16="http://schemas.microsoft.com/office/drawing/2014/main" id="{FA565A43-098F-4103-975F-47A0ED069CA5}"/>
                  </a:ext>
                </a:extLst>
              </p:cNvPr>
              <p:cNvSpPr>
                <a:spLocks noChangeShapeType="1"/>
              </p:cNvSpPr>
              <p:nvPr/>
            </p:nvSpPr>
            <p:spPr bwMode="auto">
              <a:xfrm>
                <a:off x="4560" y="3542"/>
                <a:ext cx="0" cy="192"/>
              </a:xfrm>
              <a:prstGeom prst="line">
                <a:avLst/>
              </a:prstGeom>
              <a:noFill/>
              <a:ln w="381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sp>
            <p:nvSpPr>
              <p:cNvPr id="101" name="Text Box 165">
                <a:extLst>
                  <a:ext uri="{FF2B5EF4-FFF2-40B4-BE49-F238E27FC236}">
                    <a16:creationId xmlns:a16="http://schemas.microsoft.com/office/drawing/2014/main" id="{8093AA2A-99C3-4982-8147-BE35E7E3640E}"/>
                  </a:ext>
                </a:extLst>
              </p:cNvPr>
              <p:cNvSpPr txBox="1">
                <a:spLocks noChangeArrowheads="1"/>
              </p:cNvSpPr>
              <p:nvPr/>
            </p:nvSpPr>
            <p:spPr bwMode="auto">
              <a:xfrm>
                <a:off x="3984" y="3744"/>
                <a:ext cx="1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solidFill>
                      <a:srgbClr val="0563C1"/>
                    </a:solidFill>
                  </a:rPr>
                  <a:t>A11       A10</a:t>
                </a:r>
              </a:p>
            </p:txBody>
          </p:sp>
          <p:grpSp>
            <p:nvGrpSpPr>
              <p:cNvPr id="102" name="Group 202">
                <a:extLst>
                  <a:ext uri="{FF2B5EF4-FFF2-40B4-BE49-F238E27FC236}">
                    <a16:creationId xmlns:a16="http://schemas.microsoft.com/office/drawing/2014/main" id="{389716BB-C43B-4625-9DEF-E50DAFC039EA}"/>
                  </a:ext>
                </a:extLst>
              </p:cNvPr>
              <p:cNvGrpSpPr>
                <a:grpSpLocks/>
              </p:cNvGrpSpPr>
              <p:nvPr/>
            </p:nvGrpSpPr>
            <p:grpSpPr bwMode="auto">
              <a:xfrm>
                <a:off x="3936" y="3120"/>
                <a:ext cx="480" cy="250"/>
                <a:chOff x="3696" y="3408"/>
                <a:chExt cx="480" cy="250"/>
              </a:xfrm>
            </p:grpSpPr>
            <p:sp>
              <p:nvSpPr>
                <p:cNvPr id="103" name="Text Box 171">
                  <a:extLst>
                    <a:ext uri="{FF2B5EF4-FFF2-40B4-BE49-F238E27FC236}">
                      <a16:creationId xmlns:a16="http://schemas.microsoft.com/office/drawing/2014/main" id="{EE53D737-0007-45E9-B340-4A4A24E29D61}"/>
                    </a:ext>
                  </a:extLst>
                </p:cNvPr>
                <p:cNvSpPr txBox="1">
                  <a:spLocks noChangeArrowheads="1"/>
                </p:cNvSpPr>
                <p:nvPr/>
              </p:nvSpPr>
              <p:spPr bwMode="auto">
                <a:xfrm>
                  <a:off x="3696" y="3408"/>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solidFill>
                        <a:srgbClr val="0563C1"/>
                      </a:solidFill>
                    </a:rPr>
                    <a:t>CS3</a:t>
                  </a:r>
                </a:p>
              </p:txBody>
            </p:sp>
            <p:sp>
              <p:nvSpPr>
                <p:cNvPr id="127" name="Line 176">
                  <a:extLst>
                    <a:ext uri="{FF2B5EF4-FFF2-40B4-BE49-F238E27FC236}">
                      <a16:creationId xmlns:a16="http://schemas.microsoft.com/office/drawing/2014/main" id="{416678E6-2B9F-4251-8028-ABEC0F1FC848}"/>
                    </a:ext>
                  </a:extLst>
                </p:cNvPr>
                <p:cNvSpPr>
                  <a:spLocks noChangeShapeType="1"/>
                </p:cNvSpPr>
                <p:nvPr/>
              </p:nvSpPr>
              <p:spPr bwMode="auto">
                <a:xfrm>
                  <a:off x="3792" y="3418"/>
                  <a:ext cx="192" cy="0"/>
                </a:xfrm>
                <a:prstGeom prst="line">
                  <a:avLst/>
                </a:prstGeom>
                <a:noFill/>
                <a:ln w="28575"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grpSp>
        </p:grpSp>
        <p:sp>
          <p:nvSpPr>
            <p:cNvPr id="71" name="Rectangle 139">
              <a:extLst>
                <a:ext uri="{FF2B5EF4-FFF2-40B4-BE49-F238E27FC236}">
                  <a16:creationId xmlns:a16="http://schemas.microsoft.com/office/drawing/2014/main" id="{379D57C0-E601-42B2-82B6-572691084856}"/>
                </a:ext>
              </a:extLst>
            </p:cNvPr>
            <p:cNvSpPr>
              <a:spLocks noChangeArrowheads="1"/>
            </p:cNvSpPr>
            <p:nvPr/>
          </p:nvSpPr>
          <p:spPr bwMode="auto">
            <a:xfrm>
              <a:off x="457200" y="5318125"/>
              <a:ext cx="838200" cy="304800"/>
            </a:xfrm>
            <a:prstGeom prst="rect">
              <a:avLst/>
            </a:prstGeom>
            <a:noFill/>
            <a:ln w="38100" cap="sq">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solidFill>
                  <a:srgbClr val="0563C1"/>
                </a:solidFill>
              </a:endParaRPr>
            </a:p>
          </p:txBody>
        </p:sp>
        <p:sp>
          <p:nvSpPr>
            <p:cNvPr id="72" name="Oval 140">
              <a:extLst>
                <a:ext uri="{FF2B5EF4-FFF2-40B4-BE49-F238E27FC236}">
                  <a16:creationId xmlns:a16="http://schemas.microsoft.com/office/drawing/2014/main" id="{A1B3F5FE-9B71-4498-AB9C-5739630B414A}"/>
                </a:ext>
              </a:extLst>
            </p:cNvPr>
            <p:cNvSpPr>
              <a:spLocks noChangeArrowheads="1"/>
            </p:cNvSpPr>
            <p:nvPr/>
          </p:nvSpPr>
          <p:spPr bwMode="auto">
            <a:xfrm flipH="1" flipV="1">
              <a:off x="762000" y="5165725"/>
              <a:ext cx="152400" cy="152400"/>
            </a:xfrm>
            <a:prstGeom prst="ellipse">
              <a:avLst/>
            </a:prstGeom>
            <a:noFill/>
            <a:ln w="38100" cap="sq">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solidFill>
                  <a:srgbClr val="0563C1"/>
                </a:solidFill>
              </a:endParaRPr>
            </a:p>
          </p:txBody>
        </p:sp>
        <p:sp>
          <p:nvSpPr>
            <p:cNvPr id="73" name="Line 141">
              <a:extLst>
                <a:ext uri="{FF2B5EF4-FFF2-40B4-BE49-F238E27FC236}">
                  <a16:creationId xmlns:a16="http://schemas.microsoft.com/office/drawing/2014/main" id="{9A207BC1-657D-4C49-878E-2FF8299009C7}"/>
                </a:ext>
              </a:extLst>
            </p:cNvPr>
            <p:cNvSpPr>
              <a:spLocks noChangeShapeType="1"/>
            </p:cNvSpPr>
            <p:nvPr/>
          </p:nvSpPr>
          <p:spPr bwMode="auto">
            <a:xfrm>
              <a:off x="609600" y="5622925"/>
              <a:ext cx="0" cy="304800"/>
            </a:xfrm>
            <a:prstGeom prst="line">
              <a:avLst/>
            </a:prstGeom>
            <a:noFill/>
            <a:ln w="381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sp>
          <p:nvSpPr>
            <p:cNvPr id="74" name="Line 143">
              <a:extLst>
                <a:ext uri="{FF2B5EF4-FFF2-40B4-BE49-F238E27FC236}">
                  <a16:creationId xmlns:a16="http://schemas.microsoft.com/office/drawing/2014/main" id="{4A24A0DA-BC7B-457F-B28C-3C54F53E47E7}"/>
                </a:ext>
              </a:extLst>
            </p:cNvPr>
            <p:cNvSpPr>
              <a:spLocks noChangeShapeType="1"/>
            </p:cNvSpPr>
            <p:nvPr/>
          </p:nvSpPr>
          <p:spPr bwMode="auto">
            <a:xfrm>
              <a:off x="1066800" y="5622925"/>
              <a:ext cx="0" cy="304800"/>
            </a:xfrm>
            <a:prstGeom prst="line">
              <a:avLst/>
            </a:prstGeom>
            <a:noFill/>
            <a:ln w="381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sp>
          <p:nvSpPr>
            <p:cNvPr id="75" name="Text Box 144">
              <a:extLst>
                <a:ext uri="{FF2B5EF4-FFF2-40B4-BE49-F238E27FC236}">
                  <a16:creationId xmlns:a16="http://schemas.microsoft.com/office/drawing/2014/main" id="{3D5B1B19-1FB0-44A0-8D3E-950F77C7A8AD}"/>
                </a:ext>
              </a:extLst>
            </p:cNvPr>
            <p:cNvSpPr txBox="1">
              <a:spLocks noChangeArrowheads="1"/>
            </p:cNvSpPr>
            <p:nvPr/>
          </p:nvSpPr>
          <p:spPr bwMode="auto">
            <a:xfrm>
              <a:off x="76200" y="5911850"/>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dirty="0">
                  <a:solidFill>
                    <a:srgbClr val="0563C1"/>
                  </a:solidFill>
                </a:rPr>
                <a:t>A11        A10</a:t>
              </a:r>
            </a:p>
          </p:txBody>
        </p:sp>
        <p:sp>
          <p:nvSpPr>
            <p:cNvPr id="76" name="Text Box 167">
              <a:extLst>
                <a:ext uri="{FF2B5EF4-FFF2-40B4-BE49-F238E27FC236}">
                  <a16:creationId xmlns:a16="http://schemas.microsoft.com/office/drawing/2014/main" id="{5B8A9F0A-82D1-409C-8ADC-8C261C720BAB}"/>
                </a:ext>
              </a:extLst>
            </p:cNvPr>
            <p:cNvSpPr txBox="1">
              <a:spLocks noChangeArrowheads="1"/>
            </p:cNvSpPr>
            <p:nvPr/>
          </p:nvSpPr>
          <p:spPr bwMode="auto">
            <a:xfrm>
              <a:off x="152400" y="4953000"/>
              <a:ext cx="609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dirty="0">
                  <a:solidFill>
                    <a:srgbClr val="0563C1"/>
                  </a:solidFill>
                </a:rPr>
                <a:t>CS0</a:t>
              </a:r>
            </a:p>
          </p:txBody>
        </p:sp>
        <p:sp>
          <p:nvSpPr>
            <p:cNvPr id="77" name="Line 173">
              <a:extLst>
                <a:ext uri="{FF2B5EF4-FFF2-40B4-BE49-F238E27FC236}">
                  <a16:creationId xmlns:a16="http://schemas.microsoft.com/office/drawing/2014/main" id="{BD283BA4-8B5D-4EC5-8F0D-22D4AE9259D5}"/>
                </a:ext>
              </a:extLst>
            </p:cNvPr>
            <p:cNvSpPr>
              <a:spLocks noChangeShapeType="1"/>
            </p:cNvSpPr>
            <p:nvPr/>
          </p:nvSpPr>
          <p:spPr bwMode="auto">
            <a:xfrm>
              <a:off x="304800" y="4968875"/>
              <a:ext cx="304800" cy="0"/>
            </a:xfrm>
            <a:prstGeom prst="line">
              <a:avLst/>
            </a:prstGeom>
            <a:noFill/>
            <a:ln w="28575"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sp>
          <p:nvSpPr>
            <p:cNvPr id="78" name="Line 177">
              <a:extLst>
                <a:ext uri="{FF2B5EF4-FFF2-40B4-BE49-F238E27FC236}">
                  <a16:creationId xmlns:a16="http://schemas.microsoft.com/office/drawing/2014/main" id="{E1A4259A-FA54-4DBE-90F7-59C7DD0AF6C9}"/>
                </a:ext>
              </a:extLst>
            </p:cNvPr>
            <p:cNvSpPr>
              <a:spLocks noChangeShapeType="1"/>
            </p:cNvSpPr>
            <p:nvPr/>
          </p:nvSpPr>
          <p:spPr bwMode="auto">
            <a:xfrm>
              <a:off x="152400" y="5943600"/>
              <a:ext cx="228600" cy="0"/>
            </a:xfrm>
            <a:prstGeom prst="line">
              <a:avLst/>
            </a:prstGeom>
            <a:noFill/>
            <a:ln w="28575"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sp>
          <p:nvSpPr>
            <p:cNvPr id="79" name="Line 178">
              <a:extLst>
                <a:ext uri="{FF2B5EF4-FFF2-40B4-BE49-F238E27FC236}">
                  <a16:creationId xmlns:a16="http://schemas.microsoft.com/office/drawing/2014/main" id="{9A3D6043-CCFA-4556-AF60-AFD34FF624C3}"/>
                </a:ext>
              </a:extLst>
            </p:cNvPr>
            <p:cNvSpPr>
              <a:spLocks noChangeShapeType="1"/>
            </p:cNvSpPr>
            <p:nvPr/>
          </p:nvSpPr>
          <p:spPr bwMode="auto">
            <a:xfrm>
              <a:off x="1143000" y="5943600"/>
              <a:ext cx="228600" cy="0"/>
            </a:xfrm>
            <a:prstGeom prst="line">
              <a:avLst/>
            </a:prstGeom>
            <a:noFill/>
            <a:ln w="28575"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sp>
          <p:nvSpPr>
            <p:cNvPr id="80" name="Rectangle 146">
              <a:extLst>
                <a:ext uri="{FF2B5EF4-FFF2-40B4-BE49-F238E27FC236}">
                  <a16:creationId xmlns:a16="http://schemas.microsoft.com/office/drawing/2014/main" id="{908D4612-206E-4066-836F-BD44D1761876}"/>
                </a:ext>
              </a:extLst>
            </p:cNvPr>
            <p:cNvSpPr>
              <a:spLocks noChangeArrowheads="1"/>
            </p:cNvSpPr>
            <p:nvPr/>
          </p:nvSpPr>
          <p:spPr bwMode="auto">
            <a:xfrm>
              <a:off x="2514600" y="5318125"/>
              <a:ext cx="838200" cy="304800"/>
            </a:xfrm>
            <a:prstGeom prst="rect">
              <a:avLst/>
            </a:prstGeom>
            <a:noFill/>
            <a:ln w="38100" cap="sq">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solidFill>
                  <a:srgbClr val="0563C1"/>
                </a:solidFill>
              </a:endParaRPr>
            </a:p>
          </p:txBody>
        </p:sp>
        <p:sp>
          <p:nvSpPr>
            <p:cNvPr id="81" name="Oval 147">
              <a:extLst>
                <a:ext uri="{FF2B5EF4-FFF2-40B4-BE49-F238E27FC236}">
                  <a16:creationId xmlns:a16="http://schemas.microsoft.com/office/drawing/2014/main" id="{CFBAA8F1-76D3-4CBE-BB97-CB3115B00DD1}"/>
                </a:ext>
              </a:extLst>
            </p:cNvPr>
            <p:cNvSpPr>
              <a:spLocks noChangeArrowheads="1"/>
            </p:cNvSpPr>
            <p:nvPr/>
          </p:nvSpPr>
          <p:spPr bwMode="auto">
            <a:xfrm flipH="1" flipV="1">
              <a:off x="2819400" y="5165725"/>
              <a:ext cx="152400" cy="152400"/>
            </a:xfrm>
            <a:prstGeom prst="ellipse">
              <a:avLst/>
            </a:prstGeom>
            <a:noFill/>
            <a:ln w="38100" cap="sq">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solidFill>
                  <a:srgbClr val="0563C1"/>
                </a:solidFill>
              </a:endParaRPr>
            </a:p>
          </p:txBody>
        </p:sp>
        <p:sp>
          <p:nvSpPr>
            <p:cNvPr id="82" name="Line 148">
              <a:extLst>
                <a:ext uri="{FF2B5EF4-FFF2-40B4-BE49-F238E27FC236}">
                  <a16:creationId xmlns:a16="http://schemas.microsoft.com/office/drawing/2014/main" id="{D26FDB70-373D-4EEE-AC9A-D5F8EAD5BF51}"/>
                </a:ext>
              </a:extLst>
            </p:cNvPr>
            <p:cNvSpPr>
              <a:spLocks noChangeShapeType="1"/>
            </p:cNvSpPr>
            <p:nvPr/>
          </p:nvSpPr>
          <p:spPr bwMode="auto">
            <a:xfrm>
              <a:off x="2667000" y="5622925"/>
              <a:ext cx="0" cy="304800"/>
            </a:xfrm>
            <a:prstGeom prst="line">
              <a:avLst/>
            </a:prstGeom>
            <a:noFill/>
            <a:ln w="381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sp>
          <p:nvSpPr>
            <p:cNvPr id="83" name="Line 150">
              <a:extLst>
                <a:ext uri="{FF2B5EF4-FFF2-40B4-BE49-F238E27FC236}">
                  <a16:creationId xmlns:a16="http://schemas.microsoft.com/office/drawing/2014/main" id="{3B3D52DA-BAEE-41EC-962F-BA8E137F3AA1}"/>
                </a:ext>
              </a:extLst>
            </p:cNvPr>
            <p:cNvSpPr>
              <a:spLocks noChangeShapeType="1"/>
            </p:cNvSpPr>
            <p:nvPr/>
          </p:nvSpPr>
          <p:spPr bwMode="auto">
            <a:xfrm>
              <a:off x="3124200" y="5622925"/>
              <a:ext cx="0" cy="304800"/>
            </a:xfrm>
            <a:prstGeom prst="line">
              <a:avLst/>
            </a:prstGeom>
            <a:noFill/>
            <a:ln w="381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sp>
          <p:nvSpPr>
            <p:cNvPr id="84" name="Text Box 151">
              <a:extLst>
                <a:ext uri="{FF2B5EF4-FFF2-40B4-BE49-F238E27FC236}">
                  <a16:creationId xmlns:a16="http://schemas.microsoft.com/office/drawing/2014/main" id="{7F63598D-E3DB-4B03-B490-B346565426AB}"/>
                </a:ext>
              </a:extLst>
            </p:cNvPr>
            <p:cNvSpPr txBox="1">
              <a:spLocks noChangeArrowheads="1"/>
            </p:cNvSpPr>
            <p:nvPr/>
          </p:nvSpPr>
          <p:spPr bwMode="auto">
            <a:xfrm>
              <a:off x="2133600" y="5911850"/>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solidFill>
                    <a:srgbClr val="0563C1"/>
                  </a:solidFill>
                </a:rPr>
                <a:t>A11        A10</a:t>
              </a:r>
            </a:p>
          </p:txBody>
        </p:sp>
        <p:sp>
          <p:nvSpPr>
            <p:cNvPr id="85" name="Text Box 169">
              <a:extLst>
                <a:ext uri="{FF2B5EF4-FFF2-40B4-BE49-F238E27FC236}">
                  <a16:creationId xmlns:a16="http://schemas.microsoft.com/office/drawing/2014/main" id="{83A0262D-8F37-45D0-911D-27C469EBA173}"/>
                </a:ext>
              </a:extLst>
            </p:cNvPr>
            <p:cNvSpPr txBox="1">
              <a:spLocks noChangeArrowheads="1"/>
            </p:cNvSpPr>
            <p:nvPr/>
          </p:nvSpPr>
          <p:spPr bwMode="auto">
            <a:xfrm>
              <a:off x="2133599" y="4953000"/>
              <a:ext cx="6857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dirty="0">
                  <a:solidFill>
                    <a:srgbClr val="0563C1"/>
                  </a:solidFill>
                </a:rPr>
                <a:t>CS1</a:t>
              </a:r>
            </a:p>
          </p:txBody>
        </p:sp>
        <p:sp>
          <p:nvSpPr>
            <p:cNvPr id="86" name="Line 174">
              <a:extLst>
                <a:ext uri="{FF2B5EF4-FFF2-40B4-BE49-F238E27FC236}">
                  <a16:creationId xmlns:a16="http://schemas.microsoft.com/office/drawing/2014/main" id="{1647F747-ACD1-424B-83B6-47118138D2E8}"/>
                </a:ext>
              </a:extLst>
            </p:cNvPr>
            <p:cNvSpPr>
              <a:spLocks noChangeShapeType="1"/>
            </p:cNvSpPr>
            <p:nvPr/>
          </p:nvSpPr>
          <p:spPr bwMode="auto">
            <a:xfrm>
              <a:off x="2286000" y="4968875"/>
              <a:ext cx="304800" cy="0"/>
            </a:xfrm>
            <a:prstGeom prst="line">
              <a:avLst/>
            </a:prstGeom>
            <a:noFill/>
            <a:ln w="28575"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sp>
          <p:nvSpPr>
            <p:cNvPr id="87" name="Line 179">
              <a:extLst>
                <a:ext uri="{FF2B5EF4-FFF2-40B4-BE49-F238E27FC236}">
                  <a16:creationId xmlns:a16="http://schemas.microsoft.com/office/drawing/2014/main" id="{24613DB4-76BB-4CBB-BAEB-AABC9D96BF7A}"/>
                </a:ext>
              </a:extLst>
            </p:cNvPr>
            <p:cNvSpPr>
              <a:spLocks noChangeShapeType="1"/>
            </p:cNvSpPr>
            <p:nvPr/>
          </p:nvSpPr>
          <p:spPr bwMode="auto">
            <a:xfrm>
              <a:off x="2209800" y="5943600"/>
              <a:ext cx="228600" cy="0"/>
            </a:xfrm>
            <a:prstGeom prst="line">
              <a:avLst/>
            </a:prstGeom>
            <a:noFill/>
            <a:ln w="28575"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sp>
          <p:nvSpPr>
            <p:cNvPr id="88" name="Rectangle 153">
              <a:extLst>
                <a:ext uri="{FF2B5EF4-FFF2-40B4-BE49-F238E27FC236}">
                  <a16:creationId xmlns:a16="http://schemas.microsoft.com/office/drawing/2014/main" id="{9B3C3AEC-45F8-4A06-AA42-942D8BAC82A4}"/>
                </a:ext>
              </a:extLst>
            </p:cNvPr>
            <p:cNvSpPr>
              <a:spLocks noChangeArrowheads="1"/>
            </p:cNvSpPr>
            <p:nvPr/>
          </p:nvSpPr>
          <p:spPr bwMode="auto">
            <a:xfrm>
              <a:off x="4572000" y="5318125"/>
              <a:ext cx="838200" cy="304800"/>
            </a:xfrm>
            <a:prstGeom prst="rect">
              <a:avLst/>
            </a:prstGeom>
            <a:noFill/>
            <a:ln w="38100" cap="sq">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solidFill>
                  <a:srgbClr val="0563C1"/>
                </a:solidFill>
              </a:endParaRPr>
            </a:p>
          </p:txBody>
        </p:sp>
        <p:sp>
          <p:nvSpPr>
            <p:cNvPr id="89" name="Oval 154">
              <a:extLst>
                <a:ext uri="{FF2B5EF4-FFF2-40B4-BE49-F238E27FC236}">
                  <a16:creationId xmlns:a16="http://schemas.microsoft.com/office/drawing/2014/main" id="{69C2FE7E-AAC4-4A1F-BE78-F098F3567709}"/>
                </a:ext>
              </a:extLst>
            </p:cNvPr>
            <p:cNvSpPr>
              <a:spLocks noChangeArrowheads="1"/>
            </p:cNvSpPr>
            <p:nvPr/>
          </p:nvSpPr>
          <p:spPr bwMode="auto">
            <a:xfrm flipH="1" flipV="1">
              <a:off x="4876800" y="5165725"/>
              <a:ext cx="152400" cy="152400"/>
            </a:xfrm>
            <a:prstGeom prst="ellipse">
              <a:avLst/>
            </a:prstGeom>
            <a:noFill/>
            <a:ln w="38100" cap="sq">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solidFill>
                  <a:srgbClr val="0563C1"/>
                </a:solidFill>
              </a:endParaRPr>
            </a:p>
          </p:txBody>
        </p:sp>
        <p:sp>
          <p:nvSpPr>
            <p:cNvPr id="90" name="Line 155">
              <a:extLst>
                <a:ext uri="{FF2B5EF4-FFF2-40B4-BE49-F238E27FC236}">
                  <a16:creationId xmlns:a16="http://schemas.microsoft.com/office/drawing/2014/main" id="{36E11DCA-29BA-42EF-98F5-BF2C9B96BC09}"/>
                </a:ext>
              </a:extLst>
            </p:cNvPr>
            <p:cNvSpPr>
              <a:spLocks noChangeShapeType="1"/>
            </p:cNvSpPr>
            <p:nvPr/>
          </p:nvSpPr>
          <p:spPr bwMode="auto">
            <a:xfrm>
              <a:off x="4724400" y="5622925"/>
              <a:ext cx="0" cy="304800"/>
            </a:xfrm>
            <a:prstGeom prst="line">
              <a:avLst/>
            </a:prstGeom>
            <a:noFill/>
            <a:ln w="381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sp>
          <p:nvSpPr>
            <p:cNvPr id="91" name="Line 157">
              <a:extLst>
                <a:ext uri="{FF2B5EF4-FFF2-40B4-BE49-F238E27FC236}">
                  <a16:creationId xmlns:a16="http://schemas.microsoft.com/office/drawing/2014/main" id="{A2E94C83-6358-4E41-8E38-681F8E7E4EDC}"/>
                </a:ext>
              </a:extLst>
            </p:cNvPr>
            <p:cNvSpPr>
              <a:spLocks noChangeShapeType="1"/>
            </p:cNvSpPr>
            <p:nvPr/>
          </p:nvSpPr>
          <p:spPr bwMode="auto">
            <a:xfrm>
              <a:off x="5181600" y="5622925"/>
              <a:ext cx="0" cy="304800"/>
            </a:xfrm>
            <a:prstGeom prst="line">
              <a:avLst/>
            </a:prstGeom>
            <a:noFill/>
            <a:ln w="381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sp>
          <p:nvSpPr>
            <p:cNvPr id="92" name="Text Box 158">
              <a:extLst>
                <a:ext uri="{FF2B5EF4-FFF2-40B4-BE49-F238E27FC236}">
                  <a16:creationId xmlns:a16="http://schemas.microsoft.com/office/drawing/2014/main" id="{C19A760E-CB73-48E0-A0A5-16C6E6AB6FEE}"/>
                </a:ext>
              </a:extLst>
            </p:cNvPr>
            <p:cNvSpPr txBox="1">
              <a:spLocks noChangeArrowheads="1"/>
            </p:cNvSpPr>
            <p:nvPr/>
          </p:nvSpPr>
          <p:spPr bwMode="auto">
            <a:xfrm>
              <a:off x="4191000" y="5911850"/>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solidFill>
                    <a:srgbClr val="0563C1"/>
                  </a:solidFill>
                </a:rPr>
                <a:t>A11        A10</a:t>
              </a:r>
            </a:p>
          </p:txBody>
        </p:sp>
        <p:sp>
          <p:nvSpPr>
            <p:cNvPr id="93" name="Text Box 170">
              <a:extLst>
                <a:ext uri="{FF2B5EF4-FFF2-40B4-BE49-F238E27FC236}">
                  <a16:creationId xmlns:a16="http://schemas.microsoft.com/office/drawing/2014/main" id="{3FD3087E-6B9E-45B1-8E9C-8FC6C099C9FD}"/>
                </a:ext>
              </a:extLst>
            </p:cNvPr>
            <p:cNvSpPr txBox="1">
              <a:spLocks noChangeArrowheads="1"/>
            </p:cNvSpPr>
            <p:nvPr/>
          </p:nvSpPr>
          <p:spPr bwMode="auto">
            <a:xfrm>
              <a:off x="4191000" y="4953000"/>
              <a:ext cx="685791"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solidFill>
                    <a:srgbClr val="0563C1"/>
                  </a:solidFill>
                </a:rPr>
                <a:t>CS2</a:t>
              </a:r>
            </a:p>
          </p:txBody>
        </p:sp>
        <p:sp>
          <p:nvSpPr>
            <p:cNvPr id="94" name="Line 175">
              <a:extLst>
                <a:ext uri="{FF2B5EF4-FFF2-40B4-BE49-F238E27FC236}">
                  <a16:creationId xmlns:a16="http://schemas.microsoft.com/office/drawing/2014/main" id="{2B54F453-D372-4B8A-BA86-E726E7CA2438}"/>
                </a:ext>
              </a:extLst>
            </p:cNvPr>
            <p:cNvSpPr>
              <a:spLocks noChangeShapeType="1"/>
            </p:cNvSpPr>
            <p:nvPr/>
          </p:nvSpPr>
          <p:spPr bwMode="auto">
            <a:xfrm>
              <a:off x="4343400" y="4968875"/>
              <a:ext cx="304800" cy="0"/>
            </a:xfrm>
            <a:prstGeom prst="line">
              <a:avLst/>
            </a:prstGeom>
            <a:noFill/>
            <a:ln w="28575"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sp>
          <p:nvSpPr>
            <p:cNvPr id="95" name="Line 180">
              <a:extLst>
                <a:ext uri="{FF2B5EF4-FFF2-40B4-BE49-F238E27FC236}">
                  <a16:creationId xmlns:a16="http://schemas.microsoft.com/office/drawing/2014/main" id="{1A99F4E6-86B3-4B9B-8AEB-021878D423DD}"/>
                </a:ext>
              </a:extLst>
            </p:cNvPr>
            <p:cNvSpPr>
              <a:spLocks noChangeShapeType="1"/>
            </p:cNvSpPr>
            <p:nvPr/>
          </p:nvSpPr>
          <p:spPr bwMode="auto">
            <a:xfrm>
              <a:off x="5257800" y="5943600"/>
              <a:ext cx="228600" cy="0"/>
            </a:xfrm>
            <a:prstGeom prst="line">
              <a:avLst/>
            </a:prstGeom>
            <a:noFill/>
            <a:ln w="28575"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grpSp>
    </p:spTree>
    <p:extLst>
      <p:ext uri="{BB962C8B-B14F-4D97-AF65-F5344CB8AC3E}">
        <p14:creationId xmlns:p14="http://schemas.microsoft.com/office/powerpoint/2010/main" val="3232152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wipe(left)">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
                                            <p:txEl>
                                              <p:pRg st="1" end="1"/>
                                            </p:txEl>
                                          </p:spTgt>
                                        </p:tgtEl>
                                        <p:attrNameLst>
                                          <p:attrName>style.visibility</p:attrName>
                                        </p:attrNameLst>
                                      </p:cBhvr>
                                      <p:to>
                                        <p:strVal val="visible"/>
                                      </p:to>
                                    </p:set>
                                    <p:animEffect transition="in" filter="wipe(left)">
                                      <p:cBhvr>
                                        <p:cTn id="12" dur="500"/>
                                        <p:tgtEl>
                                          <p:spTgt spid="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一、主存储器的逻辑设计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a:xfrm>
            <a:off x="6457950" y="6356351"/>
            <a:ext cx="2057400" cy="365125"/>
          </a:xfrm>
        </p:spPr>
        <p:txBody>
          <a:bodyPr/>
          <a:lstStyle/>
          <a:p>
            <a:fld id="{CD331227-691F-4B7F-8493-F4368ED92163}" type="slidenum">
              <a:rPr lang="zh-CN" altLang="en-US" smtClean="0"/>
              <a:t>12</a:t>
            </a:fld>
            <a:endParaRPr lang="zh-CN" altLang="en-US"/>
          </a:p>
        </p:txBody>
      </p:sp>
      <p:sp>
        <p:nvSpPr>
          <p:cNvPr id="200" name="Text Box 5">
            <a:extLst>
              <a:ext uri="{FF2B5EF4-FFF2-40B4-BE49-F238E27FC236}">
                <a16:creationId xmlns:a16="http://schemas.microsoft.com/office/drawing/2014/main" id="{D45AA2C8-14C3-4984-B3F9-2D42AE2C172D}"/>
              </a:ext>
            </a:extLst>
          </p:cNvPr>
          <p:cNvSpPr txBox="1"/>
          <p:nvPr/>
        </p:nvSpPr>
        <p:spPr>
          <a:xfrm>
            <a:off x="138276" y="863315"/>
            <a:ext cx="8867447" cy="2264274"/>
          </a:xfrm>
          <a:prstGeom prst="rect">
            <a:avLst/>
          </a:prstGeom>
          <a:noFill/>
          <a:ln w="9525">
            <a:noFill/>
          </a:ln>
        </p:spPr>
        <p:txBody>
          <a:bodyPr wrap="square" anchor="t">
            <a:spAutoFit/>
          </a:bodyPr>
          <a:lstStyle/>
          <a:p>
            <a:pPr>
              <a:spcBef>
                <a:spcPct val="50000"/>
              </a:spcBef>
            </a:pPr>
            <a:r>
              <a:rPr lang="zh-CN" altLang="en-US" sz="2800" b="1" dirty="0">
                <a:latin typeface="楷体" panose="02010609060101010101" pitchFamily="49" charset="-122"/>
                <a:ea typeface="楷体" panose="02010609060101010101" pitchFamily="49" charset="-122"/>
              </a:rPr>
              <a:t>例</a:t>
            </a:r>
            <a:r>
              <a:rPr lang="en-US" altLang="zh-CN" sz="2800" b="1" dirty="0">
                <a:latin typeface="楷体" panose="02010609060101010101" pitchFamily="49" charset="-122"/>
                <a:ea typeface="楷体" panose="02010609060101010101" pitchFamily="49" charset="-122"/>
              </a:rPr>
              <a:t>2.</a:t>
            </a:r>
            <a:r>
              <a:rPr lang="zh-CN" altLang="en-US" sz="2800" b="1" dirty="0">
                <a:latin typeface="楷体" panose="02010609060101010101" pitchFamily="49" charset="-122"/>
                <a:ea typeface="楷体" panose="02010609060101010101" pitchFamily="49" charset="-122"/>
              </a:rPr>
              <a:t>某半导体存储器</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按字节编址。其中</a:t>
            </a:r>
            <a:r>
              <a:rPr lang="en-US" altLang="zh-CN" sz="2800" b="1" dirty="0">
                <a:latin typeface="楷体" panose="02010609060101010101" pitchFamily="49" charset="-122"/>
                <a:ea typeface="楷体" panose="02010609060101010101" pitchFamily="49" charset="-122"/>
              </a:rPr>
              <a:t>,0000H</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07FFH</a:t>
            </a:r>
            <a:r>
              <a:rPr lang="zh-CN" altLang="en-US" sz="2800" b="1" dirty="0">
                <a:latin typeface="楷体" panose="02010609060101010101" pitchFamily="49" charset="-122"/>
                <a:ea typeface="楷体" panose="02010609060101010101" pitchFamily="49" charset="-122"/>
              </a:rPr>
              <a:t>为</a:t>
            </a:r>
            <a:r>
              <a:rPr lang="en-US" altLang="zh-CN" sz="2800" b="1" dirty="0">
                <a:latin typeface="楷体" panose="02010609060101010101" pitchFamily="49" charset="-122"/>
                <a:ea typeface="楷体" panose="02010609060101010101" pitchFamily="49" charset="-122"/>
              </a:rPr>
              <a:t>ROM</a:t>
            </a:r>
            <a:r>
              <a:rPr lang="zh-CN" altLang="en-US" sz="2800" b="1" dirty="0">
                <a:latin typeface="楷体" panose="02010609060101010101" pitchFamily="49" charset="-122"/>
                <a:ea typeface="楷体" panose="02010609060101010101" pitchFamily="49" charset="-122"/>
              </a:rPr>
              <a:t>区，选用</a:t>
            </a:r>
            <a:r>
              <a:rPr lang="en-US" altLang="zh-CN" sz="2800" b="1" dirty="0">
                <a:latin typeface="楷体" panose="02010609060101010101" pitchFamily="49" charset="-122"/>
                <a:ea typeface="楷体" panose="02010609060101010101" pitchFamily="49" charset="-122"/>
              </a:rPr>
              <a:t>EPROM</a:t>
            </a:r>
            <a:r>
              <a:rPr lang="zh-CN" altLang="en-US" sz="2800" b="1" dirty="0">
                <a:latin typeface="楷体" panose="02010609060101010101" pitchFamily="49" charset="-122"/>
                <a:ea typeface="楷体" panose="02010609060101010101" pitchFamily="49" charset="-122"/>
              </a:rPr>
              <a:t>芯片</a:t>
            </a:r>
            <a:r>
              <a:rPr lang="en-US" altLang="zh-CN" sz="2800" b="1" dirty="0">
                <a:latin typeface="楷体" panose="02010609060101010101" pitchFamily="49" charset="-122"/>
                <a:ea typeface="楷体" panose="02010609060101010101" pitchFamily="49" charset="-122"/>
              </a:rPr>
              <a:t>(2KB/</a:t>
            </a:r>
            <a:r>
              <a:rPr lang="zh-CN" altLang="en-US" sz="2800" b="1" dirty="0">
                <a:latin typeface="楷体" panose="02010609060101010101" pitchFamily="49" charset="-122"/>
                <a:ea typeface="楷体" panose="02010609060101010101" pitchFamily="49" charset="-122"/>
              </a:rPr>
              <a:t>片</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0800H</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13FFH</a:t>
            </a:r>
            <a:r>
              <a:rPr lang="zh-CN" altLang="en-US" sz="2800" b="1" dirty="0">
                <a:latin typeface="楷体" panose="02010609060101010101" pitchFamily="49" charset="-122"/>
                <a:ea typeface="楷体" panose="02010609060101010101" pitchFamily="49" charset="-122"/>
              </a:rPr>
              <a:t>为</a:t>
            </a:r>
            <a:r>
              <a:rPr lang="en-US" altLang="zh-CN" sz="2800" b="1" dirty="0">
                <a:latin typeface="楷体" panose="02010609060101010101" pitchFamily="49" charset="-122"/>
                <a:ea typeface="楷体" panose="02010609060101010101" pitchFamily="49" charset="-122"/>
              </a:rPr>
              <a:t>RAM</a:t>
            </a:r>
            <a:r>
              <a:rPr lang="zh-CN" altLang="en-US" sz="2800" b="1" dirty="0">
                <a:latin typeface="楷体" panose="02010609060101010101" pitchFamily="49" charset="-122"/>
                <a:ea typeface="楷体" panose="02010609060101010101" pitchFamily="49" charset="-122"/>
              </a:rPr>
              <a:t>区，选用</a:t>
            </a:r>
            <a:r>
              <a:rPr lang="en-US" altLang="zh-CN" sz="2800" b="1" dirty="0">
                <a:latin typeface="楷体" panose="02010609060101010101" pitchFamily="49" charset="-122"/>
                <a:ea typeface="楷体" panose="02010609060101010101" pitchFamily="49" charset="-122"/>
              </a:rPr>
              <a:t>RAM</a:t>
            </a:r>
            <a:r>
              <a:rPr lang="zh-CN" altLang="en-US" sz="2800" b="1" dirty="0">
                <a:latin typeface="楷体" panose="02010609060101010101" pitchFamily="49" charset="-122"/>
                <a:ea typeface="楷体" panose="02010609060101010101" pitchFamily="49" charset="-122"/>
              </a:rPr>
              <a:t>芯片</a:t>
            </a:r>
            <a:r>
              <a:rPr lang="en-US" altLang="zh-CN" sz="2800" b="1" dirty="0">
                <a:latin typeface="楷体" panose="02010609060101010101" pitchFamily="49" charset="-122"/>
                <a:ea typeface="楷体" panose="02010609060101010101" pitchFamily="49" charset="-122"/>
              </a:rPr>
              <a:t>(2KB/</a:t>
            </a:r>
            <a:r>
              <a:rPr lang="zh-CN" altLang="en-US" sz="2800" b="1" dirty="0">
                <a:latin typeface="楷体" panose="02010609060101010101" pitchFamily="49" charset="-122"/>
                <a:ea typeface="楷体" panose="02010609060101010101" pitchFamily="49" charset="-122"/>
              </a:rPr>
              <a:t>片和</a:t>
            </a:r>
            <a:r>
              <a:rPr lang="en-US" altLang="zh-CN" sz="2800" b="1" dirty="0">
                <a:latin typeface="楷体" panose="02010609060101010101" pitchFamily="49" charset="-122"/>
                <a:ea typeface="楷体" panose="02010609060101010101" pitchFamily="49" charset="-122"/>
              </a:rPr>
              <a:t>1KB/</a:t>
            </a:r>
            <a:r>
              <a:rPr lang="zh-CN" altLang="en-US" sz="2800" b="1" dirty="0">
                <a:latin typeface="楷体" panose="02010609060101010101" pitchFamily="49" charset="-122"/>
                <a:ea typeface="楷体" panose="02010609060101010101" pitchFamily="49" charset="-122"/>
              </a:rPr>
              <a:t>片</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。地址总线</a:t>
            </a:r>
            <a:r>
              <a:rPr lang="en-US" altLang="zh-CN" sz="2800" b="1" dirty="0">
                <a:latin typeface="楷体" panose="02010609060101010101" pitchFamily="49" charset="-122"/>
                <a:ea typeface="楷体" panose="02010609060101010101" pitchFamily="49" charset="-122"/>
              </a:rPr>
              <a:t>A15</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A0</a:t>
            </a:r>
            <a:r>
              <a:rPr lang="zh-CN" altLang="en-US" sz="2800" b="1" dirty="0">
                <a:latin typeface="楷体" panose="02010609060101010101" pitchFamily="49" charset="-122"/>
                <a:ea typeface="楷体" panose="02010609060101010101" pitchFamily="49" charset="-122"/>
              </a:rPr>
              <a:t>（低）。</a:t>
            </a:r>
          </a:p>
          <a:p>
            <a:pPr>
              <a:lnSpc>
                <a:spcPct val="120000"/>
              </a:lnSpc>
            </a:pPr>
            <a:r>
              <a:rPr lang="zh-CN" altLang="en-US" sz="2800" b="1" dirty="0">
                <a:solidFill>
                  <a:schemeClr val="accent2"/>
                </a:solidFill>
                <a:latin typeface="楷体" panose="02010609060101010101" pitchFamily="49" charset="-122"/>
                <a:ea typeface="楷体" panose="02010609060101010101" pitchFamily="49" charset="-122"/>
              </a:rPr>
              <a:t>① 计算容量和芯片数</a:t>
            </a:r>
            <a:endParaRPr lang="en-US" altLang="zh-CN" sz="2800" b="1" dirty="0">
              <a:solidFill>
                <a:schemeClr val="accent2"/>
              </a:solidFill>
              <a:latin typeface="楷体" panose="02010609060101010101" pitchFamily="49" charset="-122"/>
              <a:ea typeface="楷体" panose="02010609060101010101" pitchFamily="49" charset="-122"/>
            </a:endParaRPr>
          </a:p>
        </p:txBody>
      </p:sp>
      <p:sp>
        <p:nvSpPr>
          <p:cNvPr id="201" name="Text Box 27">
            <a:extLst>
              <a:ext uri="{FF2B5EF4-FFF2-40B4-BE49-F238E27FC236}">
                <a16:creationId xmlns:a16="http://schemas.microsoft.com/office/drawing/2014/main" id="{9BD8EF5B-4333-463C-A62C-D9A275BAEEFB}"/>
              </a:ext>
            </a:extLst>
          </p:cNvPr>
          <p:cNvSpPr txBox="1">
            <a:spLocks noChangeArrowheads="1"/>
          </p:cNvSpPr>
          <p:nvPr/>
        </p:nvSpPr>
        <p:spPr bwMode="auto">
          <a:xfrm>
            <a:off x="152400" y="3446243"/>
            <a:ext cx="25336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latin typeface="楷体" panose="02010609060101010101" pitchFamily="49" charset="-122"/>
                <a:ea typeface="楷体" panose="02010609060101010101" pitchFamily="49" charset="-122"/>
              </a:rPr>
              <a:t>ROM</a:t>
            </a:r>
            <a:r>
              <a:rPr lang="zh-CN" altLang="en-US" sz="2800" b="1" dirty="0">
                <a:latin typeface="楷体" panose="02010609060101010101" pitchFamily="49" charset="-122"/>
                <a:ea typeface="楷体" panose="02010609060101010101" pitchFamily="49" charset="-122"/>
              </a:rPr>
              <a:t>区：</a:t>
            </a:r>
            <a:r>
              <a:rPr lang="en-US" altLang="zh-CN" sz="2800" b="1" dirty="0">
                <a:latin typeface="楷体" panose="02010609060101010101" pitchFamily="49" charset="-122"/>
                <a:ea typeface="楷体" panose="02010609060101010101" pitchFamily="49" charset="-122"/>
              </a:rPr>
              <a:t>2KB       </a:t>
            </a:r>
          </a:p>
        </p:txBody>
      </p:sp>
      <p:sp>
        <p:nvSpPr>
          <p:cNvPr id="202" name="Text Box 28">
            <a:extLst>
              <a:ext uri="{FF2B5EF4-FFF2-40B4-BE49-F238E27FC236}">
                <a16:creationId xmlns:a16="http://schemas.microsoft.com/office/drawing/2014/main" id="{FA0AF93C-CCED-48A4-B642-4937CCC7F306}"/>
              </a:ext>
            </a:extLst>
          </p:cNvPr>
          <p:cNvSpPr txBox="1">
            <a:spLocks noChangeArrowheads="1"/>
          </p:cNvSpPr>
          <p:nvPr/>
        </p:nvSpPr>
        <p:spPr bwMode="auto">
          <a:xfrm>
            <a:off x="3733800" y="3446243"/>
            <a:ext cx="22790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latin typeface="楷体" panose="02010609060101010101" pitchFamily="49" charset="-122"/>
                <a:ea typeface="楷体" panose="02010609060101010101" pitchFamily="49" charset="-122"/>
              </a:rPr>
              <a:t>RAM</a:t>
            </a:r>
            <a:r>
              <a:rPr lang="zh-CN" altLang="en-US" sz="2800" b="1" dirty="0">
                <a:latin typeface="楷体" panose="02010609060101010101" pitchFamily="49" charset="-122"/>
                <a:ea typeface="楷体" panose="02010609060101010101" pitchFamily="49" charset="-122"/>
              </a:rPr>
              <a:t>区：</a:t>
            </a:r>
            <a:r>
              <a:rPr lang="en-US" altLang="zh-CN" sz="2800" b="1" dirty="0">
                <a:latin typeface="楷体" panose="02010609060101010101" pitchFamily="49" charset="-122"/>
                <a:ea typeface="楷体" panose="02010609060101010101" pitchFamily="49" charset="-122"/>
              </a:rPr>
              <a:t>3KB       </a:t>
            </a:r>
          </a:p>
        </p:txBody>
      </p:sp>
      <p:sp>
        <p:nvSpPr>
          <p:cNvPr id="203" name="Text Box 29">
            <a:extLst>
              <a:ext uri="{FF2B5EF4-FFF2-40B4-BE49-F238E27FC236}">
                <a16:creationId xmlns:a16="http://schemas.microsoft.com/office/drawing/2014/main" id="{996D2DCA-6EBD-4EB6-8EF7-5BA4031BF201}"/>
              </a:ext>
            </a:extLst>
          </p:cNvPr>
          <p:cNvSpPr txBox="1">
            <a:spLocks noChangeArrowheads="1"/>
          </p:cNvSpPr>
          <p:nvPr/>
        </p:nvSpPr>
        <p:spPr bwMode="auto">
          <a:xfrm>
            <a:off x="152400" y="4741643"/>
            <a:ext cx="3505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latin typeface="楷体" panose="02010609060101010101" pitchFamily="49" charset="-122"/>
                <a:ea typeface="楷体" panose="02010609060101010101" pitchFamily="49" charset="-122"/>
              </a:rPr>
              <a:t>存储空间分配：</a:t>
            </a:r>
          </a:p>
        </p:txBody>
      </p:sp>
      <p:sp>
        <p:nvSpPr>
          <p:cNvPr id="204" name="Text Box 31">
            <a:extLst>
              <a:ext uri="{FF2B5EF4-FFF2-40B4-BE49-F238E27FC236}">
                <a16:creationId xmlns:a16="http://schemas.microsoft.com/office/drawing/2014/main" id="{B5964AC5-038D-4BC8-9E2D-B58707EB3CF7}"/>
              </a:ext>
            </a:extLst>
          </p:cNvPr>
          <p:cNvSpPr txBox="1">
            <a:spLocks noChangeArrowheads="1"/>
          </p:cNvSpPr>
          <p:nvPr/>
        </p:nvSpPr>
        <p:spPr bwMode="auto">
          <a:xfrm>
            <a:off x="152400" y="4055843"/>
            <a:ext cx="5410200"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800" b="1" dirty="0">
                <a:solidFill>
                  <a:schemeClr val="accent2"/>
                </a:solidFill>
                <a:latin typeface="楷体" panose="02010609060101010101" pitchFamily="49" charset="-122"/>
                <a:ea typeface="楷体" panose="02010609060101010101" pitchFamily="49" charset="-122"/>
              </a:rPr>
              <a:t>② </a:t>
            </a:r>
            <a:r>
              <a:rPr lang="zh-CN" altLang="en-US" sz="2800" b="1" dirty="0">
                <a:solidFill>
                  <a:schemeClr val="accent2"/>
                </a:solidFill>
                <a:latin typeface="楷体" panose="02010609060101010101" pitchFamily="49" charset="-122"/>
                <a:ea typeface="楷体" panose="02010609060101010101" pitchFamily="49" charset="-122"/>
              </a:rPr>
              <a:t>地址分配与片选逻辑</a:t>
            </a:r>
          </a:p>
        </p:txBody>
      </p:sp>
      <p:sp>
        <p:nvSpPr>
          <p:cNvPr id="205" name="Text Box 32">
            <a:extLst>
              <a:ext uri="{FF2B5EF4-FFF2-40B4-BE49-F238E27FC236}">
                <a16:creationId xmlns:a16="http://schemas.microsoft.com/office/drawing/2014/main" id="{68184CA0-A915-4380-BDD2-B541BBCA1F6A}"/>
              </a:ext>
            </a:extLst>
          </p:cNvPr>
          <p:cNvSpPr txBox="1">
            <a:spLocks noChangeArrowheads="1"/>
          </p:cNvSpPr>
          <p:nvPr/>
        </p:nvSpPr>
        <p:spPr bwMode="auto">
          <a:xfrm>
            <a:off x="2781302" y="4763104"/>
            <a:ext cx="5965534"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latin typeface="楷体" panose="02010609060101010101" pitchFamily="49" charset="-122"/>
                <a:ea typeface="楷体" panose="02010609060101010101" pitchFamily="49" charset="-122"/>
              </a:rPr>
              <a:t>先安排大容量芯片（放地址低端），再安排小容量芯片。</a:t>
            </a:r>
            <a:endParaRPr lang="en-US" altLang="zh-CN" sz="2800" b="1" dirty="0">
              <a:latin typeface="楷体" panose="02010609060101010101" pitchFamily="49" charset="-122"/>
              <a:ea typeface="楷体" panose="02010609060101010101" pitchFamily="49" charset="-122"/>
            </a:endParaRPr>
          </a:p>
          <a:p>
            <a:pPr>
              <a:spcBef>
                <a:spcPct val="50000"/>
              </a:spcBef>
            </a:pPr>
            <a:r>
              <a:rPr lang="zh-CN" altLang="en-US" sz="2800" b="1" dirty="0">
                <a:latin typeface="楷体" panose="02010609060101010101" pitchFamily="49" charset="-122"/>
                <a:ea typeface="楷体" panose="02010609060101010101" pitchFamily="49" charset="-122"/>
              </a:rPr>
              <a:t>便于拟定片选逻辑。</a:t>
            </a:r>
          </a:p>
        </p:txBody>
      </p:sp>
      <p:sp>
        <p:nvSpPr>
          <p:cNvPr id="207" name="Text Box 34">
            <a:extLst>
              <a:ext uri="{FF2B5EF4-FFF2-40B4-BE49-F238E27FC236}">
                <a16:creationId xmlns:a16="http://schemas.microsoft.com/office/drawing/2014/main" id="{CF854495-18DC-46F4-947F-10A0C525B5A8}"/>
              </a:ext>
            </a:extLst>
          </p:cNvPr>
          <p:cNvSpPr txBox="1">
            <a:spLocks noChangeArrowheads="1"/>
          </p:cNvSpPr>
          <p:nvPr/>
        </p:nvSpPr>
        <p:spPr bwMode="auto">
          <a:xfrm>
            <a:off x="7086600" y="3446243"/>
            <a:ext cx="1428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0563C1"/>
                </a:solidFill>
                <a:latin typeface="楷体" panose="02010609060101010101" pitchFamily="49" charset="-122"/>
                <a:ea typeface="楷体" panose="02010609060101010101" pitchFamily="49" charset="-122"/>
              </a:rPr>
              <a:t>共</a:t>
            </a:r>
            <a:r>
              <a:rPr lang="en-US" altLang="zh-CN" sz="2800" b="1" dirty="0">
                <a:solidFill>
                  <a:srgbClr val="0563C1"/>
                </a:solidFill>
                <a:latin typeface="楷体" panose="02010609060101010101" pitchFamily="49" charset="-122"/>
                <a:ea typeface="楷体" panose="02010609060101010101" pitchFamily="49" charset="-122"/>
              </a:rPr>
              <a:t>3</a:t>
            </a:r>
            <a:r>
              <a:rPr lang="zh-CN" altLang="en-US" sz="2800" b="1" dirty="0">
                <a:solidFill>
                  <a:srgbClr val="0563C1"/>
                </a:solidFill>
                <a:latin typeface="楷体" panose="02010609060101010101" pitchFamily="49" charset="-122"/>
                <a:ea typeface="楷体" panose="02010609060101010101" pitchFamily="49" charset="-122"/>
              </a:rPr>
              <a:t>片       </a:t>
            </a:r>
          </a:p>
        </p:txBody>
      </p:sp>
    </p:spTree>
    <p:extLst>
      <p:ext uri="{BB962C8B-B14F-4D97-AF65-F5344CB8AC3E}">
        <p14:creationId xmlns:p14="http://schemas.microsoft.com/office/powerpoint/2010/main" val="29059754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
                                            <p:txEl>
                                              <p:pRg st="0" end="0"/>
                                            </p:txEl>
                                          </p:spTgt>
                                        </p:tgtEl>
                                        <p:attrNameLst>
                                          <p:attrName>style.visibility</p:attrName>
                                        </p:attrNameLst>
                                      </p:cBhvr>
                                      <p:to>
                                        <p:strVal val="visible"/>
                                      </p:to>
                                    </p:set>
                                    <p:animEffect transition="in" filter="wipe(left)">
                                      <p:cBhvr>
                                        <p:cTn id="7" dur="500"/>
                                        <p:tgtEl>
                                          <p:spTgt spid="2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
                                            <p:txEl>
                                              <p:pRg st="1" end="1"/>
                                            </p:txEl>
                                          </p:spTgt>
                                        </p:tgtEl>
                                        <p:attrNameLst>
                                          <p:attrName>style.visibility</p:attrName>
                                        </p:attrNameLst>
                                      </p:cBhvr>
                                      <p:to>
                                        <p:strVal val="visible"/>
                                      </p:to>
                                    </p:set>
                                    <p:animEffect transition="in" filter="wipe(left)">
                                      <p:cBhvr>
                                        <p:cTn id="12" dur="500"/>
                                        <p:tgtEl>
                                          <p:spTgt spid="2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01"/>
                                        </p:tgtEl>
                                        <p:attrNameLst>
                                          <p:attrName>style.visibility</p:attrName>
                                        </p:attrNameLst>
                                      </p:cBhvr>
                                      <p:to>
                                        <p:strVal val="visible"/>
                                      </p:to>
                                    </p:set>
                                    <p:animEffect transition="in" filter="slide(fromLeft)">
                                      <p:cBhvr>
                                        <p:cTn id="17" dur="500"/>
                                        <p:tgtEl>
                                          <p:spTgt spid="20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202"/>
                                        </p:tgtEl>
                                        <p:attrNameLst>
                                          <p:attrName>style.visibility</p:attrName>
                                        </p:attrNameLst>
                                      </p:cBhvr>
                                      <p:to>
                                        <p:strVal val="visible"/>
                                      </p:to>
                                    </p:set>
                                    <p:animEffect transition="in" filter="slide(fromRight)">
                                      <p:cBhvr>
                                        <p:cTn id="22" dur="500"/>
                                        <p:tgtEl>
                                          <p:spTgt spid="20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207"/>
                                        </p:tgtEl>
                                        <p:attrNameLst>
                                          <p:attrName>style.visibility</p:attrName>
                                        </p:attrNameLst>
                                      </p:cBhvr>
                                      <p:to>
                                        <p:strVal val="visible"/>
                                      </p:to>
                                    </p:set>
                                    <p:animEffect transition="in" filter="slide(fromRight)">
                                      <p:cBhvr>
                                        <p:cTn id="27" dur="500"/>
                                        <p:tgtEl>
                                          <p:spTgt spid="20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04"/>
                                        </p:tgtEl>
                                        <p:attrNameLst>
                                          <p:attrName>style.visibility</p:attrName>
                                        </p:attrNameLst>
                                      </p:cBhvr>
                                      <p:to>
                                        <p:strVal val="visible"/>
                                      </p:to>
                                    </p:set>
                                    <p:animEffect transition="in" filter="slide(fromLeft)">
                                      <p:cBhvr>
                                        <p:cTn id="32" dur="500"/>
                                        <p:tgtEl>
                                          <p:spTgt spid="204"/>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203"/>
                                        </p:tgtEl>
                                        <p:attrNameLst>
                                          <p:attrName>style.visibility</p:attrName>
                                        </p:attrNameLst>
                                      </p:cBhvr>
                                      <p:to>
                                        <p:strVal val="visible"/>
                                      </p:to>
                                    </p:set>
                                    <p:animEffect transition="in" filter="slide(fromLeft)">
                                      <p:cBhvr>
                                        <p:cTn id="37" dur="500"/>
                                        <p:tgtEl>
                                          <p:spTgt spid="203"/>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05"/>
                                        </p:tgtEl>
                                        <p:attrNameLst>
                                          <p:attrName>style.visibility</p:attrName>
                                        </p:attrNameLst>
                                      </p:cBhvr>
                                      <p:to>
                                        <p:strVal val="visible"/>
                                      </p:to>
                                    </p:set>
                                    <p:animEffect transition="in" filter="slide(fromBottom)">
                                      <p:cBhvr>
                                        <p:cTn id="42" dur="5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build="p"/>
      <p:bldP spid="201" grpId="0"/>
      <p:bldP spid="202" grpId="0"/>
      <p:bldP spid="203" grpId="0"/>
      <p:bldP spid="204" grpId="0"/>
      <p:bldP spid="205" grpId="0"/>
      <p:bldP spid="20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7650" name="日期占位符 1">
            <a:extLst>
              <a:ext uri="{FF2B5EF4-FFF2-40B4-BE49-F238E27FC236}">
                <a16:creationId xmlns:a16="http://schemas.microsoft.com/office/drawing/2014/main" id="{72FD0ABC-8311-4BE1-A746-964C11CCB768}"/>
              </a:ext>
            </a:extLst>
          </p:cNvPr>
          <p:cNvSpPr>
            <a:spLocks noGrp="1"/>
          </p:cNvSpPr>
          <p:nvPr>
            <p:ph type="dt" sz="quarter" idx="10"/>
          </p:nvPr>
        </p:nvSpPr>
        <p:spPr>
          <a:noFill/>
        </p:spPr>
        <p:txBody>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fld id="{2394A494-2BCD-4E41-A568-028B70E50FEB}" type="datetime1">
              <a:rPr kumimoji="0" lang="zh-CN" altLang="en-US" sz="1400" smtClean="0"/>
              <a:pPr eaLnBrk="1" hangingPunct="1">
                <a:spcBef>
                  <a:spcPct val="0"/>
                </a:spcBef>
                <a:buClrTx/>
                <a:buSzTx/>
                <a:buFontTx/>
                <a:buNone/>
              </a:pPr>
              <a:t>2020/10/16</a:t>
            </a:fld>
            <a:endParaRPr kumimoji="0" lang="en-US" altLang="zh-CN" sz="1400"/>
          </a:p>
        </p:txBody>
      </p:sp>
      <p:sp>
        <p:nvSpPr>
          <p:cNvPr id="27651" name="灯片编号占位符 3">
            <a:extLst>
              <a:ext uri="{FF2B5EF4-FFF2-40B4-BE49-F238E27FC236}">
                <a16:creationId xmlns:a16="http://schemas.microsoft.com/office/drawing/2014/main" id="{0D6FC2E4-9F1E-49DA-AFF3-A66C243CBFB1}"/>
              </a:ext>
            </a:extLst>
          </p:cNvPr>
          <p:cNvSpPr>
            <a:spLocks noGrp="1"/>
          </p:cNvSpPr>
          <p:nvPr>
            <p:ph type="sldNum" sz="quarter" idx="12"/>
          </p:nvPr>
        </p:nvSpPr>
        <p:spPr>
          <a:noFill/>
        </p:spPr>
        <p:txBody>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fld id="{B2B744F3-AADB-4BBF-B020-A44E538AB6E9}" type="slidenum">
              <a:rPr kumimoji="0" lang="en-US" altLang="zh-CN" sz="1400"/>
              <a:pPr eaLnBrk="1" hangingPunct="1">
                <a:spcBef>
                  <a:spcPct val="0"/>
                </a:spcBef>
                <a:buClrTx/>
                <a:buSzTx/>
                <a:buFontTx/>
                <a:buNone/>
              </a:pPr>
              <a:t>13</a:t>
            </a:fld>
            <a:endParaRPr kumimoji="0" lang="en-US" altLang="zh-CN" sz="1400"/>
          </a:p>
        </p:txBody>
      </p:sp>
      <p:sp>
        <p:nvSpPr>
          <p:cNvPr id="329730" name="Text Box 2">
            <a:extLst>
              <a:ext uri="{FF2B5EF4-FFF2-40B4-BE49-F238E27FC236}">
                <a16:creationId xmlns:a16="http://schemas.microsoft.com/office/drawing/2014/main" id="{6AF66DC6-52E9-4BED-933F-52293D2141BB}"/>
              </a:ext>
            </a:extLst>
          </p:cNvPr>
          <p:cNvSpPr txBox="1">
            <a:spLocks noChangeArrowheads="1"/>
          </p:cNvSpPr>
          <p:nvPr/>
        </p:nvSpPr>
        <p:spPr bwMode="auto">
          <a:xfrm>
            <a:off x="4921250" y="158750"/>
            <a:ext cx="4222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rgbClr val="FFFF00"/>
                </a:solidFill>
                <a:latin typeface="黑体" panose="02010609060101010101" pitchFamily="49" charset="-122"/>
                <a:ea typeface="黑体" panose="02010609060101010101" pitchFamily="49" charset="-122"/>
              </a:rPr>
              <a:t>A</a:t>
            </a:r>
            <a:r>
              <a:rPr lang="en-US" altLang="zh-CN" sz="2400" b="1">
                <a:solidFill>
                  <a:srgbClr val="FFFF00"/>
                </a:solidFill>
                <a:latin typeface="黑体" panose="02010609060101010101" pitchFamily="49" charset="-122"/>
                <a:ea typeface="黑体" panose="02010609060101010101" pitchFamily="49" charset="-122"/>
              </a:rPr>
              <a:t>15</a:t>
            </a:r>
            <a:r>
              <a:rPr lang="en-US" altLang="zh-CN" sz="2800" b="1">
                <a:solidFill>
                  <a:srgbClr val="FFFF00"/>
                </a:solidFill>
                <a:latin typeface="黑体" panose="02010609060101010101" pitchFamily="49" charset="-122"/>
                <a:ea typeface="黑体" panose="02010609060101010101" pitchFamily="49" charset="-122"/>
              </a:rPr>
              <a:t>A</a:t>
            </a:r>
            <a:r>
              <a:rPr lang="en-US" altLang="zh-CN" sz="2400" b="1">
                <a:solidFill>
                  <a:srgbClr val="FFFF00"/>
                </a:solidFill>
                <a:latin typeface="黑体" panose="02010609060101010101" pitchFamily="49" charset="-122"/>
                <a:ea typeface="黑体" panose="02010609060101010101" pitchFamily="49" charset="-122"/>
              </a:rPr>
              <a:t>14</a:t>
            </a:r>
            <a:r>
              <a:rPr lang="en-US" altLang="zh-CN" sz="2800" b="1">
                <a:solidFill>
                  <a:srgbClr val="FFFF00"/>
                </a:solidFill>
                <a:latin typeface="黑体" panose="02010609060101010101" pitchFamily="49" charset="-122"/>
                <a:ea typeface="黑体" panose="02010609060101010101" pitchFamily="49" charset="-122"/>
              </a:rPr>
              <a:t>A</a:t>
            </a:r>
            <a:r>
              <a:rPr lang="en-US" altLang="zh-CN" sz="2400" b="1">
                <a:solidFill>
                  <a:srgbClr val="FFFF00"/>
                </a:solidFill>
                <a:latin typeface="黑体" panose="02010609060101010101" pitchFamily="49" charset="-122"/>
                <a:ea typeface="黑体" panose="02010609060101010101" pitchFamily="49" charset="-122"/>
              </a:rPr>
              <a:t>13</a:t>
            </a:r>
            <a:r>
              <a:rPr lang="en-US" altLang="zh-CN" sz="2800" b="1">
                <a:latin typeface="黑体" panose="02010609060101010101" pitchFamily="49" charset="-122"/>
                <a:ea typeface="黑体" panose="02010609060101010101" pitchFamily="49" charset="-122"/>
              </a:rPr>
              <a:t>A</a:t>
            </a:r>
            <a:r>
              <a:rPr lang="en-US" altLang="zh-CN" sz="2400" b="1">
                <a:latin typeface="黑体" panose="02010609060101010101" pitchFamily="49" charset="-122"/>
                <a:ea typeface="黑体" panose="02010609060101010101" pitchFamily="49" charset="-122"/>
              </a:rPr>
              <a:t>12</a:t>
            </a:r>
            <a:r>
              <a:rPr lang="en-US" altLang="zh-CN" sz="2800" b="1">
                <a:latin typeface="黑体" panose="02010609060101010101" pitchFamily="49" charset="-122"/>
                <a:ea typeface="黑体" panose="02010609060101010101" pitchFamily="49" charset="-122"/>
              </a:rPr>
              <a:t>A</a:t>
            </a:r>
            <a:r>
              <a:rPr lang="en-US" altLang="zh-CN" sz="2400" b="1">
                <a:latin typeface="黑体" panose="02010609060101010101" pitchFamily="49" charset="-122"/>
                <a:ea typeface="黑体" panose="02010609060101010101" pitchFamily="49" charset="-122"/>
              </a:rPr>
              <a:t>11</a:t>
            </a:r>
            <a:r>
              <a:rPr lang="en-US" altLang="zh-CN" sz="2800" b="1">
                <a:latin typeface="黑体" panose="02010609060101010101" pitchFamily="49" charset="-122"/>
                <a:ea typeface="黑体" panose="02010609060101010101" pitchFamily="49" charset="-122"/>
              </a:rPr>
              <a:t>A</a:t>
            </a:r>
            <a:r>
              <a:rPr lang="en-US" altLang="zh-CN" sz="2400" b="1">
                <a:latin typeface="黑体" panose="02010609060101010101" pitchFamily="49" charset="-122"/>
                <a:ea typeface="黑体" panose="02010609060101010101" pitchFamily="49" charset="-122"/>
              </a:rPr>
              <a:t>10</a:t>
            </a:r>
            <a:r>
              <a:rPr lang="en-US" altLang="zh-CN" sz="2800" b="1">
                <a:latin typeface="黑体" panose="02010609060101010101" pitchFamily="49" charset="-122"/>
                <a:ea typeface="黑体" panose="02010609060101010101" pitchFamily="49" charset="-122"/>
              </a:rPr>
              <a:t>A</a:t>
            </a:r>
            <a:r>
              <a:rPr lang="en-US" altLang="zh-CN" sz="2400" b="1">
                <a:latin typeface="黑体" panose="02010609060101010101" pitchFamily="49" charset="-122"/>
                <a:ea typeface="黑体" panose="02010609060101010101" pitchFamily="49" charset="-122"/>
              </a:rPr>
              <a:t>9</a:t>
            </a:r>
            <a:r>
              <a:rPr lang="en-US" altLang="zh-CN" sz="2800" b="1">
                <a:ea typeface="黑体" panose="02010609060101010101" pitchFamily="49" charset="-122"/>
              </a:rPr>
              <a:t>…</a:t>
            </a:r>
            <a:r>
              <a:rPr lang="en-US" altLang="zh-CN" sz="2800" b="1">
                <a:latin typeface="黑体" panose="02010609060101010101" pitchFamily="49" charset="-122"/>
                <a:ea typeface="黑体" panose="02010609060101010101" pitchFamily="49" charset="-122"/>
              </a:rPr>
              <a:t>A</a:t>
            </a:r>
            <a:r>
              <a:rPr lang="en-US" altLang="zh-CN" sz="2400" b="1">
                <a:latin typeface="黑体" panose="02010609060101010101" pitchFamily="49" charset="-122"/>
                <a:ea typeface="黑体" panose="02010609060101010101" pitchFamily="49" charset="-122"/>
              </a:rPr>
              <a:t>0</a:t>
            </a:r>
            <a:endParaRPr lang="en-US" altLang="zh-CN" sz="2800" b="1">
              <a:latin typeface="黑体" panose="02010609060101010101" pitchFamily="49" charset="-122"/>
              <a:ea typeface="黑体" panose="02010609060101010101" pitchFamily="49" charset="-122"/>
            </a:endParaRPr>
          </a:p>
        </p:txBody>
      </p:sp>
      <p:sp>
        <p:nvSpPr>
          <p:cNvPr id="329731" name="Text Box 3">
            <a:extLst>
              <a:ext uri="{FF2B5EF4-FFF2-40B4-BE49-F238E27FC236}">
                <a16:creationId xmlns:a16="http://schemas.microsoft.com/office/drawing/2014/main" id="{E7BB53A9-B06D-4650-9D74-6AA034D60C2E}"/>
              </a:ext>
            </a:extLst>
          </p:cNvPr>
          <p:cNvSpPr txBox="1">
            <a:spLocks noChangeArrowheads="1"/>
          </p:cNvSpPr>
          <p:nvPr/>
        </p:nvSpPr>
        <p:spPr bwMode="auto">
          <a:xfrm>
            <a:off x="5073650" y="635000"/>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solidFill>
                  <a:srgbClr val="FFFF00"/>
                </a:solidFill>
                <a:latin typeface="黑体" panose="02010609060101010101" pitchFamily="49" charset="-122"/>
                <a:ea typeface="黑体" panose="02010609060101010101" pitchFamily="49" charset="-122"/>
              </a:rPr>
              <a:t>0  0  0</a:t>
            </a:r>
            <a:r>
              <a:rPr lang="en-US" altLang="zh-CN" sz="2400" b="1">
                <a:latin typeface="黑体" panose="02010609060101010101" pitchFamily="49" charset="-122"/>
                <a:ea typeface="黑体" panose="02010609060101010101" pitchFamily="49" charset="-122"/>
              </a:rPr>
              <a:t>  0  0  </a:t>
            </a:r>
            <a:r>
              <a:rPr lang="en-US" altLang="zh-CN" sz="2400" b="1">
                <a:solidFill>
                  <a:srgbClr val="FFFF00"/>
                </a:solidFill>
                <a:latin typeface="黑体" panose="02010609060101010101" pitchFamily="49" charset="-122"/>
                <a:ea typeface="黑体" panose="02010609060101010101" pitchFamily="49" charset="-122"/>
              </a:rPr>
              <a:t>0  </a:t>
            </a:r>
            <a:r>
              <a:rPr lang="en-US" altLang="zh-CN" sz="2400" b="1">
                <a:solidFill>
                  <a:srgbClr val="FFFF00"/>
                </a:solidFill>
                <a:ea typeface="黑体" panose="02010609060101010101" pitchFamily="49" charset="-122"/>
              </a:rPr>
              <a:t>……</a:t>
            </a:r>
            <a:r>
              <a:rPr lang="en-US" altLang="zh-CN" sz="2400" b="1">
                <a:solidFill>
                  <a:srgbClr val="FFFF00"/>
                </a:solidFill>
                <a:latin typeface="黑体" panose="02010609060101010101" pitchFamily="49" charset="-122"/>
                <a:ea typeface="黑体" panose="02010609060101010101" pitchFamily="49" charset="-122"/>
              </a:rPr>
              <a:t> 0</a:t>
            </a:r>
            <a:endParaRPr lang="en-US" altLang="zh-CN" sz="2400" b="1">
              <a:latin typeface="黑体" panose="02010609060101010101" pitchFamily="49" charset="-122"/>
              <a:ea typeface="黑体" panose="02010609060101010101" pitchFamily="49" charset="-122"/>
            </a:endParaRPr>
          </a:p>
        </p:txBody>
      </p:sp>
      <p:sp>
        <p:nvSpPr>
          <p:cNvPr id="329732" name="Text Box 4">
            <a:extLst>
              <a:ext uri="{FF2B5EF4-FFF2-40B4-BE49-F238E27FC236}">
                <a16:creationId xmlns:a16="http://schemas.microsoft.com/office/drawing/2014/main" id="{B7658F26-51A4-4E2B-A5B9-3EFA808F1646}"/>
              </a:ext>
            </a:extLst>
          </p:cNvPr>
          <p:cNvSpPr txBox="1">
            <a:spLocks noChangeArrowheads="1"/>
          </p:cNvSpPr>
          <p:nvPr/>
        </p:nvSpPr>
        <p:spPr bwMode="auto">
          <a:xfrm>
            <a:off x="5073650" y="1093788"/>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solidFill>
                  <a:srgbClr val="FFFF00"/>
                </a:solidFill>
                <a:latin typeface="黑体" panose="02010609060101010101" pitchFamily="49" charset="-122"/>
                <a:ea typeface="黑体" panose="02010609060101010101" pitchFamily="49" charset="-122"/>
              </a:rPr>
              <a:t>0  0  0</a:t>
            </a:r>
            <a:r>
              <a:rPr lang="en-US" altLang="zh-CN" sz="2400" b="1">
                <a:latin typeface="黑体" panose="02010609060101010101" pitchFamily="49" charset="-122"/>
                <a:ea typeface="黑体" panose="02010609060101010101" pitchFamily="49" charset="-122"/>
              </a:rPr>
              <a:t>  0  0  </a:t>
            </a:r>
            <a:r>
              <a:rPr lang="en-US" altLang="zh-CN" sz="2400" b="1">
                <a:solidFill>
                  <a:srgbClr val="FFFF00"/>
                </a:solidFill>
                <a:latin typeface="黑体" panose="02010609060101010101" pitchFamily="49" charset="-122"/>
                <a:ea typeface="黑体" panose="02010609060101010101" pitchFamily="49" charset="-122"/>
              </a:rPr>
              <a:t>1  </a:t>
            </a:r>
            <a:r>
              <a:rPr lang="en-US" altLang="zh-CN" sz="2400" b="1">
                <a:solidFill>
                  <a:srgbClr val="FFFF00"/>
                </a:solidFill>
                <a:ea typeface="黑体" panose="02010609060101010101" pitchFamily="49" charset="-122"/>
              </a:rPr>
              <a:t>……</a:t>
            </a:r>
            <a:r>
              <a:rPr lang="en-US" altLang="zh-CN" sz="2400" b="1">
                <a:solidFill>
                  <a:srgbClr val="FFFF00"/>
                </a:solidFill>
                <a:latin typeface="黑体" panose="02010609060101010101" pitchFamily="49" charset="-122"/>
                <a:ea typeface="黑体" panose="02010609060101010101" pitchFamily="49" charset="-122"/>
              </a:rPr>
              <a:t> 1</a:t>
            </a:r>
            <a:endParaRPr lang="en-US" altLang="zh-CN" sz="2400" b="1">
              <a:latin typeface="黑体" panose="02010609060101010101" pitchFamily="49" charset="-122"/>
              <a:ea typeface="黑体" panose="02010609060101010101" pitchFamily="49" charset="-122"/>
            </a:endParaRPr>
          </a:p>
        </p:txBody>
      </p:sp>
      <p:sp>
        <p:nvSpPr>
          <p:cNvPr id="329733" name="Text Box 5">
            <a:extLst>
              <a:ext uri="{FF2B5EF4-FFF2-40B4-BE49-F238E27FC236}">
                <a16:creationId xmlns:a16="http://schemas.microsoft.com/office/drawing/2014/main" id="{526D9E5B-96E3-4C4B-81C5-72E96B1C6335}"/>
              </a:ext>
            </a:extLst>
          </p:cNvPr>
          <p:cNvSpPr txBox="1">
            <a:spLocks noChangeArrowheads="1"/>
          </p:cNvSpPr>
          <p:nvPr/>
        </p:nvSpPr>
        <p:spPr bwMode="auto">
          <a:xfrm>
            <a:off x="4921250" y="2165350"/>
            <a:ext cx="422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latin typeface="黑体" panose="02010609060101010101" pitchFamily="49" charset="-122"/>
                <a:ea typeface="黑体" panose="02010609060101010101" pitchFamily="49" charset="-122"/>
              </a:rPr>
              <a:t> </a:t>
            </a:r>
            <a:r>
              <a:rPr lang="en-US" altLang="zh-CN" sz="2400" b="1">
                <a:solidFill>
                  <a:srgbClr val="FFFF00"/>
                </a:solidFill>
                <a:latin typeface="黑体" panose="02010609060101010101" pitchFamily="49" charset="-122"/>
                <a:ea typeface="黑体" panose="02010609060101010101" pitchFamily="49" charset="-122"/>
              </a:rPr>
              <a:t>0  0  0</a:t>
            </a:r>
            <a:r>
              <a:rPr lang="en-US" altLang="zh-CN" sz="2400" b="1">
                <a:latin typeface="黑体" panose="02010609060101010101" pitchFamily="49" charset="-122"/>
                <a:ea typeface="黑体" panose="02010609060101010101" pitchFamily="49" charset="-122"/>
              </a:rPr>
              <a:t>  0  1  </a:t>
            </a:r>
            <a:r>
              <a:rPr lang="en-US" altLang="zh-CN" sz="2400" b="1">
                <a:solidFill>
                  <a:srgbClr val="FFFF00"/>
                </a:solidFill>
                <a:latin typeface="黑体" panose="02010609060101010101" pitchFamily="49" charset="-122"/>
                <a:ea typeface="黑体" panose="02010609060101010101" pitchFamily="49" charset="-122"/>
              </a:rPr>
              <a:t>1  </a:t>
            </a:r>
            <a:r>
              <a:rPr lang="en-US" altLang="zh-CN" sz="2400" b="1">
                <a:solidFill>
                  <a:srgbClr val="FFFF00"/>
                </a:solidFill>
                <a:ea typeface="黑体" panose="02010609060101010101" pitchFamily="49" charset="-122"/>
              </a:rPr>
              <a:t>……</a:t>
            </a:r>
            <a:r>
              <a:rPr lang="en-US" altLang="zh-CN" sz="2400" b="1">
                <a:solidFill>
                  <a:srgbClr val="FFFF00"/>
                </a:solidFill>
                <a:latin typeface="黑体" panose="02010609060101010101" pitchFamily="49" charset="-122"/>
                <a:ea typeface="黑体" panose="02010609060101010101" pitchFamily="49" charset="-122"/>
              </a:rPr>
              <a:t> 1</a:t>
            </a:r>
            <a:endParaRPr lang="en-US" altLang="zh-CN" sz="2400" b="1">
              <a:latin typeface="黑体" panose="02010609060101010101" pitchFamily="49" charset="-122"/>
              <a:ea typeface="黑体" panose="02010609060101010101" pitchFamily="49" charset="-122"/>
            </a:endParaRPr>
          </a:p>
        </p:txBody>
      </p:sp>
      <p:sp>
        <p:nvSpPr>
          <p:cNvPr id="329734" name="Text Box 6">
            <a:extLst>
              <a:ext uri="{FF2B5EF4-FFF2-40B4-BE49-F238E27FC236}">
                <a16:creationId xmlns:a16="http://schemas.microsoft.com/office/drawing/2014/main" id="{D7323E2E-58D2-41CC-926E-8ED318BF8090}"/>
              </a:ext>
            </a:extLst>
          </p:cNvPr>
          <p:cNvSpPr txBox="1">
            <a:spLocks noChangeArrowheads="1"/>
          </p:cNvSpPr>
          <p:nvPr/>
        </p:nvSpPr>
        <p:spPr bwMode="auto">
          <a:xfrm>
            <a:off x="4921250" y="3189288"/>
            <a:ext cx="422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latin typeface="黑体" panose="02010609060101010101" pitchFamily="49" charset="-122"/>
                <a:ea typeface="黑体" panose="02010609060101010101" pitchFamily="49" charset="-122"/>
              </a:rPr>
              <a:t> </a:t>
            </a:r>
            <a:r>
              <a:rPr lang="en-US" altLang="zh-CN" sz="2400" b="1">
                <a:solidFill>
                  <a:srgbClr val="FFFF00"/>
                </a:solidFill>
                <a:latin typeface="黑体" panose="02010609060101010101" pitchFamily="49" charset="-122"/>
                <a:ea typeface="黑体" panose="02010609060101010101" pitchFamily="49" charset="-122"/>
              </a:rPr>
              <a:t>0  0  0</a:t>
            </a:r>
            <a:r>
              <a:rPr lang="en-US" altLang="zh-CN" sz="2400" b="1">
                <a:latin typeface="黑体" panose="02010609060101010101" pitchFamily="49" charset="-122"/>
                <a:ea typeface="黑体" panose="02010609060101010101" pitchFamily="49" charset="-122"/>
              </a:rPr>
              <a:t>  1  0  0  </a:t>
            </a:r>
            <a:r>
              <a:rPr lang="en-US" altLang="zh-CN" sz="2400" b="1">
                <a:solidFill>
                  <a:srgbClr val="FFFF00"/>
                </a:solidFill>
                <a:latin typeface="黑体" panose="02010609060101010101" pitchFamily="49" charset="-122"/>
                <a:ea typeface="黑体" panose="02010609060101010101" pitchFamily="49" charset="-122"/>
              </a:rPr>
              <a:t>1 </a:t>
            </a:r>
            <a:r>
              <a:rPr lang="en-US" altLang="zh-CN" sz="2400" b="1">
                <a:solidFill>
                  <a:srgbClr val="FFFF00"/>
                </a:solidFill>
                <a:ea typeface="黑体" panose="02010609060101010101" pitchFamily="49" charset="-122"/>
              </a:rPr>
              <a:t>…</a:t>
            </a:r>
            <a:r>
              <a:rPr lang="en-US" altLang="zh-CN" sz="2400" b="1">
                <a:solidFill>
                  <a:srgbClr val="FFFF00"/>
                </a:solidFill>
                <a:latin typeface="黑体" panose="02010609060101010101" pitchFamily="49" charset="-122"/>
                <a:ea typeface="黑体" panose="02010609060101010101" pitchFamily="49" charset="-122"/>
              </a:rPr>
              <a:t> 1</a:t>
            </a:r>
            <a:endParaRPr lang="en-US" altLang="zh-CN" sz="2400" b="1">
              <a:latin typeface="黑体" panose="02010609060101010101" pitchFamily="49" charset="-122"/>
              <a:ea typeface="黑体" panose="02010609060101010101" pitchFamily="49" charset="-122"/>
            </a:endParaRPr>
          </a:p>
        </p:txBody>
      </p:sp>
      <p:sp>
        <p:nvSpPr>
          <p:cNvPr id="329735" name="Text Box 7">
            <a:extLst>
              <a:ext uri="{FF2B5EF4-FFF2-40B4-BE49-F238E27FC236}">
                <a16:creationId xmlns:a16="http://schemas.microsoft.com/office/drawing/2014/main" id="{7F101044-1260-4FC7-AC2F-41492ECF402A}"/>
              </a:ext>
            </a:extLst>
          </p:cNvPr>
          <p:cNvSpPr txBox="1">
            <a:spLocks noChangeArrowheads="1"/>
          </p:cNvSpPr>
          <p:nvPr/>
        </p:nvSpPr>
        <p:spPr bwMode="auto">
          <a:xfrm>
            <a:off x="4921250" y="1670050"/>
            <a:ext cx="422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latin typeface="黑体" panose="02010609060101010101" pitchFamily="49" charset="-122"/>
                <a:ea typeface="黑体" panose="02010609060101010101" pitchFamily="49" charset="-122"/>
              </a:rPr>
              <a:t> </a:t>
            </a:r>
            <a:r>
              <a:rPr lang="en-US" altLang="zh-CN" sz="2400" b="1">
                <a:solidFill>
                  <a:srgbClr val="FFFF00"/>
                </a:solidFill>
                <a:latin typeface="黑体" panose="02010609060101010101" pitchFamily="49" charset="-122"/>
                <a:ea typeface="黑体" panose="02010609060101010101" pitchFamily="49" charset="-122"/>
              </a:rPr>
              <a:t>0  0  0</a:t>
            </a:r>
            <a:r>
              <a:rPr lang="en-US" altLang="zh-CN" sz="2400" b="1">
                <a:latin typeface="黑体" panose="02010609060101010101" pitchFamily="49" charset="-122"/>
                <a:ea typeface="黑体" panose="02010609060101010101" pitchFamily="49" charset="-122"/>
              </a:rPr>
              <a:t>  0  1  </a:t>
            </a:r>
            <a:r>
              <a:rPr lang="en-US" altLang="zh-CN" sz="2400" b="1">
                <a:solidFill>
                  <a:srgbClr val="FFFF00"/>
                </a:solidFill>
                <a:latin typeface="黑体" panose="02010609060101010101" pitchFamily="49" charset="-122"/>
                <a:ea typeface="黑体" panose="02010609060101010101" pitchFamily="49" charset="-122"/>
              </a:rPr>
              <a:t>0  </a:t>
            </a:r>
            <a:r>
              <a:rPr lang="en-US" altLang="zh-CN" sz="2400" b="1">
                <a:solidFill>
                  <a:srgbClr val="FFFF00"/>
                </a:solidFill>
                <a:ea typeface="黑体" panose="02010609060101010101" pitchFamily="49" charset="-122"/>
              </a:rPr>
              <a:t>……</a:t>
            </a:r>
            <a:r>
              <a:rPr lang="en-US" altLang="zh-CN" sz="2400" b="1">
                <a:solidFill>
                  <a:srgbClr val="FFFF00"/>
                </a:solidFill>
                <a:latin typeface="黑体" panose="02010609060101010101" pitchFamily="49" charset="-122"/>
                <a:ea typeface="黑体" panose="02010609060101010101" pitchFamily="49" charset="-122"/>
              </a:rPr>
              <a:t> 0</a:t>
            </a:r>
            <a:endParaRPr lang="en-US" altLang="zh-CN" sz="2400" b="1">
              <a:latin typeface="黑体" panose="02010609060101010101" pitchFamily="49" charset="-122"/>
              <a:ea typeface="黑体" panose="02010609060101010101" pitchFamily="49" charset="-122"/>
            </a:endParaRPr>
          </a:p>
        </p:txBody>
      </p:sp>
      <p:sp>
        <p:nvSpPr>
          <p:cNvPr id="329736" name="Text Box 8">
            <a:extLst>
              <a:ext uri="{FF2B5EF4-FFF2-40B4-BE49-F238E27FC236}">
                <a16:creationId xmlns:a16="http://schemas.microsoft.com/office/drawing/2014/main" id="{B74118B0-AC42-4F23-9BC5-6762FA60A78C}"/>
              </a:ext>
            </a:extLst>
          </p:cNvPr>
          <p:cNvSpPr txBox="1">
            <a:spLocks noChangeArrowheads="1"/>
          </p:cNvSpPr>
          <p:nvPr/>
        </p:nvSpPr>
        <p:spPr bwMode="auto">
          <a:xfrm>
            <a:off x="4921250" y="2655888"/>
            <a:ext cx="422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latin typeface="黑体" panose="02010609060101010101" pitchFamily="49" charset="-122"/>
                <a:ea typeface="黑体" panose="02010609060101010101" pitchFamily="49" charset="-122"/>
              </a:rPr>
              <a:t> </a:t>
            </a:r>
            <a:r>
              <a:rPr lang="en-US" altLang="zh-CN" sz="2400" b="1">
                <a:solidFill>
                  <a:srgbClr val="FFFF00"/>
                </a:solidFill>
                <a:latin typeface="黑体" panose="02010609060101010101" pitchFamily="49" charset="-122"/>
                <a:ea typeface="黑体" panose="02010609060101010101" pitchFamily="49" charset="-122"/>
              </a:rPr>
              <a:t>0  0  0</a:t>
            </a:r>
            <a:r>
              <a:rPr lang="en-US" altLang="zh-CN" sz="2400" b="1">
                <a:latin typeface="黑体" panose="02010609060101010101" pitchFamily="49" charset="-122"/>
                <a:ea typeface="黑体" panose="02010609060101010101" pitchFamily="49" charset="-122"/>
              </a:rPr>
              <a:t>  1  0  0  </a:t>
            </a:r>
            <a:r>
              <a:rPr lang="en-US" altLang="zh-CN" sz="2400" b="1">
                <a:solidFill>
                  <a:srgbClr val="FFFF00"/>
                </a:solidFill>
                <a:latin typeface="黑体" panose="02010609060101010101" pitchFamily="49" charset="-122"/>
                <a:ea typeface="黑体" panose="02010609060101010101" pitchFamily="49" charset="-122"/>
              </a:rPr>
              <a:t>0 </a:t>
            </a:r>
            <a:r>
              <a:rPr lang="en-US" altLang="zh-CN" sz="2400" b="1">
                <a:solidFill>
                  <a:srgbClr val="FFFF00"/>
                </a:solidFill>
                <a:ea typeface="黑体" panose="02010609060101010101" pitchFamily="49" charset="-122"/>
              </a:rPr>
              <a:t>…</a:t>
            </a:r>
            <a:r>
              <a:rPr lang="en-US" altLang="zh-CN" sz="2400" b="1">
                <a:solidFill>
                  <a:srgbClr val="FFFF00"/>
                </a:solidFill>
                <a:latin typeface="黑体" panose="02010609060101010101" pitchFamily="49" charset="-122"/>
                <a:ea typeface="黑体" panose="02010609060101010101" pitchFamily="49" charset="-122"/>
              </a:rPr>
              <a:t> 0</a:t>
            </a:r>
            <a:endParaRPr lang="en-US" altLang="zh-CN" sz="2400" b="1">
              <a:latin typeface="黑体" panose="02010609060101010101" pitchFamily="49" charset="-122"/>
              <a:ea typeface="黑体" panose="02010609060101010101" pitchFamily="49" charset="-122"/>
            </a:endParaRPr>
          </a:p>
        </p:txBody>
      </p:sp>
      <p:sp>
        <p:nvSpPr>
          <p:cNvPr id="329737" name="Text Box 9">
            <a:extLst>
              <a:ext uri="{FF2B5EF4-FFF2-40B4-BE49-F238E27FC236}">
                <a16:creationId xmlns:a16="http://schemas.microsoft.com/office/drawing/2014/main" id="{EBF98709-3C46-437A-820A-0259BB0847A9}"/>
              </a:ext>
            </a:extLst>
          </p:cNvPr>
          <p:cNvSpPr txBox="1">
            <a:spLocks noChangeArrowheads="1"/>
          </p:cNvSpPr>
          <p:nvPr/>
        </p:nvSpPr>
        <p:spPr bwMode="auto">
          <a:xfrm>
            <a:off x="0" y="3886200"/>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latin typeface="黑体" panose="02010609060101010101" pitchFamily="49" charset="-122"/>
                <a:ea typeface="黑体" panose="02010609060101010101" pitchFamily="49" charset="-122"/>
              </a:rPr>
              <a:t>低位地址分配给芯片，高位地址形成片选逻辑。</a:t>
            </a:r>
          </a:p>
        </p:txBody>
      </p:sp>
      <p:sp>
        <p:nvSpPr>
          <p:cNvPr id="329738" name="Line 10">
            <a:extLst>
              <a:ext uri="{FF2B5EF4-FFF2-40B4-BE49-F238E27FC236}">
                <a16:creationId xmlns:a16="http://schemas.microsoft.com/office/drawing/2014/main" id="{523DA7CD-EB66-49D2-B687-78659BC14175}"/>
              </a:ext>
            </a:extLst>
          </p:cNvPr>
          <p:cNvSpPr>
            <a:spLocks noChangeShapeType="1"/>
          </p:cNvSpPr>
          <p:nvPr/>
        </p:nvSpPr>
        <p:spPr bwMode="auto">
          <a:xfrm>
            <a:off x="5254625" y="2036763"/>
            <a:ext cx="0" cy="228600"/>
          </a:xfrm>
          <a:prstGeom prst="line">
            <a:avLst/>
          </a:prstGeom>
          <a:noFill/>
          <a:ln w="381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39" name="Line 11">
            <a:extLst>
              <a:ext uri="{FF2B5EF4-FFF2-40B4-BE49-F238E27FC236}">
                <a16:creationId xmlns:a16="http://schemas.microsoft.com/office/drawing/2014/main" id="{694B865F-EC00-4B7F-9C84-05CC8A062DE8}"/>
              </a:ext>
            </a:extLst>
          </p:cNvPr>
          <p:cNvSpPr>
            <a:spLocks noChangeShapeType="1"/>
          </p:cNvSpPr>
          <p:nvPr/>
        </p:nvSpPr>
        <p:spPr bwMode="auto">
          <a:xfrm>
            <a:off x="5254625" y="1031875"/>
            <a:ext cx="0" cy="228600"/>
          </a:xfrm>
          <a:prstGeom prst="line">
            <a:avLst/>
          </a:prstGeom>
          <a:noFill/>
          <a:ln w="381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40" name="Line 12">
            <a:extLst>
              <a:ext uri="{FF2B5EF4-FFF2-40B4-BE49-F238E27FC236}">
                <a16:creationId xmlns:a16="http://schemas.microsoft.com/office/drawing/2014/main" id="{063C61EE-C6EB-44C0-9E54-074FA1695877}"/>
              </a:ext>
            </a:extLst>
          </p:cNvPr>
          <p:cNvSpPr>
            <a:spLocks noChangeShapeType="1"/>
          </p:cNvSpPr>
          <p:nvPr/>
        </p:nvSpPr>
        <p:spPr bwMode="auto">
          <a:xfrm>
            <a:off x="5254625" y="3051175"/>
            <a:ext cx="0" cy="228600"/>
          </a:xfrm>
          <a:prstGeom prst="line">
            <a:avLst/>
          </a:prstGeom>
          <a:noFill/>
          <a:ln w="381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41" name="Text Box 13">
            <a:extLst>
              <a:ext uri="{FF2B5EF4-FFF2-40B4-BE49-F238E27FC236}">
                <a16:creationId xmlns:a16="http://schemas.microsoft.com/office/drawing/2014/main" id="{17A95BAD-7280-4730-9B44-0F84EC5B2497}"/>
              </a:ext>
            </a:extLst>
          </p:cNvPr>
          <p:cNvSpPr txBox="1">
            <a:spLocks noChangeArrowheads="1"/>
          </p:cNvSpPr>
          <p:nvPr/>
        </p:nvSpPr>
        <p:spPr bwMode="auto">
          <a:xfrm>
            <a:off x="0" y="4419600"/>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rgbClr val="FFFF00"/>
                </a:solidFill>
                <a:latin typeface="黑体" panose="02010609060101010101" pitchFamily="49" charset="-122"/>
                <a:ea typeface="黑体" panose="02010609060101010101" pitchFamily="49" charset="-122"/>
              </a:rPr>
              <a:t>   </a:t>
            </a:r>
            <a:r>
              <a:rPr lang="zh-CN" altLang="en-US" sz="2800" b="1">
                <a:solidFill>
                  <a:srgbClr val="FFFF00"/>
                </a:solidFill>
                <a:latin typeface="黑体" panose="02010609060101010101" pitchFamily="49" charset="-122"/>
                <a:ea typeface="黑体" panose="02010609060101010101" pitchFamily="49" charset="-122"/>
              </a:rPr>
              <a:t>芯片    芯片地址    片选信号    片选逻辑</a:t>
            </a:r>
          </a:p>
        </p:txBody>
      </p:sp>
      <p:sp>
        <p:nvSpPr>
          <p:cNvPr id="329742" name="Line 14">
            <a:extLst>
              <a:ext uri="{FF2B5EF4-FFF2-40B4-BE49-F238E27FC236}">
                <a16:creationId xmlns:a16="http://schemas.microsoft.com/office/drawing/2014/main" id="{5797BA0F-C22A-4901-AA20-EC0169B5FBBB}"/>
              </a:ext>
            </a:extLst>
          </p:cNvPr>
          <p:cNvSpPr>
            <a:spLocks noChangeShapeType="1"/>
          </p:cNvSpPr>
          <p:nvPr/>
        </p:nvSpPr>
        <p:spPr bwMode="auto">
          <a:xfrm>
            <a:off x="0" y="4419600"/>
            <a:ext cx="9144000" cy="0"/>
          </a:xfrm>
          <a:prstGeom prst="line">
            <a:avLst/>
          </a:prstGeom>
          <a:noFill/>
          <a:ln w="38100" cap="sq">
            <a:solidFill>
              <a:srgbClr val="FF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43" name="Line 15">
            <a:extLst>
              <a:ext uri="{FF2B5EF4-FFF2-40B4-BE49-F238E27FC236}">
                <a16:creationId xmlns:a16="http://schemas.microsoft.com/office/drawing/2014/main" id="{6CB581DE-14FC-42D7-8277-C31FCAEAC934}"/>
              </a:ext>
            </a:extLst>
          </p:cNvPr>
          <p:cNvSpPr>
            <a:spLocks noChangeShapeType="1"/>
          </p:cNvSpPr>
          <p:nvPr/>
        </p:nvSpPr>
        <p:spPr bwMode="auto">
          <a:xfrm>
            <a:off x="0" y="4953000"/>
            <a:ext cx="9144000" cy="0"/>
          </a:xfrm>
          <a:prstGeom prst="line">
            <a:avLst/>
          </a:prstGeom>
          <a:noFill/>
          <a:ln w="38100" cap="sq">
            <a:solidFill>
              <a:srgbClr val="FF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44" name="Text Box 16">
            <a:extLst>
              <a:ext uri="{FF2B5EF4-FFF2-40B4-BE49-F238E27FC236}">
                <a16:creationId xmlns:a16="http://schemas.microsoft.com/office/drawing/2014/main" id="{30EA1742-8494-4936-BC31-8688A05C01E8}"/>
              </a:ext>
            </a:extLst>
          </p:cNvPr>
          <p:cNvSpPr txBox="1">
            <a:spLocks noChangeArrowheads="1"/>
          </p:cNvSpPr>
          <p:nvPr/>
        </p:nvSpPr>
        <p:spPr bwMode="auto">
          <a:xfrm>
            <a:off x="609600" y="5029200"/>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latin typeface="黑体" panose="02010609060101010101" pitchFamily="49" charset="-122"/>
                <a:ea typeface="黑体" panose="02010609060101010101" pitchFamily="49" charset="-122"/>
              </a:rPr>
              <a:t>2K</a:t>
            </a:r>
          </a:p>
        </p:txBody>
      </p:sp>
      <p:sp>
        <p:nvSpPr>
          <p:cNvPr id="329745" name="Text Box 17">
            <a:extLst>
              <a:ext uri="{FF2B5EF4-FFF2-40B4-BE49-F238E27FC236}">
                <a16:creationId xmlns:a16="http://schemas.microsoft.com/office/drawing/2014/main" id="{D4900DD0-65E3-4AD2-A3DD-A1FE9EB56BD7}"/>
              </a:ext>
            </a:extLst>
          </p:cNvPr>
          <p:cNvSpPr txBox="1">
            <a:spLocks noChangeArrowheads="1"/>
          </p:cNvSpPr>
          <p:nvPr/>
        </p:nvSpPr>
        <p:spPr bwMode="auto">
          <a:xfrm>
            <a:off x="609600" y="5500688"/>
            <a:ext cx="106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latin typeface="黑体" panose="02010609060101010101" pitchFamily="49" charset="-122"/>
                <a:ea typeface="黑体" panose="02010609060101010101" pitchFamily="49" charset="-122"/>
              </a:rPr>
              <a:t>2K</a:t>
            </a:r>
          </a:p>
        </p:txBody>
      </p:sp>
      <p:sp>
        <p:nvSpPr>
          <p:cNvPr id="329746" name="Text Box 18">
            <a:extLst>
              <a:ext uri="{FF2B5EF4-FFF2-40B4-BE49-F238E27FC236}">
                <a16:creationId xmlns:a16="http://schemas.microsoft.com/office/drawing/2014/main" id="{2AA96DED-DD4B-412C-90FF-7C9A2B12FC67}"/>
              </a:ext>
            </a:extLst>
          </p:cNvPr>
          <p:cNvSpPr txBox="1">
            <a:spLocks noChangeArrowheads="1"/>
          </p:cNvSpPr>
          <p:nvPr/>
        </p:nvSpPr>
        <p:spPr bwMode="auto">
          <a:xfrm>
            <a:off x="609600" y="5957888"/>
            <a:ext cx="106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latin typeface="黑体" panose="02010609060101010101" pitchFamily="49" charset="-122"/>
                <a:ea typeface="黑体" panose="02010609060101010101" pitchFamily="49" charset="-122"/>
              </a:rPr>
              <a:t>1K</a:t>
            </a:r>
          </a:p>
        </p:txBody>
      </p:sp>
      <p:sp>
        <p:nvSpPr>
          <p:cNvPr id="329747" name="Text Box 19">
            <a:extLst>
              <a:ext uri="{FF2B5EF4-FFF2-40B4-BE49-F238E27FC236}">
                <a16:creationId xmlns:a16="http://schemas.microsoft.com/office/drawing/2014/main" id="{02F8DCC0-6053-40EE-9434-3FF54723C5A6}"/>
              </a:ext>
            </a:extLst>
          </p:cNvPr>
          <p:cNvSpPr txBox="1">
            <a:spLocks noChangeArrowheads="1"/>
          </p:cNvSpPr>
          <p:nvPr/>
        </p:nvSpPr>
        <p:spPr bwMode="auto">
          <a:xfrm>
            <a:off x="2057400" y="5029200"/>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latin typeface="黑体" panose="02010609060101010101" pitchFamily="49" charset="-122"/>
                <a:ea typeface="黑体" panose="02010609060101010101" pitchFamily="49" charset="-122"/>
              </a:rPr>
              <a:t>A10</a:t>
            </a:r>
            <a:r>
              <a:rPr lang="zh-CN" altLang="en-US" sz="2800" b="1">
                <a:latin typeface="黑体" panose="02010609060101010101" pitchFamily="49" charset="-122"/>
                <a:ea typeface="黑体" panose="02010609060101010101" pitchFamily="49" charset="-122"/>
              </a:rPr>
              <a:t>～</a:t>
            </a:r>
            <a:r>
              <a:rPr lang="en-US" altLang="zh-CN" sz="2800" b="1">
                <a:latin typeface="黑体" panose="02010609060101010101" pitchFamily="49" charset="-122"/>
                <a:ea typeface="黑体" panose="02010609060101010101" pitchFamily="49" charset="-122"/>
              </a:rPr>
              <a:t>A0</a:t>
            </a:r>
          </a:p>
        </p:txBody>
      </p:sp>
      <p:sp>
        <p:nvSpPr>
          <p:cNvPr id="329748" name="Text Box 20">
            <a:extLst>
              <a:ext uri="{FF2B5EF4-FFF2-40B4-BE49-F238E27FC236}">
                <a16:creationId xmlns:a16="http://schemas.microsoft.com/office/drawing/2014/main" id="{DBD0B343-A4C8-4657-8789-A3E0AF977634}"/>
              </a:ext>
            </a:extLst>
          </p:cNvPr>
          <p:cNvSpPr txBox="1">
            <a:spLocks noChangeArrowheads="1"/>
          </p:cNvSpPr>
          <p:nvPr/>
        </p:nvSpPr>
        <p:spPr bwMode="auto">
          <a:xfrm>
            <a:off x="2057400" y="5500688"/>
            <a:ext cx="1752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latin typeface="黑体" panose="02010609060101010101" pitchFamily="49" charset="-122"/>
                <a:ea typeface="黑体" panose="02010609060101010101" pitchFamily="49" charset="-122"/>
              </a:rPr>
              <a:t>A10</a:t>
            </a:r>
            <a:r>
              <a:rPr lang="zh-CN" altLang="en-US" sz="2800" b="1">
                <a:latin typeface="黑体" panose="02010609060101010101" pitchFamily="49" charset="-122"/>
                <a:ea typeface="黑体" panose="02010609060101010101" pitchFamily="49" charset="-122"/>
              </a:rPr>
              <a:t>～</a:t>
            </a:r>
            <a:r>
              <a:rPr lang="en-US" altLang="zh-CN" sz="2800" b="1">
                <a:latin typeface="黑体" panose="02010609060101010101" pitchFamily="49" charset="-122"/>
                <a:ea typeface="黑体" panose="02010609060101010101" pitchFamily="49" charset="-122"/>
              </a:rPr>
              <a:t>A0</a:t>
            </a:r>
          </a:p>
        </p:txBody>
      </p:sp>
      <p:sp>
        <p:nvSpPr>
          <p:cNvPr id="329749" name="Text Box 21">
            <a:extLst>
              <a:ext uri="{FF2B5EF4-FFF2-40B4-BE49-F238E27FC236}">
                <a16:creationId xmlns:a16="http://schemas.microsoft.com/office/drawing/2014/main" id="{2202B4C1-FB0C-495F-A1E2-CA12A4BA3B40}"/>
              </a:ext>
            </a:extLst>
          </p:cNvPr>
          <p:cNvSpPr txBox="1">
            <a:spLocks noChangeArrowheads="1"/>
          </p:cNvSpPr>
          <p:nvPr/>
        </p:nvSpPr>
        <p:spPr bwMode="auto">
          <a:xfrm>
            <a:off x="2057400" y="5957888"/>
            <a:ext cx="1752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latin typeface="黑体" panose="02010609060101010101" pitchFamily="49" charset="-122"/>
                <a:ea typeface="黑体" panose="02010609060101010101" pitchFamily="49" charset="-122"/>
              </a:rPr>
              <a:t>A9</a:t>
            </a:r>
            <a:r>
              <a:rPr lang="zh-CN" altLang="en-US" sz="2800" b="1">
                <a:latin typeface="黑体" panose="02010609060101010101" pitchFamily="49" charset="-122"/>
                <a:ea typeface="黑体" panose="02010609060101010101" pitchFamily="49" charset="-122"/>
              </a:rPr>
              <a:t>～</a:t>
            </a:r>
            <a:r>
              <a:rPr lang="en-US" altLang="zh-CN" sz="2800" b="1">
                <a:latin typeface="黑体" panose="02010609060101010101" pitchFamily="49" charset="-122"/>
                <a:ea typeface="黑体" panose="02010609060101010101" pitchFamily="49" charset="-122"/>
              </a:rPr>
              <a:t>A0</a:t>
            </a:r>
          </a:p>
        </p:txBody>
      </p:sp>
      <p:sp>
        <p:nvSpPr>
          <p:cNvPr id="329750" name="Text Box 22">
            <a:extLst>
              <a:ext uri="{FF2B5EF4-FFF2-40B4-BE49-F238E27FC236}">
                <a16:creationId xmlns:a16="http://schemas.microsoft.com/office/drawing/2014/main" id="{98EA005F-978B-4142-BBBA-DFAD9A2E21E3}"/>
              </a:ext>
            </a:extLst>
          </p:cNvPr>
          <p:cNvSpPr txBox="1">
            <a:spLocks noChangeArrowheads="1"/>
          </p:cNvSpPr>
          <p:nvPr/>
        </p:nvSpPr>
        <p:spPr bwMode="auto">
          <a:xfrm>
            <a:off x="4343400" y="5029200"/>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latin typeface="黑体" panose="02010609060101010101" pitchFamily="49" charset="-122"/>
                <a:ea typeface="黑体" panose="02010609060101010101" pitchFamily="49" charset="-122"/>
              </a:rPr>
              <a:t>CS0</a:t>
            </a:r>
          </a:p>
        </p:txBody>
      </p:sp>
      <p:sp>
        <p:nvSpPr>
          <p:cNvPr id="329751" name="Text Box 23">
            <a:extLst>
              <a:ext uri="{FF2B5EF4-FFF2-40B4-BE49-F238E27FC236}">
                <a16:creationId xmlns:a16="http://schemas.microsoft.com/office/drawing/2014/main" id="{B1653E2E-5E03-466C-B7D1-D1B8A9C75C84}"/>
              </a:ext>
            </a:extLst>
          </p:cNvPr>
          <p:cNvSpPr txBox="1">
            <a:spLocks noChangeArrowheads="1"/>
          </p:cNvSpPr>
          <p:nvPr/>
        </p:nvSpPr>
        <p:spPr bwMode="auto">
          <a:xfrm>
            <a:off x="4343400" y="5500688"/>
            <a:ext cx="129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latin typeface="黑体" panose="02010609060101010101" pitchFamily="49" charset="-122"/>
                <a:ea typeface="黑体" panose="02010609060101010101" pitchFamily="49" charset="-122"/>
              </a:rPr>
              <a:t>CS1</a:t>
            </a:r>
          </a:p>
        </p:txBody>
      </p:sp>
      <p:sp>
        <p:nvSpPr>
          <p:cNvPr id="329752" name="Text Box 24">
            <a:extLst>
              <a:ext uri="{FF2B5EF4-FFF2-40B4-BE49-F238E27FC236}">
                <a16:creationId xmlns:a16="http://schemas.microsoft.com/office/drawing/2014/main" id="{FA7C2050-0785-484F-8104-E7353948E0A7}"/>
              </a:ext>
            </a:extLst>
          </p:cNvPr>
          <p:cNvSpPr txBox="1">
            <a:spLocks noChangeArrowheads="1"/>
          </p:cNvSpPr>
          <p:nvPr/>
        </p:nvSpPr>
        <p:spPr bwMode="auto">
          <a:xfrm>
            <a:off x="4343400" y="5957888"/>
            <a:ext cx="1371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latin typeface="黑体" panose="02010609060101010101" pitchFamily="49" charset="-122"/>
                <a:ea typeface="黑体" panose="02010609060101010101" pitchFamily="49" charset="-122"/>
              </a:rPr>
              <a:t>CS2</a:t>
            </a:r>
          </a:p>
        </p:txBody>
      </p:sp>
      <p:sp>
        <p:nvSpPr>
          <p:cNvPr id="329753" name="Text Box 25">
            <a:extLst>
              <a:ext uri="{FF2B5EF4-FFF2-40B4-BE49-F238E27FC236}">
                <a16:creationId xmlns:a16="http://schemas.microsoft.com/office/drawing/2014/main" id="{35E99C10-8F34-4388-95A7-21A8FBEA9885}"/>
              </a:ext>
            </a:extLst>
          </p:cNvPr>
          <p:cNvSpPr txBox="1">
            <a:spLocks noChangeArrowheads="1"/>
          </p:cNvSpPr>
          <p:nvPr/>
        </p:nvSpPr>
        <p:spPr bwMode="auto">
          <a:xfrm>
            <a:off x="6477000" y="50292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latin typeface="黑体" panose="02010609060101010101" pitchFamily="49" charset="-122"/>
                <a:ea typeface="黑体" panose="02010609060101010101" pitchFamily="49" charset="-122"/>
              </a:rPr>
              <a:t>A</a:t>
            </a:r>
            <a:r>
              <a:rPr lang="en-US" altLang="zh-CN" sz="2400" b="1">
                <a:latin typeface="黑体" panose="02010609060101010101" pitchFamily="49" charset="-122"/>
                <a:ea typeface="黑体" panose="02010609060101010101" pitchFamily="49" charset="-122"/>
              </a:rPr>
              <a:t>12</a:t>
            </a:r>
            <a:r>
              <a:rPr lang="en-US" altLang="zh-CN" sz="2800" b="1">
                <a:latin typeface="黑体" panose="02010609060101010101" pitchFamily="49" charset="-122"/>
                <a:ea typeface="黑体" panose="02010609060101010101" pitchFamily="49" charset="-122"/>
              </a:rPr>
              <a:t>A</a:t>
            </a:r>
            <a:r>
              <a:rPr lang="en-US" altLang="zh-CN" sz="2400" b="1">
                <a:latin typeface="黑体" panose="02010609060101010101" pitchFamily="49" charset="-122"/>
                <a:ea typeface="黑体" panose="02010609060101010101" pitchFamily="49" charset="-122"/>
              </a:rPr>
              <a:t>11</a:t>
            </a:r>
            <a:endParaRPr lang="en-US" altLang="zh-CN" sz="2800" b="1">
              <a:latin typeface="黑体" panose="02010609060101010101" pitchFamily="49" charset="-122"/>
              <a:ea typeface="黑体" panose="02010609060101010101" pitchFamily="49" charset="-122"/>
            </a:endParaRPr>
          </a:p>
        </p:txBody>
      </p:sp>
      <p:sp>
        <p:nvSpPr>
          <p:cNvPr id="329754" name="Line 26">
            <a:extLst>
              <a:ext uri="{FF2B5EF4-FFF2-40B4-BE49-F238E27FC236}">
                <a16:creationId xmlns:a16="http://schemas.microsoft.com/office/drawing/2014/main" id="{700EE8B5-44FA-4345-8286-99F07C29E0A0}"/>
              </a:ext>
            </a:extLst>
          </p:cNvPr>
          <p:cNvSpPr>
            <a:spLocks noChangeShapeType="1"/>
          </p:cNvSpPr>
          <p:nvPr/>
        </p:nvSpPr>
        <p:spPr bwMode="auto">
          <a:xfrm>
            <a:off x="6553200" y="5105400"/>
            <a:ext cx="2286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55" name="Line 27">
            <a:extLst>
              <a:ext uri="{FF2B5EF4-FFF2-40B4-BE49-F238E27FC236}">
                <a16:creationId xmlns:a16="http://schemas.microsoft.com/office/drawing/2014/main" id="{73ABEB34-C4A1-4692-861E-665D7F0E48BE}"/>
              </a:ext>
            </a:extLst>
          </p:cNvPr>
          <p:cNvSpPr>
            <a:spLocks noChangeShapeType="1"/>
          </p:cNvSpPr>
          <p:nvPr/>
        </p:nvSpPr>
        <p:spPr bwMode="auto">
          <a:xfrm>
            <a:off x="7010400" y="5105400"/>
            <a:ext cx="2286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56" name="Text Box 28">
            <a:extLst>
              <a:ext uri="{FF2B5EF4-FFF2-40B4-BE49-F238E27FC236}">
                <a16:creationId xmlns:a16="http://schemas.microsoft.com/office/drawing/2014/main" id="{7E5CE698-A9D2-4008-BC2D-A27DC4FDED72}"/>
              </a:ext>
            </a:extLst>
          </p:cNvPr>
          <p:cNvSpPr txBox="1">
            <a:spLocks noChangeArrowheads="1"/>
          </p:cNvSpPr>
          <p:nvPr/>
        </p:nvSpPr>
        <p:spPr bwMode="auto">
          <a:xfrm>
            <a:off x="6477000" y="5500688"/>
            <a:ext cx="1447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latin typeface="黑体" panose="02010609060101010101" pitchFamily="49" charset="-122"/>
                <a:ea typeface="黑体" panose="02010609060101010101" pitchFamily="49" charset="-122"/>
              </a:rPr>
              <a:t>A</a:t>
            </a:r>
            <a:r>
              <a:rPr lang="en-US" altLang="zh-CN" sz="2400" b="1">
                <a:latin typeface="黑体" panose="02010609060101010101" pitchFamily="49" charset="-122"/>
                <a:ea typeface="黑体" panose="02010609060101010101" pitchFamily="49" charset="-122"/>
              </a:rPr>
              <a:t>12</a:t>
            </a:r>
            <a:r>
              <a:rPr lang="en-US" altLang="zh-CN" sz="2800" b="1">
                <a:latin typeface="黑体" panose="02010609060101010101" pitchFamily="49" charset="-122"/>
                <a:ea typeface="黑体" panose="02010609060101010101" pitchFamily="49" charset="-122"/>
              </a:rPr>
              <a:t>A</a:t>
            </a:r>
            <a:r>
              <a:rPr lang="en-US" altLang="zh-CN" sz="2400" b="1">
                <a:latin typeface="黑体" panose="02010609060101010101" pitchFamily="49" charset="-122"/>
                <a:ea typeface="黑体" panose="02010609060101010101" pitchFamily="49" charset="-122"/>
              </a:rPr>
              <a:t>11</a:t>
            </a:r>
            <a:endParaRPr lang="en-US" altLang="zh-CN" sz="2800" b="1">
              <a:latin typeface="黑体" panose="02010609060101010101" pitchFamily="49" charset="-122"/>
              <a:ea typeface="黑体" panose="02010609060101010101" pitchFamily="49" charset="-122"/>
            </a:endParaRPr>
          </a:p>
        </p:txBody>
      </p:sp>
      <p:sp>
        <p:nvSpPr>
          <p:cNvPr id="329757" name="Text Box 29">
            <a:extLst>
              <a:ext uri="{FF2B5EF4-FFF2-40B4-BE49-F238E27FC236}">
                <a16:creationId xmlns:a16="http://schemas.microsoft.com/office/drawing/2014/main" id="{E5F4D6E0-DD53-42AA-B292-3F4D517C2C72}"/>
              </a:ext>
            </a:extLst>
          </p:cNvPr>
          <p:cNvSpPr txBox="1">
            <a:spLocks noChangeArrowheads="1"/>
          </p:cNvSpPr>
          <p:nvPr/>
        </p:nvSpPr>
        <p:spPr bwMode="auto">
          <a:xfrm>
            <a:off x="6477000" y="59436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latin typeface="黑体" panose="02010609060101010101" pitchFamily="49" charset="-122"/>
                <a:ea typeface="黑体" panose="02010609060101010101" pitchFamily="49" charset="-122"/>
              </a:rPr>
              <a:t>A</a:t>
            </a:r>
            <a:r>
              <a:rPr lang="en-US" altLang="zh-CN" sz="2400" b="1">
                <a:latin typeface="黑体" panose="02010609060101010101" pitchFamily="49" charset="-122"/>
                <a:ea typeface="黑体" panose="02010609060101010101" pitchFamily="49" charset="-122"/>
              </a:rPr>
              <a:t>12</a:t>
            </a:r>
            <a:r>
              <a:rPr lang="en-US" altLang="zh-CN" sz="2800" b="1">
                <a:latin typeface="黑体" panose="02010609060101010101" pitchFamily="49" charset="-122"/>
                <a:ea typeface="黑体" panose="02010609060101010101" pitchFamily="49" charset="-122"/>
              </a:rPr>
              <a:t>A</a:t>
            </a:r>
            <a:r>
              <a:rPr lang="en-US" altLang="zh-CN" sz="2400" b="1">
                <a:latin typeface="黑体" panose="02010609060101010101" pitchFamily="49" charset="-122"/>
                <a:ea typeface="黑体" panose="02010609060101010101" pitchFamily="49" charset="-122"/>
              </a:rPr>
              <a:t>11</a:t>
            </a:r>
            <a:endParaRPr lang="en-US" altLang="zh-CN" sz="2800" b="1">
              <a:latin typeface="黑体" panose="02010609060101010101" pitchFamily="49" charset="-122"/>
              <a:ea typeface="黑体" panose="02010609060101010101" pitchFamily="49" charset="-122"/>
            </a:endParaRPr>
          </a:p>
        </p:txBody>
      </p:sp>
      <p:sp>
        <p:nvSpPr>
          <p:cNvPr id="329758" name="Line 30">
            <a:extLst>
              <a:ext uri="{FF2B5EF4-FFF2-40B4-BE49-F238E27FC236}">
                <a16:creationId xmlns:a16="http://schemas.microsoft.com/office/drawing/2014/main" id="{8470A565-6628-4912-A068-E9514232D16B}"/>
              </a:ext>
            </a:extLst>
          </p:cNvPr>
          <p:cNvSpPr>
            <a:spLocks noChangeShapeType="1"/>
          </p:cNvSpPr>
          <p:nvPr/>
        </p:nvSpPr>
        <p:spPr bwMode="auto">
          <a:xfrm>
            <a:off x="6553200" y="5562600"/>
            <a:ext cx="2286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59" name="Line 31">
            <a:extLst>
              <a:ext uri="{FF2B5EF4-FFF2-40B4-BE49-F238E27FC236}">
                <a16:creationId xmlns:a16="http://schemas.microsoft.com/office/drawing/2014/main" id="{63FCCD85-0BBE-4B51-AD3F-DCAD04424391}"/>
              </a:ext>
            </a:extLst>
          </p:cNvPr>
          <p:cNvSpPr>
            <a:spLocks noChangeShapeType="1"/>
          </p:cNvSpPr>
          <p:nvPr/>
        </p:nvSpPr>
        <p:spPr bwMode="auto">
          <a:xfrm>
            <a:off x="7086600" y="6019800"/>
            <a:ext cx="2286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60" name="Text Box 32">
            <a:extLst>
              <a:ext uri="{FF2B5EF4-FFF2-40B4-BE49-F238E27FC236}">
                <a16:creationId xmlns:a16="http://schemas.microsoft.com/office/drawing/2014/main" id="{9D8A34C2-7E05-46BD-8287-D2AB5117D0CA}"/>
              </a:ext>
            </a:extLst>
          </p:cNvPr>
          <p:cNvSpPr txBox="1">
            <a:spLocks noChangeArrowheads="1"/>
          </p:cNvSpPr>
          <p:nvPr/>
        </p:nvSpPr>
        <p:spPr bwMode="auto">
          <a:xfrm>
            <a:off x="2730500" y="717550"/>
            <a:ext cx="9144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rgbClr val="FFFF00"/>
                </a:solidFill>
                <a:latin typeface="黑体" panose="02010609060101010101" pitchFamily="49" charset="-122"/>
                <a:ea typeface="黑体" panose="02010609060101010101" pitchFamily="49" charset="-122"/>
              </a:rPr>
              <a:t>5KB</a:t>
            </a:r>
            <a:r>
              <a:rPr lang="zh-CN" altLang="en-US" sz="2800" b="1">
                <a:solidFill>
                  <a:srgbClr val="FFFF00"/>
                </a:solidFill>
                <a:latin typeface="黑体" panose="02010609060101010101" pitchFamily="49" charset="-122"/>
                <a:ea typeface="黑体" panose="02010609060101010101" pitchFamily="49" charset="-122"/>
              </a:rPr>
              <a:t>需</a:t>
            </a:r>
            <a:r>
              <a:rPr lang="en-US" altLang="zh-CN" sz="2800" b="1">
                <a:solidFill>
                  <a:srgbClr val="FFFF00"/>
                </a:solidFill>
                <a:latin typeface="黑体" panose="02010609060101010101" pitchFamily="49" charset="-122"/>
                <a:ea typeface="黑体" panose="02010609060101010101" pitchFamily="49" charset="-122"/>
              </a:rPr>
              <a:t>13</a:t>
            </a:r>
            <a:r>
              <a:rPr lang="zh-CN" altLang="en-US" sz="2800" b="1">
                <a:solidFill>
                  <a:srgbClr val="FFFF00"/>
                </a:solidFill>
                <a:latin typeface="黑体" panose="02010609060101010101" pitchFamily="49" charset="-122"/>
                <a:ea typeface="黑体" panose="02010609060101010101" pitchFamily="49" charset="-122"/>
              </a:rPr>
              <a:t>位地址寻址：</a:t>
            </a:r>
          </a:p>
        </p:txBody>
      </p:sp>
      <p:sp>
        <p:nvSpPr>
          <p:cNvPr id="329761" name="Text Box 33">
            <a:extLst>
              <a:ext uri="{FF2B5EF4-FFF2-40B4-BE49-F238E27FC236}">
                <a16:creationId xmlns:a16="http://schemas.microsoft.com/office/drawing/2014/main" id="{023CE545-7B73-4F1E-97EB-01C2F1536109}"/>
              </a:ext>
            </a:extLst>
          </p:cNvPr>
          <p:cNvSpPr txBox="1">
            <a:spLocks noChangeArrowheads="1"/>
          </p:cNvSpPr>
          <p:nvPr/>
        </p:nvSpPr>
        <p:spPr bwMode="auto">
          <a:xfrm>
            <a:off x="1892300" y="793750"/>
            <a:ext cx="12192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buClrTx/>
              <a:buSzTx/>
              <a:buFontTx/>
              <a:buNone/>
            </a:pPr>
            <a:r>
              <a:rPr lang="en-US" altLang="zh-CN" sz="2800" b="1">
                <a:latin typeface="黑体" panose="02010609060101010101" pitchFamily="49" charset="-122"/>
                <a:ea typeface="黑体" panose="02010609060101010101" pitchFamily="49" charset="-122"/>
              </a:rPr>
              <a:t>ROM</a:t>
            </a:r>
          </a:p>
        </p:txBody>
      </p:sp>
      <p:sp>
        <p:nvSpPr>
          <p:cNvPr id="329762" name="AutoShape 34">
            <a:extLst>
              <a:ext uri="{FF2B5EF4-FFF2-40B4-BE49-F238E27FC236}">
                <a16:creationId xmlns:a16="http://schemas.microsoft.com/office/drawing/2014/main" id="{2FF05044-2663-4B4F-89C2-4F71B5687AD4}"/>
              </a:ext>
            </a:extLst>
          </p:cNvPr>
          <p:cNvSpPr>
            <a:spLocks/>
          </p:cNvSpPr>
          <p:nvPr/>
        </p:nvSpPr>
        <p:spPr bwMode="auto">
          <a:xfrm>
            <a:off x="1739900" y="565150"/>
            <a:ext cx="228600" cy="838200"/>
          </a:xfrm>
          <a:prstGeom prst="rightBrace">
            <a:avLst>
              <a:gd name="adj1" fmla="val 30556"/>
              <a:gd name="adj2" fmla="val 50000"/>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9763" name="Text Box 35">
            <a:extLst>
              <a:ext uri="{FF2B5EF4-FFF2-40B4-BE49-F238E27FC236}">
                <a16:creationId xmlns:a16="http://schemas.microsoft.com/office/drawing/2014/main" id="{401DCA60-FDEE-4076-BD01-37D6FF7ED04A}"/>
              </a:ext>
            </a:extLst>
          </p:cNvPr>
          <p:cNvSpPr txBox="1">
            <a:spLocks noChangeArrowheads="1"/>
          </p:cNvSpPr>
          <p:nvPr/>
        </p:nvSpPr>
        <p:spPr bwMode="auto">
          <a:xfrm>
            <a:off x="2197100" y="2851150"/>
            <a:ext cx="15351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rgbClr val="FFFF00"/>
                </a:solidFill>
                <a:latin typeface="黑体" panose="02010609060101010101" pitchFamily="49" charset="-122"/>
                <a:ea typeface="黑体" panose="02010609060101010101" pitchFamily="49" charset="-122"/>
              </a:rPr>
              <a:t>A12</a:t>
            </a:r>
            <a:r>
              <a:rPr lang="zh-CN" altLang="en-US" sz="2800" b="1">
                <a:solidFill>
                  <a:srgbClr val="FFFF66"/>
                </a:solidFill>
                <a:latin typeface="黑体" panose="02010609060101010101" pitchFamily="49" charset="-122"/>
                <a:ea typeface="黑体" panose="02010609060101010101" pitchFamily="49" charset="-122"/>
              </a:rPr>
              <a:t>～</a:t>
            </a:r>
            <a:r>
              <a:rPr lang="en-US" altLang="zh-CN" sz="2800" b="1">
                <a:solidFill>
                  <a:srgbClr val="FFFF00"/>
                </a:solidFill>
                <a:latin typeface="黑体" panose="02010609060101010101" pitchFamily="49" charset="-122"/>
                <a:ea typeface="黑体" panose="02010609060101010101" pitchFamily="49" charset="-122"/>
              </a:rPr>
              <a:t>A0</a:t>
            </a:r>
          </a:p>
        </p:txBody>
      </p:sp>
      <p:grpSp>
        <p:nvGrpSpPr>
          <p:cNvPr id="329764" name="Group 36">
            <a:extLst>
              <a:ext uri="{FF2B5EF4-FFF2-40B4-BE49-F238E27FC236}">
                <a16:creationId xmlns:a16="http://schemas.microsoft.com/office/drawing/2014/main" id="{3E650CB3-5B8E-45EE-A0CD-80EE96425C26}"/>
              </a:ext>
            </a:extLst>
          </p:cNvPr>
          <p:cNvGrpSpPr>
            <a:grpSpLocks/>
          </p:cNvGrpSpPr>
          <p:nvPr/>
        </p:nvGrpSpPr>
        <p:grpSpPr bwMode="auto">
          <a:xfrm>
            <a:off x="98425" y="31750"/>
            <a:ext cx="1565275" cy="3886200"/>
            <a:chOff x="2688" y="0"/>
            <a:chExt cx="1632" cy="2448"/>
          </a:xfrm>
        </p:grpSpPr>
        <p:sp>
          <p:nvSpPr>
            <p:cNvPr id="27696" name="Text Box 37">
              <a:extLst>
                <a:ext uri="{FF2B5EF4-FFF2-40B4-BE49-F238E27FC236}">
                  <a16:creationId xmlns:a16="http://schemas.microsoft.com/office/drawing/2014/main" id="{D9507AE5-A88B-45C0-8B0C-6700AD398592}"/>
                </a:ext>
              </a:extLst>
            </p:cNvPr>
            <p:cNvSpPr txBox="1">
              <a:spLocks noChangeArrowheads="1"/>
            </p:cNvSpPr>
            <p:nvPr/>
          </p:nvSpPr>
          <p:spPr bwMode="auto">
            <a:xfrm>
              <a:off x="3120" y="0"/>
              <a:ext cx="864"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buClrTx/>
                <a:buSzTx/>
                <a:buFontTx/>
                <a:buNone/>
              </a:pPr>
              <a:r>
                <a:rPr lang="en-US" altLang="zh-CN" b="1">
                  <a:latin typeface="黑体" panose="02010609060101010101" pitchFamily="49" charset="-122"/>
                  <a:ea typeface="黑体" panose="02010609060101010101" pitchFamily="49" charset="-122"/>
                </a:rPr>
                <a:t>64K</a:t>
              </a:r>
            </a:p>
          </p:txBody>
        </p:sp>
        <p:sp>
          <p:nvSpPr>
            <p:cNvPr id="27697" name="Rectangle 38">
              <a:extLst>
                <a:ext uri="{FF2B5EF4-FFF2-40B4-BE49-F238E27FC236}">
                  <a16:creationId xmlns:a16="http://schemas.microsoft.com/office/drawing/2014/main" id="{73D9DC43-70EB-4827-ACF1-F0D4B0E59B72}"/>
                </a:ext>
              </a:extLst>
            </p:cNvPr>
            <p:cNvSpPr>
              <a:spLocks noChangeArrowheads="1"/>
            </p:cNvSpPr>
            <p:nvPr/>
          </p:nvSpPr>
          <p:spPr bwMode="auto">
            <a:xfrm>
              <a:off x="2688" y="288"/>
              <a:ext cx="1632" cy="2160"/>
            </a:xfrm>
            <a:prstGeom prst="rect">
              <a:avLst/>
            </a:prstGeom>
            <a:solidFill>
              <a:srgbClr val="FFFF66"/>
            </a:solidFill>
            <a:ln w="38100" cap="sq">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7698" name="Line 39">
              <a:extLst>
                <a:ext uri="{FF2B5EF4-FFF2-40B4-BE49-F238E27FC236}">
                  <a16:creationId xmlns:a16="http://schemas.microsoft.com/office/drawing/2014/main" id="{946BDC2C-9DCE-4719-81AE-08DD9455B498}"/>
                </a:ext>
              </a:extLst>
            </p:cNvPr>
            <p:cNvSpPr>
              <a:spLocks noChangeShapeType="1"/>
            </p:cNvSpPr>
            <p:nvPr/>
          </p:nvSpPr>
          <p:spPr bwMode="auto">
            <a:xfrm>
              <a:off x="2688" y="912"/>
              <a:ext cx="1632"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99" name="Line 40">
              <a:extLst>
                <a:ext uri="{FF2B5EF4-FFF2-40B4-BE49-F238E27FC236}">
                  <a16:creationId xmlns:a16="http://schemas.microsoft.com/office/drawing/2014/main" id="{6156D56B-873D-4885-948B-C17413AD42F5}"/>
                </a:ext>
              </a:extLst>
            </p:cNvPr>
            <p:cNvSpPr>
              <a:spLocks noChangeShapeType="1"/>
            </p:cNvSpPr>
            <p:nvPr/>
          </p:nvSpPr>
          <p:spPr bwMode="auto">
            <a:xfrm>
              <a:off x="2688" y="1488"/>
              <a:ext cx="1632"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00" name="Line 41">
              <a:extLst>
                <a:ext uri="{FF2B5EF4-FFF2-40B4-BE49-F238E27FC236}">
                  <a16:creationId xmlns:a16="http://schemas.microsoft.com/office/drawing/2014/main" id="{813F6FBF-4156-4B24-94CF-AA0E43677A8A}"/>
                </a:ext>
              </a:extLst>
            </p:cNvPr>
            <p:cNvSpPr>
              <a:spLocks noChangeShapeType="1"/>
            </p:cNvSpPr>
            <p:nvPr/>
          </p:nvSpPr>
          <p:spPr bwMode="auto">
            <a:xfrm>
              <a:off x="2688" y="1968"/>
              <a:ext cx="1632"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01" name="Text Box 42">
              <a:extLst>
                <a:ext uri="{FF2B5EF4-FFF2-40B4-BE49-F238E27FC236}">
                  <a16:creationId xmlns:a16="http://schemas.microsoft.com/office/drawing/2014/main" id="{8E4E87C5-5B67-4144-A7C5-8826F377979C}"/>
                </a:ext>
              </a:extLst>
            </p:cNvPr>
            <p:cNvSpPr txBox="1">
              <a:spLocks noChangeArrowheads="1"/>
            </p:cNvSpPr>
            <p:nvPr/>
          </p:nvSpPr>
          <p:spPr bwMode="auto">
            <a:xfrm>
              <a:off x="3216" y="1584"/>
              <a:ext cx="7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chemeClr val="hlink"/>
                  </a:solidFill>
                  <a:latin typeface="黑体" panose="02010609060101010101" pitchFamily="49" charset="-122"/>
                  <a:ea typeface="黑体" panose="02010609060101010101" pitchFamily="49" charset="-122"/>
                </a:rPr>
                <a:t>1K</a:t>
              </a:r>
            </a:p>
          </p:txBody>
        </p:sp>
        <p:sp>
          <p:nvSpPr>
            <p:cNvPr id="27702" name="Text Box 43">
              <a:extLst>
                <a:ext uri="{FF2B5EF4-FFF2-40B4-BE49-F238E27FC236}">
                  <a16:creationId xmlns:a16="http://schemas.microsoft.com/office/drawing/2014/main" id="{6206AAB9-9F15-427F-B863-2FA6F17C2600}"/>
                </a:ext>
              </a:extLst>
            </p:cNvPr>
            <p:cNvSpPr txBox="1">
              <a:spLocks noChangeArrowheads="1"/>
            </p:cNvSpPr>
            <p:nvPr/>
          </p:nvSpPr>
          <p:spPr bwMode="auto">
            <a:xfrm>
              <a:off x="3216" y="432"/>
              <a:ext cx="7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chemeClr val="hlink"/>
                  </a:solidFill>
                  <a:latin typeface="黑体" panose="02010609060101010101" pitchFamily="49" charset="-122"/>
                  <a:ea typeface="黑体" panose="02010609060101010101" pitchFamily="49" charset="-122"/>
                </a:rPr>
                <a:t>2K</a:t>
              </a:r>
              <a:endParaRPr lang="en-US" altLang="zh-CN" sz="2400" b="1">
                <a:solidFill>
                  <a:schemeClr val="hlink"/>
                </a:solidFill>
                <a:latin typeface="黑体" panose="02010609060101010101" pitchFamily="49" charset="-122"/>
                <a:ea typeface="黑体" panose="02010609060101010101" pitchFamily="49" charset="-122"/>
              </a:endParaRPr>
            </a:p>
          </p:txBody>
        </p:sp>
        <p:sp>
          <p:nvSpPr>
            <p:cNvPr id="27703" name="Line 44">
              <a:extLst>
                <a:ext uri="{FF2B5EF4-FFF2-40B4-BE49-F238E27FC236}">
                  <a16:creationId xmlns:a16="http://schemas.microsoft.com/office/drawing/2014/main" id="{3B90BDB6-B33A-4FF7-993E-EB68724E31E9}"/>
                </a:ext>
              </a:extLst>
            </p:cNvPr>
            <p:cNvSpPr>
              <a:spLocks noChangeShapeType="1"/>
            </p:cNvSpPr>
            <p:nvPr/>
          </p:nvSpPr>
          <p:spPr bwMode="auto">
            <a:xfrm>
              <a:off x="3456" y="1968"/>
              <a:ext cx="0" cy="336"/>
            </a:xfrm>
            <a:prstGeom prst="line">
              <a:avLst/>
            </a:prstGeom>
            <a:noFill/>
            <a:ln w="38100" cap="rnd">
              <a:solidFill>
                <a:srgbClr val="FF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04" name="Text Box 45">
              <a:extLst>
                <a:ext uri="{FF2B5EF4-FFF2-40B4-BE49-F238E27FC236}">
                  <a16:creationId xmlns:a16="http://schemas.microsoft.com/office/drawing/2014/main" id="{F9311A3C-C4BA-497F-B028-BD25735A4965}"/>
                </a:ext>
              </a:extLst>
            </p:cNvPr>
            <p:cNvSpPr txBox="1">
              <a:spLocks noChangeArrowheads="1"/>
            </p:cNvSpPr>
            <p:nvPr/>
          </p:nvSpPr>
          <p:spPr bwMode="auto">
            <a:xfrm>
              <a:off x="3216" y="1008"/>
              <a:ext cx="7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chemeClr val="hlink"/>
                  </a:solidFill>
                  <a:latin typeface="黑体" panose="02010609060101010101" pitchFamily="49" charset="-122"/>
                  <a:ea typeface="黑体" panose="02010609060101010101" pitchFamily="49" charset="-122"/>
                </a:rPr>
                <a:t>2K</a:t>
              </a:r>
            </a:p>
          </p:txBody>
        </p:sp>
      </p:grpSp>
      <p:sp>
        <p:nvSpPr>
          <p:cNvPr id="329774" name="AutoShape 46">
            <a:extLst>
              <a:ext uri="{FF2B5EF4-FFF2-40B4-BE49-F238E27FC236}">
                <a16:creationId xmlns:a16="http://schemas.microsoft.com/office/drawing/2014/main" id="{05D69512-0EB8-45F2-91EA-9EC882B7F723}"/>
              </a:ext>
            </a:extLst>
          </p:cNvPr>
          <p:cNvSpPr>
            <a:spLocks/>
          </p:cNvSpPr>
          <p:nvPr/>
        </p:nvSpPr>
        <p:spPr bwMode="auto">
          <a:xfrm>
            <a:off x="1739900" y="1555750"/>
            <a:ext cx="228600" cy="1524000"/>
          </a:xfrm>
          <a:prstGeom prst="rightBrace">
            <a:avLst>
              <a:gd name="adj1" fmla="val 55556"/>
              <a:gd name="adj2" fmla="val 50000"/>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9775" name="Text Box 47">
            <a:extLst>
              <a:ext uri="{FF2B5EF4-FFF2-40B4-BE49-F238E27FC236}">
                <a16:creationId xmlns:a16="http://schemas.microsoft.com/office/drawing/2014/main" id="{09BCCC31-4651-4DCF-8802-A55DC28BD9A9}"/>
              </a:ext>
            </a:extLst>
          </p:cNvPr>
          <p:cNvSpPr txBox="1">
            <a:spLocks noChangeArrowheads="1"/>
          </p:cNvSpPr>
          <p:nvPr/>
        </p:nvSpPr>
        <p:spPr bwMode="auto">
          <a:xfrm>
            <a:off x="1892300" y="2089150"/>
            <a:ext cx="12192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buClrTx/>
              <a:buSzTx/>
              <a:buFontTx/>
              <a:buNone/>
            </a:pPr>
            <a:r>
              <a:rPr lang="en-US" altLang="zh-CN" sz="2800" b="1">
                <a:latin typeface="黑体" panose="02010609060101010101" pitchFamily="49" charset="-122"/>
                <a:ea typeface="黑体" panose="02010609060101010101" pitchFamily="49" charset="-122"/>
              </a:rPr>
              <a:t>RAM</a:t>
            </a:r>
          </a:p>
        </p:txBody>
      </p:sp>
      <p:sp>
        <p:nvSpPr>
          <p:cNvPr id="329776" name="Text Box 48">
            <a:extLst>
              <a:ext uri="{FF2B5EF4-FFF2-40B4-BE49-F238E27FC236}">
                <a16:creationId xmlns:a16="http://schemas.microsoft.com/office/drawing/2014/main" id="{B9E28D72-014D-4819-957E-DA2254E47F2D}"/>
              </a:ext>
            </a:extLst>
          </p:cNvPr>
          <p:cNvSpPr txBox="1">
            <a:spLocks noChangeArrowheads="1"/>
          </p:cNvSpPr>
          <p:nvPr/>
        </p:nvSpPr>
        <p:spPr bwMode="auto">
          <a:xfrm>
            <a:off x="7467600" y="59436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latin typeface="黑体" panose="02010609060101010101" pitchFamily="49" charset="-122"/>
                <a:ea typeface="黑体" panose="02010609060101010101" pitchFamily="49" charset="-122"/>
              </a:rPr>
              <a:t>A</a:t>
            </a:r>
            <a:r>
              <a:rPr lang="en-US" altLang="zh-CN" sz="2400" b="1">
                <a:latin typeface="黑体" panose="02010609060101010101" pitchFamily="49" charset="-122"/>
                <a:ea typeface="黑体" panose="02010609060101010101" pitchFamily="49" charset="-122"/>
              </a:rPr>
              <a:t>10</a:t>
            </a:r>
            <a:endParaRPr lang="en-US" altLang="zh-CN" sz="2800" b="1">
              <a:latin typeface="黑体" panose="02010609060101010101" pitchFamily="49" charset="-122"/>
              <a:ea typeface="黑体" panose="02010609060101010101" pitchFamily="49" charset="-122"/>
            </a:endParaRPr>
          </a:p>
        </p:txBody>
      </p:sp>
      <p:sp>
        <p:nvSpPr>
          <p:cNvPr id="329777" name="Line 49">
            <a:extLst>
              <a:ext uri="{FF2B5EF4-FFF2-40B4-BE49-F238E27FC236}">
                <a16:creationId xmlns:a16="http://schemas.microsoft.com/office/drawing/2014/main" id="{0877DAED-652B-478B-AA14-8D0BF2D69BFE}"/>
              </a:ext>
            </a:extLst>
          </p:cNvPr>
          <p:cNvSpPr>
            <a:spLocks noChangeShapeType="1"/>
          </p:cNvSpPr>
          <p:nvPr/>
        </p:nvSpPr>
        <p:spPr bwMode="auto">
          <a:xfrm>
            <a:off x="7543800" y="6019800"/>
            <a:ext cx="2286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78" name="Text Box 50">
            <a:extLst>
              <a:ext uri="{FF2B5EF4-FFF2-40B4-BE49-F238E27FC236}">
                <a16:creationId xmlns:a16="http://schemas.microsoft.com/office/drawing/2014/main" id="{B37D1114-8E77-4993-A186-5F69BCA81E05}"/>
              </a:ext>
            </a:extLst>
          </p:cNvPr>
          <p:cNvSpPr txBox="1">
            <a:spLocks noChangeArrowheads="1"/>
          </p:cNvSpPr>
          <p:nvPr/>
        </p:nvSpPr>
        <p:spPr bwMode="auto">
          <a:xfrm>
            <a:off x="6172200" y="6338888"/>
            <a:ext cx="2971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rgbClr val="FFFF00"/>
                </a:solidFill>
                <a:latin typeface="黑体" panose="02010609060101010101" pitchFamily="49" charset="-122"/>
                <a:ea typeface="黑体" panose="02010609060101010101" pitchFamily="49" charset="-122"/>
              </a:rPr>
              <a:t>A</a:t>
            </a:r>
            <a:r>
              <a:rPr lang="en-US" altLang="zh-CN" sz="2400" b="1">
                <a:solidFill>
                  <a:srgbClr val="FFFF00"/>
                </a:solidFill>
                <a:latin typeface="黑体" panose="02010609060101010101" pitchFamily="49" charset="-122"/>
                <a:ea typeface="黑体" panose="02010609060101010101" pitchFamily="49" charset="-122"/>
              </a:rPr>
              <a:t>15</a:t>
            </a:r>
            <a:r>
              <a:rPr lang="en-US" altLang="zh-CN" sz="2800" b="1">
                <a:solidFill>
                  <a:srgbClr val="FFFF00"/>
                </a:solidFill>
                <a:latin typeface="黑体" panose="02010609060101010101" pitchFamily="49" charset="-122"/>
                <a:ea typeface="黑体" panose="02010609060101010101" pitchFamily="49" charset="-122"/>
              </a:rPr>
              <a:t>A</a:t>
            </a:r>
            <a:r>
              <a:rPr lang="en-US" altLang="zh-CN" sz="2400" b="1">
                <a:solidFill>
                  <a:srgbClr val="FFFF00"/>
                </a:solidFill>
                <a:latin typeface="黑体" panose="02010609060101010101" pitchFamily="49" charset="-122"/>
                <a:ea typeface="黑体" panose="02010609060101010101" pitchFamily="49" charset="-122"/>
              </a:rPr>
              <a:t>14</a:t>
            </a:r>
            <a:r>
              <a:rPr lang="en-US" altLang="zh-CN" sz="2800" b="1">
                <a:solidFill>
                  <a:srgbClr val="FFFF00"/>
                </a:solidFill>
                <a:latin typeface="黑体" panose="02010609060101010101" pitchFamily="49" charset="-122"/>
                <a:ea typeface="黑体" panose="02010609060101010101" pitchFamily="49" charset="-122"/>
              </a:rPr>
              <a:t>A</a:t>
            </a:r>
            <a:r>
              <a:rPr lang="en-US" altLang="zh-CN" sz="2400" b="1">
                <a:solidFill>
                  <a:srgbClr val="FFFF00"/>
                </a:solidFill>
                <a:latin typeface="黑体" panose="02010609060101010101" pitchFamily="49" charset="-122"/>
                <a:ea typeface="黑体" panose="02010609060101010101" pitchFamily="49" charset="-122"/>
              </a:rPr>
              <a:t>13</a:t>
            </a:r>
            <a:r>
              <a:rPr lang="zh-CN" altLang="zh-CN" sz="2400" b="1">
                <a:solidFill>
                  <a:srgbClr val="FFFF00"/>
                </a:solidFill>
                <a:latin typeface="黑体" panose="02010609060101010101" pitchFamily="49" charset="-122"/>
                <a:ea typeface="黑体" panose="02010609060101010101" pitchFamily="49" charset="-122"/>
              </a:rPr>
              <a:t>为全0</a:t>
            </a:r>
            <a:endParaRPr lang="en-US" altLang="zh-CN" sz="2800" b="1">
              <a:solidFill>
                <a:srgbClr val="FFFF00"/>
              </a:solidFill>
              <a:latin typeface="黑体" panose="02010609060101010101" pitchFamily="49" charset="-122"/>
              <a:ea typeface="黑体" panose="02010609060101010101" pitchFamily="49" charset="-122"/>
            </a:endParaRPr>
          </a:p>
        </p:txBody>
      </p:sp>
      <p:sp>
        <p:nvSpPr>
          <p:cNvPr id="329779" name="AutoShape 51">
            <a:extLst>
              <a:ext uri="{FF2B5EF4-FFF2-40B4-BE49-F238E27FC236}">
                <a16:creationId xmlns:a16="http://schemas.microsoft.com/office/drawing/2014/main" id="{E50888BF-B84E-4BCC-9E1A-3D093940AD19}"/>
              </a:ext>
            </a:extLst>
          </p:cNvPr>
          <p:cNvSpPr>
            <a:spLocks/>
          </p:cNvSpPr>
          <p:nvPr/>
        </p:nvSpPr>
        <p:spPr bwMode="auto">
          <a:xfrm>
            <a:off x="2578100" y="869950"/>
            <a:ext cx="228600" cy="1524000"/>
          </a:xfrm>
          <a:prstGeom prst="rightBrace">
            <a:avLst>
              <a:gd name="adj1" fmla="val 55556"/>
              <a:gd name="adj2" fmla="val 50000"/>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9780" name="Rectangle 52">
            <a:extLst>
              <a:ext uri="{FF2B5EF4-FFF2-40B4-BE49-F238E27FC236}">
                <a16:creationId xmlns:a16="http://schemas.microsoft.com/office/drawing/2014/main" id="{9767FBB1-9DF4-4DD4-869F-522E3BF76FC4}"/>
              </a:ext>
            </a:extLst>
          </p:cNvPr>
          <p:cNvSpPr>
            <a:spLocks noChangeArrowheads="1"/>
          </p:cNvSpPr>
          <p:nvPr/>
        </p:nvSpPr>
        <p:spPr bwMode="auto">
          <a:xfrm>
            <a:off x="3944938" y="546100"/>
            <a:ext cx="1106487"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ClrTx/>
              <a:buSzTx/>
              <a:buFontTx/>
              <a:buNone/>
            </a:pPr>
            <a:r>
              <a:rPr lang="en-US" altLang="zh-CN" sz="2400" b="1"/>
              <a:t>0000 H</a:t>
            </a:r>
          </a:p>
          <a:p>
            <a:pPr eaLnBrk="1" hangingPunct="1">
              <a:lnSpc>
                <a:spcPct val="130000"/>
              </a:lnSpc>
              <a:spcBef>
                <a:spcPct val="0"/>
              </a:spcBef>
              <a:buClrTx/>
              <a:buSzTx/>
              <a:buFontTx/>
              <a:buNone/>
            </a:pPr>
            <a:r>
              <a:rPr lang="en-US" altLang="zh-CN" sz="2400" b="1"/>
              <a:t>07FFH</a:t>
            </a:r>
          </a:p>
        </p:txBody>
      </p:sp>
      <p:sp>
        <p:nvSpPr>
          <p:cNvPr id="329781" name="Rectangle 53">
            <a:extLst>
              <a:ext uri="{FF2B5EF4-FFF2-40B4-BE49-F238E27FC236}">
                <a16:creationId xmlns:a16="http://schemas.microsoft.com/office/drawing/2014/main" id="{9B897405-640B-45B2-B001-61B6E2FE7741}"/>
              </a:ext>
            </a:extLst>
          </p:cNvPr>
          <p:cNvSpPr>
            <a:spLocks noChangeArrowheads="1"/>
          </p:cNvSpPr>
          <p:nvPr/>
        </p:nvSpPr>
        <p:spPr bwMode="auto">
          <a:xfrm>
            <a:off x="3944938" y="1611313"/>
            <a:ext cx="11303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ClrTx/>
              <a:buSzTx/>
              <a:buFontTx/>
              <a:buNone/>
            </a:pPr>
            <a:r>
              <a:rPr lang="en-US" altLang="zh-CN" sz="2400" b="1"/>
              <a:t>0800 H</a:t>
            </a:r>
          </a:p>
          <a:p>
            <a:pPr eaLnBrk="1" hangingPunct="1">
              <a:lnSpc>
                <a:spcPct val="130000"/>
              </a:lnSpc>
              <a:spcBef>
                <a:spcPct val="0"/>
              </a:spcBef>
              <a:buClrTx/>
              <a:buSzTx/>
              <a:buFontTx/>
              <a:buNone/>
            </a:pPr>
            <a:r>
              <a:rPr lang="en-US" altLang="zh-CN" sz="2400" b="1"/>
              <a:t>0FFFH</a:t>
            </a:r>
          </a:p>
        </p:txBody>
      </p:sp>
      <p:sp>
        <p:nvSpPr>
          <p:cNvPr id="329782" name="Rectangle 54">
            <a:extLst>
              <a:ext uri="{FF2B5EF4-FFF2-40B4-BE49-F238E27FC236}">
                <a16:creationId xmlns:a16="http://schemas.microsoft.com/office/drawing/2014/main" id="{219F7FA7-D180-46E7-9176-69A8317C1639}"/>
              </a:ext>
            </a:extLst>
          </p:cNvPr>
          <p:cNvSpPr>
            <a:spLocks noChangeArrowheads="1"/>
          </p:cNvSpPr>
          <p:nvPr/>
        </p:nvSpPr>
        <p:spPr bwMode="auto">
          <a:xfrm>
            <a:off x="3944938" y="2589213"/>
            <a:ext cx="1106487"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ClrTx/>
              <a:buSzTx/>
              <a:buFontTx/>
              <a:buNone/>
            </a:pPr>
            <a:r>
              <a:rPr lang="en-US" altLang="zh-CN" sz="2400" b="1" dirty="0"/>
              <a:t>1000 H</a:t>
            </a:r>
          </a:p>
          <a:p>
            <a:pPr eaLnBrk="1" hangingPunct="1">
              <a:lnSpc>
                <a:spcPct val="130000"/>
              </a:lnSpc>
              <a:spcBef>
                <a:spcPct val="0"/>
              </a:spcBef>
              <a:buClrTx/>
              <a:buSzTx/>
              <a:buFontTx/>
              <a:buNone/>
            </a:pPr>
            <a:r>
              <a:rPr lang="en-US" altLang="zh-CN" sz="2400" b="1" dirty="0"/>
              <a:t>13FFH</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29764"/>
                                        </p:tgtEl>
                                        <p:attrNameLst>
                                          <p:attrName>style.visibility</p:attrName>
                                        </p:attrNameLst>
                                      </p:cBhvr>
                                      <p:to>
                                        <p:strVal val="visible"/>
                                      </p:to>
                                    </p:set>
                                    <p:anim calcmode="lin" valueType="num">
                                      <p:cBhvr>
                                        <p:cTn id="7" dur="500" fill="hold"/>
                                        <p:tgtEl>
                                          <p:spTgt spid="329764"/>
                                        </p:tgtEl>
                                        <p:attrNameLst>
                                          <p:attrName>ppt_w</p:attrName>
                                        </p:attrNameLst>
                                      </p:cBhvr>
                                      <p:tavLst>
                                        <p:tav tm="0">
                                          <p:val>
                                            <p:fltVal val="0"/>
                                          </p:val>
                                        </p:tav>
                                        <p:tav tm="100000">
                                          <p:val>
                                            <p:strVal val="#ppt_w"/>
                                          </p:val>
                                        </p:tav>
                                      </p:tavLst>
                                    </p:anim>
                                    <p:anim calcmode="lin" valueType="num">
                                      <p:cBhvr>
                                        <p:cTn id="8" dur="500" fill="hold"/>
                                        <p:tgtEl>
                                          <p:spTgt spid="32976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29762"/>
                                        </p:tgtEl>
                                        <p:attrNameLst>
                                          <p:attrName>style.visibility</p:attrName>
                                        </p:attrNameLst>
                                      </p:cBhvr>
                                      <p:to>
                                        <p:strVal val="visible"/>
                                      </p:to>
                                    </p:set>
                                    <p:animEffect transition="in" filter="wipe(left)">
                                      <p:cBhvr>
                                        <p:cTn id="13" dur="500"/>
                                        <p:tgtEl>
                                          <p:spTgt spid="329762"/>
                                        </p:tgtEl>
                                      </p:cBhvr>
                                    </p:animEffect>
                                  </p:childTnLst>
                                </p:cTn>
                              </p:par>
                            </p:childTnLst>
                          </p:cTn>
                        </p:par>
                        <p:par>
                          <p:cTn id="14" fill="hold" nodeType="afterGroup">
                            <p:stCondLst>
                              <p:cond delay="500"/>
                            </p:stCondLst>
                            <p:childTnLst>
                              <p:par>
                                <p:cTn id="15" presetID="12" presetClass="entr" presetSubtype="2" fill="hold" grpId="0" nodeType="afterEffect">
                                  <p:stCondLst>
                                    <p:cond delay="0"/>
                                  </p:stCondLst>
                                  <p:childTnLst>
                                    <p:set>
                                      <p:cBhvr>
                                        <p:cTn id="16" dur="1" fill="hold">
                                          <p:stCondLst>
                                            <p:cond delay="0"/>
                                          </p:stCondLst>
                                        </p:cTn>
                                        <p:tgtEl>
                                          <p:spTgt spid="329761">
                                            <p:txEl>
                                              <p:pRg st="0" end="0"/>
                                            </p:txEl>
                                          </p:spTgt>
                                        </p:tgtEl>
                                        <p:attrNameLst>
                                          <p:attrName>style.visibility</p:attrName>
                                        </p:attrNameLst>
                                      </p:cBhvr>
                                      <p:to>
                                        <p:strVal val="visible"/>
                                      </p:to>
                                    </p:set>
                                    <p:animEffect transition="in" filter="slide(fromRight)">
                                      <p:cBhvr>
                                        <p:cTn id="17" dur="500"/>
                                        <p:tgtEl>
                                          <p:spTgt spid="32976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9774"/>
                                        </p:tgtEl>
                                        <p:attrNameLst>
                                          <p:attrName>style.visibility</p:attrName>
                                        </p:attrNameLst>
                                      </p:cBhvr>
                                      <p:to>
                                        <p:strVal val="visible"/>
                                      </p:to>
                                    </p:set>
                                    <p:animEffect transition="in" filter="wipe(left)">
                                      <p:cBhvr>
                                        <p:cTn id="22" dur="500"/>
                                        <p:tgtEl>
                                          <p:spTgt spid="329774"/>
                                        </p:tgtEl>
                                      </p:cBhvr>
                                    </p:animEffect>
                                  </p:childTnLst>
                                </p:cTn>
                              </p:par>
                            </p:childTnLst>
                          </p:cTn>
                        </p:par>
                        <p:par>
                          <p:cTn id="23" fill="hold" nodeType="afterGroup">
                            <p:stCondLst>
                              <p:cond delay="500"/>
                            </p:stCondLst>
                            <p:childTnLst>
                              <p:par>
                                <p:cTn id="24" presetID="12" presetClass="entr" presetSubtype="2" fill="hold" grpId="0" nodeType="afterEffect">
                                  <p:stCondLst>
                                    <p:cond delay="0"/>
                                  </p:stCondLst>
                                  <p:childTnLst>
                                    <p:set>
                                      <p:cBhvr>
                                        <p:cTn id="25" dur="1" fill="hold">
                                          <p:stCondLst>
                                            <p:cond delay="0"/>
                                          </p:stCondLst>
                                        </p:cTn>
                                        <p:tgtEl>
                                          <p:spTgt spid="329775">
                                            <p:txEl>
                                              <p:pRg st="0" end="0"/>
                                            </p:txEl>
                                          </p:spTgt>
                                        </p:tgtEl>
                                        <p:attrNameLst>
                                          <p:attrName>style.visibility</p:attrName>
                                        </p:attrNameLst>
                                      </p:cBhvr>
                                      <p:to>
                                        <p:strVal val="visible"/>
                                      </p:to>
                                    </p:set>
                                    <p:animEffect transition="in" filter="slide(fromRight)">
                                      <p:cBhvr>
                                        <p:cTn id="26" dur="500"/>
                                        <p:tgtEl>
                                          <p:spTgt spid="329775">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29779"/>
                                        </p:tgtEl>
                                        <p:attrNameLst>
                                          <p:attrName>style.visibility</p:attrName>
                                        </p:attrNameLst>
                                      </p:cBhvr>
                                      <p:to>
                                        <p:strVal val="visible"/>
                                      </p:to>
                                    </p:set>
                                    <p:animEffect transition="in" filter="wipe(left)">
                                      <p:cBhvr>
                                        <p:cTn id="31" dur="500"/>
                                        <p:tgtEl>
                                          <p:spTgt spid="32977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329760"/>
                                        </p:tgtEl>
                                        <p:attrNameLst>
                                          <p:attrName>style.visibility</p:attrName>
                                        </p:attrNameLst>
                                      </p:cBhvr>
                                      <p:to>
                                        <p:strVal val="visible"/>
                                      </p:to>
                                    </p:set>
                                    <p:animEffect transition="in" filter="wipe(up)">
                                      <p:cBhvr>
                                        <p:cTn id="36" dur="500"/>
                                        <p:tgtEl>
                                          <p:spTgt spid="32976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329763"/>
                                        </p:tgtEl>
                                        <p:attrNameLst>
                                          <p:attrName>style.visibility</p:attrName>
                                        </p:attrNameLst>
                                      </p:cBhvr>
                                      <p:to>
                                        <p:strVal val="visible"/>
                                      </p:to>
                                    </p:set>
                                    <p:animEffect transition="in" filter="wipe(up)">
                                      <p:cBhvr>
                                        <p:cTn id="41" dur="500"/>
                                        <p:tgtEl>
                                          <p:spTgt spid="32976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329730"/>
                                        </p:tgtEl>
                                        <p:attrNameLst>
                                          <p:attrName>style.visibility</p:attrName>
                                        </p:attrNameLst>
                                      </p:cBhvr>
                                      <p:to>
                                        <p:strVal val="visible"/>
                                      </p:to>
                                    </p:set>
                                    <p:animEffect transition="in" filter="wipe(down)">
                                      <p:cBhvr>
                                        <p:cTn id="46" dur="500"/>
                                        <p:tgtEl>
                                          <p:spTgt spid="32973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978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978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978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329731"/>
                                        </p:tgtEl>
                                        <p:attrNameLst>
                                          <p:attrName>style.visibility</p:attrName>
                                        </p:attrNameLst>
                                      </p:cBhvr>
                                      <p:to>
                                        <p:strVal val="visible"/>
                                      </p:to>
                                    </p:set>
                                    <p:animEffect transition="in" filter="dissolve">
                                      <p:cBhvr>
                                        <p:cTn id="59" dur="500"/>
                                        <p:tgtEl>
                                          <p:spTgt spid="32973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329739"/>
                                        </p:tgtEl>
                                        <p:attrNameLst>
                                          <p:attrName>style.visibility</p:attrName>
                                        </p:attrNameLst>
                                      </p:cBhvr>
                                      <p:to>
                                        <p:strVal val="visible"/>
                                      </p:to>
                                    </p:set>
                                    <p:animEffect transition="in" filter="wipe(up)">
                                      <p:cBhvr>
                                        <p:cTn id="64" dur="500"/>
                                        <p:tgtEl>
                                          <p:spTgt spid="329739"/>
                                        </p:tgtEl>
                                      </p:cBhvr>
                                    </p:animEffect>
                                  </p:childTnLst>
                                </p:cTn>
                              </p:par>
                            </p:childTnLst>
                          </p:cTn>
                        </p:par>
                        <p:par>
                          <p:cTn id="65" fill="hold" nodeType="afterGroup">
                            <p:stCondLst>
                              <p:cond delay="500"/>
                            </p:stCondLst>
                            <p:childTnLst>
                              <p:par>
                                <p:cTn id="66" presetID="9" presetClass="entr" presetSubtype="0" fill="hold" grpId="0" nodeType="afterEffect">
                                  <p:stCondLst>
                                    <p:cond delay="0"/>
                                  </p:stCondLst>
                                  <p:childTnLst>
                                    <p:set>
                                      <p:cBhvr>
                                        <p:cTn id="67" dur="1" fill="hold">
                                          <p:stCondLst>
                                            <p:cond delay="0"/>
                                          </p:stCondLst>
                                        </p:cTn>
                                        <p:tgtEl>
                                          <p:spTgt spid="329732"/>
                                        </p:tgtEl>
                                        <p:attrNameLst>
                                          <p:attrName>style.visibility</p:attrName>
                                        </p:attrNameLst>
                                      </p:cBhvr>
                                      <p:to>
                                        <p:strVal val="visible"/>
                                      </p:to>
                                    </p:set>
                                    <p:animEffect transition="in" filter="dissolve">
                                      <p:cBhvr>
                                        <p:cTn id="68" dur="500"/>
                                        <p:tgtEl>
                                          <p:spTgt spid="32973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329735"/>
                                        </p:tgtEl>
                                        <p:attrNameLst>
                                          <p:attrName>style.visibility</p:attrName>
                                        </p:attrNameLst>
                                      </p:cBhvr>
                                      <p:to>
                                        <p:strVal val="visible"/>
                                      </p:to>
                                    </p:set>
                                    <p:animEffect transition="in" filter="dissolve">
                                      <p:cBhvr>
                                        <p:cTn id="73" dur="500"/>
                                        <p:tgtEl>
                                          <p:spTgt spid="329735"/>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1" fill="hold" nodeType="clickEffect">
                                  <p:stCondLst>
                                    <p:cond delay="0"/>
                                  </p:stCondLst>
                                  <p:childTnLst>
                                    <p:set>
                                      <p:cBhvr>
                                        <p:cTn id="77" dur="1" fill="hold">
                                          <p:stCondLst>
                                            <p:cond delay="0"/>
                                          </p:stCondLst>
                                        </p:cTn>
                                        <p:tgtEl>
                                          <p:spTgt spid="329738"/>
                                        </p:tgtEl>
                                        <p:attrNameLst>
                                          <p:attrName>style.visibility</p:attrName>
                                        </p:attrNameLst>
                                      </p:cBhvr>
                                      <p:to>
                                        <p:strVal val="visible"/>
                                      </p:to>
                                    </p:set>
                                    <p:animEffect transition="in" filter="wipe(up)">
                                      <p:cBhvr>
                                        <p:cTn id="78" dur="500"/>
                                        <p:tgtEl>
                                          <p:spTgt spid="329738"/>
                                        </p:tgtEl>
                                      </p:cBhvr>
                                    </p:animEffect>
                                  </p:childTnLst>
                                </p:cTn>
                              </p:par>
                            </p:childTnLst>
                          </p:cTn>
                        </p:par>
                        <p:par>
                          <p:cTn id="79" fill="hold" nodeType="afterGroup">
                            <p:stCondLst>
                              <p:cond delay="500"/>
                            </p:stCondLst>
                            <p:childTnLst>
                              <p:par>
                                <p:cTn id="80" presetID="9" presetClass="entr" presetSubtype="0" fill="hold" grpId="0" nodeType="afterEffect">
                                  <p:stCondLst>
                                    <p:cond delay="0"/>
                                  </p:stCondLst>
                                  <p:childTnLst>
                                    <p:set>
                                      <p:cBhvr>
                                        <p:cTn id="81" dur="1" fill="hold">
                                          <p:stCondLst>
                                            <p:cond delay="0"/>
                                          </p:stCondLst>
                                        </p:cTn>
                                        <p:tgtEl>
                                          <p:spTgt spid="329733"/>
                                        </p:tgtEl>
                                        <p:attrNameLst>
                                          <p:attrName>style.visibility</p:attrName>
                                        </p:attrNameLst>
                                      </p:cBhvr>
                                      <p:to>
                                        <p:strVal val="visible"/>
                                      </p:to>
                                    </p:set>
                                    <p:animEffect transition="in" filter="dissolve">
                                      <p:cBhvr>
                                        <p:cTn id="82" dur="500"/>
                                        <p:tgtEl>
                                          <p:spTgt spid="32973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29736"/>
                                        </p:tgtEl>
                                        <p:attrNameLst>
                                          <p:attrName>style.visibility</p:attrName>
                                        </p:attrNameLst>
                                      </p:cBhvr>
                                      <p:to>
                                        <p:strVal val="visible"/>
                                      </p:to>
                                    </p:set>
                                    <p:animEffect transition="in" filter="dissolve">
                                      <p:cBhvr>
                                        <p:cTn id="87" dur="500"/>
                                        <p:tgtEl>
                                          <p:spTgt spid="32973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329740"/>
                                        </p:tgtEl>
                                        <p:attrNameLst>
                                          <p:attrName>style.visibility</p:attrName>
                                        </p:attrNameLst>
                                      </p:cBhvr>
                                      <p:to>
                                        <p:strVal val="visible"/>
                                      </p:to>
                                    </p:set>
                                    <p:animEffect transition="in" filter="wipe(up)">
                                      <p:cBhvr>
                                        <p:cTn id="92" dur="500"/>
                                        <p:tgtEl>
                                          <p:spTgt spid="329740"/>
                                        </p:tgtEl>
                                      </p:cBhvr>
                                    </p:animEffect>
                                  </p:childTnLst>
                                </p:cTn>
                              </p:par>
                            </p:childTnLst>
                          </p:cTn>
                        </p:par>
                        <p:par>
                          <p:cTn id="93" fill="hold" nodeType="afterGroup">
                            <p:stCondLst>
                              <p:cond delay="500"/>
                            </p:stCondLst>
                            <p:childTnLst>
                              <p:par>
                                <p:cTn id="94" presetID="9" presetClass="entr" presetSubtype="0" fill="hold" grpId="0" nodeType="afterEffect">
                                  <p:stCondLst>
                                    <p:cond delay="0"/>
                                  </p:stCondLst>
                                  <p:childTnLst>
                                    <p:set>
                                      <p:cBhvr>
                                        <p:cTn id="95" dur="1" fill="hold">
                                          <p:stCondLst>
                                            <p:cond delay="0"/>
                                          </p:stCondLst>
                                        </p:cTn>
                                        <p:tgtEl>
                                          <p:spTgt spid="329734"/>
                                        </p:tgtEl>
                                        <p:attrNameLst>
                                          <p:attrName>style.visibility</p:attrName>
                                        </p:attrNameLst>
                                      </p:cBhvr>
                                      <p:to>
                                        <p:strVal val="visible"/>
                                      </p:to>
                                    </p:set>
                                    <p:animEffect transition="in" filter="dissolve">
                                      <p:cBhvr>
                                        <p:cTn id="96" dur="500"/>
                                        <p:tgtEl>
                                          <p:spTgt spid="329734"/>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2" presetClass="entr" presetSubtype="8" fill="hold" grpId="0" nodeType="clickEffect">
                                  <p:stCondLst>
                                    <p:cond delay="0"/>
                                  </p:stCondLst>
                                  <p:childTnLst>
                                    <p:set>
                                      <p:cBhvr>
                                        <p:cTn id="100" dur="1" fill="hold">
                                          <p:stCondLst>
                                            <p:cond delay="0"/>
                                          </p:stCondLst>
                                        </p:cTn>
                                        <p:tgtEl>
                                          <p:spTgt spid="329737"/>
                                        </p:tgtEl>
                                        <p:attrNameLst>
                                          <p:attrName>style.visibility</p:attrName>
                                        </p:attrNameLst>
                                      </p:cBhvr>
                                      <p:to>
                                        <p:strVal val="visible"/>
                                      </p:to>
                                    </p:set>
                                    <p:animEffect transition="in" filter="slide(fromLeft)">
                                      <p:cBhvr>
                                        <p:cTn id="101" dur="500"/>
                                        <p:tgtEl>
                                          <p:spTgt spid="329737"/>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6" presetClass="entr" presetSubtype="37" fill="hold" nodeType="clickEffect">
                                  <p:stCondLst>
                                    <p:cond delay="0"/>
                                  </p:stCondLst>
                                  <p:childTnLst>
                                    <p:set>
                                      <p:cBhvr>
                                        <p:cTn id="105" dur="1" fill="hold">
                                          <p:stCondLst>
                                            <p:cond delay="0"/>
                                          </p:stCondLst>
                                        </p:cTn>
                                        <p:tgtEl>
                                          <p:spTgt spid="329742"/>
                                        </p:tgtEl>
                                        <p:attrNameLst>
                                          <p:attrName>style.visibility</p:attrName>
                                        </p:attrNameLst>
                                      </p:cBhvr>
                                      <p:to>
                                        <p:strVal val="visible"/>
                                      </p:to>
                                    </p:set>
                                    <p:animEffect transition="in" filter="barn(outVertical)">
                                      <p:cBhvr>
                                        <p:cTn id="106" dur="500"/>
                                        <p:tgtEl>
                                          <p:spTgt spid="329742"/>
                                        </p:tgtEl>
                                      </p:cBhvr>
                                    </p:animEffect>
                                  </p:childTnLst>
                                </p:cTn>
                              </p:par>
                            </p:childTnLst>
                          </p:cTn>
                        </p:par>
                        <p:par>
                          <p:cTn id="107" fill="hold" nodeType="afterGroup">
                            <p:stCondLst>
                              <p:cond delay="500"/>
                            </p:stCondLst>
                            <p:childTnLst>
                              <p:par>
                                <p:cTn id="108" presetID="12" presetClass="entr" presetSubtype="4" fill="hold" grpId="0" nodeType="afterEffect">
                                  <p:stCondLst>
                                    <p:cond delay="0"/>
                                  </p:stCondLst>
                                  <p:childTnLst>
                                    <p:set>
                                      <p:cBhvr>
                                        <p:cTn id="109" dur="1" fill="hold">
                                          <p:stCondLst>
                                            <p:cond delay="0"/>
                                          </p:stCondLst>
                                        </p:cTn>
                                        <p:tgtEl>
                                          <p:spTgt spid="329741"/>
                                        </p:tgtEl>
                                        <p:attrNameLst>
                                          <p:attrName>style.visibility</p:attrName>
                                        </p:attrNameLst>
                                      </p:cBhvr>
                                      <p:to>
                                        <p:strVal val="visible"/>
                                      </p:to>
                                    </p:set>
                                    <p:animEffect transition="in" filter="slide(fromBottom)">
                                      <p:cBhvr>
                                        <p:cTn id="110" dur="500"/>
                                        <p:tgtEl>
                                          <p:spTgt spid="329741"/>
                                        </p:tgtEl>
                                      </p:cBhvr>
                                    </p:animEffect>
                                  </p:childTnLst>
                                </p:cTn>
                              </p:par>
                            </p:childTnLst>
                          </p:cTn>
                        </p:par>
                        <p:par>
                          <p:cTn id="111" fill="hold" nodeType="afterGroup">
                            <p:stCondLst>
                              <p:cond delay="1000"/>
                            </p:stCondLst>
                            <p:childTnLst>
                              <p:par>
                                <p:cTn id="112" presetID="16" presetClass="entr" presetSubtype="37" fill="hold" nodeType="afterEffect">
                                  <p:stCondLst>
                                    <p:cond delay="0"/>
                                  </p:stCondLst>
                                  <p:childTnLst>
                                    <p:set>
                                      <p:cBhvr>
                                        <p:cTn id="113" dur="1" fill="hold">
                                          <p:stCondLst>
                                            <p:cond delay="0"/>
                                          </p:stCondLst>
                                        </p:cTn>
                                        <p:tgtEl>
                                          <p:spTgt spid="329743"/>
                                        </p:tgtEl>
                                        <p:attrNameLst>
                                          <p:attrName>style.visibility</p:attrName>
                                        </p:attrNameLst>
                                      </p:cBhvr>
                                      <p:to>
                                        <p:strVal val="visible"/>
                                      </p:to>
                                    </p:set>
                                    <p:animEffect transition="in" filter="barn(outVertical)">
                                      <p:cBhvr>
                                        <p:cTn id="114" dur="500"/>
                                        <p:tgtEl>
                                          <p:spTgt spid="329743"/>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329744">
                                            <p:txEl>
                                              <p:pRg st="0" end="0"/>
                                            </p:txEl>
                                          </p:spTgt>
                                        </p:tgtEl>
                                        <p:attrNameLst>
                                          <p:attrName>style.visibility</p:attrName>
                                        </p:attrNameLst>
                                      </p:cBhvr>
                                      <p:to>
                                        <p:strVal val="visible"/>
                                      </p:to>
                                    </p:set>
                                    <p:animEffect transition="in" filter="dissolve">
                                      <p:cBhvr>
                                        <p:cTn id="119" dur="500"/>
                                        <p:tgtEl>
                                          <p:spTgt spid="329744">
                                            <p:txEl>
                                              <p:pRg st="0" end="0"/>
                                            </p:txEl>
                                          </p:spTgt>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329745">
                                            <p:txEl>
                                              <p:pRg st="0" end="0"/>
                                            </p:txEl>
                                          </p:spTgt>
                                        </p:tgtEl>
                                        <p:attrNameLst>
                                          <p:attrName>style.visibility</p:attrName>
                                        </p:attrNameLst>
                                      </p:cBhvr>
                                      <p:to>
                                        <p:strVal val="visible"/>
                                      </p:to>
                                    </p:set>
                                    <p:animEffect transition="in" filter="dissolve">
                                      <p:cBhvr>
                                        <p:cTn id="124" dur="500"/>
                                        <p:tgtEl>
                                          <p:spTgt spid="329745">
                                            <p:txEl>
                                              <p:pRg st="0" end="0"/>
                                            </p:txEl>
                                          </p:spTgt>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329746">
                                            <p:txEl>
                                              <p:pRg st="0" end="0"/>
                                            </p:txEl>
                                          </p:spTgt>
                                        </p:tgtEl>
                                        <p:attrNameLst>
                                          <p:attrName>style.visibility</p:attrName>
                                        </p:attrNameLst>
                                      </p:cBhvr>
                                      <p:to>
                                        <p:strVal val="visible"/>
                                      </p:to>
                                    </p:set>
                                    <p:animEffect transition="in" filter="dissolve">
                                      <p:cBhvr>
                                        <p:cTn id="129" dur="500"/>
                                        <p:tgtEl>
                                          <p:spTgt spid="329746">
                                            <p:txEl>
                                              <p:pRg st="0" end="0"/>
                                            </p:txEl>
                                          </p:spTgt>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329747">
                                            <p:txEl>
                                              <p:pRg st="0" end="0"/>
                                            </p:txEl>
                                          </p:spTgt>
                                        </p:tgtEl>
                                        <p:attrNameLst>
                                          <p:attrName>style.visibility</p:attrName>
                                        </p:attrNameLst>
                                      </p:cBhvr>
                                      <p:to>
                                        <p:strVal val="visible"/>
                                      </p:to>
                                    </p:set>
                                    <p:animEffect transition="in" filter="dissolve">
                                      <p:cBhvr>
                                        <p:cTn id="134" dur="500"/>
                                        <p:tgtEl>
                                          <p:spTgt spid="329747">
                                            <p:txEl>
                                              <p:pRg st="0" end="0"/>
                                            </p:txEl>
                                          </p:spTgt>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329748">
                                            <p:txEl>
                                              <p:pRg st="0" end="0"/>
                                            </p:txEl>
                                          </p:spTgt>
                                        </p:tgtEl>
                                        <p:attrNameLst>
                                          <p:attrName>style.visibility</p:attrName>
                                        </p:attrNameLst>
                                      </p:cBhvr>
                                      <p:to>
                                        <p:strVal val="visible"/>
                                      </p:to>
                                    </p:set>
                                    <p:animEffect transition="in" filter="dissolve">
                                      <p:cBhvr>
                                        <p:cTn id="139" dur="500"/>
                                        <p:tgtEl>
                                          <p:spTgt spid="329748">
                                            <p:txEl>
                                              <p:pRg st="0" end="0"/>
                                            </p:txEl>
                                          </p:spTgt>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329749">
                                            <p:txEl>
                                              <p:pRg st="0" end="0"/>
                                            </p:txEl>
                                          </p:spTgt>
                                        </p:tgtEl>
                                        <p:attrNameLst>
                                          <p:attrName>style.visibility</p:attrName>
                                        </p:attrNameLst>
                                      </p:cBhvr>
                                      <p:to>
                                        <p:strVal val="visible"/>
                                      </p:to>
                                    </p:set>
                                    <p:animEffect transition="in" filter="dissolve">
                                      <p:cBhvr>
                                        <p:cTn id="144" dur="500"/>
                                        <p:tgtEl>
                                          <p:spTgt spid="329749">
                                            <p:txEl>
                                              <p:pRg st="0" end="0"/>
                                            </p:txEl>
                                          </p:spTgt>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329750">
                                            <p:txEl>
                                              <p:pRg st="0" end="0"/>
                                            </p:txEl>
                                          </p:spTgt>
                                        </p:tgtEl>
                                        <p:attrNameLst>
                                          <p:attrName>style.visibility</p:attrName>
                                        </p:attrNameLst>
                                      </p:cBhvr>
                                      <p:to>
                                        <p:strVal val="visible"/>
                                      </p:to>
                                    </p:set>
                                    <p:animEffect transition="in" filter="dissolve">
                                      <p:cBhvr>
                                        <p:cTn id="149" dur="500"/>
                                        <p:tgtEl>
                                          <p:spTgt spid="329750">
                                            <p:txEl>
                                              <p:pRg st="0" end="0"/>
                                            </p:txEl>
                                          </p:spTgt>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29751">
                                            <p:txEl>
                                              <p:pRg st="0" end="0"/>
                                            </p:txEl>
                                          </p:spTgt>
                                        </p:tgtEl>
                                        <p:attrNameLst>
                                          <p:attrName>style.visibility</p:attrName>
                                        </p:attrNameLst>
                                      </p:cBhvr>
                                      <p:to>
                                        <p:strVal val="visible"/>
                                      </p:to>
                                    </p:set>
                                    <p:animEffect transition="in" filter="dissolve">
                                      <p:cBhvr>
                                        <p:cTn id="154" dur="500"/>
                                        <p:tgtEl>
                                          <p:spTgt spid="329751">
                                            <p:txEl>
                                              <p:pRg st="0" end="0"/>
                                            </p:txEl>
                                          </p:spTgt>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329752">
                                            <p:txEl>
                                              <p:pRg st="0" end="0"/>
                                            </p:txEl>
                                          </p:spTgt>
                                        </p:tgtEl>
                                        <p:attrNameLst>
                                          <p:attrName>style.visibility</p:attrName>
                                        </p:attrNameLst>
                                      </p:cBhvr>
                                      <p:to>
                                        <p:strVal val="visible"/>
                                      </p:to>
                                    </p:set>
                                    <p:animEffect transition="in" filter="dissolve">
                                      <p:cBhvr>
                                        <p:cTn id="159" dur="500"/>
                                        <p:tgtEl>
                                          <p:spTgt spid="329752">
                                            <p:txEl>
                                              <p:pRg st="0" end="0"/>
                                            </p:txEl>
                                          </p:spTgt>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329753">
                                            <p:txEl>
                                              <p:pRg st="0" end="0"/>
                                            </p:txEl>
                                          </p:spTgt>
                                        </p:tgtEl>
                                        <p:attrNameLst>
                                          <p:attrName>style.visibility</p:attrName>
                                        </p:attrNameLst>
                                      </p:cBhvr>
                                      <p:to>
                                        <p:strVal val="visible"/>
                                      </p:to>
                                    </p:set>
                                    <p:animEffect transition="in" filter="dissolve">
                                      <p:cBhvr>
                                        <p:cTn id="164" dur="500"/>
                                        <p:tgtEl>
                                          <p:spTgt spid="329753">
                                            <p:txEl>
                                              <p:pRg st="0" end="0"/>
                                            </p:txEl>
                                          </p:spTgt>
                                        </p:tgtEl>
                                      </p:cBhvr>
                                    </p:animEffect>
                                  </p:childTnLst>
                                </p:cTn>
                              </p:par>
                            </p:childTnLst>
                          </p:cTn>
                        </p:par>
                        <p:par>
                          <p:cTn id="165" fill="hold" nodeType="afterGroup">
                            <p:stCondLst>
                              <p:cond delay="500"/>
                            </p:stCondLst>
                            <p:childTnLst>
                              <p:par>
                                <p:cTn id="166" presetID="9" presetClass="entr" presetSubtype="0" fill="hold" nodeType="afterEffect">
                                  <p:stCondLst>
                                    <p:cond delay="0"/>
                                  </p:stCondLst>
                                  <p:childTnLst>
                                    <p:set>
                                      <p:cBhvr>
                                        <p:cTn id="167" dur="1" fill="hold">
                                          <p:stCondLst>
                                            <p:cond delay="0"/>
                                          </p:stCondLst>
                                        </p:cTn>
                                        <p:tgtEl>
                                          <p:spTgt spid="329754"/>
                                        </p:tgtEl>
                                        <p:attrNameLst>
                                          <p:attrName>style.visibility</p:attrName>
                                        </p:attrNameLst>
                                      </p:cBhvr>
                                      <p:to>
                                        <p:strVal val="visible"/>
                                      </p:to>
                                    </p:set>
                                    <p:animEffect transition="in" filter="dissolve">
                                      <p:cBhvr>
                                        <p:cTn id="168" dur="500"/>
                                        <p:tgtEl>
                                          <p:spTgt spid="329754"/>
                                        </p:tgtEl>
                                      </p:cBhvr>
                                    </p:animEffect>
                                  </p:childTnLst>
                                </p:cTn>
                              </p:par>
                            </p:childTnLst>
                          </p:cTn>
                        </p:par>
                        <p:par>
                          <p:cTn id="169" fill="hold" nodeType="afterGroup">
                            <p:stCondLst>
                              <p:cond delay="1000"/>
                            </p:stCondLst>
                            <p:childTnLst>
                              <p:par>
                                <p:cTn id="170" presetID="9" presetClass="entr" presetSubtype="0" fill="hold" nodeType="afterEffect">
                                  <p:stCondLst>
                                    <p:cond delay="0"/>
                                  </p:stCondLst>
                                  <p:childTnLst>
                                    <p:set>
                                      <p:cBhvr>
                                        <p:cTn id="171" dur="1" fill="hold">
                                          <p:stCondLst>
                                            <p:cond delay="0"/>
                                          </p:stCondLst>
                                        </p:cTn>
                                        <p:tgtEl>
                                          <p:spTgt spid="329755"/>
                                        </p:tgtEl>
                                        <p:attrNameLst>
                                          <p:attrName>style.visibility</p:attrName>
                                        </p:attrNameLst>
                                      </p:cBhvr>
                                      <p:to>
                                        <p:strVal val="visible"/>
                                      </p:to>
                                    </p:set>
                                    <p:animEffect transition="in" filter="dissolve">
                                      <p:cBhvr>
                                        <p:cTn id="172" dur="500"/>
                                        <p:tgtEl>
                                          <p:spTgt spid="329755"/>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329756">
                                            <p:txEl>
                                              <p:pRg st="0" end="0"/>
                                            </p:txEl>
                                          </p:spTgt>
                                        </p:tgtEl>
                                        <p:attrNameLst>
                                          <p:attrName>style.visibility</p:attrName>
                                        </p:attrNameLst>
                                      </p:cBhvr>
                                      <p:to>
                                        <p:strVal val="visible"/>
                                      </p:to>
                                    </p:set>
                                    <p:animEffect transition="in" filter="dissolve">
                                      <p:cBhvr>
                                        <p:cTn id="177" dur="500"/>
                                        <p:tgtEl>
                                          <p:spTgt spid="329756">
                                            <p:txEl>
                                              <p:pRg st="0" end="0"/>
                                            </p:txEl>
                                          </p:spTgt>
                                        </p:tgtEl>
                                      </p:cBhvr>
                                    </p:animEffect>
                                  </p:childTnLst>
                                </p:cTn>
                              </p:par>
                            </p:childTnLst>
                          </p:cTn>
                        </p:par>
                        <p:par>
                          <p:cTn id="178" fill="hold" nodeType="afterGroup">
                            <p:stCondLst>
                              <p:cond delay="500"/>
                            </p:stCondLst>
                            <p:childTnLst>
                              <p:par>
                                <p:cTn id="179" presetID="9" presetClass="entr" presetSubtype="0" fill="hold" nodeType="afterEffect">
                                  <p:stCondLst>
                                    <p:cond delay="0"/>
                                  </p:stCondLst>
                                  <p:childTnLst>
                                    <p:set>
                                      <p:cBhvr>
                                        <p:cTn id="180" dur="1" fill="hold">
                                          <p:stCondLst>
                                            <p:cond delay="0"/>
                                          </p:stCondLst>
                                        </p:cTn>
                                        <p:tgtEl>
                                          <p:spTgt spid="329758"/>
                                        </p:tgtEl>
                                        <p:attrNameLst>
                                          <p:attrName>style.visibility</p:attrName>
                                        </p:attrNameLst>
                                      </p:cBhvr>
                                      <p:to>
                                        <p:strVal val="visible"/>
                                      </p:to>
                                    </p:set>
                                    <p:animEffect transition="in" filter="dissolve">
                                      <p:cBhvr>
                                        <p:cTn id="181" dur="500"/>
                                        <p:tgtEl>
                                          <p:spTgt spid="329758"/>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9" presetClass="entr" presetSubtype="0" fill="hold" grpId="0" nodeType="clickEffect">
                                  <p:stCondLst>
                                    <p:cond delay="0"/>
                                  </p:stCondLst>
                                  <p:childTnLst>
                                    <p:set>
                                      <p:cBhvr>
                                        <p:cTn id="185" dur="1" fill="hold">
                                          <p:stCondLst>
                                            <p:cond delay="0"/>
                                          </p:stCondLst>
                                        </p:cTn>
                                        <p:tgtEl>
                                          <p:spTgt spid="329757">
                                            <p:txEl>
                                              <p:pRg st="0" end="0"/>
                                            </p:txEl>
                                          </p:spTgt>
                                        </p:tgtEl>
                                        <p:attrNameLst>
                                          <p:attrName>style.visibility</p:attrName>
                                        </p:attrNameLst>
                                      </p:cBhvr>
                                      <p:to>
                                        <p:strVal val="visible"/>
                                      </p:to>
                                    </p:set>
                                    <p:animEffect transition="in" filter="dissolve">
                                      <p:cBhvr>
                                        <p:cTn id="186" dur="500"/>
                                        <p:tgtEl>
                                          <p:spTgt spid="329757">
                                            <p:txEl>
                                              <p:pRg st="0" end="0"/>
                                            </p:txEl>
                                          </p:spTgt>
                                        </p:tgtEl>
                                      </p:cBhvr>
                                    </p:animEffect>
                                  </p:childTnLst>
                                </p:cTn>
                              </p:par>
                            </p:childTnLst>
                          </p:cTn>
                        </p:par>
                        <p:par>
                          <p:cTn id="187" fill="hold" nodeType="afterGroup">
                            <p:stCondLst>
                              <p:cond delay="500"/>
                            </p:stCondLst>
                            <p:childTnLst>
                              <p:par>
                                <p:cTn id="188" presetID="9" presetClass="entr" presetSubtype="0" fill="hold" nodeType="afterEffect">
                                  <p:stCondLst>
                                    <p:cond delay="0"/>
                                  </p:stCondLst>
                                  <p:childTnLst>
                                    <p:set>
                                      <p:cBhvr>
                                        <p:cTn id="189" dur="1" fill="hold">
                                          <p:stCondLst>
                                            <p:cond delay="0"/>
                                          </p:stCondLst>
                                        </p:cTn>
                                        <p:tgtEl>
                                          <p:spTgt spid="329759"/>
                                        </p:tgtEl>
                                        <p:attrNameLst>
                                          <p:attrName>style.visibility</p:attrName>
                                        </p:attrNameLst>
                                      </p:cBhvr>
                                      <p:to>
                                        <p:strVal val="visible"/>
                                      </p:to>
                                    </p:set>
                                    <p:animEffect transition="in" filter="dissolve">
                                      <p:cBhvr>
                                        <p:cTn id="190" dur="500"/>
                                        <p:tgtEl>
                                          <p:spTgt spid="329759"/>
                                        </p:tgtEl>
                                      </p:cBhvr>
                                    </p:animEffect>
                                  </p:childTnLst>
                                </p:cTn>
                              </p:par>
                            </p:childTnLst>
                          </p:cTn>
                        </p:par>
                        <p:par>
                          <p:cTn id="191" fill="hold" nodeType="afterGroup">
                            <p:stCondLst>
                              <p:cond delay="1000"/>
                            </p:stCondLst>
                            <p:childTnLst>
                              <p:par>
                                <p:cTn id="192" presetID="9" presetClass="entr" presetSubtype="0" fill="hold" grpId="0" nodeType="afterEffect">
                                  <p:stCondLst>
                                    <p:cond delay="0"/>
                                  </p:stCondLst>
                                  <p:childTnLst>
                                    <p:set>
                                      <p:cBhvr>
                                        <p:cTn id="193" dur="1" fill="hold">
                                          <p:stCondLst>
                                            <p:cond delay="0"/>
                                          </p:stCondLst>
                                        </p:cTn>
                                        <p:tgtEl>
                                          <p:spTgt spid="329776">
                                            <p:txEl>
                                              <p:pRg st="0" end="0"/>
                                            </p:txEl>
                                          </p:spTgt>
                                        </p:tgtEl>
                                        <p:attrNameLst>
                                          <p:attrName>style.visibility</p:attrName>
                                        </p:attrNameLst>
                                      </p:cBhvr>
                                      <p:to>
                                        <p:strVal val="visible"/>
                                      </p:to>
                                    </p:set>
                                    <p:animEffect transition="in" filter="dissolve">
                                      <p:cBhvr>
                                        <p:cTn id="194" dur="500"/>
                                        <p:tgtEl>
                                          <p:spTgt spid="329776">
                                            <p:txEl>
                                              <p:pRg st="0" end="0"/>
                                            </p:txEl>
                                          </p:spTgt>
                                        </p:tgtEl>
                                      </p:cBhvr>
                                    </p:animEffect>
                                  </p:childTnLst>
                                </p:cTn>
                              </p:par>
                            </p:childTnLst>
                          </p:cTn>
                        </p:par>
                        <p:par>
                          <p:cTn id="195" fill="hold" nodeType="afterGroup">
                            <p:stCondLst>
                              <p:cond delay="1500"/>
                            </p:stCondLst>
                            <p:childTnLst>
                              <p:par>
                                <p:cTn id="196" presetID="9" presetClass="entr" presetSubtype="0" fill="hold" nodeType="afterEffect">
                                  <p:stCondLst>
                                    <p:cond delay="0"/>
                                  </p:stCondLst>
                                  <p:childTnLst>
                                    <p:set>
                                      <p:cBhvr>
                                        <p:cTn id="197" dur="1" fill="hold">
                                          <p:stCondLst>
                                            <p:cond delay="0"/>
                                          </p:stCondLst>
                                        </p:cTn>
                                        <p:tgtEl>
                                          <p:spTgt spid="329777"/>
                                        </p:tgtEl>
                                        <p:attrNameLst>
                                          <p:attrName>style.visibility</p:attrName>
                                        </p:attrNameLst>
                                      </p:cBhvr>
                                      <p:to>
                                        <p:strVal val="visible"/>
                                      </p:to>
                                    </p:set>
                                    <p:animEffect transition="in" filter="dissolve">
                                      <p:cBhvr>
                                        <p:cTn id="198" dur="500"/>
                                        <p:tgtEl>
                                          <p:spTgt spid="329777"/>
                                        </p:tgtEl>
                                      </p:cBhvr>
                                    </p:animEffect>
                                  </p:childTnLst>
                                </p:cTn>
                              </p:par>
                            </p:childTnLst>
                          </p:cTn>
                        </p:par>
                        <p:par>
                          <p:cTn id="199" fill="hold" nodeType="afterGroup">
                            <p:stCondLst>
                              <p:cond delay="2000"/>
                            </p:stCondLst>
                            <p:childTnLst>
                              <p:par>
                                <p:cTn id="200" presetID="9" presetClass="entr" presetSubtype="0" fill="hold" grpId="0" nodeType="afterEffect">
                                  <p:stCondLst>
                                    <p:cond delay="0"/>
                                  </p:stCondLst>
                                  <p:childTnLst>
                                    <p:set>
                                      <p:cBhvr>
                                        <p:cTn id="201" dur="1" fill="hold">
                                          <p:stCondLst>
                                            <p:cond delay="0"/>
                                          </p:stCondLst>
                                        </p:cTn>
                                        <p:tgtEl>
                                          <p:spTgt spid="329778">
                                            <p:txEl>
                                              <p:pRg st="0" end="0"/>
                                            </p:txEl>
                                          </p:spTgt>
                                        </p:tgtEl>
                                        <p:attrNameLst>
                                          <p:attrName>style.visibility</p:attrName>
                                        </p:attrNameLst>
                                      </p:cBhvr>
                                      <p:to>
                                        <p:strVal val="visible"/>
                                      </p:to>
                                    </p:set>
                                    <p:animEffect transition="in" filter="dissolve">
                                      <p:cBhvr>
                                        <p:cTn id="202" dur="500"/>
                                        <p:tgtEl>
                                          <p:spTgt spid="3297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0" grpId="0" autoUpdateAnimBg="0"/>
      <p:bldP spid="329731" grpId="0" autoUpdateAnimBg="0"/>
      <p:bldP spid="329732" grpId="0" autoUpdateAnimBg="0"/>
      <p:bldP spid="329733" grpId="0" autoUpdateAnimBg="0"/>
      <p:bldP spid="329734" grpId="0" autoUpdateAnimBg="0"/>
      <p:bldP spid="329735" grpId="0" autoUpdateAnimBg="0"/>
      <p:bldP spid="329736" grpId="0" autoUpdateAnimBg="0"/>
      <p:bldP spid="329737" grpId="0" autoUpdateAnimBg="0"/>
      <p:bldP spid="329741" grpId="0" autoUpdateAnimBg="0"/>
      <p:bldP spid="329744" grpId="0" build="p" autoUpdateAnimBg="0"/>
      <p:bldP spid="329745" grpId="0" build="p" autoUpdateAnimBg="0"/>
      <p:bldP spid="329746" grpId="0" build="p" autoUpdateAnimBg="0"/>
      <p:bldP spid="329747" grpId="0" build="p" autoUpdateAnimBg="0"/>
      <p:bldP spid="329748" grpId="0" build="p" autoUpdateAnimBg="0"/>
      <p:bldP spid="329749" grpId="0" build="p" autoUpdateAnimBg="0"/>
      <p:bldP spid="329750" grpId="0" build="p" autoUpdateAnimBg="0"/>
      <p:bldP spid="329751" grpId="0" build="p" autoUpdateAnimBg="0"/>
      <p:bldP spid="329752" grpId="0" build="p" autoUpdateAnimBg="0"/>
      <p:bldP spid="329753" grpId="0" build="p" autoUpdateAnimBg="0"/>
      <p:bldP spid="329756" grpId="0" build="p" autoUpdateAnimBg="0"/>
      <p:bldP spid="329757" grpId="0" build="p" autoUpdateAnimBg="0"/>
      <p:bldP spid="329760" grpId="0" autoUpdateAnimBg="0"/>
      <p:bldP spid="329761" grpId="0" build="p" autoUpdateAnimBg="0" advAuto="0"/>
      <p:bldP spid="329762" grpId="0" animBg="1"/>
      <p:bldP spid="329763" grpId="0" autoUpdateAnimBg="0"/>
      <p:bldP spid="329774" grpId="0" animBg="1"/>
      <p:bldP spid="329775" grpId="0" build="p" autoUpdateAnimBg="0" advAuto="0"/>
      <p:bldP spid="329776" grpId="0" build="p" autoUpdateAnimBg="0"/>
      <p:bldP spid="329778" grpId="0" build="p" autoUpdateAnimBg="0"/>
      <p:bldP spid="329779" grpId="0" animBg="1"/>
      <p:bldP spid="329780" grpId="0"/>
      <p:bldP spid="329781" grpId="0"/>
      <p:bldP spid="32978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3417F"/>
        </a:solidFill>
        <a:effectLst/>
      </p:bgPr>
    </p:bg>
    <p:spTree>
      <p:nvGrpSpPr>
        <p:cNvPr id="1" name=""/>
        <p:cNvGrpSpPr/>
        <p:nvPr/>
      </p:nvGrpSpPr>
      <p:grpSpPr>
        <a:xfrm>
          <a:off x="0" y="0"/>
          <a:ext cx="0" cy="0"/>
          <a:chOff x="0" y="0"/>
          <a:chExt cx="0" cy="0"/>
        </a:xfrm>
      </p:grpSpPr>
      <p:sp>
        <p:nvSpPr>
          <p:cNvPr id="28674" name="日期占位符 3">
            <a:extLst>
              <a:ext uri="{FF2B5EF4-FFF2-40B4-BE49-F238E27FC236}">
                <a16:creationId xmlns:a16="http://schemas.microsoft.com/office/drawing/2014/main" id="{75D61947-9229-486A-A396-5DC08F39D0DC}"/>
              </a:ext>
            </a:extLst>
          </p:cNvPr>
          <p:cNvSpPr>
            <a:spLocks noGrp="1"/>
          </p:cNvSpPr>
          <p:nvPr>
            <p:ph type="dt" sz="quarter" idx="10"/>
          </p:nvPr>
        </p:nvSpPr>
        <p:spPr>
          <a:noFill/>
        </p:spPr>
        <p:txBody>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fld id="{D09777DA-B72D-44EA-9B85-AC36E442C8E8}" type="datetime1">
              <a:rPr kumimoji="0" lang="zh-CN" altLang="en-US" sz="1400" smtClean="0"/>
              <a:pPr eaLnBrk="1" hangingPunct="1">
                <a:spcBef>
                  <a:spcPct val="0"/>
                </a:spcBef>
                <a:buClrTx/>
                <a:buSzTx/>
                <a:buFontTx/>
                <a:buNone/>
              </a:pPr>
              <a:t>2020/10/16</a:t>
            </a:fld>
            <a:endParaRPr kumimoji="0" lang="en-US" altLang="zh-CN" sz="1400"/>
          </a:p>
        </p:txBody>
      </p:sp>
      <p:sp>
        <p:nvSpPr>
          <p:cNvPr id="28675" name="灯片编号占位符 5">
            <a:extLst>
              <a:ext uri="{FF2B5EF4-FFF2-40B4-BE49-F238E27FC236}">
                <a16:creationId xmlns:a16="http://schemas.microsoft.com/office/drawing/2014/main" id="{9240BEE8-5702-4568-82BA-B83576A2AE58}"/>
              </a:ext>
            </a:extLst>
          </p:cNvPr>
          <p:cNvSpPr>
            <a:spLocks noGrp="1"/>
          </p:cNvSpPr>
          <p:nvPr>
            <p:ph type="sldNum" sz="quarter" idx="12"/>
          </p:nvPr>
        </p:nvSpPr>
        <p:spPr>
          <a:noFill/>
        </p:spPr>
        <p:txBody>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fld id="{2C6499E5-6FE3-4647-8B5B-13AF73966339}" type="slidenum">
              <a:rPr kumimoji="0" lang="en-US" altLang="zh-CN" sz="1400"/>
              <a:pPr eaLnBrk="1" hangingPunct="1">
                <a:spcBef>
                  <a:spcPct val="0"/>
                </a:spcBef>
                <a:buClrTx/>
                <a:buSzTx/>
                <a:buFontTx/>
                <a:buNone/>
              </a:pPr>
              <a:t>14</a:t>
            </a:fld>
            <a:endParaRPr kumimoji="0" lang="en-US" altLang="zh-CN" sz="1400"/>
          </a:p>
        </p:txBody>
      </p:sp>
      <p:sp>
        <p:nvSpPr>
          <p:cNvPr id="330754" name="Text Box 2">
            <a:extLst>
              <a:ext uri="{FF2B5EF4-FFF2-40B4-BE49-F238E27FC236}">
                <a16:creationId xmlns:a16="http://schemas.microsoft.com/office/drawing/2014/main" id="{960D1489-BFA0-48C5-923E-012B724EB082}"/>
              </a:ext>
            </a:extLst>
          </p:cNvPr>
          <p:cNvSpPr txBox="1">
            <a:spLocks noChangeArrowheads="1"/>
          </p:cNvSpPr>
          <p:nvPr/>
        </p:nvSpPr>
        <p:spPr bwMode="auto">
          <a:xfrm>
            <a:off x="107950" y="44450"/>
            <a:ext cx="5410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b="1">
                <a:solidFill>
                  <a:srgbClr val="FFFFFF"/>
                </a:solidFill>
                <a:latin typeface="黑体" panose="02010609060101010101" pitchFamily="49" charset="-122"/>
                <a:ea typeface="黑体" panose="02010609060101010101" pitchFamily="49" charset="-122"/>
              </a:rPr>
              <a:t>(3).</a:t>
            </a:r>
            <a:r>
              <a:rPr lang="zh-CN" altLang="en-US" b="1">
                <a:solidFill>
                  <a:srgbClr val="FFFFFF"/>
                </a:solidFill>
                <a:latin typeface="黑体" panose="02010609060101010101" pitchFamily="49" charset="-122"/>
                <a:ea typeface="黑体" panose="02010609060101010101" pitchFamily="49" charset="-122"/>
              </a:rPr>
              <a:t>线路连接</a:t>
            </a:r>
          </a:p>
        </p:txBody>
      </p:sp>
      <p:sp>
        <p:nvSpPr>
          <p:cNvPr id="330755" name="Text Box 3">
            <a:extLst>
              <a:ext uri="{FF2B5EF4-FFF2-40B4-BE49-F238E27FC236}">
                <a16:creationId xmlns:a16="http://schemas.microsoft.com/office/drawing/2014/main" id="{0CA2BDC4-C488-4C05-82CF-76ED4603C370}"/>
              </a:ext>
            </a:extLst>
          </p:cNvPr>
          <p:cNvSpPr txBox="1">
            <a:spLocks noChangeArrowheads="1"/>
          </p:cNvSpPr>
          <p:nvPr/>
        </p:nvSpPr>
        <p:spPr bwMode="auto">
          <a:xfrm>
            <a:off x="323850" y="815975"/>
            <a:ext cx="1058863" cy="1592263"/>
          </a:xfrm>
          <a:prstGeom prst="rect">
            <a:avLst/>
          </a:prstGeom>
          <a:solidFill>
            <a:srgbClr val="CCFFFF"/>
          </a:solidFill>
          <a:ln w="3810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en-US" altLang="zh-CN" b="1">
              <a:solidFill>
                <a:srgbClr val="CCFFCC"/>
              </a:solidFill>
            </a:endParaRPr>
          </a:p>
          <a:p>
            <a:pPr eaLnBrk="1" hangingPunct="1">
              <a:spcBef>
                <a:spcPct val="0"/>
              </a:spcBef>
              <a:buClrTx/>
              <a:buSzTx/>
              <a:buFontTx/>
              <a:buNone/>
            </a:pPr>
            <a:r>
              <a:rPr lang="en-US" altLang="zh-CN" b="1">
                <a:solidFill>
                  <a:srgbClr val="000099"/>
                </a:solidFill>
              </a:rPr>
              <a:t>CPU</a:t>
            </a:r>
          </a:p>
          <a:p>
            <a:pPr eaLnBrk="1" hangingPunct="1">
              <a:spcBef>
                <a:spcPct val="0"/>
              </a:spcBef>
              <a:buClrTx/>
              <a:buSzTx/>
              <a:buFontTx/>
              <a:buNone/>
            </a:pPr>
            <a:endParaRPr lang="en-US" altLang="zh-CN" b="1">
              <a:solidFill>
                <a:srgbClr val="CCFFCC"/>
              </a:solidFill>
            </a:endParaRPr>
          </a:p>
        </p:txBody>
      </p:sp>
      <p:sp>
        <p:nvSpPr>
          <p:cNvPr id="330756" name="Text Box 4">
            <a:extLst>
              <a:ext uri="{FF2B5EF4-FFF2-40B4-BE49-F238E27FC236}">
                <a16:creationId xmlns:a16="http://schemas.microsoft.com/office/drawing/2014/main" id="{584ABE81-4438-40CD-8ADF-568CE718299E}"/>
              </a:ext>
            </a:extLst>
          </p:cNvPr>
          <p:cNvSpPr txBox="1">
            <a:spLocks noChangeArrowheads="1"/>
          </p:cNvSpPr>
          <p:nvPr/>
        </p:nvSpPr>
        <p:spPr bwMode="auto">
          <a:xfrm>
            <a:off x="6835775" y="4238625"/>
            <a:ext cx="165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solidFill>
                  <a:srgbClr val="CCFFFF"/>
                </a:solidFill>
              </a:rPr>
              <a:t>地址总线</a:t>
            </a:r>
          </a:p>
        </p:txBody>
      </p:sp>
      <p:sp>
        <p:nvSpPr>
          <p:cNvPr id="330757" name="Text Box 5">
            <a:extLst>
              <a:ext uri="{FF2B5EF4-FFF2-40B4-BE49-F238E27FC236}">
                <a16:creationId xmlns:a16="http://schemas.microsoft.com/office/drawing/2014/main" id="{A2DC7BB0-B230-446B-AC1E-458A31985926}"/>
              </a:ext>
            </a:extLst>
          </p:cNvPr>
          <p:cNvSpPr txBox="1">
            <a:spLocks noChangeArrowheads="1"/>
          </p:cNvSpPr>
          <p:nvPr/>
        </p:nvSpPr>
        <p:spPr bwMode="auto">
          <a:xfrm>
            <a:off x="4635500" y="1987550"/>
            <a:ext cx="1042988" cy="1252538"/>
          </a:xfrm>
          <a:prstGeom prst="rect">
            <a:avLst/>
          </a:prstGeom>
          <a:solidFill>
            <a:srgbClr val="FFFFCC"/>
          </a:solidFill>
          <a:ln w="25400">
            <a:solidFill>
              <a:srgbClr val="99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ClrTx/>
              <a:buSzTx/>
              <a:buFontTx/>
              <a:buNone/>
            </a:pPr>
            <a:r>
              <a:rPr lang="en-US" altLang="zh-CN" sz="2800" b="1">
                <a:solidFill>
                  <a:schemeClr val="hlink"/>
                </a:solidFill>
                <a:ea typeface="黑体" panose="02010609060101010101" pitchFamily="49" charset="-122"/>
              </a:rPr>
              <a:t>  </a:t>
            </a:r>
            <a:r>
              <a:rPr lang="en-US" altLang="zh-CN" sz="2800" b="1">
                <a:solidFill>
                  <a:srgbClr val="006600"/>
                </a:solidFill>
                <a:ea typeface="黑体" panose="02010609060101010101" pitchFamily="49" charset="-122"/>
              </a:rPr>
              <a:t>2K</a:t>
            </a:r>
          </a:p>
          <a:p>
            <a:pPr eaLnBrk="1" hangingPunct="1">
              <a:lnSpc>
                <a:spcPct val="95000"/>
              </a:lnSpc>
              <a:spcBef>
                <a:spcPct val="0"/>
              </a:spcBef>
              <a:buClrTx/>
              <a:buSzTx/>
              <a:buFontTx/>
              <a:buNone/>
            </a:pPr>
            <a:r>
              <a:rPr lang="en-US" altLang="zh-CN" sz="2600" b="1">
                <a:solidFill>
                  <a:srgbClr val="006600"/>
                </a:solidFill>
                <a:ea typeface="黑体" panose="02010609060101010101" pitchFamily="49" charset="-122"/>
              </a:rPr>
              <a:t>RAM</a:t>
            </a:r>
          </a:p>
          <a:p>
            <a:pPr eaLnBrk="1" hangingPunct="1">
              <a:lnSpc>
                <a:spcPct val="40000"/>
              </a:lnSpc>
              <a:spcBef>
                <a:spcPct val="0"/>
              </a:spcBef>
              <a:buClrTx/>
              <a:buSzTx/>
              <a:buFontTx/>
              <a:buNone/>
            </a:pPr>
            <a:endParaRPr lang="en-US" altLang="zh-CN" sz="2600" b="1">
              <a:solidFill>
                <a:srgbClr val="006600"/>
              </a:solidFill>
              <a:ea typeface="黑体" panose="02010609060101010101" pitchFamily="49" charset="-122"/>
            </a:endParaRPr>
          </a:p>
        </p:txBody>
      </p:sp>
      <p:sp>
        <p:nvSpPr>
          <p:cNvPr id="330758" name="Text Box 6">
            <a:extLst>
              <a:ext uri="{FF2B5EF4-FFF2-40B4-BE49-F238E27FC236}">
                <a16:creationId xmlns:a16="http://schemas.microsoft.com/office/drawing/2014/main" id="{5899EE29-81D0-4E32-9607-911E4D53F8F2}"/>
              </a:ext>
            </a:extLst>
          </p:cNvPr>
          <p:cNvSpPr txBox="1">
            <a:spLocks noChangeArrowheads="1"/>
          </p:cNvSpPr>
          <p:nvPr/>
        </p:nvSpPr>
        <p:spPr bwMode="auto">
          <a:xfrm>
            <a:off x="2447925" y="1966913"/>
            <a:ext cx="1060450" cy="1252537"/>
          </a:xfrm>
          <a:prstGeom prst="rect">
            <a:avLst/>
          </a:prstGeom>
          <a:solidFill>
            <a:srgbClr val="FFFFCC"/>
          </a:solidFill>
          <a:ln w="25400">
            <a:solidFill>
              <a:srgbClr val="99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ClrTx/>
              <a:buSzTx/>
              <a:buFontTx/>
              <a:buNone/>
            </a:pPr>
            <a:r>
              <a:rPr lang="en-US" altLang="zh-CN" sz="2800" b="1">
                <a:solidFill>
                  <a:schemeClr val="hlink"/>
                </a:solidFill>
                <a:ea typeface="黑体" panose="02010609060101010101" pitchFamily="49" charset="-122"/>
              </a:rPr>
              <a:t>  </a:t>
            </a:r>
            <a:r>
              <a:rPr lang="en-US" altLang="zh-CN" sz="2800" b="1">
                <a:solidFill>
                  <a:srgbClr val="006600"/>
                </a:solidFill>
                <a:ea typeface="黑体" panose="02010609060101010101" pitchFamily="49" charset="-122"/>
              </a:rPr>
              <a:t>2K</a:t>
            </a:r>
          </a:p>
          <a:p>
            <a:pPr eaLnBrk="1" hangingPunct="1">
              <a:lnSpc>
                <a:spcPct val="95000"/>
              </a:lnSpc>
              <a:spcBef>
                <a:spcPct val="0"/>
              </a:spcBef>
              <a:buClrTx/>
              <a:buSzTx/>
              <a:buFontTx/>
              <a:buNone/>
            </a:pPr>
            <a:r>
              <a:rPr lang="en-US" altLang="zh-CN" sz="2600" b="1">
                <a:solidFill>
                  <a:srgbClr val="006600"/>
                </a:solidFill>
                <a:ea typeface="黑体" panose="02010609060101010101" pitchFamily="49" charset="-122"/>
              </a:rPr>
              <a:t>ROM</a:t>
            </a:r>
          </a:p>
          <a:p>
            <a:pPr eaLnBrk="1" hangingPunct="1">
              <a:lnSpc>
                <a:spcPct val="40000"/>
              </a:lnSpc>
              <a:spcBef>
                <a:spcPct val="0"/>
              </a:spcBef>
              <a:buClrTx/>
              <a:buSzTx/>
              <a:buFontTx/>
              <a:buNone/>
            </a:pPr>
            <a:endParaRPr lang="en-US" altLang="zh-CN" sz="2600" b="1">
              <a:solidFill>
                <a:srgbClr val="006600"/>
              </a:solidFill>
              <a:ea typeface="黑体" panose="02010609060101010101" pitchFamily="49" charset="-122"/>
            </a:endParaRPr>
          </a:p>
        </p:txBody>
      </p:sp>
      <p:sp>
        <p:nvSpPr>
          <p:cNvPr id="330759" name="Text Box 7">
            <a:extLst>
              <a:ext uri="{FF2B5EF4-FFF2-40B4-BE49-F238E27FC236}">
                <a16:creationId xmlns:a16="http://schemas.microsoft.com/office/drawing/2014/main" id="{3391818F-B794-4B4F-8E80-CD3359B26985}"/>
              </a:ext>
            </a:extLst>
          </p:cNvPr>
          <p:cNvSpPr txBox="1">
            <a:spLocks noChangeArrowheads="1"/>
          </p:cNvSpPr>
          <p:nvPr/>
        </p:nvSpPr>
        <p:spPr bwMode="auto">
          <a:xfrm>
            <a:off x="6829425" y="2028825"/>
            <a:ext cx="1042988" cy="1252538"/>
          </a:xfrm>
          <a:prstGeom prst="rect">
            <a:avLst/>
          </a:prstGeom>
          <a:solidFill>
            <a:srgbClr val="FFFFCC"/>
          </a:solidFill>
          <a:ln w="25400">
            <a:solidFill>
              <a:srgbClr val="99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ClrTx/>
              <a:buSzTx/>
              <a:buFontTx/>
              <a:buNone/>
            </a:pPr>
            <a:r>
              <a:rPr lang="en-US" altLang="zh-CN" sz="2800" b="1">
                <a:solidFill>
                  <a:schemeClr val="hlink"/>
                </a:solidFill>
                <a:ea typeface="黑体" panose="02010609060101010101" pitchFamily="49" charset="-122"/>
              </a:rPr>
              <a:t>  </a:t>
            </a:r>
            <a:r>
              <a:rPr lang="en-US" altLang="zh-CN" sz="2800" b="1">
                <a:solidFill>
                  <a:srgbClr val="006600"/>
                </a:solidFill>
                <a:ea typeface="黑体" panose="02010609060101010101" pitchFamily="49" charset="-122"/>
              </a:rPr>
              <a:t>1K</a:t>
            </a:r>
          </a:p>
          <a:p>
            <a:pPr eaLnBrk="1" hangingPunct="1">
              <a:lnSpc>
                <a:spcPct val="95000"/>
              </a:lnSpc>
              <a:spcBef>
                <a:spcPct val="0"/>
              </a:spcBef>
              <a:buClrTx/>
              <a:buSzTx/>
              <a:buFontTx/>
              <a:buNone/>
            </a:pPr>
            <a:r>
              <a:rPr lang="en-US" altLang="zh-CN" sz="2600" b="1">
                <a:solidFill>
                  <a:srgbClr val="006600"/>
                </a:solidFill>
                <a:ea typeface="黑体" panose="02010609060101010101" pitchFamily="49" charset="-122"/>
              </a:rPr>
              <a:t>RAM</a:t>
            </a:r>
          </a:p>
          <a:p>
            <a:pPr eaLnBrk="1" hangingPunct="1">
              <a:lnSpc>
                <a:spcPct val="40000"/>
              </a:lnSpc>
              <a:spcBef>
                <a:spcPct val="0"/>
              </a:spcBef>
              <a:buClrTx/>
              <a:buSzTx/>
              <a:buFontTx/>
              <a:buNone/>
            </a:pPr>
            <a:endParaRPr lang="en-US" altLang="zh-CN" sz="2600" b="1">
              <a:solidFill>
                <a:srgbClr val="006600"/>
              </a:solidFill>
              <a:ea typeface="黑体" panose="02010609060101010101" pitchFamily="49" charset="-122"/>
            </a:endParaRPr>
          </a:p>
        </p:txBody>
      </p:sp>
      <p:grpSp>
        <p:nvGrpSpPr>
          <p:cNvPr id="330760" name="Group 8">
            <a:extLst>
              <a:ext uri="{FF2B5EF4-FFF2-40B4-BE49-F238E27FC236}">
                <a16:creationId xmlns:a16="http://schemas.microsoft.com/office/drawing/2014/main" id="{43ADAEF1-D5CE-490E-A499-9E39AEBCEEC7}"/>
              </a:ext>
            </a:extLst>
          </p:cNvPr>
          <p:cNvGrpSpPr>
            <a:grpSpLocks/>
          </p:cNvGrpSpPr>
          <p:nvPr/>
        </p:nvGrpSpPr>
        <p:grpSpPr bwMode="auto">
          <a:xfrm>
            <a:off x="1370013" y="434975"/>
            <a:ext cx="7499350" cy="1547813"/>
            <a:chOff x="1036" y="121"/>
            <a:chExt cx="4724" cy="975"/>
          </a:xfrm>
        </p:grpSpPr>
        <p:sp>
          <p:nvSpPr>
            <p:cNvPr id="28757" name="Text Box 9">
              <a:extLst>
                <a:ext uri="{FF2B5EF4-FFF2-40B4-BE49-F238E27FC236}">
                  <a16:creationId xmlns:a16="http://schemas.microsoft.com/office/drawing/2014/main" id="{6843960E-7BBE-41AC-856D-DF655AD9A2A9}"/>
                </a:ext>
              </a:extLst>
            </p:cNvPr>
            <p:cNvSpPr txBox="1">
              <a:spLocks noChangeArrowheads="1"/>
            </p:cNvSpPr>
            <p:nvPr/>
          </p:nvSpPr>
          <p:spPr bwMode="auto">
            <a:xfrm>
              <a:off x="2496" y="121"/>
              <a:ext cx="109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3000" b="1">
                  <a:solidFill>
                    <a:srgbClr val="CCFFFF"/>
                  </a:solidFill>
                </a:rPr>
                <a:t>数据总线</a:t>
              </a:r>
            </a:p>
          </p:txBody>
        </p:sp>
        <p:sp>
          <p:nvSpPr>
            <p:cNvPr id="28758" name="AutoShape 10">
              <a:extLst>
                <a:ext uri="{FF2B5EF4-FFF2-40B4-BE49-F238E27FC236}">
                  <a16:creationId xmlns:a16="http://schemas.microsoft.com/office/drawing/2014/main" id="{4E3D1C13-AF45-4BBC-867B-EB3A76901736}"/>
                </a:ext>
              </a:extLst>
            </p:cNvPr>
            <p:cNvSpPr>
              <a:spLocks noChangeArrowheads="1"/>
            </p:cNvSpPr>
            <p:nvPr/>
          </p:nvSpPr>
          <p:spPr bwMode="auto">
            <a:xfrm flipV="1">
              <a:off x="1972" y="536"/>
              <a:ext cx="162" cy="536"/>
            </a:xfrm>
            <a:prstGeom prst="downArrow">
              <a:avLst>
                <a:gd name="adj1" fmla="val 50000"/>
                <a:gd name="adj2" fmla="val 82716"/>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nvGrpSpPr>
            <p:cNvPr id="28759" name="Group 11">
              <a:extLst>
                <a:ext uri="{FF2B5EF4-FFF2-40B4-BE49-F238E27FC236}">
                  <a16:creationId xmlns:a16="http://schemas.microsoft.com/office/drawing/2014/main" id="{B68A372D-FD95-44C4-A498-FEEC7C55C963}"/>
                </a:ext>
              </a:extLst>
            </p:cNvPr>
            <p:cNvGrpSpPr>
              <a:grpSpLocks/>
            </p:cNvGrpSpPr>
            <p:nvPr/>
          </p:nvGrpSpPr>
          <p:grpSpPr bwMode="auto">
            <a:xfrm>
              <a:off x="1036" y="458"/>
              <a:ext cx="4275" cy="122"/>
              <a:chOff x="1036" y="377"/>
              <a:chExt cx="4275" cy="122"/>
            </a:xfrm>
          </p:grpSpPr>
          <p:sp>
            <p:nvSpPr>
              <p:cNvPr id="28765" name="AutoShape 12">
                <a:extLst>
                  <a:ext uri="{FF2B5EF4-FFF2-40B4-BE49-F238E27FC236}">
                    <a16:creationId xmlns:a16="http://schemas.microsoft.com/office/drawing/2014/main" id="{A9674F59-BF21-452C-B4D6-B705397A023B}"/>
                  </a:ext>
                </a:extLst>
              </p:cNvPr>
              <p:cNvSpPr>
                <a:spLocks noChangeArrowheads="1"/>
              </p:cNvSpPr>
              <p:nvPr/>
            </p:nvSpPr>
            <p:spPr bwMode="auto">
              <a:xfrm>
                <a:off x="4639" y="377"/>
                <a:ext cx="672" cy="121"/>
              </a:xfrm>
              <a:prstGeom prst="rightArrow">
                <a:avLst>
                  <a:gd name="adj1" fmla="val 50000"/>
                  <a:gd name="adj2" fmla="val 138843"/>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766" name="Rectangle 13">
                <a:extLst>
                  <a:ext uri="{FF2B5EF4-FFF2-40B4-BE49-F238E27FC236}">
                    <a16:creationId xmlns:a16="http://schemas.microsoft.com/office/drawing/2014/main" id="{4ED3F642-C27C-4743-825F-DDF5BBE73FC8}"/>
                  </a:ext>
                </a:extLst>
              </p:cNvPr>
              <p:cNvSpPr>
                <a:spLocks noChangeArrowheads="1"/>
              </p:cNvSpPr>
              <p:nvPr/>
            </p:nvSpPr>
            <p:spPr bwMode="auto">
              <a:xfrm>
                <a:off x="1568" y="407"/>
                <a:ext cx="3194" cy="64"/>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767" name="AutoShape 14">
                <a:extLst>
                  <a:ext uri="{FF2B5EF4-FFF2-40B4-BE49-F238E27FC236}">
                    <a16:creationId xmlns:a16="http://schemas.microsoft.com/office/drawing/2014/main" id="{C1B329AE-BBF5-4358-B0DC-20D24E54B8B6}"/>
                  </a:ext>
                </a:extLst>
              </p:cNvPr>
              <p:cNvSpPr>
                <a:spLocks noChangeArrowheads="1"/>
              </p:cNvSpPr>
              <p:nvPr/>
            </p:nvSpPr>
            <p:spPr bwMode="auto">
              <a:xfrm flipH="1">
                <a:off x="1036" y="383"/>
                <a:ext cx="672" cy="116"/>
              </a:xfrm>
              <a:prstGeom prst="rightArrow">
                <a:avLst>
                  <a:gd name="adj1" fmla="val 50000"/>
                  <a:gd name="adj2" fmla="val 144828"/>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28760" name="AutoShape 15">
              <a:extLst>
                <a:ext uri="{FF2B5EF4-FFF2-40B4-BE49-F238E27FC236}">
                  <a16:creationId xmlns:a16="http://schemas.microsoft.com/office/drawing/2014/main" id="{324590E1-0C47-4BDD-A86E-6E79181EBD15}"/>
                </a:ext>
              </a:extLst>
            </p:cNvPr>
            <p:cNvSpPr>
              <a:spLocks noChangeArrowheads="1"/>
            </p:cNvSpPr>
            <p:nvPr/>
          </p:nvSpPr>
          <p:spPr bwMode="auto">
            <a:xfrm>
              <a:off x="3324" y="546"/>
              <a:ext cx="141" cy="535"/>
            </a:xfrm>
            <a:prstGeom prst="upDownArrow">
              <a:avLst>
                <a:gd name="adj1" fmla="val 50000"/>
                <a:gd name="adj2" fmla="val 75887"/>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761" name="AutoShape 16">
              <a:extLst>
                <a:ext uri="{FF2B5EF4-FFF2-40B4-BE49-F238E27FC236}">
                  <a16:creationId xmlns:a16="http://schemas.microsoft.com/office/drawing/2014/main" id="{BF404060-A38B-49FB-98E6-4D4CAD4CF1CA}"/>
                </a:ext>
              </a:extLst>
            </p:cNvPr>
            <p:cNvSpPr>
              <a:spLocks noChangeArrowheads="1"/>
            </p:cNvSpPr>
            <p:nvPr/>
          </p:nvSpPr>
          <p:spPr bwMode="auto">
            <a:xfrm>
              <a:off x="4693" y="561"/>
              <a:ext cx="141" cy="535"/>
            </a:xfrm>
            <a:prstGeom prst="upDownArrow">
              <a:avLst>
                <a:gd name="adj1" fmla="val 50000"/>
                <a:gd name="adj2" fmla="val 75887"/>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762" name="Text Box 17">
              <a:extLst>
                <a:ext uri="{FF2B5EF4-FFF2-40B4-BE49-F238E27FC236}">
                  <a16:creationId xmlns:a16="http://schemas.microsoft.com/office/drawing/2014/main" id="{DCF63E9A-100C-4FEA-9B53-57B1BF514626}"/>
                </a:ext>
              </a:extLst>
            </p:cNvPr>
            <p:cNvSpPr txBox="1">
              <a:spLocks noChangeArrowheads="1"/>
            </p:cNvSpPr>
            <p:nvPr/>
          </p:nvSpPr>
          <p:spPr bwMode="auto">
            <a:xfrm>
              <a:off x="2162" y="606"/>
              <a:ext cx="93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rgbClr val="CCFFFF"/>
                  </a:solidFill>
                </a:rPr>
                <a:t>D</a:t>
              </a:r>
              <a:r>
                <a:rPr lang="en-US" altLang="zh-CN" sz="3600" b="1" baseline="-16000">
                  <a:solidFill>
                    <a:srgbClr val="CCFFFF"/>
                  </a:solidFill>
                </a:rPr>
                <a:t>7</a:t>
              </a:r>
              <a:r>
                <a:rPr lang="en-US" altLang="zh-CN" sz="3600" b="1">
                  <a:solidFill>
                    <a:srgbClr val="CCFFFF"/>
                  </a:solidFill>
                </a:rPr>
                <a:t>~</a:t>
              </a:r>
              <a:r>
                <a:rPr lang="en-US" altLang="zh-CN" sz="2800" b="1">
                  <a:solidFill>
                    <a:srgbClr val="CCFFFF"/>
                  </a:solidFill>
                </a:rPr>
                <a:t>D</a:t>
              </a:r>
              <a:r>
                <a:rPr lang="en-US" altLang="zh-CN" sz="3600" b="1" baseline="-16000">
                  <a:solidFill>
                    <a:srgbClr val="CCFFFF"/>
                  </a:solidFill>
                </a:rPr>
                <a:t>0</a:t>
              </a:r>
            </a:p>
          </p:txBody>
        </p:sp>
        <p:sp>
          <p:nvSpPr>
            <p:cNvPr id="28763" name="Text Box 18">
              <a:extLst>
                <a:ext uri="{FF2B5EF4-FFF2-40B4-BE49-F238E27FC236}">
                  <a16:creationId xmlns:a16="http://schemas.microsoft.com/office/drawing/2014/main" id="{29BA0640-A5FA-4D65-A0AC-1C0DAE324028}"/>
                </a:ext>
              </a:extLst>
            </p:cNvPr>
            <p:cNvSpPr txBox="1">
              <a:spLocks noChangeArrowheads="1"/>
            </p:cNvSpPr>
            <p:nvPr/>
          </p:nvSpPr>
          <p:spPr bwMode="auto">
            <a:xfrm>
              <a:off x="3420" y="581"/>
              <a:ext cx="93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rgbClr val="CCFFFF"/>
                  </a:solidFill>
                </a:rPr>
                <a:t>D</a:t>
              </a:r>
              <a:r>
                <a:rPr lang="en-US" altLang="zh-CN" sz="3600" b="1" baseline="-16000">
                  <a:solidFill>
                    <a:srgbClr val="CCFFFF"/>
                  </a:solidFill>
                </a:rPr>
                <a:t>7</a:t>
              </a:r>
              <a:r>
                <a:rPr lang="en-US" altLang="zh-CN" sz="3600" b="1">
                  <a:solidFill>
                    <a:srgbClr val="CCFFFF"/>
                  </a:solidFill>
                </a:rPr>
                <a:t>~</a:t>
              </a:r>
              <a:r>
                <a:rPr lang="en-US" altLang="zh-CN" sz="2800" b="1">
                  <a:solidFill>
                    <a:srgbClr val="CCFFFF"/>
                  </a:solidFill>
                </a:rPr>
                <a:t>D</a:t>
              </a:r>
              <a:r>
                <a:rPr lang="en-US" altLang="zh-CN" sz="3600" b="1" baseline="-16000">
                  <a:solidFill>
                    <a:srgbClr val="CCFFFF"/>
                  </a:solidFill>
                </a:rPr>
                <a:t>0</a:t>
              </a:r>
            </a:p>
          </p:txBody>
        </p:sp>
        <p:sp>
          <p:nvSpPr>
            <p:cNvPr id="28764" name="Text Box 19">
              <a:extLst>
                <a:ext uri="{FF2B5EF4-FFF2-40B4-BE49-F238E27FC236}">
                  <a16:creationId xmlns:a16="http://schemas.microsoft.com/office/drawing/2014/main" id="{C8244BA2-52F9-4217-885F-62DBBD6BD946}"/>
                </a:ext>
              </a:extLst>
            </p:cNvPr>
            <p:cNvSpPr txBox="1">
              <a:spLocks noChangeArrowheads="1"/>
            </p:cNvSpPr>
            <p:nvPr/>
          </p:nvSpPr>
          <p:spPr bwMode="auto">
            <a:xfrm>
              <a:off x="4830" y="631"/>
              <a:ext cx="93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rgbClr val="CCFFFF"/>
                  </a:solidFill>
                </a:rPr>
                <a:t>D</a:t>
              </a:r>
              <a:r>
                <a:rPr lang="en-US" altLang="zh-CN" sz="3600" b="1" baseline="-16000">
                  <a:solidFill>
                    <a:srgbClr val="CCFFFF"/>
                  </a:solidFill>
                </a:rPr>
                <a:t>7</a:t>
              </a:r>
              <a:r>
                <a:rPr lang="en-US" altLang="zh-CN" sz="3600" b="1">
                  <a:solidFill>
                    <a:srgbClr val="CCFFFF"/>
                  </a:solidFill>
                </a:rPr>
                <a:t>~</a:t>
              </a:r>
              <a:r>
                <a:rPr lang="en-US" altLang="zh-CN" sz="2800" b="1">
                  <a:solidFill>
                    <a:srgbClr val="CCFFFF"/>
                  </a:solidFill>
                </a:rPr>
                <a:t>D</a:t>
              </a:r>
              <a:r>
                <a:rPr lang="en-US" altLang="zh-CN" sz="3600" b="1" baseline="-16000">
                  <a:solidFill>
                    <a:srgbClr val="CCFFFF"/>
                  </a:solidFill>
                </a:rPr>
                <a:t>0</a:t>
              </a:r>
            </a:p>
          </p:txBody>
        </p:sp>
      </p:grpSp>
      <p:grpSp>
        <p:nvGrpSpPr>
          <p:cNvPr id="330772" name="Group 20">
            <a:extLst>
              <a:ext uri="{FF2B5EF4-FFF2-40B4-BE49-F238E27FC236}">
                <a16:creationId xmlns:a16="http://schemas.microsoft.com/office/drawing/2014/main" id="{48059E96-F694-41EC-B817-636D7D4BE122}"/>
              </a:ext>
            </a:extLst>
          </p:cNvPr>
          <p:cNvGrpSpPr>
            <a:grpSpLocks/>
          </p:cNvGrpSpPr>
          <p:nvPr/>
        </p:nvGrpSpPr>
        <p:grpSpPr bwMode="auto">
          <a:xfrm>
            <a:off x="1246188" y="4551363"/>
            <a:ext cx="1765300" cy="1639887"/>
            <a:chOff x="877" y="2714"/>
            <a:chExt cx="1112" cy="1033"/>
          </a:xfrm>
        </p:grpSpPr>
        <p:grpSp>
          <p:nvGrpSpPr>
            <p:cNvPr id="28749" name="Group 21">
              <a:extLst>
                <a:ext uri="{FF2B5EF4-FFF2-40B4-BE49-F238E27FC236}">
                  <a16:creationId xmlns:a16="http://schemas.microsoft.com/office/drawing/2014/main" id="{E6155640-1DFA-48F9-8A66-1A15AF1F0294}"/>
                </a:ext>
              </a:extLst>
            </p:cNvPr>
            <p:cNvGrpSpPr>
              <a:grpSpLocks/>
            </p:cNvGrpSpPr>
            <p:nvPr/>
          </p:nvGrpSpPr>
          <p:grpSpPr bwMode="auto">
            <a:xfrm rot="-5400000">
              <a:off x="1213" y="2618"/>
              <a:ext cx="283" cy="475"/>
              <a:chOff x="1223" y="2850"/>
              <a:chExt cx="283" cy="475"/>
            </a:xfrm>
          </p:grpSpPr>
          <p:sp>
            <p:nvSpPr>
              <p:cNvPr id="28753" name="Rectangle 22">
                <a:extLst>
                  <a:ext uri="{FF2B5EF4-FFF2-40B4-BE49-F238E27FC236}">
                    <a16:creationId xmlns:a16="http://schemas.microsoft.com/office/drawing/2014/main" id="{A6964013-85DA-4D4D-8E80-BE1262642118}"/>
                  </a:ext>
                </a:extLst>
              </p:cNvPr>
              <p:cNvSpPr>
                <a:spLocks noChangeArrowheads="1"/>
              </p:cNvSpPr>
              <p:nvPr/>
            </p:nvSpPr>
            <p:spPr bwMode="auto">
              <a:xfrm>
                <a:off x="1223" y="2850"/>
                <a:ext cx="283" cy="475"/>
              </a:xfrm>
              <a:prstGeom prst="rect">
                <a:avLst/>
              </a:prstGeom>
              <a:noFill/>
              <a:ln w="28575">
                <a:solidFill>
                  <a:srgbClr val="CC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nvGrpSpPr>
              <p:cNvPr id="28754" name="Group 23">
                <a:extLst>
                  <a:ext uri="{FF2B5EF4-FFF2-40B4-BE49-F238E27FC236}">
                    <a16:creationId xmlns:a16="http://schemas.microsoft.com/office/drawing/2014/main" id="{A32B8C8B-B484-4DF6-9A3A-D27CD58617C9}"/>
                  </a:ext>
                </a:extLst>
              </p:cNvPr>
              <p:cNvGrpSpPr>
                <a:grpSpLocks/>
              </p:cNvGrpSpPr>
              <p:nvPr/>
            </p:nvGrpSpPr>
            <p:grpSpPr bwMode="auto">
              <a:xfrm>
                <a:off x="1273" y="2981"/>
                <a:ext cx="190" cy="190"/>
                <a:chOff x="1738" y="3001"/>
                <a:chExt cx="202" cy="202"/>
              </a:xfrm>
            </p:grpSpPr>
            <p:sp>
              <p:nvSpPr>
                <p:cNvPr id="28755" name="Line 24">
                  <a:extLst>
                    <a:ext uri="{FF2B5EF4-FFF2-40B4-BE49-F238E27FC236}">
                      <a16:creationId xmlns:a16="http://schemas.microsoft.com/office/drawing/2014/main" id="{BE3B5861-37BD-4F05-89E2-881DFE2A494C}"/>
                    </a:ext>
                  </a:extLst>
                </p:cNvPr>
                <p:cNvSpPr>
                  <a:spLocks noChangeShapeType="1"/>
                </p:cNvSpPr>
                <p:nvPr/>
              </p:nvSpPr>
              <p:spPr bwMode="auto">
                <a:xfrm>
                  <a:off x="1738" y="3102"/>
                  <a:ext cx="202" cy="0"/>
                </a:xfrm>
                <a:prstGeom prst="line">
                  <a:avLst/>
                </a:prstGeom>
                <a:noFill/>
                <a:ln w="2540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56" name="Line 25">
                  <a:extLst>
                    <a:ext uri="{FF2B5EF4-FFF2-40B4-BE49-F238E27FC236}">
                      <a16:creationId xmlns:a16="http://schemas.microsoft.com/office/drawing/2014/main" id="{7D101339-9563-4EED-95CC-FBCC98C61EBB}"/>
                    </a:ext>
                  </a:extLst>
                </p:cNvPr>
                <p:cNvSpPr>
                  <a:spLocks noChangeShapeType="1"/>
                </p:cNvSpPr>
                <p:nvPr/>
              </p:nvSpPr>
              <p:spPr bwMode="auto">
                <a:xfrm>
                  <a:off x="1839" y="3001"/>
                  <a:ext cx="0" cy="202"/>
                </a:xfrm>
                <a:prstGeom prst="line">
                  <a:avLst/>
                </a:prstGeom>
                <a:noFill/>
                <a:ln w="2540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8750" name="Rectangle 26">
              <a:extLst>
                <a:ext uri="{FF2B5EF4-FFF2-40B4-BE49-F238E27FC236}">
                  <a16:creationId xmlns:a16="http://schemas.microsoft.com/office/drawing/2014/main" id="{D5A06C88-C719-4F79-A4E1-AA361F19C904}"/>
                </a:ext>
              </a:extLst>
            </p:cNvPr>
            <p:cNvSpPr>
              <a:spLocks noChangeArrowheads="1"/>
            </p:cNvSpPr>
            <p:nvPr/>
          </p:nvSpPr>
          <p:spPr bwMode="auto">
            <a:xfrm>
              <a:off x="877" y="3382"/>
              <a:ext cx="111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b="1">
                  <a:solidFill>
                    <a:srgbClr val="CCFFFF"/>
                  </a:solidFill>
                </a:rPr>
                <a:t>A</a:t>
              </a:r>
              <a:r>
                <a:rPr lang="en-US" altLang="zh-CN" sz="3600" b="1" baseline="-16000">
                  <a:solidFill>
                    <a:srgbClr val="CCFFFF"/>
                  </a:solidFill>
                </a:rPr>
                <a:t>12</a:t>
              </a:r>
              <a:r>
                <a:rPr lang="en-US" altLang="zh-CN" sz="2400" b="1">
                  <a:solidFill>
                    <a:srgbClr val="CCFFFF"/>
                  </a:solidFill>
                </a:rPr>
                <a:t>     </a:t>
              </a:r>
              <a:r>
                <a:rPr lang="en-US" altLang="zh-CN" b="1">
                  <a:solidFill>
                    <a:srgbClr val="CCFFFF"/>
                  </a:solidFill>
                </a:rPr>
                <a:t>A</a:t>
              </a:r>
              <a:r>
                <a:rPr lang="en-US" altLang="zh-CN" sz="3600" b="1" baseline="-16000">
                  <a:solidFill>
                    <a:srgbClr val="CCFFFF"/>
                  </a:solidFill>
                </a:rPr>
                <a:t>11</a:t>
              </a:r>
              <a:r>
                <a:rPr lang="en-US" altLang="zh-CN" sz="2400" b="1">
                  <a:solidFill>
                    <a:srgbClr val="CCFFFF"/>
                  </a:solidFill>
                </a:rPr>
                <a:t> </a:t>
              </a:r>
            </a:p>
          </p:txBody>
        </p:sp>
        <p:sp>
          <p:nvSpPr>
            <p:cNvPr id="28751" name="Freeform 27">
              <a:extLst>
                <a:ext uri="{FF2B5EF4-FFF2-40B4-BE49-F238E27FC236}">
                  <a16:creationId xmlns:a16="http://schemas.microsoft.com/office/drawing/2014/main" id="{0C5A2243-2C38-401E-B16D-A79B7801078D}"/>
                </a:ext>
              </a:extLst>
            </p:cNvPr>
            <p:cNvSpPr>
              <a:spLocks/>
            </p:cNvSpPr>
            <p:nvPr/>
          </p:nvSpPr>
          <p:spPr bwMode="auto">
            <a:xfrm>
              <a:off x="1030" y="3001"/>
              <a:ext cx="202" cy="425"/>
            </a:xfrm>
            <a:custGeom>
              <a:avLst/>
              <a:gdLst>
                <a:gd name="T0" fmla="*/ 202 w 202"/>
                <a:gd name="T1" fmla="*/ 0 h 425"/>
                <a:gd name="T2" fmla="*/ 202 w 202"/>
                <a:gd name="T3" fmla="*/ 182 h 425"/>
                <a:gd name="T4" fmla="*/ 0 w 202"/>
                <a:gd name="T5" fmla="*/ 182 h 425"/>
                <a:gd name="T6" fmla="*/ 0 w 202"/>
                <a:gd name="T7" fmla="*/ 425 h 4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2" h="425">
                  <a:moveTo>
                    <a:pt x="202" y="0"/>
                  </a:moveTo>
                  <a:lnTo>
                    <a:pt x="202" y="182"/>
                  </a:lnTo>
                  <a:lnTo>
                    <a:pt x="0" y="182"/>
                  </a:lnTo>
                  <a:lnTo>
                    <a:pt x="0" y="425"/>
                  </a:lnTo>
                </a:path>
              </a:pathLst>
            </a:custGeom>
            <a:noFill/>
            <a:ln w="28575">
              <a:solidFill>
                <a:srgbClr val="CC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52" name="Freeform 28">
              <a:extLst>
                <a:ext uri="{FF2B5EF4-FFF2-40B4-BE49-F238E27FC236}">
                  <a16:creationId xmlns:a16="http://schemas.microsoft.com/office/drawing/2014/main" id="{A9B2D630-FBBD-4074-B137-68E1F0107CB8}"/>
                </a:ext>
              </a:extLst>
            </p:cNvPr>
            <p:cNvSpPr>
              <a:spLocks/>
            </p:cNvSpPr>
            <p:nvPr/>
          </p:nvSpPr>
          <p:spPr bwMode="auto">
            <a:xfrm flipH="1">
              <a:off x="1460" y="3016"/>
              <a:ext cx="202" cy="425"/>
            </a:xfrm>
            <a:custGeom>
              <a:avLst/>
              <a:gdLst>
                <a:gd name="T0" fmla="*/ 202 w 202"/>
                <a:gd name="T1" fmla="*/ 0 h 425"/>
                <a:gd name="T2" fmla="*/ 202 w 202"/>
                <a:gd name="T3" fmla="*/ 182 h 425"/>
                <a:gd name="T4" fmla="*/ 0 w 202"/>
                <a:gd name="T5" fmla="*/ 182 h 425"/>
                <a:gd name="T6" fmla="*/ 0 w 202"/>
                <a:gd name="T7" fmla="*/ 425 h 4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2" h="425">
                  <a:moveTo>
                    <a:pt x="202" y="0"/>
                  </a:moveTo>
                  <a:lnTo>
                    <a:pt x="202" y="182"/>
                  </a:lnTo>
                  <a:lnTo>
                    <a:pt x="0" y="182"/>
                  </a:lnTo>
                  <a:lnTo>
                    <a:pt x="0" y="425"/>
                  </a:lnTo>
                </a:path>
              </a:pathLst>
            </a:custGeom>
            <a:noFill/>
            <a:ln w="28575">
              <a:solidFill>
                <a:srgbClr val="CC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0781" name="Group 29">
            <a:extLst>
              <a:ext uri="{FF2B5EF4-FFF2-40B4-BE49-F238E27FC236}">
                <a16:creationId xmlns:a16="http://schemas.microsoft.com/office/drawing/2014/main" id="{C797D01A-A361-41B2-B009-5A85EEE4C52B}"/>
              </a:ext>
            </a:extLst>
          </p:cNvPr>
          <p:cNvGrpSpPr>
            <a:grpSpLocks/>
          </p:cNvGrpSpPr>
          <p:nvPr/>
        </p:nvGrpSpPr>
        <p:grpSpPr bwMode="auto">
          <a:xfrm>
            <a:off x="682625" y="2390775"/>
            <a:ext cx="7643813" cy="1908175"/>
            <a:chOff x="603" y="1353"/>
            <a:chExt cx="4815" cy="1202"/>
          </a:xfrm>
        </p:grpSpPr>
        <p:sp>
          <p:nvSpPr>
            <p:cNvPr id="28742" name="Rectangle 30">
              <a:extLst>
                <a:ext uri="{FF2B5EF4-FFF2-40B4-BE49-F238E27FC236}">
                  <a16:creationId xmlns:a16="http://schemas.microsoft.com/office/drawing/2014/main" id="{E2E79585-A65A-4F37-B75E-0D6E68F65F7C}"/>
                </a:ext>
              </a:extLst>
            </p:cNvPr>
            <p:cNvSpPr>
              <a:spLocks noChangeArrowheads="1"/>
            </p:cNvSpPr>
            <p:nvPr/>
          </p:nvSpPr>
          <p:spPr bwMode="auto">
            <a:xfrm>
              <a:off x="608" y="1353"/>
              <a:ext cx="92" cy="1127"/>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743" name="AutoShape 31">
              <a:extLst>
                <a:ext uri="{FF2B5EF4-FFF2-40B4-BE49-F238E27FC236}">
                  <a16:creationId xmlns:a16="http://schemas.microsoft.com/office/drawing/2014/main" id="{7FC150D0-1FCF-490E-8C7B-5F892B3233DF}"/>
                </a:ext>
              </a:extLst>
            </p:cNvPr>
            <p:cNvSpPr>
              <a:spLocks noChangeArrowheads="1"/>
            </p:cNvSpPr>
            <p:nvPr/>
          </p:nvSpPr>
          <p:spPr bwMode="auto">
            <a:xfrm>
              <a:off x="1991" y="1890"/>
              <a:ext cx="181" cy="576"/>
            </a:xfrm>
            <a:prstGeom prst="upArrow">
              <a:avLst>
                <a:gd name="adj1" fmla="val 50000"/>
                <a:gd name="adj2" fmla="val 79558"/>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744" name="AutoShape 32">
              <a:extLst>
                <a:ext uri="{FF2B5EF4-FFF2-40B4-BE49-F238E27FC236}">
                  <a16:creationId xmlns:a16="http://schemas.microsoft.com/office/drawing/2014/main" id="{F6F4AFFF-BE93-4875-AFC9-3226393CAABA}"/>
                </a:ext>
              </a:extLst>
            </p:cNvPr>
            <p:cNvSpPr>
              <a:spLocks noChangeArrowheads="1"/>
            </p:cNvSpPr>
            <p:nvPr/>
          </p:nvSpPr>
          <p:spPr bwMode="auto">
            <a:xfrm>
              <a:off x="4725" y="1894"/>
              <a:ext cx="161" cy="587"/>
            </a:xfrm>
            <a:prstGeom prst="upArrow">
              <a:avLst>
                <a:gd name="adj1" fmla="val 50000"/>
                <a:gd name="adj2" fmla="val 91149"/>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745" name="AutoShape 33">
              <a:extLst>
                <a:ext uri="{FF2B5EF4-FFF2-40B4-BE49-F238E27FC236}">
                  <a16:creationId xmlns:a16="http://schemas.microsoft.com/office/drawing/2014/main" id="{1E7D5FD6-3A2A-4C34-9387-A5B57431A924}"/>
                </a:ext>
              </a:extLst>
            </p:cNvPr>
            <p:cNvSpPr>
              <a:spLocks noChangeArrowheads="1"/>
            </p:cNvSpPr>
            <p:nvPr/>
          </p:nvSpPr>
          <p:spPr bwMode="auto">
            <a:xfrm>
              <a:off x="3336" y="1890"/>
              <a:ext cx="161" cy="567"/>
            </a:xfrm>
            <a:prstGeom prst="upArrow">
              <a:avLst>
                <a:gd name="adj1" fmla="val 50000"/>
                <a:gd name="adj2" fmla="val 88043"/>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nvGrpSpPr>
            <p:cNvPr id="28746" name="Group 34">
              <a:extLst>
                <a:ext uri="{FF2B5EF4-FFF2-40B4-BE49-F238E27FC236}">
                  <a16:creationId xmlns:a16="http://schemas.microsoft.com/office/drawing/2014/main" id="{15BAC1C7-058D-497A-8E20-1ED9206DF550}"/>
                </a:ext>
              </a:extLst>
            </p:cNvPr>
            <p:cNvGrpSpPr>
              <a:grpSpLocks/>
            </p:cNvGrpSpPr>
            <p:nvPr/>
          </p:nvGrpSpPr>
          <p:grpSpPr bwMode="auto">
            <a:xfrm>
              <a:off x="603" y="2424"/>
              <a:ext cx="4815" cy="131"/>
              <a:chOff x="603" y="2212"/>
              <a:chExt cx="4815" cy="131"/>
            </a:xfrm>
          </p:grpSpPr>
          <p:sp>
            <p:nvSpPr>
              <p:cNvPr id="28747" name="AutoShape 35">
                <a:extLst>
                  <a:ext uri="{FF2B5EF4-FFF2-40B4-BE49-F238E27FC236}">
                    <a16:creationId xmlns:a16="http://schemas.microsoft.com/office/drawing/2014/main" id="{1A752043-82E6-4A9A-9799-79BE75EF7002}"/>
                  </a:ext>
                </a:extLst>
              </p:cNvPr>
              <p:cNvSpPr>
                <a:spLocks noChangeArrowheads="1"/>
              </p:cNvSpPr>
              <p:nvPr/>
            </p:nvSpPr>
            <p:spPr bwMode="auto">
              <a:xfrm>
                <a:off x="4746" y="2212"/>
                <a:ext cx="672" cy="131"/>
              </a:xfrm>
              <a:prstGeom prst="rightArrow">
                <a:avLst>
                  <a:gd name="adj1" fmla="val 50000"/>
                  <a:gd name="adj2" fmla="val 128244"/>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748" name="Rectangle 36">
                <a:extLst>
                  <a:ext uri="{FF2B5EF4-FFF2-40B4-BE49-F238E27FC236}">
                    <a16:creationId xmlns:a16="http://schemas.microsoft.com/office/drawing/2014/main" id="{48FFB3D1-59BC-4AEB-B4F0-9135B60598F1}"/>
                  </a:ext>
                </a:extLst>
              </p:cNvPr>
              <p:cNvSpPr>
                <a:spLocks noChangeArrowheads="1"/>
              </p:cNvSpPr>
              <p:nvPr/>
            </p:nvSpPr>
            <p:spPr bwMode="auto">
              <a:xfrm>
                <a:off x="603" y="2241"/>
                <a:ext cx="4350" cy="74"/>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grpSp>
      <p:grpSp>
        <p:nvGrpSpPr>
          <p:cNvPr id="330789" name="Group 37">
            <a:extLst>
              <a:ext uri="{FF2B5EF4-FFF2-40B4-BE49-F238E27FC236}">
                <a16:creationId xmlns:a16="http://schemas.microsoft.com/office/drawing/2014/main" id="{C618BD13-07C5-4A08-9F9A-5769EE3047BD}"/>
              </a:ext>
            </a:extLst>
          </p:cNvPr>
          <p:cNvGrpSpPr>
            <a:grpSpLocks/>
          </p:cNvGrpSpPr>
          <p:nvPr/>
        </p:nvGrpSpPr>
        <p:grpSpPr bwMode="auto">
          <a:xfrm>
            <a:off x="1730375" y="2198688"/>
            <a:ext cx="930275" cy="2359025"/>
            <a:chOff x="1303" y="1232"/>
            <a:chExt cx="546" cy="1486"/>
          </a:xfrm>
        </p:grpSpPr>
        <p:sp>
          <p:nvSpPr>
            <p:cNvPr id="28737" name="Oval 38">
              <a:extLst>
                <a:ext uri="{FF2B5EF4-FFF2-40B4-BE49-F238E27FC236}">
                  <a16:creationId xmlns:a16="http://schemas.microsoft.com/office/drawing/2014/main" id="{094043F3-A8F0-498E-8DE5-A130178624D0}"/>
                </a:ext>
              </a:extLst>
            </p:cNvPr>
            <p:cNvSpPr>
              <a:spLocks noChangeArrowheads="1"/>
            </p:cNvSpPr>
            <p:nvPr/>
          </p:nvSpPr>
          <p:spPr bwMode="auto">
            <a:xfrm>
              <a:off x="1617" y="1506"/>
              <a:ext cx="91" cy="91"/>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738" name="Freeform 39">
              <a:extLst>
                <a:ext uri="{FF2B5EF4-FFF2-40B4-BE49-F238E27FC236}">
                  <a16:creationId xmlns:a16="http://schemas.microsoft.com/office/drawing/2014/main" id="{1245F335-6FE0-419E-B5C4-1FEBD913DAF6}"/>
                </a:ext>
              </a:extLst>
            </p:cNvPr>
            <p:cNvSpPr>
              <a:spLocks/>
            </p:cNvSpPr>
            <p:nvPr/>
          </p:nvSpPr>
          <p:spPr bwMode="auto">
            <a:xfrm>
              <a:off x="1436" y="1556"/>
              <a:ext cx="172" cy="1162"/>
            </a:xfrm>
            <a:custGeom>
              <a:avLst/>
              <a:gdLst>
                <a:gd name="T0" fmla="*/ 0 w 101"/>
                <a:gd name="T1" fmla="*/ 1448 h 1041"/>
                <a:gd name="T2" fmla="*/ 0 w 101"/>
                <a:gd name="T3" fmla="*/ 0 h 1041"/>
                <a:gd name="T4" fmla="*/ 499 w 101"/>
                <a:gd name="T5" fmla="*/ 0 h 1041"/>
                <a:gd name="T6" fmla="*/ 0 60000 65536"/>
                <a:gd name="T7" fmla="*/ 0 60000 65536"/>
                <a:gd name="T8" fmla="*/ 0 60000 65536"/>
              </a:gdLst>
              <a:ahLst/>
              <a:cxnLst>
                <a:cxn ang="T6">
                  <a:pos x="T0" y="T1"/>
                </a:cxn>
                <a:cxn ang="T7">
                  <a:pos x="T2" y="T3"/>
                </a:cxn>
                <a:cxn ang="T8">
                  <a:pos x="T4" y="T5"/>
                </a:cxn>
              </a:cxnLst>
              <a:rect l="0" t="0" r="r" b="b"/>
              <a:pathLst>
                <a:path w="101" h="1041">
                  <a:moveTo>
                    <a:pt x="0" y="1041"/>
                  </a:moveTo>
                  <a:lnTo>
                    <a:pt x="0" y="0"/>
                  </a:lnTo>
                  <a:lnTo>
                    <a:pt x="101"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8739" name="Group 40">
              <a:extLst>
                <a:ext uri="{FF2B5EF4-FFF2-40B4-BE49-F238E27FC236}">
                  <a16:creationId xmlns:a16="http://schemas.microsoft.com/office/drawing/2014/main" id="{24474924-0C7D-4B15-92EF-EB929EEB2825}"/>
                </a:ext>
              </a:extLst>
            </p:cNvPr>
            <p:cNvGrpSpPr>
              <a:grpSpLocks/>
            </p:cNvGrpSpPr>
            <p:nvPr/>
          </p:nvGrpSpPr>
          <p:grpSpPr bwMode="auto">
            <a:xfrm>
              <a:off x="1303" y="1232"/>
              <a:ext cx="546" cy="327"/>
              <a:chOff x="303" y="2981"/>
              <a:chExt cx="546" cy="327"/>
            </a:xfrm>
          </p:grpSpPr>
          <p:sp>
            <p:nvSpPr>
              <p:cNvPr id="28740" name="Text Box 41">
                <a:extLst>
                  <a:ext uri="{FF2B5EF4-FFF2-40B4-BE49-F238E27FC236}">
                    <a16:creationId xmlns:a16="http://schemas.microsoft.com/office/drawing/2014/main" id="{9BEF5265-885B-46F4-9B07-24B12084FB42}"/>
                  </a:ext>
                </a:extLst>
              </p:cNvPr>
              <p:cNvSpPr txBox="1">
                <a:spLocks noChangeArrowheads="1"/>
              </p:cNvSpPr>
              <p:nvPr/>
            </p:nvSpPr>
            <p:spPr bwMode="auto">
              <a:xfrm>
                <a:off x="303" y="2981"/>
                <a:ext cx="5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rgbClr val="99FFCC"/>
                    </a:solidFill>
                  </a:rPr>
                  <a:t>CS</a:t>
                </a:r>
              </a:p>
            </p:txBody>
          </p:sp>
          <p:sp>
            <p:nvSpPr>
              <p:cNvPr id="28741" name="Line 42">
                <a:extLst>
                  <a:ext uri="{FF2B5EF4-FFF2-40B4-BE49-F238E27FC236}">
                    <a16:creationId xmlns:a16="http://schemas.microsoft.com/office/drawing/2014/main" id="{C873FDCA-2549-44E4-BE7F-63700A5668F7}"/>
                  </a:ext>
                </a:extLst>
              </p:cNvPr>
              <p:cNvSpPr>
                <a:spLocks noChangeShapeType="1"/>
              </p:cNvSpPr>
              <p:nvPr/>
            </p:nvSpPr>
            <p:spPr bwMode="auto">
              <a:xfrm>
                <a:off x="394" y="3032"/>
                <a:ext cx="22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330795" name="Group 43">
            <a:extLst>
              <a:ext uri="{FF2B5EF4-FFF2-40B4-BE49-F238E27FC236}">
                <a16:creationId xmlns:a16="http://schemas.microsoft.com/office/drawing/2014/main" id="{993A7C5E-22F5-4761-A7AC-89AEE59194B6}"/>
              </a:ext>
            </a:extLst>
          </p:cNvPr>
          <p:cNvGrpSpPr>
            <a:grpSpLocks/>
          </p:cNvGrpSpPr>
          <p:nvPr/>
        </p:nvGrpSpPr>
        <p:grpSpPr bwMode="auto">
          <a:xfrm>
            <a:off x="3810000" y="2182813"/>
            <a:ext cx="1001713" cy="2398712"/>
            <a:chOff x="2573" y="1222"/>
            <a:chExt cx="631" cy="1511"/>
          </a:xfrm>
        </p:grpSpPr>
        <p:sp>
          <p:nvSpPr>
            <p:cNvPr id="28732" name="Oval 44">
              <a:extLst>
                <a:ext uri="{FF2B5EF4-FFF2-40B4-BE49-F238E27FC236}">
                  <a16:creationId xmlns:a16="http://schemas.microsoft.com/office/drawing/2014/main" id="{C7B42668-ABE9-4224-B176-3E91B5C30E2E}"/>
                </a:ext>
              </a:extLst>
            </p:cNvPr>
            <p:cNvSpPr>
              <a:spLocks noChangeArrowheads="1"/>
            </p:cNvSpPr>
            <p:nvPr/>
          </p:nvSpPr>
          <p:spPr bwMode="auto">
            <a:xfrm>
              <a:off x="2987" y="1491"/>
              <a:ext cx="91" cy="91"/>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733" name="Freeform 45">
              <a:extLst>
                <a:ext uri="{FF2B5EF4-FFF2-40B4-BE49-F238E27FC236}">
                  <a16:creationId xmlns:a16="http://schemas.microsoft.com/office/drawing/2014/main" id="{4733A8B7-50C9-45A7-8661-61B8719A08B9}"/>
                </a:ext>
              </a:extLst>
            </p:cNvPr>
            <p:cNvSpPr>
              <a:spLocks/>
            </p:cNvSpPr>
            <p:nvPr/>
          </p:nvSpPr>
          <p:spPr bwMode="auto">
            <a:xfrm>
              <a:off x="2573" y="1531"/>
              <a:ext cx="404" cy="1202"/>
            </a:xfrm>
            <a:custGeom>
              <a:avLst/>
              <a:gdLst>
                <a:gd name="T0" fmla="*/ 0 w 101"/>
                <a:gd name="T1" fmla="*/ 1603 h 1041"/>
                <a:gd name="T2" fmla="*/ 0 w 101"/>
                <a:gd name="T3" fmla="*/ 0 h 1041"/>
                <a:gd name="T4" fmla="*/ 6464 w 101"/>
                <a:gd name="T5" fmla="*/ 0 h 1041"/>
                <a:gd name="T6" fmla="*/ 0 60000 65536"/>
                <a:gd name="T7" fmla="*/ 0 60000 65536"/>
                <a:gd name="T8" fmla="*/ 0 60000 65536"/>
              </a:gdLst>
              <a:ahLst/>
              <a:cxnLst>
                <a:cxn ang="T6">
                  <a:pos x="T0" y="T1"/>
                </a:cxn>
                <a:cxn ang="T7">
                  <a:pos x="T2" y="T3"/>
                </a:cxn>
                <a:cxn ang="T8">
                  <a:pos x="T4" y="T5"/>
                </a:cxn>
              </a:cxnLst>
              <a:rect l="0" t="0" r="r" b="b"/>
              <a:pathLst>
                <a:path w="101" h="1041">
                  <a:moveTo>
                    <a:pt x="0" y="1041"/>
                  </a:moveTo>
                  <a:lnTo>
                    <a:pt x="0" y="0"/>
                  </a:lnTo>
                  <a:lnTo>
                    <a:pt x="101"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8734" name="Group 46">
              <a:extLst>
                <a:ext uri="{FF2B5EF4-FFF2-40B4-BE49-F238E27FC236}">
                  <a16:creationId xmlns:a16="http://schemas.microsoft.com/office/drawing/2014/main" id="{698DDA5B-61C3-4DA2-B113-FDF8D7A4D532}"/>
                </a:ext>
              </a:extLst>
            </p:cNvPr>
            <p:cNvGrpSpPr>
              <a:grpSpLocks/>
            </p:cNvGrpSpPr>
            <p:nvPr/>
          </p:nvGrpSpPr>
          <p:grpSpPr bwMode="auto">
            <a:xfrm>
              <a:off x="2658" y="1222"/>
              <a:ext cx="546" cy="327"/>
              <a:chOff x="303" y="2981"/>
              <a:chExt cx="546" cy="327"/>
            </a:xfrm>
          </p:grpSpPr>
          <p:sp>
            <p:nvSpPr>
              <p:cNvPr id="28735" name="Text Box 47">
                <a:extLst>
                  <a:ext uri="{FF2B5EF4-FFF2-40B4-BE49-F238E27FC236}">
                    <a16:creationId xmlns:a16="http://schemas.microsoft.com/office/drawing/2014/main" id="{6B3194A0-4B13-4484-9190-A20702DC1707}"/>
                  </a:ext>
                </a:extLst>
              </p:cNvPr>
              <p:cNvSpPr txBox="1">
                <a:spLocks noChangeArrowheads="1"/>
              </p:cNvSpPr>
              <p:nvPr/>
            </p:nvSpPr>
            <p:spPr bwMode="auto">
              <a:xfrm>
                <a:off x="303" y="2981"/>
                <a:ext cx="5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rgbClr val="99FFCC"/>
                    </a:solidFill>
                  </a:rPr>
                  <a:t>CS</a:t>
                </a:r>
              </a:p>
            </p:txBody>
          </p:sp>
          <p:sp>
            <p:nvSpPr>
              <p:cNvPr id="28736" name="Line 48">
                <a:extLst>
                  <a:ext uri="{FF2B5EF4-FFF2-40B4-BE49-F238E27FC236}">
                    <a16:creationId xmlns:a16="http://schemas.microsoft.com/office/drawing/2014/main" id="{8AA2F9AE-FED5-480A-82B7-DE13EBC2200D}"/>
                  </a:ext>
                </a:extLst>
              </p:cNvPr>
              <p:cNvSpPr>
                <a:spLocks noChangeShapeType="1"/>
              </p:cNvSpPr>
              <p:nvPr/>
            </p:nvSpPr>
            <p:spPr bwMode="auto">
              <a:xfrm>
                <a:off x="394" y="3032"/>
                <a:ext cx="22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330801" name="Group 49">
            <a:extLst>
              <a:ext uri="{FF2B5EF4-FFF2-40B4-BE49-F238E27FC236}">
                <a16:creationId xmlns:a16="http://schemas.microsoft.com/office/drawing/2014/main" id="{50633257-08E9-4C56-A9F7-867B8C42A1B1}"/>
              </a:ext>
            </a:extLst>
          </p:cNvPr>
          <p:cNvGrpSpPr>
            <a:grpSpLocks/>
          </p:cNvGrpSpPr>
          <p:nvPr/>
        </p:nvGrpSpPr>
        <p:grpSpPr bwMode="auto">
          <a:xfrm>
            <a:off x="6042025" y="2311400"/>
            <a:ext cx="806450" cy="2278063"/>
            <a:chOff x="4049" y="1303"/>
            <a:chExt cx="458" cy="1435"/>
          </a:xfrm>
        </p:grpSpPr>
        <p:sp>
          <p:nvSpPr>
            <p:cNvPr id="28727" name="Oval 50">
              <a:extLst>
                <a:ext uri="{FF2B5EF4-FFF2-40B4-BE49-F238E27FC236}">
                  <a16:creationId xmlns:a16="http://schemas.microsoft.com/office/drawing/2014/main" id="{A15D4BD3-EB94-4F48-B2FD-AB7381F9397F}"/>
                </a:ext>
              </a:extLst>
            </p:cNvPr>
            <p:cNvSpPr>
              <a:spLocks noChangeArrowheads="1"/>
            </p:cNvSpPr>
            <p:nvPr/>
          </p:nvSpPr>
          <p:spPr bwMode="auto">
            <a:xfrm>
              <a:off x="4412" y="1556"/>
              <a:ext cx="76" cy="91"/>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728" name="Freeform 51">
              <a:extLst>
                <a:ext uri="{FF2B5EF4-FFF2-40B4-BE49-F238E27FC236}">
                  <a16:creationId xmlns:a16="http://schemas.microsoft.com/office/drawing/2014/main" id="{422835FA-A365-45C2-8731-991B1E26C6E8}"/>
                </a:ext>
              </a:extLst>
            </p:cNvPr>
            <p:cNvSpPr>
              <a:spLocks/>
            </p:cNvSpPr>
            <p:nvPr/>
          </p:nvSpPr>
          <p:spPr bwMode="auto">
            <a:xfrm>
              <a:off x="4053" y="1607"/>
              <a:ext cx="351" cy="1131"/>
            </a:xfrm>
            <a:custGeom>
              <a:avLst/>
              <a:gdLst>
                <a:gd name="T0" fmla="*/ 0 w 101"/>
                <a:gd name="T1" fmla="*/ 1335 h 1041"/>
                <a:gd name="T2" fmla="*/ 0 w 101"/>
                <a:gd name="T3" fmla="*/ 0 h 1041"/>
                <a:gd name="T4" fmla="*/ 4240 w 101"/>
                <a:gd name="T5" fmla="*/ 0 h 1041"/>
                <a:gd name="T6" fmla="*/ 0 60000 65536"/>
                <a:gd name="T7" fmla="*/ 0 60000 65536"/>
                <a:gd name="T8" fmla="*/ 0 60000 65536"/>
              </a:gdLst>
              <a:ahLst/>
              <a:cxnLst>
                <a:cxn ang="T6">
                  <a:pos x="T0" y="T1"/>
                </a:cxn>
                <a:cxn ang="T7">
                  <a:pos x="T2" y="T3"/>
                </a:cxn>
                <a:cxn ang="T8">
                  <a:pos x="T4" y="T5"/>
                </a:cxn>
              </a:cxnLst>
              <a:rect l="0" t="0" r="r" b="b"/>
              <a:pathLst>
                <a:path w="101" h="1041">
                  <a:moveTo>
                    <a:pt x="0" y="1041"/>
                  </a:moveTo>
                  <a:lnTo>
                    <a:pt x="0" y="0"/>
                  </a:lnTo>
                  <a:lnTo>
                    <a:pt x="101"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8729" name="Group 52">
              <a:extLst>
                <a:ext uri="{FF2B5EF4-FFF2-40B4-BE49-F238E27FC236}">
                  <a16:creationId xmlns:a16="http://schemas.microsoft.com/office/drawing/2014/main" id="{D8B4FB6A-DADA-4939-8892-73DB71DBAEF1}"/>
                </a:ext>
              </a:extLst>
            </p:cNvPr>
            <p:cNvGrpSpPr>
              <a:grpSpLocks/>
            </p:cNvGrpSpPr>
            <p:nvPr/>
          </p:nvGrpSpPr>
          <p:grpSpPr bwMode="auto">
            <a:xfrm>
              <a:off x="4049" y="1303"/>
              <a:ext cx="458" cy="327"/>
              <a:chOff x="303" y="2981"/>
              <a:chExt cx="546" cy="327"/>
            </a:xfrm>
          </p:grpSpPr>
          <p:sp>
            <p:nvSpPr>
              <p:cNvPr id="28730" name="Text Box 53">
                <a:extLst>
                  <a:ext uri="{FF2B5EF4-FFF2-40B4-BE49-F238E27FC236}">
                    <a16:creationId xmlns:a16="http://schemas.microsoft.com/office/drawing/2014/main" id="{84318C17-94E4-4E63-8188-5F4970AA41E9}"/>
                  </a:ext>
                </a:extLst>
              </p:cNvPr>
              <p:cNvSpPr txBox="1">
                <a:spLocks noChangeArrowheads="1"/>
              </p:cNvSpPr>
              <p:nvPr/>
            </p:nvSpPr>
            <p:spPr bwMode="auto">
              <a:xfrm>
                <a:off x="303" y="2981"/>
                <a:ext cx="5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rgbClr val="99FFCC"/>
                    </a:solidFill>
                  </a:rPr>
                  <a:t>CS</a:t>
                </a:r>
              </a:p>
            </p:txBody>
          </p:sp>
          <p:sp>
            <p:nvSpPr>
              <p:cNvPr id="28731" name="Line 54">
                <a:extLst>
                  <a:ext uri="{FF2B5EF4-FFF2-40B4-BE49-F238E27FC236}">
                    <a16:creationId xmlns:a16="http://schemas.microsoft.com/office/drawing/2014/main" id="{0CC17AF3-2F13-40B9-AAF7-D9A7534FCAF0}"/>
                  </a:ext>
                </a:extLst>
              </p:cNvPr>
              <p:cNvSpPr>
                <a:spLocks noChangeShapeType="1"/>
              </p:cNvSpPr>
              <p:nvPr/>
            </p:nvSpPr>
            <p:spPr bwMode="auto">
              <a:xfrm>
                <a:off x="394" y="3032"/>
                <a:ext cx="22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330807" name="Group 55">
            <a:extLst>
              <a:ext uri="{FF2B5EF4-FFF2-40B4-BE49-F238E27FC236}">
                <a16:creationId xmlns:a16="http://schemas.microsoft.com/office/drawing/2014/main" id="{360D1BFF-A30F-4D8B-9C48-630BA0AA7E74}"/>
              </a:ext>
            </a:extLst>
          </p:cNvPr>
          <p:cNvGrpSpPr>
            <a:grpSpLocks/>
          </p:cNvGrpSpPr>
          <p:nvPr/>
        </p:nvGrpSpPr>
        <p:grpSpPr bwMode="auto">
          <a:xfrm>
            <a:off x="985838" y="2376488"/>
            <a:ext cx="6070600" cy="1571625"/>
            <a:chOff x="854" y="1354"/>
            <a:chExt cx="3764" cy="940"/>
          </a:xfrm>
        </p:grpSpPr>
        <p:sp>
          <p:nvSpPr>
            <p:cNvPr id="28722" name="Freeform 56">
              <a:extLst>
                <a:ext uri="{FF2B5EF4-FFF2-40B4-BE49-F238E27FC236}">
                  <a16:creationId xmlns:a16="http://schemas.microsoft.com/office/drawing/2014/main" id="{C6D348D3-C56D-4857-B806-4536FFFF9B9E}"/>
                </a:ext>
              </a:extLst>
            </p:cNvPr>
            <p:cNvSpPr>
              <a:spLocks/>
            </p:cNvSpPr>
            <p:nvPr/>
          </p:nvSpPr>
          <p:spPr bwMode="auto">
            <a:xfrm>
              <a:off x="869" y="1354"/>
              <a:ext cx="3749" cy="910"/>
            </a:xfrm>
            <a:custGeom>
              <a:avLst/>
              <a:gdLst>
                <a:gd name="T0" fmla="*/ 0 w 3749"/>
                <a:gd name="T1" fmla="*/ 0 h 910"/>
                <a:gd name="T2" fmla="*/ 0 w 3749"/>
                <a:gd name="T3" fmla="*/ 910 h 910"/>
                <a:gd name="T4" fmla="*/ 2344 w 3749"/>
                <a:gd name="T5" fmla="*/ 910 h 910"/>
                <a:gd name="T6" fmla="*/ 2344 w 3749"/>
                <a:gd name="T7" fmla="*/ 536 h 910"/>
                <a:gd name="T8" fmla="*/ 2344 w 3749"/>
                <a:gd name="T9" fmla="*/ 910 h 910"/>
                <a:gd name="T10" fmla="*/ 3749 w 3749"/>
                <a:gd name="T11" fmla="*/ 910 h 910"/>
                <a:gd name="T12" fmla="*/ 3749 w 3749"/>
                <a:gd name="T13" fmla="*/ 556 h 9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49" h="910">
                  <a:moveTo>
                    <a:pt x="0" y="0"/>
                  </a:moveTo>
                  <a:lnTo>
                    <a:pt x="0" y="910"/>
                  </a:lnTo>
                  <a:lnTo>
                    <a:pt x="2344" y="910"/>
                  </a:lnTo>
                  <a:lnTo>
                    <a:pt x="2344" y="536"/>
                  </a:lnTo>
                  <a:lnTo>
                    <a:pt x="2344" y="910"/>
                  </a:lnTo>
                  <a:lnTo>
                    <a:pt x="3749" y="910"/>
                  </a:lnTo>
                  <a:lnTo>
                    <a:pt x="3749" y="556"/>
                  </a:lnTo>
                </a:path>
              </a:pathLst>
            </a:custGeom>
            <a:noFill/>
            <a:ln w="28575" cmpd="sng">
              <a:solidFill>
                <a:srgbClr val="FFCC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23" name="Oval 57">
              <a:extLst>
                <a:ext uri="{FF2B5EF4-FFF2-40B4-BE49-F238E27FC236}">
                  <a16:creationId xmlns:a16="http://schemas.microsoft.com/office/drawing/2014/main" id="{C629EDD2-A41B-4084-88D7-05B4B3205F3D}"/>
                </a:ext>
              </a:extLst>
            </p:cNvPr>
            <p:cNvSpPr>
              <a:spLocks noChangeArrowheads="1"/>
            </p:cNvSpPr>
            <p:nvPr/>
          </p:nvSpPr>
          <p:spPr bwMode="auto">
            <a:xfrm>
              <a:off x="3162" y="2223"/>
              <a:ext cx="81" cy="71"/>
            </a:xfrm>
            <a:prstGeom prst="ellipse">
              <a:avLst/>
            </a:prstGeom>
            <a:solidFill>
              <a:srgbClr val="FFCCCC"/>
            </a:solidFill>
            <a:ln w="9525">
              <a:solidFill>
                <a:srgbClr val="FFCC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nvGrpSpPr>
            <p:cNvPr id="28724" name="Group 58">
              <a:extLst>
                <a:ext uri="{FF2B5EF4-FFF2-40B4-BE49-F238E27FC236}">
                  <a16:creationId xmlns:a16="http://schemas.microsoft.com/office/drawing/2014/main" id="{2354A65E-B25D-4687-A128-19B930B64342}"/>
                </a:ext>
              </a:extLst>
            </p:cNvPr>
            <p:cNvGrpSpPr>
              <a:grpSpLocks/>
            </p:cNvGrpSpPr>
            <p:nvPr/>
          </p:nvGrpSpPr>
          <p:grpSpPr bwMode="auto">
            <a:xfrm>
              <a:off x="854" y="1547"/>
              <a:ext cx="555" cy="310"/>
              <a:chOff x="237" y="2799"/>
              <a:chExt cx="555" cy="310"/>
            </a:xfrm>
          </p:grpSpPr>
          <p:sp>
            <p:nvSpPr>
              <p:cNvPr id="28725" name="Rectangle 59">
                <a:extLst>
                  <a:ext uri="{FF2B5EF4-FFF2-40B4-BE49-F238E27FC236}">
                    <a16:creationId xmlns:a16="http://schemas.microsoft.com/office/drawing/2014/main" id="{561B827A-9F91-4EC2-B21C-BD739AB78F3F}"/>
                  </a:ext>
                </a:extLst>
              </p:cNvPr>
              <p:cNvSpPr>
                <a:spLocks noChangeArrowheads="1"/>
              </p:cNvSpPr>
              <p:nvPr/>
            </p:nvSpPr>
            <p:spPr bwMode="auto">
              <a:xfrm>
                <a:off x="237" y="2799"/>
                <a:ext cx="555"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800" b="1">
                    <a:solidFill>
                      <a:srgbClr val="FFCCCC"/>
                    </a:solidFill>
                    <a:ea typeface="黑体" panose="02010609060101010101" pitchFamily="49" charset="-122"/>
                  </a:rPr>
                  <a:t>R/W</a:t>
                </a:r>
              </a:p>
            </p:txBody>
          </p:sp>
          <p:sp>
            <p:nvSpPr>
              <p:cNvPr id="28726" name="Line 60">
                <a:extLst>
                  <a:ext uri="{FF2B5EF4-FFF2-40B4-BE49-F238E27FC236}">
                    <a16:creationId xmlns:a16="http://schemas.microsoft.com/office/drawing/2014/main" id="{F4CA70D6-6D59-4075-9B0D-27DE579E1EE8}"/>
                  </a:ext>
                </a:extLst>
              </p:cNvPr>
              <p:cNvSpPr>
                <a:spLocks noChangeShapeType="1"/>
              </p:cNvSpPr>
              <p:nvPr/>
            </p:nvSpPr>
            <p:spPr bwMode="auto">
              <a:xfrm>
                <a:off x="515" y="2850"/>
                <a:ext cx="223" cy="0"/>
              </a:xfrm>
              <a:prstGeom prst="line">
                <a:avLst/>
              </a:prstGeom>
              <a:noFill/>
              <a:ln w="28575">
                <a:solidFill>
                  <a:srgbClr val="FFCC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330813" name="Text Box 61">
            <a:extLst>
              <a:ext uri="{FF2B5EF4-FFF2-40B4-BE49-F238E27FC236}">
                <a16:creationId xmlns:a16="http://schemas.microsoft.com/office/drawing/2014/main" id="{FBE3248A-B2DF-4AAC-9D4A-6E11894F4554}"/>
              </a:ext>
            </a:extLst>
          </p:cNvPr>
          <p:cNvSpPr txBox="1">
            <a:spLocks noChangeArrowheads="1"/>
          </p:cNvSpPr>
          <p:nvPr/>
        </p:nvSpPr>
        <p:spPr bwMode="auto">
          <a:xfrm>
            <a:off x="2178050" y="3338513"/>
            <a:ext cx="17637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3000" b="1">
                <a:solidFill>
                  <a:srgbClr val="FFFF00"/>
                </a:solidFill>
              </a:rPr>
              <a:t>A</a:t>
            </a:r>
            <a:r>
              <a:rPr lang="en-US" altLang="zh-CN" sz="2800" b="1">
                <a:solidFill>
                  <a:srgbClr val="FFFF00"/>
                </a:solidFill>
              </a:rPr>
              <a:t>10</a:t>
            </a:r>
            <a:r>
              <a:rPr lang="en-US" altLang="zh-CN" sz="2800" b="1">
                <a:solidFill>
                  <a:srgbClr val="800000"/>
                </a:solidFill>
              </a:rPr>
              <a:t>~</a:t>
            </a:r>
            <a:r>
              <a:rPr lang="en-US" altLang="zh-CN" sz="3000" b="1">
                <a:solidFill>
                  <a:srgbClr val="FFFF00"/>
                </a:solidFill>
              </a:rPr>
              <a:t>A</a:t>
            </a:r>
            <a:r>
              <a:rPr lang="en-US" altLang="zh-CN" sz="2800" b="1">
                <a:solidFill>
                  <a:srgbClr val="FFFF00"/>
                </a:solidFill>
              </a:rPr>
              <a:t>0</a:t>
            </a:r>
          </a:p>
        </p:txBody>
      </p:sp>
      <p:sp>
        <p:nvSpPr>
          <p:cNvPr id="330814" name="Text Box 62">
            <a:extLst>
              <a:ext uri="{FF2B5EF4-FFF2-40B4-BE49-F238E27FC236}">
                <a16:creationId xmlns:a16="http://schemas.microsoft.com/office/drawing/2014/main" id="{F9B5C9A4-0486-40A7-9BC0-FBEF11CB2C5C}"/>
              </a:ext>
            </a:extLst>
          </p:cNvPr>
          <p:cNvSpPr txBox="1">
            <a:spLocks noChangeArrowheads="1"/>
          </p:cNvSpPr>
          <p:nvPr/>
        </p:nvSpPr>
        <p:spPr bwMode="auto">
          <a:xfrm>
            <a:off x="4343400" y="3344863"/>
            <a:ext cx="177958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3000" b="1">
                <a:solidFill>
                  <a:srgbClr val="FFFF00"/>
                </a:solidFill>
              </a:rPr>
              <a:t>A</a:t>
            </a:r>
            <a:r>
              <a:rPr lang="en-US" altLang="zh-CN" sz="2800" b="1">
                <a:solidFill>
                  <a:srgbClr val="FFFF00"/>
                </a:solidFill>
              </a:rPr>
              <a:t>10</a:t>
            </a:r>
            <a:r>
              <a:rPr lang="en-US" altLang="zh-CN" sz="2800" b="1">
                <a:solidFill>
                  <a:srgbClr val="800000"/>
                </a:solidFill>
              </a:rPr>
              <a:t>~</a:t>
            </a:r>
            <a:r>
              <a:rPr lang="en-US" altLang="zh-CN" sz="3000" b="1">
                <a:solidFill>
                  <a:srgbClr val="FFFF00"/>
                </a:solidFill>
              </a:rPr>
              <a:t>A</a:t>
            </a:r>
            <a:r>
              <a:rPr lang="en-US" altLang="zh-CN" sz="2800" b="1">
                <a:solidFill>
                  <a:srgbClr val="FFFF00"/>
                </a:solidFill>
              </a:rPr>
              <a:t>0</a:t>
            </a:r>
          </a:p>
        </p:txBody>
      </p:sp>
      <p:sp>
        <p:nvSpPr>
          <p:cNvPr id="330815" name="Text Box 63">
            <a:extLst>
              <a:ext uri="{FF2B5EF4-FFF2-40B4-BE49-F238E27FC236}">
                <a16:creationId xmlns:a16="http://schemas.microsoft.com/office/drawing/2014/main" id="{ADB1EF7B-68A7-4665-A71D-853E64CDC7AB}"/>
              </a:ext>
            </a:extLst>
          </p:cNvPr>
          <p:cNvSpPr txBox="1">
            <a:spLocks noChangeArrowheads="1"/>
          </p:cNvSpPr>
          <p:nvPr/>
        </p:nvSpPr>
        <p:spPr bwMode="auto">
          <a:xfrm>
            <a:off x="7400925" y="3400425"/>
            <a:ext cx="14208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3000" b="1">
                <a:solidFill>
                  <a:srgbClr val="FFFF00"/>
                </a:solidFill>
              </a:rPr>
              <a:t>A</a:t>
            </a:r>
            <a:r>
              <a:rPr lang="en-US" altLang="zh-CN" sz="2800" b="1">
                <a:solidFill>
                  <a:srgbClr val="FFFF00"/>
                </a:solidFill>
              </a:rPr>
              <a:t>9~</a:t>
            </a:r>
            <a:r>
              <a:rPr lang="en-US" altLang="zh-CN" sz="3000" b="1">
                <a:solidFill>
                  <a:srgbClr val="FFFF00"/>
                </a:solidFill>
              </a:rPr>
              <a:t>A</a:t>
            </a:r>
            <a:r>
              <a:rPr lang="en-US" altLang="zh-CN" sz="2800" b="1">
                <a:solidFill>
                  <a:srgbClr val="FFFF00"/>
                </a:solidFill>
              </a:rPr>
              <a:t>0</a:t>
            </a:r>
          </a:p>
        </p:txBody>
      </p:sp>
      <p:grpSp>
        <p:nvGrpSpPr>
          <p:cNvPr id="330816" name="Group 64">
            <a:extLst>
              <a:ext uri="{FF2B5EF4-FFF2-40B4-BE49-F238E27FC236}">
                <a16:creationId xmlns:a16="http://schemas.microsoft.com/office/drawing/2014/main" id="{142E55D7-1E9A-4F3F-BD53-06F488482C5E}"/>
              </a:ext>
            </a:extLst>
          </p:cNvPr>
          <p:cNvGrpSpPr>
            <a:grpSpLocks/>
          </p:cNvGrpSpPr>
          <p:nvPr/>
        </p:nvGrpSpPr>
        <p:grpSpPr bwMode="auto">
          <a:xfrm>
            <a:off x="3270250" y="4575175"/>
            <a:ext cx="1389063" cy="2178050"/>
            <a:chOff x="2233" y="2729"/>
            <a:chExt cx="875" cy="1372"/>
          </a:xfrm>
        </p:grpSpPr>
        <p:grpSp>
          <p:nvGrpSpPr>
            <p:cNvPr id="28709" name="Group 65">
              <a:extLst>
                <a:ext uri="{FF2B5EF4-FFF2-40B4-BE49-F238E27FC236}">
                  <a16:creationId xmlns:a16="http://schemas.microsoft.com/office/drawing/2014/main" id="{E95CD507-D758-4D2A-8E36-3705FE7D5902}"/>
                </a:ext>
              </a:extLst>
            </p:cNvPr>
            <p:cNvGrpSpPr>
              <a:grpSpLocks/>
            </p:cNvGrpSpPr>
            <p:nvPr/>
          </p:nvGrpSpPr>
          <p:grpSpPr bwMode="auto">
            <a:xfrm rot="-5400000">
              <a:off x="2451" y="2633"/>
              <a:ext cx="283" cy="475"/>
              <a:chOff x="1223" y="2850"/>
              <a:chExt cx="283" cy="475"/>
            </a:xfrm>
          </p:grpSpPr>
          <p:sp>
            <p:nvSpPr>
              <p:cNvPr id="28718" name="Rectangle 66">
                <a:extLst>
                  <a:ext uri="{FF2B5EF4-FFF2-40B4-BE49-F238E27FC236}">
                    <a16:creationId xmlns:a16="http://schemas.microsoft.com/office/drawing/2014/main" id="{99BD9B2A-FA08-4595-9B23-B5DD94BE6127}"/>
                  </a:ext>
                </a:extLst>
              </p:cNvPr>
              <p:cNvSpPr>
                <a:spLocks noChangeArrowheads="1"/>
              </p:cNvSpPr>
              <p:nvPr/>
            </p:nvSpPr>
            <p:spPr bwMode="auto">
              <a:xfrm>
                <a:off x="1223" y="2850"/>
                <a:ext cx="283" cy="475"/>
              </a:xfrm>
              <a:prstGeom prst="rect">
                <a:avLst/>
              </a:prstGeom>
              <a:noFill/>
              <a:ln w="28575">
                <a:solidFill>
                  <a:srgbClr val="CC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nvGrpSpPr>
              <p:cNvPr id="28719" name="Group 67">
                <a:extLst>
                  <a:ext uri="{FF2B5EF4-FFF2-40B4-BE49-F238E27FC236}">
                    <a16:creationId xmlns:a16="http://schemas.microsoft.com/office/drawing/2014/main" id="{D239A95D-80C5-4B7B-BA34-4E70E3F5A50E}"/>
                  </a:ext>
                </a:extLst>
              </p:cNvPr>
              <p:cNvGrpSpPr>
                <a:grpSpLocks/>
              </p:cNvGrpSpPr>
              <p:nvPr/>
            </p:nvGrpSpPr>
            <p:grpSpPr bwMode="auto">
              <a:xfrm>
                <a:off x="1273" y="2981"/>
                <a:ext cx="190" cy="190"/>
                <a:chOff x="1738" y="3001"/>
                <a:chExt cx="202" cy="202"/>
              </a:xfrm>
            </p:grpSpPr>
            <p:sp>
              <p:nvSpPr>
                <p:cNvPr id="28720" name="Line 68">
                  <a:extLst>
                    <a:ext uri="{FF2B5EF4-FFF2-40B4-BE49-F238E27FC236}">
                      <a16:creationId xmlns:a16="http://schemas.microsoft.com/office/drawing/2014/main" id="{D7E5B64E-CB3D-4EAA-AD12-DF5ACFBD396D}"/>
                    </a:ext>
                  </a:extLst>
                </p:cNvPr>
                <p:cNvSpPr>
                  <a:spLocks noChangeShapeType="1"/>
                </p:cNvSpPr>
                <p:nvPr/>
              </p:nvSpPr>
              <p:spPr bwMode="auto">
                <a:xfrm>
                  <a:off x="1738" y="3102"/>
                  <a:ext cx="202" cy="0"/>
                </a:xfrm>
                <a:prstGeom prst="line">
                  <a:avLst/>
                </a:prstGeom>
                <a:noFill/>
                <a:ln w="2540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21" name="Line 69">
                  <a:extLst>
                    <a:ext uri="{FF2B5EF4-FFF2-40B4-BE49-F238E27FC236}">
                      <a16:creationId xmlns:a16="http://schemas.microsoft.com/office/drawing/2014/main" id="{4CD9B65F-5EF8-4AB8-9FB8-28F7F73D8581}"/>
                    </a:ext>
                  </a:extLst>
                </p:cNvPr>
                <p:cNvSpPr>
                  <a:spLocks noChangeShapeType="1"/>
                </p:cNvSpPr>
                <p:nvPr/>
              </p:nvSpPr>
              <p:spPr bwMode="auto">
                <a:xfrm>
                  <a:off x="1839" y="3001"/>
                  <a:ext cx="0" cy="202"/>
                </a:xfrm>
                <a:prstGeom prst="line">
                  <a:avLst/>
                </a:prstGeom>
                <a:noFill/>
                <a:ln w="2540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8710" name="Line 70">
              <a:extLst>
                <a:ext uri="{FF2B5EF4-FFF2-40B4-BE49-F238E27FC236}">
                  <a16:creationId xmlns:a16="http://schemas.microsoft.com/office/drawing/2014/main" id="{E38FB80E-C361-4815-9635-11BB14524773}"/>
                </a:ext>
              </a:extLst>
            </p:cNvPr>
            <p:cNvSpPr>
              <a:spLocks noChangeShapeType="1"/>
            </p:cNvSpPr>
            <p:nvPr/>
          </p:nvSpPr>
          <p:spPr bwMode="auto">
            <a:xfrm>
              <a:off x="2435" y="3011"/>
              <a:ext cx="0" cy="223"/>
            </a:xfrm>
            <a:prstGeom prst="line">
              <a:avLst/>
            </a:prstGeom>
            <a:noFill/>
            <a:ln w="28575">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11" name="Line 71">
              <a:extLst>
                <a:ext uri="{FF2B5EF4-FFF2-40B4-BE49-F238E27FC236}">
                  <a16:creationId xmlns:a16="http://schemas.microsoft.com/office/drawing/2014/main" id="{E3E62BA3-0039-4D52-9368-38AD2128F823}"/>
                </a:ext>
              </a:extLst>
            </p:cNvPr>
            <p:cNvSpPr>
              <a:spLocks noChangeShapeType="1"/>
            </p:cNvSpPr>
            <p:nvPr/>
          </p:nvSpPr>
          <p:spPr bwMode="auto">
            <a:xfrm>
              <a:off x="2435" y="3547"/>
              <a:ext cx="0" cy="243"/>
            </a:xfrm>
            <a:prstGeom prst="line">
              <a:avLst/>
            </a:prstGeom>
            <a:noFill/>
            <a:ln w="28575">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12" name="Rectangle 72">
              <a:extLst>
                <a:ext uri="{FF2B5EF4-FFF2-40B4-BE49-F238E27FC236}">
                  <a16:creationId xmlns:a16="http://schemas.microsoft.com/office/drawing/2014/main" id="{60F6EAD2-BDDC-4844-8184-CF8F0171CE22}"/>
                </a:ext>
              </a:extLst>
            </p:cNvPr>
            <p:cNvSpPr>
              <a:spLocks noChangeArrowheads="1"/>
            </p:cNvSpPr>
            <p:nvPr/>
          </p:nvSpPr>
          <p:spPr bwMode="auto">
            <a:xfrm>
              <a:off x="2281" y="3736"/>
              <a:ext cx="49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b="1">
                  <a:solidFill>
                    <a:srgbClr val="CCFFFF"/>
                  </a:solidFill>
                </a:rPr>
                <a:t>A</a:t>
              </a:r>
              <a:r>
                <a:rPr lang="en-US" altLang="zh-CN" sz="3600" b="1" baseline="-16000">
                  <a:solidFill>
                    <a:srgbClr val="CCFFFF"/>
                  </a:solidFill>
                </a:rPr>
                <a:t>11</a:t>
              </a:r>
            </a:p>
          </p:txBody>
        </p:sp>
        <p:sp>
          <p:nvSpPr>
            <p:cNvPr id="28713" name="Line 73">
              <a:extLst>
                <a:ext uri="{FF2B5EF4-FFF2-40B4-BE49-F238E27FC236}">
                  <a16:creationId xmlns:a16="http://schemas.microsoft.com/office/drawing/2014/main" id="{10DD999F-3C4B-4605-A815-2D7EFBAC9B0C}"/>
                </a:ext>
              </a:extLst>
            </p:cNvPr>
            <p:cNvSpPr>
              <a:spLocks noChangeShapeType="1"/>
            </p:cNvSpPr>
            <p:nvPr/>
          </p:nvSpPr>
          <p:spPr bwMode="auto">
            <a:xfrm>
              <a:off x="2739" y="3022"/>
              <a:ext cx="0" cy="252"/>
            </a:xfrm>
            <a:prstGeom prst="line">
              <a:avLst/>
            </a:prstGeom>
            <a:noFill/>
            <a:ln w="28575">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14" name="Rectangle 74">
              <a:extLst>
                <a:ext uri="{FF2B5EF4-FFF2-40B4-BE49-F238E27FC236}">
                  <a16:creationId xmlns:a16="http://schemas.microsoft.com/office/drawing/2014/main" id="{373FD7C8-5112-4393-9949-2F90CE57DDCD}"/>
                </a:ext>
              </a:extLst>
            </p:cNvPr>
            <p:cNvSpPr>
              <a:spLocks noChangeArrowheads="1"/>
            </p:cNvSpPr>
            <p:nvPr/>
          </p:nvSpPr>
          <p:spPr bwMode="auto">
            <a:xfrm>
              <a:off x="2615" y="3221"/>
              <a:ext cx="49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b="1">
                  <a:solidFill>
                    <a:srgbClr val="CCFFFF"/>
                  </a:solidFill>
                </a:rPr>
                <a:t>A</a:t>
              </a:r>
              <a:r>
                <a:rPr lang="en-US" altLang="zh-CN" sz="3600" b="1" baseline="-16000">
                  <a:solidFill>
                    <a:srgbClr val="CCFFFF"/>
                  </a:solidFill>
                </a:rPr>
                <a:t>12</a:t>
              </a:r>
            </a:p>
          </p:txBody>
        </p:sp>
        <p:grpSp>
          <p:nvGrpSpPr>
            <p:cNvPr id="28715" name="Group 75">
              <a:extLst>
                <a:ext uri="{FF2B5EF4-FFF2-40B4-BE49-F238E27FC236}">
                  <a16:creationId xmlns:a16="http://schemas.microsoft.com/office/drawing/2014/main" id="{08F8F872-1187-48B3-8B20-2F2BB5E38CB0}"/>
                </a:ext>
              </a:extLst>
            </p:cNvPr>
            <p:cNvGrpSpPr>
              <a:grpSpLocks/>
            </p:cNvGrpSpPr>
            <p:nvPr/>
          </p:nvGrpSpPr>
          <p:grpSpPr bwMode="auto">
            <a:xfrm>
              <a:off x="2233" y="3239"/>
              <a:ext cx="384" cy="298"/>
              <a:chOff x="2233" y="3239"/>
              <a:chExt cx="384" cy="298"/>
            </a:xfrm>
          </p:grpSpPr>
          <p:sp>
            <p:nvSpPr>
              <p:cNvPr id="28716" name="Oval 76">
                <a:extLst>
                  <a:ext uri="{FF2B5EF4-FFF2-40B4-BE49-F238E27FC236}">
                    <a16:creationId xmlns:a16="http://schemas.microsoft.com/office/drawing/2014/main" id="{0CFA7360-6321-4FEA-A722-EC136ECA72AA}"/>
                  </a:ext>
                </a:extLst>
              </p:cNvPr>
              <p:cNvSpPr>
                <a:spLocks noChangeArrowheads="1"/>
              </p:cNvSpPr>
              <p:nvPr/>
            </p:nvSpPr>
            <p:spPr bwMode="auto">
              <a:xfrm>
                <a:off x="2390" y="3239"/>
                <a:ext cx="91" cy="91"/>
              </a:xfrm>
              <a:prstGeom prst="ellipse">
                <a:avLst/>
              </a:prstGeom>
              <a:noFill/>
              <a:ln w="25400">
                <a:solidFill>
                  <a:srgbClr val="CC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717" name="Rectangle 77">
                <a:extLst>
                  <a:ext uri="{FF2B5EF4-FFF2-40B4-BE49-F238E27FC236}">
                    <a16:creationId xmlns:a16="http://schemas.microsoft.com/office/drawing/2014/main" id="{A93AF039-154E-43F9-837C-ED2976F2C25D}"/>
                  </a:ext>
                </a:extLst>
              </p:cNvPr>
              <p:cNvSpPr>
                <a:spLocks noChangeArrowheads="1"/>
              </p:cNvSpPr>
              <p:nvPr/>
            </p:nvSpPr>
            <p:spPr bwMode="auto">
              <a:xfrm>
                <a:off x="2233" y="3345"/>
                <a:ext cx="384" cy="192"/>
              </a:xfrm>
              <a:prstGeom prst="rect">
                <a:avLst/>
              </a:prstGeom>
              <a:noFill/>
              <a:ln w="28575">
                <a:solidFill>
                  <a:srgbClr val="CC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grpSp>
      <p:grpSp>
        <p:nvGrpSpPr>
          <p:cNvPr id="330830" name="Group 78">
            <a:extLst>
              <a:ext uri="{FF2B5EF4-FFF2-40B4-BE49-F238E27FC236}">
                <a16:creationId xmlns:a16="http://schemas.microsoft.com/office/drawing/2014/main" id="{7D19D744-EA98-4FFA-B7F0-101AE281990B}"/>
              </a:ext>
            </a:extLst>
          </p:cNvPr>
          <p:cNvGrpSpPr>
            <a:grpSpLocks/>
          </p:cNvGrpSpPr>
          <p:nvPr/>
        </p:nvGrpSpPr>
        <p:grpSpPr bwMode="auto">
          <a:xfrm>
            <a:off x="5092700" y="4598988"/>
            <a:ext cx="2354263" cy="2214562"/>
            <a:chOff x="3381" y="2744"/>
            <a:chExt cx="1483" cy="1395"/>
          </a:xfrm>
        </p:grpSpPr>
        <p:sp>
          <p:nvSpPr>
            <p:cNvPr id="28695" name="Rectangle 79">
              <a:extLst>
                <a:ext uri="{FF2B5EF4-FFF2-40B4-BE49-F238E27FC236}">
                  <a16:creationId xmlns:a16="http://schemas.microsoft.com/office/drawing/2014/main" id="{0DD50090-5757-4542-9656-60120E5F17E5}"/>
                </a:ext>
              </a:extLst>
            </p:cNvPr>
            <p:cNvSpPr>
              <a:spLocks noChangeArrowheads="1"/>
            </p:cNvSpPr>
            <p:nvPr/>
          </p:nvSpPr>
          <p:spPr bwMode="auto">
            <a:xfrm rot="-5400000">
              <a:off x="3901" y="2547"/>
              <a:ext cx="283" cy="677"/>
            </a:xfrm>
            <a:prstGeom prst="rect">
              <a:avLst/>
            </a:prstGeom>
            <a:noFill/>
            <a:ln w="28575">
              <a:solidFill>
                <a:srgbClr val="CC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nvGrpSpPr>
            <p:cNvPr id="28696" name="Group 80">
              <a:extLst>
                <a:ext uri="{FF2B5EF4-FFF2-40B4-BE49-F238E27FC236}">
                  <a16:creationId xmlns:a16="http://schemas.microsoft.com/office/drawing/2014/main" id="{0CF5F9C5-1767-4BE7-BEC4-19AF0287B7F6}"/>
                </a:ext>
              </a:extLst>
            </p:cNvPr>
            <p:cNvGrpSpPr>
              <a:grpSpLocks/>
            </p:cNvGrpSpPr>
            <p:nvPr/>
          </p:nvGrpSpPr>
          <p:grpSpPr bwMode="auto">
            <a:xfrm rot="-5400000">
              <a:off x="3945" y="2787"/>
              <a:ext cx="190" cy="190"/>
              <a:chOff x="1738" y="3001"/>
              <a:chExt cx="202" cy="202"/>
            </a:xfrm>
          </p:grpSpPr>
          <p:sp>
            <p:nvSpPr>
              <p:cNvPr id="28707" name="Line 81">
                <a:extLst>
                  <a:ext uri="{FF2B5EF4-FFF2-40B4-BE49-F238E27FC236}">
                    <a16:creationId xmlns:a16="http://schemas.microsoft.com/office/drawing/2014/main" id="{2F517E9D-0F36-4083-B588-0F285F1F5FE6}"/>
                  </a:ext>
                </a:extLst>
              </p:cNvPr>
              <p:cNvSpPr>
                <a:spLocks noChangeShapeType="1"/>
              </p:cNvSpPr>
              <p:nvPr/>
            </p:nvSpPr>
            <p:spPr bwMode="auto">
              <a:xfrm>
                <a:off x="1738" y="3102"/>
                <a:ext cx="202" cy="0"/>
              </a:xfrm>
              <a:prstGeom prst="line">
                <a:avLst/>
              </a:prstGeom>
              <a:noFill/>
              <a:ln w="2540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08" name="Line 82">
                <a:extLst>
                  <a:ext uri="{FF2B5EF4-FFF2-40B4-BE49-F238E27FC236}">
                    <a16:creationId xmlns:a16="http://schemas.microsoft.com/office/drawing/2014/main" id="{E5849936-3D8A-444A-ACE8-07F8AC98278C}"/>
                  </a:ext>
                </a:extLst>
              </p:cNvPr>
              <p:cNvSpPr>
                <a:spLocks noChangeShapeType="1"/>
              </p:cNvSpPr>
              <p:nvPr/>
            </p:nvSpPr>
            <p:spPr bwMode="auto">
              <a:xfrm>
                <a:off x="1839" y="3001"/>
                <a:ext cx="0" cy="202"/>
              </a:xfrm>
              <a:prstGeom prst="line">
                <a:avLst/>
              </a:prstGeom>
              <a:noFill/>
              <a:ln w="2540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8697" name="Freeform 83">
              <a:extLst>
                <a:ext uri="{FF2B5EF4-FFF2-40B4-BE49-F238E27FC236}">
                  <a16:creationId xmlns:a16="http://schemas.microsoft.com/office/drawing/2014/main" id="{F2CD25D4-B330-4A04-BF44-8AC766BD24F2}"/>
                </a:ext>
              </a:extLst>
            </p:cNvPr>
            <p:cNvSpPr>
              <a:spLocks/>
            </p:cNvSpPr>
            <p:nvPr/>
          </p:nvSpPr>
          <p:spPr bwMode="auto">
            <a:xfrm>
              <a:off x="3580" y="3037"/>
              <a:ext cx="202" cy="425"/>
            </a:xfrm>
            <a:custGeom>
              <a:avLst/>
              <a:gdLst>
                <a:gd name="T0" fmla="*/ 202 w 202"/>
                <a:gd name="T1" fmla="*/ 0 h 425"/>
                <a:gd name="T2" fmla="*/ 202 w 202"/>
                <a:gd name="T3" fmla="*/ 182 h 425"/>
                <a:gd name="T4" fmla="*/ 0 w 202"/>
                <a:gd name="T5" fmla="*/ 182 h 425"/>
                <a:gd name="T6" fmla="*/ 0 w 202"/>
                <a:gd name="T7" fmla="*/ 425 h 4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2" h="425">
                  <a:moveTo>
                    <a:pt x="202" y="0"/>
                  </a:moveTo>
                  <a:lnTo>
                    <a:pt x="202" y="182"/>
                  </a:lnTo>
                  <a:lnTo>
                    <a:pt x="0" y="182"/>
                  </a:lnTo>
                  <a:lnTo>
                    <a:pt x="0" y="425"/>
                  </a:lnTo>
                </a:path>
              </a:pathLst>
            </a:custGeom>
            <a:noFill/>
            <a:ln w="28575">
              <a:solidFill>
                <a:srgbClr val="CC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98" name="Rectangle 84">
              <a:extLst>
                <a:ext uri="{FF2B5EF4-FFF2-40B4-BE49-F238E27FC236}">
                  <a16:creationId xmlns:a16="http://schemas.microsoft.com/office/drawing/2014/main" id="{2562914C-5CFB-4473-B8FA-4B57FC9D32BF}"/>
                </a:ext>
              </a:extLst>
            </p:cNvPr>
            <p:cNvSpPr>
              <a:spLocks noChangeArrowheads="1"/>
            </p:cNvSpPr>
            <p:nvPr/>
          </p:nvSpPr>
          <p:spPr bwMode="auto">
            <a:xfrm>
              <a:off x="3381" y="3413"/>
              <a:ext cx="49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b="1">
                  <a:solidFill>
                    <a:srgbClr val="CCFFFF"/>
                  </a:solidFill>
                </a:rPr>
                <a:t>A</a:t>
              </a:r>
              <a:r>
                <a:rPr lang="en-US" altLang="zh-CN" sz="3600" b="1" baseline="-16000">
                  <a:solidFill>
                    <a:srgbClr val="CCFFFF"/>
                  </a:solidFill>
                </a:rPr>
                <a:t>10</a:t>
              </a:r>
            </a:p>
          </p:txBody>
        </p:sp>
        <p:sp>
          <p:nvSpPr>
            <p:cNvPr id="28699" name="Line 85">
              <a:extLst>
                <a:ext uri="{FF2B5EF4-FFF2-40B4-BE49-F238E27FC236}">
                  <a16:creationId xmlns:a16="http://schemas.microsoft.com/office/drawing/2014/main" id="{DBA8F5DA-A56C-4CC4-BA64-981949E2B529}"/>
                </a:ext>
              </a:extLst>
            </p:cNvPr>
            <p:cNvSpPr>
              <a:spLocks noChangeShapeType="1"/>
            </p:cNvSpPr>
            <p:nvPr/>
          </p:nvSpPr>
          <p:spPr bwMode="auto">
            <a:xfrm>
              <a:off x="4041" y="3042"/>
              <a:ext cx="0" cy="444"/>
            </a:xfrm>
            <a:prstGeom prst="line">
              <a:avLst/>
            </a:prstGeom>
            <a:noFill/>
            <a:ln w="28575">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00" name="Rectangle 86">
              <a:extLst>
                <a:ext uri="{FF2B5EF4-FFF2-40B4-BE49-F238E27FC236}">
                  <a16:creationId xmlns:a16="http://schemas.microsoft.com/office/drawing/2014/main" id="{519B7742-4468-4BC1-8C54-2D04E1470789}"/>
                </a:ext>
              </a:extLst>
            </p:cNvPr>
            <p:cNvSpPr>
              <a:spLocks noChangeArrowheads="1"/>
            </p:cNvSpPr>
            <p:nvPr/>
          </p:nvSpPr>
          <p:spPr bwMode="auto">
            <a:xfrm>
              <a:off x="3865" y="3434"/>
              <a:ext cx="49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b="1">
                  <a:solidFill>
                    <a:srgbClr val="CCFFFF"/>
                  </a:solidFill>
                </a:rPr>
                <a:t>A</a:t>
              </a:r>
              <a:r>
                <a:rPr lang="en-US" altLang="zh-CN" sz="3600" b="1" baseline="-16000">
                  <a:solidFill>
                    <a:srgbClr val="CCFFFF"/>
                  </a:solidFill>
                </a:rPr>
                <a:t>11</a:t>
              </a:r>
            </a:p>
          </p:txBody>
        </p:sp>
        <p:sp>
          <p:nvSpPr>
            <p:cNvPr id="28701" name="Line 87">
              <a:extLst>
                <a:ext uri="{FF2B5EF4-FFF2-40B4-BE49-F238E27FC236}">
                  <a16:creationId xmlns:a16="http://schemas.microsoft.com/office/drawing/2014/main" id="{EB78D0BA-55DF-4124-A2FC-C4C5805440C9}"/>
                </a:ext>
              </a:extLst>
            </p:cNvPr>
            <p:cNvSpPr>
              <a:spLocks noChangeShapeType="1"/>
            </p:cNvSpPr>
            <p:nvPr/>
          </p:nvSpPr>
          <p:spPr bwMode="auto">
            <a:xfrm>
              <a:off x="4530" y="3622"/>
              <a:ext cx="0" cy="192"/>
            </a:xfrm>
            <a:prstGeom prst="line">
              <a:avLst/>
            </a:prstGeom>
            <a:noFill/>
            <a:ln w="28575">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02" name="Freeform 88">
              <a:extLst>
                <a:ext uri="{FF2B5EF4-FFF2-40B4-BE49-F238E27FC236}">
                  <a16:creationId xmlns:a16="http://schemas.microsoft.com/office/drawing/2014/main" id="{27EB1E8F-5FB4-4DBA-AF19-C12079D90E58}"/>
                </a:ext>
              </a:extLst>
            </p:cNvPr>
            <p:cNvSpPr>
              <a:spLocks/>
            </p:cNvSpPr>
            <p:nvPr/>
          </p:nvSpPr>
          <p:spPr bwMode="auto">
            <a:xfrm flipH="1">
              <a:off x="4315" y="3052"/>
              <a:ext cx="212" cy="263"/>
            </a:xfrm>
            <a:custGeom>
              <a:avLst/>
              <a:gdLst>
                <a:gd name="T0" fmla="*/ 233 w 202"/>
                <a:gd name="T1" fmla="*/ 0 h 425"/>
                <a:gd name="T2" fmla="*/ 233 w 202"/>
                <a:gd name="T3" fmla="*/ 43 h 425"/>
                <a:gd name="T4" fmla="*/ 0 w 202"/>
                <a:gd name="T5" fmla="*/ 43 h 425"/>
                <a:gd name="T6" fmla="*/ 0 w 202"/>
                <a:gd name="T7" fmla="*/ 101 h 4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2" h="425">
                  <a:moveTo>
                    <a:pt x="202" y="0"/>
                  </a:moveTo>
                  <a:lnTo>
                    <a:pt x="202" y="182"/>
                  </a:lnTo>
                  <a:lnTo>
                    <a:pt x="0" y="182"/>
                  </a:lnTo>
                  <a:lnTo>
                    <a:pt x="0" y="425"/>
                  </a:lnTo>
                </a:path>
              </a:pathLst>
            </a:custGeom>
            <a:noFill/>
            <a:ln w="28575">
              <a:solidFill>
                <a:srgbClr val="CC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03" name="Rectangle 89">
              <a:extLst>
                <a:ext uri="{FF2B5EF4-FFF2-40B4-BE49-F238E27FC236}">
                  <a16:creationId xmlns:a16="http://schemas.microsoft.com/office/drawing/2014/main" id="{A99794D1-8AB9-4943-B95B-06757E6960EE}"/>
                </a:ext>
              </a:extLst>
            </p:cNvPr>
            <p:cNvSpPr>
              <a:spLocks noChangeArrowheads="1"/>
            </p:cNvSpPr>
            <p:nvPr/>
          </p:nvSpPr>
          <p:spPr bwMode="auto">
            <a:xfrm>
              <a:off x="4371" y="3774"/>
              <a:ext cx="49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b="1">
                  <a:solidFill>
                    <a:srgbClr val="CCFFFF"/>
                  </a:solidFill>
                </a:rPr>
                <a:t>A</a:t>
              </a:r>
              <a:r>
                <a:rPr lang="en-US" altLang="zh-CN" sz="3600" b="1" baseline="-16000">
                  <a:solidFill>
                    <a:srgbClr val="CCFFFF"/>
                  </a:solidFill>
                </a:rPr>
                <a:t>12</a:t>
              </a:r>
            </a:p>
          </p:txBody>
        </p:sp>
        <p:grpSp>
          <p:nvGrpSpPr>
            <p:cNvPr id="28704" name="Group 90">
              <a:extLst>
                <a:ext uri="{FF2B5EF4-FFF2-40B4-BE49-F238E27FC236}">
                  <a16:creationId xmlns:a16="http://schemas.microsoft.com/office/drawing/2014/main" id="{12AE58D8-CEB6-4CB9-AFA2-6F379DDA2E93}"/>
                </a:ext>
              </a:extLst>
            </p:cNvPr>
            <p:cNvGrpSpPr>
              <a:grpSpLocks/>
            </p:cNvGrpSpPr>
            <p:nvPr/>
          </p:nvGrpSpPr>
          <p:grpSpPr bwMode="auto">
            <a:xfrm>
              <a:off x="4321" y="3314"/>
              <a:ext cx="384" cy="298"/>
              <a:chOff x="2233" y="3239"/>
              <a:chExt cx="384" cy="298"/>
            </a:xfrm>
          </p:grpSpPr>
          <p:sp>
            <p:nvSpPr>
              <p:cNvPr id="28705" name="Oval 91">
                <a:extLst>
                  <a:ext uri="{FF2B5EF4-FFF2-40B4-BE49-F238E27FC236}">
                    <a16:creationId xmlns:a16="http://schemas.microsoft.com/office/drawing/2014/main" id="{AAA40292-EC27-4166-97D9-7BF6259058E8}"/>
                  </a:ext>
                </a:extLst>
              </p:cNvPr>
              <p:cNvSpPr>
                <a:spLocks noChangeArrowheads="1"/>
              </p:cNvSpPr>
              <p:nvPr/>
            </p:nvSpPr>
            <p:spPr bwMode="auto">
              <a:xfrm>
                <a:off x="2390" y="3239"/>
                <a:ext cx="91" cy="91"/>
              </a:xfrm>
              <a:prstGeom prst="ellipse">
                <a:avLst/>
              </a:prstGeom>
              <a:noFill/>
              <a:ln w="25400">
                <a:solidFill>
                  <a:srgbClr val="CC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706" name="Rectangle 92">
                <a:extLst>
                  <a:ext uri="{FF2B5EF4-FFF2-40B4-BE49-F238E27FC236}">
                    <a16:creationId xmlns:a16="http://schemas.microsoft.com/office/drawing/2014/main" id="{BBD844A5-238C-4006-BF4F-7F17250F6EE2}"/>
                  </a:ext>
                </a:extLst>
              </p:cNvPr>
              <p:cNvSpPr>
                <a:spLocks noChangeArrowheads="1"/>
              </p:cNvSpPr>
              <p:nvPr/>
            </p:nvSpPr>
            <p:spPr bwMode="auto">
              <a:xfrm>
                <a:off x="2233" y="3345"/>
                <a:ext cx="384" cy="192"/>
              </a:xfrm>
              <a:prstGeom prst="rect">
                <a:avLst/>
              </a:prstGeom>
              <a:noFill/>
              <a:ln w="28575">
                <a:solidFill>
                  <a:srgbClr val="CC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grpSp>
      <p:sp>
        <p:nvSpPr>
          <p:cNvPr id="330846" name="Line 94">
            <a:extLst>
              <a:ext uri="{FF2B5EF4-FFF2-40B4-BE49-F238E27FC236}">
                <a16:creationId xmlns:a16="http://schemas.microsoft.com/office/drawing/2014/main" id="{7F72DC4F-50DD-4B81-84DE-B18A9BA5A71F}"/>
              </a:ext>
            </a:extLst>
          </p:cNvPr>
          <p:cNvSpPr>
            <a:spLocks noChangeShapeType="1"/>
          </p:cNvSpPr>
          <p:nvPr/>
        </p:nvSpPr>
        <p:spPr bwMode="auto">
          <a:xfrm flipH="1">
            <a:off x="2606675" y="3248025"/>
            <a:ext cx="12700" cy="641350"/>
          </a:xfrm>
          <a:prstGeom prst="line">
            <a:avLst/>
          </a:prstGeom>
          <a:noFill/>
          <a:ln w="28575">
            <a:solidFill>
              <a:srgbClr val="FF99FF"/>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30754"/>
                                        </p:tgtEl>
                                        <p:attrNameLst>
                                          <p:attrName>style.visibility</p:attrName>
                                        </p:attrNameLst>
                                      </p:cBhvr>
                                      <p:to>
                                        <p:strVal val="visible"/>
                                      </p:to>
                                    </p:set>
                                    <p:animEffect transition="in" filter="slide(fromLeft)">
                                      <p:cBhvr>
                                        <p:cTn id="7" dur="500"/>
                                        <p:tgtEl>
                                          <p:spTgt spid="3307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0755"/>
                                        </p:tgtEl>
                                        <p:attrNameLst>
                                          <p:attrName>style.visibility</p:attrName>
                                        </p:attrNameLst>
                                      </p:cBhvr>
                                      <p:to>
                                        <p:strVal val="visible"/>
                                      </p:to>
                                    </p:set>
                                    <p:animEffect transition="in" filter="wipe(left)">
                                      <p:cBhvr>
                                        <p:cTn id="12" dur="500"/>
                                        <p:tgtEl>
                                          <p:spTgt spid="3307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0758"/>
                                        </p:tgtEl>
                                        <p:attrNameLst>
                                          <p:attrName>style.visibility</p:attrName>
                                        </p:attrNameLst>
                                      </p:cBhvr>
                                      <p:to>
                                        <p:strVal val="visible"/>
                                      </p:to>
                                    </p:set>
                                    <p:animEffect transition="in" filter="wipe(left)">
                                      <p:cBhvr>
                                        <p:cTn id="17" dur="500"/>
                                        <p:tgtEl>
                                          <p:spTgt spid="3307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0757"/>
                                        </p:tgtEl>
                                        <p:attrNameLst>
                                          <p:attrName>style.visibility</p:attrName>
                                        </p:attrNameLst>
                                      </p:cBhvr>
                                      <p:to>
                                        <p:strVal val="visible"/>
                                      </p:to>
                                    </p:set>
                                    <p:animEffect transition="in" filter="wipe(left)">
                                      <p:cBhvr>
                                        <p:cTn id="22" dur="500"/>
                                        <p:tgtEl>
                                          <p:spTgt spid="3307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0759"/>
                                        </p:tgtEl>
                                        <p:attrNameLst>
                                          <p:attrName>style.visibility</p:attrName>
                                        </p:attrNameLst>
                                      </p:cBhvr>
                                      <p:to>
                                        <p:strVal val="visible"/>
                                      </p:to>
                                    </p:set>
                                    <p:animEffect transition="in" filter="wipe(left)">
                                      <p:cBhvr>
                                        <p:cTn id="27" dur="500"/>
                                        <p:tgtEl>
                                          <p:spTgt spid="3307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330760"/>
                                        </p:tgtEl>
                                        <p:attrNameLst>
                                          <p:attrName>style.visibility</p:attrName>
                                        </p:attrNameLst>
                                      </p:cBhvr>
                                      <p:to>
                                        <p:strVal val="visible"/>
                                      </p:to>
                                    </p:set>
                                    <p:animEffect transition="in" filter="box(out)">
                                      <p:cBhvr>
                                        <p:cTn id="32" dur="500"/>
                                        <p:tgtEl>
                                          <p:spTgt spid="33076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30781"/>
                                        </p:tgtEl>
                                        <p:attrNameLst>
                                          <p:attrName>style.visibility</p:attrName>
                                        </p:attrNameLst>
                                      </p:cBhvr>
                                      <p:to>
                                        <p:strVal val="visible"/>
                                      </p:to>
                                    </p:set>
                                    <p:animEffect transition="in" filter="wipe(left)">
                                      <p:cBhvr>
                                        <p:cTn id="37" dur="500"/>
                                        <p:tgtEl>
                                          <p:spTgt spid="330781"/>
                                        </p:tgtEl>
                                      </p:cBhvr>
                                    </p:animEffect>
                                  </p:childTnLst>
                                </p:cTn>
                              </p:par>
                            </p:childTnLst>
                          </p:cTn>
                        </p:par>
                        <p:par>
                          <p:cTn id="38" fill="hold" nodeType="afterGroup">
                            <p:stCondLst>
                              <p:cond delay="500"/>
                            </p:stCondLst>
                            <p:childTnLst>
                              <p:par>
                                <p:cTn id="39" presetID="4" presetClass="entr" presetSubtype="32" fill="hold" grpId="0" nodeType="afterEffect">
                                  <p:stCondLst>
                                    <p:cond delay="0"/>
                                  </p:stCondLst>
                                  <p:childTnLst>
                                    <p:set>
                                      <p:cBhvr>
                                        <p:cTn id="40" dur="1" fill="hold">
                                          <p:stCondLst>
                                            <p:cond delay="0"/>
                                          </p:stCondLst>
                                        </p:cTn>
                                        <p:tgtEl>
                                          <p:spTgt spid="330756">
                                            <p:txEl>
                                              <p:pRg st="0" end="0"/>
                                            </p:txEl>
                                          </p:spTgt>
                                        </p:tgtEl>
                                        <p:attrNameLst>
                                          <p:attrName>style.visibility</p:attrName>
                                        </p:attrNameLst>
                                      </p:cBhvr>
                                      <p:to>
                                        <p:strVal val="visible"/>
                                      </p:to>
                                    </p:set>
                                    <p:animEffect transition="in" filter="box(out)">
                                      <p:cBhvr>
                                        <p:cTn id="41" dur="500"/>
                                        <p:tgtEl>
                                          <p:spTgt spid="330756">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30813">
                                            <p:txEl>
                                              <p:pRg st="0" end="0"/>
                                            </p:txEl>
                                          </p:spTgt>
                                        </p:tgtEl>
                                        <p:attrNameLst>
                                          <p:attrName>style.visibility</p:attrName>
                                        </p:attrNameLst>
                                      </p:cBhvr>
                                      <p:to>
                                        <p:strVal val="visible"/>
                                      </p:to>
                                    </p:set>
                                    <p:animEffect transition="in" filter="wipe(left)">
                                      <p:cBhvr>
                                        <p:cTn id="46" dur="500"/>
                                        <p:tgtEl>
                                          <p:spTgt spid="330813">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30814">
                                            <p:txEl>
                                              <p:pRg st="0" end="0"/>
                                            </p:txEl>
                                          </p:spTgt>
                                        </p:tgtEl>
                                        <p:attrNameLst>
                                          <p:attrName>style.visibility</p:attrName>
                                        </p:attrNameLst>
                                      </p:cBhvr>
                                      <p:to>
                                        <p:strVal val="visible"/>
                                      </p:to>
                                    </p:set>
                                    <p:animEffect transition="in" filter="wipe(left)">
                                      <p:cBhvr>
                                        <p:cTn id="51" dur="500"/>
                                        <p:tgtEl>
                                          <p:spTgt spid="330814">
                                            <p:txEl>
                                              <p:pRg st="0" end="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30815">
                                            <p:txEl>
                                              <p:pRg st="0" end="0"/>
                                            </p:txEl>
                                          </p:spTgt>
                                        </p:tgtEl>
                                        <p:attrNameLst>
                                          <p:attrName>style.visibility</p:attrName>
                                        </p:attrNameLst>
                                      </p:cBhvr>
                                      <p:to>
                                        <p:strVal val="visible"/>
                                      </p:to>
                                    </p:set>
                                    <p:animEffect transition="in" filter="wipe(left)">
                                      <p:cBhvr>
                                        <p:cTn id="56" dur="500"/>
                                        <p:tgtEl>
                                          <p:spTgt spid="330815">
                                            <p:txEl>
                                              <p:pRg st="0" end="0"/>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330807"/>
                                        </p:tgtEl>
                                        <p:attrNameLst>
                                          <p:attrName>style.visibility</p:attrName>
                                        </p:attrNameLst>
                                      </p:cBhvr>
                                      <p:to>
                                        <p:strVal val="visible"/>
                                      </p:to>
                                    </p:set>
                                    <p:animEffect transition="in" filter="wipe(left)">
                                      <p:cBhvr>
                                        <p:cTn id="61" dur="500"/>
                                        <p:tgtEl>
                                          <p:spTgt spid="330807"/>
                                        </p:tgtEl>
                                      </p:cBhvr>
                                    </p:animEffect>
                                  </p:childTnLst>
                                </p:cTn>
                              </p:par>
                              <p:par>
                                <p:cTn id="62" presetID="4" presetClass="entr" presetSubtype="16" fill="hold" nodeType="withEffect">
                                  <p:stCondLst>
                                    <p:cond delay="0"/>
                                  </p:stCondLst>
                                  <p:childTnLst>
                                    <p:set>
                                      <p:cBhvr>
                                        <p:cTn id="63" dur="1" fill="hold">
                                          <p:stCondLst>
                                            <p:cond delay="0"/>
                                          </p:stCondLst>
                                        </p:cTn>
                                        <p:tgtEl>
                                          <p:spTgt spid="330846"/>
                                        </p:tgtEl>
                                        <p:attrNameLst>
                                          <p:attrName>style.visibility</p:attrName>
                                        </p:attrNameLst>
                                      </p:cBhvr>
                                      <p:to>
                                        <p:strVal val="visible"/>
                                      </p:to>
                                    </p:set>
                                    <p:animEffect transition="in" filter="box(in)">
                                      <p:cBhvr>
                                        <p:cTn id="64" dur="500"/>
                                        <p:tgtEl>
                                          <p:spTgt spid="33084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4" fill="hold" nodeType="clickEffect">
                                  <p:stCondLst>
                                    <p:cond delay="0"/>
                                  </p:stCondLst>
                                  <p:childTnLst>
                                    <p:set>
                                      <p:cBhvr>
                                        <p:cTn id="68" dur="1" fill="hold">
                                          <p:stCondLst>
                                            <p:cond delay="0"/>
                                          </p:stCondLst>
                                        </p:cTn>
                                        <p:tgtEl>
                                          <p:spTgt spid="330772"/>
                                        </p:tgtEl>
                                        <p:attrNameLst>
                                          <p:attrName>style.visibility</p:attrName>
                                        </p:attrNameLst>
                                      </p:cBhvr>
                                      <p:to>
                                        <p:strVal val="visible"/>
                                      </p:to>
                                    </p:set>
                                    <p:animEffect transition="in" filter="wipe(down)">
                                      <p:cBhvr>
                                        <p:cTn id="69" dur="500"/>
                                        <p:tgtEl>
                                          <p:spTgt spid="330772"/>
                                        </p:tgtEl>
                                      </p:cBhvr>
                                    </p:animEffect>
                                  </p:childTnLst>
                                </p:cTn>
                              </p:par>
                            </p:childTnLst>
                          </p:cTn>
                        </p:par>
                        <p:par>
                          <p:cTn id="70" fill="hold" nodeType="afterGroup">
                            <p:stCondLst>
                              <p:cond delay="500"/>
                            </p:stCondLst>
                            <p:childTnLst>
                              <p:par>
                                <p:cTn id="71" presetID="22" presetClass="entr" presetSubtype="4" fill="hold" nodeType="afterEffect">
                                  <p:stCondLst>
                                    <p:cond delay="0"/>
                                  </p:stCondLst>
                                  <p:childTnLst>
                                    <p:set>
                                      <p:cBhvr>
                                        <p:cTn id="72" dur="1" fill="hold">
                                          <p:stCondLst>
                                            <p:cond delay="0"/>
                                          </p:stCondLst>
                                        </p:cTn>
                                        <p:tgtEl>
                                          <p:spTgt spid="330789"/>
                                        </p:tgtEl>
                                        <p:attrNameLst>
                                          <p:attrName>style.visibility</p:attrName>
                                        </p:attrNameLst>
                                      </p:cBhvr>
                                      <p:to>
                                        <p:strVal val="visible"/>
                                      </p:to>
                                    </p:set>
                                    <p:animEffect transition="in" filter="wipe(down)">
                                      <p:cBhvr>
                                        <p:cTn id="73" dur="500"/>
                                        <p:tgtEl>
                                          <p:spTgt spid="33078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nodeType="clickEffect">
                                  <p:stCondLst>
                                    <p:cond delay="0"/>
                                  </p:stCondLst>
                                  <p:childTnLst>
                                    <p:set>
                                      <p:cBhvr>
                                        <p:cTn id="77" dur="1" fill="hold">
                                          <p:stCondLst>
                                            <p:cond delay="0"/>
                                          </p:stCondLst>
                                        </p:cTn>
                                        <p:tgtEl>
                                          <p:spTgt spid="330816"/>
                                        </p:tgtEl>
                                        <p:attrNameLst>
                                          <p:attrName>style.visibility</p:attrName>
                                        </p:attrNameLst>
                                      </p:cBhvr>
                                      <p:to>
                                        <p:strVal val="visible"/>
                                      </p:to>
                                    </p:set>
                                    <p:animEffect transition="in" filter="wipe(down)">
                                      <p:cBhvr>
                                        <p:cTn id="78" dur="500"/>
                                        <p:tgtEl>
                                          <p:spTgt spid="330816"/>
                                        </p:tgtEl>
                                      </p:cBhvr>
                                    </p:animEffect>
                                  </p:childTnLst>
                                </p:cTn>
                              </p:par>
                            </p:childTnLst>
                          </p:cTn>
                        </p:par>
                        <p:par>
                          <p:cTn id="79" fill="hold" nodeType="afterGroup">
                            <p:stCondLst>
                              <p:cond delay="500"/>
                            </p:stCondLst>
                            <p:childTnLst>
                              <p:par>
                                <p:cTn id="80" presetID="22" presetClass="entr" presetSubtype="4" fill="hold" nodeType="afterEffect">
                                  <p:stCondLst>
                                    <p:cond delay="0"/>
                                  </p:stCondLst>
                                  <p:childTnLst>
                                    <p:set>
                                      <p:cBhvr>
                                        <p:cTn id="81" dur="1" fill="hold">
                                          <p:stCondLst>
                                            <p:cond delay="0"/>
                                          </p:stCondLst>
                                        </p:cTn>
                                        <p:tgtEl>
                                          <p:spTgt spid="330795"/>
                                        </p:tgtEl>
                                        <p:attrNameLst>
                                          <p:attrName>style.visibility</p:attrName>
                                        </p:attrNameLst>
                                      </p:cBhvr>
                                      <p:to>
                                        <p:strVal val="visible"/>
                                      </p:to>
                                    </p:set>
                                    <p:animEffect transition="in" filter="wipe(down)">
                                      <p:cBhvr>
                                        <p:cTn id="82" dur="500"/>
                                        <p:tgtEl>
                                          <p:spTgt spid="33079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nodeType="clickEffect">
                                  <p:stCondLst>
                                    <p:cond delay="0"/>
                                  </p:stCondLst>
                                  <p:childTnLst>
                                    <p:set>
                                      <p:cBhvr>
                                        <p:cTn id="86" dur="1" fill="hold">
                                          <p:stCondLst>
                                            <p:cond delay="0"/>
                                          </p:stCondLst>
                                        </p:cTn>
                                        <p:tgtEl>
                                          <p:spTgt spid="330830"/>
                                        </p:tgtEl>
                                        <p:attrNameLst>
                                          <p:attrName>style.visibility</p:attrName>
                                        </p:attrNameLst>
                                      </p:cBhvr>
                                      <p:to>
                                        <p:strVal val="visible"/>
                                      </p:to>
                                    </p:set>
                                    <p:animEffect transition="in" filter="wipe(down)">
                                      <p:cBhvr>
                                        <p:cTn id="87" dur="500"/>
                                        <p:tgtEl>
                                          <p:spTgt spid="330830"/>
                                        </p:tgtEl>
                                      </p:cBhvr>
                                    </p:animEffect>
                                  </p:childTnLst>
                                </p:cTn>
                              </p:par>
                            </p:childTnLst>
                          </p:cTn>
                        </p:par>
                        <p:par>
                          <p:cTn id="88" fill="hold" nodeType="afterGroup">
                            <p:stCondLst>
                              <p:cond delay="500"/>
                            </p:stCondLst>
                            <p:childTnLst>
                              <p:par>
                                <p:cTn id="89" presetID="22" presetClass="entr" presetSubtype="4" fill="hold" nodeType="afterEffect">
                                  <p:stCondLst>
                                    <p:cond delay="0"/>
                                  </p:stCondLst>
                                  <p:childTnLst>
                                    <p:set>
                                      <p:cBhvr>
                                        <p:cTn id="90" dur="1" fill="hold">
                                          <p:stCondLst>
                                            <p:cond delay="0"/>
                                          </p:stCondLst>
                                        </p:cTn>
                                        <p:tgtEl>
                                          <p:spTgt spid="330801"/>
                                        </p:tgtEl>
                                        <p:attrNameLst>
                                          <p:attrName>style.visibility</p:attrName>
                                        </p:attrNameLst>
                                      </p:cBhvr>
                                      <p:to>
                                        <p:strVal val="visible"/>
                                      </p:to>
                                    </p:set>
                                    <p:animEffect transition="in" filter="wipe(down)">
                                      <p:cBhvr>
                                        <p:cTn id="91" dur="500"/>
                                        <p:tgtEl>
                                          <p:spTgt spid="330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4" grpId="0" autoUpdateAnimBg="0"/>
      <p:bldP spid="330755" grpId="0" animBg="1" autoUpdateAnimBg="0"/>
      <p:bldP spid="330756" grpId="0" build="p" autoUpdateAnimBg="0"/>
      <p:bldP spid="330757" grpId="0" animBg="1" autoUpdateAnimBg="0"/>
      <p:bldP spid="330758" grpId="0" animBg="1" autoUpdateAnimBg="0"/>
      <p:bldP spid="330759" grpId="0" animBg="1" autoUpdateAnimBg="0"/>
      <p:bldP spid="330813" grpId="0" build="p" autoUpdateAnimBg="0"/>
      <p:bldP spid="330814" grpId="0" build="p" autoUpdateAnimBg="0"/>
      <p:bldP spid="33081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3417F"/>
        </a:solidFill>
        <a:effectLst/>
      </p:bgPr>
    </p:bg>
    <p:spTree>
      <p:nvGrpSpPr>
        <p:cNvPr id="1" name=""/>
        <p:cNvGrpSpPr/>
        <p:nvPr/>
      </p:nvGrpSpPr>
      <p:grpSpPr>
        <a:xfrm>
          <a:off x="0" y="0"/>
          <a:ext cx="0" cy="0"/>
          <a:chOff x="0" y="0"/>
          <a:chExt cx="0" cy="0"/>
        </a:xfrm>
      </p:grpSpPr>
      <p:sp>
        <p:nvSpPr>
          <p:cNvPr id="29698" name="日期占位符 3">
            <a:extLst>
              <a:ext uri="{FF2B5EF4-FFF2-40B4-BE49-F238E27FC236}">
                <a16:creationId xmlns:a16="http://schemas.microsoft.com/office/drawing/2014/main" id="{82B5081E-D2C8-4EED-A354-1B641A22CC69}"/>
              </a:ext>
            </a:extLst>
          </p:cNvPr>
          <p:cNvSpPr>
            <a:spLocks noGrp="1"/>
          </p:cNvSpPr>
          <p:nvPr>
            <p:ph type="dt" sz="quarter" idx="10"/>
          </p:nvPr>
        </p:nvSpPr>
        <p:spPr>
          <a:noFill/>
        </p:spPr>
        <p:txBody>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fld id="{F68F6F14-4091-4226-83E7-3D96ECD958A9}" type="datetime1">
              <a:rPr kumimoji="0" lang="zh-CN" altLang="en-US" sz="1400" smtClean="0"/>
              <a:pPr eaLnBrk="1" hangingPunct="1">
                <a:spcBef>
                  <a:spcPct val="0"/>
                </a:spcBef>
                <a:buClrTx/>
                <a:buSzTx/>
                <a:buFontTx/>
                <a:buNone/>
              </a:pPr>
              <a:t>2020/10/16</a:t>
            </a:fld>
            <a:endParaRPr kumimoji="0" lang="en-US" altLang="zh-CN" sz="1400"/>
          </a:p>
        </p:txBody>
      </p:sp>
      <p:sp>
        <p:nvSpPr>
          <p:cNvPr id="29699" name="灯片编号占位符 5">
            <a:extLst>
              <a:ext uri="{FF2B5EF4-FFF2-40B4-BE49-F238E27FC236}">
                <a16:creationId xmlns:a16="http://schemas.microsoft.com/office/drawing/2014/main" id="{5E22B03A-A5B2-4224-BA3B-E3A631C10DCF}"/>
              </a:ext>
            </a:extLst>
          </p:cNvPr>
          <p:cNvSpPr>
            <a:spLocks noGrp="1"/>
          </p:cNvSpPr>
          <p:nvPr>
            <p:ph type="sldNum" sz="quarter" idx="12"/>
          </p:nvPr>
        </p:nvSpPr>
        <p:spPr>
          <a:noFill/>
        </p:spPr>
        <p:txBody>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fld id="{B3DB8482-5E8D-4CAD-A314-E54DF301C953}" type="slidenum">
              <a:rPr kumimoji="0" lang="en-US" altLang="zh-CN" sz="1400"/>
              <a:pPr eaLnBrk="1" hangingPunct="1">
                <a:spcBef>
                  <a:spcPct val="0"/>
                </a:spcBef>
                <a:buClrTx/>
                <a:buSzTx/>
                <a:buFontTx/>
                <a:buNone/>
              </a:pPr>
              <a:t>15</a:t>
            </a:fld>
            <a:endParaRPr kumimoji="0" lang="en-US" altLang="zh-CN" sz="1400"/>
          </a:p>
        </p:txBody>
      </p:sp>
      <p:sp>
        <p:nvSpPr>
          <p:cNvPr id="331778" name="Text Box 2">
            <a:extLst>
              <a:ext uri="{FF2B5EF4-FFF2-40B4-BE49-F238E27FC236}">
                <a16:creationId xmlns:a16="http://schemas.microsoft.com/office/drawing/2014/main" id="{B5B3784B-71B5-4546-9EB2-C31D55787758}"/>
              </a:ext>
            </a:extLst>
          </p:cNvPr>
          <p:cNvSpPr txBox="1">
            <a:spLocks noChangeArrowheads="1"/>
          </p:cNvSpPr>
          <p:nvPr/>
        </p:nvSpPr>
        <p:spPr bwMode="auto">
          <a:xfrm>
            <a:off x="196850" y="512763"/>
            <a:ext cx="1058863" cy="1798637"/>
          </a:xfrm>
          <a:prstGeom prst="rect">
            <a:avLst/>
          </a:prstGeom>
          <a:solidFill>
            <a:srgbClr val="CCFFFF"/>
          </a:solidFill>
          <a:ln w="25400">
            <a:solidFill>
              <a:srgbClr val="FF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en-US" altLang="zh-CN" b="1">
              <a:solidFill>
                <a:srgbClr val="000099"/>
              </a:solidFill>
            </a:endParaRPr>
          </a:p>
          <a:p>
            <a:pPr eaLnBrk="1" hangingPunct="1">
              <a:spcBef>
                <a:spcPct val="25000"/>
              </a:spcBef>
              <a:buClrTx/>
              <a:buSzTx/>
              <a:buFontTx/>
              <a:buNone/>
            </a:pPr>
            <a:r>
              <a:rPr lang="en-US" altLang="zh-CN" b="1">
                <a:solidFill>
                  <a:srgbClr val="000099"/>
                </a:solidFill>
              </a:rPr>
              <a:t>CPU</a:t>
            </a:r>
          </a:p>
          <a:p>
            <a:pPr eaLnBrk="1" hangingPunct="1">
              <a:lnSpc>
                <a:spcPct val="120000"/>
              </a:lnSpc>
              <a:spcBef>
                <a:spcPct val="0"/>
              </a:spcBef>
              <a:buClrTx/>
              <a:buSzTx/>
              <a:buFontTx/>
              <a:buNone/>
            </a:pPr>
            <a:endParaRPr lang="en-US" altLang="zh-CN" b="1">
              <a:solidFill>
                <a:srgbClr val="000099"/>
              </a:solidFill>
            </a:endParaRPr>
          </a:p>
        </p:txBody>
      </p:sp>
      <p:sp>
        <p:nvSpPr>
          <p:cNvPr id="331779" name="Text Box 3">
            <a:extLst>
              <a:ext uri="{FF2B5EF4-FFF2-40B4-BE49-F238E27FC236}">
                <a16:creationId xmlns:a16="http://schemas.microsoft.com/office/drawing/2014/main" id="{87DC80B2-1CFF-4298-8B17-DAEAAF0E18D7}"/>
              </a:ext>
            </a:extLst>
          </p:cNvPr>
          <p:cNvSpPr txBox="1">
            <a:spLocks noChangeArrowheads="1"/>
          </p:cNvSpPr>
          <p:nvPr/>
        </p:nvSpPr>
        <p:spPr bwMode="auto">
          <a:xfrm>
            <a:off x="2386013" y="2627313"/>
            <a:ext cx="1204912" cy="1252537"/>
          </a:xfrm>
          <a:prstGeom prst="rect">
            <a:avLst/>
          </a:prstGeom>
          <a:solidFill>
            <a:srgbClr val="FFFFCC"/>
          </a:solidFill>
          <a:ln w="25400">
            <a:solidFill>
              <a:srgbClr val="99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ClrTx/>
              <a:buSzTx/>
              <a:buFontTx/>
              <a:buNone/>
            </a:pPr>
            <a:r>
              <a:rPr lang="en-US" altLang="zh-CN" sz="2800" b="1">
                <a:solidFill>
                  <a:schemeClr val="hlink"/>
                </a:solidFill>
                <a:ea typeface="黑体" panose="02010609060101010101" pitchFamily="49" charset="-122"/>
              </a:rPr>
              <a:t>  2K</a:t>
            </a:r>
          </a:p>
          <a:p>
            <a:pPr eaLnBrk="1" hangingPunct="1">
              <a:lnSpc>
                <a:spcPct val="95000"/>
              </a:lnSpc>
              <a:spcBef>
                <a:spcPct val="0"/>
              </a:spcBef>
              <a:buClrTx/>
              <a:buSzTx/>
              <a:buFontTx/>
              <a:buNone/>
            </a:pPr>
            <a:r>
              <a:rPr lang="en-US" altLang="zh-CN" sz="2600" b="1">
                <a:solidFill>
                  <a:schemeClr val="hlink"/>
                </a:solidFill>
                <a:ea typeface="黑体" panose="02010609060101010101" pitchFamily="49" charset="-122"/>
              </a:rPr>
              <a:t>ROM</a:t>
            </a:r>
          </a:p>
          <a:p>
            <a:pPr eaLnBrk="1" hangingPunct="1">
              <a:lnSpc>
                <a:spcPct val="40000"/>
              </a:lnSpc>
              <a:spcBef>
                <a:spcPct val="0"/>
              </a:spcBef>
              <a:buClrTx/>
              <a:buSzTx/>
              <a:buFontTx/>
              <a:buNone/>
            </a:pPr>
            <a:endParaRPr lang="en-US" altLang="zh-CN" sz="2600" b="1">
              <a:solidFill>
                <a:schemeClr val="hlink"/>
              </a:solidFill>
              <a:ea typeface="黑体" panose="02010609060101010101" pitchFamily="49" charset="-122"/>
            </a:endParaRPr>
          </a:p>
        </p:txBody>
      </p:sp>
      <p:sp>
        <p:nvSpPr>
          <p:cNvPr id="331780" name="Text Box 4">
            <a:extLst>
              <a:ext uri="{FF2B5EF4-FFF2-40B4-BE49-F238E27FC236}">
                <a16:creationId xmlns:a16="http://schemas.microsoft.com/office/drawing/2014/main" id="{5BBB6195-A090-4C3A-8913-8E610687F4B6}"/>
              </a:ext>
            </a:extLst>
          </p:cNvPr>
          <p:cNvSpPr txBox="1">
            <a:spLocks noChangeArrowheads="1"/>
          </p:cNvSpPr>
          <p:nvPr/>
        </p:nvSpPr>
        <p:spPr bwMode="auto">
          <a:xfrm>
            <a:off x="4875213" y="2614613"/>
            <a:ext cx="1187450" cy="1252537"/>
          </a:xfrm>
          <a:prstGeom prst="rect">
            <a:avLst/>
          </a:prstGeom>
          <a:solidFill>
            <a:srgbClr val="FFFFCC"/>
          </a:solidFill>
          <a:ln w="25400">
            <a:solidFill>
              <a:srgbClr val="99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ClrTx/>
              <a:buSzTx/>
              <a:buFontTx/>
              <a:buNone/>
            </a:pPr>
            <a:r>
              <a:rPr lang="en-US" altLang="zh-CN" sz="2800" b="1">
                <a:solidFill>
                  <a:schemeClr val="hlink"/>
                </a:solidFill>
                <a:ea typeface="黑体" panose="02010609060101010101" pitchFamily="49" charset="-122"/>
              </a:rPr>
              <a:t>  2K</a:t>
            </a:r>
          </a:p>
          <a:p>
            <a:pPr eaLnBrk="1" hangingPunct="1">
              <a:lnSpc>
                <a:spcPct val="95000"/>
              </a:lnSpc>
              <a:spcBef>
                <a:spcPct val="0"/>
              </a:spcBef>
              <a:buClrTx/>
              <a:buSzTx/>
              <a:buFontTx/>
              <a:buNone/>
            </a:pPr>
            <a:r>
              <a:rPr lang="en-US" altLang="zh-CN" sz="2600" b="1">
                <a:solidFill>
                  <a:schemeClr val="hlink"/>
                </a:solidFill>
                <a:ea typeface="黑体" panose="02010609060101010101" pitchFamily="49" charset="-122"/>
              </a:rPr>
              <a:t>RAM</a:t>
            </a:r>
          </a:p>
          <a:p>
            <a:pPr eaLnBrk="1" hangingPunct="1">
              <a:lnSpc>
                <a:spcPct val="40000"/>
              </a:lnSpc>
              <a:spcBef>
                <a:spcPct val="0"/>
              </a:spcBef>
              <a:buClrTx/>
              <a:buSzTx/>
              <a:buFontTx/>
              <a:buNone/>
            </a:pPr>
            <a:endParaRPr lang="en-US" altLang="zh-CN" sz="2600" b="1">
              <a:solidFill>
                <a:schemeClr val="hlink"/>
              </a:solidFill>
              <a:ea typeface="黑体" panose="02010609060101010101" pitchFamily="49" charset="-122"/>
            </a:endParaRPr>
          </a:p>
        </p:txBody>
      </p:sp>
      <p:sp>
        <p:nvSpPr>
          <p:cNvPr id="331781" name="Text Box 5">
            <a:extLst>
              <a:ext uri="{FF2B5EF4-FFF2-40B4-BE49-F238E27FC236}">
                <a16:creationId xmlns:a16="http://schemas.microsoft.com/office/drawing/2014/main" id="{9E4E48B6-907D-401B-83E4-8A5EA118FD5F}"/>
              </a:ext>
            </a:extLst>
          </p:cNvPr>
          <p:cNvSpPr txBox="1">
            <a:spLocks noChangeArrowheads="1"/>
          </p:cNvSpPr>
          <p:nvPr/>
        </p:nvSpPr>
        <p:spPr bwMode="auto">
          <a:xfrm>
            <a:off x="7377113" y="2593975"/>
            <a:ext cx="1171575" cy="1252538"/>
          </a:xfrm>
          <a:prstGeom prst="rect">
            <a:avLst/>
          </a:prstGeom>
          <a:solidFill>
            <a:srgbClr val="FFFFCC"/>
          </a:solidFill>
          <a:ln w="25400">
            <a:solidFill>
              <a:srgbClr val="99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ClrTx/>
              <a:buSzTx/>
              <a:buFontTx/>
              <a:buNone/>
            </a:pPr>
            <a:r>
              <a:rPr lang="en-US" altLang="zh-CN" sz="2800" b="1">
                <a:solidFill>
                  <a:schemeClr val="hlink"/>
                </a:solidFill>
                <a:ea typeface="黑体" panose="02010609060101010101" pitchFamily="49" charset="-122"/>
              </a:rPr>
              <a:t>  1K</a:t>
            </a:r>
          </a:p>
          <a:p>
            <a:pPr eaLnBrk="1" hangingPunct="1">
              <a:lnSpc>
                <a:spcPct val="95000"/>
              </a:lnSpc>
              <a:spcBef>
                <a:spcPct val="0"/>
              </a:spcBef>
              <a:buClrTx/>
              <a:buSzTx/>
              <a:buFontTx/>
              <a:buNone/>
            </a:pPr>
            <a:r>
              <a:rPr lang="en-US" altLang="zh-CN" sz="2600" b="1">
                <a:solidFill>
                  <a:schemeClr val="hlink"/>
                </a:solidFill>
                <a:ea typeface="黑体" panose="02010609060101010101" pitchFamily="49" charset="-122"/>
              </a:rPr>
              <a:t>RAM</a:t>
            </a:r>
          </a:p>
          <a:p>
            <a:pPr eaLnBrk="1" hangingPunct="1">
              <a:lnSpc>
                <a:spcPct val="40000"/>
              </a:lnSpc>
              <a:spcBef>
                <a:spcPct val="0"/>
              </a:spcBef>
              <a:buClrTx/>
              <a:buSzTx/>
              <a:buFontTx/>
              <a:buNone/>
            </a:pPr>
            <a:endParaRPr lang="en-US" altLang="zh-CN" sz="2600" b="1">
              <a:solidFill>
                <a:schemeClr val="hlink"/>
              </a:solidFill>
              <a:ea typeface="黑体" panose="02010609060101010101" pitchFamily="49" charset="-122"/>
            </a:endParaRPr>
          </a:p>
        </p:txBody>
      </p:sp>
      <p:grpSp>
        <p:nvGrpSpPr>
          <p:cNvPr id="331782" name="Group 6">
            <a:extLst>
              <a:ext uri="{FF2B5EF4-FFF2-40B4-BE49-F238E27FC236}">
                <a16:creationId xmlns:a16="http://schemas.microsoft.com/office/drawing/2014/main" id="{286A099C-75E8-4A0E-A30A-72526E0349C5}"/>
              </a:ext>
            </a:extLst>
          </p:cNvPr>
          <p:cNvGrpSpPr>
            <a:grpSpLocks/>
          </p:cNvGrpSpPr>
          <p:nvPr/>
        </p:nvGrpSpPr>
        <p:grpSpPr bwMode="auto">
          <a:xfrm>
            <a:off x="1243013" y="677863"/>
            <a:ext cx="7667625" cy="1492250"/>
            <a:chOff x="1046" y="445"/>
            <a:chExt cx="4173" cy="940"/>
          </a:xfrm>
        </p:grpSpPr>
        <p:sp>
          <p:nvSpPr>
            <p:cNvPr id="29783" name="Line 7">
              <a:extLst>
                <a:ext uri="{FF2B5EF4-FFF2-40B4-BE49-F238E27FC236}">
                  <a16:creationId xmlns:a16="http://schemas.microsoft.com/office/drawing/2014/main" id="{71490674-7652-4E17-8A79-5AE9745189C0}"/>
                </a:ext>
              </a:extLst>
            </p:cNvPr>
            <p:cNvSpPr>
              <a:spLocks noChangeShapeType="1"/>
            </p:cNvSpPr>
            <p:nvPr/>
          </p:nvSpPr>
          <p:spPr bwMode="auto">
            <a:xfrm>
              <a:off x="1051" y="445"/>
              <a:ext cx="4163" cy="0"/>
            </a:xfrm>
            <a:prstGeom prst="line">
              <a:avLst/>
            </a:prstGeom>
            <a:noFill/>
            <a:ln w="28575">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84" name="Line 8">
              <a:extLst>
                <a:ext uri="{FF2B5EF4-FFF2-40B4-BE49-F238E27FC236}">
                  <a16:creationId xmlns:a16="http://schemas.microsoft.com/office/drawing/2014/main" id="{6A21C0E5-22D4-4CC5-97FE-A873A6DF7356}"/>
                </a:ext>
              </a:extLst>
            </p:cNvPr>
            <p:cNvSpPr>
              <a:spLocks noChangeShapeType="1"/>
            </p:cNvSpPr>
            <p:nvPr/>
          </p:nvSpPr>
          <p:spPr bwMode="auto">
            <a:xfrm>
              <a:off x="1046" y="562"/>
              <a:ext cx="4163" cy="0"/>
            </a:xfrm>
            <a:prstGeom prst="line">
              <a:avLst/>
            </a:prstGeom>
            <a:noFill/>
            <a:ln w="28575">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85" name="Line 9">
              <a:extLst>
                <a:ext uri="{FF2B5EF4-FFF2-40B4-BE49-F238E27FC236}">
                  <a16:creationId xmlns:a16="http://schemas.microsoft.com/office/drawing/2014/main" id="{75225089-3CCA-491C-958F-B67A01104843}"/>
                </a:ext>
              </a:extLst>
            </p:cNvPr>
            <p:cNvSpPr>
              <a:spLocks noChangeShapeType="1"/>
            </p:cNvSpPr>
            <p:nvPr/>
          </p:nvSpPr>
          <p:spPr bwMode="auto">
            <a:xfrm>
              <a:off x="1051" y="1233"/>
              <a:ext cx="4163" cy="0"/>
            </a:xfrm>
            <a:prstGeom prst="line">
              <a:avLst/>
            </a:prstGeom>
            <a:noFill/>
            <a:ln w="28575">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86" name="Line 10">
              <a:extLst>
                <a:ext uri="{FF2B5EF4-FFF2-40B4-BE49-F238E27FC236}">
                  <a16:creationId xmlns:a16="http://schemas.microsoft.com/office/drawing/2014/main" id="{18A1C6BC-3E81-4656-940D-E8A6F24D9071}"/>
                </a:ext>
              </a:extLst>
            </p:cNvPr>
            <p:cNvSpPr>
              <a:spLocks noChangeShapeType="1"/>
            </p:cNvSpPr>
            <p:nvPr/>
          </p:nvSpPr>
          <p:spPr bwMode="auto">
            <a:xfrm>
              <a:off x="1046" y="702"/>
              <a:ext cx="4163" cy="0"/>
            </a:xfrm>
            <a:prstGeom prst="line">
              <a:avLst/>
            </a:prstGeom>
            <a:noFill/>
            <a:ln w="28575">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87" name="Line 11">
              <a:extLst>
                <a:ext uri="{FF2B5EF4-FFF2-40B4-BE49-F238E27FC236}">
                  <a16:creationId xmlns:a16="http://schemas.microsoft.com/office/drawing/2014/main" id="{CE27D92B-70EB-451C-BF22-38AE5990DB3C}"/>
                </a:ext>
              </a:extLst>
            </p:cNvPr>
            <p:cNvSpPr>
              <a:spLocks noChangeShapeType="1"/>
            </p:cNvSpPr>
            <p:nvPr/>
          </p:nvSpPr>
          <p:spPr bwMode="auto">
            <a:xfrm>
              <a:off x="1051" y="829"/>
              <a:ext cx="4163" cy="0"/>
            </a:xfrm>
            <a:prstGeom prst="line">
              <a:avLst/>
            </a:prstGeom>
            <a:noFill/>
            <a:ln w="28575">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88" name="Line 12">
              <a:extLst>
                <a:ext uri="{FF2B5EF4-FFF2-40B4-BE49-F238E27FC236}">
                  <a16:creationId xmlns:a16="http://schemas.microsoft.com/office/drawing/2014/main" id="{1FD0FB9A-5C46-4B55-8BA2-FA32E07A5BAE}"/>
                </a:ext>
              </a:extLst>
            </p:cNvPr>
            <p:cNvSpPr>
              <a:spLocks noChangeShapeType="1"/>
            </p:cNvSpPr>
            <p:nvPr/>
          </p:nvSpPr>
          <p:spPr bwMode="auto">
            <a:xfrm>
              <a:off x="1056" y="955"/>
              <a:ext cx="4163" cy="0"/>
            </a:xfrm>
            <a:prstGeom prst="line">
              <a:avLst/>
            </a:prstGeom>
            <a:noFill/>
            <a:ln w="28575">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89" name="Line 13">
              <a:extLst>
                <a:ext uri="{FF2B5EF4-FFF2-40B4-BE49-F238E27FC236}">
                  <a16:creationId xmlns:a16="http://schemas.microsoft.com/office/drawing/2014/main" id="{32DEC39F-7468-47AE-A2C2-99E914EFE474}"/>
                </a:ext>
              </a:extLst>
            </p:cNvPr>
            <p:cNvSpPr>
              <a:spLocks noChangeShapeType="1"/>
            </p:cNvSpPr>
            <p:nvPr/>
          </p:nvSpPr>
          <p:spPr bwMode="auto">
            <a:xfrm>
              <a:off x="1051" y="1385"/>
              <a:ext cx="4163" cy="0"/>
            </a:xfrm>
            <a:prstGeom prst="line">
              <a:avLst/>
            </a:prstGeom>
            <a:noFill/>
            <a:ln w="28575">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90" name="Line 14">
              <a:extLst>
                <a:ext uri="{FF2B5EF4-FFF2-40B4-BE49-F238E27FC236}">
                  <a16:creationId xmlns:a16="http://schemas.microsoft.com/office/drawing/2014/main" id="{6B128336-83AF-41B7-A171-CC2DEBE41B33}"/>
                </a:ext>
              </a:extLst>
            </p:cNvPr>
            <p:cNvSpPr>
              <a:spLocks noChangeShapeType="1"/>
            </p:cNvSpPr>
            <p:nvPr/>
          </p:nvSpPr>
          <p:spPr bwMode="auto">
            <a:xfrm>
              <a:off x="1051" y="1092"/>
              <a:ext cx="4163" cy="0"/>
            </a:xfrm>
            <a:prstGeom prst="line">
              <a:avLst/>
            </a:prstGeom>
            <a:noFill/>
            <a:ln w="28575">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1791" name="Group 15">
            <a:extLst>
              <a:ext uri="{FF2B5EF4-FFF2-40B4-BE49-F238E27FC236}">
                <a16:creationId xmlns:a16="http://schemas.microsoft.com/office/drawing/2014/main" id="{FC0E785D-32A8-4C97-87E2-0FCD13F069B1}"/>
              </a:ext>
            </a:extLst>
          </p:cNvPr>
          <p:cNvGrpSpPr>
            <a:grpSpLocks/>
          </p:cNvGrpSpPr>
          <p:nvPr/>
        </p:nvGrpSpPr>
        <p:grpSpPr bwMode="auto">
          <a:xfrm>
            <a:off x="1417638" y="668338"/>
            <a:ext cx="993775" cy="2922587"/>
            <a:chOff x="873" y="449"/>
            <a:chExt cx="798" cy="1850"/>
          </a:xfrm>
        </p:grpSpPr>
        <p:sp>
          <p:nvSpPr>
            <p:cNvPr id="29775" name="Freeform 16">
              <a:extLst>
                <a:ext uri="{FF2B5EF4-FFF2-40B4-BE49-F238E27FC236}">
                  <a16:creationId xmlns:a16="http://schemas.microsoft.com/office/drawing/2014/main" id="{8ED6939F-AF96-468E-AE47-B0FD9CD638A1}"/>
                </a:ext>
              </a:extLst>
            </p:cNvPr>
            <p:cNvSpPr>
              <a:spLocks/>
            </p:cNvSpPr>
            <p:nvPr/>
          </p:nvSpPr>
          <p:spPr bwMode="auto">
            <a:xfrm>
              <a:off x="1496" y="1384"/>
              <a:ext cx="161" cy="344"/>
            </a:xfrm>
            <a:custGeom>
              <a:avLst/>
              <a:gdLst>
                <a:gd name="T0" fmla="*/ 0 w 161"/>
                <a:gd name="T1" fmla="*/ 0 h 344"/>
                <a:gd name="T2" fmla="*/ 0 w 161"/>
                <a:gd name="T3" fmla="*/ 344 h 344"/>
                <a:gd name="T4" fmla="*/ 161 w 161"/>
                <a:gd name="T5" fmla="*/ 344 h 344"/>
                <a:gd name="T6" fmla="*/ 0 60000 65536"/>
                <a:gd name="T7" fmla="*/ 0 60000 65536"/>
                <a:gd name="T8" fmla="*/ 0 60000 65536"/>
              </a:gdLst>
              <a:ahLst/>
              <a:cxnLst>
                <a:cxn ang="T6">
                  <a:pos x="T0" y="T1"/>
                </a:cxn>
                <a:cxn ang="T7">
                  <a:pos x="T2" y="T3"/>
                </a:cxn>
                <a:cxn ang="T8">
                  <a:pos x="T4" y="T5"/>
                </a:cxn>
              </a:cxnLst>
              <a:rect l="0" t="0" r="r" b="b"/>
              <a:pathLst>
                <a:path w="161" h="344">
                  <a:moveTo>
                    <a:pt x="0" y="0"/>
                  </a:moveTo>
                  <a:lnTo>
                    <a:pt x="0" y="344"/>
                  </a:lnTo>
                  <a:lnTo>
                    <a:pt x="161" y="344"/>
                  </a:lnTo>
                </a:path>
              </a:pathLst>
            </a:custGeom>
            <a:noFill/>
            <a:ln w="28575" cmpd="sng">
              <a:solidFill>
                <a:srgbClr val="CCFFFF"/>
              </a:solidFill>
              <a:round/>
              <a:headEnd type="oval"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76" name="Freeform 17">
              <a:extLst>
                <a:ext uri="{FF2B5EF4-FFF2-40B4-BE49-F238E27FC236}">
                  <a16:creationId xmlns:a16="http://schemas.microsoft.com/office/drawing/2014/main" id="{A8CC9DDE-9278-40CC-BD53-BD50DA63F80E}"/>
                </a:ext>
              </a:extLst>
            </p:cNvPr>
            <p:cNvSpPr>
              <a:spLocks/>
            </p:cNvSpPr>
            <p:nvPr/>
          </p:nvSpPr>
          <p:spPr bwMode="auto">
            <a:xfrm>
              <a:off x="1419" y="1248"/>
              <a:ext cx="242" cy="566"/>
            </a:xfrm>
            <a:custGeom>
              <a:avLst/>
              <a:gdLst>
                <a:gd name="T0" fmla="*/ 0 w 161"/>
                <a:gd name="T1" fmla="*/ 0 h 344"/>
                <a:gd name="T2" fmla="*/ 0 w 161"/>
                <a:gd name="T3" fmla="*/ 1532 h 344"/>
                <a:gd name="T4" fmla="*/ 547 w 161"/>
                <a:gd name="T5" fmla="*/ 1532 h 344"/>
                <a:gd name="T6" fmla="*/ 0 60000 65536"/>
                <a:gd name="T7" fmla="*/ 0 60000 65536"/>
                <a:gd name="T8" fmla="*/ 0 60000 65536"/>
              </a:gdLst>
              <a:ahLst/>
              <a:cxnLst>
                <a:cxn ang="T6">
                  <a:pos x="T0" y="T1"/>
                </a:cxn>
                <a:cxn ang="T7">
                  <a:pos x="T2" y="T3"/>
                </a:cxn>
                <a:cxn ang="T8">
                  <a:pos x="T4" y="T5"/>
                </a:cxn>
              </a:cxnLst>
              <a:rect l="0" t="0" r="r" b="b"/>
              <a:pathLst>
                <a:path w="161" h="344">
                  <a:moveTo>
                    <a:pt x="0" y="0"/>
                  </a:moveTo>
                  <a:lnTo>
                    <a:pt x="0" y="344"/>
                  </a:lnTo>
                  <a:lnTo>
                    <a:pt x="161" y="344"/>
                  </a:lnTo>
                </a:path>
              </a:pathLst>
            </a:custGeom>
            <a:noFill/>
            <a:ln w="28575" cmpd="sng">
              <a:solidFill>
                <a:srgbClr val="CCFFFF"/>
              </a:solidFill>
              <a:round/>
              <a:headEnd type="oval"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77" name="Freeform 18">
              <a:extLst>
                <a:ext uri="{FF2B5EF4-FFF2-40B4-BE49-F238E27FC236}">
                  <a16:creationId xmlns:a16="http://schemas.microsoft.com/office/drawing/2014/main" id="{5AFD7EED-4772-4E99-9516-E6CA321E31CF}"/>
                </a:ext>
              </a:extLst>
            </p:cNvPr>
            <p:cNvSpPr>
              <a:spLocks/>
            </p:cNvSpPr>
            <p:nvPr/>
          </p:nvSpPr>
          <p:spPr bwMode="auto">
            <a:xfrm>
              <a:off x="1319" y="1096"/>
              <a:ext cx="352" cy="799"/>
            </a:xfrm>
            <a:custGeom>
              <a:avLst/>
              <a:gdLst>
                <a:gd name="T0" fmla="*/ 0 w 161"/>
                <a:gd name="T1" fmla="*/ 0 h 344"/>
                <a:gd name="T2" fmla="*/ 0 w 161"/>
                <a:gd name="T3" fmla="*/ 4311 h 344"/>
                <a:gd name="T4" fmla="*/ 1683 w 161"/>
                <a:gd name="T5" fmla="*/ 4311 h 344"/>
                <a:gd name="T6" fmla="*/ 0 60000 65536"/>
                <a:gd name="T7" fmla="*/ 0 60000 65536"/>
                <a:gd name="T8" fmla="*/ 0 60000 65536"/>
              </a:gdLst>
              <a:ahLst/>
              <a:cxnLst>
                <a:cxn ang="T6">
                  <a:pos x="T0" y="T1"/>
                </a:cxn>
                <a:cxn ang="T7">
                  <a:pos x="T2" y="T3"/>
                </a:cxn>
                <a:cxn ang="T8">
                  <a:pos x="T4" y="T5"/>
                </a:cxn>
              </a:cxnLst>
              <a:rect l="0" t="0" r="r" b="b"/>
              <a:pathLst>
                <a:path w="161" h="344">
                  <a:moveTo>
                    <a:pt x="0" y="0"/>
                  </a:moveTo>
                  <a:lnTo>
                    <a:pt x="0" y="344"/>
                  </a:lnTo>
                  <a:lnTo>
                    <a:pt x="161" y="344"/>
                  </a:lnTo>
                </a:path>
              </a:pathLst>
            </a:custGeom>
            <a:noFill/>
            <a:ln w="28575" cmpd="sng">
              <a:solidFill>
                <a:srgbClr val="CCFFFF"/>
              </a:solidFill>
              <a:round/>
              <a:headEnd type="oval"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78" name="Freeform 19">
              <a:extLst>
                <a:ext uri="{FF2B5EF4-FFF2-40B4-BE49-F238E27FC236}">
                  <a16:creationId xmlns:a16="http://schemas.microsoft.com/office/drawing/2014/main" id="{78C30B7C-8617-466A-9272-FD6035E329F1}"/>
                </a:ext>
              </a:extLst>
            </p:cNvPr>
            <p:cNvSpPr>
              <a:spLocks/>
            </p:cNvSpPr>
            <p:nvPr/>
          </p:nvSpPr>
          <p:spPr bwMode="auto">
            <a:xfrm>
              <a:off x="1232" y="959"/>
              <a:ext cx="434" cy="1022"/>
            </a:xfrm>
            <a:custGeom>
              <a:avLst/>
              <a:gdLst>
                <a:gd name="T0" fmla="*/ 0 w 161"/>
                <a:gd name="T1" fmla="*/ 0 h 344"/>
                <a:gd name="T2" fmla="*/ 0 w 161"/>
                <a:gd name="T3" fmla="*/ 9020 h 344"/>
                <a:gd name="T4" fmla="*/ 3154 w 161"/>
                <a:gd name="T5" fmla="*/ 9020 h 344"/>
                <a:gd name="T6" fmla="*/ 0 60000 65536"/>
                <a:gd name="T7" fmla="*/ 0 60000 65536"/>
                <a:gd name="T8" fmla="*/ 0 60000 65536"/>
              </a:gdLst>
              <a:ahLst/>
              <a:cxnLst>
                <a:cxn ang="T6">
                  <a:pos x="T0" y="T1"/>
                </a:cxn>
                <a:cxn ang="T7">
                  <a:pos x="T2" y="T3"/>
                </a:cxn>
                <a:cxn ang="T8">
                  <a:pos x="T4" y="T5"/>
                </a:cxn>
              </a:cxnLst>
              <a:rect l="0" t="0" r="r" b="b"/>
              <a:pathLst>
                <a:path w="161" h="344">
                  <a:moveTo>
                    <a:pt x="0" y="0"/>
                  </a:moveTo>
                  <a:lnTo>
                    <a:pt x="0" y="344"/>
                  </a:lnTo>
                  <a:lnTo>
                    <a:pt x="161" y="344"/>
                  </a:lnTo>
                </a:path>
              </a:pathLst>
            </a:custGeom>
            <a:noFill/>
            <a:ln w="28575" cmpd="sng">
              <a:solidFill>
                <a:srgbClr val="CCFFFF"/>
              </a:solidFill>
              <a:round/>
              <a:headEnd type="oval"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79" name="Freeform 20">
              <a:extLst>
                <a:ext uri="{FF2B5EF4-FFF2-40B4-BE49-F238E27FC236}">
                  <a16:creationId xmlns:a16="http://schemas.microsoft.com/office/drawing/2014/main" id="{5D8D3373-57AB-494F-A001-FCF159B23402}"/>
                </a:ext>
              </a:extLst>
            </p:cNvPr>
            <p:cNvSpPr>
              <a:spLocks/>
            </p:cNvSpPr>
            <p:nvPr/>
          </p:nvSpPr>
          <p:spPr bwMode="auto">
            <a:xfrm>
              <a:off x="1137" y="832"/>
              <a:ext cx="534" cy="1234"/>
            </a:xfrm>
            <a:custGeom>
              <a:avLst/>
              <a:gdLst>
                <a:gd name="T0" fmla="*/ 0 w 161"/>
                <a:gd name="T1" fmla="*/ 0 h 344"/>
                <a:gd name="T2" fmla="*/ 0 w 161"/>
                <a:gd name="T3" fmla="*/ 15881 h 344"/>
                <a:gd name="T4" fmla="*/ 5874 w 161"/>
                <a:gd name="T5" fmla="*/ 15881 h 344"/>
                <a:gd name="T6" fmla="*/ 0 60000 65536"/>
                <a:gd name="T7" fmla="*/ 0 60000 65536"/>
                <a:gd name="T8" fmla="*/ 0 60000 65536"/>
              </a:gdLst>
              <a:ahLst/>
              <a:cxnLst>
                <a:cxn ang="T6">
                  <a:pos x="T0" y="T1"/>
                </a:cxn>
                <a:cxn ang="T7">
                  <a:pos x="T2" y="T3"/>
                </a:cxn>
                <a:cxn ang="T8">
                  <a:pos x="T4" y="T5"/>
                </a:cxn>
              </a:cxnLst>
              <a:rect l="0" t="0" r="r" b="b"/>
              <a:pathLst>
                <a:path w="161" h="344">
                  <a:moveTo>
                    <a:pt x="0" y="0"/>
                  </a:moveTo>
                  <a:lnTo>
                    <a:pt x="0" y="344"/>
                  </a:lnTo>
                  <a:lnTo>
                    <a:pt x="161" y="344"/>
                  </a:lnTo>
                </a:path>
              </a:pathLst>
            </a:custGeom>
            <a:noFill/>
            <a:ln w="28575" cmpd="sng">
              <a:solidFill>
                <a:srgbClr val="CCFFFF"/>
              </a:solidFill>
              <a:round/>
              <a:headEnd type="oval"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80" name="Freeform 21">
              <a:extLst>
                <a:ext uri="{FF2B5EF4-FFF2-40B4-BE49-F238E27FC236}">
                  <a16:creationId xmlns:a16="http://schemas.microsoft.com/office/drawing/2014/main" id="{25489C8E-5CA4-40EC-A8F0-79E7883A8924}"/>
                </a:ext>
              </a:extLst>
            </p:cNvPr>
            <p:cNvSpPr>
              <a:spLocks/>
            </p:cNvSpPr>
            <p:nvPr/>
          </p:nvSpPr>
          <p:spPr bwMode="auto">
            <a:xfrm>
              <a:off x="1055" y="711"/>
              <a:ext cx="606" cy="1436"/>
            </a:xfrm>
            <a:custGeom>
              <a:avLst/>
              <a:gdLst>
                <a:gd name="T0" fmla="*/ 0 w 161"/>
                <a:gd name="T1" fmla="*/ 0 h 344"/>
                <a:gd name="T2" fmla="*/ 0 w 161"/>
                <a:gd name="T3" fmla="*/ 25021 h 344"/>
                <a:gd name="T4" fmla="*/ 8586 w 161"/>
                <a:gd name="T5" fmla="*/ 25021 h 344"/>
                <a:gd name="T6" fmla="*/ 0 60000 65536"/>
                <a:gd name="T7" fmla="*/ 0 60000 65536"/>
                <a:gd name="T8" fmla="*/ 0 60000 65536"/>
              </a:gdLst>
              <a:ahLst/>
              <a:cxnLst>
                <a:cxn ang="T6">
                  <a:pos x="T0" y="T1"/>
                </a:cxn>
                <a:cxn ang="T7">
                  <a:pos x="T2" y="T3"/>
                </a:cxn>
                <a:cxn ang="T8">
                  <a:pos x="T4" y="T5"/>
                </a:cxn>
              </a:cxnLst>
              <a:rect l="0" t="0" r="r" b="b"/>
              <a:pathLst>
                <a:path w="161" h="344">
                  <a:moveTo>
                    <a:pt x="0" y="0"/>
                  </a:moveTo>
                  <a:lnTo>
                    <a:pt x="0" y="344"/>
                  </a:lnTo>
                  <a:lnTo>
                    <a:pt x="161" y="344"/>
                  </a:lnTo>
                </a:path>
              </a:pathLst>
            </a:custGeom>
            <a:noFill/>
            <a:ln w="28575" cmpd="sng">
              <a:solidFill>
                <a:srgbClr val="CCFFFF"/>
              </a:solidFill>
              <a:round/>
              <a:headEnd type="oval"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81" name="Freeform 22">
              <a:extLst>
                <a:ext uri="{FF2B5EF4-FFF2-40B4-BE49-F238E27FC236}">
                  <a16:creationId xmlns:a16="http://schemas.microsoft.com/office/drawing/2014/main" id="{3ABF2BC9-2151-44C8-9FA1-05BD0DE4DDE8}"/>
                </a:ext>
              </a:extLst>
            </p:cNvPr>
            <p:cNvSpPr>
              <a:spLocks/>
            </p:cNvSpPr>
            <p:nvPr/>
          </p:nvSpPr>
          <p:spPr bwMode="auto">
            <a:xfrm>
              <a:off x="959" y="565"/>
              <a:ext cx="696" cy="1658"/>
            </a:xfrm>
            <a:custGeom>
              <a:avLst/>
              <a:gdLst>
                <a:gd name="T0" fmla="*/ 0 w 161"/>
                <a:gd name="T1" fmla="*/ 0 h 344"/>
                <a:gd name="T2" fmla="*/ 0 w 161"/>
                <a:gd name="T3" fmla="*/ 38515 h 344"/>
                <a:gd name="T4" fmla="*/ 13008 w 161"/>
                <a:gd name="T5" fmla="*/ 38515 h 344"/>
                <a:gd name="T6" fmla="*/ 0 60000 65536"/>
                <a:gd name="T7" fmla="*/ 0 60000 65536"/>
                <a:gd name="T8" fmla="*/ 0 60000 65536"/>
              </a:gdLst>
              <a:ahLst/>
              <a:cxnLst>
                <a:cxn ang="T6">
                  <a:pos x="T0" y="T1"/>
                </a:cxn>
                <a:cxn ang="T7">
                  <a:pos x="T2" y="T3"/>
                </a:cxn>
                <a:cxn ang="T8">
                  <a:pos x="T4" y="T5"/>
                </a:cxn>
              </a:cxnLst>
              <a:rect l="0" t="0" r="r" b="b"/>
              <a:pathLst>
                <a:path w="161" h="344">
                  <a:moveTo>
                    <a:pt x="0" y="0"/>
                  </a:moveTo>
                  <a:lnTo>
                    <a:pt x="0" y="344"/>
                  </a:lnTo>
                  <a:lnTo>
                    <a:pt x="161" y="344"/>
                  </a:lnTo>
                </a:path>
              </a:pathLst>
            </a:custGeom>
            <a:noFill/>
            <a:ln w="28575" cmpd="sng">
              <a:solidFill>
                <a:srgbClr val="CCFFFF"/>
              </a:solidFill>
              <a:round/>
              <a:headEnd type="oval"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82" name="Freeform 23">
              <a:extLst>
                <a:ext uri="{FF2B5EF4-FFF2-40B4-BE49-F238E27FC236}">
                  <a16:creationId xmlns:a16="http://schemas.microsoft.com/office/drawing/2014/main" id="{4DF4DE5F-4428-4052-8E7F-748741A9F773}"/>
                </a:ext>
              </a:extLst>
            </p:cNvPr>
            <p:cNvSpPr>
              <a:spLocks/>
            </p:cNvSpPr>
            <p:nvPr/>
          </p:nvSpPr>
          <p:spPr bwMode="auto">
            <a:xfrm>
              <a:off x="873" y="449"/>
              <a:ext cx="787" cy="1850"/>
            </a:xfrm>
            <a:custGeom>
              <a:avLst/>
              <a:gdLst>
                <a:gd name="T0" fmla="*/ 0 w 161"/>
                <a:gd name="T1" fmla="*/ 0 h 344"/>
                <a:gd name="T2" fmla="*/ 0 w 161"/>
                <a:gd name="T3" fmla="*/ 53505 h 344"/>
                <a:gd name="T4" fmla="*/ 18805 w 161"/>
                <a:gd name="T5" fmla="*/ 53505 h 344"/>
                <a:gd name="T6" fmla="*/ 0 60000 65536"/>
                <a:gd name="T7" fmla="*/ 0 60000 65536"/>
                <a:gd name="T8" fmla="*/ 0 60000 65536"/>
              </a:gdLst>
              <a:ahLst/>
              <a:cxnLst>
                <a:cxn ang="T6">
                  <a:pos x="T0" y="T1"/>
                </a:cxn>
                <a:cxn ang="T7">
                  <a:pos x="T2" y="T3"/>
                </a:cxn>
                <a:cxn ang="T8">
                  <a:pos x="T4" y="T5"/>
                </a:cxn>
              </a:cxnLst>
              <a:rect l="0" t="0" r="r" b="b"/>
              <a:pathLst>
                <a:path w="161" h="344">
                  <a:moveTo>
                    <a:pt x="0" y="0"/>
                  </a:moveTo>
                  <a:lnTo>
                    <a:pt x="0" y="344"/>
                  </a:lnTo>
                  <a:lnTo>
                    <a:pt x="161" y="344"/>
                  </a:lnTo>
                </a:path>
              </a:pathLst>
            </a:custGeom>
            <a:noFill/>
            <a:ln w="28575" cmpd="sng">
              <a:solidFill>
                <a:srgbClr val="CCFFFF"/>
              </a:solidFill>
              <a:round/>
              <a:headEnd type="oval"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1800" name="Group 24">
            <a:extLst>
              <a:ext uri="{FF2B5EF4-FFF2-40B4-BE49-F238E27FC236}">
                <a16:creationId xmlns:a16="http://schemas.microsoft.com/office/drawing/2014/main" id="{589B6F3C-97B4-4B0B-9AAB-FEAF2DFA5D1C}"/>
              </a:ext>
            </a:extLst>
          </p:cNvPr>
          <p:cNvGrpSpPr>
            <a:grpSpLocks/>
          </p:cNvGrpSpPr>
          <p:nvPr/>
        </p:nvGrpSpPr>
        <p:grpSpPr bwMode="auto">
          <a:xfrm>
            <a:off x="3943350" y="660400"/>
            <a:ext cx="995363" cy="2936875"/>
            <a:chOff x="873" y="449"/>
            <a:chExt cx="798" cy="1850"/>
          </a:xfrm>
        </p:grpSpPr>
        <p:sp>
          <p:nvSpPr>
            <p:cNvPr id="29767" name="Freeform 25">
              <a:extLst>
                <a:ext uri="{FF2B5EF4-FFF2-40B4-BE49-F238E27FC236}">
                  <a16:creationId xmlns:a16="http://schemas.microsoft.com/office/drawing/2014/main" id="{599C7839-A7EC-4501-934B-AFBE9474C94F}"/>
                </a:ext>
              </a:extLst>
            </p:cNvPr>
            <p:cNvSpPr>
              <a:spLocks/>
            </p:cNvSpPr>
            <p:nvPr/>
          </p:nvSpPr>
          <p:spPr bwMode="auto">
            <a:xfrm>
              <a:off x="1496" y="1384"/>
              <a:ext cx="161" cy="344"/>
            </a:xfrm>
            <a:custGeom>
              <a:avLst/>
              <a:gdLst>
                <a:gd name="T0" fmla="*/ 0 w 161"/>
                <a:gd name="T1" fmla="*/ 0 h 344"/>
                <a:gd name="T2" fmla="*/ 0 w 161"/>
                <a:gd name="T3" fmla="*/ 344 h 344"/>
                <a:gd name="T4" fmla="*/ 161 w 161"/>
                <a:gd name="T5" fmla="*/ 344 h 344"/>
                <a:gd name="T6" fmla="*/ 0 60000 65536"/>
                <a:gd name="T7" fmla="*/ 0 60000 65536"/>
                <a:gd name="T8" fmla="*/ 0 60000 65536"/>
              </a:gdLst>
              <a:ahLst/>
              <a:cxnLst>
                <a:cxn ang="T6">
                  <a:pos x="T0" y="T1"/>
                </a:cxn>
                <a:cxn ang="T7">
                  <a:pos x="T2" y="T3"/>
                </a:cxn>
                <a:cxn ang="T8">
                  <a:pos x="T4" y="T5"/>
                </a:cxn>
              </a:cxnLst>
              <a:rect l="0" t="0" r="r" b="b"/>
              <a:pathLst>
                <a:path w="161" h="344">
                  <a:moveTo>
                    <a:pt x="0" y="0"/>
                  </a:moveTo>
                  <a:lnTo>
                    <a:pt x="0" y="344"/>
                  </a:lnTo>
                  <a:lnTo>
                    <a:pt x="161" y="344"/>
                  </a:lnTo>
                </a:path>
              </a:pathLst>
            </a:custGeom>
            <a:noFill/>
            <a:ln w="28575" cmpd="sng">
              <a:solidFill>
                <a:srgbClr val="CCFFFF"/>
              </a:solidFill>
              <a:round/>
              <a:headEnd type="oval"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68" name="Freeform 26">
              <a:extLst>
                <a:ext uri="{FF2B5EF4-FFF2-40B4-BE49-F238E27FC236}">
                  <a16:creationId xmlns:a16="http://schemas.microsoft.com/office/drawing/2014/main" id="{E8D8B9C5-DDE2-484D-A4EF-8F91F7F612B0}"/>
                </a:ext>
              </a:extLst>
            </p:cNvPr>
            <p:cNvSpPr>
              <a:spLocks/>
            </p:cNvSpPr>
            <p:nvPr/>
          </p:nvSpPr>
          <p:spPr bwMode="auto">
            <a:xfrm>
              <a:off x="1419" y="1248"/>
              <a:ext cx="242" cy="566"/>
            </a:xfrm>
            <a:custGeom>
              <a:avLst/>
              <a:gdLst>
                <a:gd name="T0" fmla="*/ 0 w 161"/>
                <a:gd name="T1" fmla="*/ 0 h 344"/>
                <a:gd name="T2" fmla="*/ 0 w 161"/>
                <a:gd name="T3" fmla="*/ 1532 h 344"/>
                <a:gd name="T4" fmla="*/ 547 w 161"/>
                <a:gd name="T5" fmla="*/ 1532 h 344"/>
                <a:gd name="T6" fmla="*/ 0 60000 65536"/>
                <a:gd name="T7" fmla="*/ 0 60000 65536"/>
                <a:gd name="T8" fmla="*/ 0 60000 65536"/>
              </a:gdLst>
              <a:ahLst/>
              <a:cxnLst>
                <a:cxn ang="T6">
                  <a:pos x="T0" y="T1"/>
                </a:cxn>
                <a:cxn ang="T7">
                  <a:pos x="T2" y="T3"/>
                </a:cxn>
                <a:cxn ang="T8">
                  <a:pos x="T4" y="T5"/>
                </a:cxn>
              </a:cxnLst>
              <a:rect l="0" t="0" r="r" b="b"/>
              <a:pathLst>
                <a:path w="161" h="344">
                  <a:moveTo>
                    <a:pt x="0" y="0"/>
                  </a:moveTo>
                  <a:lnTo>
                    <a:pt x="0" y="344"/>
                  </a:lnTo>
                  <a:lnTo>
                    <a:pt x="161" y="344"/>
                  </a:lnTo>
                </a:path>
              </a:pathLst>
            </a:custGeom>
            <a:noFill/>
            <a:ln w="28575" cmpd="sng">
              <a:solidFill>
                <a:srgbClr val="CCFFFF"/>
              </a:solidFill>
              <a:round/>
              <a:headEnd type="oval"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69" name="Freeform 27">
              <a:extLst>
                <a:ext uri="{FF2B5EF4-FFF2-40B4-BE49-F238E27FC236}">
                  <a16:creationId xmlns:a16="http://schemas.microsoft.com/office/drawing/2014/main" id="{73484EC7-DF79-4BB1-93D8-5878B040AE4E}"/>
                </a:ext>
              </a:extLst>
            </p:cNvPr>
            <p:cNvSpPr>
              <a:spLocks/>
            </p:cNvSpPr>
            <p:nvPr/>
          </p:nvSpPr>
          <p:spPr bwMode="auto">
            <a:xfrm>
              <a:off x="1319" y="1096"/>
              <a:ext cx="352" cy="799"/>
            </a:xfrm>
            <a:custGeom>
              <a:avLst/>
              <a:gdLst>
                <a:gd name="T0" fmla="*/ 0 w 161"/>
                <a:gd name="T1" fmla="*/ 0 h 344"/>
                <a:gd name="T2" fmla="*/ 0 w 161"/>
                <a:gd name="T3" fmla="*/ 4311 h 344"/>
                <a:gd name="T4" fmla="*/ 1683 w 161"/>
                <a:gd name="T5" fmla="*/ 4311 h 344"/>
                <a:gd name="T6" fmla="*/ 0 60000 65536"/>
                <a:gd name="T7" fmla="*/ 0 60000 65536"/>
                <a:gd name="T8" fmla="*/ 0 60000 65536"/>
              </a:gdLst>
              <a:ahLst/>
              <a:cxnLst>
                <a:cxn ang="T6">
                  <a:pos x="T0" y="T1"/>
                </a:cxn>
                <a:cxn ang="T7">
                  <a:pos x="T2" y="T3"/>
                </a:cxn>
                <a:cxn ang="T8">
                  <a:pos x="T4" y="T5"/>
                </a:cxn>
              </a:cxnLst>
              <a:rect l="0" t="0" r="r" b="b"/>
              <a:pathLst>
                <a:path w="161" h="344">
                  <a:moveTo>
                    <a:pt x="0" y="0"/>
                  </a:moveTo>
                  <a:lnTo>
                    <a:pt x="0" y="344"/>
                  </a:lnTo>
                  <a:lnTo>
                    <a:pt x="161" y="344"/>
                  </a:lnTo>
                </a:path>
              </a:pathLst>
            </a:custGeom>
            <a:noFill/>
            <a:ln w="28575" cmpd="sng">
              <a:solidFill>
                <a:srgbClr val="CCFFFF"/>
              </a:solidFill>
              <a:round/>
              <a:headEnd type="oval"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70" name="Freeform 28">
              <a:extLst>
                <a:ext uri="{FF2B5EF4-FFF2-40B4-BE49-F238E27FC236}">
                  <a16:creationId xmlns:a16="http://schemas.microsoft.com/office/drawing/2014/main" id="{40E5165D-367B-4D43-8ECC-012D30BC6F67}"/>
                </a:ext>
              </a:extLst>
            </p:cNvPr>
            <p:cNvSpPr>
              <a:spLocks/>
            </p:cNvSpPr>
            <p:nvPr/>
          </p:nvSpPr>
          <p:spPr bwMode="auto">
            <a:xfrm>
              <a:off x="1232" y="959"/>
              <a:ext cx="434" cy="1022"/>
            </a:xfrm>
            <a:custGeom>
              <a:avLst/>
              <a:gdLst>
                <a:gd name="T0" fmla="*/ 0 w 161"/>
                <a:gd name="T1" fmla="*/ 0 h 344"/>
                <a:gd name="T2" fmla="*/ 0 w 161"/>
                <a:gd name="T3" fmla="*/ 9020 h 344"/>
                <a:gd name="T4" fmla="*/ 3154 w 161"/>
                <a:gd name="T5" fmla="*/ 9020 h 344"/>
                <a:gd name="T6" fmla="*/ 0 60000 65536"/>
                <a:gd name="T7" fmla="*/ 0 60000 65536"/>
                <a:gd name="T8" fmla="*/ 0 60000 65536"/>
              </a:gdLst>
              <a:ahLst/>
              <a:cxnLst>
                <a:cxn ang="T6">
                  <a:pos x="T0" y="T1"/>
                </a:cxn>
                <a:cxn ang="T7">
                  <a:pos x="T2" y="T3"/>
                </a:cxn>
                <a:cxn ang="T8">
                  <a:pos x="T4" y="T5"/>
                </a:cxn>
              </a:cxnLst>
              <a:rect l="0" t="0" r="r" b="b"/>
              <a:pathLst>
                <a:path w="161" h="344">
                  <a:moveTo>
                    <a:pt x="0" y="0"/>
                  </a:moveTo>
                  <a:lnTo>
                    <a:pt x="0" y="344"/>
                  </a:lnTo>
                  <a:lnTo>
                    <a:pt x="161" y="344"/>
                  </a:lnTo>
                </a:path>
              </a:pathLst>
            </a:custGeom>
            <a:noFill/>
            <a:ln w="28575" cmpd="sng">
              <a:solidFill>
                <a:srgbClr val="CCFFFF"/>
              </a:solidFill>
              <a:round/>
              <a:headEnd type="oval"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71" name="Freeform 29">
              <a:extLst>
                <a:ext uri="{FF2B5EF4-FFF2-40B4-BE49-F238E27FC236}">
                  <a16:creationId xmlns:a16="http://schemas.microsoft.com/office/drawing/2014/main" id="{9C0652A1-8DA4-4FE9-8DA2-59B7CDACBB39}"/>
                </a:ext>
              </a:extLst>
            </p:cNvPr>
            <p:cNvSpPr>
              <a:spLocks/>
            </p:cNvSpPr>
            <p:nvPr/>
          </p:nvSpPr>
          <p:spPr bwMode="auto">
            <a:xfrm>
              <a:off x="1137" y="832"/>
              <a:ext cx="534" cy="1234"/>
            </a:xfrm>
            <a:custGeom>
              <a:avLst/>
              <a:gdLst>
                <a:gd name="T0" fmla="*/ 0 w 161"/>
                <a:gd name="T1" fmla="*/ 0 h 344"/>
                <a:gd name="T2" fmla="*/ 0 w 161"/>
                <a:gd name="T3" fmla="*/ 15881 h 344"/>
                <a:gd name="T4" fmla="*/ 5874 w 161"/>
                <a:gd name="T5" fmla="*/ 15881 h 344"/>
                <a:gd name="T6" fmla="*/ 0 60000 65536"/>
                <a:gd name="T7" fmla="*/ 0 60000 65536"/>
                <a:gd name="T8" fmla="*/ 0 60000 65536"/>
              </a:gdLst>
              <a:ahLst/>
              <a:cxnLst>
                <a:cxn ang="T6">
                  <a:pos x="T0" y="T1"/>
                </a:cxn>
                <a:cxn ang="T7">
                  <a:pos x="T2" y="T3"/>
                </a:cxn>
                <a:cxn ang="T8">
                  <a:pos x="T4" y="T5"/>
                </a:cxn>
              </a:cxnLst>
              <a:rect l="0" t="0" r="r" b="b"/>
              <a:pathLst>
                <a:path w="161" h="344">
                  <a:moveTo>
                    <a:pt x="0" y="0"/>
                  </a:moveTo>
                  <a:lnTo>
                    <a:pt x="0" y="344"/>
                  </a:lnTo>
                  <a:lnTo>
                    <a:pt x="161" y="344"/>
                  </a:lnTo>
                </a:path>
              </a:pathLst>
            </a:custGeom>
            <a:noFill/>
            <a:ln w="28575" cmpd="sng">
              <a:solidFill>
                <a:srgbClr val="CCFFFF"/>
              </a:solidFill>
              <a:round/>
              <a:headEnd type="oval"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72" name="Freeform 30">
              <a:extLst>
                <a:ext uri="{FF2B5EF4-FFF2-40B4-BE49-F238E27FC236}">
                  <a16:creationId xmlns:a16="http://schemas.microsoft.com/office/drawing/2014/main" id="{9DD06ECF-B1D3-403B-8EB0-11C080C97E9C}"/>
                </a:ext>
              </a:extLst>
            </p:cNvPr>
            <p:cNvSpPr>
              <a:spLocks/>
            </p:cNvSpPr>
            <p:nvPr/>
          </p:nvSpPr>
          <p:spPr bwMode="auto">
            <a:xfrm>
              <a:off x="1055" y="711"/>
              <a:ext cx="606" cy="1436"/>
            </a:xfrm>
            <a:custGeom>
              <a:avLst/>
              <a:gdLst>
                <a:gd name="T0" fmla="*/ 0 w 161"/>
                <a:gd name="T1" fmla="*/ 0 h 344"/>
                <a:gd name="T2" fmla="*/ 0 w 161"/>
                <a:gd name="T3" fmla="*/ 25021 h 344"/>
                <a:gd name="T4" fmla="*/ 8586 w 161"/>
                <a:gd name="T5" fmla="*/ 25021 h 344"/>
                <a:gd name="T6" fmla="*/ 0 60000 65536"/>
                <a:gd name="T7" fmla="*/ 0 60000 65536"/>
                <a:gd name="T8" fmla="*/ 0 60000 65536"/>
              </a:gdLst>
              <a:ahLst/>
              <a:cxnLst>
                <a:cxn ang="T6">
                  <a:pos x="T0" y="T1"/>
                </a:cxn>
                <a:cxn ang="T7">
                  <a:pos x="T2" y="T3"/>
                </a:cxn>
                <a:cxn ang="T8">
                  <a:pos x="T4" y="T5"/>
                </a:cxn>
              </a:cxnLst>
              <a:rect l="0" t="0" r="r" b="b"/>
              <a:pathLst>
                <a:path w="161" h="344">
                  <a:moveTo>
                    <a:pt x="0" y="0"/>
                  </a:moveTo>
                  <a:lnTo>
                    <a:pt x="0" y="344"/>
                  </a:lnTo>
                  <a:lnTo>
                    <a:pt x="161" y="344"/>
                  </a:lnTo>
                </a:path>
              </a:pathLst>
            </a:custGeom>
            <a:noFill/>
            <a:ln w="28575" cmpd="sng">
              <a:solidFill>
                <a:srgbClr val="CCFFFF"/>
              </a:solidFill>
              <a:round/>
              <a:headEnd type="oval"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73" name="Freeform 31">
              <a:extLst>
                <a:ext uri="{FF2B5EF4-FFF2-40B4-BE49-F238E27FC236}">
                  <a16:creationId xmlns:a16="http://schemas.microsoft.com/office/drawing/2014/main" id="{20974DBF-7AC2-4D82-AEB5-1795D8F6BEFB}"/>
                </a:ext>
              </a:extLst>
            </p:cNvPr>
            <p:cNvSpPr>
              <a:spLocks/>
            </p:cNvSpPr>
            <p:nvPr/>
          </p:nvSpPr>
          <p:spPr bwMode="auto">
            <a:xfrm>
              <a:off x="959" y="565"/>
              <a:ext cx="696" cy="1658"/>
            </a:xfrm>
            <a:custGeom>
              <a:avLst/>
              <a:gdLst>
                <a:gd name="T0" fmla="*/ 0 w 161"/>
                <a:gd name="T1" fmla="*/ 0 h 344"/>
                <a:gd name="T2" fmla="*/ 0 w 161"/>
                <a:gd name="T3" fmla="*/ 38515 h 344"/>
                <a:gd name="T4" fmla="*/ 13008 w 161"/>
                <a:gd name="T5" fmla="*/ 38515 h 344"/>
                <a:gd name="T6" fmla="*/ 0 60000 65536"/>
                <a:gd name="T7" fmla="*/ 0 60000 65536"/>
                <a:gd name="T8" fmla="*/ 0 60000 65536"/>
              </a:gdLst>
              <a:ahLst/>
              <a:cxnLst>
                <a:cxn ang="T6">
                  <a:pos x="T0" y="T1"/>
                </a:cxn>
                <a:cxn ang="T7">
                  <a:pos x="T2" y="T3"/>
                </a:cxn>
                <a:cxn ang="T8">
                  <a:pos x="T4" y="T5"/>
                </a:cxn>
              </a:cxnLst>
              <a:rect l="0" t="0" r="r" b="b"/>
              <a:pathLst>
                <a:path w="161" h="344">
                  <a:moveTo>
                    <a:pt x="0" y="0"/>
                  </a:moveTo>
                  <a:lnTo>
                    <a:pt x="0" y="344"/>
                  </a:lnTo>
                  <a:lnTo>
                    <a:pt x="161" y="344"/>
                  </a:lnTo>
                </a:path>
              </a:pathLst>
            </a:custGeom>
            <a:noFill/>
            <a:ln w="28575" cmpd="sng">
              <a:solidFill>
                <a:srgbClr val="CCFFFF"/>
              </a:solidFill>
              <a:round/>
              <a:headEnd type="oval"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74" name="Freeform 32">
              <a:extLst>
                <a:ext uri="{FF2B5EF4-FFF2-40B4-BE49-F238E27FC236}">
                  <a16:creationId xmlns:a16="http://schemas.microsoft.com/office/drawing/2014/main" id="{CEB54297-6A61-41E4-99E0-E0641F8F1738}"/>
                </a:ext>
              </a:extLst>
            </p:cNvPr>
            <p:cNvSpPr>
              <a:spLocks/>
            </p:cNvSpPr>
            <p:nvPr/>
          </p:nvSpPr>
          <p:spPr bwMode="auto">
            <a:xfrm>
              <a:off x="873" y="449"/>
              <a:ext cx="787" cy="1850"/>
            </a:xfrm>
            <a:custGeom>
              <a:avLst/>
              <a:gdLst>
                <a:gd name="T0" fmla="*/ 0 w 161"/>
                <a:gd name="T1" fmla="*/ 0 h 344"/>
                <a:gd name="T2" fmla="*/ 0 w 161"/>
                <a:gd name="T3" fmla="*/ 53505 h 344"/>
                <a:gd name="T4" fmla="*/ 18805 w 161"/>
                <a:gd name="T5" fmla="*/ 53505 h 344"/>
                <a:gd name="T6" fmla="*/ 0 60000 65536"/>
                <a:gd name="T7" fmla="*/ 0 60000 65536"/>
                <a:gd name="T8" fmla="*/ 0 60000 65536"/>
              </a:gdLst>
              <a:ahLst/>
              <a:cxnLst>
                <a:cxn ang="T6">
                  <a:pos x="T0" y="T1"/>
                </a:cxn>
                <a:cxn ang="T7">
                  <a:pos x="T2" y="T3"/>
                </a:cxn>
                <a:cxn ang="T8">
                  <a:pos x="T4" y="T5"/>
                </a:cxn>
              </a:cxnLst>
              <a:rect l="0" t="0" r="r" b="b"/>
              <a:pathLst>
                <a:path w="161" h="344">
                  <a:moveTo>
                    <a:pt x="0" y="0"/>
                  </a:moveTo>
                  <a:lnTo>
                    <a:pt x="0" y="344"/>
                  </a:lnTo>
                  <a:lnTo>
                    <a:pt x="161" y="344"/>
                  </a:lnTo>
                </a:path>
              </a:pathLst>
            </a:custGeom>
            <a:noFill/>
            <a:ln w="28575" cmpd="sng">
              <a:solidFill>
                <a:srgbClr val="CCFFFF"/>
              </a:solidFill>
              <a:round/>
              <a:headEnd type="oval"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1809" name="Group 33">
            <a:extLst>
              <a:ext uri="{FF2B5EF4-FFF2-40B4-BE49-F238E27FC236}">
                <a16:creationId xmlns:a16="http://schemas.microsoft.com/office/drawing/2014/main" id="{1356461B-40AC-4067-916D-94EBC2B7E470}"/>
              </a:ext>
            </a:extLst>
          </p:cNvPr>
          <p:cNvGrpSpPr>
            <a:grpSpLocks/>
          </p:cNvGrpSpPr>
          <p:nvPr/>
        </p:nvGrpSpPr>
        <p:grpSpPr bwMode="auto">
          <a:xfrm>
            <a:off x="6511925" y="660400"/>
            <a:ext cx="944563" cy="2936875"/>
            <a:chOff x="873" y="449"/>
            <a:chExt cx="798" cy="1850"/>
          </a:xfrm>
        </p:grpSpPr>
        <p:sp>
          <p:nvSpPr>
            <p:cNvPr id="29759" name="Freeform 34">
              <a:extLst>
                <a:ext uri="{FF2B5EF4-FFF2-40B4-BE49-F238E27FC236}">
                  <a16:creationId xmlns:a16="http://schemas.microsoft.com/office/drawing/2014/main" id="{88D0D527-AAD3-4917-922C-FDAD2FA9499E}"/>
                </a:ext>
              </a:extLst>
            </p:cNvPr>
            <p:cNvSpPr>
              <a:spLocks/>
            </p:cNvSpPr>
            <p:nvPr/>
          </p:nvSpPr>
          <p:spPr bwMode="auto">
            <a:xfrm>
              <a:off x="1496" y="1384"/>
              <a:ext cx="161" cy="344"/>
            </a:xfrm>
            <a:custGeom>
              <a:avLst/>
              <a:gdLst>
                <a:gd name="T0" fmla="*/ 0 w 161"/>
                <a:gd name="T1" fmla="*/ 0 h 344"/>
                <a:gd name="T2" fmla="*/ 0 w 161"/>
                <a:gd name="T3" fmla="*/ 344 h 344"/>
                <a:gd name="T4" fmla="*/ 161 w 161"/>
                <a:gd name="T5" fmla="*/ 344 h 344"/>
                <a:gd name="T6" fmla="*/ 0 60000 65536"/>
                <a:gd name="T7" fmla="*/ 0 60000 65536"/>
                <a:gd name="T8" fmla="*/ 0 60000 65536"/>
              </a:gdLst>
              <a:ahLst/>
              <a:cxnLst>
                <a:cxn ang="T6">
                  <a:pos x="T0" y="T1"/>
                </a:cxn>
                <a:cxn ang="T7">
                  <a:pos x="T2" y="T3"/>
                </a:cxn>
                <a:cxn ang="T8">
                  <a:pos x="T4" y="T5"/>
                </a:cxn>
              </a:cxnLst>
              <a:rect l="0" t="0" r="r" b="b"/>
              <a:pathLst>
                <a:path w="161" h="344">
                  <a:moveTo>
                    <a:pt x="0" y="0"/>
                  </a:moveTo>
                  <a:lnTo>
                    <a:pt x="0" y="344"/>
                  </a:lnTo>
                  <a:lnTo>
                    <a:pt x="161" y="344"/>
                  </a:lnTo>
                </a:path>
              </a:pathLst>
            </a:custGeom>
            <a:noFill/>
            <a:ln w="28575" cmpd="sng">
              <a:solidFill>
                <a:srgbClr val="CCFFFF"/>
              </a:solidFill>
              <a:round/>
              <a:headEnd type="oval"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60" name="Freeform 35">
              <a:extLst>
                <a:ext uri="{FF2B5EF4-FFF2-40B4-BE49-F238E27FC236}">
                  <a16:creationId xmlns:a16="http://schemas.microsoft.com/office/drawing/2014/main" id="{1D3999DD-DE08-47C1-9F6D-074078435942}"/>
                </a:ext>
              </a:extLst>
            </p:cNvPr>
            <p:cNvSpPr>
              <a:spLocks/>
            </p:cNvSpPr>
            <p:nvPr/>
          </p:nvSpPr>
          <p:spPr bwMode="auto">
            <a:xfrm>
              <a:off x="1419" y="1248"/>
              <a:ext cx="242" cy="566"/>
            </a:xfrm>
            <a:custGeom>
              <a:avLst/>
              <a:gdLst>
                <a:gd name="T0" fmla="*/ 0 w 161"/>
                <a:gd name="T1" fmla="*/ 0 h 344"/>
                <a:gd name="T2" fmla="*/ 0 w 161"/>
                <a:gd name="T3" fmla="*/ 1532 h 344"/>
                <a:gd name="T4" fmla="*/ 547 w 161"/>
                <a:gd name="T5" fmla="*/ 1532 h 344"/>
                <a:gd name="T6" fmla="*/ 0 60000 65536"/>
                <a:gd name="T7" fmla="*/ 0 60000 65536"/>
                <a:gd name="T8" fmla="*/ 0 60000 65536"/>
              </a:gdLst>
              <a:ahLst/>
              <a:cxnLst>
                <a:cxn ang="T6">
                  <a:pos x="T0" y="T1"/>
                </a:cxn>
                <a:cxn ang="T7">
                  <a:pos x="T2" y="T3"/>
                </a:cxn>
                <a:cxn ang="T8">
                  <a:pos x="T4" y="T5"/>
                </a:cxn>
              </a:cxnLst>
              <a:rect l="0" t="0" r="r" b="b"/>
              <a:pathLst>
                <a:path w="161" h="344">
                  <a:moveTo>
                    <a:pt x="0" y="0"/>
                  </a:moveTo>
                  <a:lnTo>
                    <a:pt x="0" y="344"/>
                  </a:lnTo>
                  <a:lnTo>
                    <a:pt x="161" y="344"/>
                  </a:lnTo>
                </a:path>
              </a:pathLst>
            </a:custGeom>
            <a:noFill/>
            <a:ln w="28575" cmpd="sng">
              <a:solidFill>
                <a:srgbClr val="CCFFFF"/>
              </a:solidFill>
              <a:round/>
              <a:headEnd type="oval"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61" name="Freeform 36">
              <a:extLst>
                <a:ext uri="{FF2B5EF4-FFF2-40B4-BE49-F238E27FC236}">
                  <a16:creationId xmlns:a16="http://schemas.microsoft.com/office/drawing/2014/main" id="{22607BA5-73CA-4B80-9259-6D22A2C27DB3}"/>
                </a:ext>
              </a:extLst>
            </p:cNvPr>
            <p:cNvSpPr>
              <a:spLocks/>
            </p:cNvSpPr>
            <p:nvPr/>
          </p:nvSpPr>
          <p:spPr bwMode="auto">
            <a:xfrm>
              <a:off x="1319" y="1096"/>
              <a:ext cx="352" cy="799"/>
            </a:xfrm>
            <a:custGeom>
              <a:avLst/>
              <a:gdLst>
                <a:gd name="T0" fmla="*/ 0 w 161"/>
                <a:gd name="T1" fmla="*/ 0 h 344"/>
                <a:gd name="T2" fmla="*/ 0 w 161"/>
                <a:gd name="T3" fmla="*/ 4311 h 344"/>
                <a:gd name="T4" fmla="*/ 1683 w 161"/>
                <a:gd name="T5" fmla="*/ 4311 h 344"/>
                <a:gd name="T6" fmla="*/ 0 60000 65536"/>
                <a:gd name="T7" fmla="*/ 0 60000 65536"/>
                <a:gd name="T8" fmla="*/ 0 60000 65536"/>
              </a:gdLst>
              <a:ahLst/>
              <a:cxnLst>
                <a:cxn ang="T6">
                  <a:pos x="T0" y="T1"/>
                </a:cxn>
                <a:cxn ang="T7">
                  <a:pos x="T2" y="T3"/>
                </a:cxn>
                <a:cxn ang="T8">
                  <a:pos x="T4" y="T5"/>
                </a:cxn>
              </a:cxnLst>
              <a:rect l="0" t="0" r="r" b="b"/>
              <a:pathLst>
                <a:path w="161" h="344">
                  <a:moveTo>
                    <a:pt x="0" y="0"/>
                  </a:moveTo>
                  <a:lnTo>
                    <a:pt x="0" y="344"/>
                  </a:lnTo>
                  <a:lnTo>
                    <a:pt x="161" y="344"/>
                  </a:lnTo>
                </a:path>
              </a:pathLst>
            </a:custGeom>
            <a:noFill/>
            <a:ln w="28575" cmpd="sng">
              <a:solidFill>
                <a:srgbClr val="CCFFFF"/>
              </a:solidFill>
              <a:round/>
              <a:headEnd type="oval"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62" name="Freeform 37">
              <a:extLst>
                <a:ext uri="{FF2B5EF4-FFF2-40B4-BE49-F238E27FC236}">
                  <a16:creationId xmlns:a16="http://schemas.microsoft.com/office/drawing/2014/main" id="{98188A0D-C1B1-47DB-B3F6-44F257A39AF0}"/>
                </a:ext>
              </a:extLst>
            </p:cNvPr>
            <p:cNvSpPr>
              <a:spLocks/>
            </p:cNvSpPr>
            <p:nvPr/>
          </p:nvSpPr>
          <p:spPr bwMode="auto">
            <a:xfrm>
              <a:off x="1232" y="959"/>
              <a:ext cx="434" cy="1022"/>
            </a:xfrm>
            <a:custGeom>
              <a:avLst/>
              <a:gdLst>
                <a:gd name="T0" fmla="*/ 0 w 161"/>
                <a:gd name="T1" fmla="*/ 0 h 344"/>
                <a:gd name="T2" fmla="*/ 0 w 161"/>
                <a:gd name="T3" fmla="*/ 9020 h 344"/>
                <a:gd name="T4" fmla="*/ 3154 w 161"/>
                <a:gd name="T5" fmla="*/ 9020 h 344"/>
                <a:gd name="T6" fmla="*/ 0 60000 65536"/>
                <a:gd name="T7" fmla="*/ 0 60000 65536"/>
                <a:gd name="T8" fmla="*/ 0 60000 65536"/>
              </a:gdLst>
              <a:ahLst/>
              <a:cxnLst>
                <a:cxn ang="T6">
                  <a:pos x="T0" y="T1"/>
                </a:cxn>
                <a:cxn ang="T7">
                  <a:pos x="T2" y="T3"/>
                </a:cxn>
                <a:cxn ang="T8">
                  <a:pos x="T4" y="T5"/>
                </a:cxn>
              </a:cxnLst>
              <a:rect l="0" t="0" r="r" b="b"/>
              <a:pathLst>
                <a:path w="161" h="344">
                  <a:moveTo>
                    <a:pt x="0" y="0"/>
                  </a:moveTo>
                  <a:lnTo>
                    <a:pt x="0" y="344"/>
                  </a:lnTo>
                  <a:lnTo>
                    <a:pt x="161" y="344"/>
                  </a:lnTo>
                </a:path>
              </a:pathLst>
            </a:custGeom>
            <a:noFill/>
            <a:ln w="28575" cmpd="sng">
              <a:solidFill>
                <a:srgbClr val="CCFFFF"/>
              </a:solidFill>
              <a:round/>
              <a:headEnd type="oval"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63" name="Freeform 38">
              <a:extLst>
                <a:ext uri="{FF2B5EF4-FFF2-40B4-BE49-F238E27FC236}">
                  <a16:creationId xmlns:a16="http://schemas.microsoft.com/office/drawing/2014/main" id="{1F5A3767-3328-4CE8-ADF9-52E033EDB735}"/>
                </a:ext>
              </a:extLst>
            </p:cNvPr>
            <p:cNvSpPr>
              <a:spLocks/>
            </p:cNvSpPr>
            <p:nvPr/>
          </p:nvSpPr>
          <p:spPr bwMode="auto">
            <a:xfrm>
              <a:off x="1137" y="832"/>
              <a:ext cx="534" cy="1234"/>
            </a:xfrm>
            <a:custGeom>
              <a:avLst/>
              <a:gdLst>
                <a:gd name="T0" fmla="*/ 0 w 161"/>
                <a:gd name="T1" fmla="*/ 0 h 344"/>
                <a:gd name="T2" fmla="*/ 0 w 161"/>
                <a:gd name="T3" fmla="*/ 15881 h 344"/>
                <a:gd name="T4" fmla="*/ 5874 w 161"/>
                <a:gd name="T5" fmla="*/ 15881 h 344"/>
                <a:gd name="T6" fmla="*/ 0 60000 65536"/>
                <a:gd name="T7" fmla="*/ 0 60000 65536"/>
                <a:gd name="T8" fmla="*/ 0 60000 65536"/>
              </a:gdLst>
              <a:ahLst/>
              <a:cxnLst>
                <a:cxn ang="T6">
                  <a:pos x="T0" y="T1"/>
                </a:cxn>
                <a:cxn ang="T7">
                  <a:pos x="T2" y="T3"/>
                </a:cxn>
                <a:cxn ang="T8">
                  <a:pos x="T4" y="T5"/>
                </a:cxn>
              </a:cxnLst>
              <a:rect l="0" t="0" r="r" b="b"/>
              <a:pathLst>
                <a:path w="161" h="344">
                  <a:moveTo>
                    <a:pt x="0" y="0"/>
                  </a:moveTo>
                  <a:lnTo>
                    <a:pt x="0" y="344"/>
                  </a:lnTo>
                  <a:lnTo>
                    <a:pt x="161" y="344"/>
                  </a:lnTo>
                </a:path>
              </a:pathLst>
            </a:custGeom>
            <a:noFill/>
            <a:ln w="28575" cmpd="sng">
              <a:solidFill>
                <a:srgbClr val="CCFFFF"/>
              </a:solidFill>
              <a:round/>
              <a:headEnd type="oval"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64" name="Freeform 39">
              <a:extLst>
                <a:ext uri="{FF2B5EF4-FFF2-40B4-BE49-F238E27FC236}">
                  <a16:creationId xmlns:a16="http://schemas.microsoft.com/office/drawing/2014/main" id="{57DD52B0-116F-4F76-BAF1-9772937BFDD8}"/>
                </a:ext>
              </a:extLst>
            </p:cNvPr>
            <p:cNvSpPr>
              <a:spLocks/>
            </p:cNvSpPr>
            <p:nvPr/>
          </p:nvSpPr>
          <p:spPr bwMode="auto">
            <a:xfrm>
              <a:off x="1055" y="711"/>
              <a:ext cx="606" cy="1436"/>
            </a:xfrm>
            <a:custGeom>
              <a:avLst/>
              <a:gdLst>
                <a:gd name="T0" fmla="*/ 0 w 161"/>
                <a:gd name="T1" fmla="*/ 0 h 344"/>
                <a:gd name="T2" fmla="*/ 0 w 161"/>
                <a:gd name="T3" fmla="*/ 25021 h 344"/>
                <a:gd name="T4" fmla="*/ 8586 w 161"/>
                <a:gd name="T5" fmla="*/ 25021 h 344"/>
                <a:gd name="T6" fmla="*/ 0 60000 65536"/>
                <a:gd name="T7" fmla="*/ 0 60000 65536"/>
                <a:gd name="T8" fmla="*/ 0 60000 65536"/>
              </a:gdLst>
              <a:ahLst/>
              <a:cxnLst>
                <a:cxn ang="T6">
                  <a:pos x="T0" y="T1"/>
                </a:cxn>
                <a:cxn ang="T7">
                  <a:pos x="T2" y="T3"/>
                </a:cxn>
                <a:cxn ang="T8">
                  <a:pos x="T4" y="T5"/>
                </a:cxn>
              </a:cxnLst>
              <a:rect l="0" t="0" r="r" b="b"/>
              <a:pathLst>
                <a:path w="161" h="344">
                  <a:moveTo>
                    <a:pt x="0" y="0"/>
                  </a:moveTo>
                  <a:lnTo>
                    <a:pt x="0" y="344"/>
                  </a:lnTo>
                  <a:lnTo>
                    <a:pt x="161" y="344"/>
                  </a:lnTo>
                </a:path>
              </a:pathLst>
            </a:custGeom>
            <a:noFill/>
            <a:ln w="28575" cmpd="sng">
              <a:solidFill>
                <a:srgbClr val="CCFFFF"/>
              </a:solidFill>
              <a:round/>
              <a:headEnd type="oval"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65" name="Freeform 40">
              <a:extLst>
                <a:ext uri="{FF2B5EF4-FFF2-40B4-BE49-F238E27FC236}">
                  <a16:creationId xmlns:a16="http://schemas.microsoft.com/office/drawing/2014/main" id="{1F2E37D8-E121-48D9-916F-02707FC64B9E}"/>
                </a:ext>
              </a:extLst>
            </p:cNvPr>
            <p:cNvSpPr>
              <a:spLocks/>
            </p:cNvSpPr>
            <p:nvPr/>
          </p:nvSpPr>
          <p:spPr bwMode="auto">
            <a:xfrm>
              <a:off x="959" y="565"/>
              <a:ext cx="696" cy="1658"/>
            </a:xfrm>
            <a:custGeom>
              <a:avLst/>
              <a:gdLst>
                <a:gd name="T0" fmla="*/ 0 w 161"/>
                <a:gd name="T1" fmla="*/ 0 h 344"/>
                <a:gd name="T2" fmla="*/ 0 w 161"/>
                <a:gd name="T3" fmla="*/ 38515 h 344"/>
                <a:gd name="T4" fmla="*/ 13008 w 161"/>
                <a:gd name="T5" fmla="*/ 38515 h 344"/>
                <a:gd name="T6" fmla="*/ 0 60000 65536"/>
                <a:gd name="T7" fmla="*/ 0 60000 65536"/>
                <a:gd name="T8" fmla="*/ 0 60000 65536"/>
              </a:gdLst>
              <a:ahLst/>
              <a:cxnLst>
                <a:cxn ang="T6">
                  <a:pos x="T0" y="T1"/>
                </a:cxn>
                <a:cxn ang="T7">
                  <a:pos x="T2" y="T3"/>
                </a:cxn>
                <a:cxn ang="T8">
                  <a:pos x="T4" y="T5"/>
                </a:cxn>
              </a:cxnLst>
              <a:rect l="0" t="0" r="r" b="b"/>
              <a:pathLst>
                <a:path w="161" h="344">
                  <a:moveTo>
                    <a:pt x="0" y="0"/>
                  </a:moveTo>
                  <a:lnTo>
                    <a:pt x="0" y="344"/>
                  </a:lnTo>
                  <a:lnTo>
                    <a:pt x="161" y="344"/>
                  </a:lnTo>
                </a:path>
              </a:pathLst>
            </a:custGeom>
            <a:noFill/>
            <a:ln w="28575" cmpd="sng">
              <a:solidFill>
                <a:srgbClr val="CCFFFF"/>
              </a:solidFill>
              <a:round/>
              <a:headEnd type="oval"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66" name="Freeform 41">
              <a:extLst>
                <a:ext uri="{FF2B5EF4-FFF2-40B4-BE49-F238E27FC236}">
                  <a16:creationId xmlns:a16="http://schemas.microsoft.com/office/drawing/2014/main" id="{59E9DEEE-0981-4926-B6B9-BFDFD8D4C6B8}"/>
                </a:ext>
              </a:extLst>
            </p:cNvPr>
            <p:cNvSpPr>
              <a:spLocks/>
            </p:cNvSpPr>
            <p:nvPr/>
          </p:nvSpPr>
          <p:spPr bwMode="auto">
            <a:xfrm>
              <a:off x="873" y="449"/>
              <a:ext cx="787" cy="1850"/>
            </a:xfrm>
            <a:custGeom>
              <a:avLst/>
              <a:gdLst>
                <a:gd name="T0" fmla="*/ 0 w 161"/>
                <a:gd name="T1" fmla="*/ 0 h 344"/>
                <a:gd name="T2" fmla="*/ 0 w 161"/>
                <a:gd name="T3" fmla="*/ 53505 h 344"/>
                <a:gd name="T4" fmla="*/ 18805 w 161"/>
                <a:gd name="T5" fmla="*/ 53505 h 344"/>
                <a:gd name="T6" fmla="*/ 0 60000 65536"/>
                <a:gd name="T7" fmla="*/ 0 60000 65536"/>
                <a:gd name="T8" fmla="*/ 0 60000 65536"/>
              </a:gdLst>
              <a:ahLst/>
              <a:cxnLst>
                <a:cxn ang="T6">
                  <a:pos x="T0" y="T1"/>
                </a:cxn>
                <a:cxn ang="T7">
                  <a:pos x="T2" y="T3"/>
                </a:cxn>
                <a:cxn ang="T8">
                  <a:pos x="T4" y="T5"/>
                </a:cxn>
              </a:cxnLst>
              <a:rect l="0" t="0" r="r" b="b"/>
              <a:pathLst>
                <a:path w="161" h="344">
                  <a:moveTo>
                    <a:pt x="0" y="0"/>
                  </a:moveTo>
                  <a:lnTo>
                    <a:pt x="0" y="344"/>
                  </a:lnTo>
                  <a:lnTo>
                    <a:pt x="161" y="344"/>
                  </a:lnTo>
                </a:path>
              </a:pathLst>
            </a:custGeom>
            <a:noFill/>
            <a:ln w="28575" cmpd="sng">
              <a:solidFill>
                <a:srgbClr val="CCFFFF"/>
              </a:solidFill>
              <a:round/>
              <a:headEnd type="oval"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31818" name="Text Box 42">
            <a:extLst>
              <a:ext uri="{FF2B5EF4-FFF2-40B4-BE49-F238E27FC236}">
                <a16:creationId xmlns:a16="http://schemas.microsoft.com/office/drawing/2014/main" id="{1161836A-337C-4C60-A7CE-17EA2276C021}"/>
              </a:ext>
            </a:extLst>
          </p:cNvPr>
          <p:cNvSpPr txBox="1">
            <a:spLocks noChangeArrowheads="1"/>
          </p:cNvSpPr>
          <p:nvPr/>
        </p:nvSpPr>
        <p:spPr bwMode="auto">
          <a:xfrm>
            <a:off x="3000375" y="80963"/>
            <a:ext cx="3784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3000" b="1">
                <a:solidFill>
                  <a:srgbClr val="CCFF99"/>
                </a:solidFill>
              </a:rPr>
              <a:t>数据总线 </a:t>
            </a:r>
            <a:r>
              <a:rPr lang="en-US" altLang="zh-CN" sz="3000" b="1">
                <a:solidFill>
                  <a:srgbClr val="CCFF99"/>
                </a:solidFill>
              </a:rPr>
              <a:t>D</a:t>
            </a:r>
            <a:r>
              <a:rPr lang="en-US" altLang="zh-CN" sz="3600" b="1" baseline="-16000">
                <a:solidFill>
                  <a:srgbClr val="CCFF99"/>
                </a:solidFill>
              </a:rPr>
              <a:t>7</a:t>
            </a:r>
            <a:r>
              <a:rPr lang="en-US" altLang="zh-CN" b="1">
                <a:solidFill>
                  <a:srgbClr val="CCFF99"/>
                </a:solidFill>
              </a:rPr>
              <a:t>~</a:t>
            </a:r>
            <a:r>
              <a:rPr lang="en-US" altLang="zh-CN" sz="3000" b="1">
                <a:solidFill>
                  <a:srgbClr val="CCFF99"/>
                </a:solidFill>
              </a:rPr>
              <a:t>D</a:t>
            </a:r>
            <a:r>
              <a:rPr lang="en-US" altLang="zh-CN" sz="3600" b="1" baseline="-16000">
                <a:solidFill>
                  <a:srgbClr val="CCFF99"/>
                </a:solidFill>
              </a:rPr>
              <a:t>0</a:t>
            </a:r>
          </a:p>
        </p:txBody>
      </p:sp>
      <p:grpSp>
        <p:nvGrpSpPr>
          <p:cNvPr id="331819" name="Group 43">
            <a:extLst>
              <a:ext uri="{FF2B5EF4-FFF2-40B4-BE49-F238E27FC236}">
                <a16:creationId xmlns:a16="http://schemas.microsoft.com/office/drawing/2014/main" id="{A1F67112-F007-4907-A8E2-361DB601E4F5}"/>
              </a:ext>
            </a:extLst>
          </p:cNvPr>
          <p:cNvGrpSpPr>
            <a:grpSpLocks/>
          </p:cNvGrpSpPr>
          <p:nvPr/>
        </p:nvGrpSpPr>
        <p:grpSpPr bwMode="auto">
          <a:xfrm>
            <a:off x="2422525" y="3881438"/>
            <a:ext cx="1123950" cy="2684462"/>
            <a:chOff x="1526" y="2445"/>
            <a:chExt cx="708" cy="1736"/>
          </a:xfrm>
        </p:grpSpPr>
        <p:sp>
          <p:nvSpPr>
            <p:cNvPr id="29748" name="Line 44">
              <a:extLst>
                <a:ext uri="{FF2B5EF4-FFF2-40B4-BE49-F238E27FC236}">
                  <a16:creationId xmlns:a16="http://schemas.microsoft.com/office/drawing/2014/main" id="{DEAA7FEA-9FEF-44AE-BDD3-7D1C6BEA655B}"/>
                </a:ext>
              </a:extLst>
            </p:cNvPr>
            <p:cNvSpPr>
              <a:spLocks noChangeShapeType="1"/>
            </p:cNvSpPr>
            <p:nvPr/>
          </p:nvSpPr>
          <p:spPr bwMode="auto">
            <a:xfrm>
              <a:off x="1526" y="2445"/>
              <a:ext cx="0" cy="384"/>
            </a:xfrm>
            <a:prstGeom prst="line">
              <a:avLst/>
            </a:prstGeom>
            <a:noFill/>
            <a:ln w="28575">
              <a:solidFill>
                <a:srgbClr val="CCFFFF"/>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49" name="Line 45">
              <a:extLst>
                <a:ext uri="{FF2B5EF4-FFF2-40B4-BE49-F238E27FC236}">
                  <a16:creationId xmlns:a16="http://schemas.microsoft.com/office/drawing/2014/main" id="{B9D6D861-0DDE-48AA-A2DF-F48D98C5DF96}"/>
                </a:ext>
              </a:extLst>
            </p:cNvPr>
            <p:cNvSpPr>
              <a:spLocks noChangeShapeType="1"/>
            </p:cNvSpPr>
            <p:nvPr/>
          </p:nvSpPr>
          <p:spPr bwMode="auto">
            <a:xfrm>
              <a:off x="1602" y="2460"/>
              <a:ext cx="0" cy="485"/>
            </a:xfrm>
            <a:prstGeom prst="line">
              <a:avLst/>
            </a:prstGeom>
            <a:noFill/>
            <a:ln w="28575">
              <a:solidFill>
                <a:srgbClr val="CCFFFF"/>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50" name="Line 46">
              <a:extLst>
                <a:ext uri="{FF2B5EF4-FFF2-40B4-BE49-F238E27FC236}">
                  <a16:creationId xmlns:a16="http://schemas.microsoft.com/office/drawing/2014/main" id="{0B239F01-2EA3-4E1F-81F7-C1ABBBD47B64}"/>
                </a:ext>
              </a:extLst>
            </p:cNvPr>
            <p:cNvSpPr>
              <a:spLocks noChangeShapeType="1"/>
            </p:cNvSpPr>
            <p:nvPr/>
          </p:nvSpPr>
          <p:spPr bwMode="auto">
            <a:xfrm>
              <a:off x="1678" y="2455"/>
              <a:ext cx="0" cy="626"/>
            </a:xfrm>
            <a:prstGeom prst="line">
              <a:avLst/>
            </a:prstGeom>
            <a:noFill/>
            <a:ln w="28575">
              <a:solidFill>
                <a:srgbClr val="CCFFFF"/>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51" name="Line 47">
              <a:extLst>
                <a:ext uri="{FF2B5EF4-FFF2-40B4-BE49-F238E27FC236}">
                  <a16:creationId xmlns:a16="http://schemas.microsoft.com/office/drawing/2014/main" id="{30604B64-EC8A-4F95-BAF6-C6C99FB0472D}"/>
                </a:ext>
              </a:extLst>
            </p:cNvPr>
            <p:cNvSpPr>
              <a:spLocks noChangeShapeType="1"/>
            </p:cNvSpPr>
            <p:nvPr/>
          </p:nvSpPr>
          <p:spPr bwMode="auto">
            <a:xfrm>
              <a:off x="1744" y="2450"/>
              <a:ext cx="0" cy="767"/>
            </a:xfrm>
            <a:prstGeom prst="line">
              <a:avLst/>
            </a:prstGeom>
            <a:noFill/>
            <a:ln w="28575">
              <a:solidFill>
                <a:srgbClr val="CCFFFF"/>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52" name="Line 48">
              <a:extLst>
                <a:ext uri="{FF2B5EF4-FFF2-40B4-BE49-F238E27FC236}">
                  <a16:creationId xmlns:a16="http://schemas.microsoft.com/office/drawing/2014/main" id="{9999439D-D2EF-4E06-B32F-4E60B5CAFCBC}"/>
                </a:ext>
              </a:extLst>
            </p:cNvPr>
            <p:cNvSpPr>
              <a:spLocks noChangeShapeType="1"/>
            </p:cNvSpPr>
            <p:nvPr/>
          </p:nvSpPr>
          <p:spPr bwMode="auto">
            <a:xfrm>
              <a:off x="1819" y="2455"/>
              <a:ext cx="0" cy="878"/>
            </a:xfrm>
            <a:prstGeom prst="line">
              <a:avLst/>
            </a:prstGeom>
            <a:noFill/>
            <a:ln w="28575">
              <a:solidFill>
                <a:srgbClr val="CCFFFF"/>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53" name="Line 49">
              <a:extLst>
                <a:ext uri="{FF2B5EF4-FFF2-40B4-BE49-F238E27FC236}">
                  <a16:creationId xmlns:a16="http://schemas.microsoft.com/office/drawing/2014/main" id="{AC982A86-0C25-48B6-82EA-C42C7F5BB38B}"/>
                </a:ext>
              </a:extLst>
            </p:cNvPr>
            <p:cNvSpPr>
              <a:spLocks noChangeShapeType="1"/>
            </p:cNvSpPr>
            <p:nvPr/>
          </p:nvSpPr>
          <p:spPr bwMode="auto">
            <a:xfrm>
              <a:off x="1875" y="2450"/>
              <a:ext cx="0" cy="1040"/>
            </a:xfrm>
            <a:prstGeom prst="line">
              <a:avLst/>
            </a:prstGeom>
            <a:noFill/>
            <a:ln w="28575">
              <a:solidFill>
                <a:srgbClr val="CCFFFF"/>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54" name="Line 50">
              <a:extLst>
                <a:ext uri="{FF2B5EF4-FFF2-40B4-BE49-F238E27FC236}">
                  <a16:creationId xmlns:a16="http://schemas.microsoft.com/office/drawing/2014/main" id="{92D52884-9FD8-49DE-9EF8-5C863C73E175}"/>
                </a:ext>
              </a:extLst>
            </p:cNvPr>
            <p:cNvSpPr>
              <a:spLocks noChangeShapeType="1"/>
            </p:cNvSpPr>
            <p:nvPr/>
          </p:nvSpPr>
          <p:spPr bwMode="auto">
            <a:xfrm>
              <a:off x="1951" y="2455"/>
              <a:ext cx="0" cy="1162"/>
            </a:xfrm>
            <a:prstGeom prst="line">
              <a:avLst/>
            </a:prstGeom>
            <a:noFill/>
            <a:ln w="28575">
              <a:solidFill>
                <a:srgbClr val="CCFFFF"/>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55" name="Line 51">
              <a:extLst>
                <a:ext uri="{FF2B5EF4-FFF2-40B4-BE49-F238E27FC236}">
                  <a16:creationId xmlns:a16="http://schemas.microsoft.com/office/drawing/2014/main" id="{7034170D-43A5-4D6F-8965-D7218EC986B2}"/>
                </a:ext>
              </a:extLst>
            </p:cNvPr>
            <p:cNvSpPr>
              <a:spLocks noChangeShapeType="1"/>
            </p:cNvSpPr>
            <p:nvPr/>
          </p:nvSpPr>
          <p:spPr bwMode="auto">
            <a:xfrm flipH="1">
              <a:off x="2025" y="2460"/>
              <a:ext cx="1" cy="1312"/>
            </a:xfrm>
            <a:prstGeom prst="line">
              <a:avLst/>
            </a:prstGeom>
            <a:noFill/>
            <a:ln w="28575">
              <a:solidFill>
                <a:srgbClr val="CCFFFF"/>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56" name="Line 52">
              <a:extLst>
                <a:ext uri="{FF2B5EF4-FFF2-40B4-BE49-F238E27FC236}">
                  <a16:creationId xmlns:a16="http://schemas.microsoft.com/office/drawing/2014/main" id="{8737AB36-29C0-4764-8C49-368E620B9771}"/>
                </a:ext>
              </a:extLst>
            </p:cNvPr>
            <p:cNvSpPr>
              <a:spLocks noChangeShapeType="1"/>
            </p:cNvSpPr>
            <p:nvPr/>
          </p:nvSpPr>
          <p:spPr bwMode="auto">
            <a:xfrm flipH="1">
              <a:off x="2091" y="2455"/>
              <a:ext cx="1" cy="1424"/>
            </a:xfrm>
            <a:prstGeom prst="line">
              <a:avLst/>
            </a:prstGeom>
            <a:noFill/>
            <a:ln w="28575">
              <a:solidFill>
                <a:srgbClr val="CCFFFF"/>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57" name="Line 53">
              <a:extLst>
                <a:ext uri="{FF2B5EF4-FFF2-40B4-BE49-F238E27FC236}">
                  <a16:creationId xmlns:a16="http://schemas.microsoft.com/office/drawing/2014/main" id="{9CF0BD4A-8E23-4CEE-834F-7622F54A8FE8}"/>
                </a:ext>
              </a:extLst>
            </p:cNvPr>
            <p:cNvSpPr>
              <a:spLocks noChangeShapeType="1"/>
            </p:cNvSpPr>
            <p:nvPr/>
          </p:nvSpPr>
          <p:spPr bwMode="auto">
            <a:xfrm>
              <a:off x="2158" y="2460"/>
              <a:ext cx="9" cy="1565"/>
            </a:xfrm>
            <a:prstGeom prst="line">
              <a:avLst/>
            </a:prstGeom>
            <a:noFill/>
            <a:ln w="28575">
              <a:solidFill>
                <a:srgbClr val="CCFFFF"/>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58" name="Line 54">
              <a:extLst>
                <a:ext uri="{FF2B5EF4-FFF2-40B4-BE49-F238E27FC236}">
                  <a16:creationId xmlns:a16="http://schemas.microsoft.com/office/drawing/2014/main" id="{703E4639-CA8B-42E2-8C0D-6274A3EB43A7}"/>
                </a:ext>
              </a:extLst>
            </p:cNvPr>
            <p:cNvSpPr>
              <a:spLocks noChangeShapeType="1"/>
            </p:cNvSpPr>
            <p:nvPr/>
          </p:nvSpPr>
          <p:spPr bwMode="auto">
            <a:xfrm flipH="1">
              <a:off x="2233" y="2455"/>
              <a:ext cx="1" cy="1726"/>
            </a:xfrm>
            <a:prstGeom prst="line">
              <a:avLst/>
            </a:prstGeom>
            <a:noFill/>
            <a:ln w="28575">
              <a:solidFill>
                <a:srgbClr val="CCFFFF"/>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1831" name="Group 55">
            <a:extLst>
              <a:ext uri="{FF2B5EF4-FFF2-40B4-BE49-F238E27FC236}">
                <a16:creationId xmlns:a16="http://schemas.microsoft.com/office/drawing/2014/main" id="{08A8F643-D96C-4D0A-AC6C-EA56CD075F78}"/>
              </a:ext>
            </a:extLst>
          </p:cNvPr>
          <p:cNvGrpSpPr>
            <a:grpSpLocks/>
          </p:cNvGrpSpPr>
          <p:nvPr/>
        </p:nvGrpSpPr>
        <p:grpSpPr bwMode="auto">
          <a:xfrm>
            <a:off x="4916488" y="3865563"/>
            <a:ext cx="1123950" cy="2709862"/>
            <a:chOff x="3097" y="2435"/>
            <a:chExt cx="708" cy="1707"/>
          </a:xfrm>
        </p:grpSpPr>
        <p:sp>
          <p:nvSpPr>
            <p:cNvPr id="29737" name="Line 56">
              <a:extLst>
                <a:ext uri="{FF2B5EF4-FFF2-40B4-BE49-F238E27FC236}">
                  <a16:creationId xmlns:a16="http://schemas.microsoft.com/office/drawing/2014/main" id="{F778A68D-8FAC-4F8B-8743-705A154C62EC}"/>
                </a:ext>
              </a:extLst>
            </p:cNvPr>
            <p:cNvSpPr>
              <a:spLocks noChangeShapeType="1"/>
            </p:cNvSpPr>
            <p:nvPr/>
          </p:nvSpPr>
          <p:spPr bwMode="auto">
            <a:xfrm>
              <a:off x="3097" y="2440"/>
              <a:ext cx="0" cy="378"/>
            </a:xfrm>
            <a:prstGeom prst="line">
              <a:avLst/>
            </a:prstGeom>
            <a:noFill/>
            <a:ln w="28575">
              <a:solidFill>
                <a:srgbClr val="CCFFFF"/>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38" name="Line 57">
              <a:extLst>
                <a:ext uri="{FF2B5EF4-FFF2-40B4-BE49-F238E27FC236}">
                  <a16:creationId xmlns:a16="http://schemas.microsoft.com/office/drawing/2014/main" id="{AAF05899-39DE-49ED-8926-C51B1E966BB9}"/>
                </a:ext>
              </a:extLst>
            </p:cNvPr>
            <p:cNvSpPr>
              <a:spLocks noChangeShapeType="1"/>
            </p:cNvSpPr>
            <p:nvPr/>
          </p:nvSpPr>
          <p:spPr bwMode="auto">
            <a:xfrm>
              <a:off x="3164" y="2445"/>
              <a:ext cx="9" cy="494"/>
            </a:xfrm>
            <a:prstGeom prst="line">
              <a:avLst/>
            </a:prstGeom>
            <a:noFill/>
            <a:ln w="28575">
              <a:solidFill>
                <a:srgbClr val="CCFFFF"/>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39" name="Line 58">
              <a:extLst>
                <a:ext uri="{FF2B5EF4-FFF2-40B4-BE49-F238E27FC236}">
                  <a16:creationId xmlns:a16="http://schemas.microsoft.com/office/drawing/2014/main" id="{54AA00A8-0777-4F90-BDFE-FFC64E493998}"/>
                </a:ext>
              </a:extLst>
            </p:cNvPr>
            <p:cNvSpPr>
              <a:spLocks noChangeShapeType="1"/>
            </p:cNvSpPr>
            <p:nvPr/>
          </p:nvSpPr>
          <p:spPr bwMode="auto">
            <a:xfrm>
              <a:off x="3249" y="2440"/>
              <a:ext cx="0" cy="617"/>
            </a:xfrm>
            <a:prstGeom prst="line">
              <a:avLst/>
            </a:prstGeom>
            <a:noFill/>
            <a:ln w="28575">
              <a:solidFill>
                <a:srgbClr val="CCFFFF"/>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40" name="Line 59">
              <a:extLst>
                <a:ext uri="{FF2B5EF4-FFF2-40B4-BE49-F238E27FC236}">
                  <a16:creationId xmlns:a16="http://schemas.microsoft.com/office/drawing/2014/main" id="{993025E1-97A7-46B9-A86E-FCFC3DA2EF4D}"/>
                </a:ext>
              </a:extLst>
            </p:cNvPr>
            <p:cNvSpPr>
              <a:spLocks noChangeShapeType="1"/>
            </p:cNvSpPr>
            <p:nvPr/>
          </p:nvSpPr>
          <p:spPr bwMode="auto">
            <a:xfrm>
              <a:off x="3315" y="2435"/>
              <a:ext cx="0" cy="756"/>
            </a:xfrm>
            <a:prstGeom prst="line">
              <a:avLst/>
            </a:prstGeom>
            <a:noFill/>
            <a:ln w="28575">
              <a:solidFill>
                <a:srgbClr val="CCFFFF"/>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41" name="Line 60">
              <a:extLst>
                <a:ext uri="{FF2B5EF4-FFF2-40B4-BE49-F238E27FC236}">
                  <a16:creationId xmlns:a16="http://schemas.microsoft.com/office/drawing/2014/main" id="{A2B82AFD-0B4C-43FC-9251-367369F09487}"/>
                </a:ext>
              </a:extLst>
            </p:cNvPr>
            <p:cNvSpPr>
              <a:spLocks noChangeShapeType="1"/>
            </p:cNvSpPr>
            <p:nvPr/>
          </p:nvSpPr>
          <p:spPr bwMode="auto">
            <a:xfrm>
              <a:off x="3390" y="2440"/>
              <a:ext cx="0" cy="865"/>
            </a:xfrm>
            <a:prstGeom prst="line">
              <a:avLst/>
            </a:prstGeom>
            <a:noFill/>
            <a:ln w="28575">
              <a:solidFill>
                <a:srgbClr val="CCFFFF"/>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42" name="Line 61">
              <a:extLst>
                <a:ext uri="{FF2B5EF4-FFF2-40B4-BE49-F238E27FC236}">
                  <a16:creationId xmlns:a16="http://schemas.microsoft.com/office/drawing/2014/main" id="{5DC0314E-93D9-4AAA-A77F-3DAE5E0EE43D}"/>
                </a:ext>
              </a:extLst>
            </p:cNvPr>
            <p:cNvSpPr>
              <a:spLocks noChangeShapeType="1"/>
            </p:cNvSpPr>
            <p:nvPr/>
          </p:nvSpPr>
          <p:spPr bwMode="auto">
            <a:xfrm>
              <a:off x="3456" y="2435"/>
              <a:ext cx="0" cy="1026"/>
            </a:xfrm>
            <a:prstGeom prst="line">
              <a:avLst/>
            </a:prstGeom>
            <a:noFill/>
            <a:ln w="28575">
              <a:solidFill>
                <a:srgbClr val="CCFFFF"/>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43" name="Line 62">
              <a:extLst>
                <a:ext uri="{FF2B5EF4-FFF2-40B4-BE49-F238E27FC236}">
                  <a16:creationId xmlns:a16="http://schemas.microsoft.com/office/drawing/2014/main" id="{B01BB54D-4054-4858-8D37-16C0B0EB0877}"/>
                </a:ext>
              </a:extLst>
            </p:cNvPr>
            <p:cNvSpPr>
              <a:spLocks noChangeShapeType="1"/>
            </p:cNvSpPr>
            <p:nvPr/>
          </p:nvSpPr>
          <p:spPr bwMode="auto">
            <a:xfrm>
              <a:off x="3522" y="2440"/>
              <a:ext cx="0" cy="1146"/>
            </a:xfrm>
            <a:prstGeom prst="line">
              <a:avLst/>
            </a:prstGeom>
            <a:noFill/>
            <a:ln w="28575">
              <a:solidFill>
                <a:srgbClr val="CCFFFF"/>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44" name="Line 63">
              <a:extLst>
                <a:ext uri="{FF2B5EF4-FFF2-40B4-BE49-F238E27FC236}">
                  <a16:creationId xmlns:a16="http://schemas.microsoft.com/office/drawing/2014/main" id="{8E32DC70-CFFA-40C8-A172-537284510750}"/>
                </a:ext>
              </a:extLst>
            </p:cNvPr>
            <p:cNvSpPr>
              <a:spLocks noChangeShapeType="1"/>
            </p:cNvSpPr>
            <p:nvPr/>
          </p:nvSpPr>
          <p:spPr bwMode="auto">
            <a:xfrm flipH="1">
              <a:off x="3596" y="2445"/>
              <a:ext cx="1" cy="1293"/>
            </a:xfrm>
            <a:prstGeom prst="line">
              <a:avLst/>
            </a:prstGeom>
            <a:noFill/>
            <a:ln w="28575">
              <a:solidFill>
                <a:srgbClr val="CCFFFF"/>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45" name="Line 64">
              <a:extLst>
                <a:ext uri="{FF2B5EF4-FFF2-40B4-BE49-F238E27FC236}">
                  <a16:creationId xmlns:a16="http://schemas.microsoft.com/office/drawing/2014/main" id="{BC13FD82-2186-4527-B343-BE2A23624ECB}"/>
                </a:ext>
              </a:extLst>
            </p:cNvPr>
            <p:cNvSpPr>
              <a:spLocks noChangeShapeType="1"/>
            </p:cNvSpPr>
            <p:nvPr/>
          </p:nvSpPr>
          <p:spPr bwMode="auto">
            <a:xfrm flipH="1">
              <a:off x="3662" y="2440"/>
              <a:ext cx="1" cy="1405"/>
            </a:xfrm>
            <a:prstGeom prst="line">
              <a:avLst/>
            </a:prstGeom>
            <a:noFill/>
            <a:ln w="28575">
              <a:solidFill>
                <a:srgbClr val="CCFFFF"/>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46" name="Line 65">
              <a:extLst>
                <a:ext uri="{FF2B5EF4-FFF2-40B4-BE49-F238E27FC236}">
                  <a16:creationId xmlns:a16="http://schemas.microsoft.com/office/drawing/2014/main" id="{152B9E03-C3EE-4438-B49B-0BEED23CEFBD}"/>
                </a:ext>
              </a:extLst>
            </p:cNvPr>
            <p:cNvSpPr>
              <a:spLocks noChangeShapeType="1"/>
            </p:cNvSpPr>
            <p:nvPr/>
          </p:nvSpPr>
          <p:spPr bwMode="auto">
            <a:xfrm>
              <a:off x="3729" y="2445"/>
              <a:ext cx="9" cy="1543"/>
            </a:xfrm>
            <a:prstGeom prst="line">
              <a:avLst/>
            </a:prstGeom>
            <a:noFill/>
            <a:ln w="28575">
              <a:solidFill>
                <a:srgbClr val="CCFFFF"/>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47" name="Line 66">
              <a:extLst>
                <a:ext uri="{FF2B5EF4-FFF2-40B4-BE49-F238E27FC236}">
                  <a16:creationId xmlns:a16="http://schemas.microsoft.com/office/drawing/2014/main" id="{224975CB-8E06-4DBB-9801-B903090EFB84}"/>
                </a:ext>
              </a:extLst>
            </p:cNvPr>
            <p:cNvSpPr>
              <a:spLocks noChangeShapeType="1"/>
            </p:cNvSpPr>
            <p:nvPr/>
          </p:nvSpPr>
          <p:spPr bwMode="auto">
            <a:xfrm flipH="1">
              <a:off x="3804" y="2440"/>
              <a:ext cx="1" cy="1702"/>
            </a:xfrm>
            <a:prstGeom prst="line">
              <a:avLst/>
            </a:prstGeom>
            <a:noFill/>
            <a:ln w="28575">
              <a:solidFill>
                <a:srgbClr val="CCFFFF"/>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1843" name="Group 67">
            <a:extLst>
              <a:ext uri="{FF2B5EF4-FFF2-40B4-BE49-F238E27FC236}">
                <a16:creationId xmlns:a16="http://schemas.microsoft.com/office/drawing/2014/main" id="{86A4E282-1FE8-4DAB-A802-F6A9F449310C}"/>
              </a:ext>
            </a:extLst>
          </p:cNvPr>
          <p:cNvGrpSpPr>
            <a:grpSpLocks/>
          </p:cNvGrpSpPr>
          <p:nvPr/>
        </p:nvGrpSpPr>
        <p:grpSpPr bwMode="auto">
          <a:xfrm>
            <a:off x="7442200" y="3863975"/>
            <a:ext cx="1019175" cy="2459038"/>
            <a:chOff x="4688" y="2434"/>
            <a:chExt cx="642" cy="1549"/>
          </a:xfrm>
        </p:grpSpPr>
        <p:sp>
          <p:nvSpPr>
            <p:cNvPr id="29727" name="Line 68">
              <a:extLst>
                <a:ext uri="{FF2B5EF4-FFF2-40B4-BE49-F238E27FC236}">
                  <a16:creationId xmlns:a16="http://schemas.microsoft.com/office/drawing/2014/main" id="{BB42227D-61FC-4F37-89F1-62FF3FC67434}"/>
                </a:ext>
              </a:extLst>
            </p:cNvPr>
            <p:cNvSpPr>
              <a:spLocks noChangeShapeType="1"/>
            </p:cNvSpPr>
            <p:nvPr/>
          </p:nvSpPr>
          <p:spPr bwMode="auto">
            <a:xfrm>
              <a:off x="4688" y="2434"/>
              <a:ext cx="0" cy="388"/>
            </a:xfrm>
            <a:prstGeom prst="line">
              <a:avLst/>
            </a:prstGeom>
            <a:noFill/>
            <a:ln w="28575">
              <a:solidFill>
                <a:srgbClr val="CCFFFF"/>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8" name="Line 69">
              <a:extLst>
                <a:ext uri="{FF2B5EF4-FFF2-40B4-BE49-F238E27FC236}">
                  <a16:creationId xmlns:a16="http://schemas.microsoft.com/office/drawing/2014/main" id="{659ACEEF-5061-4EA6-91E4-FF2A1186385E}"/>
                </a:ext>
              </a:extLst>
            </p:cNvPr>
            <p:cNvSpPr>
              <a:spLocks noChangeShapeType="1"/>
            </p:cNvSpPr>
            <p:nvPr/>
          </p:nvSpPr>
          <p:spPr bwMode="auto">
            <a:xfrm>
              <a:off x="4764" y="2434"/>
              <a:ext cx="0" cy="494"/>
            </a:xfrm>
            <a:prstGeom prst="line">
              <a:avLst/>
            </a:prstGeom>
            <a:noFill/>
            <a:ln w="28575">
              <a:solidFill>
                <a:srgbClr val="CCFFFF"/>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9" name="Line 70">
              <a:extLst>
                <a:ext uri="{FF2B5EF4-FFF2-40B4-BE49-F238E27FC236}">
                  <a16:creationId xmlns:a16="http://schemas.microsoft.com/office/drawing/2014/main" id="{2140DA14-CB73-4302-B4AB-735E39452EC6}"/>
                </a:ext>
              </a:extLst>
            </p:cNvPr>
            <p:cNvSpPr>
              <a:spLocks noChangeShapeType="1"/>
            </p:cNvSpPr>
            <p:nvPr/>
          </p:nvSpPr>
          <p:spPr bwMode="auto">
            <a:xfrm>
              <a:off x="4830" y="2434"/>
              <a:ext cx="0" cy="625"/>
            </a:xfrm>
            <a:prstGeom prst="line">
              <a:avLst/>
            </a:prstGeom>
            <a:noFill/>
            <a:ln w="28575">
              <a:solidFill>
                <a:srgbClr val="CCFFFF"/>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30" name="Line 71">
              <a:extLst>
                <a:ext uri="{FF2B5EF4-FFF2-40B4-BE49-F238E27FC236}">
                  <a16:creationId xmlns:a16="http://schemas.microsoft.com/office/drawing/2014/main" id="{2C855698-52E6-434D-8349-D2095E0C31EA}"/>
                </a:ext>
              </a:extLst>
            </p:cNvPr>
            <p:cNvSpPr>
              <a:spLocks noChangeShapeType="1"/>
            </p:cNvSpPr>
            <p:nvPr/>
          </p:nvSpPr>
          <p:spPr bwMode="auto">
            <a:xfrm>
              <a:off x="4896" y="2434"/>
              <a:ext cx="0" cy="767"/>
            </a:xfrm>
            <a:prstGeom prst="line">
              <a:avLst/>
            </a:prstGeom>
            <a:noFill/>
            <a:ln w="28575">
              <a:solidFill>
                <a:srgbClr val="CCFFFF"/>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31" name="Line 72">
              <a:extLst>
                <a:ext uri="{FF2B5EF4-FFF2-40B4-BE49-F238E27FC236}">
                  <a16:creationId xmlns:a16="http://schemas.microsoft.com/office/drawing/2014/main" id="{53090E97-B216-47E3-B1E9-F0C27FFE925B}"/>
                </a:ext>
              </a:extLst>
            </p:cNvPr>
            <p:cNvSpPr>
              <a:spLocks noChangeShapeType="1"/>
            </p:cNvSpPr>
            <p:nvPr/>
          </p:nvSpPr>
          <p:spPr bwMode="auto">
            <a:xfrm>
              <a:off x="4971" y="2434"/>
              <a:ext cx="0" cy="878"/>
            </a:xfrm>
            <a:prstGeom prst="line">
              <a:avLst/>
            </a:prstGeom>
            <a:noFill/>
            <a:ln w="28575">
              <a:solidFill>
                <a:srgbClr val="CCFFFF"/>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32" name="Line 73">
              <a:extLst>
                <a:ext uri="{FF2B5EF4-FFF2-40B4-BE49-F238E27FC236}">
                  <a16:creationId xmlns:a16="http://schemas.microsoft.com/office/drawing/2014/main" id="{BA771B9C-8D37-4FA1-9170-30600C6152C2}"/>
                </a:ext>
              </a:extLst>
            </p:cNvPr>
            <p:cNvSpPr>
              <a:spLocks noChangeShapeType="1"/>
            </p:cNvSpPr>
            <p:nvPr/>
          </p:nvSpPr>
          <p:spPr bwMode="auto">
            <a:xfrm>
              <a:off x="5047" y="2434"/>
              <a:ext cx="0" cy="1030"/>
            </a:xfrm>
            <a:prstGeom prst="line">
              <a:avLst/>
            </a:prstGeom>
            <a:noFill/>
            <a:ln w="28575">
              <a:solidFill>
                <a:srgbClr val="CCFFFF"/>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33" name="Line 74">
              <a:extLst>
                <a:ext uri="{FF2B5EF4-FFF2-40B4-BE49-F238E27FC236}">
                  <a16:creationId xmlns:a16="http://schemas.microsoft.com/office/drawing/2014/main" id="{9FF731DB-A0D4-459D-BDAD-7DC9D4B20BD4}"/>
                </a:ext>
              </a:extLst>
            </p:cNvPr>
            <p:cNvSpPr>
              <a:spLocks noChangeShapeType="1"/>
            </p:cNvSpPr>
            <p:nvPr/>
          </p:nvSpPr>
          <p:spPr bwMode="auto">
            <a:xfrm>
              <a:off x="5113" y="2434"/>
              <a:ext cx="0" cy="1151"/>
            </a:xfrm>
            <a:prstGeom prst="line">
              <a:avLst/>
            </a:prstGeom>
            <a:noFill/>
            <a:ln w="28575">
              <a:solidFill>
                <a:srgbClr val="CCFFFF"/>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34" name="Line 75">
              <a:extLst>
                <a:ext uri="{FF2B5EF4-FFF2-40B4-BE49-F238E27FC236}">
                  <a16:creationId xmlns:a16="http://schemas.microsoft.com/office/drawing/2014/main" id="{C6F055CD-CE21-4849-BBF9-DA5CEB574C47}"/>
                </a:ext>
              </a:extLst>
            </p:cNvPr>
            <p:cNvSpPr>
              <a:spLocks noChangeShapeType="1"/>
            </p:cNvSpPr>
            <p:nvPr/>
          </p:nvSpPr>
          <p:spPr bwMode="auto">
            <a:xfrm flipH="1">
              <a:off x="5187" y="2434"/>
              <a:ext cx="1" cy="1298"/>
            </a:xfrm>
            <a:prstGeom prst="line">
              <a:avLst/>
            </a:prstGeom>
            <a:noFill/>
            <a:ln w="28575">
              <a:solidFill>
                <a:srgbClr val="CCFFFF"/>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35" name="Line 76">
              <a:extLst>
                <a:ext uri="{FF2B5EF4-FFF2-40B4-BE49-F238E27FC236}">
                  <a16:creationId xmlns:a16="http://schemas.microsoft.com/office/drawing/2014/main" id="{45BDF691-2F5A-48D0-806C-01C68D3C53BA}"/>
                </a:ext>
              </a:extLst>
            </p:cNvPr>
            <p:cNvSpPr>
              <a:spLocks noChangeShapeType="1"/>
            </p:cNvSpPr>
            <p:nvPr/>
          </p:nvSpPr>
          <p:spPr bwMode="auto">
            <a:xfrm flipH="1">
              <a:off x="5253" y="2434"/>
              <a:ext cx="1" cy="1410"/>
            </a:xfrm>
            <a:prstGeom prst="line">
              <a:avLst/>
            </a:prstGeom>
            <a:noFill/>
            <a:ln w="28575">
              <a:solidFill>
                <a:srgbClr val="CCFFFF"/>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36" name="Line 77">
              <a:extLst>
                <a:ext uri="{FF2B5EF4-FFF2-40B4-BE49-F238E27FC236}">
                  <a16:creationId xmlns:a16="http://schemas.microsoft.com/office/drawing/2014/main" id="{D1F0AC3A-44FF-4D90-8EDE-7AB720E88F74}"/>
                </a:ext>
              </a:extLst>
            </p:cNvPr>
            <p:cNvSpPr>
              <a:spLocks noChangeShapeType="1"/>
            </p:cNvSpPr>
            <p:nvPr/>
          </p:nvSpPr>
          <p:spPr bwMode="auto">
            <a:xfrm flipH="1">
              <a:off x="5329" y="2434"/>
              <a:ext cx="1" cy="1549"/>
            </a:xfrm>
            <a:prstGeom prst="line">
              <a:avLst/>
            </a:prstGeom>
            <a:noFill/>
            <a:ln w="28575">
              <a:solidFill>
                <a:srgbClr val="CCFFFF"/>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1854" name="Group 78">
            <a:extLst>
              <a:ext uri="{FF2B5EF4-FFF2-40B4-BE49-F238E27FC236}">
                <a16:creationId xmlns:a16="http://schemas.microsoft.com/office/drawing/2014/main" id="{D1B2FF5A-3E6E-460B-A9C1-172E5F494A8B}"/>
              </a:ext>
            </a:extLst>
          </p:cNvPr>
          <p:cNvGrpSpPr>
            <a:grpSpLocks/>
          </p:cNvGrpSpPr>
          <p:nvPr/>
        </p:nvGrpSpPr>
        <p:grpSpPr bwMode="auto">
          <a:xfrm>
            <a:off x="560388" y="4113213"/>
            <a:ext cx="8356600" cy="2613025"/>
            <a:chOff x="353" y="2591"/>
            <a:chExt cx="5264" cy="1646"/>
          </a:xfrm>
        </p:grpSpPr>
        <p:sp>
          <p:nvSpPr>
            <p:cNvPr id="29713" name="Line 79">
              <a:extLst>
                <a:ext uri="{FF2B5EF4-FFF2-40B4-BE49-F238E27FC236}">
                  <a16:creationId xmlns:a16="http://schemas.microsoft.com/office/drawing/2014/main" id="{0256356C-6DE3-4695-8E4F-B01DCFD38E7B}"/>
                </a:ext>
              </a:extLst>
            </p:cNvPr>
            <p:cNvSpPr>
              <a:spLocks noChangeShapeType="1"/>
            </p:cNvSpPr>
            <p:nvPr/>
          </p:nvSpPr>
          <p:spPr bwMode="auto">
            <a:xfrm>
              <a:off x="799" y="2835"/>
              <a:ext cx="4818" cy="0"/>
            </a:xfrm>
            <a:prstGeom prst="line">
              <a:avLst/>
            </a:prstGeom>
            <a:noFill/>
            <a:ln w="2540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4" name="Line 80">
              <a:extLst>
                <a:ext uri="{FF2B5EF4-FFF2-40B4-BE49-F238E27FC236}">
                  <a16:creationId xmlns:a16="http://schemas.microsoft.com/office/drawing/2014/main" id="{A1CC4868-2199-43BE-9F52-520F2EFB81C0}"/>
                </a:ext>
              </a:extLst>
            </p:cNvPr>
            <p:cNvSpPr>
              <a:spLocks noChangeShapeType="1"/>
            </p:cNvSpPr>
            <p:nvPr/>
          </p:nvSpPr>
          <p:spPr bwMode="auto">
            <a:xfrm>
              <a:off x="799" y="2942"/>
              <a:ext cx="4818" cy="0"/>
            </a:xfrm>
            <a:prstGeom prst="line">
              <a:avLst/>
            </a:prstGeom>
            <a:noFill/>
            <a:ln w="2540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5" name="Line 81">
              <a:extLst>
                <a:ext uri="{FF2B5EF4-FFF2-40B4-BE49-F238E27FC236}">
                  <a16:creationId xmlns:a16="http://schemas.microsoft.com/office/drawing/2014/main" id="{C61E4667-55BB-4056-8B11-78064B427F44}"/>
                </a:ext>
              </a:extLst>
            </p:cNvPr>
            <p:cNvSpPr>
              <a:spLocks noChangeShapeType="1"/>
            </p:cNvSpPr>
            <p:nvPr/>
          </p:nvSpPr>
          <p:spPr bwMode="auto">
            <a:xfrm>
              <a:off x="799" y="3603"/>
              <a:ext cx="4818" cy="0"/>
            </a:xfrm>
            <a:prstGeom prst="line">
              <a:avLst/>
            </a:prstGeom>
            <a:noFill/>
            <a:ln w="2540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6" name="Line 82">
              <a:extLst>
                <a:ext uri="{FF2B5EF4-FFF2-40B4-BE49-F238E27FC236}">
                  <a16:creationId xmlns:a16="http://schemas.microsoft.com/office/drawing/2014/main" id="{7FBE0D0C-82E5-48C7-8022-72049A4767D3}"/>
                </a:ext>
              </a:extLst>
            </p:cNvPr>
            <p:cNvSpPr>
              <a:spLocks noChangeShapeType="1"/>
            </p:cNvSpPr>
            <p:nvPr/>
          </p:nvSpPr>
          <p:spPr bwMode="auto">
            <a:xfrm>
              <a:off x="799" y="3072"/>
              <a:ext cx="4818" cy="0"/>
            </a:xfrm>
            <a:prstGeom prst="line">
              <a:avLst/>
            </a:prstGeom>
            <a:noFill/>
            <a:ln w="2540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7" name="Line 83">
              <a:extLst>
                <a:ext uri="{FF2B5EF4-FFF2-40B4-BE49-F238E27FC236}">
                  <a16:creationId xmlns:a16="http://schemas.microsoft.com/office/drawing/2014/main" id="{2D9B9170-4EA0-464A-8352-D6BD016959AA}"/>
                </a:ext>
              </a:extLst>
            </p:cNvPr>
            <p:cNvSpPr>
              <a:spLocks noChangeShapeType="1"/>
            </p:cNvSpPr>
            <p:nvPr/>
          </p:nvSpPr>
          <p:spPr bwMode="auto">
            <a:xfrm>
              <a:off x="799" y="3209"/>
              <a:ext cx="4818" cy="0"/>
            </a:xfrm>
            <a:prstGeom prst="line">
              <a:avLst/>
            </a:prstGeom>
            <a:noFill/>
            <a:ln w="2540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8" name="Line 84">
              <a:extLst>
                <a:ext uri="{FF2B5EF4-FFF2-40B4-BE49-F238E27FC236}">
                  <a16:creationId xmlns:a16="http://schemas.microsoft.com/office/drawing/2014/main" id="{AC7FD02E-A952-41E8-98DC-417075172C40}"/>
                </a:ext>
              </a:extLst>
            </p:cNvPr>
            <p:cNvSpPr>
              <a:spLocks noChangeShapeType="1"/>
            </p:cNvSpPr>
            <p:nvPr/>
          </p:nvSpPr>
          <p:spPr bwMode="auto">
            <a:xfrm>
              <a:off x="799" y="3325"/>
              <a:ext cx="4818" cy="0"/>
            </a:xfrm>
            <a:prstGeom prst="line">
              <a:avLst/>
            </a:prstGeom>
            <a:noFill/>
            <a:ln w="2540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9" name="Line 85">
              <a:extLst>
                <a:ext uri="{FF2B5EF4-FFF2-40B4-BE49-F238E27FC236}">
                  <a16:creationId xmlns:a16="http://schemas.microsoft.com/office/drawing/2014/main" id="{F9D75EA6-E01A-472E-BC87-4D084D1B4089}"/>
                </a:ext>
              </a:extLst>
            </p:cNvPr>
            <p:cNvSpPr>
              <a:spLocks noChangeShapeType="1"/>
            </p:cNvSpPr>
            <p:nvPr/>
          </p:nvSpPr>
          <p:spPr bwMode="auto">
            <a:xfrm>
              <a:off x="799" y="3745"/>
              <a:ext cx="4818" cy="0"/>
            </a:xfrm>
            <a:prstGeom prst="line">
              <a:avLst/>
            </a:prstGeom>
            <a:noFill/>
            <a:ln w="2540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0" name="Line 86">
              <a:extLst>
                <a:ext uri="{FF2B5EF4-FFF2-40B4-BE49-F238E27FC236}">
                  <a16:creationId xmlns:a16="http://schemas.microsoft.com/office/drawing/2014/main" id="{84A84A5A-F477-4EAE-8344-99BD81ECB008}"/>
                </a:ext>
              </a:extLst>
            </p:cNvPr>
            <p:cNvSpPr>
              <a:spLocks noChangeShapeType="1"/>
            </p:cNvSpPr>
            <p:nvPr/>
          </p:nvSpPr>
          <p:spPr bwMode="auto">
            <a:xfrm>
              <a:off x="799" y="3472"/>
              <a:ext cx="4818" cy="0"/>
            </a:xfrm>
            <a:prstGeom prst="line">
              <a:avLst/>
            </a:prstGeom>
            <a:noFill/>
            <a:ln w="2540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1" name="Line 87">
              <a:extLst>
                <a:ext uri="{FF2B5EF4-FFF2-40B4-BE49-F238E27FC236}">
                  <a16:creationId xmlns:a16="http://schemas.microsoft.com/office/drawing/2014/main" id="{2830AFDD-1348-4723-AA12-60E7C78D722A}"/>
                </a:ext>
              </a:extLst>
            </p:cNvPr>
            <p:cNvSpPr>
              <a:spLocks noChangeShapeType="1"/>
            </p:cNvSpPr>
            <p:nvPr/>
          </p:nvSpPr>
          <p:spPr bwMode="auto">
            <a:xfrm>
              <a:off x="799" y="3989"/>
              <a:ext cx="4818" cy="0"/>
            </a:xfrm>
            <a:prstGeom prst="line">
              <a:avLst/>
            </a:prstGeom>
            <a:noFill/>
            <a:ln w="2540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2" name="Line 88">
              <a:extLst>
                <a:ext uri="{FF2B5EF4-FFF2-40B4-BE49-F238E27FC236}">
                  <a16:creationId xmlns:a16="http://schemas.microsoft.com/office/drawing/2014/main" id="{080C7F30-F5D7-49EB-AD88-9449F81D3062}"/>
                </a:ext>
              </a:extLst>
            </p:cNvPr>
            <p:cNvSpPr>
              <a:spLocks noChangeShapeType="1"/>
            </p:cNvSpPr>
            <p:nvPr/>
          </p:nvSpPr>
          <p:spPr bwMode="auto">
            <a:xfrm>
              <a:off x="799" y="4141"/>
              <a:ext cx="4818" cy="0"/>
            </a:xfrm>
            <a:prstGeom prst="line">
              <a:avLst/>
            </a:prstGeom>
            <a:noFill/>
            <a:ln w="2540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3" name="Line 89">
              <a:extLst>
                <a:ext uri="{FF2B5EF4-FFF2-40B4-BE49-F238E27FC236}">
                  <a16:creationId xmlns:a16="http://schemas.microsoft.com/office/drawing/2014/main" id="{05D49535-92A5-4484-A631-891FA7D8B8DE}"/>
                </a:ext>
              </a:extLst>
            </p:cNvPr>
            <p:cNvSpPr>
              <a:spLocks noChangeShapeType="1"/>
            </p:cNvSpPr>
            <p:nvPr/>
          </p:nvSpPr>
          <p:spPr bwMode="auto">
            <a:xfrm>
              <a:off x="799" y="3858"/>
              <a:ext cx="4818" cy="0"/>
            </a:xfrm>
            <a:prstGeom prst="line">
              <a:avLst/>
            </a:prstGeom>
            <a:noFill/>
            <a:ln w="2540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9724" name="Group 90">
              <a:extLst>
                <a:ext uri="{FF2B5EF4-FFF2-40B4-BE49-F238E27FC236}">
                  <a16:creationId xmlns:a16="http://schemas.microsoft.com/office/drawing/2014/main" id="{FF1C5D9B-0B71-47E7-826E-938C73909ED3}"/>
                </a:ext>
              </a:extLst>
            </p:cNvPr>
            <p:cNvGrpSpPr>
              <a:grpSpLocks/>
            </p:cNvGrpSpPr>
            <p:nvPr/>
          </p:nvGrpSpPr>
          <p:grpSpPr bwMode="auto">
            <a:xfrm>
              <a:off x="353" y="2591"/>
              <a:ext cx="616" cy="1646"/>
              <a:chOff x="343" y="2661"/>
              <a:chExt cx="616" cy="1646"/>
            </a:xfrm>
          </p:grpSpPr>
          <p:sp>
            <p:nvSpPr>
              <p:cNvPr id="29725" name="Text Box 91">
                <a:extLst>
                  <a:ext uri="{FF2B5EF4-FFF2-40B4-BE49-F238E27FC236}">
                    <a16:creationId xmlns:a16="http://schemas.microsoft.com/office/drawing/2014/main" id="{DC5D194A-22FE-4AC0-A163-1BE5584648EA}"/>
                  </a:ext>
                </a:extLst>
              </p:cNvPr>
              <p:cNvSpPr txBox="1">
                <a:spLocks noChangeArrowheads="1"/>
              </p:cNvSpPr>
              <p:nvPr/>
            </p:nvSpPr>
            <p:spPr bwMode="auto">
              <a:xfrm>
                <a:off x="343" y="2661"/>
                <a:ext cx="616" cy="1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rgbClr val="CCFFFF"/>
                    </a:solidFill>
                  </a:rPr>
                  <a:t>A</a:t>
                </a:r>
                <a:r>
                  <a:rPr lang="en-US" altLang="zh-CN" sz="3600" b="1" baseline="-16000">
                    <a:solidFill>
                      <a:srgbClr val="CCFFFF"/>
                    </a:solidFill>
                  </a:rPr>
                  <a:t>0</a:t>
                </a:r>
              </a:p>
              <a:p>
                <a:pPr eaLnBrk="1" hangingPunct="1">
                  <a:spcBef>
                    <a:spcPct val="0"/>
                  </a:spcBef>
                  <a:buClrTx/>
                  <a:buSzTx/>
                  <a:buFontTx/>
                  <a:buNone/>
                </a:pPr>
                <a:endParaRPr lang="en-US" altLang="zh-CN" sz="2800" b="1">
                  <a:solidFill>
                    <a:srgbClr val="CCFFFF"/>
                  </a:solidFill>
                </a:endParaRPr>
              </a:p>
              <a:p>
                <a:pPr eaLnBrk="1" hangingPunct="1">
                  <a:spcBef>
                    <a:spcPct val="0"/>
                  </a:spcBef>
                  <a:buClrTx/>
                  <a:buSzTx/>
                  <a:buFontTx/>
                  <a:buNone/>
                </a:pPr>
                <a:endParaRPr lang="en-US" altLang="zh-CN" sz="2800" b="1">
                  <a:solidFill>
                    <a:srgbClr val="CCFFFF"/>
                  </a:solidFill>
                </a:endParaRPr>
              </a:p>
              <a:p>
                <a:pPr eaLnBrk="1" hangingPunct="1">
                  <a:spcBef>
                    <a:spcPct val="40000"/>
                  </a:spcBef>
                  <a:buClrTx/>
                  <a:buSzTx/>
                  <a:buFontTx/>
                  <a:buNone/>
                </a:pPr>
                <a:endParaRPr lang="en-US" altLang="zh-CN" sz="2800" b="1">
                  <a:solidFill>
                    <a:srgbClr val="CCFFFF"/>
                  </a:solidFill>
                </a:endParaRPr>
              </a:p>
              <a:p>
                <a:pPr eaLnBrk="1" hangingPunct="1">
                  <a:spcBef>
                    <a:spcPct val="50000"/>
                  </a:spcBef>
                  <a:buClrTx/>
                  <a:buSzTx/>
                  <a:buFontTx/>
                  <a:buNone/>
                </a:pPr>
                <a:r>
                  <a:rPr lang="en-US" altLang="zh-CN" sz="2800" b="1">
                    <a:solidFill>
                      <a:srgbClr val="CCFFFF"/>
                    </a:solidFill>
                  </a:rPr>
                  <a:t>A</a:t>
                </a:r>
                <a:r>
                  <a:rPr lang="en-US" altLang="zh-CN" sz="3600" b="1" baseline="-16000">
                    <a:solidFill>
                      <a:srgbClr val="CCFFFF"/>
                    </a:solidFill>
                  </a:rPr>
                  <a:t>10</a:t>
                </a:r>
              </a:p>
            </p:txBody>
          </p:sp>
          <p:sp>
            <p:nvSpPr>
              <p:cNvPr id="29726" name="Text Box 92">
                <a:extLst>
                  <a:ext uri="{FF2B5EF4-FFF2-40B4-BE49-F238E27FC236}">
                    <a16:creationId xmlns:a16="http://schemas.microsoft.com/office/drawing/2014/main" id="{0778C5F7-9EA5-45F6-8EEF-F3FB1B9359E5}"/>
                  </a:ext>
                </a:extLst>
              </p:cNvPr>
              <p:cNvSpPr txBox="1">
                <a:spLocks noChangeArrowheads="1"/>
              </p:cNvSpPr>
              <p:nvPr/>
            </p:nvSpPr>
            <p:spPr bwMode="auto">
              <a:xfrm>
                <a:off x="396" y="3122"/>
                <a:ext cx="423" cy="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b="1">
                    <a:solidFill>
                      <a:srgbClr val="CCFFFF"/>
                    </a:solidFill>
                  </a:rPr>
                  <a:t>.........</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1778"/>
                                        </p:tgtEl>
                                        <p:attrNameLst>
                                          <p:attrName>style.visibility</p:attrName>
                                        </p:attrNameLst>
                                      </p:cBhvr>
                                      <p:to>
                                        <p:strVal val="visible"/>
                                      </p:to>
                                    </p:set>
                                    <p:animEffect transition="in" filter="wipe(up)">
                                      <p:cBhvr>
                                        <p:cTn id="7" dur="500"/>
                                        <p:tgtEl>
                                          <p:spTgt spid="3317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1779"/>
                                        </p:tgtEl>
                                        <p:attrNameLst>
                                          <p:attrName>style.visibility</p:attrName>
                                        </p:attrNameLst>
                                      </p:cBhvr>
                                      <p:to>
                                        <p:strVal val="visible"/>
                                      </p:to>
                                    </p:set>
                                    <p:animEffect transition="in" filter="wipe(left)">
                                      <p:cBhvr>
                                        <p:cTn id="12" dur="500"/>
                                        <p:tgtEl>
                                          <p:spTgt spid="3317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1780"/>
                                        </p:tgtEl>
                                        <p:attrNameLst>
                                          <p:attrName>style.visibility</p:attrName>
                                        </p:attrNameLst>
                                      </p:cBhvr>
                                      <p:to>
                                        <p:strVal val="visible"/>
                                      </p:to>
                                    </p:set>
                                    <p:animEffect transition="in" filter="wipe(left)">
                                      <p:cBhvr>
                                        <p:cTn id="17" dur="500"/>
                                        <p:tgtEl>
                                          <p:spTgt spid="3317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1781"/>
                                        </p:tgtEl>
                                        <p:attrNameLst>
                                          <p:attrName>style.visibility</p:attrName>
                                        </p:attrNameLst>
                                      </p:cBhvr>
                                      <p:to>
                                        <p:strVal val="visible"/>
                                      </p:to>
                                    </p:set>
                                    <p:animEffect transition="in" filter="wipe(left)">
                                      <p:cBhvr>
                                        <p:cTn id="22" dur="500"/>
                                        <p:tgtEl>
                                          <p:spTgt spid="3317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31782"/>
                                        </p:tgtEl>
                                        <p:attrNameLst>
                                          <p:attrName>style.visibility</p:attrName>
                                        </p:attrNameLst>
                                      </p:cBhvr>
                                      <p:to>
                                        <p:strVal val="visible"/>
                                      </p:to>
                                    </p:set>
                                    <p:animEffect transition="in" filter="wipe(left)">
                                      <p:cBhvr>
                                        <p:cTn id="27" dur="500"/>
                                        <p:tgtEl>
                                          <p:spTgt spid="3317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1818"/>
                                        </p:tgtEl>
                                        <p:attrNameLst>
                                          <p:attrName>style.visibility</p:attrName>
                                        </p:attrNameLst>
                                      </p:cBhvr>
                                      <p:to>
                                        <p:strVal val="visible"/>
                                      </p:to>
                                    </p:set>
                                    <p:animEffect transition="in" filter="wipe(left)">
                                      <p:cBhvr>
                                        <p:cTn id="32" dur="500"/>
                                        <p:tgtEl>
                                          <p:spTgt spid="3318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331791"/>
                                        </p:tgtEl>
                                        <p:attrNameLst>
                                          <p:attrName>style.visibility</p:attrName>
                                        </p:attrNameLst>
                                      </p:cBhvr>
                                      <p:to>
                                        <p:strVal val="visible"/>
                                      </p:to>
                                    </p:set>
                                    <p:animEffect transition="in" filter="wipe(up)">
                                      <p:cBhvr>
                                        <p:cTn id="37" dur="500"/>
                                        <p:tgtEl>
                                          <p:spTgt spid="33179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331800"/>
                                        </p:tgtEl>
                                        <p:attrNameLst>
                                          <p:attrName>style.visibility</p:attrName>
                                        </p:attrNameLst>
                                      </p:cBhvr>
                                      <p:to>
                                        <p:strVal val="visible"/>
                                      </p:to>
                                    </p:set>
                                    <p:animEffect transition="in" filter="wipe(up)">
                                      <p:cBhvr>
                                        <p:cTn id="42" dur="500"/>
                                        <p:tgtEl>
                                          <p:spTgt spid="33180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331809"/>
                                        </p:tgtEl>
                                        <p:attrNameLst>
                                          <p:attrName>style.visibility</p:attrName>
                                        </p:attrNameLst>
                                      </p:cBhvr>
                                      <p:to>
                                        <p:strVal val="visible"/>
                                      </p:to>
                                    </p:set>
                                    <p:animEffect transition="in" filter="wipe(up)">
                                      <p:cBhvr>
                                        <p:cTn id="47" dur="500"/>
                                        <p:tgtEl>
                                          <p:spTgt spid="33180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31854"/>
                                        </p:tgtEl>
                                        <p:attrNameLst>
                                          <p:attrName>style.visibility</p:attrName>
                                        </p:attrNameLst>
                                      </p:cBhvr>
                                      <p:to>
                                        <p:strVal val="visible"/>
                                      </p:to>
                                    </p:set>
                                    <p:animEffect transition="in" filter="wipe(left)">
                                      <p:cBhvr>
                                        <p:cTn id="52" dur="500"/>
                                        <p:tgtEl>
                                          <p:spTgt spid="33185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331819"/>
                                        </p:tgtEl>
                                        <p:attrNameLst>
                                          <p:attrName>style.visibility</p:attrName>
                                        </p:attrNameLst>
                                      </p:cBhvr>
                                      <p:to>
                                        <p:strVal val="visible"/>
                                      </p:to>
                                    </p:set>
                                    <p:animEffect transition="in" filter="wipe(up)">
                                      <p:cBhvr>
                                        <p:cTn id="57" dur="500"/>
                                        <p:tgtEl>
                                          <p:spTgt spid="33181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331831"/>
                                        </p:tgtEl>
                                        <p:attrNameLst>
                                          <p:attrName>style.visibility</p:attrName>
                                        </p:attrNameLst>
                                      </p:cBhvr>
                                      <p:to>
                                        <p:strVal val="visible"/>
                                      </p:to>
                                    </p:set>
                                    <p:animEffect transition="in" filter="wipe(up)">
                                      <p:cBhvr>
                                        <p:cTn id="62" dur="500"/>
                                        <p:tgtEl>
                                          <p:spTgt spid="33183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331843"/>
                                        </p:tgtEl>
                                        <p:attrNameLst>
                                          <p:attrName>style.visibility</p:attrName>
                                        </p:attrNameLst>
                                      </p:cBhvr>
                                      <p:to>
                                        <p:strVal val="visible"/>
                                      </p:to>
                                    </p:set>
                                    <p:animEffect transition="in" filter="wipe(up)">
                                      <p:cBhvr>
                                        <p:cTn id="67" dur="500"/>
                                        <p:tgtEl>
                                          <p:spTgt spid="331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8" grpId="0" animBg="1" autoUpdateAnimBg="0"/>
      <p:bldP spid="331779" grpId="0" animBg="1" autoUpdateAnimBg="0"/>
      <p:bldP spid="331780" grpId="0" animBg="1" autoUpdateAnimBg="0"/>
      <p:bldP spid="331781" grpId="0" animBg="1" autoUpdateAnimBg="0"/>
      <p:bldP spid="33181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16</a:t>
            </a:fld>
            <a:endParaRPr lang="zh-CN" altLang="en-US"/>
          </a:p>
        </p:txBody>
      </p:sp>
      <p:sp>
        <p:nvSpPr>
          <p:cNvPr id="35" name="Text Box 5"/>
          <p:cNvSpPr txBox="1"/>
          <p:nvPr/>
        </p:nvSpPr>
        <p:spPr>
          <a:xfrm>
            <a:off x="137141" y="688482"/>
            <a:ext cx="8867447" cy="3222998"/>
          </a:xfrm>
          <a:prstGeom prst="rect">
            <a:avLst/>
          </a:prstGeom>
          <a:noFill/>
          <a:ln w="9525">
            <a:noFill/>
          </a:ln>
        </p:spPr>
        <p:txBody>
          <a:bodyPr wrap="square" anchor="t">
            <a:spAutoFit/>
          </a:bodyPr>
          <a:lstStyle/>
          <a:p>
            <a:pPr>
              <a:lnSpc>
                <a:spcPct val="150000"/>
              </a:lnSpc>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、译码器</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50000"/>
              </a:lnSpc>
            </a:pPr>
            <a:r>
              <a:rPr lang="en-US" altLang="zh-CN" sz="2800" b="1" dirty="0">
                <a:solidFill>
                  <a:schemeClr val="accent2"/>
                </a:solidFill>
                <a:latin typeface="楷体" panose="02010609060101010101" pitchFamily="49" charset="-122"/>
                <a:ea typeface="楷体" panose="02010609060101010101" pitchFamily="49" charset="-122"/>
              </a:rPr>
              <a:t>1</a:t>
            </a:r>
            <a:r>
              <a:rPr lang="zh-CN" altLang="en-US" sz="2800" b="1" dirty="0">
                <a:solidFill>
                  <a:schemeClr val="accent2"/>
                </a:solidFill>
                <a:latin typeface="楷体" panose="02010609060101010101" pitchFamily="49" charset="-122"/>
                <a:ea typeface="楷体" panose="02010609060101010101" pitchFamily="49" charset="-122"/>
              </a:rPr>
              <a:t>）</a:t>
            </a:r>
            <a:r>
              <a:rPr lang="en-US" altLang="zh-CN" sz="2800" b="1" dirty="0">
                <a:solidFill>
                  <a:schemeClr val="accent2"/>
                </a:solidFill>
                <a:latin typeface="楷体" panose="02010609060101010101" pitchFamily="49" charset="-122"/>
                <a:ea typeface="楷体" panose="02010609060101010101" pitchFamily="49" charset="-122"/>
              </a:rPr>
              <a:t>74LS138</a:t>
            </a:r>
            <a:r>
              <a:rPr lang="zh-CN" altLang="en-US" sz="2800" b="1" dirty="0">
                <a:solidFill>
                  <a:schemeClr val="accent2"/>
                </a:solidFill>
                <a:latin typeface="楷体" panose="02010609060101010101" pitchFamily="49" charset="-122"/>
                <a:ea typeface="楷体" panose="02010609060101010101" pitchFamily="49" charset="-122"/>
              </a:rPr>
              <a:t>译码器（</a:t>
            </a:r>
            <a:r>
              <a:rPr lang="en-US" altLang="zh-CN" sz="2800" b="1" dirty="0">
                <a:solidFill>
                  <a:schemeClr val="accent2"/>
                </a:solidFill>
                <a:latin typeface="楷体" panose="02010609060101010101" pitchFamily="49" charset="-122"/>
                <a:ea typeface="楷体" panose="02010609060101010101" pitchFamily="49" charset="-122"/>
              </a:rPr>
              <a:t>3-8</a:t>
            </a:r>
            <a:r>
              <a:rPr lang="zh-CN" altLang="en-US" sz="2800" b="1" dirty="0">
                <a:solidFill>
                  <a:schemeClr val="accent2"/>
                </a:solidFill>
                <a:latin typeface="楷体" panose="02010609060101010101" pitchFamily="49" charset="-122"/>
                <a:ea typeface="楷体" panose="02010609060101010101" pitchFamily="49" charset="-122"/>
              </a:rPr>
              <a:t>译码器）</a:t>
            </a:r>
          </a:p>
          <a:p>
            <a:pPr>
              <a:lnSpc>
                <a:spcPct val="150000"/>
              </a:lnSpc>
            </a:pPr>
            <a:r>
              <a:rPr lang="zh-CN" altLang="en-US" sz="2800" b="1" dirty="0">
                <a:latin typeface="楷体" panose="02010609060101010101" pitchFamily="49" charset="-122"/>
                <a:ea typeface="楷体" panose="02010609060101010101" pitchFamily="49" charset="-122"/>
              </a:rPr>
              <a:t>   各引脚功能；输入端与输出端关系（真值表）</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用几个存储芯片，用几根输出</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高位的最低三位作输入</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为</a:t>
            </a:r>
            <a:r>
              <a:rPr lang="en-US" altLang="zh-CN" sz="2800" b="1" dirty="0">
                <a:latin typeface="楷体" panose="02010609060101010101" pitchFamily="49" charset="-122"/>
                <a:ea typeface="楷体" panose="02010609060101010101" pitchFamily="49" charset="-122"/>
              </a:rPr>
              <a:t>0</a:t>
            </a:r>
            <a:r>
              <a:rPr lang="zh-CN" altLang="en-US" sz="2800" b="1" dirty="0">
                <a:latin typeface="楷体" panose="02010609060101010101" pitchFamily="49" charset="-122"/>
                <a:ea typeface="楷体" panose="02010609060101010101" pitchFamily="49" charset="-122"/>
              </a:rPr>
              <a:t>的位通过与非门，为</a:t>
            </a:r>
            <a:r>
              <a:rPr lang="en-US" altLang="zh-CN" sz="2800" b="1" dirty="0">
                <a:latin typeface="楷体" panose="02010609060101010101" pitchFamily="49" charset="-122"/>
                <a:ea typeface="楷体" panose="02010609060101010101" pitchFamily="49" charset="-122"/>
              </a:rPr>
              <a:t>0</a:t>
            </a:r>
            <a:r>
              <a:rPr lang="zh-CN" altLang="en-US" sz="2800" b="1" dirty="0">
                <a:latin typeface="楷体" panose="02010609060101010101" pitchFamily="49" charset="-122"/>
                <a:ea typeface="楷体" panose="02010609060101010101" pitchFamily="49" charset="-122"/>
              </a:rPr>
              <a:t>的位通过或门</a:t>
            </a:r>
          </a:p>
        </p:txBody>
      </p:sp>
      <p:grpSp>
        <p:nvGrpSpPr>
          <p:cNvPr id="58" name="Group 4">
            <a:extLst>
              <a:ext uri="{FF2B5EF4-FFF2-40B4-BE49-F238E27FC236}">
                <a16:creationId xmlns:a16="http://schemas.microsoft.com/office/drawing/2014/main" id="{17D62D62-7AE2-46F4-99DD-D5D9D531601A}"/>
              </a:ext>
            </a:extLst>
          </p:cNvPr>
          <p:cNvGrpSpPr/>
          <p:nvPr/>
        </p:nvGrpSpPr>
        <p:grpSpPr bwMode="auto">
          <a:xfrm>
            <a:off x="688255" y="4033572"/>
            <a:ext cx="2122424" cy="2341307"/>
            <a:chOff x="1883" y="1788"/>
            <a:chExt cx="1632" cy="2277"/>
          </a:xfrm>
        </p:grpSpPr>
        <p:sp>
          <p:nvSpPr>
            <p:cNvPr id="59" name="Rectangle 5">
              <a:extLst>
                <a:ext uri="{FF2B5EF4-FFF2-40B4-BE49-F238E27FC236}">
                  <a16:creationId xmlns:a16="http://schemas.microsoft.com/office/drawing/2014/main" id="{38064EA7-923E-491A-B859-5F63A2D3655E}"/>
                </a:ext>
              </a:extLst>
            </p:cNvPr>
            <p:cNvSpPr>
              <a:spLocks noChangeArrowheads="1"/>
            </p:cNvSpPr>
            <p:nvPr/>
          </p:nvSpPr>
          <p:spPr bwMode="auto">
            <a:xfrm>
              <a:off x="2123" y="1809"/>
              <a:ext cx="1152" cy="2256"/>
            </a:xfrm>
            <a:prstGeom prst="rect">
              <a:avLst/>
            </a:prstGeom>
            <a:solidFill>
              <a:srgbClr val="339966"/>
            </a:solidFill>
            <a:ln w="9525">
              <a:solidFill>
                <a:srgbClr val="339966"/>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楷体" panose="02010609060101010101" pitchFamily="49" charset="-122"/>
                <a:ea typeface="楷体" panose="02010609060101010101" pitchFamily="49" charset="-122"/>
              </a:endParaRPr>
            </a:p>
          </p:txBody>
        </p:sp>
        <p:sp>
          <p:nvSpPr>
            <p:cNvPr id="60" name="Line 6">
              <a:extLst>
                <a:ext uri="{FF2B5EF4-FFF2-40B4-BE49-F238E27FC236}">
                  <a16:creationId xmlns:a16="http://schemas.microsoft.com/office/drawing/2014/main" id="{AF8D9A36-1890-40FB-8104-94EF1BD222AB}"/>
                </a:ext>
              </a:extLst>
            </p:cNvPr>
            <p:cNvSpPr>
              <a:spLocks noChangeShapeType="1"/>
            </p:cNvSpPr>
            <p:nvPr/>
          </p:nvSpPr>
          <p:spPr bwMode="auto">
            <a:xfrm>
              <a:off x="3275" y="2001"/>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61" name="Line 7">
              <a:extLst>
                <a:ext uri="{FF2B5EF4-FFF2-40B4-BE49-F238E27FC236}">
                  <a16:creationId xmlns:a16="http://schemas.microsoft.com/office/drawing/2014/main" id="{1A3BFB3A-9C19-4CB0-9CCD-EED1A9F9EE8C}"/>
                </a:ext>
              </a:extLst>
            </p:cNvPr>
            <p:cNvSpPr>
              <a:spLocks noChangeShapeType="1"/>
            </p:cNvSpPr>
            <p:nvPr/>
          </p:nvSpPr>
          <p:spPr bwMode="auto">
            <a:xfrm>
              <a:off x="3275" y="2241"/>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62" name="Line 8">
              <a:extLst>
                <a:ext uri="{FF2B5EF4-FFF2-40B4-BE49-F238E27FC236}">
                  <a16:creationId xmlns:a16="http://schemas.microsoft.com/office/drawing/2014/main" id="{697A6676-886C-4CD0-8C51-5B304AFDDB72}"/>
                </a:ext>
              </a:extLst>
            </p:cNvPr>
            <p:cNvSpPr>
              <a:spLocks noChangeShapeType="1"/>
            </p:cNvSpPr>
            <p:nvPr/>
          </p:nvSpPr>
          <p:spPr bwMode="auto">
            <a:xfrm>
              <a:off x="3275" y="2481"/>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63" name="Line 9">
              <a:extLst>
                <a:ext uri="{FF2B5EF4-FFF2-40B4-BE49-F238E27FC236}">
                  <a16:creationId xmlns:a16="http://schemas.microsoft.com/office/drawing/2014/main" id="{3A93B578-5AD1-409C-ADDC-323418DA94C7}"/>
                </a:ext>
              </a:extLst>
            </p:cNvPr>
            <p:cNvSpPr>
              <a:spLocks noChangeShapeType="1"/>
            </p:cNvSpPr>
            <p:nvPr/>
          </p:nvSpPr>
          <p:spPr bwMode="auto">
            <a:xfrm>
              <a:off x="3275" y="2721"/>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64" name="Line 10">
              <a:extLst>
                <a:ext uri="{FF2B5EF4-FFF2-40B4-BE49-F238E27FC236}">
                  <a16:creationId xmlns:a16="http://schemas.microsoft.com/office/drawing/2014/main" id="{25A6050D-6EAA-4725-A8A0-F9487215A0EF}"/>
                </a:ext>
              </a:extLst>
            </p:cNvPr>
            <p:cNvSpPr>
              <a:spLocks noChangeShapeType="1"/>
            </p:cNvSpPr>
            <p:nvPr/>
          </p:nvSpPr>
          <p:spPr bwMode="auto">
            <a:xfrm>
              <a:off x="3275" y="3009"/>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65" name="Line 11">
              <a:extLst>
                <a:ext uri="{FF2B5EF4-FFF2-40B4-BE49-F238E27FC236}">
                  <a16:creationId xmlns:a16="http://schemas.microsoft.com/office/drawing/2014/main" id="{5209E82F-03C5-4309-8E8F-47371B4691B9}"/>
                </a:ext>
              </a:extLst>
            </p:cNvPr>
            <p:cNvSpPr>
              <a:spLocks noChangeShapeType="1"/>
            </p:cNvSpPr>
            <p:nvPr/>
          </p:nvSpPr>
          <p:spPr bwMode="auto">
            <a:xfrm>
              <a:off x="3275" y="3297"/>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66" name="Line 12">
              <a:extLst>
                <a:ext uri="{FF2B5EF4-FFF2-40B4-BE49-F238E27FC236}">
                  <a16:creationId xmlns:a16="http://schemas.microsoft.com/office/drawing/2014/main" id="{2081F144-AFE7-4B21-83AE-43027A78A20F}"/>
                </a:ext>
              </a:extLst>
            </p:cNvPr>
            <p:cNvSpPr>
              <a:spLocks noChangeShapeType="1"/>
            </p:cNvSpPr>
            <p:nvPr/>
          </p:nvSpPr>
          <p:spPr bwMode="auto">
            <a:xfrm>
              <a:off x="3275" y="3585"/>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67" name="Line 13">
              <a:extLst>
                <a:ext uri="{FF2B5EF4-FFF2-40B4-BE49-F238E27FC236}">
                  <a16:creationId xmlns:a16="http://schemas.microsoft.com/office/drawing/2014/main" id="{FB558902-85F9-473B-BCA9-41576C5987B1}"/>
                </a:ext>
              </a:extLst>
            </p:cNvPr>
            <p:cNvSpPr>
              <a:spLocks noChangeShapeType="1"/>
            </p:cNvSpPr>
            <p:nvPr/>
          </p:nvSpPr>
          <p:spPr bwMode="auto">
            <a:xfrm>
              <a:off x="3275" y="3873"/>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68" name="Text Box 14">
              <a:extLst>
                <a:ext uri="{FF2B5EF4-FFF2-40B4-BE49-F238E27FC236}">
                  <a16:creationId xmlns:a16="http://schemas.microsoft.com/office/drawing/2014/main" id="{4EEC3E83-9FE9-465E-82F6-D1DEA0300E46}"/>
                </a:ext>
              </a:extLst>
            </p:cNvPr>
            <p:cNvSpPr txBox="1">
              <a:spLocks noChangeArrowheads="1"/>
            </p:cNvSpPr>
            <p:nvPr/>
          </p:nvSpPr>
          <p:spPr bwMode="auto">
            <a:xfrm>
              <a:off x="2123" y="1788"/>
              <a:ext cx="302" cy="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sz="2400" b="0" dirty="0">
                  <a:solidFill>
                    <a:schemeClr val="bg1"/>
                  </a:solidFill>
                  <a:latin typeface="楷体" panose="02010609060101010101" pitchFamily="49" charset="-122"/>
                  <a:ea typeface="楷体" panose="02010609060101010101" pitchFamily="49" charset="-122"/>
                </a:rPr>
                <a:t>G</a:t>
              </a:r>
              <a:r>
                <a:rPr lang="en-US" altLang="zh-CN" sz="1800" b="0" dirty="0">
                  <a:solidFill>
                    <a:schemeClr val="bg1"/>
                  </a:solidFill>
                  <a:latin typeface="楷体" panose="02010609060101010101" pitchFamily="49" charset="-122"/>
                  <a:ea typeface="楷体" panose="02010609060101010101" pitchFamily="49" charset="-122"/>
                </a:rPr>
                <a:t>1</a:t>
              </a:r>
              <a:endParaRPr lang="en-US" altLang="zh-CN" sz="3200" b="0" dirty="0">
                <a:solidFill>
                  <a:schemeClr val="bg1"/>
                </a:solidFill>
                <a:latin typeface="楷体" panose="02010609060101010101" pitchFamily="49" charset="-122"/>
                <a:ea typeface="楷体" panose="02010609060101010101" pitchFamily="49" charset="-122"/>
              </a:endParaRPr>
            </a:p>
          </p:txBody>
        </p:sp>
        <p:sp>
          <p:nvSpPr>
            <p:cNvPr id="69" name="Text Box 15">
              <a:extLst>
                <a:ext uri="{FF2B5EF4-FFF2-40B4-BE49-F238E27FC236}">
                  <a16:creationId xmlns:a16="http://schemas.microsoft.com/office/drawing/2014/main" id="{53A94C7B-5CF1-4D99-9917-7A5BE8C45436}"/>
                </a:ext>
              </a:extLst>
            </p:cNvPr>
            <p:cNvSpPr txBox="1">
              <a:spLocks noChangeArrowheads="1"/>
            </p:cNvSpPr>
            <p:nvPr/>
          </p:nvSpPr>
          <p:spPr bwMode="auto">
            <a:xfrm>
              <a:off x="2143" y="2164"/>
              <a:ext cx="528"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sz="2400" b="0" dirty="0">
                  <a:solidFill>
                    <a:schemeClr val="bg1"/>
                  </a:solidFill>
                  <a:latin typeface="楷体" panose="02010609060101010101" pitchFamily="49" charset="-122"/>
                  <a:ea typeface="楷体" panose="02010609060101010101" pitchFamily="49" charset="-122"/>
                </a:rPr>
                <a:t>G</a:t>
              </a:r>
              <a:r>
                <a:rPr lang="en-US" altLang="zh-CN" sz="1600" b="0" dirty="0">
                  <a:solidFill>
                    <a:schemeClr val="bg1"/>
                  </a:solidFill>
                  <a:latin typeface="楷体" panose="02010609060101010101" pitchFamily="49" charset="-122"/>
                  <a:ea typeface="楷体" panose="02010609060101010101" pitchFamily="49" charset="-122"/>
                </a:rPr>
                <a:t>2A</a:t>
              </a:r>
              <a:endParaRPr lang="en-US" altLang="zh-CN" b="0" dirty="0">
                <a:solidFill>
                  <a:schemeClr val="bg1"/>
                </a:solidFill>
                <a:latin typeface="楷体" panose="02010609060101010101" pitchFamily="49" charset="-122"/>
                <a:ea typeface="楷体" panose="02010609060101010101" pitchFamily="49" charset="-122"/>
              </a:endParaRPr>
            </a:p>
          </p:txBody>
        </p:sp>
        <p:sp>
          <p:nvSpPr>
            <p:cNvPr id="70" name="Line 16">
              <a:extLst>
                <a:ext uri="{FF2B5EF4-FFF2-40B4-BE49-F238E27FC236}">
                  <a16:creationId xmlns:a16="http://schemas.microsoft.com/office/drawing/2014/main" id="{C16CA87D-A45D-446D-B4FE-4D4650E91A69}"/>
                </a:ext>
              </a:extLst>
            </p:cNvPr>
            <p:cNvSpPr>
              <a:spLocks noChangeShapeType="1"/>
            </p:cNvSpPr>
            <p:nvPr/>
          </p:nvSpPr>
          <p:spPr bwMode="auto">
            <a:xfrm>
              <a:off x="2210" y="2289"/>
              <a:ext cx="240"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71" name="Text Box 17">
              <a:extLst>
                <a:ext uri="{FF2B5EF4-FFF2-40B4-BE49-F238E27FC236}">
                  <a16:creationId xmlns:a16="http://schemas.microsoft.com/office/drawing/2014/main" id="{1F99E316-75F8-4498-A6D3-208666E63DAF}"/>
                </a:ext>
              </a:extLst>
            </p:cNvPr>
            <p:cNvSpPr txBox="1">
              <a:spLocks noChangeArrowheads="1"/>
            </p:cNvSpPr>
            <p:nvPr/>
          </p:nvSpPr>
          <p:spPr bwMode="auto">
            <a:xfrm>
              <a:off x="2123" y="2537"/>
              <a:ext cx="528"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sz="2400" b="0" dirty="0">
                  <a:solidFill>
                    <a:schemeClr val="bg1"/>
                  </a:solidFill>
                  <a:latin typeface="楷体" panose="02010609060101010101" pitchFamily="49" charset="-122"/>
                  <a:ea typeface="楷体" panose="02010609060101010101" pitchFamily="49" charset="-122"/>
                </a:rPr>
                <a:t>G</a:t>
              </a:r>
              <a:r>
                <a:rPr lang="en-US" altLang="zh-CN" sz="1600" b="0" dirty="0">
                  <a:solidFill>
                    <a:schemeClr val="bg1"/>
                  </a:solidFill>
                  <a:latin typeface="楷体" panose="02010609060101010101" pitchFamily="49" charset="-122"/>
                  <a:ea typeface="楷体" panose="02010609060101010101" pitchFamily="49" charset="-122"/>
                </a:rPr>
                <a:t>2B</a:t>
              </a:r>
              <a:endParaRPr lang="en-US" altLang="zh-CN" b="0" dirty="0">
                <a:solidFill>
                  <a:schemeClr val="bg1"/>
                </a:solidFill>
                <a:latin typeface="楷体" panose="02010609060101010101" pitchFamily="49" charset="-122"/>
                <a:ea typeface="楷体" panose="02010609060101010101" pitchFamily="49" charset="-122"/>
              </a:endParaRPr>
            </a:p>
          </p:txBody>
        </p:sp>
        <p:sp>
          <p:nvSpPr>
            <p:cNvPr id="72" name="Line 18">
              <a:extLst>
                <a:ext uri="{FF2B5EF4-FFF2-40B4-BE49-F238E27FC236}">
                  <a16:creationId xmlns:a16="http://schemas.microsoft.com/office/drawing/2014/main" id="{63BE8918-DFF4-41C2-9810-3FBEDBA458AE}"/>
                </a:ext>
              </a:extLst>
            </p:cNvPr>
            <p:cNvSpPr>
              <a:spLocks noChangeShapeType="1"/>
            </p:cNvSpPr>
            <p:nvPr/>
          </p:nvSpPr>
          <p:spPr bwMode="auto">
            <a:xfrm>
              <a:off x="2189" y="2640"/>
              <a:ext cx="240"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73" name="Text Box 19">
              <a:extLst>
                <a:ext uri="{FF2B5EF4-FFF2-40B4-BE49-F238E27FC236}">
                  <a16:creationId xmlns:a16="http://schemas.microsoft.com/office/drawing/2014/main" id="{D9CBCB4E-193E-4B9C-A6E0-9AE4E59D7D98}"/>
                </a:ext>
              </a:extLst>
            </p:cNvPr>
            <p:cNvSpPr txBox="1">
              <a:spLocks noChangeArrowheads="1"/>
            </p:cNvSpPr>
            <p:nvPr/>
          </p:nvSpPr>
          <p:spPr bwMode="auto">
            <a:xfrm>
              <a:off x="2144" y="2961"/>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楷体" panose="02010609060101010101" pitchFamily="49" charset="-122"/>
                  <a:ea typeface="楷体" panose="02010609060101010101" pitchFamily="49" charset="-122"/>
                </a:rPr>
                <a:t>C</a:t>
              </a:r>
              <a:endParaRPr lang="en-US" altLang="zh-CN" sz="3200" b="0">
                <a:solidFill>
                  <a:schemeClr val="bg1"/>
                </a:solidFill>
                <a:latin typeface="楷体" panose="02010609060101010101" pitchFamily="49" charset="-122"/>
                <a:ea typeface="楷体" panose="02010609060101010101" pitchFamily="49" charset="-122"/>
              </a:endParaRPr>
            </a:p>
          </p:txBody>
        </p:sp>
        <p:sp>
          <p:nvSpPr>
            <p:cNvPr id="74" name="Text Box 20">
              <a:extLst>
                <a:ext uri="{FF2B5EF4-FFF2-40B4-BE49-F238E27FC236}">
                  <a16:creationId xmlns:a16="http://schemas.microsoft.com/office/drawing/2014/main" id="{2C21F6CC-8908-44C5-AF8E-094843F31953}"/>
                </a:ext>
              </a:extLst>
            </p:cNvPr>
            <p:cNvSpPr txBox="1">
              <a:spLocks noChangeArrowheads="1"/>
            </p:cNvSpPr>
            <p:nvPr/>
          </p:nvSpPr>
          <p:spPr bwMode="auto">
            <a:xfrm>
              <a:off x="2144" y="3267"/>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楷体" panose="02010609060101010101" pitchFamily="49" charset="-122"/>
                  <a:ea typeface="楷体" panose="02010609060101010101" pitchFamily="49" charset="-122"/>
                </a:rPr>
                <a:t>B</a:t>
              </a:r>
              <a:endParaRPr lang="en-US" altLang="zh-CN" sz="3200" b="0">
                <a:solidFill>
                  <a:schemeClr val="bg1"/>
                </a:solidFill>
                <a:latin typeface="楷体" panose="02010609060101010101" pitchFamily="49" charset="-122"/>
                <a:ea typeface="楷体" panose="02010609060101010101" pitchFamily="49" charset="-122"/>
              </a:endParaRPr>
            </a:p>
          </p:txBody>
        </p:sp>
        <p:sp>
          <p:nvSpPr>
            <p:cNvPr id="75" name="Text Box 21">
              <a:extLst>
                <a:ext uri="{FF2B5EF4-FFF2-40B4-BE49-F238E27FC236}">
                  <a16:creationId xmlns:a16="http://schemas.microsoft.com/office/drawing/2014/main" id="{246853D3-FBA2-432B-83DE-4C122A54FC01}"/>
                </a:ext>
              </a:extLst>
            </p:cNvPr>
            <p:cNvSpPr txBox="1">
              <a:spLocks noChangeArrowheads="1"/>
            </p:cNvSpPr>
            <p:nvPr/>
          </p:nvSpPr>
          <p:spPr bwMode="auto">
            <a:xfrm>
              <a:off x="2144" y="3612"/>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楷体" panose="02010609060101010101" pitchFamily="49" charset="-122"/>
                  <a:ea typeface="楷体" panose="02010609060101010101" pitchFamily="49" charset="-122"/>
                </a:rPr>
                <a:t>A</a:t>
              </a:r>
              <a:endParaRPr lang="en-US" altLang="zh-CN" sz="3200" b="0">
                <a:solidFill>
                  <a:schemeClr val="bg1"/>
                </a:solidFill>
                <a:latin typeface="楷体" panose="02010609060101010101" pitchFamily="49" charset="-122"/>
                <a:ea typeface="楷体" panose="02010609060101010101" pitchFamily="49" charset="-122"/>
              </a:endParaRPr>
            </a:p>
          </p:txBody>
        </p:sp>
        <p:sp>
          <p:nvSpPr>
            <p:cNvPr id="76" name="Text Box 22">
              <a:extLst>
                <a:ext uri="{FF2B5EF4-FFF2-40B4-BE49-F238E27FC236}">
                  <a16:creationId xmlns:a16="http://schemas.microsoft.com/office/drawing/2014/main" id="{17E43A73-B2E5-43C2-9F03-09FB9A832A30}"/>
                </a:ext>
              </a:extLst>
            </p:cNvPr>
            <p:cNvSpPr txBox="1">
              <a:spLocks noChangeArrowheads="1"/>
            </p:cNvSpPr>
            <p:nvPr/>
          </p:nvSpPr>
          <p:spPr bwMode="auto">
            <a:xfrm>
              <a:off x="2939" y="1809"/>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楷体" panose="02010609060101010101" pitchFamily="49" charset="-122"/>
                  <a:ea typeface="楷体" panose="02010609060101010101" pitchFamily="49" charset="-122"/>
                </a:rPr>
                <a:t>Y</a:t>
              </a:r>
              <a:r>
                <a:rPr lang="en-US" altLang="zh-CN" sz="1600" b="0">
                  <a:solidFill>
                    <a:schemeClr val="bg1"/>
                  </a:solidFill>
                  <a:latin typeface="楷体" panose="02010609060101010101" pitchFamily="49" charset="-122"/>
                  <a:ea typeface="楷体" panose="02010609060101010101" pitchFamily="49" charset="-122"/>
                </a:rPr>
                <a:t>0</a:t>
              </a:r>
            </a:p>
          </p:txBody>
        </p:sp>
        <p:sp>
          <p:nvSpPr>
            <p:cNvPr id="77" name="Text Box 23">
              <a:extLst>
                <a:ext uri="{FF2B5EF4-FFF2-40B4-BE49-F238E27FC236}">
                  <a16:creationId xmlns:a16="http://schemas.microsoft.com/office/drawing/2014/main" id="{66D0CD43-1610-4387-97B0-2474D10960FA}"/>
                </a:ext>
              </a:extLst>
            </p:cNvPr>
            <p:cNvSpPr txBox="1">
              <a:spLocks noChangeArrowheads="1"/>
            </p:cNvSpPr>
            <p:nvPr/>
          </p:nvSpPr>
          <p:spPr bwMode="auto">
            <a:xfrm>
              <a:off x="2939" y="3681"/>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楷体" panose="02010609060101010101" pitchFamily="49" charset="-122"/>
                  <a:ea typeface="楷体" panose="02010609060101010101" pitchFamily="49" charset="-122"/>
                </a:rPr>
                <a:t>Y</a:t>
              </a:r>
              <a:r>
                <a:rPr lang="en-US" altLang="zh-CN" sz="1600" b="0">
                  <a:solidFill>
                    <a:schemeClr val="bg1"/>
                  </a:solidFill>
                  <a:latin typeface="楷体" panose="02010609060101010101" pitchFamily="49" charset="-122"/>
                  <a:ea typeface="楷体" panose="02010609060101010101" pitchFamily="49" charset="-122"/>
                </a:rPr>
                <a:t>7</a:t>
              </a:r>
              <a:endParaRPr lang="en-US" altLang="zh-CN" sz="3200" b="0">
                <a:solidFill>
                  <a:schemeClr val="bg1"/>
                </a:solidFill>
                <a:latin typeface="楷体" panose="02010609060101010101" pitchFamily="49" charset="-122"/>
                <a:ea typeface="楷体" panose="02010609060101010101" pitchFamily="49" charset="-122"/>
              </a:endParaRPr>
            </a:p>
          </p:txBody>
        </p:sp>
        <p:sp>
          <p:nvSpPr>
            <p:cNvPr id="78" name="Text Box 24">
              <a:extLst>
                <a:ext uri="{FF2B5EF4-FFF2-40B4-BE49-F238E27FC236}">
                  <a16:creationId xmlns:a16="http://schemas.microsoft.com/office/drawing/2014/main" id="{6E1CBEB6-E3C7-43E9-9C3E-2B25D41BE6A7}"/>
                </a:ext>
              </a:extLst>
            </p:cNvPr>
            <p:cNvSpPr txBox="1">
              <a:spLocks noChangeArrowheads="1"/>
            </p:cNvSpPr>
            <p:nvPr/>
          </p:nvSpPr>
          <p:spPr bwMode="auto">
            <a:xfrm>
              <a:off x="2939" y="2433"/>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1600" b="0" dirty="0">
                  <a:solidFill>
                    <a:schemeClr val="bg1"/>
                  </a:solidFill>
                  <a:latin typeface="楷体" panose="02010609060101010101" pitchFamily="49" charset="-122"/>
                  <a:ea typeface="楷体" panose="02010609060101010101" pitchFamily="49" charset="-122"/>
                </a:rPr>
                <a:t>   •</a:t>
              </a:r>
            </a:p>
          </p:txBody>
        </p:sp>
        <p:sp>
          <p:nvSpPr>
            <p:cNvPr id="79" name="Text Box 25">
              <a:extLst>
                <a:ext uri="{FF2B5EF4-FFF2-40B4-BE49-F238E27FC236}">
                  <a16:creationId xmlns:a16="http://schemas.microsoft.com/office/drawing/2014/main" id="{CEF58933-3A36-4897-B858-71798084659B}"/>
                </a:ext>
              </a:extLst>
            </p:cNvPr>
            <p:cNvSpPr txBox="1">
              <a:spLocks noChangeArrowheads="1"/>
            </p:cNvSpPr>
            <p:nvPr/>
          </p:nvSpPr>
          <p:spPr bwMode="auto">
            <a:xfrm>
              <a:off x="2939" y="3201"/>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1600" b="0">
                  <a:solidFill>
                    <a:schemeClr val="bg1"/>
                  </a:solidFill>
                  <a:latin typeface="楷体" panose="02010609060101010101" pitchFamily="49" charset="-122"/>
                  <a:ea typeface="楷体" panose="02010609060101010101" pitchFamily="49" charset="-122"/>
                </a:rPr>
                <a:t>   •</a:t>
              </a:r>
            </a:p>
          </p:txBody>
        </p:sp>
        <p:sp>
          <p:nvSpPr>
            <p:cNvPr id="80" name="Text Box 26">
              <a:extLst>
                <a:ext uri="{FF2B5EF4-FFF2-40B4-BE49-F238E27FC236}">
                  <a16:creationId xmlns:a16="http://schemas.microsoft.com/office/drawing/2014/main" id="{BADED43D-5EE3-43AC-A86E-51DE875ABA09}"/>
                </a:ext>
              </a:extLst>
            </p:cNvPr>
            <p:cNvSpPr txBox="1">
              <a:spLocks noChangeArrowheads="1"/>
            </p:cNvSpPr>
            <p:nvPr/>
          </p:nvSpPr>
          <p:spPr bwMode="auto">
            <a:xfrm>
              <a:off x="2939" y="2961"/>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1600" b="0">
                  <a:solidFill>
                    <a:schemeClr val="bg1"/>
                  </a:solidFill>
                  <a:latin typeface="楷体" panose="02010609060101010101" pitchFamily="49" charset="-122"/>
                  <a:ea typeface="楷体" panose="02010609060101010101" pitchFamily="49" charset="-122"/>
                </a:rPr>
                <a:t>   •</a:t>
              </a:r>
            </a:p>
          </p:txBody>
        </p:sp>
        <p:sp>
          <p:nvSpPr>
            <p:cNvPr id="81" name="Text Box 27">
              <a:extLst>
                <a:ext uri="{FF2B5EF4-FFF2-40B4-BE49-F238E27FC236}">
                  <a16:creationId xmlns:a16="http://schemas.microsoft.com/office/drawing/2014/main" id="{42ECFBBC-8384-4C23-AB2D-72CDF52B26B8}"/>
                </a:ext>
              </a:extLst>
            </p:cNvPr>
            <p:cNvSpPr txBox="1">
              <a:spLocks noChangeArrowheads="1"/>
            </p:cNvSpPr>
            <p:nvPr/>
          </p:nvSpPr>
          <p:spPr bwMode="auto">
            <a:xfrm>
              <a:off x="2939" y="2721"/>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1600" b="0">
                  <a:solidFill>
                    <a:schemeClr val="bg1"/>
                  </a:solidFill>
                  <a:latin typeface="楷体" panose="02010609060101010101" pitchFamily="49" charset="-122"/>
                  <a:ea typeface="楷体" panose="02010609060101010101" pitchFamily="49" charset="-122"/>
                </a:rPr>
                <a:t>   •</a:t>
              </a:r>
            </a:p>
          </p:txBody>
        </p:sp>
        <p:sp>
          <p:nvSpPr>
            <p:cNvPr id="82" name="Line 28">
              <a:extLst>
                <a:ext uri="{FF2B5EF4-FFF2-40B4-BE49-F238E27FC236}">
                  <a16:creationId xmlns:a16="http://schemas.microsoft.com/office/drawing/2014/main" id="{6DAF2305-9BE4-412F-9777-9738F01DF240}"/>
                </a:ext>
              </a:extLst>
            </p:cNvPr>
            <p:cNvSpPr>
              <a:spLocks noChangeShapeType="1"/>
            </p:cNvSpPr>
            <p:nvPr/>
          </p:nvSpPr>
          <p:spPr bwMode="auto">
            <a:xfrm>
              <a:off x="2960" y="1857"/>
              <a:ext cx="240"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83" name="Line 29">
              <a:extLst>
                <a:ext uri="{FF2B5EF4-FFF2-40B4-BE49-F238E27FC236}">
                  <a16:creationId xmlns:a16="http://schemas.microsoft.com/office/drawing/2014/main" id="{0EB1BE47-8CBF-4B91-B819-A73EA38B68D5}"/>
                </a:ext>
              </a:extLst>
            </p:cNvPr>
            <p:cNvSpPr>
              <a:spLocks noChangeShapeType="1"/>
            </p:cNvSpPr>
            <p:nvPr/>
          </p:nvSpPr>
          <p:spPr bwMode="auto">
            <a:xfrm>
              <a:off x="2969" y="3729"/>
              <a:ext cx="240"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84" name="Line 30">
              <a:extLst>
                <a:ext uri="{FF2B5EF4-FFF2-40B4-BE49-F238E27FC236}">
                  <a16:creationId xmlns:a16="http://schemas.microsoft.com/office/drawing/2014/main" id="{7CA469B7-5135-474B-B939-D453928D0859}"/>
                </a:ext>
              </a:extLst>
            </p:cNvPr>
            <p:cNvSpPr>
              <a:spLocks noChangeShapeType="1"/>
            </p:cNvSpPr>
            <p:nvPr/>
          </p:nvSpPr>
          <p:spPr bwMode="auto">
            <a:xfrm>
              <a:off x="1883" y="3777"/>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85" name="Line 31">
              <a:extLst>
                <a:ext uri="{FF2B5EF4-FFF2-40B4-BE49-F238E27FC236}">
                  <a16:creationId xmlns:a16="http://schemas.microsoft.com/office/drawing/2014/main" id="{51D9EE1B-6336-4756-BDA6-DDA9279E103F}"/>
                </a:ext>
              </a:extLst>
            </p:cNvPr>
            <p:cNvSpPr>
              <a:spLocks noChangeShapeType="1"/>
            </p:cNvSpPr>
            <p:nvPr/>
          </p:nvSpPr>
          <p:spPr bwMode="auto">
            <a:xfrm>
              <a:off x="1883" y="3441"/>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86" name="Line 32">
              <a:extLst>
                <a:ext uri="{FF2B5EF4-FFF2-40B4-BE49-F238E27FC236}">
                  <a16:creationId xmlns:a16="http://schemas.microsoft.com/office/drawing/2014/main" id="{7733C0AE-E28B-4E81-B449-A6555B0A40D2}"/>
                </a:ext>
              </a:extLst>
            </p:cNvPr>
            <p:cNvSpPr>
              <a:spLocks noChangeShapeType="1"/>
            </p:cNvSpPr>
            <p:nvPr/>
          </p:nvSpPr>
          <p:spPr bwMode="auto">
            <a:xfrm>
              <a:off x="1883" y="3132"/>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87" name="Line 33">
              <a:extLst>
                <a:ext uri="{FF2B5EF4-FFF2-40B4-BE49-F238E27FC236}">
                  <a16:creationId xmlns:a16="http://schemas.microsoft.com/office/drawing/2014/main" id="{CAF2AA9B-598D-4A99-966D-36731A62A0A5}"/>
                </a:ext>
              </a:extLst>
            </p:cNvPr>
            <p:cNvSpPr>
              <a:spLocks noChangeShapeType="1"/>
            </p:cNvSpPr>
            <p:nvPr/>
          </p:nvSpPr>
          <p:spPr bwMode="auto">
            <a:xfrm>
              <a:off x="1883" y="2703"/>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88" name="Line 34">
              <a:extLst>
                <a:ext uri="{FF2B5EF4-FFF2-40B4-BE49-F238E27FC236}">
                  <a16:creationId xmlns:a16="http://schemas.microsoft.com/office/drawing/2014/main" id="{CC06127E-ED54-4DFA-B53A-36B2A72D0E3C}"/>
                </a:ext>
              </a:extLst>
            </p:cNvPr>
            <p:cNvSpPr>
              <a:spLocks noChangeShapeType="1"/>
            </p:cNvSpPr>
            <p:nvPr/>
          </p:nvSpPr>
          <p:spPr bwMode="auto">
            <a:xfrm>
              <a:off x="1883" y="2412"/>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89" name="Line 35">
              <a:extLst>
                <a:ext uri="{FF2B5EF4-FFF2-40B4-BE49-F238E27FC236}">
                  <a16:creationId xmlns:a16="http://schemas.microsoft.com/office/drawing/2014/main" id="{EFE1D23F-7729-4D93-A9C4-31497353A767}"/>
                </a:ext>
              </a:extLst>
            </p:cNvPr>
            <p:cNvSpPr>
              <a:spLocks noChangeShapeType="1"/>
            </p:cNvSpPr>
            <p:nvPr/>
          </p:nvSpPr>
          <p:spPr bwMode="auto">
            <a:xfrm>
              <a:off x="1883" y="2079"/>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grpSp>
      <p:graphicFrame>
        <p:nvGraphicFramePr>
          <p:cNvPr id="90" name="表格 89">
            <a:extLst>
              <a:ext uri="{FF2B5EF4-FFF2-40B4-BE49-F238E27FC236}">
                <a16:creationId xmlns:a16="http://schemas.microsoft.com/office/drawing/2014/main" id="{1532B2D1-0E77-4C6F-92E9-8E613759F764}"/>
              </a:ext>
            </a:extLst>
          </p:cNvPr>
          <p:cNvGraphicFramePr>
            <a:graphicFrameLocks noGrp="1"/>
          </p:cNvGraphicFramePr>
          <p:nvPr>
            <p:custDataLst>
              <p:tags r:id="rId1"/>
            </p:custDataLst>
            <p:extLst>
              <p:ext uri="{D42A27DB-BD31-4B8C-83A1-F6EECF244321}">
                <p14:modId xmlns:p14="http://schemas.microsoft.com/office/powerpoint/2010/main" val="282021248"/>
              </p:ext>
            </p:extLst>
          </p:nvPr>
        </p:nvGraphicFramePr>
        <p:xfrm>
          <a:off x="3407609" y="3944615"/>
          <a:ext cx="5048135" cy="2522870"/>
        </p:xfrm>
        <a:graphic>
          <a:graphicData uri="http://schemas.openxmlformats.org/drawingml/2006/table">
            <a:tbl>
              <a:tblPr/>
              <a:tblGrid>
                <a:gridCol w="1255438">
                  <a:extLst>
                    <a:ext uri="{9D8B030D-6E8A-4147-A177-3AD203B41FA5}">
                      <a16:colId xmlns:a16="http://schemas.microsoft.com/office/drawing/2014/main" val="20000"/>
                    </a:ext>
                  </a:extLst>
                </a:gridCol>
                <a:gridCol w="833255">
                  <a:extLst>
                    <a:ext uri="{9D8B030D-6E8A-4147-A177-3AD203B41FA5}">
                      <a16:colId xmlns:a16="http://schemas.microsoft.com/office/drawing/2014/main" val="20001"/>
                    </a:ext>
                  </a:extLst>
                </a:gridCol>
                <a:gridCol w="2959442">
                  <a:extLst>
                    <a:ext uri="{9D8B030D-6E8A-4147-A177-3AD203B41FA5}">
                      <a16:colId xmlns:a16="http://schemas.microsoft.com/office/drawing/2014/main" val="20002"/>
                    </a:ext>
                  </a:extLst>
                </a:gridCol>
              </a:tblGrid>
              <a:tr h="278160">
                <a:tc>
                  <a:txBody>
                    <a:bodyPr/>
                    <a:lstStyle/>
                    <a:p>
                      <a:pPr algn="ctr" hangingPunct="0">
                        <a:lnSpc>
                          <a:spcPts val="1500"/>
                        </a:lnSpc>
                        <a:spcAft>
                          <a:spcPts val="0"/>
                        </a:spcAft>
                      </a:pPr>
                      <a:r>
                        <a:rPr lang="zh-CN" sz="1400" b="1" kern="100" dirty="0">
                          <a:latin typeface="Times New Roman" panose="02020603050405020304"/>
                          <a:ea typeface="宋体" panose="02010600030101010101" pitchFamily="2" charset="-122"/>
                          <a:cs typeface="Times New Roman" panose="02020603050405020304"/>
                        </a:rPr>
                        <a:t>使 能 端</a:t>
                      </a:r>
                      <a:endParaRPr lang="zh-CN" sz="1400" b="1" kern="100" dirty="0">
                        <a:latin typeface="Times New Roman" panose="02020603050405020304"/>
                        <a:ea typeface="楷体" panose="02010609060101010101" pitchFamily="49"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ts val="1500"/>
                        </a:lnSpc>
                        <a:spcAft>
                          <a:spcPts val="0"/>
                        </a:spcAft>
                      </a:pPr>
                      <a:r>
                        <a:rPr lang="zh-CN" sz="1400" b="1" kern="100" dirty="0">
                          <a:latin typeface="Times New Roman" panose="02020603050405020304"/>
                          <a:ea typeface="宋体" panose="02010600030101010101" pitchFamily="2" charset="-122"/>
                          <a:cs typeface="Times New Roman" panose="02020603050405020304"/>
                        </a:rPr>
                        <a:t>输 入 端</a:t>
                      </a:r>
                      <a:endParaRPr lang="zh-CN" sz="1400" b="1" kern="100" dirty="0">
                        <a:latin typeface="Times New Roman" panose="02020603050405020304"/>
                        <a:ea typeface="楷体" panose="02010609060101010101" pitchFamily="49"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ts val="1500"/>
                        </a:lnSpc>
                        <a:spcAft>
                          <a:spcPts val="0"/>
                        </a:spcAft>
                      </a:pPr>
                      <a:r>
                        <a:rPr lang="zh-CN" sz="1400" b="1" kern="100" dirty="0">
                          <a:latin typeface="Times New Roman" panose="02020603050405020304"/>
                          <a:ea typeface="宋体" panose="02010600030101010101" pitchFamily="2" charset="-122"/>
                          <a:cs typeface="Times New Roman" panose="02020603050405020304"/>
                        </a:rPr>
                        <a:t>输</a:t>
                      </a:r>
                      <a:r>
                        <a:rPr lang="en-US" sz="1400" b="1" kern="100" dirty="0">
                          <a:latin typeface="Times New Roman" panose="02020603050405020304"/>
                          <a:ea typeface="宋体" panose="02010600030101010101" pitchFamily="2" charset="-122"/>
                          <a:cs typeface="Times New Roman" panose="02020603050405020304"/>
                        </a:rPr>
                        <a:t>    </a:t>
                      </a:r>
                      <a:r>
                        <a:rPr lang="zh-CN" sz="1400" b="1" kern="100" dirty="0">
                          <a:latin typeface="Times New Roman" panose="02020603050405020304"/>
                          <a:ea typeface="宋体" panose="02010600030101010101" pitchFamily="2" charset="-122"/>
                          <a:cs typeface="Times New Roman" panose="02020603050405020304"/>
                        </a:rPr>
                        <a:t>出</a:t>
                      </a:r>
                      <a:r>
                        <a:rPr lang="en-US" sz="1400" b="1" kern="100" dirty="0">
                          <a:latin typeface="Times New Roman" panose="02020603050405020304"/>
                          <a:ea typeface="宋体" panose="02010600030101010101" pitchFamily="2" charset="-122"/>
                          <a:cs typeface="Times New Roman" panose="02020603050405020304"/>
                        </a:rPr>
                        <a:t>    </a:t>
                      </a:r>
                      <a:r>
                        <a:rPr lang="zh-CN" sz="1400" b="1" kern="100" dirty="0">
                          <a:latin typeface="Times New Roman" panose="02020603050405020304"/>
                          <a:ea typeface="宋体" panose="02010600030101010101" pitchFamily="2" charset="-122"/>
                          <a:cs typeface="Times New Roman" panose="02020603050405020304"/>
                        </a:rPr>
                        <a:t>端</a:t>
                      </a:r>
                      <a:endParaRPr lang="zh-CN" sz="1400" b="1" kern="100" dirty="0">
                        <a:latin typeface="Times New Roman" panose="02020603050405020304"/>
                        <a:ea typeface="楷体" panose="02010609060101010101" pitchFamily="49"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7835">
                <a:tc>
                  <a:txBody>
                    <a:bodyPr/>
                    <a:lstStyle/>
                    <a:p>
                      <a:pPr algn="ctr" hangingPunct="0">
                        <a:lnSpc>
                          <a:spcPct val="1000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G</a:t>
                      </a:r>
                      <a:r>
                        <a:rPr lang="en-US" sz="1400" b="1" kern="100" baseline="-25000" dirty="0">
                          <a:latin typeface="Times New Roman" panose="02020603050405020304"/>
                          <a:ea typeface="宋体" panose="02010600030101010101" pitchFamily="2" charset="-122"/>
                          <a:cs typeface="Times New Roman" panose="02020603050405020304"/>
                        </a:rPr>
                        <a:t>1</a:t>
                      </a:r>
                      <a:r>
                        <a:rPr lang="en-US" sz="1400" b="1" kern="100" dirty="0">
                          <a:latin typeface="Times New Roman" panose="02020603050405020304"/>
                          <a:ea typeface="宋体" panose="02010600030101010101" pitchFamily="2" charset="-122"/>
                          <a:cs typeface="Times New Roman" panose="02020603050405020304"/>
                        </a:rPr>
                        <a:t>  #G</a:t>
                      </a:r>
                      <a:r>
                        <a:rPr lang="en-US" sz="1400" b="1" kern="100" baseline="-25000" dirty="0">
                          <a:latin typeface="Times New Roman" panose="02020603050405020304"/>
                          <a:ea typeface="宋体" panose="02010600030101010101" pitchFamily="2" charset="-122"/>
                          <a:cs typeface="Times New Roman" panose="02020603050405020304"/>
                        </a:rPr>
                        <a:t>2A   </a:t>
                      </a:r>
                      <a:r>
                        <a:rPr lang="en-US" sz="1400" b="1" kern="100" dirty="0">
                          <a:latin typeface="Times New Roman" panose="02020603050405020304"/>
                          <a:ea typeface="宋体" panose="02010600030101010101" pitchFamily="2" charset="-122"/>
                          <a:cs typeface="Times New Roman" panose="02020603050405020304"/>
                        </a:rPr>
                        <a:t>#G</a:t>
                      </a:r>
                      <a:r>
                        <a:rPr lang="en-US" sz="1400" b="1" kern="100" baseline="-25000" dirty="0">
                          <a:latin typeface="Times New Roman" panose="02020603050405020304"/>
                          <a:ea typeface="宋体" panose="02010600030101010101" pitchFamily="2" charset="-122"/>
                          <a:cs typeface="Times New Roman" panose="02020603050405020304"/>
                        </a:rPr>
                        <a:t>2B</a:t>
                      </a:r>
                      <a:endParaRPr lang="zh-CN" sz="1400" b="1" kern="100" dirty="0">
                        <a:latin typeface="Times New Roman" panose="02020603050405020304"/>
                        <a:ea typeface="楷体" panose="02010609060101010101" pitchFamily="49"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C  B  A</a:t>
                      </a:r>
                      <a:endParaRPr lang="zh-CN" sz="1400" b="1" kern="100" dirty="0">
                        <a:latin typeface="Times New Roman" panose="02020603050405020304"/>
                        <a:ea typeface="楷体" panose="02010609060101010101" pitchFamily="49"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#Y</a:t>
                      </a:r>
                      <a:r>
                        <a:rPr lang="en-US" sz="1400" b="1" kern="100" baseline="-25000" dirty="0">
                          <a:latin typeface="Times New Roman" panose="02020603050405020304"/>
                          <a:ea typeface="宋体" panose="02010600030101010101" pitchFamily="2" charset="-122"/>
                          <a:cs typeface="Times New Roman" panose="02020603050405020304"/>
                        </a:rPr>
                        <a:t>0  </a:t>
                      </a:r>
                      <a:r>
                        <a:rPr lang="en-US" sz="1400" b="1" kern="100" dirty="0">
                          <a:latin typeface="Times New Roman" panose="02020603050405020304"/>
                          <a:ea typeface="宋体" panose="02010600030101010101" pitchFamily="2" charset="-122"/>
                          <a:cs typeface="Times New Roman" panose="02020603050405020304"/>
                        </a:rPr>
                        <a:t>#Y</a:t>
                      </a:r>
                      <a:r>
                        <a:rPr lang="en-US" sz="1400" b="1" kern="100" baseline="-25000" dirty="0">
                          <a:latin typeface="Times New Roman" panose="02020603050405020304"/>
                          <a:ea typeface="宋体" panose="02010600030101010101" pitchFamily="2" charset="-122"/>
                          <a:cs typeface="Times New Roman" panose="02020603050405020304"/>
                        </a:rPr>
                        <a:t>1  </a:t>
                      </a:r>
                      <a:r>
                        <a:rPr lang="en-US" sz="1400" b="1" kern="100" dirty="0">
                          <a:latin typeface="Times New Roman" panose="02020603050405020304"/>
                          <a:ea typeface="宋体" panose="02010600030101010101" pitchFamily="2" charset="-122"/>
                          <a:cs typeface="Times New Roman" panose="02020603050405020304"/>
                        </a:rPr>
                        <a:t>#Y</a:t>
                      </a:r>
                      <a:r>
                        <a:rPr lang="en-US" sz="1400" b="1" kern="100" baseline="-25000" dirty="0">
                          <a:latin typeface="Times New Roman" panose="02020603050405020304"/>
                          <a:ea typeface="宋体" panose="02010600030101010101" pitchFamily="2" charset="-122"/>
                          <a:cs typeface="Times New Roman" panose="02020603050405020304"/>
                        </a:rPr>
                        <a:t>2</a:t>
                      </a:r>
                      <a:r>
                        <a:rPr lang="en-US" sz="1400" b="1" kern="100" dirty="0">
                          <a:latin typeface="Times New Roman" panose="02020603050405020304"/>
                          <a:ea typeface="宋体" panose="02010600030101010101" pitchFamily="2" charset="-122"/>
                          <a:cs typeface="Times New Roman" panose="02020603050405020304"/>
                        </a:rPr>
                        <a:t>  #Y</a:t>
                      </a:r>
                      <a:r>
                        <a:rPr lang="en-US" sz="1400" b="1" kern="100" baseline="-25000" dirty="0">
                          <a:latin typeface="Times New Roman" panose="02020603050405020304"/>
                          <a:ea typeface="宋体" panose="02010600030101010101" pitchFamily="2" charset="-122"/>
                          <a:cs typeface="Times New Roman" panose="02020603050405020304"/>
                        </a:rPr>
                        <a:t>3</a:t>
                      </a:r>
                      <a:r>
                        <a:rPr lang="en-US" sz="1400" b="1" kern="100" dirty="0">
                          <a:latin typeface="Times New Roman" panose="02020603050405020304"/>
                          <a:ea typeface="宋体" panose="02010600030101010101" pitchFamily="2" charset="-122"/>
                          <a:cs typeface="Times New Roman" panose="02020603050405020304"/>
                        </a:rPr>
                        <a:t>  #Y</a:t>
                      </a:r>
                      <a:r>
                        <a:rPr lang="en-US" sz="1400" b="1" kern="100" baseline="-25000" dirty="0">
                          <a:latin typeface="Times New Roman" panose="02020603050405020304"/>
                          <a:ea typeface="宋体" panose="02010600030101010101" pitchFamily="2" charset="-122"/>
                          <a:cs typeface="Times New Roman" panose="02020603050405020304"/>
                        </a:rPr>
                        <a:t>4</a:t>
                      </a:r>
                      <a:r>
                        <a:rPr lang="en-US" sz="1400" b="1" kern="100" dirty="0">
                          <a:latin typeface="Times New Roman" panose="02020603050405020304"/>
                          <a:ea typeface="宋体" panose="02010600030101010101" pitchFamily="2" charset="-122"/>
                          <a:cs typeface="Times New Roman" panose="02020603050405020304"/>
                        </a:rPr>
                        <a:t>  #Y</a:t>
                      </a:r>
                      <a:r>
                        <a:rPr lang="en-US" sz="1400" b="1" kern="100" baseline="-25000" dirty="0">
                          <a:latin typeface="Times New Roman" panose="02020603050405020304"/>
                          <a:ea typeface="宋体" panose="02010600030101010101" pitchFamily="2" charset="-122"/>
                          <a:cs typeface="Times New Roman" panose="02020603050405020304"/>
                        </a:rPr>
                        <a:t>5</a:t>
                      </a:r>
                      <a:r>
                        <a:rPr lang="en-US" sz="1400" b="1" kern="100" dirty="0">
                          <a:latin typeface="Times New Roman" panose="02020603050405020304"/>
                          <a:ea typeface="宋体" panose="02010600030101010101" pitchFamily="2" charset="-122"/>
                          <a:cs typeface="Times New Roman" panose="02020603050405020304"/>
                        </a:rPr>
                        <a:t>  #Y</a:t>
                      </a:r>
                      <a:r>
                        <a:rPr lang="en-US" sz="1400" b="1" kern="100" baseline="-25000" dirty="0">
                          <a:latin typeface="Times New Roman" panose="02020603050405020304"/>
                          <a:ea typeface="宋体" panose="02010600030101010101" pitchFamily="2" charset="-122"/>
                          <a:cs typeface="Times New Roman" panose="02020603050405020304"/>
                        </a:rPr>
                        <a:t>6</a:t>
                      </a:r>
                      <a:r>
                        <a:rPr lang="en-US" sz="1400" b="1" kern="100" dirty="0">
                          <a:latin typeface="Times New Roman" panose="02020603050405020304"/>
                          <a:ea typeface="宋体" panose="02010600030101010101" pitchFamily="2" charset="-122"/>
                          <a:cs typeface="Times New Roman" panose="02020603050405020304"/>
                        </a:rPr>
                        <a:t>  #Y</a:t>
                      </a:r>
                      <a:r>
                        <a:rPr lang="en-US" sz="1400" b="1" kern="100" baseline="-25000" dirty="0">
                          <a:latin typeface="Times New Roman" panose="02020603050405020304"/>
                          <a:ea typeface="宋体" panose="02010600030101010101" pitchFamily="2" charset="-122"/>
                          <a:cs typeface="Times New Roman" panose="02020603050405020304"/>
                        </a:rPr>
                        <a:t>7</a:t>
                      </a:r>
                      <a:endParaRPr lang="zh-CN" sz="1400" b="1" kern="100" dirty="0">
                        <a:latin typeface="Times New Roman" panose="02020603050405020304"/>
                        <a:ea typeface="楷体" panose="02010609060101010101" pitchFamily="49"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31478">
                <a:tc>
                  <a:txBody>
                    <a:bodyPr/>
                    <a:lstStyle/>
                    <a:p>
                      <a:pPr algn="ctr" hangingPunct="0">
                        <a:lnSpc>
                          <a:spcPts val="1500"/>
                        </a:lnSpc>
                        <a:spcAft>
                          <a:spcPts val="0"/>
                        </a:spcAft>
                        <a:tabLst>
                          <a:tab pos="374650" algn="l"/>
                        </a:tabLst>
                      </a:pP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r>
                        <a:rPr lang="en-US" sz="1800" b="1" kern="100" dirty="0">
                          <a:latin typeface="Times New Roman" panose="02020603050405020304"/>
                          <a:ea typeface="宋体" panose="02010600030101010101" pitchFamily="2" charset="-122"/>
                          <a:cs typeface="Times New Roman" panose="02020603050405020304"/>
                        </a:rPr>
                        <a:t>    1     1</a:t>
                      </a:r>
                      <a:endParaRPr lang="zh-CN" sz="18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0    </a:t>
                      </a: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r>
                        <a:rPr lang="en-US" sz="1800" b="1" kern="100" dirty="0">
                          <a:latin typeface="Times New Roman" panose="02020603050405020304"/>
                          <a:ea typeface="宋体" panose="02010600030101010101" pitchFamily="2" charset="-122"/>
                          <a:cs typeface="Times New Roman" panose="02020603050405020304"/>
                        </a:rPr>
                        <a:t>     </a:t>
                      </a: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endParaRPr lang="zh-CN" sz="18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 panose="02010609060101010101" pitchFamily="49"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r>
                        <a:rPr lang="en-US" sz="1800" b="1" kern="100" dirty="0">
                          <a:latin typeface="Times New Roman" panose="02020603050405020304"/>
                          <a:ea typeface="宋体" panose="02010600030101010101" pitchFamily="2" charset="-122"/>
                          <a:cs typeface="Times New Roman" panose="02020603050405020304"/>
                        </a:rPr>
                        <a:t>  </a:t>
                      </a: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r>
                        <a:rPr lang="en-US" sz="1800" b="1" kern="100" dirty="0">
                          <a:latin typeface="Times New Roman" panose="02020603050405020304"/>
                          <a:ea typeface="宋体" panose="02010600030101010101" pitchFamily="2" charset="-122"/>
                          <a:cs typeface="Times New Roman" panose="02020603050405020304"/>
                        </a:rPr>
                        <a:t>  </a:t>
                      </a: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endParaRPr lang="zh-CN" sz="18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r>
                        <a:rPr lang="en-US" sz="1800" b="1" kern="100" dirty="0">
                          <a:latin typeface="Times New Roman" panose="02020603050405020304"/>
                          <a:ea typeface="宋体" panose="02010600030101010101" pitchFamily="2" charset="-122"/>
                          <a:cs typeface="Times New Roman" panose="02020603050405020304"/>
                        </a:rPr>
                        <a:t>   </a:t>
                      </a: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r>
                        <a:rPr lang="en-US" sz="1800" b="1" kern="100" dirty="0">
                          <a:latin typeface="Times New Roman" panose="02020603050405020304"/>
                          <a:ea typeface="宋体" panose="02010600030101010101" pitchFamily="2" charset="-122"/>
                          <a:cs typeface="Times New Roman" panose="02020603050405020304"/>
                        </a:rPr>
                        <a:t>  </a:t>
                      </a: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endParaRPr lang="zh-CN" sz="18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0   0   0</a:t>
                      </a:r>
                      <a:endParaRPr lang="zh-CN" sz="1800" b="1" kern="100" dirty="0">
                        <a:solidFill>
                          <a:srgbClr val="FF0000"/>
                        </a:solidFill>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0   0   1</a:t>
                      </a:r>
                      <a:endParaRPr lang="zh-CN" sz="1800" b="1" kern="100" dirty="0">
                        <a:solidFill>
                          <a:srgbClr val="FF0000"/>
                        </a:solidFill>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0   1   0</a:t>
                      </a:r>
                      <a:endParaRPr lang="zh-CN" sz="1800" b="1" kern="100" dirty="0">
                        <a:solidFill>
                          <a:srgbClr val="FF0000"/>
                        </a:solidFill>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0   1   1</a:t>
                      </a:r>
                      <a:endParaRPr lang="zh-CN" sz="1800" b="1" kern="100" dirty="0">
                        <a:solidFill>
                          <a:srgbClr val="FF0000"/>
                        </a:solidFill>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1   0   0</a:t>
                      </a:r>
                      <a:endParaRPr lang="zh-CN" sz="1800" b="1" kern="100" dirty="0">
                        <a:solidFill>
                          <a:srgbClr val="FF0000"/>
                        </a:solidFill>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1   0   1</a:t>
                      </a:r>
                      <a:endParaRPr lang="zh-CN" sz="1800" b="1" kern="100" dirty="0">
                        <a:solidFill>
                          <a:srgbClr val="FF0000"/>
                        </a:solidFill>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1   1   0</a:t>
                      </a:r>
                      <a:endParaRPr lang="zh-CN" sz="1800" b="1" kern="100" dirty="0">
                        <a:solidFill>
                          <a:srgbClr val="FF0000"/>
                        </a:solidFill>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1   1   1</a:t>
                      </a:r>
                      <a:endParaRPr lang="zh-CN" sz="1800" b="1" kern="100" dirty="0">
                        <a:solidFill>
                          <a:srgbClr val="FF0000"/>
                        </a:solidFill>
                        <a:latin typeface="Times New Roman" panose="02020603050405020304"/>
                        <a:ea typeface="楷体" panose="02010609060101010101" pitchFamily="49"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1    1    1    1    1    1    1    1</a:t>
                      </a:r>
                      <a:endParaRPr lang="zh-CN" sz="20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1    1    1    1    1    1    1    1</a:t>
                      </a:r>
                      <a:endParaRPr lang="zh-CN" sz="20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r>
                        <a:rPr lang="en-US" sz="2000" b="1" kern="100" dirty="0">
                          <a:latin typeface="Times New Roman" panose="02020603050405020304"/>
                          <a:ea typeface="宋体" panose="02010600030101010101" pitchFamily="2" charset="-122"/>
                          <a:cs typeface="Times New Roman" panose="02020603050405020304"/>
                        </a:rPr>
                        <a:t>    1    1    1    1    1    1    1</a:t>
                      </a:r>
                      <a:endParaRPr lang="zh-CN" sz="20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r>
                        <a:rPr lang="en-US" sz="2000" b="1" kern="100" dirty="0">
                          <a:latin typeface="Times New Roman" panose="02020603050405020304"/>
                          <a:ea typeface="宋体" panose="02010600030101010101" pitchFamily="2" charset="-122"/>
                          <a:cs typeface="Times New Roman" panose="02020603050405020304"/>
                        </a:rPr>
                        <a:t>    1    1    1    1    1    1</a:t>
                      </a:r>
                      <a:endParaRPr lang="zh-CN" sz="20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r>
                        <a:rPr lang="en-US" sz="2000" b="1" kern="100" dirty="0">
                          <a:latin typeface="Times New Roman" panose="02020603050405020304"/>
                          <a:ea typeface="宋体" panose="02010600030101010101" pitchFamily="2" charset="-122"/>
                          <a:cs typeface="Times New Roman" panose="02020603050405020304"/>
                        </a:rPr>
                        <a:t>    1    1    1    1    1</a:t>
                      </a:r>
                      <a:endParaRPr lang="zh-CN" sz="20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r>
                        <a:rPr lang="en-US" sz="2000" b="1" kern="100" dirty="0">
                          <a:latin typeface="Times New Roman" panose="02020603050405020304"/>
                          <a:ea typeface="宋体" panose="02010600030101010101" pitchFamily="2" charset="-122"/>
                          <a:cs typeface="Times New Roman" panose="02020603050405020304"/>
                        </a:rPr>
                        <a:t>    1    1    1    1</a:t>
                      </a:r>
                      <a:endParaRPr lang="zh-CN" sz="20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r>
                        <a:rPr lang="en-US" sz="2000" b="1" kern="100" dirty="0">
                          <a:latin typeface="Times New Roman" panose="02020603050405020304"/>
                          <a:ea typeface="宋体" panose="02010600030101010101" pitchFamily="2" charset="-122"/>
                          <a:cs typeface="Times New Roman" panose="02020603050405020304"/>
                        </a:rPr>
                        <a:t>    1    1    1</a:t>
                      </a:r>
                      <a:endParaRPr lang="zh-CN" sz="20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1    1    1    1    1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r>
                        <a:rPr lang="en-US" sz="2000" b="1" kern="100" dirty="0">
                          <a:latin typeface="Times New Roman" panose="02020603050405020304"/>
                          <a:ea typeface="宋体" panose="02010600030101010101" pitchFamily="2" charset="-122"/>
                          <a:cs typeface="Times New Roman" panose="02020603050405020304"/>
                        </a:rPr>
                        <a:t>    1    1</a:t>
                      </a:r>
                      <a:endParaRPr lang="zh-CN" sz="20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1    1    1    1    1    1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 0    </a:t>
                      </a:r>
                      <a:r>
                        <a:rPr lang="en-US" sz="2000" b="1" kern="100" dirty="0">
                          <a:latin typeface="Times New Roman" panose="02020603050405020304"/>
                          <a:ea typeface="宋体" panose="02010600030101010101" pitchFamily="2" charset="-122"/>
                          <a:cs typeface="Times New Roman" panose="02020603050405020304"/>
                        </a:rPr>
                        <a:t>1</a:t>
                      </a:r>
                      <a:endParaRPr lang="zh-CN" sz="20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1    1    1    1    1    1    1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endParaRPr lang="zh-CN" sz="2000" b="1" kern="100" dirty="0">
                        <a:solidFill>
                          <a:srgbClr val="FF0000"/>
                        </a:solidFill>
                        <a:latin typeface="Times New Roman" panose="02020603050405020304"/>
                        <a:ea typeface="楷体" panose="02010609060101010101" pitchFamily="49"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75931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xEl>
                                              <p:pRg st="1" end="1"/>
                                            </p:txEl>
                                          </p:spTgt>
                                        </p:tgtEl>
                                        <p:attrNameLst>
                                          <p:attrName>style.visibility</p:attrName>
                                        </p:attrNameLst>
                                      </p:cBhvr>
                                      <p:to>
                                        <p:strVal val="visible"/>
                                      </p:to>
                                    </p:set>
                                    <p:animEffect transition="in" filter="wipe(left)">
                                      <p:cBhvr>
                                        <p:cTn id="12" dur="500"/>
                                        <p:tgtEl>
                                          <p:spTgt spid="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
                                            <p:txEl>
                                              <p:pRg st="2" end="2"/>
                                            </p:txEl>
                                          </p:spTgt>
                                        </p:tgtEl>
                                        <p:attrNameLst>
                                          <p:attrName>style.visibility</p:attrName>
                                        </p:attrNameLst>
                                      </p:cBhvr>
                                      <p:to>
                                        <p:strVal val="visible"/>
                                      </p:to>
                                    </p:set>
                                    <p:animEffect transition="in" filter="wipe(left)">
                                      <p:cBhvr>
                                        <p:cTn id="17" dur="500"/>
                                        <p:tgtEl>
                                          <p:spTgt spid="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
                                            <p:txEl>
                                              <p:pRg st="3" end="3"/>
                                            </p:txEl>
                                          </p:spTgt>
                                        </p:tgtEl>
                                        <p:attrNameLst>
                                          <p:attrName>style.visibility</p:attrName>
                                        </p:attrNameLst>
                                      </p:cBhvr>
                                      <p:to>
                                        <p:strVal val="visible"/>
                                      </p:to>
                                    </p:set>
                                    <p:animEffect transition="in" filter="wipe(left)">
                                      <p:cBhvr>
                                        <p:cTn id="22" dur="500"/>
                                        <p:tgtEl>
                                          <p:spTgt spid="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anim calcmode="lin" valueType="num">
                                      <p:cBhvr>
                                        <p:cTn id="27" dur="500" fill="hold"/>
                                        <p:tgtEl>
                                          <p:spTgt spid="58"/>
                                        </p:tgtEl>
                                        <p:attrNameLst>
                                          <p:attrName>ppt_w</p:attrName>
                                        </p:attrNameLst>
                                      </p:cBhvr>
                                      <p:tavLst>
                                        <p:tav tm="0">
                                          <p:val>
                                            <p:fltVal val="0"/>
                                          </p:val>
                                        </p:tav>
                                        <p:tav tm="100000">
                                          <p:val>
                                            <p:strVal val="#ppt_w"/>
                                          </p:val>
                                        </p:tav>
                                      </p:tavLst>
                                    </p:anim>
                                    <p:anim calcmode="lin" valueType="num">
                                      <p:cBhvr>
                                        <p:cTn id="28" dur="500" fill="hold"/>
                                        <p:tgtEl>
                                          <p:spTgt spid="58"/>
                                        </p:tgtEl>
                                        <p:attrNameLst>
                                          <p:attrName>ppt_h</p:attrName>
                                        </p:attrNameLst>
                                      </p:cBhvr>
                                      <p:tavLst>
                                        <p:tav tm="0">
                                          <p:val>
                                            <p:fltVal val="0"/>
                                          </p:val>
                                        </p:tav>
                                        <p:tav tm="100000">
                                          <p:val>
                                            <p:strVal val="#ppt_h"/>
                                          </p:val>
                                        </p:tav>
                                      </p:tavLst>
                                    </p:anim>
                                    <p:animEffect transition="in" filter="fade">
                                      <p:cBhvr>
                                        <p:cTn id="29" dur="500"/>
                                        <p:tgtEl>
                                          <p:spTgt spid="58"/>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p:cTn id="34" dur="500" fill="hold"/>
                                        <p:tgtEl>
                                          <p:spTgt spid="90"/>
                                        </p:tgtEl>
                                        <p:attrNameLst>
                                          <p:attrName>ppt_w</p:attrName>
                                        </p:attrNameLst>
                                      </p:cBhvr>
                                      <p:tavLst>
                                        <p:tav tm="0">
                                          <p:val>
                                            <p:fltVal val="0"/>
                                          </p:val>
                                        </p:tav>
                                        <p:tav tm="100000">
                                          <p:val>
                                            <p:strVal val="#ppt_w"/>
                                          </p:val>
                                        </p:tav>
                                      </p:tavLst>
                                    </p:anim>
                                    <p:anim calcmode="lin" valueType="num">
                                      <p:cBhvr>
                                        <p:cTn id="35" dur="500" fill="hold"/>
                                        <p:tgtEl>
                                          <p:spTgt spid="90"/>
                                        </p:tgtEl>
                                        <p:attrNameLst>
                                          <p:attrName>ppt_h</p:attrName>
                                        </p:attrNameLst>
                                      </p:cBhvr>
                                      <p:tavLst>
                                        <p:tav tm="0">
                                          <p:val>
                                            <p:fltVal val="0"/>
                                          </p:val>
                                        </p:tav>
                                        <p:tav tm="100000">
                                          <p:val>
                                            <p:strVal val="#ppt_h"/>
                                          </p:val>
                                        </p:tav>
                                      </p:tavLst>
                                    </p:anim>
                                    <p:animEffect transition="in" filter="fade">
                                      <p:cBhvr>
                                        <p:cTn id="36"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17</a:t>
            </a:fld>
            <a:endParaRPr lang="zh-CN" altLang="en-US"/>
          </a:p>
        </p:txBody>
      </p:sp>
      <p:sp>
        <p:nvSpPr>
          <p:cNvPr id="35" name="Text Box 5"/>
          <p:cNvSpPr txBox="1"/>
          <p:nvPr/>
        </p:nvSpPr>
        <p:spPr>
          <a:xfrm>
            <a:off x="137141" y="762370"/>
            <a:ext cx="8867447" cy="5097357"/>
          </a:xfrm>
          <a:prstGeom prst="rect">
            <a:avLst/>
          </a:prstGeom>
          <a:noFill/>
          <a:ln w="9525">
            <a:noFill/>
          </a:ln>
        </p:spPr>
        <p:txBody>
          <a:bodyPr wrap="square" anchor="t">
            <a:spAutoFit/>
          </a:bodyPr>
          <a:lstStyle/>
          <a:p>
            <a:pPr>
              <a:lnSpc>
                <a:spcPct val="170000"/>
              </a:lnSpc>
            </a:pPr>
            <a:r>
              <a:rPr lang="en-US" altLang="zh-CN" sz="2800" b="1" dirty="0">
                <a:solidFill>
                  <a:schemeClr val="accent2"/>
                </a:solidFill>
                <a:latin typeface="楷体" panose="02010609060101010101" pitchFamily="49" charset="-122"/>
                <a:ea typeface="楷体" panose="02010609060101010101" pitchFamily="49" charset="-122"/>
              </a:rPr>
              <a:t>2</a:t>
            </a:r>
            <a:r>
              <a:rPr lang="zh-CN" altLang="en-US" sz="2800" b="1" dirty="0">
                <a:solidFill>
                  <a:schemeClr val="accent2"/>
                </a:solidFill>
                <a:latin typeface="楷体" panose="02010609060101010101" pitchFamily="49" charset="-122"/>
                <a:ea typeface="楷体" panose="02010609060101010101" pitchFamily="49" charset="-122"/>
              </a:rPr>
              <a:t>）</a:t>
            </a:r>
            <a:r>
              <a:rPr lang="en-US" altLang="zh-CN" sz="2800" b="1" dirty="0">
                <a:solidFill>
                  <a:schemeClr val="accent2"/>
                </a:solidFill>
                <a:latin typeface="楷体" panose="02010609060101010101" pitchFamily="49" charset="-122"/>
                <a:ea typeface="楷体" panose="02010609060101010101" pitchFamily="49" charset="-122"/>
              </a:rPr>
              <a:t>74LS139</a:t>
            </a:r>
            <a:r>
              <a:rPr lang="zh-CN" altLang="en-US" sz="2800" b="1" dirty="0">
                <a:solidFill>
                  <a:schemeClr val="accent2"/>
                </a:solidFill>
                <a:latin typeface="楷体" panose="02010609060101010101" pitchFamily="49" charset="-122"/>
                <a:ea typeface="楷体" panose="02010609060101010101" pitchFamily="49" charset="-122"/>
              </a:rPr>
              <a:t>译码器</a:t>
            </a:r>
            <a:r>
              <a:rPr lang="en-US" altLang="zh-CN" sz="2800" b="1" dirty="0">
                <a:solidFill>
                  <a:schemeClr val="accent2"/>
                </a:solidFill>
                <a:latin typeface="楷体" panose="02010609060101010101" pitchFamily="49" charset="-122"/>
                <a:ea typeface="楷体" panose="02010609060101010101" pitchFamily="49" charset="-122"/>
              </a:rPr>
              <a:t>(2-4</a:t>
            </a:r>
            <a:r>
              <a:rPr lang="zh-CN" altLang="en-US" sz="2800" b="1" dirty="0">
                <a:solidFill>
                  <a:schemeClr val="accent2"/>
                </a:solidFill>
                <a:latin typeface="楷体" panose="02010609060101010101" pitchFamily="49" charset="-122"/>
                <a:ea typeface="楷体" panose="02010609060101010101" pitchFamily="49" charset="-122"/>
              </a:rPr>
              <a:t>译码器</a:t>
            </a:r>
            <a:r>
              <a:rPr lang="en-US" altLang="zh-CN" sz="2800" b="1" dirty="0">
                <a:solidFill>
                  <a:schemeClr val="accent2"/>
                </a:solidFill>
                <a:latin typeface="楷体" panose="02010609060101010101" pitchFamily="49" charset="-122"/>
                <a:ea typeface="楷体" panose="02010609060101010101" pitchFamily="49" charset="-122"/>
              </a:rPr>
              <a:t>)</a:t>
            </a:r>
          </a:p>
          <a:p>
            <a:pPr lvl="1">
              <a:lnSpc>
                <a:spcPct val="170000"/>
              </a:lnSpc>
            </a:pPr>
            <a:r>
              <a:rPr lang="en-US" altLang="zh-CN" sz="2800" b="1" dirty="0">
                <a:latin typeface="楷体" panose="02010609060101010101" pitchFamily="49" charset="-122"/>
                <a:ea typeface="楷体" panose="02010609060101010101" pitchFamily="49" charset="-122"/>
              </a:rPr>
              <a:t>2-4</a:t>
            </a:r>
            <a:r>
              <a:rPr lang="zh-CN" altLang="en-US" sz="2800" b="1" dirty="0">
                <a:latin typeface="楷体" panose="02010609060101010101" pitchFamily="49" charset="-122"/>
                <a:ea typeface="楷体" panose="02010609060101010101" pitchFamily="49" charset="-122"/>
              </a:rPr>
              <a:t>译码器有</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个使能端、</a:t>
            </a:r>
            <a:r>
              <a:rPr lang="en-US" altLang="zh-CN" sz="2800" b="1" dirty="0">
                <a:latin typeface="楷体" panose="02010609060101010101" pitchFamily="49" charset="-122"/>
                <a:ea typeface="楷体" panose="02010609060101010101" pitchFamily="49" charset="-122"/>
              </a:rPr>
              <a:t>2</a:t>
            </a:r>
            <a:r>
              <a:rPr lang="zh-CN" altLang="en-US" sz="2800" b="1" dirty="0">
                <a:latin typeface="楷体" panose="02010609060101010101" pitchFamily="49" charset="-122"/>
                <a:ea typeface="楷体" panose="02010609060101010101" pitchFamily="49" charset="-122"/>
              </a:rPr>
              <a:t>个输入端、</a:t>
            </a:r>
            <a:r>
              <a:rPr lang="en-US" altLang="zh-CN" sz="2800" b="1" dirty="0">
                <a:latin typeface="楷体" panose="02010609060101010101" pitchFamily="49" charset="-122"/>
                <a:ea typeface="楷体" panose="02010609060101010101" pitchFamily="49" charset="-122"/>
              </a:rPr>
              <a:t>4</a:t>
            </a:r>
            <a:r>
              <a:rPr lang="zh-CN" altLang="en-US" sz="2800" b="1" dirty="0">
                <a:latin typeface="楷体" panose="02010609060101010101" pitchFamily="49" charset="-122"/>
                <a:ea typeface="楷体" panose="02010609060101010101" pitchFamily="49" charset="-122"/>
              </a:rPr>
              <a:t>个输出端。在使能端为有效电平时，对应每一组输入代码，只有一个输出端为有效电平。</a:t>
            </a:r>
            <a:endParaRPr lang="en-US" altLang="zh-CN" sz="2800" b="1" dirty="0">
              <a:latin typeface="楷体" panose="02010609060101010101" pitchFamily="49" charset="-122"/>
              <a:ea typeface="楷体" panose="02010609060101010101" pitchFamily="49" charset="-122"/>
            </a:endParaRPr>
          </a:p>
          <a:p>
            <a:pPr lvl="1">
              <a:lnSpc>
                <a:spcPct val="170000"/>
              </a:lnSpc>
            </a:pPr>
            <a:r>
              <a:rPr lang="zh-CN" altLang="en-US" sz="2800" b="1" dirty="0">
                <a:latin typeface="楷体" panose="02010609060101010101" pitchFamily="49" charset="-122"/>
                <a:ea typeface="楷体" panose="02010609060101010101" pitchFamily="49" charset="-122"/>
              </a:rPr>
              <a:t>具体来说，</a:t>
            </a:r>
            <a:r>
              <a:rPr lang="en-US" altLang="zh-CN" sz="2800" b="1" dirty="0">
                <a:latin typeface="楷体" panose="02010609060101010101" pitchFamily="49" charset="-122"/>
                <a:ea typeface="楷体" panose="02010609060101010101" pitchFamily="49" charset="-122"/>
              </a:rPr>
              <a:t>2</a:t>
            </a:r>
            <a:r>
              <a:rPr lang="zh-CN" altLang="en-US" sz="2800" b="1" dirty="0">
                <a:latin typeface="楷体" panose="02010609060101010101" pitchFamily="49" charset="-122"/>
                <a:ea typeface="楷体" panose="02010609060101010101" pitchFamily="49" charset="-122"/>
              </a:rPr>
              <a:t>个输入变量，</a:t>
            </a:r>
            <a:r>
              <a:rPr lang="en-US" altLang="zh-CN" sz="2800" b="1" dirty="0">
                <a:latin typeface="楷体" panose="02010609060101010101" pitchFamily="49" charset="-122"/>
                <a:ea typeface="楷体" panose="02010609060101010101" pitchFamily="49" charset="-122"/>
              </a:rPr>
              <a:t>A0</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A1</a:t>
            </a:r>
            <a:r>
              <a:rPr lang="zh-CN" altLang="en-US" sz="2800" b="1" dirty="0">
                <a:latin typeface="楷体" panose="02010609060101010101" pitchFamily="49" charset="-122"/>
                <a:ea typeface="楷体" panose="02010609060101010101" pitchFamily="49" charset="-122"/>
              </a:rPr>
              <a:t>共有</a:t>
            </a:r>
            <a:r>
              <a:rPr lang="en-US" altLang="zh-CN" sz="2800" b="1" dirty="0">
                <a:latin typeface="楷体" panose="02010609060101010101" pitchFamily="49" charset="-122"/>
                <a:ea typeface="楷体" panose="02010609060101010101" pitchFamily="49" charset="-122"/>
              </a:rPr>
              <a:t>4</a:t>
            </a:r>
            <a:r>
              <a:rPr lang="zh-CN" altLang="en-US" sz="2800" b="1" dirty="0">
                <a:latin typeface="楷体" panose="02010609060101010101" pitchFamily="49" charset="-122"/>
                <a:ea typeface="楷体" panose="02010609060101010101" pitchFamily="49" charset="-122"/>
              </a:rPr>
              <a:t>种不同状态组合，因而译码器共有</a:t>
            </a:r>
            <a:r>
              <a:rPr lang="en-US" altLang="zh-CN" sz="2800" b="1" dirty="0">
                <a:latin typeface="楷体" panose="02010609060101010101" pitchFamily="49" charset="-122"/>
                <a:ea typeface="楷体" panose="02010609060101010101" pitchFamily="49" charset="-122"/>
              </a:rPr>
              <a:t>4</a:t>
            </a:r>
            <a:r>
              <a:rPr lang="zh-CN" altLang="en-US" sz="2800" b="1" dirty="0">
                <a:latin typeface="楷体" panose="02010609060101010101" pitchFamily="49" charset="-122"/>
                <a:ea typeface="楷体" panose="02010609060101010101" pitchFamily="49" charset="-122"/>
              </a:rPr>
              <a:t>个输出信号</a:t>
            </a:r>
            <a:r>
              <a:rPr lang="en-US" altLang="zh-CN" sz="2800" b="1" dirty="0">
                <a:latin typeface="楷体" panose="02010609060101010101" pitchFamily="49" charset="-122"/>
                <a:ea typeface="楷体" panose="02010609060101010101" pitchFamily="49" charset="-122"/>
              </a:rPr>
              <a:t>Y0-Y3</a:t>
            </a:r>
            <a:r>
              <a:rPr lang="zh-CN" altLang="en-US" sz="2800" b="1" dirty="0">
                <a:latin typeface="楷体" panose="02010609060101010101" pitchFamily="49" charset="-122"/>
                <a:ea typeface="楷体" panose="02010609060101010101" pitchFamily="49" charset="-122"/>
              </a:rPr>
              <a:t>，并且输出为低电平有效，其真值表如下：</a:t>
            </a:r>
          </a:p>
        </p:txBody>
      </p:sp>
    </p:spTree>
    <p:extLst>
      <p:ext uri="{BB962C8B-B14F-4D97-AF65-F5344CB8AC3E}">
        <p14:creationId xmlns:p14="http://schemas.microsoft.com/office/powerpoint/2010/main" val="6533043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xEl>
                                              <p:pRg st="1" end="1"/>
                                            </p:txEl>
                                          </p:spTgt>
                                        </p:tgtEl>
                                        <p:attrNameLst>
                                          <p:attrName>style.visibility</p:attrName>
                                        </p:attrNameLst>
                                      </p:cBhvr>
                                      <p:to>
                                        <p:strVal val="visible"/>
                                      </p:to>
                                    </p:set>
                                    <p:animEffect transition="in" filter="wipe(left)">
                                      <p:cBhvr>
                                        <p:cTn id="12" dur="500"/>
                                        <p:tgtEl>
                                          <p:spTgt spid="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
                                            <p:txEl>
                                              <p:pRg st="2" end="2"/>
                                            </p:txEl>
                                          </p:spTgt>
                                        </p:tgtEl>
                                        <p:attrNameLst>
                                          <p:attrName>style.visibility</p:attrName>
                                        </p:attrNameLst>
                                      </p:cBhvr>
                                      <p:to>
                                        <p:strVal val="visible"/>
                                      </p:to>
                                    </p:set>
                                    <p:animEffect transition="in" filter="wipe(left)">
                                      <p:cBhvr>
                                        <p:cTn id="17" dur="500"/>
                                        <p:tgtEl>
                                          <p:spTgt spid="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18</a:t>
            </a:fld>
            <a:endParaRPr lang="zh-CN" altLang="en-US"/>
          </a:p>
        </p:txBody>
      </p:sp>
      <p:graphicFrame>
        <p:nvGraphicFramePr>
          <p:cNvPr id="12" name="内容占位符 5">
            <a:extLst>
              <a:ext uri="{FF2B5EF4-FFF2-40B4-BE49-F238E27FC236}">
                <a16:creationId xmlns:a16="http://schemas.microsoft.com/office/drawing/2014/main" id="{52283378-C89D-47A1-8383-FFB8BFEABA98}"/>
              </a:ext>
            </a:extLst>
          </p:cNvPr>
          <p:cNvGraphicFramePr>
            <a:graphicFrameLocks/>
          </p:cNvGraphicFramePr>
          <p:nvPr>
            <p:extLst>
              <p:ext uri="{D42A27DB-BD31-4B8C-83A1-F6EECF244321}">
                <p14:modId xmlns:p14="http://schemas.microsoft.com/office/powerpoint/2010/main" val="2868482345"/>
              </p:ext>
            </p:extLst>
          </p:nvPr>
        </p:nvGraphicFramePr>
        <p:xfrm>
          <a:off x="2507903" y="1405449"/>
          <a:ext cx="6496685" cy="4500245"/>
        </p:xfrm>
        <a:graphic>
          <a:graphicData uri="http://schemas.openxmlformats.org/drawingml/2006/table">
            <a:tbl>
              <a:tblPr firstRow="1" firstCol="1" bandRow="1"/>
              <a:tblGrid>
                <a:gridCol w="1108710">
                  <a:extLst>
                    <a:ext uri="{9D8B030D-6E8A-4147-A177-3AD203B41FA5}">
                      <a16:colId xmlns:a16="http://schemas.microsoft.com/office/drawing/2014/main" val="20000"/>
                    </a:ext>
                  </a:extLst>
                </a:gridCol>
                <a:gridCol w="654050">
                  <a:extLst>
                    <a:ext uri="{9D8B030D-6E8A-4147-A177-3AD203B41FA5}">
                      <a16:colId xmlns:a16="http://schemas.microsoft.com/office/drawing/2014/main" val="20001"/>
                    </a:ext>
                  </a:extLst>
                </a:gridCol>
                <a:gridCol w="735965">
                  <a:extLst>
                    <a:ext uri="{9D8B030D-6E8A-4147-A177-3AD203B41FA5}">
                      <a16:colId xmlns:a16="http://schemas.microsoft.com/office/drawing/2014/main" val="20002"/>
                    </a:ext>
                  </a:extLst>
                </a:gridCol>
                <a:gridCol w="920115">
                  <a:extLst>
                    <a:ext uri="{9D8B030D-6E8A-4147-A177-3AD203B41FA5}">
                      <a16:colId xmlns:a16="http://schemas.microsoft.com/office/drawing/2014/main" val="20003"/>
                    </a:ext>
                  </a:extLst>
                </a:gridCol>
                <a:gridCol w="1003935">
                  <a:extLst>
                    <a:ext uri="{9D8B030D-6E8A-4147-A177-3AD203B41FA5}">
                      <a16:colId xmlns:a16="http://schemas.microsoft.com/office/drawing/2014/main" val="20004"/>
                    </a:ext>
                  </a:extLst>
                </a:gridCol>
                <a:gridCol w="974090">
                  <a:extLst>
                    <a:ext uri="{9D8B030D-6E8A-4147-A177-3AD203B41FA5}">
                      <a16:colId xmlns:a16="http://schemas.microsoft.com/office/drawing/2014/main" val="20005"/>
                    </a:ext>
                  </a:extLst>
                </a:gridCol>
                <a:gridCol w="1099820">
                  <a:extLst>
                    <a:ext uri="{9D8B030D-6E8A-4147-A177-3AD203B41FA5}">
                      <a16:colId xmlns:a16="http://schemas.microsoft.com/office/drawing/2014/main" val="20006"/>
                    </a:ext>
                  </a:extLst>
                </a:gridCol>
              </a:tblGrid>
              <a:tr h="603250">
                <a:tc>
                  <a:txBody>
                    <a:bodyPr/>
                    <a:lstStyle/>
                    <a:p>
                      <a:pPr algn="ctr">
                        <a:spcAft>
                          <a:spcPts val="0"/>
                        </a:spcAft>
                      </a:pPr>
                      <a:r>
                        <a:rPr lang="zh-CN" sz="2400" b="1"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使能端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zh-CN" sz="2400" b="1"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输入端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gridSpan="4">
                  <a:txBody>
                    <a:bodyPr/>
                    <a:lstStyle/>
                    <a:p>
                      <a:pPr algn="ctr">
                        <a:spcAft>
                          <a:spcPts val="0"/>
                        </a:spcAft>
                      </a:pPr>
                      <a:r>
                        <a:rPr lang="zh-CN" sz="2400" b="1"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输出端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596900">
                <a:tc>
                  <a:txBody>
                    <a:bodyPr/>
                    <a:lstStyle/>
                    <a:p>
                      <a:pPr algn="ctr">
                        <a:spcAft>
                          <a:spcPts val="0"/>
                        </a:spcAft>
                      </a:pPr>
                      <a:r>
                        <a:rPr lang="en-US" altLang="zh-CN" sz="2400" b="1" kern="100" dirty="0">
                          <a:solidFill>
                            <a:schemeClr val="tx1"/>
                          </a:solidFill>
                          <a:latin typeface="楷体" panose="02010609060101010101" pitchFamily="49" charset="-122"/>
                          <a:ea typeface="楷体" panose="02010609060101010101" pitchFamily="49" charset="-122"/>
                          <a:cs typeface="Times New Roman" panose="02020603050405020304"/>
                        </a:rPr>
                        <a:t>#</a:t>
                      </a:r>
                      <a:r>
                        <a:rPr lang="en-US" sz="2400" b="1"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2400" b="1" kern="100" dirty="0">
                          <a:solidFill>
                            <a:schemeClr val="tx1"/>
                          </a:solidFill>
                          <a:latin typeface="楷体" panose="02010609060101010101" pitchFamily="49" charset="-122"/>
                          <a:ea typeface="楷体" panose="02010609060101010101" pitchFamily="49" charset="-122"/>
                          <a:cs typeface="Times New Roman" panose="02020603050405020304"/>
                        </a:rPr>
                        <a:t> #</a:t>
                      </a:r>
                      <a:r>
                        <a:rPr lang="en-US" sz="2400" b="1"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Y0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2400" b="1" kern="100" dirty="0">
                          <a:solidFill>
                            <a:schemeClr val="tx1"/>
                          </a:solidFill>
                          <a:latin typeface="楷体" panose="02010609060101010101" pitchFamily="49" charset="-122"/>
                          <a:ea typeface="楷体" panose="02010609060101010101" pitchFamily="49" charset="-122"/>
                          <a:cs typeface="Times New Roman" panose="02020603050405020304"/>
                        </a:rPr>
                        <a:t> #</a:t>
                      </a:r>
                      <a:r>
                        <a:rPr lang="en-US" sz="2400" b="1"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Y1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2400" b="1" kern="100" dirty="0">
                          <a:solidFill>
                            <a:schemeClr val="tx1"/>
                          </a:solidFill>
                          <a:latin typeface="楷体" panose="02010609060101010101" pitchFamily="49" charset="-122"/>
                          <a:ea typeface="楷体" panose="02010609060101010101" pitchFamily="49" charset="-122"/>
                          <a:cs typeface="Times New Roman" panose="02020603050405020304"/>
                        </a:rPr>
                        <a:t> #</a:t>
                      </a:r>
                      <a:r>
                        <a:rPr lang="en-US" sz="2400" b="1"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Y2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2400" b="1" kern="100" dirty="0">
                          <a:solidFill>
                            <a:schemeClr val="tx1"/>
                          </a:solidFill>
                          <a:latin typeface="楷体" panose="02010609060101010101" pitchFamily="49" charset="-122"/>
                          <a:ea typeface="楷体" panose="02010609060101010101" pitchFamily="49" charset="-122"/>
                          <a:cs typeface="Times New Roman" panose="02020603050405020304"/>
                        </a:rPr>
                        <a:t> #</a:t>
                      </a:r>
                      <a:r>
                        <a:rPr lang="en-US" sz="2400" b="1"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Y3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60400">
                <a:tc>
                  <a:txBody>
                    <a:bodyPr/>
                    <a:lstStyle/>
                    <a:p>
                      <a:pPr algn="ctr">
                        <a:spcAft>
                          <a:spcPts val="0"/>
                        </a:spcAft>
                      </a:pPr>
                      <a:r>
                        <a:rPr lang="en-US" sz="2400" kern="10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59765">
                <a:tc>
                  <a:txBody>
                    <a:bodyPr/>
                    <a:lstStyle/>
                    <a:p>
                      <a:pPr algn="ctr">
                        <a:spcAft>
                          <a:spcPts val="0"/>
                        </a:spcAft>
                      </a:pPr>
                      <a:r>
                        <a:rPr lang="en-US" sz="2400" kern="100" dirty="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60400">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59765">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59765">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pSp>
        <p:nvGrpSpPr>
          <p:cNvPr id="13" name="Group 4">
            <a:extLst>
              <a:ext uri="{FF2B5EF4-FFF2-40B4-BE49-F238E27FC236}">
                <a16:creationId xmlns:a16="http://schemas.microsoft.com/office/drawing/2014/main" id="{34E6778C-6EF9-40F2-A4E2-8DDFF10D8464}"/>
              </a:ext>
            </a:extLst>
          </p:cNvPr>
          <p:cNvGrpSpPr/>
          <p:nvPr/>
        </p:nvGrpSpPr>
        <p:grpSpPr bwMode="auto">
          <a:xfrm>
            <a:off x="131669" y="2014186"/>
            <a:ext cx="2160240" cy="3581401"/>
            <a:chOff x="1883" y="1809"/>
            <a:chExt cx="1632" cy="2256"/>
          </a:xfrm>
        </p:grpSpPr>
        <p:sp>
          <p:nvSpPr>
            <p:cNvPr id="14" name="Rectangle 5">
              <a:extLst>
                <a:ext uri="{FF2B5EF4-FFF2-40B4-BE49-F238E27FC236}">
                  <a16:creationId xmlns:a16="http://schemas.microsoft.com/office/drawing/2014/main" id="{34549CE9-2CA7-4049-9EC8-E8FA1FAE2DB0}"/>
                </a:ext>
              </a:extLst>
            </p:cNvPr>
            <p:cNvSpPr>
              <a:spLocks noChangeArrowheads="1"/>
            </p:cNvSpPr>
            <p:nvPr/>
          </p:nvSpPr>
          <p:spPr bwMode="auto">
            <a:xfrm>
              <a:off x="2123" y="1809"/>
              <a:ext cx="1152" cy="2256"/>
            </a:xfrm>
            <a:prstGeom prst="rect">
              <a:avLst/>
            </a:prstGeom>
            <a:solidFill>
              <a:srgbClr val="339966"/>
            </a:solidFill>
            <a:ln w="9525">
              <a:solidFill>
                <a:srgbClr val="339966"/>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楷体" panose="02010609060101010101" pitchFamily="49" charset="-122"/>
                <a:ea typeface="楷体" panose="02010609060101010101" pitchFamily="49" charset="-122"/>
              </a:endParaRPr>
            </a:p>
          </p:txBody>
        </p:sp>
        <p:sp>
          <p:nvSpPr>
            <p:cNvPr id="15" name="Line 6">
              <a:extLst>
                <a:ext uri="{FF2B5EF4-FFF2-40B4-BE49-F238E27FC236}">
                  <a16:creationId xmlns:a16="http://schemas.microsoft.com/office/drawing/2014/main" id="{D61C2739-EA97-421F-8BF6-46A100EF1D8F}"/>
                </a:ext>
              </a:extLst>
            </p:cNvPr>
            <p:cNvSpPr>
              <a:spLocks noChangeShapeType="1"/>
            </p:cNvSpPr>
            <p:nvPr/>
          </p:nvSpPr>
          <p:spPr bwMode="auto">
            <a:xfrm>
              <a:off x="3275" y="2001"/>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16" name="Line 8">
              <a:extLst>
                <a:ext uri="{FF2B5EF4-FFF2-40B4-BE49-F238E27FC236}">
                  <a16:creationId xmlns:a16="http://schemas.microsoft.com/office/drawing/2014/main" id="{420B9E18-8A3B-4BAC-9554-A44DC4ECED91}"/>
                </a:ext>
              </a:extLst>
            </p:cNvPr>
            <p:cNvSpPr>
              <a:spLocks noChangeShapeType="1"/>
            </p:cNvSpPr>
            <p:nvPr/>
          </p:nvSpPr>
          <p:spPr bwMode="auto">
            <a:xfrm>
              <a:off x="3275" y="2481"/>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17" name="Line 10">
              <a:extLst>
                <a:ext uri="{FF2B5EF4-FFF2-40B4-BE49-F238E27FC236}">
                  <a16:creationId xmlns:a16="http://schemas.microsoft.com/office/drawing/2014/main" id="{B777B29B-52B6-477A-A89B-66118D476C61}"/>
                </a:ext>
              </a:extLst>
            </p:cNvPr>
            <p:cNvSpPr>
              <a:spLocks noChangeShapeType="1"/>
            </p:cNvSpPr>
            <p:nvPr/>
          </p:nvSpPr>
          <p:spPr bwMode="auto">
            <a:xfrm>
              <a:off x="3275" y="3009"/>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18" name="Line 13">
              <a:extLst>
                <a:ext uri="{FF2B5EF4-FFF2-40B4-BE49-F238E27FC236}">
                  <a16:creationId xmlns:a16="http://schemas.microsoft.com/office/drawing/2014/main" id="{00773364-2ADA-4401-B673-63BAAAAEB818}"/>
                </a:ext>
              </a:extLst>
            </p:cNvPr>
            <p:cNvSpPr>
              <a:spLocks noChangeShapeType="1"/>
            </p:cNvSpPr>
            <p:nvPr/>
          </p:nvSpPr>
          <p:spPr bwMode="auto">
            <a:xfrm>
              <a:off x="3275" y="3873"/>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19" name="Text Box 14">
              <a:extLst>
                <a:ext uri="{FF2B5EF4-FFF2-40B4-BE49-F238E27FC236}">
                  <a16:creationId xmlns:a16="http://schemas.microsoft.com/office/drawing/2014/main" id="{458CF088-65BB-45F4-BB55-9360E24521BC}"/>
                </a:ext>
              </a:extLst>
            </p:cNvPr>
            <p:cNvSpPr txBox="1">
              <a:spLocks noChangeArrowheads="1"/>
            </p:cNvSpPr>
            <p:nvPr/>
          </p:nvSpPr>
          <p:spPr bwMode="auto">
            <a:xfrm>
              <a:off x="2123" y="1905"/>
              <a:ext cx="5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dirty="0">
                  <a:solidFill>
                    <a:schemeClr val="bg1"/>
                  </a:solidFill>
                  <a:latin typeface="楷体" panose="02010609060101010101" pitchFamily="49" charset="-122"/>
                  <a:ea typeface="楷体" panose="02010609060101010101" pitchFamily="49" charset="-122"/>
                </a:rPr>
                <a:t>E</a:t>
              </a:r>
              <a:endParaRPr lang="en-US" altLang="zh-CN" sz="3200" b="0" dirty="0">
                <a:solidFill>
                  <a:schemeClr val="bg1"/>
                </a:solidFill>
                <a:latin typeface="楷体" panose="02010609060101010101" pitchFamily="49" charset="-122"/>
                <a:ea typeface="楷体" panose="02010609060101010101" pitchFamily="49" charset="-122"/>
              </a:endParaRPr>
            </a:p>
          </p:txBody>
        </p:sp>
        <p:sp>
          <p:nvSpPr>
            <p:cNvPr id="20" name="Text Box 17">
              <a:extLst>
                <a:ext uri="{FF2B5EF4-FFF2-40B4-BE49-F238E27FC236}">
                  <a16:creationId xmlns:a16="http://schemas.microsoft.com/office/drawing/2014/main" id="{41212567-A7B5-49D8-AC31-67AFEF15BF9E}"/>
                </a:ext>
              </a:extLst>
            </p:cNvPr>
            <p:cNvSpPr txBox="1">
              <a:spLocks noChangeArrowheads="1"/>
            </p:cNvSpPr>
            <p:nvPr/>
          </p:nvSpPr>
          <p:spPr bwMode="auto">
            <a:xfrm>
              <a:off x="2123" y="2529"/>
              <a:ext cx="52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endParaRPr lang="en-US" altLang="zh-CN" sz="3200" b="0" dirty="0">
                <a:solidFill>
                  <a:schemeClr val="bg1"/>
                </a:solidFill>
                <a:latin typeface="楷体" panose="02010609060101010101" pitchFamily="49" charset="-122"/>
                <a:ea typeface="楷体" panose="02010609060101010101" pitchFamily="49" charset="-122"/>
              </a:endParaRPr>
            </a:p>
          </p:txBody>
        </p:sp>
        <p:sp>
          <p:nvSpPr>
            <p:cNvPr id="23" name="Text Box 20">
              <a:extLst>
                <a:ext uri="{FF2B5EF4-FFF2-40B4-BE49-F238E27FC236}">
                  <a16:creationId xmlns:a16="http://schemas.microsoft.com/office/drawing/2014/main" id="{2DCB27ED-CDEF-4BE4-A74A-37C24EE25C54}"/>
                </a:ext>
              </a:extLst>
            </p:cNvPr>
            <p:cNvSpPr txBox="1">
              <a:spLocks noChangeArrowheads="1"/>
            </p:cNvSpPr>
            <p:nvPr/>
          </p:nvSpPr>
          <p:spPr bwMode="auto">
            <a:xfrm>
              <a:off x="2144" y="3267"/>
              <a:ext cx="5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dirty="0">
                  <a:solidFill>
                    <a:schemeClr val="bg1"/>
                  </a:solidFill>
                  <a:latin typeface="楷体" panose="02010609060101010101" pitchFamily="49" charset="-122"/>
                  <a:ea typeface="楷体" panose="02010609060101010101" pitchFamily="49" charset="-122"/>
                </a:rPr>
                <a:t>A</a:t>
              </a:r>
              <a:r>
                <a:rPr lang="en-US" altLang="zh-CN" b="0" baseline="-25000" dirty="0">
                  <a:solidFill>
                    <a:schemeClr val="bg1"/>
                  </a:solidFill>
                  <a:latin typeface="楷体" panose="02010609060101010101" pitchFamily="49" charset="-122"/>
                  <a:ea typeface="楷体" panose="02010609060101010101" pitchFamily="49" charset="-122"/>
                </a:rPr>
                <a:t>1</a:t>
              </a:r>
              <a:endParaRPr lang="en-US" altLang="zh-CN" sz="3200" b="0" dirty="0">
                <a:solidFill>
                  <a:schemeClr val="bg1"/>
                </a:solidFill>
                <a:latin typeface="楷体" panose="02010609060101010101" pitchFamily="49" charset="-122"/>
                <a:ea typeface="楷体" panose="02010609060101010101" pitchFamily="49" charset="-122"/>
              </a:endParaRPr>
            </a:p>
          </p:txBody>
        </p:sp>
        <p:sp>
          <p:nvSpPr>
            <p:cNvPr id="24" name="Text Box 21">
              <a:extLst>
                <a:ext uri="{FF2B5EF4-FFF2-40B4-BE49-F238E27FC236}">
                  <a16:creationId xmlns:a16="http://schemas.microsoft.com/office/drawing/2014/main" id="{ECE993A5-AA23-4E8A-80CF-E2C39B4F01DE}"/>
                </a:ext>
              </a:extLst>
            </p:cNvPr>
            <p:cNvSpPr txBox="1">
              <a:spLocks noChangeArrowheads="1"/>
            </p:cNvSpPr>
            <p:nvPr/>
          </p:nvSpPr>
          <p:spPr bwMode="auto">
            <a:xfrm>
              <a:off x="2144" y="3612"/>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dirty="0">
                  <a:solidFill>
                    <a:schemeClr val="bg1"/>
                  </a:solidFill>
                  <a:latin typeface="楷体" panose="02010609060101010101" pitchFamily="49" charset="-122"/>
                  <a:ea typeface="楷体" panose="02010609060101010101" pitchFamily="49" charset="-122"/>
                </a:rPr>
                <a:t>A</a:t>
              </a:r>
              <a:r>
                <a:rPr lang="en-US" altLang="zh-CN" b="0" baseline="-25000" dirty="0">
                  <a:solidFill>
                    <a:schemeClr val="bg1"/>
                  </a:solidFill>
                  <a:latin typeface="楷体" panose="02010609060101010101" pitchFamily="49" charset="-122"/>
                  <a:ea typeface="楷体" panose="02010609060101010101" pitchFamily="49" charset="-122"/>
                </a:rPr>
                <a:t>0</a:t>
              </a:r>
              <a:endParaRPr lang="en-US" altLang="zh-CN" sz="3200" b="0" dirty="0">
                <a:solidFill>
                  <a:schemeClr val="bg1"/>
                </a:solidFill>
                <a:latin typeface="楷体" panose="02010609060101010101" pitchFamily="49" charset="-122"/>
                <a:ea typeface="楷体" panose="02010609060101010101" pitchFamily="49" charset="-122"/>
              </a:endParaRPr>
            </a:p>
          </p:txBody>
        </p:sp>
        <p:sp>
          <p:nvSpPr>
            <p:cNvPr id="25" name="Text Box 22">
              <a:extLst>
                <a:ext uri="{FF2B5EF4-FFF2-40B4-BE49-F238E27FC236}">
                  <a16:creationId xmlns:a16="http://schemas.microsoft.com/office/drawing/2014/main" id="{3ED033F4-F333-452B-9F31-43296E90417F}"/>
                </a:ext>
              </a:extLst>
            </p:cNvPr>
            <p:cNvSpPr txBox="1">
              <a:spLocks noChangeArrowheads="1"/>
            </p:cNvSpPr>
            <p:nvPr/>
          </p:nvSpPr>
          <p:spPr bwMode="auto">
            <a:xfrm>
              <a:off x="2939" y="1809"/>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dirty="0">
                  <a:solidFill>
                    <a:schemeClr val="bg1"/>
                  </a:solidFill>
                  <a:latin typeface="楷体" panose="02010609060101010101" pitchFamily="49" charset="-122"/>
                  <a:ea typeface="楷体" panose="02010609060101010101" pitchFamily="49" charset="-122"/>
                </a:rPr>
                <a:t>Y</a:t>
              </a:r>
              <a:r>
                <a:rPr lang="en-US" altLang="zh-CN" sz="1600" b="0" dirty="0">
                  <a:solidFill>
                    <a:schemeClr val="bg1"/>
                  </a:solidFill>
                  <a:latin typeface="楷体" panose="02010609060101010101" pitchFamily="49" charset="-122"/>
                  <a:ea typeface="楷体" panose="02010609060101010101" pitchFamily="49" charset="-122"/>
                </a:rPr>
                <a:t>0</a:t>
              </a:r>
            </a:p>
          </p:txBody>
        </p:sp>
        <p:sp>
          <p:nvSpPr>
            <p:cNvPr id="26" name="Text Box 23">
              <a:extLst>
                <a:ext uri="{FF2B5EF4-FFF2-40B4-BE49-F238E27FC236}">
                  <a16:creationId xmlns:a16="http://schemas.microsoft.com/office/drawing/2014/main" id="{AD73175C-7A31-4DC4-BE5A-ABF4A08DC260}"/>
                </a:ext>
              </a:extLst>
            </p:cNvPr>
            <p:cNvSpPr txBox="1">
              <a:spLocks noChangeArrowheads="1"/>
            </p:cNvSpPr>
            <p:nvPr/>
          </p:nvSpPr>
          <p:spPr bwMode="auto">
            <a:xfrm>
              <a:off x="2939" y="3681"/>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dirty="0">
                  <a:solidFill>
                    <a:schemeClr val="bg1"/>
                  </a:solidFill>
                  <a:latin typeface="楷体" panose="02010609060101010101" pitchFamily="49" charset="-122"/>
                  <a:ea typeface="楷体" panose="02010609060101010101" pitchFamily="49" charset="-122"/>
                </a:rPr>
                <a:t>Y</a:t>
              </a:r>
              <a:r>
                <a:rPr lang="en-US" altLang="zh-CN" sz="1600" b="0" dirty="0">
                  <a:solidFill>
                    <a:schemeClr val="bg1"/>
                  </a:solidFill>
                  <a:latin typeface="楷体" panose="02010609060101010101" pitchFamily="49" charset="-122"/>
                  <a:ea typeface="楷体" panose="02010609060101010101" pitchFamily="49" charset="-122"/>
                </a:rPr>
                <a:t>3</a:t>
              </a:r>
              <a:endParaRPr lang="en-US" altLang="zh-CN" sz="3200" b="0" dirty="0">
                <a:solidFill>
                  <a:schemeClr val="bg1"/>
                </a:solidFill>
                <a:latin typeface="楷体" panose="02010609060101010101" pitchFamily="49" charset="-122"/>
                <a:ea typeface="楷体" panose="02010609060101010101" pitchFamily="49" charset="-122"/>
              </a:endParaRPr>
            </a:p>
          </p:txBody>
        </p:sp>
        <p:sp>
          <p:nvSpPr>
            <p:cNvPr id="27" name="Text Box 24">
              <a:extLst>
                <a:ext uri="{FF2B5EF4-FFF2-40B4-BE49-F238E27FC236}">
                  <a16:creationId xmlns:a16="http://schemas.microsoft.com/office/drawing/2014/main" id="{AB5C98AB-A295-4D09-8A66-1DBE7D1BF339}"/>
                </a:ext>
              </a:extLst>
            </p:cNvPr>
            <p:cNvSpPr txBox="1">
              <a:spLocks noChangeArrowheads="1"/>
            </p:cNvSpPr>
            <p:nvPr/>
          </p:nvSpPr>
          <p:spPr bwMode="auto">
            <a:xfrm>
              <a:off x="2939" y="2388"/>
              <a:ext cx="43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1600" b="0" dirty="0">
                  <a:solidFill>
                    <a:schemeClr val="bg1"/>
                  </a:solidFill>
                  <a:latin typeface="楷体" panose="02010609060101010101" pitchFamily="49" charset="-122"/>
                  <a:ea typeface="楷体" panose="02010609060101010101" pitchFamily="49" charset="-122"/>
                </a:rPr>
                <a:t>   •</a:t>
              </a:r>
            </a:p>
          </p:txBody>
        </p:sp>
        <p:sp>
          <p:nvSpPr>
            <p:cNvPr id="28" name="Text Box 26">
              <a:extLst>
                <a:ext uri="{FF2B5EF4-FFF2-40B4-BE49-F238E27FC236}">
                  <a16:creationId xmlns:a16="http://schemas.microsoft.com/office/drawing/2014/main" id="{67607C86-D729-4082-A890-E8D27770A98B}"/>
                </a:ext>
              </a:extLst>
            </p:cNvPr>
            <p:cNvSpPr txBox="1">
              <a:spLocks noChangeArrowheads="1"/>
            </p:cNvSpPr>
            <p:nvPr/>
          </p:nvSpPr>
          <p:spPr bwMode="auto">
            <a:xfrm>
              <a:off x="2939" y="2916"/>
              <a:ext cx="38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1600" b="0">
                  <a:solidFill>
                    <a:schemeClr val="bg1"/>
                  </a:solidFill>
                  <a:latin typeface="楷体" panose="02010609060101010101" pitchFamily="49" charset="-122"/>
                  <a:ea typeface="楷体" panose="02010609060101010101" pitchFamily="49" charset="-122"/>
                </a:rPr>
                <a:t>   •</a:t>
              </a:r>
            </a:p>
          </p:txBody>
        </p:sp>
        <p:sp>
          <p:nvSpPr>
            <p:cNvPr id="29" name="Text Box 27">
              <a:extLst>
                <a:ext uri="{FF2B5EF4-FFF2-40B4-BE49-F238E27FC236}">
                  <a16:creationId xmlns:a16="http://schemas.microsoft.com/office/drawing/2014/main" id="{95D4750C-56DA-42C7-B93D-D96178534FC2}"/>
                </a:ext>
              </a:extLst>
            </p:cNvPr>
            <p:cNvSpPr txBox="1">
              <a:spLocks noChangeArrowheads="1"/>
            </p:cNvSpPr>
            <p:nvPr/>
          </p:nvSpPr>
          <p:spPr bwMode="auto">
            <a:xfrm>
              <a:off x="2939" y="2721"/>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1600" b="0">
                  <a:solidFill>
                    <a:schemeClr val="bg1"/>
                  </a:solidFill>
                  <a:latin typeface="楷体" panose="02010609060101010101" pitchFamily="49" charset="-122"/>
                  <a:ea typeface="楷体" panose="02010609060101010101" pitchFamily="49" charset="-122"/>
                </a:rPr>
                <a:t>   </a:t>
              </a:r>
            </a:p>
          </p:txBody>
        </p:sp>
        <p:sp>
          <p:nvSpPr>
            <p:cNvPr id="33" name="Line 28">
              <a:extLst>
                <a:ext uri="{FF2B5EF4-FFF2-40B4-BE49-F238E27FC236}">
                  <a16:creationId xmlns:a16="http://schemas.microsoft.com/office/drawing/2014/main" id="{D8BD59E0-0115-42B4-A846-0F623CC7BA7F}"/>
                </a:ext>
              </a:extLst>
            </p:cNvPr>
            <p:cNvSpPr>
              <a:spLocks noChangeShapeType="1"/>
            </p:cNvSpPr>
            <p:nvPr/>
          </p:nvSpPr>
          <p:spPr bwMode="auto">
            <a:xfrm>
              <a:off x="2960" y="1857"/>
              <a:ext cx="240"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34" name="Line 29">
              <a:extLst>
                <a:ext uri="{FF2B5EF4-FFF2-40B4-BE49-F238E27FC236}">
                  <a16:creationId xmlns:a16="http://schemas.microsoft.com/office/drawing/2014/main" id="{AEAD9F2F-2A1C-4C1E-8FC1-1FC9B468A732}"/>
                </a:ext>
              </a:extLst>
            </p:cNvPr>
            <p:cNvSpPr>
              <a:spLocks noChangeShapeType="1"/>
            </p:cNvSpPr>
            <p:nvPr/>
          </p:nvSpPr>
          <p:spPr bwMode="auto">
            <a:xfrm>
              <a:off x="2969" y="3729"/>
              <a:ext cx="240"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36" name="Line 30">
              <a:extLst>
                <a:ext uri="{FF2B5EF4-FFF2-40B4-BE49-F238E27FC236}">
                  <a16:creationId xmlns:a16="http://schemas.microsoft.com/office/drawing/2014/main" id="{37ADD6FB-B167-401E-8F49-58E48C64917E}"/>
                </a:ext>
              </a:extLst>
            </p:cNvPr>
            <p:cNvSpPr>
              <a:spLocks noChangeShapeType="1"/>
            </p:cNvSpPr>
            <p:nvPr/>
          </p:nvSpPr>
          <p:spPr bwMode="auto">
            <a:xfrm>
              <a:off x="1883" y="3777"/>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37" name="Line 31">
              <a:extLst>
                <a:ext uri="{FF2B5EF4-FFF2-40B4-BE49-F238E27FC236}">
                  <a16:creationId xmlns:a16="http://schemas.microsoft.com/office/drawing/2014/main" id="{8C8E832C-7AF5-44D7-AF36-D849276DA9B6}"/>
                </a:ext>
              </a:extLst>
            </p:cNvPr>
            <p:cNvSpPr>
              <a:spLocks noChangeShapeType="1"/>
            </p:cNvSpPr>
            <p:nvPr/>
          </p:nvSpPr>
          <p:spPr bwMode="auto">
            <a:xfrm>
              <a:off x="1883" y="3441"/>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38" name="Line 35">
              <a:extLst>
                <a:ext uri="{FF2B5EF4-FFF2-40B4-BE49-F238E27FC236}">
                  <a16:creationId xmlns:a16="http://schemas.microsoft.com/office/drawing/2014/main" id="{9FACEF6D-9ACC-48CD-9CB9-DB86EC43C8BB}"/>
                </a:ext>
              </a:extLst>
            </p:cNvPr>
            <p:cNvSpPr>
              <a:spLocks noChangeShapeType="1"/>
            </p:cNvSpPr>
            <p:nvPr/>
          </p:nvSpPr>
          <p:spPr bwMode="auto">
            <a:xfrm>
              <a:off x="1883" y="2079"/>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grpSp>
      <p:sp>
        <p:nvSpPr>
          <p:cNvPr id="39" name="Line 28">
            <a:extLst>
              <a:ext uri="{FF2B5EF4-FFF2-40B4-BE49-F238E27FC236}">
                <a16:creationId xmlns:a16="http://schemas.microsoft.com/office/drawing/2014/main" id="{0F9B5813-103B-4A16-9A6E-AF4A7F64FFB5}"/>
              </a:ext>
            </a:extLst>
          </p:cNvPr>
          <p:cNvSpPr>
            <a:spLocks noChangeShapeType="1"/>
          </p:cNvSpPr>
          <p:nvPr/>
        </p:nvSpPr>
        <p:spPr bwMode="auto">
          <a:xfrm>
            <a:off x="491709" y="2242786"/>
            <a:ext cx="317682"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706849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19</a:t>
            </a:fld>
            <a:endParaRPr lang="zh-CN" altLang="en-US"/>
          </a:p>
        </p:txBody>
      </p:sp>
      <p:sp>
        <p:nvSpPr>
          <p:cNvPr id="35" name="Text Box 5"/>
          <p:cNvSpPr txBox="1"/>
          <p:nvPr/>
        </p:nvSpPr>
        <p:spPr>
          <a:xfrm>
            <a:off x="137141" y="762370"/>
            <a:ext cx="8867447" cy="702308"/>
          </a:xfrm>
          <a:prstGeom prst="rect">
            <a:avLst/>
          </a:prstGeom>
          <a:noFill/>
          <a:ln w="9525">
            <a:noFill/>
          </a:ln>
        </p:spPr>
        <p:txBody>
          <a:bodyPr wrap="square" anchor="t">
            <a:spAutoFit/>
          </a:bodyPr>
          <a:lstStyle/>
          <a:p>
            <a:pPr>
              <a:lnSpc>
                <a:spcPct val="170000"/>
              </a:lnSpc>
            </a:pPr>
            <a:r>
              <a:rPr lang="en-US" altLang="zh-CN" sz="2800" b="1" dirty="0">
                <a:solidFill>
                  <a:schemeClr val="accent2"/>
                </a:solidFill>
                <a:latin typeface="楷体" panose="02010609060101010101" pitchFamily="49" charset="-122"/>
                <a:ea typeface="楷体" panose="02010609060101010101" pitchFamily="49" charset="-122"/>
              </a:rPr>
              <a:t>3</a:t>
            </a:r>
            <a:r>
              <a:rPr lang="zh-CN" altLang="en-US" sz="2800" b="1" dirty="0">
                <a:solidFill>
                  <a:schemeClr val="accent2"/>
                </a:solidFill>
                <a:latin typeface="楷体" panose="02010609060101010101" pitchFamily="49" charset="-122"/>
                <a:ea typeface="楷体" panose="02010609060101010101" pitchFamily="49" charset="-122"/>
              </a:rPr>
              <a:t>）双</a:t>
            </a:r>
            <a:r>
              <a:rPr lang="en-US" altLang="zh-CN" sz="2800" b="1" dirty="0">
                <a:solidFill>
                  <a:schemeClr val="accent2"/>
                </a:solidFill>
                <a:latin typeface="楷体" panose="02010609060101010101" pitchFamily="49" charset="-122"/>
                <a:ea typeface="楷体" panose="02010609060101010101" pitchFamily="49" charset="-122"/>
              </a:rPr>
              <a:t>2-4</a:t>
            </a:r>
            <a:r>
              <a:rPr lang="zh-CN" altLang="en-US" sz="2800" b="1" dirty="0">
                <a:solidFill>
                  <a:schemeClr val="accent2"/>
                </a:solidFill>
                <a:latin typeface="楷体" panose="02010609060101010101" pitchFamily="49" charset="-122"/>
                <a:ea typeface="楷体" panose="02010609060101010101" pitchFamily="49" charset="-122"/>
              </a:rPr>
              <a:t>译码器如何转换为</a:t>
            </a:r>
            <a:r>
              <a:rPr lang="en-US" altLang="zh-CN" sz="2800" b="1" dirty="0">
                <a:solidFill>
                  <a:schemeClr val="accent2"/>
                </a:solidFill>
                <a:latin typeface="楷体" panose="02010609060101010101" pitchFamily="49" charset="-122"/>
                <a:ea typeface="楷体" panose="02010609060101010101" pitchFamily="49" charset="-122"/>
              </a:rPr>
              <a:t>3-8</a:t>
            </a:r>
            <a:r>
              <a:rPr lang="zh-CN" altLang="en-US" sz="2800" b="1" dirty="0">
                <a:solidFill>
                  <a:schemeClr val="accent2"/>
                </a:solidFill>
                <a:latin typeface="楷体" panose="02010609060101010101" pitchFamily="49" charset="-122"/>
                <a:ea typeface="楷体" panose="02010609060101010101" pitchFamily="49" charset="-122"/>
              </a:rPr>
              <a:t>译码器</a:t>
            </a:r>
            <a:endParaRPr lang="en-US" altLang="zh-CN" sz="2800" b="1" dirty="0">
              <a:solidFill>
                <a:schemeClr val="accent2"/>
              </a:solidFill>
              <a:latin typeface="楷体" panose="02010609060101010101" pitchFamily="49" charset="-122"/>
              <a:ea typeface="楷体" panose="02010609060101010101" pitchFamily="49" charset="-122"/>
            </a:endParaRPr>
          </a:p>
        </p:txBody>
      </p:sp>
      <p:pic>
        <p:nvPicPr>
          <p:cNvPr id="40" name="图片 39" descr="https://gss0.baidu.com/9vo3dSag_xI4khGko9WTAnF6hhy/zhidao/wh%3D600%2C800/sign=580b5a8f277f9e2f7060150e2f00c51c/d31b0ef41bd5ad6e24448c8381cb39dbb6fd3c1e.jpg">
            <a:extLst>
              <a:ext uri="{FF2B5EF4-FFF2-40B4-BE49-F238E27FC236}">
                <a16:creationId xmlns:a16="http://schemas.microsoft.com/office/drawing/2014/main" id="{939BF1C9-67A5-41E0-9E75-2018D5C4F4A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82556" y="1952861"/>
            <a:ext cx="7376616" cy="3725193"/>
          </a:xfrm>
          <a:prstGeom prst="rect">
            <a:avLst/>
          </a:prstGeom>
          <a:noFill/>
          <a:ln>
            <a:noFill/>
          </a:ln>
        </p:spPr>
      </p:pic>
    </p:spTree>
    <p:extLst>
      <p:ext uri="{BB962C8B-B14F-4D97-AF65-F5344CB8AC3E}">
        <p14:creationId xmlns:p14="http://schemas.microsoft.com/office/powerpoint/2010/main" val="41690250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p:cTn id="12" dur="500" fill="hold"/>
                                        <p:tgtEl>
                                          <p:spTgt spid="40"/>
                                        </p:tgtEl>
                                        <p:attrNameLst>
                                          <p:attrName>ppt_w</p:attrName>
                                        </p:attrNameLst>
                                      </p:cBhvr>
                                      <p:tavLst>
                                        <p:tav tm="0">
                                          <p:val>
                                            <p:fltVal val="0"/>
                                          </p:val>
                                        </p:tav>
                                        <p:tav tm="100000">
                                          <p:val>
                                            <p:strVal val="#ppt_w"/>
                                          </p:val>
                                        </p:tav>
                                      </p:tavLst>
                                    </p:anim>
                                    <p:anim calcmode="lin" valueType="num">
                                      <p:cBhvr>
                                        <p:cTn id="13" dur="500" fill="hold"/>
                                        <p:tgtEl>
                                          <p:spTgt spid="40"/>
                                        </p:tgtEl>
                                        <p:attrNameLst>
                                          <p:attrName>ppt_h</p:attrName>
                                        </p:attrNameLst>
                                      </p:cBhvr>
                                      <p:tavLst>
                                        <p:tav tm="0">
                                          <p:val>
                                            <p:fltVal val="0"/>
                                          </p:val>
                                        </p:tav>
                                        <p:tav tm="100000">
                                          <p:val>
                                            <p:strVal val="#ppt_h"/>
                                          </p:val>
                                        </p:tav>
                                      </p:tavLst>
                                    </p:anim>
                                    <p:animEffect transition="in" filter="fade">
                                      <p:cBhvr>
                                        <p:cTn id="1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30437" t="623" r="9645" b="-623"/>
          <a:stretch>
            <a:fillRect/>
          </a:stretch>
        </p:blipFill>
        <p:spPr>
          <a:xfrm>
            <a:off x="2939643" y="0"/>
            <a:ext cx="6220936" cy="6904284"/>
          </a:xfrm>
          <a:prstGeom prst="rect">
            <a:avLst/>
          </a:prstGeom>
          <a:solidFill>
            <a:schemeClr val="bg1">
              <a:alpha val="43000"/>
            </a:schemeClr>
          </a:solidFill>
        </p:spPr>
      </p:pic>
      <p:sp>
        <p:nvSpPr>
          <p:cNvPr id="7" name="矩形 6"/>
          <p:cNvSpPr/>
          <p:nvPr/>
        </p:nvSpPr>
        <p:spPr>
          <a:xfrm>
            <a:off x="2939643" y="0"/>
            <a:ext cx="6220936" cy="6858000"/>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2939644"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等线" panose="02010600030101010101" pitchFamily="2" charset="-122"/>
              <a:ea typeface="等线" panose="02010600030101010101" pitchFamily="2" charset="-122"/>
            </a:endParaRPr>
          </a:p>
        </p:txBody>
      </p:sp>
      <p:sp>
        <p:nvSpPr>
          <p:cNvPr id="6" name="文本框 5"/>
          <p:cNvSpPr txBox="1"/>
          <p:nvPr/>
        </p:nvSpPr>
        <p:spPr>
          <a:xfrm>
            <a:off x="522574" y="2340080"/>
            <a:ext cx="1979291" cy="2177840"/>
          </a:xfrm>
          <a:prstGeom prst="rect">
            <a:avLst/>
          </a:prstGeom>
          <a:noFill/>
        </p:spPr>
        <p:txBody>
          <a:bodyPr wrap="square" rtlCol="0">
            <a:spAutoFit/>
          </a:bodyPr>
          <a:lstStyle/>
          <a:p>
            <a:pPr lvl="0" algn="dist">
              <a:lnSpc>
                <a:spcPct val="150000"/>
              </a:lnSpc>
              <a:defRPr/>
            </a:pPr>
            <a:r>
              <a:rPr lang="zh-CN" altLang="en-US" sz="4800" dirty="0">
                <a:solidFill>
                  <a:prstClr val="white"/>
                </a:solidFill>
                <a:latin typeface="微软雅黑" panose="020B0503020204020204" pitchFamily="34" charset="-122"/>
                <a:ea typeface="微软雅黑" panose="020B0503020204020204" pitchFamily="34" charset="-122"/>
              </a:rPr>
              <a:t>主要内容</a:t>
            </a:r>
          </a:p>
        </p:txBody>
      </p:sp>
      <p:sp>
        <p:nvSpPr>
          <p:cNvPr id="13" name="椭圆 12"/>
          <p:cNvSpPr/>
          <p:nvPr/>
        </p:nvSpPr>
        <p:spPr>
          <a:xfrm>
            <a:off x="3704772" y="1769449"/>
            <a:ext cx="347605" cy="34760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350" dirty="0">
                <a:solidFill>
                  <a:prstClr val="white"/>
                </a:solidFill>
                <a:latin typeface="微软雅黑" panose="020B0503020204020204" pitchFamily="34" charset="-122"/>
                <a:ea typeface="微软雅黑" panose="020B0503020204020204" pitchFamily="34" charset="-122"/>
              </a:rPr>
              <a:t>1</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4" name="椭圆 13"/>
          <p:cNvSpPr/>
          <p:nvPr/>
        </p:nvSpPr>
        <p:spPr>
          <a:xfrm>
            <a:off x="3704772" y="2621617"/>
            <a:ext cx="347605" cy="34760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350" dirty="0">
                <a:solidFill>
                  <a:prstClr val="white"/>
                </a:solidFill>
                <a:latin typeface="微软雅黑" panose="020B0503020204020204" pitchFamily="34" charset="-122"/>
                <a:ea typeface="微软雅黑" panose="020B0503020204020204" pitchFamily="34" charset="-122"/>
              </a:rPr>
              <a:t>2</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5" name="椭圆 14"/>
          <p:cNvSpPr/>
          <p:nvPr/>
        </p:nvSpPr>
        <p:spPr>
          <a:xfrm>
            <a:off x="3704772" y="3473785"/>
            <a:ext cx="347605" cy="34760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350" dirty="0">
                <a:solidFill>
                  <a:prstClr val="white"/>
                </a:solidFill>
                <a:latin typeface="微软雅黑" panose="020B0503020204020204" pitchFamily="34" charset="-122"/>
                <a:ea typeface="微软雅黑" panose="020B0503020204020204" pitchFamily="34" charset="-122"/>
              </a:rPr>
              <a:t>3</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146638" y="3374660"/>
            <a:ext cx="3389539" cy="523220"/>
          </a:xfrm>
          <a:prstGeom prst="rect">
            <a:avLst/>
          </a:prstGeom>
          <a:noFill/>
        </p:spPr>
        <p:txBody>
          <a:bodyPr wrap="square" rtlCol="0">
            <a:spAutoFit/>
          </a:bodyPr>
          <a:lstStyle/>
          <a:p>
            <a:pPr>
              <a:defRPr/>
            </a:pPr>
            <a:r>
              <a:rPr lang="zh-CN" altLang="en-US" sz="2800" b="1" dirty="0">
                <a:solidFill>
                  <a:srgbClr val="0563C1"/>
                </a:solidFill>
                <a:latin typeface="楷体" panose="02010609060101010101" pitchFamily="49" charset="-122"/>
                <a:ea typeface="楷体" panose="02010609060101010101" pitchFamily="49" charset="-122"/>
              </a:rPr>
              <a:t>主存储器组织</a:t>
            </a:r>
          </a:p>
        </p:txBody>
      </p:sp>
      <p:sp>
        <p:nvSpPr>
          <p:cNvPr id="18" name="文本框 17"/>
          <p:cNvSpPr txBox="1"/>
          <p:nvPr/>
        </p:nvSpPr>
        <p:spPr>
          <a:xfrm>
            <a:off x="4146638" y="1666510"/>
            <a:ext cx="3415091" cy="523220"/>
          </a:xfrm>
          <a:prstGeom prst="rect">
            <a:avLst/>
          </a:prstGeom>
          <a:noFill/>
        </p:spPr>
        <p:txBody>
          <a:bodyPr wrap="square" rtlCol="0">
            <a:spAutoFit/>
          </a:bodyPr>
          <a:lstStyle/>
          <a:p>
            <a:pPr lvl="0">
              <a:defRPr/>
            </a:pPr>
            <a:r>
              <a:rPr lang="zh-CN" altLang="en-US" sz="2800" b="1" dirty="0">
                <a:latin typeface="楷体" panose="02010609060101010101" pitchFamily="49" charset="-122"/>
                <a:ea typeface="楷体" panose="02010609060101010101" pitchFamily="49" charset="-122"/>
              </a:rPr>
              <a:t>概述</a:t>
            </a:r>
          </a:p>
        </p:txBody>
      </p:sp>
      <p:sp>
        <p:nvSpPr>
          <p:cNvPr id="19" name="文本框 18"/>
          <p:cNvSpPr txBox="1"/>
          <p:nvPr/>
        </p:nvSpPr>
        <p:spPr>
          <a:xfrm>
            <a:off x="4146638" y="2520585"/>
            <a:ext cx="3797777" cy="523220"/>
          </a:xfrm>
          <a:prstGeom prst="rect">
            <a:avLst/>
          </a:prstGeom>
          <a:noFill/>
        </p:spPr>
        <p:txBody>
          <a:bodyPr wrap="square" rtlCol="0">
            <a:spAutoFit/>
          </a:bodyPr>
          <a:lstStyle/>
          <a:p>
            <a:pPr lvl="0">
              <a:defRPr/>
            </a:pPr>
            <a:r>
              <a:rPr lang="zh-CN" altLang="en-US" sz="2800" b="1" dirty="0">
                <a:solidFill>
                  <a:prstClr val="black"/>
                </a:solidFill>
                <a:latin typeface="楷体" panose="02010609060101010101" pitchFamily="49" charset="-122"/>
                <a:ea typeface="楷体" panose="02010609060101010101" pitchFamily="49" charset="-122"/>
              </a:rPr>
              <a:t>半导体存储器</a:t>
            </a:r>
          </a:p>
        </p:txBody>
      </p: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
        <p:nvSpPr>
          <p:cNvPr id="22" name="椭圆 21">
            <a:extLst>
              <a:ext uri="{FF2B5EF4-FFF2-40B4-BE49-F238E27FC236}">
                <a16:creationId xmlns:a16="http://schemas.microsoft.com/office/drawing/2014/main" id="{21ADD485-E0E0-4836-8EE9-6806D8013258}"/>
              </a:ext>
            </a:extLst>
          </p:cNvPr>
          <p:cNvSpPr/>
          <p:nvPr/>
        </p:nvSpPr>
        <p:spPr>
          <a:xfrm>
            <a:off x="3704772" y="4325953"/>
            <a:ext cx="347605" cy="34760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350" dirty="0">
                <a:solidFill>
                  <a:prstClr val="white"/>
                </a:solidFill>
                <a:latin typeface="微软雅黑" panose="020B0503020204020204" pitchFamily="34" charset="-122"/>
                <a:ea typeface="微软雅黑" panose="020B0503020204020204" pitchFamily="34" charset="-122"/>
              </a:rPr>
              <a:t>4</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36F6B514-A15F-45D7-9EE1-6358302BD334}"/>
              </a:ext>
            </a:extLst>
          </p:cNvPr>
          <p:cNvSpPr txBox="1"/>
          <p:nvPr/>
        </p:nvSpPr>
        <p:spPr>
          <a:xfrm>
            <a:off x="4146638" y="4228735"/>
            <a:ext cx="4481633" cy="523220"/>
          </a:xfrm>
          <a:prstGeom prst="rect">
            <a:avLst/>
          </a:prstGeom>
          <a:noFill/>
        </p:spPr>
        <p:txBody>
          <a:bodyPr wrap="square" rtlCol="0">
            <a:spAutoFit/>
          </a:bodyPr>
          <a:lstStyle/>
          <a:p>
            <a:pPr lvl="0">
              <a:defRPr/>
            </a:pPr>
            <a:r>
              <a:rPr lang="zh-CN" altLang="en-US" sz="2800" b="1" dirty="0">
                <a:solidFill>
                  <a:prstClr val="black"/>
                </a:solidFill>
                <a:latin typeface="楷体" panose="02010609060101010101" pitchFamily="49" charset="-122"/>
                <a:ea typeface="楷体" panose="02010609060101010101" pitchFamily="49" charset="-122"/>
              </a:rPr>
              <a:t>磁表面存储器</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20</a:t>
            </a:fld>
            <a:endParaRPr lang="zh-CN" altLang="en-US"/>
          </a:p>
        </p:txBody>
      </p:sp>
      <p:sp>
        <p:nvSpPr>
          <p:cNvPr id="35" name="Text Box 5"/>
          <p:cNvSpPr txBox="1"/>
          <p:nvPr/>
        </p:nvSpPr>
        <p:spPr>
          <a:xfrm>
            <a:off x="137141" y="762370"/>
            <a:ext cx="8867447" cy="5614422"/>
          </a:xfrm>
          <a:prstGeom prst="rect">
            <a:avLst/>
          </a:prstGeom>
          <a:noFill/>
          <a:ln w="9525">
            <a:noFill/>
          </a:ln>
        </p:spPr>
        <p:txBody>
          <a:bodyPr wrap="square" anchor="t">
            <a:spAutoFit/>
          </a:bodyPr>
          <a:lstStyle/>
          <a:p>
            <a:pPr>
              <a:lnSpc>
                <a:spcPct val="130000"/>
              </a:lnSpc>
            </a:pPr>
            <a:r>
              <a:rPr lang="en-US" altLang="zh-CN" sz="2800" b="1" dirty="0">
                <a:solidFill>
                  <a:srgbClr val="0563C1"/>
                </a:solidFill>
                <a:latin typeface="楷体" panose="02010609060101010101" pitchFamily="49" charset="-122"/>
                <a:ea typeface="楷体" panose="02010609060101010101" pitchFamily="49" charset="-122"/>
              </a:rPr>
              <a:t>2</a:t>
            </a:r>
            <a:r>
              <a:rPr lang="zh-CN" altLang="en-US" sz="2800" b="1" dirty="0">
                <a:solidFill>
                  <a:srgbClr val="0563C1"/>
                </a:solidFill>
                <a:latin typeface="楷体" panose="02010609060101010101" pitchFamily="49" charset="-122"/>
                <a:ea typeface="楷体" panose="02010609060101010101" pitchFamily="49" charset="-122"/>
              </a:rPr>
              <a:t>、地址译码方法</a:t>
            </a:r>
            <a:endParaRPr lang="en-US" altLang="zh-CN" sz="2800" b="1" dirty="0">
              <a:solidFill>
                <a:schemeClr val="accent2"/>
              </a:solidFill>
              <a:latin typeface="楷体" panose="02010609060101010101" pitchFamily="49" charset="-122"/>
              <a:ea typeface="楷体" panose="02010609060101010101" pitchFamily="49" charset="-122"/>
            </a:endParaRPr>
          </a:p>
          <a:p>
            <a:pPr>
              <a:lnSpc>
                <a:spcPct val="130000"/>
              </a:lnSpc>
            </a:pPr>
            <a:r>
              <a:rPr lang="en-US" altLang="zh-CN" sz="2800" b="1" dirty="0">
                <a:solidFill>
                  <a:schemeClr val="accent2"/>
                </a:solidFill>
                <a:latin typeface="楷体" panose="02010609060101010101" pitchFamily="49" charset="-122"/>
                <a:ea typeface="楷体" panose="02010609060101010101" pitchFamily="49" charset="-122"/>
              </a:rPr>
              <a:t>1</a:t>
            </a:r>
            <a:r>
              <a:rPr lang="zh-CN" altLang="en-US" sz="2800" b="1" dirty="0">
                <a:solidFill>
                  <a:schemeClr val="accent2"/>
                </a:solidFill>
                <a:latin typeface="楷体" panose="02010609060101010101" pitchFamily="49" charset="-122"/>
                <a:ea typeface="楷体" panose="02010609060101010101" pitchFamily="49" charset="-122"/>
              </a:rPr>
              <a:t>）全地址译码方式</a:t>
            </a:r>
            <a:endParaRPr lang="en-US" altLang="zh-CN" sz="2800" b="1" dirty="0">
              <a:solidFill>
                <a:schemeClr val="accent2"/>
              </a:solidFill>
              <a:latin typeface="楷体" panose="02010609060101010101" pitchFamily="49" charset="-122"/>
              <a:ea typeface="楷体" panose="02010609060101010101" pitchFamily="49" charset="-122"/>
            </a:endParaRPr>
          </a:p>
          <a:p>
            <a:pPr>
              <a:lnSpc>
                <a:spcPct val="130000"/>
              </a:lnSpc>
            </a:pPr>
            <a:r>
              <a:rPr lang="zh-CN" altLang="en-US" sz="2800" b="1" dirty="0">
                <a:latin typeface="楷体" panose="02010609060101010101" pitchFamily="49" charset="-122"/>
                <a:ea typeface="楷体" panose="02010609060101010101" pitchFamily="49" charset="-122"/>
              </a:rPr>
              <a:t>就是构成存储器时要使用全部地址总线信号，即所有的高位地址信号都用来作为译码器的输入，低位地址信号接存储芯片的地址输入线，从而使存储器芯片上的每一个单元在整个内存空间中具有唯一的地址。</a:t>
            </a:r>
          </a:p>
          <a:p>
            <a:pPr>
              <a:lnSpc>
                <a:spcPct val="130000"/>
              </a:lnSpc>
            </a:pPr>
            <a:r>
              <a:rPr lang="en-US" altLang="zh-CN" sz="2800" b="1" dirty="0">
                <a:solidFill>
                  <a:schemeClr val="accent2"/>
                </a:solidFill>
                <a:latin typeface="楷体" panose="02010609060101010101" pitchFamily="49" charset="-122"/>
                <a:ea typeface="楷体" panose="02010609060101010101" pitchFamily="49" charset="-122"/>
              </a:rPr>
              <a:t>2</a:t>
            </a:r>
            <a:r>
              <a:rPr lang="zh-CN" altLang="en-US" sz="2800" b="1" dirty="0">
                <a:solidFill>
                  <a:schemeClr val="accent2"/>
                </a:solidFill>
                <a:latin typeface="楷体" panose="02010609060101010101" pitchFamily="49" charset="-122"/>
                <a:ea typeface="楷体" panose="02010609060101010101" pitchFamily="49" charset="-122"/>
              </a:rPr>
              <a:t>）部分地址译码方式</a:t>
            </a:r>
            <a:endParaRPr lang="en-US" altLang="zh-CN" sz="2800" b="1" dirty="0">
              <a:solidFill>
                <a:schemeClr val="accent2"/>
              </a:solidFill>
              <a:latin typeface="楷体" panose="02010609060101010101" pitchFamily="49" charset="-122"/>
              <a:ea typeface="楷体" panose="02010609060101010101" pitchFamily="49" charset="-122"/>
            </a:endParaRPr>
          </a:p>
          <a:p>
            <a:pPr>
              <a:lnSpc>
                <a:spcPct val="130000"/>
              </a:lnSpc>
            </a:pPr>
            <a:r>
              <a:rPr lang="zh-CN" altLang="en-US" sz="2800" b="1" dirty="0">
                <a:latin typeface="楷体" panose="02010609060101010101" pitchFamily="49" charset="-122"/>
                <a:ea typeface="楷体" panose="02010609060101010101" pitchFamily="49" charset="-122"/>
              </a:rPr>
              <a:t>就是仅把地址总线的一部分地址信号线与存储器连接，通常是用高位地址信号的一部分（而不是全部）作为片选译码信号；低位地址信号接存储芯片的地址输入线。</a:t>
            </a:r>
          </a:p>
        </p:txBody>
      </p:sp>
    </p:spTree>
    <p:extLst>
      <p:ext uri="{BB962C8B-B14F-4D97-AF65-F5344CB8AC3E}">
        <p14:creationId xmlns:p14="http://schemas.microsoft.com/office/powerpoint/2010/main" val="7885859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xEl>
                                              <p:pRg st="1" end="1"/>
                                            </p:txEl>
                                          </p:spTgt>
                                        </p:tgtEl>
                                        <p:attrNameLst>
                                          <p:attrName>style.visibility</p:attrName>
                                        </p:attrNameLst>
                                      </p:cBhvr>
                                      <p:to>
                                        <p:strVal val="visible"/>
                                      </p:to>
                                    </p:set>
                                    <p:animEffect transition="in" filter="wipe(left)">
                                      <p:cBhvr>
                                        <p:cTn id="12" dur="500"/>
                                        <p:tgtEl>
                                          <p:spTgt spid="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
                                            <p:txEl>
                                              <p:pRg st="2" end="2"/>
                                            </p:txEl>
                                          </p:spTgt>
                                        </p:tgtEl>
                                        <p:attrNameLst>
                                          <p:attrName>style.visibility</p:attrName>
                                        </p:attrNameLst>
                                      </p:cBhvr>
                                      <p:to>
                                        <p:strVal val="visible"/>
                                      </p:to>
                                    </p:set>
                                    <p:animEffect transition="in" filter="wipe(left)">
                                      <p:cBhvr>
                                        <p:cTn id="17" dur="500"/>
                                        <p:tgtEl>
                                          <p:spTgt spid="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
                                            <p:txEl>
                                              <p:pRg st="3" end="3"/>
                                            </p:txEl>
                                          </p:spTgt>
                                        </p:tgtEl>
                                        <p:attrNameLst>
                                          <p:attrName>style.visibility</p:attrName>
                                        </p:attrNameLst>
                                      </p:cBhvr>
                                      <p:to>
                                        <p:strVal val="visible"/>
                                      </p:to>
                                    </p:set>
                                    <p:animEffect transition="in" filter="wipe(left)">
                                      <p:cBhvr>
                                        <p:cTn id="22" dur="500"/>
                                        <p:tgtEl>
                                          <p:spTgt spid="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
                                            <p:txEl>
                                              <p:pRg st="4" end="4"/>
                                            </p:txEl>
                                          </p:spTgt>
                                        </p:tgtEl>
                                        <p:attrNameLst>
                                          <p:attrName>style.visibility</p:attrName>
                                        </p:attrNameLst>
                                      </p:cBhvr>
                                      <p:to>
                                        <p:strVal val="visible"/>
                                      </p:to>
                                    </p:set>
                                    <p:animEffect transition="in" filter="wipe(left)">
                                      <p:cBhvr>
                                        <p:cTn id="27" dur="500"/>
                                        <p:tgtEl>
                                          <p:spTgt spid="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3417F"/>
        </a:solidFill>
        <a:effectLst/>
      </p:bgPr>
    </p:bg>
    <p:spTree>
      <p:nvGrpSpPr>
        <p:cNvPr id="1" name=""/>
        <p:cNvGrpSpPr/>
        <p:nvPr/>
      </p:nvGrpSpPr>
      <p:grpSpPr>
        <a:xfrm>
          <a:off x="0" y="0"/>
          <a:ext cx="0" cy="0"/>
          <a:chOff x="0" y="0"/>
          <a:chExt cx="0" cy="0"/>
        </a:xfrm>
      </p:grpSpPr>
      <p:sp>
        <p:nvSpPr>
          <p:cNvPr id="30722" name="日期占位符 1">
            <a:extLst>
              <a:ext uri="{FF2B5EF4-FFF2-40B4-BE49-F238E27FC236}">
                <a16:creationId xmlns:a16="http://schemas.microsoft.com/office/drawing/2014/main" id="{60E1B79B-0F44-4C23-BD89-CEAA4EF70D98}"/>
              </a:ext>
            </a:extLst>
          </p:cNvPr>
          <p:cNvSpPr>
            <a:spLocks noGrp="1"/>
          </p:cNvSpPr>
          <p:nvPr>
            <p:ph type="dt" sz="quarter" idx="10"/>
          </p:nvPr>
        </p:nvSpPr>
        <p:spPr>
          <a:noFill/>
        </p:spPr>
        <p:txBody>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fld id="{22363E2B-2A3F-40A8-AEBF-1CCFD2D5BFE2}" type="datetime1">
              <a:rPr kumimoji="0" lang="zh-CN" altLang="en-US" sz="1400" smtClean="0"/>
              <a:pPr eaLnBrk="1" hangingPunct="1">
                <a:spcBef>
                  <a:spcPct val="0"/>
                </a:spcBef>
                <a:buClrTx/>
                <a:buSzTx/>
                <a:buFontTx/>
                <a:buNone/>
              </a:pPr>
              <a:t>2020/10/16</a:t>
            </a:fld>
            <a:endParaRPr kumimoji="0" lang="en-US" altLang="zh-CN" sz="1400"/>
          </a:p>
        </p:txBody>
      </p:sp>
      <p:sp>
        <p:nvSpPr>
          <p:cNvPr id="30723" name="灯片编号占位符 3">
            <a:extLst>
              <a:ext uri="{FF2B5EF4-FFF2-40B4-BE49-F238E27FC236}">
                <a16:creationId xmlns:a16="http://schemas.microsoft.com/office/drawing/2014/main" id="{7E7A2B5F-28DD-443E-AA60-38D8366065FF}"/>
              </a:ext>
            </a:extLst>
          </p:cNvPr>
          <p:cNvSpPr>
            <a:spLocks noGrp="1"/>
          </p:cNvSpPr>
          <p:nvPr>
            <p:ph type="sldNum" sz="quarter" idx="12"/>
          </p:nvPr>
        </p:nvSpPr>
        <p:spPr>
          <a:noFill/>
        </p:spPr>
        <p:txBody>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fld id="{525EE223-83CA-402E-9B85-03103FC15B71}" type="slidenum">
              <a:rPr kumimoji="0" lang="en-US" altLang="zh-CN" sz="1400"/>
              <a:pPr eaLnBrk="1" hangingPunct="1">
                <a:spcBef>
                  <a:spcPct val="0"/>
                </a:spcBef>
                <a:buClrTx/>
                <a:buSzTx/>
                <a:buFontTx/>
                <a:buNone/>
              </a:pPr>
              <a:t>21</a:t>
            </a:fld>
            <a:endParaRPr kumimoji="0" lang="en-US" altLang="zh-CN" sz="1400"/>
          </a:p>
        </p:txBody>
      </p:sp>
      <p:sp>
        <p:nvSpPr>
          <p:cNvPr id="332803" name="Text Box 3">
            <a:extLst>
              <a:ext uri="{FF2B5EF4-FFF2-40B4-BE49-F238E27FC236}">
                <a16:creationId xmlns:a16="http://schemas.microsoft.com/office/drawing/2014/main" id="{17B4BA1D-CF89-46E8-A3AE-2AE7AB5DDF1C}"/>
              </a:ext>
            </a:extLst>
          </p:cNvPr>
          <p:cNvSpPr txBox="1">
            <a:spLocks noChangeArrowheads="1"/>
          </p:cNvSpPr>
          <p:nvPr/>
        </p:nvSpPr>
        <p:spPr bwMode="auto">
          <a:xfrm>
            <a:off x="34925" y="852488"/>
            <a:ext cx="91090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marL="758825" indent="-758825"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b="1">
                <a:solidFill>
                  <a:srgbClr val="CCFFFF"/>
                </a:solidFill>
              </a:rPr>
              <a:t>例</a:t>
            </a:r>
            <a:r>
              <a:rPr lang="en-US" altLang="zh-CN" b="1">
                <a:solidFill>
                  <a:srgbClr val="CCFFFF"/>
                </a:solidFill>
              </a:rPr>
              <a:t>:  </a:t>
            </a:r>
            <a:r>
              <a:rPr lang="zh-CN" altLang="en-US" b="1">
                <a:solidFill>
                  <a:srgbClr val="CCFFFF"/>
                </a:solidFill>
              </a:rPr>
              <a:t>用</a:t>
            </a:r>
            <a:r>
              <a:rPr lang="en-US" altLang="zh-CN" b="1">
                <a:solidFill>
                  <a:srgbClr val="CCFFFF"/>
                </a:solidFill>
              </a:rPr>
              <a:t>2114(1K</a:t>
            </a:r>
            <a:r>
              <a:rPr lang="en-US" altLang="zh-CN" b="1">
                <a:solidFill>
                  <a:srgbClr val="CCFFFF"/>
                </a:solidFill>
                <a:sym typeface="Symbol" panose="05050102010706020507" pitchFamily="18" charset="2"/>
              </a:rPr>
              <a:t></a:t>
            </a:r>
            <a:r>
              <a:rPr lang="en-US" altLang="zh-CN" b="1">
                <a:solidFill>
                  <a:srgbClr val="CCFFFF"/>
                </a:solidFill>
              </a:rPr>
              <a:t>4)SRAM</a:t>
            </a:r>
            <a:r>
              <a:rPr lang="zh-CN" altLang="en-US" b="1">
                <a:solidFill>
                  <a:srgbClr val="CCFFFF"/>
                </a:solidFill>
              </a:rPr>
              <a:t>芯片组成</a:t>
            </a:r>
            <a:r>
              <a:rPr lang="en-US" altLang="zh-CN" b="1">
                <a:solidFill>
                  <a:srgbClr val="CCFFFF"/>
                </a:solidFill>
              </a:rPr>
              <a:t>2K</a:t>
            </a:r>
            <a:r>
              <a:rPr lang="en-US" altLang="zh-CN" b="1">
                <a:solidFill>
                  <a:srgbClr val="CCFFFF"/>
                </a:solidFill>
                <a:sym typeface="Symbol" panose="05050102010706020507" pitchFamily="18" charset="2"/>
              </a:rPr>
              <a:t></a:t>
            </a:r>
            <a:r>
              <a:rPr lang="en-US" altLang="zh-CN" b="1">
                <a:solidFill>
                  <a:srgbClr val="CCFFFF"/>
                </a:solidFill>
              </a:rPr>
              <a:t>8</a:t>
            </a:r>
            <a:r>
              <a:rPr lang="zh-CN" altLang="en-US" b="1">
                <a:solidFill>
                  <a:srgbClr val="CCFFFF"/>
                </a:solidFill>
              </a:rPr>
              <a:t>的存储器。地址总线</a:t>
            </a:r>
            <a:r>
              <a:rPr lang="en-US" altLang="zh-CN" b="1">
                <a:solidFill>
                  <a:srgbClr val="CCFFFF"/>
                </a:solidFill>
              </a:rPr>
              <a:t>A</a:t>
            </a:r>
            <a:r>
              <a:rPr lang="en-US" altLang="zh-CN" sz="2800" b="1">
                <a:solidFill>
                  <a:srgbClr val="CCFFFF"/>
                </a:solidFill>
              </a:rPr>
              <a:t>15~</a:t>
            </a:r>
            <a:r>
              <a:rPr lang="en-US" altLang="zh-CN" b="1">
                <a:solidFill>
                  <a:srgbClr val="CCFFFF"/>
                </a:solidFill>
              </a:rPr>
              <a:t>A</a:t>
            </a:r>
            <a:r>
              <a:rPr lang="en-US" altLang="zh-CN" sz="2800" b="1">
                <a:solidFill>
                  <a:srgbClr val="CCFFFF"/>
                </a:solidFill>
              </a:rPr>
              <a:t>0</a:t>
            </a:r>
            <a:r>
              <a:rPr lang="en-US" altLang="zh-CN" b="1">
                <a:solidFill>
                  <a:srgbClr val="CCFFFF"/>
                </a:solidFill>
              </a:rPr>
              <a:t>, </a:t>
            </a:r>
            <a:r>
              <a:rPr lang="zh-CN" altLang="en-US" b="1">
                <a:solidFill>
                  <a:srgbClr val="CCFFFF"/>
                </a:solidFill>
              </a:rPr>
              <a:t>双向数据总线</a:t>
            </a:r>
            <a:r>
              <a:rPr lang="en-US" altLang="zh-CN" b="1">
                <a:solidFill>
                  <a:srgbClr val="CCFFFF"/>
                </a:solidFill>
              </a:rPr>
              <a:t>D</a:t>
            </a:r>
            <a:r>
              <a:rPr lang="en-US" altLang="zh-CN" sz="2800" b="1">
                <a:solidFill>
                  <a:srgbClr val="CCFFFF"/>
                </a:solidFill>
              </a:rPr>
              <a:t>7~</a:t>
            </a:r>
            <a:r>
              <a:rPr lang="en-US" altLang="zh-CN" b="1">
                <a:solidFill>
                  <a:srgbClr val="CCFFFF"/>
                </a:solidFill>
              </a:rPr>
              <a:t>D</a:t>
            </a:r>
            <a:r>
              <a:rPr lang="en-US" altLang="zh-CN" sz="2800" b="1">
                <a:solidFill>
                  <a:srgbClr val="CCFFFF"/>
                </a:solidFill>
              </a:rPr>
              <a:t>0</a:t>
            </a:r>
            <a:r>
              <a:rPr lang="zh-CN" altLang="en-US" b="1">
                <a:solidFill>
                  <a:srgbClr val="CCFFFF"/>
                </a:solidFill>
              </a:rPr>
              <a:t>。</a:t>
            </a:r>
          </a:p>
        </p:txBody>
      </p:sp>
      <p:sp>
        <p:nvSpPr>
          <p:cNvPr id="332804" name="Text Box 4">
            <a:extLst>
              <a:ext uri="{FF2B5EF4-FFF2-40B4-BE49-F238E27FC236}">
                <a16:creationId xmlns:a16="http://schemas.microsoft.com/office/drawing/2014/main" id="{FB304AC8-1E70-4367-8D43-78544067E7B3}"/>
              </a:ext>
            </a:extLst>
          </p:cNvPr>
          <p:cNvSpPr txBox="1">
            <a:spLocks noChangeArrowheads="1"/>
          </p:cNvSpPr>
          <p:nvPr/>
        </p:nvSpPr>
        <p:spPr bwMode="auto">
          <a:xfrm>
            <a:off x="657225" y="2024063"/>
            <a:ext cx="8018463"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b="1">
                <a:solidFill>
                  <a:srgbClr val="00FF00"/>
                </a:solidFill>
                <a:sym typeface="Symbol" panose="05050102010706020507" pitchFamily="18" charset="2"/>
              </a:rPr>
              <a:t>  </a:t>
            </a:r>
            <a:r>
              <a:rPr lang="en-US" altLang="zh-CN" b="1">
                <a:solidFill>
                  <a:srgbClr val="FF6600"/>
                </a:solidFill>
                <a:sym typeface="Symbol" panose="05050102010706020507" pitchFamily="18" charset="2"/>
              </a:rPr>
              <a:t> </a:t>
            </a:r>
            <a:r>
              <a:rPr lang="zh-CN" altLang="en-US" b="1">
                <a:solidFill>
                  <a:srgbClr val="CCFFFF"/>
                </a:solidFill>
              </a:rPr>
              <a:t>所需芯片数量</a:t>
            </a:r>
            <a:r>
              <a:rPr lang="en-US" altLang="zh-CN" b="1">
                <a:solidFill>
                  <a:srgbClr val="CCFFFF"/>
                </a:solidFill>
              </a:rPr>
              <a:t>: 4</a:t>
            </a:r>
            <a:r>
              <a:rPr lang="zh-CN" altLang="en-US" b="1">
                <a:solidFill>
                  <a:srgbClr val="CCFFFF"/>
                </a:solidFill>
              </a:rPr>
              <a:t>片</a:t>
            </a:r>
          </a:p>
          <a:p>
            <a:pPr eaLnBrk="1" hangingPunct="1">
              <a:spcBef>
                <a:spcPct val="10000"/>
              </a:spcBef>
              <a:buClrTx/>
              <a:buSzTx/>
              <a:buFontTx/>
              <a:buNone/>
            </a:pPr>
            <a:r>
              <a:rPr lang="zh-CN" altLang="en-US" b="1">
                <a:solidFill>
                  <a:srgbClr val="00FF00"/>
                </a:solidFill>
              </a:rPr>
              <a:t>  </a:t>
            </a:r>
            <a:r>
              <a:rPr lang="zh-CN" altLang="en-US" b="1">
                <a:solidFill>
                  <a:srgbClr val="00FF00"/>
                </a:solidFill>
                <a:sym typeface="Symbol" panose="05050102010706020507" pitchFamily="18" charset="2"/>
              </a:rPr>
              <a:t></a:t>
            </a:r>
            <a:r>
              <a:rPr lang="zh-CN" altLang="en-US" b="1">
                <a:solidFill>
                  <a:srgbClr val="FF6600"/>
                </a:solidFill>
                <a:sym typeface="Symbol" panose="05050102010706020507" pitchFamily="18" charset="2"/>
              </a:rPr>
              <a:t> 假设</a:t>
            </a:r>
            <a:r>
              <a:rPr lang="zh-CN" altLang="en-US" b="1">
                <a:solidFill>
                  <a:srgbClr val="CCFFFF"/>
                </a:solidFill>
              </a:rPr>
              <a:t>分配地址范围</a:t>
            </a:r>
            <a:r>
              <a:rPr lang="en-US" altLang="zh-CN" b="1">
                <a:solidFill>
                  <a:srgbClr val="CCFFFF"/>
                </a:solidFill>
              </a:rPr>
              <a:t>: 1000H</a:t>
            </a:r>
            <a:r>
              <a:rPr lang="en-US" altLang="zh-CN" sz="2000" b="1">
                <a:solidFill>
                  <a:srgbClr val="CCFFFF"/>
                </a:solidFill>
              </a:rPr>
              <a:t> </a:t>
            </a:r>
            <a:r>
              <a:rPr lang="zh-CN" altLang="en-US" sz="2800" b="1">
                <a:solidFill>
                  <a:srgbClr val="CCFFFF"/>
                </a:solidFill>
              </a:rPr>
              <a:t>～</a:t>
            </a:r>
            <a:r>
              <a:rPr lang="zh-CN" altLang="en-US" sz="2000" b="1">
                <a:solidFill>
                  <a:srgbClr val="CCFFFF"/>
                </a:solidFill>
              </a:rPr>
              <a:t> </a:t>
            </a:r>
            <a:r>
              <a:rPr lang="en-US" altLang="zh-CN" b="1">
                <a:solidFill>
                  <a:srgbClr val="CCFFFF"/>
                </a:solidFill>
              </a:rPr>
              <a:t>17FFH</a:t>
            </a:r>
          </a:p>
        </p:txBody>
      </p:sp>
      <p:sp>
        <p:nvSpPr>
          <p:cNvPr id="332805" name="Text Box 5">
            <a:extLst>
              <a:ext uri="{FF2B5EF4-FFF2-40B4-BE49-F238E27FC236}">
                <a16:creationId xmlns:a16="http://schemas.microsoft.com/office/drawing/2014/main" id="{B7C54CF6-1F8D-429D-AFF4-EA3CEDD7A1BA}"/>
              </a:ext>
            </a:extLst>
          </p:cNvPr>
          <p:cNvSpPr txBox="1">
            <a:spLocks noChangeArrowheads="1"/>
          </p:cNvSpPr>
          <p:nvPr/>
        </p:nvSpPr>
        <p:spPr bwMode="auto">
          <a:xfrm>
            <a:off x="900113" y="3367088"/>
            <a:ext cx="824388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3000"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15</a:t>
            </a:r>
            <a:r>
              <a:rPr lang="en-US" altLang="zh-CN" sz="3000"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14</a:t>
            </a:r>
            <a:r>
              <a:rPr lang="en-US" altLang="zh-CN" sz="3000"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13</a:t>
            </a:r>
            <a:r>
              <a:rPr lang="en-US" altLang="zh-CN" sz="3000"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12</a:t>
            </a:r>
            <a:r>
              <a:rPr lang="en-US" altLang="zh-CN" sz="3000"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11</a:t>
            </a:r>
            <a:r>
              <a:rPr lang="en-US" altLang="zh-CN" sz="1200" b="1">
                <a:solidFill>
                  <a:srgbClr val="CCFFFF"/>
                </a:solidFill>
                <a:ea typeface="黑体" panose="02010609060101010101" pitchFamily="49" charset="-122"/>
              </a:rPr>
              <a:t> </a:t>
            </a:r>
            <a:r>
              <a:rPr lang="en-US" altLang="zh-CN" sz="3000"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10 </a:t>
            </a:r>
            <a:r>
              <a:rPr lang="en-US" altLang="zh-CN" sz="3000"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9</a:t>
            </a:r>
            <a:r>
              <a:rPr lang="en-US" altLang="zh-CN" sz="3000"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8</a:t>
            </a:r>
            <a:r>
              <a:rPr lang="en-US" altLang="zh-CN" sz="3000"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7</a:t>
            </a:r>
            <a:r>
              <a:rPr lang="en-US" altLang="zh-CN" sz="3000"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6</a:t>
            </a:r>
            <a:r>
              <a:rPr lang="en-US" altLang="zh-CN" sz="3000"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5</a:t>
            </a:r>
            <a:r>
              <a:rPr lang="en-US" altLang="zh-CN" sz="3000"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4</a:t>
            </a:r>
            <a:r>
              <a:rPr lang="en-US" altLang="zh-CN" sz="3000"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3</a:t>
            </a:r>
            <a:r>
              <a:rPr lang="en-US" altLang="zh-CN" sz="3000"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2</a:t>
            </a:r>
            <a:r>
              <a:rPr lang="en-US" altLang="zh-CN" sz="3000"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1</a:t>
            </a:r>
            <a:r>
              <a:rPr lang="en-US" altLang="zh-CN" sz="3000"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0</a:t>
            </a:r>
            <a:endParaRPr lang="en-US" altLang="zh-CN" sz="3400" b="1">
              <a:solidFill>
                <a:srgbClr val="CCFFFF"/>
              </a:solidFill>
              <a:ea typeface="黑体" panose="02010609060101010101" pitchFamily="49" charset="-122"/>
            </a:endParaRPr>
          </a:p>
        </p:txBody>
      </p:sp>
      <p:sp>
        <p:nvSpPr>
          <p:cNvPr id="332806" name="Rectangle 6">
            <a:extLst>
              <a:ext uri="{FF2B5EF4-FFF2-40B4-BE49-F238E27FC236}">
                <a16:creationId xmlns:a16="http://schemas.microsoft.com/office/drawing/2014/main" id="{DA710B9C-386E-4A7E-A064-B1B89C013605}"/>
              </a:ext>
            </a:extLst>
          </p:cNvPr>
          <p:cNvSpPr>
            <a:spLocks noChangeArrowheads="1"/>
          </p:cNvSpPr>
          <p:nvPr/>
        </p:nvSpPr>
        <p:spPr bwMode="auto">
          <a:xfrm>
            <a:off x="985838" y="3844925"/>
            <a:ext cx="79248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5000"/>
              </a:lnSpc>
              <a:spcBef>
                <a:spcPct val="0"/>
              </a:spcBef>
              <a:buClrTx/>
              <a:buSzTx/>
              <a:buFontTx/>
              <a:buNone/>
            </a:pPr>
            <a:r>
              <a:rPr lang="en-US" altLang="zh-CN" sz="3000" b="1">
                <a:solidFill>
                  <a:srgbClr val="CCFFFF"/>
                </a:solidFill>
                <a:ea typeface="黑体" panose="02010609060101010101" pitchFamily="49" charset="-122"/>
              </a:rPr>
              <a:t> 0    0    0    1  </a:t>
            </a:r>
            <a:r>
              <a:rPr lang="en-US" altLang="zh-CN" sz="2400" b="1">
                <a:solidFill>
                  <a:srgbClr val="CCFFFF"/>
                </a:solidFill>
                <a:ea typeface="黑体" panose="02010609060101010101" pitchFamily="49" charset="-122"/>
              </a:rPr>
              <a:t>  </a:t>
            </a:r>
            <a:r>
              <a:rPr lang="en-US" altLang="zh-CN" sz="3000" b="1">
                <a:solidFill>
                  <a:srgbClr val="CCFFFF"/>
                </a:solidFill>
                <a:ea typeface="黑体" panose="02010609060101010101" pitchFamily="49" charset="-122"/>
              </a:rPr>
              <a:t>0     0   </a:t>
            </a:r>
            <a:r>
              <a:rPr lang="en-US" altLang="zh-CN" sz="2400" b="1">
                <a:solidFill>
                  <a:srgbClr val="CCFFFF"/>
                </a:solidFill>
                <a:ea typeface="黑体" panose="02010609060101010101" pitchFamily="49" charset="-122"/>
              </a:rPr>
              <a:t> </a:t>
            </a:r>
            <a:r>
              <a:rPr lang="en-US" altLang="zh-CN" sz="3000" b="1">
                <a:solidFill>
                  <a:srgbClr val="00FF00"/>
                </a:solidFill>
                <a:ea typeface="黑体" panose="02010609060101010101" pitchFamily="49" charset="-122"/>
              </a:rPr>
              <a:t>0 </a:t>
            </a:r>
            <a:r>
              <a:rPr lang="en-US" altLang="zh-CN" sz="2400" b="1">
                <a:solidFill>
                  <a:srgbClr val="00FF00"/>
                </a:solidFill>
                <a:ea typeface="黑体" panose="02010609060101010101" pitchFamily="49" charset="-122"/>
              </a:rPr>
              <a:t>  </a:t>
            </a:r>
            <a:r>
              <a:rPr lang="en-US" altLang="zh-CN" sz="3000" b="1">
                <a:solidFill>
                  <a:srgbClr val="00FF00"/>
                </a:solidFill>
                <a:ea typeface="黑体" panose="02010609060101010101" pitchFamily="49" charset="-122"/>
              </a:rPr>
              <a:t>0 </a:t>
            </a:r>
            <a:r>
              <a:rPr lang="en-US" altLang="zh-CN" sz="2400" b="1">
                <a:solidFill>
                  <a:srgbClr val="00FF00"/>
                </a:solidFill>
                <a:ea typeface="黑体" panose="02010609060101010101" pitchFamily="49" charset="-122"/>
              </a:rPr>
              <a:t>  </a:t>
            </a:r>
            <a:r>
              <a:rPr lang="en-US" altLang="zh-CN" sz="3000" b="1">
                <a:solidFill>
                  <a:srgbClr val="00FF00"/>
                </a:solidFill>
                <a:ea typeface="黑体" panose="02010609060101010101" pitchFamily="49" charset="-122"/>
              </a:rPr>
              <a:t>0 </a:t>
            </a:r>
            <a:r>
              <a:rPr lang="en-US" altLang="zh-CN" sz="2400" b="1">
                <a:solidFill>
                  <a:srgbClr val="00FF00"/>
                </a:solidFill>
                <a:ea typeface="黑体" panose="02010609060101010101" pitchFamily="49" charset="-122"/>
              </a:rPr>
              <a:t>  </a:t>
            </a:r>
            <a:r>
              <a:rPr lang="en-US" altLang="zh-CN" sz="3000" b="1">
                <a:solidFill>
                  <a:srgbClr val="00FF00"/>
                </a:solidFill>
                <a:ea typeface="黑体" panose="02010609060101010101" pitchFamily="49" charset="-122"/>
              </a:rPr>
              <a:t>0 </a:t>
            </a:r>
            <a:r>
              <a:rPr lang="en-US" altLang="zh-CN" sz="2400" b="1">
                <a:solidFill>
                  <a:srgbClr val="00FF00"/>
                </a:solidFill>
                <a:ea typeface="黑体" panose="02010609060101010101" pitchFamily="49" charset="-122"/>
              </a:rPr>
              <a:t>  </a:t>
            </a:r>
            <a:r>
              <a:rPr lang="en-US" altLang="zh-CN" sz="3000" b="1">
                <a:solidFill>
                  <a:srgbClr val="00FF00"/>
                </a:solidFill>
                <a:ea typeface="黑体" panose="02010609060101010101" pitchFamily="49" charset="-122"/>
              </a:rPr>
              <a:t>0  0 </a:t>
            </a:r>
            <a:r>
              <a:rPr lang="en-US" altLang="zh-CN" sz="2400" b="1">
                <a:solidFill>
                  <a:srgbClr val="00FF00"/>
                </a:solidFill>
                <a:ea typeface="黑体" panose="02010609060101010101" pitchFamily="49" charset="-122"/>
              </a:rPr>
              <a:t>  </a:t>
            </a:r>
            <a:r>
              <a:rPr lang="en-US" altLang="zh-CN" sz="3000" b="1">
                <a:solidFill>
                  <a:srgbClr val="00FF00"/>
                </a:solidFill>
                <a:ea typeface="黑体" panose="02010609060101010101" pitchFamily="49" charset="-122"/>
              </a:rPr>
              <a:t>0  0 </a:t>
            </a:r>
            <a:r>
              <a:rPr lang="en-US" altLang="zh-CN" sz="2400" b="1">
                <a:solidFill>
                  <a:srgbClr val="00FF00"/>
                </a:solidFill>
                <a:ea typeface="黑体" panose="02010609060101010101" pitchFamily="49" charset="-122"/>
              </a:rPr>
              <a:t>  </a:t>
            </a:r>
            <a:r>
              <a:rPr lang="en-US" altLang="zh-CN" sz="3000" b="1">
                <a:solidFill>
                  <a:srgbClr val="00FF00"/>
                </a:solidFill>
                <a:ea typeface="黑体" panose="02010609060101010101" pitchFamily="49" charset="-122"/>
              </a:rPr>
              <a:t>0   0</a:t>
            </a:r>
          </a:p>
          <a:p>
            <a:pPr eaLnBrk="1" hangingPunct="1">
              <a:lnSpc>
                <a:spcPct val="95000"/>
              </a:lnSpc>
              <a:spcBef>
                <a:spcPct val="0"/>
              </a:spcBef>
              <a:buClrTx/>
              <a:buSzTx/>
              <a:buFontTx/>
              <a:buNone/>
            </a:pPr>
            <a:r>
              <a:rPr lang="en-US" altLang="zh-CN" sz="3000" b="1">
                <a:solidFill>
                  <a:srgbClr val="CCFFFF"/>
                </a:solidFill>
                <a:ea typeface="黑体" panose="02010609060101010101" pitchFamily="49" charset="-122"/>
              </a:rPr>
              <a:t> 0    0    0    1  </a:t>
            </a:r>
            <a:r>
              <a:rPr lang="en-US" altLang="zh-CN" sz="2400" b="1">
                <a:solidFill>
                  <a:srgbClr val="CCFFFF"/>
                </a:solidFill>
                <a:ea typeface="黑体" panose="02010609060101010101" pitchFamily="49" charset="-122"/>
              </a:rPr>
              <a:t>  </a:t>
            </a:r>
            <a:r>
              <a:rPr lang="en-US" altLang="zh-CN" sz="3000" b="1">
                <a:solidFill>
                  <a:srgbClr val="CCFFFF"/>
                </a:solidFill>
                <a:ea typeface="黑体" panose="02010609060101010101" pitchFamily="49" charset="-122"/>
              </a:rPr>
              <a:t>0     0    </a:t>
            </a:r>
            <a:r>
              <a:rPr lang="en-US" altLang="zh-CN" sz="3000" b="1">
                <a:solidFill>
                  <a:srgbClr val="00FF00"/>
                </a:solidFill>
                <a:ea typeface="黑体" panose="02010609060101010101" pitchFamily="49" charset="-122"/>
              </a:rPr>
              <a:t>1   1</a:t>
            </a:r>
            <a:r>
              <a:rPr lang="en-US" altLang="zh-CN" sz="2400" b="1">
                <a:solidFill>
                  <a:srgbClr val="00FF00"/>
                </a:solidFill>
                <a:ea typeface="黑体" panose="02010609060101010101" pitchFamily="49" charset="-122"/>
              </a:rPr>
              <a:t>   </a:t>
            </a:r>
            <a:r>
              <a:rPr lang="en-US" altLang="zh-CN" sz="3000" b="1">
                <a:solidFill>
                  <a:srgbClr val="00FF00"/>
                </a:solidFill>
                <a:ea typeface="黑体" panose="02010609060101010101" pitchFamily="49" charset="-122"/>
              </a:rPr>
              <a:t>1 </a:t>
            </a:r>
            <a:r>
              <a:rPr lang="en-US" altLang="zh-CN" sz="2400" b="1">
                <a:solidFill>
                  <a:srgbClr val="00FF00"/>
                </a:solidFill>
                <a:ea typeface="黑体" panose="02010609060101010101" pitchFamily="49" charset="-122"/>
              </a:rPr>
              <a:t>  </a:t>
            </a:r>
            <a:r>
              <a:rPr lang="en-US" altLang="zh-CN" sz="3000" b="1">
                <a:solidFill>
                  <a:srgbClr val="00FF00"/>
                </a:solidFill>
                <a:ea typeface="黑体" panose="02010609060101010101" pitchFamily="49" charset="-122"/>
              </a:rPr>
              <a:t>1</a:t>
            </a:r>
            <a:r>
              <a:rPr lang="en-US" altLang="zh-CN" sz="2400" b="1">
                <a:solidFill>
                  <a:srgbClr val="00FF00"/>
                </a:solidFill>
                <a:ea typeface="黑体" panose="02010609060101010101" pitchFamily="49" charset="-122"/>
              </a:rPr>
              <a:t>  </a:t>
            </a:r>
            <a:r>
              <a:rPr lang="en-US" altLang="zh-CN" sz="3000" b="1">
                <a:solidFill>
                  <a:srgbClr val="00FF00"/>
                </a:solidFill>
                <a:ea typeface="黑体" panose="02010609060101010101" pitchFamily="49" charset="-122"/>
              </a:rPr>
              <a:t> 1  1 </a:t>
            </a:r>
            <a:r>
              <a:rPr lang="en-US" altLang="zh-CN" sz="2400" b="1">
                <a:solidFill>
                  <a:srgbClr val="00FF00"/>
                </a:solidFill>
                <a:ea typeface="黑体" panose="02010609060101010101" pitchFamily="49" charset="-122"/>
              </a:rPr>
              <a:t>  </a:t>
            </a:r>
            <a:r>
              <a:rPr lang="en-US" altLang="zh-CN" sz="3000" b="1">
                <a:solidFill>
                  <a:srgbClr val="00FF00"/>
                </a:solidFill>
                <a:ea typeface="黑体" panose="02010609060101010101" pitchFamily="49" charset="-122"/>
              </a:rPr>
              <a:t>1  1</a:t>
            </a:r>
            <a:r>
              <a:rPr lang="en-US" altLang="zh-CN" sz="2400" b="1">
                <a:solidFill>
                  <a:srgbClr val="00FF00"/>
                </a:solidFill>
                <a:ea typeface="黑体" panose="02010609060101010101" pitchFamily="49" charset="-122"/>
              </a:rPr>
              <a:t>   </a:t>
            </a:r>
            <a:r>
              <a:rPr lang="en-US" altLang="zh-CN" sz="3000" b="1">
                <a:solidFill>
                  <a:srgbClr val="00FF00"/>
                </a:solidFill>
                <a:ea typeface="黑体" panose="02010609060101010101" pitchFamily="49" charset="-122"/>
              </a:rPr>
              <a:t>1   1</a:t>
            </a:r>
          </a:p>
        </p:txBody>
      </p:sp>
      <p:grpSp>
        <p:nvGrpSpPr>
          <p:cNvPr id="332807" name="Group 7">
            <a:extLst>
              <a:ext uri="{FF2B5EF4-FFF2-40B4-BE49-F238E27FC236}">
                <a16:creationId xmlns:a16="http://schemas.microsoft.com/office/drawing/2014/main" id="{934B66A9-FB51-42FA-8660-C38EF628BC42}"/>
              </a:ext>
            </a:extLst>
          </p:cNvPr>
          <p:cNvGrpSpPr>
            <a:grpSpLocks/>
          </p:cNvGrpSpPr>
          <p:nvPr/>
        </p:nvGrpSpPr>
        <p:grpSpPr bwMode="auto">
          <a:xfrm>
            <a:off x="1096963" y="4833938"/>
            <a:ext cx="7705725" cy="1019175"/>
            <a:chOff x="747" y="2465"/>
            <a:chExt cx="4854" cy="642"/>
          </a:xfrm>
        </p:grpSpPr>
        <p:sp>
          <p:nvSpPr>
            <p:cNvPr id="30741" name="Rectangle 8">
              <a:extLst>
                <a:ext uri="{FF2B5EF4-FFF2-40B4-BE49-F238E27FC236}">
                  <a16:creationId xmlns:a16="http://schemas.microsoft.com/office/drawing/2014/main" id="{482B0C7D-5061-4437-895A-0634FEE99096}"/>
                </a:ext>
              </a:extLst>
            </p:cNvPr>
            <p:cNvSpPr>
              <a:spLocks noChangeArrowheads="1"/>
            </p:cNvSpPr>
            <p:nvPr/>
          </p:nvSpPr>
          <p:spPr bwMode="auto">
            <a:xfrm>
              <a:off x="747" y="2465"/>
              <a:ext cx="484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3000" b="1">
                  <a:solidFill>
                    <a:srgbClr val="CCFFFF"/>
                  </a:solidFill>
                  <a:ea typeface="黑体" panose="02010609060101010101" pitchFamily="49" charset="-122"/>
                </a:rPr>
                <a:t>0    0    0    1 </a:t>
              </a:r>
              <a:r>
                <a:rPr lang="en-US" altLang="zh-CN" sz="2000" b="1">
                  <a:solidFill>
                    <a:srgbClr val="CCFFFF"/>
                  </a:solidFill>
                  <a:ea typeface="黑体" panose="02010609060101010101" pitchFamily="49" charset="-122"/>
                </a:rPr>
                <a:t>    </a:t>
              </a:r>
              <a:r>
                <a:rPr lang="en-US" altLang="zh-CN" sz="3000" b="1">
                  <a:solidFill>
                    <a:srgbClr val="CCFFFF"/>
                  </a:solidFill>
                  <a:ea typeface="黑体" panose="02010609060101010101" pitchFamily="49" charset="-122"/>
                </a:rPr>
                <a:t>0     1  </a:t>
              </a:r>
              <a:r>
                <a:rPr lang="en-US" altLang="zh-CN" sz="2400" b="1">
                  <a:solidFill>
                    <a:srgbClr val="CCFFFF"/>
                  </a:solidFill>
                  <a:ea typeface="黑体" panose="02010609060101010101" pitchFamily="49" charset="-122"/>
                </a:rPr>
                <a:t>  </a:t>
              </a:r>
              <a:r>
                <a:rPr lang="en-US" altLang="zh-CN" sz="3000" b="1">
                  <a:solidFill>
                    <a:srgbClr val="00FF00"/>
                  </a:solidFill>
                  <a:ea typeface="黑体" panose="02010609060101010101" pitchFamily="49" charset="-122"/>
                </a:rPr>
                <a:t>0   0 </a:t>
              </a:r>
              <a:r>
                <a:rPr lang="en-US" altLang="zh-CN" sz="2400" b="1">
                  <a:solidFill>
                    <a:srgbClr val="00FF00"/>
                  </a:solidFill>
                  <a:ea typeface="黑体" panose="02010609060101010101" pitchFamily="49" charset="-122"/>
                </a:rPr>
                <a:t>  </a:t>
              </a:r>
              <a:r>
                <a:rPr lang="en-US" altLang="zh-CN" sz="3000" b="1">
                  <a:solidFill>
                    <a:srgbClr val="00FF00"/>
                  </a:solidFill>
                  <a:ea typeface="黑体" panose="02010609060101010101" pitchFamily="49" charset="-122"/>
                </a:rPr>
                <a:t>0 </a:t>
              </a:r>
              <a:r>
                <a:rPr lang="en-US" altLang="zh-CN" sz="2400" b="1">
                  <a:solidFill>
                    <a:srgbClr val="00FF00"/>
                  </a:solidFill>
                  <a:ea typeface="黑体" panose="02010609060101010101" pitchFamily="49" charset="-122"/>
                </a:rPr>
                <a:t>  </a:t>
              </a:r>
              <a:r>
                <a:rPr lang="en-US" altLang="zh-CN" sz="3000" b="1">
                  <a:solidFill>
                    <a:srgbClr val="00FF00"/>
                  </a:solidFill>
                  <a:ea typeface="黑体" panose="02010609060101010101" pitchFamily="49" charset="-122"/>
                </a:rPr>
                <a:t>0 </a:t>
              </a:r>
              <a:r>
                <a:rPr lang="en-US" altLang="zh-CN" sz="2400" b="1">
                  <a:solidFill>
                    <a:srgbClr val="00FF00"/>
                  </a:solidFill>
                  <a:ea typeface="黑体" panose="02010609060101010101" pitchFamily="49" charset="-122"/>
                </a:rPr>
                <a:t>  </a:t>
              </a:r>
              <a:r>
                <a:rPr lang="en-US" altLang="zh-CN" sz="3000" b="1">
                  <a:solidFill>
                    <a:srgbClr val="00FF00"/>
                  </a:solidFill>
                  <a:ea typeface="黑体" panose="02010609060101010101" pitchFamily="49" charset="-122"/>
                </a:rPr>
                <a:t>0  0  </a:t>
              </a:r>
              <a:r>
                <a:rPr lang="en-US" altLang="zh-CN" sz="2400" b="1">
                  <a:solidFill>
                    <a:srgbClr val="00FF00"/>
                  </a:solidFill>
                  <a:ea typeface="黑体" panose="02010609060101010101" pitchFamily="49" charset="-122"/>
                </a:rPr>
                <a:t> </a:t>
              </a:r>
              <a:r>
                <a:rPr lang="en-US" altLang="zh-CN" sz="3000" b="1">
                  <a:solidFill>
                    <a:srgbClr val="00FF00"/>
                  </a:solidFill>
                  <a:ea typeface="黑体" panose="02010609060101010101" pitchFamily="49" charset="-122"/>
                </a:rPr>
                <a:t>0  0  0   0</a:t>
              </a:r>
            </a:p>
          </p:txBody>
        </p:sp>
        <p:sp>
          <p:nvSpPr>
            <p:cNvPr id="30742" name="Rectangle 9">
              <a:extLst>
                <a:ext uri="{FF2B5EF4-FFF2-40B4-BE49-F238E27FC236}">
                  <a16:creationId xmlns:a16="http://schemas.microsoft.com/office/drawing/2014/main" id="{BBEE44E4-DE6B-472C-A722-AE495258EC97}"/>
                </a:ext>
              </a:extLst>
            </p:cNvPr>
            <p:cNvSpPr>
              <a:spLocks noChangeArrowheads="1"/>
            </p:cNvSpPr>
            <p:nvPr/>
          </p:nvSpPr>
          <p:spPr bwMode="auto">
            <a:xfrm>
              <a:off x="753" y="2761"/>
              <a:ext cx="484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3000" b="1">
                  <a:solidFill>
                    <a:srgbClr val="CCFFFF"/>
                  </a:solidFill>
                  <a:ea typeface="黑体" panose="02010609060101010101" pitchFamily="49" charset="-122"/>
                </a:rPr>
                <a:t>0    0    0    1 </a:t>
              </a:r>
              <a:r>
                <a:rPr lang="en-US" altLang="zh-CN" sz="2000" b="1">
                  <a:solidFill>
                    <a:srgbClr val="CCFFFF"/>
                  </a:solidFill>
                  <a:ea typeface="黑体" panose="02010609060101010101" pitchFamily="49" charset="-122"/>
                </a:rPr>
                <a:t>    </a:t>
              </a:r>
              <a:r>
                <a:rPr lang="en-US" altLang="zh-CN" sz="3000" b="1">
                  <a:solidFill>
                    <a:srgbClr val="CCFFFF"/>
                  </a:solidFill>
                  <a:ea typeface="黑体" panose="02010609060101010101" pitchFamily="49" charset="-122"/>
                </a:rPr>
                <a:t>0     1  </a:t>
              </a:r>
              <a:r>
                <a:rPr lang="en-US" altLang="zh-CN" sz="2400" b="1">
                  <a:solidFill>
                    <a:srgbClr val="CCFFFF"/>
                  </a:solidFill>
                  <a:ea typeface="黑体" panose="02010609060101010101" pitchFamily="49" charset="-122"/>
                </a:rPr>
                <a:t>  </a:t>
              </a:r>
              <a:r>
                <a:rPr lang="en-US" altLang="zh-CN" sz="3000" b="1">
                  <a:solidFill>
                    <a:srgbClr val="00FF00"/>
                  </a:solidFill>
                  <a:ea typeface="黑体" panose="02010609060101010101" pitchFamily="49" charset="-122"/>
                </a:rPr>
                <a:t>1   1 </a:t>
              </a:r>
              <a:r>
                <a:rPr lang="en-US" altLang="zh-CN" sz="2400" b="1">
                  <a:solidFill>
                    <a:srgbClr val="00FF00"/>
                  </a:solidFill>
                  <a:ea typeface="黑体" panose="02010609060101010101" pitchFamily="49" charset="-122"/>
                </a:rPr>
                <a:t>  </a:t>
              </a:r>
              <a:r>
                <a:rPr lang="en-US" altLang="zh-CN" sz="3000" b="1">
                  <a:solidFill>
                    <a:srgbClr val="00FF00"/>
                  </a:solidFill>
                  <a:ea typeface="黑体" panose="02010609060101010101" pitchFamily="49" charset="-122"/>
                </a:rPr>
                <a:t>1 </a:t>
              </a:r>
              <a:r>
                <a:rPr lang="en-US" altLang="zh-CN" sz="2400" b="1">
                  <a:solidFill>
                    <a:srgbClr val="00FF00"/>
                  </a:solidFill>
                  <a:ea typeface="黑体" panose="02010609060101010101" pitchFamily="49" charset="-122"/>
                </a:rPr>
                <a:t>  </a:t>
              </a:r>
              <a:r>
                <a:rPr lang="en-US" altLang="zh-CN" sz="3000" b="1">
                  <a:solidFill>
                    <a:srgbClr val="00FF00"/>
                  </a:solidFill>
                  <a:ea typeface="黑体" panose="02010609060101010101" pitchFamily="49" charset="-122"/>
                </a:rPr>
                <a:t>1 </a:t>
              </a:r>
              <a:r>
                <a:rPr lang="en-US" altLang="zh-CN" sz="2400" b="1">
                  <a:solidFill>
                    <a:srgbClr val="00FF00"/>
                  </a:solidFill>
                  <a:ea typeface="黑体" panose="02010609060101010101" pitchFamily="49" charset="-122"/>
                </a:rPr>
                <a:t>  </a:t>
              </a:r>
              <a:r>
                <a:rPr lang="en-US" altLang="zh-CN" sz="3000" b="1">
                  <a:solidFill>
                    <a:srgbClr val="00FF00"/>
                  </a:solidFill>
                  <a:ea typeface="黑体" panose="02010609060101010101" pitchFamily="49" charset="-122"/>
                </a:rPr>
                <a:t>1  1  </a:t>
              </a:r>
              <a:r>
                <a:rPr lang="en-US" altLang="zh-CN" sz="2400" b="1">
                  <a:solidFill>
                    <a:srgbClr val="00FF00"/>
                  </a:solidFill>
                  <a:ea typeface="黑体" panose="02010609060101010101" pitchFamily="49" charset="-122"/>
                </a:rPr>
                <a:t> </a:t>
              </a:r>
              <a:r>
                <a:rPr lang="en-US" altLang="zh-CN" sz="3000" b="1">
                  <a:solidFill>
                    <a:srgbClr val="00FF00"/>
                  </a:solidFill>
                  <a:ea typeface="黑体" panose="02010609060101010101" pitchFamily="49" charset="-122"/>
                </a:rPr>
                <a:t>1  1  1   1</a:t>
              </a:r>
            </a:p>
          </p:txBody>
        </p:sp>
      </p:grpSp>
      <p:grpSp>
        <p:nvGrpSpPr>
          <p:cNvPr id="332810" name="Group 10">
            <a:extLst>
              <a:ext uri="{FF2B5EF4-FFF2-40B4-BE49-F238E27FC236}">
                <a16:creationId xmlns:a16="http://schemas.microsoft.com/office/drawing/2014/main" id="{651CA59F-0C50-468D-ACEB-888C6DE7A3DD}"/>
              </a:ext>
            </a:extLst>
          </p:cNvPr>
          <p:cNvGrpSpPr>
            <a:grpSpLocks/>
          </p:cNvGrpSpPr>
          <p:nvPr/>
        </p:nvGrpSpPr>
        <p:grpSpPr bwMode="auto">
          <a:xfrm>
            <a:off x="4516438" y="5778500"/>
            <a:ext cx="4491037" cy="676275"/>
            <a:chOff x="2901" y="3060"/>
            <a:chExt cx="2829" cy="426"/>
          </a:xfrm>
        </p:grpSpPr>
        <p:sp>
          <p:nvSpPr>
            <p:cNvPr id="30739" name="AutoShape 11">
              <a:extLst>
                <a:ext uri="{FF2B5EF4-FFF2-40B4-BE49-F238E27FC236}">
                  <a16:creationId xmlns:a16="http://schemas.microsoft.com/office/drawing/2014/main" id="{89F987BB-394D-4333-B1E8-77D5EF769CD1}"/>
                </a:ext>
              </a:extLst>
            </p:cNvPr>
            <p:cNvSpPr>
              <a:spLocks/>
            </p:cNvSpPr>
            <p:nvPr/>
          </p:nvSpPr>
          <p:spPr bwMode="auto">
            <a:xfrm rot="-5400000">
              <a:off x="4199" y="1880"/>
              <a:ext cx="132" cy="2491"/>
            </a:xfrm>
            <a:prstGeom prst="leftBrace">
              <a:avLst>
                <a:gd name="adj1" fmla="val 157260"/>
                <a:gd name="adj2" fmla="val 50000"/>
              </a:avLst>
            </a:prstGeom>
            <a:noFill/>
            <a:ln w="22225">
              <a:solidFill>
                <a:srgbClr val="CC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0740" name="Text Box 12">
              <a:extLst>
                <a:ext uri="{FF2B5EF4-FFF2-40B4-BE49-F238E27FC236}">
                  <a16:creationId xmlns:a16="http://schemas.microsoft.com/office/drawing/2014/main" id="{232DE347-E6BB-4197-A03F-9F303AF2B6ED}"/>
                </a:ext>
              </a:extLst>
            </p:cNvPr>
            <p:cNvSpPr txBox="1">
              <a:spLocks noChangeArrowheads="1"/>
            </p:cNvSpPr>
            <p:nvPr/>
          </p:nvSpPr>
          <p:spPr bwMode="auto">
            <a:xfrm>
              <a:off x="2901" y="3159"/>
              <a:ext cx="28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solidFill>
                    <a:srgbClr val="00FF00"/>
                  </a:solidFill>
                </a:rPr>
                <a:t>低</a:t>
              </a:r>
              <a:r>
                <a:rPr lang="en-US" altLang="zh-CN" sz="2800" b="1">
                  <a:solidFill>
                    <a:srgbClr val="00FF00"/>
                  </a:solidFill>
                </a:rPr>
                <a:t>10</a:t>
              </a:r>
              <a:r>
                <a:rPr lang="zh-CN" altLang="en-US" sz="2800" b="1">
                  <a:solidFill>
                    <a:srgbClr val="00FF00"/>
                  </a:solidFill>
                </a:rPr>
                <a:t>位地址直接与芯片相连</a:t>
              </a:r>
            </a:p>
          </p:txBody>
        </p:sp>
      </p:grpSp>
      <p:sp>
        <p:nvSpPr>
          <p:cNvPr id="332813" name="Rectangle 13">
            <a:extLst>
              <a:ext uri="{FF2B5EF4-FFF2-40B4-BE49-F238E27FC236}">
                <a16:creationId xmlns:a16="http://schemas.microsoft.com/office/drawing/2014/main" id="{858209D5-693E-4FE1-8051-120E1099908D}"/>
              </a:ext>
            </a:extLst>
          </p:cNvPr>
          <p:cNvSpPr>
            <a:spLocks noChangeArrowheads="1"/>
          </p:cNvSpPr>
          <p:nvPr/>
        </p:nvSpPr>
        <p:spPr bwMode="auto">
          <a:xfrm>
            <a:off x="904875" y="3406775"/>
            <a:ext cx="3657600" cy="2438400"/>
          </a:xfrm>
          <a:prstGeom prst="rect">
            <a:avLst/>
          </a:prstGeom>
          <a:noFill/>
          <a:ln w="19050">
            <a:solidFill>
              <a:srgbClr val="00FF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32814" name="AutoShape 14">
            <a:extLst>
              <a:ext uri="{FF2B5EF4-FFF2-40B4-BE49-F238E27FC236}">
                <a16:creationId xmlns:a16="http://schemas.microsoft.com/office/drawing/2014/main" id="{ACF59AA5-58EB-4777-80FA-2931EA9B3772}"/>
              </a:ext>
            </a:extLst>
          </p:cNvPr>
          <p:cNvSpPr>
            <a:spLocks/>
          </p:cNvSpPr>
          <p:nvPr/>
        </p:nvSpPr>
        <p:spPr bwMode="auto">
          <a:xfrm rot="-5400000">
            <a:off x="2629693" y="4523582"/>
            <a:ext cx="176213" cy="2990850"/>
          </a:xfrm>
          <a:prstGeom prst="leftBrace">
            <a:avLst>
              <a:gd name="adj1" fmla="val 141441"/>
              <a:gd name="adj2" fmla="val 50000"/>
            </a:avLst>
          </a:prstGeom>
          <a:noFill/>
          <a:ln w="19050">
            <a:solidFill>
              <a:srgbClr val="FFFF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32815" name="AutoShape 15">
            <a:extLst>
              <a:ext uri="{FF2B5EF4-FFF2-40B4-BE49-F238E27FC236}">
                <a16:creationId xmlns:a16="http://schemas.microsoft.com/office/drawing/2014/main" id="{6D4CF4FF-78FC-4F2A-9A9E-31898795D0AA}"/>
              </a:ext>
            </a:extLst>
          </p:cNvPr>
          <p:cNvSpPr>
            <a:spLocks/>
          </p:cNvSpPr>
          <p:nvPr/>
        </p:nvSpPr>
        <p:spPr bwMode="auto">
          <a:xfrm rot="-5400000">
            <a:off x="3775870" y="5879306"/>
            <a:ext cx="144462" cy="746125"/>
          </a:xfrm>
          <a:prstGeom prst="leftBrace">
            <a:avLst>
              <a:gd name="adj1" fmla="val 43040"/>
              <a:gd name="adj2" fmla="val 50000"/>
            </a:avLst>
          </a:prstGeom>
          <a:noFill/>
          <a:ln w="19050">
            <a:solidFill>
              <a:srgbClr val="FFFF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32816" name="AutoShape 16">
            <a:extLst>
              <a:ext uri="{FF2B5EF4-FFF2-40B4-BE49-F238E27FC236}">
                <a16:creationId xmlns:a16="http://schemas.microsoft.com/office/drawing/2014/main" id="{BDD456C5-4211-4A0F-A7AE-7E56B349A63A}"/>
              </a:ext>
            </a:extLst>
          </p:cNvPr>
          <p:cNvSpPr>
            <a:spLocks/>
          </p:cNvSpPr>
          <p:nvPr/>
        </p:nvSpPr>
        <p:spPr bwMode="auto">
          <a:xfrm rot="-5400000">
            <a:off x="4145757" y="6280943"/>
            <a:ext cx="127000" cy="360363"/>
          </a:xfrm>
          <a:prstGeom prst="leftBrace">
            <a:avLst>
              <a:gd name="adj1" fmla="val 23646"/>
              <a:gd name="adj2" fmla="val 50000"/>
            </a:avLst>
          </a:prstGeom>
          <a:noFill/>
          <a:ln w="19050">
            <a:solidFill>
              <a:srgbClr val="FFFF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32817" name="Freeform 17">
            <a:extLst>
              <a:ext uri="{FF2B5EF4-FFF2-40B4-BE49-F238E27FC236}">
                <a16:creationId xmlns:a16="http://schemas.microsoft.com/office/drawing/2014/main" id="{5711D2A1-9D80-4607-9ACF-5CFF52B7548E}"/>
              </a:ext>
            </a:extLst>
          </p:cNvPr>
          <p:cNvSpPr>
            <a:spLocks/>
          </p:cNvSpPr>
          <p:nvPr/>
        </p:nvSpPr>
        <p:spPr bwMode="auto">
          <a:xfrm>
            <a:off x="712788" y="4065588"/>
            <a:ext cx="320675" cy="496887"/>
          </a:xfrm>
          <a:custGeom>
            <a:avLst/>
            <a:gdLst>
              <a:gd name="T0" fmla="*/ 2147483647 w 222"/>
              <a:gd name="T1" fmla="*/ 0 h 313"/>
              <a:gd name="T2" fmla="*/ 0 w 222"/>
              <a:gd name="T3" fmla="*/ 2147483647 h 313"/>
              <a:gd name="T4" fmla="*/ 2147483647 w 222"/>
              <a:gd name="T5" fmla="*/ 2147483647 h 313"/>
              <a:gd name="T6" fmla="*/ 0 60000 65536"/>
              <a:gd name="T7" fmla="*/ 0 60000 65536"/>
              <a:gd name="T8" fmla="*/ 0 60000 65536"/>
            </a:gdLst>
            <a:ahLst/>
            <a:cxnLst>
              <a:cxn ang="T6">
                <a:pos x="T0" y="T1"/>
              </a:cxn>
              <a:cxn ang="T7">
                <a:pos x="T2" y="T3"/>
              </a:cxn>
              <a:cxn ang="T8">
                <a:pos x="T4" y="T5"/>
              </a:cxn>
            </a:cxnLst>
            <a:rect l="0" t="0" r="r" b="b"/>
            <a:pathLst>
              <a:path w="222" h="313">
                <a:moveTo>
                  <a:pt x="212" y="0"/>
                </a:moveTo>
                <a:lnTo>
                  <a:pt x="0" y="151"/>
                </a:lnTo>
                <a:lnTo>
                  <a:pt x="222" y="313"/>
                </a:lnTo>
              </a:path>
            </a:pathLst>
          </a:custGeom>
          <a:noFill/>
          <a:ln w="22225" cmpd="sng">
            <a:solidFill>
              <a:srgbClr val="FFFF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2818" name="Text Box 18">
            <a:extLst>
              <a:ext uri="{FF2B5EF4-FFF2-40B4-BE49-F238E27FC236}">
                <a16:creationId xmlns:a16="http://schemas.microsoft.com/office/drawing/2014/main" id="{66A9B2A3-401C-4BEC-878D-6CBFA6896534}"/>
              </a:ext>
            </a:extLst>
          </p:cNvPr>
          <p:cNvSpPr txBox="1">
            <a:spLocks noChangeArrowheads="1"/>
          </p:cNvSpPr>
          <p:nvPr/>
        </p:nvSpPr>
        <p:spPr bwMode="auto">
          <a:xfrm>
            <a:off x="166688" y="3617913"/>
            <a:ext cx="611187" cy="125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solidFill>
                  <a:srgbClr val="CCFFFF"/>
                </a:solidFill>
              </a:rPr>
              <a:t>第一组</a:t>
            </a:r>
          </a:p>
        </p:txBody>
      </p:sp>
      <p:sp>
        <p:nvSpPr>
          <p:cNvPr id="332819" name="Freeform 19">
            <a:extLst>
              <a:ext uri="{FF2B5EF4-FFF2-40B4-BE49-F238E27FC236}">
                <a16:creationId xmlns:a16="http://schemas.microsoft.com/office/drawing/2014/main" id="{258A07A3-391C-463C-8B20-242FF8F63CF4}"/>
              </a:ext>
            </a:extLst>
          </p:cNvPr>
          <p:cNvSpPr>
            <a:spLocks/>
          </p:cNvSpPr>
          <p:nvPr/>
        </p:nvSpPr>
        <p:spPr bwMode="auto">
          <a:xfrm>
            <a:off x="706438" y="5106988"/>
            <a:ext cx="320675" cy="496887"/>
          </a:xfrm>
          <a:custGeom>
            <a:avLst/>
            <a:gdLst>
              <a:gd name="T0" fmla="*/ 2147483647 w 222"/>
              <a:gd name="T1" fmla="*/ 0 h 313"/>
              <a:gd name="T2" fmla="*/ 0 w 222"/>
              <a:gd name="T3" fmla="*/ 2147483647 h 313"/>
              <a:gd name="T4" fmla="*/ 2147483647 w 222"/>
              <a:gd name="T5" fmla="*/ 2147483647 h 313"/>
              <a:gd name="T6" fmla="*/ 0 60000 65536"/>
              <a:gd name="T7" fmla="*/ 0 60000 65536"/>
              <a:gd name="T8" fmla="*/ 0 60000 65536"/>
            </a:gdLst>
            <a:ahLst/>
            <a:cxnLst>
              <a:cxn ang="T6">
                <a:pos x="T0" y="T1"/>
              </a:cxn>
              <a:cxn ang="T7">
                <a:pos x="T2" y="T3"/>
              </a:cxn>
              <a:cxn ang="T8">
                <a:pos x="T4" y="T5"/>
              </a:cxn>
            </a:cxnLst>
            <a:rect l="0" t="0" r="r" b="b"/>
            <a:pathLst>
              <a:path w="222" h="313">
                <a:moveTo>
                  <a:pt x="212" y="0"/>
                </a:moveTo>
                <a:lnTo>
                  <a:pt x="0" y="151"/>
                </a:lnTo>
                <a:lnTo>
                  <a:pt x="222" y="313"/>
                </a:lnTo>
              </a:path>
            </a:pathLst>
          </a:custGeom>
          <a:noFill/>
          <a:ln w="22225" cmpd="sng">
            <a:solidFill>
              <a:srgbClr val="FFFF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2820" name="Text Box 20">
            <a:extLst>
              <a:ext uri="{FF2B5EF4-FFF2-40B4-BE49-F238E27FC236}">
                <a16:creationId xmlns:a16="http://schemas.microsoft.com/office/drawing/2014/main" id="{B6619D0E-F461-4264-83E1-57E4F0CA85AD}"/>
              </a:ext>
            </a:extLst>
          </p:cNvPr>
          <p:cNvSpPr txBox="1">
            <a:spLocks noChangeArrowheads="1"/>
          </p:cNvSpPr>
          <p:nvPr/>
        </p:nvSpPr>
        <p:spPr bwMode="auto">
          <a:xfrm>
            <a:off x="144463" y="4833938"/>
            <a:ext cx="611187" cy="125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800" b="1">
                <a:solidFill>
                  <a:srgbClr val="CCFFFF"/>
                </a:solidFill>
              </a:rPr>
              <a:t>第二组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2803"/>
                                        </p:tgtEl>
                                        <p:attrNameLst>
                                          <p:attrName>style.visibility</p:attrName>
                                        </p:attrNameLst>
                                      </p:cBhvr>
                                      <p:to>
                                        <p:strVal val="visible"/>
                                      </p:to>
                                    </p:set>
                                    <p:animEffect transition="in" filter="wipe(left)">
                                      <p:cBhvr>
                                        <p:cTn id="7" dur="500"/>
                                        <p:tgtEl>
                                          <p:spTgt spid="3328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2804">
                                            <p:txEl>
                                              <p:pRg st="0" end="0"/>
                                            </p:txEl>
                                          </p:spTgt>
                                        </p:tgtEl>
                                        <p:attrNameLst>
                                          <p:attrName>style.visibility</p:attrName>
                                        </p:attrNameLst>
                                      </p:cBhvr>
                                      <p:to>
                                        <p:strVal val="visible"/>
                                      </p:to>
                                    </p:set>
                                    <p:animEffect transition="in" filter="wipe(left)">
                                      <p:cBhvr>
                                        <p:cTn id="12" dur="500"/>
                                        <p:tgtEl>
                                          <p:spTgt spid="33280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2804">
                                            <p:txEl>
                                              <p:pRg st="1" end="1"/>
                                            </p:txEl>
                                          </p:spTgt>
                                        </p:tgtEl>
                                        <p:attrNameLst>
                                          <p:attrName>style.visibility</p:attrName>
                                        </p:attrNameLst>
                                      </p:cBhvr>
                                      <p:to>
                                        <p:strVal val="visible"/>
                                      </p:to>
                                    </p:set>
                                    <p:animEffect transition="in" filter="wipe(left)">
                                      <p:cBhvr>
                                        <p:cTn id="17" dur="500"/>
                                        <p:tgtEl>
                                          <p:spTgt spid="33280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2805">
                                            <p:txEl>
                                              <p:pRg st="0" end="0"/>
                                            </p:txEl>
                                          </p:spTgt>
                                        </p:tgtEl>
                                        <p:attrNameLst>
                                          <p:attrName>style.visibility</p:attrName>
                                        </p:attrNameLst>
                                      </p:cBhvr>
                                      <p:to>
                                        <p:strVal val="visible"/>
                                      </p:to>
                                    </p:set>
                                    <p:animEffect transition="in" filter="wipe(left)">
                                      <p:cBhvr>
                                        <p:cTn id="22" dur="500"/>
                                        <p:tgtEl>
                                          <p:spTgt spid="33280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2806"/>
                                        </p:tgtEl>
                                        <p:attrNameLst>
                                          <p:attrName>style.visibility</p:attrName>
                                        </p:attrNameLst>
                                      </p:cBhvr>
                                      <p:to>
                                        <p:strVal val="visible"/>
                                      </p:to>
                                    </p:set>
                                    <p:animEffect transition="in" filter="wipe(left)">
                                      <p:cBhvr>
                                        <p:cTn id="27" dur="500"/>
                                        <p:tgtEl>
                                          <p:spTgt spid="3328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332817"/>
                                        </p:tgtEl>
                                        <p:attrNameLst>
                                          <p:attrName>style.visibility</p:attrName>
                                        </p:attrNameLst>
                                      </p:cBhvr>
                                      <p:to>
                                        <p:strVal val="visible"/>
                                      </p:to>
                                    </p:set>
                                    <p:animEffect transition="in" filter="wipe(right)">
                                      <p:cBhvr>
                                        <p:cTn id="32" dur="500"/>
                                        <p:tgtEl>
                                          <p:spTgt spid="332817"/>
                                        </p:tgtEl>
                                      </p:cBhvr>
                                    </p:animEffect>
                                  </p:childTnLst>
                                </p:cTn>
                              </p:par>
                            </p:childTnLst>
                          </p:cTn>
                        </p:par>
                        <p:par>
                          <p:cTn id="33" fill="hold" nodeType="afterGroup">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332818"/>
                                        </p:tgtEl>
                                        <p:attrNameLst>
                                          <p:attrName>style.visibility</p:attrName>
                                        </p:attrNameLst>
                                      </p:cBhvr>
                                      <p:to>
                                        <p:strVal val="visible"/>
                                      </p:to>
                                    </p:set>
                                    <p:animEffect transition="in" filter="wipe(up)">
                                      <p:cBhvr>
                                        <p:cTn id="36" dur="500"/>
                                        <p:tgtEl>
                                          <p:spTgt spid="33281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332807"/>
                                        </p:tgtEl>
                                        <p:attrNameLst>
                                          <p:attrName>style.visibility</p:attrName>
                                        </p:attrNameLst>
                                      </p:cBhvr>
                                      <p:to>
                                        <p:strVal val="visible"/>
                                      </p:to>
                                    </p:set>
                                    <p:animEffect transition="in" filter="wipe(left)">
                                      <p:cBhvr>
                                        <p:cTn id="41" dur="500"/>
                                        <p:tgtEl>
                                          <p:spTgt spid="33280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nodeType="clickEffect">
                                  <p:stCondLst>
                                    <p:cond delay="0"/>
                                  </p:stCondLst>
                                  <p:childTnLst>
                                    <p:set>
                                      <p:cBhvr>
                                        <p:cTn id="45" dur="1" fill="hold">
                                          <p:stCondLst>
                                            <p:cond delay="0"/>
                                          </p:stCondLst>
                                        </p:cTn>
                                        <p:tgtEl>
                                          <p:spTgt spid="332819"/>
                                        </p:tgtEl>
                                        <p:attrNameLst>
                                          <p:attrName>style.visibility</p:attrName>
                                        </p:attrNameLst>
                                      </p:cBhvr>
                                      <p:to>
                                        <p:strVal val="visible"/>
                                      </p:to>
                                    </p:set>
                                    <p:animEffect transition="in" filter="wipe(right)">
                                      <p:cBhvr>
                                        <p:cTn id="46" dur="500"/>
                                        <p:tgtEl>
                                          <p:spTgt spid="332819"/>
                                        </p:tgtEl>
                                      </p:cBhvr>
                                    </p:animEffect>
                                  </p:childTnLst>
                                </p:cTn>
                              </p:par>
                            </p:childTnLst>
                          </p:cTn>
                        </p:par>
                        <p:par>
                          <p:cTn id="47" fill="hold" nodeType="afterGroup">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332820"/>
                                        </p:tgtEl>
                                        <p:attrNameLst>
                                          <p:attrName>style.visibility</p:attrName>
                                        </p:attrNameLst>
                                      </p:cBhvr>
                                      <p:to>
                                        <p:strVal val="visible"/>
                                      </p:to>
                                    </p:set>
                                    <p:animEffect transition="in" filter="wipe(up)">
                                      <p:cBhvr>
                                        <p:cTn id="50" dur="500"/>
                                        <p:tgtEl>
                                          <p:spTgt spid="33282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nodeType="clickEffect">
                                  <p:stCondLst>
                                    <p:cond delay="0"/>
                                  </p:stCondLst>
                                  <p:childTnLst>
                                    <p:set>
                                      <p:cBhvr>
                                        <p:cTn id="54" dur="1" fill="hold">
                                          <p:stCondLst>
                                            <p:cond delay="0"/>
                                          </p:stCondLst>
                                        </p:cTn>
                                        <p:tgtEl>
                                          <p:spTgt spid="332810"/>
                                        </p:tgtEl>
                                        <p:attrNameLst>
                                          <p:attrName>style.visibility</p:attrName>
                                        </p:attrNameLst>
                                      </p:cBhvr>
                                      <p:to>
                                        <p:strVal val="visible"/>
                                      </p:to>
                                    </p:set>
                                    <p:animEffect transition="in" filter="wipe(up)">
                                      <p:cBhvr>
                                        <p:cTn id="55" dur="500"/>
                                        <p:tgtEl>
                                          <p:spTgt spid="33281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ntr" presetSubtype="16" fill="hold" grpId="0" nodeType="clickEffect">
                                  <p:stCondLst>
                                    <p:cond delay="0"/>
                                  </p:stCondLst>
                                  <p:childTnLst>
                                    <p:set>
                                      <p:cBhvr>
                                        <p:cTn id="59" dur="1" fill="hold">
                                          <p:stCondLst>
                                            <p:cond delay="0"/>
                                          </p:stCondLst>
                                        </p:cTn>
                                        <p:tgtEl>
                                          <p:spTgt spid="332813"/>
                                        </p:tgtEl>
                                        <p:attrNameLst>
                                          <p:attrName>style.visibility</p:attrName>
                                        </p:attrNameLst>
                                      </p:cBhvr>
                                      <p:to>
                                        <p:strVal val="visible"/>
                                      </p:to>
                                    </p:set>
                                    <p:anim calcmode="lin" valueType="num">
                                      <p:cBhvr>
                                        <p:cTn id="60" dur="500" fill="hold"/>
                                        <p:tgtEl>
                                          <p:spTgt spid="332813"/>
                                        </p:tgtEl>
                                        <p:attrNameLst>
                                          <p:attrName>ppt_w</p:attrName>
                                        </p:attrNameLst>
                                      </p:cBhvr>
                                      <p:tavLst>
                                        <p:tav tm="0">
                                          <p:val>
                                            <p:fltVal val="0"/>
                                          </p:val>
                                        </p:tav>
                                        <p:tav tm="100000">
                                          <p:val>
                                            <p:strVal val="#ppt_w"/>
                                          </p:val>
                                        </p:tav>
                                      </p:tavLst>
                                    </p:anim>
                                    <p:anim calcmode="lin" valueType="num">
                                      <p:cBhvr>
                                        <p:cTn id="61" dur="500" fill="hold"/>
                                        <p:tgtEl>
                                          <p:spTgt spid="332813"/>
                                        </p:tgtEl>
                                        <p:attrNameLst>
                                          <p:attrName>ppt_h</p:attrName>
                                        </p:attrNameLst>
                                      </p:cBhvr>
                                      <p:tavLst>
                                        <p:tav tm="0">
                                          <p:val>
                                            <p:fltVal val="0"/>
                                          </p:val>
                                        </p:tav>
                                        <p:tav tm="100000">
                                          <p:val>
                                            <p:strVal val="#ppt_h"/>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32814"/>
                                        </p:tgtEl>
                                        <p:attrNameLst>
                                          <p:attrName>style.visibility</p:attrName>
                                        </p:attrNameLst>
                                      </p:cBhvr>
                                      <p:to>
                                        <p:strVal val="visible"/>
                                      </p:to>
                                    </p:set>
                                    <p:animEffect transition="in" filter="wipe(left)">
                                      <p:cBhvr>
                                        <p:cTn id="66" dur="500"/>
                                        <p:tgtEl>
                                          <p:spTgt spid="33281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32815"/>
                                        </p:tgtEl>
                                        <p:attrNameLst>
                                          <p:attrName>style.visibility</p:attrName>
                                        </p:attrNameLst>
                                      </p:cBhvr>
                                      <p:to>
                                        <p:strVal val="visible"/>
                                      </p:to>
                                    </p:set>
                                    <p:animEffect transition="in" filter="wipe(left)">
                                      <p:cBhvr>
                                        <p:cTn id="71" dur="500"/>
                                        <p:tgtEl>
                                          <p:spTgt spid="33281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32816"/>
                                        </p:tgtEl>
                                        <p:attrNameLst>
                                          <p:attrName>style.visibility</p:attrName>
                                        </p:attrNameLst>
                                      </p:cBhvr>
                                      <p:to>
                                        <p:strVal val="visible"/>
                                      </p:to>
                                    </p:set>
                                    <p:animEffect transition="in" filter="wipe(left)">
                                      <p:cBhvr>
                                        <p:cTn id="76" dur="500"/>
                                        <p:tgtEl>
                                          <p:spTgt spid="332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3" grpId="0" autoUpdateAnimBg="0"/>
      <p:bldP spid="332804" grpId="0" build="p" autoUpdateAnimBg="0"/>
      <p:bldP spid="332805" grpId="0" build="p" autoUpdateAnimBg="0"/>
      <p:bldP spid="332806" grpId="0" autoUpdateAnimBg="0"/>
      <p:bldP spid="332813" grpId="0" animBg="1"/>
      <p:bldP spid="332814" grpId="0" animBg="1"/>
      <p:bldP spid="332815" grpId="0" animBg="1"/>
      <p:bldP spid="332816" grpId="0" animBg="1"/>
      <p:bldP spid="332818" grpId="0" autoUpdateAnimBg="0"/>
      <p:bldP spid="33282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3417F"/>
        </a:solidFill>
        <a:effectLst/>
      </p:bgPr>
    </p:bg>
    <p:spTree>
      <p:nvGrpSpPr>
        <p:cNvPr id="1" name=""/>
        <p:cNvGrpSpPr/>
        <p:nvPr/>
      </p:nvGrpSpPr>
      <p:grpSpPr>
        <a:xfrm>
          <a:off x="0" y="0"/>
          <a:ext cx="0" cy="0"/>
          <a:chOff x="0" y="0"/>
          <a:chExt cx="0" cy="0"/>
        </a:xfrm>
      </p:grpSpPr>
      <p:sp>
        <p:nvSpPr>
          <p:cNvPr id="31746" name="日期占位符 1">
            <a:extLst>
              <a:ext uri="{FF2B5EF4-FFF2-40B4-BE49-F238E27FC236}">
                <a16:creationId xmlns:a16="http://schemas.microsoft.com/office/drawing/2014/main" id="{4F6CF7C3-121F-4281-8A6D-40371F469433}"/>
              </a:ext>
            </a:extLst>
          </p:cNvPr>
          <p:cNvSpPr>
            <a:spLocks noGrp="1"/>
          </p:cNvSpPr>
          <p:nvPr>
            <p:ph type="dt" sz="quarter" idx="10"/>
          </p:nvPr>
        </p:nvSpPr>
        <p:spPr>
          <a:noFill/>
        </p:spPr>
        <p:txBody>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fld id="{AFF84F9D-56EA-4668-ACDA-9D8ADC7FE822}" type="datetime1">
              <a:rPr kumimoji="0" lang="zh-CN" altLang="en-US" sz="1400" smtClean="0"/>
              <a:pPr eaLnBrk="1" hangingPunct="1">
                <a:spcBef>
                  <a:spcPct val="0"/>
                </a:spcBef>
                <a:buClrTx/>
                <a:buSzTx/>
                <a:buFontTx/>
                <a:buNone/>
              </a:pPr>
              <a:t>2020/10/16</a:t>
            </a:fld>
            <a:endParaRPr kumimoji="0" lang="en-US" altLang="zh-CN" sz="1400"/>
          </a:p>
        </p:txBody>
      </p:sp>
      <p:sp>
        <p:nvSpPr>
          <p:cNvPr id="31747" name="灯片编号占位符 3">
            <a:extLst>
              <a:ext uri="{FF2B5EF4-FFF2-40B4-BE49-F238E27FC236}">
                <a16:creationId xmlns:a16="http://schemas.microsoft.com/office/drawing/2014/main" id="{BF693CBE-60A3-4096-AD45-B10A2A41794E}"/>
              </a:ext>
            </a:extLst>
          </p:cNvPr>
          <p:cNvSpPr>
            <a:spLocks noGrp="1"/>
          </p:cNvSpPr>
          <p:nvPr>
            <p:ph type="sldNum" sz="quarter" idx="12"/>
          </p:nvPr>
        </p:nvSpPr>
        <p:spPr>
          <a:noFill/>
        </p:spPr>
        <p:txBody>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fld id="{0DA5B0A9-89EE-47B4-A69C-2CC1A901BE0F}" type="slidenum">
              <a:rPr kumimoji="0" lang="en-US" altLang="zh-CN" sz="1400"/>
              <a:pPr eaLnBrk="1" hangingPunct="1">
                <a:spcBef>
                  <a:spcPct val="0"/>
                </a:spcBef>
                <a:buClrTx/>
                <a:buSzTx/>
                <a:buFontTx/>
                <a:buNone/>
              </a:pPr>
              <a:t>22</a:t>
            </a:fld>
            <a:endParaRPr kumimoji="0" lang="en-US" altLang="zh-CN" sz="1400"/>
          </a:p>
        </p:txBody>
      </p:sp>
      <p:sp>
        <p:nvSpPr>
          <p:cNvPr id="333826" name="Text Box 2">
            <a:extLst>
              <a:ext uri="{FF2B5EF4-FFF2-40B4-BE49-F238E27FC236}">
                <a16:creationId xmlns:a16="http://schemas.microsoft.com/office/drawing/2014/main" id="{865D3D61-DDF1-4768-B645-BBFBC33FD923}"/>
              </a:ext>
            </a:extLst>
          </p:cNvPr>
          <p:cNvSpPr txBox="1">
            <a:spLocks noChangeArrowheads="1"/>
          </p:cNvSpPr>
          <p:nvPr/>
        </p:nvSpPr>
        <p:spPr bwMode="auto">
          <a:xfrm>
            <a:off x="107950" y="136525"/>
            <a:ext cx="2309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b="1">
                <a:solidFill>
                  <a:srgbClr val="CCFFCC"/>
                </a:solidFill>
              </a:rPr>
              <a:t>全译码</a:t>
            </a:r>
            <a:r>
              <a:rPr lang="en-US" altLang="zh-CN" b="1">
                <a:solidFill>
                  <a:srgbClr val="CCFFCC"/>
                </a:solidFill>
              </a:rPr>
              <a:t>:</a:t>
            </a:r>
          </a:p>
        </p:txBody>
      </p:sp>
      <p:grpSp>
        <p:nvGrpSpPr>
          <p:cNvPr id="333827" name="Group 3">
            <a:extLst>
              <a:ext uri="{FF2B5EF4-FFF2-40B4-BE49-F238E27FC236}">
                <a16:creationId xmlns:a16="http://schemas.microsoft.com/office/drawing/2014/main" id="{FDC11807-BCE6-4FE4-9186-8569149DBDB3}"/>
              </a:ext>
            </a:extLst>
          </p:cNvPr>
          <p:cNvGrpSpPr>
            <a:grpSpLocks/>
          </p:cNvGrpSpPr>
          <p:nvPr/>
        </p:nvGrpSpPr>
        <p:grpSpPr bwMode="auto">
          <a:xfrm>
            <a:off x="944563" y="1557338"/>
            <a:ext cx="7875587" cy="3240087"/>
            <a:chOff x="668" y="1085"/>
            <a:chExt cx="4961" cy="2041"/>
          </a:xfrm>
        </p:grpSpPr>
        <p:grpSp>
          <p:nvGrpSpPr>
            <p:cNvPr id="31769" name="Group 4">
              <a:extLst>
                <a:ext uri="{FF2B5EF4-FFF2-40B4-BE49-F238E27FC236}">
                  <a16:creationId xmlns:a16="http://schemas.microsoft.com/office/drawing/2014/main" id="{E9E6BD82-409C-4853-98E6-BB64120729F8}"/>
                </a:ext>
              </a:extLst>
            </p:cNvPr>
            <p:cNvGrpSpPr>
              <a:grpSpLocks/>
            </p:cNvGrpSpPr>
            <p:nvPr/>
          </p:nvGrpSpPr>
          <p:grpSpPr bwMode="auto">
            <a:xfrm>
              <a:off x="986" y="1085"/>
              <a:ext cx="4527" cy="494"/>
              <a:chOff x="899" y="1165"/>
              <a:chExt cx="4527" cy="647"/>
            </a:xfrm>
          </p:grpSpPr>
          <p:grpSp>
            <p:nvGrpSpPr>
              <p:cNvPr id="31802" name="Group 5">
                <a:extLst>
                  <a:ext uri="{FF2B5EF4-FFF2-40B4-BE49-F238E27FC236}">
                    <a16:creationId xmlns:a16="http://schemas.microsoft.com/office/drawing/2014/main" id="{28FF4E8F-EA2F-4624-853C-60EB449A0F4F}"/>
                  </a:ext>
                </a:extLst>
              </p:cNvPr>
              <p:cNvGrpSpPr>
                <a:grpSpLocks/>
              </p:cNvGrpSpPr>
              <p:nvPr/>
            </p:nvGrpSpPr>
            <p:grpSpPr bwMode="auto">
              <a:xfrm>
                <a:off x="899" y="1165"/>
                <a:ext cx="4527" cy="145"/>
                <a:chOff x="899" y="1165"/>
                <a:chExt cx="4527" cy="145"/>
              </a:xfrm>
            </p:grpSpPr>
            <p:sp>
              <p:nvSpPr>
                <p:cNvPr id="31809" name="Rectangle 6">
                  <a:extLst>
                    <a:ext uri="{FF2B5EF4-FFF2-40B4-BE49-F238E27FC236}">
                      <a16:creationId xmlns:a16="http://schemas.microsoft.com/office/drawing/2014/main" id="{D0125202-82B3-49C7-A82B-71676DA447D2}"/>
                    </a:ext>
                  </a:extLst>
                </p:cNvPr>
                <p:cNvSpPr>
                  <a:spLocks noChangeArrowheads="1"/>
                </p:cNvSpPr>
                <p:nvPr/>
              </p:nvSpPr>
              <p:spPr bwMode="auto">
                <a:xfrm>
                  <a:off x="899" y="1203"/>
                  <a:ext cx="3699" cy="71"/>
                </a:xfrm>
                <a:prstGeom prst="rect">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1810" name="AutoShape 7">
                  <a:extLst>
                    <a:ext uri="{FF2B5EF4-FFF2-40B4-BE49-F238E27FC236}">
                      <a16:creationId xmlns:a16="http://schemas.microsoft.com/office/drawing/2014/main" id="{879A36C1-BEDC-4902-B338-E3B4448905CA}"/>
                    </a:ext>
                  </a:extLst>
                </p:cNvPr>
                <p:cNvSpPr>
                  <a:spLocks noChangeArrowheads="1"/>
                </p:cNvSpPr>
                <p:nvPr/>
              </p:nvSpPr>
              <p:spPr bwMode="auto">
                <a:xfrm>
                  <a:off x="4598" y="1165"/>
                  <a:ext cx="828" cy="145"/>
                </a:xfrm>
                <a:prstGeom prst="rightArrow">
                  <a:avLst>
                    <a:gd name="adj1" fmla="val 50000"/>
                    <a:gd name="adj2" fmla="val 142759"/>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31803" name="AutoShape 8">
                <a:extLst>
                  <a:ext uri="{FF2B5EF4-FFF2-40B4-BE49-F238E27FC236}">
                    <a16:creationId xmlns:a16="http://schemas.microsoft.com/office/drawing/2014/main" id="{A3A0EFD7-CD1D-4DCB-A592-631252D35070}"/>
                  </a:ext>
                </a:extLst>
              </p:cNvPr>
              <p:cNvSpPr>
                <a:spLocks noChangeArrowheads="1"/>
              </p:cNvSpPr>
              <p:nvPr/>
            </p:nvSpPr>
            <p:spPr bwMode="auto">
              <a:xfrm>
                <a:off x="1394" y="1283"/>
                <a:ext cx="152" cy="526"/>
              </a:xfrm>
              <a:prstGeom prst="downArrow">
                <a:avLst>
                  <a:gd name="adj1" fmla="val 50000"/>
                  <a:gd name="adj2" fmla="val 86513"/>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1804" name="AutoShape 9">
                <a:extLst>
                  <a:ext uri="{FF2B5EF4-FFF2-40B4-BE49-F238E27FC236}">
                    <a16:creationId xmlns:a16="http://schemas.microsoft.com/office/drawing/2014/main" id="{0DF8F374-D9B4-481A-8D99-12FDFF5AD70B}"/>
                  </a:ext>
                </a:extLst>
              </p:cNvPr>
              <p:cNvSpPr>
                <a:spLocks noChangeArrowheads="1"/>
              </p:cNvSpPr>
              <p:nvPr/>
            </p:nvSpPr>
            <p:spPr bwMode="auto">
              <a:xfrm>
                <a:off x="4855" y="1278"/>
                <a:ext cx="152" cy="526"/>
              </a:xfrm>
              <a:prstGeom prst="downArrow">
                <a:avLst>
                  <a:gd name="adj1" fmla="val 50000"/>
                  <a:gd name="adj2" fmla="val 86513"/>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1805" name="AutoShape 10">
                <a:extLst>
                  <a:ext uri="{FF2B5EF4-FFF2-40B4-BE49-F238E27FC236}">
                    <a16:creationId xmlns:a16="http://schemas.microsoft.com/office/drawing/2014/main" id="{C9BE5D5E-777B-4B0A-81AA-26A6E5BE7F02}"/>
                  </a:ext>
                </a:extLst>
              </p:cNvPr>
              <p:cNvSpPr>
                <a:spLocks noChangeArrowheads="1"/>
              </p:cNvSpPr>
              <p:nvPr/>
            </p:nvSpPr>
            <p:spPr bwMode="auto">
              <a:xfrm>
                <a:off x="3769" y="1283"/>
                <a:ext cx="152" cy="526"/>
              </a:xfrm>
              <a:prstGeom prst="downArrow">
                <a:avLst>
                  <a:gd name="adj1" fmla="val 50000"/>
                  <a:gd name="adj2" fmla="val 86513"/>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1806" name="AutoShape 11">
                <a:extLst>
                  <a:ext uri="{FF2B5EF4-FFF2-40B4-BE49-F238E27FC236}">
                    <a16:creationId xmlns:a16="http://schemas.microsoft.com/office/drawing/2014/main" id="{11993C36-EE7B-4752-8587-6A0605BA3BB6}"/>
                  </a:ext>
                </a:extLst>
              </p:cNvPr>
              <p:cNvSpPr>
                <a:spLocks noChangeArrowheads="1"/>
              </p:cNvSpPr>
              <p:nvPr/>
            </p:nvSpPr>
            <p:spPr bwMode="auto">
              <a:xfrm>
                <a:off x="2500" y="1278"/>
                <a:ext cx="152" cy="526"/>
              </a:xfrm>
              <a:prstGeom prst="downArrow">
                <a:avLst>
                  <a:gd name="adj1" fmla="val 50000"/>
                  <a:gd name="adj2" fmla="val 86513"/>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1807" name="Rectangle 12">
                <a:extLst>
                  <a:ext uri="{FF2B5EF4-FFF2-40B4-BE49-F238E27FC236}">
                    <a16:creationId xmlns:a16="http://schemas.microsoft.com/office/drawing/2014/main" id="{D6BCAECF-D0D9-4514-9FD2-4D43E49D8699}"/>
                  </a:ext>
                </a:extLst>
              </p:cNvPr>
              <p:cNvSpPr>
                <a:spLocks noChangeArrowheads="1"/>
              </p:cNvSpPr>
              <p:nvPr/>
            </p:nvSpPr>
            <p:spPr bwMode="auto">
              <a:xfrm>
                <a:off x="1514" y="1309"/>
                <a:ext cx="1062" cy="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3400"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9</a:t>
                </a:r>
                <a:r>
                  <a:rPr lang="zh-CN" altLang="en-US" sz="2800" b="1">
                    <a:solidFill>
                      <a:srgbClr val="CCFFFF"/>
                    </a:solidFill>
                  </a:rPr>
                  <a:t>～</a:t>
                </a:r>
                <a:r>
                  <a:rPr lang="en-US" altLang="zh-CN" sz="3400"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0</a:t>
                </a:r>
              </a:p>
            </p:txBody>
          </p:sp>
          <p:sp>
            <p:nvSpPr>
              <p:cNvPr id="31808" name="Rectangle 13">
                <a:extLst>
                  <a:ext uri="{FF2B5EF4-FFF2-40B4-BE49-F238E27FC236}">
                    <a16:creationId xmlns:a16="http://schemas.microsoft.com/office/drawing/2014/main" id="{233A9756-C9AF-4728-B26F-0468687D532C}"/>
                  </a:ext>
                </a:extLst>
              </p:cNvPr>
              <p:cNvSpPr>
                <a:spLocks noChangeArrowheads="1"/>
              </p:cNvSpPr>
              <p:nvPr/>
            </p:nvSpPr>
            <p:spPr bwMode="auto">
              <a:xfrm>
                <a:off x="3914" y="1305"/>
                <a:ext cx="1062" cy="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3400"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9</a:t>
                </a:r>
                <a:r>
                  <a:rPr lang="zh-CN" altLang="en-US" sz="2800" b="1">
                    <a:solidFill>
                      <a:srgbClr val="CCFFFF"/>
                    </a:solidFill>
                  </a:rPr>
                  <a:t>～</a:t>
                </a:r>
                <a:r>
                  <a:rPr lang="en-US" altLang="zh-CN" sz="3400"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0</a:t>
                </a:r>
              </a:p>
            </p:txBody>
          </p:sp>
        </p:grpSp>
        <p:grpSp>
          <p:nvGrpSpPr>
            <p:cNvPr id="31770" name="Group 14">
              <a:extLst>
                <a:ext uri="{FF2B5EF4-FFF2-40B4-BE49-F238E27FC236}">
                  <a16:creationId xmlns:a16="http://schemas.microsoft.com/office/drawing/2014/main" id="{33658E78-D6A9-4DB2-BA33-032D4ECFA41B}"/>
                </a:ext>
              </a:extLst>
            </p:cNvPr>
            <p:cNvGrpSpPr>
              <a:grpSpLocks/>
            </p:cNvGrpSpPr>
            <p:nvPr/>
          </p:nvGrpSpPr>
          <p:grpSpPr bwMode="auto">
            <a:xfrm>
              <a:off x="3508" y="1596"/>
              <a:ext cx="1812" cy="794"/>
              <a:chOff x="3421" y="1827"/>
              <a:chExt cx="1812" cy="794"/>
            </a:xfrm>
          </p:grpSpPr>
          <p:grpSp>
            <p:nvGrpSpPr>
              <p:cNvPr id="31797" name="Group 15">
                <a:extLst>
                  <a:ext uri="{FF2B5EF4-FFF2-40B4-BE49-F238E27FC236}">
                    <a16:creationId xmlns:a16="http://schemas.microsoft.com/office/drawing/2014/main" id="{E27206C0-B2BB-43AE-9F80-81764F493176}"/>
                  </a:ext>
                </a:extLst>
              </p:cNvPr>
              <p:cNvGrpSpPr>
                <a:grpSpLocks/>
              </p:cNvGrpSpPr>
              <p:nvPr/>
            </p:nvGrpSpPr>
            <p:grpSpPr bwMode="auto">
              <a:xfrm>
                <a:off x="3530" y="1827"/>
                <a:ext cx="1703" cy="794"/>
                <a:chOff x="3338" y="1847"/>
                <a:chExt cx="1703" cy="794"/>
              </a:xfrm>
            </p:grpSpPr>
            <p:sp>
              <p:nvSpPr>
                <p:cNvPr id="31800" name="Text Box 16">
                  <a:extLst>
                    <a:ext uri="{FF2B5EF4-FFF2-40B4-BE49-F238E27FC236}">
                      <a16:creationId xmlns:a16="http://schemas.microsoft.com/office/drawing/2014/main" id="{543BA119-0ACE-4D9B-A51B-32CAEB15B9DF}"/>
                    </a:ext>
                  </a:extLst>
                </p:cNvPr>
                <p:cNvSpPr txBox="1">
                  <a:spLocks noChangeArrowheads="1"/>
                </p:cNvSpPr>
                <p:nvPr/>
              </p:nvSpPr>
              <p:spPr bwMode="auto">
                <a:xfrm>
                  <a:off x="3338" y="1847"/>
                  <a:ext cx="657" cy="789"/>
                </a:xfrm>
                <a:prstGeom prst="rect">
                  <a:avLst/>
                </a:prstGeom>
                <a:solidFill>
                  <a:srgbClr val="FFFFCC"/>
                </a:solidFill>
                <a:ln w="25400">
                  <a:solidFill>
                    <a:srgbClr val="99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ClrTx/>
                    <a:buSzTx/>
                    <a:buFontTx/>
                    <a:buNone/>
                  </a:pPr>
                  <a:r>
                    <a:rPr lang="en-US" altLang="zh-CN" sz="2800" b="1">
                      <a:solidFill>
                        <a:srgbClr val="006600"/>
                      </a:solidFill>
                      <a:ea typeface="黑体" panose="02010609060101010101" pitchFamily="49" charset="-122"/>
                    </a:rPr>
                    <a:t>1K</a:t>
                  </a:r>
                  <a:r>
                    <a:rPr lang="en-US" altLang="zh-CN" sz="2800" b="1">
                      <a:solidFill>
                        <a:srgbClr val="006600"/>
                      </a:solidFill>
                      <a:ea typeface="黑体" panose="02010609060101010101" pitchFamily="49" charset="-122"/>
                      <a:sym typeface="Symbol" panose="05050102010706020507" pitchFamily="18" charset="2"/>
                    </a:rPr>
                    <a:t>4</a:t>
                  </a:r>
                  <a:endParaRPr lang="en-US" altLang="zh-CN" sz="2800" b="1">
                    <a:solidFill>
                      <a:srgbClr val="006600"/>
                    </a:solidFill>
                    <a:ea typeface="黑体" panose="02010609060101010101" pitchFamily="49" charset="-122"/>
                  </a:endParaRPr>
                </a:p>
                <a:p>
                  <a:pPr eaLnBrk="1" hangingPunct="1">
                    <a:lnSpc>
                      <a:spcPct val="95000"/>
                    </a:lnSpc>
                    <a:spcBef>
                      <a:spcPct val="0"/>
                    </a:spcBef>
                    <a:buClrTx/>
                    <a:buSzTx/>
                    <a:buFontTx/>
                    <a:buNone/>
                  </a:pPr>
                  <a:r>
                    <a:rPr lang="en-US" altLang="zh-CN" sz="2600" b="1">
                      <a:solidFill>
                        <a:srgbClr val="006600"/>
                      </a:solidFill>
                      <a:ea typeface="黑体" panose="02010609060101010101" pitchFamily="49" charset="-122"/>
                    </a:rPr>
                    <a:t>RAM</a:t>
                  </a:r>
                </a:p>
                <a:p>
                  <a:pPr eaLnBrk="1" hangingPunct="1">
                    <a:lnSpc>
                      <a:spcPct val="40000"/>
                    </a:lnSpc>
                    <a:spcBef>
                      <a:spcPct val="0"/>
                    </a:spcBef>
                    <a:buClrTx/>
                    <a:buSzTx/>
                    <a:buFontTx/>
                    <a:buNone/>
                  </a:pPr>
                  <a:endParaRPr lang="en-US" altLang="zh-CN" sz="2600" b="1">
                    <a:solidFill>
                      <a:schemeClr val="hlink"/>
                    </a:solidFill>
                    <a:ea typeface="黑体" panose="02010609060101010101" pitchFamily="49" charset="-122"/>
                  </a:endParaRPr>
                </a:p>
              </p:txBody>
            </p:sp>
            <p:sp>
              <p:nvSpPr>
                <p:cNvPr id="31801" name="Text Box 17">
                  <a:extLst>
                    <a:ext uri="{FF2B5EF4-FFF2-40B4-BE49-F238E27FC236}">
                      <a16:creationId xmlns:a16="http://schemas.microsoft.com/office/drawing/2014/main" id="{709BD69A-FFA9-4761-97E4-A3446156164C}"/>
                    </a:ext>
                  </a:extLst>
                </p:cNvPr>
                <p:cNvSpPr txBox="1">
                  <a:spLocks noChangeArrowheads="1"/>
                </p:cNvSpPr>
                <p:nvPr/>
              </p:nvSpPr>
              <p:spPr bwMode="auto">
                <a:xfrm>
                  <a:off x="4384" y="1852"/>
                  <a:ext cx="657" cy="789"/>
                </a:xfrm>
                <a:prstGeom prst="rect">
                  <a:avLst/>
                </a:prstGeom>
                <a:solidFill>
                  <a:srgbClr val="FFFFCC"/>
                </a:solidFill>
                <a:ln w="25400">
                  <a:solidFill>
                    <a:srgbClr val="99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ClrTx/>
                    <a:buSzTx/>
                    <a:buFontTx/>
                    <a:buNone/>
                  </a:pPr>
                  <a:r>
                    <a:rPr lang="en-US" altLang="zh-CN" sz="2800" b="1">
                      <a:solidFill>
                        <a:srgbClr val="006600"/>
                      </a:solidFill>
                      <a:ea typeface="黑体" panose="02010609060101010101" pitchFamily="49" charset="-122"/>
                    </a:rPr>
                    <a:t>1K</a:t>
                  </a:r>
                  <a:r>
                    <a:rPr lang="en-US" altLang="zh-CN" sz="2800" b="1">
                      <a:solidFill>
                        <a:srgbClr val="006600"/>
                      </a:solidFill>
                      <a:ea typeface="黑体" panose="02010609060101010101" pitchFamily="49" charset="-122"/>
                      <a:sym typeface="Symbol" panose="05050102010706020507" pitchFamily="18" charset="2"/>
                    </a:rPr>
                    <a:t>4</a:t>
                  </a:r>
                  <a:endParaRPr lang="en-US" altLang="zh-CN" sz="2800" b="1">
                    <a:solidFill>
                      <a:srgbClr val="006600"/>
                    </a:solidFill>
                    <a:ea typeface="黑体" panose="02010609060101010101" pitchFamily="49" charset="-122"/>
                  </a:endParaRPr>
                </a:p>
                <a:p>
                  <a:pPr eaLnBrk="1" hangingPunct="1">
                    <a:lnSpc>
                      <a:spcPct val="95000"/>
                    </a:lnSpc>
                    <a:spcBef>
                      <a:spcPct val="0"/>
                    </a:spcBef>
                    <a:buClrTx/>
                    <a:buSzTx/>
                    <a:buFontTx/>
                    <a:buNone/>
                  </a:pPr>
                  <a:r>
                    <a:rPr lang="en-US" altLang="zh-CN" sz="2600" b="1">
                      <a:solidFill>
                        <a:srgbClr val="006600"/>
                      </a:solidFill>
                      <a:ea typeface="黑体" panose="02010609060101010101" pitchFamily="49" charset="-122"/>
                    </a:rPr>
                    <a:t>RAM</a:t>
                  </a:r>
                </a:p>
                <a:p>
                  <a:pPr eaLnBrk="1" hangingPunct="1">
                    <a:lnSpc>
                      <a:spcPct val="40000"/>
                    </a:lnSpc>
                    <a:spcBef>
                      <a:spcPct val="0"/>
                    </a:spcBef>
                    <a:buClrTx/>
                    <a:buSzTx/>
                    <a:buFontTx/>
                    <a:buNone/>
                  </a:pPr>
                  <a:endParaRPr lang="en-US" altLang="zh-CN" sz="2600" b="1">
                    <a:solidFill>
                      <a:schemeClr val="hlink"/>
                    </a:solidFill>
                    <a:ea typeface="黑体" panose="02010609060101010101" pitchFamily="49" charset="-122"/>
                  </a:endParaRPr>
                </a:p>
              </p:txBody>
            </p:sp>
          </p:grpSp>
          <p:sp>
            <p:nvSpPr>
              <p:cNvPr id="31798" name="Oval 18">
                <a:extLst>
                  <a:ext uri="{FF2B5EF4-FFF2-40B4-BE49-F238E27FC236}">
                    <a16:creationId xmlns:a16="http://schemas.microsoft.com/office/drawing/2014/main" id="{6DCE9540-3545-44FF-8FB7-8BC0F5118F1F}"/>
                  </a:ext>
                </a:extLst>
              </p:cNvPr>
              <p:cNvSpPr>
                <a:spLocks noChangeArrowheads="1"/>
              </p:cNvSpPr>
              <p:nvPr/>
            </p:nvSpPr>
            <p:spPr bwMode="auto">
              <a:xfrm>
                <a:off x="4487" y="2385"/>
                <a:ext cx="81" cy="91"/>
              </a:xfrm>
              <a:prstGeom prst="ellipse">
                <a:avLst/>
              </a:prstGeom>
              <a:noFill/>
              <a:ln w="28575">
                <a:solidFill>
                  <a:srgbClr val="99FFCC"/>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sz="2400">
                  <a:solidFill>
                    <a:srgbClr val="CCFF99"/>
                  </a:solidFill>
                </a:endParaRPr>
              </a:p>
            </p:txBody>
          </p:sp>
          <p:sp>
            <p:nvSpPr>
              <p:cNvPr id="31799" name="Oval 19">
                <a:extLst>
                  <a:ext uri="{FF2B5EF4-FFF2-40B4-BE49-F238E27FC236}">
                    <a16:creationId xmlns:a16="http://schemas.microsoft.com/office/drawing/2014/main" id="{B59011AE-7723-4438-BD8D-C3ADF3B43EF5}"/>
                  </a:ext>
                </a:extLst>
              </p:cNvPr>
              <p:cNvSpPr>
                <a:spLocks noChangeArrowheads="1"/>
              </p:cNvSpPr>
              <p:nvPr/>
            </p:nvSpPr>
            <p:spPr bwMode="auto">
              <a:xfrm>
                <a:off x="3421" y="2400"/>
                <a:ext cx="81" cy="91"/>
              </a:xfrm>
              <a:prstGeom prst="ellipse">
                <a:avLst/>
              </a:prstGeom>
              <a:noFill/>
              <a:ln w="28575">
                <a:solidFill>
                  <a:srgbClr val="99FFCC"/>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sz="2400">
                  <a:solidFill>
                    <a:srgbClr val="CCFF99"/>
                  </a:solidFill>
                </a:endParaRPr>
              </a:p>
            </p:txBody>
          </p:sp>
        </p:grpSp>
        <p:grpSp>
          <p:nvGrpSpPr>
            <p:cNvPr id="31771" name="Group 20">
              <a:extLst>
                <a:ext uri="{FF2B5EF4-FFF2-40B4-BE49-F238E27FC236}">
                  <a16:creationId xmlns:a16="http://schemas.microsoft.com/office/drawing/2014/main" id="{C15E66BD-7D73-43B8-B33A-6E9CA50CE586}"/>
                </a:ext>
              </a:extLst>
            </p:cNvPr>
            <p:cNvGrpSpPr>
              <a:grpSpLocks/>
            </p:cNvGrpSpPr>
            <p:nvPr/>
          </p:nvGrpSpPr>
          <p:grpSpPr bwMode="auto">
            <a:xfrm>
              <a:off x="1138" y="1586"/>
              <a:ext cx="1853" cy="794"/>
              <a:chOff x="1051" y="1817"/>
              <a:chExt cx="1853" cy="794"/>
            </a:xfrm>
          </p:grpSpPr>
          <p:grpSp>
            <p:nvGrpSpPr>
              <p:cNvPr id="31791" name="Group 21">
                <a:extLst>
                  <a:ext uri="{FF2B5EF4-FFF2-40B4-BE49-F238E27FC236}">
                    <a16:creationId xmlns:a16="http://schemas.microsoft.com/office/drawing/2014/main" id="{C5935F75-3157-4512-986D-1192626FF161}"/>
                  </a:ext>
                </a:extLst>
              </p:cNvPr>
              <p:cNvGrpSpPr>
                <a:grpSpLocks/>
              </p:cNvGrpSpPr>
              <p:nvPr/>
            </p:nvGrpSpPr>
            <p:grpSpPr bwMode="auto">
              <a:xfrm>
                <a:off x="1051" y="1822"/>
                <a:ext cx="757" cy="789"/>
                <a:chOff x="1051" y="1822"/>
                <a:chExt cx="757" cy="789"/>
              </a:xfrm>
            </p:grpSpPr>
            <p:sp>
              <p:nvSpPr>
                <p:cNvPr id="31795" name="Text Box 22">
                  <a:extLst>
                    <a:ext uri="{FF2B5EF4-FFF2-40B4-BE49-F238E27FC236}">
                      <a16:creationId xmlns:a16="http://schemas.microsoft.com/office/drawing/2014/main" id="{8A6B65F7-209B-45A2-AAC5-59887DA2E969}"/>
                    </a:ext>
                  </a:extLst>
                </p:cNvPr>
                <p:cNvSpPr txBox="1">
                  <a:spLocks noChangeArrowheads="1"/>
                </p:cNvSpPr>
                <p:nvPr/>
              </p:nvSpPr>
              <p:spPr bwMode="auto">
                <a:xfrm>
                  <a:off x="1151" y="1822"/>
                  <a:ext cx="657" cy="789"/>
                </a:xfrm>
                <a:prstGeom prst="rect">
                  <a:avLst/>
                </a:prstGeom>
                <a:solidFill>
                  <a:srgbClr val="FFFFCC"/>
                </a:solidFill>
                <a:ln w="25400">
                  <a:solidFill>
                    <a:srgbClr val="99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ClrTx/>
                    <a:buSzTx/>
                    <a:buFontTx/>
                    <a:buNone/>
                  </a:pPr>
                  <a:r>
                    <a:rPr lang="en-US" altLang="zh-CN" sz="2800" b="1">
                      <a:solidFill>
                        <a:srgbClr val="006600"/>
                      </a:solidFill>
                      <a:ea typeface="黑体" panose="02010609060101010101" pitchFamily="49" charset="-122"/>
                    </a:rPr>
                    <a:t>1K</a:t>
                  </a:r>
                  <a:r>
                    <a:rPr lang="en-US" altLang="zh-CN" sz="2800" b="1">
                      <a:solidFill>
                        <a:srgbClr val="006600"/>
                      </a:solidFill>
                      <a:ea typeface="黑体" panose="02010609060101010101" pitchFamily="49" charset="-122"/>
                      <a:sym typeface="Symbol" panose="05050102010706020507" pitchFamily="18" charset="2"/>
                    </a:rPr>
                    <a:t>4</a:t>
                  </a:r>
                  <a:endParaRPr lang="en-US" altLang="zh-CN" sz="2800" b="1">
                    <a:solidFill>
                      <a:srgbClr val="006600"/>
                    </a:solidFill>
                    <a:ea typeface="黑体" panose="02010609060101010101" pitchFamily="49" charset="-122"/>
                  </a:endParaRPr>
                </a:p>
                <a:p>
                  <a:pPr eaLnBrk="1" hangingPunct="1">
                    <a:lnSpc>
                      <a:spcPct val="95000"/>
                    </a:lnSpc>
                    <a:spcBef>
                      <a:spcPct val="0"/>
                    </a:spcBef>
                    <a:buClrTx/>
                    <a:buSzTx/>
                    <a:buFontTx/>
                    <a:buNone/>
                  </a:pPr>
                  <a:r>
                    <a:rPr lang="en-US" altLang="zh-CN" sz="2600" b="1">
                      <a:solidFill>
                        <a:srgbClr val="006600"/>
                      </a:solidFill>
                      <a:ea typeface="黑体" panose="02010609060101010101" pitchFamily="49" charset="-122"/>
                    </a:rPr>
                    <a:t>RAM</a:t>
                  </a:r>
                </a:p>
                <a:p>
                  <a:pPr eaLnBrk="1" hangingPunct="1">
                    <a:lnSpc>
                      <a:spcPct val="40000"/>
                    </a:lnSpc>
                    <a:spcBef>
                      <a:spcPct val="0"/>
                    </a:spcBef>
                    <a:buClrTx/>
                    <a:buSzTx/>
                    <a:buFontTx/>
                    <a:buNone/>
                  </a:pPr>
                  <a:endParaRPr lang="en-US" altLang="zh-CN" sz="2600" b="1">
                    <a:solidFill>
                      <a:srgbClr val="006600"/>
                    </a:solidFill>
                    <a:ea typeface="黑体" panose="02010609060101010101" pitchFamily="49" charset="-122"/>
                  </a:endParaRPr>
                </a:p>
              </p:txBody>
            </p:sp>
            <p:sp>
              <p:nvSpPr>
                <p:cNvPr id="31796" name="Oval 23">
                  <a:extLst>
                    <a:ext uri="{FF2B5EF4-FFF2-40B4-BE49-F238E27FC236}">
                      <a16:creationId xmlns:a16="http://schemas.microsoft.com/office/drawing/2014/main" id="{E41F23E6-3FCD-4A19-B873-E06873BCB216}"/>
                    </a:ext>
                  </a:extLst>
                </p:cNvPr>
                <p:cNvSpPr>
                  <a:spLocks noChangeArrowheads="1"/>
                </p:cNvSpPr>
                <p:nvPr/>
              </p:nvSpPr>
              <p:spPr bwMode="auto">
                <a:xfrm>
                  <a:off x="1051" y="2415"/>
                  <a:ext cx="81" cy="91"/>
                </a:xfrm>
                <a:prstGeom prst="ellipse">
                  <a:avLst/>
                </a:prstGeom>
                <a:noFill/>
                <a:ln w="28575">
                  <a:solidFill>
                    <a:srgbClr val="99FFCC"/>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sz="2400">
                    <a:solidFill>
                      <a:srgbClr val="CCFF99"/>
                    </a:solidFill>
                  </a:endParaRPr>
                </a:p>
              </p:txBody>
            </p:sp>
          </p:grpSp>
          <p:grpSp>
            <p:nvGrpSpPr>
              <p:cNvPr id="31792" name="Group 24">
                <a:extLst>
                  <a:ext uri="{FF2B5EF4-FFF2-40B4-BE49-F238E27FC236}">
                    <a16:creationId xmlns:a16="http://schemas.microsoft.com/office/drawing/2014/main" id="{9E4F1EC7-E10B-42D1-9ED9-DA282CE0EEF8}"/>
                  </a:ext>
                </a:extLst>
              </p:cNvPr>
              <p:cNvGrpSpPr>
                <a:grpSpLocks/>
              </p:cNvGrpSpPr>
              <p:nvPr/>
            </p:nvGrpSpPr>
            <p:grpSpPr bwMode="auto">
              <a:xfrm>
                <a:off x="2133" y="1817"/>
                <a:ext cx="771" cy="789"/>
                <a:chOff x="2133" y="1817"/>
                <a:chExt cx="771" cy="789"/>
              </a:xfrm>
            </p:grpSpPr>
            <p:sp>
              <p:nvSpPr>
                <p:cNvPr id="31793" name="Text Box 25">
                  <a:extLst>
                    <a:ext uri="{FF2B5EF4-FFF2-40B4-BE49-F238E27FC236}">
                      <a16:creationId xmlns:a16="http://schemas.microsoft.com/office/drawing/2014/main" id="{853A6D14-8210-4B21-92F2-66F5CDD87AFD}"/>
                    </a:ext>
                  </a:extLst>
                </p:cNvPr>
                <p:cNvSpPr txBox="1">
                  <a:spLocks noChangeArrowheads="1"/>
                </p:cNvSpPr>
                <p:nvPr/>
              </p:nvSpPr>
              <p:spPr bwMode="auto">
                <a:xfrm>
                  <a:off x="2237" y="1817"/>
                  <a:ext cx="667" cy="789"/>
                </a:xfrm>
                <a:prstGeom prst="rect">
                  <a:avLst/>
                </a:prstGeom>
                <a:solidFill>
                  <a:srgbClr val="FFFFCC"/>
                </a:solidFill>
                <a:ln w="25400">
                  <a:solidFill>
                    <a:srgbClr val="99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ClrTx/>
                    <a:buSzTx/>
                    <a:buFontTx/>
                    <a:buNone/>
                  </a:pPr>
                  <a:r>
                    <a:rPr lang="en-US" altLang="zh-CN" sz="2800" b="1">
                      <a:solidFill>
                        <a:srgbClr val="006600"/>
                      </a:solidFill>
                      <a:ea typeface="黑体" panose="02010609060101010101" pitchFamily="49" charset="-122"/>
                    </a:rPr>
                    <a:t>1K</a:t>
                  </a:r>
                  <a:r>
                    <a:rPr lang="en-US" altLang="zh-CN" sz="2800" b="1">
                      <a:solidFill>
                        <a:srgbClr val="006600"/>
                      </a:solidFill>
                      <a:ea typeface="黑体" panose="02010609060101010101" pitchFamily="49" charset="-122"/>
                      <a:sym typeface="Symbol" panose="05050102010706020507" pitchFamily="18" charset="2"/>
                    </a:rPr>
                    <a:t>4</a:t>
                  </a:r>
                  <a:endParaRPr lang="en-US" altLang="zh-CN" sz="2800" b="1">
                    <a:solidFill>
                      <a:srgbClr val="006600"/>
                    </a:solidFill>
                    <a:ea typeface="黑体" panose="02010609060101010101" pitchFamily="49" charset="-122"/>
                  </a:endParaRPr>
                </a:p>
                <a:p>
                  <a:pPr eaLnBrk="1" hangingPunct="1">
                    <a:lnSpc>
                      <a:spcPct val="95000"/>
                    </a:lnSpc>
                    <a:spcBef>
                      <a:spcPct val="0"/>
                    </a:spcBef>
                    <a:buClrTx/>
                    <a:buSzTx/>
                    <a:buFontTx/>
                    <a:buNone/>
                  </a:pPr>
                  <a:r>
                    <a:rPr lang="en-US" altLang="zh-CN" sz="2600" b="1">
                      <a:solidFill>
                        <a:srgbClr val="006600"/>
                      </a:solidFill>
                      <a:ea typeface="黑体" panose="02010609060101010101" pitchFamily="49" charset="-122"/>
                    </a:rPr>
                    <a:t>RAM</a:t>
                  </a:r>
                </a:p>
                <a:p>
                  <a:pPr eaLnBrk="1" hangingPunct="1">
                    <a:lnSpc>
                      <a:spcPct val="40000"/>
                    </a:lnSpc>
                    <a:spcBef>
                      <a:spcPct val="0"/>
                    </a:spcBef>
                    <a:buClrTx/>
                    <a:buSzTx/>
                    <a:buFontTx/>
                    <a:buNone/>
                  </a:pPr>
                  <a:endParaRPr lang="en-US" altLang="zh-CN" sz="2600" b="1">
                    <a:solidFill>
                      <a:srgbClr val="006600"/>
                    </a:solidFill>
                    <a:ea typeface="黑体" panose="02010609060101010101" pitchFamily="49" charset="-122"/>
                  </a:endParaRPr>
                </a:p>
              </p:txBody>
            </p:sp>
            <p:sp>
              <p:nvSpPr>
                <p:cNvPr id="31794" name="Oval 26">
                  <a:extLst>
                    <a:ext uri="{FF2B5EF4-FFF2-40B4-BE49-F238E27FC236}">
                      <a16:creationId xmlns:a16="http://schemas.microsoft.com/office/drawing/2014/main" id="{82BA5D4B-5C18-40E8-82AE-7124A31C2B77}"/>
                    </a:ext>
                  </a:extLst>
                </p:cNvPr>
                <p:cNvSpPr>
                  <a:spLocks noChangeArrowheads="1"/>
                </p:cNvSpPr>
                <p:nvPr/>
              </p:nvSpPr>
              <p:spPr bwMode="auto">
                <a:xfrm>
                  <a:off x="2133" y="2395"/>
                  <a:ext cx="81" cy="91"/>
                </a:xfrm>
                <a:prstGeom prst="ellipse">
                  <a:avLst/>
                </a:prstGeom>
                <a:noFill/>
                <a:ln w="28575">
                  <a:solidFill>
                    <a:srgbClr val="99FFCC"/>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sz="2400">
                    <a:solidFill>
                      <a:srgbClr val="CCFF99"/>
                    </a:solidFill>
                  </a:endParaRPr>
                </a:p>
              </p:txBody>
            </p:sp>
          </p:grpSp>
        </p:grpSp>
        <p:grpSp>
          <p:nvGrpSpPr>
            <p:cNvPr id="31772" name="Group 27">
              <a:extLst>
                <a:ext uri="{FF2B5EF4-FFF2-40B4-BE49-F238E27FC236}">
                  <a16:creationId xmlns:a16="http://schemas.microsoft.com/office/drawing/2014/main" id="{2F9B0A3F-BBF0-4170-A377-982BD4A25A80}"/>
                </a:ext>
              </a:extLst>
            </p:cNvPr>
            <p:cNvGrpSpPr>
              <a:grpSpLocks/>
            </p:cNvGrpSpPr>
            <p:nvPr/>
          </p:nvGrpSpPr>
          <p:grpSpPr bwMode="auto">
            <a:xfrm>
              <a:off x="668" y="2386"/>
              <a:ext cx="4880" cy="740"/>
              <a:chOff x="581" y="2617"/>
              <a:chExt cx="4880" cy="740"/>
            </a:xfrm>
          </p:grpSpPr>
          <p:grpSp>
            <p:nvGrpSpPr>
              <p:cNvPr id="31778" name="Group 28">
                <a:extLst>
                  <a:ext uri="{FF2B5EF4-FFF2-40B4-BE49-F238E27FC236}">
                    <a16:creationId xmlns:a16="http://schemas.microsoft.com/office/drawing/2014/main" id="{3CB2F00C-FE2D-4C0F-842F-2F91B535FDB5}"/>
                  </a:ext>
                </a:extLst>
              </p:cNvPr>
              <p:cNvGrpSpPr>
                <a:grpSpLocks/>
              </p:cNvGrpSpPr>
              <p:nvPr/>
            </p:nvGrpSpPr>
            <p:grpSpPr bwMode="auto">
              <a:xfrm>
                <a:off x="581" y="2622"/>
                <a:ext cx="4880" cy="735"/>
                <a:chOff x="581" y="2622"/>
                <a:chExt cx="4880" cy="735"/>
              </a:xfrm>
            </p:grpSpPr>
            <p:grpSp>
              <p:nvGrpSpPr>
                <p:cNvPr id="31781" name="Group 29">
                  <a:extLst>
                    <a:ext uri="{FF2B5EF4-FFF2-40B4-BE49-F238E27FC236}">
                      <a16:creationId xmlns:a16="http://schemas.microsoft.com/office/drawing/2014/main" id="{359BF317-68A3-4E52-9F83-4DE779A031E7}"/>
                    </a:ext>
                  </a:extLst>
                </p:cNvPr>
                <p:cNvGrpSpPr>
                  <a:grpSpLocks/>
                </p:cNvGrpSpPr>
                <p:nvPr/>
              </p:nvGrpSpPr>
              <p:grpSpPr bwMode="auto">
                <a:xfrm>
                  <a:off x="596" y="2952"/>
                  <a:ext cx="4865" cy="107"/>
                  <a:chOff x="596" y="2892"/>
                  <a:chExt cx="4865" cy="107"/>
                </a:xfrm>
              </p:grpSpPr>
              <p:sp>
                <p:nvSpPr>
                  <p:cNvPr id="31788" name="Rectangle 30">
                    <a:extLst>
                      <a:ext uri="{FF2B5EF4-FFF2-40B4-BE49-F238E27FC236}">
                        <a16:creationId xmlns:a16="http://schemas.microsoft.com/office/drawing/2014/main" id="{56EA1ADB-84B5-48DD-B25B-919BE3A47153}"/>
                      </a:ext>
                    </a:extLst>
                  </p:cNvPr>
                  <p:cNvSpPr>
                    <a:spLocks noChangeArrowheads="1"/>
                  </p:cNvSpPr>
                  <p:nvPr/>
                </p:nvSpPr>
                <p:spPr bwMode="auto">
                  <a:xfrm>
                    <a:off x="1267" y="2916"/>
                    <a:ext cx="3366" cy="61"/>
                  </a:xfrm>
                  <a:prstGeom prst="rect">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1789" name="AutoShape 31">
                    <a:extLst>
                      <a:ext uri="{FF2B5EF4-FFF2-40B4-BE49-F238E27FC236}">
                        <a16:creationId xmlns:a16="http://schemas.microsoft.com/office/drawing/2014/main" id="{CE13D8E5-8322-408E-B245-5E600C6BC2DB}"/>
                      </a:ext>
                    </a:extLst>
                  </p:cNvPr>
                  <p:cNvSpPr>
                    <a:spLocks noChangeArrowheads="1"/>
                  </p:cNvSpPr>
                  <p:nvPr/>
                </p:nvSpPr>
                <p:spPr bwMode="auto">
                  <a:xfrm>
                    <a:off x="4633" y="2892"/>
                    <a:ext cx="828" cy="107"/>
                  </a:xfrm>
                  <a:prstGeom prst="rightArrow">
                    <a:avLst>
                      <a:gd name="adj1" fmla="val 50000"/>
                      <a:gd name="adj2" fmla="val 193458"/>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1790" name="AutoShape 32">
                    <a:extLst>
                      <a:ext uri="{FF2B5EF4-FFF2-40B4-BE49-F238E27FC236}">
                        <a16:creationId xmlns:a16="http://schemas.microsoft.com/office/drawing/2014/main" id="{AEA5390A-3503-4403-AF22-B3B4504AB171}"/>
                      </a:ext>
                    </a:extLst>
                  </p:cNvPr>
                  <p:cNvSpPr>
                    <a:spLocks noChangeArrowheads="1"/>
                  </p:cNvSpPr>
                  <p:nvPr/>
                </p:nvSpPr>
                <p:spPr bwMode="auto">
                  <a:xfrm flipH="1">
                    <a:off x="596" y="2892"/>
                    <a:ext cx="828" cy="107"/>
                  </a:xfrm>
                  <a:prstGeom prst="rightArrow">
                    <a:avLst>
                      <a:gd name="adj1" fmla="val 50000"/>
                      <a:gd name="adj2" fmla="val 193458"/>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31782" name="Group 33">
                  <a:extLst>
                    <a:ext uri="{FF2B5EF4-FFF2-40B4-BE49-F238E27FC236}">
                      <a16:creationId xmlns:a16="http://schemas.microsoft.com/office/drawing/2014/main" id="{2A025D25-99EF-46F3-BA79-A06D4BB34B32}"/>
                    </a:ext>
                  </a:extLst>
                </p:cNvPr>
                <p:cNvGrpSpPr>
                  <a:grpSpLocks/>
                </p:cNvGrpSpPr>
                <p:nvPr/>
              </p:nvGrpSpPr>
              <p:grpSpPr bwMode="auto">
                <a:xfrm>
                  <a:off x="581" y="3229"/>
                  <a:ext cx="4865" cy="128"/>
                  <a:chOff x="581" y="3098"/>
                  <a:chExt cx="4865" cy="128"/>
                </a:xfrm>
              </p:grpSpPr>
              <p:sp>
                <p:nvSpPr>
                  <p:cNvPr id="31785" name="Rectangle 34">
                    <a:extLst>
                      <a:ext uri="{FF2B5EF4-FFF2-40B4-BE49-F238E27FC236}">
                        <a16:creationId xmlns:a16="http://schemas.microsoft.com/office/drawing/2014/main" id="{A73AD622-8C1D-404B-9370-E544D7601430}"/>
                      </a:ext>
                    </a:extLst>
                  </p:cNvPr>
                  <p:cNvSpPr>
                    <a:spLocks noChangeArrowheads="1"/>
                  </p:cNvSpPr>
                  <p:nvPr/>
                </p:nvSpPr>
                <p:spPr bwMode="auto">
                  <a:xfrm>
                    <a:off x="1252" y="3133"/>
                    <a:ext cx="3366" cy="61"/>
                  </a:xfrm>
                  <a:prstGeom prst="rect">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1786" name="AutoShape 35">
                    <a:extLst>
                      <a:ext uri="{FF2B5EF4-FFF2-40B4-BE49-F238E27FC236}">
                        <a16:creationId xmlns:a16="http://schemas.microsoft.com/office/drawing/2014/main" id="{3BC7E111-9887-469B-8351-0FE583E3C354}"/>
                      </a:ext>
                    </a:extLst>
                  </p:cNvPr>
                  <p:cNvSpPr>
                    <a:spLocks noChangeArrowheads="1"/>
                  </p:cNvSpPr>
                  <p:nvPr/>
                </p:nvSpPr>
                <p:spPr bwMode="auto">
                  <a:xfrm>
                    <a:off x="4618" y="3099"/>
                    <a:ext cx="828" cy="127"/>
                  </a:xfrm>
                  <a:prstGeom prst="rightArrow">
                    <a:avLst>
                      <a:gd name="adj1" fmla="val 50000"/>
                      <a:gd name="adj2" fmla="val 162992"/>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1787" name="AutoShape 36">
                    <a:extLst>
                      <a:ext uri="{FF2B5EF4-FFF2-40B4-BE49-F238E27FC236}">
                        <a16:creationId xmlns:a16="http://schemas.microsoft.com/office/drawing/2014/main" id="{D51E7E90-1E33-422A-A393-744405BC0BCD}"/>
                      </a:ext>
                    </a:extLst>
                  </p:cNvPr>
                  <p:cNvSpPr>
                    <a:spLocks noChangeArrowheads="1"/>
                  </p:cNvSpPr>
                  <p:nvPr/>
                </p:nvSpPr>
                <p:spPr bwMode="auto">
                  <a:xfrm flipH="1">
                    <a:off x="581" y="3098"/>
                    <a:ext cx="828" cy="128"/>
                  </a:xfrm>
                  <a:prstGeom prst="rightArrow">
                    <a:avLst>
                      <a:gd name="adj1" fmla="val 50000"/>
                      <a:gd name="adj2" fmla="val 161719"/>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31783" name="AutoShape 37">
                  <a:extLst>
                    <a:ext uri="{FF2B5EF4-FFF2-40B4-BE49-F238E27FC236}">
                      <a16:creationId xmlns:a16="http://schemas.microsoft.com/office/drawing/2014/main" id="{F10E9344-6F3E-4D96-9DE2-FA24EF7780F2}"/>
                    </a:ext>
                  </a:extLst>
                </p:cNvPr>
                <p:cNvSpPr>
                  <a:spLocks noChangeArrowheads="1"/>
                </p:cNvSpPr>
                <p:nvPr/>
              </p:nvSpPr>
              <p:spPr bwMode="auto">
                <a:xfrm>
                  <a:off x="4851" y="2628"/>
                  <a:ext cx="121" cy="627"/>
                </a:xfrm>
                <a:prstGeom prst="upDownArrow">
                  <a:avLst>
                    <a:gd name="adj1" fmla="val 50000"/>
                    <a:gd name="adj2" fmla="val 103636"/>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1784" name="AutoShape 38">
                  <a:extLst>
                    <a:ext uri="{FF2B5EF4-FFF2-40B4-BE49-F238E27FC236}">
                      <a16:creationId xmlns:a16="http://schemas.microsoft.com/office/drawing/2014/main" id="{A191D2C7-1260-4763-9D5E-0AA6555CC00C}"/>
                    </a:ext>
                  </a:extLst>
                </p:cNvPr>
                <p:cNvSpPr>
                  <a:spLocks noChangeArrowheads="1"/>
                </p:cNvSpPr>
                <p:nvPr/>
              </p:nvSpPr>
              <p:spPr bwMode="auto">
                <a:xfrm>
                  <a:off x="2502" y="2622"/>
                  <a:ext cx="111" cy="637"/>
                </a:xfrm>
                <a:prstGeom prst="upDownArrow">
                  <a:avLst>
                    <a:gd name="adj1" fmla="val 50000"/>
                    <a:gd name="adj2" fmla="val 114775"/>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31779" name="AutoShape 39">
                <a:extLst>
                  <a:ext uri="{FF2B5EF4-FFF2-40B4-BE49-F238E27FC236}">
                    <a16:creationId xmlns:a16="http://schemas.microsoft.com/office/drawing/2014/main" id="{7FF85B41-FB32-47B2-B8F2-B26B46685B51}"/>
                  </a:ext>
                </a:extLst>
              </p:cNvPr>
              <p:cNvSpPr>
                <a:spLocks noChangeArrowheads="1"/>
              </p:cNvSpPr>
              <p:nvPr/>
            </p:nvSpPr>
            <p:spPr bwMode="auto">
              <a:xfrm>
                <a:off x="1384" y="2617"/>
                <a:ext cx="121" cy="354"/>
              </a:xfrm>
              <a:prstGeom prst="upDownArrow">
                <a:avLst>
                  <a:gd name="adj1" fmla="val 50000"/>
                  <a:gd name="adj2" fmla="val 58512"/>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1780" name="AutoShape 40">
                <a:extLst>
                  <a:ext uri="{FF2B5EF4-FFF2-40B4-BE49-F238E27FC236}">
                    <a16:creationId xmlns:a16="http://schemas.microsoft.com/office/drawing/2014/main" id="{2FDD800F-5283-4AE4-95E0-336A342544A0}"/>
                  </a:ext>
                </a:extLst>
              </p:cNvPr>
              <p:cNvSpPr>
                <a:spLocks noChangeArrowheads="1"/>
              </p:cNvSpPr>
              <p:nvPr/>
            </p:nvSpPr>
            <p:spPr bwMode="auto">
              <a:xfrm>
                <a:off x="3755" y="2622"/>
                <a:ext cx="121" cy="354"/>
              </a:xfrm>
              <a:prstGeom prst="upDownArrow">
                <a:avLst>
                  <a:gd name="adj1" fmla="val 50000"/>
                  <a:gd name="adj2" fmla="val 58512"/>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31773" name="Group 41">
              <a:extLst>
                <a:ext uri="{FF2B5EF4-FFF2-40B4-BE49-F238E27FC236}">
                  <a16:creationId xmlns:a16="http://schemas.microsoft.com/office/drawing/2014/main" id="{E5B25E75-CAA6-49F8-B425-B6B88AFDB09B}"/>
                </a:ext>
              </a:extLst>
            </p:cNvPr>
            <p:cNvGrpSpPr>
              <a:grpSpLocks/>
            </p:cNvGrpSpPr>
            <p:nvPr/>
          </p:nvGrpSpPr>
          <p:grpSpPr bwMode="auto">
            <a:xfrm>
              <a:off x="1101" y="2370"/>
              <a:ext cx="4528" cy="395"/>
              <a:chOff x="1014" y="2601"/>
              <a:chExt cx="4528" cy="395"/>
            </a:xfrm>
          </p:grpSpPr>
          <p:sp>
            <p:nvSpPr>
              <p:cNvPr id="31774" name="Rectangle 42">
                <a:extLst>
                  <a:ext uri="{FF2B5EF4-FFF2-40B4-BE49-F238E27FC236}">
                    <a16:creationId xmlns:a16="http://schemas.microsoft.com/office/drawing/2014/main" id="{75DD4D88-B8F4-4CD8-B9E3-51AA6C11896E}"/>
                  </a:ext>
                </a:extLst>
              </p:cNvPr>
              <p:cNvSpPr>
                <a:spLocks noChangeArrowheads="1"/>
              </p:cNvSpPr>
              <p:nvPr/>
            </p:nvSpPr>
            <p:spPr bwMode="auto">
              <a:xfrm>
                <a:off x="1014" y="2621"/>
                <a:ext cx="10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b="1">
                    <a:solidFill>
                      <a:srgbClr val="00FF00"/>
                    </a:solidFill>
                    <a:ea typeface="黑体" panose="02010609060101010101" pitchFamily="49" charset="-122"/>
                  </a:rPr>
                  <a:t>D</a:t>
                </a:r>
                <a:r>
                  <a:rPr lang="en-US" altLang="zh-CN" sz="2400" b="1">
                    <a:solidFill>
                      <a:srgbClr val="00FF00"/>
                    </a:solidFill>
                    <a:ea typeface="黑体" panose="02010609060101010101" pitchFamily="49" charset="-122"/>
                  </a:rPr>
                  <a:t>3</a:t>
                </a:r>
                <a:r>
                  <a:rPr lang="zh-CN" altLang="en-US" sz="2800" b="1">
                    <a:solidFill>
                      <a:srgbClr val="00FF00"/>
                    </a:solidFill>
                  </a:rPr>
                  <a:t>～</a:t>
                </a:r>
                <a:r>
                  <a:rPr lang="en-US" altLang="zh-CN" b="1">
                    <a:solidFill>
                      <a:srgbClr val="00FF00"/>
                    </a:solidFill>
                    <a:ea typeface="黑体" panose="02010609060101010101" pitchFamily="49" charset="-122"/>
                  </a:rPr>
                  <a:t>D</a:t>
                </a:r>
                <a:r>
                  <a:rPr lang="en-US" altLang="zh-CN" sz="2400" b="1">
                    <a:solidFill>
                      <a:srgbClr val="00FF00"/>
                    </a:solidFill>
                    <a:ea typeface="黑体" panose="02010609060101010101" pitchFamily="49" charset="-122"/>
                  </a:rPr>
                  <a:t>0</a:t>
                </a:r>
              </a:p>
            </p:txBody>
          </p:sp>
          <p:sp>
            <p:nvSpPr>
              <p:cNvPr id="31775" name="Rectangle 43">
                <a:extLst>
                  <a:ext uri="{FF2B5EF4-FFF2-40B4-BE49-F238E27FC236}">
                    <a16:creationId xmlns:a16="http://schemas.microsoft.com/office/drawing/2014/main" id="{B2F4F727-FB06-4863-8C14-2AF8FC6E50B3}"/>
                  </a:ext>
                </a:extLst>
              </p:cNvPr>
              <p:cNvSpPr>
                <a:spLocks noChangeArrowheads="1"/>
              </p:cNvSpPr>
              <p:nvPr/>
            </p:nvSpPr>
            <p:spPr bwMode="auto">
              <a:xfrm>
                <a:off x="2131" y="2631"/>
                <a:ext cx="10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b="1">
                    <a:solidFill>
                      <a:srgbClr val="00FF00"/>
                    </a:solidFill>
                    <a:ea typeface="黑体" panose="02010609060101010101" pitchFamily="49" charset="-122"/>
                  </a:rPr>
                  <a:t>D</a:t>
                </a:r>
                <a:r>
                  <a:rPr lang="en-US" altLang="zh-CN" sz="2400" b="1">
                    <a:solidFill>
                      <a:srgbClr val="00FF00"/>
                    </a:solidFill>
                    <a:ea typeface="黑体" panose="02010609060101010101" pitchFamily="49" charset="-122"/>
                  </a:rPr>
                  <a:t>7</a:t>
                </a:r>
                <a:r>
                  <a:rPr lang="zh-CN" altLang="en-US" sz="2800" b="1">
                    <a:solidFill>
                      <a:srgbClr val="00FF00"/>
                    </a:solidFill>
                  </a:rPr>
                  <a:t>～</a:t>
                </a:r>
                <a:r>
                  <a:rPr lang="en-US" altLang="zh-CN" b="1">
                    <a:solidFill>
                      <a:srgbClr val="00FF00"/>
                    </a:solidFill>
                    <a:ea typeface="黑体" panose="02010609060101010101" pitchFamily="49" charset="-122"/>
                  </a:rPr>
                  <a:t>D</a:t>
                </a:r>
                <a:r>
                  <a:rPr lang="en-US" altLang="zh-CN" sz="2400" b="1">
                    <a:solidFill>
                      <a:srgbClr val="00FF00"/>
                    </a:solidFill>
                    <a:ea typeface="黑体" panose="02010609060101010101" pitchFamily="49" charset="-122"/>
                  </a:rPr>
                  <a:t>4</a:t>
                </a:r>
              </a:p>
            </p:txBody>
          </p:sp>
          <p:sp>
            <p:nvSpPr>
              <p:cNvPr id="31776" name="Rectangle 44">
                <a:extLst>
                  <a:ext uri="{FF2B5EF4-FFF2-40B4-BE49-F238E27FC236}">
                    <a16:creationId xmlns:a16="http://schemas.microsoft.com/office/drawing/2014/main" id="{ACBAD014-F9C7-4319-AA40-1AB6BE66CB47}"/>
                  </a:ext>
                </a:extLst>
              </p:cNvPr>
              <p:cNvSpPr>
                <a:spLocks noChangeArrowheads="1"/>
              </p:cNvSpPr>
              <p:nvPr/>
            </p:nvSpPr>
            <p:spPr bwMode="auto">
              <a:xfrm>
                <a:off x="3384" y="2601"/>
                <a:ext cx="10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b="1">
                    <a:solidFill>
                      <a:srgbClr val="00FF00"/>
                    </a:solidFill>
                    <a:ea typeface="黑体" panose="02010609060101010101" pitchFamily="49" charset="-122"/>
                  </a:rPr>
                  <a:t>D</a:t>
                </a:r>
                <a:r>
                  <a:rPr lang="en-US" altLang="zh-CN" sz="2400" b="1">
                    <a:solidFill>
                      <a:srgbClr val="00FF00"/>
                    </a:solidFill>
                    <a:ea typeface="黑体" panose="02010609060101010101" pitchFamily="49" charset="-122"/>
                  </a:rPr>
                  <a:t>3</a:t>
                </a:r>
                <a:r>
                  <a:rPr lang="zh-CN" altLang="en-US" sz="2800" b="1">
                    <a:solidFill>
                      <a:srgbClr val="00FF00"/>
                    </a:solidFill>
                  </a:rPr>
                  <a:t>～</a:t>
                </a:r>
                <a:r>
                  <a:rPr lang="en-US" altLang="zh-CN" b="1">
                    <a:solidFill>
                      <a:srgbClr val="00FF00"/>
                    </a:solidFill>
                    <a:ea typeface="黑体" panose="02010609060101010101" pitchFamily="49" charset="-122"/>
                  </a:rPr>
                  <a:t>D</a:t>
                </a:r>
                <a:r>
                  <a:rPr lang="en-US" altLang="zh-CN" sz="2400" b="1">
                    <a:solidFill>
                      <a:srgbClr val="00FF00"/>
                    </a:solidFill>
                    <a:ea typeface="黑体" panose="02010609060101010101" pitchFamily="49" charset="-122"/>
                  </a:rPr>
                  <a:t>0</a:t>
                </a:r>
              </a:p>
            </p:txBody>
          </p:sp>
          <p:sp>
            <p:nvSpPr>
              <p:cNvPr id="31777" name="Rectangle 45">
                <a:extLst>
                  <a:ext uri="{FF2B5EF4-FFF2-40B4-BE49-F238E27FC236}">
                    <a16:creationId xmlns:a16="http://schemas.microsoft.com/office/drawing/2014/main" id="{0D3E1EB4-E081-4A34-A7D3-17D1901DC325}"/>
                  </a:ext>
                </a:extLst>
              </p:cNvPr>
              <p:cNvSpPr>
                <a:spLocks noChangeArrowheads="1"/>
              </p:cNvSpPr>
              <p:nvPr/>
            </p:nvSpPr>
            <p:spPr bwMode="auto">
              <a:xfrm>
                <a:off x="4480" y="2617"/>
                <a:ext cx="10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b="1">
                    <a:solidFill>
                      <a:srgbClr val="00FF00"/>
                    </a:solidFill>
                    <a:ea typeface="黑体" panose="02010609060101010101" pitchFamily="49" charset="-122"/>
                  </a:rPr>
                  <a:t>D</a:t>
                </a:r>
                <a:r>
                  <a:rPr lang="en-US" altLang="zh-CN" sz="2400" b="1">
                    <a:solidFill>
                      <a:srgbClr val="00FF00"/>
                    </a:solidFill>
                    <a:ea typeface="黑体" panose="02010609060101010101" pitchFamily="49" charset="-122"/>
                  </a:rPr>
                  <a:t>7</a:t>
                </a:r>
                <a:r>
                  <a:rPr lang="zh-CN" altLang="en-US" sz="2800" b="1">
                    <a:solidFill>
                      <a:srgbClr val="00FF00"/>
                    </a:solidFill>
                  </a:rPr>
                  <a:t>～</a:t>
                </a:r>
                <a:r>
                  <a:rPr lang="en-US" altLang="zh-CN" b="1">
                    <a:solidFill>
                      <a:srgbClr val="00FF00"/>
                    </a:solidFill>
                    <a:ea typeface="黑体" panose="02010609060101010101" pitchFamily="49" charset="-122"/>
                  </a:rPr>
                  <a:t>D</a:t>
                </a:r>
                <a:r>
                  <a:rPr lang="en-US" altLang="zh-CN" sz="2400" b="1">
                    <a:solidFill>
                      <a:srgbClr val="00FF00"/>
                    </a:solidFill>
                    <a:ea typeface="黑体" panose="02010609060101010101" pitchFamily="49" charset="-122"/>
                  </a:rPr>
                  <a:t>4</a:t>
                </a:r>
              </a:p>
            </p:txBody>
          </p:sp>
        </p:grpSp>
      </p:grpSp>
      <p:grpSp>
        <p:nvGrpSpPr>
          <p:cNvPr id="333870" name="Group 46">
            <a:extLst>
              <a:ext uri="{FF2B5EF4-FFF2-40B4-BE49-F238E27FC236}">
                <a16:creationId xmlns:a16="http://schemas.microsoft.com/office/drawing/2014/main" id="{D5944152-A140-4E84-85DB-BDD04F33ADC2}"/>
              </a:ext>
            </a:extLst>
          </p:cNvPr>
          <p:cNvGrpSpPr>
            <a:grpSpLocks/>
          </p:cNvGrpSpPr>
          <p:nvPr/>
        </p:nvGrpSpPr>
        <p:grpSpPr bwMode="auto">
          <a:xfrm>
            <a:off x="1562100" y="3333750"/>
            <a:ext cx="1860550" cy="2262188"/>
            <a:chOff x="1188" y="1980"/>
            <a:chExt cx="1172" cy="1729"/>
          </a:xfrm>
        </p:grpSpPr>
        <p:sp>
          <p:nvSpPr>
            <p:cNvPr id="31767" name="Freeform 47">
              <a:extLst>
                <a:ext uri="{FF2B5EF4-FFF2-40B4-BE49-F238E27FC236}">
                  <a16:creationId xmlns:a16="http://schemas.microsoft.com/office/drawing/2014/main" id="{9FAB1A4D-6359-48D9-9F44-3D517789FE55}"/>
                </a:ext>
              </a:extLst>
            </p:cNvPr>
            <p:cNvSpPr>
              <a:spLocks/>
            </p:cNvSpPr>
            <p:nvPr/>
          </p:nvSpPr>
          <p:spPr bwMode="auto">
            <a:xfrm>
              <a:off x="1198" y="1980"/>
              <a:ext cx="1162" cy="1213"/>
            </a:xfrm>
            <a:custGeom>
              <a:avLst/>
              <a:gdLst>
                <a:gd name="T0" fmla="*/ 762 w 1435"/>
                <a:gd name="T1" fmla="*/ 0 h 1213"/>
                <a:gd name="T2" fmla="*/ 713 w 1435"/>
                <a:gd name="T3" fmla="*/ 0 h 1213"/>
                <a:gd name="T4" fmla="*/ 713 w 1435"/>
                <a:gd name="T5" fmla="*/ 1213 h 1213"/>
                <a:gd name="T6" fmla="*/ 0 w 1435"/>
                <a:gd name="T7" fmla="*/ 1213 h 12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5" h="1213">
                  <a:moveTo>
                    <a:pt x="1435" y="0"/>
                  </a:moveTo>
                  <a:lnTo>
                    <a:pt x="1344" y="0"/>
                  </a:lnTo>
                  <a:lnTo>
                    <a:pt x="1344" y="1213"/>
                  </a:lnTo>
                  <a:lnTo>
                    <a:pt x="0" y="1213"/>
                  </a:lnTo>
                </a:path>
              </a:pathLst>
            </a:custGeom>
            <a:noFill/>
            <a:ln w="28575" cmpd="sng">
              <a:solidFill>
                <a:srgbClr val="CCFFFF"/>
              </a:solidFill>
              <a:round/>
              <a:headEn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68" name="Freeform 48">
              <a:extLst>
                <a:ext uri="{FF2B5EF4-FFF2-40B4-BE49-F238E27FC236}">
                  <a16:creationId xmlns:a16="http://schemas.microsoft.com/office/drawing/2014/main" id="{87CA139E-564A-48BB-84A0-AFABD6DA8C82}"/>
                </a:ext>
              </a:extLst>
            </p:cNvPr>
            <p:cNvSpPr>
              <a:spLocks/>
            </p:cNvSpPr>
            <p:nvPr/>
          </p:nvSpPr>
          <p:spPr bwMode="auto">
            <a:xfrm>
              <a:off x="1188" y="2001"/>
              <a:ext cx="91" cy="1708"/>
            </a:xfrm>
            <a:custGeom>
              <a:avLst/>
              <a:gdLst>
                <a:gd name="T0" fmla="*/ 150 w 71"/>
                <a:gd name="T1" fmla="*/ 0 h 1182"/>
                <a:gd name="T2" fmla="*/ 0 w 71"/>
                <a:gd name="T3" fmla="*/ 0 h 1182"/>
                <a:gd name="T4" fmla="*/ 0 w 71"/>
                <a:gd name="T5" fmla="*/ 3566 h 1182"/>
                <a:gd name="T6" fmla="*/ 0 60000 65536"/>
                <a:gd name="T7" fmla="*/ 0 60000 65536"/>
                <a:gd name="T8" fmla="*/ 0 60000 65536"/>
              </a:gdLst>
              <a:ahLst/>
              <a:cxnLst>
                <a:cxn ang="T6">
                  <a:pos x="T0" y="T1"/>
                </a:cxn>
                <a:cxn ang="T7">
                  <a:pos x="T2" y="T3"/>
                </a:cxn>
                <a:cxn ang="T8">
                  <a:pos x="T4" y="T5"/>
                </a:cxn>
              </a:cxnLst>
              <a:rect l="0" t="0" r="r" b="b"/>
              <a:pathLst>
                <a:path w="71" h="1182">
                  <a:moveTo>
                    <a:pt x="71" y="0"/>
                  </a:moveTo>
                  <a:lnTo>
                    <a:pt x="0" y="0"/>
                  </a:lnTo>
                  <a:lnTo>
                    <a:pt x="0" y="1182"/>
                  </a:lnTo>
                </a:path>
              </a:pathLst>
            </a:custGeom>
            <a:noFill/>
            <a:ln w="28575" cmpd="sng">
              <a:solidFill>
                <a:srgbClr val="CCFFFF"/>
              </a:solidFill>
              <a:round/>
              <a:headEn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3873" name="Group 49">
            <a:extLst>
              <a:ext uri="{FF2B5EF4-FFF2-40B4-BE49-F238E27FC236}">
                <a16:creationId xmlns:a16="http://schemas.microsoft.com/office/drawing/2014/main" id="{BEF3F324-7220-41BF-A71F-7D04D15C906A}"/>
              </a:ext>
            </a:extLst>
          </p:cNvPr>
          <p:cNvGrpSpPr>
            <a:grpSpLocks/>
          </p:cNvGrpSpPr>
          <p:nvPr/>
        </p:nvGrpSpPr>
        <p:grpSpPr bwMode="auto">
          <a:xfrm>
            <a:off x="628650" y="5081588"/>
            <a:ext cx="1106488" cy="549275"/>
            <a:chOff x="1647" y="3860"/>
            <a:chExt cx="697" cy="346"/>
          </a:xfrm>
        </p:grpSpPr>
        <p:sp>
          <p:nvSpPr>
            <p:cNvPr id="31765" name="Text Box 50">
              <a:extLst>
                <a:ext uri="{FF2B5EF4-FFF2-40B4-BE49-F238E27FC236}">
                  <a16:creationId xmlns:a16="http://schemas.microsoft.com/office/drawing/2014/main" id="{23C0912A-989A-46EE-BDDB-94CC2BF18402}"/>
                </a:ext>
              </a:extLst>
            </p:cNvPr>
            <p:cNvSpPr txBox="1">
              <a:spLocks noChangeArrowheads="1"/>
            </p:cNvSpPr>
            <p:nvPr/>
          </p:nvSpPr>
          <p:spPr bwMode="auto">
            <a:xfrm>
              <a:off x="1647" y="3860"/>
              <a:ext cx="69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3000" b="1">
                  <a:solidFill>
                    <a:srgbClr val="CCFFFF"/>
                  </a:solidFill>
                </a:rPr>
                <a:t>CS</a:t>
              </a:r>
              <a:r>
                <a:rPr lang="en-US" altLang="zh-CN" sz="2600" b="1">
                  <a:solidFill>
                    <a:srgbClr val="CCFFFF"/>
                  </a:solidFill>
                </a:rPr>
                <a:t>1</a:t>
              </a:r>
            </a:p>
          </p:txBody>
        </p:sp>
        <p:sp>
          <p:nvSpPr>
            <p:cNvPr id="31766" name="Line 51">
              <a:extLst>
                <a:ext uri="{FF2B5EF4-FFF2-40B4-BE49-F238E27FC236}">
                  <a16:creationId xmlns:a16="http://schemas.microsoft.com/office/drawing/2014/main" id="{AF5CFB5D-D3E3-47F5-959A-E631A8861934}"/>
                </a:ext>
              </a:extLst>
            </p:cNvPr>
            <p:cNvSpPr>
              <a:spLocks noChangeShapeType="1"/>
            </p:cNvSpPr>
            <p:nvPr/>
          </p:nvSpPr>
          <p:spPr bwMode="auto">
            <a:xfrm>
              <a:off x="1738" y="3921"/>
              <a:ext cx="303" cy="0"/>
            </a:xfrm>
            <a:prstGeom prst="line">
              <a:avLst/>
            </a:prstGeom>
            <a:noFill/>
            <a:ln w="28575">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3876" name="Group 52">
            <a:extLst>
              <a:ext uri="{FF2B5EF4-FFF2-40B4-BE49-F238E27FC236}">
                <a16:creationId xmlns:a16="http://schemas.microsoft.com/office/drawing/2014/main" id="{48446303-447B-431D-813A-28FF6E8AC417}"/>
              </a:ext>
            </a:extLst>
          </p:cNvPr>
          <p:cNvGrpSpPr>
            <a:grpSpLocks/>
          </p:cNvGrpSpPr>
          <p:nvPr/>
        </p:nvGrpSpPr>
        <p:grpSpPr bwMode="auto">
          <a:xfrm>
            <a:off x="4314825" y="4987925"/>
            <a:ext cx="1106488" cy="549275"/>
            <a:chOff x="1647" y="3860"/>
            <a:chExt cx="697" cy="346"/>
          </a:xfrm>
        </p:grpSpPr>
        <p:sp>
          <p:nvSpPr>
            <p:cNvPr id="31763" name="Text Box 53">
              <a:extLst>
                <a:ext uri="{FF2B5EF4-FFF2-40B4-BE49-F238E27FC236}">
                  <a16:creationId xmlns:a16="http://schemas.microsoft.com/office/drawing/2014/main" id="{4520552F-3C36-4C5E-A1FA-2E856C141B8E}"/>
                </a:ext>
              </a:extLst>
            </p:cNvPr>
            <p:cNvSpPr txBox="1">
              <a:spLocks noChangeArrowheads="1"/>
            </p:cNvSpPr>
            <p:nvPr/>
          </p:nvSpPr>
          <p:spPr bwMode="auto">
            <a:xfrm>
              <a:off x="1647" y="3860"/>
              <a:ext cx="69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3000" b="1">
                  <a:solidFill>
                    <a:srgbClr val="CCFFFF"/>
                  </a:solidFill>
                </a:rPr>
                <a:t>CS</a:t>
              </a:r>
              <a:r>
                <a:rPr lang="en-US" altLang="zh-CN" sz="2600" b="1">
                  <a:solidFill>
                    <a:srgbClr val="CCFFFF"/>
                  </a:solidFill>
                </a:rPr>
                <a:t>2</a:t>
              </a:r>
            </a:p>
          </p:txBody>
        </p:sp>
        <p:sp>
          <p:nvSpPr>
            <p:cNvPr id="31764" name="Line 54">
              <a:extLst>
                <a:ext uri="{FF2B5EF4-FFF2-40B4-BE49-F238E27FC236}">
                  <a16:creationId xmlns:a16="http://schemas.microsoft.com/office/drawing/2014/main" id="{51C22B53-4086-48EB-96DF-0049A00B6B48}"/>
                </a:ext>
              </a:extLst>
            </p:cNvPr>
            <p:cNvSpPr>
              <a:spLocks noChangeShapeType="1"/>
            </p:cNvSpPr>
            <p:nvPr/>
          </p:nvSpPr>
          <p:spPr bwMode="auto">
            <a:xfrm>
              <a:off x="1738" y="3921"/>
              <a:ext cx="303" cy="0"/>
            </a:xfrm>
            <a:prstGeom prst="line">
              <a:avLst/>
            </a:prstGeom>
            <a:noFill/>
            <a:ln w="28575">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3879" name="Group 55">
            <a:extLst>
              <a:ext uri="{FF2B5EF4-FFF2-40B4-BE49-F238E27FC236}">
                <a16:creationId xmlns:a16="http://schemas.microsoft.com/office/drawing/2014/main" id="{B328908D-BA85-4B09-AC25-8F81B0578209}"/>
              </a:ext>
            </a:extLst>
          </p:cNvPr>
          <p:cNvGrpSpPr>
            <a:grpSpLocks/>
          </p:cNvGrpSpPr>
          <p:nvPr/>
        </p:nvGrpSpPr>
        <p:grpSpPr bwMode="auto">
          <a:xfrm>
            <a:off x="5292725" y="3324225"/>
            <a:ext cx="1860550" cy="2278063"/>
            <a:chOff x="1188" y="1980"/>
            <a:chExt cx="1172" cy="1729"/>
          </a:xfrm>
        </p:grpSpPr>
        <p:sp>
          <p:nvSpPr>
            <p:cNvPr id="31761" name="Freeform 56">
              <a:extLst>
                <a:ext uri="{FF2B5EF4-FFF2-40B4-BE49-F238E27FC236}">
                  <a16:creationId xmlns:a16="http://schemas.microsoft.com/office/drawing/2014/main" id="{8B4A2963-1B8C-40E3-B08F-0F916F1C4695}"/>
                </a:ext>
              </a:extLst>
            </p:cNvPr>
            <p:cNvSpPr>
              <a:spLocks/>
            </p:cNvSpPr>
            <p:nvPr/>
          </p:nvSpPr>
          <p:spPr bwMode="auto">
            <a:xfrm>
              <a:off x="1198" y="1980"/>
              <a:ext cx="1162" cy="1213"/>
            </a:xfrm>
            <a:custGeom>
              <a:avLst/>
              <a:gdLst>
                <a:gd name="T0" fmla="*/ 762 w 1435"/>
                <a:gd name="T1" fmla="*/ 0 h 1213"/>
                <a:gd name="T2" fmla="*/ 713 w 1435"/>
                <a:gd name="T3" fmla="*/ 0 h 1213"/>
                <a:gd name="T4" fmla="*/ 713 w 1435"/>
                <a:gd name="T5" fmla="*/ 1213 h 1213"/>
                <a:gd name="T6" fmla="*/ 0 w 1435"/>
                <a:gd name="T7" fmla="*/ 1213 h 12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5" h="1213">
                  <a:moveTo>
                    <a:pt x="1435" y="0"/>
                  </a:moveTo>
                  <a:lnTo>
                    <a:pt x="1344" y="0"/>
                  </a:lnTo>
                  <a:lnTo>
                    <a:pt x="1344" y="1213"/>
                  </a:lnTo>
                  <a:lnTo>
                    <a:pt x="0" y="1213"/>
                  </a:lnTo>
                </a:path>
              </a:pathLst>
            </a:custGeom>
            <a:noFill/>
            <a:ln w="28575" cmpd="sng">
              <a:solidFill>
                <a:srgbClr val="CCFFFF"/>
              </a:solidFill>
              <a:round/>
              <a:headEn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62" name="Freeform 57">
              <a:extLst>
                <a:ext uri="{FF2B5EF4-FFF2-40B4-BE49-F238E27FC236}">
                  <a16:creationId xmlns:a16="http://schemas.microsoft.com/office/drawing/2014/main" id="{70133289-8871-45C5-AAD6-75C8588805E8}"/>
                </a:ext>
              </a:extLst>
            </p:cNvPr>
            <p:cNvSpPr>
              <a:spLocks/>
            </p:cNvSpPr>
            <p:nvPr/>
          </p:nvSpPr>
          <p:spPr bwMode="auto">
            <a:xfrm>
              <a:off x="1188" y="2001"/>
              <a:ext cx="91" cy="1708"/>
            </a:xfrm>
            <a:custGeom>
              <a:avLst/>
              <a:gdLst>
                <a:gd name="T0" fmla="*/ 150 w 71"/>
                <a:gd name="T1" fmla="*/ 0 h 1182"/>
                <a:gd name="T2" fmla="*/ 0 w 71"/>
                <a:gd name="T3" fmla="*/ 0 h 1182"/>
                <a:gd name="T4" fmla="*/ 0 w 71"/>
                <a:gd name="T5" fmla="*/ 3566 h 1182"/>
                <a:gd name="T6" fmla="*/ 0 60000 65536"/>
                <a:gd name="T7" fmla="*/ 0 60000 65536"/>
                <a:gd name="T8" fmla="*/ 0 60000 65536"/>
              </a:gdLst>
              <a:ahLst/>
              <a:cxnLst>
                <a:cxn ang="T6">
                  <a:pos x="T0" y="T1"/>
                </a:cxn>
                <a:cxn ang="T7">
                  <a:pos x="T2" y="T3"/>
                </a:cxn>
                <a:cxn ang="T8">
                  <a:pos x="T4" y="T5"/>
                </a:cxn>
              </a:cxnLst>
              <a:rect l="0" t="0" r="r" b="b"/>
              <a:pathLst>
                <a:path w="71" h="1182">
                  <a:moveTo>
                    <a:pt x="71" y="0"/>
                  </a:moveTo>
                  <a:lnTo>
                    <a:pt x="0" y="0"/>
                  </a:lnTo>
                  <a:lnTo>
                    <a:pt x="0" y="1182"/>
                  </a:lnTo>
                </a:path>
              </a:pathLst>
            </a:custGeom>
            <a:noFill/>
            <a:ln w="28575" cmpd="sng">
              <a:solidFill>
                <a:srgbClr val="CCFFFF"/>
              </a:solidFill>
              <a:round/>
              <a:headEn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3882" name="Group 58">
            <a:extLst>
              <a:ext uri="{FF2B5EF4-FFF2-40B4-BE49-F238E27FC236}">
                <a16:creationId xmlns:a16="http://schemas.microsoft.com/office/drawing/2014/main" id="{C425C8B1-9871-4C43-B119-4B1FA974332C}"/>
              </a:ext>
            </a:extLst>
          </p:cNvPr>
          <p:cNvGrpSpPr>
            <a:grpSpLocks/>
          </p:cNvGrpSpPr>
          <p:nvPr/>
        </p:nvGrpSpPr>
        <p:grpSpPr bwMode="auto">
          <a:xfrm>
            <a:off x="217488" y="5500688"/>
            <a:ext cx="3749675" cy="1023937"/>
            <a:chOff x="210" y="3346"/>
            <a:chExt cx="2143" cy="645"/>
          </a:xfrm>
        </p:grpSpPr>
        <p:sp>
          <p:nvSpPr>
            <p:cNvPr id="31759" name="Rectangle 59">
              <a:extLst>
                <a:ext uri="{FF2B5EF4-FFF2-40B4-BE49-F238E27FC236}">
                  <a16:creationId xmlns:a16="http://schemas.microsoft.com/office/drawing/2014/main" id="{E4E2FF25-4728-41E3-AE81-3CC14DFAB664}"/>
                </a:ext>
              </a:extLst>
            </p:cNvPr>
            <p:cNvSpPr>
              <a:spLocks noChangeArrowheads="1"/>
            </p:cNvSpPr>
            <p:nvPr/>
          </p:nvSpPr>
          <p:spPr bwMode="auto">
            <a:xfrm>
              <a:off x="210" y="3346"/>
              <a:ext cx="214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15</a:t>
              </a:r>
              <a:r>
                <a:rPr lang="zh-CN" altLang="en-US" sz="2800" b="1">
                  <a:solidFill>
                    <a:srgbClr val="CCFFFF"/>
                  </a:solidFill>
                </a:rPr>
                <a:t>～</a:t>
              </a:r>
              <a:r>
                <a:rPr lang="en-US" altLang="zh-CN"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10</a:t>
              </a:r>
              <a:r>
                <a:rPr lang="en-US" altLang="zh-CN" b="1">
                  <a:solidFill>
                    <a:srgbClr val="CCFFFF"/>
                  </a:solidFill>
                  <a:ea typeface="黑体" panose="02010609060101010101" pitchFamily="49" charset="-122"/>
                </a:rPr>
                <a:t>=000100</a:t>
              </a:r>
              <a:endParaRPr lang="en-US" altLang="zh-CN" b="1">
                <a:solidFill>
                  <a:srgbClr val="CCFFFF"/>
                </a:solidFill>
              </a:endParaRPr>
            </a:p>
          </p:txBody>
        </p:sp>
        <p:sp>
          <p:nvSpPr>
            <p:cNvPr id="31760" name="Rectangle 60">
              <a:extLst>
                <a:ext uri="{FF2B5EF4-FFF2-40B4-BE49-F238E27FC236}">
                  <a16:creationId xmlns:a16="http://schemas.microsoft.com/office/drawing/2014/main" id="{451A80B1-AF73-4123-9BE1-BD3500836FBD}"/>
                </a:ext>
              </a:extLst>
            </p:cNvPr>
            <p:cNvSpPr>
              <a:spLocks noChangeArrowheads="1"/>
            </p:cNvSpPr>
            <p:nvPr/>
          </p:nvSpPr>
          <p:spPr bwMode="auto">
            <a:xfrm>
              <a:off x="883" y="3626"/>
              <a:ext cx="80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b="1">
                  <a:solidFill>
                    <a:srgbClr val="CCFFFF"/>
                  </a:solidFill>
                </a:rPr>
                <a:t>全译码</a:t>
              </a:r>
            </a:p>
          </p:txBody>
        </p:sp>
      </p:grpSp>
      <p:grpSp>
        <p:nvGrpSpPr>
          <p:cNvPr id="333885" name="Group 61">
            <a:extLst>
              <a:ext uri="{FF2B5EF4-FFF2-40B4-BE49-F238E27FC236}">
                <a16:creationId xmlns:a16="http://schemas.microsoft.com/office/drawing/2014/main" id="{6E177D8C-9982-442D-8904-AFE80F8879A0}"/>
              </a:ext>
            </a:extLst>
          </p:cNvPr>
          <p:cNvGrpSpPr>
            <a:grpSpLocks/>
          </p:cNvGrpSpPr>
          <p:nvPr/>
        </p:nvGrpSpPr>
        <p:grpSpPr bwMode="auto">
          <a:xfrm>
            <a:off x="3883025" y="5456238"/>
            <a:ext cx="4835525" cy="1050925"/>
            <a:chOff x="2519" y="3358"/>
            <a:chExt cx="2143" cy="662"/>
          </a:xfrm>
        </p:grpSpPr>
        <p:sp>
          <p:nvSpPr>
            <p:cNvPr id="31757" name="Rectangle 62">
              <a:extLst>
                <a:ext uri="{FF2B5EF4-FFF2-40B4-BE49-F238E27FC236}">
                  <a16:creationId xmlns:a16="http://schemas.microsoft.com/office/drawing/2014/main" id="{C7947308-9308-407A-8C6D-B63CD98ACE3B}"/>
                </a:ext>
              </a:extLst>
            </p:cNvPr>
            <p:cNvSpPr>
              <a:spLocks noChangeArrowheads="1"/>
            </p:cNvSpPr>
            <p:nvPr/>
          </p:nvSpPr>
          <p:spPr bwMode="auto">
            <a:xfrm>
              <a:off x="2519" y="3358"/>
              <a:ext cx="214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15</a:t>
              </a:r>
              <a:r>
                <a:rPr lang="zh-CN" altLang="en-US" sz="2800" b="1">
                  <a:solidFill>
                    <a:srgbClr val="CCFFFF"/>
                  </a:solidFill>
                </a:rPr>
                <a:t>～</a:t>
              </a:r>
              <a:r>
                <a:rPr lang="en-US" altLang="zh-CN"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10</a:t>
              </a:r>
              <a:r>
                <a:rPr lang="en-US" altLang="zh-CN" b="1">
                  <a:solidFill>
                    <a:srgbClr val="CCFFFF"/>
                  </a:solidFill>
                  <a:ea typeface="黑体" panose="02010609060101010101" pitchFamily="49" charset="-122"/>
                </a:rPr>
                <a:t>=000101</a:t>
              </a:r>
            </a:p>
          </p:txBody>
        </p:sp>
        <p:sp>
          <p:nvSpPr>
            <p:cNvPr id="31758" name="Rectangle 63">
              <a:extLst>
                <a:ext uri="{FF2B5EF4-FFF2-40B4-BE49-F238E27FC236}">
                  <a16:creationId xmlns:a16="http://schemas.microsoft.com/office/drawing/2014/main" id="{D62E4016-4DE5-41D0-A7C6-4C34B8522AA7}"/>
                </a:ext>
              </a:extLst>
            </p:cNvPr>
            <p:cNvSpPr>
              <a:spLocks noChangeArrowheads="1"/>
            </p:cNvSpPr>
            <p:nvPr/>
          </p:nvSpPr>
          <p:spPr bwMode="auto">
            <a:xfrm>
              <a:off x="3133" y="3655"/>
              <a:ext cx="66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b="1">
                  <a:solidFill>
                    <a:srgbClr val="CCFFFF"/>
                  </a:solidFill>
                  <a:ea typeface="黑体" panose="02010609060101010101" pitchFamily="49" charset="-122"/>
                </a:rPr>
                <a:t> </a:t>
              </a:r>
              <a:r>
                <a:rPr lang="zh-CN" altLang="en-US" b="1">
                  <a:solidFill>
                    <a:srgbClr val="CCFFFF"/>
                  </a:solidFill>
                  <a:ea typeface="黑体" panose="02010609060101010101" pitchFamily="49" charset="-122"/>
                </a:rPr>
                <a:t>全</a:t>
              </a:r>
              <a:r>
                <a:rPr lang="zh-CN" altLang="en-US" b="1">
                  <a:solidFill>
                    <a:srgbClr val="CCFFFF"/>
                  </a:solidFill>
                </a:rPr>
                <a:t>译码</a:t>
              </a:r>
            </a:p>
          </p:txBody>
        </p:sp>
      </p:grpSp>
      <p:sp>
        <p:nvSpPr>
          <p:cNvPr id="333888" name="Rectangle 64">
            <a:extLst>
              <a:ext uri="{FF2B5EF4-FFF2-40B4-BE49-F238E27FC236}">
                <a16:creationId xmlns:a16="http://schemas.microsoft.com/office/drawing/2014/main" id="{B3CCA204-6B49-41FD-808E-05B05A9CD131}"/>
              </a:ext>
            </a:extLst>
          </p:cNvPr>
          <p:cNvSpPr>
            <a:spLocks noChangeArrowheads="1"/>
          </p:cNvSpPr>
          <p:nvPr/>
        </p:nvSpPr>
        <p:spPr bwMode="auto">
          <a:xfrm>
            <a:off x="1619250" y="122238"/>
            <a:ext cx="692467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3100" b="1">
                <a:solidFill>
                  <a:srgbClr val="CCFFFF"/>
                </a:solidFill>
              </a:rPr>
              <a:t>将除了与芯片连接的地址以外的</a:t>
            </a:r>
            <a:r>
              <a:rPr lang="zh-CN" altLang="en-US" sz="3100" b="1">
                <a:solidFill>
                  <a:srgbClr val="FFFF00"/>
                </a:solidFill>
              </a:rPr>
              <a:t>所有高位地址用于译码</a:t>
            </a:r>
            <a:r>
              <a:rPr lang="zh-CN" altLang="en-US" sz="3100" b="1">
                <a:solidFill>
                  <a:srgbClr val="CCFFFF"/>
                </a:solidFill>
              </a:rPr>
              <a:t>产生片选信号</a:t>
            </a:r>
            <a:r>
              <a:rPr lang="en-US" altLang="zh-CN" sz="3100" b="1">
                <a:solidFill>
                  <a:srgbClr val="CCFFFF"/>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3826">
                                            <p:txEl>
                                              <p:pRg st="0" end="0"/>
                                            </p:txEl>
                                          </p:spTgt>
                                        </p:tgtEl>
                                        <p:attrNameLst>
                                          <p:attrName>style.visibility</p:attrName>
                                        </p:attrNameLst>
                                      </p:cBhvr>
                                      <p:to>
                                        <p:strVal val="visible"/>
                                      </p:to>
                                    </p:set>
                                    <p:animEffect transition="in" filter="wipe(left)">
                                      <p:cBhvr>
                                        <p:cTn id="7" dur="500"/>
                                        <p:tgtEl>
                                          <p:spTgt spid="3338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3888"/>
                                        </p:tgtEl>
                                        <p:attrNameLst>
                                          <p:attrName>style.visibility</p:attrName>
                                        </p:attrNameLst>
                                      </p:cBhvr>
                                      <p:to>
                                        <p:strVal val="visible"/>
                                      </p:to>
                                    </p:set>
                                    <p:animEffect transition="in" filter="wipe(left)">
                                      <p:cBhvr>
                                        <p:cTn id="12" dur="500"/>
                                        <p:tgtEl>
                                          <p:spTgt spid="3338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3827"/>
                                        </p:tgtEl>
                                        <p:attrNameLst>
                                          <p:attrName>style.visibility</p:attrName>
                                        </p:attrNameLst>
                                      </p:cBhvr>
                                      <p:to>
                                        <p:strVal val="visible"/>
                                      </p:to>
                                    </p:set>
                                    <p:animEffect transition="in" filter="wipe(left)">
                                      <p:cBhvr>
                                        <p:cTn id="17" dur="500"/>
                                        <p:tgtEl>
                                          <p:spTgt spid="3338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33870"/>
                                        </p:tgtEl>
                                        <p:attrNameLst>
                                          <p:attrName>style.visibility</p:attrName>
                                        </p:attrNameLst>
                                      </p:cBhvr>
                                      <p:to>
                                        <p:strVal val="visible"/>
                                      </p:to>
                                    </p:set>
                                    <p:animEffect transition="in" filter="wipe(down)">
                                      <p:cBhvr>
                                        <p:cTn id="22" dur="500"/>
                                        <p:tgtEl>
                                          <p:spTgt spid="333870"/>
                                        </p:tgtEl>
                                      </p:cBhvr>
                                    </p:animEffect>
                                  </p:childTnLst>
                                </p:cTn>
                              </p:par>
                              <p:par>
                                <p:cTn id="23" presetID="22" presetClass="entr" presetSubtype="8" fill="hold" nodeType="withEffect">
                                  <p:stCondLst>
                                    <p:cond delay="0"/>
                                  </p:stCondLst>
                                  <p:childTnLst>
                                    <p:set>
                                      <p:cBhvr>
                                        <p:cTn id="24" dur="1" fill="hold">
                                          <p:stCondLst>
                                            <p:cond delay="0"/>
                                          </p:stCondLst>
                                        </p:cTn>
                                        <p:tgtEl>
                                          <p:spTgt spid="333873"/>
                                        </p:tgtEl>
                                        <p:attrNameLst>
                                          <p:attrName>style.visibility</p:attrName>
                                        </p:attrNameLst>
                                      </p:cBhvr>
                                      <p:to>
                                        <p:strVal val="visible"/>
                                      </p:to>
                                    </p:set>
                                    <p:animEffect transition="in" filter="wipe(left)">
                                      <p:cBhvr>
                                        <p:cTn id="25" dur="500"/>
                                        <p:tgtEl>
                                          <p:spTgt spid="333873"/>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333882"/>
                                        </p:tgtEl>
                                        <p:attrNameLst>
                                          <p:attrName>style.visibility</p:attrName>
                                        </p:attrNameLst>
                                      </p:cBhvr>
                                      <p:to>
                                        <p:strVal val="visible"/>
                                      </p:to>
                                    </p:set>
                                    <p:animEffect transition="in" filter="wipe(left)">
                                      <p:cBhvr>
                                        <p:cTn id="29" dur="500"/>
                                        <p:tgtEl>
                                          <p:spTgt spid="33388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333876"/>
                                        </p:tgtEl>
                                        <p:attrNameLst>
                                          <p:attrName>style.visibility</p:attrName>
                                        </p:attrNameLst>
                                      </p:cBhvr>
                                      <p:to>
                                        <p:strVal val="visible"/>
                                      </p:to>
                                    </p:set>
                                    <p:animEffect transition="in" filter="wipe(left)">
                                      <p:cBhvr>
                                        <p:cTn id="34" dur="500"/>
                                        <p:tgtEl>
                                          <p:spTgt spid="333876"/>
                                        </p:tgtEl>
                                      </p:cBhvr>
                                    </p:animEffect>
                                  </p:childTnLst>
                                </p:cTn>
                              </p:par>
                            </p:childTnLst>
                          </p:cTn>
                        </p:par>
                        <p:par>
                          <p:cTn id="35" fill="hold" nodeType="afterGroup">
                            <p:stCondLst>
                              <p:cond delay="500"/>
                            </p:stCondLst>
                            <p:childTnLst>
                              <p:par>
                                <p:cTn id="36" presetID="22" presetClass="entr" presetSubtype="4" fill="hold" nodeType="afterEffect">
                                  <p:stCondLst>
                                    <p:cond delay="0"/>
                                  </p:stCondLst>
                                  <p:childTnLst>
                                    <p:set>
                                      <p:cBhvr>
                                        <p:cTn id="37" dur="1" fill="hold">
                                          <p:stCondLst>
                                            <p:cond delay="0"/>
                                          </p:stCondLst>
                                        </p:cTn>
                                        <p:tgtEl>
                                          <p:spTgt spid="333879"/>
                                        </p:tgtEl>
                                        <p:attrNameLst>
                                          <p:attrName>style.visibility</p:attrName>
                                        </p:attrNameLst>
                                      </p:cBhvr>
                                      <p:to>
                                        <p:strVal val="visible"/>
                                      </p:to>
                                    </p:set>
                                    <p:animEffect transition="in" filter="wipe(down)">
                                      <p:cBhvr>
                                        <p:cTn id="38" dur="500"/>
                                        <p:tgtEl>
                                          <p:spTgt spid="333879"/>
                                        </p:tgtEl>
                                      </p:cBhvr>
                                    </p:animEffect>
                                  </p:childTnLst>
                                </p:cTn>
                              </p:par>
                            </p:childTnLst>
                          </p:cTn>
                        </p:par>
                        <p:par>
                          <p:cTn id="39" fill="hold" nodeType="afterGroup">
                            <p:stCondLst>
                              <p:cond delay="1000"/>
                            </p:stCondLst>
                            <p:childTnLst>
                              <p:par>
                                <p:cTn id="40" presetID="22" presetClass="entr" presetSubtype="8" fill="hold" nodeType="afterEffect">
                                  <p:stCondLst>
                                    <p:cond delay="0"/>
                                  </p:stCondLst>
                                  <p:childTnLst>
                                    <p:set>
                                      <p:cBhvr>
                                        <p:cTn id="41" dur="1" fill="hold">
                                          <p:stCondLst>
                                            <p:cond delay="0"/>
                                          </p:stCondLst>
                                        </p:cTn>
                                        <p:tgtEl>
                                          <p:spTgt spid="333885"/>
                                        </p:tgtEl>
                                        <p:attrNameLst>
                                          <p:attrName>style.visibility</p:attrName>
                                        </p:attrNameLst>
                                      </p:cBhvr>
                                      <p:to>
                                        <p:strVal val="visible"/>
                                      </p:to>
                                    </p:set>
                                    <p:animEffect transition="in" filter="wipe(left)">
                                      <p:cBhvr>
                                        <p:cTn id="42" dur="500"/>
                                        <p:tgtEl>
                                          <p:spTgt spid="333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6" grpId="0" build="p" autoUpdateAnimBg="0"/>
      <p:bldP spid="33388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3417F"/>
        </a:solidFill>
        <a:effectLst/>
      </p:bgPr>
    </p:bg>
    <p:spTree>
      <p:nvGrpSpPr>
        <p:cNvPr id="1" name=""/>
        <p:cNvGrpSpPr/>
        <p:nvPr/>
      </p:nvGrpSpPr>
      <p:grpSpPr>
        <a:xfrm>
          <a:off x="0" y="0"/>
          <a:ext cx="0" cy="0"/>
          <a:chOff x="0" y="0"/>
          <a:chExt cx="0" cy="0"/>
        </a:xfrm>
      </p:grpSpPr>
      <p:sp>
        <p:nvSpPr>
          <p:cNvPr id="32770" name="日期占位符 3">
            <a:extLst>
              <a:ext uri="{FF2B5EF4-FFF2-40B4-BE49-F238E27FC236}">
                <a16:creationId xmlns:a16="http://schemas.microsoft.com/office/drawing/2014/main" id="{C859C6FD-A37F-4BA0-87BA-5305C5A3FB93}"/>
              </a:ext>
            </a:extLst>
          </p:cNvPr>
          <p:cNvSpPr>
            <a:spLocks noGrp="1"/>
          </p:cNvSpPr>
          <p:nvPr>
            <p:ph type="dt" sz="quarter" idx="10"/>
          </p:nvPr>
        </p:nvSpPr>
        <p:spPr>
          <a:noFill/>
        </p:spPr>
        <p:txBody>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fld id="{4F4865FF-5BFA-453B-A878-24076CB9201C}" type="datetime1">
              <a:rPr kumimoji="0" lang="zh-CN" altLang="en-US" sz="1400" smtClean="0"/>
              <a:pPr eaLnBrk="1" hangingPunct="1">
                <a:spcBef>
                  <a:spcPct val="0"/>
                </a:spcBef>
                <a:buClrTx/>
                <a:buSzTx/>
                <a:buFontTx/>
                <a:buNone/>
              </a:pPr>
              <a:t>2020/10/16</a:t>
            </a:fld>
            <a:endParaRPr kumimoji="0" lang="en-US" altLang="zh-CN" sz="1400"/>
          </a:p>
        </p:txBody>
      </p:sp>
      <p:sp>
        <p:nvSpPr>
          <p:cNvPr id="32771" name="灯片编号占位符 5">
            <a:extLst>
              <a:ext uri="{FF2B5EF4-FFF2-40B4-BE49-F238E27FC236}">
                <a16:creationId xmlns:a16="http://schemas.microsoft.com/office/drawing/2014/main" id="{BCEEF525-6298-4C69-82B8-22759136D4B3}"/>
              </a:ext>
            </a:extLst>
          </p:cNvPr>
          <p:cNvSpPr>
            <a:spLocks noGrp="1"/>
          </p:cNvSpPr>
          <p:nvPr>
            <p:ph type="sldNum" sz="quarter" idx="12"/>
          </p:nvPr>
        </p:nvSpPr>
        <p:spPr>
          <a:noFill/>
        </p:spPr>
        <p:txBody>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fld id="{E364D2EF-50D8-4761-A199-83F9F9987BE2}" type="slidenum">
              <a:rPr kumimoji="0" lang="en-US" altLang="zh-CN" sz="1400"/>
              <a:pPr eaLnBrk="1" hangingPunct="1">
                <a:spcBef>
                  <a:spcPct val="0"/>
                </a:spcBef>
                <a:buClrTx/>
                <a:buSzTx/>
                <a:buFontTx/>
                <a:buNone/>
              </a:pPr>
              <a:t>23</a:t>
            </a:fld>
            <a:endParaRPr kumimoji="0" lang="en-US" altLang="zh-CN" sz="1400"/>
          </a:p>
        </p:txBody>
      </p:sp>
      <p:sp>
        <p:nvSpPr>
          <p:cNvPr id="334850" name="Text Box 2">
            <a:extLst>
              <a:ext uri="{FF2B5EF4-FFF2-40B4-BE49-F238E27FC236}">
                <a16:creationId xmlns:a16="http://schemas.microsoft.com/office/drawing/2014/main" id="{88F1221E-56AC-48D6-83A5-D227FD0A4B49}"/>
              </a:ext>
            </a:extLst>
          </p:cNvPr>
          <p:cNvSpPr txBox="1">
            <a:spLocks noChangeArrowheads="1"/>
          </p:cNvSpPr>
          <p:nvPr/>
        </p:nvSpPr>
        <p:spPr bwMode="auto">
          <a:xfrm>
            <a:off x="179388" y="152400"/>
            <a:ext cx="23098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b="1">
                <a:solidFill>
                  <a:srgbClr val="CCFFCC"/>
                </a:solidFill>
              </a:rPr>
              <a:t>部分译码</a:t>
            </a:r>
            <a:r>
              <a:rPr lang="en-US" altLang="zh-CN" b="1">
                <a:solidFill>
                  <a:srgbClr val="CCFFCC"/>
                </a:solidFill>
              </a:rPr>
              <a:t>:</a:t>
            </a:r>
          </a:p>
        </p:txBody>
      </p:sp>
      <p:grpSp>
        <p:nvGrpSpPr>
          <p:cNvPr id="334851" name="Group 3">
            <a:extLst>
              <a:ext uri="{FF2B5EF4-FFF2-40B4-BE49-F238E27FC236}">
                <a16:creationId xmlns:a16="http://schemas.microsoft.com/office/drawing/2014/main" id="{006B787A-BB92-40B7-957F-3A65E36D0600}"/>
              </a:ext>
            </a:extLst>
          </p:cNvPr>
          <p:cNvGrpSpPr>
            <a:grpSpLocks/>
          </p:cNvGrpSpPr>
          <p:nvPr/>
        </p:nvGrpSpPr>
        <p:grpSpPr bwMode="auto">
          <a:xfrm>
            <a:off x="865188" y="1557338"/>
            <a:ext cx="7875587" cy="3240087"/>
            <a:chOff x="668" y="1085"/>
            <a:chExt cx="4961" cy="2041"/>
          </a:xfrm>
        </p:grpSpPr>
        <p:grpSp>
          <p:nvGrpSpPr>
            <p:cNvPr id="32793" name="Group 4">
              <a:extLst>
                <a:ext uri="{FF2B5EF4-FFF2-40B4-BE49-F238E27FC236}">
                  <a16:creationId xmlns:a16="http://schemas.microsoft.com/office/drawing/2014/main" id="{16A044FB-C58B-451C-A701-153C9D5ACE96}"/>
                </a:ext>
              </a:extLst>
            </p:cNvPr>
            <p:cNvGrpSpPr>
              <a:grpSpLocks/>
            </p:cNvGrpSpPr>
            <p:nvPr/>
          </p:nvGrpSpPr>
          <p:grpSpPr bwMode="auto">
            <a:xfrm>
              <a:off x="986" y="1085"/>
              <a:ext cx="4527" cy="494"/>
              <a:chOff x="899" y="1165"/>
              <a:chExt cx="4527" cy="647"/>
            </a:xfrm>
          </p:grpSpPr>
          <p:grpSp>
            <p:nvGrpSpPr>
              <p:cNvPr id="32826" name="Group 5">
                <a:extLst>
                  <a:ext uri="{FF2B5EF4-FFF2-40B4-BE49-F238E27FC236}">
                    <a16:creationId xmlns:a16="http://schemas.microsoft.com/office/drawing/2014/main" id="{86F7DC84-DA73-46BC-AC94-B84E07AEE04F}"/>
                  </a:ext>
                </a:extLst>
              </p:cNvPr>
              <p:cNvGrpSpPr>
                <a:grpSpLocks/>
              </p:cNvGrpSpPr>
              <p:nvPr/>
            </p:nvGrpSpPr>
            <p:grpSpPr bwMode="auto">
              <a:xfrm>
                <a:off x="899" y="1165"/>
                <a:ext cx="4527" cy="145"/>
                <a:chOff x="899" y="1165"/>
                <a:chExt cx="4527" cy="145"/>
              </a:xfrm>
            </p:grpSpPr>
            <p:sp>
              <p:nvSpPr>
                <p:cNvPr id="32833" name="Rectangle 6">
                  <a:extLst>
                    <a:ext uri="{FF2B5EF4-FFF2-40B4-BE49-F238E27FC236}">
                      <a16:creationId xmlns:a16="http://schemas.microsoft.com/office/drawing/2014/main" id="{D922A82B-2918-46E3-9E6C-95B8E46C542B}"/>
                    </a:ext>
                  </a:extLst>
                </p:cNvPr>
                <p:cNvSpPr>
                  <a:spLocks noChangeArrowheads="1"/>
                </p:cNvSpPr>
                <p:nvPr/>
              </p:nvSpPr>
              <p:spPr bwMode="auto">
                <a:xfrm>
                  <a:off x="899" y="1203"/>
                  <a:ext cx="3699" cy="71"/>
                </a:xfrm>
                <a:prstGeom prst="rect">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834" name="AutoShape 7">
                  <a:extLst>
                    <a:ext uri="{FF2B5EF4-FFF2-40B4-BE49-F238E27FC236}">
                      <a16:creationId xmlns:a16="http://schemas.microsoft.com/office/drawing/2014/main" id="{8A735C9A-9A4E-4951-AF34-629CCE9FEAC7}"/>
                    </a:ext>
                  </a:extLst>
                </p:cNvPr>
                <p:cNvSpPr>
                  <a:spLocks noChangeArrowheads="1"/>
                </p:cNvSpPr>
                <p:nvPr/>
              </p:nvSpPr>
              <p:spPr bwMode="auto">
                <a:xfrm>
                  <a:off x="4598" y="1165"/>
                  <a:ext cx="828" cy="145"/>
                </a:xfrm>
                <a:prstGeom prst="rightArrow">
                  <a:avLst>
                    <a:gd name="adj1" fmla="val 50000"/>
                    <a:gd name="adj2" fmla="val 142759"/>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32827" name="AutoShape 8">
                <a:extLst>
                  <a:ext uri="{FF2B5EF4-FFF2-40B4-BE49-F238E27FC236}">
                    <a16:creationId xmlns:a16="http://schemas.microsoft.com/office/drawing/2014/main" id="{223DB78A-3E66-43DC-9A57-216C3A5CD3E7}"/>
                  </a:ext>
                </a:extLst>
              </p:cNvPr>
              <p:cNvSpPr>
                <a:spLocks noChangeArrowheads="1"/>
              </p:cNvSpPr>
              <p:nvPr/>
            </p:nvSpPr>
            <p:spPr bwMode="auto">
              <a:xfrm>
                <a:off x="1394" y="1283"/>
                <a:ext cx="152" cy="526"/>
              </a:xfrm>
              <a:prstGeom prst="downArrow">
                <a:avLst>
                  <a:gd name="adj1" fmla="val 50000"/>
                  <a:gd name="adj2" fmla="val 86513"/>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828" name="AutoShape 9">
                <a:extLst>
                  <a:ext uri="{FF2B5EF4-FFF2-40B4-BE49-F238E27FC236}">
                    <a16:creationId xmlns:a16="http://schemas.microsoft.com/office/drawing/2014/main" id="{89D90EC8-9481-446E-8F3C-A6A491E23FF7}"/>
                  </a:ext>
                </a:extLst>
              </p:cNvPr>
              <p:cNvSpPr>
                <a:spLocks noChangeArrowheads="1"/>
              </p:cNvSpPr>
              <p:nvPr/>
            </p:nvSpPr>
            <p:spPr bwMode="auto">
              <a:xfrm>
                <a:off x="4855" y="1278"/>
                <a:ext cx="152" cy="526"/>
              </a:xfrm>
              <a:prstGeom prst="downArrow">
                <a:avLst>
                  <a:gd name="adj1" fmla="val 50000"/>
                  <a:gd name="adj2" fmla="val 86513"/>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829" name="AutoShape 10">
                <a:extLst>
                  <a:ext uri="{FF2B5EF4-FFF2-40B4-BE49-F238E27FC236}">
                    <a16:creationId xmlns:a16="http://schemas.microsoft.com/office/drawing/2014/main" id="{41A337BD-E610-4EF3-9232-EC0E8FF3876D}"/>
                  </a:ext>
                </a:extLst>
              </p:cNvPr>
              <p:cNvSpPr>
                <a:spLocks noChangeArrowheads="1"/>
              </p:cNvSpPr>
              <p:nvPr/>
            </p:nvSpPr>
            <p:spPr bwMode="auto">
              <a:xfrm>
                <a:off x="3769" y="1283"/>
                <a:ext cx="152" cy="526"/>
              </a:xfrm>
              <a:prstGeom prst="downArrow">
                <a:avLst>
                  <a:gd name="adj1" fmla="val 50000"/>
                  <a:gd name="adj2" fmla="val 86513"/>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830" name="AutoShape 11">
                <a:extLst>
                  <a:ext uri="{FF2B5EF4-FFF2-40B4-BE49-F238E27FC236}">
                    <a16:creationId xmlns:a16="http://schemas.microsoft.com/office/drawing/2014/main" id="{1829A798-B104-460C-93D3-5B900E135E1B}"/>
                  </a:ext>
                </a:extLst>
              </p:cNvPr>
              <p:cNvSpPr>
                <a:spLocks noChangeArrowheads="1"/>
              </p:cNvSpPr>
              <p:nvPr/>
            </p:nvSpPr>
            <p:spPr bwMode="auto">
              <a:xfrm>
                <a:off x="2500" y="1278"/>
                <a:ext cx="152" cy="526"/>
              </a:xfrm>
              <a:prstGeom prst="downArrow">
                <a:avLst>
                  <a:gd name="adj1" fmla="val 50000"/>
                  <a:gd name="adj2" fmla="val 86513"/>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831" name="Rectangle 12">
                <a:extLst>
                  <a:ext uri="{FF2B5EF4-FFF2-40B4-BE49-F238E27FC236}">
                    <a16:creationId xmlns:a16="http://schemas.microsoft.com/office/drawing/2014/main" id="{AE431FBD-3E44-4FAF-B47B-D862C8931476}"/>
                  </a:ext>
                </a:extLst>
              </p:cNvPr>
              <p:cNvSpPr>
                <a:spLocks noChangeArrowheads="1"/>
              </p:cNvSpPr>
              <p:nvPr/>
            </p:nvSpPr>
            <p:spPr bwMode="auto">
              <a:xfrm>
                <a:off x="1514" y="1309"/>
                <a:ext cx="1062" cy="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3400"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9</a:t>
                </a:r>
                <a:r>
                  <a:rPr lang="zh-CN" altLang="en-US" sz="2800" b="1">
                    <a:solidFill>
                      <a:srgbClr val="CCFFFF"/>
                    </a:solidFill>
                  </a:rPr>
                  <a:t>～</a:t>
                </a:r>
                <a:r>
                  <a:rPr lang="en-US" altLang="zh-CN" sz="3400"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0</a:t>
                </a:r>
              </a:p>
            </p:txBody>
          </p:sp>
          <p:sp>
            <p:nvSpPr>
              <p:cNvPr id="32832" name="Rectangle 13">
                <a:extLst>
                  <a:ext uri="{FF2B5EF4-FFF2-40B4-BE49-F238E27FC236}">
                    <a16:creationId xmlns:a16="http://schemas.microsoft.com/office/drawing/2014/main" id="{84F9C4E3-CD74-4638-8CE5-517E9D144255}"/>
                  </a:ext>
                </a:extLst>
              </p:cNvPr>
              <p:cNvSpPr>
                <a:spLocks noChangeArrowheads="1"/>
              </p:cNvSpPr>
              <p:nvPr/>
            </p:nvSpPr>
            <p:spPr bwMode="auto">
              <a:xfrm>
                <a:off x="3914" y="1305"/>
                <a:ext cx="1062" cy="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3400"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9</a:t>
                </a:r>
                <a:r>
                  <a:rPr lang="zh-CN" altLang="en-US" sz="2800" b="1">
                    <a:solidFill>
                      <a:srgbClr val="CCFFFF"/>
                    </a:solidFill>
                  </a:rPr>
                  <a:t>～</a:t>
                </a:r>
                <a:r>
                  <a:rPr lang="en-US" altLang="zh-CN" sz="3400"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0</a:t>
                </a:r>
              </a:p>
            </p:txBody>
          </p:sp>
        </p:grpSp>
        <p:grpSp>
          <p:nvGrpSpPr>
            <p:cNvPr id="32794" name="Group 14">
              <a:extLst>
                <a:ext uri="{FF2B5EF4-FFF2-40B4-BE49-F238E27FC236}">
                  <a16:creationId xmlns:a16="http://schemas.microsoft.com/office/drawing/2014/main" id="{30FE7EC1-CF48-493C-AB3D-70FCACFEA85B}"/>
                </a:ext>
              </a:extLst>
            </p:cNvPr>
            <p:cNvGrpSpPr>
              <a:grpSpLocks/>
            </p:cNvGrpSpPr>
            <p:nvPr/>
          </p:nvGrpSpPr>
          <p:grpSpPr bwMode="auto">
            <a:xfrm>
              <a:off x="3508" y="1596"/>
              <a:ext cx="1812" cy="794"/>
              <a:chOff x="3421" y="1827"/>
              <a:chExt cx="1812" cy="794"/>
            </a:xfrm>
          </p:grpSpPr>
          <p:grpSp>
            <p:nvGrpSpPr>
              <p:cNvPr id="32821" name="Group 15">
                <a:extLst>
                  <a:ext uri="{FF2B5EF4-FFF2-40B4-BE49-F238E27FC236}">
                    <a16:creationId xmlns:a16="http://schemas.microsoft.com/office/drawing/2014/main" id="{343FB7DF-A59A-4750-8D12-13A2F67D24EB}"/>
                  </a:ext>
                </a:extLst>
              </p:cNvPr>
              <p:cNvGrpSpPr>
                <a:grpSpLocks/>
              </p:cNvGrpSpPr>
              <p:nvPr/>
            </p:nvGrpSpPr>
            <p:grpSpPr bwMode="auto">
              <a:xfrm>
                <a:off x="3530" y="1827"/>
                <a:ext cx="1703" cy="794"/>
                <a:chOff x="3338" y="1847"/>
                <a:chExt cx="1703" cy="794"/>
              </a:xfrm>
            </p:grpSpPr>
            <p:sp>
              <p:nvSpPr>
                <p:cNvPr id="32824" name="Text Box 16">
                  <a:extLst>
                    <a:ext uri="{FF2B5EF4-FFF2-40B4-BE49-F238E27FC236}">
                      <a16:creationId xmlns:a16="http://schemas.microsoft.com/office/drawing/2014/main" id="{177AF807-F848-40FE-B5D6-52D79E77C4BC}"/>
                    </a:ext>
                  </a:extLst>
                </p:cNvPr>
                <p:cNvSpPr txBox="1">
                  <a:spLocks noChangeArrowheads="1"/>
                </p:cNvSpPr>
                <p:nvPr/>
              </p:nvSpPr>
              <p:spPr bwMode="auto">
                <a:xfrm>
                  <a:off x="3338" y="1847"/>
                  <a:ext cx="657" cy="789"/>
                </a:xfrm>
                <a:prstGeom prst="rect">
                  <a:avLst/>
                </a:prstGeom>
                <a:solidFill>
                  <a:srgbClr val="FFFFCC"/>
                </a:solidFill>
                <a:ln w="25400">
                  <a:solidFill>
                    <a:srgbClr val="99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ClrTx/>
                    <a:buSzTx/>
                    <a:buFontTx/>
                    <a:buNone/>
                  </a:pPr>
                  <a:r>
                    <a:rPr lang="en-US" altLang="zh-CN" sz="2800" b="1">
                      <a:solidFill>
                        <a:srgbClr val="006600"/>
                      </a:solidFill>
                      <a:ea typeface="黑体" panose="02010609060101010101" pitchFamily="49" charset="-122"/>
                    </a:rPr>
                    <a:t>1K</a:t>
                  </a:r>
                  <a:r>
                    <a:rPr lang="en-US" altLang="zh-CN" sz="2800" b="1">
                      <a:solidFill>
                        <a:srgbClr val="006600"/>
                      </a:solidFill>
                      <a:ea typeface="黑体" panose="02010609060101010101" pitchFamily="49" charset="-122"/>
                      <a:sym typeface="Symbol" panose="05050102010706020507" pitchFamily="18" charset="2"/>
                    </a:rPr>
                    <a:t>4</a:t>
                  </a:r>
                  <a:endParaRPr lang="en-US" altLang="zh-CN" sz="2800" b="1">
                    <a:solidFill>
                      <a:srgbClr val="006600"/>
                    </a:solidFill>
                    <a:ea typeface="黑体" panose="02010609060101010101" pitchFamily="49" charset="-122"/>
                  </a:endParaRPr>
                </a:p>
                <a:p>
                  <a:pPr eaLnBrk="1" hangingPunct="1">
                    <a:lnSpc>
                      <a:spcPct val="95000"/>
                    </a:lnSpc>
                    <a:spcBef>
                      <a:spcPct val="0"/>
                    </a:spcBef>
                    <a:buClrTx/>
                    <a:buSzTx/>
                    <a:buFontTx/>
                    <a:buNone/>
                  </a:pPr>
                  <a:r>
                    <a:rPr lang="en-US" altLang="zh-CN" sz="2600" b="1">
                      <a:solidFill>
                        <a:srgbClr val="006600"/>
                      </a:solidFill>
                      <a:ea typeface="黑体" panose="02010609060101010101" pitchFamily="49" charset="-122"/>
                    </a:rPr>
                    <a:t>RAM</a:t>
                  </a:r>
                </a:p>
                <a:p>
                  <a:pPr eaLnBrk="1" hangingPunct="1">
                    <a:lnSpc>
                      <a:spcPct val="40000"/>
                    </a:lnSpc>
                    <a:spcBef>
                      <a:spcPct val="0"/>
                    </a:spcBef>
                    <a:buClrTx/>
                    <a:buSzTx/>
                    <a:buFontTx/>
                    <a:buNone/>
                  </a:pPr>
                  <a:endParaRPr lang="en-US" altLang="zh-CN" sz="2600" b="1">
                    <a:solidFill>
                      <a:srgbClr val="006600"/>
                    </a:solidFill>
                    <a:ea typeface="黑体" panose="02010609060101010101" pitchFamily="49" charset="-122"/>
                  </a:endParaRPr>
                </a:p>
              </p:txBody>
            </p:sp>
            <p:sp>
              <p:nvSpPr>
                <p:cNvPr id="32825" name="Text Box 17">
                  <a:extLst>
                    <a:ext uri="{FF2B5EF4-FFF2-40B4-BE49-F238E27FC236}">
                      <a16:creationId xmlns:a16="http://schemas.microsoft.com/office/drawing/2014/main" id="{BAE319B6-5A2C-4970-B89C-891DF5251FD5}"/>
                    </a:ext>
                  </a:extLst>
                </p:cNvPr>
                <p:cNvSpPr txBox="1">
                  <a:spLocks noChangeArrowheads="1"/>
                </p:cNvSpPr>
                <p:nvPr/>
              </p:nvSpPr>
              <p:spPr bwMode="auto">
                <a:xfrm>
                  <a:off x="4384" y="1852"/>
                  <a:ext cx="657" cy="789"/>
                </a:xfrm>
                <a:prstGeom prst="rect">
                  <a:avLst/>
                </a:prstGeom>
                <a:solidFill>
                  <a:srgbClr val="FFFFCC"/>
                </a:solidFill>
                <a:ln w="25400">
                  <a:solidFill>
                    <a:srgbClr val="99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ClrTx/>
                    <a:buSzTx/>
                    <a:buFontTx/>
                    <a:buNone/>
                  </a:pPr>
                  <a:r>
                    <a:rPr lang="en-US" altLang="zh-CN" sz="2800" b="1">
                      <a:solidFill>
                        <a:srgbClr val="006600"/>
                      </a:solidFill>
                      <a:ea typeface="黑体" panose="02010609060101010101" pitchFamily="49" charset="-122"/>
                    </a:rPr>
                    <a:t>1K</a:t>
                  </a:r>
                  <a:r>
                    <a:rPr lang="en-US" altLang="zh-CN" sz="2800" b="1">
                      <a:solidFill>
                        <a:srgbClr val="006600"/>
                      </a:solidFill>
                      <a:ea typeface="黑体" panose="02010609060101010101" pitchFamily="49" charset="-122"/>
                      <a:sym typeface="Symbol" panose="05050102010706020507" pitchFamily="18" charset="2"/>
                    </a:rPr>
                    <a:t>4</a:t>
                  </a:r>
                  <a:endParaRPr lang="en-US" altLang="zh-CN" sz="2800" b="1">
                    <a:solidFill>
                      <a:srgbClr val="006600"/>
                    </a:solidFill>
                    <a:ea typeface="黑体" panose="02010609060101010101" pitchFamily="49" charset="-122"/>
                  </a:endParaRPr>
                </a:p>
                <a:p>
                  <a:pPr eaLnBrk="1" hangingPunct="1">
                    <a:lnSpc>
                      <a:spcPct val="95000"/>
                    </a:lnSpc>
                    <a:spcBef>
                      <a:spcPct val="0"/>
                    </a:spcBef>
                    <a:buClrTx/>
                    <a:buSzTx/>
                    <a:buFontTx/>
                    <a:buNone/>
                  </a:pPr>
                  <a:r>
                    <a:rPr lang="en-US" altLang="zh-CN" sz="2600" b="1">
                      <a:solidFill>
                        <a:srgbClr val="006600"/>
                      </a:solidFill>
                      <a:ea typeface="黑体" panose="02010609060101010101" pitchFamily="49" charset="-122"/>
                    </a:rPr>
                    <a:t>RAM</a:t>
                  </a:r>
                </a:p>
                <a:p>
                  <a:pPr eaLnBrk="1" hangingPunct="1">
                    <a:lnSpc>
                      <a:spcPct val="40000"/>
                    </a:lnSpc>
                    <a:spcBef>
                      <a:spcPct val="0"/>
                    </a:spcBef>
                    <a:buClrTx/>
                    <a:buSzTx/>
                    <a:buFontTx/>
                    <a:buNone/>
                  </a:pPr>
                  <a:endParaRPr lang="en-US" altLang="zh-CN" sz="2600" b="1">
                    <a:solidFill>
                      <a:srgbClr val="006600"/>
                    </a:solidFill>
                    <a:ea typeface="黑体" panose="02010609060101010101" pitchFamily="49" charset="-122"/>
                  </a:endParaRPr>
                </a:p>
              </p:txBody>
            </p:sp>
          </p:grpSp>
          <p:sp>
            <p:nvSpPr>
              <p:cNvPr id="32822" name="Oval 18">
                <a:extLst>
                  <a:ext uri="{FF2B5EF4-FFF2-40B4-BE49-F238E27FC236}">
                    <a16:creationId xmlns:a16="http://schemas.microsoft.com/office/drawing/2014/main" id="{73574742-1A77-48D6-8D80-4D8B3B305812}"/>
                  </a:ext>
                </a:extLst>
              </p:cNvPr>
              <p:cNvSpPr>
                <a:spLocks noChangeArrowheads="1"/>
              </p:cNvSpPr>
              <p:nvPr/>
            </p:nvSpPr>
            <p:spPr bwMode="auto">
              <a:xfrm>
                <a:off x="4487" y="2385"/>
                <a:ext cx="81" cy="91"/>
              </a:xfrm>
              <a:prstGeom prst="ellipse">
                <a:avLst/>
              </a:prstGeom>
              <a:noFill/>
              <a:ln w="28575">
                <a:solidFill>
                  <a:srgbClr val="99FFCC"/>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sz="2400">
                  <a:solidFill>
                    <a:srgbClr val="CCFF99"/>
                  </a:solidFill>
                </a:endParaRPr>
              </a:p>
            </p:txBody>
          </p:sp>
          <p:sp>
            <p:nvSpPr>
              <p:cNvPr id="32823" name="Oval 19">
                <a:extLst>
                  <a:ext uri="{FF2B5EF4-FFF2-40B4-BE49-F238E27FC236}">
                    <a16:creationId xmlns:a16="http://schemas.microsoft.com/office/drawing/2014/main" id="{4CAABC33-A1CB-437C-B2B5-B3EBA8636103}"/>
                  </a:ext>
                </a:extLst>
              </p:cNvPr>
              <p:cNvSpPr>
                <a:spLocks noChangeArrowheads="1"/>
              </p:cNvSpPr>
              <p:nvPr/>
            </p:nvSpPr>
            <p:spPr bwMode="auto">
              <a:xfrm>
                <a:off x="3421" y="2400"/>
                <a:ext cx="81" cy="91"/>
              </a:xfrm>
              <a:prstGeom prst="ellipse">
                <a:avLst/>
              </a:prstGeom>
              <a:noFill/>
              <a:ln w="28575">
                <a:solidFill>
                  <a:srgbClr val="99FFCC"/>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sz="2400">
                  <a:solidFill>
                    <a:srgbClr val="CCFF99"/>
                  </a:solidFill>
                </a:endParaRPr>
              </a:p>
            </p:txBody>
          </p:sp>
        </p:grpSp>
        <p:grpSp>
          <p:nvGrpSpPr>
            <p:cNvPr id="32795" name="Group 20">
              <a:extLst>
                <a:ext uri="{FF2B5EF4-FFF2-40B4-BE49-F238E27FC236}">
                  <a16:creationId xmlns:a16="http://schemas.microsoft.com/office/drawing/2014/main" id="{61D1F1ED-6856-4E8D-A95C-183254962CDC}"/>
                </a:ext>
              </a:extLst>
            </p:cNvPr>
            <p:cNvGrpSpPr>
              <a:grpSpLocks/>
            </p:cNvGrpSpPr>
            <p:nvPr/>
          </p:nvGrpSpPr>
          <p:grpSpPr bwMode="auto">
            <a:xfrm>
              <a:off x="1138" y="1586"/>
              <a:ext cx="1853" cy="794"/>
              <a:chOff x="1051" y="1817"/>
              <a:chExt cx="1853" cy="794"/>
            </a:xfrm>
          </p:grpSpPr>
          <p:grpSp>
            <p:nvGrpSpPr>
              <p:cNvPr id="32815" name="Group 21">
                <a:extLst>
                  <a:ext uri="{FF2B5EF4-FFF2-40B4-BE49-F238E27FC236}">
                    <a16:creationId xmlns:a16="http://schemas.microsoft.com/office/drawing/2014/main" id="{4FD45453-0CD6-4AD3-A1DC-0CB08D202C81}"/>
                  </a:ext>
                </a:extLst>
              </p:cNvPr>
              <p:cNvGrpSpPr>
                <a:grpSpLocks/>
              </p:cNvGrpSpPr>
              <p:nvPr/>
            </p:nvGrpSpPr>
            <p:grpSpPr bwMode="auto">
              <a:xfrm>
                <a:off x="1051" y="1822"/>
                <a:ext cx="757" cy="789"/>
                <a:chOff x="1051" y="1822"/>
                <a:chExt cx="757" cy="789"/>
              </a:xfrm>
            </p:grpSpPr>
            <p:sp>
              <p:nvSpPr>
                <p:cNvPr id="32819" name="Text Box 22">
                  <a:extLst>
                    <a:ext uri="{FF2B5EF4-FFF2-40B4-BE49-F238E27FC236}">
                      <a16:creationId xmlns:a16="http://schemas.microsoft.com/office/drawing/2014/main" id="{D8355387-BC36-4E44-8331-5700F9AA5A9F}"/>
                    </a:ext>
                  </a:extLst>
                </p:cNvPr>
                <p:cNvSpPr txBox="1">
                  <a:spLocks noChangeArrowheads="1"/>
                </p:cNvSpPr>
                <p:nvPr/>
              </p:nvSpPr>
              <p:spPr bwMode="auto">
                <a:xfrm>
                  <a:off x="1151" y="1822"/>
                  <a:ext cx="657" cy="789"/>
                </a:xfrm>
                <a:prstGeom prst="rect">
                  <a:avLst/>
                </a:prstGeom>
                <a:solidFill>
                  <a:srgbClr val="FFFFCC"/>
                </a:solidFill>
                <a:ln w="25400">
                  <a:solidFill>
                    <a:srgbClr val="99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ClrTx/>
                    <a:buSzTx/>
                    <a:buFontTx/>
                    <a:buNone/>
                  </a:pPr>
                  <a:r>
                    <a:rPr lang="en-US" altLang="zh-CN" sz="2800" b="1">
                      <a:solidFill>
                        <a:srgbClr val="006600"/>
                      </a:solidFill>
                      <a:ea typeface="黑体" panose="02010609060101010101" pitchFamily="49" charset="-122"/>
                    </a:rPr>
                    <a:t>1K</a:t>
                  </a:r>
                  <a:r>
                    <a:rPr lang="en-US" altLang="zh-CN" sz="2800" b="1">
                      <a:solidFill>
                        <a:srgbClr val="006600"/>
                      </a:solidFill>
                      <a:ea typeface="黑体" panose="02010609060101010101" pitchFamily="49" charset="-122"/>
                      <a:sym typeface="Symbol" panose="05050102010706020507" pitchFamily="18" charset="2"/>
                    </a:rPr>
                    <a:t>4</a:t>
                  </a:r>
                  <a:endParaRPr lang="en-US" altLang="zh-CN" sz="2800" b="1">
                    <a:solidFill>
                      <a:srgbClr val="006600"/>
                    </a:solidFill>
                    <a:ea typeface="黑体" panose="02010609060101010101" pitchFamily="49" charset="-122"/>
                  </a:endParaRPr>
                </a:p>
                <a:p>
                  <a:pPr eaLnBrk="1" hangingPunct="1">
                    <a:lnSpc>
                      <a:spcPct val="95000"/>
                    </a:lnSpc>
                    <a:spcBef>
                      <a:spcPct val="0"/>
                    </a:spcBef>
                    <a:buClrTx/>
                    <a:buSzTx/>
                    <a:buFontTx/>
                    <a:buNone/>
                  </a:pPr>
                  <a:r>
                    <a:rPr lang="en-US" altLang="zh-CN" sz="2600" b="1">
                      <a:solidFill>
                        <a:srgbClr val="006600"/>
                      </a:solidFill>
                      <a:ea typeface="黑体" panose="02010609060101010101" pitchFamily="49" charset="-122"/>
                    </a:rPr>
                    <a:t>RAM</a:t>
                  </a:r>
                </a:p>
                <a:p>
                  <a:pPr eaLnBrk="1" hangingPunct="1">
                    <a:lnSpc>
                      <a:spcPct val="40000"/>
                    </a:lnSpc>
                    <a:spcBef>
                      <a:spcPct val="0"/>
                    </a:spcBef>
                    <a:buClrTx/>
                    <a:buSzTx/>
                    <a:buFontTx/>
                    <a:buNone/>
                  </a:pPr>
                  <a:endParaRPr lang="en-US" altLang="zh-CN" sz="2600" b="1">
                    <a:solidFill>
                      <a:srgbClr val="006600"/>
                    </a:solidFill>
                    <a:ea typeface="黑体" panose="02010609060101010101" pitchFamily="49" charset="-122"/>
                  </a:endParaRPr>
                </a:p>
              </p:txBody>
            </p:sp>
            <p:sp>
              <p:nvSpPr>
                <p:cNvPr id="32820" name="Oval 23">
                  <a:extLst>
                    <a:ext uri="{FF2B5EF4-FFF2-40B4-BE49-F238E27FC236}">
                      <a16:creationId xmlns:a16="http://schemas.microsoft.com/office/drawing/2014/main" id="{4198425D-2CF5-4577-91E9-CA5F89DA31FF}"/>
                    </a:ext>
                  </a:extLst>
                </p:cNvPr>
                <p:cNvSpPr>
                  <a:spLocks noChangeArrowheads="1"/>
                </p:cNvSpPr>
                <p:nvPr/>
              </p:nvSpPr>
              <p:spPr bwMode="auto">
                <a:xfrm>
                  <a:off x="1051" y="2415"/>
                  <a:ext cx="81" cy="91"/>
                </a:xfrm>
                <a:prstGeom prst="ellipse">
                  <a:avLst/>
                </a:prstGeom>
                <a:noFill/>
                <a:ln w="28575">
                  <a:solidFill>
                    <a:srgbClr val="99FFCC"/>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sz="2400">
                    <a:solidFill>
                      <a:srgbClr val="CCFF99"/>
                    </a:solidFill>
                  </a:endParaRPr>
                </a:p>
              </p:txBody>
            </p:sp>
          </p:grpSp>
          <p:grpSp>
            <p:nvGrpSpPr>
              <p:cNvPr id="32816" name="Group 24">
                <a:extLst>
                  <a:ext uri="{FF2B5EF4-FFF2-40B4-BE49-F238E27FC236}">
                    <a16:creationId xmlns:a16="http://schemas.microsoft.com/office/drawing/2014/main" id="{D9F54072-8BD1-4BEF-9ADC-BAEA166A09C0}"/>
                  </a:ext>
                </a:extLst>
              </p:cNvPr>
              <p:cNvGrpSpPr>
                <a:grpSpLocks/>
              </p:cNvGrpSpPr>
              <p:nvPr/>
            </p:nvGrpSpPr>
            <p:grpSpPr bwMode="auto">
              <a:xfrm>
                <a:off x="2133" y="1817"/>
                <a:ext cx="771" cy="789"/>
                <a:chOff x="2133" y="1817"/>
                <a:chExt cx="771" cy="789"/>
              </a:xfrm>
            </p:grpSpPr>
            <p:sp>
              <p:nvSpPr>
                <p:cNvPr id="32817" name="Text Box 25">
                  <a:extLst>
                    <a:ext uri="{FF2B5EF4-FFF2-40B4-BE49-F238E27FC236}">
                      <a16:creationId xmlns:a16="http://schemas.microsoft.com/office/drawing/2014/main" id="{5A298950-B3DD-4938-8BFC-559B58480C60}"/>
                    </a:ext>
                  </a:extLst>
                </p:cNvPr>
                <p:cNvSpPr txBox="1">
                  <a:spLocks noChangeArrowheads="1"/>
                </p:cNvSpPr>
                <p:nvPr/>
              </p:nvSpPr>
              <p:spPr bwMode="auto">
                <a:xfrm>
                  <a:off x="2237" y="1817"/>
                  <a:ext cx="667" cy="789"/>
                </a:xfrm>
                <a:prstGeom prst="rect">
                  <a:avLst/>
                </a:prstGeom>
                <a:solidFill>
                  <a:srgbClr val="FFFFCC"/>
                </a:solidFill>
                <a:ln w="25400">
                  <a:solidFill>
                    <a:srgbClr val="99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ClrTx/>
                    <a:buSzTx/>
                    <a:buFontTx/>
                    <a:buNone/>
                  </a:pPr>
                  <a:r>
                    <a:rPr lang="en-US" altLang="zh-CN" sz="2800" b="1">
                      <a:solidFill>
                        <a:srgbClr val="006600"/>
                      </a:solidFill>
                      <a:ea typeface="黑体" panose="02010609060101010101" pitchFamily="49" charset="-122"/>
                    </a:rPr>
                    <a:t>1K</a:t>
                  </a:r>
                  <a:r>
                    <a:rPr lang="en-US" altLang="zh-CN" sz="2800" b="1">
                      <a:solidFill>
                        <a:srgbClr val="006600"/>
                      </a:solidFill>
                      <a:ea typeface="黑体" panose="02010609060101010101" pitchFamily="49" charset="-122"/>
                      <a:sym typeface="Symbol" panose="05050102010706020507" pitchFamily="18" charset="2"/>
                    </a:rPr>
                    <a:t>4</a:t>
                  </a:r>
                  <a:endParaRPr lang="en-US" altLang="zh-CN" sz="2800" b="1">
                    <a:solidFill>
                      <a:srgbClr val="006600"/>
                    </a:solidFill>
                    <a:ea typeface="黑体" panose="02010609060101010101" pitchFamily="49" charset="-122"/>
                  </a:endParaRPr>
                </a:p>
                <a:p>
                  <a:pPr eaLnBrk="1" hangingPunct="1">
                    <a:lnSpc>
                      <a:spcPct val="95000"/>
                    </a:lnSpc>
                    <a:spcBef>
                      <a:spcPct val="0"/>
                    </a:spcBef>
                    <a:buClrTx/>
                    <a:buSzTx/>
                    <a:buFontTx/>
                    <a:buNone/>
                  </a:pPr>
                  <a:r>
                    <a:rPr lang="en-US" altLang="zh-CN" sz="2600" b="1">
                      <a:solidFill>
                        <a:srgbClr val="006600"/>
                      </a:solidFill>
                      <a:ea typeface="黑体" panose="02010609060101010101" pitchFamily="49" charset="-122"/>
                    </a:rPr>
                    <a:t>RAM</a:t>
                  </a:r>
                </a:p>
                <a:p>
                  <a:pPr eaLnBrk="1" hangingPunct="1">
                    <a:lnSpc>
                      <a:spcPct val="40000"/>
                    </a:lnSpc>
                    <a:spcBef>
                      <a:spcPct val="0"/>
                    </a:spcBef>
                    <a:buClrTx/>
                    <a:buSzTx/>
                    <a:buFontTx/>
                    <a:buNone/>
                  </a:pPr>
                  <a:endParaRPr lang="en-US" altLang="zh-CN" sz="2600" b="1">
                    <a:solidFill>
                      <a:srgbClr val="006600"/>
                    </a:solidFill>
                    <a:ea typeface="黑体" panose="02010609060101010101" pitchFamily="49" charset="-122"/>
                  </a:endParaRPr>
                </a:p>
              </p:txBody>
            </p:sp>
            <p:sp>
              <p:nvSpPr>
                <p:cNvPr id="32818" name="Oval 26">
                  <a:extLst>
                    <a:ext uri="{FF2B5EF4-FFF2-40B4-BE49-F238E27FC236}">
                      <a16:creationId xmlns:a16="http://schemas.microsoft.com/office/drawing/2014/main" id="{762F12C1-D737-4890-A52A-40BE3EC2E128}"/>
                    </a:ext>
                  </a:extLst>
                </p:cNvPr>
                <p:cNvSpPr>
                  <a:spLocks noChangeArrowheads="1"/>
                </p:cNvSpPr>
                <p:nvPr/>
              </p:nvSpPr>
              <p:spPr bwMode="auto">
                <a:xfrm>
                  <a:off x="2133" y="2395"/>
                  <a:ext cx="81" cy="91"/>
                </a:xfrm>
                <a:prstGeom prst="ellipse">
                  <a:avLst/>
                </a:prstGeom>
                <a:noFill/>
                <a:ln w="28575">
                  <a:solidFill>
                    <a:srgbClr val="99FFCC"/>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sz="2400">
                    <a:solidFill>
                      <a:srgbClr val="CCFF99"/>
                    </a:solidFill>
                  </a:endParaRPr>
                </a:p>
              </p:txBody>
            </p:sp>
          </p:grpSp>
        </p:grpSp>
        <p:grpSp>
          <p:nvGrpSpPr>
            <p:cNvPr id="32796" name="Group 27">
              <a:extLst>
                <a:ext uri="{FF2B5EF4-FFF2-40B4-BE49-F238E27FC236}">
                  <a16:creationId xmlns:a16="http://schemas.microsoft.com/office/drawing/2014/main" id="{B83910E6-7D06-499B-B0BC-706560FA9C94}"/>
                </a:ext>
              </a:extLst>
            </p:cNvPr>
            <p:cNvGrpSpPr>
              <a:grpSpLocks/>
            </p:cNvGrpSpPr>
            <p:nvPr/>
          </p:nvGrpSpPr>
          <p:grpSpPr bwMode="auto">
            <a:xfrm>
              <a:off x="668" y="2386"/>
              <a:ext cx="4880" cy="740"/>
              <a:chOff x="581" y="2617"/>
              <a:chExt cx="4880" cy="740"/>
            </a:xfrm>
          </p:grpSpPr>
          <p:grpSp>
            <p:nvGrpSpPr>
              <p:cNvPr id="32802" name="Group 28">
                <a:extLst>
                  <a:ext uri="{FF2B5EF4-FFF2-40B4-BE49-F238E27FC236}">
                    <a16:creationId xmlns:a16="http://schemas.microsoft.com/office/drawing/2014/main" id="{CFA469F1-D001-46E9-93F9-7ACBCAA93DF6}"/>
                  </a:ext>
                </a:extLst>
              </p:cNvPr>
              <p:cNvGrpSpPr>
                <a:grpSpLocks/>
              </p:cNvGrpSpPr>
              <p:nvPr/>
            </p:nvGrpSpPr>
            <p:grpSpPr bwMode="auto">
              <a:xfrm>
                <a:off x="581" y="2622"/>
                <a:ext cx="4880" cy="735"/>
                <a:chOff x="581" y="2622"/>
                <a:chExt cx="4880" cy="735"/>
              </a:xfrm>
            </p:grpSpPr>
            <p:grpSp>
              <p:nvGrpSpPr>
                <p:cNvPr id="32805" name="Group 29">
                  <a:extLst>
                    <a:ext uri="{FF2B5EF4-FFF2-40B4-BE49-F238E27FC236}">
                      <a16:creationId xmlns:a16="http://schemas.microsoft.com/office/drawing/2014/main" id="{8783EAEC-362D-433E-AC67-E3F5CEEF1FE0}"/>
                    </a:ext>
                  </a:extLst>
                </p:cNvPr>
                <p:cNvGrpSpPr>
                  <a:grpSpLocks/>
                </p:cNvGrpSpPr>
                <p:nvPr/>
              </p:nvGrpSpPr>
              <p:grpSpPr bwMode="auto">
                <a:xfrm>
                  <a:off x="596" y="2952"/>
                  <a:ext cx="4865" cy="107"/>
                  <a:chOff x="596" y="2892"/>
                  <a:chExt cx="4865" cy="107"/>
                </a:xfrm>
              </p:grpSpPr>
              <p:sp>
                <p:nvSpPr>
                  <p:cNvPr id="32812" name="Rectangle 30">
                    <a:extLst>
                      <a:ext uri="{FF2B5EF4-FFF2-40B4-BE49-F238E27FC236}">
                        <a16:creationId xmlns:a16="http://schemas.microsoft.com/office/drawing/2014/main" id="{C362C46B-5851-4B81-A280-2AEC17EBDEBB}"/>
                      </a:ext>
                    </a:extLst>
                  </p:cNvPr>
                  <p:cNvSpPr>
                    <a:spLocks noChangeArrowheads="1"/>
                  </p:cNvSpPr>
                  <p:nvPr/>
                </p:nvSpPr>
                <p:spPr bwMode="auto">
                  <a:xfrm>
                    <a:off x="1267" y="2916"/>
                    <a:ext cx="3366" cy="61"/>
                  </a:xfrm>
                  <a:prstGeom prst="rect">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813" name="AutoShape 31">
                    <a:extLst>
                      <a:ext uri="{FF2B5EF4-FFF2-40B4-BE49-F238E27FC236}">
                        <a16:creationId xmlns:a16="http://schemas.microsoft.com/office/drawing/2014/main" id="{2D7CE291-3F5A-4E08-B912-F7BE3DB3B45A}"/>
                      </a:ext>
                    </a:extLst>
                  </p:cNvPr>
                  <p:cNvSpPr>
                    <a:spLocks noChangeArrowheads="1"/>
                  </p:cNvSpPr>
                  <p:nvPr/>
                </p:nvSpPr>
                <p:spPr bwMode="auto">
                  <a:xfrm>
                    <a:off x="4633" y="2892"/>
                    <a:ext cx="828" cy="107"/>
                  </a:xfrm>
                  <a:prstGeom prst="rightArrow">
                    <a:avLst>
                      <a:gd name="adj1" fmla="val 50000"/>
                      <a:gd name="adj2" fmla="val 193458"/>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814" name="AutoShape 32">
                    <a:extLst>
                      <a:ext uri="{FF2B5EF4-FFF2-40B4-BE49-F238E27FC236}">
                        <a16:creationId xmlns:a16="http://schemas.microsoft.com/office/drawing/2014/main" id="{ACAFB496-6A3E-47AC-A877-5CB3CFA40EF1}"/>
                      </a:ext>
                    </a:extLst>
                  </p:cNvPr>
                  <p:cNvSpPr>
                    <a:spLocks noChangeArrowheads="1"/>
                  </p:cNvSpPr>
                  <p:nvPr/>
                </p:nvSpPr>
                <p:spPr bwMode="auto">
                  <a:xfrm flipH="1">
                    <a:off x="596" y="2892"/>
                    <a:ext cx="828" cy="107"/>
                  </a:xfrm>
                  <a:prstGeom prst="rightArrow">
                    <a:avLst>
                      <a:gd name="adj1" fmla="val 50000"/>
                      <a:gd name="adj2" fmla="val 193458"/>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32806" name="Group 33">
                  <a:extLst>
                    <a:ext uri="{FF2B5EF4-FFF2-40B4-BE49-F238E27FC236}">
                      <a16:creationId xmlns:a16="http://schemas.microsoft.com/office/drawing/2014/main" id="{05FC524B-7D7B-4818-A17E-E356173A4A2E}"/>
                    </a:ext>
                  </a:extLst>
                </p:cNvPr>
                <p:cNvGrpSpPr>
                  <a:grpSpLocks/>
                </p:cNvGrpSpPr>
                <p:nvPr/>
              </p:nvGrpSpPr>
              <p:grpSpPr bwMode="auto">
                <a:xfrm>
                  <a:off x="581" y="3229"/>
                  <a:ext cx="4865" cy="128"/>
                  <a:chOff x="581" y="3098"/>
                  <a:chExt cx="4865" cy="128"/>
                </a:xfrm>
              </p:grpSpPr>
              <p:sp>
                <p:nvSpPr>
                  <p:cNvPr id="32809" name="Rectangle 34">
                    <a:extLst>
                      <a:ext uri="{FF2B5EF4-FFF2-40B4-BE49-F238E27FC236}">
                        <a16:creationId xmlns:a16="http://schemas.microsoft.com/office/drawing/2014/main" id="{9EDB78B4-E884-451F-B855-0C99F3488DE8}"/>
                      </a:ext>
                    </a:extLst>
                  </p:cNvPr>
                  <p:cNvSpPr>
                    <a:spLocks noChangeArrowheads="1"/>
                  </p:cNvSpPr>
                  <p:nvPr/>
                </p:nvSpPr>
                <p:spPr bwMode="auto">
                  <a:xfrm>
                    <a:off x="1252" y="3133"/>
                    <a:ext cx="3366" cy="61"/>
                  </a:xfrm>
                  <a:prstGeom prst="rect">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810" name="AutoShape 35">
                    <a:extLst>
                      <a:ext uri="{FF2B5EF4-FFF2-40B4-BE49-F238E27FC236}">
                        <a16:creationId xmlns:a16="http://schemas.microsoft.com/office/drawing/2014/main" id="{99710B40-F6F2-4459-9900-34EFF9667150}"/>
                      </a:ext>
                    </a:extLst>
                  </p:cNvPr>
                  <p:cNvSpPr>
                    <a:spLocks noChangeArrowheads="1"/>
                  </p:cNvSpPr>
                  <p:nvPr/>
                </p:nvSpPr>
                <p:spPr bwMode="auto">
                  <a:xfrm>
                    <a:off x="4618" y="3099"/>
                    <a:ext cx="828" cy="127"/>
                  </a:xfrm>
                  <a:prstGeom prst="rightArrow">
                    <a:avLst>
                      <a:gd name="adj1" fmla="val 50000"/>
                      <a:gd name="adj2" fmla="val 162992"/>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811" name="AutoShape 36">
                    <a:extLst>
                      <a:ext uri="{FF2B5EF4-FFF2-40B4-BE49-F238E27FC236}">
                        <a16:creationId xmlns:a16="http://schemas.microsoft.com/office/drawing/2014/main" id="{F2AC2254-3A88-4390-BCC3-BE3CCFFB9047}"/>
                      </a:ext>
                    </a:extLst>
                  </p:cNvPr>
                  <p:cNvSpPr>
                    <a:spLocks noChangeArrowheads="1"/>
                  </p:cNvSpPr>
                  <p:nvPr/>
                </p:nvSpPr>
                <p:spPr bwMode="auto">
                  <a:xfrm flipH="1">
                    <a:off x="581" y="3098"/>
                    <a:ext cx="828" cy="128"/>
                  </a:xfrm>
                  <a:prstGeom prst="rightArrow">
                    <a:avLst>
                      <a:gd name="adj1" fmla="val 50000"/>
                      <a:gd name="adj2" fmla="val 161719"/>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32807" name="AutoShape 37">
                  <a:extLst>
                    <a:ext uri="{FF2B5EF4-FFF2-40B4-BE49-F238E27FC236}">
                      <a16:creationId xmlns:a16="http://schemas.microsoft.com/office/drawing/2014/main" id="{E515923E-7AF1-4461-ABEC-2138DB5C05E5}"/>
                    </a:ext>
                  </a:extLst>
                </p:cNvPr>
                <p:cNvSpPr>
                  <a:spLocks noChangeArrowheads="1"/>
                </p:cNvSpPr>
                <p:nvPr/>
              </p:nvSpPr>
              <p:spPr bwMode="auto">
                <a:xfrm>
                  <a:off x="4851" y="2628"/>
                  <a:ext cx="121" cy="627"/>
                </a:xfrm>
                <a:prstGeom prst="upDownArrow">
                  <a:avLst>
                    <a:gd name="adj1" fmla="val 50000"/>
                    <a:gd name="adj2" fmla="val 103636"/>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808" name="AutoShape 38">
                  <a:extLst>
                    <a:ext uri="{FF2B5EF4-FFF2-40B4-BE49-F238E27FC236}">
                      <a16:creationId xmlns:a16="http://schemas.microsoft.com/office/drawing/2014/main" id="{907C92C5-C36C-4B60-9B6A-16941E6BB09A}"/>
                    </a:ext>
                  </a:extLst>
                </p:cNvPr>
                <p:cNvSpPr>
                  <a:spLocks noChangeArrowheads="1"/>
                </p:cNvSpPr>
                <p:nvPr/>
              </p:nvSpPr>
              <p:spPr bwMode="auto">
                <a:xfrm>
                  <a:off x="2502" y="2622"/>
                  <a:ext cx="111" cy="637"/>
                </a:xfrm>
                <a:prstGeom prst="upDownArrow">
                  <a:avLst>
                    <a:gd name="adj1" fmla="val 50000"/>
                    <a:gd name="adj2" fmla="val 114775"/>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32803" name="AutoShape 39">
                <a:extLst>
                  <a:ext uri="{FF2B5EF4-FFF2-40B4-BE49-F238E27FC236}">
                    <a16:creationId xmlns:a16="http://schemas.microsoft.com/office/drawing/2014/main" id="{B893EACB-14A6-4309-A2E9-5270B5C43560}"/>
                  </a:ext>
                </a:extLst>
              </p:cNvPr>
              <p:cNvSpPr>
                <a:spLocks noChangeArrowheads="1"/>
              </p:cNvSpPr>
              <p:nvPr/>
            </p:nvSpPr>
            <p:spPr bwMode="auto">
              <a:xfrm>
                <a:off x="1384" y="2617"/>
                <a:ext cx="121" cy="354"/>
              </a:xfrm>
              <a:prstGeom prst="upDownArrow">
                <a:avLst>
                  <a:gd name="adj1" fmla="val 50000"/>
                  <a:gd name="adj2" fmla="val 58512"/>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804" name="AutoShape 40">
                <a:extLst>
                  <a:ext uri="{FF2B5EF4-FFF2-40B4-BE49-F238E27FC236}">
                    <a16:creationId xmlns:a16="http://schemas.microsoft.com/office/drawing/2014/main" id="{47753D64-4EBB-4B17-9FCE-8D58A60EB7D8}"/>
                  </a:ext>
                </a:extLst>
              </p:cNvPr>
              <p:cNvSpPr>
                <a:spLocks noChangeArrowheads="1"/>
              </p:cNvSpPr>
              <p:nvPr/>
            </p:nvSpPr>
            <p:spPr bwMode="auto">
              <a:xfrm>
                <a:off x="3755" y="2622"/>
                <a:ext cx="121" cy="354"/>
              </a:xfrm>
              <a:prstGeom prst="upDownArrow">
                <a:avLst>
                  <a:gd name="adj1" fmla="val 50000"/>
                  <a:gd name="adj2" fmla="val 58512"/>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32797" name="Group 41">
              <a:extLst>
                <a:ext uri="{FF2B5EF4-FFF2-40B4-BE49-F238E27FC236}">
                  <a16:creationId xmlns:a16="http://schemas.microsoft.com/office/drawing/2014/main" id="{48DA9C7D-D13A-4180-8AA4-5D3A84AA1BE9}"/>
                </a:ext>
              </a:extLst>
            </p:cNvPr>
            <p:cNvGrpSpPr>
              <a:grpSpLocks/>
            </p:cNvGrpSpPr>
            <p:nvPr/>
          </p:nvGrpSpPr>
          <p:grpSpPr bwMode="auto">
            <a:xfrm>
              <a:off x="1101" y="2370"/>
              <a:ext cx="4528" cy="395"/>
              <a:chOff x="1014" y="2601"/>
              <a:chExt cx="4528" cy="395"/>
            </a:xfrm>
          </p:grpSpPr>
          <p:sp>
            <p:nvSpPr>
              <p:cNvPr id="32798" name="Rectangle 42">
                <a:extLst>
                  <a:ext uri="{FF2B5EF4-FFF2-40B4-BE49-F238E27FC236}">
                    <a16:creationId xmlns:a16="http://schemas.microsoft.com/office/drawing/2014/main" id="{5A6236EE-CEAA-49E9-8776-DEDA7B62AFC1}"/>
                  </a:ext>
                </a:extLst>
              </p:cNvPr>
              <p:cNvSpPr>
                <a:spLocks noChangeArrowheads="1"/>
              </p:cNvSpPr>
              <p:nvPr/>
            </p:nvSpPr>
            <p:spPr bwMode="auto">
              <a:xfrm>
                <a:off x="1014" y="2621"/>
                <a:ext cx="10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b="1">
                    <a:solidFill>
                      <a:srgbClr val="00FF00"/>
                    </a:solidFill>
                    <a:ea typeface="黑体" panose="02010609060101010101" pitchFamily="49" charset="-122"/>
                  </a:rPr>
                  <a:t>D</a:t>
                </a:r>
                <a:r>
                  <a:rPr lang="en-US" altLang="zh-CN" sz="2400" b="1">
                    <a:solidFill>
                      <a:srgbClr val="00FF00"/>
                    </a:solidFill>
                    <a:ea typeface="黑体" panose="02010609060101010101" pitchFamily="49" charset="-122"/>
                  </a:rPr>
                  <a:t>3</a:t>
                </a:r>
                <a:r>
                  <a:rPr lang="zh-CN" altLang="en-US" sz="2800" b="1">
                    <a:solidFill>
                      <a:srgbClr val="00FF00"/>
                    </a:solidFill>
                  </a:rPr>
                  <a:t>～</a:t>
                </a:r>
                <a:r>
                  <a:rPr lang="en-US" altLang="zh-CN" b="1">
                    <a:solidFill>
                      <a:srgbClr val="00FF00"/>
                    </a:solidFill>
                    <a:ea typeface="黑体" panose="02010609060101010101" pitchFamily="49" charset="-122"/>
                  </a:rPr>
                  <a:t>D</a:t>
                </a:r>
                <a:r>
                  <a:rPr lang="en-US" altLang="zh-CN" sz="2400" b="1">
                    <a:solidFill>
                      <a:srgbClr val="00FF00"/>
                    </a:solidFill>
                    <a:ea typeface="黑体" panose="02010609060101010101" pitchFamily="49" charset="-122"/>
                  </a:rPr>
                  <a:t>0</a:t>
                </a:r>
              </a:p>
            </p:txBody>
          </p:sp>
          <p:sp>
            <p:nvSpPr>
              <p:cNvPr id="32799" name="Rectangle 43">
                <a:extLst>
                  <a:ext uri="{FF2B5EF4-FFF2-40B4-BE49-F238E27FC236}">
                    <a16:creationId xmlns:a16="http://schemas.microsoft.com/office/drawing/2014/main" id="{299268BE-4C5C-4EE0-AFF8-7E1FB35F9C41}"/>
                  </a:ext>
                </a:extLst>
              </p:cNvPr>
              <p:cNvSpPr>
                <a:spLocks noChangeArrowheads="1"/>
              </p:cNvSpPr>
              <p:nvPr/>
            </p:nvSpPr>
            <p:spPr bwMode="auto">
              <a:xfrm>
                <a:off x="2131" y="2631"/>
                <a:ext cx="10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b="1">
                    <a:solidFill>
                      <a:srgbClr val="00FF00"/>
                    </a:solidFill>
                    <a:ea typeface="黑体" panose="02010609060101010101" pitchFamily="49" charset="-122"/>
                  </a:rPr>
                  <a:t>D</a:t>
                </a:r>
                <a:r>
                  <a:rPr lang="en-US" altLang="zh-CN" sz="2400" b="1">
                    <a:solidFill>
                      <a:srgbClr val="00FF00"/>
                    </a:solidFill>
                    <a:ea typeface="黑体" panose="02010609060101010101" pitchFamily="49" charset="-122"/>
                  </a:rPr>
                  <a:t>7</a:t>
                </a:r>
                <a:r>
                  <a:rPr lang="zh-CN" altLang="en-US" sz="2800" b="1">
                    <a:solidFill>
                      <a:srgbClr val="00FF00"/>
                    </a:solidFill>
                  </a:rPr>
                  <a:t>～</a:t>
                </a:r>
                <a:r>
                  <a:rPr lang="en-US" altLang="zh-CN" b="1">
                    <a:solidFill>
                      <a:srgbClr val="00FF00"/>
                    </a:solidFill>
                    <a:ea typeface="黑体" panose="02010609060101010101" pitchFamily="49" charset="-122"/>
                  </a:rPr>
                  <a:t>D</a:t>
                </a:r>
                <a:r>
                  <a:rPr lang="en-US" altLang="zh-CN" sz="2400" b="1">
                    <a:solidFill>
                      <a:srgbClr val="00FF00"/>
                    </a:solidFill>
                    <a:ea typeface="黑体" panose="02010609060101010101" pitchFamily="49" charset="-122"/>
                  </a:rPr>
                  <a:t>4</a:t>
                </a:r>
              </a:p>
            </p:txBody>
          </p:sp>
          <p:sp>
            <p:nvSpPr>
              <p:cNvPr id="32800" name="Rectangle 44">
                <a:extLst>
                  <a:ext uri="{FF2B5EF4-FFF2-40B4-BE49-F238E27FC236}">
                    <a16:creationId xmlns:a16="http://schemas.microsoft.com/office/drawing/2014/main" id="{FC817D90-F5BB-43AB-B99F-3A097DC1D85D}"/>
                  </a:ext>
                </a:extLst>
              </p:cNvPr>
              <p:cNvSpPr>
                <a:spLocks noChangeArrowheads="1"/>
              </p:cNvSpPr>
              <p:nvPr/>
            </p:nvSpPr>
            <p:spPr bwMode="auto">
              <a:xfrm>
                <a:off x="3384" y="2601"/>
                <a:ext cx="10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b="1">
                    <a:solidFill>
                      <a:srgbClr val="00FF00"/>
                    </a:solidFill>
                    <a:ea typeface="黑体" panose="02010609060101010101" pitchFamily="49" charset="-122"/>
                  </a:rPr>
                  <a:t>D</a:t>
                </a:r>
                <a:r>
                  <a:rPr lang="en-US" altLang="zh-CN" sz="2400" b="1">
                    <a:solidFill>
                      <a:srgbClr val="00FF00"/>
                    </a:solidFill>
                    <a:ea typeface="黑体" panose="02010609060101010101" pitchFamily="49" charset="-122"/>
                  </a:rPr>
                  <a:t>3</a:t>
                </a:r>
                <a:r>
                  <a:rPr lang="zh-CN" altLang="en-US" sz="2800" b="1">
                    <a:solidFill>
                      <a:srgbClr val="00FF00"/>
                    </a:solidFill>
                  </a:rPr>
                  <a:t>～</a:t>
                </a:r>
                <a:r>
                  <a:rPr lang="en-US" altLang="zh-CN" b="1">
                    <a:solidFill>
                      <a:srgbClr val="00FF00"/>
                    </a:solidFill>
                    <a:ea typeface="黑体" panose="02010609060101010101" pitchFamily="49" charset="-122"/>
                  </a:rPr>
                  <a:t>D</a:t>
                </a:r>
                <a:r>
                  <a:rPr lang="en-US" altLang="zh-CN" sz="2400" b="1">
                    <a:solidFill>
                      <a:srgbClr val="00FF00"/>
                    </a:solidFill>
                    <a:ea typeface="黑体" panose="02010609060101010101" pitchFamily="49" charset="-122"/>
                  </a:rPr>
                  <a:t>0</a:t>
                </a:r>
              </a:p>
            </p:txBody>
          </p:sp>
          <p:sp>
            <p:nvSpPr>
              <p:cNvPr id="32801" name="Rectangle 45">
                <a:extLst>
                  <a:ext uri="{FF2B5EF4-FFF2-40B4-BE49-F238E27FC236}">
                    <a16:creationId xmlns:a16="http://schemas.microsoft.com/office/drawing/2014/main" id="{2A887D2C-BD43-4D3B-B692-3A05B37864A9}"/>
                  </a:ext>
                </a:extLst>
              </p:cNvPr>
              <p:cNvSpPr>
                <a:spLocks noChangeArrowheads="1"/>
              </p:cNvSpPr>
              <p:nvPr/>
            </p:nvSpPr>
            <p:spPr bwMode="auto">
              <a:xfrm>
                <a:off x="4480" y="2617"/>
                <a:ext cx="10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b="1">
                    <a:solidFill>
                      <a:srgbClr val="00FF00"/>
                    </a:solidFill>
                    <a:ea typeface="黑体" panose="02010609060101010101" pitchFamily="49" charset="-122"/>
                  </a:rPr>
                  <a:t>D</a:t>
                </a:r>
                <a:r>
                  <a:rPr lang="en-US" altLang="zh-CN" sz="2400" b="1">
                    <a:solidFill>
                      <a:srgbClr val="00FF00"/>
                    </a:solidFill>
                    <a:ea typeface="黑体" panose="02010609060101010101" pitchFamily="49" charset="-122"/>
                  </a:rPr>
                  <a:t>7</a:t>
                </a:r>
                <a:r>
                  <a:rPr lang="zh-CN" altLang="en-US" sz="2800" b="1">
                    <a:solidFill>
                      <a:srgbClr val="00FF00"/>
                    </a:solidFill>
                  </a:rPr>
                  <a:t>～</a:t>
                </a:r>
                <a:r>
                  <a:rPr lang="en-US" altLang="zh-CN" b="1">
                    <a:solidFill>
                      <a:srgbClr val="00FF00"/>
                    </a:solidFill>
                    <a:ea typeface="黑体" panose="02010609060101010101" pitchFamily="49" charset="-122"/>
                  </a:rPr>
                  <a:t>D</a:t>
                </a:r>
                <a:r>
                  <a:rPr lang="en-US" altLang="zh-CN" sz="2400" b="1">
                    <a:solidFill>
                      <a:srgbClr val="00FF00"/>
                    </a:solidFill>
                    <a:ea typeface="黑体" panose="02010609060101010101" pitchFamily="49" charset="-122"/>
                  </a:rPr>
                  <a:t>4</a:t>
                </a:r>
              </a:p>
            </p:txBody>
          </p:sp>
        </p:grpSp>
      </p:grpSp>
      <p:grpSp>
        <p:nvGrpSpPr>
          <p:cNvPr id="334894" name="Group 46">
            <a:extLst>
              <a:ext uri="{FF2B5EF4-FFF2-40B4-BE49-F238E27FC236}">
                <a16:creationId xmlns:a16="http://schemas.microsoft.com/office/drawing/2014/main" id="{8F7C0EF7-4730-443E-8F40-F1BCF833BA27}"/>
              </a:ext>
            </a:extLst>
          </p:cNvPr>
          <p:cNvGrpSpPr>
            <a:grpSpLocks/>
          </p:cNvGrpSpPr>
          <p:nvPr/>
        </p:nvGrpSpPr>
        <p:grpSpPr bwMode="auto">
          <a:xfrm>
            <a:off x="1482725" y="3333750"/>
            <a:ext cx="1860550" cy="2262188"/>
            <a:chOff x="1188" y="1980"/>
            <a:chExt cx="1172" cy="1729"/>
          </a:xfrm>
        </p:grpSpPr>
        <p:sp>
          <p:nvSpPr>
            <p:cNvPr id="32791" name="Freeform 47">
              <a:extLst>
                <a:ext uri="{FF2B5EF4-FFF2-40B4-BE49-F238E27FC236}">
                  <a16:creationId xmlns:a16="http://schemas.microsoft.com/office/drawing/2014/main" id="{6CF4B325-9573-48A7-B834-AEFF7C75B39A}"/>
                </a:ext>
              </a:extLst>
            </p:cNvPr>
            <p:cNvSpPr>
              <a:spLocks/>
            </p:cNvSpPr>
            <p:nvPr/>
          </p:nvSpPr>
          <p:spPr bwMode="auto">
            <a:xfrm>
              <a:off x="1198" y="1980"/>
              <a:ext cx="1162" cy="1213"/>
            </a:xfrm>
            <a:custGeom>
              <a:avLst/>
              <a:gdLst>
                <a:gd name="T0" fmla="*/ 762 w 1435"/>
                <a:gd name="T1" fmla="*/ 0 h 1213"/>
                <a:gd name="T2" fmla="*/ 713 w 1435"/>
                <a:gd name="T3" fmla="*/ 0 h 1213"/>
                <a:gd name="T4" fmla="*/ 713 w 1435"/>
                <a:gd name="T5" fmla="*/ 1213 h 1213"/>
                <a:gd name="T6" fmla="*/ 0 w 1435"/>
                <a:gd name="T7" fmla="*/ 1213 h 12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5" h="1213">
                  <a:moveTo>
                    <a:pt x="1435" y="0"/>
                  </a:moveTo>
                  <a:lnTo>
                    <a:pt x="1344" y="0"/>
                  </a:lnTo>
                  <a:lnTo>
                    <a:pt x="1344" y="1213"/>
                  </a:lnTo>
                  <a:lnTo>
                    <a:pt x="0" y="1213"/>
                  </a:lnTo>
                </a:path>
              </a:pathLst>
            </a:custGeom>
            <a:noFill/>
            <a:ln w="28575" cmpd="sng">
              <a:solidFill>
                <a:srgbClr val="CCFFFF"/>
              </a:solidFill>
              <a:round/>
              <a:headEn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92" name="Freeform 48">
              <a:extLst>
                <a:ext uri="{FF2B5EF4-FFF2-40B4-BE49-F238E27FC236}">
                  <a16:creationId xmlns:a16="http://schemas.microsoft.com/office/drawing/2014/main" id="{E350415F-684D-44E2-BF68-307E575DF5F2}"/>
                </a:ext>
              </a:extLst>
            </p:cNvPr>
            <p:cNvSpPr>
              <a:spLocks/>
            </p:cNvSpPr>
            <p:nvPr/>
          </p:nvSpPr>
          <p:spPr bwMode="auto">
            <a:xfrm>
              <a:off x="1188" y="2001"/>
              <a:ext cx="91" cy="1708"/>
            </a:xfrm>
            <a:custGeom>
              <a:avLst/>
              <a:gdLst>
                <a:gd name="T0" fmla="*/ 150 w 71"/>
                <a:gd name="T1" fmla="*/ 0 h 1182"/>
                <a:gd name="T2" fmla="*/ 0 w 71"/>
                <a:gd name="T3" fmla="*/ 0 h 1182"/>
                <a:gd name="T4" fmla="*/ 0 w 71"/>
                <a:gd name="T5" fmla="*/ 3566 h 1182"/>
                <a:gd name="T6" fmla="*/ 0 60000 65536"/>
                <a:gd name="T7" fmla="*/ 0 60000 65536"/>
                <a:gd name="T8" fmla="*/ 0 60000 65536"/>
              </a:gdLst>
              <a:ahLst/>
              <a:cxnLst>
                <a:cxn ang="T6">
                  <a:pos x="T0" y="T1"/>
                </a:cxn>
                <a:cxn ang="T7">
                  <a:pos x="T2" y="T3"/>
                </a:cxn>
                <a:cxn ang="T8">
                  <a:pos x="T4" y="T5"/>
                </a:cxn>
              </a:cxnLst>
              <a:rect l="0" t="0" r="r" b="b"/>
              <a:pathLst>
                <a:path w="71" h="1182">
                  <a:moveTo>
                    <a:pt x="71" y="0"/>
                  </a:moveTo>
                  <a:lnTo>
                    <a:pt x="0" y="0"/>
                  </a:lnTo>
                  <a:lnTo>
                    <a:pt x="0" y="1182"/>
                  </a:lnTo>
                </a:path>
              </a:pathLst>
            </a:custGeom>
            <a:noFill/>
            <a:ln w="28575" cmpd="sng">
              <a:solidFill>
                <a:srgbClr val="CCFFFF"/>
              </a:solidFill>
              <a:round/>
              <a:headEn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4897" name="Group 49">
            <a:extLst>
              <a:ext uri="{FF2B5EF4-FFF2-40B4-BE49-F238E27FC236}">
                <a16:creationId xmlns:a16="http://schemas.microsoft.com/office/drawing/2014/main" id="{2755F784-9FEA-41AA-A8D8-3866E9B8D487}"/>
              </a:ext>
            </a:extLst>
          </p:cNvPr>
          <p:cNvGrpSpPr>
            <a:grpSpLocks/>
          </p:cNvGrpSpPr>
          <p:nvPr/>
        </p:nvGrpSpPr>
        <p:grpSpPr bwMode="auto">
          <a:xfrm>
            <a:off x="549275" y="5081588"/>
            <a:ext cx="1106488" cy="549275"/>
            <a:chOff x="1647" y="3860"/>
            <a:chExt cx="697" cy="346"/>
          </a:xfrm>
        </p:grpSpPr>
        <p:sp>
          <p:nvSpPr>
            <p:cNvPr id="32789" name="Text Box 50">
              <a:extLst>
                <a:ext uri="{FF2B5EF4-FFF2-40B4-BE49-F238E27FC236}">
                  <a16:creationId xmlns:a16="http://schemas.microsoft.com/office/drawing/2014/main" id="{7CC54980-76B7-4D1B-821B-3A238ADB9CEB}"/>
                </a:ext>
              </a:extLst>
            </p:cNvPr>
            <p:cNvSpPr txBox="1">
              <a:spLocks noChangeArrowheads="1"/>
            </p:cNvSpPr>
            <p:nvPr/>
          </p:nvSpPr>
          <p:spPr bwMode="auto">
            <a:xfrm>
              <a:off x="1647" y="3860"/>
              <a:ext cx="69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3000" b="1">
                  <a:solidFill>
                    <a:srgbClr val="CCFFFF"/>
                  </a:solidFill>
                </a:rPr>
                <a:t>CS</a:t>
              </a:r>
              <a:r>
                <a:rPr lang="en-US" altLang="zh-CN" sz="2600" b="1">
                  <a:solidFill>
                    <a:srgbClr val="CCFFFF"/>
                  </a:solidFill>
                </a:rPr>
                <a:t>1</a:t>
              </a:r>
            </a:p>
          </p:txBody>
        </p:sp>
        <p:sp>
          <p:nvSpPr>
            <p:cNvPr id="32790" name="Line 51">
              <a:extLst>
                <a:ext uri="{FF2B5EF4-FFF2-40B4-BE49-F238E27FC236}">
                  <a16:creationId xmlns:a16="http://schemas.microsoft.com/office/drawing/2014/main" id="{0FCB367C-E1D1-421B-9A83-804689700E91}"/>
                </a:ext>
              </a:extLst>
            </p:cNvPr>
            <p:cNvSpPr>
              <a:spLocks noChangeShapeType="1"/>
            </p:cNvSpPr>
            <p:nvPr/>
          </p:nvSpPr>
          <p:spPr bwMode="auto">
            <a:xfrm>
              <a:off x="1738" y="3921"/>
              <a:ext cx="303" cy="0"/>
            </a:xfrm>
            <a:prstGeom prst="line">
              <a:avLst/>
            </a:prstGeom>
            <a:noFill/>
            <a:ln w="28575">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4900" name="Group 52">
            <a:extLst>
              <a:ext uri="{FF2B5EF4-FFF2-40B4-BE49-F238E27FC236}">
                <a16:creationId xmlns:a16="http://schemas.microsoft.com/office/drawing/2014/main" id="{CB498A13-1AF0-4551-9E94-C5DF07EBC055}"/>
              </a:ext>
            </a:extLst>
          </p:cNvPr>
          <p:cNvGrpSpPr>
            <a:grpSpLocks/>
          </p:cNvGrpSpPr>
          <p:nvPr/>
        </p:nvGrpSpPr>
        <p:grpSpPr bwMode="auto">
          <a:xfrm>
            <a:off x="4235450" y="4987925"/>
            <a:ext cx="1106488" cy="549275"/>
            <a:chOff x="1647" y="3860"/>
            <a:chExt cx="697" cy="346"/>
          </a:xfrm>
        </p:grpSpPr>
        <p:sp>
          <p:nvSpPr>
            <p:cNvPr id="32787" name="Text Box 53">
              <a:extLst>
                <a:ext uri="{FF2B5EF4-FFF2-40B4-BE49-F238E27FC236}">
                  <a16:creationId xmlns:a16="http://schemas.microsoft.com/office/drawing/2014/main" id="{A57875D3-FB18-4572-8121-38FA545DC1CD}"/>
                </a:ext>
              </a:extLst>
            </p:cNvPr>
            <p:cNvSpPr txBox="1">
              <a:spLocks noChangeArrowheads="1"/>
            </p:cNvSpPr>
            <p:nvPr/>
          </p:nvSpPr>
          <p:spPr bwMode="auto">
            <a:xfrm>
              <a:off x="1647" y="3860"/>
              <a:ext cx="69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3000" b="1">
                  <a:solidFill>
                    <a:srgbClr val="CCFFFF"/>
                  </a:solidFill>
                </a:rPr>
                <a:t>CS</a:t>
              </a:r>
              <a:r>
                <a:rPr lang="en-US" altLang="zh-CN" sz="2600" b="1">
                  <a:solidFill>
                    <a:srgbClr val="CCFFFF"/>
                  </a:solidFill>
                </a:rPr>
                <a:t>2</a:t>
              </a:r>
            </a:p>
          </p:txBody>
        </p:sp>
        <p:sp>
          <p:nvSpPr>
            <p:cNvPr id="32788" name="Line 54">
              <a:extLst>
                <a:ext uri="{FF2B5EF4-FFF2-40B4-BE49-F238E27FC236}">
                  <a16:creationId xmlns:a16="http://schemas.microsoft.com/office/drawing/2014/main" id="{DD56A792-DFBB-4289-9E00-84AA243019B7}"/>
                </a:ext>
              </a:extLst>
            </p:cNvPr>
            <p:cNvSpPr>
              <a:spLocks noChangeShapeType="1"/>
            </p:cNvSpPr>
            <p:nvPr/>
          </p:nvSpPr>
          <p:spPr bwMode="auto">
            <a:xfrm>
              <a:off x="1738" y="3921"/>
              <a:ext cx="303" cy="0"/>
            </a:xfrm>
            <a:prstGeom prst="line">
              <a:avLst/>
            </a:prstGeom>
            <a:noFill/>
            <a:ln w="28575">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4903" name="Group 55">
            <a:extLst>
              <a:ext uri="{FF2B5EF4-FFF2-40B4-BE49-F238E27FC236}">
                <a16:creationId xmlns:a16="http://schemas.microsoft.com/office/drawing/2014/main" id="{794A59EA-335E-48F8-AE2A-72B18E3D3D1F}"/>
              </a:ext>
            </a:extLst>
          </p:cNvPr>
          <p:cNvGrpSpPr>
            <a:grpSpLocks/>
          </p:cNvGrpSpPr>
          <p:nvPr/>
        </p:nvGrpSpPr>
        <p:grpSpPr bwMode="auto">
          <a:xfrm>
            <a:off x="5213350" y="3324225"/>
            <a:ext cx="1860550" cy="2232025"/>
            <a:chOff x="1188" y="1980"/>
            <a:chExt cx="1172" cy="1729"/>
          </a:xfrm>
        </p:grpSpPr>
        <p:sp>
          <p:nvSpPr>
            <p:cNvPr id="32785" name="Freeform 56">
              <a:extLst>
                <a:ext uri="{FF2B5EF4-FFF2-40B4-BE49-F238E27FC236}">
                  <a16:creationId xmlns:a16="http://schemas.microsoft.com/office/drawing/2014/main" id="{0F07ECD4-1339-4651-B1D0-F5EE6B500A01}"/>
                </a:ext>
              </a:extLst>
            </p:cNvPr>
            <p:cNvSpPr>
              <a:spLocks/>
            </p:cNvSpPr>
            <p:nvPr/>
          </p:nvSpPr>
          <p:spPr bwMode="auto">
            <a:xfrm>
              <a:off x="1198" y="1980"/>
              <a:ext cx="1162" cy="1213"/>
            </a:xfrm>
            <a:custGeom>
              <a:avLst/>
              <a:gdLst>
                <a:gd name="T0" fmla="*/ 762 w 1435"/>
                <a:gd name="T1" fmla="*/ 0 h 1213"/>
                <a:gd name="T2" fmla="*/ 713 w 1435"/>
                <a:gd name="T3" fmla="*/ 0 h 1213"/>
                <a:gd name="T4" fmla="*/ 713 w 1435"/>
                <a:gd name="T5" fmla="*/ 1213 h 1213"/>
                <a:gd name="T6" fmla="*/ 0 w 1435"/>
                <a:gd name="T7" fmla="*/ 1213 h 12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5" h="1213">
                  <a:moveTo>
                    <a:pt x="1435" y="0"/>
                  </a:moveTo>
                  <a:lnTo>
                    <a:pt x="1344" y="0"/>
                  </a:lnTo>
                  <a:lnTo>
                    <a:pt x="1344" y="1213"/>
                  </a:lnTo>
                  <a:lnTo>
                    <a:pt x="0" y="1213"/>
                  </a:lnTo>
                </a:path>
              </a:pathLst>
            </a:custGeom>
            <a:noFill/>
            <a:ln w="28575" cmpd="sng">
              <a:solidFill>
                <a:srgbClr val="CCFFFF"/>
              </a:solidFill>
              <a:round/>
              <a:headEn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86" name="Freeform 57">
              <a:extLst>
                <a:ext uri="{FF2B5EF4-FFF2-40B4-BE49-F238E27FC236}">
                  <a16:creationId xmlns:a16="http://schemas.microsoft.com/office/drawing/2014/main" id="{86D9A081-1639-4021-AABF-1B6E63ED4C46}"/>
                </a:ext>
              </a:extLst>
            </p:cNvPr>
            <p:cNvSpPr>
              <a:spLocks/>
            </p:cNvSpPr>
            <p:nvPr/>
          </p:nvSpPr>
          <p:spPr bwMode="auto">
            <a:xfrm>
              <a:off x="1188" y="2001"/>
              <a:ext cx="91" cy="1708"/>
            </a:xfrm>
            <a:custGeom>
              <a:avLst/>
              <a:gdLst>
                <a:gd name="T0" fmla="*/ 150 w 71"/>
                <a:gd name="T1" fmla="*/ 0 h 1182"/>
                <a:gd name="T2" fmla="*/ 0 w 71"/>
                <a:gd name="T3" fmla="*/ 0 h 1182"/>
                <a:gd name="T4" fmla="*/ 0 w 71"/>
                <a:gd name="T5" fmla="*/ 3566 h 1182"/>
                <a:gd name="T6" fmla="*/ 0 60000 65536"/>
                <a:gd name="T7" fmla="*/ 0 60000 65536"/>
                <a:gd name="T8" fmla="*/ 0 60000 65536"/>
              </a:gdLst>
              <a:ahLst/>
              <a:cxnLst>
                <a:cxn ang="T6">
                  <a:pos x="T0" y="T1"/>
                </a:cxn>
                <a:cxn ang="T7">
                  <a:pos x="T2" y="T3"/>
                </a:cxn>
                <a:cxn ang="T8">
                  <a:pos x="T4" y="T5"/>
                </a:cxn>
              </a:cxnLst>
              <a:rect l="0" t="0" r="r" b="b"/>
              <a:pathLst>
                <a:path w="71" h="1182">
                  <a:moveTo>
                    <a:pt x="71" y="0"/>
                  </a:moveTo>
                  <a:lnTo>
                    <a:pt x="0" y="0"/>
                  </a:lnTo>
                  <a:lnTo>
                    <a:pt x="0" y="1182"/>
                  </a:lnTo>
                </a:path>
              </a:pathLst>
            </a:custGeom>
            <a:noFill/>
            <a:ln w="28575" cmpd="sng">
              <a:solidFill>
                <a:srgbClr val="CCFFFF"/>
              </a:solidFill>
              <a:round/>
              <a:headEn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4906" name="Group 58">
            <a:extLst>
              <a:ext uri="{FF2B5EF4-FFF2-40B4-BE49-F238E27FC236}">
                <a16:creationId xmlns:a16="http://schemas.microsoft.com/office/drawing/2014/main" id="{CC07A0AE-859E-4C7D-A8C3-061AE6AF784A}"/>
              </a:ext>
            </a:extLst>
          </p:cNvPr>
          <p:cNvGrpSpPr>
            <a:grpSpLocks/>
          </p:cNvGrpSpPr>
          <p:nvPr/>
        </p:nvGrpSpPr>
        <p:grpSpPr bwMode="auto">
          <a:xfrm>
            <a:off x="395288" y="5465763"/>
            <a:ext cx="2486025" cy="841375"/>
            <a:chOff x="372" y="3547"/>
            <a:chExt cx="1566" cy="530"/>
          </a:xfrm>
        </p:grpSpPr>
        <p:sp>
          <p:nvSpPr>
            <p:cNvPr id="32783" name="Rectangle 59">
              <a:extLst>
                <a:ext uri="{FF2B5EF4-FFF2-40B4-BE49-F238E27FC236}">
                  <a16:creationId xmlns:a16="http://schemas.microsoft.com/office/drawing/2014/main" id="{C3540ABC-E9D4-44F6-B81B-FB1CF1B1E2D5}"/>
                </a:ext>
              </a:extLst>
            </p:cNvPr>
            <p:cNvSpPr>
              <a:spLocks noChangeArrowheads="1"/>
            </p:cNvSpPr>
            <p:nvPr/>
          </p:nvSpPr>
          <p:spPr bwMode="auto">
            <a:xfrm>
              <a:off x="372" y="3547"/>
              <a:ext cx="156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b="1">
                  <a:solidFill>
                    <a:srgbClr val="CCFFFF"/>
                  </a:solidFill>
                </a:rPr>
                <a:t>A</a:t>
              </a:r>
              <a:r>
                <a:rPr lang="en-US" altLang="zh-CN" sz="2400" b="1">
                  <a:solidFill>
                    <a:srgbClr val="CCFFFF"/>
                  </a:solidFill>
                </a:rPr>
                <a:t>11</a:t>
              </a:r>
              <a:r>
                <a:rPr lang="en-US" altLang="zh-CN" b="1">
                  <a:solidFill>
                    <a:srgbClr val="CCFFFF"/>
                  </a:solidFill>
                </a:rPr>
                <a:t>A</a:t>
              </a:r>
              <a:r>
                <a:rPr lang="en-US" altLang="zh-CN" sz="2400" b="1">
                  <a:solidFill>
                    <a:srgbClr val="CCFFFF"/>
                  </a:solidFill>
                  <a:ea typeface="黑体" panose="02010609060101010101" pitchFamily="49" charset="-122"/>
                </a:rPr>
                <a:t>10</a:t>
              </a:r>
              <a:r>
                <a:rPr lang="en-US" altLang="zh-CN" b="1">
                  <a:solidFill>
                    <a:srgbClr val="CCFFFF"/>
                  </a:solidFill>
                  <a:ea typeface="黑体" panose="02010609060101010101" pitchFamily="49" charset="-122"/>
                </a:rPr>
                <a:t>=00</a:t>
              </a:r>
            </a:p>
          </p:txBody>
        </p:sp>
        <p:sp>
          <p:nvSpPr>
            <p:cNvPr id="32784" name="Rectangle 60">
              <a:extLst>
                <a:ext uri="{FF2B5EF4-FFF2-40B4-BE49-F238E27FC236}">
                  <a16:creationId xmlns:a16="http://schemas.microsoft.com/office/drawing/2014/main" id="{CD09BFFB-585E-4E9C-8FDF-5AB82C699900}"/>
                </a:ext>
              </a:extLst>
            </p:cNvPr>
            <p:cNvSpPr>
              <a:spLocks noChangeArrowheads="1"/>
            </p:cNvSpPr>
            <p:nvPr/>
          </p:nvSpPr>
          <p:spPr bwMode="auto">
            <a:xfrm>
              <a:off x="722" y="3827"/>
              <a:ext cx="8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000">
                  <a:solidFill>
                    <a:srgbClr val="CCFFFF"/>
                  </a:solidFill>
                </a:rPr>
                <a:t>部分译码</a:t>
              </a:r>
            </a:p>
          </p:txBody>
        </p:sp>
      </p:grpSp>
      <p:grpSp>
        <p:nvGrpSpPr>
          <p:cNvPr id="334909" name="Group 61">
            <a:extLst>
              <a:ext uri="{FF2B5EF4-FFF2-40B4-BE49-F238E27FC236}">
                <a16:creationId xmlns:a16="http://schemas.microsoft.com/office/drawing/2014/main" id="{CA3207A6-DA87-4377-8FCF-AFF587E668D7}"/>
              </a:ext>
            </a:extLst>
          </p:cNvPr>
          <p:cNvGrpSpPr>
            <a:grpSpLocks/>
          </p:cNvGrpSpPr>
          <p:nvPr/>
        </p:nvGrpSpPr>
        <p:grpSpPr bwMode="auto">
          <a:xfrm>
            <a:off x="4329113" y="5434013"/>
            <a:ext cx="2517775" cy="1019175"/>
            <a:chOff x="2850" y="3527"/>
            <a:chExt cx="1586" cy="642"/>
          </a:xfrm>
        </p:grpSpPr>
        <p:sp>
          <p:nvSpPr>
            <p:cNvPr id="32781" name="Rectangle 62">
              <a:extLst>
                <a:ext uri="{FF2B5EF4-FFF2-40B4-BE49-F238E27FC236}">
                  <a16:creationId xmlns:a16="http://schemas.microsoft.com/office/drawing/2014/main" id="{03E0998C-F61E-4983-8B98-A720FA6E7C21}"/>
                </a:ext>
              </a:extLst>
            </p:cNvPr>
            <p:cNvSpPr>
              <a:spLocks noChangeArrowheads="1"/>
            </p:cNvSpPr>
            <p:nvPr/>
          </p:nvSpPr>
          <p:spPr bwMode="auto">
            <a:xfrm>
              <a:off x="2850" y="3527"/>
              <a:ext cx="158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b="1">
                  <a:solidFill>
                    <a:srgbClr val="CCFFFF"/>
                  </a:solidFill>
                </a:rPr>
                <a:t>A</a:t>
              </a:r>
              <a:r>
                <a:rPr lang="en-US" altLang="zh-CN" sz="2400" b="1">
                  <a:solidFill>
                    <a:srgbClr val="CCFFFF"/>
                  </a:solidFill>
                </a:rPr>
                <a:t>11</a:t>
              </a:r>
              <a:r>
                <a:rPr lang="en-US" altLang="zh-CN" b="1">
                  <a:solidFill>
                    <a:srgbClr val="CCFFFF"/>
                  </a:solidFill>
                </a:rPr>
                <a:t>A</a:t>
              </a:r>
              <a:r>
                <a:rPr lang="en-US" altLang="zh-CN" sz="2400" b="1">
                  <a:solidFill>
                    <a:srgbClr val="CCFFFF"/>
                  </a:solidFill>
                  <a:ea typeface="黑体" panose="02010609060101010101" pitchFamily="49" charset="-122"/>
                </a:rPr>
                <a:t>10 </a:t>
              </a:r>
              <a:r>
                <a:rPr lang="en-US" altLang="zh-CN" b="1">
                  <a:solidFill>
                    <a:srgbClr val="CCFFFF"/>
                  </a:solidFill>
                  <a:ea typeface="黑体" panose="02010609060101010101" pitchFamily="49" charset="-122"/>
                </a:rPr>
                <a:t>=01</a:t>
              </a:r>
            </a:p>
          </p:txBody>
        </p:sp>
        <p:sp>
          <p:nvSpPr>
            <p:cNvPr id="32782" name="Rectangle 63">
              <a:extLst>
                <a:ext uri="{FF2B5EF4-FFF2-40B4-BE49-F238E27FC236}">
                  <a16:creationId xmlns:a16="http://schemas.microsoft.com/office/drawing/2014/main" id="{EB2544F0-58B9-485C-9A33-6A6585C63C93}"/>
                </a:ext>
              </a:extLst>
            </p:cNvPr>
            <p:cNvSpPr>
              <a:spLocks noChangeArrowheads="1"/>
            </p:cNvSpPr>
            <p:nvPr/>
          </p:nvSpPr>
          <p:spPr bwMode="auto">
            <a:xfrm>
              <a:off x="3191" y="3804"/>
              <a:ext cx="94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a:solidFill>
                    <a:srgbClr val="CCFFFF"/>
                  </a:solidFill>
                  <a:ea typeface="黑体" panose="02010609060101010101" pitchFamily="49" charset="-122"/>
                </a:rPr>
                <a:t> </a:t>
              </a:r>
              <a:r>
                <a:rPr lang="zh-CN" altLang="en-US" sz="2400">
                  <a:solidFill>
                    <a:srgbClr val="CCFFFF"/>
                  </a:solidFill>
                  <a:ea typeface="黑体" panose="02010609060101010101" pitchFamily="49" charset="-122"/>
                </a:rPr>
                <a:t>部分</a:t>
              </a:r>
              <a:r>
                <a:rPr lang="zh-CN" altLang="en-US" sz="2400">
                  <a:solidFill>
                    <a:srgbClr val="CCFFFF"/>
                  </a:solidFill>
                </a:rPr>
                <a:t>译码</a:t>
              </a:r>
            </a:p>
          </p:txBody>
        </p:sp>
      </p:grpSp>
      <p:sp>
        <p:nvSpPr>
          <p:cNvPr id="334912" name="Rectangle 64">
            <a:extLst>
              <a:ext uri="{FF2B5EF4-FFF2-40B4-BE49-F238E27FC236}">
                <a16:creationId xmlns:a16="http://schemas.microsoft.com/office/drawing/2014/main" id="{8153053B-AA37-4CC3-9311-3FE361EF5D0B}"/>
              </a:ext>
            </a:extLst>
          </p:cNvPr>
          <p:cNvSpPr>
            <a:spLocks noChangeArrowheads="1"/>
          </p:cNvSpPr>
          <p:nvPr/>
        </p:nvSpPr>
        <p:spPr bwMode="auto">
          <a:xfrm>
            <a:off x="2095500" y="122238"/>
            <a:ext cx="690880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3100" b="1">
                <a:solidFill>
                  <a:srgbClr val="CCFFFF"/>
                </a:solidFill>
              </a:rPr>
              <a:t>将除了与芯片连接的地址以外的</a:t>
            </a:r>
            <a:r>
              <a:rPr lang="zh-CN" altLang="en-US" sz="3100" b="1">
                <a:solidFill>
                  <a:srgbClr val="FFFF00"/>
                </a:solidFill>
              </a:rPr>
              <a:t>部分高位地址用于译码</a:t>
            </a:r>
            <a:r>
              <a:rPr lang="zh-CN" altLang="en-US" sz="3100" b="1">
                <a:solidFill>
                  <a:srgbClr val="CCFFFF"/>
                </a:solidFill>
              </a:rPr>
              <a:t>产生片选信号</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4850">
                                            <p:txEl>
                                              <p:pRg st="0" end="0"/>
                                            </p:txEl>
                                          </p:spTgt>
                                        </p:tgtEl>
                                        <p:attrNameLst>
                                          <p:attrName>style.visibility</p:attrName>
                                        </p:attrNameLst>
                                      </p:cBhvr>
                                      <p:to>
                                        <p:strVal val="visible"/>
                                      </p:to>
                                    </p:set>
                                    <p:animEffect transition="in" filter="wipe(left)">
                                      <p:cBhvr>
                                        <p:cTn id="7" dur="500"/>
                                        <p:tgtEl>
                                          <p:spTgt spid="3348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4912"/>
                                        </p:tgtEl>
                                        <p:attrNameLst>
                                          <p:attrName>style.visibility</p:attrName>
                                        </p:attrNameLst>
                                      </p:cBhvr>
                                      <p:to>
                                        <p:strVal val="visible"/>
                                      </p:to>
                                    </p:set>
                                    <p:animEffect transition="in" filter="wipe(left)">
                                      <p:cBhvr>
                                        <p:cTn id="12" dur="500"/>
                                        <p:tgtEl>
                                          <p:spTgt spid="3349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4851"/>
                                        </p:tgtEl>
                                        <p:attrNameLst>
                                          <p:attrName>style.visibility</p:attrName>
                                        </p:attrNameLst>
                                      </p:cBhvr>
                                      <p:to>
                                        <p:strVal val="visible"/>
                                      </p:to>
                                    </p:set>
                                    <p:animEffect transition="in" filter="wipe(left)">
                                      <p:cBhvr>
                                        <p:cTn id="17" dur="500"/>
                                        <p:tgtEl>
                                          <p:spTgt spid="3348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34894"/>
                                        </p:tgtEl>
                                        <p:attrNameLst>
                                          <p:attrName>style.visibility</p:attrName>
                                        </p:attrNameLst>
                                      </p:cBhvr>
                                      <p:to>
                                        <p:strVal val="visible"/>
                                      </p:to>
                                    </p:set>
                                    <p:animEffect transition="in" filter="wipe(down)">
                                      <p:cBhvr>
                                        <p:cTn id="22" dur="500"/>
                                        <p:tgtEl>
                                          <p:spTgt spid="334894"/>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334897"/>
                                        </p:tgtEl>
                                        <p:attrNameLst>
                                          <p:attrName>style.visibility</p:attrName>
                                        </p:attrNameLst>
                                      </p:cBhvr>
                                      <p:to>
                                        <p:strVal val="visible"/>
                                      </p:to>
                                    </p:set>
                                    <p:animEffect transition="in" filter="wipe(left)">
                                      <p:cBhvr>
                                        <p:cTn id="26" dur="500"/>
                                        <p:tgtEl>
                                          <p:spTgt spid="334897"/>
                                        </p:tgtEl>
                                      </p:cBhvr>
                                    </p:animEffect>
                                  </p:childTnLst>
                                </p:cTn>
                              </p:par>
                            </p:childTnLst>
                          </p:cTn>
                        </p:par>
                        <p:par>
                          <p:cTn id="27" fill="hold" nodeType="afterGroup">
                            <p:stCondLst>
                              <p:cond delay="1000"/>
                            </p:stCondLst>
                            <p:childTnLst>
                              <p:par>
                                <p:cTn id="28" presetID="22" presetClass="entr" presetSubtype="8" fill="hold" nodeType="afterEffect">
                                  <p:stCondLst>
                                    <p:cond delay="0"/>
                                  </p:stCondLst>
                                  <p:childTnLst>
                                    <p:set>
                                      <p:cBhvr>
                                        <p:cTn id="29" dur="1" fill="hold">
                                          <p:stCondLst>
                                            <p:cond delay="0"/>
                                          </p:stCondLst>
                                        </p:cTn>
                                        <p:tgtEl>
                                          <p:spTgt spid="334906"/>
                                        </p:tgtEl>
                                        <p:attrNameLst>
                                          <p:attrName>style.visibility</p:attrName>
                                        </p:attrNameLst>
                                      </p:cBhvr>
                                      <p:to>
                                        <p:strVal val="visible"/>
                                      </p:to>
                                    </p:set>
                                    <p:animEffect transition="in" filter="wipe(left)">
                                      <p:cBhvr>
                                        <p:cTn id="30" dur="500"/>
                                        <p:tgtEl>
                                          <p:spTgt spid="33490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334900"/>
                                        </p:tgtEl>
                                        <p:attrNameLst>
                                          <p:attrName>style.visibility</p:attrName>
                                        </p:attrNameLst>
                                      </p:cBhvr>
                                      <p:to>
                                        <p:strVal val="visible"/>
                                      </p:to>
                                    </p:set>
                                    <p:animEffect transition="in" filter="wipe(left)">
                                      <p:cBhvr>
                                        <p:cTn id="35" dur="500"/>
                                        <p:tgtEl>
                                          <p:spTgt spid="334900"/>
                                        </p:tgtEl>
                                      </p:cBhvr>
                                    </p:animEffect>
                                  </p:childTnLst>
                                </p:cTn>
                              </p:par>
                            </p:childTnLst>
                          </p:cTn>
                        </p:par>
                        <p:par>
                          <p:cTn id="36" fill="hold" nodeType="afterGroup">
                            <p:stCondLst>
                              <p:cond delay="500"/>
                            </p:stCondLst>
                            <p:childTnLst>
                              <p:par>
                                <p:cTn id="37" presetID="22" presetClass="entr" presetSubtype="4" fill="hold" nodeType="afterEffect">
                                  <p:stCondLst>
                                    <p:cond delay="0"/>
                                  </p:stCondLst>
                                  <p:childTnLst>
                                    <p:set>
                                      <p:cBhvr>
                                        <p:cTn id="38" dur="1" fill="hold">
                                          <p:stCondLst>
                                            <p:cond delay="0"/>
                                          </p:stCondLst>
                                        </p:cTn>
                                        <p:tgtEl>
                                          <p:spTgt spid="334903"/>
                                        </p:tgtEl>
                                        <p:attrNameLst>
                                          <p:attrName>style.visibility</p:attrName>
                                        </p:attrNameLst>
                                      </p:cBhvr>
                                      <p:to>
                                        <p:strVal val="visible"/>
                                      </p:to>
                                    </p:set>
                                    <p:animEffect transition="in" filter="wipe(down)">
                                      <p:cBhvr>
                                        <p:cTn id="39" dur="500"/>
                                        <p:tgtEl>
                                          <p:spTgt spid="334903"/>
                                        </p:tgtEl>
                                      </p:cBhvr>
                                    </p:animEffect>
                                  </p:childTnLst>
                                </p:cTn>
                              </p:par>
                            </p:childTnLst>
                          </p:cTn>
                        </p:par>
                        <p:par>
                          <p:cTn id="40" fill="hold" nodeType="afterGroup">
                            <p:stCondLst>
                              <p:cond delay="1000"/>
                            </p:stCondLst>
                            <p:childTnLst>
                              <p:par>
                                <p:cTn id="41" presetID="22" presetClass="entr" presetSubtype="8" fill="hold" nodeType="afterEffect">
                                  <p:stCondLst>
                                    <p:cond delay="0"/>
                                  </p:stCondLst>
                                  <p:childTnLst>
                                    <p:set>
                                      <p:cBhvr>
                                        <p:cTn id="42" dur="1" fill="hold">
                                          <p:stCondLst>
                                            <p:cond delay="0"/>
                                          </p:stCondLst>
                                        </p:cTn>
                                        <p:tgtEl>
                                          <p:spTgt spid="334909"/>
                                        </p:tgtEl>
                                        <p:attrNameLst>
                                          <p:attrName>style.visibility</p:attrName>
                                        </p:attrNameLst>
                                      </p:cBhvr>
                                      <p:to>
                                        <p:strVal val="visible"/>
                                      </p:to>
                                    </p:set>
                                    <p:animEffect transition="in" filter="wipe(left)">
                                      <p:cBhvr>
                                        <p:cTn id="43" dur="500"/>
                                        <p:tgtEl>
                                          <p:spTgt spid="334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0" grpId="0" build="p" autoUpdateAnimBg="0"/>
      <p:bldP spid="33491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3417F"/>
        </a:solidFill>
        <a:effectLst/>
      </p:bgPr>
    </p:bg>
    <p:spTree>
      <p:nvGrpSpPr>
        <p:cNvPr id="1" name=""/>
        <p:cNvGrpSpPr/>
        <p:nvPr/>
      </p:nvGrpSpPr>
      <p:grpSpPr>
        <a:xfrm>
          <a:off x="0" y="0"/>
          <a:ext cx="0" cy="0"/>
          <a:chOff x="0" y="0"/>
          <a:chExt cx="0" cy="0"/>
        </a:xfrm>
      </p:grpSpPr>
      <p:sp>
        <p:nvSpPr>
          <p:cNvPr id="33794" name="日期占位符 1">
            <a:extLst>
              <a:ext uri="{FF2B5EF4-FFF2-40B4-BE49-F238E27FC236}">
                <a16:creationId xmlns:a16="http://schemas.microsoft.com/office/drawing/2014/main" id="{B7469C9B-7511-4BE9-A6A6-4B6015F05F7A}"/>
              </a:ext>
            </a:extLst>
          </p:cNvPr>
          <p:cNvSpPr>
            <a:spLocks noGrp="1"/>
          </p:cNvSpPr>
          <p:nvPr>
            <p:ph type="dt" sz="quarter" idx="10"/>
          </p:nvPr>
        </p:nvSpPr>
        <p:spPr>
          <a:noFill/>
        </p:spPr>
        <p:txBody>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fld id="{42C22945-3D38-4429-9AC5-C17FE8DF23B8}" type="datetime1">
              <a:rPr kumimoji="0" lang="zh-CN" altLang="en-US" sz="1400" smtClean="0"/>
              <a:pPr eaLnBrk="1" hangingPunct="1">
                <a:spcBef>
                  <a:spcPct val="0"/>
                </a:spcBef>
                <a:buClrTx/>
                <a:buSzTx/>
                <a:buFontTx/>
                <a:buNone/>
              </a:pPr>
              <a:t>2020/10/16</a:t>
            </a:fld>
            <a:endParaRPr kumimoji="0" lang="en-US" altLang="zh-CN" sz="1400"/>
          </a:p>
        </p:txBody>
      </p:sp>
      <p:sp>
        <p:nvSpPr>
          <p:cNvPr id="33795" name="灯片编号占位符 3">
            <a:extLst>
              <a:ext uri="{FF2B5EF4-FFF2-40B4-BE49-F238E27FC236}">
                <a16:creationId xmlns:a16="http://schemas.microsoft.com/office/drawing/2014/main" id="{91F920AB-495F-41F6-83F5-AAE56A99FA8B}"/>
              </a:ext>
            </a:extLst>
          </p:cNvPr>
          <p:cNvSpPr>
            <a:spLocks noGrp="1"/>
          </p:cNvSpPr>
          <p:nvPr>
            <p:ph type="sldNum" sz="quarter" idx="12"/>
          </p:nvPr>
        </p:nvSpPr>
        <p:spPr>
          <a:noFill/>
        </p:spPr>
        <p:txBody>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fld id="{293953F2-253A-4EBD-ACBE-85D9F2BC38FE}" type="slidenum">
              <a:rPr kumimoji="0" lang="en-US" altLang="zh-CN" sz="1400"/>
              <a:pPr eaLnBrk="1" hangingPunct="1">
                <a:spcBef>
                  <a:spcPct val="0"/>
                </a:spcBef>
                <a:buClrTx/>
                <a:buSzTx/>
                <a:buFontTx/>
                <a:buNone/>
              </a:pPr>
              <a:t>24</a:t>
            </a:fld>
            <a:endParaRPr kumimoji="0" lang="en-US" altLang="zh-CN" sz="1400"/>
          </a:p>
        </p:txBody>
      </p:sp>
      <p:sp>
        <p:nvSpPr>
          <p:cNvPr id="335874" name="Text Box 2">
            <a:extLst>
              <a:ext uri="{FF2B5EF4-FFF2-40B4-BE49-F238E27FC236}">
                <a16:creationId xmlns:a16="http://schemas.microsoft.com/office/drawing/2014/main" id="{77FB72A2-23A4-4CEF-A662-5F5E26614CA3}"/>
              </a:ext>
            </a:extLst>
          </p:cNvPr>
          <p:cNvSpPr txBox="1">
            <a:spLocks noChangeArrowheads="1"/>
          </p:cNvSpPr>
          <p:nvPr/>
        </p:nvSpPr>
        <p:spPr bwMode="auto">
          <a:xfrm>
            <a:off x="273050" y="185738"/>
            <a:ext cx="23098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b="1">
                <a:solidFill>
                  <a:srgbClr val="CCFFCC"/>
                </a:solidFill>
              </a:rPr>
              <a:t>线译码</a:t>
            </a:r>
            <a:r>
              <a:rPr lang="en-US" altLang="zh-CN" b="1">
                <a:solidFill>
                  <a:srgbClr val="CCFFCC"/>
                </a:solidFill>
              </a:rPr>
              <a:t>:</a:t>
            </a:r>
          </a:p>
        </p:txBody>
      </p:sp>
      <p:grpSp>
        <p:nvGrpSpPr>
          <p:cNvPr id="335875" name="Group 3">
            <a:extLst>
              <a:ext uri="{FF2B5EF4-FFF2-40B4-BE49-F238E27FC236}">
                <a16:creationId xmlns:a16="http://schemas.microsoft.com/office/drawing/2014/main" id="{791893E6-831F-48A2-87B1-EC4752E15BD3}"/>
              </a:ext>
            </a:extLst>
          </p:cNvPr>
          <p:cNvGrpSpPr>
            <a:grpSpLocks/>
          </p:cNvGrpSpPr>
          <p:nvPr/>
        </p:nvGrpSpPr>
        <p:grpSpPr bwMode="auto">
          <a:xfrm>
            <a:off x="855663" y="1628775"/>
            <a:ext cx="7875587" cy="3240088"/>
            <a:chOff x="668" y="1085"/>
            <a:chExt cx="4961" cy="2041"/>
          </a:xfrm>
        </p:grpSpPr>
        <p:grpSp>
          <p:nvGrpSpPr>
            <p:cNvPr id="33819" name="Group 4">
              <a:extLst>
                <a:ext uri="{FF2B5EF4-FFF2-40B4-BE49-F238E27FC236}">
                  <a16:creationId xmlns:a16="http://schemas.microsoft.com/office/drawing/2014/main" id="{A955310D-78A7-47CD-B818-8797BDFFC075}"/>
                </a:ext>
              </a:extLst>
            </p:cNvPr>
            <p:cNvGrpSpPr>
              <a:grpSpLocks/>
            </p:cNvGrpSpPr>
            <p:nvPr/>
          </p:nvGrpSpPr>
          <p:grpSpPr bwMode="auto">
            <a:xfrm>
              <a:off x="986" y="1085"/>
              <a:ext cx="4527" cy="494"/>
              <a:chOff x="899" y="1165"/>
              <a:chExt cx="4527" cy="647"/>
            </a:xfrm>
          </p:grpSpPr>
          <p:grpSp>
            <p:nvGrpSpPr>
              <p:cNvPr id="33852" name="Group 5">
                <a:extLst>
                  <a:ext uri="{FF2B5EF4-FFF2-40B4-BE49-F238E27FC236}">
                    <a16:creationId xmlns:a16="http://schemas.microsoft.com/office/drawing/2014/main" id="{828418F8-8336-4295-97E7-60D20927E015}"/>
                  </a:ext>
                </a:extLst>
              </p:cNvPr>
              <p:cNvGrpSpPr>
                <a:grpSpLocks/>
              </p:cNvGrpSpPr>
              <p:nvPr/>
            </p:nvGrpSpPr>
            <p:grpSpPr bwMode="auto">
              <a:xfrm>
                <a:off x="899" y="1165"/>
                <a:ext cx="4527" cy="145"/>
                <a:chOff x="899" y="1165"/>
                <a:chExt cx="4527" cy="145"/>
              </a:xfrm>
            </p:grpSpPr>
            <p:sp>
              <p:nvSpPr>
                <p:cNvPr id="33859" name="Rectangle 6">
                  <a:extLst>
                    <a:ext uri="{FF2B5EF4-FFF2-40B4-BE49-F238E27FC236}">
                      <a16:creationId xmlns:a16="http://schemas.microsoft.com/office/drawing/2014/main" id="{B56BDF72-59E5-4D03-BABC-A07C0FA70CFF}"/>
                    </a:ext>
                  </a:extLst>
                </p:cNvPr>
                <p:cNvSpPr>
                  <a:spLocks noChangeArrowheads="1"/>
                </p:cNvSpPr>
                <p:nvPr/>
              </p:nvSpPr>
              <p:spPr bwMode="auto">
                <a:xfrm>
                  <a:off x="899" y="1203"/>
                  <a:ext cx="3699" cy="71"/>
                </a:xfrm>
                <a:prstGeom prst="rect">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3860" name="AutoShape 7">
                  <a:extLst>
                    <a:ext uri="{FF2B5EF4-FFF2-40B4-BE49-F238E27FC236}">
                      <a16:creationId xmlns:a16="http://schemas.microsoft.com/office/drawing/2014/main" id="{EA127BE0-815D-4F86-B5AB-E4492E52C90C}"/>
                    </a:ext>
                  </a:extLst>
                </p:cNvPr>
                <p:cNvSpPr>
                  <a:spLocks noChangeArrowheads="1"/>
                </p:cNvSpPr>
                <p:nvPr/>
              </p:nvSpPr>
              <p:spPr bwMode="auto">
                <a:xfrm>
                  <a:off x="4598" y="1165"/>
                  <a:ext cx="828" cy="145"/>
                </a:xfrm>
                <a:prstGeom prst="rightArrow">
                  <a:avLst>
                    <a:gd name="adj1" fmla="val 50000"/>
                    <a:gd name="adj2" fmla="val 142759"/>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33853" name="AutoShape 8">
                <a:extLst>
                  <a:ext uri="{FF2B5EF4-FFF2-40B4-BE49-F238E27FC236}">
                    <a16:creationId xmlns:a16="http://schemas.microsoft.com/office/drawing/2014/main" id="{46076541-CE02-4B3A-9686-D16A94B6B21F}"/>
                  </a:ext>
                </a:extLst>
              </p:cNvPr>
              <p:cNvSpPr>
                <a:spLocks noChangeArrowheads="1"/>
              </p:cNvSpPr>
              <p:nvPr/>
            </p:nvSpPr>
            <p:spPr bwMode="auto">
              <a:xfrm>
                <a:off x="1394" y="1283"/>
                <a:ext cx="152" cy="526"/>
              </a:xfrm>
              <a:prstGeom prst="downArrow">
                <a:avLst>
                  <a:gd name="adj1" fmla="val 50000"/>
                  <a:gd name="adj2" fmla="val 86513"/>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3854" name="AutoShape 9">
                <a:extLst>
                  <a:ext uri="{FF2B5EF4-FFF2-40B4-BE49-F238E27FC236}">
                    <a16:creationId xmlns:a16="http://schemas.microsoft.com/office/drawing/2014/main" id="{02D63694-29B2-4104-A79F-DE08AC4E63DC}"/>
                  </a:ext>
                </a:extLst>
              </p:cNvPr>
              <p:cNvSpPr>
                <a:spLocks noChangeArrowheads="1"/>
              </p:cNvSpPr>
              <p:nvPr/>
            </p:nvSpPr>
            <p:spPr bwMode="auto">
              <a:xfrm>
                <a:off x="4855" y="1278"/>
                <a:ext cx="152" cy="526"/>
              </a:xfrm>
              <a:prstGeom prst="downArrow">
                <a:avLst>
                  <a:gd name="adj1" fmla="val 50000"/>
                  <a:gd name="adj2" fmla="val 86513"/>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3855" name="AutoShape 10">
                <a:extLst>
                  <a:ext uri="{FF2B5EF4-FFF2-40B4-BE49-F238E27FC236}">
                    <a16:creationId xmlns:a16="http://schemas.microsoft.com/office/drawing/2014/main" id="{D9FD695C-0144-4151-BBE7-321E5210EE7C}"/>
                  </a:ext>
                </a:extLst>
              </p:cNvPr>
              <p:cNvSpPr>
                <a:spLocks noChangeArrowheads="1"/>
              </p:cNvSpPr>
              <p:nvPr/>
            </p:nvSpPr>
            <p:spPr bwMode="auto">
              <a:xfrm>
                <a:off x="3769" y="1283"/>
                <a:ext cx="152" cy="526"/>
              </a:xfrm>
              <a:prstGeom prst="downArrow">
                <a:avLst>
                  <a:gd name="adj1" fmla="val 50000"/>
                  <a:gd name="adj2" fmla="val 86513"/>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3856" name="AutoShape 11">
                <a:extLst>
                  <a:ext uri="{FF2B5EF4-FFF2-40B4-BE49-F238E27FC236}">
                    <a16:creationId xmlns:a16="http://schemas.microsoft.com/office/drawing/2014/main" id="{B746BF3D-9104-46B9-A10B-7E1ABB48A68F}"/>
                  </a:ext>
                </a:extLst>
              </p:cNvPr>
              <p:cNvSpPr>
                <a:spLocks noChangeArrowheads="1"/>
              </p:cNvSpPr>
              <p:nvPr/>
            </p:nvSpPr>
            <p:spPr bwMode="auto">
              <a:xfrm>
                <a:off x="2500" y="1278"/>
                <a:ext cx="152" cy="526"/>
              </a:xfrm>
              <a:prstGeom prst="downArrow">
                <a:avLst>
                  <a:gd name="adj1" fmla="val 50000"/>
                  <a:gd name="adj2" fmla="val 86513"/>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3857" name="Rectangle 12">
                <a:extLst>
                  <a:ext uri="{FF2B5EF4-FFF2-40B4-BE49-F238E27FC236}">
                    <a16:creationId xmlns:a16="http://schemas.microsoft.com/office/drawing/2014/main" id="{32189875-8C88-4E17-BEA0-29C96B435F96}"/>
                  </a:ext>
                </a:extLst>
              </p:cNvPr>
              <p:cNvSpPr>
                <a:spLocks noChangeArrowheads="1"/>
              </p:cNvSpPr>
              <p:nvPr/>
            </p:nvSpPr>
            <p:spPr bwMode="auto">
              <a:xfrm>
                <a:off x="1514" y="1309"/>
                <a:ext cx="1062" cy="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3400"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9</a:t>
                </a:r>
                <a:r>
                  <a:rPr lang="zh-CN" altLang="en-US" sz="2800" b="1">
                    <a:solidFill>
                      <a:srgbClr val="CCFFFF"/>
                    </a:solidFill>
                  </a:rPr>
                  <a:t>～</a:t>
                </a:r>
                <a:r>
                  <a:rPr lang="en-US" altLang="zh-CN" sz="3400"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0</a:t>
                </a:r>
              </a:p>
            </p:txBody>
          </p:sp>
          <p:sp>
            <p:nvSpPr>
              <p:cNvPr id="33858" name="Rectangle 13">
                <a:extLst>
                  <a:ext uri="{FF2B5EF4-FFF2-40B4-BE49-F238E27FC236}">
                    <a16:creationId xmlns:a16="http://schemas.microsoft.com/office/drawing/2014/main" id="{C310B3D6-3734-4CA2-9AF2-FEEFF509C462}"/>
                  </a:ext>
                </a:extLst>
              </p:cNvPr>
              <p:cNvSpPr>
                <a:spLocks noChangeArrowheads="1"/>
              </p:cNvSpPr>
              <p:nvPr/>
            </p:nvSpPr>
            <p:spPr bwMode="auto">
              <a:xfrm>
                <a:off x="3914" y="1305"/>
                <a:ext cx="1062" cy="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3400"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9</a:t>
                </a:r>
                <a:r>
                  <a:rPr lang="zh-CN" altLang="en-US" sz="2800" b="1">
                    <a:solidFill>
                      <a:srgbClr val="CCFFFF"/>
                    </a:solidFill>
                  </a:rPr>
                  <a:t>～</a:t>
                </a:r>
                <a:r>
                  <a:rPr lang="en-US" altLang="zh-CN" sz="3400"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0</a:t>
                </a:r>
              </a:p>
            </p:txBody>
          </p:sp>
        </p:grpSp>
        <p:grpSp>
          <p:nvGrpSpPr>
            <p:cNvPr id="33820" name="Group 14">
              <a:extLst>
                <a:ext uri="{FF2B5EF4-FFF2-40B4-BE49-F238E27FC236}">
                  <a16:creationId xmlns:a16="http://schemas.microsoft.com/office/drawing/2014/main" id="{7D15BF03-D3D1-4A9D-96CB-31F91A5D3752}"/>
                </a:ext>
              </a:extLst>
            </p:cNvPr>
            <p:cNvGrpSpPr>
              <a:grpSpLocks/>
            </p:cNvGrpSpPr>
            <p:nvPr/>
          </p:nvGrpSpPr>
          <p:grpSpPr bwMode="auto">
            <a:xfrm>
              <a:off x="3508" y="1596"/>
              <a:ext cx="1812" cy="794"/>
              <a:chOff x="3421" y="1827"/>
              <a:chExt cx="1812" cy="794"/>
            </a:xfrm>
          </p:grpSpPr>
          <p:grpSp>
            <p:nvGrpSpPr>
              <p:cNvPr id="33847" name="Group 15">
                <a:extLst>
                  <a:ext uri="{FF2B5EF4-FFF2-40B4-BE49-F238E27FC236}">
                    <a16:creationId xmlns:a16="http://schemas.microsoft.com/office/drawing/2014/main" id="{1C7610EE-669D-4120-ABAA-6731EC23C6AB}"/>
                  </a:ext>
                </a:extLst>
              </p:cNvPr>
              <p:cNvGrpSpPr>
                <a:grpSpLocks/>
              </p:cNvGrpSpPr>
              <p:nvPr/>
            </p:nvGrpSpPr>
            <p:grpSpPr bwMode="auto">
              <a:xfrm>
                <a:off x="3530" y="1827"/>
                <a:ext cx="1703" cy="794"/>
                <a:chOff x="3338" y="1847"/>
                <a:chExt cx="1703" cy="794"/>
              </a:xfrm>
            </p:grpSpPr>
            <p:sp>
              <p:nvSpPr>
                <p:cNvPr id="33850" name="Text Box 16">
                  <a:extLst>
                    <a:ext uri="{FF2B5EF4-FFF2-40B4-BE49-F238E27FC236}">
                      <a16:creationId xmlns:a16="http://schemas.microsoft.com/office/drawing/2014/main" id="{6388F976-388C-4CB2-A3CD-A98301222659}"/>
                    </a:ext>
                  </a:extLst>
                </p:cNvPr>
                <p:cNvSpPr txBox="1">
                  <a:spLocks noChangeArrowheads="1"/>
                </p:cNvSpPr>
                <p:nvPr/>
              </p:nvSpPr>
              <p:spPr bwMode="auto">
                <a:xfrm>
                  <a:off x="3338" y="1847"/>
                  <a:ext cx="657" cy="789"/>
                </a:xfrm>
                <a:prstGeom prst="rect">
                  <a:avLst/>
                </a:prstGeom>
                <a:solidFill>
                  <a:srgbClr val="FFFFCC"/>
                </a:solidFill>
                <a:ln w="25400">
                  <a:solidFill>
                    <a:srgbClr val="99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ClrTx/>
                    <a:buSzTx/>
                    <a:buFontTx/>
                    <a:buNone/>
                  </a:pPr>
                  <a:r>
                    <a:rPr lang="en-US" altLang="zh-CN" sz="2800" b="1">
                      <a:solidFill>
                        <a:schemeClr val="hlink"/>
                      </a:solidFill>
                      <a:ea typeface="黑体" panose="02010609060101010101" pitchFamily="49" charset="-122"/>
                    </a:rPr>
                    <a:t>1K</a:t>
                  </a:r>
                  <a:r>
                    <a:rPr lang="en-US" altLang="zh-CN" sz="2800" b="1">
                      <a:solidFill>
                        <a:schemeClr val="hlink"/>
                      </a:solidFill>
                      <a:ea typeface="黑体" panose="02010609060101010101" pitchFamily="49" charset="-122"/>
                      <a:sym typeface="Symbol" panose="05050102010706020507" pitchFamily="18" charset="2"/>
                    </a:rPr>
                    <a:t>4</a:t>
                  </a:r>
                  <a:endParaRPr lang="en-US" altLang="zh-CN" sz="2800" b="1">
                    <a:solidFill>
                      <a:schemeClr val="hlink"/>
                    </a:solidFill>
                    <a:ea typeface="黑体" panose="02010609060101010101" pitchFamily="49" charset="-122"/>
                  </a:endParaRPr>
                </a:p>
                <a:p>
                  <a:pPr eaLnBrk="1" hangingPunct="1">
                    <a:lnSpc>
                      <a:spcPct val="95000"/>
                    </a:lnSpc>
                    <a:spcBef>
                      <a:spcPct val="0"/>
                    </a:spcBef>
                    <a:buClrTx/>
                    <a:buSzTx/>
                    <a:buFontTx/>
                    <a:buNone/>
                  </a:pPr>
                  <a:r>
                    <a:rPr lang="en-US" altLang="zh-CN" sz="2600" b="1">
                      <a:solidFill>
                        <a:schemeClr val="hlink"/>
                      </a:solidFill>
                      <a:ea typeface="黑体" panose="02010609060101010101" pitchFamily="49" charset="-122"/>
                    </a:rPr>
                    <a:t>RAM</a:t>
                  </a:r>
                </a:p>
                <a:p>
                  <a:pPr eaLnBrk="1" hangingPunct="1">
                    <a:lnSpc>
                      <a:spcPct val="40000"/>
                    </a:lnSpc>
                    <a:spcBef>
                      <a:spcPct val="0"/>
                    </a:spcBef>
                    <a:buClrTx/>
                    <a:buSzTx/>
                    <a:buFontTx/>
                    <a:buNone/>
                  </a:pPr>
                  <a:endParaRPr lang="en-US" altLang="zh-CN" sz="2600" b="1">
                    <a:solidFill>
                      <a:schemeClr val="hlink"/>
                    </a:solidFill>
                    <a:ea typeface="黑体" panose="02010609060101010101" pitchFamily="49" charset="-122"/>
                  </a:endParaRPr>
                </a:p>
              </p:txBody>
            </p:sp>
            <p:sp>
              <p:nvSpPr>
                <p:cNvPr id="33851" name="Text Box 17">
                  <a:extLst>
                    <a:ext uri="{FF2B5EF4-FFF2-40B4-BE49-F238E27FC236}">
                      <a16:creationId xmlns:a16="http://schemas.microsoft.com/office/drawing/2014/main" id="{CCB64834-2F30-4C36-A7E9-1DD4C89624C1}"/>
                    </a:ext>
                  </a:extLst>
                </p:cNvPr>
                <p:cNvSpPr txBox="1">
                  <a:spLocks noChangeArrowheads="1"/>
                </p:cNvSpPr>
                <p:nvPr/>
              </p:nvSpPr>
              <p:spPr bwMode="auto">
                <a:xfrm>
                  <a:off x="4384" y="1852"/>
                  <a:ext cx="657" cy="789"/>
                </a:xfrm>
                <a:prstGeom prst="rect">
                  <a:avLst/>
                </a:prstGeom>
                <a:solidFill>
                  <a:srgbClr val="FFFFCC"/>
                </a:solidFill>
                <a:ln w="25400">
                  <a:solidFill>
                    <a:srgbClr val="99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ClrTx/>
                    <a:buSzTx/>
                    <a:buFontTx/>
                    <a:buNone/>
                  </a:pPr>
                  <a:r>
                    <a:rPr lang="en-US" altLang="zh-CN" sz="2800" b="1">
                      <a:solidFill>
                        <a:schemeClr val="hlink"/>
                      </a:solidFill>
                      <a:ea typeface="黑体" panose="02010609060101010101" pitchFamily="49" charset="-122"/>
                    </a:rPr>
                    <a:t>1K</a:t>
                  </a:r>
                  <a:r>
                    <a:rPr lang="en-US" altLang="zh-CN" sz="2800" b="1">
                      <a:solidFill>
                        <a:schemeClr val="hlink"/>
                      </a:solidFill>
                      <a:ea typeface="黑体" panose="02010609060101010101" pitchFamily="49" charset="-122"/>
                      <a:sym typeface="Symbol" panose="05050102010706020507" pitchFamily="18" charset="2"/>
                    </a:rPr>
                    <a:t>4</a:t>
                  </a:r>
                  <a:endParaRPr lang="en-US" altLang="zh-CN" sz="2800" b="1">
                    <a:solidFill>
                      <a:schemeClr val="hlink"/>
                    </a:solidFill>
                    <a:ea typeface="黑体" panose="02010609060101010101" pitchFamily="49" charset="-122"/>
                  </a:endParaRPr>
                </a:p>
                <a:p>
                  <a:pPr eaLnBrk="1" hangingPunct="1">
                    <a:lnSpc>
                      <a:spcPct val="95000"/>
                    </a:lnSpc>
                    <a:spcBef>
                      <a:spcPct val="0"/>
                    </a:spcBef>
                    <a:buClrTx/>
                    <a:buSzTx/>
                    <a:buFontTx/>
                    <a:buNone/>
                  </a:pPr>
                  <a:r>
                    <a:rPr lang="en-US" altLang="zh-CN" sz="2600" b="1">
                      <a:solidFill>
                        <a:schemeClr val="hlink"/>
                      </a:solidFill>
                      <a:ea typeface="黑体" panose="02010609060101010101" pitchFamily="49" charset="-122"/>
                    </a:rPr>
                    <a:t>RAM</a:t>
                  </a:r>
                </a:p>
                <a:p>
                  <a:pPr eaLnBrk="1" hangingPunct="1">
                    <a:lnSpc>
                      <a:spcPct val="40000"/>
                    </a:lnSpc>
                    <a:spcBef>
                      <a:spcPct val="0"/>
                    </a:spcBef>
                    <a:buClrTx/>
                    <a:buSzTx/>
                    <a:buFontTx/>
                    <a:buNone/>
                  </a:pPr>
                  <a:endParaRPr lang="en-US" altLang="zh-CN" sz="2600" b="1">
                    <a:solidFill>
                      <a:schemeClr val="hlink"/>
                    </a:solidFill>
                    <a:ea typeface="黑体" panose="02010609060101010101" pitchFamily="49" charset="-122"/>
                  </a:endParaRPr>
                </a:p>
              </p:txBody>
            </p:sp>
          </p:grpSp>
          <p:sp>
            <p:nvSpPr>
              <p:cNvPr id="33848" name="Oval 18">
                <a:extLst>
                  <a:ext uri="{FF2B5EF4-FFF2-40B4-BE49-F238E27FC236}">
                    <a16:creationId xmlns:a16="http://schemas.microsoft.com/office/drawing/2014/main" id="{2B583CEB-5553-4BA0-B563-76D92468E4C3}"/>
                  </a:ext>
                </a:extLst>
              </p:cNvPr>
              <p:cNvSpPr>
                <a:spLocks noChangeArrowheads="1"/>
              </p:cNvSpPr>
              <p:nvPr/>
            </p:nvSpPr>
            <p:spPr bwMode="auto">
              <a:xfrm>
                <a:off x="4487" y="2385"/>
                <a:ext cx="81" cy="91"/>
              </a:xfrm>
              <a:prstGeom prst="ellipse">
                <a:avLst/>
              </a:prstGeom>
              <a:noFill/>
              <a:ln w="28575">
                <a:solidFill>
                  <a:srgbClr val="99FFCC"/>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sz="2400">
                  <a:solidFill>
                    <a:srgbClr val="CCFF99"/>
                  </a:solidFill>
                </a:endParaRPr>
              </a:p>
            </p:txBody>
          </p:sp>
          <p:sp>
            <p:nvSpPr>
              <p:cNvPr id="33849" name="Oval 19">
                <a:extLst>
                  <a:ext uri="{FF2B5EF4-FFF2-40B4-BE49-F238E27FC236}">
                    <a16:creationId xmlns:a16="http://schemas.microsoft.com/office/drawing/2014/main" id="{790402EE-0215-470D-8C86-151C5E2AC06D}"/>
                  </a:ext>
                </a:extLst>
              </p:cNvPr>
              <p:cNvSpPr>
                <a:spLocks noChangeArrowheads="1"/>
              </p:cNvSpPr>
              <p:nvPr/>
            </p:nvSpPr>
            <p:spPr bwMode="auto">
              <a:xfrm>
                <a:off x="3421" y="2400"/>
                <a:ext cx="81" cy="91"/>
              </a:xfrm>
              <a:prstGeom prst="ellipse">
                <a:avLst/>
              </a:prstGeom>
              <a:noFill/>
              <a:ln w="28575">
                <a:solidFill>
                  <a:srgbClr val="99FFCC"/>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sz="2400">
                  <a:solidFill>
                    <a:srgbClr val="CCFF99"/>
                  </a:solidFill>
                </a:endParaRPr>
              </a:p>
            </p:txBody>
          </p:sp>
        </p:grpSp>
        <p:grpSp>
          <p:nvGrpSpPr>
            <p:cNvPr id="33821" name="Group 20">
              <a:extLst>
                <a:ext uri="{FF2B5EF4-FFF2-40B4-BE49-F238E27FC236}">
                  <a16:creationId xmlns:a16="http://schemas.microsoft.com/office/drawing/2014/main" id="{2C72E9A9-33D4-4D24-BED9-87FB0D68972E}"/>
                </a:ext>
              </a:extLst>
            </p:cNvPr>
            <p:cNvGrpSpPr>
              <a:grpSpLocks/>
            </p:cNvGrpSpPr>
            <p:nvPr/>
          </p:nvGrpSpPr>
          <p:grpSpPr bwMode="auto">
            <a:xfrm>
              <a:off x="1138" y="1586"/>
              <a:ext cx="1853" cy="794"/>
              <a:chOff x="1051" y="1817"/>
              <a:chExt cx="1853" cy="794"/>
            </a:xfrm>
          </p:grpSpPr>
          <p:grpSp>
            <p:nvGrpSpPr>
              <p:cNvPr id="33841" name="Group 21">
                <a:extLst>
                  <a:ext uri="{FF2B5EF4-FFF2-40B4-BE49-F238E27FC236}">
                    <a16:creationId xmlns:a16="http://schemas.microsoft.com/office/drawing/2014/main" id="{B32923FC-0FA5-4F47-B6CA-96ABF8BD9952}"/>
                  </a:ext>
                </a:extLst>
              </p:cNvPr>
              <p:cNvGrpSpPr>
                <a:grpSpLocks/>
              </p:cNvGrpSpPr>
              <p:nvPr/>
            </p:nvGrpSpPr>
            <p:grpSpPr bwMode="auto">
              <a:xfrm>
                <a:off x="1051" y="1822"/>
                <a:ext cx="757" cy="789"/>
                <a:chOff x="1051" y="1822"/>
                <a:chExt cx="757" cy="789"/>
              </a:xfrm>
            </p:grpSpPr>
            <p:sp>
              <p:nvSpPr>
                <p:cNvPr id="33845" name="Text Box 22">
                  <a:extLst>
                    <a:ext uri="{FF2B5EF4-FFF2-40B4-BE49-F238E27FC236}">
                      <a16:creationId xmlns:a16="http://schemas.microsoft.com/office/drawing/2014/main" id="{4849936A-5839-45ED-9DC4-76E0F6E0FDFC}"/>
                    </a:ext>
                  </a:extLst>
                </p:cNvPr>
                <p:cNvSpPr txBox="1">
                  <a:spLocks noChangeArrowheads="1"/>
                </p:cNvSpPr>
                <p:nvPr/>
              </p:nvSpPr>
              <p:spPr bwMode="auto">
                <a:xfrm>
                  <a:off x="1151" y="1822"/>
                  <a:ext cx="657" cy="789"/>
                </a:xfrm>
                <a:prstGeom prst="rect">
                  <a:avLst/>
                </a:prstGeom>
                <a:solidFill>
                  <a:srgbClr val="FFFFCC"/>
                </a:solidFill>
                <a:ln w="25400">
                  <a:solidFill>
                    <a:srgbClr val="99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ClrTx/>
                    <a:buSzTx/>
                    <a:buFontTx/>
                    <a:buNone/>
                  </a:pPr>
                  <a:r>
                    <a:rPr lang="en-US" altLang="zh-CN" sz="2800" b="1">
                      <a:solidFill>
                        <a:schemeClr val="hlink"/>
                      </a:solidFill>
                      <a:ea typeface="黑体" panose="02010609060101010101" pitchFamily="49" charset="-122"/>
                    </a:rPr>
                    <a:t>1K</a:t>
                  </a:r>
                  <a:r>
                    <a:rPr lang="en-US" altLang="zh-CN" sz="2800" b="1">
                      <a:solidFill>
                        <a:schemeClr val="hlink"/>
                      </a:solidFill>
                      <a:ea typeface="黑体" panose="02010609060101010101" pitchFamily="49" charset="-122"/>
                      <a:sym typeface="Symbol" panose="05050102010706020507" pitchFamily="18" charset="2"/>
                    </a:rPr>
                    <a:t>4</a:t>
                  </a:r>
                  <a:endParaRPr lang="en-US" altLang="zh-CN" sz="2800" b="1">
                    <a:solidFill>
                      <a:schemeClr val="hlink"/>
                    </a:solidFill>
                    <a:ea typeface="黑体" panose="02010609060101010101" pitchFamily="49" charset="-122"/>
                  </a:endParaRPr>
                </a:p>
                <a:p>
                  <a:pPr eaLnBrk="1" hangingPunct="1">
                    <a:lnSpc>
                      <a:spcPct val="95000"/>
                    </a:lnSpc>
                    <a:spcBef>
                      <a:spcPct val="0"/>
                    </a:spcBef>
                    <a:buClrTx/>
                    <a:buSzTx/>
                    <a:buFontTx/>
                    <a:buNone/>
                  </a:pPr>
                  <a:r>
                    <a:rPr lang="en-US" altLang="zh-CN" sz="2600" b="1">
                      <a:solidFill>
                        <a:schemeClr val="hlink"/>
                      </a:solidFill>
                      <a:ea typeface="黑体" panose="02010609060101010101" pitchFamily="49" charset="-122"/>
                    </a:rPr>
                    <a:t>RAM</a:t>
                  </a:r>
                </a:p>
                <a:p>
                  <a:pPr eaLnBrk="1" hangingPunct="1">
                    <a:lnSpc>
                      <a:spcPct val="40000"/>
                    </a:lnSpc>
                    <a:spcBef>
                      <a:spcPct val="0"/>
                    </a:spcBef>
                    <a:buClrTx/>
                    <a:buSzTx/>
                    <a:buFontTx/>
                    <a:buNone/>
                  </a:pPr>
                  <a:endParaRPr lang="en-US" altLang="zh-CN" sz="2600" b="1">
                    <a:solidFill>
                      <a:schemeClr val="hlink"/>
                    </a:solidFill>
                    <a:ea typeface="黑体" panose="02010609060101010101" pitchFamily="49" charset="-122"/>
                  </a:endParaRPr>
                </a:p>
              </p:txBody>
            </p:sp>
            <p:sp>
              <p:nvSpPr>
                <p:cNvPr id="33846" name="Oval 23">
                  <a:extLst>
                    <a:ext uri="{FF2B5EF4-FFF2-40B4-BE49-F238E27FC236}">
                      <a16:creationId xmlns:a16="http://schemas.microsoft.com/office/drawing/2014/main" id="{51494320-CD8A-4532-8251-42BFC59F9D4D}"/>
                    </a:ext>
                  </a:extLst>
                </p:cNvPr>
                <p:cNvSpPr>
                  <a:spLocks noChangeArrowheads="1"/>
                </p:cNvSpPr>
                <p:nvPr/>
              </p:nvSpPr>
              <p:spPr bwMode="auto">
                <a:xfrm>
                  <a:off x="1051" y="2415"/>
                  <a:ext cx="81" cy="91"/>
                </a:xfrm>
                <a:prstGeom prst="ellipse">
                  <a:avLst/>
                </a:prstGeom>
                <a:noFill/>
                <a:ln w="28575">
                  <a:solidFill>
                    <a:srgbClr val="99FFCC"/>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sz="2400">
                    <a:solidFill>
                      <a:srgbClr val="CCFF99"/>
                    </a:solidFill>
                  </a:endParaRPr>
                </a:p>
              </p:txBody>
            </p:sp>
          </p:grpSp>
          <p:grpSp>
            <p:nvGrpSpPr>
              <p:cNvPr id="33842" name="Group 24">
                <a:extLst>
                  <a:ext uri="{FF2B5EF4-FFF2-40B4-BE49-F238E27FC236}">
                    <a16:creationId xmlns:a16="http://schemas.microsoft.com/office/drawing/2014/main" id="{6E2FCFCD-D28F-438D-8D66-7588787CBF2E}"/>
                  </a:ext>
                </a:extLst>
              </p:cNvPr>
              <p:cNvGrpSpPr>
                <a:grpSpLocks/>
              </p:cNvGrpSpPr>
              <p:nvPr/>
            </p:nvGrpSpPr>
            <p:grpSpPr bwMode="auto">
              <a:xfrm>
                <a:off x="2133" y="1817"/>
                <a:ext cx="771" cy="789"/>
                <a:chOff x="2133" y="1817"/>
                <a:chExt cx="771" cy="789"/>
              </a:xfrm>
            </p:grpSpPr>
            <p:sp>
              <p:nvSpPr>
                <p:cNvPr id="33843" name="Text Box 25">
                  <a:extLst>
                    <a:ext uri="{FF2B5EF4-FFF2-40B4-BE49-F238E27FC236}">
                      <a16:creationId xmlns:a16="http://schemas.microsoft.com/office/drawing/2014/main" id="{BB5E0CCC-3B13-4C6F-BDB3-69488F588387}"/>
                    </a:ext>
                  </a:extLst>
                </p:cNvPr>
                <p:cNvSpPr txBox="1">
                  <a:spLocks noChangeArrowheads="1"/>
                </p:cNvSpPr>
                <p:nvPr/>
              </p:nvSpPr>
              <p:spPr bwMode="auto">
                <a:xfrm>
                  <a:off x="2237" y="1817"/>
                  <a:ext cx="667" cy="789"/>
                </a:xfrm>
                <a:prstGeom prst="rect">
                  <a:avLst/>
                </a:prstGeom>
                <a:solidFill>
                  <a:srgbClr val="FFFFCC"/>
                </a:solidFill>
                <a:ln w="25400">
                  <a:solidFill>
                    <a:srgbClr val="99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ClrTx/>
                    <a:buSzTx/>
                    <a:buFontTx/>
                    <a:buNone/>
                  </a:pPr>
                  <a:r>
                    <a:rPr lang="en-US" altLang="zh-CN" sz="2800" b="1">
                      <a:solidFill>
                        <a:schemeClr val="hlink"/>
                      </a:solidFill>
                      <a:ea typeface="黑体" panose="02010609060101010101" pitchFamily="49" charset="-122"/>
                    </a:rPr>
                    <a:t>1K</a:t>
                  </a:r>
                  <a:r>
                    <a:rPr lang="en-US" altLang="zh-CN" sz="2800" b="1">
                      <a:solidFill>
                        <a:schemeClr val="hlink"/>
                      </a:solidFill>
                      <a:ea typeface="黑体" panose="02010609060101010101" pitchFamily="49" charset="-122"/>
                      <a:sym typeface="Symbol" panose="05050102010706020507" pitchFamily="18" charset="2"/>
                    </a:rPr>
                    <a:t>4</a:t>
                  </a:r>
                  <a:endParaRPr lang="en-US" altLang="zh-CN" sz="2800" b="1">
                    <a:solidFill>
                      <a:schemeClr val="hlink"/>
                    </a:solidFill>
                    <a:ea typeface="黑体" panose="02010609060101010101" pitchFamily="49" charset="-122"/>
                  </a:endParaRPr>
                </a:p>
                <a:p>
                  <a:pPr eaLnBrk="1" hangingPunct="1">
                    <a:lnSpc>
                      <a:spcPct val="95000"/>
                    </a:lnSpc>
                    <a:spcBef>
                      <a:spcPct val="0"/>
                    </a:spcBef>
                    <a:buClrTx/>
                    <a:buSzTx/>
                    <a:buFontTx/>
                    <a:buNone/>
                  </a:pPr>
                  <a:r>
                    <a:rPr lang="en-US" altLang="zh-CN" sz="2600" b="1">
                      <a:solidFill>
                        <a:schemeClr val="hlink"/>
                      </a:solidFill>
                      <a:ea typeface="黑体" panose="02010609060101010101" pitchFamily="49" charset="-122"/>
                    </a:rPr>
                    <a:t>RAM</a:t>
                  </a:r>
                </a:p>
                <a:p>
                  <a:pPr eaLnBrk="1" hangingPunct="1">
                    <a:lnSpc>
                      <a:spcPct val="40000"/>
                    </a:lnSpc>
                    <a:spcBef>
                      <a:spcPct val="0"/>
                    </a:spcBef>
                    <a:buClrTx/>
                    <a:buSzTx/>
                    <a:buFontTx/>
                    <a:buNone/>
                  </a:pPr>
                  <a:endParaRPr lang="en-US" altLang="zh-CN" sz="2600" b="1">
                    <a:solidFill>
                      <a:schemeClr val="hlink"/>
                    </a:solidFill>
                    <a:ea typeface="黑体" panose="02010609060101010101" pitchFamily="49" charset="-122"/>
                  </a:endParaRPr>
                </a:p>
              </p:txBody>
            </p:sp>
            <p:sp>
              <p:nvSpPr>
                <p:cNvPr id="33844" name="Oval 26">
                  <a:extLst>
                    <a:ext uri="{FF2B5EF4-FFF2-40B4-BE49-F238E27FC236}">
                      <a16:creationId xmlns:a16="http://schemas.microsoft.com/office/drawing/2014/main" id="{9272E14B-6708-4E44-B6AD-2B7E5D7B9AD8}"/>
                    </a:ext>
                  </a:extLst>
                </p:cNvPr>
                <p:cNvSpPr>
                  <a:spLocks noChangeArrowheads="1"/>
                </p:cNvSpPr>
                <p:nvPr/>
              </p:nvSpPr>
              <p:spPr bwMode="auto">
                <a:xfrm>
                  <a:off x="2133" y="2395"/>
                  <a:ext cx="81" cy="91"/>
                </a:xfrm>
                <a:prstGeom prst="ellipse">
                  <a:avLst/>
                </a:prstGeom>
                <a:noFill/>
                <a:ln w="28575">
                  <a:solidFill>
                    <a:srgbClr val="99FFCC"/>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sz="2400">
                    <a:solidFill>
                      <a:srgbClr val="CCFF99"/>
                    </a:solidFill>
                  </a:endParaRPr>
                </a:p>
              </p:txBody>
            </p:sp>
          </p:grpSp>
        </p:grpSp>
        <p:grpSp>
          <p:nvGrpSpPr>
            <p:cNvPr id="33822" name="Group 27">
              <a:extLst>
                <a:ext uri="{FF2B5EF4-FFF2-40B4-BE49-F238E27FC236}">
                  <a16:creationId xmlns:a16="http://schemas.microsoft.com/office/drawing/2014/main" id="{9625C098-3E69-4147-8616-FF41F4A24C88}"/>
                </a:ext>
              </a:extLst>
            </p:cNvPr>
            <p:cNvGrpSpPr>
              <a:grpSpLocks/>
            </p:cNvGrpSpPr>
            <p:nvPr/>
          </p:nvGrpSpPr>
          <p:grpSpPr bwMode="auto">
            <a:xfrm>
              <a:off x="668" y="2386"/>
              <a:ext cx="4880" cy="740"/>
              <a:chOff x="581" y="2617"/>
              <a:chExt cx="4880" cy="740"/>
            </a:xfrm>
          </p:grpSpPr>
          <p:grpSp>
            <p:nvGrpSpPr>
              <p:cNvPr id="33828" name="Group 28">
                <a:extLst>
                  <a:ext uri="{FF2B5EF4-FFF2-40B4-BE49-F238E27FC236}">
                    <a16:creationId xmlns:a16="http://schemas.microsoft.com/office/drawing/2014/main" id="{3EAF6187-E65C-40B3-AA85-79B29EE38D59}"/>
                  </a:ext>
                </a:extLst>
              </p:cNvPr>
              <p:cNvGrpSpPr>
                <a:grpSpLocks/>
              </p:cNvGrpSpPr>
              <p:nvPr/>
            </p:nvGrpSpPr>
            <p:grpSpPr bwMode="auto">
              <a:xfrm>
                <a:off x="581" y="2622"/>
                <a:ext cx="4880" cy="735"/>
                <a:chOff x="581" y="2622"/>
                <a:chExt cx="4880" cy="735"/>
              </a:xfrm>
            </p:grpSpPr>
            <p:grpSp>
              <p:nvGrpSpPr>
                <p:cNvPr id="33831" name="Group 29">
                  <a:extLst>
                    <a:ext uri="{FF2B5EF4-FFF2-40B4-BE49-F238E27FC236}">
                      <a16:creationId xmlns:a16="http://schemas.microsoft.com/office/drawing/2014/main" id="{E4B05442-B9EF-4630-8313-2665DFCD29B3}"/>
                    </a:ext>
                  </a:extLst>
                </p:cNvPr>
                <p:cNvGrpSpPr>
                  <a:grpSpLocks/>
                </p:cNvGrpSpPr>
                <p:nvPr/>
              </p:nvGrpSpPr>
              <p:grpSpPr bwMode="auto">
                <a:xfrm>
                  <a:off x="596" y="2952"/>
                  <a:ext cx="4865" cy="107"/>
                  <a:chOff x="596" y="2892"/>
                  <a:chExt cx="4865" cy="107"/>
                </a:xfrm>
              </p:grpSpPr>
              <p:sp>
                <p:nvSpPr>
                  <p:cNvPr id="33838" name="Rectangle 30">
                    <a:extLst>
                      <a:ext uri="{FF2B5EF4-FFF2-40B4-BE49-F238E27FC236}">
                        <a16:creationId xmlns:a16="http://schemas.microsoft.com/office/drawing/2014/main" id="{B468A583-B1D3-414A-A65C-17A813C824C1}"/>
                      </a:ext>
                    </a:extLst>
                  </p:cNvPr>
                  <p:cNvSpPr>
                    <a:spLocks noChangeArrowheads="1"/>
                  </p:cNvSpPr>
                  <p:nvPr/>
                </p:nvSpPr>
                <p:spPr bwMode="auto">
                  <a:xfrm>
                    <a:off x="1267" y="2916"/>
                    <a:ext cx="3366" cy="61"/>
                  </a:xfrm>
                  <a:prstGeom prst="rect">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3839" name="AutoShape 31">
                    <a:extLst>
                      <a:ext uri="{FF2B5EF4-FFF2-40B4-BE49-F238E27FC236}">
                        <a16:creationId xmlns:a16="http://schemas.microsoft.com/office/drawing/2014/main" id="{3F6B66C9-F81A-4742-95B1-DDAE4E5CD123}"/>
                      </a:ext>
                    </a:extLst>
                  </p:cNvPr>
                  <p:cNvSpPr>
                    <a:spLocks noChangeArrowheads="1"/>
                  </p:cNvSpPr>
                  <p:nvPr/>
                </p:nvSpPr>
                <p:spPr bwMode="auto">
                  <a:xfrm>
                    <a:off x="4633" y="2892"/>
                    <a:ext cx="828" cy="107"/>
                  </a:xfrm>
                  <a:prstGeom prst="rightArrow">
                    <a:avLst>
                      <a:gd name="adj1" fmla="val 50000"/>
                      <a:gd name="adj2" fmla="val 193458"/>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3840" name="AutoShape 32">
                    <a:extLst>
                      <a:ext uri="{FF2B5EF4-FFF2-40B4-BE49-F238E27FC236}">
                        <a16:creationId xmlns:a16="http://schemas.microsoft.com/office/drawing/2014/main" id="{381314EA-CC00-4F4E-B5CF-4B7FA524F855}"/>
                      </a:ext>
                    </a:extLst>
                  </p:cNvPr>
                  <p:cNvSpPr>
                    <a:spLocks noChangeArrowheads="1"/>
                  </p:cNvSpPr>
                  <p:nvPr/>
                </p:nvSpPr>
                <p:spPr bwMode="auto">
                  <a:xfrm flipH="1">
                    <a:off x="596" y="2892"/>
                    <a:ext cx="828" cy="107"/>
                  </a:xfrm>
                  <a:prstGeom prst="rightArrow">
                    <a:avLst>
                      <a:gd name="adj1" fmla="val 50000"/>
                      <a:gd name="adj2" fmla="val 193458"/>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33832" name="Group 33">
                  <a:extLst>
                    <a:ext uri="{FF2B5EF4-FFF2-40B4-BE49-F238E27FC236}">
                      <a16:creationId xmlns:a16="http://schemas.microsoft.com/office/drawing/2014/main" id="{5668B380-1685-4C07-9705-47BA10384DCC}"/>
                    </a:ext>
                  </a:extLst>
                </p:cNvPr>
                <p:cNvGrpSpPr>
                  <a:grpSpLocks/>
                </p:cNvGrpSpPr>
                <p:nvPr/>
              </p:nvGrpSpPr>
              <p:grpSpPr bwMode="auto">
                <a:xfrm>
                  <a:off x="581" y="3229"/>
                  <a:ext cx="4865" cy="128"/>
                  <a:chOff x="581" y="3098"/>
                  <a:chExt cx="4865" cy="128"/>
                </a:xfrm>
              </p:grpSpPr>
              <p:sp>
                <p:nvSpPr>
                  <p:cNvPr id="33835" name="Rectangle 34">
                    <a:extLst>
                      <a:ext uri="{FF2B5EF4-FFF2-40B4-BE49-F238E27FC236}">
                        <a16:creationId xmlns:a16="http://schemas.microsoft.com/office/drawing/2014/main" id="{7BFEE5E8-A6B3-452B-983F-5B35AD79278F}"/>
                      </a:ext>
                    </a:extLst>
                  </p:cNvPr>
                  <p:cNvSpPr>
                    <a:spLocks noChangeArrowheads="1"/>
                  </p:cNvSpPr>
                  <p:nvPr/>
                </p:nvSpPr>
                <p:spPr bwMode="auto">
                  <a:xfrm>
                    <a:off x="1252" y="3133"/>
                    <a:ext cx="3366" cy="61"/>
                  </a:xfrm>
                  <a:prstGeom prst="rect">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3836" name="AutoShape 35">
                    <a:extLst>
                      <a:ext uri="{FF2B5EF4-FFF2-40B4-BE49-F238E27FC236}">
                        <a16:creationId xmlns:a16="http://schemas.microsoft.com/office/drawing/2014/main" id="{41955393-C7A5-4B38-A6E1-1EF8411F96E9}"/>
                      </a:ext>
                    </a:extLst>
                  </p:cNvPr>
                  <p:cNvSpPr>
                    <a:spLocks noChangeArrowheads="1"/>
                  </p:cNvSpPr>
                  <p:nvPr/>
                </p:nvSpPr>
                <p:spPr bwMode="auto">
                  <a:xfrm>
                    <a:off x="4618" y="3099"/>
                    <a:ext cx="828" cy="127"/>
                  </a:xfrm>
                  <a:prstGeom prst="rightArrow">
                    <a:avLst>
                      <a:gd name="adj1" fmla="val 50000"/>
                      <a:gd name="adj2" fmla="val 162992"/>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3837" name="AutoShape 36">
                    <a:extLst>
                      <a:ext uri="{FF2B5EF4-FFF2-40B4-BE49-F238E27FC236}">
                        <a16:creationId xmlns:a16="http://schemas.microsoft.com/office/drawing/2014/main" id="{690B07E5-E2C5-4C91-AAC9-E297D9F3B2C5}"/>
                      </a:ext>
                    </a:extLst>
                  </p:cNvPr>
                  <p:cNvSpPr>
                    <a:spLocks noChangeArrowheads="1"/>
                  </p:cNvSpPr>
                  <p:nvPr/>
                </p:nvSpPr>
                <p:spPr bwMode="auto">
                  <a:xfrm flipH="1">
                    <a:off x="581" y="3098"/>
                    <a:ext cx="828" cy="128"/>
                  </a:xfrm>
                  <a:prstGeom prst="rightArrow">
                    <a:avLst>
                      <a:gd name="adj1" fmla="val 50000"/>
                      <a:gd name="adj2" fmla="val 161719"/>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33833" name="AutoShape 37">
                  <a:extLst>
                    <a:ext uri="{FF2B5EF4-FFF2-40B4-BE49-F238E27FC236}">
                      <a16:creationId xmlns:a16="http://schemas.microsoft.com/office/drawing/2014/main" id="{EDE255CA-B6CA-4541-B055-26A909FF853F}"/>
                    </a:ext>
                  </a:extLst>
                </p:cNvPr>
                <p:cNvSpPr>
                  <a:spLocks noChangeArrowheads="1"/>
                </p:cNvSpPr>
                <p:nvPr/>
              </p:nvSpPr>
              <p:spPr bwMode="auto">
                <a:xfrm>
                  <a:off x="4851" y="2628"/>
                  <a:ext cx="121" cy="627"/>
                </a:xfrm>
                <a:prstGeom prst="upDownArrow">
                  <a:avLst>
                    <a:gd name="adj1" fmla="val 50000"/>
                    <a:gd name="adj2" fmla="val 103636"/>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3834" name="AutoShape 38">
                  <a:extLst>
                    <a:ext uri="{FF2B5EF4-FFF2-40B4-BE49-F238E27FC236}">
                      <a16:creationId xmlns:a16="http://schemas.microsoft.com/office/drawing/2014/main" id="{FE192ACD-3017-40F6-BEA3-536DFE53113F}"/>
                    </a:ext>
                  </a:extLst>
                </p:cNvPr>
                <p:cNvSpPr>
                  <a:spLocks noChangeArrowheads="1"/>
                </p:cNvSpPr>
                <p:nvPr/>
              </p:nvSpPr>
              <p:spPr bwMode="auto">
                <a:xfrm>
                  <a:off x="2502" y="2622"/>
                  <a:ext cx="111" cy="637"/>
                </a:xfrm>
                <a:prstGeom prst="upDownArrow">
                  <a:avLst>
                    <a:gd name="adj1" fmla="val 50000"/>
                    <a:gd name="adj2" fmla="val 114775"/>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33829" name="AutoShape 39">
                <a:extLst>
                  <a:ext uri="{FF2B5EF4-FFF2-40B4-BE49-F238E27FC236}">
                    <a16:creationId xmlns:a16="http://schemas.microsoft.com/office/drawing/2014/main" id="{09D82EE8-02C0-4C33-AD9D-EDB816A83AF2}"/>
                  </a:ext>
                </a:extLst>
              </p:cNvPr>
              <p:cNvSpPr>
                <a:spLocks noChangeArrowheads="1"/>
              </p:cNvSpPr>
              <p:nvPr/>
            </p:nvSpPr>
            <p:spPr bwMode="auto">
              <a:xfrm>
                <a:off x="1384" y="2617"/>
                <a:ext cx="121" cy="354"/>
              </a:xfrm>
              <a:prstGeom prst="upDownArrow">
                <a:avLst>
                  <a:gd name="adj1" fmla="val 50000"/>
                  <a:gd name="adj2" fmla="val 58512"/>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3830" name="AutoShape 40">
                <a:extLst>
                  <a:ext uri="{FF2B5EF4-FFF2-40B4-BE49-F238E27FC236}">
                    <a16:creationId xmlns:a16="http://schemas.microsoft.com/office/drawing/2014/main" id="{07EC9A43-50D7-41B7-96FD-989EBEF1ED4F}"/>
                  </a:ext>
                </a:extLst>
              </p:cNvPr>
              <p:cNvSpPr>
                <a:spLocks noChangeArrowheads="1"/>
              </p:cNvSpPr>
              <p:nvPr/>
            </p:nvSpPr>
            <p:spPr bwMode="auto">
              <a:xfrm>
                <a:off x="3755" y="2622"/>
                <a:ext cx="121" cy="354"/>
              </a:xfrm>
              <a:prstGeom prst="upDownArrow">
                <a:avLst>
                  <a:gd name="adj1" fmla="val 50000"/>
                  <a:gd name="adj2" fmla="val 58512"/>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33823" name="Group 41">
              <a:extLst>
                <a:ext uri="{FF2B5EF4-FFF2-40B4-BE49-F238E27FC236}">
                  <a16:creationId xmlns:a16="http://schemas.microsoft.com/office/drawing/2014/main" id="{FF0E2F0C-3C32-4685-84F2-65DE121B99A6}"/>
                </a:ext>
              </a:extLst>
            </p:cNvPr>
            <p:cNvGrpSpPr>
              <a:grpSpLocks/>
            </p:cNvGrpSpPr>
            <p:nvPr/>
          </p:nvGrpSpPr>
          <p:grpSpPr bwMode="auto">
            <a:xfrm>
              <a:off x="1101" y="2370"/>
              <a:ext cx="4528" cy="395"/>
              <a:chOff x="1014" y="2601"/>
              <a:chExt cx="4528" cy="395"/>
            </a:xfrm>
          </p:grpSpPr>
          <p:sp>
            <p:nvSpPr>
              <p:cNvPr id="33824" name="Rectangle 42">
                <a:extLst>
                  <a:ext uri="{FF2B5EF4-FFF2-40B4-BE49-F238E27FC236}">
                    <a16:creationId xmlns:a16="http://schemas.microsoft.com/office/drawing/2014/main" id="{392EC786-7E56-41B7-8ADE-8AB69913BF90}"/>
                  </a:ext>
                </a:extLst>
              </p:cNvPr>
              <p:cNvSpPr>
                <a:spLocks noChangeArrowheads="1"/>
              </p:cNvSpPr>
              <p:nvPr/>
            </p:nvSpPr>
            <p:spPr bwMode="auto">
              <a:xfrm>
                <a:off x="1014" y="2621"/>
                <a:ext cx="10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b="1">
                    <a:solidFill>
                      <a:srgbClr val="00FF00"/>
                    </a:solidFill>
                    <a:ea typeface="黑体" panose="02010609060101010101" pitchFamily="49" charset="-122"/>
                  </a:rPr>
                  <a:t>D</a:t>
                </a:r>
                <a:r>
                  <a:rPr lang="en-US" altLang="zh-CN" sz="2400" b="1">
                    <a:solidFill>
                      <a:srgbClr val="00FF00"/>
                    </a:solidFill>
                    <a:ea typeface="黑体" panose="02010609060101010101" pitchFamily="49" charset="-122"/>
                  </a:rPr>
                  <a:t>3</a:t>
                </a:r>
                <a:r>
                  <a:rPr lang="zh-CN" altLang="en-US" sz="2800" b="1">
                    <a:solidFill>
                      <a:srgbClr val="00FF00"/>
                    </a:solidFill>
                  </a:rPr>
                  <a:t>～</a:t>
                </a:r>
                <a:r>
                  <a:rPr lang="en-US" altLang="zh-CN" b="1">
                    <a:solidFill>
                      <a:srgbClr val="00FF00"/>
                    </a:solidFill>
                    <a:ea typeface="黑体" panose="02010609060101010101" pitchFamily="49" charset="-122"/>
                  </a:rPr>
                  <a:t>D</a:t>
                </a:r>
                <a:r>
                  <a:rPr lang="en-US" altLang="zh-CN" sz="2400" b="1">
                    <a:solidFill>
                      <a:srgbClr val="00FF00"/>
                    </a:solidFill>
                    <a:ea typeface="黑体" panose="02010609060101010101" pitchFamily="49" charset="-122"/>
                  </a:rPr>
                  <a:t>0</a:t>
                </a:r>
              </a:p>
            </p:txBody>
          </p:sp>
          <p:sp>
            <p:nvSpPr>
              <p:cNvPr id="33825" name="Rectangle 43">
                <a:extLst>
                  <a:ext uri="{FF2B5EF4-FFF2-40B4-BE49-F238E27FC236}">
                    <a16:creationId xmlns:a16="http://schemas.microsoft.com/office/drawing/2014/main" id="{85225B1E-1D30-4F4A-838F-E177660DF848}"/>
                  </a:ext>
                </a:extLst>
              </p:cNvPr>
              <p:cNvSpPr>
                <a:spLocks noChangeArrowheads="1"/>
              </p:cNvSpPr>
              <p:nvPr/>
            </p:nvSpPr>
            <p:spPr bwMode="auto">
              <a:xfrm>
                <a:off x="2131" y="2631"/>
                <a:ext cx="10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b="1">
                    <a:solidFill>
                      <a:srgbClr val="00FF00"/>
                    </a:solidFill>
                    <a:ea typeface="黑体" panose="02010609060101010101" pitchFamily="49" charset="-122"/>
                  </a:rPr>
                  <a:t>D</a:t>
                </a:r>
                <a:r>
                  <a:rPr lang="en-US" altLang="zh-CN" sz="2400" b="1">
                    <a:solidFill>
                      <a:srgbClr val="00FF00"/>
                    </a:solidFill>
                    <a:ea typeface="黑体" panose="02010609060101010101" pitchFamily="49" charset="-122"/>
                  </a:rPr>
                  <a:t>7</a:t>
                </a:r>
                <a:r>
                  <a:rPr lang="zh-CN" altLang="en-US" sz="2800" b="1">
                    <a:solidFill>
                      <a:srgbClr val="00FF00"/>
                    </a:solidFill>
                  </a:rPr>
                  <a:t>～</a:t>
                </a:r>
                <a:r>
                  <a:rPr lang="en-US" altLang="zh-CN" b="1">
                    <a:solidFill>
                      <a:srgbClr val="00FF00"/>
                    </a:solidFill>
                    <a:ea typeface="黑体" panose="02010609060101010101" pitchFamily="49" charset="-122"/>
                  </a:rPr>
                  <a:t>D</a:t>
                </a:r>
                <a:r>
                  <a:rPr lang="en-US" altLang="zh-CN" sz="2400" b="1">
                    <a:solidFill>
                      <a:srgbClr val="00FF00"/>
                    </a:solidFill>
                    <a:ea typeface="黑体" panose="02010609060101010101" pitchFamily="49" charset="-122"/>
                  </a:rPr>
                  <a:t>4</a:t>
                </a:r>
              </a:p>
            </p:txBody>
          </p:sp>
          <p:sp>
            <p:nvSpPr>
              <p:cNvPr id="33826" name="Rectangle 44">
                <a:extLst>
                  <a:ext uri="{FF2B5EF4-FFF2-40B4-BE49-F238E27FC236}">
                    <a16:creationId xmlns:a16="http://schemas.microsoft.com/office/drawing/2014/main" id="{E3D5D1C3-2E9A-4154-B85D-721462A6D870}"/>
                  </a:ext>
                </a:extLst>
              </p:cNvPr>
              <p:cNvSpPr>
                <a:spLocks noChangeArrowheads="1"/>
              </p:cNvSpPr>
              <p:nvPr/>
            </p:nvSpPr>
            <p:spPr bwMode="auto">
              <a:xfrm>
                <a:off x="3384" y="2601"/>
                <a:ext cx="10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b="1">
                    <a:solidFill>
                      <a:srgbClr val="00FF00"/>
                    </a:solidFill>
                    <a:ea typeface="黑体" panose="02010609060101010101" pitchFamily="49" charset="-122"/>
                  </a:rPr>
                  <a:t>D</a:t>
                </a:r>
                <a:r>
                  <a:rPr lang="en-US" altLang="zh-CN" sz="2400" b="1">
                    <a:solidFill>
                      <a:srgbClr val="00FF00"/>
                    </a:solidFill>
                    <a:ea typeface="黑体" panose="02010609060101010101" pitchFamily="49" charset="-122"/>
                  </a:rPr>
                  <a:t>3</a:t>
                </a:r>
                <a:r>
                  <a:rPr lang="zh-CN" altLang="en-US" sz="2800" b="1">
                    <a:solidFill>
                      <a:srgbClr val="00FF00"/>
                    </a:solidFill>
                  </a:rPr>
                  <a:t>～</a:t>
                </a:r>
                <a:r>
                  <a:rPr lang="en-US" altLang="zh-CN" b="1">
                    <a:solidFill>
                      <a:srgbClr val="00FF00"/>
                    </a:solidFill>
                    <a:ea typeface="黑体" panose="02010609060101010101" pitchFamily="49" charset="-122"/>
                  </a:rPr>
                  <a:t>D</a:t>
                </a:r>
                <a:r>
                  <a:rPr lang="en-US" altLang="zh-CN" sz="2400" b="1">
                    <a:solidFill>
                      <a:srgbClr val="00FF00"/>
                    </a:solidFill>
                    <a:ea typeface="黑体" panose="02010609060101010101" pitchFamily="49" charset="-122"/>
                  </a:rPr>
                  <a:t>0</a:t>
                </a:r>
              </a:p>
            </p:txBody>
          </p:sp>
          <p:sp>
            <p:nvSpPr>
              <p:cNvPr id="33827" name="Rectangle 45">
                <a:extLst>
                  <a:ext uri="{FF2B5EF4-FFF2-40B4-BE49-F238E27FC236}">
                    <a16:creationId xmlns:a16="http://schemas.microsoft.com/office/drawing/2014/main" id="{4BA4FD19-3F73-4D4B-B414-5993E661C345}"/>
                  </a:ext>
                </a:extLst>
              </p:cNvPr>
              <p:cNvSpPr>
                <a:spLocks noChangeArrowheads="1"/>
              </p:cNvSpPr>
              <p:nvPr/>
            </p:nvSpPr>
            <p:spPr bwMode="auto">
              <a:xfrm>
                <a:off x="4480" y="2617"/>
                <a:ext cx="10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b="1">
                    <a:solidFill>
                      <a:srgbClr val="00FF00"/>
                    </a:solidFill>
                    <a:ea typeface="黑体" panose="02010609060101010101" pitchFamily="49" charset="-122"/>
                  </a:rPr>
                  <a:t>D</a:t>
                </a:r>
                <a:r>
                  <a:rPr lang="en-US" altLang="zh-CN" sz="2400" b="1">
                    <a:solidFill>
                      <a:srgbClr val="00FF00"/>
                    </a:solidFill>
                    <a:ea typeface="黑体" panose="02010609060101010101" pitchFamily="49" charset="-122"/>
                  </a:rPr>
                  <a:t>7</a:t>
                </a:r>
                <a:r>
                  <a:rPr lang="zh-CN" altLang="en-US" sz="2800" b="1">
                    <a:solidFill>
                      <a:srgbClr val="00FF00"/>
                    </a:solidFill>
                  </a:rPr>
                  <a:t>～</a:t>
                </a:r>
                <a:r>
                  <a:rPr lang="en-US" altLang="zh-CN" b="1">
                    <a:solidFill>
                      <a:srgbClr val="00FF00"/>
                    </a:solidFill>
                    <a:ea typeface="黑体" panose="02010609060101010101" pitchFamily="49" charset="-122"/>
                  </a:rPr>
                  <a:t>D</a:t>
                </a:r>
                <a:r>
                  <a:rPr lang="en-US" altLang="zh-CN" sz="2400" b="1">
                    <a:solidFill>
                      <a:srgbClr val="00FF00"/>
                    </a:solidFill>
                    <a:ea typeface="黑体" panose="02010609060101010101" pitchFamily="49" charset="-122"/>
                  </a:rPr>
                  <a:t>4</a:t>
                </a:r>
              </a:p>
            </p:txBody>
          </p:sp>
        </p:grpSp>
      </p:grpSp>
      <p:grpSp>
        <p:nvGrpSpPr>
          <p:cNvPr id="335918" name="Group 46">
            <a:extLst>
              <a:ext uri="{FF2B5EF4-FFF2-40B4-BE49-F238E27FC236}">
                <a16:creationId xmlns:a16="http://schemas.microsoft.com/office/drawing/2014/main" id="{102B453D-F7E9-43E8-BED4-4070FEC2EACC}"/>
              </a:ext>
            </a:extLst>
          </p:cNvPr>
          <p:cNvGrpSpPr>
            <a:grpSpLocks/>
          </p:cNvGrpSpPr>
          <p:nvPr/>
        </p:nvGrpSpPr>
        <p:grpSpPr bwMode="auto">
          <a:xfrm>
            <a:off x="1473200" y="3421063"/>
            <a:ext cx="1860550" cy="2262187"/>
            <a:chOff x="1188" y="1980"/>
            <a:chExt cx="1172" cy="1729"/>
          </a:xfrm>
        </p:grpSpPr>
        <p:sp>
          <p:nvSpPr>
            <p:cNvPr id="33817" name="Freeform 47">
              <a:extLst>
                <a:ext uri="{FF2B5EF4-FFF2-40B4-BE49-F238E27FC236}">
                  <a16:creationId xmlns:a16="http://schemas.microsoft.com/office/drawing/2014/main" id="{6168BB2B-0DED-4E32-8708-896BD744B67D}"/>
                </a:ext>
              </a:extLst>
            </p:cNvPr>
            <p:cNvSpPr>
              <a:spLocks/>
            </p:cNvSpPr>
            <p:nvPr/>
          </p:nvSpPr>
          <p:spPr bwMode="auto">
            <a:xfrm>
              <a:off x="1198" y="1980"/>
              <a:ext cx="1162" cy="1213"/>
            </a:xfrm>
            <a:custGeom>
              <a:avLst/>
              <a:gdLst>
                <a:gd name="T0" fmla="*/ 762 w 1435"/>
                <a:gd name="T1" fmla="*/ 0 h 1213"/>
                <a:gd name="T2" fmla="*/ 713 w 1435"/>
                <a:gd name="T3" fmla="*/ 0 h 1213"/>
                <a:gd name="T4" fmla="*/ 713 w 1435"/>
                <a:gd name="T5" fmla="*/ 1213 h 1213"/>
                <a:gd name="T6" fmla="*/ 0 w 1435"/>
                <a:gd name="T7" fmla="*/ 1213 h 12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5" h="1213">
                  <a:moveTo>
                    <a:pt x="1435" y="0"/>
                  </a:moveTo>
                  <a:lnTo>
                    <a:pt x="1344" y="0"/>
                  </a:lnTo>
                  <a:lnTo>
                    <a:pt x="1344" y="1213"/>
                  </a:lnTo>
                  <a:lnTo>
                    <a:pt x="0" y="1213"/>
                  </a:lnTo>
                </a:path>
              </a:pathLst>
            </a:custGeom>
            <a:noFill/>
            <a:ln w="28575" cmpd="sng">
              <a:solidFill>
                <a:srgbClr val="CCFFFF"/>
              </a:solidFill>
              <a:round/>
              <a:headEn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818" name="Freeform 48">
              <a:extLst>
                <a:ext uri="{FF2B5EF4-FFF2-40B4-BE49-F238E27FC236}">
                  <a16:creationId xmlns:a16="http://schemas.microsoft.com/office/drawing/2014/main" id="{4E28F677-EF4C-4205-AC2C-762FC0521839}"/>
                </a:ext>
              </a:extLst>
            </p:cNvPr>
            <p:cNvSpPr>
              <a:spLocks/>
            </p:cNvSpPr>
            <p:nvPr/>
          </p:nvSpPr>
          <p:spPr bwMode="auto">
            <a:xfrm>
              <a:off x="1188" y="2001"/>
              <a:ext cx="91" cy="1708"/>
            </a:xfrm>
            <a:custGeom>
              <a:avLst/>
              <a:gdLst>
                <a:gd name="T0" fmla="*/ 150 w 71"/>
                <a:gd name="T1" fmla="*/ 0 h 1182"/>
                <a:gd name="T2" fmla="*/ 0 w 71"/>
                <a:gd name="T3" fmla="*/ 0 h 1182"/>
                <a:gd name="T4" fmla="*/ 0 w 71"/>
                <a:gd name="T5" fmla="*/ 3566 h 1182"/>
                <a:gd name="T6" fmla="*/ 0 60000 65536"/>
                <a:gd name="T7" fmla="*/ 0 60000 65536"/>
                <a:gd name="T8" fmla="*/ 0 60000 65536"/>
              </a:gdLst>
              <a:ahLst/>
              <a:cxnLst>
                <a:cxn ang="T6">
                  <a:pos x="T0" y="T1"/>
                </a:cxn>
                <a:cxn ang="T7">
                  <a:pos x="T2" y="T3"/>
                </a:cxn>
                <a:cxn ang="T8">
                  <a:pos x="T4" y="T5"/>
                </a:cxn>
              </a:cxnLst>
              <a:rect l="0" t="0" r="r" b="b"/>
              <a:pathLst>
                <a:path w="71" h="1182">
                  <a:moveTo>
                    <a:pt x="71" y="0"/>
                  </a:moveTo>
                  <a:lnTo>
                    <a:pt x="0" y="0"/>
                  </a:lnTo>
                  <a:lnTo>
                    <a:pt x="0" y="1182"/>
                  </a:lnTo>
                </a:path>
              </a:pathLst>
            </a:custGeom>
            <a:noFill/>
            <a:ln w="28575" cmpd="sng">
              <a:solidFill>
                <a:srgbClr val="CCFFFF"/>
              </a:solidFill>
              <a:round/>
              <a:headEn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5921" name="Group 49">
            <a:extLst>
              <a:ext uri="{FF2B5EF4-FFF2-40B4-BE49-F238E27FC236}">
                <a16:creationId xmlns:a16="http://schemas.microsoft.com/office/drawing/2014/main" id="{0818EA26-4E9D-4058-A442-575AD13B8C3E}"/>
              </a:ext>
            </a:extLst>
          </p:cNvPr>
          <p:cNvGrpSpPr>
            <a:grpSpLocks/>
          </p:cNvGrpSpPr>
          <p:nvPr/>
        </p:nvGrpSpPr>
        <p:grpSpPr bwMode="auto">
          <a:xfrm>
            <a:off x="539750" y="5041900"/>
            <a:ext cx="1106488" cy="609600"/>
            <a:chOff x="1647" y="3860"/>
            <a:chExt cx="697" cy="384"/>
          </a:xfrm>
        </p:grpSpPr>
        <p:sp>
          <p:nvSpPr>
            <p:cNvPr id="33815" name="Text Box 50">
              <a:extLst>
                <a:ext uri="{FF2B5EF4-FFF2-40B4-BE49-F238E27FC236}">
                  <a16:creationId xmlns:a16="http://schemas.microsoft.com/office/drawing/2014/main" id="{996609A9-3083-4506-AE6E-91A37230B125}"/>
                </a:ext>
              </a:extLst>
            </p:cNvPr>
            <p:cNvSpPr txBox="1">
              <a:spLocks noChangeArrowheads="1"/>
            </p:cNvSpPr>
            <p:nvPr/>
          </p:nvSpPr>
          <p:spPr bwMode="auto">
            <a:xfrm>
              <a:off x="1647" y="3860"/>
              <a:ext cx="69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3400" b="1">
                  <a:solidFill>
                    <a:srgbClr val="CCFFFF"/>
                  </a:solidFill>
                </a:rPr>
                <a:t>CS</a:t>
              </a:r>
              <a:r>
                <a:rPr lang="en-US" altLang="zh-CN" sz="2600" b="1">
                  <a:solidFill>
                    <a:srgbClr val="CCFFFF"/>
                  </a:solidFill>
                </a:rPr>
                <a:t>1</a:t>
              </a:r>
            </a:p>
          </p:txBody>
        </p:sp>
        <p:sp>
          <p:nvSpPr>
            <p:cNvPr id="33816" name="Line 51">
              <a:extLst>
                <a:ext uri="{FF2B5EF4-FFF2-40B4-BE49-F238E27FC236}">
                  <a16:creationId xmlns:a16="http://schemas.microsoft.com/office/drawing/2014/main" id="{2784F4F4-6963-44F4-A585-42DAAFFA8724}"/>
                </a:ext>
              </a:extLst>
            </p:cNvPr>
            <p:cNvSpPr>
              <a:spLocks noChangeShapeType="1"/>
            </p:cNvSpPr>
            <p:nvPr/>
          </p:nvSpPr>
          <p:spPr bwMode="auto">
            <a:xfrm>
              <a:off x="1738" y="3921"/>
              <a:ext cx="303" cy="0"/>
            </a:xfrm>
            <a:prstGeom prst="line">
              <a:avLst/>
            </a:prstGeom>
            <a:noFill/>
            <a:ln w="28575">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5924" name="Group 52">
            <a:extLst>
              <a:ext uri="{FF2B5EF4-FFF2-40B4-BE49-F238E27FC236}">
                <a16:creationId xmlns:a16="http://schemas.microsoft.com/office/drawing/2014/main" id="{5EE9E451-9350-424E-9603-053E44AD2FA8}"/>
              </a:ext>
            </a:extLst>
          </p:cNvPr>
          <p:cNvGrpSpPr>
            <a:grpSpLocks/>
          </p:cNvGrpSpPr>
          <p:nvPr/>
        </p:nvGrpSpPr>
        <p:grpSpPr bwMode="auto">
          <a:xfrm>
            <a:off x="4257675" y="4899025"/>
            <a:ext cx="1106488" cy="609600"/>
            <a:chOff x="1647" y="3860"/>
            <a:chExt cx="697" cy="384"/>
          </a:xfrm>
        </p:grpSpPr>
        <p:sp>
          <p:nvSpPr>
            <p:cNvPr id="33813" name="Text Box 53">
              <a:extLst>
                <a:ext uri="{FF2B5EF4-FFF2-40B4-BE49-F238E27FC236}">
                  <a16:creationId xmlns:a16="http://schemas.microsoft.com/office/drawing/2014/main" id="{16E9E24A-2F47-493C-A727-01CA68FF89ED}"/>
                </a:ext>
              </a:extLst>
            </p:cNvPr>
            <p:cNvSpPr txBox="1">
              <a:spLocks noChangeArrowheads="1"/>
            </p:cNvSpPr>
            <p:nvPr/>
          </p:nvSpPr>
          <p:spPr bwMode="auto">
            <a:xfrm>
              <a:off x="1647" y="3860"/>
              <a:ext cx="69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3400" b="1">
                  <a:solidFill>
                    <a:srgbClr val="CCFFFF"/>
                  </a:solidFill>
                </a:rPr>
                <a:t>CS</a:t>
              </a:r>
              <a:r>
                <a:rPr lang="en-US" altLang="zh-CN" sz="2600" b="1">
                  <a:solidFill>
                    <a:srgbClr val="CCFFFF"/>
                  </a:solidFill>
                </a:rPr>
                <a:t>2</a:t>
              </a:r>
            </a:p>
          </p:txBody>
        </p:sp>
        <p:sp>
          <p:nvSpPr>
            <p:cNvPr id="33814" name="Line 54">
              <a:extLst>
                <a:ext uri="{FF2B5EF4-FFF2-40B4-BE49-F238E27FC236}">
                  <a16:creationId xmlns:a16="http://schemas.microsoft.com/office/drawing/2014/main" id="{20F9DFA9-1764-42F7-A0F0-6EB615F83813}"/>
                </a:ext>
              </a:extLst>
            </p:cNvPr>
            <p:cNvSpPr>
              <a:spLocks noChangeShapeType="1"/>
            </p:cNvSpPr>
            <p:nvPr/>
          </p:nvSpPr>
          <p:spPr bwMode="auto">
            <a:xfrm>
              <a:off x="1738" y="3921"/>
              <a:ext cx="303" cy="0"/>
            </a:xfrm>
            <a:prstGeom prst="line">
              <a:avLst/>
            </a:prstGeom>
            <a:noFill/>
            <a:ln w="28575">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5927" name="Group 55">
            <a:extLst>
              <a:ext uri="{FF2B5EF4-FFF2-40B4-BE49-F238E27FC236}">
                <a16:creationId xmlns:a16="http://schemas.microsoft.com/office/drawing/2014/main" id="{FC281D42-2551-453E-9DC2-5581F8BD0538}"/>
              </a:ext>
            </a:extLst>
          </p:cNvPr>
          <p:cNvGrpSpPr>
            <a:grpSpLocks/>
          </p:cNvGrpSpPr>
          <p:nvPr/>
        </p:nvGrpSpPr>
        <p:grpSpPr bwMode="auto">
          <a:xfrm>
            <a:off x="5203825" y="3411538"/>
            <a:ext cx="1860550" cy="1927225"/>
            <a:chOff x="3407" y="2107"/>
            <a:chExt cx="1172" cy="1315"/>
          </a:xfrm>
        </p:grpSpPr>
        <p:sp>
          <p:nvSpPr>
            <p:cNvPr id="33811" name="Freeform 56">
              <a:extLst>
                <a:ext uri="{FF2B5EF4-FFF2-40B4-BE49-F238E27FC236}">
                  <a16:creationId xmlns:a16="http://schemas.microsoft.com/office/drawing/2014/main" id="{BE1B26F3-4BBC-42DE-8501-231DF80BCB02}"/>
                </a:ext>
              </a:extLst>
            </p:cNvPr>
            <p:cNvSpPr>
              <a:spLocks/>
            </p:cNvSpPr>
            <p:nvPr/>
          </p:nvSpPr>
          <p:spPr bwMode="auto">
            <a:xfrm>
              <a:off x="3417" y="2107"/>
              <a:ext cx="1162" cy="1105"/>
            </a:xfrm>
            <a:custGeom>
              <a:avLst/>
              <a:gdLst>
                <a:gd name="T0" fmla="*/ 762 w 1435"/>
                <a:gd name="T1" fmla="*/ 0 h 1213"/>
                <a:gd name="T2" fmla="*/ 713 w 1435"/>
                <a:gd name="T3" fmla="*/ 0 h 1213"/>
                <a:gd name="T4" fmla="*/ 713 w 1435"/>
                <a:gd name="T5" fmla="*/ 917 h 1213"/>
                <a:gd name="T6" fmla="*/ 0 w 1435"/>
                <a:gd name="T7" fmla="*/ 917 h 12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5" h="1213">
                  <a:moveTo>
                    <a:pt x="1435" y="0"/>
                  </a:moveTo>
                  <a:lnTo>
                    <a:pt x="1344" y="0"/>
                  </a:lnTo>
                  <a:lnTo>
                    <a:pt x="1344" y="1213"/>
                  </a:lnTo>
                  <a:lnTo>
                    <a:pt x="0" y="1213"/>
                  </a:lnTo>
                </a:path>
              </a:pathLst>
            </a:custGeom>
            <a:noFill/>
            <a:ln w="28575" cmpd="sng">
              <a:solidFill>
                <a:srgbClr val="CCFFFF"/>
              </a:solidFill>
              <a:round/>
              <a:headEn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812" name="Freeform 57">
              <a:extLst>
                <a:ext uri="{FF2B5EF4-FFF2-40B4-BE49-F238E27FC236}">
                  <a16:creationId xmlns:a16="http://schemas.microsoft.com/office/drawing/2014/main" id="{40B42ECD-B83B-4086-AC52-833CE70B1BB1}"/>
                </a:ext>
              </a:extLst>
            </p:cNvPr>
            <p:cNvSpPr>
              <a:spLocks/>
            </p:cNvSpPr>
            <p:nvPr/>
          </p:nvSpPr>
          <p:spPr bwMode="auto">
            <a:xfrm>
              <a:off x="3407" y="2123"/>
              <a:ext cx="91" cy="1299"/>
            </a:xfrm>
            <a:custGeom>
              <a:avLst/>
              <a:gdLst>
                <a:gd name="T0" fmla="*/ 150 w 71"/>
                <a:gd name="T1" fmla="*/ 0 h 1182"/>
                <a:gd name="T2" fmla="*/ 0 w 71"/>
                <a:gd name="T3" fmla="*/ 0 h 1182"/>
                <a:gd name="T4" fmla="*/ 0 w 71"/>
                <a:gd name="T5" fmla="*/ 1569 h 1182"/>
                <a:gd name="T6" fmla="*/ 0 60000 65536"/>
                <a:gd name="T7" fmla="*/ 0 60000 65536"/>
                <a:gd name="T8" fmla="*/ 0 60000 65536"/>
              </a:gdLst>
              <a:ahLst/>
              <a:cxnLst>
                <a:cxn ang="T6">
                  <a:pos x="T0" y="T1"/>
                </a:cxn>
                <a:cxn ang="T7">
                  <a:pos x="T2" y="T3"/>
                </a:cxn>
                <a:cxn ang="T8">
                  <a:pos x="T4" y="T5"/>
                </a:cxn>
              </a:cxnLst>
              <a:rect l="0" t="0" r="r" b="b"/>
              <a:pathLst>
                <a:path w="71" h="1182">
                  <a:moveTo>
                    <a:pt x="71" y="0"/>
                  </a:moveTo>
                  <a:lnTo>
                    <a:pt x="0" y="0"/>
                  </a:lnTo>
                  <a:lnTo>
                    <a:pt x="0" y="1182"/>
                  </a:lnTo>
                </a:path>
              </a:pathLst>
            </a:custGeom>
            <a:noFill/>
            <a:ln w="28575" cmpd="sng">
              <a:solidFill>
                <a:srgbClr val="CCFFFF"/>
              </a:solidFill>
              <a:round/>
              <a:headEn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35930" name="Rectangle 58">
            <a:extLst>
              <a:ext uri="{FF2B5EF4-FFF2-40B4-BE49-F238E27FC236}">
                <a16:creationId xmlns:a16="http://schemas.microsoft.com/office/drawing/2014/main" id="{8C745C32-A18B-4192-A79A-DFF5B4D87137}"/>
              </a:ext>
            </a:extLst>
          </p:cNvPr>
          <p:cNvSpPr>
            <a:spLocks noChangeArrowheads="1"/>
          </p:cNvSpPr>
          <p:nvPr/>
        </p:nvSpPr>
        <p:spPr bwMode="auto">
          <a:xfrm>
            <a:off x="1044575" y="5527675"/>
            <a:ext cx="16700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3400"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10</a:t>
            </a:r>
            <a:r>
              <a:rPr lang="en-US" altLang="zh-CN" b="1">
                <a:solidFill>
                  <a:srgbClr val="CCFFFF"/>
                </a:solidFill>
                <a:ea typeface="黑体" panose="02010609060101010101" pitchFamily="49" charset="-122"/>
              </a:rPr>
              <a:t>=0</a:t>
            </a:r>
            <a:endParaRPr lang="en-US" altLang="zh-CN" b="1">
              <a:solidFill>
                <a:srgbClr val="CCFFFF"/>
              </a:solidFill>
            </a:endParaRPr>
          </a:p>
        </p:txBody>
      </p:sp>
      <p:sp>
        <p:nvSpPr>
          <p:cNvPr id="335931" name="Rectangle 59">
            <a:extLst>
              <a:ext uri="{FF2B5EF4-FFF2-40B4-BE49-F238E27FC236}">
                <a16:creationId xmlns:a16="http://schemas.microsoft.com/office/drawing/2014/main" id="{1B5E797F-CED0-4D4D-BEF8-CBB1497BF476}"/>
              </a:ext>
            </a:extLst>
          </p:cNvPr>
          <p:cNvSpPr>
            <a:spLocks noChangeArrowheads="1"/>
          </p:cNvSpPr>
          <p:nvPr/>
        </p:nvSpPr>
        <p:spPr bwMode="auto">
          <a:xfrm>
            <a:off x="1835150" y="139700"/>
            <a:ext cx="67484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b="1">
                <a:solidFill>
                  <a:srgbClr val="CCFFFF"/>
                </a:solidFill>
              </a:rPr>
              <a:t>直接用</a:t>
            </a:r>
            <a:r>
              <a:rPr lang="zh-CN" altLang="en-US" b="1">
                <a:solidFill>
                  <a:srgbClr val="FFFF00"/>
                </a:solidFill>
              </a:rPr>
              <a:t>一条</a:t>
            </a:r>
            <a:r>
              <a:rPr lang="zh-CN" altLang="en-US" b="1">
                <a:solidFill>
                  <a:srgbClr val="CCFFFF"/>
                </a:solidFill>
              </a:rPr>
              <a:t>可以区分两组地址范围的</a:t>
            </a:r>
            <a:r>
              <a:rPr lang="zh-CN" altLang="en-US" b="1">
                <a:solidFill>
                  <a:srgbClr val="FFFF00"/>
                </a:solidFill>
              </a:rPr>
              <a:t>地址线</a:t>
            </a:r>
            <a:r>
              <a:rPr lang="zh-CN" altLang="en-US" b="1">
                <a:solidFill>
                  <a:srgbClr val="CCFFFF"/>
                </a:solidFill>
              </a:rPr>
              <a:t>的高低电平作为片选信号</a:t>
            </a:r>
          </a:p>
        </p:txBody>
      </p:sp>
      <p:grpSp>
        <p:nvGrpSpPr>
          <p:cNvPr id="335932" name="Group 60">
            <a:extLst>
              <a:ext uri="{FF2B5EF4-FFF2-40B4-BE49-F238E27FC236}">
                <a16:creationId xmlns:a16="http://schemas.microsoft.com/office/drawing/2014/main" id="{DDF33E53-462D-4C4D-9FED-1F4764539CB5}"/>
              </a:ext>
            </a:extLst>
          </p:cNvPr>
          <p:cNvGrpSpPr>
            <a:grpSpLocks/>
          </p:cNvGrpSpPr>
          <p:nvPr/>
        </p:nvGrpSpPr>
        <p:grpSpPr bwMode="auto">
          <a:xfrm>
            <a:off x="4791075" y="5343525"/>
            <a:ext cx="1508125" cy="1230313"/>
            <a:chOff x="3147" y="3374"/>
            <a:chExt cx="950" cy="775"/>
          </a:xfrm>
        </p:grpSpPr>
        <p:sp>
          <p:nvSpPr>
            <p:cNvPr id="33805" name="Rectangle 61">
              <a:extLst>
                <a:ext uri="{FF2B5EF4-FFF2-40B4-BE49-F238E27FC236}">
                  <a16:creationId xmlns:a16="http://schemas.microsoft.com/office/drawing/2014/main" id="{2076068C-F0A4-4B6E-B438-06B10F3B2D6D}"/>
                </a:ext>
              </a:extLst>
            </p:cNvPr>
            <p:cNvSpPr>
              <a:spLocks noChangeArrowheads="1"/>
            </p:cNvSpPr>
            <p:nvPr/>
          </p:nvSpPr>
          <p:spPr bwMode="auto">
            <a:xfrm>
              <a:off x="3147" y="3765"/>
              <a:ext cx="9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3400" b="1">
                  <a:solidFill>
                    <a:srgbClr val="CCFFFF"/>
                  </a:solidFill>
                  <a:ea typeface="黑体" panose="02010609060101010101" pitchFamily="49" charset="-122"/>
                </a:rPr>
                <a:t>A</a:t>
              </a:r>
              <a:r>
                <a:rPr lang="en-US" altLang="zh-CN" sz="2400" b="1">
                  <a:solidFill>
                    <a:srgbClr val="CCFFFF"/>
                  </a:solidFill>
                  <a:ea typeface="黑体" panose="02010609060101010101" pitchFamily="49" charset="-122"/>
                </a:rPr>
                <a:t>10 </a:t>
              </a:r>
              <a:r>
                <a:rPr lang="en-US" altLang="zh-CN" b="1">
                  <a:solidFill>
                    <a:srgbClr val="CCFFFF"/>
                  </a:solidFill>
                  <a:ea typeface="黑体" panose="02010609060101010101" pitchFamily="49" charset="-122"/>
                </a:rPr>
                <a:t>=1</a:t>
              </a:r>
            </a:p>
          </p:txBody>
        </p:sp>
        <p:grpSp>
          <p:nvGrpSpPr>
            <p:cNvPr id="33806" name="Group 62">
              <a:extLst>
                <a:ext uri="{FF2B5EF4-FFF2-40B4-BE49-F238E27FC236}">
                  <a16:creationId xmlns:a16="http://schemas.microsoft.com/office/drawing/2014/main" id="{81E942D5-04E5-407D-A7FF-4A22213AD42B}"/>
                </a:ext>
              </a:extLst>
            </p:cNvPr>
            <p:cNvGrpSpPr>
              <a:grpSpLocks/>
            </p:cNvGrpSpPr>
            <p:nvPr/>
          </p:nvGrpSpPr>
          <p:grpSpPr bwMode="auto">
            <a:xfrm>
              <a:off x="3210" y="3374"/>
              <a:ext cx="384" cy="500"/>
              <a:chOff x="4422" y="3233"/>
              <a:chExt cx="384" cy="500"/>
            </a:xfrm>
          </p:grpSpPr>
          <p:sp>
            <p:nvSpPr>
              <p:cNvPr id="33807" name="Line 63">
                <a:extLst>
                  <a:ext uri="{FF2B5EF4-FFF2-40B4-BE49-F238E27FC236}">
                    <a16:creationId xmlns:a16="http://schemas.microsoft.com/office/drawing/2014/main" id="{9176FE8B-BB28-4E8A-BBC8-BB3EAAC38873}"/>
                  </a:ext>
                </a:extLst>
              </p:cNvPr>
              <p:cNvSpPr>
                <a:spLocks noChangeShapeType="1"/>
              </p:cNvSpPr>
              <p:nvPr/>
            </p:nvSpPr>
            <p:spPr bwMode="auto">
              <a:xfrm>
                <a:off x="4631" y="3541"/>
                <a:ext cx="0" cy="192"/>
              </a:xfrm>
              <a:prstGeom prst="line">
                <a:avLst/>
              </a:prstGeom>
              <a:noFill/>
              <a:ln w="28575">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3808" name="Group 64">
                <a:extLst>
                  <a:ext uri="{FF2B5EF4-FFF2-40B4-BE49-F238E27FC236}">
                    <a16:creationId xmlns:a16="http://schemas.microsoft.com/office/drawing/2014/main" id="{99B0BD11-4537-459A-9939-10FFE8E2C9F1}"/>
                  </a:ext>
                </a:extLst>
              </p:cNvPr>
              <p:cNvGrpSpPr>
                <a:grpSpLocks/>
              </p:cNvGrpSpPr>
              <p:nvPr/>
            </p:nvGrpSpPr>
            <p:grpSpPr bwMode="auto">
              <a:xfrm>
                <a:off x="4422" y="3233"/>
                <a:ext cx="384" cy="298"/>
                <a:chOff x="2233" y="3239"/>
                <a:chExt cx="384" cy="298"/>
              </a:xfrm>
            </p:grpSpPr>
            <p:sp>
              <p:nvSpPr>
                <p:cNvPr id="33809" name="Oval 65">
                  <a:extLst>
                    <a:ext uri="{FF2B5EF4-FFF2-40B4-BE49-F238E27FC236}">
                      <a16:creationId xmlns:a16="http://schemas.microsoft.com/office/drawing/2014/main" id="{AB0EFD41-932B-4635-80BD-4F30D6183EF3}"/>
                    </a:ext>
                  </a:extLst>
                </p:cNvPr>
                <p:cNvSpPr>
                  <a:spLocks noChangeArrowheads="1"/>
                </p:cNvSpPr>
                <p:nvPr/>
              </p:nvSpPr>
              <p:spPr bwMode="auto">
                <a:xfrm>
                  <a:off x="2390" y="3239"/>
                  <a:ext cx="91" cy="91"/>
                </a:xfrm>
                <a:prstGeom prst="ellipse">
                  <a:avLst/>
                </a:prstGeom>
                <a:noFill/>
                <a:ln w="25400">
                  <a:solidFill>
                    <a:srgbClr val="CC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3810" name="Rectangle 66">
                  <a:extLst>
                    <a:ext uri="{FF2B5EF4-FFF2-40B4-BE49-F238E27FC236}">
                      <a16:creationId xmlns:a16="http://schemas.microsoft.com/office/drawing/2014/main" id="{59B953D8-8ABC-401D-964B-90805A7003C7}"/>
                    </a:ext>
                  </a:extLst>
                </p:cNvPr>
                <p:cNvSpPr>
                  <a:spLocks noChangeArrowheads="1"/>
                </p:cNvSpPr>
                <p:nvPr/>
              </p:nvSpPr>
              <p:spPr bwMode="auto">
                <a:xfrm>
                  <a:off x="2233" y="3345"/>
                  <a:ext cx="384" cy="192"/>
                </a:xfrm>
                <a:prstGeom prst="rect">
                  <a:avLst/>
                </a:prstGeom>
                <a:noFill/>
                <a:ln w="28575">
                  <a:solidFill>
                    <a:srgbClr val="CC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5874">
                                            <p:txEl>
                                              <p:pRg st="0" end="0"/>
                                            </p:txEl>
                                          </p:spTgt>
                                        </p:tgtEl>
                                        <p:attrNameLst>
                                          <p:attrName>style.visibility</p:attrName>
                                        </p:attrNameLst>
                                      </p:cBhvr>
                                      <p:to>
                                        <p:strVal val="visible"/>
                                      </p:to>
                                    </p:set>
                                    <p:animEffect transition="in" filter="wipe(left)">
                                      <p:cBhvr>
                                        <p:cTn id="7" dur="500"/>
                                        <p:tgtEl>
                                          <p:spTgt spid="3358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5931"/>
                                        </p:tgtEl>
                                        <p:attrNameLst>
                                          <p:attrName>style.visibility</p:attrName>
                                        </p:attrNameLst>
                                      </p:cBhvr>
                                      <p:to>
                                        <p:strVal val="visible"/>
                                      </p:to>
                                    </p:set>
                                    <p:animEffect transition="in" filter="wipe(left)">
                                      <p:cBhvr>
                                        <p:cTn id="12" dur="500"/>
                                        <p:tgtEl>
                                          <p:spTgt spid="3359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5875"/>
                                        </p:tgtEl>
                                        <p:attrNameLst>
                                          <p:attrName>style.visibility</p:attrName>
                                        </p:attrNameLst>
                                      </p:cBhvr>
                                      <p:to>
                                        <p:strVal val="visible"/>
                                      </p:to>
                                    </p:set>
                                    <p:animEffect transition="in" filter="wipe(left)">
                                      <p:cBhvr>
                                        <p:cTn id="17" dur="500"/>
                                        <p:tgtEl>
                                          <p:spTgt spid="3358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35918"/>
                                        </p:tgtEl>
                                        <p:attrNameLst>
                                          <p:attrName>style.visibility</p:attrName>
                                        </p:attrNameLst>
                                      </p:cBhvr>
                                      <p:to>
                                        <p:strVal val="visible"/>
                                      </p:to>
                                    </p:set>
                                    <p:animEffect transition="in" filter="wipe(down)">
                                      <p:cBhvr>
                                        <p:cTn id="22" dur="500"/>
                                        <p:tgtEl>
                                          <p:spTgt spid="335918"/>
                                        </p:tgtEl>
                                      </p:cBhvr>
                                    </p:animEffect>
                                  </p:childTnLst>
                                </p:cTn>
                              </p:par>
                            </p:childTnLst>
                          </p:cTn>
                        </p:par>
                        <p:par>
                          <p:cTn id="23" fill="hold" nodeType="afterGroup">
                            <p:stCondLst>
                              <p:cond delay="500"/>
                            </p:stCondLst>
                            <p:childTnLst>
                              <p:par>
                                <p:cTn id="24" presetID="2" presetClass="entr" presetSubtype="8" fill="hold" nodeType="afterEffect">
                                  <p:stCondLst>
                                    <p:cond delay="0"/>
                                  </p:stCondLst>
                                  <p:childTnLst>
                                    <p:set>
                                      <p:cBhvr>
                                        <p:cTn id="25" dur="1" fill="hold">
                                          <p:stCondLst>
                                            <p:cond delay="0"/>
                                          </p:stCondLst>
                                        </p:cTn>
                                        <p:tgtEl>
                                          <p:spTgt spid="335921"/>
                                        </p:tgtEl>
                                        <p:attrNameLst>
                                          <p:attrName>style.visibility</p:attrName>
                                        </p:attrNameLst>
                                      </p:cBhvr>
                                      <p:to>
                                        <p:strVal val="visible"/>
                                      </p:to>
                                    </p:set>
                                    <p:anim calcmode="lin" valueType="num">
                                      <p:cBhvr additive="base">
                                        <p:cTn id="26" dur="500" fill="hold"/>
                                        <p:tgtEl>
                                          <p:spTgt spid="335921"/>
                                        </p:tgtEl>
                                        <p:attrNameLst>
                                          <p:attrName>ppt_x</p:attrName>
                                        </p:attrNameLst>
                                      </p:cBhvr>
                                      <p:tavLst>
                                        <p:tav tm="0">
                                          <p:val>
                                            <p:strVal val="0-#ppt_w/2"/>
                                          </p:val>
                                        </p:tav>
                                        <p:tav tm="100000">
                                          <p:val>
                                            <p:strVal val="#ppt_x"/>
                                          </p:val>
                                        </p:tav>
                                      </p:tavLst>
                                    </p:anim>
                                    <p:anim calcmode="lin" valueType="num">
                                      <p:cBhvr additive="base">
                                        <p:cTn id="27" dur="500" fill="hold"/>
                                        <p:tgtEl>
                                          <p:spTgt spid="335921"/>
                                        </p:tgtEl>
                                        <p:attrNameLst>
                                          <p:attrName>ppt_y</p:attrName>
                                        </p:attrNameLst>
                                      </p:cBhvr>
                                      <p:tavLst>
                                        <p:tav tm="0">
                                          <p:val>
                                            <p:strVal val="#ppt_y"/>
                                          </p:val>
                                        </p:tav>
                                        <p:tav tm="100000">
                                          <p:val>
                                            <p:strVal val="#ppt_y"/>
                                          </p:val>
                                        </p:tav>
                                      </p:tavLst>
                                    </p:anim>
                                  </p:childTnLst>
                                </p:cTn>
                              </p:par>
                            </p:childTnLst>
                          </p:cTn>
                        </p:par>
                        <p:par>
                          <p:cTn id="28" fill="hold" nodeType="afterGroup">
                            <p:stCondLst>
                              <p:cond delay="1000"/>
                            </p:stCondLst>
                            <p:childTnLst>
                              <p:par>
                                <p:cTn id="29" presetID="2" presetClass="entr" presetSubtype="8" fill="hold" grpId="0" nodeType="afterEffect">
                                  <p:stCondLst>
                                    <p:cond delay="0"/>
                                  </p:stCondLst>
                                  <p:childTnLst>
                                    <p:set>
                                      <p:cBhvr>
                                        <p:cTn id="30" dur="1" fill="hold">
                                          <p:stCondLst>
                                            <p:cond delay="0"/>
                                          </p:stCondLst>
                                        </p:cTn>
                                        <p:tgtEl>
                                          <p:spTgt spid="335930"/>
                                        </p:tgtEl>
                                        <p:attrNameLst>
                                          <p:attrName>style.visibility</p:attrName>
                                        </p:attrNameLst>
                                      </p:cBhvr>
                                      <p:to>
                                        <p:strVal val="visible"/>
                                      </p:to>
                                    </p:set>
                                    <p:anim calcmode="lin" valueType="num">
                                      <p:cBhvr additive="base">
                                        <p:cTn id="31" dur="500" fill="hold"/>
                                        <p:tgtEl>
                                          <p:spTgt spid="335930"/>
                                        </p:tgtEl>
                                        <p:attrNameLst>
                                          <p:attrName>ppt_x</p:attrName>
                                        </p:attrNameLst>
                                      </p:cBhvr>
                                      <p:tavLst>
                                        <p:tav tm="0">
                                          <p:val>
                                            <p:strVal val="0-#ppt_w/2"/>
                                          </p:val>
                                        </p:tav>
                                        <p:tav tm="100000">
                                          <p:val>
                                            <p:strVal val="#ppt_x"/>
                                          </p:val>
                                        </p:tav>
                                      </p:tavLst>
                                    </p:anim>
                                    <p:anim calcmode="lin" valueType="num">
                                      <p:cBhvr additive="base">
                                        <p:cTn id="32" dur="500" fill="hold"/>
                                        <p:tgtEl>
                                          <p:spTgt spid="33593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35924"/>
                                        </p:tgtEl>
                                        <p:attrNameLst>
                                          <p:attrName>style.visibility</p:attrName>
                                        </p:attrNameLst>
                                      </p:cBhvr>
                                      <p:to>
                                        <p:strVal val="visible"/>
                                      </p:to>
                                    </p:set>
                                    <p:animEffect transition="in" filter="wipe(left)">
                                      <p:cBhvr>
                                        <p:cTn id="37" dur="500"/>
                                        <p:tgtEl>
                                          <p:spTgt spid="335924"/>
                                        </p:tgtEl>
                                      </p:cBhvr>
                                    </p:animEffect>
                                  </p:childTnLst>
                                </p:cTn>
                              </p:par>
                            </p:childTnLst>
                          </p:cTn>
                        </p:par>
                        <p:par>
                          <p:cTn id="38" fill="hold" nodeType="afterGroup">
                            <p:stCondLst>
                              <p:cond delay="500"/>
                            </p:stCondLst>
                            <p:childTnLst>
                              <p:par>
                                <p:cTn id="39" presetID="22" presetClass="entr" presetSubtype="4" fill="hold" nodeType="afterEffect">
                                  <p:stCondLst>
                                    <p:cond delay="0"/>
                                  </p:stCondLst>
                                  <p:childTnLst>
                                    <p:set>
                                      <p:cBhvr>
                                        <p:cTn id="40" dur="1" fill="hold">
                                          <p:stCondLst>
                                            <p:cond delay="0"/>
                                          </p:stCondLst>
                                        </p:cTn>
                                        <p:tgtEl>
                                          <p:spTgt spid="335927"/>
                                        </p:tgtEl>
                                        <p:attrNameLst>
                                          <p:attrName>style.visibility</p:attrName>
                                        </p:attrNameLst>
                                      </p:cBhvr>
                                      <p:to>
                                        <p:strVal val="visible"/>
                                      </p:to>
                                    </p:set>
                                    <p:animEffect transition="in" filter="wipe(down)">
                                      <p:cBhvr>
                                        <p:cTn id="41" dur="500"/>
                                        <p:tgtEl>
                                          <p:spTgt spid="335927"/>
                                        </p:tgtEl>
                                      </p:cBhvr>
                                    </p:animEffect>
                                  </p:childTnLst>
                                </p:cTn>
                              </p:par>
                            </p:childTnLst>
                          </p:cTn>
                        </p:par>
                        <p:par>
                          <p:cTn id="42" fill="hold" nodeType="afterGroup">
                            <p:stCondLst>
                              <p:cond delay="1000"/>
                            </p:stCondLst>
                            <p:childTnLst>
                              <p:par>
                                <p:cTn id="43" presetID="22" presetClass="entr" presetSubtype="4" fill="hold" nodeType="afterEffect">
                                  <p:stCondLst>
                                    <p:cond delay="0"/>
                                  </p:stCondLst>
                                  <p:childTnLst>
                                    <p:set>
                                      <p:cBhvr>
                                        <p:cTn id="44" dur="1" fill="hold">
                                          <p:stCondLst>
                                            <p:cond delay="0"/>
                                          </p:stCondLst>
                                        </p:cTn>
                                        <p:tgtEl>
                                          <p:spTgt spid="335932"/>
                                        </p:tgtEl>
                                        <p:attrNameLst>
                                          <p:attrName>style.visibility</p:attrName>
                                        </p:attrNameLst>
                                      </p:cBhvr>
                                      <p:to>
                                        <p:strVal val="visible"/>
                                      </p:to>
                                    </p:set>
                                    <p:animEffect transition="in" filter="wipe(down)">
                                      <p:cBhvr>
                                        <p:cTn id="45" dur="500"/>
                                        <p:tgtEl>
                                          <p:spTgt spid="335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4" grpId="0" build="p" autoUpdateAnimBg="0"/>
      <p:bldP spid="335930" grpId="0" autoUpdateAnimBg="0"/>
      <p:bldP spid="33593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25</a:t>
            </a:fld>
            <a:endParaRPr lang="zh-CN" altLang="en-US"/>
          </a:p>
        </p:txBody>
      </p:sp>
      <p:sp>
        <p:nvSpPr>
          <p:cNvPr id="35" name="Text Box 5"/>
          <p:cNvSpPr txBox="1"/>
          <p:nvPr/>
        </p:nvSpPr>
        <p:spPr>
          <a:xfrm>
            <a:off x="137141" y="762370"/>
            <a:ext cx="8867447" cy="4264501"/>
          </a:xfrm>
          <a:prstGeom prst="rect">
            <a:avLst/>
          </a:prstGeom>
          <a:noFill/>
          <a:ln w="9525">
            <a:noFill/>
          </a:ln>
        </p:spPr>
        <p:txBody>
          <a:bodyPr wrap="square" anchor="t">
            <a:spAutoFit/>
          </a:bodyPr>
          <a:lstStyle/>
          <a:p>
            <a:pPr>
              <a:lnSpc>
                <a:spcPct val="120000"/>
              </a:lnSpc>
            </a:pPr>
            <a:r>
              <a:rPr lang="en-US" altLang="zh-CN" sz="2800" b="1" dirty="0">
                <a:solidFill>
                  <a:schemeClr val="accent2"/>
                </a:solidFill>
                <a:latin typeface="楷体" panose="02010609060101010101" pitchFamily="49" charset="-122"/>
                <a:ea typeface="楷体" panose="02010609060101010101" pitchFamily="49" charset="-122"/>
              </a:rPr>
              <a:t>3</a:t>
            </a:r>
            <a:r>
              <a:rPr lang="zh-CN" altLang="en-US" sz="2800" b="1" dirty="0">
                <a:solidFill>
                  <a:schemeClr val="accent2"/>
                </a:solidFill>
                <a:latin typeface="楷体" panose="02010609060101010101" pitchFamily="49" charset="-122"/>
                <a:ea typeface="楷体" panose="02010609060101010101" pitchFamily="49" charset="-122"/>
              </a:rPr>
              <a:t>）全地址译码、部分地址译码的应用场合</a:t>
            </a:r>
            <a:endParaRPr lang="en-US" altLang="zh-CN" sz="2800" b="1" dirty="0">
              <a:solidFill>
                <a:schemeClr val="accent2"/>
              </a:solidFill>
              <a:latin typeface="楷体" panose="02010609060101010101" pitchFamily="49" charset="-122"/>
              <a:ea typeface="楷体" panose="02010609060101010101" pitchFamily="49" charset="-122"/>
            </a:endParaRPr>
          </a:p>
          <a:p>
            <a:pPr>
              <a:lnSpc>
                <a:spcPct val="120000"/>
              </a:lnSpc>
            </a:pPr>
            <a:r>
              <a:rPr lang="zh-CN" altLang="en-US" sz="2800" b="1" dirty="0">
                <a:latin typeface="楷体" panose="02010609060101010101" pitchFamily="49" charset="-122"/>
                <a:ea typeface="楷体" panose="02010609060101010101" pitchFamily="49" charset="-122"/>
              </a:rPr>
              <a:t>①</a:t>
            </a: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所设计的存储器达到</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或接近达到</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提供的全部存储空间时</a:t>
            </a: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必须用全译码</a:t>
            </a: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且任何时候都可以使用全译码方式。</a:t>
            </a:r>
            <a:endParaRPr lang="en-US" altLang="zh-CN" sz="2800" b="1" dirty="0">
              <a:latin typeface="楷体" panose="02010609060101010101" pitchFamily="49" charset="-122"/>
              <a:ea typeface="楷体" panose="02010609060101010101" pitchFamily="49" charset="-122"/>
            </a:endParaRPr>
          </a:p>
          <a:p>
            <a:pPr>
              <a:lnSpc>
                <a:spcPct val="120000"/>
              </a:lnSpc>
            </a:pPr>
            <a:r>
              <a:rPr lang="zh-CN" altLang="en-US" sz="2800" b="1" dirty="0">
                <a:latin typeface="楷体" panose="02010609060101010101" pitchFamily="49" charset="-122"/>
                <a:ea typeface="楷体" panose="02010609060101010101" pitchFamily="49" charset="-122"/>
              </a:rPr>
              <a:t>② 所设计的存储器未达到</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提供的全部存储空间时</a:t>
            </a: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可以用部分译码或线译码。</a:t>
            </a:r>
            <a:endParaRPr lang="en-US" altLang="zh-CN" sz="2800" b="1" dirty="0">
              <a:latin typeface="楷体" panose="02010609060101010101" pitchFamily="49" charset="-122"/>
              <a:ea typeface="楷体" panose="02010609060101010101" pitchFamily="49" charset="-122"/>
            </a:endParaRPr>
          </a:p>
          <a:p>
            <a:pPr>
              <a:lnSpc>
                <a:spcPct val="120000"/>
              </a:lnSpc>
            </a:pPr>
            <a:r>
              <a:rPr lang="zh-CN" altLang="en-US" sz="2800" b="1" dirty="0">
                <a:latin typeface="楷体" panose="02010609060101010101" pitchFamily="49" charset="-122"/>
                <a:ea typeface="楷体" panose="02010609060101010101" pitchFamily="49" charset="-122"/>
              </a:rPr>
              <a:t>③可采用全译码与部分译码相结合的方式</a:t>
            </a: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即部分芯片用全译码</a:t>
            </a: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另一些芯片采用部分译码。</a:t>
            </a:r>
          </a:p>
        </p:txBody>
      </p:sp>
    </p:spTree>
    <p:extLst>
      <p:ext uri="{BB962C8B-B14F-4D97-AF65-F5344CB8AC3E}">
        <p14:creationId xmlns:p14="http://schemas.microsoft.com/office/powerpoint/2010/main" val="8031323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xEl>
                                              <p:pRg st="1" end="1"/>
                                            </p:txEl>
                                          </p:spTgt>
                                        </p:tgtEl>
                                        <p:attrNameLst>
                                          <p:attrName>style.visibility</p:attrName>
                                        </p:attrNameLst>
                                      </p:cBhvr>
                                      <p:to>
                                        <p:strVal val="visible"/>
                                      </p:to>
                                    </p:set>
                                    <p:animEffect transition="in" filter="wipe(left)">
                                      <p:cBhvr>
                                        <p:cTn id="12" dur="500"/>
                                        <p:tgtEl>
                                          <p:spTgt spid="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
                                            <p:txEl>
                                              <p:pRg st="2" end="2"/>
                                            </p:txEl>
                                          </p:spTgt>
                                        </p:tgtEl>
                                        <p:attrNameLst>
                                          <p:attrName>style.visibility</p:attrName>
                                        </p:attrNameLst>
                                      </p:cBhvr>
                                      <p:to>
                                        <p:strVal val="visible"/>
                                      </p:to>
                                    </p:set>
                                    <p:animEffect transition="in" filter="wipe(left)">
                                      <p:cBhvr>
                                        <p:cTn id="17" dur="500"/>
                                        <p:tgtEl>
                                          <p:spTgt spid="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
                                            <p:txEl>
                                              <p:pRg st="3" end="3"/>
                                            </p:txEl>
                                          </p:spTgt>
                                        </p:tgtEl>
                                        <p:attrNameLst>
                                          <p:attrName>style.visibility</p:attrName>
                                        </p:attrNameLst>
                                      </p:cBhvr>
                                      <p:to>
                                        <p:strVal val="visible"/>
                                      </p:to>
                                    </p:set>
                                    <p:animEffect transition="in" filter="wipe(left)">
                                      <p:cBhvr>
                                        <p:cTn id="22" dur="500"/>
                                        <p:tgtEl>
                                          <p:spTgt spid="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26</a:t>
            </a:fld>
            <a:endParaRPr lang="zh-CN" altLang="en-US"/>
          </a:p>
        </p:txBody>
      </p:sp>
      <p:sp>
        <p:nvSpPr>
          <p:cNvPr id="35" name="Text Box 5"/>
          <p:cNvSpPr txBox="1"/>
          <p:nvPr/>
        </p:nvSpPr>
        <p:spPr>
          <a:xfrm>
            <a:off x="137141" y="762370"/>
            <a:ext cx="8867447" cy="2645917"/>
          </a:xfrm>
          <a:prstGeom prst="rect">
            <a:avLst/>
          </a:prstGeom>
          <a:noFill/>
          <a:ln w="9525">
            <a:noFill/>
          </a:ln>
        </p:spPr>
        <p:txBody>
          <a:bodyPr wrap="square" anchor="t">
            <a:spAutoFit/>
          </a:bodyPr>
          <a:lstStyle/>
          <a:p>
            <a:pPr>
              <a:lnSpc>
                <a:spcPct val="120000"/>
              </a:lnSpc>
            </a:pPr>
            <a:r>
              <a:rPr lang="en-US" altLang="zh-CN" sz="2800" b="1" dirty="0">
                <a:solidFill>
                  <a:schemeClr val="accent2"/>
                </a:solidFill>
                <a:latin typeface="楷体" panose="02010609060101010101" pitchFamily="49" charset="-122"/>
                <a:ea typeface="楷体" panose="02010609060101010101" pitchFamily="49" charset="-122"/>
              </a:rPr>
              <a:t>4</a:t>
            </a:r>
            <a:r>
              <a:rPr lang="zh-CN" altLang="en-US" sz="2800" b="1" dirty="0">
                <a:solidFill>
                  <a:schemeClr val="accent2"/>
                </a:solidFill>
                <a:latin typeface="楷体" panose="02010609060101010101" pitchFamily="49" charset="-122"/>
                <a:ea typeface="楷体" panose="02010609060101010101" pitchFamily="49" charset="-122"/>
              </a:rPr>
              <a:t>）全地址译码、部分地址译码的优缺点</a:t>
            </a:r>
            <a:endParaRPr lang="en-US" altLang="zh-CN" sz="2800" b="1" dirty="0">
              <a:solidFill>
                <a:schemeClr val="accent2"/>
              </a:solidFill>
              <a:latin typeface="楷体" panose="02010609060101010101" pitchFamily="49" charset="-122"/>
              <a:ea typeface="楷体" panose="02010609060101010101" pitchFamily="49" charset="-122"/>
            </a:endParaRPr>
          </a:p>
          <a:p>
            <a:pPr>
              <a:lnSpc>
                <a:spcPct val="120000"/>
              </a:lnSpc>
            </a:pPr>
            <a:r>
              <a:rPr lang="zh-CN" altLang="en-US" sz="2800" b="1" dirty="0">
                <a:latin typeface="楷体" panose="02010609060101010101" pitchFamily="49" charset="-122"/>
                <a:ea typeface="楷体" panose="02010609060101010101" pitchFamily="49" charset="-122"/>
              </a:rPr>
              <a:t>①全译码方式的译码电路更为复杂</a:t>
            </a: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部分译码和线译码相对简单。</a:t>
            </a:r>
            <a:endParaRPr lang="en-US" altLang="zh-CN" sz="2800" b="1" dirty="0">
              <a:latin typeface="楷体" panose="02010609060101010101" pitchFamily="49" charset="-122"/>
              <a:ea typeface="楷体" panose="02010609060101010101" pitchFamily="49" charset="-122"/>
            </a:endParaRPr>
          </a:p>
          <a:p>
            <a:pPr>
              <a:lnSpc>
                <a:spcPct val="120000"/>
              </a:lnSpc>
            </a:pPr>
            <a:r>
              <a:rPr lang="zh-CN" altLang="en-US" sz="2800" b="1" dirty="0">
                <a:latin typeface="楷体" panose="02010609060101010101" pitchFamily="49" charset="-122"/>
                <a:ea typeface="楷体" panose="02010609060101010101" pitchFamily="49" charset="-122"/>
              </a:rPr>
              <a:t>②部分译码和线译码时</a:t>
            </a: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存储器扩展比较困难。</a:t>
            </a:r>
            <a:endParaRPr lang="en-US" altLang="zh-CN" sz="2800" b="1" dirty="0">
              <a:latin typeface="楷体" panose="02010609060101010101" pitchFamily="49" charset="-122"/>
              <a:ea typeface="楷体" panose="02010609060101010101" pitchFamily="49" charset="-122"/>
            </a:endParaRPr>
          </a:p>
          <a:p>
            <a:pPr>
              <a:lnSpc>
                <a:spcPct val="120000"/>
              </a:lnSpc>
            </a:pP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9539041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xEl>
                                              <p:pRg st="1" end="1"/>
                                            </p:txEl>
                                          </p:spTgt>
                                        </p:tgtEl>
                                        <p:attrNameLst>
                                          <p:attrName>style.visibility</p:attrName>
                                        </p:attrNameLst>
                                      </p:cBhvr>
                                      <p:to>
                                        <p:strVal val="visible"/>
                                      </p:to>
                                    </p:set>
                                    <p:animEffect transition="in" filter="wipe(left)">
                                      <p:cBhvr>
                                        <p:cTn id="12" dur="500"/>
                                        <p:tgtEl>
                                          <p:spTgt spid="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
                                            <p:txEl>
                                              <p:pRg st="2" end="2"/>
                                            </p:txEl>
                                          </p:spTgt>
                                        </p:tgtEl>
                                        <p:attrNameLst>
                                          <p:attrName>style.visibility</p:attrName>
                                        </p:attrNameLst>
                                      </p:cBhvr>
                                      <p:to>
                                        <p:strVal val="visible"/>
                                      </p:to>
                                    </p:set>
                                    <p:animEffect transition="in" filter="wipe(left)">
                                      <p:cBhvr>
                                        <p:cTn id="17" dur="500"/>
                                        <p:tgtEl>
                                          <p:spTgt spid="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27</a:t>
            </a:fld>
            <a:endParaRPr lang="zh-CN" altLang="en-US"/>
          </a:p>
        </p:txBody>
      </p:sp>
      <mc:AlternateContent xmlns:mc="http://schemas.openxmlformats.org/markup-compatibility/2006" xmlns:a14="http://schemas.microsoft.com/office/drawing/2010/main">
        <mc:Choice Requires="a14">
          <p:sp>
            <p:nvSpPr>
              <p:cNvPr id="12" name="标题 1">
                <a:extLst>
                  <a:ext uri="{FF2B5EF4-FFF2-40B4-BE49-F238E27FC236}">
                    <a16:creationId xmlns:a16="http://schemas.microsoft.com/office/drawing/2014/main" id="{E198D467-01E3-425E-8CD8-18B670DF2F62}"/>
                  </a:ext>
                </a:extLst>
              </p:cNvPr>
              <p:cNvSpPr>
                <a:spLocks noGrp="1"/>
              </p:cNvSpPr>
              <p:nvPr>
                <p:ph type="title"/>
              </p:nvPr>
            </p:nvSpPr>
            <p:spPr>
              <a:xfrm>
                <a:off x="106241" y="1278411"/>
                <a:ext cx="8867446" cy="4301177"/>
              </a:xfrm>
            </p:spPr>
            <p:txBody>
              <a:bodyPr wrap="square">
                <a:spAutoFit/>
              </a:bodyPr>
              <a:lstStyle/>
              <a:p>
                <a:pPr>
                  <a:lnSpc>
                    <a:spcPct val="110000"/>
                  </a:lnSpc>
                </a:pPr>
                <a:r>
                  <a:rPr lang="zh-CN" altLang="en-US" sz="2800" b="1" dirty="0">
                    <a:latin typeface="楷体" panose="02010609060101010101" pitchFamily="49" charset="-122"/>
                    <a:ea typeface="楷体" panose="02010609060101010101" pitchFamily="49" charset="-122"/>
                    <a:cs typeface="黑体" panose="02010609060101010101" charset="-122"/>
                  </a:rPr>
                  <a:t>例</a:t>
                </a:r>
                <a:r>
                  <a:rPr lang="en-US" altLang="zh-CN" sz="2800" b="1" dirty="0">
                    <a:latin typeface="楷体" panose="02010609060101010101" pitchFamily="49" charset="-122"/>
                    <a:ea typeface="楷体" panose="02010609060101010101" pitchFamily="49" charset="-122"/>
                    <a:cs typeface="黑体" panose="02010609060101010101" charset="-122"/>
                  </a:rPr>
                  <a:t>1</a:t>
                </a:r>
                <a:r>
                  <a:rPr lang="zh-CN" altLang="en-US" sz="2800" b="1" dirty="0">
                    <a:latin typeface="楷体" panose="02010609060101010101" pitchFamily="49" charset="-122"/>
                    <a:ea typeface="楷体" panose="02010609060101010101" pitchFamily="49" charset="-122"/>
                    <a:cs typeface="黑体" panose="02010609060101010101" charset="-122"/>
                  </a:rPr>
                  <a:t>：用</a:t>
                </a:r>
                <a:r>
                  <a:rPr lang="en-US" altLang="zh-CN" sz="2800" b="1" dirty="0">
                    <a:latin typeface="楷体" panose="02010609060101010101" pitchFamily="49" charset="-122"/>
                    <a:ea typeface="楷体" panose="02010609060101010101" pitchFamily="49" charset="-122"/>
                    <a:cs typeface="黑体" panose="02010609060101010101" charset="-122"/>
                  </a:rPr>
                  <a:t>2K×4b</a:t>
                </a:r>
                <a:r>
                  <a:rPr lang="zh-CN" altLang="en-US" sz="2800" b="1" dirty="0">
                    <a:latin typeface="楷体" panose="02010609060101010101" pitchFamily="49" charset="-122"/>
                    <a:ea typeface="楷体" panose="02010609060101010101" pitchFamily="49" charset="-122"/>
                    <a:cs typeface="黑体" panose="02010609060101010101" charset="-122"/>
                  </a:rPr>
                  <a:t>的芯片（若干片）构成一个</a:t>
                </a:r>
                <a:r>
                  <a:rPr lang="en-US" altLang="zh-CN" sz="2800" b="1" dirty="0">
                    <a:latin typeface="楷体" panose="02010609060101010101" pitchFamily="49" charset="-122"/>
                    <a:ea typeface="楷体" panose="02010609060101010101" pitchFamily="49" charset="-122"/>
                    <a:cs typeface="黑体" panose="02010609060101010101" charset="-122"/>
                  </a:rPr>
                  <a:t>8KB</a:t>
                </a:r>
                <a:r>
                  <a:rPr lang="zh-CN" altLang="en-US" sz="2800" b="1" dirty="0">
                    <a:latin typeface="楷体" panose="02010609060101010101" pitchFamily="49" charset="-122"/>
                    <a:ea typeface="楷体" panose="02010609060101010101" pitchFamily="49" charset="-122"/>
                    <a:cs typeface="黑体" panose="02010609060101010101" charset="-122"/>
                  </a:rPr>
                  <a:t>的存储器，其地址范围在</a:t>
                </a:r>
                <a:r>
                  <a:rPr lang="en-US" altLang="zh-CN" sz="2800" b="1" dirty="0">
                    <a:latin typeface="楷体" panose="02010609060101010101" pitchFamily="49" charset="-122"/>
                    <a:ea typeface="楷体" panose="02010609060101010101" pitchFamily="49" charset="-122"/>
                    <a:cs typeface="黑体" panose="02010609060101010101" charset="-122"/>
                  </a:rPr>
                  <a:t>78000H~79FFFH</a:t>
                </a:r>
                <a:r>
                  <a:rPr lang="zh-CN" altLang="en-US" sz="2800" b="1" dirty="0">
                    <a:latin typeface="楷体" panose="02010609060101010101" pitchFamily="49" charset="-122"/>
                    <a:ea typeface="楷体" panose="02010609060101010101" pitchFamily="49" charset="-122"/>
                    <a:cs typeface="黑体" panose="02010609060101010101" charset="-122"/>
                  </a:rPr>
                  <a:t>之间。地址总线为</a:t>
                </a:r>
                <a:r>
                  <a:rPr lang="en-US" altLang="zh-CN" sz="2800" b="1" dirty="0">
                    <a:latin typeface="楷体" panose="02010609060101010101" pitchFamily="49" charset="-122"/>
                    <a:ea typeface="楷体" panose="02010609060101010101" pitchFamily="49" charset="-122"/>
                    <a:cs typeface="黑体" panose="02010609060101010101" charset="-122"/>
                  </a:rPr>
                  <a:t>A</a:t>
                </a:r>
                <a:r>
                  <a:rPr lang="en-US" altLang="zh-CN" sz="2800" b="1" baseline="-25000" dirty="0">
                    <a:uFillTx/>
                    <a:latin typeface="楷体" panose="02010609060101010101" pitchFamily="49" charset="-122"/>
                    <a:ea typeface="楷体" panose="02010609060101010101" pitchFamily="49" charset="-122"/>
                    <a:cs typeface="黑体" panose="02010609060101010101" charset="-122"/>
                  </a:rPr>
                  <a:t>0</a:t>
                </a:r>
                <a:r>
                  <a:rPr lang="en-US" altLang="zh-CN" sz="2800" b="1" dirty="0">
                    <a:latin typeface="楷体" panose="02010609060101010101" pitchFamily="49" charset="-122"/>
                    <a:ea typeface="楷体" panose="02010609060101010101" pitchFamily="49" charset="-122"/>
                    <a:cs typeface="黑体" panose="02010609060101010101" charset="-122"/>
                  </a:rPr>
                  <a:t>~A</a:t>
                </a:r>
                <a:r>
                  <a:rPr lang="en-US" altLang="zh-CN" sz="2800" b="1" baseline="-25000" dirty="0">
                    <a:uFillTx/>
                    <a:latin typeface="楷体" panose="02010609060101010101" pitchFamily="49" charset="-122"/>
                    <a:ea typeface="楷体" panose="02010609060101010101" pitchFamily="49" charset="-122"/>
                    <a:cs typeface="黑体" panose="02010609060101010101" charset="-122"/>
                  </a:rPr>
                  <a:t>19</a:t>
                </a:r>
                <a:r>
                  <a:rPr lang="en-US" altLang="zh-CN" sz="2800" b="1" dirty="0">
                    <a:latin typeface="楷体" panose="02010609060101010101" pitchFamily="49" charset="-122"/>
                    <a:ea typeface="楷体" panose="02010609060101010101" pitchFamily="49" charset="-122"/>
                    <a:cs typeface="黑体" panose="02010609060101010101" charset="-122"/>
                  </a:rPr>
                  <a:t> </a:t>
                </a:r>
                <a:r>
                  <a:rPr lang="zh-CN" altLang="en-US" sz="2800" b="1" dirty="0">
                    <a:latin typeface="楷体" panose="02010609060101010101" pitchFamily="49" charset="-122"/>
                    <a:ea typeface="楷体" panose="02010609060101010101" pitchFamily="49" charset="-122"/>
                    <a:cs typeface="黑体" panose="02010609060101010101" charset="-122"/>
                  </a:rPr>
                  <a:t>，数据总线为</a:t>
                </a:r>
                <a:r>
                  <a:rPr lang="en-US" altLang="zh-CN" sz="2800" b="1" dirty="0">
                    <a:latin typeface="楷体" panose="02010609060101010101" pitchFamily="49" charset="-122"/>
                    <a:ea typeface="楷体" panose="02010609060101010101" pitchFamily="49" charset="-122"/>
                    <a:cs typeface="黑体" panose="02010609060101010101" charset="-122"/>
                  </a:rPr>
                  <a:t>D</a:t>
                </a:r>
                <a:r>
                  <a:rPr lang="en-US" altLang="zh-CN" sz="2800" b="1" baseline="-25000" dirty="0">
                    <a:uFillTx/>
                    <a:latin typeface="楷体" panose="02010609060101010101" pitchFamily="49" charset="-122"/>
                    <a:ea typeface="楷体" panose="02010609060101010101" pitchFamily="49" charset="-122"/>
                    <a:cs typeface="黑体" panose="02010609060101010101" charset="-122"/>
                  </a:rPr>
                  <a:t>0</a:t>
                </a:r>
                <a:r>
                  <a:rPr lang="en-US" altLang="zh-CN" sz="2800" b="1" dirty="0">
                    <a:latin typeface="楷体" panose="02010609060101010101" pitchFamily="49" charset="-122"/>
                    <a:ea typeface="楷体" panose="02010609060101010101" pitchFamily="49" charset="-122"/>
                    <a:cs typeface="黑体" panose="02010609060101010101" charset="-122"/>
                  </a:rPr>
                  <a:t>~D</a:t>
                </a:r>
                <a:r>
                  <a:rPr lang="en-US" altLang="zh-CN" sz="2800" b="1" baseline="-25000" dirty="0">
                    <a:uFillTx/>
                    <a:latin typeface="楷体" panose="02010609060101010101" pitchFamily="49" charset="-122"/>
                    <a:ea typeface="楷体" panose="02010609060101010101" pitchFamily="49" charset="-122"/>
                    <a:cs typeface="黑体" panose="02010609060101010101" charset="-122"/>
                  </a:rPr>
                  <a:t>7</a:t>
                </a:r>
                <a:r>
                  <a:rPr lang="en-US" altLang="zh-CN" sz="2800" b="1" dirty="0">
                    <a:latin typeface="楷体" panose="02010609060101010101" pitchFamily="49" charset="-122"/>
                    <a:ea typeface="楷体" panose="02010609060101010101" pitchFamily="49" charset="-122"/>
                    <a:cs typeface="黑体" panose="02010609060101010101" charset="-122"/>
                  </a:rPr>
                  <a:t> </a:t>
                </a:r>
                <a:r>
                  <a:rPr lang="zh-CN" altLang="en-US" sz="2800" b="1" dirty="0">
                    <a:latin typeface="楷体" panose="02010609060101010101" pitchFamily="49" charset="-122"/>
                    <a:ea typeface="楷体" panose="02010609060101010101" pitchFamily="49" charset="-122"/>
                    <a:cs typeface="黑体" panose="02010609060101010101" charset="-122"/>
                  </a:rPr>
                  <a:t>，对芯片读写采用</a:t>
                </a:r>
                <a14:m>
                  <m:oMath xmlns:m="http://schemas.openxmlformats.org/officeDocument/2006/math">
                    <m:acc>
                      <m:accPr>
                        <m:chr m:val="̅"/>
                        <m:ctrlPr>
                          <a:rPr lang="zh-CN" altLang="en-US" sz="2800" b="1" i="1" smtClean="0">
                            <a:latin typeface="Cambria Math" panose="02040503050406030204" pitchFamily="18" charset="0"/>
                            <a:ea typeface="楷体" panose="02010609060101010101" pitchFamily="49" charset="-122"/>
                          </a:rPr>
                        </m:ctrlPr>
                      </m:accPr>
                      <m:e>
                        <m:r>
                          <a:rPr lang="en-US" altLang="zh-CN" sz="2800" b="1" i="1" smtClean="0">
                            <a:latin typeface="Cambria Math" panose="02040503050406030204" pitchFamily="18" charset="0"/>
                            <a:ea typeface="楷体" panose="02010609060101010101" pitchFamily="49" charset="-122"/>
                          </a:rPr>
                          <m:t>𝑶𝑬</m:t>
                        </m:r>
                      </m:e>
                    </m:acc>
                  </m:oMath>
                </a14:m>
                <a:r>
                  <a:rPr lang="en-US" altLang="zh-CN" sz="2800" b="1" dirty="0">
                    <a:latin typeface="楷体" panose="02010609060101010101" pitchFamily="49" charset="-122"/>
                    <a:ea typeface="楷体" panose="02010609060101010101" pitchFamily="49" charset="-122"/>
                    <a:cs typeface="黑体" panose="02010609060101010101" charset="-122"/>
                  </a:rPr>
                  <a:t>(</a:t>
                </a:r>
                <a:r>
                  <a:rPr lang="zh-CN" altLang="zh-CN" sz="2800" b="1" dirty="0">
                    <a:latin typeface="楷体" panose="02010609060101010101" pitchFamily="49" charset="-122"/>
                    <a:ea typeface="楷体" panose="02010609060101010101" pitchFamily="49" charset="-122"/>
                    <a:cs typeface="黑体" panose="02010609060101010101" charset="-122"/>
                  </a:rPr>
                  <a:t>即</a:t>
                </a:r>
                <a:r>
                  <a:rPr lang="en-US" altLang="zh-CN" sz="2800" b="1" dirty="0">
                    <a:latin typeface="楷体" panose="02010609060101010101" pitchFamily="49" charset="-122"/>
                    <a:ea typeface="楷体" panose="02010609060101010101" pitchFamily="49" charset="-122"/>
                    <a:cs typeface="黑体" panose="02010609060101010101" charset="-122"/>
                  </a:rPr>
                  <a:t>R</a:t>
                </a:r>
                <a:r>
                  <a:rPr lang="zh-CN" altLang="en-US" sz="2800" b="1" dirty="0">
                    <a:latin typeface="楷体" panose="02010609060101010101" pitchFamily="49" charset="-122"/>
                    <a:ea typeface="楷体" panose="02010609060101010101" pitchFamily="49" charset="-122"/>
                    <a:cs typeface="黑体" panose="02010609060101010101" charset="-122"/>
                  </a:rPr>
                  <a:t>操作</a:t>
                </a:r>
                <a:r>
                  <a:rPr lang="en-US" altLang="zh-CN" sz="2800" b="1" dirty="0">
                    <a:latin typeface="楷体" panose="02010609060101010101" pitchFamily="49" charset="-122"/>
                    <a:ea typeface="楷体" panose="02010609060101010101" pitchFamily="49" charset="-122"/>
                    <a:cs typeface="黑体" panose="02010609060101010101" charset="-122"/>
                  </a:rPr>
                  <a:t>)</a:t>
                </a:r>
                <a:r>
                  <a:rPr lang="zh-CN" altLang="en-US" sz="2800" b="1" dirty="0">
                    <a:latin typeface="楷体" panose="02010609060101010101" pitchFamily="49" charset="-122"/>
                    <a:ea typeface="楷体" panose="02010609060101010101" pitchFamily="49" charset="-122"/>
                  </a:rPr>
                  <a:t> </a:t>
                </a:r>
                <a14:m>
                  <m:oMath xmlns:m="http://schemas.openxmlformats.org/officeDocument/2006/math">
                    <m:acc>
                      <m:accPr>
                        <m:chr m:val="̅"/>
                        <m:ctrlPr>
                          <a:rPr lang="zh-CN" altLang="en-US" sz="2800" b="1" i="1">
                            <a:latin typeface="Cambria Math" panose="02040503050406030204" pitchFamily="18" charset="0"/>
                            <a:ea typeface="楷体" panose="02010609060101010101" pitchFamily="49" charset="-122"/>
                          </a:rPr>
                        </m:ctrlPr>
                      </m:accPr>
                      <m:e>
                        <m:r>
                          <a:rPr lang="en-US" altLang="zh-CN" sz="2800" b="1" i="1" smtClean="0">
                            <a:latin typeface="Cambria Math" panose="02040503050406030204" pitchFamily="18" charset="0"/>
                            <a:ea typeface="楷体" panose="02010609060101010101" pitchFamily="49" charset="-122"/>
                          </a:rPr>
                          <m:t>𝑾</m:t>
                        </m:r>
                        <m:r>
                          <a:rPr lang="en-US" altLang="zh-CN" sz="2800" b="1" i="1">
                            <a:latin typeface="Cambria Math" panose="02040503050406030204" pitchFamily="18" charset="0"/>
                            <a:ea typeface="楷体" panose="02010609060101010101" pitchFamily="49" charset="-122"/>
                          </a:rPr>
                          <m:t>𝑬</m:t>
                        </m:r>
                      </m:e>
                    </m:acc>
                    <m:r>
                      <a:rPr lang="en-US" altLang="zh-CN" sz="2800" b="1" i="1">
                        <a:latin typeface="Cambria Math" panose="02040503050406030204" pitchFamily="18" charset="0"/>
                        <a:ea typeface="楷体" panose="02010609060101010101" pitchFamily="49" charset="-122"/>
                      </a:rPr>
                      <m:t> </m:t>
                    </m:r>
                  </m:oMath>
                </a14:m>
                <a:r>
                  <a:rPr lang="en-US" altLang="zh-CN" sz="2800" b="1" dirty="0">
                    <a:latin typeface="楷体" panose="02010609060101010101" pitchFamily="49" charset="-122"/>
                    <a:ea typeface="楷体" panose="02010609060101010101" pitchFamily="49" charset="-122"/>
                    <a:cs typeface="黑体" panose="02010609060101010101" charset="-122"/>
                  </a:rPr>
                  <a:t>(</a:t>
                </a:r>
                <a:r>
                  <a:rPr lang="zh-CN" altLang="zh-CN" sz="2800" b="1" dirty="0">
                    <a:latin typeface="楷体" panose="02010609060101010101" pitchFamily="49" charset="-122"/>
                    <a:ea typeface="楷体" panose="02010609060101010101" pitchFamily="49" charset="-122"/>
                    <a:cs typeface="黑体" panose="02010609060101010101" charset="-122"/>
                  </a:rPr>
                  <a:t>即</a:t>
                </a:r>
                <a:r>
                  <a:rPr lang="en-US" altLang="zh-CN" sz="2800" b="1" dirty="0">
                    <a:latin typeface="楷体" panose="02010609060101010101" pitchFamily="49" charset="-122"/>
                    <a:ea typeface="楷体" panose="02010609060101010101" pitchFamily="49" charset="-122"/>
                    <a:cs typeface="黑体" panose="02010609060101010101" charset="-122"/>
                  </a:rPr>
                  <a:t>W</a:t>
                </a:r>
                <a:r>
                  <a:rPr lang="zh-CN" altLang="en-US" sz="2800" b="1" dirty="0">
                    <a:latin typeface="楷体" panose="02010609060101010101" pitchFamily="49" charset="-122"/>
                    <a:ea typeface="楷体" panose="02010609060101010101" pitchFamily="49" charset="-122"/>
                    <a:cs typeface="黑体" panose="02010609060101010101" charset="-122"/>
                  </a:rPr>
                  <a:t>操作</a:t>
                </a:r>
                <a:r>
                  <a:rPr lang="en-US" altLang="zh-CN" sz="2800" b="1" dirty="0">
                    <a:latin typeface="楷体" panose="02010609060101010101" pitchFamily="49" charset="-122"/>
                    <a:ea typeface="楷体" panose="02010609060101010101" pitchFamily="49" charset="-122"/>
                    <a:cs typeface="黑体" panose="02010609060101010101" charset="-122"/>
                  </a:rPr>
                  <a:t>)</a:t>
                </a:r>
                <a:r>
                  <a:rPr lang="zh-CN" altLang="en-US" sz="2800" b="1" dirty="0">
                    <a:latin typeface="楷体" panose="02010609060101010101" pitchFamily="49" charset="-122"/>
                    <a:ea typeface="楷体" panose="02010609060101010101" pitchFamily="49" charset="-122"/>
                    <a:cs typeface="黑体" panose="02010609060101010101" charset="-122"/>
                  </a:rPr>
                  <a:t>控制，且片选信号要求采用</a:t>
                </a:r>
                <a:r>
                  <a:rPr lang="en-US" altLang="zh-CN" sz="2800" b="1" dirty="0">
                    <a:latin typeface="楷体" panose="02010609060101010101" pitchFamily="49" charset="-122"/>
                    <a:ea typeface="楷体" panose="02010609060101010101" pitchFamily="49" charset="-122"/>
                    <a:cs typeface="黑体" panose="02010609060101010101" charset="-122"/>
                  </a:rPr>
                  <a:t>74LS138</a:t>
                </a:r>
                <a:r>
                  <a:rPr lang="zh-CN" altLang="en-US" sz="2800" b="1" dirty="0">
                    <a:latin typeface="楷体" panose="02010609060101010101" pitchFamily="49" charset="-122"/>
                    <a:ea typeface="楷体" panose="02010609060101010101" pitchFamily="49" charset="-122"/>
                    <a:cs typeface="黑体" panose="02010609060101010101" charset="-122"/>
                  </a:rPr>
                  <a:t>译码器输出。</a:t>
                </a:r>
                <a:br>
                  <a:rPr lang="en-US" altLang="zh-CN" sz="2800" b="1" dirty="0">
                    <a:latin typeface="楷体" panose="02010609060101010101" pitchFamily="49" charset="-122"/>
                    <a:ea typeface="楷体" panose="02010609060101010101" pitchFamily="49" charset="-122"/>
                    <a:cs typeface="黑体" panose="02010609060101010101" charset="-122"/>
                  </a:rPr>
                </a:br>
                <a:r>
                  <a:rPr lang="en-US" altLang="zh-CN" sz="2800" b="1" dirty="0">
                    <a:latin typeface="楷体" panose="02010609060101010101" pitchFamily="49" charset="-122"/>
                    <a:ea typeface="楷体" panose="02010609060101010101" pitchFamily="49" charset="-122"/>
                    <a:cs typeface="黑体" panose="02010609060101010101" charset="-122"/>
                  </a:rPr>
                  <a:t> (1)</a:t>
                </a:r>
                <a:r>
                  <a:rPr lang="zh-CN" altLang="en-US" sz="2800" b="1" dirty="0">
                    <a:latin typeface="楷体" panose="02010609060101010101" pitchFamily="49" charset="-122"/>
                    <a:ea typeface="楷体" panose="02010609060101010101" pitchFamily="49" charset="-122"/>
                    <a:cs typeface="黑体" panose="02010609060101010101" charset="-122"/>
                  </a:rPr>
                  <a:t>需要</a:t>
                </a:r>
                <a:r>
                  <a:rPr lang="en-US" altLang="zh-CN" sz="2800" b="1" dirty="0">
                    <a:latin typeface="楷体" panose="02010609060101010101" pitchFamily="49" charset="-122"/>
                    <a:ea typeface="楷体" panose="02010609060101010101" pitchFamily="49" charset="-122"/>
                    <a:cs typeface="黑体" panose="02010609060101010101" charset="-122"/>
                  </a:rPr>
                  <a:t>2K×4b</a:t>
                </a:r>
                <a:r>
                  <a:rPr lang="zh-CN" altLang="en-US" sz="2800" b="1" dirty="0">
                    <a:latin typeface="楷体" panose="02010609060101010101" pitchFamily="49" charset="-122"/>
                    <a:ea typeface="楷体" panose="02010609060101010101" pitchFamily="49" charset="-122"/>
                    <a:cs typeface="黑体" panose="02010609060101010101" charset="-122"/>
                  </a:rPr>
                  <a:t>的芯片多少片构成</a:t>
                </a:r>
                <a:r>
                  <a:rPr lang="en-US" altLang="zh-CN" sz="2800" b="1" dirty="0">
                    <a:latin typeface="楷体" panose="02010609060101010101" pitchFamily="49" charset="-122"/>
                    <a:ea typeface="楷体" panose="02010609060101010101" pitchFamily="49" charset="-122"/>
                    <a:cs typeface="黑体" panose="02010609060101010101" charset="-122"/>
                  </a:rPr>
                  <a:t>8KB</a:t>
                </a:r>
                <a:r>
                  <a:rPr lang="zh-CN" altLang="en-US" sz="2800" b="1" dirty="0">
                    <a:latin typeface="楷体" panose="02010609060101010101" pitchFamily="49" charset="-122"/>
                    <a:ea typeface="楷体" panose="02010609060101010101" pitchFamily="49" charset="-122"/>
                    <a:cs typeface="黑体" panose="02010609060101010101" charset="-122"/>
                  </a:rPr>
                  <a:t>的存储？</a:t>
                </a:r>
                <a:br>
                  <a:rPr lang="en-US" altLang="zh-CN" sz="2800" b="1" dirty="0">
                    <a:latin typeface="楷体" panose="02010609060101010101" pitchFamily="49" charset="-122"/>
                    <a:ea typeface="楷体" panose="02010609060101010101" pitchFamily="49" charset="-122"/>
                    <a:cs typeface="黑体" panose="02010609060101010101" charset="-122"/>
                  </a:rPr>
                </a:br>
                <a:r>
                  <a:rPr lang="en-US" altLang="zh-CN" sz="2800" b="1" dirty="0">
                    <a:latin typeface="楷体" panose="02010609060101010101" pitchFamily="49" charset="-122"/>
                    <a:ea typeface="楷体" panose="02010609060101010101" pitchFamily="49" charset="-122"/>
                    <a:cs typeface="黑体" panose="02010609060101010101" charset="-122"/>
                  </a:rPr>
                  <a:t> (2)</a:t>
                </a:r>
                <a:r>
                  <a:rPr lang="zh-CN" altLang="en-US" sz="2800" b="1" dirty="0">
                    <a:latin typeface="楷体" panose="02010609060101010101" pitchFamily="49" charset="-122"/>
                    <a:ea typeface="楷体" panose="02010609060101010101" pitchFamily="49" charset="-122"/>
                    <a:cs typeface="黑体" panose="02010609060101010101" charset="-122"/>
                  </a:rPr>
                  <a:t>芯片地址如何分配？</a:t>
                </a:r>
                <a:r>
                  <a:rPr lang="en-US" altLang="zh-CN" sz="2800" b="1" dirty="0">
                    <a:latin typeface="楷体" panose="02010609060101010101" pitchFamily="49" charset="-122"/>
                    <a:ea typeface="楷体" panose="02010609060101010101" pitchFamily="49" charset="-122"/>
                    <a:cs typeface="黑体" panose="02010609060101010101" charset="-122"/>
                    <a:sym typeface="+mn-ea"/>
                  </a:rPr>
                  <a:t>74LS138</a:t>
                </a:r>
                <a:r>
                  <a:rPr lang="zh-CN" altLang="en-US" sz="2800" b="1" dirty="0">
                    <a:latin typeface="楷体" panose="02010609060101010101" pitchFamily="49" charset="-122"/>
                    <a:ea typeface="楷体" panose="02010609060101010101" pitchFamily="49" charset="-122"/>
                    <a:cs typeface="黑体" panose="02010609060101010101" charset="-122"/>
                    <a:sym typeface="+mn-ea"/>
                  </a:rPr>
                  <a:t>译码器</a:t>
                </a:r>
                <a:r>
                  <a:rPr lang="zh-CN" altLang="en-US" sz="2800" b="1" dirty="0">
                    <a:latin typeface="楷体" panose="02010609060101010101" pitchFamily="49" charset="-122"/>
                    <a:ea typeface="楷体" panose="02010609060101010101" pitchFamily="49" charset="-122"/>
                    <a:cs typeface="黑体" panose="02010609060101010101" charset="-122"/>
                  </a:rPr>
                  <a:t>如何设置？</a:t>
                </a:r>
                <a:br>
                  <a:rPr lang="en-US" altLang="zh-CN" sz="2800" b="1" dirty="0">
                    <a:latin typeface="楷体" panose="02010609060101010101" pitchFamily="49" charset="-122"/>
                    <a:ea typeface="楷体" panose="02010609060101010101" pitchFamily="49" charset="-122"/>
                    <a:cs typeface="黑体" panose="02010609060101010101" charset="-122"/>
                  </a:rPr>
                </a:br>
                <a:r>
                  <a:rPr lang="en-US" altLang="zh-CN" sz="2800" b="1" dirty="0">
                    <a:latin typeface="楷体" panose="02010609060101010101" pitchFamily="49" charset="-122"/>
                    <a:ea typeface="楷体" panose="02010609060101010101" pitchFamily="49" charset="-122"/>
                    <a:cs typeface="黑体" panose="02010609060101010101" charset="-122"/>
                  </a:rPr>
                  <a:t> (3)</a:t>
                </a:r>
                <a:r>
                  <a:rPr lang="zh-CN" altLang="en-US" sz="2800" b="1" dirty="0">
                    <a:latin typeface="楷体" panose="02010609060101010101" pitchFamily="49" charset="-122"/>
                    <a:ea typeface="楷体" panose="02010609060101010101" pitchFamily="49" charset="-122"/>
                    <a:cs typeface="黑体" panose="02010609060101010101" charset="-122"/>
                  </a:rPr>
                  <a:t>画出存储器逻辑电路图。</a:t>
                </a:r>
                <a:br>
                  <a:rPr lang="en-US" altLang="zh-CN" sz="2800" b="1" dirty="0">
                    <a:latin typeface="楷体" panose="02010609060101010101" pitchFamily="49" charset="-122"/>
                    <a:ea typeface="楷体" panose="02010609060101010101" pitchFamily="49" charset="-122"/>
                    <a:cs typeface="黑体" panose="02010609060101010101" charset="-122"/>
                  </a:rPr>
                </a:br>
                <a:endParaRPr lang="zh-CN" altLang="en-US" sz="2800" b="1" dirty="0">
                  <a:latin typeface="楷体" panose="02010609060101010101" pitchFamily="49" charset="-122"/>
                  <a:ea typeface="楷体" panose="02010609060101010101" pitchFamily="49" charset="-122"/>
                </a:endParaRPr>
              </a:p>
            </p:txBody>
          </p:sp>
        </mc:Choice>
        <mc:Fallback xmlns="">
          <p:sp>
            <p:nvSpPr>
              <p:cNvPr id="12" name="标题 1">
                <a:extLst>
                  <a:ext uri="{FF2B5EF4-FFF2-40B4-BE49-F238E27FC236}">
                    <a16:creationId xmlns:a16="http://schemas.microsoft.com/office/drawing/2014/main" id="{E198D467-01E3-425E-8CD8-18B670DF2F62}"/>
                  </a:ext>
                </a:extLst>
              </p:cNvPr>
              <p:cNvSpPr>
                <a:spLocks noGrp="1" noRot="1" noChangeAspect="1" noMove="1" noResize="1" noEditPoints="1" noAdjustHandles="1" noChangeArrowheads="1" noChangeShapeType="1" noTextEdit="1"/>
              </p:cNvSpPr>
              <p:nvPr>
                <p:ph type="title"/>
              </p:nvPr>
            </p:nvSpPr>
            <p:spPr>
              <a:xfrm>
                <a:off x="106241" y="1278411"/>
                <a:ext cx="8867446" cy="4301177"/>
              </a:xfrm>
              <a:blipFill>
                <a:blip r:embed="rId5"/>
                <a:stretch>
                  <a:fillRect l="-1375" t="-1277" r="-4192"/>
                </a:stretch>
              </a:blipFill>
            </p:spPr>
            <p:txBody>
              <a:bodyPr/>
              <a:lstStyle/>
              <a:p>
                <a:r>
                  <a:rPr lang="zh-CN" altLang="en-US">
                    <a:noFill/>
                  </a:rPr>
                  <a:t> </a:t>
                </a:r>
              </a:p>
            </p:txBody>
          </p:sp>
        </mc:Fallback>
      </mc:AlternateContent>
      <p:sp>
        <p:nvSpPr>
          <p:cNvPr id="13" name="Text Box 5">
            <a:extLst>
              <a:ext uri="{FF2B5EF4-FFF2-40B4-BE49-F238E27FC236}">
                <a16:creationId xmlns:a16="http://schemas.microsoft.com/office/drawing/2014/main" id="{4FE61040-1AFB-4EB0-8E37-AF04F175203B}"/>
              </a:ext>
            </a:extLst>
          </p:cNvPr>
          <p:cNvSpPr txBox="1"/>
          <p:nvPr/>
        </p:nvSpPr>
        <p:spPr>
          <a:xfrm>
            <a:off x="84887" y="710631"/>
            <a:ext cx="8867447" cy="573042"/>
          </a:xfrm>
          <a:prstGeom prst="rect">
            <a:avLst/>
          </a:prstGeom>
          <a:noFill/>
          <a:ln w="9525">
            <a:noFill/>
          </a:ln>
        </p:spPr>
        <p:txBody>
          <a:bodyPr wrap="square" anchor="t">
            <a:spAutoFit/>
          </a:bodyPr>
          <a:lstStyle/>
          <a:p>
            <a:pPr>
              <a:lnSpc>
                <a:spcPct val="130000"/>
              </a:lnSpc>
            </a:pPr>
            <a:r>
              <a:rPr lang="en-US" altLang="zh-CN" sz="2800" b="1" dirty="0">
                <a:solidFill>
                  <a:srgbClr val="0563C1"/>
                </a:solidFill>
                <a:latin typeface="楷体" panose="02010609060101010101" pitchFamily="49" charset="-122"/>
                <a:ea typeface="楷体" panose="02010609060101010101" pitchFamily="49" charset="-122"/>
              </a:rPr>
              <a:t>3</a:t>
            </a:r>
            <a:r>
              <a:rPr lang="zh-CN" altLang="en-US" sz="2800" b="1" dirty="0">
                <a:solidFill>
                  <a:srgbClr val="0563C1"/>
                </a:solidFill>
                <a:latin typeface="楷体" panose="02010609060101010101" pitchFamily="49" charset="-122"/>
                <a:ea typeface="楷体" panose="02010609060101010101" pitchFamily="49" charset="-122"/>
              </a:rPr>
              <a:t>、举例</a:t>
            </a:r>
            <a:endParaRPr lang="en-US" altLang="zh-CN" sz="2800" b="1" dirty="0">
              <a:solidFill>
                <a:schemeClr val="accent2"/>
              </a:solidFill>
              <a:latin typeface="楷体" panose="02010609060101010101" pitchFamily="49" charset="-122"/>
              <a:ea typeface="楷体" panose="02010609060101010101" pitchFamily="49" charset="-122"/>
            </a:endParaRPr>
          </a:p>
        </p:txBody>
      </p:sp>
      <p:sp>
        <p:nvSpPr>
          <p:cNvPr id="14" name="标题 1">
            <a:extLst>
              <a:ext uri="{FF2B5EF4-FFF2-40B4-BE49-F238E27FC236}">
                <a16:creationId xmlns:a16="http://schemas.microsoft.com/office/drawing/2014/main" id="{0B21BE9E-3048-47C5-B77D-03C0DCC748CE}"/>
              </a:ext>
            </a:extLst>
          </p:cNvPr>
          <p:cNvSpPr txBox="1">
            <a:spLocks/>
          </p:cNvSpPr>
          <p:nvPr/>
        </p:nvSpPr>
        <p:spPr>
          <a:xfrm>
            <a:off x="-1" y="4608576"/>
            <a:ext cx="8662670" cy="1930337"/>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br>
              <a:rPr lang="en-US" altLang="zh-CN" sz="2800" b="1" dirty="0">
                <a:latin typeface="楷体" panose="02010609060101010101" pitchFamily="49" charset="-122"/>
                <a:ea typeface="楷体" panose="02010609060101010101" pitchFamily="49" charset="-122"/>
                <a:cs typeface="黑体" panose="02010609060101010101" charset="-122"/>
              </a:rPr>
            </a:br>
            <a:r>
              <a:rPr lang="zh-CN" altLang="en-US" sz="2800" b="1" dirty="0">
                <a:latin typeface="楷体" panose="02010609060101010101" pitchFamily="49" charset="-122"/>
                <a:ea typeface="楷体" panose="02010609060101010101" pitchFamily="49" charset="-122"/>
                <a:cs typeface="黑体" panose="02010609060101010101" charset="-122"/>
              </a:rPr>
              <a:t>解</a:t>
            </a:r>
            <a:r>
              <a:rPr lang="en-US" altLang="zh-CN" sz="2800" b="1" dirty="0">
                <a:latin typeface="楷体" panose="02010609060101010101" pitchFamily="49" charset="-122"/>
                <a:ea typeface="楷体" panose="02010609060101010101" pitchFamily="49" charset="-122"/>
                <a:cs typeface="黑体" panose="02010609060101010101" charset="-122"/>
              </a:rPr>
              <a:t>:(1)</a:t>
            </a:r>
            <a:r>
              <a:rPr lang="zh-CN" altLang="en-US" sz="2800" b="1" dirty="0">
                <a:latin typeface="楷体" panose="02010609060101010101" pitchFamily="49" charset="-122"/>
                <a:ea typeface="楷体" panose="02010609060101010101" pitchFamily="49" charset="-122"/>
                <a:cs typeface="黑体" panose="02010609060101010101" charset="-122"/>
              </a:rPr>
              <a:t>需要</a:t>
            </a:r>
            <a:r>
              <a:rPr lang="en-US" altLang="zh-CN" sz="2800" b="1" dirty="0">
                <a:latin typeface="楷体" panose="02010609060101010101" pitchFamily="49" charset="-122"/>
                <a:ea typeface="楷体" panose="02010609060101010101" pitchFamily="49" charset="-122"/>
                <a:cs typeface="黑体" panose="02010609060101010101" charset="-122"/>
              </a:rPr>
              <a:t>2K×4b</a:t>
            </a:r>
            <a:r>
              <a:rPr lang="zh-CN" altLang="en-US" sz="2800" b="1" dirty="0">
                <a:latin typeface="楷体" panose="02010609060101010101" pitchFamily="49" charset="-122"/>
                <a:ea typeface="楷体" panose="02010609060101010101" pitchFamily="49" charset="-122"/>
                <a:cs typeface="黑体" panose="02010609060101010101" charset="-122"/>
              </a:rPr>
              <a:t>的芯片</a:t>
            </a:r>
            <a:r>
              <a:rPr lang="en-US" altLang="zh-CN" sz="2800" b="1" dirty="0">
                <a:latin typeface="楷体" panose="02010609060101010101" pitchFamily="49" charset="-122"/>
                <a:ea typeface="楷体" panose="02010609060101010101" pitchFamily="49" charset="-122"/>
                <a:cs typeface="黑体" panose="02010609060101010101" charset="-122"/>
              </a:rPr>
              <a:t>8</a:t>
            </a:r>
            <a:r>
              <a:rPr lang="zh-CN" altLang="en-US" sz="2800" b="1" dirty="0">
                <a:latin typeface="楷体" panose="02010609060101010101" pitchFamily="49" charset="-122"/>
                <a:ea typeface="楷体" panose="02010609060101010101" pitchFamily="49" charset="-122"/>
                <a:cs typeface="黑体" panose="02010609060101010101" charset="-122"/>
              </a:rPr>
              <a:t>片，</a:t>
            </a:r>
            <a:r>
              <a:rPr lang="en-US" altLang="zh-CN" sz="2800" b="1" dirty="0">
                <a:latin typeface="楷体" panose="02010609060101010101" pitchFamily="49" charset="-122"/>
                <a:ea typeface="楷体" panose="02010609060101010101" pitchFamily="49" charset="-122"/>
                <a:cs typeface="黑体" panose="02010609060101010101" charset="-122"/>
              </a:rPr>
              <a:t>2</a:t>
            </a:r>
            <a:r>
              <a:rPr lang="zh-CN" altLang="en-US" sz="2800" b="1" dirty="0">
                <a:latin typeface="楷体" panose="02010609060101010101" pitchFamily="49" charset="-122"/>
                <a:ea typeface="楷体" panose="02010609060101010101" pitchFamily="49" charset="-122"/>
                <a:cs typeface="黑体" panose="02010609060101010101" charset="-122"/>
              </a:rPr>
              <a:t>片</a:t>
            </a:r>
            <a:r>
              <a:rPr lang="en-US" altLang="zh-CN" sz="2800" b="1" dirty="0">
                <a:latin typeface="楷体" panose="02010609060101010101" pitchFamily="49" charset="-122"/>
                <a:ea typeface="楷体" panose="02010609060101010101" pitchFamily="49" charset="-122"/>
                <a:cs typeface="黑体" panose="02010609060101010101" charset="-122"/>
              </a:rPr>
              <a:t>2K×4b</a:t>
            </a:r>
            <a:r>
              <a:rPr lang="zh-CN" altLang="en-US" sz="2800" b="1" dirty="0">
                <a:latin typeface="楷体" panose="02010609060101010101" pitchFamily="49" charset="-122"/>
                <a:ea typeface="楷体" panose="02010609060101010101" pitchFamily="49" charset="-122"/>
                <a:cs typeface="黑体" panose="02010609060101010101" charset="-122"/>
              </a:rPr>
              <a:t>的芯片组成</a:t>
            </a:r>
            <a:br>
              <a:rPr lang="en-US" altLang="zh-CN" sz="2800" b="1" dirty="0">
                <a:latin typeface="楷体" panose="02010609060101010101" pitchFamily="49" charset="-122"/>
                <a:ea typeface="楷体" panose="02010609060101010101" pitchFamily="49" charset="-122"/>
                <a:cs typeface="黑体" panose="02010609060101010101" charset="-122"/>
              </a:rPr>
            </a:br>
            <a:r>
              <a:rPr lang="en-US" altLang="zh-CN" sz="2800" b="1" dirty="0">
                <a:latin typeface="楷体" panose="02010609060101010101" pitchFamily="49" charset="-122"/>
                <a:ea typeface="楷体" panose="02010609060101010101" pitchFamily="49" charset="-122"/>
                <a:cs typeface="黑体" panose="02010609060101010101" charset="-122"/>
              </a:rPr>
              <a:t>      </a:t>
            </a:r>
            <a:r>
              <a:rPr lang="zh-CN" altLang="en-US" sz="2800" b="1" dirty="0">
                <a:latin typeface="楷体" panose="02010609060101010101" pitchFamily="49" charset="-122"/>
                <a:ea typeface="楷体" panose="02010609060101010101" pitchFamily="49" charset="-122"/>
                <a:cs typeface="黑体" panose="02010609060101010101" charset="-122"/>
              </a:rPr>
              <a:t>一组</a:t>
            </a:r>
            <a:r>
              <a:rPr lang="en-US" altLang="zh-CN" sz="2800" b="1" dirty="0">
                <a:latin typeface="楷体" panose="02010609060101010101" pitchFamily="49" charset="-122"/>
                <a:ea typeface="楷体" panose="02010609060101010101" pitchFamily="49" charset="-122"/>
                <a:cs typeface="黑体" panose="02010609060101010101" charset="-122"/>
              </a:rPr>
              <a:t>2KB</a:t>
            </a:r>
            <a:r>
              <a:rPr lang="zh-CN" altLang="en-US" sz="2800" b="1" dirty="0">
                <a:latin typeface="楷体" panose="02010609060101010101" pitchFamily="49" charset="-122"/>
                <a:ea typeface="楷体" panose="02010609060101010101" pitchFamily="49" charset="-122"/>
                <a:cs typeface="黑体" panose="02010609060101010101" charset="-122"/>
              </a:rPr>
              <a:t>的芯片，共</a:t>
            </a:r>
            <a:r>
              <a:rPr lang="en-US" altLang="zh-CN" sz="2800" b="1" dirty="0">
                <a:latin typeface="楷体" panose="02010609060101010101" pitchFamily="49" charset="-122"/>
                <a:ea typeface="楷体" panose="02010609060101010101" pitchFamily="49" charset="-122"/>
                <a:cs typeface="黑体" panose="02010609060101010101" charset="-122"/>
              </a:rPr>
              <a:t>4</a:t>
            </a:r>
            <a:r>
              <a:rPr lang="zh-CN" altLang="en-US" sz="2800" b="1" dirty="0">
                <a:latin typeface="楷体" panose="02010609060101010101" pitchFamily="49" charset="-122"/>
                <a:ea typeface="楷体" panose="02010609060101010101" pitchFamily="49" charset="-122"/>
                <a:cs typeface="黑体" panose="02010609060101010101" charset="-122"/>
              </a:rPr>
              <a:t>组；</a:t>
            </a:r>
            <a:br>
              <a:rPr lang="en-US" altLang="zh-CN" sz="2800" b="1" dirty="0">
                <a:latin typeface="楷体" panose="02010609060101010101" pitchFamily="49" charset="-122"/>
                <a:ea typeface="楷体" panose="02010609060101010101" pitchFamily="49" charset="-122"/>
                <a:cs typeface="黑体" panose="02010609060101010101" charset="-122"/>
              </a:rPr>
            </a:br>
            <a:r>
              <a:rPr lang="en-US" altLang="zh-CN" sz="2800" b="1" dirty="0">
                <a:latin typeface="楷体" panose="02010609060101010101" pitchFamily="49" charset="-122"/>
                <a:ea typeface="楷体" panose="02010609060101010101" pitchFamily="49" charset="-122"/>
                <a:cs typeface="黑体" panose="02010609060101010101" charset="-122"/>
              </a:rPr>
              <a:t>   (2)</a:t>
            </a:r>
            <a:r>
              <a:rPr lang="zh-CN" altLang="en-US" sz="2800" b="1" dirty="0">
                <a:solidFill>
                  <a:schemeClr val="accent2"/>
                </a:solidFill>
                <a:latin typeface="楷体" panose="02010609060101010101" pitchFamily="49" charset="-122"/>
                <a:ea typeface="楷体" panose="02010609060101010101" pitchFamily="49" charset="-122"/>
                <a:cs typeface="黑体" panose="02010609060101010101" charset="-122"/>
              </a:rPr>
              <a:t>芯片地址的分配</a:t>
            </a:r>
            <a:r>
              <a:rPr lang="zh-CN" altLang="en-US" sz="2800" b="1" dirty="0">
                <a:latin typeface="楷体" panose="02010609060101010101" pitchFamily="49" charset="-122"/>
                <a:ea typeface="楷体" panose="02010609060101010101" pitchFamily="49" charset="-122"/>
                <a:cs typeface="黑体" panose="02010609060101010101" charset="-122"/>
              </a:rPr>
              <a:t>：</a:t>
            </a:r>
            <a:r>
              <a:rPr lang="en-US" altLang="zh-CN" sz="2800" b="1" dirty="0">
                <a:latin typeface="楷体" panose="02010609060101010101" pitchFamily="49" charset="-122"/>
                <a:ea typeface="楷体" panose="02010609060101010101" pitchFamily="49" charset="-122"/>
                <a:cs typeface="黑体" panose="02010609060101010101" charset="-122"/>
              </a:rPr>
              <a:t>2KB</a:t>
            </a:r>
            <a:r>
              <a:rPr lang="zh-CN" altLang="en-US" sz="2800" b="1" dirty="0">
                <a:latin typeface="楷体" panose="02010609060101010101" pitchFamily="49" charset="-122"/>
                <a:ea typeface="楷体" panose="02010609060101010101" pitchFamily="49" charset="-122"/>
                <a:cs typeface="黑体" panose="02010609060101010101" charset="-122"/>
              </a:rPr>
              <a:t>：</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0</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10</a:t>
            </a:r>
            <a:r>
              <a:rPr lang="zh-CN" altLang="en-US" sz="2800" b="1" dirty="0">
                <a:latin typeface="楷体" panose="02010609060101010101" pitchFamily="49" charset="-122"/>
                <a:ea typeface="楷体" panose="02010609060101010101" pitchFamily="49" charset="-122"/>
                <a:cs typeface="黑体" panose="02010609060101010101" charset="-122"/>
              </a:rPr>
              <a:t>；</a:t>
            </a: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463301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28</a:t>
            </a:fld>
            <a:endParaRPr lang="zh-CN" altLang="en-US"/>
          </a:p>
        </p:txBody>
      </p:sp>
      <mc:AlternateContent xmlns:mc="http://schemas.openxmlformats.org/markup-compatibility/2006" xmlns:a14="http://schemas.microsoft.com/office/drawing/2010/main">
        <mc:Choice Requires="a14">
          <p:sp>
            <p:nvSpPr>
              <p:cNvPr id="15" name="标题 1">
                <a:extLst>
                  <a:ext uri="{FF2B5EF4-FFF2-40B4-BE49-F238E27FC236}">
                    <a16:creationId xmlns:a16="http://schemas.microsoft.com/office/drawing/2014/main" id="{7BEA38FF-E1A2-4C5D-AAEA-ADCD87C0F177}"/>
                  </a:ext>
                </a:extLst>
              </p:cNvPr>
              <p:cNvSpPr txBox="1">
                <a:spLocks/>
              </p:cNvSpPr>
              <p:nvPr/>
            </p:nvSpPr>
            <p:spPr>
              <a:xfrm>
                <a:off x="80738" y="1036001"/>
                <a:ext cx="9001125" cy="5212132"/>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800" b="1" dirty="0">
                    <a:latin typeface="楷体" panose="02010609060101010101" pitchFamily="49" charset="-122"/>
                    <a:ea typeface="楷体" panose="02010609060101010101" pitchFamily="49" charset="-122"/>
                    <a:cs typeface="黑体" panose="02010609060101010101" charset="-122"/>
                    <a:sym typeface="+mn-ea"/>
                  </a:rPr>
                  <a:t>74LS138</a:t>
                </a:r>
                <a:r>
                  <a:rPr lang="zh-CN" altLang="en-US" sz="2800" b="1" dirty="0">
                    <a:latin typeface="楷体" panose="02010609060101010101" pitchFamily="49" charset="-122"/>
                    <a:ea typeface="楷体" panose="02010609060101010101" pitchFamily="49" charset="-122"/>
                    <a:cs typeface="黑体" panose="02010609060101010101" charset="-122"/>
                    <a:sym typeface="+mn-ea"/>
                  </a:rPr>
                  <a:t>译码器</a:t>
                </a:r>
                <a:r>
                  <a:rPr lang="zh-CN" altLang="en-US" sz="2800" b="1" dirty="0">
                    <a:latin typeface="楷体" panose="02010609060101010101" pitchFamily="49" charset="-122"/>
                    <a:ea typeface="楷体" panose="02010609060101010101" pitchFamily="49" charset="-122"/>
                    <a:cs typeface="黑体" panose="02010609060101010101" charset="-122"/>
                  </a:rPr>
                  <a:t>设置：由于地址范围在</a:t>
                </a:r>
                <a:r>
                  <a:rPr lang="en-US" altLang="zh-CN" sz="2800" b="1" dirty="0">
                    <a:latin typeface="楷体" panose="02010609060101010101" pitchFamily="49" charset="-122"/>
                    <a:ea typeface="楷体" panose="02010609060101010101" pitchFamily="49" charset="-122"/>
                    <a:cs typeface="黑体" panose="02010609060101010101" charset="-122"/>
                  </a:rPr>
                  <a:t>78000H~79FFFH</a:t>
                </a:r>
                <a:r>
                  <a:rPr lang="zh-CN" altLang="en-US" sz="2800" b="1" dirty="0">
                    <a:latin typeface="楷体" panose="02010609060101010101" pitchFamily="49" charset="-122"/>
                    <a:ea typeface="楷体" panose="02010609060101010101" pitchFamily="49" charset="-122"/>
                    <a:cs typeface="黑体" panose="02010609060101010101" charset="-122"/>
                  </a:rPr>
                  <a:t>之间，即为</a:t>
                </a:r>
                <a:r>
                  <a:rPr lang="en-US" altLang="zh-CN" sz="2800" b="1" dirty="0">
                    <a:latin typeface="楷体" panose="02010609060101010101" pitchFamily="49" charset="-122"/>
                    <a:ea typeface="楷体" panose="02010609060101010101" pitchFamily="49" charset="-122"/>
                    <a:cs typeface="黑体" panose="02010609060101010101" charset="-122"/>
                  </a:rPr>
                  <a:t>8K</a:t>
                </a:r>
                <a:r>
                  <a:rPr lang="zh-CN" altLang="en-US" sz="2800" b="1" dirty="0">
                    <a:latin typeface="楷体" panose="02010609060101010101" pitchFamily="49" charset="-122"/>
                    <a:ea typeface="楷体" panose="02010609060101010101" pitchFamily="49" charset="-122"/>
                    <a:cs typeface="黑体" panose="02010609060101010101" charset="-122"/>
                  </a:rPr>
                  <a:t>，也就是</a:t>
                </a:r>
                <a:r>
                  <a:rPr lang="en-US" altLang="zh-CN" sz="2800" b="1" dirty="0">
                    <a:latin typeface="楷体" panose="02010609060101010101" pitchFamily="49" charset="-122"/>
                    <a:ea typeface="楷体" panose="02010609060101010101" pitchFamily="49" charset="-122"/>
                    <a:cs typeface="黑体" panose="02010609060101010101" charset="-122"/>
                  </a:rPr>
                  <a:t>4</a:t>
                </a:r>
                <a:r>
                  <a:rPr lang="zh-CN" altLang="en-US" sz="2800" b="1" dirty="0">
                    <a:latin typeface="楷体" panose="02010609060101010101" pitchFamily="49" charset="-122"/>
                    <a:ea typeface="楷体" panose="02010609060101010101" pitchFamily="49" charset="-122"/>
                    <a:cs typeface="黑体" panose="02010609060101010101" charset="-122"/>
                  </a:rPr>
                  <a:t>组存储芯片都具有唯一的地址范围，因此，须采用</a:t>
                </a:r>
                <a:r>
                  <a:rPr lang="zh-CN" altLang="en-US" sz="2800" b="1" u="sng" dirty="0">
                    <a:solidFill>
                      <a:schemeClr val="accent2"/>
                    </a:solidFill>
                    <a:latin typeface="楷体" panose="02010609060101010101" pitchFamily="49" charset="-122"/>
                    <a:ea typeface="楷体" panose="02010609060101010101" pitchFamily="49" charset="-122"/>
                    <a:cs typeface="黑体" panose="02010609060101010101" charset="-122"/>
                  </a:rPr>
                  <a:t>全译码方式</a:t>
                </a:r>
                <a:r>
                  <a:rPr lang="en-US" altLang="zh-CN" sz="2800" b="1" u="sng" dirty="0">
                    <a:latin typeface="楷体" panose="02010609060101010101" pitchFamily="49" charset="-122"/>
                    <a:ea typeface="楷体" panose="02010609060101010101" pitchFamily="49" charset="-122"/>
                    <a:cs typeface="黑体" panose="02010609060101010101" charset="-122"/>
                  </a:rPr>
                  <a:t>:</a:t>
                </a:r>
                <a:endParaRPr lang="en-US" altLang="zh-CN" sz="2800" b="1" dirty="0">
                  <a:latin typeface="楷体" panose="02010609060101010101" pitchFamily="49" charset="-122"/>
                  <a:ea typeface="楷体" panose="02010609060101010101" pitchFamily="49" charset="-122"/>
                  <a:cs typeface="黑体" panose="02010609060101010101" charset="-122"/>
                  <a:sym typeface="+mn-ea"/>
                </a:endParaRPr>
              </a:p>
              <a:p>
                <a:pPr>
                  <a:lnSpc>
                    <a:spcPct val="120000"/>
                  </a:lnSpc>
                </a:pPr>
                <a:r>
                  <a:rPr lang="en-US" altLang="zh-CN" sz="2800" b="1" dirty="0">
                    <a:latin typeface="楷体" panose="02010609060101010101" pitchFamily="49" charset="-122"/>
                    <a:ea typeface="楷体" panose="02010609060101010101" pitchFamily="49" charset="-122"/>
                    <a:cs typeface="黑体" panose="02010609060101010101" charset="-122"/>
                    <a:sym typeface="+mn-ea"/>
                  </a:rPr>
                  <a:t>即</a:t>
                </a:r>
                <a:r>
                  <a:rPr lang="zh-CN" altLang="en-US" sz="2800" b="1" dirty="0">
                    <a:latin typeface="楷体" panose="02010609060101010101" pitchFamily="49" charset="-122"/>
                    <a:ea typeface="楷体" panose="02010609060101010101" pitchFamily="49" charset="-122"/>
                    <a:cs typeface="黑体" panose="02010609060101010101" charset="-122"/>
                    <a:sym typeface="+mn-ea"/>
                  </a:rPr>
                  <a:t>剩余的地址线：</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19</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11</a:t>
                </a:r>
                <a:r>
                  <a:rPr lang="zh-CN" altLang="en-US" sz="2800" b="1" dirty="0">
                    <a:latin typeface="楷体" panose="02010609060101010101" pitchFamily="49" charset="-122"/>
                    <a:ea typeface="楷体" panose="02010609060101010101" pitchFamily="49" charset="-122"/>
                    <a:cs typeface="黑体" panose="02010609060101010101" charset="-122"/>
                    <a:sym typeface="+mn-ea"/>
                  </a:rPr>
                  <a:t>中的</a:t>
                </a:r>
                <a:r>
                  <a:rPr lang="zh-CN" altLang="en-US" sz="2800" b="1" dirty="0">
                    <a:solidFill>
                      <a:schemeClr val="accent2"/>
                    </a:solidFill>
                    <a:latin typeface="楷体" panose="02010609060101010101" pitchFamily="49" charset="-122"/>
                    <a:ea typeface="楷体" panose="02010609060101010101" pitchFamily="49" charset="-122"/>
                    <a:cs typeface="黑体" panose="02010609060101010101" charset="-122"/>
                    <a:sym typeface="+mn-ea"/>
                  </a:rPr>
                  <a:t>全部线</a:t>
                </a:r>
                <a:r>
                  <a:rPr lang="zh-CN" altLang="en-US" sz="2800" b="1" dirty="0">
                    <a:latin typeface="楷体" panose="02010609060101010101" pitchFamily="49" charset="-122"/>
                    <a:ea typeface="楷体" panose="02010609060101010101" pitchFamily="49" charset="-122"/>
                    <a:cs typeface="黑体" panose="02010609060101010101" charset="-122"/>
                    <a:sym typeface="+mn-ea"/>
                  </a:rPr>
                  <a:t>选做为</a:t>
                </a:r>
                <a:r>
                  <a:rPr lang="en-US" altLang="zh-CN" sz="2800" b="1" dirty="0">
                    <a:latin typeface="楷体" panose="02010609060101010101" pitchFamily="49" charset="-122"/>
                    <a:ea typeface="楷体" panose="02010609060101010101" pitchFamily="49" charset="-122"/>
                    <a:cs typeface="黑体" panose="02010609060101010101" charset="-122"/>
                    <a:sym typeface="+mn-ea"/>
                  </a:rPr>
                  <a:t>74LS138</a:t>
                </a:r>
                <a:r>
                  <a:rPr lang="zh-CN" altLang="en-US" sz="2800" b="1" dirty="0">
                    <a:latin typeface="楷体" panose="02010609060101010101" pitchFamily="49" charset="-122"/>
                    <a:ea typeface="楷体" panose="02010609060101010101" pitchFamily="49" charset="-122"/>
                    <a:cs typeface="黑体" panose="02010609060101010101" charset="-122"/>
                    <a:sym typeface="+mn-ea"/>
                  </a:rPr>
                  <a:t>译码器的输入端、使能端，</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19</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11</a:t>
                </a:r>
                <a:r>
                  <a:rPr lang="zh-CN" altLang="en-US" sz="2800" b="1" dirty="0">
                    <a:latin typeface="楷体" panose="02010609060101010101" pitchFamily="49" charset="-122"/>
                    <a:ea typeface="楷体" panose="02010609060101010101" pitchFamily="49" charset="-122"/>
                    <a:cs typeface="黑体" panose="02010609060101010101" charset="-122"/>
                    <a:sym typeface="+mn-ea"/>
                  </a:rPr>
                  <a:t>是这样分配的：</a:t>
                </a:r>
                <a:endParaRPr lang="en-US" altLang="zh-CN" sz="2800" b="1" dirty="0">
                  <a:latin typeface="楷体" panose="02010609060101010101" pitchFamily="49" charset="-122"/>
                  <a:ea typeface="楷体" panose="02010609060101010101" pitchFamily="49" charset="-122"/>
                  <a:cs typeface="黑体" panose="02010609060101010101" charset="-122"/>
                  <a:sym typeface="+mn-ea"/>
                </a:endParaRPr>
              </a:p>
              <a:p>
                <a:pPr>
                  <a:lnSpc>
                    <a:spcPct val="120000"/>
                  </a:lnSpc>
                </a:pPr>
                <a:r>
                  <a:rPr lang="zh-CN" altLang="en-US" sz="2800" b="1" dirty="0">
                    <a:solidFill>
                      <a:schemeClr val="accent2"/>
                    </a:solidFill>
                    <a:latin typeface="楷体" panose="02010609060101010101" pitchFamily="49" charset="-122"/>
                    <a:ea typeface="楷体" panose="02010609060101010101" pitchFamily="49" charset="-122"/>
                    <a:sym typeface="+mn-ea"/>
                  </a:rPr>
                  <a:t>输入端</a:t>
                </a:r>
                <a:r>
                  <a:rPr lang="en-US" altLang="zh-CN" sz="2800" b="1" dirty="0">
                    <a:solidFill>
                      <a:schemeClr val="accent2"/>
                    </a:solidFill>
                    <a:latin typeface="楷体" panose="02010609060101010101" pitchFamily="49" charset="-122"/>
                    <a:ea typeface="楷体" panose="02010609060101010101" pitchFamily="49" charset="-122"/>
                    <a:sym typeface="+mn-ea"/>
                  </a:rPr>
                  <a:t>:</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ABC</a:t>
                </a:r>
                <a:r>
                  <a:rPr lang="zh-CN" altLang="en-US" sz="2800" b="1" dirty="0">
                    <a:latin typeface="楷体" panose="02010609060101010101" pitchFamily="49" charset="-122"/>
                    <a:ea typeface="楷体" panose="02010609060101010101" pitchFamily="49" charset="-122"/>
                    <a:cs typeface="黑体" panose="02010609060101010101" charset="-122"/>
                    <a:sym typeface="+mn-ea"/>
                  </a:rPr>
                  <a:t>分别接入</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11</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12</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13</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t>
                </a:r>
                <a:r>
                  <a:rPr lang="zh-CN" altLang="en-US" sz="2800" b="1" dirty="0">
                    <a:latin typeface="楷体" panose="02010609060101010101" pitchFamily="49" charset="-122"/>
                    <a:ea typeface="楷体" panose="02010609060101010101" pitchFamily="49" charset="-122"/>
                    <a:cs typeface="黑体" panose="02010609060101010101" charset="-122"/>
                    <a:sym typeface="+mn-ea"/>
                  </a:rPr>
                  <a:t>且</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13</a:t>
                </a:r>
                <a:r>
                  <a:rPr lang="en-US" altLang="zh-CN" sz="2800" b="1" dirty="0">
                    <a:latin typeface="楷体" panose="02010609060101010101" pitchFamily="49" charset="-122"/>
                    <a:ea typeface="楷体" panose="02010609060101010101" pitchFamily="49" charset="-122"/>
                    <a:cs typeface="黑体" panose="02010609060101010101" charset="-122"/>
                    <a:sym typeface="+mn-ea"/>
                  </a:rPr>
                  <a:t>=0</a:t>
                </a:r>
                <a:r>
                  <a:rPr lang="zh-CN" altLang="en-US" sz="2800" b="1" dirty="0">
                    <a:latin typeface="楷体" panose="02010609060101010101" pitchFamily="49" charset="-122"/>
                    <a:ea typeface="楷体" panose="02010609060101010101" pitchFamily="49" charset="-122"/>
                    <a:cs typeface="黑体" panose="02010609060101010101" charset="-122"/>
                    <a:sym typeface="+mn-ea"/>
                  </a:rPr>
                  <a:t>（恒定，四组芯片仅需两条地址线选择）</a:t>
                </a:r>
                <a:endParaRPr lang="en-US" altLang="zh-CN" sz="2800" b="1" dirty="0">
                  <a:latin typeface="楷体" panose="02010609060101010101" pitchFamily="49" charset="-122"/>
                  <a:ea typeface="楷体" panose="02010609060101010101" pitchFamily="49" charset="-122"/>
                  <a:cs typeface="黑体" panose="02010609060101010101" charset="-122"/>
                  <a:sym typeface="+mn-ea"/>
                </a:endParaRPr>
              </a:p>
              <a:p>
                <a:pPr>
                  <a:lnSpc>
                    <a:spcPct val="120000"/>
                  </a:lnSpc>
                </a:pPr>
                <a:r>
                  <a:rPr lang="zh-CN" altLang="en-US" sz="2800" b="1" dirty="0">
                    <a:solidFill>
                      <a:schemeClr val="accent2"/>
                    </a:solidFill>
                    <a:latin typeface="楷体" panose="02010609060101010101" pitchFamily="49" charset="-122"/>
                    <a:ea typeface="楷体" panose="02010609060101010101" pitchFamily="49" charset="-122"/>
                    <a:sym typeface="+mn-ea"/>
                  </a:rPr>
                  <a:t>使能端</a:t>
                </a:r>
                <a:r>
                  <a:rPr lang="en-US" altLang="zh-CN" sz="2800" b="1" dirty="0">
                    <a:solidFill>
                      <a:schemeClr val="accent2"/>
                    </a:solidFill>
                    <a:latin typeface="楷体" panose="02010609060101010101" pitchFamily="49" charset="-122"/>
                    <a:ea typeface="楷体" panose="02010609060101010101" pitchFamily="49" charset="-122"/>
                    <a:sym typeface="+mn-ea"/>
                  </a:rPr>
                  <a:t>:</a:t>
                </a:r>
                <a:r>
                  <a:rPr lang="en-US" altLang="zh-CN" sz="2800" b="1" dirty="0">
                    <a:latin typeface="楷体" panose="02010609060101010101" pitchFamily="49" charset="-122"/>
                    <a:ea typeface="楷体" panose="02010609060101010101" pitchFamily="49" charset="-122"/>
                    <a:cs typeface="黑体" panose="02010609060101010101" charset="-122"/>
                    <a:sym typeface="+mn-ea"/>
                  </a:rPr>
                  <a:t>G</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a:t>
                </a:r>
                <a:r>
                  <a:rPr lang="en-US" altLang="zh-CN" sz="2800" b="1" dirty="0">
                    <a:latin typeface="楷体" panose="02010609060101010101" pitchFamily="49" charset="-122"/>
                    <a:ea typeface="楷体" panose="02010609060101010101" pitchFamily="49" charset="-122"/>
                    <a:cs typeface="黑体" panose="02010609060101010101" charset="-122"/>
                    <a:sym typeface="+mn-ea"/>
                  </a:rPr>
                  <a:t>:1(</a:t>
                </a:r>
                <a:r>
                  <a:rPr lang="zh-CN" altLang="en-US" sz="2800" b="1" dirty="0">
                    <a:latin typeface="楷体" panose="02010609060101010101" pitchFamily="49" charset="-122"/>
                    <a:ea typeface="楷体" panose="02010609060101010101" pitchFamily="49" charset="-122"/>
                    <a:cs typeface="黑体" panose="02010609060101010101" charset="-122"/>
                    <a:sym typeface="+mn-ea"/>
                  </a:rPr>
                  <a:t>恒定</a:t>
                </a:r>
                <a:r>
                  <a:rPr lang="en-US" altLang="zh-CN" sz="2800" b="1" dirty="0">
                    <a:latin typeface="楷体" panose="02010609060101010101" pitchFamily="49" charset="-122"/>
                    <a:ea typeface="楷体" panose="02010609060101010101" pitchFamily="49" charset="-122"/>
                    <a:cs typeface="黑体" panose="02010609060101010101" charset="-122"/>
                    <a:sym typeface="+mn-ea"/>
                  </a:rPr>
                  <a:t>), </a:t>
                </a:r>
                <a:r>
                  <a:rPr lang="zh-CN" altLang="en-US" sz="2800" b="1" dirty="0">
                    <a:latin typeface="楷体" panose="02010609060101010101" pitchFamily="49" charset="-122"/>
                    <a:ea typeface="楷体" panose="02010609060101010101" pitchFamily="49" charset="-122"/>
                    <a:cs typeface="黑体" panose="02010609060101010101" charset="-122"/>
                    <a:sym typeface="+mn-ea"/>
                  </a:rPr>
                  <a:t>连接</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t>
                </a:r>
                <a:r>
                  <a:rPr lang="zh-CN" altLang="en-US" sz="2800" b="1" dirty="0">
                    <a:ea typeface="楷体" panose="02010609060101010101" pitchFamily="49" charset="-122"/>
                  </a:rPr>
                  <a:t> </a:t>
                </a:r>
                <a14:m>
                  <m:oMath xmlns:m="http://schemas.openxmlformats.org/officeDocument/2006/math">
                    <m:acc>
                      <m:accPr>
                        <m:chr m:val="̅"/>
                        <m:ctrlPr>
                          <a:rPr lang="zh-CN" altLang="en-US" sz="2800" b="1" i="1">
                            <a:latin typeface="Cambria Math" panose="02040503050406030204" pitchFamily="18" charset="0"/>
                            <a:ea typeface="楷体" panose="02010609060101010101" pitchFamily="49" charset="-122"/>
                          </a:rPr>
                        </m:ctrlPr>
                      </m:accPr>
                      <m:e>
                        <m:r>
                          <a:rPr lang="en-US" altLang="zh-CN" sz="2800" b="1" i="1" smtClean="0">
                            <a:latin typeface="Cambria Math" panose="02040503050406030204" pitchFamily="18" charset="0"/>
                            <a:ea typeface="楷体" panose="02010609060101010101" pitchFamily="49" charset="-122"/>
                          </a:rPr>
                          <m:t>𝑴</m:t>
                        </m:r>
                        <m:r>
                          <a:rPr lang="en-US" altLang="zh-CN" sz="2800" b="1" i="1">
                            <a:latin typeface="Cambria Math" panose="02040503050406030204" pitchFamily="18" charset="0"/>
                            <a:ea typeface="楷体" panose="02010609060101010101" pitchFamily="49" charset="-122"/>
                          </a:rPr>
                          <m:t>𝑬</m:t>
                        </m:r>
                        <m:r>
                          <a:rPr lang="en-US" altLang="zh-CN" sz="2800" b="1" i="1" smtClean="0">
                            <a:latin typeface="Cambria Math" panose="02040503050406030204" pitchFamily="18" charset="0"/>
                            <a:ea typeface="楷体" panose="02010609060101010101" pitchFamily="49" charset="-122"/>
                          </a:rPr>
                          <m:t>𝑴𝑹</m:t>
                        </m:r>
                      </m:e>
                    </m:acc>
                    <m:r>
                      <a:rPr lang="zh-CN" altLang="en-US" sz="2800" b="1" i="1">
                        <a:latin typeface="Cambria Math" panose="02040503050406030204" pitchFamily="18" charset="0"/>
                        <a:ea typeface="楷体" panose="02010609060101010101" pitchFamily="49" charset="-122"/>
                      </a:rPr>
                      <m:t>、</m:t>
                    </m:r>
                    <m:acc>
                      <m:accPr>
                        <m:chr m:val="̅"/>
                        <m:ctrlPr>
                          <a:rPr lang="zh-CN" altLang="en-US" sz="2800" b="1" i="1">
                            <a:latin typeface="Cambria Math" panose="02040503050406030204" pitchFamily="18" charset="0"/>
                            <a:ea typeface="楷体" panose="02010609060101010101" pitchFamily="49" charset="-122"/>
                          </a:rPr>
                        </m:ctrlPr>
                      </m:accPr>
                      <m:e>
                        <m:r>
                          <a:rPr lang="en-US" altLang="zh-CN" sz="2800" b="1" i="1" smtClean="0">
                            <a:latin typeface="Cambria Math" panose="02040503050406030204" pitchFamily="18" charset="0"/>
                            <a:ea typeface="楷体" panose="02010609060101010101" pitchFamily="49" charset="-122"/>
                          </a:rPr>
                          <m:t>𝑴</m:t>
                        </m:r>
                        <m:r>
                          <a:rPr lang="en-US" altLang="zh-CN" sz="2800" b="1" i="1">
                            <a:latin typeface="Cambria Math" panose="02040503050406030204" pitchFamily="18" charset="0"/>
                            <a:ea typeface="楷体" panose="02010609060101010101" pitchFamily="49" charset="-122"/>
                          </a:rPr>
                          <m:t>𝑬</m:t>
                        </m:r>
                        <m:r>
                          <a:rPr lang="en-US" altLang="zh-CN" sz="2800" b="1" i="1" smtClean="0">
                            <a:latin typeface="Cambria Math" panose="02040503050406030204" pitchFamily="18" charset="0"/>
                            <a:ea typeface="楷体" panose="02010609060101010101" pitchFamily="49" charset="-122"/>
                          </a:rPr>
                          <m:t>𝑴𝑾</m:t>
                        </m:r>
                      </m:e>
                    </m:acc>
                  </m:oMath>
                </a14:m>
                <a:br>
                  <a:rPr lang="en-US" altLang="zh-CN" sz="2800" b="1" dirty="0">
                    <a:latin typeface="楷体" panose="02010609060101010101" pitchFamily="49" charset="-122"/>
                    <a:ea typeface="楷体" panose="02010609060101010101" pitchFamily="49" charset="-122"/>
                    <a:cs typeface="黑体" panose="02010609060101010101" charset="-122"/>
                    <a:sym typeface="+mn-ea"/>
                  </a:rPr>
                </a:br>
                <a:r>
                  <a:rPr lang="en-US" altLang="zh-CN" sz="2800" b="1" dirty="0">
                    <a:latin typeface="楷体" panose="02010609060101010101" pitchFamily="49" charset="-122"/>
                    <a:ea typeface="楷体" panose="02010609060101010101" pitchFamily="49" charset="-122"/>
                    <a:cs typeface="黑体" panose="02010609060101010101" charset="-122"/>
                    <a:sym typeface="+mn-ea"/>
                  </a:rPr>
                  <a:t>            </a:t>
                </a:r>
                <a14:m>
                  <m:oMath xmlns:m="http://schemas.openxmlformats.org/officeDocument/2006/math">
                    <m:acc>
                      <m:accPr>
                        <m:chr m:val="̅"/>
                        <m:ctrlPr>
                          <a:rPr lang="en-US" altLang="zh-CN" sz="2800" b="1" i="1" smtClean="0">
                            <a:latin typeface="Cambria Math" panose="02040503050406030204" pitchFamily="18" charset="0"/>
                            <a:ea typeface="楷体" panose="02010609060101010101" pitchFamily="49" charset="-122"/>
                            <a:sym typeface="+mn-ea"/>
                          </a:rPr>
                        </m:ctrlPr>
                      </m:accPr>
                      <m:e>
                        <m:r>
                          <a:rPr lang="en-US" altLang="zh-CN" sz="2800" b="1" i="1" dirty="0">
                            <a:latin typeface="Cambria Math" panose="02040503050406030204" pitchFamily="18" charset="0"/>
                            <a:ea typeface="楷体" panose="02010609060101010101" pitchFamily="49" charset="-122"/>
                            <a:cs typeface="黑体" panose="02010609060101010101" charset="-122"/>
                            <a:sym typeface="+mn-ea"/>
                          </a:rPr>
                          <m:t>𝑮</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𝟐</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𝑨</m:t>
                        </m:r>
                      </m:e>
                    </m:acc>
                  </m:oMath>
                </a14:m>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19</a:t>
                </a:r>
                <a:r>
                  <a:rPr lang="en-US" altLang="zh-CN" sz="2800" b="1" dirty="0">
                    <a:latin typeface="楷体" panose="02010609060101010101" pitchFamily="49" charset="-122"/>
                    <a:ea typeface="楷体" panose="02010609060101010101" pitchFamily="49" charset="-122"/>
                    <a:cs typeface="黑体" panose="02010609060101010101" charset="-122"/>
                    <a:sym typeface="+mn-ea"/>
                  </a:rPr>
                  <a:t> 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14</a:t>
                </a:r>
                <a:r>
                  <a:rPr lang="en-US" altLang="zh-CN" sz="2800" b="1" dirty="0">
                    <a:latin typeface="楷体" panose="02010609060101010101" pitchFamily="49" charset="-122"/>
                    <a:ea typeface="楷体" panose="02010609060101010101" pitchFamily="49" charset="-122"/>
                    <a:cs typeface="黑体" panose="02010609060101010101" charset="-122"/>
                    <a:sym typeface="+mn-ea"/>
                  </a:rPr>
                  <a:t>=00</a:t>
                </a:r>
              </a:p>
              <a:p>
                <a:pPr>
                  <a:lnSpc>
                    <a:spcPct val="120000"/>
                  </a:lnSpc>
                </a:pPr>
                <a:r>
                  <a:rPr lang="en-US" altLang="zh-CN" sz="2800" b="1" dirty="0">
                    <a:latin typeface="楷体" panose="02010609060101010101" pitchFamily="49" charset="-122"/>
                    <a:ea typeface="楷体" panose="02010609060101010101" pitchFamily="49" charset="-122"/>
                    <a:sym typeface="+mn-ea"/>
                  </a:rPr>
                  <a:t>            </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sym typeface="+mn-ea"/>
                          </a:rPr>
                        </m:ctrlPr>
                      </m:accPr>
                      <m:e>
                        <m:r>
                          <a:rPr lang="en-US" altLang="zh-CN" sz="2800" b="1" i="1" dirty="0">
                            <a:latin typeface="Cambria Math" panose="02040503050406030204" pitchFamily="18" charset="0"/>
                            <a:ea typeface="楷体" panose="02010609060101010101" pitchFamily="49" charset="-122"/>
                            <a:cs typeface="黑体" panose="02010609060101010101" charset="-122"/>
                            <a:sym typeface="+mn-ea"/>
                          </a:rPr>
                          <m:t>𝑮</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𝟐</m:t>
                        </m:r>
                        <m:r>
                          <a:rPr lang="en-US" altLang="zh-CN" sz="2800" b="1" i="1" baseline="-25000" dirty="0" smtClean="0">
                            <a:latin typeface="Cambria Math" panose="02040503050406030204" pitchFamily="18" charset="0"/>
                            <a:ea typeface="楷体" panose="02010609060101010101" pitchFamily="49" charset="-122"/>
                            <a:cs typeface="黑体" panose="02010609060101010101" charset="-122"/>
                            <a:sym typeface="+mn-ea"/>
                          </a:rPr>
                          <m:t>𝑩</m:t>
                        </m:r>
                      </m:e>
                    </m:acc>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 </m:t>
                    </m:r>
                  </m:oMath>
                </a14:m>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18</a:t>
                </a:r>
                <a:r>
                  <a:rPr lang="en-US" altLang="zh-CN" sz="2800" b="1" dirty="0">
                    <a:latin typeface="楷体" panose="02010609060101010101" pitchFamily="49" charset="-122"/>
                    <a:ea typeface="楷体" panose="02010609060101010101" pitchFamily="49" charset="-122"/>
                    <a:cs typeface="黑体" panose="02010609060101010101" charset="-122"/>
                    <a:sym typeface="+mn-ea"/>
                  </a:rPr>
                  <a:t> 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17</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16</a:t>
                </a:r>
                <a:r>
                  <a:rPr lang="en-US" altLang="zh-CN" sz="2800" b="1" dirty="0">
                    <a:latin typeface="楷体" panose="02010609060101010101" pitchFamily="49" charset="-122"/>
                    <a:ea typeface="楷体" panose="02010609060101010101" pitchFamily="49" charset="-122"/>
                    <a:cs typeface="黑体" panose="02010609060101010101" charset="-122"/>
                    <a:sym typeface="+mn-ea"/>
                  </a:rPr>
                  <a:t> 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15</a:t>
                </a:r>
                <a:r>
                  <a:rPr lang="en-US" altLang="zh-CN" sz="2800" b="1" dirty="0">
                    <a:latin typeface="楷体" panose="02010609060101010101" pitchFamily="49" charset="-122"/>
                    <a:ea typeface="楷体" panose="02010609060101010101" pitchFamily="49" charset="-122"/>
                    <a:cs typeface="黑体" panose="02010609060101010101" charset="-122"/>
                    <a:sym typeface="+mn-ea"/>
                  </a:rPr>
                  <a:t>=1111</a:t>
                </a:r>
                <a:endParaRPr lang="zh-CN" altLang="en-US" sz="2800" b="1" dirty="0">
                  <a:latin typeface="楷体" panose="02010609060101010101" pitchFamily="49" charset="-122"/>
                  <a:ea typeface="楷体" panose="02010609060101010101" pitchFamily="49" charset="-122"/>
                  <a:cs typeface="黑体" panose="02010609060101010101" charset="-122"/>
                </a:endParaRPr>
              </a:p>
            </p:txBody>
          </p:sp>
        </mc:Choice>
        <mc:Fallback xmlns="">
          <p:sp>
            <p:nvSpPr>
              <p:cNvPr id="15" name="标题 1">
                <a:extLst>
                  <a:ext uri="{FF2B5EF4-FFF2-40B4-BE49-F238E27FC236}">
                    <a16:creationId xmlns:a16="http://schemas.microsoft.com/office/drawing/2014/main" id="{7BEA38FF-E1A2-4C5D-AAEA-ADCD87C0F177}"/>
                  </a:ext>
                </a:extLst>
              </p:cNvPr>
              <p:cNvSpPr txBox="1">
                <a:spLocks noRot="1" noChangeAspect="1" noMove="1" noResize="1" noEditPoints="1" noAdjustHandles="1" noChangeArrowheads="1" noChangeShapeType="1" noTextEdit="1"/>
              </p:cNvSpPr>
              <p:nvPr/>
            </p:nvSpPr>
            <p:spPr>
              <a:xfrm>
                <a:off x="80738" y="1036001"/>
                <a:ext cx="9001125" cy="5212132"/>
              </a:xfrm>
              <a:prstGeom prst="rect">
                <a:avLst/>
              </a:prstGeom>
              <a:blipFill>
                <a:blip r:embed="rId5"/>
                <a:stretch>
                  <a:fillRect l="-1354" t="-351" r="-4604" b="-24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64925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wipe(left)">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wipe(left)">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wipe(left)">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wipe(left)">
                                      <p:cBhvr>
                                        <p:cTn id="27"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29</a:t>
            </a:fld>
            <a:endParaRPr lang="zh-CN" altLang="en-US"/>
          </a:p>
        </p:txBody>
      </p:sp>
      <p:sp>
        <p:nvSpPr>
          <p:cNvPr id="12" name="标题 1">
            <a:extLst>
              <a:ext uri="{FF2B5EF4-FFF2-40B4-BE49-F238E27FC236}">
                <a16:creationId xmlns:a16="http://schemas.microsoft.com/office/drawing/2014/main" id="{4F01BD3C-D12B-47BE-8901-5C194A8CB9CC}"/>
              </a:ext>
            </a:extLst>
          </p:cNvPr>
          <p:cNvSpPr>
            <a:spLocks noGrp="1"/>
          </p:cNvSpPr>
          <p:nvPr>
            <p:ph type="title"/>
          </p:nvPr>
        </p:nvSpPr>
        <p:spPr>
          <a:xfrm>
            <a:off x="163540" y="5591488"/>
            <a:ext cx="4165096" cy="480131"/>
          </a:xfrm>
        </p:spPr>
        <p:txBody>
          <a:bodyPr wrap="square">
            <a:spAutoFit/>
          </a:bodyPr>
          <a:lstStyle/>
          <a:p>
            <a:pPr algn="l"/>
            <a:r>
              <a:rPr lang="zh-CN" altLang="en-US" sz="2800" b="1" dirty="0">
                <a:latin typeface="楷体" panose="02010609060101010101" pitchFamily="49" charset="-122"/>
                <a:ea typeface="楷体" panose="02010609060101010101" pitchFamily="49" charset="-122"/>
                <a:cs typeface="黑体" panose="02010609060101010101" charset="-122"/>
              </a:rPr>
              <a:t>范围为</a:t>
            </a:r>
            <a:r>
              <a:rPr lang="en-US" altLang="zh-CN" sz="2800" b="1" dirty="0" err="1">
                <a:latin typeface="楷体" panose="02010609060101010101" pitchFamily="49" charset="-122"/>
                <a:ea typeface="楷体" panose="02010609060101010101" pitchFamily="49" charset="-122"/>
                <a:cs typeface="黑体" panose="02010609060101010101" charset="-122"/>
                <a:sym typeface="+mn-ea"/>
              </a:rPr>
              <a:t>78000H~79FFF</a:t>
            </a:r>
            <a:r>
              <a:rPr lang="zh-CN" altLang="en-US" sz="2800" b="1" dirty="0">
                <a:latin typeface="楷体" panose="02010609060101010101" pitchFamily="49" charset="-122"/>
                <a:ea typeface="楷体" panose="02010609060101010101" pitchFamily="49" charset="-122"/>
                <a:cs typeface="黑体" panose="02010609060101010101" charset="-122"/>
              </a:rPr>
              <a:t>：</a:t>
            </a:r>
            <a:r>
              <a:rPr lang="en-US" altLang="zh-CN" sz="2800" b="1" dirty="0">
                <a:latin typeface="楷体" panose="02010609060101010101" pitchFamily="49" charset="-122"/>
                <a:ea typeface="楷体" panose="02010609060101010101" pitchFamily="49" charset="-122"/>
                <a:cs typeface="黑体" panose="02010609060101010101" charset="-122"/>
              </a:rPr>
              <a:t>8K</a:t>
            </a:r>
            <a:endParaRPr lang="zh-CN" altLang="en-US" sz="2800" b="1" dirty="0">
              <a:latin typeface="楷体" panose="02010609060101010101" pitchFamily="49" charset="-122"/>
              <a:ea typeface="楷体" panose="02010609060101010101" pitchFamily="49" charset="-122"/>
            </a:endParaRPr>
          </a:p>
        </p:txBody>
      </p:sp>
      <p:graphicFrame>
        <p:nvGraphicFramePr>
          <p:cNvPr id="13" name="表格 12">
            <a:extLst>
              <a:ext uri="{FF2B5EF4-FFF2-40B4-BE49-F238E27FC236}">
                <a16:creationId xmlns:a16="http://schemas.microsoft.com/office/drawing/2014/main" id="{6E213B18-EAD0-44E6-829B-6D27E952D33E}"/>
              </a:ext>
            </a:extLst>
          </p:cNvPr>
          <p:cNvGraphicFramePr>
            <a:graphicFrameLocks noGrp="1"/>
          </p:cNvGraphicFramePr>
          <p:nvPr>
            <p:extLst>
              <p:ext uri="{D42A27DB-BD31-4B8C-83A1-F6EECF244321}">
                <p14:modId xmlns:p14="http://schemas.microsoft.com/office/powerpoint/2010/main" val="3914486771"/>
              </p:ext>
            </p:extLst>
          </p:nvPr>
        </p:nvGraphicFramePr>
        <p:xfrm>
          <a:off x="31302" y="2251290"/>
          <a:ext cx="9144003" cy="3039615"/>
        </p:xfrm>
        <a:graphic>
          <a:graphicData uri="http://schemas.openxmlformats.org/drawingml/2006/table">
            <a:tbl>
              <a:tblPr firstRow="1" bandRow="1">
                <a:tableStyleId>{F5AB1C69-6EDB-4FF4-983F-18BD219EF322}</a:tableStyleId>
              </a:tblPr>
              <a:tblGrid>
                <a:gridCol w="594724">
                  <a:extLst>
                    <a:ext uri="{9D8B030D-6E8A-4147-A177-3AD203B41FA5}">
                      <a16:colId xmlns:a16="http://schemas.microsoft.com/office/drawing/2014/main" val="20000"/>
                    </a:ext>
                  </a:extLst>
                </a:gridCol>
                <a:gridCol w="561846">
                  <a:extLst>
                    <a:ext uri="{9D8B030D-6E8A-4147-A177-3AD203B41FA5}">
                      <a16:colId xmlns:a16="http://schemas.microsoft.com/office/drawing/2014/main" val="20001"/>
                    </a:ext>
                  </a:extLst>
                </a:gridCol>
                <a:gridCol w="607120">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576064">
                  <a:extLst>
                    <a:ext uri="{9D8B030D-6E8A-4147-A177-3AD203B41FA5}">
                      <a16:colId xmlns:a16="http://schemas.microsoft.com/office/drawing/2014/main" val="20005"/>
                    </a:ext>
                  </a:extLst>
                </a:gridCol>
                <a:gridCol w="575945">
                  <a:extLst>
                    <a:ext uri="{9D8B030D-6E8A-4147-A177-3AD203B41FA5}">
                      <a16:colId xmlns:a16="http://schemas.microsoft.com/office/drawing/2014/main" val="20006"/>
                    </a:ext>
                  </a:extLst>
                </a:gridCol>
                <a:gridCol w="576183">
                  <a:extLst>
                    <a:ext uri="{9D8B030D-6E8A-4147-A177-3AD203B41FA5}">
                      <a16:colId xmlns:a16="http://schemas.microsoft.com/office/drawing/2014/main" val="20007"/>
                    </a:ext>
                  </a:extLst>
                </a:gridCol>
                <a:gridCol w="566887">
                  <a:extLst>
                    <a:ext uri="{9D8B030D-6E8A-4147-A177-3AD203B41FA5}">
                      <a16:colId xmlns:a16="http://schemas.microsoft.com/office/drawing/2014/main" val="20008"/>
                    </a:ext>
                  </a:extLst>
                </a:gridCol>
                <a:gridCol w="520391">
                  <a:extLst>
                    <a:ext uri="{9D8B030D-6E8A-4147-A177-3AD203B41FA5}">
                      <a16:colId xmlns:a16="http://schemas.microsoft.com/office/drawing/2014/main" val="20009"/>
                    </a:ext>
                  </a:extLst>
                </a:gridCol>
                <a:gridCol w="371708">
                  <a:extLst>
                    <a:ext uri="{9D8B030D-6E8A-4147-A177-3AD203B41FA5}">
                      <a16:colId xmlns:a16="http://schemas.microsoft.com/office/drawing/2014/main" val="20010"/>
                    </a:ext>
                  </a:extLst>
                </a:gridCol>
                <a:gridCol w="223025">
                  <a:extLst>
                    <a:ext uri="{9D8B030D-6E8A-4147-A177-3AD203B41FA5}">
                      <a16:colId xmlns:a16="http://schemas.microsoft.com/office/drawing/2014/main" val="20011"/>
                    </a:ext>
                  </a:extLst>
                </a:gridCol>
                <a:gridCol w="371708">
                  <a:extLst>
                    <a:ext uri="{9D8B030D-6E8A-4147-A177-3AD203B41FA5}">
                      <a16:colId xmlns:a16="http://schemas.microsoft.com/office/drawing/2014/main" val="20012"/>
                    </a:ext>
                  </a:extLst>
                </a:gridCol>
                <a:gridCol w="297366">
                  <a:extLst>
                    <a:ext uri="{9D8B030D-6E8A-4147-A177-3AD203B41FA5}">
                      <a16:colId xmlns:a16="http://schemas.microsoft.com/office/drawing/2014/main" val="20013"/>
                    </a:ext>
                  </a:extLst>
                </a:gridCol>
                <a:gridCol w="297366">
                  <a:extLst>
                    <a:ext uri="{9D8B030D-6E8A-4147-A177-3AD203B41FA5}">
                      <a16:colId xmlns:a16="http://schemas.microsoft.com/office/drawing/2014/main" val="20014"/>
                    </a:ext>
                  </a:extLst>
                </a:gridCol>
                <a:gridCol w="291058">
                  <a:extLst>
                    <a:ext uri="{9D8B030D-6E8A-4147-A177-3AD203B41FA5}">
                      <a16:colId xmlns:a16="http://schemas.microsoft.com/office/drawing/2014/main" val="20015"/>
                    </a:ext>
                  </a:extLst>
                </a:gridCol>
                <a:gridCol w="215030">
                  <a:extLst>
                    <a:ext uri="{9D8B030D-6E8A-4147-A177-3AD203B41FA5}">
                      <a16:colId xmlns:a16="http://schemas.microsoft.com/office/drawing/2014/main" val="20016"/>
                    </a:ext>
                  </a:extLst>
                </a:gridCol>
                <a:gridCol w="215030">
                  <a:extLst>
                    <a:ext uri="{9D8B030D-6E8A-4147-A177-3AD203B41FA5}">
                      <a16:colId xmlns:a16="http://schemas.microsoft.com/office/drawing/2014/main" val="20017"/>
                    </a:ext>
                  </a:extLst>
                </a:gridCol>
                <a:gridCol w="457200">
                  <a:extLst>
                    <a:ext uri="{9D8B030D-6E8A-4147-A177-3AD203B41FA5}">
                      <a16:colId xmlns:a16="http://schemas.microsoft.com/office/drawing/2014/main" val="20018"/>
                    </a:ext>
                  </a:extLst>
                </a:gridCol>
                <a:gridCol w="457200">
                  <a:extLst>
                    <a:ext uri="{9D8B030D-6E8A-4147-A177-3AD203B41FA5}">
                      <a16:colId xmlns:a16="http://schemas.microsoft.com/office/drawing/2014/main" val="20019"/>
                    </a:ext>
                  </a:extLst>
                </a:gridCol>
              </a:tblGrid>
              <a:tr h="36385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19</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18</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17</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16</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15</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14</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13</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12</a:t>
                      </a:r>
                      <a:endParaRPr lang="zh-CN" altLang="en-US" dirty="0">
                        <a:solidFill>
                          <a:srgbClr val="000000"/>
                        </a:solidFill>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11</a:t>
                      </a:r>
                      <a:endParaRPr lang="zh-CN" altLang="en-US" dirty="0">
                        <a:solidFill>
                          <a:srgbClr val="000000"/>
                        </a:solidFill>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70C0"/>
                          </a:solidFill>
                        </a:rPr>
                        <a:t>A</a:t>
                      </a:r>
                      <a:r>
                        <a:rPr lang="en-US" altLang="zh-CN" baseline="-25000" dirty="0">
                          <a:solidFill>
                            <a:srgbClr val="0070C0"/>
                          </a:solidFill>
                        </a:rPr>
                        <a:t>10</a:t>
                      </a:r>
                      <a:endParaRPr lang="zh-CN" altLang="en-US" dirty="0">
                        <a:solidFill>
                          <a:srgbClr val="0070C0"/>
                        </a:solidFill>
                      </a:endParaRPr>
                    </a:p>
                    <a:p>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70C0"/>
                          </a:solidFill>
                        </a:rPr>
                        <a:t>A</a:t>
                      </a:r>
                      <a:r>
                        <a:rPr lang="en-US" altLang="zh-CN" baseline="-25000" dirty="0">
                          <a:solidFill>
                            <a:srgbClr val="0070C0"/>
                          </a:solidFill>
                        </a:rPr>
                        <a:t>1</a:t>
                      </a:r>
                      <a:endParaRPr lang="zh-CN" altLang="en-US" dirty="0">
                        <a:solidFill>
                          <a:srgbClr val="0070C0"/>
                        </a:solidFill>
                      </a:endParaRPr>
                    </a:p>
                    <a:p>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70C0"/>
                          </a:solidFill>
                        </a:rPr>
                        <a:t>A</a:t>
                      </a:r>
                      <a:r>
                        <a:rPr lang="en-US" altLang="zh-CN" baseline="-25000" dirty="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5820">
                <a:tc>
                  <a:txBody>
                    <a:bodyPr/>
                    <a:lstStyle/>
                    <a:p>
                      <a:r>
                        <a:rPr lang="en-US" altLang="zh-CN" dirty="0">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4056">
                <a:tc>
                  <a:txBody>
                    <a:bodyPr/>
                    <a:lstStyle/>
                    <a:p>
                      <a:r>
                        <a:rPr lang="en-US" altLang="zh-CN" dirty="0">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3555">
                <a:tc>
                  <a:txBody>
                    <a:bodyPr/>
                    <a:lstStyle/>
                    <a:p>
                      <a:r>
                        <a:rPr lang="en-US" altLang="zh-CN" dirty="0">
                          <a:solidFill>
                            <a:srgbClr val="00B05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B05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2048">
                <a:tc>
                  <a:txBody>
                    <a:bodyPr/>
                    <a:lstStyle/>
                    <a:p>
                      <a:r>
                        <a:rPr lang="en-US" altLang="zh-CN" dirty="0">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04056">
                <a:tc>
                  <a:txBody>
                    <a:bodyPr/>
                    <a:lstStyle/>
                    <a:p>
                      <a:r>
                        <a:rPr lang="en-US" altLang="zh-CN" dirty="0">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16" name="标题 1">
                <a:extLst>
                  <a:ext uri="{FF2B5EF4-FFF2-40B4-BE49-F238E27FC236}">
                    <a16:creationId xmlns:a16="http://schemas.microsoft.com/office/drawing/2014/main" id="{CB274EB6-2E05-4829-84C3-9D95602E8C5B}"/>
                  </a:ext>
                </a:extLst>
              </p:cNvPr>
              <p:cNvSpPr txBox="1">
                <a:spLocks/>
              </p:cNvSpPr>
              <p:nvPr/>
            </p:nvSpPr>
            <p:spPr>
              <a:xfrm>
                <a:off x="163540" y="786381"/>
                <a:ext cx="9144001" cy="1285352"/>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sym typeface="+mn-ea"/>
                          </a:rPr>
                        </m:ctrlPr>
                      </m:accPr>
                      <m:e>
                        <m:r>
                          <a:rPr lang="en-US" altLang="zh-CN" sz="2800" b="1" i="1" dirty="0">
                            <a:latin typeface="Cambria Math" panose="02040503050406030204" pitchFamily="18" charset="0"/>
                            <a:ea typeface="楷体" panose="02010609060101010101" pitchFamily="49" charset="-122"/>
                            <a:cs typeface="黑体" panose="02010609060101010101" charset="-122"/>
                            <a:sym typeface="+mn-ea"/>
                          </a:rPr>
                          <m:t>𝑮</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𝟐</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𝑨</m:t>
                        </m:r>
                      </m:e>
                    </m:acc>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 </m:t>
                    </m:r>
                  </m:oMath>
                </a14:m>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19</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14</a:t>
                </a:r>
                <a:r>
                  <a:rPr lang="en-US" altLang="zh-CN" sz="2800" b="1" dirty="0">
                    <a:latin typeface="楷体" panose="02010609060101010101" pitchFamily="49" charset="-122"/>
                    <a:ea typeface="楷体" panose="02010609060101010101" pitchFamily="49" charset="-122"/>
                    <a:cs typeface="黑体" panose="02010609060101010101" charset="-122"/>
                    <a:sym typeface="+mn-ea"/>
                  </a:rPr>
                  <a:t>=00,</a:t>
                </a:r>
                <a:r>
                  <a:rPr lang="en-US" altLang="zh-CN" sz="2800" b="1" dirty="0">
                    <a:ea typeface="楷体" panose="02010609060101010101" pitchFamily="49" charset="-122"/>
                    <a:sym typeface="+mn-ea"/>
                  </a:rPr>
                  <a:t> </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sym typeface="+mn-ea"/>
                          </a:rPr>
                        </m:ctrlPr>
                      </m:accPr>
                      <m:e>
                        <m:r>
                          <a:rPr lang="en-US" altLang="zh-CN" sz="2800" b="1" i="1" dirty="0">
                            <a:latin typeface="Cambria Math" panose="02040503050406030204" pitchFamily="18" charset="0"/>
                            <a:ea typeface="楷体" panose="02010609060101010101" pitchFamily="49" charset="-122"/>
                            <a:cs typeface="黑体" panose="02010609060101010101" charset="-122"/>
                            <a:sym typeface="+mn-ea"/>
                          </a:rPr>
                          <m:t>𝑮</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𝟐</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𝑩</m:t>
                        </m:r>
                      </m:e>
                    </m:acc>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 </m:t>
                    </m:r>
                  </m:oMath>
                </a14:m>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18</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17</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16</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15</a:t>
                </a:r>
                <a:r>
                  <a:rPr lang="en-US" altLang="zh-CN" sz="2800" b="1" dirty="0">
                    <a:latin typeface="楷体" panose="02010609060101010101" pitchFamily="49" charset="-122"/>
                    <a:ea typeface="楷体" panose="02010609060101010101" pitchFamily="49" charset="-122"/>
                    <a:cs typeface="黑体" panose="02010609060101010101" charset="-122"/>
                    <a:sym typeface="+mn-ea"/>
                  </a:rPr>
                  <a:t>=1111</a:t>
                </a:r>
                <a:r>
                  <a:rPr lang="en-US" altLang="zh-CN" sz="2800" b="1" dirty="0">
                    <a:latin typeface="楷体" panose="02010609060101010101" pitchFamily="49" charset="-122"/>
                    <a:ea typeface="楷体" panose="02010609060101010101" pitchFamily="49" charset="-122"/>
                    <a:cs typeface="黑体" panose="02010609060101010101" charset="-122"/>
                  </a:rPr>
                  <a:t>，A</a:t>
                </a:r>
                <a:r>
                  <a:rPr lang="en-US" altLang="zh-CN" sz="2800" b="1" baseline="-25000" dirty="0">
                    <a:latin typeface="楷体" panose="02010609060101010101" pitchFamily="49" charset="-122"/>
                    <a:ea typeface="楷体" panose="02010609060101010101" pitchFamily="49" charset="-122"/>
                    <a:cs typeface="黑体" panose="02010609060101010101" charset="-122"/>
                  </a:rPr>
                  <a:t>11</a:t>
                </a:r>
                <a:r>
                  <a:rPr lang="en-US" altLang="zh-CN" sz="2800" b="1" dirty="0">
                    <a:latin typeface="楷体" panose="02010609060101010101" pitchFamily="49" charset="-122"/>
                    <a:ea typeface="楷体" panose="02010609060101010101" pitchFamily="49" charset="-122"/>
                    <a:cs typeface="黑体" panose="02010609060101010101" charset="-122"/>
                  </a:rPr>
                  <a:t>A</a:t>
                </a:r>
                <a:r>
                  <a:rPr lang="en-US" altLang="zh-CN" sz="2800" b="1" baseline="-25000" dirty="0">
                    <a:latin typeface="楷体" panose="02010609060101010101" pitchFamily="49" charset="-122"/>
                    <a:ea typeface="楷体" panose="02010609060101010101" pitchFamily="49" charset="-122"/>
                    <a:cs typeface="黑体" panose="02010609060101010101" charset="-122"/>
                  </a:rPr>
                  <a:t>12</a:t>
                </a:r>
                <a:r>
                  <a:rPr lang="en-US" altLang="zh-CN" sz="2800" b="1" dirty="0">
                    <a:latin typeface="楷体" panose="02010609060101010101" pitchFamily="49" charset="-122"/>
                    <a:ea typeface="楷体" panose="02010609060101010101" pitchFamily="49" charset="-122"/>
                    <a:cs typeface="黑体" panose="02010609060101010101" charset="-122"/>
                  </a:rPr>
                  <a:t>A</a:t>
                </a:r>
                <a:r>
                  <a:rPr lang="en-US" altLang="zh-CN" sz="2800" b="1" baseline="-25000" dirty="0">
                    <a:latin typeface="楷体" panose="02010609060101010101" pitchFamily="49" charset="-122"/>
                    <a:ea typeface="楷体" panose="02010609060101010101" pitchFamily="49" charset="-122"/>
                    <a:cs typeface="黑体" panose="02010609060101010101" charset="-122"/>
                  </a:rPr>
                  <a:t>13</a:t>
                </a:r>
                <a:r>
                  <a:rPr lang="en-US" altLang="zh-CN" sz="2800" b="1" dirty="0">
                    <a:latin typeface="楷体" panose="02010609060101010101" pitchFamily="49" charset="-122"/>
                    <a:ea typeface="楷体" panose="02010609060101010101" pitchFamily="49" charset="-122"/>
                    <a:cs typeface="黑体" panose="02010609060101010101" charset="-122"/>
                  </a:rPr>
                  <a:t>=000—011,</a:t>
                </a:r>
                <a:r>
                  <a:rPr lang="zh-CN" altLang="en-US" sz="2800" b="1" dirty="0">
                    <a:latin typeface="楷体" panose="02010609060101010101" pitchFamily="49" charset="-122"/>
                    <a:ea typeface="楷体" panose="02010609060101010101" pitchFamily="49" charset="-122"/>
                    <a:cs typeface="黑体" panose="02010609060101010101" charset="-122"/>
                    <a:sym typeface="+mn-ea"/>
                  </a:rPr>
                  <a:t>片内单元选择</a:t>
                </a:r>
                <a:r>
                  <a:rPr lang="en-US" altLang="zh-CN" sz="2800" b="1" dirty="0">
                    <a:latin typeface="楷体" panose="02010609060101010101" pitchFamily="49" charset="-122"/>
                    <a:ea typeface="楷体" panose="02010609060101010101" pitchFamily="49" charset="-122"/>
                    <a:cs typeface="黑体" panose="02010609060101010101" charset="-122"/>
                  </a:rPr>
                  <a:t>A</a:t>
                </a:r>
                <a:r>
                  <a:rPr lang="en-US" altLang="zh-CN" sz="2800" b="1" baseline="-25000" dirty="0">
                    <a:latin typeface="楷体" panose="02010609060101010101" pitchFamily="49" charset="-122"/>
                    <a:ea typeface="楷体" panose="02010609060101010101" pitchFamily="49" charset="-122"/>
                    <a:cs typeface="黑体" panose="02010609060101010101" charset="-122"/>
                  </a:rPr>
                  <a:t>0</a:t>
                </a:r>
                <a:r>
                  <a:rPr lang="en-US" altLang="zh-CN" sz="2800" b="1" dirty="0">
                    <a:latin typeface="楷体" panose="02010609060101010101" pitchFamily="49" charset="-122"/>
                    <a:ea typeface="楷体" panose="02010609060101010101" pitchFamily="49" charset="-122"/>
                    <a:cs typeface="黑体" panose="02010609060101010101" charset="-122"/>
                  </a:rPr>
                  <a:t>--A</a:t>
                </a:r>
                <a:r>
                  <a:rPr lang="en-US" altLang="zh-CN" sz="2800" b="1" baseline="-25000" dirty="0">
                    <a:latin typeface="楷体" panose="02010609060101010101" pitchFamily="49" charset="-122"/>
                    <a:ea typeface="楷体" panose="02010609060101010101" pitchFamily="49" charset="-122"/>
                    <a:cs typeface="黑体" panose="02010609060101010101" charset="-122"/>
                  </a:rPr>
                  <a:t>10</a:t>
                </a:r>
                <a:r>
                  <a:rPr lang="en-US" altLang="zh-CN" sz="2800" b="1" dirty="0">
                    <a:latin typeface="楷体" panose="02010609060101010101" pitchFamily="49" charset="-122"/>
                    <a:ea typeface="楷体" panose="02010609060101010101" pitchFamily="49" charset="-122"/>
                    <a:cs typeface="黑体" panose="02010609060101010101" charset="-122"/>
                  </a:rPr>
                  <a:t>:00…0—FF…F</a:t>
                </a:r>
                <a:endParaRPr lang="zh-CN" altLang="en-US" sz="2800" b="1" dirty="0">
                  <a:latin typeface="楷体" panose="02010609060101010101" pitchFamily="49" charset="-122"/>
                  <a:ea typeface="楷体" panose="02010609060101010101" pitchFamily="49" charset="-122"/>
                </a:endParaRPr>
              </a:p>
            </p:txBody>
          </p:sp>
        </mc:Choice>
        <mc:Fallback xmlns="">
          <p:sp>
            <p:nvSpPr>
              <p:cNvPr id="16" name="标题 1">
                <a:extLst>
                  <a:ext uri="{FF2B5EF4-FFF2-40B4-BE49-F238E27FC236}">
                    <a16:creationId xmlns:a16="http://schemas.microsoft.com/office/drawing/2014/main" id="{CB274EB6-2E05-4829-84C3-9D95602E8C5B}"/>
                  </a:ext>
                </a:extLst>
              </p:cNvPr>
              <p:cNvSpPr txBox="1">
                <a:spLocks noRot="1" noChangeAspect="1" noMove="1" noResize="1" noEditPoints="1" noAdjustHandles="1" noChangeArrowheads="1" noChangeShapeType="1" noTextEdit="1"/>
              </p:cNvSpPr>
              <p:nvPr/>
            </p:nvSpPr>
            <p:spPr>
              <a:xfrm>
                <a:off x="163540" y="786381"/>
                <a:ext cx="9144001" cy="1285352"/>
              </a:xfrm>
              <a:prstGeom prst="rect">
                <a:avLst/>
              </a:prstGeom>
              <a:blipFill>
                <a:blip r:embed="rId5"/>
                <a:stretch>
                  <a:fillRect l="-1400" b="-127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1149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p:cNvSpPr/>
          <p:nvPr/>
        </p:nvSpPr>
        <p:spPr>
          <a:xfrm>
            <a:off x="-21515" y="-1475"/>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0" name="iSľídé"/>
          <p:cNvSpPr/>
          <p:nvPr/>
        </p:nvSpPr>
        <p:spPr>
          <a:xfrm>
            <a:off x="502444" y="1275597"/>
            <a:ext cx="8137922" cy="114259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1" name="iṧḷïḋê"/>
          <p:cNvGrpSpPr/>
          <p:nvPr/>
        </p:nvGrpSpPr>
        <p:grpSpPr>
          <a:xfrm>
            <a:off x="502444" y="1639807"/>
            <a:ext cx="6032468" cy="556314"/>
            <a:chOff x="669925" y="1609562"/>
            <a:chExt cx="3530781" cy="741752"/>
          </a:xfrm>
        </p:grpSpPr>
        <p:sp>
          <p:nvSpPr>
            <p:cNvPr id="12" name="ïšḻïdê"/>
            <p:cNvSpPr txBox="1"/>
            <p:nvPr/>
          </p:nvSpPr>
          <p:spPr bwMode="auto">
            <a:xfrm>
              <a:off x="669925" y="1609562"/>
              <a:ext cx="35276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隶书" panose="02010509060101010101" pitchFamily="49" charset="-122"/>
                  <a:ea typeface="隶书" panose="02010509060101010101" pitchFamily="49" charset="-122"/>
                </a:rPr>
                <a:t>4</a:t>
              </a: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a:t>
              </a:r>
              <a:r>
                <a:rPr lang="en-US" altLang="zh-CN" sz="2800" b="1" dirty="0">
                  <a:solidFill>
                    <a:prstClr val="white"/>
                  </a:solidFill>
                  <a:latin typeface="隶书" panose="02010509060101010101" pitchFamily="49" charset="-122"/>
                  <a:ea typeface="隶书" panose="02010509060101010101" pitchFamily="49" charset="-122"/>
                </a:rPr>
                <a:t>3</a:t>
              </a:r>
              <a:r>
                <a:rPr kumimoji="0" lang="zh-CN" altLang="en-US" sz="2800" b="0"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 主存储器组织</a:t>
              </a:r>
              <a:endParaRPr kumimoji="0" lang="zh-CN" altLang="en-US" sz="2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3" name="直接连接符 12"/>
            <p:cNvCxnSpPr/>
            <p:nvPr/>
          </p:nvCxnSpPr>
          <p:spPr>
            <a:xfrm>
              <a:off x="673100" y="2351314"/>
              <a:ext cx="3527606"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14" name="îsḻíḋé"/>
          <p:cNvSpPr txBox="1"/>
          <p:nvPr/>
        </p:nvSpPr>
        <p:spPr>
          <a:xfrm>
            <a:off x="1872698" y="3024405"/>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dirty="0">
                <a:ln>
                  <a:noFill/>
                </a:ln>
                <a:solidFill>
                  <a:srgbClr val="4472C4"/>
                </a:solidFill>
                <a:effectLst/>
                <a:uLnTx/>
                <a:uFillTx/>
                <a:latin typeface="Calibri" panose="020F0502020204030204"/>
                <a:ea typeface="+mn-ea"/>
                <a:cs typeface="+mn-cs"/>
              </a:rPr>
              <a:t>01.</a:t>
            </a:r>
          </a:p>
        </p:txBody>
      </p:sp>
      <p:sp>
        <p:nvSpPr>
          <p:cNvPr id="15" name="ísḻiḑe"/>
          <p:cNvSpPr/>
          <p:nvPr/>
        </p:nvSpPr>
        <p:spPr>
          <a:xfrm>
            <a:off x="2526228" y="3035947"/>
            <a:ext cx="4941372" cy="288513"/>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defRPr/>
            </a:pPr>
            <a:r>
              <a:rPr lang="zh-CN" altLang="en-US" sz="2800" b="1" kern="0" dirty="0">
                <a:solidFill>
                  <a:prstClr val="black"/>
                </a:solidFill>
                <a:latin typeface="楷体" panose="02010609060101010101" pitchFamily="49" charset="-122"/>
                <a:ea typeface="楷体" panose="02010609060101010101" pitchFamily="49" charset="-122"/>
              </a:rPr>
              <a:t> 主存储器的逻辑设计</a:t>
            </a:r>
            <a:endPar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6" name="ïṩľîdé"/>
          <p:cNvSpPr txBox="1"/>
          <p:nvPr/>
        </p:nvSpPr>
        <p:spPr>
          <a:xfrm>
            <a:off x="1872697" y="3709548"/>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4472C4"/>
                </a:solidFill>
                <a:effectLst/>
                <a:uLnTx/>
                <a:uFillTx/>
                <a:latin typeface="Calibri" panose="020F0502020204030204"/>
                <a:ea typeface="等线" panose="02010600030101010101" pitchFamily="2" charset="-122"/>
                <a:cs typeface="+mn-cs"/>
              </a:rPr>
              <a:t>02.</a:t>
            </a:r>
            <a:endParaRPr kumimoji="0" lang="en-US" sz="28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17" name="îṣ1idè"/>
          <p:cNvSpPr/>
          <p:nvPr/>
        </p:nvSpPr>
        <p:spPr>
          <a:xfrm>
            <a:off x="2526228" y="3721089"/>
            <a:ext cx="5220772" cy="296571"/>
          </a:xfrm>
          <a:prstGeom prst="rect">
            <a:avLst/>
          </a:prstGeom>
        </p:spPr>
        <p:txBody>
          <a:bodyPr wrap="square" lIns="91440" tIns="45720" rIns="91440" bIns="45720" anchor="ctr" anchorCtr="0">
            <a:noAutofit/>
          </a:bodyPr>
          <a:lstStyle/>
          <a:p>
            <a:pPr lvl="0">
              <a:lnSpc>
                <a:spcPct val="115000"/>
              </a:lnSpc>
              <a:spcBef>
                <a:spcPct val="10000"/>
              </a:spcBef>
            </a:pPr>
            <a:r>
              <a:rPr lang="en-US" altLang="zh-CN" sz="2800" b="1" kern="0" dirty="0">
                <a:solidFill>
                  <a:prstClr val="black"/>
                </a:solidFill>
                <a:latin typeface="楷体" panose="02010609060101010101" pitchFamily="49" charset="-122"/>
                <a:ea typeface="楷体" panose="02010609060101010101" pitchFamily="49" charset="-122"/>
              </a:rPr>
              <a:t> </a:t>
            </a:r>
            <a:r>
              <a:rPr lang="zh-CN" altLang="en-US" sz="2800" b="1" kern="0" dirty="0">
                <a:solidFill>
                  <a:prstClr val="black"/>
                </a:solidFill>
                <a:latin typeface="楷体" panose="02010609060101010101" pitchFamily="49" charset="-122"/>
                <a:ea typeface="楷体" panose="02010609060101010101" pitchFamily="49" charset="-122"/>
              </a:rPr>
              <a:t>基本逻辑门及译码器</a:t>
            </a:r>
            <a:endPar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2" name="îṩļíḑé"/>
          <p:cNvSpPr/>
          <p:nvPr/>
        </p:nvSpPr>
        <p:spPr>
          <a:xfrm>
            <a:off x="1524070" y="3052960"/>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3" name="ïśľîḋê"/>
          <p:cNvSpPr/>
          <p:nvPr/>
        </p:nvSpPr>
        <p:spPr>
          <a:xfrm>
            <a:off x="1524070" y="3738102"/>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cxnSp>
        <p:nvCxnSpPr>
          <p:cNvPr id="26" name="直接连接符 25"/>
          <p:cNvCxnSpPr/>
          <p:nvPr/>
        </p:nvCxnSpPr>
        <p:spPr>
          <a:xfrm>
            <a:off x="1959428" y="3530607"/>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
        <p:nvSpPr>
          <p:cNvPr id="2" name="日期占位符 1">
            <a:extLst>
              <a:ext uri="{FF2B5EF4-FFF2-40B4-BE49-F238E27FC236}">
                <a16:creationId xmlns:a16="http://schemas.microsoft.com/office/drawing/2014/main" id="{9FF162B7-C369-4A2B-ADE2-D9F78270004C}"/>
              </a:ext>
            </a:extLst>
          </p:cNvPr>
          <p:cNvSpPr>
            <a:spLocks noGrp="1"/>
          </p:cNvSpPr>
          <p:nvPr>
            <p:ph type="dt" sz="half" idx="10"/>
          </p:nvPr>
        </p:nvSpPr>
        <p:spPr/>
        <p:txBody>
          <a:bodyPr/>
          <a:lstStyle/>
          <a:p>
            <a:fld id="{3176B0D6-B0A1-4138-8E1F-A4205018CABA}" type="datetime1">
              <a:rPr lang="zh-CN" altLang="en-US" smtClean="0"/>
              <a:t>2020/10/16</a:t>
            </a:fld>
            <a:endParaRPr lang="zh-CN" altLang="en-US"/>
          </a:p>
        </p:txBody>
      </p:sp>
      <p:sp>
        <p:nvSpPr>
          <p:cNvPr id="3" name="页脚占位符 2">
            <a:extLst>
              <a:ext uri="{FF2B5EF4-FFF2-40B4-BE49-F238E27FC236}">
                <a16:creationId xmlns:a16="http://schemas.microsoft.com/office/drawing/2014/main" id="{72765175-7D3A-40EC-B49D-74C9C31DF5ED}"/>
              </a:ext>
            </a:extLst>
          </p:cNvPr>
          <p:cNvSpPr>
            <a:spLocks noGrp="1"/>
          </p:cNvSpPr>
          <p:nvPr>
            <p:ph type="ftr" sz="quarter" idx="11"/>
          </p:nvPr>
        </p:nvSpPr>
        <p:spPr/>
        <p:txBody>
          <a:bodyPr/>
          <a:lstStyle/>
          <a:p>
            <a:r>
              <a:rPr lang="zh-CN" altLang="en-US"/>
              <a:t>计算机组成原理</a:t>
            </a:r>
            <a:r>
              <a:rPr lang="en-US" altLang="zh-CN"/>
              <a:t>--</a:t>
            </a:r>
            <a:r>
              <a:rPr lang="zh-CN" altLang="en-US"/>
              <a:t>第四章 存储器子系统</a:t>
            </a:r>
          </a:p>
        </p:txBody>
      </p:sp>
      <p:sp>
        <p:nvSpPr>
          <p:cNvPr id="4" name="灯片编号占位符 3">
            <a:extLst>
              <a:ext uri="{FF2B5EF4-FFF2-40B4-BE49-F238E27FC236}">
                <a16:creationId xmlns:a16="http://schemas.microsoft.com/office/drawing/2014/main" id="{EF8D5EE8-5B4B-4019-A6AC-EFA8B906FF8F}"/>
              </a:ext>
            </a:extLst>
          </p:cNvPr>
          <p:cNvSpPr>
            <a:spLocks noGrp="1"/>
          </p:cNvSpPr>
          <p:nvPr>
            <p:ph type="sldNum" sz="quarter" idx="12"/>
          </p:nvPr>
        </p:nvSpPr>
        <p:spPr/>
        <p:txBody>
          <a:bodyPr/>
          <a:lstStyle/>
          <a:p>
            <a:fld id="{CD331227-691F-4B7F-8493-F4368ED92163}" type="slidenum">
              <a:rPr lang="zh-CN" altLang="en-US" smtClean="0"/>
              <a:t>3</a:t>
            </a:fld>
            <a:endParaRPr lang="zh-CN" altLang="en-US"/>
          </a:p>
        </p:txBody>
      </p:sp>
      <p:sp>
        <p:nvSpPr>
          <p:cNvPr id="19" name="ïṩľîdé">
            <a:extLst>
              <a:ext uri="{FF2B5EF4-FFF2-40B4-BE49-F238E27FC236}">
                <a16:creationId xmlns:a16="http://schemas.microsoft.com/office/drawing/2014/main" id="{0C7CAD6E-C9C6-437B-B30A-EF3BC6CF8308}"/>
              </a:ext>
            </a:extLst>
          </p:cNvPr>
          <p:cNvSpPr txBox="1"/>
          <p:nvPr/>
        </p:nvSpPr>
        <p:spPr>
          <a:xfrm>
            <a:off x="1872697" y="4459216"/>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4472C4"/>
                </a:solidFill>
                <a:effectLst/>
                <a:uLnTx/>
                <a:uFillTx/>
                <a:latin typeface="Calibri" panose="020F0502020204030204"/>
                <a:ea typeface="等线" panose="02010600030101010101" pitchFamily="2" charset="-122"/>
                <a:cs typeface="+mn-cs"/>
              </a:rPr>
              <a:t>03.</a:t>
            </a:r>
            <a:endParaRPr kumimoji="0" lang="en-US" sz="28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20" name="îṣ1idè">
            <a:extLst>
              <a:ext uri="{FF2B5EF4-FFF2-40B4-BE49-F238E27FC236}">
                <a16:creationId xmlns:a16="http://schemas.microsoft.com/office/drawing/2014/main" id="{F1834D03-3074-4445-94D3-2CEFD9B860B6}"/>
              </a:ext>
            </a:extLst>
          </p:cNvPr>
          <p:cNvSpPr/>
          <p:nvPr/>
        </p:nvSpPr>
        <p:spPr>
          <a:xfrm>
            <a:off x="2526228" y="4470757"/>
            <a:ext cx="5220772" cy="296571"/>
          </a:xfrm>
          <a:prstGeom prst="rect">
            <a:avLst/>
          </a:prstGeom>
        </p:spPr>
        <p:txBody>
          <a:bodyPr wrap="square" lIns="91440" tIns="45720" rIns="91440" bIns="45720" anchor="ctr" anchorCtr="0">
            <a:noAutofit/>
          </a:bodyPr>
          <a:lstStyle/>
          <a:p>
            <a:pPr lvl="0">
              <a:lnSpc>
                <a:spcPct val="115000"/>
              </a:lnSpc>
              <a:spcBef>
                <a:spcPct val="10000"/>
              </a:spcBef>
            </a:pPr>
            <a:r>
              <a:rPr lang="en-US" altLang="zh-CN" sz="2800" b="1" kern="0" dirty="0">
                <a:solidFill>
                  <a:prstClr val="black"/>
                </a:solidFill>
                <a:latin typeface="楷体" panose="02010609060101010101" pitchFamily="49" charset="-122"/>
                <a:ea typeface="楷体" panose="02010609060101010101" pitchFamily="49" charset="-122"/>
              </a:rPr>
              <a:t> </a:t>
            </a:r>
            <a:r>
              <a:rPr lang="zh-CN" altLang="en-US" sz="2800" b="1" kern="0" dirty="0">
                <a:solidFill>
                  <a:prstClr val="black"/>
                </a:solidFill>
                <a:latin typeface="楷体" panose="02010609060101010101" pitchFamily="49" charset="-122"/>
                <a:ea typeface="楷体" panose="02010609060101010101" pitchFamily="49" charset="-122"/>
              </a:rPr>
              <a:t>动态存储器的刷新</a:t>
            </a:r>
            <a:endPar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1" name="ïśľîḋê">
            <a:extLst>
              <a:ext uri="{FF2B5EF4-FFF2-40B4-BE49-F238E27FC236}">
                <a16:creationId xmlns:a16="http://schemas.microsoft.com/office/drawing/2014/main" id="{BF4A12BB-E4E6-4C55-B7C0-299166C75BF4}"/>
              </a:ext>
            </a:extLst>
          </p:cNvPr>
          <p:cNvSpPr/>
          <p:nvPr/>
        </p:nvSpPr>
        <p:spPr>
          <a:xfrm>
            <a:off x="1524070" y="4487770"/>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cxnSp>
        <p:nvCxnSpPr>
          <p:cNvPr id="24" name="直接连接符 23">
            <a:extLst>
              <a:ext uri="{FF2B5EF4-FFF2-40B4-BE49-F238E27FC236}">
                <a16:creationId xmlns:a16="http://schemas.microsoft.com/office/drawing/2014/main" id="{DC595FA6-15DC-460A-9A28-266F2556D15B}"/>
              </a:ext>
            </a:extLst>
          </p:cNvPr>
          <p:cNvCxnSpPr/>
          <p:nvPr/>
        </p:nvCxnSpPr>
        <p:spPr>
          <a:xfrm>
            <a:off x="1959428" y="4280275"/>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5" name="ïṩľîdé">
            <a:extLst>
              <a:ext uri="{FF2B5EF4-FFF2-40B4-BE49-F238E27FC236}">
                <a16:creationId xmlns:a16="http://schemas.microsoft.com/office/drawing/2014/main" id="{3222F243-0CBB-491E-A54E-FA1005EEF013}"/>
              </a:ext>
            </a:extLst>
          </p:cNvPr>
          <p:cNvSpPr txBox="1"/>
          <p:nvPr/>
        </p:nvSpPr>
        <p:spPr>
          <a:xfrm>
            <a:off x="1872697" y="5202586"/>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4472C4"/>
                </a:solidFill>
                <a:effectLst/>
                <a:uLnTx/>
                <a:uFillTx/>
                <a:latin typeface="Calibri" panose="020F0502020204030204"/>
                <a:ea typeface="等线" panose="02010600030101010101" pitchFamily="2" charset="-122"/>
                <a:cs typeface="+mn-cs"/>
              </a:rPr>
              <a:t>04.</a:t>
            </a:r>
            <a:endParaRPr kumimoji="0" lang="en-US" sz="28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27" name="îṣ1idè">
            <a:extLst>
              <a:ext uri="{FF2B5EF4-FFF2-40B4-BE49-F238E27FC236}">
                <a16:creationId xmlns:a16="http://schemas.microsoft.com/office/drawing/2014/main" id="{7306933A-2FB7-4A8E-A581-E7EF264024AE}"/>
              </a:ext>
            </a:extLst>
          </p:cNvPr>
          <p:cNvSpPr/>
          <p:nvPr/>
        </p:nvSpPr>
        <p:spPr>
          <a:xfrm>
            <a:off x="2526228" y="5214127"/>
            <a:ext cx="5220772" cy="296571"/>
          </a:xfrm>
          <a:prstGeom prst="rect">
            <a:avLst/>
          </a:prstGeom>
        </p:spPr>
        <p:txBody>
          <a:bodyPr wrap="square" lIns="91440" tIns="45720" rIns="91440" bIns="45720" anchor="ctr" anchorCtr="0">
            <a:noAutofit/>
          </a:bodyPr>
          <a:lstStyle/>
          <a:p>
            <a:pPr lvl="0">
              <a:lnSpc>
                <a:spcPct val="115000"/>
              </a:lnSpc>
              <a:spcBef>
                <a:spcPct val="10000"/>
              </a:spcBef>
            </a:pPr>
            <a:r>
              <a:rPr lang="en-US" altLang="zh-CN" sz="2800" b="1" kern="0" dirty="0">
                <a:solidFill>
                  <a:prstClr val="black"/>
                </a:solidFill>
                <a:latin typeface="楷体" panose="02010609060101010101" pitchFamily="49" charset="-122"/>
                <a:ea typeface="楷体" panose="02010609060101010101" pitchFamily="49" charset="-122"/>
              </a:rPr>
              <a:t> </a:t>
            </a:r>
            <a:r>
              <a:rPr lang="zh-CN" altLang="en-US" sz="2800" b="1" kern="0" dirty="0">
                <a:solidFill>
                  <a:prstClr val="black"/>
                </a:solidFill>
                <a:latin typeface="楷体" panose="02010609060101010101" pitchFamily="49" charset="-122"/>
                <a:ea typeface="楷体" panose="02010609060101010101" pitchFamily="49" charset="-122"/>
              </a:rPr>
              <a:t>主存储器的校验方法</a:t>
            </a:r>
            <a:endPar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8" name="ïśľîḋê">
            <a:extLst>
              <a:ext uri="{FF2B5EF4-FFF2-40B4-BE49-F238E27FC236}">
                <a16:creationId xmlns:a16="http://schemas.microsoft.com/office/drawing/2014/main" id="{24DC4777-8114-4240-947C-3DD234DDF48D}"/>
              </a:ext>
            </a:extLst>
          </p:cNvPr>
          <p:cNvSpPr/>
          <p:nvPr/>
        </p:nvSpPr>
        <p:spPr>
          <a:xfrm>
            <a:off x="1524070" y="5231140"/>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cxnSp>
        <p:nvCxnSpPr>
          <p:cNvPr id="30" name="直接连接符 29">
            <a:extLst>
              <a:ext uri="{FF2B5EF4-FFF2-40B4-BE49-F238E27FC236}">
                <a16:creationId xmlns:a16="http://schemas.microsoft.com/office/drawing/2014/main" id="{B2E420FB-4B81-420D-8400-75D1E1DA8416}"/>
              </a:ext>
            </a:extLst>
          </p:cNvPr>
          <p:cNvCxnSpPr/>
          <p:nvPr/>
        </p:nvCxnSpPr>
        <p:spPr>
          <a:xfrm>
            <a:off x="1959428" y="5023645"/>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30</a:t>
            </a:fld>
            <a:endParaRPr lang="zh-CN" altLang="en-US"/>
          </a:p>
        </p:txBody>
      </p:sp>
      <p:sp>
        <p:nvSpPr>
          <p:cNvPr id="7" name="矩形 6">
            <a:extLst>
              <a:ext uri="{FF2B5EF4-FFF2-40B4-BE49-F238E27FC236}">
                <a16:creationId xmlns:a16="http://schemas.microsoft.com/office/drawing/2014/main" id="{928844B9-A37C-448A-B020-611619CC36D4}"/>
              </a:ext>
            </a:extLst>
          </p:cNvPr>
          <p:cNvSpPr/>
          <p:nvPr/>
        </p:nvSpPr>
        <p:spPr>
          <a:xfrm>
            <a:off x="199864" y="910814"/>
            <a:ext cx="4334841" cy="523220"/>
          </a:xfrm>
          <a:prstGeom prst="rect">
            <a:avLst/>
          </a:prstGeom>
        </p:spPr>
        <p:txBody>
          <a:bodyPr wrap="none">
            <a:spAutoFit/>
          </a:bodyPr>
          <a:lstStyle/>
          <a:p>
            <a:r>
              <a:rPr lang="en-US" altLang="zh-CN" sz="2800" b="1" dirty="0">
                <a:latin typeface="楷体" panose="02010609060101010101" pitchFamily="49" charset="-122"/>
                <a:ea typeface="楷体" panose="02010609060101010101" pitchFamily="49" charset="-122"/>
                <a:cs typeface="黑体" panose="02010609060101010101" charset="-122"/>
              </a:rPr>
              <a:t>(3)</a:t>
            </a:r>
            <a:r>
              <a:rPr lang="zh-CN" altLang="en-US" sz="2800" b="1" dirty="0">
                <a:latin typeface="楷体" panose="02010609060101010101" pitchFamily="49" charset="-122"/>
                <a:ea typeface="楷体" panose="02010609060101010101" pitchFamily="49" charset="-122"/>
                <a:cs typeface="黑体" panose="02010609060101010101" charset="-122"/>
              </a:rPr>
              <a:t>画出存储器逻辑电路图</a:t>
            </a:r>
            <a:endParaRPr lang="zh-CN" altLang="en-US" sz="2800" dirty="0"/>
          </a:p>
        </p:txBody>
      </p:sp>
      <p:pic>
        <p:nvPicPr>
          <p:cNvPr id="17" name="图片 16" descr="01f">
            <a:extLst>
              <a:ext uri="{FF2B5EF4-FFF2-40B4-BE49-F238E27FC236}">
                <a16:creationId xmlns:a16="http://schemas.microsoft.com/office/drawing/2014/main" id="{7B8151EA-A7F4-4173-A61B-2425FAFBB4D5}"/>
              </a:ext>
            </a:extLst>
          </p:cNvPr>
          <p:cNvPicPr>
            <a:picLocks noChangeAspect="1"/>
          </p:cNvPicPr>
          <p:nvPr/>
        </p:nvPicPr>
        <p:blipFill>
          <a:blip r:embed="rId5"/>
          <a:stretch>
            <a:fillRect/>
          </a:stretch>
        </p:blipFill>
        <p:spPr>
          <a:xfrm>
            <a:off x="101891" y="1741881"/>
            <a:ext cx="8865627" cy="4109207"/>
          </a:xfrm>
          <a:prstGeom prst="rect">
            <a:avLst/>
          </a:prstGeom>
        </p:spPr>
      </p:pic>
    </p:spTree>
    <p:extLst>
      <p:ext uri="{BB962C8B-B14F-4D97-AF65-F5344CB8AC3E}">
        <p14:creationId xmlns:p14="http://schemas.microsoft.com/office/powerpoint/2010/main" val="22194593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31</a:t>
            </a:fld>
            <a:endParaRPr lang="zh-CN" altLang="en-US"/>
          </a:p>
        </p:txBody>
      </p:sp>
      <p:pic>
        <p:nvPicPr>
          <p:cNvPr id="2" name="图片 1">
            <a:extLst>
              <a:ext uri="{FF2B5EF4-FFF2-40B4-BE49-F238E27FC236}">
                <a16:creationId xmlns:a16="http://schemas.microsoft.com/office/drawing/2014/main" id="{3ADB7B84-1196-4A31-862E-8FF7F61ADFC8}"/>
              </a:ext>
            </a:extLst>
          </p:cNvPr>
          <p:cNvPicPr>
            <a:picLocks noChangeAspect="1"/>
          </p:cNvPicPr>
          <p:nvPr/>
        </p:nvPicPr>
        <p:blipFill>
          <a:blip r:embed="rId5"/>
          <a:stretch>
            <a:fillRect/>
          </a:stretch>
        </p:blipFill>
        <p:spPr>
          <a:xfrm>
            <a:off x="177501" y="957825"/>
            <a:ext cx="8788998" cy="5354935"/>
          </a:xfrm>
          <a:prstGeom prst="rect">
            <a:avLst/>
          </a:prstGeom>
        </p:spPr>
      </p:pic>
    </p:spTree>
    <p:extLst>
      <p:ext uri="{BB962C8B-B14F-4D97-AF65-F5344CB8AC3E}">
        <p14:creationId xmlns:p14="http://schemas.microsoft.com/office/powerpoint/2010/main" val="40109314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32</a:t>
            </a:fld>
            <a:endParaRPr lang="zh-CN" altLang="en-US"/>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780A32D3-FEC3-423A-B450-26E8940ADEA7}"/>
                  </a:ext>
                </a:extLst>
              </p:cNvPr>
              <p:cNvSpPr/>
              <p:nvPr/>
            </p:nvSpPr>
            <p:spPr>
              <a:xfrm>
                <a:off x="-9525" y="838685"/>
                <a:ext cx="9054461" cy="5642763"/>
              </a:xfrm>
              <a:prstGeom prst="rect">
                <a:avLst/>
              </a:prstGeom>
            </p:spPr>
            <p:txBody>
              <a:bodyPr wrap="square">
                <a:spAutoFit/>
              </a:bodyPr>
              <a:lstStyle/>
              <a:p>
                <a:pPr>
                  <a:lnSpc>
                    <a:spcPct val="130000"/>
                  </a:lnSpc>
                </a:pPr>
                <a:r>
                  <a:rPr lang="zh-CN" altLang="en-US" sz="2800" b="1" dirty="0">
                    <a:latin typeface="楷体" panose="02010609060101010101" pitchFamily="49" charset="-122"/>
                    <a:ea typeface="楷体" panose="02010609060101010101" pitchFamily="49" charset="-122"/>
                    <a:cs typeface="黑体" panose="02010609060101010101" charset="-122"/>
                  </a:rPr>
                  <a:t>例</a:t>
                </a:r>
                <a:r>
                  <a:rPr lang="en-US" altLang="zh-CN" sz="2800" b="1" dirty="0">
                    <a:latin typeface="楷体" panose="02010609060101010101" pitchFamily="49" charset="-122"/>
                    <a:ea typeface="楷体" panose="02010609060101010101" pitchFamily="49" charset="-122"/>
                    <a:cs typeface="黑体" panose="02010609060101010101" charset="-122"/>
                  </a:rPr>
                  <a:t>2.</a:t>
                </a:r>
                <a:r>
                  <a:rPr lang="zh-CN" altLang="en-US" sz="2800" b="1" dirty="0">
                    <a:latin typeface="楷体" panose="02010609060101010101" pitchFamily="49" charset="-122"/>
                    <a:ea typeface="楷体" panose="02010609060101010101" pitchFamily="49" charset="-122"/>
                    <a:cs typeface="黑体" panose="02010609060101010101" charset="-122"/>
                  </a:rPr>
                  <a:t>用</a:t>
                </a:r>
                <a:r>
                  <a:rPr lang="en-US" altLang="zh-CN" sz="2800" b="1" dirty="0">
                    <a:latin typeface="楷体" panose="02010609060101010101" pitchFamily="49" charset="-122"/>
                    <a:ea typeface="楷体" panose="02010609060101010101" pitchFamily="49" charset="-122"/>
                    <a:cs typeface="黑体" panose="02010609060101010101" charset="-122"/>
                  </a:rPr>
                  <a:t>2K×4b</a:t>
                </a:r>
                <a:r>
                  <a:rPr lang="zh-CN" altLang="en-US" sz="2800" b="1" dirty="0">
                    <a:latin typeface="楷体" panose="02010609060101010101" pitchFamily="49" charset="-122"/>
                    <a:ea typeface="楷体" panose="02010609060101010101" pitchFamily="49" charset="-122"/>
                    <a:cs typeface="黑体" panose="02010609060101010101" charset="-122"/>
                  </a:rPr>
                  <a:t>的芯片（若干片）构成一个</a:t>
                </a:r>
                <a:r>
                  <a:rPr lang="en-US" altLang="zh-CN" sz="2800" b="1" dirty="0">
                    <a:latin typeface="楷体" panose="02010609060101010101" pitchFamily="49" charset="-122"/>
                    <a:ea typeface="楷体" panose="02010609060101010101" pitchFamily="49" charset="-122"/>
                    <a:cs typeface="黑体" panose="02010609060101010101" charset="-122"/>
                  </a:rPr>
                  <a:t>8KB</a:t>
                </a:r>
                <a:r>
                  <a:rPr lang="zh-CN" altLang="en-US" sz="2800" b="1" dirty="0">
                    <a:latin typeface="楷体" panose="02010609060101010101" pitchFamily="49" charset="-122"/>
                    <a:ea typeface="楷体" panose="02010609060101010101" pitchFamily="49" charset="-122"/>
                    <a:cs typeface="黑体" panose="02010609060101010101" charset="-122"/>
                  </a:rPr>
                  <a:t>的存储器。地址总线为</a:t>
                </a:r>
                <a:r>
                  <a:rPr lang="en-US" altLang="zh-CN" sz="2800" b="1" dirty="0">
                    <a:latin typeface="楷体" panose="02010609060101010101" pitchFamily="49" charset="-122"/>
                    <a:ea typeface="楷体" panose="02010609060101010101" pitchFamily="49" charset="-122"/>
                    <a:cs typeface="黑体" panose="02010609060101010101" charset="-122"/>
                  </a:rPr>
                  <a:t>A</a:t>
                </a:r>
                <a:r>
                  <a:rPr lang="en-US" altLang="zh-CN" sz="2800" b="1" baseline="-25000" dirty="0">
                    <a:latin typeface="楷体" panose="02010609060101010101" pitchFamily="49" charset="-122"/>
                    <a:ea typeface="楷体" panose="02010609060101010101" pitchFamily="49" charset="-122"/>
                    <a:cs typeface="黑体" panose="02010609060101010101" charset="-122"/>
                  </a:rPr>
                  <a:t>0</a:t>
                </a:r>
                <a:r>
                  <a:rPr lang="en-US" altLang="zh-CN" sz="2800" b="1" dirty="0">
                    <a:latin typeface="楷体" panose="02010609060101010101" pitchFamily="49" charset="-122"/>
                    <a:ea typeface="楷体" panose="02010609060101010101" pitchFamily="49" charset="-122"/>
                    <a:cs typeface="黑体" panose="02010609060101010101" charset="-122"/>
                  </a:rPr>
                  <a:t>~A</a:t>
                </a:r>
                <a:r>
                  <a:rPr lang="en-US" altLang="zh-CN" sz="2800" b="1" baseline="-25000" dirty="0">
                    <a:latin typeface="楷体" panose="02010609060101010101" pitchFamily="49" charset="-122"/>
                    <a:ea typeface="楷体" panose="02010609060101010101" pitchFamily="49" charset="-122"/>
                    <a:cs typeface="黑体" panose="02010609060101010101" charset="-122"/>
                  </a:rPr>
                  <a:t>19</a:t>
                </a:r>
                <a:r>
                  <a:rPr lang="en-US" altLang="zh-CN" sz="2800" b="1" dirty="0">
                    <a:latin typeface="楷体" panose="02010609060101010101" pitchFamily="49" charset="-122"/>
                    <a:ea typeface="楷体" panose="02010609060101010101" pitchFamily="49" charset="-122"/>
                    <a:cs typeface="黑体" panose="02010609060101010101" charset="-122"/>
                  </a:rPr>
                  <a:t> </a:t>
                </a:r>
                <a:r>
                  <a:rPr lang="zh-CN" altLang="en-US" sz="2800" b="1" dirty="0">
                    <a:latin typeface="楷体" panose="02010609060101010101" pitchFamily="49" charset="-122"/>
                    <a:ea typeface="楷体" panose="02010609060101010101" pitchFamily="49" charset="-122"/>
                    <a:cs typeface="黑体" panose="02010609060101010101" charset="-122"/>
                  </a:rPr>
                  <a:t>，数据总线为</a:t>
                </a:r>
                <a:r>
                  <a:rPr lang="en-US" altLang="zh-CN" sz="2800" b="1" dirty="0">
                    <a:latin typeface="楷体" panose="02010609060101010101" pitchFamily="49" charset="-122"/>
                    <a:ea typeface="楷体" panose="02010609060101010101" pitchFamily="49" charset="-122"/>
                    <a:cs typeface="黑体" panose="02010609060101010101" charset="-122"/>
                  </a:rPr>
                  <a:t>D</a:t>
                </a:r>
                <a:r>
                  <a:rPr lang="en-US" altLang="zh-CN" sz="2800" b="1" baseline="-25000" dirty="0">
                    <a:latin typeface="楷体" panose="02010609060101010101" pitchFamily="49" charset="-122"/>
                    <a:ea typeface="楷体" panose="02010609060101010101" pitchFamily="49" charset="-122"/>
                    <a:cs typeface="黑体" panose="02010609060101010101" charset="-122"/>
                  </a:rPr>
                  <a:t>0</a:t>
                </a:r>
                <a:r>
                  <a:rPr lang="en-US" altLang="zh-CN" sz="2800" b="1" dirty="0">
                    <a:latin typeface="楷体" panose="02010609060101010101" pitchFamily="49" charset="-122"/>
                    <a:ea typeface="楷体" panose="02010609060101010101" pitchFamily="49" charset="-122"/>
                    <a:cs typeface="黑体" panose="02010609060101010101" charset="-122"/>
                  </a:rPr>
                  <a:t>~D</a:t>
                </a:r>
                <a:r>
                  <a:rPr lang="en-US" altLang="zh-CN" sz="2800" b="1" baseline="-25000" dirty="0">
                    <a:latin typeface="楷体" panose="02010609060101010101" pitchFamily="49" charset="-122"/>
                    <a:ea typeface="楷体" panose="02010609060101010101" pitchFamily="49" charset="-122"/>
                    <a:cs typeface="黑体" panose="02010609060101010101" charset="-122"/>
                  </a:rPr>
                  <a:t>7</a:t>
                </a:r>
                <a:r>
                  <a:rPr lang="zh-CN" altLang="en-US" sz="2800" b="1" dirty="0">
                    <a:latin typeface="楷体" panose="02010609060101010101" pitchFamily="49" charset="-122"/>
                    <a:ea typeface="楷体" panose="02010609060101010101" pitchFamily="49" charset="-122"/>
                    <a:cs typeface="黑体" panose="02010609060101010101" charset="-122"/>
                  </a:rPr>
                  <a:t>，对芯片读写采用</a:t>
                </a:r>
                <a14:m>
                  <m:oMath xmlns:m="http://schemas.openxmlformats.org/officeDocument/2006/math">
                    <m:acc>
                      <m:accPr>
                        <m:chr m:val="̅"/>
                        <m:ctrlPr>
                          <a:rPr lang="zh-CN" altLang="en-US" sz="2800" b="1" i="1">
                            <a:latin typeface="Cambria Math" panose="02040503050406030204" pitchFamily="18" charset="0"/>
                            <a:ea typeface="楷体" panose="02010609060101010101" pitchFamily="49" charset="-122"/>
                          </a:rPr>
                        </m:ctrlPr>
                      </m:accPr>
                      <m:e>
                        <m:r>
                          <a:rPr lang="en-US" altLang="zh-CN" sz="2800" b="1" i="1">
                            <a:latin typeface="Cambria Math" panose="02040503050406030204" pitchFamily="18" charset="0"/>
                            <a:ea typeface="楷体" panose="02010609060101010101" pitchFamily="49" charset="-122"/>
                          </a:rPr>
                          <m:t>𝑶𝑬</m:t>
                        </m:r>
                      </m:e>
                    </m:acc>
                  </m:oMath>
                </a14:m>
                <a:r>
                  <a:rPr lang="en-US" altLang="zh-CN" sz="2800" b="1" dirty="0">
                    <a:latin typeface="楷体" panose="02010609060101010101" pitchFamily="49" charset="-122"/>
                    <a:ea typeface="楷体" panose="02010609060101010101" pitchFamily="49" charset="-122"/>
                    <a:cs typeface="黑体" panose="02010609060101010101" charset="-122"/>
                  </a:rPr>
                  <a:t>(</a:t>
                </a:r>
                <a:r>
                  <a:rPr lang="zh-CN" altLang="en-US" sz="2800" b="1" dirty="0">
                    <a:latin typeface="楷体" panose="02010609060101010101" pitchFamily="49" charset="-122"/>
                    <a:ea typeface="楷体" panose="02010609060101010101" pitchFamily="49" charset="-122"/>
                    <a:cs typeface="黑体" panose="02010609060101010101" charset="-122"/>
                  </a:rPr>
                  <a:t>即</a:t>
                </a:r>
                <a:r>
                  <a:rPr lang="en-US" altLang="zh-CN" sz="2800" b="1" dirty="0">
                    <a:latin typeface="楷体" panose="02010609060101010101" pitchFamily="49" charset="-122"/>
                    <a:ea typeface="楷体" panose="02010609060101010101" pitchFamily="49" charset="-122"/>
                    <a:cs typeface="黑体" panose="02010609060101010101" charset="-122"/>
                  </a:rPr>
                  <a:t>R</a:t>
                </a:r>
                <a:r>
                  <a:rPr lang="zh-CN" altLang="en-US" sz="2800" b="1" dirty="0">
                    <a:latin typeface="楷体" panose="02010609060101010101" pitchFamily="49" charset="-122"/>
                    <a:ea typeface="楷体" panose="02010609060101010101" pitchFamily="49" charset="-122"/>
                    <a:cs typeface="黑体" panose="02010609060101010101" charset="-122"/>
                  </a:rPr>
                  <a:t>操作</a:t>
                </a:r>
                <a:r>
                  <a:rPr lang="en-US" altLang="zh-CN" sz="2800" b="1" dirty="0">
                    <a:latin typeface="楷体" panose="02010609060101010101" pitchFamily="49" charset="-122"/>
                    <a:ea typeface="楷体" panose="02010609060101010101" pitchFamily="49" charset="-122"/>
                    <a:cs typeface="黑体" panose="02010609060101010101" charset="-122"/>
                  </a:rPr>
                  <a:t>)</a:t>
                </a:r>
                <a:r>
                  <a:rPr lang="zh-CN" altLang="en-US" sz="2800" b="1" dirty="0">
                    <a:ea typeface="楷体" panose="02010609060101010101" pitchFamily="49" charset="-122"/>
                  </a:rPr>
                  <a:t> </a:t>
                </a:r>
                <a14:m>
                  <m:oMath xmlns:m="http://schemas.openxmlformats.org/officeDocument/2006/math">
                    <m:acc>
                      <m:accPr>
                        <m:chr m:val="̅"/>
                        <m:ctrlPr>
                          <a:rPr lang="zh-CN" altLang="en-US" sz="2800" b="1" i="1">
                            <a:latin typeface="Cambria Math" panose="02040503050406030204" pitchFamily="18" charset="0"/>
                            <a:ea typeface="楷体" panose="02010609060101010101" pitchFamily="49" charset="-122"/>
                          </a:rPr>
                        </m:ctrlPr>
                      </m:accPr>
                      <m:e>
                        <m:r>
                          <a:rPr lang="en-US" altLang="zh-CN" sz="2800" b="1" i="1">
                            <a:latin typeface="Cambria Math" panose="02040503050406030204" pitchFamily="18" charset="0"/>
                            <a:ea typeface="楷体" panose="02010609060101010101" pitchFamily="49" charset="-122"/>
                          </a:rPr>
                          <m:t>𝑾𝑬</m:t>
                        </m:r>
                      </m:e>
                    </m:acc>
                  </m:oMath>
                </a14:m>
                <a:r>
                  <a:rPr lang="en-US" altLang="zh-CN" sz="2800" b="1" dirty="0">
                    <a:latin typeface="楷体" panose="02010609060101010101" pitchFamily="49" charset="-122"/>
                    <a:ea typeface="楷体" panose="02010609060101010101" pitchFamily="49" charset="-122"/>
                    <a:cs typeface="黑体" panose="02010609060101010101" charset="-122"/>
                  </a:rPr>
                  <a:t>(</a:t>
                </a:r>
                <a:r>
                  <a:rPr lang="zh-CN" altLang="en-US" sz="2800" b="1" dirty="0">
                    <a:latin typeface="楷体" panose="02010609060101010101" pitchFamily="49" charset="-122"/>
                    <a:ea typeface="楷体" panose="02010609060101010101" pitchFamily="49" charset="-122"/>
                    <a:cs typeface="黑体" panose="02010609060101010101" charset="-122"/>
                  </a:rPr>
                  <a:t>即</a:t>
                </a:r>
                <a:r>
                  <a:rPr lang="en-US" altLang="zh-CN" sz="2800" b="1" dirty="0">
                    <a:latin typeface="楷体" panose="02010609060101010101" pitchFamily="49" charset="-122"/>
                    <a:ea typeface="楷体" panose="02010609060101010101" pitchFamily="49" charset="-122"/>
                    <a:cs typeface="黑体" panose="02010609060101010101" charset="-122"/>
                  </a:rPr>
                  <a:t>W</a:t>
                </a:r>
                <a:r>
                  <a:rPr lang="zh-CN" altLang="en-US" sz="2800" b="1" dirty="0">
                    <a:latin typeface="楷体" panose="02010609060101010101" pitchFamily="49" charset="-122"/>
                    <a:ea typeface="楷体" panose="02010609060101010101" pitchFamily="49" charset="-122"/>
                    <a:cs typeface="黑体" panose="02010609060101010101" charset="-122"/>
                  </a:rPr>
                  <a:t>操作</a:t>
                </a:r>
                <a:r>
                  <a:rPr lang="en-US" altLang="zh-CN" sz="2800" b="1" dirty="0">
                    <a:latin typeface="楷体" panose="02010609060101010101" pitchFamily="49" charset="-122"/>
                    <a:ea typeface="楷体" panose="02010609060101010101" pitchFamily="49" charset="-122"/>
                    <a:cs typeface="黑体" panose="02010609060101010101" charset="-122"/>
                  </a:rPr>
                  <a:t>)</a:t>
                </a:r>
                <a:r>
                  <a:rPr lang="zh-CN" altLang="en-US" sz="2800" b="1" dirty="0">
                    <a:latin typeface="楷体" panose="02010609060101010101" pitchFamily="49" charset="-122"/>
                    <a:ea typeface="楷体" panose="02010609060101010101" pitchFamily="49" charset="-122"/>
                    <a:cs typeface="黑体" panose="02010609060101010101" charset="-122"/>
                  </a:rPr>
                  <a:t>控制，且片选信号要求采用</a:t>
                </a:r>
                <a:r>
                  <a:rPr lang="en-US" altLang="zh-CN" sz="2800" b="1" dirty="0">
                    <a:latin typeface="楷体" panose="02010609060101010101" pitchFamily="49" charset="-122"/>
                    <a:ea typeface="楷体" panose="02010609060101010101" pitchFamily="49" charset="-122"/>
                    <a:cs typeface="黑体" panose="02010609060101010101" charset="-122"/>
                  </a:rPr>
                  <a:t>74LS138</a:t>
                </a:r>
                <a:r>
                  <a:rPr lang="zh-CN" altLang="en-US" sz="2800" b="1" dirty="0">
                    <a:latin typeface="楷体" panose="02010609060101010101" pitchFamily="49" charset="-122"/>
                    <a:ea typeface="楷体" panose="02010609060101010101" pitchFamily="49" charset="-122"/>
                    <a:cs typeface="黑体" panose="02010609060101010101" charset="-122"/>
                  </a:rPr>
                  <a:t>译码器输出。</a:t>
                </a:r>
                <a:endParaRPr lang="en-US" altLang="zh-CN" sz="2800" b="1" dirty="0">
                  <a:latin typeface="楷体" panose="02010609060101010101" pitchFamily="49" charset="-122"/>
                  <a:ea typeface="楷体" panose="02010609060101010101" pitchFamily="49" charset="-122"/>
                  <a:cs typeface="黑体" panose="02010609060101010101" charset="-122"/>
                </a:endParaRPr>
              </a:p>
              <a:p>
                <a:pPr>
                  <a:lnSpc>
                    <a:spcPct val="130000"/>
                  </a:lnSpc>
                </a:pPr>
                <a:r>
                  <a:rPr lang="en-US" altLang="zh-CN" sz="2800" b="1" dirty="0">
                    <a:latin typeface="楷体" panose="02010609060101010101" pitchFamily="49" charset="-122"/>
                    <a:ea typeface="楷体" panose="02010609060101010101" pitchFamily="49" charset="-122"/>
                    <a:cs typeface="黑体" panose="02010609060101010101" charset="-122"/>
                  </a:rPr>
                  <a:t> (1)</a:t>
                </a:r>
                <a:r>
                  <a:rPr lang="zh-CN" altLang="en-US" sz="2800" b="1" dirty="0">
                    <a:latin typeface="楷体" panose="02010609060101010101" pitchFamily="49" charset="-122"/>
                    <a:ea typeface="楷体" panose="02010609060101010101" pitchFamily="49" charset="-122"/>
                    <a:cs typeface="黑体" panose="02010609060101010101" charset="-122"/>
                  </a:rPr>
                  <a:t>需要</a:t>
                </a:r>
                <a:r>
                  <a:rPr lang="en-US" altLang="zh-CN" sz="2800" b="1" dirty="0">
                    <a:latin typeface="楷体" panose="02010609060101010101" pitchFamily="49" charset="-122"/>
                    <a:ea typeface="楷体" panose="02010609060101010101" pitchFamily="49" charset="-122"/>
                    <a:cs typeface="黑体" panose="02010609060101010101" charset="-122"/>
                  </a:rPr>
                  <a:t>2K×4b</a:t>
                </a:r>
                <a:r>
                  <a:rPr lang="zh-CN" altLang="en-US" sz="2800" b="1" dirty="0">
                    <a:latin typeface="楷体" panose="02010609060101010101" pitchFamily="49" charset="-122"/>
                    <a:ea typeface="楷体" panose="02010609060101010101" pitchFamily="49" charset="-122"/>
                    <a:cs typeface="黑体" panose="02010609060101010101" charset="-122"/>
                  </a:rPr>
                  <a:t>的芯片多少片构成</a:t>
                </a:r>
                <a:r>
                  <a:rPr lang="en-US" altLang="zh-CN" sz="2800" b="1" dirty="0">
                    <a:latin typeface="楷体" panose="02010609060101010101" pitchFamily="49" charset="-122"/>
                    <a:ea typeface="楷体" panose="02010609060101010101" pitchFamily="49" charset="-122"/>
                    <a:cs typeface="黑体" panose="02010609060101010101" charset="-122"/>
                  </a:rPr>
                  <a:t>8KB</a:t>
                </a:r>
                <a:r>
                  <a:rPr lang="zh-CN" altLang="en-US" sz="2800" b="1" dirty="0">
                    <a:latin typeface="楷体" panose="02010609060101010101" pitchFamily="49" charset="-122"/>
                    <a:ea typeface="楷体" panose="02010609060101010101" pitchFamily="49" charset="-122"/>
                    <a:cs typeface="黑体" panose="02010609060101010101" charset="-122"/>
                  </a:rPr>
                  <a:t>的存储？</a:t>
                </a:r>
                <a:br>
                  <a:rPr lang="zh-CN" altLang="en-US" sz="2800" b="1" dirty="0">
                    <a:latin typeface="楷体" panose="02010609060101010101" pitchFamily="49" charset="-122"/>
                    <a:ea typeface="楷体" panose="02010609060101010101" pitchFamily="49" charset="-122"/>
                    <a:cs typeface="黑体" panose="02010609060101010101" charset="-122"/>
                  </a:rPr>
                </a:br>
                <a:r>
                  <a:rPr lang="zh-CN" altLang="en-US" sz="2800" b="1" dirty="0">
                    <a:latin typeface="楷体" panose="02010609060101010101" pitchFamily="49" charset="-122"/>
                    <a:ea typeface="楷体" panose="02010609060101010101" pitchFamily="49" charset="-122"/>
                    <a:cs typeface="黑体" panose="02010609060101010101" charset="-122"/>
                  </a:rPr>
                  <a:t> </a:t>
                </a:r>
                <a:r>
                  <a:rPr lang="en-US" altLang="zh-CN" sz="2800" b="1" dirty="0">
                    <a:latin typeface="楷体" panose="02010609060101010101" pitchFamily="49" charset="-122"/>
                    <a:ea typeface="楷体" panose="02010609060101010101" pitchFamily="49" charset="-122"/>
                    <a:cs typeface="黑体" panose="02010609060101010101" charset="-122"/>
                  </a:rPr>
                  <a:t>(2)</a:t>
                </a:r>
                <a:r>
                  <a:rPr lang="zh-CN" altLang="en-US" sz="2800" b="1" dirty="0">
                    <a:latin typeface="楷体" panose="02010609060101010101" pitchFamily="49" charset="-122"/>
                    <a:ea typeface="楷体" panose="02010609060101010101" pitchFamily="49" charset="-122"/>
                    <a:cs typeface="黑体" panose="02010609060101010101" charset="-122"/>
                  </a:rPr>
                  <a:t>芯片地址如何分配？</a:t>
                </a:r>
                <a:r>
                  <a:rPr lang="en-US" altLang="zh-CN" sz="2800" b="1" dirty="0">
                    <a:latin typeface="楷体" panose="02010609060101010101" pitchFamily="49" charset="-122"/>
                    <a:ea typeface="楷体" panose="02010609060101010101" pitchFamily="49" charset="-122"/>
                    <a:cs typeface="黑体" panose="02010609060101010101" charset="-122"/>
                  </a:rPr>
                  <a:t>74LS138</a:t>
                </a:r>
                <a:r>
                  <a:rPr lang="zh-CN" altLang="en-US" sz="2800" b="1" dirty="0">
                    <a:latin typeface="楷体" panose="02010609060101010101" pitchFamily="49" charset="-122"/>
                    <a:ea typeface="楷体" panose="02010609060101010101" pitchFamily="49" charset="-122"/>
                    <a:cs typeface="黑体" panose="02010609060101010101" charset="-122"/>
                  </a:rPr>
                  <a:t>译码器如何设置？</a:t>
                </a:r>
                <a:br>
                  <a:rPr lang="zh-CN" altLang="en-US" sz="2800" b="1" dirty="0">
                    <a:latin typeface="楷体" panose="02010609060101010101" pitchFamily="49" charset="-122"/>
                    <a:ea typeface="楷体" panose="02010609060101010101" pitchFamily="49" charset="-122"/>
                    <a:cs typeface="黑体" panose="02010609060101010101" charset="-122"/>
                  </a:rPr>
                </a:br>
                <a:r>
                  <a:rPr lang="zh-CN" altLang="en-US" sz="2800" b="1" dirty="0">
                    <a:latin typeface="楷体" panose="02010609060101010101" pitchFamily="49" charset="-122"/>
                    <a:ea typeface="楷体" panose="02010609060101010101" pitchFamily="49" charset="-122"/>
                    <a:cs typeface="黑体" panose="02010609060101010101" charset="-122"/>
                  </a:rPr>
                  <a:t> </a:t>
                </a:r>
                <a:r>
                  <a:rPr lang="en-US" altLang="zh-CN" sz="2800" b="1" dirty="0">
                    <a:latin typeface="楷体" panose="02010609060101010101" pitchFamily="49" charset="-122"/>
                    <a:ea typeface="楷体" panose="02010609060101010101" pitchFamily="49" charset="-122"/>
                    <a:cs typeface="黑体" panose="02010609060101010101" charset="-122"/>
                  </a:rPr>
                  <a:t>(3)</a:t>
                </a:r>
                <a:r>
                  <a:rPr lang="zh-CN" altLang="en-US" sz="2800" b="1" dirty="0">
                    <a:latin typeface="楷体" panose="02010609060101010101" pitchFamily="49" charset="-122"/>
                    <a:ea typeface="楷体" panose="02010609060101010101" pitchFamily="49" charset="-122"/>
                    <a:cs typeface="黑体" panose="02010609060101010101" charset="-122"/>
                  </a:rPr>
                  <a:t>画出存储器逻辑电路图。</a:t>
                </a:r>
                <a:endParaRPr lang="en-US" altLang="zh-CN" sz="2800" b="1" dirty="0">
                  <a:latin typeface="楷体" panose="02010609060101010101" pitchFamily="49" charset="-122"/>
                  <a:ea typeface="楷体" panose="02010609060101010101" pitchFamily="49" charset="-122"/>
                  <a:cs typeface="黑体" panose="02010609060101010101" charset="-122"/>
                </a:endParaRPr>
              </a:p>
              <a:p>
                <a:pPr>
                  <a:lnSpc>
                    <a:spcPct val="130000"/>
                  </a:lnSpc>
                </a:pPr>
                <a:r>
                  <a:rPr lang="zh-CN" altLang="en-US" sz="2800" b="1" dirty="0">
                    <a:latin typeface="楷体" panose="02010609060101010101" pitchFamily="49" charset="-122"/>
                    <a:ea typeface="楷体" panose="02010609060101010101" pitchFamily="49" charset="-122"/>
                    <a:cs typeface="黑体" panose="02010609060101010101" charset="-122"/>
                  </a:rPr>
                  <a:t>解</a:t>
                </a:r>
                <a:r>
                  <a:rPr lang="en-US" altLang="zh-CN" sz="2800" b="1" dirty="0">
                    <a:latin typeface="楷体" panose="02010609060101010101" pitchFamily="49" charset="-122"/>
                    <a:ea typeface="楷体" panose="02010609060101010101" pitchFamily="49" charset="-122"/>
                    <a:cs typeface="黑体" panose="02010609060101010101" charset="-122"/>
                  </a:rPr>
                  <a:t>:(1)</a:t>
                </a:r>
                <a:r>
                  <a:rPr lang="zh-CN" altLang="en-US" sz="2800" b="1" dirty="0">
                    <a:latin typeface="楷体" panose="02010609060101010101" pitchFamily="49" charset="-122"/>
                    <a:ea typeface="楷体" panose="02010609060101010101" pitchFamily="49" charset="-122"/>
                    <a:cs typeface="黑体" panose="02010609060101010101" charset="-122"/>
                  </a:rPr>
                  <a:t>需要</a:t>
                </a:r>
                <a:r>
                  <a:rPr lang="en-US" altLang="zh-CN" sz="2800" b="1" dirty="0">
                    <a:latin typeface="楷体" panose="02010609060101010101" pitchFamily="49" charset="-122"/>
                    <a:ea typeface="楷体" panose="02010609060101010101" pitchFamily="49" charset="-122"/>
                    <a:cs typeface="黑体" panose="02010609060101010101" charset="-122"/>
                  </a:rPr>
                  <a:t>2K×4b</a:t>
                </a:r>
                <a:r>
                  <a:rPr lang="zh-CN" altLang="en-US" sz="2800" b="1" dirty="0">
                    <a:latin typeface="楷体" panose="02010609060101010101" pitchFamily="49" charset="-122"/>
                    <a:ea typeface="楷体" panose="02010609060101010101" pitchFamily="49" charset="-122"/>
                    <a:cs typeface="黑体" panose="02010609060101010101" charset="-122"/>
                  </a:rPr>
                  <a:t>的芯片</a:t>
                </a:r>
                <a:r>
                  <a:rPr lang="en-US" altLang="zh-CN" sz="2800" b="1" dirty="0">
                    <a:latin typeface="楷体" panose="02010609060101010101" pitchFamily="49" charset="-122"/>
                    <a:ea typeface="楷体" panose="02010609060101010101" pitchFamily="49" charset="-122"/>
                    <a:cs typeface="黑体" panose="02010609060101010101" charset="-122"/>
                  </a:rPr>
                  <a:t>8</a:t>
                </a:r>
                <a:r>
                  <a:rPr lang="zh-CN" altLang="en-US" sz="2800" b="1" dirty="0">
                    <a:latin typeface="楷体" panose="02010609060101010101" pitchFamily="49" charset="-122"/>
                    <a:ea typeface="楷体" panose="02010609060101010101" pitchFamily="49" charset="-122"/>
                    <a:cs typeface="黑体" panose="02010609060101010101" charset="-122"/>
                  </a:rPr>
                  <a:t>片，</a:t>
                </a:r>
                <a:r>
                  <a:rPr lang="en-US" altLang="zh-CN" sz="2800" b="1" dirty="0">
                    <a:latin typeface="楷体" panose="02010609060101010101" pitchFamily="49" charset="-122"/>
                    <a:ea typeface="楷体" panose="02010609060101010101" pitchFamily="49" charset="-122"/>
                    <a:cs typeface="黑体" panose="02010609060101010101" charset="-122"/>
                  </a:rPr>
                  <a:t>2</a:t>
                </a:r>
                <a:r>
                  <a:rPr lang="zh-CN" altLang="en-US" sz="2800" b="1" dirty="0">
                    <a:latin typeface="楷体" panose="02010609060101010101" pitchFamily="49" charset="-122"/>
                    <a:ea typeface="楷体" panose="02010609060101010101" pitchFamily="49" charset="-122"/>
                    <a:cs typeface="黑体" panose="02010609060101010101" charset="-122"/>
                  </a:rPr>
                  <a:t>片</a:t>
                </a:r>
                <a:r>
                  <a:rPr lang="en-US" altLang="zh-CN" sz="2800" b="1" dirty="0">
                    <a:latin typeface="楷体" panose="02010609060101010101" pitchFamily="49" charset="-122"/>
                    <a:ea typeface="楷体" panose="02010609060101010101" pitchFamily="49" charset="-122"/>
                    <a:cs typeface="黑体" panose="02010609060101010101" charset="-122"/>
                  </a:rPr>
                  <a:t>2K×4b</a:t>
                </a:r>
                <a:r>
                  <a:rPr lang="zh-CN" altLang="en-US" sz="2800" b="1" dirty="0">
                    <a:latin typeface="楷体" panose="02010609060101010101" pitchFamily="49" charset="-122"/>
                    <a:ea typeface="楷体" panose="02010609060101010101" pitchFamily="49" charset="-122"/>
                    <a:cs typeface="黑体" panose="02010609060101010101" charset="-122"/>
                  </a:rPr>
                  <a:t>的芯片组成一</a:t>
                </a:r>
                <a:br>
                  <a:rPr lang="en-US" altLang="zh-CN" sz="2800" b="1" dirty="0">
                    <a:latin typeface="楷体" panose="02010609060101010101" pitchFamily="49" charset="-122"/>
                    <a:ea typeface="楷体" panose="02010609060101010101" pitchFamily="49" charset="-122"/>
                    <a:cs typeface="黑体" panose="02010609060101010101" charset="-122"/>
                  </a:rPr>
                </a:br>
                <a:r>
                  <a:rPr lang="en-US" altLang="zh-CN" sz="2800" b="1" dirty="0">
                    <a:latin typeface="楷体" panose="02010609060101010101" pitchFamily="49" charset="-122"/>
                    <a:ea typeface="楷体" panose="02010609060101010101" pitchFamily="49" charset="-122"/>
                    <a:cs typeface="黑体" panose="02010609060101010101" charset="-122"/>
                  </a:rPr>
                  <a:t>      </a:t>
                </a:r>
                <a:r>
                  <a:rPr lang="zh-CN" altLang="en-US" sz="2800" b="1" dirty="0">
                    <a:latin typeface="楷体" panose="02010609060101010101" pitchFamily="49" charset="-122"/>
                    <a:ea typeface="楷体" panose="02010609060101010101" pitchFamily="49" charset="-122"/>
                    <a:cs typeface="黑体" panose="02010609060101010101" charset="-122"/>
                  </a:rPr>
                  <a:t>组</a:t>
                </a:r>
                <a:r>
                  <a:rPr lang="en-US" altLang="zh-CN" sz="2800" b="1" dirty="0">
                    <a:latin typeface="楷体" panose="02010609060101010101" pitchFamily="49" charset="-122"/>
                    <a:ea typeface="楷体" panose="02010609060101010101" pitchFamily="49" charset="-122"/>
                    <a:cs typeface="黑体" panose="02010609060101010101" charset="-122"/>
                  </a:rPr>
                  <a:t>2KB</a:t>
                </a:r>
                <a:r>
                  <a:rPr lang="zh-CN" altLang="en-US" sz="2800" b="1" dirty="0">
                    <a:latin typeface="楷体" panose="02010609060101010101" pitchFamily="49" charset="-122"/>
                    <a:ea typeface="楷体" panose="02010609060101010101" pitchFamily="49" charset="-122"/>
                    <a:cs typeface="黑体" panose="02010609060101010101" charset="-122"/>
                  </a:rPr>
                  <a:t>的芯片，共</a:t>
                </a:r>
                <a:r>
                  <a:rPr lang="en-US" altLang="zh-CN" sz="2800" b="1" dirty="0">
                    <a:latin typeface="楷体" panose="02010609060101010101" pitchFamily="49" charset="-122"/>
                    <a:ea typeface="楷体" panose="02010609060101010101" pitchFamily="49" charset="-122"/>
                    <a:cs typeface="黑体" panose="02010609060101010101" charset="-122"/>
                  </a:rPr>
                  <a:t>4</a:t>
                </a:r>
                <a:r>
                  <a:rPr lang="zh-CN" altLang="en-US" sz="2800" b="1" dirty="0">
                    <a:latin typeface="楷体" panose="02010609060101010101" pitchFamily="49" charset="-122"/>
                    <a:ea typeface="楷体" panose="02010609060101010101" pitchFamily="49" charset="-122"/>
                    <a:cs typeface="黑体" panose="02010609060101010101" charset="-122"/>
                  </a:rPr>
                  <a:t>组；</a:t>
                </a:r>
                <a:endParaRPr lang="en-US" altLang="zh-CN" sz="2800" b="1" dirty="0">
                  <a:latin typeface="楷体" panose="02010609060101010101" pitchFamily="49" charset="-122"/>
                  <a:ea typeface="楷体" panose="02010609060101010101" pitchFamily="49" charset="-122"/>
                  <a:cs typeface="黑体" panose="02010609060101010101" charset="-122"/>
                </a:endParaRPr>
              </a:p>
              <a:p>
                <a:pPr>
                  <a:lnSpc>
                    <a:spcPct val="130000"/>
                  </a:lnSpc>
                </a:pPr>
                <a:r>
                  <a:rPr lang="en-US" altLang="zh-CN" sz="2800" b="1" dirty="0">
                    <a:latin typeface="楷体" panose="02010609060101010101" pitchFamily="49" charset="-122"/>
                    <a:ea typeface="楷体" panose="02010609060101010101" pitchFamily="49" charset="-122"/>
                    <a:cs typeface="黑体" panose="02010609060101010101" charset="-122"/>
                  </a:rPr>
                  <a:t>   (2)</a:t>
                </a:r>
                <a:r>
                  <a:rPr lang="zh-CN" altLang="en-US" sz="2800" b="1" dirty="0">
                    <a:solidFill>
                      <a:schemeClr val="accent2"/>
                    </a:solidFill>
                    <a:latin typeface="楷体" panose="02010609060101010101" pitchFamily="49" charset="-122"/>
                    <a:ea typeface="楷体" panose="02010609060101010101" pitchFamily="49" charset="-122"/>
                    <a:cs typeface="黑体" panose="02010609060101010101" charset="-122"/>
                  </a:rPr>
                  <a:t>芯片内地址的分配</a:t>
                </a:r>
                <a:r>
                  <a:rPr lang="en-US" altLang="zh-CN" sz="2800" b="1" dirty="0">
                    <a:latin typeface="楷体" panose="02010609060101010101" pitchFamily="49" charset="-122"/>
                    <a:ea typeface="楷体" panose="02010609060101010101" pitchFamily="49" charset="-122"/>
                    <a:cs typeface="黑体" panose="02010609060101010101" charset="-122"/>
                  </a:rPr>
                  <a:t>: 2KB:A</a:t>
                </a:r>
                <a:r>
                  <a:rPr lang="en-US" altLang="zh-CN" sz="2800" b="1" baseline="-25000" dirty="0">
                    <a:latin typeface="楷体" panose="02010609060101010101" pitchFamily="49" charset="-122"/>
                    <a:ea typeface="楷体" panose="02010609060101010101" pitchFamily="49" charset="-122"/>
                    <a:cs typeface="黑体" panose="02010609060101010101" charset="-122"/>
                  </a:rPr>
                  <a:t>0</a:t>
                </a:r>
                <a:r>
                  <a:rPr lang="en-US" altLang="zh-CN" sz="2800" b="1" dirty="0">
                    <a:latin typeface="楷体" panose="02010609060101010101" pitchFamily="49" charset="-122"/>
                    <a:ea typeface="楷体" panose="02010609060101010101" pitchFamily="49" charset="-122"/>
                    <a:cs typeface="黑体" panose="02010609060101010101" charset="-122"/>
                  </a:rPr>
                  <a:t>~A</a:t>
                </a:r>
                <a:r>
                  <a:rPr lang="en-US" altLang="zh-CN" sz="2800" b="1" baseline="-25000" dirty="0">
                    <a:latin typeface="楷体" panose="02010609060101010101" pitchFamily="49" charset="-122"/>
                    <a:ea typeface="楷体" panose="02010609060101010101" pitchFamily="49" charset="-122"/>
                    <a:cs typeface="黑体" panose="02010609060101010101" charset="-122"/>
                  </a:rPr>
                  <a:t>10</a:t>
                </a:r>
                <a:r>
                  <a:rPr lang="zh-CN" altLang="en-US" sz="2800" b="1" dirty="0">
                    <a:latin typeface="楷体" panose="02010609060101010101" pitchFamily="49" charset="-122"/>
                    <a:ea typeface="楷体" panose="02010609060101010101" pitchFamily="49" charset="-122"/>
                    <a:cs typeface="黑体" panose="02010609060101010101" charset="-122"/>
                  </a:rPr>
                  <a:t>；</a:t>
                </a:r>
                <a:endParaRPr lang="zh-CN" altLang="en-US" sz="2800" dirty="0"/>
              </a:p>
            </p:txBody>
          </p:sp>
        </mc:Choice>
        <mc:Fallback xmlns="">
          <p:sp>
            <p:nvSpPr>
              <p:cNvPr id="12" name="矩形 11">
                <a:extLst>
                  <a:ext uri="{FF2B5EF4-FFF2-40B4-BE49-F238E27FC236}">
                    <a16:creationId xmlns:a16="http://schemas.microsoft.com/office/drawing/2014/main" id="{780A32D3-FEC3-423A-B450-26E8940ADEA7}"/>
                  </a:ext>
                </a:extLst>
              </p:cNvPr>
              <p:cNvSpPr>
                <a:spLocks noRot="1" noChangeAspect="1" noMove="1" noResize="1" noEditPoints="1" noAdjustHandles="1" noChangeArrowheads="1" noChangeShapeType="1" noTextEdit="1"/>
              </p:cNvSpPr>
              <p:nvPr/>
            </p:nvSpPr>
            <p:spPr>
              <a:xfrm>
                <a:off x="-9525" y="838685"/>
                <a:ext cx="9054461" cy="5642763"/>
              </a:xfrm>
              <a:prstGeom prst="rect">
                <a:avLst/>
              </a:prstGeom>
              <a:blipFill>
                <a:blip r:embed="rId5"/>
                <a:stretch>
                  <a:fillRect l="-1346" t="-324" r="-135" b="-16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44039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wipe(left)">
                                      <p:cBhvr>
                                        <p:cTn id="2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33</a:t>
            </a:fld>
            <a:endParaRPr lang="zh-CN" altLang="en-US"/>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780A32D3-FEC3-423A-B450-26E8940ADEA7}"/>
                  </a:ext>
                </a:extLst>
              </p:cNvPr>
              <p:cNvSpPr/>
              <p:nvPr/>
            </p:nvSpPr>
            <p:spPr>
              <a:xfrm>
                <a:off x="-9525" y="772432"/>
                <a:ext cx="9054461" cy="5738559"/>
              </a:xfrm>
              <a:prstGeom prst="rect">
                <a:avLst/>
              </a:prstGeom>
            </p:spPr>
            <p:txBody>
              <a:bodyPr wrap="square">
                <a:spAutoFit/>
              </a:bodyPr>
              <a:lstStyle/>
              <a:p>
                <a:pPr>
                  <a:lnSpc>
                    <a:spcPct val="120000"/>
                  </a:lnSpc>
                </a:pPr>
                <a:r>
                  <a:rPr lang="en-US" altLang="zh-CN" sz="2800" b="1" dirty="0">
                    <a:solidFill>
                      <a:schemeClr val="accent2"/>
                    </a:solidFill>
                    <a:latin typeface="楷体" panose="02010609060101010101" pitchFamily="49" charset="-122"/>
                    <a:ea typeface="楷体" panose="02010609060101010101" pitchFamily="49" charset="-122"/>
                    <a:cs typeface="黑体" panose="02010609060101010101" charset="-122"/>
                  </a:rPr>
                  <a:t>74LS138</a:t>
                </a:r>
                <a:r>
                  <a:rPr lang="zh-CN" altLang="en-US" sz="2800" b="1" dirty="0">
                    <a:solidFill>
                      <a:schemeClr val="accent2"/>
                    </a:solidFill>
                    <a:latin typeface="楷体" panose="02010609060101010101" pitchFamily="49" charset="-122"/>
                    <a:ea typeface="楷体" panose="02010609060101010101" pitchFamily="49" charset="-122"/>
                    <a:cs typeface="黑体" panose="02010609060101010101" charset="-122"/>
                  </a:rPr>
                  <a:t>译码器设置</a:t>
                </a:r>
                <a:r>
                  <a:rPr lang="en-US" altLang="zh-CN" sz="2800" b="1" dirty="0">
                    <a:latin typeface="楷体" panose="02010609060101010101" pitchFamily="49" charset="-122"/>
                    <a:ea typeface="楷体" panose="02010609060101010101" pitchFamily="49" charset="-122"/>
                    <a:cs typeface="黑体" panose="02010609060101010101" charset="-122"/>
                  </a:rPr>
                  <a:t>:</a:t>
                </a:r>
                <a:r>
                  <a:rPr lang="zh-CN" altLang="en-US" sz="2800" b="1" dirty="0">
                    <a:latin typeface="楷体" panose="02010609060101010101" pitchFamily="49" charset="-122"/>
                    <a:ea typeface="楷体" panose="02010609060101010101" pitchFamily="49" charset="-122"/>
                    <a:cs typeface="黑体" panose="02010609060101010101" charset="-122"/>
                  </a:rPr>
                  <a:t>由于</a:t>
                </a:r>
                <a:r>
                  <a:rPr lang="en-US" altLang="zh-CN" sz="2800" b="1" dirty="0">
                    <a:latin typeface="楷体" panose="02010609060101010101" pitchFamily="49" charset="-122"/>
                    <a:ea typeface="楷体" panose="02010609060101010101" pitchFamily="49" charset="-122"/>
                    <a:cs typeface="黑体" panose="02010609060101010101" charset="-122"/>
                  </a:rPr>
                  <a:t>8K</a:t>
                </a:r>
                <a:r>
                  <a:rPr lang="zh-CN" altLang="en-US" sz="2800" b="1" dirty="0">
                    <a:latin typeface="楷体" panose="02010609060101010101" pitchFamily="49" charset="-122"/>
                    <a:ea typeface="楷体" panose="02010609060101010101" pitchFamily="49" charset="-122"/>
                    <a:cs typeface="黑体" panose="02010609060101010101" charset="-122"/>
                  </a:rPr>
                  <a:t>的地址范围在</a:t>
                </a:r>
                <a:r>
                  <a:rPr lang="en-US" altLang="zh-CN" sz="2800" b="1" dirty="0">
                    <a:latin typeface="楷体" panose="02010609060101010101" pitchFamily="49" charset="-122"/>
                    <a:ea typeface="楷体" panose="02010609060101010101" pitchFamily="49" charset="-122"/>
                    <a:cs typeface="黑体" panose="02010609060101010101" charset="-122"/>
                  </a:rPr>
                  <a:t>0000H~1FFFH</a:t>
                </a:r>
                <a:r>
                  <a:rPr lang="zh-CN" altLang="en-US" sz="2800" b="1" dirty="0">
                    <a:latin typeface="楷体" panose="02010609060101010101" pitchFamily="49" charset="-122"/>
                    <a:ea typeface="楷体" panose="02010609060101010101" pitchFamily="49" charset="-122"/>
                    <a:cs typeface="黑体" panose="02010609060101010101" charset="-122"/>
                  </a:rPr>
                  <a:t>之间（仅需要</a:t>
                </a:r>
                <a:r>
                  <a:rPr lang="en-US" altLang="zh-CN" sz="2800" b="1" dirty="0">
                    <a:latin typeface="楷体" panose="02010609060101010101" pitchFamily="49" charset="-122"/>
                    <a:ea typeface="楷体" panose="02010609060101010101" pitchFamily="49" charset="-122"/>
                    <a:cs typeface="黑体" panose="02010609060101010101" charset="-122"/>
                  </a:rPr>
                  <a:t>13</a:t>
                </a:r>
                <a:r>
                  <a:rPr lang="zh-CN" altLang="en-US" sz="2800" b="1" dirty="0">
                    <a:latin typeface="楷体" panose="02010609060101010101" pitchFamily="49" charset="-122"/>
                    <a:ea typeface="楷体" panose="02010609060101010101" pitchFamily="49" charset="-122"/>
                    <a:cs typeface="黑体" panose="02010609060101010101" charset="-122"/>
                  </a:rPr>
                  <a:t>条地址线寻址，而本题地址线是</a:t>
                </a:r>
                <a:r>
                  <a:rPr lang="en-US" altLang="zh-CN" sz="2800" b="1" dirty="0">
                    <a:latin typeface="楷体" panose="02010609060101010101" pitchFamily="49" charset="-122"/>
                    <a:ea typeface="楷体" panose="02010609060101010101" pitchFamily="49" charset="-122"/>
                    <a:cs typeface="黑体" panose="02010609060101010101" charset="-122"/>
                  </a:rPr>
                  <a:t>20</a:t>
                </a:r>
                <a:r>
                  <a:rPr lang="zh-CN" altLang="en-US" sz="2800" b="1" dirty="0">
                    <a:latin typeface="楷体" panose="02010609060101010101" pitchFamily="49" charset="-122"/>
                    <a:ea typeface="楷体" panose="02010609060101010101" pitchFamily="49" charset="-122"/>
                    <a:cs typeface="黑体" panose="02010609060101010101" charset="-122"/>
                  </a:rPr>
                  <a:t>位</a:t>
                </a:r>
                <a:r>
                  <a:rPr lang="en-US" altLang="zh-CN" sz="2800" b="1" dirty="0">
                    <a:latin typeface="楷体" panose="02010609060101010101" pitchFamily="49" charset="-122"/>
                    <a:ea typeface="楷体" panose="02010609060101010101" pitchFamily="49" charset="-122"/>
                    <a:cs typeface="黑体" panose="02010609060101010101" charset="-122"/>
                  </a:rPr>
                  <a:t>,</a:t>
                </a:r>
                <a:r>
                  <a:rPr lang="zh-CN" altLang="en-US" sz="2800" b="1" dirty="0">
                    <a:latin typeface="楷体" panose="02010609060101010101" pitchFamily="49" charset="-122"/>
                    <a:ea typeface="楷体" panose="02010609060101010101" pitchFamily="49" charset="-122"/>
                    <a:cs typeface="黑体" panose="02010609060101010101" charset="-122"/>
                  </a:rPr>
                  <a:t>可寻址范围为</a:t>
                </a:r>
                <a:r>
                  <a:rPr lang="en-US" altLang="zh-CN" sz="2800" b="1" dirty="0">
                    <a:latin typeface="楷体" panose="02010609060101010101" pitchFamily="49" charset="-122"/>
                    <a:ea typeface="楷体" panose="02010609060101010101" pitchFamily="49" charset="-122"/>
                    <a:cs typeface="黑体" panose="02010609060101010101" charset="-122"/>
                  </a:rPr>
                  <a:t>1M</a:t>
                </a:r>
                <a:r>
                  <a:rPr lang="zh-CN" altLang="en-US" sz="2800" b="1" dirty="0">
                    <a:latin typeface="楷体" panose="02010609060101010101" pitchFamily="49" charset="-122"/>
                    <a:ea typeface="楷体" panose="02010609060101010101" pitchFamily="49" charset="-122"/>
                    <a:cs typeface="黑体" panose="02010609060101010101" charset="-122"/>
                  </a:rPr>
                  <a:t>）</a:t>
                </a:r>
                <a:r>
                  <a:rPr lang="en-US" altLang="zh-CN" sz="2800" b="1" dirty="0">
                    <a:latin typeface="楷体" panose="02010609060101010101" pitchFamily="49" charset="-122"/>
                    <a:ea typeface="楷体" panose="02010609060101010101" pitchFamily="49" charset="-122"/>
                    <a:cs typeface="黑体" panose="02010609060101010101" charset="-122"/>
                  </a:rPr>
                  <a:t>,</a:t>
                </a:r>
                <a:r>
                  <a:rPr lang="zh-CN" altLang="en-US" sz="2800" b="1" dirty="0">
                    <a:latin typeface="楷体" panose="02010609060101010101" pitchFamily="49" charset="-122"/>
                    <a:ea typeface="楷体" panose="02010609060101010101" pitchFamily="49" charset="-122"/>
                    <a:cs typeface="黑体" panose="02010609060101010101" charset="-122"/>
                  </a:rPr>
                  <a:t>也就是</a:t>
                </a:r>
                <a:r>
                  <a:rPr lang="en-US" altLang="zh-CN" sz="2800" b="1" dirty="0">
                    <a:latin typeface="楷体" panose="02010609060101010101" pitchFamily="49" charset="-122"/>
                    <a:ea typeface="楷体" panose="02010609060101010101" pitchFamily="49" charset="-122"/>
                    <a:cs typeface="黑体" panose="02010609060101010101" charset="-122"/>
                  </a:rPr>
                  <a:t>4</a:t>
                </a:r>
                <a:r>
                  <a:rPr lang="zh-CN" altLang="en-US" sz="2800" b="1" dirty="0">
                    <a:latin typeface="楷体" panose="02010609060101010101" pitchFamily="49" charset="-122"/>
                    <a:ea typeface="楷体" panose="02010609060101010101" pitchFamily="49" charset="-122"/>
                    <a:cs typeface="黑体" panose="02010609060101010101" charset="-122"/>
                  </a:rPr>
                  <a:t>组</a:t>
                </a:r>
                <a:r>
                  <a:rPr lang="en-US" altLang="zh-CN" sz="2800" b="1" dirty="0">
                    <a:latin typeface="楷体" panose="02010609060101010101" pitchFamily="49" charset="-122"/>
                    <a:ea typeface="楷体" panose="02010609060101010101" pitchFamily="49" charset="-122"/>
                    <a:cs typeface="黑体" panose="02010609060101010101" charset="-122"/>
                  </a:rPr>
                  <a:t>2KB</a:t>
                </a:r>
                <a:r>
                  <a:rPr lang="zh-CN" altLang="en-US" sz="2800" b="1" dirty="0">
                    <a:latin typeface="楷体" panose="02010609060101010101" pitchFamily="49" charset="-122"/>
                    <a:ea typeface="楷体" panose="02010609060101010101" pitchFamily="49" charset="-122"/>
                    <a:cs typeface="黑体" panose="02010609060101010101" charset="-122"/>
                  </a:rPr>
                  <a:t>存储芯片不具有唯一的地址范围，因此，可采用</a:t>
                </a:r>
                <a:r>
                  <a:rPr lang="zh-CN" altLang="en-US" sz="2800" b="1" u="sng" dirty="0">
                    <a:solidFill>
                      <a:schemeClr val="accent2"/>
                    </a:solidFill>
                    <a:latin typeface="楷体" panose="02010609060101010101" pitchFamily="49" charset="-122"/>
                    <a:ea typeface="楷体" panose="02010609060101010101" pitchFamily="49" charset="-122"/>
                    <a:cs typeface="黑体" panose="02010609060101010101" charset="-122"/>
                  </a:rPr>
                  <a:t>部分译码方式</a:t>
                </a:r>
                <a:r>
                  <a:rPr lang="zh-CN" altLang="en-US" sz="2800" b="1" dirty="0">
                    <a:latin typeface="楷体" panose="02010609060101010101" pitchFamily="49" charset="-122"/>
                    <a:ea typeface="楷体" panose="02010609060101010101" pitchFamily="49" charset="-122"/>
                    <a:cs typeface="黑体" panose="02010609060101010101" charset="-122"/>
                  </a:rPr>
                  <a:t>；</a:t>
                </a:r>
                <a:endParaRPr lang="en-US" altLang="zh-CN" sz="2800" b="1" dirty="0">
                  <a:latin typeface="楷体" panose="02010609060101010101" pitchFamily="49" charset="-122"/>
                  <a:ea typeface="楷体" panose="02010609060101010101" pitchFamily="49" charset="-122"/>
                  <a:cs typeface="黑体" panose="02010609060101010101" charset="-122"/>
                </a:endParaRPr>
              </a:p>
              <a:p>
                <a:pPr>
                  <a:lnSpc>
                    <a:spcPct val="120000"/>
                  </a:lnSpc>
                </a:pPr>
                <a:r>
                  <a:rPr lang="zh-CN" altLang="en-US" sz="2800" b="1" dirty="0">
                    <a:latin typeface="楷体" panose="02010609060101010101" pitchFamily="49" charset="-122"/>
                    <a:ea typeface="楷体" panose="02010609060101010101" pitchFamily="49" charset="-122"/>
                  </a:rPr>
                  <a:t>即剩余的地址线：</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19</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11</a:t>
                </a:r>
                <a:r>
                  <a:rPr lang="zh-CN" altLang="en-US" sz="2800" b="1" dirty="0">
                    <a:latin typeface="楷体" panose="02010609060101010101" pitchFamily="49" charset="-122"/>
                    <a:ea typeface="楷体" panose="02010609060101010101" pitchFamily="49" charset="-122"/>
                  </a:rPr>
                  <a:t>中的</a:t>
                </a:r>
                <a:r>
                  <a:rPr lang="zh-CN" altLang="en-US" sz="2800" b="1" dirty="0">
                    <a:solidFill>
                      <a:schemeClr val="accent2"/>
                    </a:solidFill>
                    <a:latin typeface="楷体" panose="02010609060101010101" pitchFamily="49" charset="-122"/>
                    <a:ea typeface="楷体" panose="02010609060101010101" pitchFamily="49" charset="-122"/>
                  </a:rPr>
                  <a:t>部分线</a:t>
                </a:r>
                <a:r>
                  <a:rPr lang="zh-CN" altLang="en-US" sz="2800" b="1" dirty="0">
                    <a:latin typeface="楷体" panose="02010609060101010101" pitchFamily="49" charset="-122"/>
                    <a:ea typeface="楷体" panose="02010609060101010101" pitchFamily="49" charset="-122"/>
                  </a:rPr>
                  <a:t>可选做为</a:t>
                </a:r>
                <a:r>
                  <a:rPr lang="en-US" altLang="zh-CN" sz="2800" b="1" dirty="0">
                    <a:latin typeface="楷体" panose="02010609060101010101" pitchFamily="49" charset="-122"/>
                    <a:ea typeface="楷体" panose="02010609060101010101" pitchFamily="49" charset="-122"/>
                  </a:rPr>
                  <a:t>74LS138</a:t>
                </a:r>
                <a:r>
                  <a:rPr lang="zh-CN" altLang="en-US" sz="2800" b="1" dirty="0">
                    <a:latin typeface="楷体" panose="02010609060101010101" pitchFamily="49" charset="-122"/>
                    <a:ea typeface="楷体" panose="02010609060101010101" pitchFamily="49" charset="-122"/>
                  </a:rPr>
                  <a:t>译码器的输入端、使能端，可采用的方法很多，</a:t>
                </a:r>
                <a:r>
                  <a:rPr lang="zh-CN" altLang="en-US" sz="2800" b="1" dirty="0">
                    <a:solidFill>
                      <a:schemeClr val="accent2"/>
                    </a:solidFill>
                    <a:latin typeface="楷体" panose="02010609060101010101" pitchFamily="49" charset="-122"/>
                    <a:ea typeface="楷体" panose="02010609060101010101" pitchFamily="49" charset="-122"/>
                  </a:rPr>
                  <a:t>其中，我们任选一种</a:t>
                </a:r>
                <a:r>
                  <a:rPr lang="zh-CN" altLang="en-US" sz="2800" b="1" dirty="0">
                    <a:latin typeface="楷体" panose="02010609060101010101" pitchFamily="49" charset="-122"/>
                    <a:ea typeface="楷体" panose="02010609060101010101" pitchFamily="49" charset="-122"/>
                  </a:rPr>
                  <a:t>，如下</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输入端、使能端的</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19</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11</a:t>
                </a:r>
                <a:r>
                  <a:rPr lang="en-US" altLang="zh-CN" sz="2800" b="1" dirty="0">
                    <a:latin typeface="楷体" panose="02010609060101010101" pitchFamily="49" charset="-122"/>
                    <a:ea typeface="楷体" panose="02010609060101010101" pitchFamily="49" charset="-122"/>
                  </a:rPr>
                  <a:t> (A</a:t>
                </a:r>
                <a:r>
                  <a:rPr lang="en-US" altLang="zh-CN" sz="2800" b="1" baseline="-25000" dirty="0">
                    <a:latin typeface="楷体" panose="02010609060101010101" pitchFamily="49" charset="-122"/>
                    <a:ea typeface="楷体" panose="02010609060101010101" pitchFamily="49" charset="-122"/>
                  </a:rPr>
                  <a:t>18</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15</a:t>
                </a:r>
                <a:r>
                  <a:rPr lang="zh-CN" altLang="en-US" sz="2800" b="1" dirty="0">
                    <a:latin typeface="楷体" panose="02010609060101010101" pitchFamily="49" charset="-122"/>
                    <a:ea typeface="楷体" panose="02010609060101010101" pitchFamily="49" charset="-122"/>
                  </a:rPr>
                  <a:t>除外</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是这样分配的</a:t>
                </a:r>
                <a:endParaRPr lang="en-US" altLang="zh-CN" sz="2800" b="1" dirty="0">
                  <a:latin typeface="楷体" panose="02010609060101010101" pitchFamily="49" charset="-122"/>
                  <a:ea typeface="楷体" panose="02010609060101010101" pitchFamily="49" charset="-122"/>
                </a:endParaRPr>
              </a:p>
              <a:p>
                <a:pPr>
                  <a:lnSpc>
                    <a:spcPct val="120000"/>
                  </a:lnSpc>
                </a:pPr>
                <a:r>
                  <a:rPr lang="zh-CN" altLang="en-US" sz="2800" b="1" dirty="0">
                    <a:solidFill>
                      <a:schemeClr val="accent2"/>
                    </a:solidFill>
                    <a:latin typeface="楷体" panose="02010609060101010101" pitchFamily="49" charset="-122"/>
                    <a:ea typeface="楷体" panose="02010609060101010101" pitchFamily="49" charset="-122"/>
                  </a:rPr>
                  <a:t>输入端</a:t>
                </a:r>
                <a:r>
                  <a:rPr lang="en-US" altLang="zh-CN" sz="2800" b="1" dirty="0">
                    <a:latin typeface="楷体" panose="02010609060101010101" pitchFamily="49" charset="-122"/>
                    <a:ea typeface="楷体" panose="02010609060101010101" pitchFamily="49" charset="-122"/>
                  </a:rPr>
                  <a:t>:ABC</a:t>
                </a:r>
                <a:r>
                  <a:rPr lang="zh-CN" altLang="en-US" sz="2800" b="1" dirty="0">
                    <a:latin typeface="楷体" panose="02010609060101010101" pitchFamily="49" charset="-122"/>
                    <a:ea typeface="楷体" panose="02010609060101010101" pitchFamily="49" charset="-122"/>
                  </a:rPr>
                  <a:t>分别接入</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11</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12</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13</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且</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13</a:t>
                </a:r>
                <a:r>
                  <a:rPr lang="en-US" altLang="zh-CN" sz="2800" b="1" dirty="0">
                    <a:latin typeface="楷体" panose="02010609060101010101" pitchFamily="49" charset="-122"/>
                    <a:ea typeface="楷体" panose="02010609060101010101" pitchFamily="49" charset="-122"/>
                  </a:rPr>
                  <a:t>=0</a:t>
                </a:r>
                <a:r>
                  <a:rPr lang="zh-CN" altLang="en-US" sz="2800" b="1" dirty="0">
                    <a:latin typeface="楷体" panose="02010609060101010101" pitchFamily="49" charset="-122"/>
                    <a:ea typeface="楷体" panose="02010609060101010101" pitchFamily="49" charset="-122"/>
                  </a:rPr>
                  <a:t>（恒定，四组芯片仅需两条地址线选择）</a:t>
                </a:r>
                <a:endParaRPr lang="en-US" altLang="zh-CN" sz="2800" b="1" dirty="0">
                  <a:latin typeface="楷体" panose="02010609060101010101" pitchFamily="49" charset="-122"/>
                  <a:ea typeface="楷体" panose="02010609060101010101" pitchFamily="49" charset="-122"/>
                </a:endParaRPr>
              </a:p>
              <a:p>
                <a:pPr>
                  <a:lnSpc>
                    <a:spcPct val="120000"/>
                  </a:lnSpc>
                </a:pPr>
                <a:r>
                  <a:rPr lang="zh-CN" altLang="en-US" sz="2800" b="1" dirty="0">
                    <a:solidFill>
                      <a:schemeClr val="accent2"/>
                    </a:solidFill>
                    <a:latin typeface="楷体" panose="02010609060101010101" pitchFamily="49" charset="-122"/>
                    <a:ea typeface="楷体" panose="02010609060101010101" pitchFamily="49" charset="-122"/>
                  </a:rPr>
                  <a:t>使能端</a:t>
                </a:r>
                <a:r>
                  <a:rPr lang="en-US" altLang="zh-CN" sz="2800" b="1" dirty="0">
                    <a:latin typeface="楷体" panose="02010609060101010101" pitchFamily="49" charset="-122"/>
                    <a:ea typeface="楷体" panose="02010609060101010101" pitchFamily="49" charset="-122"/>
                  </a:rPr>
                  <a:t>:G</a:t>
                </a:r>
                <a:r>
                  <a:rPr lang="en-US" altLang="zh-CN" sz="2800" b="1" baseline="-25000" dirty="0">
                    <a:latin typeface="楷体" panose="02010609060101010101" pitchFamily="49" charset="-122"/>
                    <a:ea typeface="楷体" panose="02010609060101010101" pitchFamily="49" charset="-122"/>
                  </a:rPr>
                  <a:t>1</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恒定</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连接</a:t>
                </a:r>
                <a14:m>
                  <m:oMath xmlns:m="http://schemas.openxmlformats.org/officeDocument/2006/math">
                    <m:r>
                      <a:rPr lang="en-US" altLang="zh-CN" sz="2600" b="1" i="1" dirty="0" smtClean="0">
                        <a:latin typeface="Cambria Math" panose="02040503050406030204" pitchFamily="18" charset="0"/>
                        <a:ea typeface="楷体" panose="02010609060101010101" pitchFamily="49" charset="-122"/>
                      </a:rPr>
                      <m:t>:</m:t>
                    </m:r>
                    <m:acc>
                      <m:accPr>
                        <m:chr m:val="̅"/>
                        <m:ctrlPr>
                          <a:rPr lang="zh-CN" altLang="en-US" sz="2600" b="1" i="1">
                            <a:latin typeface="Cambria Math" panose="02040503050406030204" pitchFamily="18" charset="0"/>
                            <a:ea typeface="楷体" panose="02010609060101010101" pitchFamily="49" charset="-122"/>
                          </a:rPr>
                        </m:ctrlPr>
                      </m:accPr>
                      <m:e>
                        <m:r>
                          <a:rPr lang="en-US" altLang="zh-CN" sz="2600" b="1" i="1">
                            <a:latin typeface="Cambria Math" panose="02040503050406030204" pitchFamily="18" charset="0"/>
                            <a:ea typeface="楷体" panose="02010609060101010101" pitchFamily="49" charset="-122"/>
                          </a:rPr>
                          <m:t>𝑴𝑬𝑴𝑹</m:t>
                        </m:r>
                      </m:e>
                    </m:acc>
                    <m:r>
                      <a:rPr lang="zh-CN" altLang="en-US" sz="2600" b="1" i="1">
                        <a:latin typeface="Cambria Math" panose="02040503050406030204" pitchFamily="18" charset="0"/>
                        <a:ea typeface="楷体" panose="02010609060101010101" pitchFamily="49" charset="-122"/>
                      </a:rPr>
                      <m:t>、</m:t>
                    </m:r>
                    <m:acc>
                      <m:accPr>
                        <m:chr m:val="̅"/>
                        <m:ctrlPr>
                          <a:rPr lang="zh-CN" altLang="en-US" sz="2600" b="1" i="1">
                            <a:latin typeface="Cambria Math" panose="02040503050406030204" pitchFamily="18" charset="0"/>
                            <a:ea typeface="楷体" panose="02010609060101010101" pitchFamily="49" charset="-122"/>
                          </a:rPr>
                        </m:ctrlPr>
                      </m:accPr>
                      <m:e>
                        <m:r>
                          <a:rPr lang="en-US" altLang="zh-CN" sz="2600" b="1" i="1">
                            <a:latin typeface="Cambria Math" panose="02040503050406030204" pitchFamily="18" charset="0"/>
                            <a:ea typeface="楷体" panose="02010609060101010101" pitchFamily="49" charset="-122"/>
                          </a:rPr>
                          <m:t>𝑴𝑬𝑴𝑾</m:t>
                        </m:r>
                      </m:e>
                    </m:acc>
                  </m:oMath>
                </a14:m>
                <a:endParaRPr lang="zh-CN" altLang="en-US" sz="2800" dirty="0"/>
              </a:p>
            </p:txBody>
          </p:sp>
        </mc:Choice>
        <mc:Fallback xmlns="">
          <p:sp>
            <p:nvSpPr>
              <p:cNvPr id="12" name="矩形 11">
                <a:extLst>
                  <a:ext uri="{FF2B5EF4-FFF2-40B4-BE49-F238E27FC236}">
                    <a16:creationId xmlns:a16="http://schemas.microsoft.com/office/drawing/2014/main" id="{780A32D3-FEC3-423A-B450-26E8940ADEA7}"/>
                  </a:ext>
                </a:extLst>
              </p:cNvPr>
              <p:cNvSpPr>
                <a:spLocks noRot="1" noChangeAspect="1" noMove="1" noResize="1" noEditPoints="1" noAdjustHandles="1" noChangeArrowheads="1" noChangeShapeType="1" noTextEdit="1"/>
              </p:cNvSpPr>
              <p:nvPr/>
            </p:nvSpPr>
            <p:spPr>
              <a:xfrm>
                <a:off x="-9525" y="772432"/>
                <a:ext cx="9054461" cy="5738559"/>
              </a:xfrm>
              <a:prstGeom prst="rect">
                <a:avLst/>
              </a:prstGeom>
              <a:blipFill>
                <a:blip r:embed="rId5"/>
                <a:stretch>
                  <a:fillRect l="-1346" t="-850" r="-740" b="-15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2957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wipe(left)">
                                      <p:cBhvr>
                                        <p:cTn id="2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34</a:t>
            </a:fld>
            <a:endParaRPr lang="zh-CN" altLang="en-US"/>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780A32D3-FEC3-423A-B450-26E8940ADEA7}"/>
                  </a:ext>
                </a:extLst>
              </p:cNvPr>
              <p:cNvSpPr/>
              <p:nvPr/>
            </p:nvSpPr>
            <p:spPr>
              <a:xfrm>
                <a:off x="-9525" y="772432"/>
                <a:ext cx="9054461" cy="2610073"/>
              </a:xfrm>
              <a:prstGeom prst="rect">
                <a:avLst/>
              </a:prstGeom>
            </p:spPr>
            <p:txBody>
              <a:bodyPr wrap="square">
                <a:spAutoFit/>
              </a:bodyPr>
              <a:lstStyle/>
              <a:p>
                <a:pPr>
                  <a:lnSpc>
                    <a:spcPct val="120000"/>
                  </a:lnSpc>
                </a:pPr>
                <a:r>
                  <a:rPr lang="en-US" altLang="zh-CN" sz="2800" b="1" dirty="0">
                    <a:ea typeface="楷体" panose="02010609060101010101" pitchFamily="49" charset="-122"/>
                    <a:sym typeface="+mn-ea"/>
                  </a:rPr>
                  <a:t>                       </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sym typeface="+mn-ea"/>
                          </a:rPr>
                        </m:ctrlPr>
                      </m:accPr>
                      <m:e>
                        <m:r>
                          <a:rPr lang="en-US" altLang="zh-CN" sz="2800" b="1" i="1" dirty="0">
                            <a:latin typeface="Cambria Math" panose="02040503050406030204" pitchFamily="18" charset="0"/>
                            <a:ea typeface="楷体" panose="02010609060101010101" pitchFamily="49" charset="-122"/>
                            <a:cs typeface="黑体" panose="02010609060101010101" charset="-122"/>
                            <a:sym typeface="+mn-ea"/>
                          </a:rPr>
                          <m:t>𝑮</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𝟐</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𝑨</m:t>
                        </m:r>
                      </m:e>
                    </m:acc>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 </m:t>
                    </m:r>
                  </m:oMath>
                </a14:m>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19</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17</a:t>
                </a:r>
                <a:r>
                  <a:rPr lang="en-US" altLang="zh-CN" sz="2800" b="1" dirty="0">
                    <a:latin typeface="楷体" panose="02010609060101010101" pitchFamily="49" charset="-122"/>
                    <a:ea typeface="楷体" panose="02010609060101010101" pitchFamily="49" charset="-122"/>
                  </a:rPr>
                  <a:t>=00     </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sym typeface="+mn-ea"/>
                          </a:rPr>
                        </m:ctrlPr>
                      </m:accPr>
                      <m:e>
                        <m:r>
                          <a:rPr lang="en-US" altLang="zh-CN" sz="2800" b="1" i="1" dirty="0">
                            <a:latin typeface="Cambria Math" panose="02040503050406030204" pitchFamily="18" charset="0"/>
                            <a:ea typeface="楷体" panose="02010609060101010101" pitchFamily="49" charset="-122"/>
                            <a:cs typeface="黑体" panose="02010609060101010101" charset="-122"/>
                            <a:sym typeface="+mn-ea"/>
                          </a:rPr>
                          <m:t>𝑮</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𝟐</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𝑩</m:t>
                        </m:r>
                      </m:e>
                    </m:acc>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 </m:t>
                    </m:r>
                  </m:oMath>
                </a14:m>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16</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14</a:t>
                </a:r>
                <a:r>
                  <a:rPr lang="en-US" altLang="zh-CN" sz="2800" b="1" dirty="0">
                    <a:latin typeface="楷体" panose="02010609060101010101" pitchFamily="49" charset="-122"/>
                    <a:ea typeface="楷体" panose="02010609060101010101" pitchFamily="49" charset="-122"/>
                  </a:rPr>
                  <a:t>=11</a:t>
                </a:r>
              </a:p>
              <a:p>
                <a:pPr>
                  <a:lnSpc>
                    <a:spcPct val="120000"/>
                  </a:lnSpc>
                </a:pPr>
                <a:r>
                  <a:rPr lang="zh-CN" altLang="en-US" sz="2800" b="1" dirty="0">
                    <a:latin typeface="楷体" panose="02010609060101010101" pitchFamily="49" charset="-122"/>
                    <a:ea typeface="楷体" panose="02010609060101010101" pitchFamily="49" charset="-122"/>
                  </a:rPr>
                  <a:t>剩下的高位地址线</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18</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15</a:t>
                </a:r>
                <a:r>
                  <a:rPr lang="zh-CN" altLang="en-US" sz="2800" b="1" dirty="0">
                    <a:latin typeface="楷体" panose="02010609060101010101" pitchFamily="49" charset="-122"/>
                    <a:ea typeface="楷体" panose="02010609060101010101" pitchFamily="49" charset="-122"/>
                  </a:rPr>
                  <a:t>取值可为</a:t>
                </a:r>
                <a:r>
                  <a:rPr lang="en-US" altLang="zh-CN" sz="2800" b="1" dirty="0">
                    <a:latin typeface="楷体" panose="02010609060101010101" pitchFamily="49" charset="-122"/>
                    <a:ea typeface="楷体" panose="02010609060101010101" pitchFamily="49" charset="-122"/>
                  </a:rPr>
                  <a:t>:00</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01</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10</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11</a:t>
                </a:r>
                <a:r>
                  <a:rPr lang="zh-CN" altLang="en-US" sz="2800" b="1" dirty="0">
                    <a:latin typeface="楷体" panose="02010609060101010101" pitchFamily="49" charset="-122"/>
                    <a:ea typeface="楷体" panose="02010609060101010101" pitchFamily="49" charset="-122"/>
                  </a:rPr>
                  <a:t>四种情况。</a:t>
                </a:r>
                <a:endParaRPr lang="en-US" altLang="zh-CN" sz="2800" b="1" dirty="0">
                  <a:latin typeface="楷体" panose="02010609060101010101" pitchFamily="49" charset="-122"/>
                  <a:ea typeface="楷体" panose="02010609060101010101" pitchFamily="49" charset="-122"/>
                </a:endParaRPr>
              </a:p>
              <a:p>
                <a:pPr>
                  <a:lnSpc>
                    <a:spcPct val="120000"/>
                  </a:lnSpc>
                </a:pP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若</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18</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15 </a:t>
                </a:r>
                <a:r>
                  <a:rPr lang="en-US" altLang="zh-CN" sz="2800" b="1" dirty="0">
                    <a:latin typeface="楷体" panose="02010609060101010101" pitchFamily="49" charset="-122"/>
                    <a:ea typeface="楷体" panose="02010609060101010101" pitchFamily="49" charset="-122"/>
                  </a:rPr>
                  <a:t>=00,A</a:t>
                </a:r>
                <a:r>
                  <a:rPr lang="en-US" altLang="zh-CN" sz="2800" b="1" baseline="-25000" dirty="0">
                    <a:latin typeface="楷体" panose="02010609060101010101" pitchFamily="49" charset="-122"/>
                    <a:ea typeface="楷体" panose="02010609060101010101" pitchFamily="49" charset="-122"/>
                  </a:rPr>
                  <a:t>11</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12</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13</a:t>
                </a:r>
                <a:r>
                  <a:rPr lang="en-US" altLang="zh-CN" sz="2800" b="1" dirty="0">
                    <a:latin typeface="楷体" panose="02010609060101010101" pitchFamily="49" charset="-122"/>
                    <a:ea typeface="楷体" panose="02010609060101010101" pitchFamily="49" charset="-122"/>
                  </a:rPr>
                  <a:t>=000-011,</a:t>
                </a:r>
                <a:r>
                  <a:rPr lang="zh-CN" altLang="en-US" sz="2800" b="1" dirty="0">
                    <a:latin typeface="楷体" panose="02010609060101010101" pitchFamily="49" charset="-122"/>
                    <a:ea typeface="楷体" panose="02010609060101010101" pitchFamily="49" charset="-122"/>
                  </a:rPr>
                  <a:t>片内单元选择</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0</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10</a:t>
                </a:r>
                <a:r>
                  <a:rPr lang="en-US" altLang="zh-CN" sz="2800" b="1" dirty="0">
                    <a:latin typeface="楷体" panose="02010609060101010101" pitchFamily="49" charset="-122"/>
                    <a:ea typeface="楷体" panose="02010609060101010101" pitchFamily="49" charset="-122"/>
                  </a:rPr>
                  <a:t>: 00…0—FF…F</a:t>
                </a:r>
                <a:r>
                  <a:rPr lang="zh-CN" altLang="en-US" sz="2800" b="1" dirty="0">
                    <a:latin typeface="楷体" panose="02010609060101010101" pitchFamily="49" charset="-122"/>
                    <a:ea typeface="楷体" panose="02010609060101010101" pitchFamily="49" charset="-122"/>
                  </a:rPr>
                  <a:t>。</a:t>
                </a:r>
              </a:p>
            </p:txBody>
          </p:sp>
        </mc:Choice>
        <mc:Fallback xmlns="">
          <p:sp>
            <p:nvSpPr>
              <p:cNvPr id="12" name="矩形 11">
                <a:extLst>
                  <a:ext uri="{FF2B5EF4-FFF2-40B4-BE49-F238E27FC236}">
                    <a16:creationId xmlns:a16="http://schemas.microsoft.com/office/drawing/2014/main" id="{780A32D3-FEC3-423A-B450-26E8940ADEA7}"/>
                  </a:ext>
                </a:extLst>
              </p:cNvPr>
              <p:cNvSpPr>
                <a:spLocks noRot="1" noChangeAspect="1" noMove="1" noResize="1" noEditPoints="1" noAdjustHandles="1" noChangeArrowheads="1" noChangeShapeType="1" noTextEdit="1"/>
              </p:cNvSpPr>
              <p:nvPr/>
            </p:nvSpPr>
            <p:spPr>
              <a:xfrm>
                <a:off x="-9525" y="772432"/>
                <a:ext cx="9054461" cy="2610073"/>
              </a:xfrm>
              <a:prstGeom prst="rect">
                <a:avLst/>
              </a:prstGeom>
              <a:blipFill>
                <a:blip r:embed="rId5"/>
                <a:stretch>
                  <a:fillRect l="-1346" t="-1869" r="-942" b="-5607"/>
                </a:stretch>
              </a:blipFill>
            </p:spPr>
            <p:txBody>
              <a:bodyPr/>
              <a:lstStyle/>
              <a:p>
                <a:r>
                  <a:rPr lang="zh-CN" altLang="en-US">
                    <a:noFill/>
                  </a:rPr>
                  <a:t> </a:t>
                </a:r>
              </a:p>
            </p:txBody>
          </p:sp>
        </mc:Fallback>
      </mc:AlternateContent>
      <p:graphicFrame>
        <p:nvGraphicFramePr>
          <p:cNvPr id="13" name="表格 12">
            <a:extLst>
              <a:ext uri="{FF2B5EF4-FFF2-40B4-BE49-F238E27FC236}">
                <a16:creationId xmlns:a16="http://schemas.microsoft.com/office/drawing/2014/main" id="{B578DCAD-00A0-44AD-B3FC-9C7C4767B231}"/>
              </a:ext>
            </a:extLst>
          </p:cNvPr>
          <p:cNvGraphicFramePr>
            <a:graphicFrameLocks noGrp="1"/>
          </p:cNvGraphicFramePr>
          <p:nvPr>
            <p:extLst>
              <p:ext uri="{D42A27DB-BD31-4B8C-83A1-F6EECF244321}">
                <p14:modId xmlns:p14="http://schemas.microsoft.com/office/powerpoint/2010/main" val="2671204327"/>
              </p:ext>
            </p:extLst>
          </p:nvPr>
        </p:nvGraphicFramePr>
        <p:xfrm>
          <a:off x="34077" y="3382910"/>
          <a:ext cx="9144003" cy="3040116"/>
        </p:xfrm>
        <a:graphic>
          <a:graphicData uri="http://schemas.openxmlformats.org/drawingml/2006/table">
            <a:tbl>
              <a:tblPr firstRow="1" bandRow="1">
                <a:tableStyleId>{F5AB1C69-6EDB-4FF4-983F-18BD219EF322}</a:tableStyleId>
              </a:tblPr>
              <a:tblGrid>
                <a:gridCol w="594724">
                  <a:extLst>
                    <a:ext uri="{9D8B030D-6E8A-4147-A177-3AD203B41FA5}">
                      <a16:colId xmlns:a16="http://schemas.microsoft.com/office/drawing/2014/main" val="20000"/>
                    </a:ext>
                  </a:extLst>
                </a:gridCol>
                <a:gridCol w="561846">
                  <a:extLst>
                    <a:ext uri="{9D8B030D-6E8A-4147-A177-3AD203B41FA5}">
                      <a16:colId xmlns:a16="http://schemas.microsoft.com/office/drawing/2014/main" val="20001"/>
                    </a:ext>
                  </a:extLst>
                </a:gridCol>
                <a:gridCol w="607120">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576064">
                  <a:extLst>
                    <a:ext uri="{9D8B030D-6E8A-4147-A177-3AD203B41FA5}">
                      <a16:colId xmlns:a16="http://schemas.microsoft.com/office/drawing/2014/main" val="20005"/>
                    </a:ext>
                  </a:extLst>
                </a:gridCol>
                <a:gridCol w="576064">
                  <a:extLst>
                    <a:ext uri="{9D8B030D-6E8A-4147-A177-3AD203B41FA5}">
                      <a16:colId xmlns:a16="http://schemas.microsoft.com/office/drawing/2014/main" val="20006"/>
                    </a:ext>
                  </a:extLst>
                </a:gridCol>
                <a:gridCol w="576064">
                  <a:extLst>
                    <a:ext uri="{9D8B030D-6E8A-4147-A177-3AD203B41FA5}">
                      <a16:colId xmlns:a16="http://schemas.microsoft.com/office/drawing/2014/main" val="20007"/>
                    </a:ext>
                  </a:extLst>
                </a:gridCol>
                <a:gridCol w="566887">
                  <a:extLst>
                    <a:ext uri="{9D8B030D-6E8A-4147-A177-3AD203B41FA5}">
                      <a16:colId xmlns:a16="http://schemas.microsoft.com/office/drawing/2014/main" val="20008"/>
                    </a:ext>
                  </a:extLst>
                </a:gridCol>
                <a:gridCol w="520391">
                  <a:extLst>
                    <a:ext uri="{9D8B030D-6E8A-4147-A177-3AD203B41FA5}">
                      <a16:colId xmlns:a16="http://schemas.microsoft.com/office/drawing/2014/main" val="20009"/>
                    </a:ext>
                  </a:extLst>
                </a:gridCol>
                <a:gridCol w="371708">
                  <a:extLst>
                    <a:ext uri="{9D8B030D-6E8A-4147-A177-3AD203B41FA5}">
                      <a16:colId xmlns:a16="http://schemas.microsoft.com/office/drawing/2014/main" val="20010"/>
                    </a:ext>
                  </a:extLst>
                </a:gridCol>
                <a:gridCol w="223025">
                  <a:extLst>
                    <a:ext uri="{9D8B030D-6E8A-4147-A177-3AD203B41FA5}">
                      <a16:colId xmlns:a16="http://schemas.microsoft.com/office/drawing/2014/main" val="20011"/>
                    </a:ext>
                  </a:extLst>
                </a:gridCol>
                <a:gridCol w="371708">
                  <a:extLst>
                    <a:ext uri="{9D8B030D-6E8A-4147-A177-3AD203B41FA5}">
                      <a16:colId xmlns:a16="http://schemas.microsoft.com/office/drawing/2014/main" val="20012"/>
                    </a:ext>
                  </a:extLst>
                </a:gridCol>
                <a:gridCol w="297366">
                  <a:extLst>
                    <a:ext uri="{9D8B030D-6E8A-4147-A177-3AD203B41FA5}">
                      <a16:colId xmlns:a16="http://schemas.microsoft.com/office/drawing/2014/main" val="20013"/>
                    </a:ext>
                  </a:extLst>
                </a:gridCol>
                <a:gridCol w="297366">
                  <a:extLst>
                    <a:ext uri="{9D8B030D-6E8A-4147-A177-3AD203B41FA5}">
                      <a16:colId xmlns:a16="http://schemas.microsoft.com/office/drawing/2014/main" val="20014"/>
                    </a:ext>
                  </a:extLst>
                </a:gridCol>
                <a:gridCol w="291058">
                  <a:extLst>
                    <a:ext uri="{9D8B030D-6E8A-4147-A177-3AD203B41FA5}">
                      <a16:colId xmlns:a16="http://schemas.microsoft.com/office/drawing/2014/main" val="20015"/>
                    </a:ext>
                  </a:extLst>
                </a:gridCol>
                <a:gridCol w="215030">
                  <a:extLst>
                    <a:ext uri="{9D8B030D-6E8A-4147-A177-3AD203B41FA5}">
                      <a16:colId xmlns:a16="http://schemas.microsoft.com/office/drawing/2014/main" val="20016"/>
                    </a:ext>
                  </a:extLst>
                </a:gridCol>
                <a:gridCol w="215030">
                  <a:extLst>
                    <a:ext uri="{9D8B030D-6E8A-4147-A177-3AD203B41FA5}">
                      <a16:colId xmlns:a16="http://schemas.microsoft.com/office/drawing/2014/main" val="20017"/>
                    </a:ext>
                  </a:extLst>
                </a:gridCol>
                <a:gridCol w="457200">
                  <a:extLst>
                    <a:ext uri="{9D8B030D-6E8A-4147-A177-3AD203B41FA5}">
                      <a16:colId xmlns:a16="http://schemas.microsoft.com/office/drawing/2014/main" val="20018"/>
                    </a:ext>
                  </a:extLst>
                </a:gridCol>
                <a:gridCol w="457200">
                  <a:extLst>
                    <a:ext uri="{9D8B030D-6E8A-4147-A177-3AD203B41FA5}">
                      <a16:colId xmlns:a16="http://schemas.microsoft.com/office/drawing/2014/main" val="20019"/>
                    </a:ext>
                  </a:extLst>
                </a:gridCol>
              </a:tblGrid>
              <a:tr h="36385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19</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18</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17</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16</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15</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14</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13</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12</a:t>
                      </a:r>
                      <a:endParaRPr lang="zh-CN" altLang="en-US" dirty="0">
                        <a:solidFill>
                          <a:srgbClr val="000000"/>
                        </a:solidFill>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11</a:t>
                      </a:r>
                      <a:endParaRPr lang="zh-CN" altLang="en-US" dirty="0">
                        <a:solidFill>
                          <a:srgbClr val="000000"/>
                        </a:solidFill>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70C0"/>
                          </a:solidFill>
                        </a:rPr>
                        <a:t>A</a:t>
                      </a:r>
                      <a:r>
                        <a:rPr lang="en-US" altLang="zh-CN" baseline="-25000" dirty="0">
                          <a:solidFill>
                            <a:srgbClr val="0070C0"/>
                          </a:solidFill>
                        </a:rPr>
                        <a:t>10</a:t>
                      </a:r>
                      <a:endParaRPr lang="zh-CN" altLang="en-US" dirty="0">
                        <a:solidFill>
                          <a:srgbClr val="0070C0"/>
                        </a:solidFill>
                      </a:endParaRPr>
                    </a:p>
                    <a:p>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70C0"/>
                          </a:solidFill>
                        </a:rPr>
                        <a:t>A</a:t>
                      </a:r>
                      <a:r>
                        <a:rPr lang="en-US" altLang="zh-CN" baseline="-25000" dirty="0">
                          <a:solidFill>
                            <a:srgbClr val="0070C0"/>
                          </a:solidFill>
                        </a:rPr>
                        <a:t>1</a:t>
                      </a:r>
                      <a:endParaRPr lang="zh-CN" altLang="en-US" dirty="0">
                        <a:solidFill>
                          <a:srgbClr val="0070C0"/>
                        </a:solidFill>
                      </a:endParaRPr>
                    </a:p>
                    <a:p>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70C0"/>
                          </a:solidFill>
                        </a:rPr>
                        <a:t>A</a:t>
                      </a:r>
                      <a:r>
                        <a:rPr lang="en-US" altLang="zh-CN" baseline="-25000" dirty="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5820">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4056">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4056">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2048">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04056">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5" name="矩形 14">
            <a:extLst>
              <a:ext uri="{FF2B5EF4-FFF2-40B4-BE49-F238E27FC236}">
                <a16:creationId xmlns:a16="http://schemas.microsoft.com/office/drawing/2014/main" id="{96B246DF-8417-41F5-870A-AEB2FE326825}"/>
              </a:ext>
            </a:extLst>
          </p:cNvPr>
          <p:cNvSpPr/>
          <p:nvPr/>
        </p:nvSpPr>
        <p:spPr>
          <a:xfrm>
            <a:off x="3908612" y="2809879"/>
            <a:ext cx="4673414" cy="540725"/>
          </a:xfrm>
          <a:prstGeom prst="rect">
            <a:avLst/>
          </a:prstGeom>
        </p:spPr>
        <p:txBody>
          <a:bodyPr wrap="square">
            <a:spAutoFit/>
          </a:bodyPr>
          <a:lstStyle/>
          <a:p>
            <a:pPr>
              <a:lnSpc>
                <a:spcPct val="120000"/>
              </a:lnSpc>
            </a:pPr>
            <a:r>
              <a:rPr lang="zh-CN" altLang="en-US" sz="2800" b="1" dirty="0">
                <a:solidFill>
                  <a:schemeClr val="accent2"/>
                </a:solidFill>
                <a:latin typeface="楷体" panose="02010609060101010101" pitchFamily="49" charset="-122"/>
                <a:ea typeface="楷体" panose="02010609060101010101" pitchFamily="49" charset="-122"/>
              </a:rPr>
              <a:t>范围为</a:t>
            </a:r>
            <a:r>
              <a:rPr lang="en-US" altLang="zh-CN" sz="2800" b="1" dirty="0">
                <a:solidFill>
                  <a:schemeClr val="accent2"/>
                </a:solidFill>
                <a:latin typeface="楷体" panose="02010609060101010101" pitchFamily="49" charset="-122"/>
                <a:ea typeface="楷体" panose="02010609060101010101" pitchFamily="49" charset="-122"/>
              </a:rPr>
              <a:t>14000H—15FFFH</a:t>
            </a:r>
            <a:r>
              <a:rPr lang="zh-CN" altLang="en-US" sz="2800" b="1" dirty="0">
                <a:solidFill>
                  <a:schemeClr val="accent2"/>
                </a:solidFill>
                <a:latin typeface="楷体" panose="02010609060101010101" pitchFamily="49" charset="-122"/>
                <a:ea typeface="楷体" panose="02010609060101010101" pitchFamily="49" charset="-122"/>
              </a:rPr>
              <a:t>：</a:t>
            </a:r>
            <a:r>
              <a:rPr lang="en-US" altLang="zh-CN" sz="2800" b="1" dirty="0">
                <a:solidFill>
                  <a:schemeClr val="accent2"/>
                </a:solidFill>
                <a:latin typeface="楷体" panose="02010609060101010101" pitchFamily="49" charset="-122"/>
                <a:ea typeface="楷体" panose="02010609060101010101" pitchFamily="49" charset="-122"/>
              </a:rPr>
              <a:t>8K</a:t>
            </a:r>
            <a:endParaRPr lang="zh-CN" altLang="en-US" sz="2800" b="1" dirty="0">
              <a:solidFill>
                <a:schemeClr val="accent2"/>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337374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35</a:t>
            </a:fld>
            <a:endParaRPr lang="zh-CN" altLang="en-US"/>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780A32D3-FEC3-423A-B450-26E8940ADEA7}"/>
                  </a:ext>
                </a:extLst>
              </p:cNvPr>
              <p:cNvSpPr/>
              <p:nvPr/>
            </p:nvSpPr>
            <p:spPr>
              <a:xfrm>
                <a:off x="-9525" y="810532"/>
                <a:ext cx="9054461" cy="1285352"/>
              </a:xfrm>
              <a:prstGeom prst="rect">
                <a:avLst/>
              </a:prstGeom>
            </p:spPr>
            <p:txBody>
              <a:bodyPr wrap="square">
                <a:spAutoFit/>
              </a:bodyPr>
              <a:lstStyle/>
              <a:p>
                <a:pPr>
                  <a:lnSpc>
                    <a:spcPct val="150000"/>
                  </a:lnSpc>
                </a:pPr>
                <a:r>
                  <a:rPr lang="en-US" altLang="zh-CN" sz="2800" b="1" dirty="0">
                    <a:latin typeface="楷体" panose="02010609060101010101" pitchFamily="49" charset="-122"/>
                    <a:ea typeface="楷体" panose="02010609060101010101" pitchFamily="49" charset="-122"/>
                  </a:rPr>
                  <a:t>(b)</a:t>
                </a:r>
                <a:r>
                  <a:rPr lang="zh-CN" altLang="en-US" sz="2800" b="1" dirty="0">
                    <a:latin typeface="楷体" panose="02010609060101010101" pitchFamily="49" charset="-122"/>
                    <a:ea typeface="楷体" panose="02010609060101010101" pitchFamily="49" charset="-122"/>
                  </a:rPr>
                  <a:t>若</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18</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15 </a:t>
                </a:r>
                <a:r>
                  <a:rPr lang="en-US" altLang="zh-CN" sz="2800" b="1" dirty="0">
                    <a:latin typeface="楷体" panose="02010609060101010101" pitchFamily="49" charset="-122"/>
                    <a:ea typeface="楷体" panose="02010609060101010101" pitchFamily="49" charset="-122"/>
                  </a:rPr>
                  <a:t>=01,</a:t>
                </a:r>
                <a:r>
                  <a:rPr lang="en-US" altLang="zh-CN" sz="2800" b="1" dirty="0">
                    <a:ea typeface="楷体" panose="02010609060101010101" pitchFamily="49" charset="-122"/>
                    <a:sym typeface="+mn-ea"/>
                  </a:rPr>
                  <a:t> </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sym typeface="+mn-ea"/>
                          </a:rPr>
                        </m:ctrlPr>
                      </m:accPr>
                      <m:e>
                        <m:r>
                          <a:rPr lang="en-US" altLang="zh-CN" sz="2800" b="1" i="1" dirty="0">
                            <a:latin typeface="Cambria Math" panose="02040503050406030204" pitchFamily="18" charset="0"/>
                            <a:ea typeface="楷体" panose="02010609060101010101" pitchFamily="49" charset="-122"/>
                            <a:cs typeface="黑体" panose="02010609060101010101" charset="-122"/>
                            <a:sym typeface="+mn-ea"/>
                          </a:rPr>
                          <m:t>𝑮</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𝟐</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𝑨</m:t>
                        </m:r>
                      </m:e>
                    </m:acc>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 </m:t>
                    </m:r>
                  </m:oMath>
                </a14:m>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19</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17</a:t>
                </a:r>
                <a:r>
                  <a:rPr lang="en-US" altLang="zh-CN" sz="2800" b="1" dirty="0">
                    <a:latin typeface="楷体" panose="02010609060101010101" pitchFamily="49" charset="-122"/>
                    <a:ea typeface="楷体" panose="02010609060101010101" pitchFamily="49" charset="-122"/>
                  </a:rPr>
                  <a:t>=00,</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sym typeface="+mn-ea"/>
                          </a:rPr>
                        </m:ctrlPr>
                      </m:accPr>
                      <m:e>
                        <m:r>
                          <a:rPr lang="en-US" altLang="zh-CN" sz="2800" b="1" i="1" dirty="0">
                            <a:latin typeface="Cambria Math" panose="02040503050406030204" pitchFamily="18" charset="0"/>
                            <a:ea typeface="楷体" panose="02010609060101010101" pitchFamily="49" charset="-122"/>
                            <a:cs typeface="黑体" panose="02010609060101010101" charset="-122"/>
                            <a:sym typeface="+mn-ea"/>
                          </a:rPr>
                          <m:t>𝑮</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𝟐</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𝑩</m:t>
                        </m:r>
                      </m:e>
                    </m:acc>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 </m:t>
                    </m:r>
                  </m:oMath>
                </a14:m>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16</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14</a:t>
                </a:r>
                <a:r>
                  <a:rPr lang="en-US" altLang="zh-CN" sz="2800" b="1" dirty="0">
                    <a:latin typeface="楷体" panose="02010609060101010101" pitchFamily="49" charset="-122"/>
                    <a:ea typeface="楷体" panose="02010609060101010101" pitchFamily="49" charset="-122"/>
                  </a:rPr>
                  <a:t>=11, A</a:t>
                </a:r>
                <a:r>
                  <a:rPr lang="en-US" altLang="zh-CN" sz="2800" b="1" baseline="-25000" dirty="0">
                    <a:latin typeface="楷体" panose="02010609060101010101" pitchFamily="49" charset="-122"/>
                    <a:ea typeface="楷体" panose="02010609060101010101" pitchFamily="49" charset="-122"/>
                  </a:rPr>
                  <a:t>11</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12</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13</a:t>
                </a:r>
                <a:r>
                  <a:rPr lang="en-US" altLang="zh-CN" sz="2800" b="1" dirty="0">
                    <a:latin typeface="楷体" panose="02010609060101010101" pitchFamily="49" charset="-122"/>
                    <a:ea typeface="楷体" panose="02010609060101010101" pitchFamily="49" charset="-122"/>
                  </a:rPr>
                  <a:t>=000-011,</a:t>
                </a:r>
                <a:r>
                  <a:rPr lang="zh-CN" altLang="en-US" sz="2800" b="1" dirty="0">
                    <a:latin typeface="楷体" panose="02010609060101010101" pitchFamily="49" charset="-122"/>
                    <a:ea typeface="楷体" panose="02010609060101010101" pitchFamily="49" charset="-122"/>
                  </a:rPr>
                  <a:t>片内单元选择</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0</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10</a:t>
                </a:r>
                <a:r>
                  <a:rPr lang="en-US" altLang="zh-CN" sz="2800" b="1" dirty="0">
                    <a:latin typeface="楷体" panose="02010609060101010101" pitchFamily="49" charset="-122"/>
                    <a:ea typeface="楷体" panose="02010609060101010101" pitchFamily="49" charset="-122"/>
                  </a:rPr>
                  <a:t>: 00…0—FF…F</a:t>
                </a:r>
                <a:r>
                  <a:rPr lang="zh-CN" altLang="en-US" sz="2800" b="1" dirty="0">
                    <a:latin typeface="楷体" panose="02010609060101010101" pitchFamily="49" charset="-122"/>
                    <a:ea typeface="楷体" panose="02010609060101010101" pitchFamily="49" charset="-122"/>
                  </a:rPr>
                  <a:t>。</a:t>
                </a:r>
              </a:p>
            </p:txBody>
          </p:sp>
        </mc:Choice>
        <mc:Fallback xmlns="">
          <p:sp>
            <p:nvSpPr>
              <p:cNvPr id="12" name="矩形 11">
                <a:extLst>
                  <a:ext uri="{FF2B5EF4-FFF2-40B4-BE49-F238E27FC236}">
                    <a16:creationId xmlns:a16="http://schemas.microsoft.com/office/drawing/2014/main" id="{780A32D3-FEC3-423A-B450-26E8940ADEA7}"/>
                  </a:ext>
                </a:extLst>
              </p:cNvPr>
              <p:cNvSpPr>
                <a:spLocks noRot="1" noChangeAspect="1" noMove="1" noResize="1" noEditPoints="1" noAdjustHandles="1" noChangeArrowheads="1" noChangeShapeType="1" noTextEdit="1"/>
              </p:cNvSpPr>
              <p:nvPr/>
            </p:nvSpPr>
            <p:spPr>
              <a:xfrm>
                <a:off x="-9525" y="810532"/>
                <a:ext cx="9054461" cy="1285352"/>
              </a:xfrm>
              <a:prstGeom prst="rect">
                <a:avLst/>
              </a:prstGeom>
              <a:blipFill>
                <a:blip r:embed="rId5"/>
                <a:stretch>
                  <a:fillRect l="-1346" r="-202" b="-12322"/>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96B246DF-8417-41F5-870A-AEB2FE326825}"/>
              </a:ext>
            </a:extLst>
          </p:cNvPr>
          <p:cNvSpPr/>
          <p:nvPr/>
        </p:nvSpPr>
        <p:spPr>
          <a:xfrm>
            <a:off x="2157248" y="5624034"/>
            <a:ext cx="4673414" cy="540725"/>
          </a:xfrm>
          <a:prstGeom prst="rect">
            <a:avLst/>
          </a:prstGeom>
        </p:spPr>
        <p:txBody>
          <a:bodyPr wrap="square">
            <a:spAutoFit/>
          </a:bodyPr>
          <a:lstStyle/>
          <a:p>
            <a:pPr>
              <a:lnSpc>
                <a:spcPct val="120000"/>
              </a:lnSpc>
            </a:pPr>
            <a:r>
              <a:rPr lang="zh-CN" altLang="en-US" sz="2800" b="1" dirty="0">
                <a:solidFill>
                  <a:schemeClr val="accent2"/>
                </a:solidFill>
                <a:latin typeface="楷体" panose="02010609060101010101" pitchFamily="49" charset="-122"/>
                <a:ea typeface="楷体" panose="02010609060101010101" pitchFamily="49" charset="-122"/>
              </a:rPr>
              <a:t>范围为</a:t>
            </a:r>
            <a:r>
              <a:rPr lang="en-US" altLang="zh-CN" sz="2800" b="1" dirty="0">
                <a:solidFill>
                  <a:schemeClr val="accent2"/>
                </a:solidFill>
                <a:latin typeface="楷体" panose="02010609060101010101" pitchFamily="49" charset="-122"/>
                <a:ea typeface="楷体" panose="02010609060101010101" pitchFamily="49" charset="-122"/>
              </a:rPr>
              <a:t>1C000H—1DFFFH</a:t>
            </a:r>
            <a:r>
              <a:rPr lang="zh-CN" altLang="en-US" sz="2800" b="1" dirty="0">
                <a:solidFill>
                  <a:schemeClr val="accent2"/>
                </a:solidFill>
                <a:latin typeface="楷体" panose="02010609060101010101" pitchFamily="49" charset="-122"/>
                <a:ea typeface="楷体" panose="02010609060101010101" pitchFamily="49" charset="-122"/>
              </a:rPr>
              <a:t>：</a:t>
            </a:r>
            <a:r>
              <a:rPr lang="en-US" altLang="zh-CN" sz="2800" b="1" dirty="0">
                <a:solidFill>
                  <a:schemeClr val="accent2"/>
                </a:solidFill>
                <a:latin typeface="楷体" panose="02010609060101010101" pitchFamily="49" charset="-122"/>
                <a:ea typeface="楷体" panose="02010609060101010101" pitchFamily="49" charset="-122"/>
              </a:rPr>
              <a:t>8K</a:t>
            </a:r>
            <a:endParaRPr lang="zh-CN" altLang="en-US" sz="2800" b="1" dirty="0">
              <a:solidFill>
                <a:schemeClr val="accent2"/>
              </a:solidFill>
              <a:latin typeface="楷体" panose="02010609060101010101" pitchFamily="49" charset="-122"/>
              <a:ea typeface="楷体" panose="02010609060101010101" pitchFamily="49" charset="-122"/>
            </a:endParaRPr>
          </a:p>
        </p:txBody>
      </p:sp>
      <p:graphicFrame>
        <p:nvGraphicFramePr>
          <p:cNvPr id="14" name="表格 13">
            <a:extLst>
              <a:ext uri="{FF2B5EF4-FFF2-40B4-BE49-F238E27FC236}">
                <a16:creationId xmlns:a16="http://schemas.microsoft.com/office/drawing/2014/main" id="{3AC5ED14-1C8F-4057-905D-757EEA41EEF6}"/>
              </a:ext>
            </a:extLst>
          </p:cNvPr>
          <p:cNvGraphicFramePr>
            <a:graphicFrameLocks noGrp="1"/>
          </p:cNvGraphicFramePr>
          <p:nvPr>
            <p:extLst>
              <p:ext uri="{D42A27DB-BD31-4B8C-83A1-F6EECF244321}">
                <p14:modId xmlns:p14="http://schemas.microsoft.com/office/powerpoint/2010/main" val="4159132268"/>
              </p:ext>
            </p:extLst>
          </p:nvPr>
        </p:nvGraphicFramePr>
        <p:xfrm>
          <a:off x="31302" y="2397718"/>
          <a:ext cx="9144003" cy="3040116"/>
        </p:xfrm>
        <a:graphic>
          <a:graphicData uri="http://schemas.openxmlformats.org/drawingml/2006/table">
            <a:tbl>
              <a:tblPr firstRow="1" bandRow="1">
                <a:tableStyleId>{F5AB1C69-6EDB-4FF4-983F-18BD219EF322}</a:tableStyleId>
              </a:tblPr>
              <a:tblGrid>
                <a:gridCol w="594724">
                  <a:extLst>
                    <a:ext uri="{9D8B030D-6E8A-4147-A177-3AD203B41FA5}">
                      <a16:colId xmlns:a16="http://schemas.microsoft.com/office/drawing/2014/main" val="20000"/>
                    </a:ext>
                  </a:extLst>
                </a:gridCol>
                <a:gridCol w="561846">
                  <a:extLst>
                    <a:ext uri="{9D8B030D-6E8A-4147-A177-3AD203B41FA5}">
                      <a16:colId xmlns:a16="http://schemas.microsoft.com/office/drawing/2014/main" val="20001"/>
                    </a:ext>
                  </a:extLst>
                </a:gridCol>
                <a:gridCol w="607120">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576064">
                  <a:extLst>
                    <a:ext uri="{9D8B030D-6E8A-4147-A177-3AD203B41FA5}">
                      <a16:colId xmlns:a16="http://schemas.microsoft.com/office/drawing/2014/main" val="20005"/>
                    </a:ext>
                  </a:extLst>
                </a:gridCol>
                <a:gridCol w="576064">
                  <a:extLst>
                    <a:ext uri="{9D8B030D-6E8A-4147-A177-3AD203B41FA5}">
                      <a16:colId xmlns:a16="http://schemas.microsoft.com/office/drawing/2014/main" val="20006"/>
                    </a:ext>
                  </a:extLst>
                </a:gridCol>
                <a:gridCol w="576064">
                  <a:extLst>
                    <a:ext uri="{9D8B030D-6E8A-4147-A177-3AD203B41FA5}">
                      <a16:colId xmlns:a16="http://schemas.microsoft.com/office/drawing/2014/main" val="20007"/>
                    </a:ext>
                  </a:extLst>
                </a:gridCol>
                <a:gridCol w="566887">
                  <a:extLst>
                    <a:ext uri="{9D8B030D-6E8A-4147-A177-3AD203B41FA5}">
                      <a16:colId xmlns:a16="http://schemas.microsoft.com/office/drawing/2014/main" val="20008"/>
                    </a:ext>
                  </a:extLst>
                </a:gridCol>
                <a:gridCol w="520391">
                  <a:extLst>
                    <a:ext uri="{9D8B030D-6E8A-4147-A177-3AD203B41FA5}">
                      <a16:colId xmlns:a16="http://schemas.microsoft.com/office/drawing/2014/main" val="20009"/>
                    </a:ext>
                  </a:extLst>
                </a:gridCol>
                <a:gridCol w="371708">
                  <a:extLst>
                    <a:ext uri="{9D8B030D-6E8A-4147-A177-3AD203B41FA5}">
                      <a16:colId xmlns:a16="http://schemas.microsoft.com/office/drawing/2014/main" val="20010"/>
                    </a:ext>
                  </a:extLst>
                </a:gridCol>
                <a:gridCol w="223025">
                  <a:extLst>
                    <a:ext uri="{9D8B030D-6E8A-4147-A177-3AD203B41FA5}">
                      <a16:colId xmlns:a16="http://schemas.microsoft.com/office/drawing/2014/main" val="20011"/>
                    </a:ext>
                  </a:extLst>
                </a:gridCol>
                <a:gridCol w="371708">
                  <a:extLst>
                    <a:ext uri="{9D8B030D-6E8A-4147-A177-3AD203B41FA5}">
                      <a16:colId xmlns:a16="http://schemas.microsoft.com/office/drawing/2014/main" val="20012"/>
                    </a:ext>
                  </a:extLst>
                </a:gridCol>
                <a:gridCol w="297366">
                  <a:extLst>
                    <a:ext uri="{9D8B030D-6E8A-4147-A177-3AD203B41FA5}">
                      <a16:colId xmlns:a16="http://schemas.microsoft.com/office/drawing/2014/main" val="20013"/>
                    </a:ext>
                  </a:extLst>
                </a:gridCol>
                <a:gridCol w="297366">
                  <a:extLst>
                    <a:ext uri="{9D8B030D-6E8A-4147-A177-3AD203B41FA5}">
                      <a16:colId xmlns:a16="http://schemas.microsoft.com/office/drawing/2014/main" val="20014"/>
                    </a:ext>
                  </a:extLst>
                </a:gridCol>
                <a:gridCol w="291058">
                  <a:extLst>
                    <a:ext uri="{9D8B030D-6E8A-4147-A177-3AD203B41FA5}">
                      <a16:colId xmlns:a16="http://schemas.microsoft.com/office/drawing/2014/main" val="20015"/>
                    </a:ext>
                  </a:extLst>
                </a:gridCol>
                <a:gridCol w="215030">
                  <a:extLst>
                    <a:ext uri="{9D8B030D-6E8A-4147-A177-3AD203B41FA5}">
                      <a16:colId xmlns:a16="http://schemas.microsoft.com/office/drawing/2014/main" val="20016"/>
                    </a:ext>
                  </a:extLst>
                </a:gridCol>
                <a:gridCol w="215030">
                  <a:extLst>
                    <a:ext uri="{9D8B030D-6E8A-4147-A177-3AD203B41FA5}">
                      <a16:colId xmlns:a16="http://schemas.microsoft.com/office/drawing/2014/main" val="20017"/>
                    </a:ext>
                  </a:extLst>
                </a:gridCol>
                <a:gridCol w="457200">
                  <a:extLst>
                    <a:ext uri="{9D8B030D-6E8A-4147-A177-3AD203B41FA5}">
                      <a16:colId xmlns:a16="http://schemas.microsoft.com/office/drawing/2014/main" val="20018"/>
                    </a:ext>
                  </a:extLst>
                </a:gridCol>
                <a:gridCol w="457200">
                  <a:extLst>
                    <a:ext uri="{9D8B030D-6E8A-4147-A177-3AD203B41FA5}">
                      <a16:colId xmlns:a16="http://schemas.microsoft.com/office/drawing/2014/main" val="20019"/>
                    </a:ext>
                  </a:extLst>
                </a:gridCol>
              </a:tblGrid>
              <a:tr h="44782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19</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18</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17</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16</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15</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14</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13</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12</a:t>
                      </a:r>
                      <a:endParaRPr lang="zh-CN" altLang="en-US" dirty="0">
                        <a:solidFill>
                          <a:srgbClr val="000000"/>
                        </a:solidFill>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11</a:t>
                      </a:r>
                      <a:endParaRPr lang="zh-CN" altLang="en-US" dirty="0">
                        <a:solidFill>
                          <a:srgbClr val="000000"/>
                        </a:solidFill>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70C0"/>
                          </a:solidFill>
                        </a:rPr>
                        <a:t>A</a:t>
                      </a:r>
                      <a:r>
                        <a:rPr lang="en-US" altLang="zh-CN" baseline="-25000" dirty="0">
                          <a:solidFill>
                            <a:srgbClr val="0070C0"/>
                          </a:solidFill>
                        </a:rPr>
                        <a:t>10</a:t>
                      </a:r>
                      <a:endParaRPr lang="zh-CN" altLang="en-US" dirty="0">
                        <a:solidFill>
                          <a:srgbClr val="0070C0"/>
                        </a:solidFill>
                      </a:endParaRPr>
                    </a:p>
                    <a:p>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70C0"/>
                          </a:solidFill>
                        </a:rPr>
                        <a:t>A</a:t>
                      </a:r>
                      <a:r>
                        <a:rPr lang="en-US" altLang="zh-CN" baseline="-25000" dirty="0">
                          <a:solidFill>
                            <a:srgbClr val="0070C0"/>
                          </a:solidFill>
                        </a:rPr>
                        <a:t>1</a:t>
                      </a:r>
                      <a:endParaRPr lang="zh-CN" altLang="en-US" dirty="0">
                        <a:solidFill>
                          <a:srgbClr val="0070C0"/>
                        </a:solidFill>
                      </a:endParaRPr>
                    </a:p>
                    <a:p>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70C0"/>
                          </a:solidFill>
                        </a:rPr>
                        <a:t>A</a:t>
                      </a:r>
                      <a:r>
                        <a:rPr lang="en-US" altLang="zh-CN" baseline="-25000" dirty="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5820">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4056">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4056">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2048">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04056">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517255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animEffect transition="in" filter="wipe(down)">
                                      <p:cBhvr>
                                        <p:cTn id="1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36</a:t>
            </a:fld>
            <a:endParaRPr lang="zh-CN" altLang="en-US"/>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780A32D3-FEC3-423A-B450-26E8940ADEA7}"/>
                  </a:ext>
                </a:extLst>
              </p:cNvPr>
              <p:cNvSpPr/>
              <p:nvPr/>
            </p:nvSpPr>
            <p:spPr>
              <a:xfrm>
                <a:off x="-9525" y="810532"/>
                <a:ext cx="9054461" cy="1285352"/>
              </a:xfrm>
              <a:prstGeom prst="rect">
                <a:avLst/>
              </a:prstGeom>
            </p:spPr>
            <p:txBody>
              <a:bodyPr wrap="square">
                <a:spAutoFit/>
              </a:bodyPr>
              <a:lstStyle/>
              <a:p>
                <a:pPr>
                  <a:lnSpc>
                    <a:spcPct val="150000"/>
                  </a:lnSpc>
                </a:pPr>
                <a:r>
                  <a:rPr lang="en-US" altLang="zh-CN" sz="2800" b="1" dirty="0">
                    <a:latin typeface="楷体" panose="02010609060101010101" pitchFamily="49" charset="-122"/>
                    <a:ea typeface="楷体" panose="02010609060101010101" pitchFamily="49" charset="-122"/>
                  </a:rPr>
                  <a:t>(c)</a:t>
                </a:r>
                <a:r>
                  <a:rPr lang="zh-CN" altLang="en-US" sz="2800" b="1" dirty="0">
                    <a:latin typeface="楷体" panose="02010609060101010101" pitchFamily="49" charset="-122"/>
                    <a:ea typeface="楷体" panose="02010609060101010101" pitchFamily="49" charset="-122"/>
                  </a:rPr>
                  <a:t>若</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18</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15 </a:t>
                </a:r>
                <a:r>
                  <a:rPr lang="en-US" altLang="zh-CN" sz="2800" b="1" dirty="0">
                    <a:latin typeface="楷体" panose="02010609060101010101" pitchFamily="49" charset="-122"/>
                    <a:ea typeface="楷体" panose="02010609060101010101" pitchFamily="49" charset="-122"/>
                  </a:rPr>
                  <a:t>=10,</a:t>
                </a:r>
                <a:r>
                  <a:rPr lang="en-US" altLang="zh-CN" sz="2800" b="1" dirty="0">
                    <a:ea typeface="楷体" panose="02010609060101010101" pitchFamily="49" charset="-122"/>
                    <a:sym typeface="+mn-ea"/>
                  </a:rPr>
                  <a:t> </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sym typeface="+mn-ea"/>
                          </a:rPr>
                        </m:ctrlPr>
                      </m:accPr>
                      <m:e>
                        <m:r>
                          <a:rPr lang="en-US" altLang="zh-CN" sz="2800" b="1" i="1" dirty="0">
                            <a:latin typeface="Cambria Math" panose="02040503050406030204" pitchFamily="18" charset="0"/>
                            <a:ea typeface="楷体" panose="02010609060101010101" pitchFamily="49" charset="-122"/>
                            <a:cs typeface="黑体" panose="02010609060101010101" charset="-122"/>
                            <a:sym typeface="+mn-ea"/>
                          </a:rPr>
                          <m:t>𝑮</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𝟐</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𝑨</m:t>
                        </m:r>
                      </m:e>
                    </m:acc>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 </m:t>
                    </m:r>
                  </m:oMath>
                </a14:m>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19</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17</a:t>
                </a:r>
                <a:r>
                  <a:rPr lang="en-US" altLang="zh-CN" sz="2800" b="1" dirty="0">
                    <a:latin typeface="楷体" panose="02010609060101010101" pitchFamily="49" charset="-122"/>
                    <a:ea typeface="楷体" panose="02010609060101010101" pitchFamily="49" charset="-122"/>
                  </a:rPr>
                  <a:t>=00,</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sym typeface="+mn-ea"/>
                          </a:rPr>
                        </m:ctrlPr>
                      </m:accPr>
                      <m:e>
                        <m:r>
                          <a:rPr lang="en-US" altLang="zh-CN" sz="2800" b="1" i="1" dirty="0">
                            <a:latin typeface="Cambria Math" panose="02040503050406030204" pitchFamily="18" charset="0"/>
                            <a:ea typeface="楷体" panose="02010609060101010101" pitchFamily="49" charset="-122"/>
                            <a:cs typeface="黑体" panose="02010609060101010101" charset="-122"/>
                            <a:sym typeface="+mn-ea"/>
                          </a:rPr>
                          <m:t>𝑮</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𝟐</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𝑩</m:t>
                        </m:r>
                      </m:e>
                    </m:acc>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 </m:t>
                    </m:r>
                  </m:oMath>
                </a14:m>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16</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14</a:t>
                </a:r>
                <a:r>
                  <a:rPr lang="en-US" altLang="zh-CN" sz="2800" b="1" dirty="0">
                    <a:latin typeface="楷体" panose="02010609060101010101" pitchFamily="49" charset="-122"/>
                    <a:ea typeface="楷体" panose="02010609060101010101" pitchFamily="49" charset="-122"/>
                  </a:rPr>
                  <a:t>=11, A</a:t>
                </a:r>
                <a:r>
                  <a:rPr lang="en-US" altLang="zh-CN" sz="2800" b="1" baseline="-25000" dirty="0">
                    <a:latin typeface="楷体" panose="02010609060101010101" pitchFamily="49" charset="-122"/>
                    <a:ea typeface="楷体" panose="02010609060101010101" pitchFamily="49" charset="-122"/>
                  </a:rPr>
                  <a:t>11</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12</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13</a:t>
                </a:r>
                <a:r>
                  <a:rPr lang="en-US" altLang="zh-CN" sz="2800" b="1" dirty="0">
                    <a:latin typeface="楷体" panose="02010609060101010101" pitchFamily="49" charset="-122"/>
                    <a:ea typeface="楷体" panose="02010609060101010101" pitchFamily="49" charset="-122"/>
                  </a:rPr>
                  <a:t>=000-011,</a:t>
                </a:r>
                <a:r>
                  <a:rPr lang="zh-CN" altLang="en-US" sz="2800" b="1" dirty="0">
                    <a:latin typeface="楷体" panose="02010609060101010101" pitchFamily="49" charset="-122"/>
                    <a:ea typeface="楷体" panose="02010609060101010101" pitchFamily="49" charset="-122"/>
                  </a:rPr>
                  <a:t>片内单元选择</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0</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10</a:t>
                </a:r>
                <a:r>
                  <a:rPr lang="en-US" altLang="zh-CN" sz="2800" b="1" dirty="0">
                    <a:latin typeface="楷体" panose="02010609060101010101" pitchFamily="49" charset="-122"/>
                    <a:ea typeface="楷体" panose="02010609060101010101" pitchFamily="49" charset="-122"/>
                  </a:rPr>
                  <a:t>: 00…0—FF…F</a:t>
                </a:r>
                <a:r>
                  <a:rPr lang="zh-CN" altLang="en-US" sz="2800" b="1" dirty="0">
                    <a:latin typeface="楷体" panose="02010609060101010101" pitchFamily="49" charset="-122"/>
                    <a:ea typeface="楷体" panose="02010609060101010101" pitchFamily="49" charset="-122"/>
                  </a:rPr>
                  <a:t>。</a:t>
                </a:r>
              </a:p>
            </p:txBody>
          </p:sp>
        </mc:Choice>
        <mc:Fallback xmlns="">
          <p:sp>
            <p:nvSpPr>
              <p:cNvPr id="12" name="矩形 11">
                <a:extLst>
                  <a:ext uri="{FF2B5EF4-FFF2-40B4-BE49-F238E27FC236}">
                    <a16:creationId xmlns:a16="http://schemas.microsoft.com/office/drawing/2014/main" id="{780A32D3-FEC3-423A-B450-26E8940ADEA7}"/>
                  </a:ext>
                </a:extLst>
              </p:cNvPr>
              <p:cNvSpPr>
                <a:spLocks noRot="1" noChangeAspect="1" noMove="1" noResize="1" noEditPoints="1" noAdjustHandles="1" noChangeArrowheads="1" noChangeShapeType="1" noTextEdit="1"/>
              </p:cNvSpPr>
              <p:nvPr/>
            </p:nvSpPr>
            <p:spPr>
              <a:xfrm>
                <a:off x="-9525" y="810532"/>
                <a:ext cx="9054461" cy="1285352"/>
              </a:xfrm>
              <a:prstGeom prst="rect">
                <a:avLst/>
              </a:prstGeom>
              <a:blipFill>
                <a:blip r:embed="rId5"/>
                <a:stretch>
                  <a:fillRect l="-1346" r="-202" b="-12322"/>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96B246DF-8417-41F5-870A-AEB2FE326825}"/>
              </a:ext>
            </a:extLst>
          </p:cNvPr>
          <p:cNvSpPr/>
          <p:nvPr/>
        </p:nvSpPr>
        <p:spPr>
          <a:xfrm>
            <a:off x="2157248" y="5624034"/>
            <a:ext cx="4673414" cy="540725"/>
          </a:xfrm>
          <a:prstGeom prst="rect">
            <a:avLst/>
          </a:prstGeom>
        </p:spPr>
        <p:txBody>
          <a:bodyPr wrap="square">
            <a:spAutoFit/>
          </a:bodyPr>
          <a:lstStyle/>
          <a:p>
            <a:pPr>
              <a:lnSpc>
                <a:spcPct val="120000"/>
              </a:lnSpc>
            </a:pPr>
            <a:r>
              <a:rPr lang="zh-CN" altLang="en-US" sz="2800" b="1" dirty="0">
                <a:solidFill>
                  <a:schemeClr val="accent2"/>
                </a:solidFill>
                <a:latin typeface="楷体" panose="02010609060101010101" pitchFamily="49" charset="-122"/>
                <a:ea typeface="楷体" panose="02010609060101010101" pitchFamily="49" charset="-122"/>
              </a:rPr>
              <a:t>范围为</a:t>
            </a:r>
            <a:r>
              <a:rPr lang="en-US" altLang="zh-CN" sz="2800" b="1" dirty="0">
                <a:solidFill>
                  <a:schemeClr val="accent2"/>
                </a:solidFill>
                <a:latin typeface="楷体" panose="02010609060101010101" pitchFamily="49" charset="-122"/>
                <a:ea typeface="楷体" panose="02010609060101010101" pitchFamily="49" charset="-122"/>
              </a:rPr>
              <a:t>54000H—55FFFH</a:t>
            </a:r>
            <a:r>
              <a:rPr lang="zh-CN" altLang="en-US" sz="2800" b="1" dirty="0">
                <a:solidFill>
                  <a:schemeClr val="accent2"/>
                </a:solidFill>
                <a:latin typeface="楷体" panose="02010609060101010101" pitchFamily="49" charset="-122"/>
                <a:ea typeface="楷体" panose="02010609060101010101" pitchFamily="49" charset="-122"/>
              </a:rPr>
              <a:t>：</a:t>
            </a:r>
            <a:r>
              <a:rPr lang="en-US" altLang="zh-CN" sz="2800" b="1" dirty="0">
                <a:solidFill>
                  <a:schemeClr val="accent2"/>
                </a:solidFill>
                <a:latin typeface="楷体" panose="02010609060101010101" pitchFamily="49" charset="-122"/>
                <a:ea typeface="楷体" panose="02010609060101010101" pitchFamily="49" charset="-122"/>
              </a:rPr>
              <a:t>8K</a:t>
            </a:r>
            <a:endParaRPr lang="zh-CN" altLang="en-US" sz="2800" b="1" dirty="0">
              <a:solidFill>
                <a:schemeClr val="accent2"/>
              </a:solidFill>
              <a:latin typeface="楷体" panose="02010609060101010101" pitchFamily="49" charset="-122"/>
              <a:ea typeface="楷体" panose="02010609060101010101" pitchFamily="49" charset="-122"/>
            </a:endParaRPr>
          </a:p>
        </p:txBody>
      </p:sp>
      <p:graphicFrame>
        <p:nvGraphicFramePr>
          <p:cNvPr id="16" name="表格 15">
            <a:extLst>
              <a:ext uri="{FF2B5EF4-FFF2-40B4-BE49-F238E27FC236}">
                <a16:creationId xmlns:a16="http://schemas.microsoft.com/office/drawing/2014/main" id="{EB95EEA4-C1DF-47D0-AD62-89A96EE0DB72}"/>
              </a:ext>
            </a:extLst>
          </p:cNvPr>
          <p:cNvGraphicFramePr>
            <a:graphicFrameLocks noGrp="1"/>
          </p:cNvGraphicFramePr>
          <p:nvPr>
            <p:extLst>
              <p:ext uri="{D42A27DB-BD31-4B8C-83A1-F6EECF244321}">
                <p14:modId xmlns:p14="http://schemas.microsoft.com/office/powerpoint/2010/main" val="30702805"/>
              </p:ext>
            </p:extLst>
          </p:nvPr>
        </p:nvGraphicFramePr>
        <p:xfrm>
          <a:off x="-2" y="2406646"/>
          <a:ext cx="9144003" cy="3040116"/>
        </p:xfrm>
        <a:graphic>
          <a:graphicData uri="http://schemas.openxmlformats.org/drawingml/2006/table">
            <a:tbl>
              <a:tblPr firstRow="1" bandRow="1">
                <a:tableStyleId>{F5AB1C69-6EDB-4FF4-983F-18BD219EF322}</a:tableStyleId>
              </a:tblPr>
              <a:tblGrid>
                <a:gridCol w="594724">
                  <a:extLst>
                    <a:ext uri="{9D8B030D-6E8A-4147-A177-3AD203B41FA5}">
                      <a16:colId xmlns:a16="http://schemas.microsoft.com/office/drawing/2014/main" val="20000"/>
                    </a:ext>
                  </a:extLst>
                </a:gridCol>
                <a:gridCol w="561846">
                  <a:extLst>
                    <a:ext uri="{9D8B030D-6E8A-4147-A177-3AD203B41FA5}">
                      <a16:colId xmlns:a16="http://schemas.microsoft.com/office/drawing/2014/main" val="20001"/>
                    </a:ext>
                  </a:extLst>
                </a:gridCol>
                <a:gridCol w="607120">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576064">
                  <a:extLst>
                    <a:ext uri="{9D8B030D-6E8A-4147-A177-3AD203B41FA5}">
                      <a16:colId xmlns:a16="http://schemas.microsoft.com/office/drawing/2014/main" val="20005"/>
                    </a:ext>
                  </a:extLst>
                </a:gridCol>
                <a:gridCol w="576064">
                  <a:extLst>
                    <a:ext uri="{9D8B030D-6E8A-4147-A177-3AD203B41FA5}">
                      <a16:colId xmlns:a16="http://schemas.microsoft.com/office/drawing/2014/main" val="20006"/>
                    </a:ext>
                  </a:extLst>
                </a:gridCol>
                <a:gridCol w="576064">
                  <a:extLst>
                    <a:ext uri="{9D8B030D-6E8A-4147-A177-3AD203B41FA5}">
                      <a16:colId xmlns:a16="http://schemas.microsoft.com/office/drawing/2014/main" val="20007"/>
                    </a:ext>
                  </a:extLst>
                </a:gridCol>
                <a:gridCol w="566887">
                  <a:extLst>
                    <a:ext uri="{9D8B030D-6E8A-4147-A177-3AD203B41FA5}">
                      <a16:colId xmlns:a16="http://schemas.microsoft.com/office/drawing/2014/main" val="20008"/>
                    </a:ext>
                  </a:extLst>
                </a:gridCol>
                <a:gridCol w="520391">
                  <a:extLst>
                    <a:ext uri="{9D8B030D-6E8A-4147-A177-3AD203B41FA5}">
                      <a16:colId xmlns:a16="http://schemas.microsoft.com/office/drawing/2014/main" val="20009"/>
                    </a:ext>
                  </a:extLst>
                </a:gridCol>
                <a:gridCol w="371708">
                  <a:extLst>
                    <a:ext uri="{9D8B030D-6E8A-4147-A177-3AD203B41FA5}">
                      <a16:colId xmlns:a16="http://schemas.microsoft.com/office/drawing/2014/main" val="20010"/>
                    </a:ext>
                  </a:extLst>
                </a:gridCol>
                <a:gridCol w="223025">
                  <a:extLst>
                    <a:ext uri="{9D8B030D-6E8A-4147-A177-3AD203B41FA5}">
                      <a16:colId xmlns:a16="http://schemas.microsoft.com/office/drawing/2014/main" val="20011"/>
                    </a:ext>
                  </a:extLst>
                </a:gridCol>
                <a:gridCol w="371708">
                  <a:extLst>
                    <a:ext uri="{9D8B030D-6E8A-4147-A177-3AD203B41FA5}">
                      <a16:colId xmlns:a16="http://schemas.microsoft.com/office/drawing/2014/main" val="20012"/>
                    </a:ext>
                  </a:extLst>
                </a:gridCol>
                <a:gridCol w="297366">
                  <a:extLst>
                    <a:ext uri="{9D8B030D-6E8A-4147-A177-3AD203B41FA5}">
                      <a16:colId xmlns:a16="http://schemas.microsoft.com/office/drawing/2014/main" val="20013"/>
                    </a:ext>
                  </a:extLst>
                </a:gridCol>
                <a:gridCol w="297366">
                  <a:extLst>
                    <a:ext uri="{9D8B030D-6E8A-4147-A177-3AD203B41FA5}">
                      <a16:colId xmlns:a16="http://schemas.microsoft.com/office/drawing/2014/main" val="20014"/>
                    </a:ext>
                  </a:extLst>
                </a:gridCol>
                <a:gridCol w="291058">
                  <a:extLst>
                    <a:ext uri="{9D8B030D-6E8A-4147-A177-3AD203B41FA5}">
                      <a16:colId xmlns:a16="http://schemas.microsoft.com/office/drawing/2014/main" val="20015"/>
                    </a:ext>
                  </a:extLst>
                </a:gridCol>
                <a:gridCol w="215030">
                  <a:extLst>
                    <a:ext uri="{9D8B030D-6E8A-4147-A177-3AD203B41FA5}">
                      <a16:colId xmlns:a16="http://schemas.microsoft.com/office/drawing/2014/main" val="20016"/>
                    </a:ext>
                  </a:extLst>
                </a:gridCol>
                <a:gridCol w="215030">
                  <a:extLst>
                    <a:ext uri="{9D8B030D-6E8A-4147-A177-3AD203B41FA5}">
                      <a16:colId xmlns:a16="http://schemas.microsoft.com/office/drawing/2014/main" val="20017"/>
                    </a:ext>
                  </a:extLst>
                </a:gridCol>
                <a:gridCol w="457200">
                  <a:extLst>
                    <a:ext uri="{9D8B030D-6E8A-4147-A177-3AD203B41FA5}">
                      <a16:colId xmlns:a16="http://schemas.microsoft.com/office/drawing/2014/main" val="20018"/>
                    </a:ext>
                  </a:extLst>
                </a:gridCol>
                <a:gridCol w="457200">
                  <a:extLst>
                    <a:ext uri="{9D8B030D-6E8A-4147-A177-3AD203B41FA5}">
                      <a16:colId xmlns:a16="http://schemas.microsoft.com/office/drawing/2014/main" val="20019"/>
                    </a:ext>
                  </a:extLst>
                </a:gridCol>
              </a:tblGrid>
              <a:tr h="44782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19</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18</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17</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16</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15</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14</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13</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12</a:t>
                      </a:r>
                      <a:endParaRPr lang="zh-CN" altLang="en-US" dirty="0">
                        <a:solidFill>
                          <a:srgbClr val="000000"/>
                        </a:solidFill>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11</a:t>
                      </a:r>
                      <a:endParaRPr lang="zh-CN" altLang="en-US" dirty="0">
                        <a:solidFill>
                          <a:srgbClr val="000000"/>
                        </a:solidFill>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70C0"/>
                          </a:solidFill>
                        </a:rPr>
                        <a:t>A</a:t>
                      </a:r>
                      <a:r>
                        <a:rPr lang="en-US" altLang="zh-CN" baseline="-25000" dirty="0">
                          <a:solidFill>
                            <a:srgbClr val="0070C0"/>
                          </a:solidFill>
                        </a:rPr>
                        <a:t>10</a:t>
                      </a:r>
                      <a:endParaRPr lang="zh-CN" altLang="en-US" dirty="0">
                        <a:solidFill>
                          <a:srgbClr val="0070C0"/>
                        </a:solidFill>
                      </a:endParaRPr>
                    </a:p>
                    <a:p>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70C0"/>
                          </a:solidFill>
                        </a:rPr>
                        <a:t>A</a:t>
                      </a:r>
                      <a:r>
                        <a:rPr lang="en-US" altLang="zh-CN" baseline="-25000" dirty="0">
                          <a:solidFill>
                            <a:srgbClr val="0070C0"/>
                          </a:solidFill>
                        </a:rPr>
                        <a:t>1</a:t>
                      </a:r>
                      <a:endParaRPr lang="zh-CN" altLang="en-US" dirty="0">
                        <a:solidFill>
                          <a:srgbClr val="0070C0"/>
                        </a:solidFill>
                      </a:endParaRPr>
                    </a:p>
                    <a:p>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70C0"/>
                          </a:solidFill>
                        </a:rPr>
                        <a:t>A</a:t>
                      </a:r>
                      <a:r>
                        <a:rPr lang="en-US" altLang="zh-CN" baseline="-25000" dirty="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5820">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4056">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4056">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2048">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04056">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60454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37</a:t>
            </a:fld>
            <a:endParaRPr lang="zh-CN" altLang="en-US"/>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780A32D3-FEC3-423A-B450-26E8940ADEA7}"/>
                  </a:ext>
                </a:extLst>
              </p:cNvPr>
              <p:cNvSpPr/>
              <p:nvPr/>
            </p:nvSpPr>
            <p:spPr>
              <a:xfrm>
                <a:off x="-9525" y="810532"/>
                <a:ext cx="9054461" cy="1285352"/>
              </a:xfrm>
              <a:prstGeom prst="rect">
                <a:avLst/>
              </a:prstGeom>
            </p:spPr>
            <p:txBody>
              <a:bodyPr wrap="square">
                <a:spAutoFit/>
              </a:bodyPr>
              <a:lstStyle/>
              <a:p>
                <a:pPr>
                  <a:lnSpc>
                    <a:spcPct val="150000"/>
                  </a:lnSpc>
                </a:pPr>
                <a:r>
                  <a:rPr lang="en-US" altLang="zh-CN" sz="2800" b="1" dirty="0">
                    <a:latin typeface="楷体" panose="02010609060101010101" pitchFamily="49" charset="-122"/>
                    <a:ea typeface="楷体" panose="02010609060101010101" pitchFamily="49" charset="-122"/>
                  </a:rPr>
                  <a:t>(d)</a:t>
                </a:r>
                <a:r>
                  <a:rPr lang="zh-CN" altLang="en-US" sz="2800" b="1" dirty="0">
                    <a:latin typeface="楷体" panose="02010609060101010101" pitchFamily="49" charset="-122"/>
                    <a:ea typeface="楷体" panose="02010609060101010101" pitchFamily="49" charset="-122"/>
                  </a:rPr>
                  <a:t>若</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18</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15 </a:t>
                </a:r>
                <a:r>
                  <a:rPr lang="en-US" altLang="zh-CN" sz="2800" b="1" dirty="0">
                    <a:latin typeface="楷体" panose="02010609060101010101" pitchFamily="49" charset="-122"/>
                    <a:ea typeface="楷体" panose="02010609060101010101" pitchFamily="49" charset="-122"/>
                  </a:rPr>
                  <a:t>=11,</a:t>
                </a:r>
                <a:r>
                  <a:rPr lang="en-US" altLang="zh-CN" sz="2800" b="1" dirty="0">
                    <a:ea typeface="楷体" panose="02010609060101010101" pitchFamily="49" charset="-122"/>
                    <a:sym typeface="+mn-ea"/>
                  </a:rPr>
                  <a:t> </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sym typeface="+mn-ea"/>
                          </a:rPr>
                        </m:ctrlPr>
                      </m:accPr>
                      <m:e>
                        <m:r>
                          <a:rPr lang="en-US" altLang="zh-CN" sz="2800" b="1" i="1" dirty="0">
                            <a:latin typeface="Cambria Math" panose="02040503050406030204" pitchFamily="18" charset="0"/>
                            <a:ea typeface="楷体" panose="02010609060101010101" pitchFamily="49" charset="-122"/>
                            <a:cs typeface="黑体" panose="02010609060101010101" charset="-122"/>
                            <a:sym typeface="+mn-ea"/>
                          </a:rPr>
                          <m:t>𝑮</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𝟐</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𝑨</m:t>
                        </m:r>
                      </m:e>
                    </m:acc>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 </m:t>
                    </m:r>
                  </m:oMath>
                </a14:m>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19</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17</a:t>
                </a:r>
                <a:r>
                  <a:rPr lang="en-US" altLang="zh-CN" sz="2800" b="1" dirty="0">
                    <a:latin typeface="楷体" panose="02010609060101010101" pitchFamily="49" charset="-122"/>
                    <a:ea typeface="楷体" panose="02010609060101010101" pitchFamily="49" charset="-122"/>
                  </a:rPr>
                  <a:t>=00,</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sym typeface="+mn-ea"/>
                          </a:rPr>
                        </m:ctrlPr>
                      </m:accPr>
                      <m:e>
                        <m:r>
                          <a:rPr lang="en-US" altLang="zh-CN" sz="2800" b="1" i="1" dirty="0">
                            <a:latin typeface="Cambria Math" panose="02040503050406030204" pitchFamily="18" charset="0"/>
                            <a:ea typeface="楷体" panose="02010609060101010101" pitchFamily="49" charset="-122"/>
                            <a:cs typeface="黑体" panose="02010609060101010101" charset="-122"/>
                            <a:sym typeface="+mn-ea"/>
                          </a:rPr>
                          <m:t>𝑮</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𝟐</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𝑩</m:t>
                        </m:r>
                      </m:e>
                    </m:acc>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 </m:t>
                    </m:r>
                  </m:oMath>
                </a14:m>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16</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14</a:t>
                </a:r>
                <a:r>
                  <a:rPr lang="en-US" altLang="zh-CN" sz="2800" b="1" dirty="0">
                    <a:latin typeface="楷体" panose="02010609060101010101" pitchFamily="49" charset="-122"/>
                    <a:ea typeface="楷体" panose="02010609060101010101" pitchFamily="49" charset="-122"/>
                  </a:rPr>
                  <a:t>=11, A</a:t>
                </a:r>
                <a:r>
                  <a:rPr lang="en-US" altLang="zh-CN" sz="2800" b="1" baseline="-25000" dirty="0">
                    <a:latin typeface="楷体" panose="02010609060101010101" pitchFamily="49" charset="-122"/>
                    <a:ea typeface="楷体" panose="02010609060101010101" pitchFamily="49" charset="-122"/>
                  </a:rPr>
                  <a:t>11</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12</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13</a:t>
                </a:r>
                <a:r>
                  <a:rPr lang="en-US" altLang="zh-CN" sz="2800" b="1" dirty="0">
                    <a:latin typeface="楷体" panose="02010609060101010101" pitchFamily="49" charset="-122"/>
                    <a:ea typeface="楷体" panose="02010609060101010101" pitchFamily="49" charset="-122"/>
                  </a:rPr>
                  <a:t>=000-011,</a:t>
                </a:r>
                <a:r>
                  <a:rPr lang="zh-CN" altLang="en-US" sz="2800" b="1" dirty="0">
                    <a:latin typeface="楷体" panose="02010609060101010101" pitchFamily="49" charset="-122"/>
                    <a:ea typeface="楷体" panose="02010609060101010101" pitchFamily="49" charset="-122"/>
                  </a:rPr>
                  <a:t>片内单元选择</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0</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10</a:t>
                </a:r>
                <a:r>
                  <a:rPr lang="en-US" altLang="zh-CN" sz="2800" b="1" dirty="0">
                    <a:latin typeface="楷体" panose="02010609060101010101" pitchFamily="49" charset="-122"/>
                    <a:ea typeface="楷体" panose="02010609060101010101" pitchFamily="49" charset="-122"/>
                  </a:rPr>
                  <a:t>: 00…0—FF…F</a:t>
                </a:r>
                <a:r>
                  <a:rPr lang="zh-CN" altLang="en-US" sz="2800" b="1" dirty="0">
                    <a:latin typeface="楷体" panose="02010609060101010101" pitchFamily="49" charset="-122"/>
                    <a:ea typeface="楷体" panose="02010609060101010101" pitchFamily="49" charset="-122"/>
                  </a:rPr>
                  <a:t>。</a:t>
                </a:r>
              </a:p>
            </p:txBody>
          </p:sp>
        </mc:Choice>
        <mc:Fallback xmlns="">
          <p:sp>
            <p:nvSpPr>
              <p:cNvPr id="12" name="矩形 11">
                <a:extLst>
                  <a:ext uri="{FF2B5EF4-FFF2-40B4-BE49-F238E27FC236}">
                    <a16:creationId xmlns:a16="http://schemas.microsoft.com/office/drawing/2014/main" id="{780A32D3-FEC3-423A-B450-26E8940ADEA7}"/>
                  </a:ext>
                </a:extLst>
              </p:cNvPr>
              <p:cNvSpPr>
                <a:spLocks noRot="1" noChangeAspect="1" noMove="1" noResize="1" noEditPoints="1" noAdjustHandles="1" noChangeArrowheads="1" noChangeShapeType="1" noTextEdit="1"/>
              </p:cNvSpPr>
              <p:nvPr/>
            </p:nvSpPr>
            <p:spPr>
              <a:xfrm>
                <a:off x="-9525" y="810532"/>
                <a:ext cx="9054461" cy="1285352"/>
              </a:xfrm>
              <a:prstGeom prst="rect">
                <a:avLst/>
              </a:prstGeom>
              <a:blipFill>
                <a:blip r:embed="rId5"/>
                <a:stretch>
                  <a:fillRect l="-1346" r="-202" b="-12322"/>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96B246DF-8417-41F5-870A-AEB2FE326825}"/>
              </a:ext>
            </a:extLst>
          </p:cNvPr>
          <p:cNvSpPr/>
          <p:nvPr/>
        </p:nvSpPr>
        <p:spPr>
          <a:xfrm>
            <a:off x="2157248" y="5624034"/>
            <a:ext cx="4673414" cy="540725"/>
          </a:xfrm>
          <a:prstGeom prst="rect">
            <a:avLst/>
          </a:prstGeom>
        </p:spPr>
        <p:txBody>
          <a:bodyPr wrap="square">
            <a:spAutoFit/>
          </a:bodyPr>
          <a:lstStyle/>
          <a:p>
            <a:pPr>
              <a:lnSpc>
                <a:spcPct val="120000"/>
              </a:lnSpc>
            </a:pPr>
            <a:r>
              <a:rPr lang="zh-CN" altLang="en-US" sz="2800" b="1" dirty="0">
                <a:solidFill>
                  <a:schemeClr val="accent2"/>
                </a:solidFill>
                <a:latin typeface="楷体" panose="02010609060101010101" pitchFamily="49" charset="-122"/>
                <a:ea typeface="楷体" panose="02010609060101010101" pitchFamily="49" charset="-122"/>
              </a:rPr>
              <a:t>范围为</a:t>
            </a:r>
            <a:r>
              <a:rPr lang="en-US" altLang="zh-CN" sz="2800" b="1" dirty="0">
                <a:solidFill>
                  <a:schemeClr val="accent2"/>
                </a:solidFill>
                <a:latin typeface="楷体" panose="02010609060101010101" pitchFamily="49" charset="-122"/>
                <a:ea typeface="楷体" panose="02010609060101010101" pitchFamily="49" charset="-122"/>
              </a:rPr>
              <a:t>5C000H—5DFFFH</a:t>
            </a:r>
            <a:r>
              <a:rPr lang="zh-CN" altLang="en-US" sz="2800" b="1" dirty="0">
                <a:solidFill>
                  <a:schemeClr val="accent2"/>
                </a:solidFill>
                <a:latin typeface="楷体" panose="02010609060101010101" pitchFamily="49" charset="-122"/>
                <a:ea typeface="楷体" panose="02010609060101010101" pitchFamily="49" charset="-122"/>
              </a:rPr>
              <a:t>：</a:t>
            </a:r>
            <a:r>
              <a:rPr lang="en-US" altLang="zh-CN" sz="2800" b="1" dirty="0">
                <a:solidFill>
                  <a:schemeClr val="accent2"/>
                </a:solidFill>
                <a:latin typeface="楷体" panose="02010609060101010101" pitchFamily="49" charset="-122"/>
                <a:ea typeface="楷体" panose="02010609060101010101" pitchFamily="49" charset="-122"/>
              </a:rPr>
              <a:t>8K</a:t>
            </a:r>
            <a:endParaRPr lang="zh-CN" altLang="en-US" sz="2800" b="1" dirty="0">
              <a:solidFill>
                <a:schemeClr val="accent2"/>
              </a:solidFill>
              <a:latin typeface="楷体" panose="02010609060101010101" pitchFamily="49" charset="-122"/>
              <a:ea typeface="楷体" panose="02010609060101010101" pitchFamily="49" charset="-122"/>
            </a:endParaRPr>
          </a:p>
        </p:txBody>
      </p:sp>
      <p:graphicFrame>
        <p:nvGraphicFramePr>
          <p:cNvPr id="14" name="表格 13">
            <a:extLst>
              <a:ext uri="{FF2B5EF4-FFF2-40B4-BE49-F238E27FC236}">
                <a16:creationId xmlns:a16="http://schemas.microsoft.com/office/drawing/2014/main" id="{32B27ED5-91F2-488D-8979-00F699DA5528}"/>
              </a:ext>
            </a:extLst>
          </p:cNvPr>
          <p:cNvGraphicFramePr>
            <a:graphicFrameLocks noGrp="1"/>
          </p:cNvGraphicFramePr>
          <p:nvPr>
            <p:extLst>
              <p:ext uri="{D42A27DB-BD31-4B8C-83A1-F6EECF244321}">
                <p14:modId xmlns:p14="http://schemas.microsoft.com/office/powerpoint/2010/main" val="44126453"/>
              </p:ext>
            </p:extLst>
          </p:nvPr>
        </p:nvGraphicFramePr>
        <p:xfrm>
          <a:off x="-2" y="2330446"/>
          <a:ext cx="9144003" cy="3040116"/>
        </p:xfrm>
        <a:graphic>
          <a:graphicData uri="http://schemas.openxmlformats.org/drawingml/2006/table">
            <a:tbl>
              <a:tblPr firstRow="1" bandRow="1">
                <a:tableStyleId>{F5AB1C69-6EDB-4FF4-983F-18BD219EF322}</a:tableStyleId>
              </a:tblPr>
              <a:tblGrid>
                <a:gridCol w="594724">
                  <a:extLst>
                    <a:ext uri="{9D8B030D-6E8A-4147-A177-3AD203B41FA5}">
                      <a16:colId xmlns:a16="http://schemas.microsoft.com/office/drawing/2014/main" val="20000"/>
                    </a:ext>
                  </a:extLst>
                </a:gridCol>
                <a:gridCol w="561846">
                  <a:extLst>
                    <a:ext uri="{9D8B030D-6E8A-4147-A177-3AD203B41FA5}">
                      <a16:colId xmlns:a16="http://schemas.microsoft.com/office/drawing/2014/main" val="20001"/>
                    </a:ext>
                  </a:extLst>
                </a:gridCol>
                <a:gridCol w="607120">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576064">
                  <a:extLst>
                    <a:ext uri="{9D8B030D-6E8A-4147-A177-3AD203B41FA5}">
                      <a16:colId xmlns:a16="http://schemas.microsoft.com/office/drawing/2014/main" val="20005"/>
                    </a:ext>
                  </a:extLst>
                </a:gridCol>
                <a:gridCol w="576064">
                  <a:extLst>
                    <a:ext uri="{9D8B030D-6E8A-4147-A177-3AD203B41FA5}">
                      <a16:colId xmlns:a16="http://schemas.microsoft.com/office/drawing/2014/main" val="20006"/>
                    </a:ext>
                  </a:extLst>
                </a:gridCol>
                <a:gridCol w="576064">
                  <a:extLst>
                    <a:ext uri="{9D8B030D-6E8A-4147-A177-3AD203B41FA5}">
                      <a16:colId xmlns:a16="http://schemas.microsoft.com/office/drawing/2014/main" val="20007"/>
                    </a:ext>
                  </a:extLst>
                </a:gridCol>
                <a:gridCol w="566887">
                  <a:extLst>
                    <a:ext uri="{9D8B030D-6E8A-4147-A177-3AD203B41FA5}">
                      <a16:colId xmlns:a16="http://schemas.microsoft.com/office/drawing/2014/main" val="20008"/>
                    </a:ext>
                  </a:extLst>
                </a:gridCol>
                <a:gridCol w="520391">
                  <a:extLst>
                    <a:ext uri="{9D8B030D-6E8A-4147-A177-3AD203B41FA5}">
                      <a16:colId xmlns:a16="http://schemas.microsoft.com/office/drawing/2014/main" val="20009"/>
                    </a:ext>
                  </a:extLst>
                </a:gridCol>
                <a:gridCol w="371708">
                  <a:extLst>
                    <a:ext uri="{9D8B030D-6E8A-4147-A177-3AD203B41FA5}">
                      <a16:colId xmlns:a16="http://schemas.microsoft.com/office/drawing/2014/main" val="20010"/>
                    </a:ext>
                  </a:extLst>
                </a:gridCol>
                <a:gridCol w="223025">
                  <a:extLst>
                    <a:ext uri="{9D8B030D-6E8A-4147-A177-3AD203B41FA5}">
                      <a16:colId xmlns:a16="http://schemas.microsoft.com/office/drawing/2014/main" val="20011"/>
                    </a:ext>
                  </a:extLst>
                </a:gridCol>
                <a:gridCol w="371708">
                  <a:extLst>
                    <a:ext uri="{9D8B030D-6E8A-4147-A177-3AD203B41FA5}">
                      <a16:colId xmlns:a16="http://schemas.microsoft.com/office/drawing/2014/main" val="20012"/>
                    </a:ext>
                  </a:extLst>
                </a:gridCol>
                <a:gridCol w="297366">
                  <a:extLst>
                    <a:ext uri="{9D8B030D-6E8A-4147-A177-3AD203B41FA5}">
                      <a16:colId xmlns:a16="http://schemas.microsoft.com/office/drawing/2014/main" val="20013"/>
                    </a:ext>
                  </a:extLst>
                </a:gridCol>
                <a:gridCol w="297366">
                  <a:extLst>
                    <a:ext uri="{9D8B030D-6E8A-4147-A177-3AD203B41FA5}">
                      <a16:colId xmlns:a16="http://schemas.microsoft.com/office/drawing/2014/main" val="20014"/>
                    </a:ext>
                  </a:extLst>
                </a:gridCol>
                <a:gridCol w="291058">
                  <a:extLst>
                    <a:ext uri="{9D8B030D-6E8A-4147-A177-3AD203B41FA5}">
                      <a16:colId xmlns:a16="http://schemas.microsoft.com/office/drawing/2014/main" val="20015"/>
                    </a:ext>
                  </a:extLst>
                </a:gridCol>
                <a:gridCol w="215030">
                  <a:extLst>
                    <a:ext uri="{9D8B030D-6E8A-4147-A177-3AD203B41FA5}">
                      <a16:colId xmlns:a16="http://schemas.microsoft.com/office/drawing/2014/main" val="20016"/>
                    </a:ext>
                  </a:extLst>
                </a:gridCol>
                <a:gridCol w="215030">
                  <a:extLst>
                    <a:ext uri="{9D8B030D-6E8A-4147-A177-3AD203B41FA5}">
                      <a16:colId xmlns:a16="http://schemas.microsoft.com/office/drawing/2014/main" val="20017"/>
                    </a:ext>
                  </a:extLst>
                </a:gridCol>
                <a:gridCol w="457200">
                  <a:extLst>
                    <a:ext uri="{9D8B030D-6E8A-4147-A177-3AD203B41FA5}">
                      <a16:colId xmlns:a16="http://schemas.microsoft.com/office/drawing/2014/main" val="20018"/>
                    </a:ext>
                  </a:extLst>
                </a:gridCol>
                <a:gridCol w="457200">
                  <a:extLst>
                    <a:ext uri="{9D8B030D-6E8A-4147-A177-3AD203B41FA5}">
                      <a16:colId xmlns:a16="http://schemas.microsoft.com/office/drawing/2014/main" val="20019"/>
                    </a:ext>
                  </a:extLst>
                </a:gridCol>
              </a:tblGrid>
              <a:tr h="44782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19</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18</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17</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16</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15</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14</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13</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12</a:t>
                      </a:r>
                      <a:endParaRPr lang="zh-CN" altLang="en-US" dirty="0">
                        <a:solidFill>
                          <a:srgbClr val="000000"/>
                        </a:solidFill>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11</a:t>
                      </a:r>
                      <a:endParaRPr lang="zh-CN" altLang="en-US" dirty="0">
                        <a:solidFill>
                          <a:srgbClr val="000000"/>
                        </a:solidFill>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70C0"/>
                          </a:solidFill>
                        </a:rPr>
                        <a:t>A</a:t>
                      </a:r>
                      <a:r>
                        <a:rPr lang="en-US" altLang="zh-CN" baseline="-25000" dirty="0">
                          <a:solidFill>
                            <a:srgbClr val="0070C0"/>
                          </a:solidFill>
                        </a:rPr>
                        <a:t>10</a:t>
                      </a:r>
                      <a:endParaRPr lang="zh-CN" altLang="en-US" dirty="0">
                        <a:solidFill>
                          <a:srgbClr val="0070C0"/>
                        </a:solidFill>
                      </a:endParaRPr>
                    </a:p>
                    <a:p>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70C0"/>
                          </a:solidFill>
                        </a:rPr>
                        <a:t>A</a:t>
                      </a:r>
                      <a:r>
                        <a:rPr lang="en-US" altLang="zh-CN" baseline="-25000" dirty="0">
                          <a:solidFill>
                            <a:srgbClr val="0070C0"/>
                          </a:solidFill>
                        </a:rPr>
                        <a:t>1</a:t>
                      </a:r>
                      <a:endParaRPr lang="zh-CN" altLang="en-US" dirty="0">
                        <a:solidFill>
                          <a:srgbClr val="0070C0"/>
                        </a:solidFill>
                      </a:endParaRPr>
                    </a:p>
                    <a:p>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70C0"/>
                          </a:solidFill>
                        </a:rPr>
                        <a:t>A</a:t>
                      </a:r>
                      <a:r>
                        <a:rPr lang="en-US" altLang="zh-CN" baseline="-25000" dirty="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5820">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4056">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4056">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2048">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04056">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070413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38</a:t>
            </a:fld>
            <a:endParaRPr lang="zh-CN" altLang="en-US"/>
          </a:p>
        </p:txBody>
      </p:sp>
      <p:sp>
        <p:nvSpPr>
          <p:cNvPr id="16" name="矩形 15">
            <a:extLst>
              <a:ext uri="{FF2B5EF4-FFF2-40B4-BE49-F238E27FC236}">
                <a16:creationId xmlns:a16="http://schemas.microsoft.com/office/drawing/2014/main" id="{2F4888F3-C42F-4CAD-BC3B-48BC22DC186B}"/>
              </a:ext>
            </a:extLst>
          </p:cNvPr>
          <p:cNvSpPr/>
          <p:nvPr/>
        </p:nvSpPr>
        <p:spPr>
          <a:xfrm>
            <a:off x="199864" y="910814"/>
            <a:ext cx="4334841" cy="523220"/>
          </a:xfrm>
          <a:prstGeom prst="rect">
            <a:avLst/>
          </a:prstGeom>
        </p:spPr>
        <p:txBody>
          <a:bodyPr wrap="none">
            <a:spAutoFit/>
          </a:bodyPr>
          <a:lstStyle/>
          <a:p>
            <a:r>
              <a:rPr lang="en-US" altLang="zh-CN" sz="2800" b="1" dirty="0">
                <a:latin typeface="楷体" panose="02010609060101010101" pitchFamily="49" charset="-122"/>
                <a:ea typeface="楷体" panose="02010609060101010101" pitchFamily="49" charset="-122"/>
                <a:cs typeface="黑体" panose="02010609060101010101" charset="-122"/>
              </a:rPr>
              <a:t>(3)</a:t>
            </a:r>
            <a:r>
              <a:rPr lang="zh-CN" altLang="en-US" sz="2800" b="1" dirty="0">
                <a:latin typeface="楷体" panose="02010609060101010101" pitchFamily="49" charset="-122"/>
                <a:ea typeface="楷体" panose="02010609060101010101" pitchFamily="49" charset="-122"/>
                <a:cs typeface="黑体" panose="02010609060101010101" charset="-122"/>
              </a:rPr>
              <a:t>画出存储器逻辑电路图</a:t>
            </a:r>
            <a:endParaRPr lang="zh-CN" altLang="en-US" sz="2800" dirty="0"/>
          </a:p>
        </p:txBody>
      </p:sp>
      <p:pic>
        <p:nvPicPr>
          <p:cNvPr id="17" name="图片 16" descr="01f">
            <a:extLst>
              <a:ext uri="{FF2B5EF4-FFF2-40B4-BE49-F238E27FC236}">
                <a16:creationId xmlns:a16="http://schemas.microsoft.com/office/drawing/2014/main" id="{72D149BC-BBEE-4286-9AD4-CD3DF5124EFA}"/>
              </a:ext>
            </a:extLst>
          </p:cNvPr>
          <p:cNvPicPr>
            <a:picLocks noChangeAspect="1"/>
          </p:cNvPicPr>
          <p:nvPr/>
        </p:nvPicPr>
        <p:blipFill>
          <a:blip r:embed="rId5"/>
          <a:stretch>
            <a:fillRect/>
          </a:stretch>
        </p:blipFill>
        <p:spPr>
          <a:xfrm>
            <a:off x="148442" y="1647289"/>
            <a:ext cx="8772525" cy="4260715"/>
          </a:xfrm>
          <a:prstGeom prst="rect">
            <a:avLst/>
          </a:prstGeom>
        </p:spPr>
      </p:pic>
    </p:spTree>
    <p:extLst>
      <p:ext uri="{BB962C8B-B14F-4D97-AF65-F5344CB8AC3E}">
        <p14:creationId xmlns:p14="http://schemas.microsoft.com/office/powerpoint/2010/main" val="26664555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39</a:t>
            </a:fld>
            <a:endParaRPr lang="zh-CN" altLang="en-US"/>
          </a:p>
        </p:txBody>
      </p:sp>
      <p:pic>
        <p:nvPicPr>
          <p:cNvPr id="2" name="图片 1">
            <a:extLst>
              <a:ext uri="{FF2B5EF4-FFF2-40B4-BE49-F238E27FC236}">
                <a16:creationId xmlns:a16="http://schemas.microsoft.com/office/drawing/2014/main" id="{7E778C02-51DA-4E72-9860-EDB1D22A9E28}"/>
              </a:ext>
            </a:extLst>
          </p:cNvPr>
          <p:cNvPicPr>
            <a:picLocks noChangeAspect="1"/>
          </p:cNvPicPr>
          <p:nvPr/>
        </p:nvPicPr>
        <p:blipFill>
          <a:blip r:embed="rId5"/>
          <a:stretch>
            <a:fillRect/>
          </a:stretch>
        </p:blipFill>
        <p:spPr>
          <a:xfrm>
            <a:off x="307943" y="871465"/>
            <a:ext cx="8319247" cy="5557499"/>
          </a:xfrm>
          <a:prstGeom prst="rect">
            <a:avLst/>
          </a:prstGeom>
        </p:spPr>
      </p:pic>
    </p:spTree>
    <p:extLst>
      <p:ext uri="{BB962C8B-B14F-4D97-AF65-F5344CB8AC3E}">
        <p14:creationId xmlns:p14="http://schemas.microsoft.com/office/powerpoint/2010/main" val="38652519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引言</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4</a:t>
            </a:fld>
            <a:endParaRPr lang="zh-CN" altLang="en-US"/>
          </a:p>
        </p:txBody>
      </p:sp>
      <p:sp>
        <p:nvSpPr>
          <p:cNvPr id="35" name="Text Box 5"/>
          <p:cNvSpPr txBox="1"/>
          <p:nvPr/>
        </p:nvSpPr>
        <p:spPr>
          <a:xfrm>
            <a:off x="189396" y="810434"/>
            <a:ext cx="8456664" cy="5108130"/>
          </a:xfrm>
          <a:prstGeom prst="rect">
            <a:avLst/>
          </a:prstGeom>
          <a:noFill/>
          <a:ln w="9525">
            <a:noFill/>
          </a:ln>
        </p:spPr>
        <p:txBody>
          <a:bodyPr wrap="square" anchor="t">
            <a:spAutoFit/>
          </a:bodyPr>
          <a:lstStyle/>
          <a:p>
            <a:pPr>
              <a:lnSpc>
                <a:spcPct val="200000"/>
              </a:lnSpc>
            </a:pPr>
            <a:r>
              <a:rPr lang="zh-CN" altLang="en-US" sz="2800" b="1" dirty="0">
                <a:latin typeface="楷体" panose="02010609060101010101" pitchFamily="49" charset="-122"/>
                <a:ea typeface="楷体" panose="02010609060101010101" pitchFamily="49" charset="-122"/>
              </a:rPr>
              <a:t>主存储器的组织涉及到这样一些方面：</a:t>
            </a:r>
            <a:endParaRPr lang="en-US" altLang="zh-CN" sz="2800" b="1" dirty="0">
              <a:latin typeface="楷体" panose="02010609060101010101" pitchFamily="49" charset="-122"/>
              <a:ea typeface="楷体" panose="02010609060101010101" pitchFamily="49" charset="-122"/>
            </a:endParaRPr>
          </a:p>
          <a:p>
            <a:pPr>
              <a:lnSpc>
                <a:spcPct val="200000"/>
              </a:lnSpc>
            </a:pPr>
            <a:r>
              <a:rPr lang="en-US" altLang="zh-CN" sz="2800" b="1" dirty="0">
                <a:latin typeface="楷体" panose="02010609060101010101" pitchFamily="49" charset="-122"/>
                <a:ea typeface="楷体" panose="02010609060101010101" pitchFamily="49" charset="-122"/>
              </a:rPr>
              <a:t>	(1)</a:t>
            </a:r>
            <a:r>
              <a:rPr lang="zh-CN" altLang="en-US" sz="2800" b="1" dirty="0">
                <a:latin typeface="楷体" panose="02010609060101010101" pitchFamily="49" charset="-122"/>
                <a:ea typeface="楷体" panose="02010609060101010101" pitchFamily="49" charset="-122"/>
              </a:rPr>
              <a:t>存储器</a:t>
            </a:r>
            <a:r>
              <a:rPr lang="zh-CN" altLang="en-US" sz="2800" b="1" dirty="0">
                <a:solidFill>
                  <a:schemeClr val="accent2"/>
                </a:solidFill>
                <a:latin typeface="楷体" panose="02010609060101010101" pitchFamily="49" charset="-122"/>
                <a:ea typeface="楷体" panose="02010609060101010101" pitchFamily="49" charset="-122"/>
              </a:rPr>
              <a:t>基本逻辑设计</a:t>
            </a:r>
            <a:r>
              <a:rPr lang="zh-CN" altLang="en-US" sz="2800" b="1" dirty="0">
                <a:latin typeface="楷体" panose="02010609060101010101" pitchFamily="49" charset="-122"/>
                <a:ea typeface="楷体" panose="02010609060101010101" pitchFamily="49" charset="-122"/>
              </a:rPr>
              <a:t>，而半导体存储器的逻辑主要是寻址逻辑，即如何按地址选择芯片与片内单元；</a:t>
            </a:r>
          </a:p>
          <a:p>
            <a:pPr>
              <a:lnSpc>
                <a:spcPct val="200000"/>
              </a:lnSpc>
            </a:pPr>
            <a:r>
              <a:rPr lang="en-US" altLang="zh-CN" sz="2800" b="1" dirty="0">
                <a:latin typeface="楷体" panose="02010609060101010101" pitchFamily="49" charset="-122"/>
                <a:ea typeface="楷体" panose="02010609060101010101" pitchFamily="49" charset="-122"/>
              </a:rPr>
              <a:t>	(2) </a:t>
            </a:r>
            <a:r>
              <a:rPr lang="zh-CN" altLang="en-US" sz="2800" b="1" dirty="0">
                <a:latin typeface="楷体" panose="02010609060101010101" pitchFamily="49" charset="-122"/>
                <a:ea typeface="楷体" panose="02010609060101010101" pitchFamily="49" charset="-122"/>
              </a:rPr>
              <a:t>如果采用</a:t>
            </a:r>
            <a:r>
              <a:rPr lang="en-US" altLang="zh-CN" sz="2800" b="1" dirty="0">
                <a:latin typeface="楷体" panose="02010609060101010101" pitchFamily="49" charset="-122"/>
                <a:ea typeface="楷体" panose="02010609060101010101" pitchFamily="49" charset="-122"/>
              </a:rPr>
              <a:t>DRAM</a:t>
            </a:r>
            <a:r>
              <a:rPr lang="zh-CN" altLang="en-US" sz="2800" b="1" dirty="0">
                <a:latin typeface="楷体" panose="02010609060101010101" pitchFamily="49" charset="-122"/>
                <a:ea typeface="楷体" panose="02010609060101010101" pitchFamily="49" charset="-122"/>
              </a:rPr>
              <a:t>，还需考虑</a:t>
            </a:r>
            <a:r>
              <a:rPr lang="zh-CN" altLang="en-US" sz="2800" b="1" dirty="0">
                <a:solidFill>
                  <a:schemeClr val="accent2"/>
                </a:solidFill>
                <a:latin typeface="楷体" panose="02010609060101010101" pitchFamily="49" charset="-122"/>
                <a:ea typeface="楷体" panose="02010609060101010101" pitchFamily="49" charset="-122"/>
              </a:rPr>
              <a:t>动态刷新</a:t>
            </a:r>
            <a:r>
              <a:rPr lang="zh-CN" altLang="en-US" sz="2800" b="1" dirty="0">
                <a:latin typeface="楷体" panose="02010609060101010101" pitchFamily="49" charset="-122"/>
                <a:ea typeface="楷体" panose="02010609060101010101" pitchFamily="49" charset="-122"/>
              </a:rPr>
              <a:t>问题；</a:t>
            </a:r>
            <a:endParaRPr lang="en-US" altLang="zh-CN" sz="2800" b="1" dirty="0">
              <a:latin typeface="楷体" panose="02010609060101010101" pitchFamily="49" charset="-122"/>
              <a:ea typeface="楷体" panose="02010609060101010101" pitchFamily="49" charset="-122"/>
            </a:endParaRPr>
          </a:p>
          <a:p>
            <a:pPr>
              <a:lnSpc>
                <a:spcPct val="200000"/>
              </a:lnSpc>
            </a:pPr>
            <a:r>
              <a:rPr lang="en-US" altLang="zh-CN" sz="2800" b="1" dirty="0">
                <a:latin typeface="楷体" panose="02010609060101010101" pitchFamily="49" charset="-122"/>
                <a:ea typeface="楷体" panose="02010609060101010101" pitchFamily="49" charset="-122"/>
              </a:rPr>
              <a:t>	(3) </a:t>
            </a:r>
            <a:r>
              <a:rPr lang="zh-CN" altLang="en-US" sz="2800" b="1" dirty="0">
                <a:latin typeface="楷体" panose="02010609060101010101" pitchFamily="49" charset="-122"/>
                <a:ea typeface="楷体" panose="02010609060101010101" pitchFamily="49" charset="-122"/>
              </a:rPr>
              <a:t>所构成的主存如何与</a:t>
            </a:r>
            <a:r>
              <a:rPr lang="en-US" altLang="zh-CN" sz="2800" b="1" dirty="0">
                <a:latin typeface="楷体" panose="02010609060101010101" pitchFamily="49" charset="-122"/>
                <a:ea typeface="楷体" panose="02010609060101010101" pitchFamily="49" charset="-122"/>
              </a:rPr>
              <a:t>CPU</a:t>
            </a:r>
            <a:r>
              <a:rPr lang="zh-CN" altLang="en-US" sz="2800" b="1" dirty="0">
                <a:solidFill>
                  <a:schemeClr val="accent2"/>
                </a:solidFill>
                <a:latin typeface="楷体" panose="02010609060101010101" pitchFamily="49" charset="-122"/>
                <a:ea typeface="楷体" panose="02010609060101010101" pitchFamily="49" charset="-122"/>
              </a:rPr>
              <a:t>连接、匹配</a:t>
            </a:r>
            <a:r>
              <a:rPr lang="zh-CN" altLang="en-US" sz="2800" b="1" dirty="0">
                <a:latin typeface="楷体" panose="02010609060101010101" pitchFamily="49" charset="-122"/>
                <a:ea typeface="楷体" panose="02010609060101010101" pitchFamily="49" charset="-122"/>
              </a:rPr>
              <a:t>；</a:t>
            </a:r>
          </a:p>
          <a:p>
            <a:pPr>
              <a:lnSpc>
                <a:spcPct val="200000"/>
              </a:lnSpc>
            </a:pPr>
            <a:r>
              <a:rPr lang="en-US" altLang="zh-CN" sz="2800" b="1" dirty="0">
                <a:latin typeface="楷体" panose="02010609060101010101" pitchFamily="49" charset="-122"/>
                <a:ea typeface="楷体" panose="02010609060101010101" pitchFamily="49" charset="-122"/>
              </a:rPr>
              <a:t>	(4) </a:t>
            </a:r>
            <a:r>
              <a:rPr lang="zh-CN" altLang="en-US" sz="2800" b="1" dirty="0">
                <a:solidFill>
                  <a:schemeClr val="accent2"/>
                </a:solidFill>
                <a:latin typeface="楷体" panose="02010609060101010101" pitchFamily="49" charset="-122"/>
                <a:ea typeface="楷体" panose="02010609060101010101" pitchFamily="49" charset="-122"/>
              </a:rPr>
              <a:t>主存校验</a:t>
            </a:r>
            <a:r>
              <a:rPr lang="zh-CN" altLang="en-US" sz="2800" b="1" dirty="0">
                <a:latin typeface="楷体" panose="02010609060101010101" pitchFamily="49" charset="-122"/>
                <a:ea typeface="楷体" panose="02010609060101010101" pitchFamily="49" charset="-122"/>
              </a:rPr>
              <a:t>，如何保证存取信息的正确性。</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5577748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xEl>
                                              <p:pRg st="1" end="1"/>
                                            </p:txEl>
                                          </p:spTgt>
                                        </p:tgtEl>
                                        <p:attrNameLst>
                                          <p:attrName>style.visibility</p:attrName>
                                        </p:attrNameLst>
                                      </p:cBhvr>
                                      <p:to>
                                        <p:strVal val="visible"/>
                                      </p:to>
                                    </p:set>
                                    <p:animEffect transition="in" filter="wipe(left)">
                                      <p:cBhvr>
                                        <p:cTn id="12" dur="500"/>
                                        <p:tgtEl>
                                          <p:spTgt spid="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
                                            <p:txEl>
                                              <p:pRg st="2" end="2"/>
                                            </p:txEl>
                                          </p:spTgt>
                                        </p:tgtEl>
                                        <p:attrNameLst>
                                          <p:attrName>style.visibility</p:attrName>
                                        </p:attrNameLst>
                                      </p:cBhvr>
                                      <p:to>
                                        <p:strVal val="visible"/>
                                      </p:to>
                                    </p:set>
                                    <p:animEffect transition="in" filter="wipe(left)">
                                      <p:cBhvr>
                                        <p:cTn id="17" dur="500"/>
                                        <p:tgtEl>
                                          <p:spTgt spid="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
                                            <p:txEl>
                                              <p:pRg st="3" end="3"/>
                                            </p:txEl>
                                          </p:spTgt>
                                        </p:tgtEl>
                                        <p:attrNameLst>
                                          <p:attrName>style.visibility</p:attrName>
                                        </p:attrNameLst>
                                      </p:cBhvr>
                                      <p:to>
                                        <p:strVal val="visible"/>
                                      </p:to>
                                    </p:set>
                                    <p:animEffect transition="in" filter="wipe(left)">
                                      <p:cBhvr>
                                        <p:cTn id="22" dur="500"/>
                                        <p:tgtEl>
                                          <p:spTgt spid="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
                                            <p:txEl>
                                              <p:pRg st="4" end="4"/>
                                            </p:txEl>
                                          </p:spTgt>
                                        </p:tgtEl>
                                        <p:attrNameLst>
                                          <p:attrName>style.visibility</p:attrName>
                                        </p:attrNameLst>
                                      </p:cBhvr>
                                      <p:to>
                                        <p:strVal val="visible"/>
                                      </p:to>
                                    </p:set>
                                    <p:animEffect transition="in" filter="wipe(left)">
                                      <p:cBhvr>
                                        <p:cTn id="27" dur="500"/>
                                        <p:tgtEl>
                                          <p:spTgt spid="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40</a:t>
            </a:fld>
            <a:endParaRPr lang="zh-CN" altLang="en-US"/>
          </a:p>
        </p:txBody>
      </p:sp>
      <p:sp>
        <p:nvSpPr>
          <p:cNvPr id="12" name="Text Box 5">
            <a:extLst>
              <a:ext uri="{FF2B5EF4-FFF2-40B4-BE49-F238E27FC236}">
                <a16:creationId xmlns:a16="http://schemas.microsoft.com/office/drawing/2014/main" id="{31FFD74E-7DB0-436D-BA91-3CA9B62AF936}"/>
              </a:ext>
            </a:extLst>
          </p:cNvPr>
          <p:cNvSpPr txBox="1"/>
          <p:nvPr/>
        </p:nvSpPr>
        <p:spPr>
          <a:xfrm>
            <a:off x="73624" y="829140"/>
            <a:ext cx="8867447" cy="2253502"/>
          </a:xfrm>
          <a:prstGeom prst="rect">
            <a:avLst/>
          </a:prstGeom>
          <a:noFill/>
          <a:ln w="9525">
            <a:noFill/>
          </a:ln>
        </p:spPr>
        <p:txBody>
          <a:bodyPr wrap="square" anchor="t">
            <a:spAutoFit/>
          </a:bodyPr>
          <a:lstStyle/>
          <a:p>
            <a:pPr>
              <a:lnSpc>
                <a:spcPct val="130000"/>
              </a:lnSpc>
            </a:pPr>
            <a:r>
              <a:rPr lang="en-US" altLang="zh-CN" sz="2800" b="1" dirty="0">
                <a:solidFill>
                  <a:srgbClr val="0563C1"/>
                </a:solidFill>
                <a:latin typeface="楷体" panose="02010609060101010101" pitchFamily="49" charset="-122"/>
                <a:ea typeface="楷体" panose="02010609060101010101" pitchFamily="49" charset="-122"/>
              </a:rPr>
              <a:t>5</a:t>
            </a: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SRAM</a:t>
            </a:r>
            <a:r>
              <a:rPr lang="zh-CN" altLang="en-US" sz="2800" b="1" dirty="0">
                <a:solidFill>
                  <a:srgbClr val="0563C1"/>
                </a:solidFill>
                <a:latin typeface="楷体" panose="02010609060101010101" pitchFamily="49" charset="-122"/>
                <a:ea typeface="楷体" panose="02010609060101010101" pitchFamily="49" charset="-122"/>
              </a:rPr>
              <a:t>芯片</a:t>
            </a:r>
            <a:r>
              <a:rPr lang="en-US" altLang="zh-CN" sz="2800" b="1" dirty="0">
                <a:solidFill>
                  <a:srgbClr val="0563C1"/>
                </a:solidFill>
                <a:latin typeface="楷体" panose="02010609060101010101" pitchFamily="49" charset="-122"/>
                <a:ea typeface="楷体" panose="02010609060101010101" pitchFamily="49" charset="-122"/>
              </a:rPr>
              <a:t>6264</a:t>
            </a: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intel</a:t>
            </a:r>
            <a:r>
              <a:rPr lang="zh-CN" altLang="en-US" sz="2800" b="1" dirty="0">
                <a:solidFill>
                  <a:srgbClr val="0563C1"/>
                </a:solidFill>
                <a:latin typeface="楷体" panose="02010609060101010101" pitchFamily="49" charset="-122"/>
                <a:ea typeface="楷体" panose="02010609060101010101" pitchFamily="49" charset="-122"/>
              </a:rPr>
              <a:t>）</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30000"/>
              </a:lnSpc>
            </a:pPr>
            <a:r>
              <a:rPr lang="en-US" altLang="zh-CN" sz="2800" b="1" dirty="0">
                <a:latin typeface="楷体" panose="02010609060101010101" pitchFamily="49" charset="-122"/>
                <a:ea typeface="楷体" panose="02010609060101010101" pitchFamily="49" charset="-122"/>
              </a:rPr>
              <a:t>6264</a:t>
            </a:r>
            <a:r>
              <a:rPr lang="zh-CN" altLang="en-US" sz="2800" b="1" dirty="0">
                <a:latin typeface="楷体" panose="02010609060101010101" pitchFamily="49" charset="-122"/>
                <a:ea typeface="楷体" panose="02010609060101010101" pitchFamily="49" charset="-122"/>
              </a:rPr>
              <a:t>是</a:t>
            </a:r>
            <a:r>
              <a:rPr lang="en-US" altLang="zh-CN" sz="2800" b="1" dirty="0">
                <a:latin typeface="楷体" panose="02010609060101010101" pitchFamily="49" charset="-122"/>
                <a:ea typeface="楷体" panose="02010609060101010101" pitchFamily="49" charset="-122"/>
              </a:rPr>
              <a:t>8K*8b</a:t>
            </a:r>
            <a:r>
              <a:rPr lang="zh-CN" altLang="en-US" sz="2800" b="1" dirty="0">
                <a:latin typeface="楷体" panose="02010609060101010101" pitchFamily="49" charset="-122"/>
                <a:ea typeface="楷体" panose="02010609060101010101" pitchFamily="49" charset="-122"/>
              </a:rPr>
              <a:t>静态随机存储器芯片</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采用</a:t>
            </a:r>
            <a:r>
              <a:rPr lang="en-US" altLang="zh-CN" sz="2800" b="1" dirty="0">
                <a:latin typeface="楷体" panose="02010609060101010101" pitchFamily="49" charset="-122"/>
                <a:ea typeface="楷体" panose="02010609060101010101" pitchFamily="49" charset="-122"/>
              </a:rPr>
              <a:t>CMOS</a:t>
            </a:r>
            <a:r>
              <a:rPr lang="zh-CN" altLang="en-US" sz="2800" b="1" dirty="0">
                <a:latin typeface="楷体" panose="02010609060101010101" pitchFamily="49" charset="-122"/>
                <a:ea typeface="楷体" panose="02010609060101010101" pitchFamily="49" charset="-122"/>
              </a:rPr>
              <a:t>工艺制造</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单一</a:t>
            </a:r>
            <a:r>
              <a:rPr lang="en-US" altLang="zh-CN" sz="2800" b="1" dirty="0">
                <a:latin typeface="楷体" panose="02010609060101010101" pitchFamily="49" charset="-122"/>
                <a:ea typeface="楷体" panose="02010609060101010101" pitchFamily="49" charset="-122"/>
              </a:rPr>
              <a:t>+5V</a:t>
            </a:r>
            <a:r>
              <a:rPr lang="zh-CN" altLang="en-US" sz="2800" b="1" dirty="0">
                <a:latin typeface="楷体" panose="02010609060101010101" pitchFamily="49" charset="-122"/>
                <a:ea typeface="楷体" panose="02010609060101010101" pitchFamily="49" charset="-122"/>
              </a:rPr>
              <a:t>供电</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额定功耗</a:t>
            </a:r>
            <a:r>
              <a:rPr lang="en-US" altLang="zh-CN" sz="2800" b="1" dirty="0">
                <a:latin typeface="楷体" panose="02010609060101010101" pitchFamily="49" charset="-122"/>
                <a:ea typeface="楷体" panose="02010609060101010101" pitchFamily="49" charset="-122"/>
              </a:rPr>
              <a:t>200mW,</a:t>
            </a:r>
            <a:r>
              <a:rPr lang="zh-CN" altLang="en-US" sz="2800" b="1" dirty="0">
                <a:latin typeface="楷体" panose="02010609060101010101" pitchFamily="49" charset="-122"/>
                <a:ea typeface="楷体" panose="02010609060101010101" pitchFamily="49" charset="-122"/>
              </a:rPr>
              <a:t>典型存取时间</a:t>
            </a:r>
            <a:r>
              <a:rPr lang="en-US" altLang="zh-CN" sz="2800" b="1" dirty="0">
                <a:latin typeface="楷体" panose="02010609060101010101" pitchFamily="49" charset="-122"/>
                <a:ea typeface="楷体" panose="02010609060101010101" pitchFamily="49" charset="-122"/>
              </a:rPr>
              <a:t>200ns,28</a:t>
            </a:r>
            <a:r>
              <a:rPr lang="zh-CN" altLang="en-US" sz="2800" b="1" dirty="0">
                <a:latin typeface="楷体" panose="02010609060101010101" pitchFamily="49" charset="-122"/>
                <a:ea typeface="楷体" panose="02010609060101010101" pitchFamily="49" charset="-122"/>
              </a:rPr>
              <a:t>线双列直插式封装。</a:t>
            </a:r>
            <a:endParaRPr lang="en-US" altLang="zh-CN" sz="2800" b="1" dirty="0">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13" name="Text Box 5">
                <a:extLst>
                  <a:ext uri="{FF2B5EF4-FFF2-40B4-BE49-F238E27FC236}">
                    <a16:creationId xmlns:a16="http://schemas.microsoft.com/office/drawing/2014/main" id="{1821EB66-C039-4104-A399-52B107262F38}"/>
                  </a:ext>
                </a:extLst>
              </p:cNvPr>
              <p:cNvSpPr txBox="1"/>
              <p:nvPr/>
            </p:nvSpPr>
            <p:spPr>
              <a:xfrm>
                <a:off x="73623" y="3081673"/>
                <a:ext cx="9255104" cy="3376117"/>
              </a:xfrm>
              <a:prstGeom prst="rect">
                <a:avLst/>
              </a:prstGeom>
              <a:noFill/>
              <a:ln w="9525">
                <a:noFill/>
              </a:ln>
            </p:spPr>
            <p:txBody>
              <a:bodyPr wrap="square" anchor="t">
                <a:spAutoFit/>
              </a:bodyPr>
              <a:lstStyle/>
              <a:p>
                <a:pPr>
                  <a:lnSpc>
                    <a:spcPct val="130000"/>
                  </a:lnSpc>
                </a:pPr>
                <a:r>
                  <a:rPr lang="zh-CN" altLang="en-US" sz="2800" b="1" dirty="0">
                    <a:latin typeface="楷体" panose="02010609060101010101" pitchFamily="49" charset="-122"/>
                    <a:ea typeface="楷体" panose="02010609060101010101" pitchFamily="49" charset="-122"/>
                  </a:rPr>
                  <a:t>各引脚含义如下</a:t>
                </a:r>
                <a:r>
                  <a:rPr lang="en-US" altLang="zh-CN" sz="2800" b="1" dirty="0">
                    <a:latin typeface="楷体" panose="02010609060101010101" pitchFamily="49" charset="-122"/>
                    <a:ea typeface="楷体" panose="02010609060101010101" pitchFamily="49" charset="-122"/>
                  </a:rPr>
                  <a:t>:</a:t>
                </a:r>
              </a:p>
              <a:p>
                <a:pPr>
                  <a:lnSpc>
                    <a:spcPct val="130000"/>
                  </a:lnSpc>
                </a:pPr>
                <a:r>
                  <a:rPr lang="en-US" altLang="zh-CN" sz="2800" b="1" dirty="0">
                    <a:latin typeface="楷体" panose="02010609060101010101" pitchFamily="49" charset="-122"/>
                    <a:ea typeface="楷体" panose="02010609060101010101" pitchFamily="49" charset="-122"/>
                  </a:rPr>
                  <a:t>1)A</a:t>
                </a:r>
                <a:r>
                  <a:rPr lang="en-US" altLang="zh-CN" sz="2800" b="1" baseline="-25000" dirty="0">
                    <a:latin typeface="楷体" panose="02010609060101010101" pitchFamily="49" charset="-122"/>
                    <a:ea typeface="楷体" panose="02010609060101010101" pitchFamily="49" charset="-122"/>
                  </a:rPr>
                  <a:t>0</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12</a:t>
                </a:r>
                <a:r>
                  <a:rPr lang="zh-CN" altLang="en-US" sz="2800" b="1" dirty="0">
                    <a:latin typeface="楷体" panose="02010609060101010101" pitchFamily="49" charset="-122"/>
                    <a:ea typeface="楷体" panose="02010609060101010101" pitchFamily="49" charset="-122"/>
                  </a:rPr>
                  <a:t>为地址线</a:t>
                </a:r>
                <a:r>
                  <a:rPr lang="en-US" altLang="zh-CN" sz="2800" b="1" dirty="0">
                    <a:latin typeface="楷体" panose="02010609060101010101" pitchFamily="49" charset="-122"/>
                    <a:ea typeface="楷体" panose="02010609060101010101" pitchFamily="49" charset="-122"/>
                  </a:rPr>
                  <a:t>;</a:t>
                </a:r>
              </a:p>
              <a:p>
                <a:pPr>
                  <a:lnSpc>
                    <a:spcPct val="130000"/>
                  </a:lnSpc>
                </a:pPr>
                <a:r>
                  <a:rPr lang="en-US" altLang="zh-CN" sz="2800" b="1" dirty="0">
                    <a:latin typeface="楷体" panose="02010609060101010101" pitchFamily="49" charset="-122"/>
                    <a:ea typeface="楷体" panose="02010609060101010101" pitchFamily="49" charset="-122"/>
                  </a:rPr>
                  <a:t>2)D</a:t>
                </a:r>
                <a:r>
                  <a:rPr lang="en-US" altLang="zh-CN" sz="2800" b="1" baseline="-25000" dirty="0">
                    <a:latin typeface="楷体" panose="02010609060101010101" pitchFamily="49" charset="-122"/>
                    <a:ea typeface="楷体" panose="02010609060101010101" pitchFamily="49" charset="-122"/>
                  </a:rPr>
                  <a:t>0</a:t>
                </a:r>
                <a:r>
                  <a:rPr lang="en-US" altLang="zh-CN" sz="2800" b="1" dirty="0">
                    <a:latin typeface="楷体" panose="02010609060101010101" pitchFamily="49" charset="-122"/>
                    <a:ea typeface="楷体" panose="02010609060101010101" pitchFamily="49" charset="-122"/>
                  </a:rPr>
                  <a:t>-D</a:t>
                </a:r>
                <a:r>
                  <a:rPr lang="en-US" altLang="zh-CN" sz="2800" b="1" baseline="-25000" dirty="0">
                    <a:latin typeface="楷体" panose="02010609060101010101" pitchFamily="49" charset="-122"/>
                    <a:ea typeface="楷体" panose="02010609060101010101" pitchFamily="49" charset="-122"/>
                  </a:rPr>
                  <a:t>7</a:t>
                </a:r>
                <a:r>
                  <a:rPr lang="zh-CN" altLang="en-US" sz="2800" b="1" dirty="0">
                    <a:latin typeface="楷体" panose="02010609060101010101" pitchFamily="49" charset="-122"/>
                    <a:ea typeface="楷体" panose="02010609060101010101" pitchFamily="49" charset="-122"/>
                  </a:rPr>
                  <a:t>为数据线；</a:t>
                </a:r>
              </a:p>
              <a:p>
                <a:pPr>
                  <a:lnSpc>
                    <a:spcPct val="130000"/>
                  </a:lnSpc>
                </a:pPr>
                <a:r>
                  <a:rPr lang="en-US" altLang="zh-CN" sz="2800" b="1" dirty="0">
                    <a:latin typeface="楷体" panose="02010609060101010101" pitchFamily="49" charset="-122"/>
                    <a:ea typeface="楷体" panose="02010609060101010101" pitchFamily="49" charset="-122"/>
                  </a:rPr>
                  <a:t>3)</a:t>
                </a:r>
                <a14:m>
                  <m:oMath xmlns:m="http://schemas.openxmlformats.org/officeDocument/2006/math">
                    <m:acc>
                      <m:accPr>
                        <m:chr m:val="̅"/>
                        <m:ctrlPr>
                          <a:rPr lang="en-US" altLang="zh-CN" sz="2800" b="1" i="1" smtClean="0">
                            <a:latin typeface="Cambria Math" panose="02040503050406030204" pitchFamily="18" charset="0"/>
                            <a:ea typeface="楷体" panose="02010609060101010101" pitchFamily="49" charset="-122"/>
                          </a:rPr>
                        </m:ctrlPr>
                      </m:accPr>
                      <m:e>
                        <m:r>
                          <a:rPr lang="en-US" altLang="zh-CN" sz="2800" b="1" i="1" smtClean="0">
                            <a:latin typeface="Cambria Math" panose="02040503050406030204" pitchFamily="18" charset="0"/>
                            <a:ea typeface="楷体" panose="02010609060101010101" pitchFamily="49" charset="-122"/>
                          </a:rPr>
                          <m:t>𝑪𝑬</m:t>
                        </m:r>
                      </m:e>
                    </m:acc>
                  </m:oMath>
                </a14:m>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CS</a:t>
                </a:r>
                <a:r>
                  <a:rPr lang="zh-CN" altLang="en-US" sz="2800" b="1" dirty="0">
                    <a:latin typeface="楷体" panose="02010609060101010101" pitchFamily="49" charset="-122"/>
                    <a:ea typeface="楷体" panose="02010609060101010101" pitchFamily="49" charset="-122"/>
                  </a:rPr>
                  <a:t>是片选线</a:t>
                </a:r>
                <a:r>
                  <a:rPr lang="en-US" altLang="zh-CN" sz="2800" b="1" dirty="0">
                    <a:latin typeface="楷体" panose="02010609060101010101" pitchFamily="49" charset="-122"/>
                    <a:ea typeface="楷体" panose="02010609060101010101" pitchFamily="49" charset="-122"/>
                  </a:rPr>
                  <a:t>;</a:t>
                </a:r>
              </a:p>
              <a:p>
                <a:pPr>
                  <a:lnSpc>
                    <a:spcPct val="130000"/>
                  </a:lnSpc>
                </a:pPr>
                <a:r>
                  <a:rPr lang="en-US" altLang="zh-CN" sz="2800" b="1" dirty="0">
                    <a:latin typeface="楷体" panose="02010609060101010101" pitchFamily="49" charset="-122"/>
                    <a:ea typeface="楷体" panose="02010609060101010101" pitchFamily="49" charset="-122"/>
                  </a:rPr>
                  <a:t>4)</a:t>
                </a:r>
                <a:r>
                  <a:rPr lang="en-US" altLang="zh-CN" sz="2800" b="1" dirty="0">
                    <a:ea typeface="楷体" panose="02010609060101010101" pitchFamily="49" charset="-122"/>
                  </a:rPr>
                  <a:t> </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rPr>
                        </m:ctrlPr>
                      </m:accPr>
                      <m:e>
                        <m:r>
                          <a:rPr lang="en-US" altLang="zh-CN" sz="2800" b="1" i="1" smtClean="0">
                            <a:latin typeface="Cambria Math" panose="02040503050406030204" pitchFamily="18" charset="0"/>
                            <a:ea typeface="楷体" panose="02010609060101010101" pitchFamily="49" charset="-122"/>
                          </a:rPr>
                          <m:t>𝑶</m:t>
                        </m:r>
                        <m:r>
                          <a:rPr lang="en-US" altLang="zh-CN" sz="2800" b="1" i="1">
                            <a:latin typeface="Cambria Math" panose="02040503050406030204" pitchFamily="18" charset="0"/>
                            <a:ea typeface="楷体" panose="02010609060101010101" pitchFamily="49" charset="-122"/>
                          </a:rPr>
                          <m:t>𝑬</m:t>
                        </m:r>
                      </m:e>
                    </m:acc>
                  </m:oMath>
                </a14:m>
                <a:r>
                  <a:rPr lang="zh-CN" altLang="en-US" sz="2800" b="1" dirty="0">
                    <a:latin typeface="楷体" panose="02010609060101010101" pitchFamily="49" charset="-122"/>
                    <a:ea typeface="楷体" panose="02010609060101010101" pitchFamily="49" charset="-122"/>
                  </a:rPr>
                  <a:t>是读允许线</a:t>
                </a:r>
                <a:r>
                  <a:rPr lang="en-US" altLang="zh-CN" sz="2800" b="1" dirty="0">
                    <a:latin typeface="楷体" panose="02010609060101010101" pitchFamily="49" charset="-122"/>
                    <a:ea typeface="楷体" panose="02010609060101010101" pitchFamily="49" charset="-122"/>
                  </a:rPr>
                  <a:t>;</a:t>
                </a:r>
                <a:r>
                  <a:rPr lang="en-US" altLang="zh-CN" sz="2800" b="1" dirty="0">
                    <a:ea typeface="楷体" panose="02010609060101010101" pitchFamily="49" charset="-122"/>
                  </a:rPr>
                  <a:t> </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rPr>
                        </m:ctrlPr>
                      </m:accPr>
                      <m:e>
                        <m:r>
                          <a:rPr lang="en-US" altLang="zh-CN" sz="2800" b="1" i="1" smtClean="0">
                            <a:latin typeface="Cambria Math" panose="02040503050406030204" pitchFamily="18" charset="0"/>
                            <a:ea typeface="楷体" panose="02010609060101010101" pitchFamily="49" charset="-122"/>
                          </a:rPr>
                          <m:t>𝑾</m:t>
                        </m:r>
                        <m:r>
                          <a:rPr lang="en-US" altLang="zh-CN" sz="2800" b="1" i="1">
                            <a:latin typeface="Cambria Math" panose="02040503050406030204" pitchFamily="18" charset="0"/>
                            <a:ea typeface="楷体" panose="02010609060101010101" pitchFamily="49" charset="-122"/>
                          </a:rPr>
                          <m:t>𝑬</m:t>
                        </m:r>
                      </m:e>
                    </m:acc>
                  </m:oMath>
                </a14:m>
                <a:r>
                  <a:rPr lang="zh-CN" altLang="en-US" sz="2800" b="1" dirty="0">
                    <a:latin typeface="楷体" panose="02010609060101010101" pitchFamily="49" charset="-122"/>
                    <a:ea typeface="楷体" panose="02010609060101010101" pitchFamily="49" charset="-122"/>
                  </a:rPr>
                  <a:t>是写允许线</a:t>
                </a:r>
                <a:r>
                  <a:rPr lang="en-US" altLang="zh-CN" sz="2800" b="1" dirty="0">
                    <a:latin typeface="楷体" panose="02010609060101010101" pitchFamily="49" charset="-122"/>
                    <a:ea typeface="楷体" panose="02010609060101010101" pitchFamily="49" charset="-122"/>
                  </a:rPr>
                  <a:t>.</a:t>
                </a:r>
              </a:p>
              <a:p>
                <a:pPr>
                  <a:lnSpc>
                    <a:spcPct val="130000"/>
                  </a:lnSpc>
                </a:pPr>
                <a:r>
                  <a:rPr lang="en-US" altLang="zh-CN" sz="2800" b="1" dirty="0">
                    <a:latin typeface="楷体" panose="02010609060101010101" pitchFamily="49" charset="-122"/>
                    <a:ea typeface="楷体" panose="02010609060101010101" pitchFamily="49" charset="-122"/>
                  </a:rPr>
                  <a:t>5)</a:t>
                </a:r>
                <a:r>
                  <a:rPr lang="zh-CN" altLang="en-US" sz="2800" b="1" dirty="0">
                    <a:latin typeface="楷体" panose="02010609060101010101" pitchFamily="49" charset="-122"/>
                    <a:ea typeface="楷体" panose="02010609060101010101" pitchFamily="49" charset="-122"/>
                  </a:rPr>
                  <a:t>其它引线</a:t>
                </a:r>
                <a:r>
                  <a:rPr lang="en-US" altLang="zh-CN" sz="2800" b="1" dirty="0">
                    <a:latin typeface="楷体" panose="02010609060101010101" pitchFamily="49" charset="-122"/>
                    <a:ea typeface="楷体" panose="02010609060101010101" pitchFamily="49" charset="-122"/>
                  </a:rPr>
                  <a:t>:</a:t>
                </a:r>
                <a:r>
                  <a:rPr lang="en-US" altLang="zh-CN" sz="2800" b="1" dirty="0" err="1">
                    <a:latin typeface="楷体" panose="02010609060101010101" pitchFamily="49" charset="-122"/>
                    <a:ea typeface="楷体" panose="02010609060101010101" pitchFamily="49" charset="-122"/>
                  </a:rPr>
                  <a:t>Vcc</a:t>
                </a:r>
                <a:r>
                  <a:rPr lang="zh-CN" altLang="en-US" sz="2800" b="1" dirty="0">
                    <a:latin typeface="楷体" panose="02010609060101010101" pitchFamily="49" charset="-122"/>
                    <a:ea typeface="楷体" panose="02010609060101010101" pitchFamily="49" charset="-122"/>
                  </a:rPr>
                  <a:t>为</a:t>
                </a:r>
                <a:r>
                  <a:rPr lang="en-US" altLang="zh-CN" sz="2800" b="1" dirty="0">
                    <a:latin typeface="楷体" panose="02010609060101010101" pitchFamily="49" charset="-122"/>
                    <a:ea typeface="楷体" panose="02010609060101010101" pitchFamily="49" charset="-122"/>
                  </a:rPr>
                  <a:t>+5V</a:t>
                </a:r>
                <a:r>
                  <a:rPr lang="zh-CN" altLang="en-US" sz="2800" b="1" dirty="0">
                    <a:latin typeface="楷体" panose="02010609060101010101" pitchFamily="49" charset="-122"/>
                    <a:ea typeface="楷体" panose="02010609060101010101" pitchFamily="49" charset="-122"/>
                  </a:rPr>
                  <a:t>电源，</a:t>
                </a:r>
                <a:r>
                  <a:rPr lang="en-US" altLang="zh-CN" sz="2800" b="1" dirty="0">
                    <a:latin typeface="楷体" panose="02010609060101010101" pitchFamily="49" charset="-122"/>
                    <a:ea typeface="楷体" panose="02010609060101010101" pitchFamily="49" charset="-122"/>
                  </a:rPr>
                  <a:t>GND</a:t>
                </a:r>
                <a:r>
                  <a:rPr lang="zh-CN" altLang="en-US" sz="2800" b="1" dirty="0">
                    <a:latin typeface="楷体" panose="02010609060101010101" pitchFamily="49" charset="-122"/>
                    <a:ea typeface="楷体" panose="02010609060101010101" pitchFamily="49" charset="-122"/>
                  </a:rPr>
                  <a:t>是接地端，</a:t>
                </a:r>
                <a:r>
                  <a:rPr lang="en-US" altLang="zh-CN" sz="2800" b="1" dirty="0">
                    <a:latin typeface="楷体" panose="02010609060101010101" pitchFamily="49" charset="-122"/>
                    <a:ea typeface="楷体" panose="02010609060101010101" pitchFamily="49" charset="-122"/>
                  </a:rPr>
                  <a:t>NC</a:t>
                </a:r>
                <a:r>
                  <a:rPr lang="zh-CN" altLang="en-US" sz="2800" b="1" dirty="0">
                    <a:latin typeface="楷体" panose="02010609060101010101" pitchFamily="49" charset="-122"/>
                    <a:ea typeface="楷体" panose="02010609060101010101" pitchFamily="49" charset="-122"/>
                  </a:rPr>
                  <a:t>表示空端。</a:t>
                </a:r>
              </a:p>
            </p:txBody>
          </p:sp>
        </mc:Choice>
        <mc:Fallback xmlns="">
          <p:sp>
            <p:nvSpPr>
              <p:cNvPr id="13" name="Text Box 5">
                <a:extLst>
                  <a:ext uri="{FF2B5EF4-FFF2-40B4-BE49-F238E27FC236}">
                    <a16:creationId xmlns:a16="http://schemas.microsoft.com/office/drawing/2014/main" id="{1821EB66-C039-4104-A399-52B107262F38}"/>
                  </a:ext>
                </a:extLst>
              </p:cNvPr>
              <p:cNvSpPr txBox="1">
                <a:spLocks noRot="1" noChangeAspect="1" noMove="1" noResize="1" noEditPoints="1" noAdjustHandles="1" noChangeArrowheads="1" noChangeShapeType="1" noTextEdit="1"/>
              </p:cNvSpPr>
              <p:nvPr/>
            </p:nvSpPr>
            <p:spPr>
              <a:xfrm>
                <a:off x="73623" y="3081673"/>
                <a:ext cx="9255104" cy="3376117"/>
              </a:xfrm>
              <a:prstGeom prst="rect">
                <a:avLst/>
              </a:prstGeom>
              <a:blipFill>
                <a:blip r:embed="rId5"/>
                <a:stretch>
                  <a:fillRect l="-1318" t="-542" b="-4340"/>
                </a:stretch>
              </a:blipFill>
              <a:ln w="9525">
                <a:noFill/>
              </a:ln>
            </p:spPr>
            <p:txBody>
              <a:bodyPr/>
              <a:lstStyle/>
              <a:p>
                <a:r>
                  <a:rPr lang="zh-CN" altLang="en-US">
                    <a:noFill/>
                  </a:rPr>
                  <a:t> </a:t>
                </a:r>
              </a:p>
            </p:txBody>
          </p:sp>
        </mc:Fallback>
      </mc:AlternateContent>
      <p:pic>
        <p:nvPicPr>
          <p:cNvPr id="14" name="内容占位符 5" descr="文章图片">
            <a:hlinkClick r:id="rId6" tgtFrame="&quot;_blank&quot;"/>
            <a:extLst>
              <a:ext uri="{FF2B5EF4-FFF2-40B4-BE49-F238E27FC236}">
                <a16:creationId xmlns:a16="http://schemas.microsoft.com/office/drawing/2014/main" id="{CED0B41F-6208-4D2B-B489-74DEF19499CE}"/>
              </a:ext>
            </a:extLst>
          </p:cNvPr>
          <p:cNvPicPr>
            <a:picLocks/>
          </p:cNvPicPr>
          <p:nvPr/>
        </p:nvPicPr>
        <p:blipFill rotWithShape="1">
          <a:blip r:embed="rId7">
            <a:extLst>
              <a:ext uri="{28A0092B-C50C-407E-A947-70E740481C1C}">
                <a14:useLocalDpi xmlns:a14="http://schemas.microsoft.com/office/drawing/2010/main" val="0"/>
              </a:ext>
            </a:extLst>
          </a:blip>
          <a:srcRect l="8717" t="4062" r="6067" b="6700"/>
          <a:stretch/>
        </p:blipFill>
        <p:spPr bwMode="auto">
          <a:xfrm>
            <a:off x="6115050" y="2456653"/>
            <a:ext cx="2604366" cy="3529341"/>
          </a:xfrm>
          <a:prstGeom prst="rect">
            <a:avLst/>
          </a:prstGeom>
          <a:noFill/>
          <a:ln>
            <a:noFill/>
          </a:ln>
        </p:spPr>
      </p:pic>
    </p:spTree>
    <p:extLst>
      <p:ext uri="{BB962C8B-B14F-4D97-AF65-F5344CB8AC3E}">
        <p14:creationId xmlns:p14="http://schemas.microsoft.com/office/powerpoint/2010/main" val="32275750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3">
                                            <p:txEl>
                                              <p:pRg st="0" end="0"/>
                                            </p:txEl>
                                          </p:spTgt>
                                        </p:tgtEl>
                                        <p:attrNameLst>
                                          <p:attrName>style.visibility</p:attrName>
                                        </p:attrNameLst>
                                      </p:cBhvr>
                                      <p:to>
                                        <p:strVal val="visible"/>
                                      </p:to>
                                    </p:set>
                                    <p:animEffect transition="in" filter="wipe(left)">
                                      <p:cBhvr>
                                        <p:cTn id="24" dur="500"/>
                                        <p:tgtEl>
                                          <p:spTgt spid="1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3">
                                            <p:txEl>
                                              <p:pRg st="1" end="1"/>
                                            </p:txEl>
                                          </p:spTgt>
                                        </p:tgtEl>
                                        <p:attrNameLst>
                                          <p:attrName>style.visibility</p:attrName>
                                        </p:attrNameLst>
                                      </p:cBhvr>
                                      <p:to>
                                        <p:strVal val="visible"/>
                                      </p:to>
                                    </p:set>
                                    <p:animEffect transition="in" filter="wipe(left)">
                                      <p:cBhvr>
                                        <p:cTn id="29" dur="500"/>
                                        <p:tgtEl>
                                          <p:spTgt spid="1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3">
                                            <p:txEl>
                                              <p:pRg st="2" end="2"/>
                                            </p:txEl>
                                          </p:spTgt>
                                        </p:tgtEl>
                                        <p:attrNameLst>
                                          <p:attrName>style.visibility</p:attrName>
                                        </p:attrNameLst>
                                      </p:cBhvr>
                                      <p:to>
                                        <p:strVal val="visible"/>
                                      </p:to>
                                    </p:set>
                                    <p:animEffect transition="in" filter="wipe(left)">
                                      <p:cBhvr>
                                        <p:cTn id="34" dur="500"/>
                                        <p:tgtEl>
                                          <p:spTgt spid="1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
                                            <p:txEl>
                                              <p:pRg st="3" end="3"/>
                                            </p:txEl>
                                          </p:spTgt>
                                        </p:tgtEl>
                                        <p:attrNameLst>
                                          <p:attrName>style.visibility</p:attrName>
                                        </p:attrNameLst>
                                      </p:cBhvr>
                                      <p:to>
                                        <p:strVal val="visible"/>
                                      </p:to>
                                    </p:set>
                                    <p:animEffect transition="in" filter="wipe(left)">
                                      <p:cBhvr>
                                        <p:cTn id="39" dur="500"/>
                                        <p:tgtEl>
                                          <p:spTgt spid="13">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3">
                                            <p:txEl>
                                              <p:pRg st="4" end="4"/>
                                            </p:txEl>
                                          </p:spTgt>
                                        </p:tgtEl>
                                        <p:attrNameLst>
                                          <p:attrName>style.visibility</p:attrName>
                                        </p:attrNameLst>
                                      </p:cBhvr>
                                      <p:to>
                                        <p:strVal val="visible"/>
                                      </p:to>
                                    </p:set>
                                    <p:animEffect transition="in" filter="wipe(left)">
                                      <p:cBhvr>
                                        <p:cTn id="44" dur="500"/>
                                        <p:tgtEl>
                                          <p:spTgt spid="1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3">
                                            <p:txEl>
                                              <p:pRg st="5" end="5"/>
                                            </p:txEl>
                                          </p:spTgt>
                                        </p:tgtEl>
                                        <p:attrNameLst>
                                          <p:attrName>style.visibility</p:attrName>
                                        </p:attrNameLst>
                                      </p:cBhvr>
                                      <p:to>
                                        <p:strVal val="visible"/>
                                      </p:to>
                                    </p:set>
                                    <p:animEffect transition="in" filter="wipe(left)">
                                      <p:cBhvr>
                                        <p:cTn id="49"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41</a:t>
            </a:fld>
            <a:endParaRPr lang="zh-CN" altLang="en-US"/>
          </a:p>
        </p:txBody>
      </p:sp>
      <p:sp>
        <p:nvSpPr>
          <p:cNvPr id="12" name="Text Box 5">
            <a:extLst>
              <a:ext uri="{FF2B5EF4-FFF2-40B4-BE49-F238E27FC236}">
                <a16:creationId xmlns:a16="http://schemas.microsoft.com/office/drawing/2014/main" id="{31FFD74E-7DB0-436D-BA91-3CA9B62AF936}"/>
              </a:ext>
            </a:extLst>
          </p:cNvPr>
          <p:cNvSpPr txBox="1"/>
          <p:nvPr/>
        </p:nvSpPr>
        <p:spPr>
          <a:xfrm>
            <a:off x="73624" y="829140"/>
            <a:ext cx="8867447" cy="573042"/>
          </a:xfrm>
          <a:prstGeom prst="rect">
            <a:avLst/>
          </a:prstGeom>
          <a:noFill/>
          <a:ln w="9525">
            <a:noFill/>
          </a:ln>
        </p:spPr>
        <p:txBody>
          <a:bodyPr wrap="square" anchor="t">
            <a:spAutoFit/>
          </a:bodyPr>
          <a:lstStyle/>
          <a:p>
            <a:pPr>
              <a:lnSpc>
                <a:spcPct val="130000"/>
              </a:lnSpc>
            </a:pPr>
            <a:r>
              <a:rPr lang="en-US" altLang="zh-CN" sz="2800" b="1" dirty="0">
                <a:solidFill>
                  <a:schemeClr val="accent2"/>
                </a:solidFill>
                <a:latin typeface="楷体" panose="02010609060101010101" pitchFamily="49" charset="-122"/>
                <a:ea typeface="楷体" panose="02010609060101010101" pitchFamily="49" charset="-122"/>
              </a:rPr>
              <a:t>6264</a:t>
            </a:r>
            <a:r>
              <a:rPr lang="zh-CN" altLang="en-US" sz="2800" b="1" dirty="0">
                <a:solidFill>
                  <a:schemeClr val="accent2"/>
                </a:solidFill>
                <a:latin typeface="楷体" panose="02010609060101010101" pitchFamily="49" charset="-122"/>
                <a:ea typeface="楷体" panose="02010609060101010101" pitchFamily="49" charset="-122"/>
              </a:rPr>
              <a:t>功能表</a:t>
            </a:r>
            <a:endParaRPr lang="en-US" altLang="zh-CN" sz="2800" b="1" dirty="0">
              <a:solidFill>
                <a:schemeClr val="accent2"/>
              </a:solidFill>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graphicFrame>
            <p:nvGraphicFramePr>
              <p:cNvPr id="15" name="内容占位符 4">
                <a:extLst>
                  <a:ext uri="{FF2B5EF4-FFF2-40B4-BE49-F238E27FC236}">
                    <a16:creationId xmlns:a16="http://schemas.microsoft.com/office/drawing/2014/main" id="{C53958F6-E759-4B0A-B094-480ADE8AEEE8}"/>
                  </a:ext>
                </a:extLst>
              </p:cNvPr>
              <p:cNvGraphicFramePr>
                <a:graphicFrameLocks/>
              </p:cNvGraphicFramePr>
              <p:nvPr>
                <p:custDataLst>
                  <p:tags r:id="rId1"/>
                </p:custDataLst>
                <p:extLst>
                  <p:ext uri="{D42A27DB-BD31-4B8C-83A1-F6EECF244321}">
                    <p14:modId xmlns:p14="http://schemas.microsoft.com/office/powerpoint/2010/main" val="3381824677"/>
                  </p:ext>
                </p:extLst>
              </p:nvPr>
            </p:nvGraphicFramePr>
            <p:xfrm>
              <a:off x="402891" y="1532419"/>
              <a:ext cx="8208911" cy="4752525"/>
            </p:xfrm>
            <a:graphic>
              <a:graphicData uri="http://schemas.openxmlformats.org/drawingml/2006/table">
                <a:tbl>
                  <a:tblPr firstRow="1" firstCol="1" bandRow="1"/>
                  <a:tblGrid>
                    <a:gridCol w="1850782">
                      <a:extLst>
                        <a:ext uri="{9D8B030D-6E8A-4147-A177-3AD203B41FA5}">
                          <a16:colId xmlns:a16="http://schemas.microsoft.com/office/drawing/2014/main" val="20000"/>
                        </a:ext>
                      </a:extLst>
                    </a:gridCol>
                    <a:gridCol w="1681018">
                      <a:extLst>
                        <a:ext uri="{9D8B030D-6E8A-4147-A177-3AD203B41FA5}">
                          <a16:colId xmlns:a16="http://schemas.microsoft.com/office/drawing/2014/main" val="20001"/>
                        </a:ext>
                      </a:extLst>
                    </a:gridCol>
                    <a:gridCol w="1392391">
                      <a:extLst>
                        <a:ext uri="{9D8B030D-6E8A-4147-A177-3AD203B41FA5}">
                          <a16:colId xmlns:a16="http://schemas.microsoft.com/office/drawing/2014/main" val="20002"/>
                        </a:ext>
                      </a:extLst>
                    </a:gridCol>
                    <a:gridCol w="1664845">
                      <a:extLst>
                        <a:ext uri="{9D8B030D-6E8A-4147-A177-3AD203B41FA5}">
                          <a16:colId xmlns:a16="http://schemas.microsoft.com/office/drawing/2014/main" val="20003"/>
                        </a:ext>
                      </a:extLst>
                    </a:gridCol>
                    <a:gridCol w="1619875">
                      <a:extLst>
                        <a:ext uri="{9D8B030D-6E8A-4147-A177-3AD203B41FA5}">
                          <a16:colId xmlns:a16="http://schemas.microsoft.com/office/drawing/2014/main" val="20004"/>
                        </a:ext>
                      </a:extLst>
                    </a:gridCol>
                  </a:tblGrid>
                  <a:tr h="681866">
                    <a:tc gridSpan="2">
                      <a:txBody>
                        <a:bodyPr/>
                        <a:lstStyle/>
                        <a:p>
                          <a:pPr algn="ctr">
                            <a:spcAft>
                              <a:spcPts val="0"/>
                            </a:spcAft>
                          </a:pPr>
                          <a:r>
                            <a:rPr lang="zh-CN" sz="2400" b="1" kern="100" baseline="0" dirty="0">
                              <a:effectLst/>
                              <a:latin typeface="楷体" panose="02010609060101010101" pitchFamily="49" charset="-122"/>
                              <a:ea typeface="楷体" panose="02010609060101010101" pitchFamily="49" charset="-122"/>
                              <a:cs typeface="Times New Roman" panose="02020603050405020304" pitchFamily="18" charset="0"/>
                            </a:rPr>
                            <a:t>使能端（片选信号）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gridSpan="2">
                      <a:txBody>
                        <a:bodyPr/>
                        <a:lstStyle/>
                        <a:p>
                          <a:pPr algn="ctr">
                            <a:spcAft>
                              <a:spcPts val="0"/>
                            </a:spcAft>
                          </a:pPr>
                          <a:r>
                            <a:rPr lang="zh-CN" sz="2400" b="1" kern="100" baseline="0" dirty="0">
                              <a:effectLst/>
                              <a:latin typeface="楷体" panose="02010609060101010101" pitchFamily="49" charset="-122"/>
                              <a:ea typeface="楷体" panose="02010609060101010101" pitchFamily="49" charset="-122"/>
                              <a:cs typeface="Times New Roman" panose="02020603050405020304" pitchFamily="18" charset="0"/>
                            </a:rPr>
                            <a:t>输入端（读写控制）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a:txBody>
                        <a:bodyPr/>
                        <a:lstStyle/>
                        <a:p>
                          <a:pPr algn="ctr">
                            <a:spcAft>
                              <a:spcPts val="0"/>
                            </a:spcAft>
                          </a:pPr>
                          <a:r>
                            <a:rPr lang="zh-CN" sz="2400" b="1" kern="100" baseline="0" dirty="0">
                              <a:effectLst/>
                              <a:latin typeface="楷体" panose="02010609060101010101" pitchFamily="49" charset="-122"/>
                              <a:ea typeface="楷体" panose="02010609060101010101" pitchFamily="49" charset="-122"/>
                              <a:cs typeface="Times New Roman" panose="02020603050405020304" pitchFamily="18" charset="0"/>
                            </a:rPr>
                            <a:t>输出端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06104">
                    <a:tc>
                      <a:txBody>
                        <a:bodyPr/>
                        <a:lstStyle/>
                        <a:p>
                          <a:pPr algn="ctr">
                            <a:spcAft>
                              <a:spcPts val="0"/>
                            </a:spcAft>
                          </a:pPr>
                          <a14:m>
                            <m:oMath xmlns:m="http://schemas.openxmlformats.org/officeDocument/2006/math">
                              <m:acc>
                                <m:accPr>
                                  <m:chr m:val="̅"/>
                                  <m:ctrlPr>
                                    <a:rPr lang="en-US" altLang="zh-CN" sz="2400" b="1" i="1" smtClean="0">
                                      <a:latin typeface="Cambria Math" panose="02040503050406030204" pitchFamily="18" charset="0"/>
                                      <a:ea typeface="楷体" panose="02010609060101010101" pitchFamily="49" charset="-122"/>
                                    </a:rPr>
                                  </m:ctrlPr>
                                </m:accPr>
                                <m:e>
                                  <m:r>
                                    <a:rPr lang="en-US" altLang="zh-CN" sz="2400" b="1" i="1" smtClean="0">
                                      <a:latin typeface="Cambria Math" panose="02040503050406030204" pitchFamily="18" charset="0"/>
                                      <a:ea typeface="楷体" panose="02010609060101010101" pitchFamily="49" charset="-122"/>
                                    </a:rPr>
                                    <m:t>𝑪𝑬</m:t>
                                  </m:r>
                                </m:e>
                              </m:acc>
                            </m:oMath>
                          </a14:m>
                          <a:r>
                            <a:rPr lang="en-US" altLang="zh-CN" sz="2400" b="1" kern="100" baseline="0" dirty="0">
                              <a:effectLst/>
                              <a:latin typeface="楷体" panose="02010609060101010101" pitchFamily="49" charset="-122"/>
                              <a:ea typeface="楷体" panose="02010609060101010101" pitchFamily="49" charset="-122"/>
                              <a:cs typeface="Times New Roman" panose="02020603050405020304" pitchFamily="18" charset="0"/>
                            </a:rPr>
                            <a:t>(</a:t>
                          </a:r>
                          <a:r>
                            <a:rPr lang="zh-CN" altLang="en-US" sz="2400" b="1" kern="100" dirty="0">
                              <a:effectLst/>
                              <a:latin typeface="楷体" panose="02010609060101010101" pitchFamily="49" charset="-122"/>
                              <a:ea typeface="楷体" panose="02010609060101010101" pitchFamily="49" charset="-122"/>
                              <a:cs typeface="Times New Roman" panose="02020603050405020304" pitchFamily="18" charset="0"/>
                              <a:sym typeface="+mn-ea"/>
                            </a:rPr>
                            <a:t>或</a:t>
                          </a:r>
                          <a14:m>
                            <m:oMath xmlns:m="http://schemas.openxmlformats.org/officeDocument/2006/math">
                              <m:acc>
                                <m:accPr>
                                  <m:chr m:val="̅"/>
                                  <m:ctrlPr>
                                    <a:rPr lang="en-US" altLang="zh-CN" sz="2400" b="1" i="1" smtClean="0">
                                      <a:latin typeface="Cambria Math" panose="02040503050406030204" pitchFamily="18" charset="0"/>
                                      <a:ea typeface="楷体" panose="02010609060101010101" pitchFamily="49" charset="-122"/>
                                    </a:rPr>
                                  </m:ctrlPr>
                                </m:accPr>
                                <m:e>
                                  <m:r>
                                    <a:rPr lang="en-US" altLang="zh-CN" sz="2400" b="1" i="1" smtClean="0">
                                      <a:latin typeface="Cambria Math" panose="02040503050406030204" pitchFamily="18" charset="0"/>
                                      <a:ea typeface="楷体" panose="02010609060101010101" pitchFamily="49" charset="-122"/>
                                    </a:rPr>
                                    <m:t>𝑪</m:t>
                                  </m:r>
                                  <m:sSub>
                                    <m:sSubPr>
                                      <m:ctrlPr>
                                        <a:rPr lang="en-US" altLang="zh-CN" sz="2400" b="1" i="1" smtClean="0">
                                          <a:latin typeface="Cambria Math" panose="02040503050406030204" pitchFamily="18" charset="0"/>
                                          <a:ea typeface="楷体" panose="02010609060101010101" pitchFamily="49" charset="-122"/>
                                        </a:rPr>
                                      </m:ctrlPr>
                                    </m:sSubPr>
                                    <m:e>
                                      <m:r>
                                        <a:rPr lang="en-US" altLang="zh-CN" sz="2400" b="1" i="1" smtClean="0">
                                          <a:latin typeface="Cambria Math" panose="02040503050406030204" pitchFamily="18" charset="0"/>
                                          <a:ea typeface="楷体" panose="02010609060101010101" pitchFamily="49" charset="-122"/>
                                        </a:rPr>
                                        <m:t>𝑺</m:t>
                                      </m:r>
                                    </m:e>
                                    <m:sub>
                                      <m:r>
                                        <a:rPr lang="en-US" altLang="zh-CN" sz="2400" b="1" i="1" smtClean="0">
                                          <a:latin typeface="Cambria Math" panose="02040503050406030204" pitchFamily="18" charset="0"/>
                                          <a:ea typeface="楷体" panose="02010609060101010101" pitchFamily="49" charset="-122"/>
                                        </a:rPr>
                                        <m:t>𝟏</m:t>
                                      </m:r>
                                    </m:sub>
                                  </m:sSub>
                                </m:e>
                              </m:acc>
                            </m:oMath>
                          </a14:m>
                          <a:r>
                            <a:rPr lang="en-US" altLang="zh-CN" sz="2400" b="1" kern="100" dirty="0">
                              <a:solidFill>
                                <a:schemeClr val="tx1"/>
                              </a:solidFill>
                              <a:effectLst/>
                              <a:uFillTx/>
                              <a:latin typeface="楷体" panose="02010609060101010101" pitchFamily="49" charset="-122"/>
                              <a:ea typeface="楷体" panose="02010609060101010101" pitchFamily="49" charset="-122"/>
                              <a:cs typeface="Times New Roman" panose="02020603050405020304" pitchFamily="18" charset="0"/>
                              <a:sym typeface="+mn-ea"/>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CS(</a:t>
                          </a:r>
                          <a:r>
                            <a:rPr lang="zh-CN" sz="2400" b="1" kern="100" baseline="0" dirty="0">
                              <a:effectLst/>
                              <a:latin typeface="楷体" panose="02010609060101010101" pitchFamily="49" charset="-122"/>
                              <a:ea typeface="楷体" panose="02010609060101010101" pitchFamily="49" charset="-122"/>
                              <a:cs typeface="Times New Roman" panose="02020603050405020304" pitchFamily="18" charset="0"/>
                            </a:rPr>
                            <a:t>或</a:t>
                          </a:r>
                          <a:r>
                            <a:rPr lang="en-US" altLang="zh-CN" sz="2400" b="1" kern="100" baseline="0" dirty="0">
                              <a:effectLst/>
                              <a:latin typeface="楷体" panose="02010609060101010101" pitchFamily="49" charset="-122"/>
                              <a:ea typeface="楷体" panose="02010609060101010101" pitchFamily="49" charset="-122"/>
                              <a:cs typeface="Times New Roman" panose="02020603050405020304" pitchFamily="18" charset="0"/>
                            </a:rPr>
                            <a:t>CS</a:t>
                          </a:r>
                          <a:r>
                            <a:rPr lang="en-US" altLang="zh-CN" sz="2400" b="1" kern="100" baseline="-25000" dirty="0">
                              <a:solidFill>
                                <a:schemeClr val="tx1"/>
                              </a:solidFill>
                              <a:effectLst/>
                              <a:uFillTx/>
                              <a:latin typeface="楷体" panose="02010609060101010101" pitchFamily="49" charset="-122"/>
                              <a:ea typeface="楷体" panose="02010609060101010101" pitchFamily="49" charset="-122"/>
                              <a:cs typeface="Times New Roman" panose="02020603050405020304" pitchFamily="18" charset="0"/>
                            </a:rPr>
                            <a:t>2</a:t>
                          </a:r>
                          <a:r>
                            <a:rPr lang="zh-CN" alt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14:m>
                            <m:oMathPara xmlns:m="http://schemas.openxmlformats.org/officeDocument/2006/math">
                              <m:oMathParaPr>
                                <m:jc m:val="centerGroup"/>
                              </m:oMathParaPr>
                              <m:oMath xmlns:m="http://schemas.openxmlformats.org/officeDocument/2006/math">
                                <m:acc>
                                  <m:accPr>
                                    <m:chr m:val="̅"/>
                                    <m:ctrlPr>
                                      <a:rPr lang="en-US" altLang="zh-CN" sz="2400" b="1" i="1" smtClean="0">
                                        <a:latin typeface="Cambria Math" panose="02040503050406030204" pitchFamily="18" charset="0"/>
                                        <a:ea typeface="楷体" panose="02010609060101010101" pitchFamily="49" charset="-122"/>
                                      </a:rPr>
                                    </m:ctrlPr>
                                  </m:accPr>
                                  <m:e>
                                    <m:r>
                                      <a:rPr lang="en-US" altLang="zh-CN" sz="2400" b="1" i="1" smtClean="0">
                                        <a:latin typeface="Cambria Math" panose="02040503050406030204" pitchFamily="18" charset="0"/>
                                        <a:ea typeface="楷体" panose="02010609060101010101" pitchFamily="49" charset="-122"/>
                                      </a:rPr>
                                      <m:t>𝑶𝑬</m:t>
                                    </m:r>
                                  </m:e>
                                </m:acc>
                              </m:oMath>
                            </m:oMathPara>
                          </a14:m>
                          <a:endPar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14:m>
                            <m:oMathPara xmlns:m="http://schemas.openxmlformats.org/officeDocument/2006/math">
                              <m:oMathParaPr>
                                <m:jc m:val="centerGroup"/>
                              </m:oMathParaPr>
                              <m:oMath xmlns:m="http://schemas.openxmlformats.org/officeDocument/2006/math">
                                <m:acc>
                                  <m:accPr>
                                    <m:chr m:val="̅"/>
                                    <m:ctrlPr>
                                      <a:rPr lang="en-US" altLang="zh-CN" sz="2400" b="1" i="1" smtClean="0">
                                        <a:latin typeface="Cambria Math" panose="02040503050406030204" pitchFamily="18" charset="0"/>
                                        <a:ea typeface="楷体" panose="02010609060101010101" pitchFamily="49" charset="-122"/>
                                      </a:rPr>
                                    </m:ctrlPr>
                                  </m:accPr>
                                  <m:e>
                                    <m:r>
                                      <a:rPr lang="en-US" altLang="zh-CN" sz="2400" b="1" i="1" smtClean="0">
                                        <a:latin typeface="Cambria Math" panose="02040503050406030204" pitchFamily="18" charset="0"/>
                                        <a:ea typeface="楷体" panose="02010609060101010101" pitchFamily="49" charset="-122"/>
                                      </a:rPr>
                                      <m:t>𝑾𝑬</m:t>
                                    </m:r>
                                  </m:e>
                                </m:acc>
                              </m:oMath>
                            </m:oMathPara>
                          </a14:m>
                          <a:endPar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D</a:t>
                          </a:r>
                          <a:r>
                            <a:rPr lang="en-US" sz="2400" b="1" kern="100" baseline="-25000" dirty="0">
                              <a:effectLst/>
                              <a:latin typeface="楷体" panose="02010609060101010101" pitchFamily="49" charset="-122"/>
                              <a:ea typeface="楷体" panose="02010609060101010101" pitchFamily="49" charset="-122"/>
                              <a:cs typeface="Times New Roman" panose="02020603050405020304" pitchFamily="18" charset="0"/>
                            </a:rPr>
                            <a:t>0</a:t>
                          </a: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~D</a:t>
                          </a:r>
                          <a:r>
                            <a:rPr lang="en-US" sz="2400" b="1" kern="100" baseline="-250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06104">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X</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100" baseline="0" dirty="0">
                              <a:effectLst/>
                              <a:latin typeface="楷体" panose="02010609060101010101" pitchFamily="49" charset="-122"/>
                              <a:ea typeface="楷体" panose="02010609060101010101" pitchFamily="49" charset="-122"/>
                              <a:cs typeface="Times New Roman" panose="02020603050405020304" pitchFamily="18" charset="0"/>
                            </a:rPr>
                            <a:t>写入</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81867">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100" baseline="0" dirty="0">
                              <a:effectLst/>
                              <a:latin typeface="楷体" panose="02010609060101010101" pitchFamily="49" charset="-122"/>
                              <a:ea typeface="楷体" panose="02010609060101010101" pitchFamily="49" charset="-122"/>
                              <a:cs typeface="Times New Roman" panose="02020603050405020304" pitchFamily="18" charset="0"/>
                            </a:rPr>
                            <a:t>读出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57631">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X</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X</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黑体" panose="02010609060101010101" charset="-122"/>
                            </a:rPr>
                            <a:t> </a:t>
                          </a:r>
                          <a:r>
                            <a:rPr lang="zh-CN" sz="2400" b="1" kern="100" baseline="0" dirty="0">
                              <a:effectLst/>
                              <a:latin typeface="楷体" panose="02010609060101010101" pitchFamily="49" charset="-122"/>
                              <a:ea typeface="楷体" panose="02010609060101010101" pitchFamily="49" charset="-122"/>
                              <a:cs typeface="黑体" panose="02010609060101010101" charset="-122"/>
                            </a:rPr>
                            <a:t>三态</a:t>
                          </a:r>
                          <a:br>
                            <a:rPr lang="en-US" altLang="zh-CN" sz="2400" b="1" kern="100" baseline="0" dirty="0">
                              <a:effectLst/>
                              <a:latin typeface="楷体" panose="02010609060101010101" pitchFamily="49" charset="-122"/>
                              <a:ea typeface="楷体" panose="02010609060101010101" pitchFamily="49" charset="-122"/>
                              <a:cs typeface="黑体" panose="02010609060101010101" charset="-122"/>
                            </a:rPr>
                          </a:br>
                          <a:r>
                            <a:rPr lang="zh-CN" sz="2400" b="1" kern="100" baseline="0" dirty="0">
                              <a:effectLst/>
                              <a:latin typeface="楷体" panose="02010609060101010101" pitchFamily="49" charset="-122"/>
                              <a:ea typeface="楷体" panose="02010609060101010101" pitchFamily="49" charset="-122"/>
                              <a:cs typeface="黑体" panose="02010609060101010101" charset="-122"/>
                            </a:rPr>
                            <a:t>（高阻）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81867">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X</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X</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p>
                      </a:txBody>
                      <a:tcPr/>
                    </a:tc>
                    <a:extLst>
                      <a:ext uri="{0D108BD9-81ED-4DB2-BD59-A6C34878D82A}">
                        <a16:rowId xmlns:a16="http://schemas.microsoft.com/office/drawing/2014/main" val="10005"/>
                      </a:ext>
                    </a:extLst>
                  </a:tr>
                  <a:tr h="737086">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X</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X</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p>
                      </a:txBody>
                      <a:tcPr/>
                    </a:tc>
                    <a:extLst>
                      <a:ext uri="{0D108BD9-81ED-4DB2-BD59-A6C34878D82A}">
                        <a16:rowId xmlns:a16="http://schemas.microsoft.com/office/drawing/2014/main" val="10006"/>
                      </a:ext>
                    </a:extLst>
                  </a:tr>
                </a:tbl>
              </a:graphicData>
            </a:graphic>
          </p:graphicFrame>
        </mc:Choice>
        <mc:Fallback xmlns="">
          <p:graphicFrame>
            <p:nvGraphicFramePr>
              <p:cNvPr id="15" name="内容占位符 4">
                <a:extLst>
                  <a:ext uri="{FF2B5EF4-FFF2-40B4-BE49-F238E27FC236}">
                    <a16:creationId xmlns:a16="http://schemas.microsoft.com/office/drawing/2014/main" id="{C53958F6-E759-4B0A-B094-480ADE8AEEE8}"/>
                  </a:ext>
                </a:extLst>
              </p:cNvPr>
              <p:cNvGraphicFramePr>
                <a:graphicFrameLocks/>
              </p:cNvGraphicFramePr>
              <p:nvPr>
                <p:custDataLst>
                  <p:tags r:id="rId6"/>
                </p:custDataLst>
                <p:extLst>
                  <p:ext uri="{D42A27DB-BD31-4B8C-83A1-F6EECF244321}">
                    <p14:modId xmlns:p14="http://schemas.microsoft.com/office/powerpoint/2010/main" val="3381824677"/>
                  </p:ext>
                </p:extLst>
              </p:nvPr>
            </p:nvGraphicFramePr>
            <p:xfrm>
              <a:off x="402891" y="1532419"/>
              <a:ext cx="8208911" cy="4752525"/>
            </p:xfrm>
            <a:graphic>
              <a:graphicData uri="http://schemas.openxmlformats.org/drawingml/2006/table">
                <a:tbl>
                  <a:tblPr firstRow="1" firstCol="1" bandRow="1"/>
                  <a:tblGrid>
                    <a:gridCol w="1850782">
                      <a:extLst>
                        <a:ext uri="{9D8B030D-6E8A-4147-A177-3AD203B41FA5}">
                          <a16:colId xmlns:a16="http://schemas.microsoft.com/office/drawing/2014/main" val="20000"/>
                        </a:ext>
                      </a:extLst>
                    </a:gridCol>
                    <a:gridCol w="1681018">
                      <a:extLst>
                        <a:ext uri="{9D8B030D-6E8A-4147-A177-3AD203B41FA5}">
                          <a16:colId xmlns:a16="http://schemas.microsoft.com/office/drawing/2014/main" val="20001"/>
                        </a:ext>
                      </a:extLst>
                    </a:gridCol>
                    <a:gridCol w="1392391">
                      <a:extLst>
                        <a:ext uri="{9D8B030D-6E8A-4147-A177-3AD203B41FA5}">
                          <a16:colId xmlns:a16="http://schemas.microsoft.com/office/drawing/2014/main" val="20002"/>
                        </a:ext>
                      </a:extLst>
                    </a:gridCol>
                    <a:gridCol w="1664845">
                      <a:extLst>
                        <a:ext uri="{9D8B030D-6E8A-4147-A177-3AD203B41FA5}">
                          <a16:colId xmlns:a16="http://schemas.microsoft.com/office/drawing/2014/main" val="20003"/>
                        </a:ext>
                      </a:extLst>
                    </a:gridCol>
                    <a:gridCol w="1619875">
                      <a:extLst>
                        <a:ext uri="{9D8B030D-6E8A-4147-A177-3AD203B41FA5}">
                          <a16:colId xmlns:a16="http://schemas.microsoft.com/office/drawing/2014/main" val="20004"/>
                        </a:ext>
                      </a:extLst>
                    </a:gridCol>
                  </a:tblGrid>
                  <a:tr h="681866">
                    <a:tc gridSpan="2">
                      <a:txBody>
                        <a:bodyPr/>
                        <a:lstStyle/>
                        <a:p>
                          <a:pPr algn="ctr">
                            <a:spcAft>
                              <a:spcPts val="0"/>
                            </a:spcAft>
                          </a:pPr>
                          <a:r>
                            <a:rPr lang="zh-CN" sz="2400" b="1" kern="100" baseline="0" dirty="0">
                              <a:effectLst/>
                              <a:latin typeface="楷体" panose="02010609060101010101" pitchFamily="49" charset="-122"/>
                              <a:ea typeface="楷体" panose="02010609060101010101" pitchFamily="49" charset="-122"/>
                              <a:cs typeface="Times New Roman" panose="02020603050405020304" pitchFamily="18" charset="0"/>
                            </a:rPr>
                            <a:t>使能端（片选信号）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gridSpan="2">
                      <a:txBody>
                        <a:bodyPr/>
                        <a:lstStyle/>
                        <a:p>
                          <a:pPr algn="ctr">
                            <a:spcAft>
                              <a:spcPts val="0"/>
                            </a:spcAft>
                          </a:pPr>
                          <a:r>
                            <a:rPr lang="zh-CN" sz="2400" b="1" kern="100" baseline="0" dirty="0">
                              <a:effectLst/>
                              <a:latin typeface="楷体" panose="02010609060101010101" pitchFamily="49" charset="-122"/>
                              <a:ea typeface="楷体" panose="02010609060101010101" pitchFamily="49" charset="-122"/>
                              <a:cs typeface="Times New Roman" panose="02020603050405020304" pitchFamily="18" charset="0"/>
                            </a:rPr>
                            <a:t>输入端（读写控制）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a:txBody>
                        <a:bodyPr/>
                        <a:lstStyle/>
                        <a:p>
                          <a:pPr algn="ctr">
                            <a:spcAft>
                              <a:spcPts val="0"/>
                            </a:spcAft>
                          </a:pPr>
                          <a:r>
                            <a:rPr lang="zh-CN" sz="2400" b="1" kern="100" baseline="0" dirty="0">
                              <a:effectLst/>
                              <a:latin typeface="楷体" panose="02010609060101010101" pitchFamily="49" charset="-122"/>
                              <a:ea typeface="楷体" panose="02010609060101010101" pitchFamily="49" charset="-122"/>
                              <a:cs typeface="Times New Roman" panose="02020603050405020304" pitchFamily="18" charset="0"/>
                            </a:rPr>
                            <a:t>输出端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06104">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7"/>
                          <a:stretch>
                            <a:fillRect l="-329" t="-114141" r="-343750" b="-577778"/>
                          </a:stretch>
                        </a:blipFill>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CS(</a:t>
                          </a:r>
                          <a:r>
                            <a:rPr lang="zh-CN" sz="2400" b="1" kern="100" baseline="0" dirty="0">
                              <a:effectLst/>
                              <a:latin typeface="楷体" panose="02010609060101010101" pitchFamily="49" charset="-122"/>
                              <a:ea typeface="楷体" panose="02010609060101010101" pitchFamily="49" charset="-122"/>
                              <a:cs typeface="Times New Roman" panose="02020603050405020304" pitchFamily="18" charset="0"/>
                            </a:rPr>
                            <a:t>或</a:t>
                          </a:r>
                          <a:r>
                            <a:rPr lang="en-US" altLang="zh-CN" sz="2400" b="1" kern="100" baseline="0" dirty="0">
                              <a:effectLst/>
                              <a:latin typeface="楷体" panose="02010609060101010101" pitchFamily="49" charset="-122"/>
                              <a:ea typeface="楷体" panose="02010609060101010101" pitchFamily="49" charset="-122"/>
                              <a:cs typeface="Times New Roman" panose="02020603050405020304" pitchFamily="18" charset="0"/>
                            </a:rPr>
                            <a:t>CS</a:t>
                          </a:r>
                          <a:r>
                            <a:rPr lang="en-US" altLang="zh-CN" sz="2400" b="1" kern="100" baseline="-25000" dirty="0">
                              <a:solidFill>
                                <a:schemeClr val="tx1"/>
                              </a:solidFill>
                              <a:effectLst/>
                              <a:uFillTx/>
                              <a:latin typeface="楷体" panose="02010609060101010101" pitchFamily="49" charset="-122"/>
                              <a:ea typeface="楷体" panose="02010609060101010101" pitchFamily="49" charset="-122"/>
                              <a:cs typeface="Times New Roman" panose="02020603050405020304" pitchFamily="18" charset="0"/>
                            </a:rPr>
                            <a:t>2</a:t>
                          </a:r>
                          <a:r>
                            <a:rPr lang="zh-CN" alt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7"/>
                          <a:stretch>
                            <a:fillRect l="-254825" t="-114141" r="-237281" b="-577778"/>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7"/>
                          <a:stretch>
                            <a:fillRect l="-296337" t="-114141" r="-98168" b="-577778"/>
                          </a:stretch>
                        </a:blipFill>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D</a:t>
                          </a:r>
                          <a:r>
                            <a:rPr lang="en-US" sz="2400" b="1" kern="100" baseline="-25000" dirty="0">
                              <a:effectLst/>
                              <a:latin typeface="楷体" panose="02010609060101010101" pitchFamily="49" charset="-122"/>
                              <a:ea typeface="楷体" panose="02010609060101010101" pitchFamily="49" charset="-122"/>
                              <a:cs typeface="Times New Roman" panose="02020603050405020304" pitchFamily="18" charset="0"/>
                            </a:rPr>
                            <a:t>0</a:t>
                          </a: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~D</a:t>
                          </a:r>
                          <a:r>
                            <a:rPr lang="en-US" sz="2400" b="1" kern="100" baseline="-250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06104">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X</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100" baseline="0" dirty="0">
                              <a:effectLst/>
                              <a:latin typeface="楷体" panose="02010609060101010101" pitchFamily="49" charset="-122"/>
                              <a:ea typeface="楷体" panose="02010609060101010101" pitchFamily="49" charset="-122"/>
                              <a:cs typeface="Times New Roman" panose="02020603050405020304" pitchFamily="18" charset="0"/>
                            </a:rPr>
                            <a:t>写入</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81867">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100" baseline="0" dirty="0">
                              <a:effectLst/>
                              <a:latin typeface="楷体" panose="02010609060101010101" pitchFamily="49" charset="-122"/>
                              <a:ea typeface="楷体" panose="02010609060101010101" pitchFamily="49" charset="-122"/>
                              <a:cs typeface="Times New Roman" panose="02020603050405020304" pitchFamily="18" charset="0"/>
                            </a:rPr>
                            <a:t>读出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57631">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X</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X</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黑体" panose="02010609060101010101" charset="-122"/>
                            </a:rPr>
                            <a:t> </a:t>
                          </a:r>
                          <a:r>
                            <a:rPr lang="zh-CN" sz="2400" b="1" kern="100" baseline="0" dirty="0">
                              <a:effectLst/>
                              <a:latin typeface="楷体" panose="02010609060101010101" pitchFamily="49" charset="-122"/>
                              <a:ea typeface="楷体" panose="02010609060101010101" pitchFamily="49" charset="-122"/>
                              <a:cs typeface="黑体" panose="02010609060101010101" charset="-122"/>
                            </a:rPr>
                            <a:t>三态</a:t>
                          </a:r>
                          <a:br>
                            <a:rPr lang="en-US" altLang="zh-CN" sz="2400" b="1" kern="100" baseline="0" dirty="0">
                              <a:effectLst/>
                              <a:latin typeface="楷体" panose="02010609060101010101" pitchFamily="49" charset="-122"/>
                              <a:ea typeface="楷体" panose="02010609060101010101" pitchFamily="49" charset="-122"/>
                              <a:cs typeface="黑体" panose="02010609060101010101" charset="-122"/>
                            </a:rPr>
                          </a:br>
                          <a:r>
                            <a:rPr lang="zh-CN" sz="2400" b="1" kern="100" baseline="0" dirty="0">
                              <a:effectLst/>
                              <a:latin typeface="楷体" panose="02010609060101010101" pitchFamily="49" charset="-122"/>
                              <a:ea typeface="楷体" panose="02010609060101010101" pitchFamily="49" charset="-122"/>
                              <a:cs typeface="黑体" panose="02010609060101010101" charset="-122"/>
                            </a:rPr>
                            <a:t>（高阻）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81867">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X</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X</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p>
                      </a:txBody>
                      <a:tcPr/>
                    </a:tc>
                    <a:extLst>
                      <a:ext uri="{0D108BD9-81ED-4DB2-BD59-A6C34878D82A}">
                        <a16:rowId xmlns:a16="http://schemas.microsoft.com/office/drawing/2014/main" val="10005"/>
                      </a:ext>
                    </a:extLst>
                  </a:tr>
                  <a:tr h="737086">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X</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X</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p>
                      </a:txBody>
                      <a:tcPr/>
                    </a:tc>
                    <a:extLst>
                      <a:ext uri="{0D108BD9-81ED-4DB2-BD59-A6C34878D82A}">
                        <a16:rowId xmlns:a16="http://schemas.microsoft.com/office/drawing/2014/main" val="10006"/>
                      </a:ext>
                    </a:extLst>
                  </a:tr>
                </a:tbl>
              </a:graphicData>
            </a:graphic>
          </p:graphicFrame>
        </mc:Fallback>
      </mc:AlternateContent>
    </p:spTree>
    <p:extLst>
      <p:ext uri="{BB962C8B-B14F-4D97-AF65-F5344CB8AC3E}">
        <p14:creationId xmlns:p14="http://schemas.microsoft.com/office/powerpoint/2010/main" val="31284390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42</a:t>
            </a:fld>
            <a:endParaRPr lang="zh-CN" altLang="en-US"/>
          </a:p>
        </p:txBody>
      </p:sp>
      <p:sp>
        <p:nvSpPr>
          <p:cNvPr id="12" name="Text Box 5">
            <a:extLst>
              <a:ext uri="{FF2B5EF4-FFF2-40B4-BE49-F238E27FC236}">
                <a16:creationId xmlns:a16="http://schemas.microsoft.com/office/drawing/2014/main" id="{31FFD74E-7DB0-436D-BA91-3CA9B62AF936}"/>
              </a:ext>
            </a:extLst>
          </p:cNvPr>
          <p:cNvSpPr txBox="1"/>
          <p:nvPr/>
        </p:nvSpPr>
        <p:spPr>
          <a:xfrm>
            <a:off x="73624" y="829140"/>
            <a:ext cx="8867447" cy="2253502"/>
          </a:xfrm>
          <a:prstGeom prst="rect">
            <a:avLst/>
          </a:prstGeom>
          <a:noFill/>
          <a:ln w="9525">
            <a:noFill/>
          </a:ln>
        </p:spPr>
        <p:txBody>
          <a:bodyPr wrap="square" anchor="t">
            <a:spAutoFit/>
          </a:bodyPr>
          <a:lstStyle/>
          <a:p>
            <a:pPr>
              <a:lnSpc>
                <a:spcPct val="130000"/>
              </a:lnSpc>
            </a:pPr>
            <a:r>
              <a:rPr lang="en-US" altLang="zh-CN" sz="2800" b="1" dirty="0">
                <a:solidFill>
                  <a:srgbClr val="0563C1"/>
                </a:solidFill>
                <a:latin typeface="楷体" panose="02010609060101010101" pitchFamily="49" charset="-122"/>
                <a:ea typeface="楷体" panose="02010609060101010101" pitchFamily="49" charset="-122"/>
              </a:rPr>
              <a:t>6</a:t>
            </a: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SRAM</a:t>
            </a:r>
            <a:r>
              <a:rPr lang="zh-CN" altLang="en-US" sz="2800" b="1" dirty="0">
                <a:solidFill>
                  <a:srgbClr val="0563C1"/>
                </a:solidFill>
                <a:latin typeface="楷体" panose="02010609060101010101" pitchFamily="49" charset="-122"/>
                <a:ea typeface="楷体" panose="02010609060101010101" pitchFamily="49" charset="-122"/>
              </a:rPr>
              <a:t>芯片</a:t>
            </a:r>
            <a:r>
              <a:rPr lang="en-US" altLang="zh-CN" sz="2800" b="1" dirty="0">
                <a:solidFill>
                  <a:srgbClr val="0563C1"/>
                </a:solidFill>
                <a:latin typeface="楷体" panose="02010609060101010101" pitchFamily="49" charset="-122"/>
                <a:ea typeface="楷体" panose="02010609060101010101" pitchFamily="49" charset="-122"/>
              </a:rPr>
              <a:t>6116</a:t>
            </a: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intel</a:t>
            </a:r>
            <a:r>
              <a:rPr lang="zh-CN" altLang="en-US" sz="2800" b="1" dirty="0">
                <a:solidFill>
                  <a:srgbClr val="0563C1"/>
                </a:solidFill>
                <a:latin typeface="楷体" panose="02010609060101010101" pitchFamily="49" charset="-122"/>
                <a:ea typeface="楷体" panose="02010609060101010101" pitchFamily="49" charset="-122"/>
              </a:rPr>
              <a:t>）</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30000"/>
              </a:lnSpc>
            </a:pPr>
            <a:r>
              <a:rPr lang="en-US" altLang="zh-CN" sz="2800" b="1" dirty="0">
                <a:latin typeface="楷体" panose="02010609060101010101" pitchFamily="49" charset="-122"/>
                <a:ea typeface="楷体" panose="02010609060101010101" pitchFamily="49" charset="-122"/>
              </a:rPr>
              <a:t>6116</a:t>
            </a:r>
            <a:r>
              <a:rPr lang="zh-CN" altLang="en-US" sz="2800" b="1" dirty="0">
                <a:latin typeface="楷体" panose="02010609060101010101" pitchFamily="49" charset="-122"/>
                <a:ea typeface="楷体" panose="02010609060101010101" pitchFamily="49" charset="-122"/>
              </a:rPr>
              <a:t>是</a:t>
            </a:r>
            <a:r>
              <a:rPr lang="en-US" altLang="zh-CN" sz="2800" b="1" dirty="0">
                <a:latin typeface="楷体" panose="02010609060101010101" pitchFamily="49" charset="-122"/>
                <a:ea typeface="楷体" panose="02010609060101010101" pitchFamily="49" charset="-122"/>
              </a:rPr>
              <a:t>2K*8b</a:t>
            </a:r>
            <a:r>
              <a:rPr lang="zh-CN" altLang="en-US" sz="2800" b="1" dirty="0">
                <a:latin typeface="楷体" panose="02010609060101010101" pitchFamily="49" charset="-122"/>
                <a:ea typeface="楷体" panose="02010609060101010101" pitchFamily="49" charset="-122"/>
              </a:rPr>
              <a:t>静态随机存储器芯片</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采用</a:t>
            </a:r>
            <a:r>
              <a:rPr lang="en-US" altLang="zh-CN" sz="2800" b="1" dirty="0">
                <a:latin typeface="楷体" panose="02010609060101010101" pitchFamily="49" charset="-122"/>
                <a:ea typeface="楷体" panose="02010609060101010101" pitchFamily="49" charset="-122"/>
              </a:rPr>
              <a:t>CMOS</a:t>
            </a:r>
            <a:r>
              <a:rPr lang="zh-CN" altLang="en-US" sz="2800" b="1" dirty="0">
                <a:latin typeface="楷体" panose="02010609060101010101" pitchFamily="49" charset="-122"/>
                <a:ea typeface="楷体" panose="02010609060101010101" pitchFamily="49" charset="-122"/>
              </a:rPr>
              <a:t>工艺制造</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单一</a:t>
            </a:r>
            <a:r>
              <a:rPr lang="en-US" altLang="zh-CN" sz="2800" b="1" dirty="0">
                <a:latin typeface="楷体" panose="02010609060101010101" pitchFamily="49" charset="-122"/>
                <a:ea typeface="楷体" panose="02010609060101010101" pitchFamily="49" charset="-122"/>
              </a:rPr>
              <a:t>+5V</a:t>
            </a:r>
            <a:r>
              <a:rPr lang="zh-CN" altLang="en-US" sz="2800" b="1" dirty="0">
                <a:latin typeface="楷体" panose="02010609060101010101" pitchFamily="49" charset="-122"/>
                <a:ea typeface="楷体" panose="02010609060101010101" pitchFamily="49" charset="-122"/>
              </a:rPr>
              <a:t>供电</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额定功耗</a:t>
            </a:r>
            <a:r>
              <a:rPr lang="en-US" altLang="zh-CN" sz="2800" b="1" dirty="0">
                <a:latin typeface="楷体" panose="02010609060101010101" pitchFamily="49" charset="-122"/>
                <a:ea typeface="楷体" panose="02010609060101010101" pitchFamily="49" charset="-122"/>
              </a:rPr>
              <a:t>200mW,</a:t>
            </a:r>
            <a:r>
              <a:rPr lang="zh-CN" altLang="en-US" sz="2800" b="1" dirty="0">
                <a:latin typeface="楷体" panose="02010609060101010101" pitchFamily="49" charset="-122"/>
                <a:ea typeface="楷体" panose="02010609060101010101" pitchFamily="49" charset="-122"/>
              </a:rPr>
              <a:t>典型存取时间</a:t>
            </a:r>
            <a:r>
              <a:rPr lang="en-US" altLang="zh-CN" sz="2800" b="1" dirty="0">
                <a:latin typeface="楷体" panose="02010609060101010101" pitchFamily="49" charset="-122"/>
                <a:ea typeface="楷体" panose="02010609060101010101" pitchFamily="49" charset="-122"/>
              </a:rPr>
              <a:t>200ns,24</a:t>
            </a:r>
            <a:r>
              <a:rPr lang="zh-CN" altLang="en-US" sz="2800" b="1" dirty="0">
                <a:latin typeface="楷体" panose="02010609060101010101" pitchFamily="49" charset="-122"/>
                <a:ea typeface="楷体" panose="02010609060101010101" pitchFamily="49" charset="-122"/>
              </a:rPr>
              <a:t>线双列直插式封装</a:t>
            </a:r>
            <a:r>
              <a:rPr lang="en-US" altLang="zh-CN" sz="2800" b="1" dirty="0">
                <a:latin typeface="楷体" panose="02010609060101010101" pitchFamily="49" charset="-122"/>
                <a:ea typeface="楷体" panose="02010609060101010101" pitchFamily="49" charset="-122"/>
              </a:rPr>
              <a:t>.</a:t>
            </a:r>
          </a:p>
        </p:txBody>
      </p:sp>
      <mc:AlternateContent xmlns:mc="http://schemas.openxmlformats.org/markup-compatibility/2006" xmlns:a14="http://schemas.microsoft.com/office/drawing/2010/main">
        <mc:Choice Requires="a14">
          <p:sp>
            <p:nvSpPr>
              <p:cNvPr id="13" name="Text Box 5">
                <a:extLst>
                  <a:ext uri="{FF2B5EF4-FFF2-40B4-BE49-F238E27FC236}">
                    <a16:creationId xmlns:a16="http://schemas.microsoft.com/office/drawing/2014/main" id="{1821EB66-C039-4104-A399-52B107262F38}"/>
                  </a:ext>
                </a:extLst>
              </p:cNvPr>
              <p:cNvSpPr txBox="1"/>
              <p:nvPr/>
            </p:nvSpPr>
            <p:spPr>
              <a:xfrm>
                <a:off x="73623" y="3081673"/>
                <a:ext cx="9255104" cy="3376117"/>
              </a:xfrm>
              <a:prstGeom prst="rect">
                <a:avLst/>
              </a:prstGeom>
              <a:noFill/>
              <a:ln w="9525">
                <a:noFill/>
              </a:ln>
            </p:spPr>
            <p:txBody>
              <a:bodyPr wrap="square" anchor="t">
                <a:spAutoFit/>
              </a:bodyPr>
              <a:lstStyle/>
              <a:p>
                <a:pPr>
                  <a:lnSpc>
                    <a:spcPct val="130000"/>
                  </a:lnSpc>
                </a:pPr>
                <a:r>
                  <a:rPr lang="zh-CN" altLang="en-US" sz="2800" b="1" dirty="0">
                    <a:latin typeface="楷体" panose="02010609060101010101" pitchFamily="49" charset="-122"/>
                    <a:ea typeface="楷体" panose="02010609060101010101" pitchFamily="49" charset="-122"/>
                  </a:rPr>
                  <a:t>各引脚含义如下</a:t>
                </a:r>
                <a:r>
                  <a:rPr lang="en-US" altLang="zh-CN" sz="2800" b="1" dirty="0">
                    <a:latin typeface="楷体" panose="02010609060101010101" pitchFamily="49" charset="-122"/>
                    <a:ea typeface="楷体" panose="02010609060101010101" pitchFamily="49" charset="-122"/>
                  </a:rPr>
                  <a:t>:</a:t>
                </a:r>
              </a:p>
              <a:p>
                <a:pPr>
                  <a:lnSpc>
                    <a:spcPct val="130000"/>
                  </a:lnSpc>
                </a:pPr>
                <a:r>
                  <a:rPr lang="en-US" altLang="zh-CN" sz="2800" b="1" dirty="0">
                    <a:latin typeface="楷体" panose="02010609060101010101" pitchFamily="49" charset="-122"/>
                    <a:ea typeface="楷体" panose="02010609060101010101" pitchFamily="49" charset="-122"/>
                  </a:rPr>
                  <a:t>1)A</a:t>
                </a:r>
                <a:r>
                  <a:rPr lang="en-US" altLang="zh-CN" sz="2800" b="1" baseline="-25000" dirty="0">
                    <a:latin typeface="楷体" panose="02010609060101010101" pitchFamily="49" charset="-122"/>
                    <a:ea typeface="楷体" panose="02010609060101010101" pitchFamily="49" charset="-122"/>
                  </a:rPr>
                  <a:t>0</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10</a:t>
                </a:r>
                <a:r>
                  <a:rPr lang="zh-CN" altLang="en-US" sz="2800" b="1" dirty="0">
                    <a:latin typeface="楷体" panose="02010609060101010101" pitchFamily="49" charset="-122"/>
                    <a:ea typeface="楷体" panose="02010609060101010101" pitchFamily="49" charset="-122"/>
                  </a:rPr>
                  <a:t>为地址线</a:t>
                </a:r>
                <a:r>
                  <a:rPr lang="en-US" altLang="zh-CN" sz="2800" b="1" dirty="0">
                    <a:latin typeface="楷体" panose="02010609060101010101" pitchFamily="49" charset="-122"/>
                    <a:ea typeface="楷体" panose="02010609060101010101" pitchFamily="49" charset="-122"/>
                  </a:rPr>
                  <a:t>;</a:t>
                </a:r>
              </a:p>
              <a:p>
                <a:pPr>
                  <a:lnSpc>
                    <a:spcPct val="130000"/>
                  </a:lnSpc>
                </a:pPr>
                <a:r>
                  <a:rPr lang="en-US" altLang="zh-CN" sz="2800" b="1" dirty="0">
                    <a:latin typeface="楷体" panose="02010609060101010101" pitchFamily="49" charset="-122"/>
                    <a:ea typeface="楷体" panose="02010609060101010101" pitchFamily="49" charset="-122"/>
                  </a:rPr>
                  <a:t>2)D</a:t>
                </a:r>
                <a:r>
                  <a:rPr lang="en-US" altLang="zh-CN" sz="2800" b="1" baseline="-25000" dirty="0">
                    <a:latin typeface="楷体" panose="02010609060101010101" pitchFamily="49" charset="-122"/>
                    <a:ea typeface="楷体" panose="02010609060101010101" pitchFamily="49" charset="-122"/>
                  </a:rPr>
                  <a:t>0</a:t>
                </a:r>
                <a:r>
                  <a:rPr lang="en-US" altLang="zh-CN" sz="2800" b="1" dirty="0">
                    <a:latin typeface="楷体" panose="02010609060101010101" pitchFamily="49" charset="-122"/>
                    <a:ea typeface="楷体" panose="02010609060101010101" pitchFamily="49" charset="-122"/>
                  </a:rPr>
                  <a:t>-D</a:t>
                </a:r>
                <a:r>
                  <a:rPr lang="en-US" altLang="zh-CN" sz="2800" b="1" baseline="-25000" dirty="0">
                    <a:latin typeface="楷体" panose="02010609060101010101" pitchFamily="49" charset="-122"/>
                    <a:ea typeface="楷体" panose="02010609060101010101" pitchFamily="49" charset="-122"/>
                  </a:rPr>
                  <a:t>7</a:t>
                </a:r>
                <a:r>
                  <a:rPr lang="zh-CN" altLang="en-US" sz="2800" b="1" dirty="0">
                    <a:latin typeface="楷体" panose="02010609060101010101" pitchFamily="49" charset="-122"/>
                    <a:ea typeface="楷体" panose="02010609060101010101" pitchFamily="49" charset="-122"/>
                  </a:rPr>
                  <a:t>为数据线；</a:t>
                </a:r>
              </a:p>
              <a:p>
                <a:pPr>
                  <a:lnSpc>
                    <a:spcPct val="130000"/>
                  </a:lnSpc>
                </a:pPr>
                <a:r>
                  <a:rPr lang="en-US" altLang="zh-CN" sz="2800" b="1" dirty="0">
                    <a:latin typeface="楷体" panose="02010609060101010101" pitchFamily="49" charset="-122"/>
                    <a:ea typeface="楷体" panose="02010609060101010101" pitchFamily="49" charset="-122"/>
                  </a:rPr>
                  <a:t>3)</a:t>
                </a:r>
                <a14:m>
                  <m:oMath xmlns:m="http://schemas.openxmlformats.org/officeDocument/2006/math">
                    <m:acc>
                      <m:accPr>
                        <m:chr m:val="̅"/>
                        <m:ctrlPr>
                          <a:rPr lang="en-US" altLang="zh-CN" sz="2800" b="1" i="1" smtClean="0">
                            <a:latin typeface="Cambria Math" panose="02040503050406030204" pitchFamily="18" charset="0"/>
                            <a:ea typeface="楷体" panose="02010609060101010101" pitchFamily="49" charset="-122"/>
                          </a:rPr>
                        </m:ctrlPr>
                      </m:accPr>
                      <m:e>
                        <m:r>
                          <a:rPr lang="en-US" altLang="zh-CN" sz="2800" b="1" i="1" smtClean="0">
                            <a:latin typeface="Cambria Math" panose="02040503050406030204" pitchFamily="18" charset="0"/>
                            <a:ea typeface="楷体" panose="02010609060101010101" pitchFamily="49" charset="-122"/>
                          </a:rPr>
                          <m:t>𝑪𝑺</m:t>
                        </m:r>
                      </m:e>
                    </m:acc>
                  </m:oMath>
                </a14:m>
                <a:r>
                  <a:rPr lang="zh-CN" altLang="en-US" sz="2800" b="1" dirty="0">
                    <a:latin typeface="楷体" panose="02010609060101010101" pitchFamily="49" charset="-122"/>
                    <a:ea typeface="楷体" panose="02010609060101010101" pitchFamily="49" charset="-122"/>
                  </a:rPr>
                  <a:t>是片选线</a:t>
                </a:r>
                <a:r>
                  <a:rPr lang="en-US" altLang="zh-CN" sz="2800" b="1" dirty="0">
                    <a:latin typeface="楷体" panose="02010609060101010101" pitchFamily="49" charset="-122"/>
                    <a:ea typeface="楷体" panose="02010609060101010101" pitchFamily="49" charset="-122"/>
                  </a:rPr>
                  <a:t>;</a:t>
                </a:r>
              </a:p>
              <a:p>
                <a:pPr>
                  <a:lnSpc>
                    <a:spcPct val="130000"/>
                  </a:lnSpc>
                </a:pPr>
                <a:r>
                  <a:rPr lang="en-US" altLang="zh-CN" sz="2800" b="1" dirty="0">
                    <a:latin typeface="楷体" panose="02010609060101010101" pitchFamily="49" charset="-122"/>
                    <a:ea typeface="楷体" panose="02010609060101010101" pitchFamily="49" charset="-122"/>
                  </a:rPr>
                  <a:t>4)</a:t>
                </a:r>
                <a:r>
                  <a:rPr lang="en-US" altLang="zh-CN" sz="2800" b="1" dirty="0">
                    <a:ea typeface="楷体" panose="02010609060101010101" pitchFamily="49" charset="-122"/>
                  </a:rPr>
                  <a:t> </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rPr>
                        </m:ctrlPr>
                      </m:accPr>
                      <m:e>
                        <m:r>
                          <a:rPr lang="en-US" altLang="zh-CN" sz="2800" b="1" i="1" smtClean="0">
                            <a:latin typeface="Cambria Math" panose="02040503050406030204" pitchFamily="18" charset="0"/>
                            <a:ea typeface="楷体" panose="02010609060101010101" pitchFamily="49" charset="-122"/>
                          </a:rPr>
                          <m:t>𝑶</m:t>
                        </m:r>
                        <m:r>
                          <a:rPr lang="en-US" altLang="zh-CN" sz="2800" b="1" i="1">
                            <a:latin typeface="Cambria Math" panose="02040503050406030204" pitchFamily="18" charset="0"/>
                            <a:ea typeface="楷体" panose="02010609060101010101" pitchFamily="49" charset="-122"/>
                          </a:rPr>
                          <m:t>𝑬</m:t>
                        </m:r>
                      </m:e>
                    </m:acc>
                  </m:oMath>
                </a14:m>
                <a:r>
                  <a:rPr lang="zh-CN" altLang="en-US" sz="2800" b="1" dirty="0">
                    <a:latin typeface="楷体" panose="02010609060101010101" pitchFamily="49" charset="-122"/>
                    <a:ea typeface="楷体" panose="02010609060101010101" pitchFamily="49" charset="-122"/>
                  </a:rPr>
                  <a:t>是读允许线</a:t>
                </a:r>
                <a:r>
                  <a:rPr lang="en-US" altLang="zh-CN" sz="2800" b="1" dirty="0">
                    <a:latin typeface="楷体" panose="02010609060101010101" pitchFamily="49" charset="-122"/>
                    <a:ea typeface="楷体" panose="02010609060101010101" pitchFamily="49" charset="-122"/>
                  </a:rPr>
                  <a:t>;R</a:t>
                </a:r>
                <a:r>
                  <a:rPr lang="en-US" altLang="zh-CN" sz="2800" b="1" dirty="0">
                    <a:ea typeface="楷体" panose="02010609060101010101" pitchFamily="49" charset="-122"/>
                  </a:rPr>
                  <a:t> </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rPr>
                        </m:ctrlPr>
                      </m:accPr>
                      <m:e>
                        <m:r>
                          <a:rPr lang="en-US" altLang="zh-CN" sz="2800" b="1" i="1" smtClean="0">
                            <a:latin typeface="Cambria Math" panose="02040503050406030204" pitchFamily="18" charset="0"/>
                            <a:ea typeface="楷体" panose="02010609060101010101" pitchFamily="49" charset="-122"/>
                          </a:rPr>
                          <m:t>𝑾</m:t>
                        </m:r>
                      </m:e>
                    </m:acc>
                  </m:oMath>
                </a14:m>
                <a:r>
                  <a:rPr lang="zh-CN" altLang="en-US" sz="2800" b="1" dirty="0">
                    <a:latin typeface="楷体" panose="02010609060101010101" pitchFamily="49" charset="-122"/>
                    <a:ea typeface="楷体" panose="02010609060101010101" pitchFamily="49" charset="-122"/>
                  </a:rPr>
                  <a:t>是写允许线</a:t>
                </a:r>
                <a:r>
                  <a:rPr lang="en-US" altLang="zh-CN" sz="2800" b="1" dirty="0">
                    <a:latin typeface="楷体" panose="02010609060101010101" pitchFamily="49" charset="-122"/>
                    <a:ea typeface="楷体" panose="02010609060101010101" pitchFamily="49" charset="-122"/>
                  </a:rPr>
                  <a:t>.</a:t>
                </a:r>
              </a:p>
              <a:p>
                <a:pPr>
                  <a:lnSpc>
                    <a:spcPct val="130000"/>
                  </a:lnSpc>
                </a:pPr>
                <a:r>
                  <a:rPr lang="en-US" altLang="zh-CN" sz="2800" b="1" dirty="0">
                    <a:latin typeface="楷体" panose="02010609060101010101" pitchFamily="49" charset="-122"/>
                    <a:ea typeface="楷体" panose="02010609060101010101" pitchFamily="49" charset="-122"/>
                  </a:rPr>
                  <a:t>5)</a:t>
                </a:r>
                <a:r>
                  <a:rPr lang="zh-CN" altLang="en-US" sz="2800" b="1" dirty="0">
                    <a:latin typeface="楷体" panose="02010609060101010101" pitchFamily="49" charset="-122"/>
                    <a:ea typeface="楷体" panose="02010609060101010101" pitchFamily="49" charset="-122"/>
                  </a:rPr>
                  <a:t>其它引线</a:t>
                </a:r>
                <a:r>
                  <a:rPr lang="en-US" altLang="zh-CN" sz="2800" b="1" dirty="0">
                    <a:latin typeface="楷体" panose="02010609060101010101" pitchFamily="49" charset="-122"/>
                    <a:ea typeface="楷体" panose="02010609060101010101" pitchFamily="49" charset="-122"/>
                  </a:rPr>
                  <a:t>:</a:t>
                </a:r>
                <a:r>
                  <a:rPr lang="en-US" altLang="zh-CN" sz="2800" b="1" dirty="0" err="1">
                    <a:latin typeface="楷体" panose="02010609060101010101" pitchFamily="49" charset="-122"/>
                    <a:ea typeface="楷体" panose="02010609060101010101" pitchFamily="49" charset="-122"/>
                  </a:rPr>
                  <a:t>Vcc</a:t>
                </a:r>
                <a:r>
                  <a:rPr lang="zh-CN" altLang="en-US" sz="2800" b="1" dirty="0">
                    <a:latin typeface="楷体" panose="02010609060101010101" pitchFamily="49" charset="-122"/>
                    <a:ea typeface="楷体" panose="02010609060101010101" pitchFamily="49" charset="-122"/>
                  </a:rPr>
                  <a:t>为</a:t>
                </a:r>
                <a:r>
                  <a:rPr lang="en-US" altLang="zh-CN" sz="2800" b="1" dirty="0">
                    <a:latin typeface="楷体" panose="02010609060101010101" pitchFamily="49" charset="-122"/>
                    <a:ea typeface="楷体" panose="02010609060101010101" pitchFamily="49" charset="-122"/>
                  </a:rPr>
                  <a:t>+5V</a:t>
                </a:r>
                <a:r>
                  <a:rPr lang="zh-CN" altLang="en-US" sz="2800" b="1" dirty="0">
                    <a:latin typeface="楷体" panose="02010609060101010101" pitchFamily="49" charset="-122"/>
                    <a:ea typeface="楷体" panose="02010609060101010101" pitchFamily="49" charset="-122"/>
                  </a:rPr>
                  <a:t>电源，</a:t>
                </a:r>
                <a:r>
                  <a:rPr lang="en-US" altLang="zh-CN" sz="2800" b="1" dirty="0">
                    <a:latin typeface="楷体" panose="02010609060101010101" pitchFamily="49" charset="-122"/>
                    <a:ea typeface="楷体" panose="02010609060101010101" pitchFamily="49" charset="-122"/>
                  </a:rPr>
                  <a:t>GND</a:t>
                </a:r>
                <a:r>
                  <a:rPr lang="zh-CN" altLang="en-US" sz="2800" b="1" dirty="0">
                    <a:latin typeface="楷体" panose="02010609060101010101" pitchFamily="49" charset="-122"/>
                    <a:ea typeface="楷体" panose="02010609060101010101" pitchFamily="49" charset="-122"/>
                  </a:rPr>
                  <a:t>是接地端</a:t>
                </a:r>
                <a:r>
                  <a:rPr lang="en-US" altLang="zh-CN"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p:txBody>
          </p:sp>
        </mc:Choice>
        <mc:Fallback xmlns="">
          <p:sp>
            <p:nvSpPr>
              <p:cNvPr id="13" name="Text Box 5">
                <a:extLst>
                  <a:ext uri="{FF2B5EF4-FFF2-40B4-BE49-F238E27FC236}">
                    <a16:creationId xmlns:a16="http://schemas.microsoft.com/office/drawing/2014/main" id="{1821EB66-C039-4104-A399-52B107262F38}"/>
                  </a:ext>
                </a:extLst>
              </p:cNvPr>
              <p:cNvSpPr txBox="1">
                <a:spLocks noRot="1" noChangeAspect="1" noMove="1" noResize="1" noEditPoints="1" noAdjustHandles="1" noChangeArrowheads="1" noChangeShapeType="1" noTextEdit="1"/>
              </p:cNvSpPr>
              <p:nvPr/>
            </p:nvSpPr>
            <p:spPr>
              <a:xfrm>
                <a:off x="73623" y="3081673"/>
                <a:ext cx="9255104" cy="3376117"/>
              </a:xfrm>
              <a:prstGeom prst="rect">
                <a:avLst/>
              </a:prstGeom>
              <a:blipFill>
                <a:blip r:embed="rId5"/>
                <a:stretch>
                  <a:fillRect l="-1318" t="-542" b="-4340"/>
                </a:stretch>
              </a:blipFill>
              <a:ln w="9525">
                <a:noFill/>
              </a:ln>
            </p:spPr>
            <p:txBody>
              <a:bodyPr/>
              <a:lstStyle/>
              <a:p>
                <a:r>
                  <a:rPr lang="zh-CN" altLang="en-US">
                    <a:noFill/>
                  </a:rPr>
                  <a:t> </a:t>
                </a:r>
              </a:p>
            </p:txBody>
          </p:sp>
        </mc:Fallback>
      </mc:AlternateContent>
      <p:pic>
        <p:nvPicPr>
          <p:cNvPr id="15" name="内容占位符 6">
            <a:extLst>
              <a:ext uri="{FF2B5EF4-FFF2-40B4-BE49-F238E27FC236}">
                <a16:creationId xmlns:a16="http://schemas.microsoft.com/office/drawing/2014/main" id="{19AE17B0-A341-498A-878A-4CDF47A31E8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2977" t="1910" r="19402" b="10882"/>
          <a:stretch/>
        </p:blipFill>
        <p:spPr>
          <a:xfrm>
            <a:off x="6119956" y="2425042"/>
            <a:ext cx="2631519" cy="3616518"/>
          </a:xfrm>
          <a:prstGeom prst="rect">
            <a:avLst/>
          </a:prstGeom>
        </p:spPr>
      </p:pic>
    </p:spTree>
    <p:extLst>
      <p:ext uri="{BB962C8B-B14F-4D97-AF65-F5344CB8AC3E}">
        <p14:creationId xmlns:p14="http://schemas.microsoft.com/office/powerpoint/2010/main" val="5447377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3">
                                            <p:txEl>
                                              <p:pRg st="0" end="0"/>
                                            </p:txEl>
                                          </p:spTgt>
                                        </p:tgtEl>
                                        <p:attrNameLst>
                                          <p:attrName>style.visibility</p:attrName>
                                        </p:attrNameLst>
                                      </p:cBhvr>
                                      <p:to>
                                        <p:strVal val="visible"/>
                                      </p:to>
                                    </p:set>
                                    <p:animEffect transition="in" filter="wipe(left)">
                                      <p:cBhvr>
                                        <p:cTn id="24" dur="500"/>
                                        <p:tgtEl>
                                          <p:spTgt spid="1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3">
                                            <p:txEl>
                                              <p:pRg st="1" end="1"/>
                                            </p:txEl>
                                          </p:spTgt>
                                        </p:tgtEl>
                                        <p:attrNameLst>
                                          <p:attrName>style.visibility</p:attrName>
                                        </p:attrNameLst>
                                      </p:cBhvr>
                                      <p:to>
                                        <p:strVal val="visible"/>
                                      </p:to>
                                    </p:set>
                                    <p:animEffect transition="in" filter="wipe(left)">
                                      <p:cBhvr>
                                        <p:cTn id="29" dur="500"/>
                                        <p:tgtEl>
                                          <p:spTgt spid="1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3">
                                            <p:txEl>
                                              <p:pRg st="2" end="2"/>
                                            </p:txEl>
                                          </p:spTgt>
                                        </p:tgtEl>
                                        <p:attrNameLst>
                                          <p:attrName>style.visibility</p:attrName>
                                        </p:attrNameLst>
                                      </p:cBhvr>
                                      <p:to>
                                        <p:strVal val="visible"/>
                                      </p:to>
                                    </p:set>
                                    <p:animEffect transition="in" filter="wipe(left)">
                                      <p:cBhvr>
                                        <p:cTn id="34" dur="500"/>
                                        <p:tgtEl>
                                          <p:spTgt spid="1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
                                            <p:txEl>
                                              <p:pRg st="3" end="3"/>
                                            </p:txEl>
                                          </p:spTgt>
                                        </p:tgtEl>
                                        <p:attrNameLst>
                                          <p:attrName>style.visibility</p:attrName>
                                        </p:attrNameLst>
                                      </p:cBhvr>
                                      <p:to>
                                        <p:strVal val="visible"/>
                                      </p:to>
                                    </p:set>
                                    <p:animEffect transition="in" filter="wipe(left)">
                                      <p:cBhvr>
                                        <p:cTn id="39" dur="500"/>
                                        <p:tgtEl>
                                          <p:spTgt spid="13">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3">
                                            <p:txEl>
                                              <p:pRg st="4" end="4"/>
                                            </p:txEl>
                                          </p:spTgt>
                                        </p:tgtEl>
                                        <p:attrNameLst>
                                          <p:attrName>style.visibility</p:attrName>
                                        </p:attrNameLst>
                                      </p:cBhvr>
                                      <p:to>
                                        <p:strVal val="visible"/>
                                      </p:to>
                                    </p:set>
                                    <p:animEffect transition="in" filter="wipe(left)">
                                      <p:cBhvr>
                                        <p:cTn id="44" dur="500"/>
                                        <p:tgtEl>
                                          <p:spTgt spid="1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3">
                                            <p:txEl>
                                              <p:pRg st="5" end="5"/>
                                            </p:txEl>
                                          </p:spTgt>
                                        </p:tgtEl>
                                        <p:attrNameLst>
                                          <p:attrName>style.visibility</p:attrName>
                                        </p:attrNameLst>
                                      </p:cBhvr>
                                      <p:to>
                                        <p:strVal val="visible"/>
                                      </p:to>
                                    </p:set>
                                    <p:animEffect transition="in" filter="wipe(left)">
                                      <p:cBhvr>
                                        <p:cTn id="49"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43</a:t>
            </a:fld>
            <a:endParaRPr lang="zh-CN" altLang="en-US"/>
          </a:p>
        </p:txBody>
      </p:sp>
      <p:sp>
        <p:nvSpPr>
          <p:cNvPr id="12" name="Text Box 5">
            <a:extLst>
              <a:ext uri="{FF2B5EF4-FFF2-40B4-BE49-F238E27FC236}">
                <a16:creationId xmlns:a16="http://schemas.microsoft.com/office/drawing/2014/main" id="{31FFD74E-7DB0-436D-BA91-3CA9B62AF936}"/>
              </a:ext>
            </a:extLst>
          </p:cNvPr>
          <p:cNvSpPr txBox="1"/>
          <p:nvPr/>
        </p:nvSpPr>
        <p:spPr>
          <a:xfrm>
            <a:off x="73624" y="829140"/>
            <a:ext cx="8867447" cy="5161991"/>
          </a:xfrm>
          <a:prstGeom prst="rect">
            <a:avLst/>
          </a:prstGeom>
          <a:noFill/>
          <a:ln w="9525">
            <a:noFill/>
          </a:ln>
        </p:spPr>
        <p:txBody>
          <a:bodyPr wrap="square" anchor="t">
            <a:spAutoFit/>
          </a:bodyPr>
          <a:lstStyle/>
          <a:p>
            <a:pPr>
              <a:lnSpc>
                <a:spcPct val="150000"/>
              </a:lnSpc>
            </a:pPr>
            <a:r>
              <a:rPr lang="en-US" altLang="zh-CN" sz="2800" b="1" dirty="0">
                <a:solidFill>
                  <a:srgbClr val="0563C1"/>
                </a:solidFill>
                <a:latin typeface="楷体" panose="02010609060101010101" pitchFamily="49" charset="-122"/>
                <a:ea typeface="楷体" panose="02010609060101010101" pitchFamily="49" charset="-122"/>
              </a:rPr>
              <a:t>7</a:t>
            </a:r>
            <a:r>
              <a:rPr lang="zh-CN" altLang="en-US" sz="2800" b="1" dirty="0">
                <a:solidFill>
                  <a:srgbClr val="0563C1"/>
                </a:solidFill>
                <a:latin typeface="楷体" panose="02010609060101010101" pitchFamily="49" charset="-122"/>
                <a:ea typeface="楷体" panose="02010609060101010101" pitchFamily="49" charset="-122"/>
              </a:rPr>
              <a:t>、例题</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50000"/>
              </a:lnSpc>
            </a:pPr>
            <a:r>
              <a:rPr lang="zh-CN" altLang="en-US" sz="2800" b="1" dirty="0">
                <a:solidFill>
                  <a:schemeClr val="accent2"/>
                </a:solidFill>
                <a:latin typeface="楷体" panose="02010609060101010101" pitchFamily="49" charset="-122"/>
                <a:ea typeface="楷体" panose="02010609060101010101" pitchFamily="49" charset="-122"/>
              </a:rPr>
              <a:t>全地址译码方式：利用基本逻辑门电路构成或利用</a:t>
            </a:r>
            <a:r>
              <a:rPr lang="en-US" altLang="zh-CN" sz="2800" b="1" dirty="0">
                <a:solidFill>
                  <a:schemeClr val="accent2"/>
                </a:solidFill>
                <a:latin typeface="楷体" panose="02010609060101010101" pitchFamily="49" charset="-122"/>
                <a:ea typeface="楷体" panose="02010609060101010101" pitchFamily="49" charset="-122"/>
              </a:rPr>
              <a:t>138</a:t>
            </a:r>
            <a:r>
              <a:rPr lang="zh-CN" altLang="en-US" sz="2800" b="1" dirty="0">
                <a:solidFill>
                  <a:schemeClr val="accent2"/>
                </a:solidFill>
                <a:latin typeface="楷体" panose="02010609060101010101" pitchFamily="49" charset="-122"/>
                <a:ea typeface="楷体" panose="02010609060101010101" pitchFamily="49" charset="-122"/>
              </a:rPr>
              <a:t>译码器实现</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例</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：一片</a:t>
            </a:r>
            <a:r>
              <a:rPr lang="en-US" altLang="zh-CN" sz="2800" b="1" dirty="0">
                <a:latin typeface="楷体" panose="02010609060101010101" pitchFamily="49" charset="-122"/>
                <a:ea typeface="楷体" panose="02010609060101010101" pitchFamily="49" charset="-122"/>
              </a:rPr>
              <a:t>SRAM6264</a:t>
            </a:r>
            <a:r>
              <a:rPr lang="zh-CN" altLang="en-US" sz="2800" b="1" dirty="0">
                <a:latin typeface="楷体" panose="02010609060101010101" pitchFamily="49" charset="-122"/>
                <a:ea typeface="楷体" panose="02010609060101010101" pitchFamily="49" charset="-122"/>
              </a:rPr>
              <a:t>芯片</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即</a:t>
            </a:r>
            <a:r>
              <a:rPr lang="en-US" altLang="zh-CN" sz="2800" b="1" dirty="0">
                <a:latin typeface="楷体" panose="02010609060101010101" pitchFamily="49" charset="-122"/>
                <a:ea typeface="楷体" panose="02010609060101010101" pitchFamily="49" charset="-122"/>
              </a:rPr>
              <a:t>8K*8b</a:t>
            </a:r>
            <a:r>
              <a:rPr lang="zh-CN" altLang="en-US" sz="2800" b="1" dirty="0">
                <a:latin typeface="楷体" panose="02010609060101010101" pitchFamily="49" charset="-122"/>
                <a:ea typeface="楷体" panose="02010609060101010101" pitchFamily="49" charset="-122"/>
              </a:rPr>
              <a:t>的</a:t>
            </a:r>
            <a:r>
              <a:rPr lang="en-US" altLang="zh-CN" sz="2800" b="1" dirty="0">
                <a:latin typeface="楷体" panose="02010609060101010101" pitchFamily="49" charset="-122"/>
                <a:ea typeface="楷体" panose="02010609060101010101" pitchFamily="49" charset="-122"/>
              </a:rPr>
              <a:t>SRAM</a:t>
            </a:r>
            <a:r>
              <a:rPr lang="zh-CN" altLang="en-US" sz="2800" b="1" dirty="0">
                <a:latin typeface="楷体" panose="02010609060101010101" pitchFamily="49" charset="-122"/>
                <a:ea typeface="楷体" panose="02010609060101010101" pitchFamily="49" charset="-122"/>
              </a:rPr>
              <a:t>芯片</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与</a:t>
            </a:r>
            <a:r>
              <a:rPr lang="en-US" altLang="zh-CN" sz="2800" b="1" dirty="0">
                <a:latin typeface="楷体" panose="02010609060101010101" pitchFamily="49" charset="-122"/>
                <a:ea typeface="楷体" panose="02010609060101010101" pitchFamily="49" charset="-122"/>
              </a:rPr>
              <a:t>8086/8088</a:t>
            </a:r>
            <a:r>
              <a:rPr lang="zh-CN" altLang="en-US" sz="2800" b="1" dirty="0">
                <a:latin typeface="楷体" panose="02010609060101010101" pitchFamily="49" charset="-122"/>
                <a:ea typeface="楷体" panose="02010609060101010101" pitchFamily="49" charset="-122"/>
              </a:rPr>
              <a:t>系统</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地址总线为</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0</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19</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的连接图：</a:t>
            </a:r>
            <a:endParaRPr lang="en-US" altLang="zh-CN" sz="2800" b="1" dirty="0">
              <a:latin typeface="楷体" panose="02010609060101010101" pitchFamily="49" charset="-122"/>
              <a:ea typeface="楷体" panose="02010609060101010101" pitchFamily="49" charset="-122"/>
            </a:endParaRPr>
          </a:p>
          <a:p>
            <a:pPr>
              <a:lnSpc>
                <a:spcPct val="150000"/>
              </a:lnSpc>
            </a:pP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要求</a:t>
            </a:r>
            <a:r>
              <a:rPr lang="en-US" altLang="zh-CN" sz="2800" b="1" dirty="0">
                <a:latin typeface="楷体" panose="02010609060101010101" pitchFamily="49" charset="-122"/>
                <a:ea typeface="楷体" panose="02010609060101010101" pitchFamily="49" charset="-122"/>
              </a:rPr>
              <a:t>6264</a:t>
            </a:r>
            <a:r>
              <a:rPr lang="zh-CN" altLang="en-US" sz="2800" b="1" dirty="0">
                <a:latin typeface="楷体" panose="02010609060101010101" pitchFamily="49" charset="-122"/>
                <a:ea typeface="楷体" panose="02010609060101010101" pitchFamily="49" charset="-122"/>
              </a:rPr>
              <a:t>芯片的地址范围为</a:t>
            </a:r>
            <a:r>
              <a:rPr lang="en-US" altLang="zh-CN" sz="2800" b="1" dirty="0">
                <a:latin typeface="楷体" panose="02010609060101010101" pitchFamily="49" charset="-122"/>
                <a:ea typeface="楷体" panose="02010609060101010101" pitchFamily="49" charset="-122"/>
              </a:rPr>
              <a:t>3E000H-3FFFFH</a:t>
            </a:r>
            <a:r>
              <a:rPr lang="zh-CN" altLang="en-US" sz="2800" b="1" dirty="0">
                <a:latin typeface="楷体" panose="02010609060101010101" pitchFamily="49" charset="-122"/>
                <a:ea typeface="楷体" panose="02010609060101010101" pitchFamily="49" charset="-122"/>
              </a:rPr>
              <a:t>（低</a:t>
            </a:r>
            <a:r>
              <a:rPr lang="en-US" altLang="zh-CN" sz="2800" b="1" dirty="0">
                <a:latin typeface="楷体" panose="02010609060101010101" pitchFamily="49" charset="-122"/>
                <a:ea typeface="楷体" panose="02010609060101010101" pitchFamily="49" charset="-122"/>
              </a:rPr>
              <a:t>13</a:t>
            </a:r>
            <a:r>
              <a:rPr lang="zh-CN" altLang="en-US" sz="2800" b="1" dirty="0">
                <a:latin typeface="楷体" panose="02010609060101010101" pitchFamily="49" charset="-122"/>
                <a:ea typeface="楷体" panose="02010609060101010101" pitchFamily="49" charset="-122"/>
              </a:rPr>
              <a:t>位可以是从全为</a:t>
            </a:r>
            <a:r>
              <a:rPr lang="en-US" altLang="zh-CN" sz="2800" b="1" dirty="0">
                <a:latin typeface="楷体" panose="02010609060101010101" pitchFamily="49" charset="-122"/>
                <a:ea typeface="楷体" panose="02010609060101010101" pitchFamily="49" charset="-122"/>
              </a:rPr>
              <a:t>0</a:t>
            </a:r>
            <a:r>
              <a:rPr lang="zh-CN" altLang="en-US" sz="2800" b="1" dirty="0">
                <a:latin typeface="楷体" panose="02010609060101010101" pitchFamily="49" charset="-122"/>
                <a:ea typeface="楷体" panose="02010609060101010101" pitchFamily="49" charset="-122"/>
              </a:rPr>
              <a:t>到全为</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之间的任何一个值）；</a:t>
            </a:r>
            <a:endParaRPr lang="en-US" altLang="zh-CN" sz="2800" b="1" dirty="0">
              <a:latin typeface="楷体" panose="02010609060101010101" pitchFamily="49" charset="-122"/>
              <a:ea typeface="楷体" panose="02010609060101010101" pitchFamily="49" charset="-122"/>
            </a:endParaRPr>
          </a:p>
          <a:p>
            <a:pPr>
              <a:lnSpc>
                <a:spcPct val="150000"/>
              </a:lnSpc>
            </a:pPr>
            <a:r>
              <a:rPr lang="en-US" altLang="zh-CN" sz="2800" b="1" dirty="0">
                <a:latin typeface="楷体" panose="02010609060101010101" pitchFamily="49" charset="-122"/>
                <a:ea typeface="楷体" panose="02010609060101010101" pitchFamily="49" charset="-122"/>
              </a:rPr>
              <a:t>2)</a:t>
            </a:r>
            <a:r>
              <a:rPr lang="zh-CN" altLang="en-US" sz="2800" b="1" dirty="0">
                <a:latin typeface="楷体" panose="02010609060101010101" pitchFamily="49" charset="-122"/>
                <a:ea typeface="楷体" panose="02010609060101010101" pitchFamily="49" charset="-122"/>
              </a:rPr>
              <a:t>要求</a:t>
            </a:r>
            <a:r>
              <a:rPr lang="en-US" altLang="zh-CN" sz="2800" b="1" dirty="0">
                <a:latin typeface="楷体" panose="02010609060101010101" pitchFamily="49" charset="-122"/>
                <a:ea typeface="楷体" panose="02010609060101010101" pitchFamily="49" charset="-122"/>
              </a:rPr>
              <a:t>6264</a:t>
            </a:r>
            <a:r>
              <a:rPr lang="zh-CN" altLang="en-US" sz="2800" b="1" dirty="0">
                <a:latin typeface="楷体" panose="02010609060101010101" pitchFamily="49" charset="-122"/>
                <a:ea typeface="楷体" panose="02010609060101010101" pitchFamily="49" charset="-122"/>
              </a:rPr>
              <a:t>芯片的地址范围为</a:t>
            </a:r>
            <a:r>
              <a:rPr lang="en-US" altLang="zh-CN" sz="2800" b="1" dirty="0">
                <a:latin typeface="楷体" panose="02010609060101010101" pitchFamily="49" charset="-122"/>
                <a:ea typeface="楷体" panose="02010609060101010101" pitchFamily="49" charset="-122"/>
              </a:rPr>
              <a:t>C0000H-C1FFFH</a:t>
            </a:r>
            <a:r>
              <a:rPr lang="zh-CN" altLang="en-US" sz="2800" b="1"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12708907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wipe(left)">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wipe(left)">
                                      <p:cBhvr>
                                        <p:cTn id="2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44</a:t>
            </a:fld>
            <a:endParaRPr lang="zh-CN" altLang="en-US"/>
          </a:p>
        </p:txBody>
      </p:sp>
      <p:pic>
        <p:nvPicPr>
          <p:cNvPr id="13" name="内容占位符 4">
            <a:extLst>
              <a:ext uri="{FF2B5EF4-FFF2-40B4-BE49-F238E27FC236}">
                <a16:creationId xmlns:a16="http://schemas.microsoft.com/office/drawing/2014/main" id="{9BDF9731-1CFB-4645-BE2C-94456A0171F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332"/>
          <a:stretch/>
        </p:blipFill>
        <p:spPr>
          <a:xfrm>
            <a:off x="596835" y="1384525"/>
            <a:ext cx="7968932" cy="4971826"/>
          </a:xfrm>
          <a:prstGeom prst="rect">
            <a:avLst/>
          </a:prstGeom>
        </p:spPr>
      </p:pic>
      <p:sp>
        <p:nvSpPr>
          <p:cNvPr id="14" name="Text Box 5">
            <a:extLst>
              <a:ext uri="{FF2B5EF4-FFF2-40B4-BE49-F238E27FC236}">
                <a16:creationId xmlns:a16="http://schemas.microsoft.com/office/drawing/2014/main" id="{9AB492D6-E1C7-462B-837E-0A7A0CEAA9CE}"/>
              </a:ext>
            </a:extLst>
          </p:cNvPr>
          <p:cNvSpPr txBox="1"/>
          <p:nvPr/>
        </p:nvSpPr>
        <p:spPr>
          <a:xfrm>
            <a:off x="200624" y="700562"/>
            <a:ext cx="2057401"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例</a:t>
            </a: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a:t>
            </a:r>
            <a:endParaRPr lang="en-US" altLang="zh-CN" sz="2800" b="1" dirty="0">
              <a:solidFill>
                <a:srgbClr val="0563C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211477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45</a:t>
            </a:fld>
            <a:endParaRPr lang="zh-CN" altLang="en-US"/>
          </a:p>
        </p:txBody>
      </p:sp>
      <p:sp>
        <p:nvSpPr>
          <p:cNvPr id="12" name="Text Box 5">
            <a:extLst>
              <a:ext uri="{FF2B5EF4-FFF2-40B4-BE49-F238E27FC236}">
                <a16:creationId xmlns:a16="http://schemas.microsoft.com/office/drawing/2014/main" id="{31FFD74E-7DB0-436D-BA91-3CA9B62AF936}"/>
              </a:ext>
            </a:extLst>
          </p:cNvPr>
          <p:cNvSpPr txBox="1"/>
          <p:nvPr/>
        </p:nvSpPr>
        <p:spPr>
          <a:xfrm>
            <a:off x="73624" y="829140"/>
            <a:ext cx="8867447" cy="3384581"/>
          </a:xfrm>
          <a:prstGeom prst="rect">
            <a:avLst/>
          </a:prstGeom>
          <a:noFill/>
          <a:ln w="9525">
            <a:noFill/>
          </a:ln>
        </p:spPr>
        <p:txBody>
          <a:bodyPr wrap="square" anchor="t">
            <a:spAutoFit/>
          </a:bodyPr>
          <a:lstStyle/>
          <a:p>
            <a:pPr>
              <a:lnSpc>
                <a:spcPct val="200000"/>
              </a:lnSpc>
            </a:pPr>
            <a:r>
              <a:rPr lang="zh-CN" altLang="en-US" sz="2800" b="1" dirty="0">
                <a:solidFill>
                  <a:schemeClr val="accent2"/>
                </a:solidFill>
                <a:latin typeface="楷体" panose="02010609060101010101" pitchFamily="49" charset="-122"/>
                <a:ea typeface="楷体" panose="02010609060101010101" pitchFamily="49" charset="-122"/>
              </a:rPr>
              <a:t>部分地址译码方式</a:t>
            </a:r>
            <a:endParaRPr lang="en-US" altLang="zh-CN" sz="2800" b="1" dirty="0">
              <a:solidFill>
                <a:schemeClr val="accent2"/>
              </a:solidFill>
              <a:latin typeface="楷体" panose="02010609060101010101" pitchFamily="49" charset="-122"/>
              <a:ea typeface="楷体" panose="02010609060101010101" pitchFamily="49" charset="-122"/>
            </a:endParaRPr>
          </a:p>
          <a:p>
            <a:pPr>
              <a:lnSpc>
                <a:spcPct val="200000"/>
              </a:lnSpc>
            </a:pPr>
            <a:r>
              <a:rPr lang="zh-CN" altLang="en-US" sz="2800" b="1" dirty="0">
                <a:latin typeface="楷体" panose="02010609060101010101" pitchFamily="49" charset="-122"/>
                <a:ea typeface="楷体" panose="02010609060101010101" pitchFamily="49" charset="-122"/>
              </a:rPr>
              <a:t>例</a:t>
            </a:r>
            <a:r>
              <a:rPr lang="en-US" altLang="zh-CN" sz="2800" b="1" dirty="0">
                <a:latin typeface="楷体" panose="02010609060101010101" pitchFamily="49" charset="-122"/>
                <a:ea typeface="楷体" panose="02010609060101010101" pitchFamily="49" charset="-122"/>
              </a:rPr>
              <a:t>2</a:t>
            </a:r>
            <a:r>
              <a:rPr lang="zh-CN" altLang="en-US" sz="2800" b="1" dirty="0">
                <a:latin typeface="楷体" panose="02010609060101010101" pitchFamily="49" charset="-122"/>
                <a:ea typeface="楷体" panose="02010609060101010101" pitchFamily="49" charset="-122"/>
              </a:rPr>
              <a:t>：一片</a:t>
            </a:r>
            <a:r>
              <a:rPr lang="en-US" altLang="zh-CN" sz="2800" b="1" dirty="0">
                <a:latin typeface="楷体" panose="02010609060101010101" pitchFamily="49" charset="-122"/>
                <a:ea typeface="楷体" panose="02010609060101010101" pitchFamily="49" charset="-122"/>
              </a:rPr>
              <a:t>SRAM6264</a:t>
            </a:r>
            <a:r>
              <a:rPr lang="zh-CN" altLang="en-US" sz="2800" b="1" dirty="0">
                <a:latin typeface="楷体" panose="02010609060101010101" pitchFamily="49" charset="-122"/>
                <a:ea typeface="楷体" panose="02010609060101010101" pitchFamily="49" charset="-122"/>
              </a:rPr>
              <a:t>芯片与</a:t>
            </a:r>
            <a:r>
              <a:rPr lang="en-US" altLang="zh-CN" sz="2800" b="1" dirty="0">
                <a:latin typeface="楷体" panose="02010609060101010101" pitchFamily="49" charset="-122"/>
                <a:ea typeface="楷体" panose="02010609060101010101" pitchFamily="49" charset="-122"/>
              </a:rPr>
              <a:t>8086 /8088</a:t>
            </a:r>
            <a:r>
              <a:rPr lang="zh-CN" altLang="en-US" sz="2800" b="1" dirty="0">
                <a:latin typeface="楷体" panose="02010609060101010101" pitchFamily="49" charset="-122"/>
                <a:ea typeface="楷体" panose="02010609060101010101" pitchFamily="49" charset="-122"/>
              </a:rPr>
              <a:t>系统</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地址总线为</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0</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19</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的连接图：其地址范围为哪些？（要求地址译码信号线使用</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19</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17</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15</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14</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13</a:t>
            </a:r>
            <a:r>
              <a:rPr lang="zh-CN" altLang="en-US" sz="2800" b="1"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12484565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46</a:t>
            </a:fld>
            <a:endParaRPr lang="zh-CN" altLang="en-US"/>
          </a:p>
        </p:txBody>
      </p:sp>
      <p:sp>
        <p:nvSpPr>
          <p:cNvPr id="14" name="Text Box 5">
            <a:extLst>
              <a:ext uri="{FF2B5EF4-FFF2-40B4-BE49-F238E27FC236}">
                <a16:creationId xmlns:a16="http://schemas.microsoft.com/office/drawing/2014/main" id="{9AB492D6-E1C7-462B-837E-0A7A0CEAA9CE}"/>
              </a:ext>
            </a:extLst>
          </p:cNvPr>
          <p:cNvSpPr txBox="1"/>
          <p:nvPr/>
        </p:nvSpPr>
        <p:spPr>
          <a:xfrm>
            <a:off x="200624" y="700562"/>
            <a:ext cx="2057401"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例</a:t>
            </a:r>
            <a:r>
              <a:rPr lang="en-US" altLang="zh-CN" sz="2800" b="1" dirty="0">
                <a:solidFill>
                  <a:srgbClr val="0563C1"/>
                </a:solidFill>
                <a:latin typeface="楷体" panose="02010609060101010101" pitchFamily="49" charset="-122"/>
                <a:ea typeface="楷体" panose="02010609060101010101" pitchFamily="49" charset="-122"/>
              </a:rPr>
              <a:t>2</a:t>
            </a:r>
            <a:r>
              <a:rPr lang="zh-CN" altLang="en-US" sz="2800" b="1" dirty="0">
                <a:solidFill>
                  <a:srgbClr val="0563C1"/>
                </a:solidFill>
                <a:latin typeface="楷体" panose="02010609060101010101" pitchFamily="49" charset="-122"/>
                <a:ea typeface="楷体" panose="02010609060101010101" pitchFamily="49" charset="-122"/>
              </a:rPr>
              <a:t>：</a:t>
            </a:r>
            <a:endParaRPr lang="en-US" altLang="zh-CN" sz="2800" b="1" dirty="0">
              <a:solidFill>
                <a:srgbClr val="0563C1"/>
              </a:solidFill>
              <a:latin typeface="楷体" panose="02010609060101010101" pitchFamily="49" charset="-122"/>
              <a:ea typeface="楷体" panose="02010609060101010101" pitchFamily="49" charset="-122"/>
            </a:endParaRPr>
          </a:p>
        </p:txBody>
      </p:sp>
      <p:pic>
        <p:nvPicPr>
          <p:cNvPr id="15" name="内容占位符 4">
            <a:extLst>
              <a:ext uri="{FF2B5EF4-FFF2-40B4-BE49-F238E27FC236}">
                <a16:creationId xmlns:a16="http://schemas.microsoft.com/office/drawing/2014/main" id="{178CB774-F21E-4F8F-8035-CCE543E90D0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5554"/>
          <a:stretch/>
        </p:blipFill>
        <p:spPr>
          <a:xfrm>
            <a:off x="900708" y="1317295"/>
            <a:ext cx="7342584" cy="5028050"/>
          </a:xfrm>
          <a:prstGeom prst="rect">
            <a:avLst/>
          </a:prstGeom>
        </p:spPr>
      </p:pic>
    </p:spTree>
    <p:extLst>
      <p:ext uri="{BB962C8B-B14F-4D97-AF65-F5344CB8AC3E}">
        <p14:creationId xmlns:p14="http://schemas.microsoft.com/office/powerpoint/2010/main" val="6500972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47</a:t>
            </a:fld>
            <a:endParaRPr lang="zh-CN" altLang="en-US"/>
          </a:p>
        </p:txBody>
      </p:sp>
      <mc:AlternateContent xmlns:mc="http://schemas.openxmlformats.org/markup-compatibility/2006" xmlns:a14="http://schemas.microsoft.com/office/drawing/2010/main">
        <mc:Choice Requires="a14">
          <p:sp>
            <p:nvSpPr>
              <p:cNvPr id="12" name="Text Box 5">
                <a:extLst>
                  <a:ext uri="{FF2B5EF4-FFF2-40B4-BE49-F238E27FC236}">
                    <a16:creationId xmlns:a16="http://schemas.microsoft.com/office/drawing/2014/main" id="{31FFD74E-7DB0-436D-BA91-3CA9B62AF936}"/>
                  </a:ext>
                </a:extLst>
              </p:cNvPr>
              <p:cNvSpPr txBox="1"/>
              <p:nvPr/>
            </p:nvSpPr>
            <p:spPr>
              <a:xfrm>
                <a:off x="138276" y="976144"/>
                <a:ext cx="8867447" cy="5180264"/>
              </a:xfrm>
              <a:prstGeom prst="rect">
                <a:avLst/>
              </a:prstGeom>
              <a:noFill/>
              <a:ln w="9525">
                <a:noFill/>
              </a:ln>
            </p:spPr>
            <p:txBody>
              <a:bodyPr wrap="square" anchor="t">
                <a:spAutoFit/>
              </a:bodyPr>
              <a:lstStyle/>
              <a:p>
                <a:pPr>
                  <a:lnSpc>
                    <a:spcPct val="150000"/>
                  </a:lnSpc>
                </a:pPr>
                <a:r>
                  <a:rPr lang="zh-CN" altLang="en-US" sz="2800" b="1" dirty="0">
                    <a:solidFill>
                      <a:schemeClr val="accent2"/>
                    </a:solidFill>
                    <a:latin typeface="楷体" panose="02010609060101010101" pitchFamily="49" charset="-122"/>
                    <a:ea typeface="楷体" panose="02010609060101010101" pitchFamily="49" charset="-122"/>
                  </a:rPr>
                  <a:t>全地址译码</a:t>
                </a:r>
                <a:r>
                  <a:rPr lang="en-US" altLang="zh-CN" sz="2800" b="1" dirty="0">
                    <a:solidFill>
                      <a:schemeClr val="accent2"/>
                    </a:solidFill>
                    <a:latin typeface="楷体" panose="02010609060101010101" pitchFamily="49" charset="-122"/>
                    <a:ea typeface="楷体" panose="02010609060101010101" pitchFamily="49" charset="-122"/>
                  </a:rPr>
                  <a:t>/</a:t>
                </a:r>
                <a:r>
                  <a:rPr lang="zh-CN" altLang="en-US" sz="2800" b="1" dirty="0">
                    <a:solidFill>
                      <a:schemeClr val="accent2"/>
                    </a:solidFill>
                    <a:latin typeface="楷体" panose="02010609060101010101" pitchFamily="49" charset="-122"/>
                    <a:ea typeface="楷体" panose="02010609060101010101" pitchFamily="49" charset="-122"/>
                  </a:rPr>
                  <a:t>部分地址译码方式</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例</a:t>
                </a:r>
                <a:r>
                  <a:rPr lang="en-US" altLang="zh-CN" sz="2800" b="1" dirty="0">
                    <a:latin typeface="楷体" panose="02010609060101010101" pitchFamily="49" charset="-122"/>
                    <a:ea typeface="楷体" panose="02010609060101010101" pitchFamily="49" charset="-122"/>
                  </a:rPr>
                  <a:t>3</a:t>
                </a:r>
                <a:r>
                  <a:rPr lang="zh-CN" altLang="en-US" sz="2800" b="1" dirty="0">
                    <a:latin typeface="楷体" panose="02010609060101010101" pitchFamily="49" charset="-122"/>
                    <a:ea typeface="楷体" panose="02010609060101010101" pitchFamily="49" charset="-122"/>
                  </a:rPr>
                  <a:t>：用</a:t>
                </a:r>
                <a:r>
                  <a:rPr lang="en-US" altLang="zh-CN" sz="2800" b="1" dirty="0">
                    <a:latin typeface="楷体" panose="02010609060101010101" pitchFamily="49" charset="-122"/>
                    <a:ea typeface="楷体" panose="02010609060101010101" pitchFamily="49" charset="-122"/>
                  </a:rPr>
                  <a:t>SRAM6116</a:t>
                </a:r>
                <a:r>
                  <a:rPr lang="zh-CN" altLang="en-US" sz="2800" b="1" dirty="0">
                    <a:latin typeface="楷体" panose="02010609060101010101" pitchFamily="49" charset="-122"/>
                    <a:ea typeface="楷体" panose="02010609060101010101" pitchFamily="49" charset="-122"/>
                  </a:rPr>
                  <a:t>芯片构成范围在</a:t>
                </a:r>
                <a:endParaRPr lang="en-US" altLang="zh-CN" sz="2800" b="1" dirty="0">
                  <a:latin typeface="楷体" panose="02010609060101010101" pitchFamily="49" charset="-122"/>
                  <a:ea typeface="楷体" panose="02010609060101010101" pitchFamily="49" charset="-122"/>
                </a:endParaRPr>
              </a:p>
              <a:p>
                <a:pPr>
                  <a:lnSpc>
                    <a:spcPct val="150000"/>
                  </a:lnSpc>
                </a:pPr>
                <a:r>
                  <a:rPr lang="en-US" altLang="zh-CN" sz="2800" b="1" dirty="0">
                    <a:latin typeface="楷体" panose="02010609060101010101" pitchFamily="49" charset="-122"/>
                    <a:ea typeface="楷体" panose="02010609060101010101" pitchFamily="49" charset="-122"/>
                  </a:rPr>
                  <a:t>78000H—78FFFH</a:t>
                </a:r>
                <a:r>
                  <a:rPr lang="zh-CN" altLang="en-US" sz="2800" b="1" dirty="0">
                    <a:latin typeface="楷体" panose="02010609060101010101" pitchFamily="49" charset="-122"/>
                    <a:ea typeface="楷体" panose="02010609060101010101" pitchFamily="49" charset="-122"/>
                  </a:rPr>
                  <a:t>之间的一个</a:t>
                </a:r>
                <a:r>
                  <a:rPr lang="en-US" altLang="zh-CN" sz="2800" b="1" dirty="0">
                    <a:latin typeface="楷体" panose="02010609060101010101" pitchFamily="49" charset="-122"/>
                    <a:ea typeface="楷体" panose="02010609060101010101" pitchFamily="49" charset="-122"/>
                  </a:rPr>
                  <a:t>4KB</a:t>
                </a:r>
                <a:r>
                  <a:rPr lang="zh-CN" altLang="en-US" sz="2800" b="1" dirty="0">
                    <a:latin typeface="楷体" panose="02010609060101010101" pitchFamily="49" charset="-122"/>
                    <a:ea typeface="楷体" panose="02010609060101010101" pitchFamily="49" charset="-122"/>
                  </a:rPr>
                  <a:t>存储器。</a:t>
                </a:r>
              </a:p>
              <a:p>
                <a:pPr>
                  <a:lnSpc>
                    <a:spcPct val="150000"/>
                  </a:lnSpc>
                </a:pPr>
                <a:r>
                  <a:rPr lang="en-US" altLang="zh-CN" sz="2800" b="1" dirty="0">
                    <a:latin typeface="楷体" panose="02010609060101010101" pitchFamily="49" charset="-122"/>
                    <a:ea typeface="楷体" panose="02010609060101010101" pitchFamily="49" charset="-122"/>
                  </a:rPr>
                  <a:t>SRAM6116</a:t>
                </a:r>
                <a:r>
                  <a:rPr lang="zh-CN" altLang="en-US" sz="2800" b="1" dirty="0">
                    <a:latin typeface="楷体" panose="02010609060101010101" pitchFamily="49" charset="-122"/>
                    <a:ea typeface="楷体" panose="02010609060101010101" pitchFamily="49" charset="-122"/>
                  </a:rPr>
                  <a:t>芯片是</a:t>
                </a:r>
                <a:r>
                  <a:rPr lang="en-US" altLang="zh-CN" sz="2800" b="1" dirty="0">
                    <a:latin typeface="楷体" panose="02010609060101010101" pitchFamily="49" charset="-122"/>
                    <a:ea typeface="楷体" panose="02010609060101010101" pitchFamily="49" charset="-122"/>
                  </a:rPr>
                  <a:t>2K×8b</a:t>
                </a:r>
                <a:r>
                  <a:rPr lang="zh-CN" altLang="en-US" sz="2800" b="1" dirty="0">
                    <a:latin typeface="楷体" panose="02010609060101010101" pitchFamily="49" charset="-122"/>
                    <a:ea typeface="楷体" panose="02010609060101010101" pitchFamily="49" charset="-122"/>
                  </a:rPr>
                  <a:t>的存储芯片，</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具有</a:t>
                </a:r>
                <a:r>
                  <a:rPr lang="en-US" altLang="zh-CN" sz="2800" b="1" dirty="0">
                    <a:latin typeface="楷体" panose="02010609060101010101" pitchFamily="49" charset="-122"/>
                    <a:ea typeface="楷体" panose="02010609060101010101" pitchFamily="49" charset="-122"/>
                  </a:rPr>
                  <a:t>11</a:t>
                </a:r>
                <a:r>
                  <a:rPr lang="zh-CN" altLang="en-US" sz="2800" b="1" dirty="0">
                    <a:latin typeface="楷体" panose="02010609060101010101" pitchFamily="49" charset="-122"/>
                    <a:ea typeface="楷体" panose="02010609060101010101" pitchFamily="49" charset="-122"/>
                  </a:rPr>
                  <a:t>根地址线（</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0</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10</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a:lnSpc>
                    <a:spcPct val="150000"/>
                  </a:lnSpc>
                </a:pPr>
                <a:r>
                  <a:rPr lang="en-US" altLang="zh-CN" sz="2800" b="1" dirty="0">
                    <a:latin typeface="楷体" panose="02010609060101010101" pitchFamily="49" charset="-122"/>
                    <a:ea typeface="楷体" panose="02010609060101010101" pitchFamily="49" charset="-122"/>
                  </a:rPr>
                  <a:t>8</a:t>
                </a:r>
                <a:r>
                  <a:rPr lang="zh-CN" altLang="en-US" sz="2800" b="1" dirty="0">
                    <a:latin typeface="楷体" panose="02010609060101010101" pitchFamily="49" charset="-122"/>
                    <a:ea typeface="楷体" panose="02010609060101010101" pitchFamily="49" charset="-122"/>
                  </a:rPr>
                  <a:t>根数据线（</a:t>
                </a:r>
                <a:r>
                  <a:rPr lang="en-US" altLang="zh-CN" sz="2800" b="1" dirty="0">
                    <a:latin typeface="楷体" panose="02010609060101010101" pitchFamily="49" charset="-122"/>
                    <a:ea typeface="楷体" panose="02010609060101010101" pitchFamily="49" charset="-122"/>
                  </a:rPr>
                  <a:t>D</a:t>
                </a:r>
                <a:r>
                  <a:rPr lang="en-US" altLang="zh-CN" sz="2800" b="1" baseline="-25000" dirty="0">
                    <a:latin typeface="楷体" panose="02010609060101010101" pitchFamily="49" charset="-122"/>
                    <a:ea typeface="楷体" panose="02010609060101010101" pitchFamily="49" charset="-122"/>
                  </a:rPr>
                  <a:t>0</a:t>
                </a:r>
                <a:r>
                  <a:rPr lang="en-US" altLang="zh-CN" sz="2800" b="1" dirty="0">
                    <a:latin typeface="楷体" panose="02010609060101010101" pitchFamily="49" charset="-122"/>
                    <a:ea typeface="楷体" panose="02010609060101010101" pitchFamily="49" charset="-122"/>
                  </a:rPr>
                  <a:t>-D</a:t>
                </a:r>
                <a:r>
                  <a:rPr lang="en-US" altLang="zh-CN" sz="2800" b="1" baseline="-25000" dirty="0">
                    <a:latin typeface="楷体" panose="02010609060101010101" pitchFamily="49" charset="-122"/>
                    <a:ea typeface="楷体" panose="02010609060101010101" pitchFamily="49" charset="-122"/>
                  </a:rPr>
                  <a:t>7</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a:lnSpc>
                    <a:spcPct val="150000"/>
                  </a:lnSpc>
                </a:pP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rPr>
                        </m:ctrlPr>
                      </m:accPr>
                      <m:e>
                        <m:r>
                          <a:rPr lang="en-US" altLang="zh-CN" sz="2800" b="1" i="1">
                            <a:latin typeface="Cambria Math" panose="02040503050406030204" pitchFamily="18" charset="0"/>
                            <a:ea typeface="楷体" panose="02010609060101010101" pitchFamily="49" charset="-122"/>
                          </a:rPr>
                          <m:t>𝑶𝑬</m:t>
                        </m:r>
                      </m:e>
                    </m:acc>
                  </m:oMath>
                </a14:m>
                <a:r>
                  <a:rPr lang="zh-CN" altLang="en-US" sz="2800" b="1" dirty="0">
                    <a:latin typeface="楷体" panose="02010609060101010101" pitchFamily="49" charset="-122"/>
                    <a:ea typeface="楷体" panose="02010609060101010101" pitchFamily="49" charset="-122"/>
                  </a:rPr>
                  <a:t>是读允许线</a:t>
                </a:r>
                <a:r>
                  <a:rPr lang="en-US" altLang="zh-CN" sz="2800" b="1" dirty="0">
                    <a:latin typeface="楷体" panose="02010609060101010101" pitchFamily="49" charset="-122"/>
                    <a:ea typeface="楷体" panose="02010609060101010101" pitchFamily="49" charset="-122"/>
                  </a:rPr>
                  <a:t>;R</a:t>
                </a:r>
                <a:r>
                  <a:rPr lang="en-US" altLang="zh-CN" sz="2800" b="1" dirty="0">
                    <a:ea typeface="楷体" panose="02010609060101010101" pitchFamily="49" charset="-122"/>
                  </a:rPr>
                  <a:t> </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rPr>
                        </m:ctrlPr>
                      </m:accPr>
                      <m:e>
                        <m:r>
                          <a:rPr lang="en-US" altLang="zh-CN" sz="2800" b="1" i="1">
                            <a:latin typeface="Cambria Math" panose="02040503050406030204" pitchFamily="18" charset="0"/>
                            <a:ea typeface="楷体" panose="02010609060101010101" pitchFamily="49" charset="-122"/>
                          </a:rPr>
                          <m:t>𝑾</m:t>
                        </m:r>
                      </m:e>
                    </m:acc>
                  </m:oMath>
                </a14:m>
                <a:r>
                  <a:rPr lang="zh-CN" altLang="en-US" sz="2800" b="1" dirty="0">
                    <a:latin typeface="楷体" panose="02010609060101010101" pitchFamily="49" charset="-122"/>
                    <a:ea typeface="楷体" panose="02010609060101010101" pitchFamily="49" charset="-122"/>
                  </a:rPr>
                  <a:t>是写允许线</a:t>
                </a:r>
                <a:r>
                  <a:rPr lang="en-US" altLang="zh-CN" sz="2800" b="1" dirty="0">
                    <a:latin typeface="楷体" panose="02010609060101010101" pitchFamily="49" charset="-122"/>
                    <a:ea typeface="楷体" panose="02010609060101010101" pitchFamily="49" charset="-122"/>
                  </a:rPr>
                  <a:t>.</a:t>
                </a:r>
              </a:p>
              <a:p>
                <a:pPr>
                  <a:lnSpc>
                    <a:spcPct val="150000"/>
                  </a:lnSpc>
                </a:pPr>
                <a:r>
                  <a:rPr lang="zh-CN" altLang="en-US" sz="2800" b="1" dirty="0">
                    <a:latin typeface="楷体" panose="02010609060101010101" pitchFamily="49" charset="-122"/>
                    <a:ea typeface="楷体" panose="02010609060101010101" pitchFamily="49" charset="-122"/>
                  </a:rPr>
                  <a:t>片选信号</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rPr>
                        </m:ctrlPr>
                      </m:accPr>
                      <m:e>
                        <m:r>
                          <a:rPr lang="en-US" altLang="zh-CN" sz="2800" b="1" i="1">
                            <a:latin typeface="Cambria Math" panose="02040503050406030204" pitchFamily="18" charset="0"/>
                            <a:ea typeface="楷体" panose="02010609060101010101" pitchFamily="49" charset="-122"/>
                          </a:rPr>
                          <m:t>𝑪𝑺</m:t>
                        </m:r>
                      </m:e>
                    </m:acc>
                    <m:r>
                      <a:rPr lang="en-US" altLang="zh-CN" sz="2800" b="1" i="1">
                        <a:latin typeface="Cambria Math" panose="02040503050406030204" pitchFamily="18" charset="0"/>
                        <a:ea typeface="楷体" panose="02010609060101010101" pitchFamily="49" charset="-122"/>
                      </a:rPr>
                      <m:t> </m:t>
                    </m:r>
                  </m:oMath>
                </a14:m>
                <a:r>
                  <a:rPr lang="zh-CN" altLang="en-US" sz="2800" b="1" dirty="0">
                    <a:latin typeface="楷体" panose="02010609060101010101" pitchFamily="49" charset="-122"/>
                    <a:ea typeface="楷体" panose="02010609060101010101" pitchFamily="49" charset="-122"/>
                  </a:rPr>
                  <a:t>。</a:t>
                </a:r>
              </a:p>
            </p:txBody>
          </p:sp>
        </mc:Choice>
        <mc:Fallback xmlns="">
          <p:sp>
            <p:nvSpPr>
              <p:cNvPr id="12" name="Text Box 5">
                <a:extLst>
                  <a:ext uri="{FF2B5EF4-FFF2-40B4-BE49-F238E27FC236}">
                    <a16:creationId xmlns:a16="http://schemas.microsoft.com/office/drawing/2014/main" id="{31FFD74E-7DB0-436D-BA91-3CA9B62AF936}"/>
                  </a:ext>
                </a:extLst>
              </p:cNvPr>
              <p:cNvSpPr txBox="1">
                <a:spLocks noRot="1" noChangeAspect="1" noMove="1" noResize="1" noEditPoints="1" noAdjustHandles="1" noChangeArrowheads="1" noChangeShapeType="1" noTextEdit="1"/>
              </p:cNvSpPr>
              <p:nvPr/>
            </p:nvSpPr>
            <p:spPr>
              <a:xfrm>
                <a:off x="138276" y="976144"/>
                <a:ext cx="8867447" cy="5180264"/>
              </a:xfrm>
              <a:prstGeom prst="rect">
                <a:avLst/>
              </a:prstGeom>
              <a:blipFill>
                <a:blip r:embed="rId5"/>
                <a:stretch>
                  <a:fillRect l="-1444" b="-2000"/>
                </a:stretch>
              </a:blipFill>
              <a:ln w="9525">
                <a:noFill/>
              </a:ln>
            </p:spPr>
            <p:txBody>
              <a:bodyPr/>
              <a:lstStyle/>
              <a:p>
                <a:r>
                  <a:rPr lang="zh-CN" altLang="en-US">
                    <a:noFill/>
                  </a:rPr>
                  <a:t> </a:t>
                </a:r>
              </a:p>
            </p:txBody>
          </p:sp>
        </mc:Fallback>
      </mc:AlternateContent>
      <p:pic>
        <p:nvPicPr>
          <p:cNvPr id="13" name="内容占位符 6">
            <a:extLst>
              <a:ext uri="{FF2B5EF4-FFF2-40B4-BE49-F238E27FC236}">
                <a16:creationId xmlns:a16="http://schemas.microsoft.com/office/drawing/2014/main" id="{2151E99A-DE12-433E-904C-9A4CE6310C3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2977" t="1910" r="19402" b="10882"/>
          <a:stretch/>
        </p:blipFill>
        <p:spPr>
          <a:xfrm>
            <a:off x="6319594" y="934458"/>
            <a:ext cx="2631519" cy="3616518"/>
          </a:xfrm>
          <a:prstGeom prst="rect">
            <a:avLst/>
          </a:prstGeom>
        </p:spPr>
      </p:pic>
    </p:spTree>
    <p:extLst>
      <p:ext uri="{BB962C8B-B14F-4D97-AF65-F5344CB8AC3E}">
        <p14:creationId xmlns:p14="http://schemas.microsoft.com/office/powerpoint/2010/main" val="35629938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wipe(left)">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wipe(left)">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wipe(left)">
                                      <p:cBhvr>
                                        <p:cTn id="32" dur="500"/>
                                        <p:tgtEl>
                                          <p:spTgt spid="1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Effect transition="in" filter="wipe(left)">
                                      <p:cBhvr>
                                        <p:cTn id="37" dur="500"/>
                                        <p:tgtEl>
                                          <p:spTgt spid="1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
                                            <p:txEl>
                                              <p:pRg st="7" end="7"/>
                                            </p:txEl>
                                          </p:spTgt>
                                        </p:tgtEl>
                                        <p:attrNameLst>
                                          <p:attrName>style.visibility</p:attrName>
                                        </p:attrNameLst>
                                      </p:cBhvr>
                                      <p:to>
                                        <p:strVal val="visible"/>
                                      </p:to>
                                    </p:set>
                                    <p:animEffect transition="in" filter="wipe(left)">
                                      <p:cBhvr>
                                        <p:cTn id="42" dur="500"/>
                                        <p:tgtEl>
                                          <p:spTgt spid="1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fltVal val="0"/>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animEffect transition="in" filter="fade">
                                      <p:cBhvr>
                                        <p:cTn id="4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48</a:t>
            </a:fld>
            <a:endParaRPr lang="zh-CN" altLang="en-US"/>
          </a:p>
        </p:txBody>
      </p:sp>
      <p:sp>
        <p:nvSpPr>
          <p:cNvPr id="14" name="Text Box 5">
            <a:extLst>
              <a:ext uri="{FF2B5EF4-FFF2-40B4-BE49-F238E27FC236}">
                <a16:creationId xmlns:a16="http://schemas.microsoft.com/office/drawing/2014/main" id="{9AB492D6-E1C7-462B-837E-0A7A0CEAA9CE}"/>
              </a:ext>
            </a:extLst>
          </p:cNvPr>
          <p:cNvSpPr txBox="1"/>
          <p:nvPr/>
        </p:nvSpPr>
        <p:spPr>
          <a:xfrm>
            <a:off x="200624" y="700562"/>
            <a:ext cx="2057401"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例</a:t>
            </a:r>
            <a:r>
              <a:rPr lang="en-US" altLang="zh-CN" sz="2800" b="1" dirty="0">
                <a:solidFill>
                  <a:srgbClr val="0563C1"/>
                </a:solidFill>
                <a:latin typeface="楷体" panose="02010609060101010101" pitchFamily="49" charset="-122"/>
                <a:ea typeface="楷体" panose="02010609060101010101" pitchFamily="49" charset="-122"/>
              </a:rPr>
              <a:t>3</a:t>
            </a:r>
            <a:r>
              <a:rPr lang="zh-CN" altLang="en-US" sz="2800" b="1" dirty="0">
                <a:solidFill>
                  <a:srgbClr val="0563C1"/>
                </a:solidFill>
                <a:latin typeface="楷体" panose="02010609060101010101" pitchFamily="49" charset="-122"/>
                <a:ea typeface="楷体" panose="02010609060101010101" pitchFamily="49" charset="-122"/>
              </a:rPr>
              <a:t>：</a:t>
            </a:r>
            <a:endParaRPr lang="en-US" altLang="zh-CN" sz="2800" b="1" dirty="0">
              <a:solidFill>
                <a:srgbClr val="0563C1"/>
              </a:solidFill>
              <a:latin typeface="楷体" panose="02010609060101010101" pitchFamily="49" charset="-122"/>
              <a:ea typeface="楷体" panose="02010609060101010101" pitchFamily="49" charset="-122"/>
            </a:endParaRPr>
          </a:p>
        </p:txBody>
      </p:sp>
      <p:pic>
        <p:nvPicPr>
          <p:cNvPr id="13" name="内容占位符 4">
            <a:extLst>
              <a:ext uri="{FF2B5EF4-FFF2-40B4-BE49-F238E27FC236}">
                <a16:creationId xmlns:a16="http://schemas.microsoft.com/office/drawing/2014/main" id="{B2F443DB-C93B-4D8C-9440-0DF99264566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4183"/>
          <a:stretch/>
        </p:blipFill>
        <p:spPr>
          <a:xfrm>
            <a:off x="2734046" y="841612"/>
            <a:ext cx="4073154" cy="5586471"/>
          </a:xfrm>
          <a:prstGeom prst="rect">
            <a:avLst/>
          </a:prstGeom>
        </p:spPr>
      </p:pic>
    </p:spTree>
    <p:extLst>
      <p:ext uri="{BB962C8B-B14F-4D97-AF65-F5344CB8AC3E}">
        <p14:creationId xmlns:p14="http://schemas.microsoft.com/office/powerpoint/2010/main" val="12962233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三、动态存储器的刷新</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49</a:t>
            </a:fld>
            <a:endParaRPr lang="zh-CN" altLang="en-US"/>
          </a:p>
        </p:txBody>
      </p:sp>
      <p:sp>
        <p:nvSpPr>
          <p:cNvPr id="14" name="Text Box 5">
            <a:extLst>
              <a:ext uri="{FF2B5EF4-FFF2-40B4-BE49-F238E27FC236}">
                <a16:creationId xmlns:a16="http://schemas.microsoft.com/office/drawing/2014/main" id="{9AB492D6-E1C7-462B-837E-0A7A0CEAA9CE}"/>
              </a:ext>
            </a:extLst>
          </p:cNvPr>
          <p:cNvSpPr txBox="1"/>
          <p:nvPr/>
        </p:nvSpPr>
        <p:spPr>
          <a:xfrm>
            <a:off x="238724" y="767079"/>
            <a:ext cx="8587776" cy="5808321"/>
          </a:xfrm>
          <a:prstGeom prst="rect">
            <a:avLst/>
          </a:prstGeom>
          <a:noFill/>
          <a:ln w="9525">
            <a:noFill/>
          </a:ln>
        </p:spPr>
        <p:txBody>
          <a:bodyPr wrap="square" anchor="t">
            <a:spAutoFit/>
          </a:bodyPr>
          <a:lstStyle/>
          <a:p>
            <a:pPr>
              <a:lnSpc>
                <a:spcPct val="150000"/>
              </a:lnSpc>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、刷新定义与原因</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50000"/>
              </a:lnSpc>
            </a:pPr>
            <a:r>
              <a:rPr lang="zh-CN" altLang="en-US" sz="2800" b="1" dirty="0">
                <a:solidFill>
                  <a:schemeClr val="accent2"/>
                </a:solidFill>
                <a:latin typeface="楷体" panose="02010609060101010101" pitchFamily="49" charset="-122"/>
                <a:ea typeface="楷体" panose="02010609060101010101" pitchFamily="49" charset="-122"/>
              </a:rPr>
              <a:t>定义</a:t>
            </a:r>
            <a:r>
              <a:rPr lang="zh-CN" altLang="en-US" sz="2800" b="1" dirty="0">
                <a:latin typeface="楷体" panose="02010609060101010101" pitchFamily="49" charset="-122"/>
                <a:ea typeface="楷体" panose="02010609060101010101" pitchFamily="49" charset="-122"/>
              </a:rPr>
              <a:t>：定期向电容补充电荷</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刷新</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50000"/>
              </a:lnSpc>
            </a:pPr>
            <a:r>
              <a:rPr lang="zh-CN" altLang="en-US" sz="2800" b="1" dirty="0">
                <a:solidFill>
                  <a:schemeClr val="accent2"/>
                </a:solidFill>
                <a:latin typeface="楷体" panose="02010609060101010101" pitchFamily="49" charset="-122"/>
                <a:ea typeface="楷体" panose="02010609060101010101" pitchFamily="49" charset="-122"/>
              </a:rPr>
              <a:t>原因</a:t>
            </a:r>
            <a:r>
              <a:rPr lang="zh-CN" altLang="en-US" sz="2800" b="1" dirty="0">
                <a:latin typeface="楷体" panose="02010609060101010101" pitchFamily="49" charset="-122"/>
                <a:ea typeface="楷体" panose="02010609060101010101" pitchFamily="49" charset="-122"/>
              </a:rPr>
              <a:t>：动态存储器依靠电容电荷存储信息。平时无电</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源供电，时间一长电容电荷会泄放，需定期向</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电容补充电荷，以保持信息不变。</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solidFill>
                  <a:schemeClr val="accent2"/>
                </a:solidFill>
                <a:latin typeface="楷体" panose="02010609060101010101" pitchFamily="49" charset="-122"/>
                <a:ea typeface="楷体" panose="02010609060101010101" pitchFamily="49" charset="-122"/>
              </a:rPr>
              <a:t>刷新与重写的区别：</a:t>
            </a:r>
            <a:endParaRPr lang="en-US" altLang="zh-CN" sz="2800" b="1" dirty="0">
              <a:solidFill>
                <a:schemeClr val="accent2"/>
              </a:solidFill>
              <a:latin typeface="楷体" panose="02010609060101010101" pitchFamily="49" charset="-122"/>
              <a:ea typeface="楷体" panose="02010609060101010101" pitchFamily="49" charset="-122"/>
            </a:endParaRPr>
          </a:p>
          <a:p>
            <a:pPr>
              <a:lnSpc>
                <a:spcPct val="150000"/>
              </a:lnSpc>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刷新：</a:t>
            </a:r>
            <a:r>
              <a:rPr lang="zh-CN" altLang="en-US" sz="2800" b="1" dirty="0">
                <a:solidFill>
                  <a:schemeClr val="accent6">
                    <a:lumMod val="75000"/>
                  </a:schemeClr>
                </a:solidFill>
                <a:latin typeface="楷体" panose="02010609060101010101" pitchFamily="49" charset="-122"/>
                <a:ea typeface="楷体" panose="02010609060101010101" pitchFamily="49" charset="-122"/>
              </a:rPr>
              <a:t>非破坏性读出</a:t>
            </a:r>
            <a:r>
              <a:rPr lang="zh-CN" altLang="en-US" sz="2800" b="1" dirty="0">
                <a:latin typeface="楷体" panose="02010609060101010101" pitchFamily="49" charset="-122"/>
                <a:ea typeface="楷体" panose="02010609060101010101" pitchFamily="49" charset="-122"/>
              </a:rPr>
              <a:t>的动态</a:t>
            </a:r>
            <a:r>
              <a:rPr lang="en-US" altLang="zh-CN" sz="2800" b="1" dirty="0">
                <a:latin typeface="楷体" panose="02010609060101010101" pitchFamily="49" charset="-122"/>
                <a:ea typeface="楷体" panose="02010609060101010101" pitchFamily="49" charset="-122"/>
              </a:rPr>
              <a:t>M</a:t>
            </a:r>
            <a:r>
              <a:rPr lang="zh-CN" altLang="en-US" sz="2800" b="1" dirty="0">
                <a:latin typeface="楷体" panose="02010609060101010101" pitchFamily="49" charset="-122"/>
                <a:ea typeface="楷体" panose="02010609060101010101" pitchFamily="49" charset="-122"/>
              </a:rPr>
              <a:t>，需补充电荷以保持原来的信息。</a:t>
            </a:r>
          </a:p>
          <a:p>
            <a:pPr>
              <a:lnSpc>
                <a:spcPct val="150000"/>
              </a:lnSpc>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重写：</a:t>
            </a:r>
            <a:r>
              <a:rPr lang="zh-CN" altLang="en-US" sz="2800" b="1" dirty="0">
                <a:solidFill>
                  <a:schemeClr val="accent6">
                    <a:lumMod val="75000"/>
                  </a:schemeClr>
                </a:solidFill>
                <a:latin typeface="楷体" panose="02010609060101010101" pitchFamily="49" charset="-122"/>
                <a:ea typeface="楷体" panose="02010609060101010101" pitchFamily="49" charset="-122"/>
              </a:rPr>
              <a:t>破坏性读出</a:t>
            </a:r>
            <a:r>
              <a:rPr lang="zh-CN" altLang="en-US" sz="2800" b="1" dirty="0">
                <a:latin typeface="楷体" panose="02010609060101010101" pitchFamily="49" charset="-122"/>
                <a:ea typeface="楷体" panose="02010609060101010101" pitchFamily="49" charset="-122"/>
              </a:rPr>
              <a:t>后重写，以恢复原来的信息。</a:t>
            </a:r>
          </a:p>
        </p:txBody>
      </p:sp>
    </p:spTree>
    <p:extLst>
      <p:ext uri="{BB962C8B-B14F-4D97-AF65-F5344CB8AC3E}">
        <p14:creationId xmlns:p14="http://schemas.microsoft.com/office/powerpoint/2010/main" val="19825448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left)">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left)">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wipe(left)">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wipe(left)">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wipe(left)">
                                      <p:cBhvr>
                                        <p:cTn id="32"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一、主存储器的逻辑设计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5</a:t>
            </a:fld>
            <a:endParaRPr lang="zh-CN" altLang="en-US"/>
          </a:p>
        </p:txBody>
      </p:sp>
      <p:sp>
        <p:nvSpPr>
          <p:cNvPr id="35" name="Text Box 5"/>
          <p:cNvSpPr txBox="1"/>
          <p:nvPr/>
        </p:nvSpPr>
        <p:spPr>
          <a:xfrm>
            <a:off x="201647" y="745682"/>
            <a:ext cx="8867447" cy="5808321"/>
          </a:xfrm>
          <a:prstGeom prst="rect">
            <a:avLst/>
          </a:prstGeom>
          <a:noFill/>
          <a:ln w="9525">
            <a:noFill/>
          </a:ln>
        </p:spPr>
        <p:txBody>
          <a:bodyPr wrap="square" anchor="t">
            <a:spAutoFit/>
          </a:bodyPr>
          <a:lstStyle/>
          <a:p>
            <a:pPr>
              <a:lnSpc>
                <a:spcPct val="150000"/>
              </a:lnSpc>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、设计主存时，需要注意两点：</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50000"/>
              </a:lnSpc>
            </a:pP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）需先明确所要求的</a:t>
            </a:r>
            <a:r>
              <a:rPr lang="zh-CN" altLang="en-US" sz="2800" b="1" dirty="0">
                <a:solidFill>
                  <a:schemeClr val="accent2"/>
                </a:solidFill>
                <a:latin typeface="楷体" panose="02010609060101010101" pitchFamily="49" charset="-122"/>
                <a:ea typeface="楷体" panose="02010609060101010101" pitchFamily="49" charset="-122"/>
              </a:rPr>
              <a:t>总容量</a:t>
            </a:r>
            <a:r>
              <a:rPr lang="zh-CN" altLang="en-US" sz="2800" b="1" dirty="0">
                <a:latin typeface="楷体" panose="02010609060101010101" pitchFamily="49" charset="-122"/>
                <a:ea typeface="楷体" panose="02010609060101010101" pitchFamily="49" charset="-122"/>
              </a:rPr>
              <a:t>这一技术指标，即字数</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位数。字数指可编址单元数，常简称单元数；位数指每个编址单元的位数。模型机中，采用主存按字节编址，那么每个编址单元有</a:t>
            </a:r>
            <a:r>
              <a:rPr lang="en-US" altLang="zh-CN" sz="2800" b="1" dirty="0">
                <a:latin typeface="楷体" panose="02010609060101010101" pitchFamily="49" charset="-122"/>
                <a:ea typeface="楷体" panose="02010609060101010101" pitchFamily="49" charset="-122"/>
              </a:rPr>
              <a:t>8</a:t>
            </a:r>
            <a:r>
              <a:rPr lang="zh-CN" altLang="en-US" sz="2800" b="1" dirty="0">
                <a:latin typeface="楷体" panose="02010609060101010101" pitchFamily="49" charset="-122"/>
                <a:ea typeface="楷体" panose="02010609060101010101" pitchFamily="49" charset="-122"/>
              </a:rPr>
              <a:t>位</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一个字节</a:t>
            </a:r>
            <a:r>
              <a:rPr lang="en-US" altLang="zh-CN" sz="2800" b="1" dirty="0">
                <a:latin typeface="楷体" panose="02010609060101010101" pitchFamily="49" charset="-122"/>
                <a:ea typeface="楷体" panose="02010609060101010101" pitchFamily="49" charset="-122"/>
              </a:rPr>
              <a:t>)</a:t>
            </a:r>
          </a:p>
          <a:p>
            <a:pPr>
              <a:lnSpc>
                <a:spcPct val="150000"/>
              </a:lnSpc>
            </a:pPr>
            <a:r>
              <a:rPr lang="en-US" altLang="zh-CN" sz="2800" b="1" dirty="0">
                <a:latin typeface="楷体" panose="02010609060101010101" pitchFamily="49" charset="-122"/>
                <a:ea typeface="楷体" panose="02010609060101010101" pitchFamily="49" charset="-122"/>
              </a:rPr>
              <a:t>2</a:t>
            </a:r>
            <a:r>
              <a:rPr lang="zh-CN" altLang="en-US" sz="2800" b="1" dirty="0">
                <a:latin typeface="楷体" panose="02010609060101010101" pitchFamily="49" charset="-122"/>
                <a:ea typeface="楷体" panose="02010609060101010101" pitchFamily="49" charset="-122"/>
              </a:rPr>
              <a:t>）需要确定可供选用的</a:t>
            </a:r>
            <a:r>
              <a:rPr lang="zh-CN" altLang="en-US" sz="2800" b="1" dirty="0">
                <a:solidFill>
                  <a:schemeClr val="accent2"/>
                </a:solidFill>
                <a:latin typeface="楷体" panose="02010609060101010101" pitchFamily="49" charset="-122"/>
                <a:ea typeface="楷体" panose="02010609060101010101" pitchFamily="49" charset="-122"/>
              </a:rPr>
              <a:t>存储芯片</a:t>
            </a:r>
            <a:r>
              <a:rPr lang="zh-CN" altLang="en-US" sz="2800" b="1" dirty="0">
                <a:latin typeface="楷体" panose="02010609060101010101" pitchFamily="49" charset="-122"/>
                <a:ea typeface="楷体" panose="02010609060101010101" pitchFamily="49" charset="-122"/>
              </a:rPr>
              <a:t>，即什么类型、型号的存储芯片， 每片的容量是多少。每片容量通常低于总容量，就需要用若干块芯片组成。相应地，可能存在</a:t>
            </a:r>
            <a:r>
              <a:rPr lang="zh-CN" altLang="en-US" sz="2800" b="1" dirty="0">
                <a:solidFill>
                  <a:schemeClr val="accent2"/>
                </a:solidFill>
                <a:latin typeface="楷体" panose="02010609060101010101" pitchFamily="49" charset="-122"/>
                <a:ea typeface="楷体" panose="02010609060101010101" pitchFamily="49" charset="-122"/>
              </a:rPr>
              <a:t>位数</a:t>
            </a:r>
            <a:r>
              <a:rPr lang="zh-CN" altLang="en-US" sz="2800" b="1" dirty="0">
                <a:latin typeface="楷体" panose="02010609060101010101" pitchFamily="49" charset="-122"/>
                <a:ea typeface="楷体" panose="02010609060101010101" pitchFamily="49" charset="-122"/>
              </a:rPr>
              <a:t>与</a:t>
            </a:r>
            <a:r>
              <a:rPr lang="zh-CN" altLang="en-US" sz="2800" b="1" dirty="0">
                <a:solidFill>
                  <a:schemeClr val="accent2"/>
                </a:solidFill>
                <a:latin typeface="楷体" panose="02010609060101010101" pitchFamily="49" charset="-122"/>
                <a:ea typeface="楷体" panose="02010609060101010101" pitchFamily="49" charset="-122"/>
              </a:rPr>
              <a:t>字数</a:t>
            </a:r>
            <a:r>
              <a:rPr lang="zh-CN" altLang="en-US" sz="2800" b="1" dirty="0">
                <a:latin typeface="楷体" panose="02010609060101010101" pitchFamily="49" charset="-122"/>
                <a:ea typeface="楷体" panose="02010609060101010101" pitchFamily="49" charset="-122"/>
              </a:rPr>
              <a:t>的</a:t>
            </a:r>
            <a:r>
              <a:rPr lang="zh-CN" altLang="en-US" sz="2800" b="1" dirty="0">
                <a:solidFill>
                  <a:schemeClr val="accent2"/>
                </a:solidFill>
                <a:latin typeface="楷体" panose="02010609060101010101" pitchFamily="49" charset="-122"/>
                <a:ea typeface="楷体" panose="02010609060101010101" pitchFamily="49" charset="-122"/>
              </a:rPr>
              <a:t>扩展问题</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2408917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xEl>
                                              <p:pRg st="1" end="1"/>
                                            </p:txEl>
                                          </p:spTgt>
                                        </p:tgtEl>
                                        <p:attrNameLst>
                                          <p:attrName>style.visibility</p:attrName>
                                        </p:attrNameLst>
                                      </p:cBhvr>
                                      <p:to>
                                        <p:strVal val="visible"/>
                                      </p:to>
                                    </p:set>
                                    <p:animEffect transition="in" filter="wipe(left)">
                                      <p:cBhvr>
                                        <p:cTn id="12" dur="500"/>
                                        <p:tgtEl>
                                          <p:spTgt spid="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
                                            <p:txEl>
                                              <p:pRg st="2" end="2"/>
                                            </p:txEl>
                                          </p:spTgt>
                                        </p:tgtEl>
                                        <p:attrNameLst>
                                          <p:attrName>style.visibility</p:attrName>
                                        </p:attrNameLst>
                                      </p:cBhvr>
                                      <p:to>
                                        <p:strVal val="visible"/>
                                      </p:to>
                                    </p:set>
                                    <p:animEffect transition="in" filter="wipe(left)">
                                      <p:cBhvr>
                                        <p:cTn id="17" dur="500"/>
                                        <p:tgtEl>
                                          <p:spTgt spid="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三、动态存储器的刷新</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50</a:t>
            </a:fld>
            <a:endParaRPr lang="zh-CN" altLang="en-US"/>
          </a:p>
        </p:txBody>
      </p:sp>
      <p:sp>
        <p:nvSpPr>
          <p:cNvPr id="14" name="Text Box 5">
            <a:extLst>
              <a:ext uri="{FF2B5EF4-FFF2-40B4-BE49-F238E27FC236}">
                <a16:creationId xmlns:a16="http://schemas.microsoft.com/office/drawing/2014/main" id="{9AB492D6-E1C7-462B-837E-0A7A0CEAA9CE}"/>
              </a:ext>
            </a:extLst>
          </p:cNvPr>
          <p:cNvSpPr txBox="1"/>
          <p:nvPr/>
        </p:nvSpPr>
        <p:spPr>
          <a:xfrm>
            <a:off x="162524" y="754379"/>
            <a:ext cx="8818118" cy="3621569"/>
          </a:xfrm>
          <a:prstGeom prst="rect">
            <a:avLst/>
          </a:prstGeom>
          <a:noFill/>
          <a:ln w="9525">
            <a:noFill/>
          </a:ln>
        </p:spPr>
        <p:txBody>
          <a:bodyPr wrap="square" anchor="t">
            <a:spAutoFit/>
          </a:bodyPr>
          <a:lstStyle/>
          <a:p>
            <a:pPr>
              <a:lnSpc>
                <a:spcPct val="140000"/>
              </a:lnSpc>
            </a:pPr>
            <a:r>
              <a:rPr lang="en-US" altLang="zh-CN" sz="2800" b="1" dirty="0">
                <a:solidFill>
                  <a:srgbClr val="0563C1"/>
                </a:solidFill>
                <a:latin typeface="楷体" panose="02010609060101010101" pitchFamily="49" charset="-122"/>
                <a:ea typeface="楷体" panose="02010609060101010101" pitchFamily="49" charset="-122"/>
              </a:rPr>
              <a:t>2</a:t>
            </a:r>
            <a:r>
              <a:rPr lang="zh-CN" altLang="en-US" sz="2800" b="1" dirty="0">
                <a:solidFill>
                  <a:srgbClr val="0563C1"/>
                </a:solidFill>
                <a:latin typeface="楷体" panose="02010609060101010101" pitchFamily="49" charset="-122"/>
                <a:ea typeface="楷体" panose="02010609060101010101" pitchFamily="49" charset="-122"/>
              </a:rPr>
              <a:t>、最大刷新间隔</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40000"/>
              </a:lnSpc>
            </a:pPr>
            <a:r>
              <a:rPr lang="en-US" altLang="zh-CN" sz="2800" b="1" dirty="0">
                <a:solidFill>
                  <a:schemeClr val="accent2"/>
                </a:solidFill>
                <a:latin typeface="楷体" panose="02010609060101010101" pitchFamily="49" charset="-122"/>
                <a:ea typeface="楷体" panose="02010609060101010101" pitchFamily="49" charset="-122"/>
              </a:rPr>
              <a:t>2ms</a:t>
            </a:r>
            <a:r>
              <a:rPr lang="zh-CN" altLang="en-US" sz="2800" b="1" dirty="0">
                <a:latin typeface="楷体" panose="02010609060101010101" pitchFamily="49" charset="-122"/>
                <a:ea typeface="楷体" panose="02010609060101010101" pitchFamily="49" charset="-122"/>
              </a:rPr>
              <a:t>。在此期间，必须对所有动态单元刷新一遍。</a:t>
            </a:r>
          </a:p>
          <a:p>
            <a:pPr>
              <a:lnSpc>
                <a:spcPct val="140000"/>
              </a:lnSpc>
            </a:pPr>
            <a:r>
              <a:rPr lang="en-US" altLang="zh-CN" sz="2800" b="1" dirty="0">
                <a:solidFill>
                  <a:srgbClr val="0563C1"/>
                </a:solidFill>
                <a:latin typeface="楷体" panose="02010609060101010101" pitchFamily="49" charset="-122"/>
                <a:ea typeface="楷体" panose="02010609060101010101" pitchFamily="49" charset="-122"/>
              </a:rPr>
              <a:t>3</a:t>
            </a:r>
            <a:r>
              <a:rPr lang="zh-CN" altLang="en-US" sz="2800" b="1" dirty="0">
                <a:solidFill>
                  <a:srgbClr val="0563C1"/>
                </a:solidFill>
                <a:latin typeface="楷体" panose="02010609060101010101" pitchFamily="49" charset="-122"/>
                <a:ea typeface="楷体" panose="02010609060101010101" pitchFamily="49" charset="-122"/>
              </a:rPr>
              <a:t>、刷新方法</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40000"/>
              </a:lnSpc>
            </a:pPr>
            <a:r>
              <a:rPr lang="zh-CN" altLang="en-US" sz="2800" b="1" dirty="0">
                <a:solidFill>
                  <a:schemeClr val="accent2"/>
                </a:solidFill>
                <a:latin typeface="楷体" panose="02010609060101010101" pitchFamily="49" charset="-122"/>
                <a:ea typeface="楷体" panose="02010609060101010101" pitchFamily="49" charset="-122"/>
              </a:rPr>
              <a:t>按行读。</a:t>
            </a:r>
            <a:endParaRPr lang="en-US" altLang="zh-CN" sz="2800" b="1" dirty="0">
              <a:solidFill>
                <a:schemeClr val="accent2"/>
              </a:solidFill>
              <a:latin typeface="楷体" panose="02010609060101010101" pitchFamily="49" charset="-122"/>
              <a:ea typeface="楷体" panose="02010609060101010101" pitchFamily="49" charset="-122"/>
            </a:endParaRPr>
          </a:p>
          <a:p>
            <a:pPr>
              <a:lnSpc>
                <a:spcPct val="140000"/>
              </a:lnSpc>
            </a:pPr>
            <a:r>
              <a:rPr lang="zh-CN" altLang="en-US" sz="2800" b="1" dirty="0">
                <a:latin typeface="楷体" panose="02010609060101010101" pitchFamily="49" charset="-122"/>
                <a:ea typeface="楷体" panose="02010609060101010101" pitchFamily="49" charset="-122"/>
              </a:rPr>
              <a:t>刷新一行所用的时间</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刷新周期（存取周期）</a:t>
            </a:r>
            <a:endParaRPr lang="en-US" altLang="zh-CN" sz="2800" b="1" dirty="0">
              <a:latin typeface="楷体" panose="02010609060101010101" pitchFamily="49" charset="-122"/>
              <a:ea typeface="楷体" panose="02010609060101010101" pitchFamily="49" charset="-122"/>
            </a:endParaRPr>
          </a:p>
          <a:p>
            <a:pPr>
              <a:lnSpc>
                <a:spcPct val="140000"/>
              </a:lnSpc>
            </a:pPr>
            <a:r>
              <a:rPr lang="zh-CN" altLang="en-US" sz="2800" b="1" dirty="0">
                <a:latin typeface="楷体" panose="02010609060101010101" pitchFamily="49" charset="-122"/>
                <a:ea typeface="楷体" panose="02010609060101010101" pitchFamily="49" charset="-122"/>
              </a:rPr>
              <a:t>刷新一块芯片所需的</a:t>
            </a:r>
            <a:r>
              <a:rPr lang="zh-CN" altLang="en-US" sz="2800" b="1" dirty="0">
                <a:solidFill>
                  <a:schemeClr val="accent6">
                    <a:lumMod val="75000"/>
                  </a:schemeClr>
                </a:solidFill>
                <a:latin typeface="楷体" panose="02010609060101010101" pitchFamily="49" charset="-122"/>
                <a:ea typeface="楷体" panose="02010609060101010101" pitchFamily="49" charset="-122"/>
              </a:rPr>
              <a:t>刷新周期数</a:t>
            </a:r>
            <a:r>
              <a:rPr lang="zh-CN" altLang="en-US" sz="2800" b="1" dirty="0">
                <a:latin typeface="楷体" panose="02010609060101010101" pitchFamily="49" charset="-122"/>
                <a:ea typeface="楷体" panose="02010609060101010101" pitchFamily="49" charset="-122"/>
              </a:rPr>
              <a:t>由芯片矩阵的</a:t>
            </a:r>
            <a:r>
              <a:rPr lang="zh-CN" altLang="en-US" sz="2800" b="1" dirty="0">
                <a:solidFill>
                  <a:schemeClr val="accent6">
                    <a:lumMod val="75000"/>
                  </a:schemeClr>
                </a:solidFill>
                <a:latin typeface="楷体" panose="02010609060101010101" pitchFamily="49" charset="-122"/>
                <a:ea typeface="楷体" panose="02010609060101010101" pitchFamily="49" charset="-122"/>
              </a:rPr>
              <a:t>行数</a:t>
            </a:r>
            <a:r>
              <a:rPr lang="zh-CN" altLang="en-US" sz="2800" b="1" dirty="0">
                <a:latin typeface="楷体" panose="02010609060101010101" pitchFamily="49" charset="-122"/>
                <a:ea typeface="楷体" panose="02010609060101010101" pitchFamily="49" charset="-122"/>
              </a:rPr>
              <a:t>决定。</a:t>
            </a:r>
            <a:endParaRPr lang="en-US" altLang="zh-CN" sz="2800" b="1" dirty="0">
              <a:latin typeface="楷体" panose="02010609060101010101" pitchFamily="49" charset="-122"/>
              <a:ea typeface="楷体" panose="02010609060101010101" pitchFamily="49" charset="-122"/>
            </a:endParaRPr>
          </a:p>
        </p:txBody>
      </p:sp>
      <p:sp>
        <p:nvSpPr>
          <p:cNvPr id="12" name="Text Box 5">
            <a:extLst>
              <a:ext uri="{FF2B5EF4-FFF2-40B4-BE49-F238E27FC236}">
                <a16:creationId xmlns:a16="http://schemas.microsoft.com/office/drawing/2014/main" id="{C3120764-F65E-4BAD-8D24-9D2E02DD24AC}"/>
              </a:ext>
            </a:extLst>
          </p:cNvPr>
          <p:cNvSpPr txBox="1">
            <a:spLocks noChangeArrowheads="1"/>
          </p:cNvSpPr>
          <p:nvPr/>
        </p:nvSpPr>
        <p:spPr bwMode="auto">
          <a:xfrm>
            <a:off x="171450" y="4954457"/>
            <a:ext cx="23594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ED7D31"/>
                </a:solidFill>
                <a:latin typeface="楷体" panose="02010609060101010101" pitchFamily="49" charset="-122"/>
                <a:ea typeface="楷体" panose="02010609060101010101" pitchFamily="49" charset="-122"/>
              </a:rPr>
              <a:t>对主存的访问</a:t>
            </a:r>
          </a:p>
        </p:txBody>
      </p:sp>
      <p:sp>
        <p:nvSpPr>
          <p:cNvPr id="13" name="Text Box 6">
            <a:extLst>
              <a:ext uri="{FF2B5EF4-FFF2-40B4-BE49-F238E27FC236}">
                <a16:creationId xmlns:a16="http://schemas.microsoft.com/office/drawing/2014/main" id="{4036E195-DE6C-40AA-AB74-FD4425959619}"/>
              </a:ext>
            </a:extLst>
          </p:cNvPr>
          <p:cNvSpPr txBox="1">
            <a:spLocks noChangeArrowheads="1"/>
          </p:cNvSpPr>
          <p:nvPr/>
        </p:nvSpPr>
        <p:spPr bwMode="auto">
          <a:xfrm>
            <a:off x="4362450" y="4420508"/>
            <a:ext cx="4694392"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zh-CN" altLang="en-US" sz="2800" b="1" dirty="0">
                <a:latin typeface="楷体" panose="02010609060101010101" pitchFamily="49" charset="-122"/>
                <a:ea typeface="楷体" panose="02010609060101010101" pitchFamily="49" charset="-122"/>
              </a:rPr>
              <a:t>由</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提供行、列地址，随机访问。</a:t>
            </a:r>
          </a:p>
        </p:txBody>
      </p:sp>
      <p:sp>
        <p:nvSpPr>
          <p:cNvPr id="15" name="Text Box 12">
            <a:extLst>
              <a:ext uri="{FF2B5EF4-FFF2-40B4-BE49-F238E27FC236}">
                <a16:creationId xmlns:a16="http://schemas.microsoft.com/office/drawing/2014/main" id="{5293A22E-0FBF-41DC-9BFF-03307514B46C}"/>
              </a:ext>
            </a:extLst>
          </p:cNvPr>
          <p:cNvSpPr txBox="1">
            <a:spLocks noChangeArrowheads="1"/>
          </p:cNvSpPr>
          <p:nvPr/>
        </p:nvSpPr>
        <p:spPr bwMode="auto">
          <a:xfrm>
            <a:off x="2813050" y="4420508"/>
            <a:ext cx="2286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solidFill>
                  <a:schemeClr val="accent6">
                    <a:lumMod val="75000"/>
                  </a:schemeClr>
                </a:solidFill>
                <a:latin typeface="楷体" panose="02010609060101010101" pitchFamily="49" charset="-122"/>
                <a:ea typeface="楷体" panose="02010609060101010101" pitchFamily="49" charset="-122"/>
              </a:rPr>
              <a:t>CPU</a:t>
            </a:r>
            <a:r>
              <a:rPr lang="zh-CN" altLang="en-US" sz="2800" b="1" dirty="0">
                <a:solidFill>
                  <a:schemeClr val="accent6">
                    <a:lumMod val="75000"/>
                  </a:schemeClr>
                </a:solidFill>
                <a:latin typeface="楷体" panose="02010609060101010101" pitchFamily="49" charset="-122"/>
                <a:ea typeface="楷体" panose="02010609060101010101" pitchFamily="49" charset="-122"/>
              </a:rPr>
              <a:t>访存：</a:t>
            </a:r>
          </a:p>
        </p:txBody>
      </p:sp>
      <p:sp>
        <p:nvSpPr>
          <p:cNvPr id="16" name="AutoShape 19">
            <a:extLst>
              <a:ext uri="{FF2B5EF4-FFF2-40B4-BE49-F238E27FC236}">
                <a16:creationId xmlns:a16="http://schemas.microsoft.com/office/drawing/2014/main" id="{29301C38-A8B0-4908-8DDA-E0E3E0978FA5}"/>
              </a:ext>
            </a:extLst>
          </p:cNvPr>
          <p:cNvSpPr>
            <a:spLocks/>
          </p:cNvSpPr>
          <p:nvPr/>
        </p:nvSpPr>
        <p:spPr bwMode="auto">
          <a:xfrm>
            <a:off x="2457450" y="4801508"/>
            <a:ext cx="228600" cy="914400"/>
          </a:xfrm>
          <a:prstGeom prst="leftBrace">
            <a:avLst>
              <a:gd name="adj1" fmla="val 33296"/>
              <a:gd name="adj2" fmla="val 50000"/>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
        <p:nvSpPr>
          <p:cNvPr id="17" name="Text Box 20">
            <a:extLst>
              <a:ext uri="{FF2B5EF4-FFF2-40B4-BE49-F238E27FC236}">
                <a16:creationId xmlns:a16="http://schemas.microsoft.com/office/drawing/2014/main" id="{AB7C7631-52D6-4D25-BA7C-D564B7F389A8}"/>
              </a:ext>
            </a:extLst>
          </p:cNvPr>
          <p:cNvSpPr txBox="1">
            <a:spLocks noChangeArrowheads="1"/>
          </p:cNvSpPr>
          <p:nvPr/>
        </p:nvSpPr>
        <p:spPr bwMode="auto">
          <a:xfrm>
            <a:off x="2698750" y="5411108"/>
            <a:ext cx="3962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chemeClr val="accent6">
                    <a:lumMod val="75000"/>
                  </a:schemeClr>
                </a:solidFill>
                <a:latin typeface="楷体" panose="02010609060101010101" pitchFamily="49" charset="-122"/>
                <a:ea typeface="楷体" panose="02010609060101010101" pitchFamily="49" charset="-122"/>
              </a:rPr>
              <a:t>动态芯片刷新：</a:t>
            </a:r>
          </a:p>
        </p:txBody>
      </p:sp>
      <p:sp>
        <p:nvSpPr>
          <p:cNvPr id="18" name="Text Box 22">
            <a:extLst>
              <a:ext uri="{FF2B5EF4-FFF2-40B4-BE49-F238E27FC236}">
                <a16:creationId xmlns:a16="http://schemas.microsoft.com/office/drawing/2014/main" id="{EF04CE0C-0C09-4F0D-ACB1-2CF679395A89}"/>
              </a:ext>
            </a:extLst>
          </p:cNvPr>
          <p:cNvSpPr txBox="1">
            <a:spLocks noChangeArrowheads="1"/>
          </p:cNvSpPr>
          <p:nvPr/>
        </p:nvSpPr>
        <p:spPr bwMode="auto">
          <a:xfrm>
            <a:off x="4438650" y="5411108"/>
            <a:ext cx="4572000"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20000"/>
              </a:lnSpc>
              <a:spcBef>
                <a:spcPct val="50000"/>
              </a:spcBef>
              <a:defRPr sz="2800" b="1">
                <a:latin typeface="楷体" panose="02010609060101010101" pitchFamily="49" charset="-122"/>
                <a:ea typeface="楷体" panose="02010609060101010101" pitchFamily="49" charset="-122"/>
              </a:defRPr>
            </a:lvl1pPr>
            <a:lvl2pPr marL="742950" indent="-285750">
              <a:defRPr sz="2400">
                <a:latin typeface="Times New Roman" panose="02020603050405020304" pitchFamily="18" charset="0"/>
                <a:ea typeface="宋体" panose="02010600030101010101" pitchFamily="2" charset="-122"/>
              </a:defRPr>
            </a:lvl2pPr>
            <a:lvl3pPr marL="1143000" indent="-228600">
              <a:defRPr sz="2400">
                <a:latin typeface="Times New Roman" panose="02020603050405020304" pitchFamily="18" charset="0"/>
                <a:ea typeface="宋体" panose="02010600030101010101" pitchFamily="2" charset="-122"/>
              </a:defRPr>
            </a:lvl3pPr>
            <a:lvl4pPr marL="1600200" indent="-228600">
              <a:defRPr sz="2400">
                <a:latin typeface="Times New Roman" panose="02020603050405020304" pitchFamily="18" charset="0"/>
                <a:ea typeface="宋体" panose="02010600030101010101" pitchFamily="2" charset="-122"/>
              </a:defRPr>
            </a:lvl4pPr>
            <a:lvl5pPr marL="2057400" indent="-228600">
              <a:defRPr sz="24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latin typeface="Times New Roman" panose="02020603050405020304" pitchFamily="18" charset="0"/>
                <a:ea typeface="宋体" panose="02010600030101010101" pitchFamily="2" charset="-122"/>
              </a:defRPr>
            </a:lvl9pPr>
          </a:lstStyle>
          <a:p>
            <a:r>
              <a:rPr lang="en-US" altLang="zh-CN" dirty="0"/>
              <a:t>    </a:t>
            </a:r>
            <a:r>
              <a:rPr lang="zh-CN" altLang="en-US" dirty="0"/>
              <a:t>由刷新地址计数器提供行地址，定时刷新。</a:t>
            </a:r>
          </a:p>
        </p:txBody>
      </p:sp>
    </p:spTree>
    <p:extLst>
      <p:ext uri="{BB962C8B-B14F-4D97-AF65-F5344CB8AC3E}">
        <p14:creationId xmlns:p14="http://schemas.microsoft.com/office/powerpoint/2010/main" val="22265429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left)">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left)">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wipe(left)">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wipe(left)">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wipe(left)">
                                      <p:cBhvr>
                                        <p:cTn id="32" dur="500"/>
                                        <p:tgtEl>
                                          <p:spTgt spid="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slide(from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2"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slide(fromRight)">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dissolv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2"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slide(fromRight)">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2" grpId="0"/>
      <p:bldP spid="13" grpId="0"/>
      <p:bldP spid="15" grpId="0"/>
      <p:bldP spid="16" grpId="0" animBg="1"/>
      <p:bldP spid="17" grpId="0"/>
      <p:bldP spid="1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三、动态存储器的刷新</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51</a:t>
            </a:fld>
            <a:endParaRPr lang="zh-CN" altLang="en-US"/>
          </a:p>
        </p:txBody>
      </p:sp>
      <p:sp>
        <p:nvSpPr>
          <p:cNvPr id="14" name="Text Box 5">
            <a:extLst>
              <a:ext uri="{FF2B5EF4-FFF2-40B4-BE49-F238E27FC236}">
                <a16:creationId xmlns:a16="http://schemas.microsoft.com/office/drawing/2014/main" id="{9AB492D6-E1C7-462B-837E-0A7A0CEAA9CE}"/>
              </a:ext>
            </a:extLst>
          </p:cNvPr>
          <p:cNvSpPr txBox="1"/>
          <p:nvPr/>
        </p:nvSpPr>
        <p:spPr>
          <a:xfrm>
            <a:off x="162524" y="830579"/>
            <a:ext cx="8818118" cy="1930337"/>
          </a:xfrm>
          <a:prstGeom prst="rect">
            <a:avLst/>
          </a:prstGeom>
          <a:noFill/>
          <a:ln w="9525">
            <a:noFill/>
          </a:ln>
        </p:spPr>
        <p:txBody>
          <a:bodyPr wrap="square" anchor="t">
            <a:spAutoFit/>
          </a:bodyPr>
          <a:lstStyle/>
          <a:p>
            <a:pPr>
              <a:lnSpc>
                <a:spcPct val="150000"/>
              </a:lnSpc>
            </a:pPr>
            <a:r>
              <a:rPr lang="en-US" altLang="zh-CN" sz="2800" b="1" dirty="0">
                <a:solidFill>
                  <a:srgbClr val="0563C1"/>
                </a:solidFill>
                <a:latin typeface="楷体" panose="02010609060101010101" pitchFamily="49" charset="-122"/>
                <a:ea typeface="楷体" panose="02010609060101010101" pitchFamily="49" charset="-122"/>
              </a:rPr>
              <a:t>4</a:t>
            </a:r>
            <a:r>
              <a:rPr lang="zh-CN" altLang="en-US" sz="2800" b="1" dirty="0">
                <a:solidFill>
                  <a:srgbClr val="0563C1"/>
                </a:solidFill>
                <a:latin typeface="楷体" panose="02010609060101010101" pitchFamily="49" charset="-122"/>
                <a:ea typeface="楷体" panose="02010609060101010101" pitchFamily="49" charset="-122"/>
              </a:rPr>
              <a:t>、刷新周期的安排方式</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50000"/>
              </a:lnSpc>
            </a:pPr>
            <a:r>
              <a:rPr lang="en-US" altLang="zh-CN" sz="2800" b="1" dirty="0">
                <a:solidFill>
                  <a:schemeClr val="accent2"/>
                </a:solidFill>
                <a:latin typeface="楷体" panose="02010609060101010101" pitchFamily="49" charset="-122"/>
                <a:ea typeface="楷体" panose="02010609060101010101" pitchFamily="49" charset="-122"/>
              </a:rPr>
              <a:t>1</a:t>
            </a:r>
            <a:r>
              <a:rPr lang="zh-CN" altLang="en-US" sz="2800" b="1" dirty="0">
                <a:solidFill>
                  <a:schemeClr val="accent2"/>
                </a:solidFill>
                <a:latin typeface="楷体" panose="02010609060101010101" pitchFamily="49" charset="-122"/>
                <a:ea typeface="楷体" panose="02010609060101010101" pitchFamily="49" charset="-122"/>
              </a:rPr>
              <a:t>）集中刷新</a:t>
            </a:r>
            <a:endParaRPr lang="en-US" altLang="zh-CN" sz="2800" b="1" dirty="0">
              <a:latin typeface="楷体" panose="02010609060101010101" pitchFamily="49" charset="-122"/>
              <a:ea typeface="楷体" panose="02010609060101010101" pitchFamily="49" charset="-122"/>
            </a:endParaRPr>
          </a:p>
          <a:p>
            <a:pPr>
              <a:lnSpc>
                <a:spcPct val="150000"/>
              </a:lnSpc>
            </a:pPr>
            <a:r>
              <a:rPr lang="en-US" altLang="zh-CN" sz="2800" b="1" dirty="0">
                <a:latin typeface="楷体" panose="02010609060101010101" pitchFamily="49" charset="-122"/>
                <a:ea typeface="楷体" panose="02010609060101010101" pitchFamily="49" charset="-122"/>
              </a:rPr>
              <a:t>	2ms</a:t>
            </a:r>
            <a:r>
              <a:rPr lang="zh-CN" altLang="en-US" sz="2800" b="1" dirty="0">
                <a:latin typeface="楷体" panose="02010609060101010101" pitchFamily="49" charset="-122"/>
                <a:ea typeface="楷体" panose="02010609060101010101" pitchFamily="49" charset="-122"/>
              </a:rPr>
              <a:t>内集中安排所有刷新周期。</a:t>
            </a:r>
          </a:p>
        </p:txBody>
      </p:sp>
      <p:sp>
        <p:nvSpPr>
          <p:cNvPr id="19" name="Text Box 14">
            <a:extLst>
              <a:ext uri="{FF2B5EF4-FFF2-40B4-BE49-F238E27FC236}">
                <a16:creationId xmlns:a16="http://schemas.microsoft.com/office/drawing/2014/main" id="{2C2762EA-CAD7-4316-9927-CBD5212DDD06}"/>
              </a:ext>
            </a:extLst>
          </p:cNvPr>
          <p:cNvSpPr txBox="1">
            <a:spLocks noChangeArrowheads="1"/>
          </p:cNvSpPr>
          <p:nvPr/>
        </p:nvSpPr>
        <p:spPr bwMode="auto">
          <a:xfrm>
            <a:off x="5232400" y="3759200"/>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楷体" panose="02010609060101010101" pitchFamily="49" charset="-122"/>
                <a:ea typeface="楷体" panose="02010609060101010101" pitchFamily="49" charset="-122"/>
              </a:rPr>
              <a:t>死区</a:t>
            </a:r>
          </a:p>
        </p:txBody>
      </p:sp>
      <p:sp>
        <p:nvSpPr>
          <p:cNvPr id="20" name="Line 41">
            <a:extLst>
              <a:ext uri="{FF2B5EF4-FFF2-40B4-BE49-F238E27FC236}">
                <a16:creationId xmlns:a16="http://schemas.microsoft.com/office/drawing/2014/main" id="{A5F41DF2-C1CD-4997-B4D5-EEB11D9A3DCE}"/>
              </a:ext>
            </a:extLst>
          </p:cNvPr>
          <p:cNvSpPr>
            <a:spLocks noChangeShapeType="1"/>
          </p:cNvSpPr>
          <p:nvPr/>
        </p:nvSpPr>
        <p:spPr bwMode="auto">
          <a:xfrm>
            <a:off x="1422400" y="3911600"/>
            <a:ext cx="0" cy="3810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nvGrpSpPr>
          <p:cNvPr id="23" name="Group 61">
            <a:extLst>
              <a:ext uri="{FF2B5EF4-FFF2-40B4-BE49-F238E27FC236}">
                <a16:creationId xmlns:a16="http://schemas.microsoft.com/office/drawing/2014/main" id="{BFC6FA5E-62B5-46E7-931E-57F16BF7207F}"/>
              </a:ext>
            </a:extLst>
          </p:cNvPr>
          <p:cNvGrpSpPr>
            <a:grpSpLocks/>
          </p:cNvGrpSpPr>
          <p:nvPr/>
        </p:nvGrpSpPr>
        <p:grpSpPr bwMode="auto">
          <a:xfrm>
            <a:off x="1422400" y="2997200"/>
            <a:ext cx="5791200" cy="838200"/>
            <a:chOff x="528" y="2256"/>
            <a:chExt cx="3648" cy="528"/>
          </a:xfrm>
        </p:grpSpPr>
        <p:sp>
          <p:nvSpPr>
            <p:cNvPr id="24" name="Line 7">
              <a:extLst>
                <a:ext uri="{FF2B5EF4-FFF2-40B4-BE49-F238E27FC236}">
                  <a16:creationId xmlns:a16="http://schemas.microsoft.com/office/drawing/2014/main" id="{79FC30E7-7FB6-435B-927B-D31C7EA70DF3}"/>
                </a:ext>
              </a:extLst>
            </p:cNvPr>
            <p:cNvSpPr>
              <a:spLocks noChangeShapeType="1"/>
            </p:cNvSpPr>
            <p:nvPr/>
          </p:nvSpPr>
          <p:spPr bwMode="auto">
            <a:xfrm>
              <a:off x="1584" y="2448"/>
              <a:ext cx="528" cy="0"/>
            </a:xfrm>
            <a:prstGeom prst="line">
              <a:avLst/>
            </a:prstGeom>
            <a:noFill/>
            <a:ln w="28575"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25" name="Line 25">
              <a:extLst>
                <a:ext uri="{FF2B5EF4-FFF2-40B4-BE49-F238E27FC236}">
                  <a16:creationId xmlns:a16="http://schemas.microsoft.com/office/drawing/2014/main" id="{B06D0697-A60A-412F-843C-4C4FEFF0DC93}"/>
                </a:ext>
              </a:extLst>
            </p:cNvPr>
            <p:cNvSpPr>
              <a:spLocks noChangeShapeType="1"/>
            </p:cNvSpPr>
            <p:nvPr/>
          </p:nvSpPr>
          <p:spPr bwMode="auto">
            <a:xfrm>
              <a:off x="528" y="2352"/>
              <a:ext cx="0" cy="432"/>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26" name="Line 30">
              <a:extLst>
                <a:ext uri="{FF2B5EF4-FFF2-40B4-BE49-F238E27FC236}">
                  <a16:creationId xmlns:a16="http://schemas.microsoft.com/office/drawing/2014/main" id="{2669CC73-1C31-4F1F-ADFB-9D26DA48CFC1}"/>
                </a:ext>
              </a:extLst>
            </p:cNvPr>
            <p:cNvSpPr>
              <a:spLocks noChangeShapeType="1"/>
            </p:cNvSpPr>
            <p:nvPr/>
          </p:nvSpPr>
          <p:spPr bwMode="auto">
            <a:xfrm>
              <a:off x="528" y="2592"/>
              <a:ext cx="3648"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nvGrpSpPr>
            <p:cNvPr id="27" name="Group 49">
              <a:extLst>
                <a:ext uri="{FF2B5EF4-FFF2-40B4-BE49-F238E27FC236}">
                  <a16:creationId xmlns:a16="http://schemas.microsoft.com/office/drawing/2014/main" id="{03CF5969-DA28-4F84-B093-1A6EC67AB2E9}"/>
                </a:ext>
              </a:extLst>
            </p:cNvPr>
            <p:cNvGrpSpPr>
              <a:grpSpLocks/>
            </p:cNvGrpSpPr>
            <p:nvPr/>
          </p:nvGrpSpPr>
          <p:grpSpPr bwMode="auto">
            <a:xfrm>
              <a:off x="1008" y="2256"/>
              <a:ext cx="816" cy="336"/>
              <a:chOff x="1008" y="2256"/>
              <a:chExt cx="816" cy="336"/>
            </a:xfrm>
          </p:grpSpPr>
          <p:sp>
            <p:nvSpPr>
              <p:cNvPr id="43" name="Text Box 37">
                <a:extLst>
                  <a:ext uri="{FF2B5EF4-FFF2-40B4-BE49-F238E27FC236}">
                    <a16:creationId xmlns:a16="http://schemas.microsoft.com/office/drawing/2014/main" id="{FD1F2E38-435A-48AB-958B-123D10933A7F}"/>
                  </a:ext>
                </a:extLst>
              </p:cNvPr>
              <p:cNvSpPr txBox="1">
                <a:spLocks noChangeArrowheads="1"/>
              </p:cNvSpPr>
              <p:nvPr/>
            </p:nvSpPr>
            <p:spPr bwMode="auto">
              <a:xfrm>
                <a:off x="1008" y="225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R/W</a:t>
                </a:r>
              </a:p>
            </p:txBody>
          </p:sp>
          <p:sp>
            <p:nvSpPr>
              <p:cNvPr id="44" name="Line 38">
                <a:extLst>
                  <a:ext uri="{FF2B5EF4-FFF2-40B4-BE49-F238E27FC236}">
                    <a16:creationId xmlns:a16="http://schemas.microsoft.com/office/drawing/2014/main" id="{82D1D987-9C06-40F8-8DD4-7A31CE529C58}"/>
                  </a:ext>
                </a:extLst>
              </p:cNvPr>
              <p:cNvSpPr>
                <a:spLocks noChangeShapeType="1"/>
              </p:cNvSpPr>
              <p:nvPr/>
            </p:nvSpPr>
            <p:spPr bwMode="auto">
              <a:xfrm>
                <a:off x="1488" y="235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grpSp>
          <p:nvGrpSpPr>
            <p:cNvPr id="28" name="Group 50">
              <a:extLst>
                <a:ext uri="{FF2B5EF4-FFF2-40B4-BE49-F238E27FC236}">
                  <a16:creationId xmlns:a16="http://schemas.microsoft.com/office/drawing/2014/main" id="{515B5042-F3F4-4F6B-896B-FD70D7055FE5}"/>
                </a:ext>
              </a:extLst>
            </p:cNvPr>
            <p:cNvGrpSpPr>
              <a:grpSpLocks/>
            </p:cNvGrpSpPr>
            <p:nvPr/>
          </p:nvGrpSpPr>
          <p:grpSpPr bwMode="auto">
            <a:xfrm>
              <a:off x="2400" y="2256"/>
              <a:ext cx="816" cy="336"/>
              <a:chOff x="2400" y="2256"/>
              <a:chExt cx="816" cy="336"/>
            </a:xfrm>
          </p:grpSpPr>
          <p:sp>
            <p:nvSpPr>
              <p:cNvPr id="41" name="Text Box 43">
                <a:extLst>
                  <a:ext uri="{FF2B5EF4-FFF2-40B4-BE49-F238E27FC236}">
                    <a16:creationId xmlns:a16="http://schemas.microsoft.com/office/drawing/2014/main" id="{D1692421-5EBB-4249-8547-FFB545FC0676}"/>
                  </a:ext>
                </a:extLst>
              </p:cNvPr>
              <p:cNvSpPr txBox="1">
                <a:spLocks noChangeArrowheads="1"/>
              </p:cNvSpPr>
              <p:nvPr/>
            </p:nvSpPr>
            <p:spPr bwMode="auto">
              <a:xfrm>
                <a:off x="2400" y="225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楷体" panose="02010609060101010101" pitchFamily="49" charset="-122"/>
                    <a:ea typeface="楷体" panose="02010609060101010101" pitchFamily="49" charset="-122"/>
                  </a:rPr>
                  <a:t>刷新</a:t>
                </a:r>
              </a:p>
            </p:txBody>
          </p:sp>
          <p:sp>
            <p:nvSpPr>
              <p:cNvPr id="42" name="Line 44">
                <a:extLst>
                  <a:ext uri="{FF2B5EF4-FFF2-40B4-BE49-F238E27FC236}">
                    <a16:creationId xmlns:a16="http://schemas.microsoft.com/office/drawing/2014/main" id="{E0F422F0-8D6C-452E-A8BB-872E599A3B08}"/>
                  </a:ext>
                </a:extLst>
              </p:cNvPr>
              <p:cNvSpPr>
                <a:spLocks noChangeShapeType="1"/>
              </p:cNvSpPr>
              <p:nvPr/>
            </p:nvSpPr>
            <p:spPr bwMode="auto">
              <a:xfrm>
                <a:off x="2400" y="235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29" name="Line 47">
              <a:extLst>
                <a:ext uri="{FF2B5EF4-FFF2-40B4-BE49-F238E27FC236}">
                  <a16:creationId xmlns:a16="http://schemas.microsoft.com/office/drawing/2014/main" id="{7E602D77-F6B6-4313-BB22-CFB5AAB96D2B}"/>
                </a:ext>
              </a:extLst>
            </p:cNvPr>
            <p:cNvSpPr>
              <a:spLocks noChangeShapeType="1"/>
            </p:cNvSpPr>
            <p:nvPr/>
          </p:nvSpPr>
          <p:spPr bwMode="auto">
            <a:xfrm>
              <a:off x="3552" y="235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nvGrpSpPr>
            <p:cNvPr id="33" name="Group 51">
              <a:extLst>
                <a:ext uri="{FF2B5EF4-FFF2-40B4-BE49-F238E27FC236}">
                  <a16:creationId xmlns:a16="http://schemas.microsoft.com/office/drawing/2014/main" id="{766F3625-397C-419C-B1E1-72FDA1B95063}"/>
                </a:ext>
              </a:extLst>
            </p:cNvPr>
            <p:cNvGrpSpPr>
              <a:grpSpLocks/>
            </p:cNvGrpSpPr>
            <p:nvPr/>
          </p:nvGrpSpPr>
          <p:grpSpPr bwMode="auto">
            <a:xfrm>
              <a:off x="528" y="2256"/>
              <a:ext cx="816" cy="336"/>
              <a:chOff x="1008" y="2256"/>
              <a:chExt cx="816" cy="336"/>
            </a:xfrm>
          </p:grpSpPr>
          <p:sp>
            <p:nvSpPr>
              <p:cNvPr id="39" name="Text Box 52">
                <a:extLst>
                  <a:ext uri="{FF2B5EF4-FFF2-40B4-BE49-F238E27FC236}">
                    <a16:creationId xmlns:a16="http://schemas.microsoft.com/office/drawing/2014/main" id="{251ACDED-8744-4FC4-8DE1-0CE7E8CBB6A5}"/>
                  </a:ext>
                </a:extLst>
              </p:cNvPr>
              <p:cNvSpPr txBox="1">
                <a:spLocks noChangeArrowheads="1"/>
              </p:cNvSpPr>
              <p:nvPr/>
            </p:nvSpPr>
            <p:spPr bwMode="auto">
              <a:xfrm>
                <a:off x="1008" y="225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R/W</a:t>
                </a:r>
              </a:p>
            </p:txBody>
          </p:sp>
          <p:sp>
            <p:nvSpPr>
              <p:cNvPr id="40" name="Line 53">
                <a:extLst>
                  <a:ext uri="{FF2B5EF4-FFF2-40B4-BE49-F238E27FC236}">
                    <a16:creationId xmlns:a16="http://schemas.microsoft.com/office/drawing/2014/main" id="{9B7ADBEA-8CFC-4E5E-9511-ADA4ADB023F0}"/>
                  </a:ext>
                </a:extLst>
              </p:cNvPr>
              <p:cNvSpPr>
                <a:spLocks noChangeShapeType="1"/>
              </p:cNvSpPr>
              <p:nvPr/>
            </p:nvSpPr>
            <p:spPr bwMode="auto">
              <a:xfrm>
                <a:off x="1488" y="235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grpSp>
          <p:nvGrpSpPr>
            <p:cNvPr id="34" name="Group 54">
              <a:extLst>
                <a:ext uri="{FF2B5EF4-FFF2-40B4-BE49-F238E27FC236}">
                  <a16:creationId xmlns:a16="http://schemas.microsoft.com/office/drawing/2014/main" id="{E11B99A5-2E2E-4E67-B229-64C79C3A3FB4}"/>
                </a:ext>
              </a:extLst>
            </p:cNvPr>
            <p:cNvGrpSpPr>
              <a:grpSpLocks/>
            </p:cNvGrpSpPr>
            <p:nvPr/>
          </p:nvGrpSpPr>
          <p:grpSpPr bwMode="auto">
            <a:xfrm>
              <a:off x="2976" y="2256"/>
              <a:ext cx="816" cy="336"/>
              <a:chOff x="2400" y="2256"/>
              <a:chExt cx="816" cy="336"/>
            </a:xfrm>
          </p:grpSpPr>
          <p:sp>
            <p:nvSpPr>
              <p:cNvPr id="37" name="Text Box 55">
                <a:extLst>
                  <a:ext uri="{FF2B5EF4-FFF2-40B4-BE49-F238E27FC236}">
                    <a16:creationId xmlns:a16="http://schemas.microsoft.com/office/drawing/2014/main" id="{2E66F0CC-ABA5-48F6-8189-63D0F080DABB}"/>
                  </a:ext>
                </a:extLst>
              </p:cNvPr>
              <p:cNvSpPr txBox="1">
                <a:spLocks noChangeArrowheads="1"/>
              </p:cNvSpPr>
              <p:nvPr/>
            </p:nvSpPr>
            <p:spPr bwMode="auto">
              <a:xfrm>
                <a:off x="2400" y="225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楷体" panose="02010609060101010101" pitchFamily="49" charset="-122"/>
                    <a:ea typeface="楷体" panose="02010609060101010101" pitchFamily="49" charset="-122"/>
                  </a:rPr>
                  <a:t>刷新</a:t>
                </a:r>
              </a:p>
            </p:txBody>
          </p:sp>
          <p:sp>
            <p:nvSpPr>
              <p:cNvPr id="38" name="Line 56">
                <a:extLst>
                  <a:ext uri="{FF2B5EF4-FFF2-40B4-BE49-F238E27FC236}">
                    <a16:creationId xmlns:a16="http://schemas.microsoft.com/office/drawing/2014/main" id="{1D32D97F-8A4C-487F-B6BE-2E8FD82DFAE8}"/>
                  </a:ext>
                </a:extLst>
              </p:cNvPr>
              <p:cNvSpPr>
                <a:spLocks noChangeShapeType="1"/>
              </p:cNvSpPr>
              <p:nvPr/>
            </p:nvSpPr>
            <p:spPr bwMode="auto">
              <a:xfrm>
                <a:off x="2400" y="235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35" name="Line 57">
              <a:extLst>
                <a:ext uri="{FF2B5EF4-FFF2-40B4-BE49-F238E27FC236}">
                  <a16:creationId xmlns:a16="http://schemas.microsoft.com/office/drawing/2014/main" id="{A10DAB6E-23CE-4168-BA8A-7EB56A690DCF}"/>
                </a:ext>
              </a:extLst>
            </p:cNvPr>
            <p:cNvSpPr>
              <a:spLocks noChangeShapeType="1"/>
            </p:cNvSpPr>
            <p:nvPr/>
          </p:nvSpPr>
          <p:spPr bwMode="auto">
            <a:xfrm>
              <a:off x="3648" y="2448"/>
              <a:ext cx="528" cy="0"/>
            </a:xfrm>
            <a:prstGeom prst="line">
              <a:avLst/>
            </a:prstGeom>
            <a:noFill/>
            <a:ln w="28575"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36" name="Line 58">
              <a:extLst>
                <a:ext uri="{FF2B5EF4-FFF2-40B4-BE49-F238E27FC236}">
                  <a16:creationId xmlns:a16="http://schemas.microsoft.com/office/drawing/2014/main" id="{969126C8-37D8-47A9-A097-2E6391E088A9}"/>
                </a:ext>
              </a:extLst>
            </p:cNvPr>
            <p:cNvSpPr>
              <a:spLocks noChangeShapeType="1"/>
            </p:cNvSpPr>
            <p:nvPr/>
          </p:nvSpPr>
          <p:spPr bwMode="auto">
            <a:xfrm>
              <a:off x="4176" y="2352"/>
              <a:ext cx="0" cy="432"/>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45" name="Line 59">
            <a:extLst>
              <a:ext uri="{FF2B5EF4-FFF2-40B4-BE49-F238E27FC236}">
                <a16:creationId xmlns:a16="http://schemas.microsoft.com/office/drawing/2014/main" id="{ECEF1764-AA8C-4D2D-95BD-1F811134804E}"/>
              </a:ext>
            </a:extLst>
          </p:cNvPr>
          <p:cNvSpPr>
            <a:spLocks noChangeShapeType="1"/>
          </p:cNvSpPr>
          <p:nvPr/>
        </p:nvSpPr>
        <p:spPr bwMode="auto">
          <a:xfrm>
            <a:off x="4927600" y="3759200"/>
            <a:ext cx="2209800" cy="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46" name="Line 60">
            <a:extLst>
              <a:ext uri="{FF2B5EF4-FFF2-40B4-BE49-F238E27FC236}">
                <a16:creationId xmlns:a16="http://schemas.microsoft.com/office/drawing/2014/main" id="{1F7F1B62-BEB7-4FF9-8F5C-F74B72364DCE}"/>
              </a:ext>
            </a:extLst>
          </p:cNvPr>
          <p:cNvSpPr>
            <a:spLocks noChangeShapeType="1"/>
          </p:cNvSpPr>
          <p:nvPr/>
        </p:nvSpPr>
        <p:spPr bwMode="auto">
          <a:xfrm flipH="1">
            <a:off x="1422400" y="3759200"/>
            <a:ext cx="2209800" cy="0"/>
          </a:xfrm>
          <a:prstGeom prst="line">
            <a:avLst/>
          </a:prstGeom>
          <a:noFill/>
          <a:ln w="28575" cap="sq">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47" name="Text Box 62">
            <a:extLst>
              <a:ext uri="{FF2B5EF4-FFF2-40B4-BE49-F238E27FC236}">
                <a16:creationId xmlns:a16="http://schemas.microsoft.com/office/drawing/2014/main" id="{634DB28B-8999-4894-BC20-185336D52FC5}"/>
              </a:ext>
            </a:extLst>
          </p:cNvPr>
          <p:cNvSpPr txBox="1">
            <a:spLocks noChangeArrowheads="1"/>
          </p:cNvSpPr>
          <p:nvPr/>
        </p:nvSpPr>
        <p:spPr bwMode="auto">
          <a:xfrm>
            <a:off x="3937000" y="3454400"/>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2ms</a:t>
            </a:r>
          </a:p>
        </p:txBody>
      </p:sp>
      <p:sp>
        <p:nvSpPr>
          <p:cNvPr id="48" name="Line 63">
            <a:extLst>
              <a:ext uri="{FF2B5EF4-FFF2-40B4-BE49-F238E27FC236}">
                <a16:creationId xmlns:a16="http://schemas.microsoft.com/office/drawing/2014/main" id="{F9627D55-50D9-443B-9C2C-897DE56CEBF8}"/>
              </a:ext>
            </a:extLst>
          </p:cNvPr>
          <p:cNvSpPr>
            <a:spLocks noChangeShapeType="1"/>
          </p:cNvSpPr>
          <p:nvPr/>
        </p:nvSpPr>
        <p:spPr bwMode="auto">
          <a:xfrm>
            <a:off x="2184400" y="3911600"/>
            <a:ext cx="0" cy="3810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49" name="Text Box 64">
            <a:extLst>
              <a:ext uri="{FF2B5EF4-FFF2-40B4-BE49-F238E27FC236}">
                <a16:creationId xmlns:a16="http://schemas.microsoft.com/office/drawing/2014/main" id="{85042277-D747-41F3-A4BF-6323482DBCF7}"/>
              </a:ext>
            </a:extLst>
          </p:cNvPr>
          <p:cNvSpPr txBox="1">
            <a:spLocks noChangeArrowheads="1"/>
          </p:cNvSpPr>
          <p:nvPr/>
        </p:nvSpPr>
        <p:spPr bwMode="auto">
          <a:xfrm>
            <a:off x="1422400" y="3835400"/>
            <a:ext cx="129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楷体" panose="02010609060101010101" pitchFamily="49" charset="-122"/>
                <a:ea typeface="楷体" panose="02010609060101010101" pitchFamily="49" charset="-122"/>
              </a:rPr>
              <a:t>50ns</a:t>
            </a:r>
          </a:p>
        </p:txBody>
      </p:sp>
      <p:sp>
        <p:nvSpPr>
          <p:cNvPr id="50" name="Line 66">
            <a:extLst>
              <a:ext uri="{FF2B5EF4-FFF2-40B4-BE49-F238E27FC236}">
                <a16:creationId xmlns:a16="http://schemas.microsoft.com/office/drawing/2014/main" id="{19301646-18F1-4BF7-8D82-D22DA14859A5}"/>
              </a:ext>
            </a:extLst>
          </p:cNvPr>
          <p:cNvSpPr>
            <a:spLocks noChangeShapeType="1"/>
          </p:cNvSpPr>
          <p:nvPr/>
        </p:nvSpPr>
        <p:spPr bwMode="auto">
          <a:xfrm>
            <a:off x="965200" y="4064000"/>
            <a:ext cx="457200" cy="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51" name="Line 67">
            <a:extLst>
              <a:ext uri="{FF2B5EF4-FFF2-40B4-BE49-F238E27FC236}">
                <a16:creationId xmlns:a16="http://schemas.microsoft.com/office/drawing/2014/main" id="{D83E6F3E-E407-4020-98FF-A594FE025445}"/>
              </a:ext>
            </a:extLst>
          </p:cNvPr>
          <p:cNvSpPr>
            <a:spLocks noChangeShapeType="1"/>
          </p:cNvSpPr>
          <p:nvPr/>
        </p:nvSpPr>
        <p:spPr bwMode="auto">
          <a:xfrm>
            <a:off x="2184400" y="4064000"/>
            <a:ext cx="457200" cy="0"/>
          </a:xfrm>
          <a:prstGeom prst="line">
            <a:avLst/>
          </a:prstGeom>
          <a:noFill/>
          <a:ln w="28575" cap="sq">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52" name="Line 68">
            <a:extLst>
              <a:ext uri="{FF2B5EF4-FFF2-40B4-BE49-F238E27FC236}">
                <a16:creationId xmlns:a16="http://schemas.microsoft.com/office/drawing/2014/main" id="{5D5BCB0F-7EDD-43D7-AA28-AE540E8646DA}"/>
              </a:ext>
            </a:extLst>
          </p:cNvPr>
          <p:cNvSpPr>
            <a:spLocks noChangeShapeType="1"/>
          </p:cNvSpPr>
          <p:nvPr/>
        </p:nvSpPr>
        <p:spPr bwMode="auto">
          <a:xfrm>
            <a:off x="4394200" y="3911600"/>
            <a:ext cx="0" cy="3810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53" name="Line 69">
            <a:extLst>
              <a:ext uri="{FF2B5EF4-FFF2-40B4-BE49-F238E27FC236}">
                <a16:creationId xmlns:a16="http://schemas.microsoft.com/office/drawing/2014/main" id="{1E141237-A397-4BF1-93EF-4999298C5E80}"/>
              </a:ext>
            </a:extLst>
          </p:cNvPr>
          <p:cNvSpPr>
            <a:spLocks noChangeShapeType="1"/>
          </p:cNvSpPr>
          <p:nvPr/>
        </p:nvSpPr>
        <p:spPr bwMode="auto">
          <a:xfrm>
            <a:off x="7213600" y="3911600"/>
            <a:ext cx="0" cy="3810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54" name="Line 70">
            <a:extLst>
              <a:ext uri="{FF2B5EF4-FFF2-40B4-BE49-F238E27FC236}">
                <a16:creationId xmlns:a16="http://schemas.microsoft.com/office/drawing/2014/main" id="{DCE68D72-5079-45FA-97B3-C5695866B848}"/>
              </a:ext>
            </a:extLst>
          </p:cNvPr>
          <p:cNvSpPr>
            <a:spLocks noChangeShapeType="1"/>
          </p:cNvSpPr>
          <p:nvPr/>
        </p:nvSpPr>
        <p:spPr bwMode="auto">
          <a:xfrm>
            <a:off x="4470400" y="4064000"/>
            <a:ext cx="762000" cy="0"/>
          </a:xfrm>
          <a:prstGeom prst="line">
            <a:avLst/>
          </a:prstGeom>
          <a:noFill/>
          <a:ln w="28575" cap="sq">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55" name="Line 71">
            <a:extLst>
              <a:ext uri="{FF2B5EF4-FFF2-40B4-BE49-F238E27FC236}">
                <a16:creationId xmlns:a16="http://schemas.microsoft.com/office/drawing/2014/main" id="{04E8B592-A28C-466B-B22D-CFA7D2F76B27}"/>
              </a:ext>
            </a:extLst>
          </p:cNvPr>
          <p:cNvSpPr>
            <a:spLocks noChangeShapeType="1"/>
          </p:cNvSpPr>
          <p:nvPr/>
        </p:nvSpPr>
        <p:spPr bwMode="auto">
          <a:xfrm>
            <a:off x="6070600" y="4064000"/>
            <a:ext cx="1143000" cy="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56" name="Text Box 5">
            <a:extLst>
              <a:ext uri="{FF2B5EF4-FFF2-40B4-BE49-F238E27FC236}">
                <a16:creationId xmlns:a16="http://schemas.microsoft.com/office/drawing/2014/main" id="{761477F1-1988-4549-81AC-21594FB110F7}"/>
              </a:ext>
            </a:extLst>
          </p:cNvPr>
          <p:cNvSpPr txBox="1"/>
          <p:nvPr/>
        </p:nvSpPr>
        <p:spPr>
          <a:xfrm>
            <a:off x="172241" y="4395788"/>
            <a:ext cx="8641555" cy="1930337"/>
          </a:xfrm>
          <a:prstGeom prst="rect">
            <a:avLst/>
          </a:prstGeom>
          <a:noFill/>
          <a:ln w="9525">
            <a:noFill/>
          </a:ln>
        </p:spPr>
        <p:txBody>
          <a:bodyPr wrap="square" anchor="t">
            <a:spAutoFit/>
          </a:bodyPr>
          <a:lstStyle/>
          <a:p>
            <a:pPr>
              <a:lnSpc>
                <a:spcPct val="150000"/>
              </a:lnSpc>
            </a:pPr>
            <a:r>
              <a:rPr lang="en-US" altLang="zh-CN" sz="2800" b="1" dirty="0">
                <a:solidFill>
                  <a:schemeClr val="accent6">
                    <a:lumMod val="75000"/>
                  </a:schemeClr>
                </a:solidFill>
                <a:latin typeface="楷体" panose="02010609060101010101" pitchFamily="49" charset="-122"/>
                <a:ea typeface="楷体" panose="02010609060101010101" pitchFamily="49" charset="-122"/>
              </a:rPr>
              <a:t>	</a:t>
            </a:r>
            <a:r>
              <a:rPr lang="zh-CN" altLang="en-US" sz="2800" b="1" dirty="0">
                <a:solidFill>
                  <a:schemeClr val="accent6">
                    <a:lumMod val="75000"/>
                  </a:schemeClr>
                </a:solidFill>
                <a:latin typeface="楷体" panose="02010609060101010101" pitchFamily="49" charset="-122"/>
                <a:ea typeface="楷体" panose="02010609060101010101" pitchFamily="49" charset="-122"/>
              </a:rPr>
              <a:t>用在实时要求不高的场合。</a:t>
            </a:r>
            <a:endParaRPr lang="en-US" altLang="zh-CN" sz="2800" b="1" dirty="0">
              <a:solidFill>
                <a:schemeClr val="accent6">
                  <a:lumMod val="75000"/>
                </a:schemeClr>
              </a:solidFill>
              <a:latin typeface="楷体" panose="02010609060101010101" pitchFamily="49" charset="-122"/>
              <a:ea typeface="楷体" panose="02010609060101010101" pitchFamily="49" charset="-122"/>
            </a:endParaRPr>
          </a:p>
          <a:p>
            <a:pPr>
              <a:lnSpc>
                <a:spcPct val="150000"/>
              </a:lnSpc>
            </a:pPr>
            <a:r>
              <a:rPr lang="en-US" altLang="zh-CN" sz="2800" b="1" dirty="0">
                <a:solidFill>
                  <a:schemeClr val="accent2"/>
                </a:solidFill>
                <a:latin typeface="楷体" panose="02010609060101010101" pitchFamily="49" charset="-122"/>
                <a:ea typeface="楷体" panose="02010609060101010101" pitchFamily="49" charset="-122"/>
              </a:rPr>
              <a:t>2</a:t>
            </a:r>
            <a:r>
              <a:rPr lang="zh-CN" altLang="en-US" sz="2800" b="1" dirty="0">
                <a:solidFill>
                  <a:schemeClr val="accent2"/>
                </a:solidFill>
                <a:latin typeface="楷体" panose="02010609060101010101" pitchFamily="49" charset="-122"/>
                <a:ea typeface="楷体" panose="02010609060101010101" pitchFamily="49" charset="-122"/>
              </a:rPr>
              <a:t>）分散刷新</a:t>
            </a:r>
            <a:endParaRPr lang="en-US" altLang="zh-CN" sz="2800" b="1" dirty="0">
              <a:solidFill>
                <a:schemeClr val="accent2"/>
              </a:solidFill>
              <a:latin typeface="楷体" panose="02010609060101010101" pitchFamily="49" charset="-122"/>
              <a:ea typeface="楷体" panose="02010609060101010101" pitchFamily="49" charset="-122"/>
            </a:endParaRPr>
          </a:p>
          <a:p>
            <a:pPr>
              <a:lnSpc>
                <a:spcPct val="150000"/>
              </a:lnSpc>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各刷新周期分散安排在存取周期中。</a:t>
            </a:r>
          </a:p>
        </p:txBody>
      </p:sp>
    </p:spTree>
    <p:extLst>
      <p:ext uri="{BB962C8B-B14F-4D97-AF65-F5344CB8AC3E}">
        <p14:creationId xmlns:p14="http://schemas.microsoft.com/office/powerpoint/2010/main" val="19649964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left)">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left)">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arn(inVertical)">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7">
                                            <p:txEl>
                                              <p:pRg st="0" end="0"/>
                                            </p:txEl>
                                          </p:spTgt>
                                        </p:tgtEl>
                                        <p:attrNameLst>
                                          <p:attrName>style.visibility</p:attrName>
                                        </p:attrNameLst>
                                      </p:cBhvr>
                                      <p:to>
                                        <p:strVal val="visible"/>
                                      </p:to>
                                    </p:set>
                                    <p:animEffect transition="in" filter="dissolve">
                                      <p:cBhvr>
                                        <p:cTn id="27" dur="500"/>
                                        <p:tgtEl>
                                          <p:spTgt spid="47">
                                            <p:txEl>
                                              <p:pRg st="0" end="0"/>
                                            </p:txEl>
                                          </p:spTgt>
                                        </p:tgtEl>
                                      </p:cBhvr>
                                    </p:animEffect>
                                  </p:childTnLst>
                                </p:cTn>
                              </p:par>
                            </p:childTnLst>
                          </p:cTn>
                        </p:par>
                        <p:par>
                          <p:cTn id="28" fill="hold">
                            <p:stCondLst>
                              <p:cond delay="500"/>
                            </p:stCondLst>
                            <p:childTnLst>
                              <p:par>
                                <p:cTn id="29" presetID="22" presetClass="entr" presetSubtype="2" fill="hold" nodeType="after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right)">
                                      <p:cBhvr>
                                        <p:cTn id="31" dur="500"/>
                                        <p:tgtEl>
                                          <p:spTgt spid="46"/>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wipe(left)">
                                      <p:cBhvr>
                                        <p:cTn id="35" dur="500"/>
                                        <p:tgtEl>
                                          <p:spTgt spid="45"/>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49">
                                            <p:txEl>
                                              <p:pRg st="0" end="0"/>
                                            </p:txEl>
                                          </p:spTgt>
                                        </p:tgtEl>
                                        <p:attrNameLst>
                                          <p:attrName>style.visibility</p:attrName>
                                        </p:attrNameLst>
                                      </p:cBhvr>
                                      <p:to>
                                        <p:strVal val="visible"/>
                                      </p:to>
                                    </p:set>
                                    <p:animEffect transition="in" filter="dissolve">
                                      <p:cBhvr>
                                        <p:cTn id="40" dur="500"/>
                                        <p:tgtEl>
                                          <p:spTgt spid="49">
                                            <p:txEl>
                                              <p:pRg st="0" end="0"/>
                                            </p:txEl>
                                          </p:spTgt>
                                        </p:tgtEl>
                                      </p:cBhvr>
                                    </p:animEffect>
                                  </p:childTnLst>
                                </p:cTn>
                              </p:par>
                            </p:childTnLst>
                          </p:cTn>
                        </p:par>
                        <p:par>
                          <p:cTn id="41" fill="hold">
                            <p:stCondLst>
                              <p:cond delay="500"/>
                            </p:stCondLst>
                            <p:childTnLst>
                              <p:par>
                                <p:cTn id="42" presetID="22" presetClass="entr" presetSubtype="1" fill="hold" nodeType="after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up)">
                                      <p:cBhvr>
                                        <p:cTn id="44" dur="500"/>
                                        <p:tgtEl>
                                          <p:spTgt spid="20"/>
                                        </p:tgtEl>
                                      </p:cBhvr>
                                    </p:animEffect>
                                  </p:childTnLst>
                                </p:cTn>
                              </p:par>
                            </p:childTnLst>
                          </p:cTn>
                        </p:par>
                        <p:par>
                          <p:cTn id="45" fill="hold">
                            <p:stCondLst>
                              <p:cond delay="1000"/>
                            </p:stCondLst>
                            <p:childTnLst>
                              <p:par>
                                <p:cTn id="46" presetID="22" presetClass="entr" presetSubtype="1" fill="hold" nodeType="after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wipe(up)">
                                      <p:cBhvr>
                                        <p:cTn id="48" dur="500"/>
                                        <p:tgtEl>
                                          <p:spTgt spid="48"/>
                                        </p:tgtEl>
                                      </p:cBhvr>
                                    </p:animEffect>
                                  </p:childTnLst>
                                </p:cTn>
                              </p:par>
                            </p:childTnLst>
                          </p:cTn>
                        </p:par>
                        <p:par>
                          <p:cTn id="49" fill="hold">
                            <p:stCondLst>
                              <p:cond delay="1500"/>
                            </p:stCondLst>
                            <p:childTnLst>
                              <p:par>
                                <p:cTn id="50" presetID="22" presetClass="entr" presetSubtype="8" fill="hold" nodeType="after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wipe(left)">
                                      <p:cBhvr>
                                        <p:cTn id="52" dur="500"/>
                                        <p:tgtEl>
                                          <p:spTgt spid="50"/>
                                        </p:tgtEl>
                                      </p:cBhvr>
                                    </p:animEffect>
                                  </p:childTnLst>
                                </p:cTn>
                              </p:par>
                            </p:childTnLst>
                          </p:cTn>
                        </p:par>
                        <p:par>
                          <p:cTn id="53" fill="hold">
                            <p:stCondLst>
                              <p:cond delay="2000"/>
                            </p:stCondLst>
                            <p:childTnLst>
                              <p:par>
                                <p:cTn id="54" presetID="22" presetClass="entr" presetSubtype="2" fill="hold" nodeType="after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wipe(right)">
                                      <p:cBhvr>
                                        <p:cTn id="56" dur="500"/>
                                        <p:tgtEl>
                                          <p:spTgt spid="51"/>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dissolve">
                                      <p:cBhvr>
                                        <p:cTn id="61" dur="500"/>
                                        <p:tgtEl>
                                          <p:spTgt spid="19"/>
                                        </p:tgtEl>
                                      </p:cBhvr>
                                    </p:animEffect>
                                  </p:childTnLst>
                                </p:cTn>
                              </p:par>
                            </p:childTnLst>
                          </p:cTn>
                        </p:par>
                        <p:par>
                          <p:cTn id="62" fill="hold">
                            <p:stCondLst>
                              <p:cond delay="500"/>
                            </p:stCondLst>
                            <p:childTnLst>
                              <p:par>
                                <p:cTn id="63" presetID="22" presetClass="entr" presetSubtype="1" fill="hold"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up)">
                                      <p:cBhvr>
                                        <p:cTn id="65" dur="500"/>
                                        <p:tgtEl>
                                          <p:spTgt spid="52"/>
                                        </p:tgtEl>
                                      </p:cBhvr>
                                    </p:animEffect>
                                  </p:childTnLst>
                                </p:cTn>
                              </p:par>
                            </p:childTnLst>
                          </p:cTn>
                        </p:par>
                        <p:par>
                          <p:cTn id="66" fill="hold">
                            <p:stCondLst>
                              <p:cond delay="1000"/>
                            </p:stCondLst>
                            <p:childTnLst>
                              <p:par>
                                <p:cTn id="67" presetID="22" presetClass="entr" presetSubtype="1" fill="hold" nodeType="after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wipe(up)">
                                      <p:cBhvr>
                                        <p:cTn id="69" dur="500"/>
                                        <p:tgtEl>
                                          <p:spTgt spid="53"/>
                                        </p:tgtEl>
                                      </p:cBhvr>
                                    </p:animEffect>
                                  </p:childTnLst>
                                </p:cTn>
                              </p:par>
                            </p:childTnLst>
                          </p:cTn>
                        </p:par>
                        <p:par>
                          <p:cTn id="70" fill="hold">
                            <p:stCondLst>
                              <p:cond delay="1500"/>
                            </p:stCondLst>
                            <p:childTnLst>
                              <p:par>
                                <p:cTn id="71" presetID="22" presetClass="entr" presetSubtype="2" fill="hold" nodeType="after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wipe(right)">
                                      <p:cBhvr>
                                        <p:cTn id="73" dur="500"/>
                                        <p:tgtEl>
                                          <p:spTgt spid="54"/>
                                        </p:tgtEl>
                                      </p:cBhvr>
                                    </p:animEffect>
                                  </p:childTnLst>
                                </p:cTn>
                              </p:par>
                            </p:childTnLst>
                          </p:cTn>
                        </p:par>
                        <p:par>
                          <p:cTn id="74" fill="hold">
                            <p:stCondLst>
                              <p:cond delay="2000"/>
                            </p:stCondLst>
                            <p:childTnLst>
                              <p:par>
                                <p:cTn id="75" presetID="22" presetClass="entr" presetSubtype="8" fill="hold" nodeType="afterEffect">
                                  <p:stCondLst>
                                    <p:cond delay="0"/>
                                  </p:stCondLst>
                                  <p:childTnLst>
                                    <p:set>
                                      <p:cBhvr>
                                        <p:cTn id="76" dur="1" fill="hold">
                                          <p:stCondLst>
                                            <p:cond delay="0"/>
                                          </p:stCondLst>
                                        </p:cTn>
                                        <p:tgtEl>
                                          <p:spTgt spid="55"/>
                                        </p:tgtEl>
                                        <p:attrNameLst>
                                          <p:attrName>style.visibility</p:attrName>
                                        </p:attrNameLst>
                                      </p:cBhvr>
                                      <p:to>
                                        <p:strVal val="visible"/>
                                      </p:to>
                                    </p:set>
                                    <p:animEffect transition="in" filter="wipe(left)">
                                      <p:cBhvr>
                                        <p:cTn id="77" dur="500"/>
                                        <p:tgtEl>
                                          <p:spTgt spid="5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56">
                                            <p:txEl>
                                              <p:pRg st="0" end="0"/>
                                            </p:txEl>
                                          </p:spTgt>
                                        </p:tgtEl>
                                        <p:attrNameLst>
                                          <p:attrName>style.visibility</p:attrName>
                                        </p:attrNameLst>
                                      </p:cBhvr>
                                      <p:to>
                                        <p:strVal val="visible"/>
                                      </p:to>
                                    </p:set>
                                    <p:animEffect transition="in" filter="wipe(left)">
                                      <p:cBhvr>
                                        <p:cTn id="82" dur="500"/>
                                        <p:tgtEl>
                                          <p:spTgt spid="56">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56">
                                            <p:txEl>
                                              <p:pRg st="1" end="1"/>
                                            </p:txEl>
                                          </p:spTgt>
                                        </p:tgtEl>
                                        <p:attrNameLst>
                                          <p:attrName>style.visibility</p:attrName>
                                        </p:attrNameLst>
                                      </p:cBhvr>
                                      <p:to>
                                        <p:strVal val="visible"/>
                                      </p:to>
                                    </p:set>
                                    <p:animEffect transition="in" filter="wipe(left)">
                                      <p:cBhvr>
                                        <p:cTn id="87" dur="500"/>
                                        <p:tgtEl>
                                          <p:spTgt spid="56">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56">
                                            <p:txEl>
                                              <p:pRg st="2" end="2"/>
                                            </p:txEl>
                                          </p:spTgt>
                                        </p:tgtEl>
                                        <p:attrNameLst>
                                          <p:attrName>style.visibility</p:attrName>
                                        </p:attrNameLst>
                                      </p:cBhvr>
                                      <p:to>
                                        <p:strVal val="visible"/>
                                      </p:to>
                                    </p:set>
                                    <p:animEffect transition="in" filter="wipe(left)">
                                      <p:cBhvr>
                                        <p:cTn id="92" dur="500"/>
                                        <p:tgtEl>
                                          <p:spTgt spid="5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9" grpId="0"/>
      <p:bldP spid="47" grpId="0" build="p"/>
      <p:bldP spid="49" grpId="0" build="p"/>
      <p:bldP spid="56"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三、动态存储器的刷新</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52</a:t>
            </a:fld>
            <a:endParaRPr lang="zh-CN" altLang="en-US"/>
          </a:p>
        </p:txBody>
      </p:sp>
      <p:sp>
        <p:nvSpPr>
          <p:cNvPr id="56" name="Text Box 5">
            <a:extLst>
              <a:ext uri="{FF2B5EF4-FFF2-40B4-BE49-F238E27FC236}">
                <a16:creationId xmlns:a16="http://schemas.microsoft.com/office/drawing/2014/main" id="{761477F1-1988-4549-81AC-21594FB110F7}"/>
              </a:ext>
            </a:extLst>
          </p:cNvPr>
          <p:cNvSpPr txBox="1"/>
          <p:nvPr/>
        </p:nvSpPr>
        <p:spPr>
          <a:xfrm>
            <a:off x="49058" y="1638301"/>
            <a:ext cx="9165779" cy="1693349"/>
          </a:xfrm>
          <a:prstGeom prst="rect">
            <a:avLst/>
          </a:prstGeom>
          <a:noFill/>
          <a:ln w="9525">
            <a:noFill/>
          </a:ln>
        </p:spPr>
        <p:txBody>
          <a:bodyPr wrap="square" anchor="t">
            <a:spAutoFit/>
          </a:bodyPr>
          <a:lstStyle/>
          <a:p>
            <a:pPr>
              <a:lnSpc>
                <a:spcPct val="130000"/>
              </a:lnSpc>
            </a:pPr>
            <a:r>
              <a:rPr lang="en-US" altLang="zh-CN" sz="2800" b="1" dirty="0">
                <a:solidFill>
                  <a:schemeClr val="accent6">
                    <a:lumMod val="75000"/>
                  </a:schemeClr>
                </a:solidFill>
                <a:latin typeface="楷体" panose="02010609060101010101" pitchFamily="49" charset="-122"/>
                <a:ea typeface="楷体" panose="02010609060101010101" pitchFamily="49" charset="-122"/>
              </a:rPr>
              <a:t>	</a:t>
            </a:r>
            <a:r>
              <a:rPr lang="zh-CN" altLang="en-US" sz="2800" b="1" dirty="0">
                <a:solidFill>
                  <a:schemeClr val="accent6">
                    <a:lumMod val="75000"/>
                  </a:schemeClr>
                </a:solidFill>
                <a:latin typeface="楷体" panose="02010609060101010101" pitchFamily="49" charset="-122"/>
                <a:ea typeface="楷体" panose="02010609060101010101" pitchFamily="49" charset="-122"/>
              </a:rPr>
              <a:t>用在低速系统中。 </a:t>
            </a:r>
            <a:endParaRPr lang="en-US" altLang="zh-CN" sz="2800" b="1" dirty="0">
              <a:solidFill>
                <a:schemeClr val="accent6">
                  <a:lumMod val="75000"/>
                </a:schemeClr>
              </a:solidFill>
              <a:latin typeface="楷体" panose="02010609060101010101" pitchFamily="49" charset="-122"/>
              <a:ea typeface="楷体" panose="02010609060101010101" pitchFamily="49" charset="-122"/>
            </a:endParaRPr>
          </a:p>
          <a:p>
            <a:pPr>
              <a:lnSpc>
                <a:spcPct val="130000"/>
              </a:lnSpc>
            </a:pPr>
            <a:r>
              <a:rPr lang="en-US" altLang="zh-CN" sz="2800" b="1" dirty="0">
                <a:solidFill>
                  <a:schemeClr val="accent2"/>
                </a:solidFill>
                <a:latin typeface="楷体" panose="02010609060101010101" pitchFamily="49" charset="-122"/>
                <a:ea typeface="楷体" panose="02010609060101010101" pitchFamily="49" charset="-122"/>
              </a:rPr>
              <a:t>3</a:t>
            </a:r>
            <a:r>
              <a:rPr lang="zh-CN" altLang="en-US" sz="2800" b="1" dirty="0">
                <a:solidFill>
                  <a:schemeClr val="accent2"/>
                </a:solidFill>
                <a:latin typeface="楷体" panose="02010609060101010101" pitchFamily="49" charset="-122"/>
                <a:ea typeface="楷体" panose="02010609060101010101" pitchFamily="49" charset="-122"/>
              </a:rPr>
              <a:t>）异步刷新</a:t>
            </a:r>
            <a:endParaRPr lang="en-US" altLang="zh-CN" sz="2800" b="1" dirty="0">
              <a:solidFill>
                <a:schemeClr val="accent2"/>
              </a:solidFill>
              <a:latin typeface="楷体" panose="02010609060101010101" pitchFamily="49" charset="-122"/>
              <a:ea typeface="楷体" panose="02010609060101010101" pitchFamily="49" charset="-122"/>
            </a:endParaRPr>
          </a:p>
          <a:p>
            <a:pPr>
              <a:lnSpc>
                <a:spcPct val="130000"/>
              </a:lnSpc>
            </a:pPr>
            <a:r>
              <a:rPr lang="zh-CN" altLang="en-US" sz="2800" b="1" dirty="0">
                <a:latin typeface="楷体" panose="02010609060101010101" pitchFamily="49" charset="-122"/>
                <a:ea typeface="楷体" panose="02010609060101010101" pitchFamily="49" charset="-122"/>
              </a:rPr>
              <a:t>各刷新周期分散安排在</a:t>
            </a:r>
            <a:r>
              <a:rPr lang="en-US" altLang="zh-CN" sz="2800" b="1" dirty="0">
                <a:latin typeface="楷体" panose="02010609060101010101" pitchFamily="49" charset="-122"/>
                <a:ea typeface="楷体" panose="02010609060101010101" pitchFamily="49" charset="-122"/>
              </a:rPr>
              <a:t>2ms</a:t>
            </a:r>
            <a:r>
              <a:rPr lang="zh-CN" altLang="en-US" sz="2800" b="1" dirty="0">
                <a:latin typeface="楷体" panose="02010609060101010101" pitchFamily="49" charset="-122"/>
                <a:ea typeface="楷体" panose="02010609060101010101" pitchFamily="49" charset="-122"/>
              </a:rPr>
              <a:t>内。每隔一段时间刷新一行。</a:t>
            </a:r>
            <a:endParaRPr lang="en-US" altLang="zh-CN" sz="2800" b="1" dirty="0">
              <a:latin typeface="楷体" panose="02010609060101010101" pitchFamily="49" charset="-122"/>
              <a:ea typeface="楷体" panose="02010609060101010101" pitchFamily="49" charset="-122"/>
            </a:endParaRPr>
          </a:p>
        </p:txBody>
      </p:sp>
      <p:grpSp>
        <p:nvGrpSpPr>
          <p:cNvPr id="57" name="Group 94">
            <a:extLst>
              <a:ext uri="{FF2B5EF4-FFF2-40B4-BE49-F238E27FC236}">
                <a16:creationId xmlns:a16="http://schemas.microsoft.com/office/drawing/2014/main" id="{CA11B01F-01D2-484E-9E31-9B53840223C1}"/>
              </a:ext>
            </a:extLst>
          </p:cNvPr>
          <p:cNvGrpSpPr>
            <a:grpSpLocks/>
          </p:cNvGrpSpPr>
          <p:nvPr/>
        </p:nvGrpSpPr>
        <p:grpSpPr bwMode="auto">
          <a:xfrm>
            <a:off x="774700" y="840230"/>
            <a:ext cx="5791200" cy="838200"/>
            <a:chOff x="528" y="3696"/>
            <a:chExt cx="3648" cy="528"/>
          </a:xfrm>
        </p:grpSpPr>
        <p:sp>
          <p:nvSpPr>
            <p:cNvPr id="58" name="Line 76">
              <a:extLst>
                <a:ext uri="{FF2B5EF4-FFF2-40B4-BE49-F238E27FC236}">
                  <a16:creationId xmlns:a16="http://schemas.microsoft.com/office/drawing/2014/main" id="{41B75C5F-1D43-4B7E-82D9-453D5E4F38E1}"/>
                </a:ext>
              </a:extLst>
            </p:cNvPr>
            <p:cNvSpPr>
              <a:spLocks noChangeShapeType="1"/>
            </p:cNvSpPr>
            <p:nvPr/>
          </p:nvSpPr>
          <p:spPr bwMode="auto">
            <a:xfrm>
              <a:off x="528" y="3792"/>
              <a:ext cx="0" cy="432"/>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59" name="Line 77">
              <a:extLst>
                <a:ext uri="{FF2B5EF4-FFF2-40B4-BE49-F238E27FC236}">
                  <a16:creationId xmlns:a16="http://schemas.microsoft.com/office/drawing/2014/main" id="{A186F64E-1A57-44B1-BFC9-2CBEFD0534B0}"/>
                </a:ext>
              </a:extLst>
            </p:cNvPr>
            <p:cNvSpPr>
              <a:spLocks noChangeShapeType="1"/>
            </p:cNvSpPr>
            <p:nvPr/>
          </p:nvSpPr>
          <p:spPr bwMode="auto">
            <a:xfrm>
              <a:off x="528" y="4032"/>
              <a:ext cx="3648"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nvGrpSpPr>
            <p:cNvPr id="60" name="Group 78">
              <a:extLst>
                <a:ext uri="{FF2B5EF4-FFF2-40B4-BE49-F238E27FC236}">
                  <a16:creationId xmlns:a16="http://schemas.microsoft.com/office/drawing/2014/main" id="{81BE01DB-929F-4D1F-9C72-981BAD5672F8}"/>
                </a:ext>
              </a:extLst>
            </p:cNvPr>
            <p:cNvGrpSpPr>
              <a:grpSpLocks/>
            </p:cNvGrpSpPr>
            <p:nvPr/>
          </p:nvGrpSpPr>
          <p:grpSpPr bwMode="auto">
            <a:xfrm>
              <a:off x="1632" y="3696"/>
              <a:ext cx="816" cy="336"/>
              <a:chOff x="1008" y="2256"/>
              <a:chExt cx="816" cy="336"/>
            </a:xfrm>
          </p:grpSpPr>
          <p:sp>
            <p:nvSpPr>
              <p:cNvPr id="73" name="Text Box 79">
                <a:extLst>
                  <a:ext uri="{FF2B5EF4-FFF2-40B4-BE49-F238E27FC236}">
                    <a16:creationId xmlns:a16="http://schemas.microsoft.com/office/drawing/2014/main" id="{B892D8A8-C627-4DFD-A99C-E0B54155EFCC}"/>
                  </a:ext>
                </a:extLst>
              </p:cNvPr>
              <p:cNvSpPr txBox="1">
                <a:spLocks noChangeArrowheads="1"/>
              </p:cNvSpPr>
              <p:nvPr/>
            </p:nvSpPr>
            <p:spPr bwMode="auto">
              <a:xfrm>
                <a:off x="1008" y="225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R/W</a:t>
                </a:r>
              </a:p>
            </p:txBody>
          </p:sp>
          <p:sp>
            <p:nvSpPr>
              <p:cNvPr id="74" name="Line 80">
                <a:extLst>
                  <a:ext uri="{FF2B5EF4-FFF2-40B4-BE49-F238E27FC236}">
                    <a16:creationId xmlns:a16="http://schemas.microsoft.com/office/drawing/2014/main" id="{05375D2E-5446-42CE-8D3B-7D5F5D3A05F7}"/>
                  </a:ext>
                </a:extLst>
              </p:cNvPr>
              <p:cNvSpPr>
                <a:spLocks noChangeShapeType="1"/>
              </p:cNvSpPr>
              <p:nvPr/>
            </p:nvSpPr>
            <p:spPr bwMode="auto">
              <a:xfrm>
                <a:off x="1488" y="235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grpSp>
          <p:nvGrpSpPr>
            <p:cNvPr id="61" name="Group 81">
              <a:extLst>
                <a:ext uri="{FF2B5EF4-FFF2-40B4-BE49-F238E27FC236}">
                  <a16:creationId xmlns:a16="http://schemas.microsoft.com/office/drawing/2014/main" id="{C868703C-9BF0-47C9-8F86-BB142E939C5D}"/>
                </a:ext>
              </a:extLst>
            </p:cNvPr>
            <p:cNvGrpSpPr>
              <a:grpSpLocks/>
            </p:cNvGrpSpPr>
            <p:nvPr/>
          </p:nvGrpSpPr>
          <p:grpSpPr bwMode="auto">
            <a:xfrm>
              <a:off x="1008" y="3696"/>
              <a:ext cx="816" cy="336"/>
              <a:chOff x="2400" y="2256"/>
              <a:chExt cx="816" cy="336"/>
            </a:xfrm>
          </p:grpSpPr>
          <p:sp>
            <p:nvSpPr>
              <p:cNvPr id="71" name="Text Box 82">
                <a:extLst>
                  <a:ext uri="{FF2B5EF4-FFF2-40B4-BE49-F238E27FC236}">
                    <a16:creationId xmlns:a16="http://schemas.microsoft.com/office/drawing/2014/main" id="{3E085F4A-47B1-4F8C-BBBF-2DE1B381C663}"/>
                  </a:ext>
                </a:extLst>
              </p:cNvPr>
              <p:cNvSpPr txBox="1">
                <a:spLocks noChangeArrowheads="1"/>
              </p:cNvSpPr>
              <p:nvPr/>
            </p:nvSpPr>
            <p:spPr bwMode="auto">
              <a:xfrm>
                <a:off x="2400" y="225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楷体" panose="02010609060101010101" pitchFamily="49" charset="-122"/>
                    <a:ea typeface="楷体" panose="02010609060101010101" pitchFamily="49" charset="-122"/>
                  </a:rPr>
                  <a:t>刷新</a:t>
                </a:r>
              </a:p>
            </p:txBody>
          </p:sp>
          <p:sp>
            <p:nvSpPr>
              <p:cNvPr id="72" name="Line 83">
                <a:extLst>
                  <a:ext uri="{FF2B5EF4-FFF2-40B4-BE49-F238E27FC236}">
                    <a16:creationId xmlns:a16="http://schemas.microsoft.com/office/drawing/2014/main" id="{27CB9C51-DB30-40C7-8AA5-E7C58972F155}"/>
                  </a:ext>
                </a:extLst>
              </p:cNvPr>
              <p:cNvSpPr>
                <a:spLocks noChangeShapeType="1"/>
              </p:cNvSpPr>
              <p:nvPr/>
            </p:nvSpPr>
            <p:spPr bwMode="auto">
              <a:xfrm>
                <a:off x="2400" y="235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62" name="Line 84">
              <a:extLst>
                <a:ext uri="{FF2B5EF4-FFF2-40B4-BE49-F238E27FC236}">
                  <a16:creationId xmlns:a16="http://schemas.microsoft.com/office/drawing/2014/main" id="{6DF31FA0-C2D4-40BA-A88D-A468EB966323}"/>
                </a:ext>
              </a:extLst>
            </p:cNvPr>
            <p:cNvSpPr>
              <a:spLocks noChangeShapeType="1"/>
            </p:cNvSpPr>
            <p:nvPr/>
          </p:nvSpPr>
          <p:spPr bwMode="auto">
            <a:xfrm>
              <a:off x="1584" y="379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nvGrpSpPr>
            <p:cNvPr id="63" name="Group 85">
              <a:extLst>
                <a:ext uri="{FF2B5EF4-FFF2-40B4-BE49-F238E27FC236}">
                  <a16:creationId xmlns:a16="http://schemas.microsoft.com/office/drawing/2014/main" id="{6BC38E1A-2887-49C3-B69E-B676D4E60C17}"/>
                </a:ext>
              </a:extLst>
            </p:cNvPr>
            <p:cNvGrpSpPr>
              <a:grpSpLocks/>
            </p:cNvGrpSpPr>
            <p:nvPr/>
          </p:nvGrpSpPr>
          <p:grpSpPr bwMode="auto">
            <a:xfrm>
              <a:off x="528" y="3696"/>
              <a:ext cx="816" cy="336"/>
              <a:chOff x="1008" y="2256"/>
              <a:chExt cx="816" cy="336"/>
            </a:xfrm>
          </p:grpSpPr>
          <p:sp>
            <p:nvSpPr>
              <p:cNvPr id="69" name="Text Box 86">
                <a:extLst>
                  <a:ext uri="{FF2B5EF4-FFF2-40B4-BE49-F238E27FC236}">
                    <a16:creationId xmlns:a16="http://schemas.microsoft.com/office/drawing/2014/main" id="{9A891B71-3FE9-4D56-8F0E-90E8A789F110}"/>
                  </a:ext>
                </a:extLst>
              </p:cNvPr>
              <p:cNvSpPr txBox="1">
                <a:spLocks noChangeArrowheads="1"/>
              </p:cNvSpPr>
              <p:nvPr/>
            </p:nvSpPr>
            <p:spPr bwMode="auto">
              <a:xfrm>
                <a:off x="1008" y="225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R/W</a:t>
                </a:r>
              </a:p>
            </p:txBody>
          </p:sp>
          <p:sp>
            <p:nvSpPr>
              <p:cNvPr id="70" name="Line 87">
                <a:extLst>
                  <a:ext uri="{FF2B5EF4-FFF2-40B4-BE49-F238E27FC236}">
                    <a16:creationId xmlns:a16="http://schemas.microsoft.com/office/drawing/2014/main" id="{DCDFAB34-82E6-4846-9BA5-C3BFF974EC0D}"/>
                  </a:ext>
                </a:extLst>
              </p:cNvPr>
              <p:cNvSpPr>
                <a:spLocks noChangeShapeType="1"/>
              </p:cNvSpPr>
              <p:nvPr/>
            </p:nvSpPr>
            <p:spPr bwMode="auto">
              <a:xfrm>
                <a:off x="1488" y="235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grpSp>
          <p:nvGrpSpPr>
            <p:cNvPr id="64" name="Group 88">
              <a:extLst>
                <a:ext uri="{FF2B5EF4-FFF2-40B4-BE49-F238E27FC236}">
                  <a16:creationId xmlns:a16="http://schemas.microsoft.com/office/drawing/2014/main" id="{006C0589-26FF-417E-AAA3-92B2B819D169}"/>
                </a:ext>
              </a:extLst>
            </p:cNvPr>
            <p:cNvGrpSpPr>
              <a:grpSpLocks/>
            </p:cNvGrpSpPr>
            <p:nvPr/>
          </p:nvGrpSpPr>
          <p:grpSpPr bwMode="auto">
            <a:xfrm>
              <a:off x="2112" y="3696"/>
              <a:ext cx="816" cy="336"/>
              <a:chOff x="2400" y="2256"/>
              <a:chExt cx="816" cy="336"/>
            </a:xfrm>
          </p:grpSpPr>
          <p:sp>
            <p:nvSpPr>
              <p:cNvPr id="67" name="Text Box 89">
                <a:extLst>
                  <a:ext uri="{FF2B5EF4-FFF2-40B4-BE49-F238E27FC236}">
                    <a16:creationId xmlns:a16="http://schemas.microsoft.com/office/drawing/2014/main" id="{44A32C82-9CFF-41EF-B241-BA646D2EFE9B}"/>
                  </a:ext>
                </a:extLst>
              </p:cNvPr>
              <p:cNvSpPr txBox="1">
                <a:spLocks noChangeArrowheads="1"/>
              </p:cNvSpPr>
              <p:nvPr/>
            </p:nvSpPr>
            <p:spPr bwMode="auto">
              <a:xfrm>
                <a:off x="2400" y="225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楷体" panose="02010609060101010101" pitchFamily="49" charset="-122"/>
                    <a:ea typeface="楷体" panose="02010609060101010101" pitchFamily="49" charset="-122"/>
                  </a:rPr>
                  <a:t>刷新</a:t>
                </a:r>
              </a:p>
            </p:txBody>
          </p:sp>
          <p:sp>
            <p:nvSpPr>
              <p:cNvPr id="68" name="Line 90">
                <a:extLst>
                  <a:ext uri="{FF2B5EF4-FFF2-40B4-BE49-F238E27FC236}">
                    <a16:creationId xmlns:a16="http://schemas.microsoft.com/office/drawing/2014/main" id="{60C8A6F2-BFE1-4D1A-9E06-14B9E6B36A1E}"/>
                  </a:ext>
                </a:extLst>
              </p:cNvPr>
              <p:cNvSpPr>
                <a:spLocks noChangeShapeType="1"/>
              </p:cNvSpPr>
              <p:nvPr/>
            </p:nvSpPr>
            <p:spPr bwMode="auto">
              <a:xfrm>
                <a:off x="2400" y="235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65" name="Line 91">
              <a:extLst>
                <a:ext uri="{FF2B5EF4-FFF2-40B4-BE49-F238E27FC236}">
                  <a16:creationId xmlns:a16="http://schemas.microsoft.com/office/drawing/2014/main" id="{B5CC0B46-113C-4935-A9CB-B0E8C96E7E4D}"/>
                </a:ext>
              </a:extLst>
            </p:cNvPr>
            <p:cNvSpPr>
              <a:spLocks noChangeShapeType="1"/>
            </p:cNvSpPr>
            <p:nvPr/>
          </p:nvSpPr>
          <p:spPr bwMode="auto">
            <a:xfrm>
              <a:off x="2784" y="3888"/>
              <a:ext cx="528" cy="0"/>
            </a:xfrm>
            <a:prstGeom prst="line">
              <a:avLst/>
            </a:prstGeom>
            <a:noFill/>
            <a:ln w="28575"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66" name="Line 93">
              <a:extLst>
                <a:ext uri="{FF2B5EF4-FFF2-40B4-BE49-F238E27FC236}">
                  <a16:creationId xmlns:a16="http://schemas.microsoft.com/office/drawing/2014/main" id="{0D1EEF3F-4F30-4BB1-92B7-46FECB3ED7DD}"/>
                </a:ext>
              </a:extLst>
            </p:cNvPr>
            <p:cNvSpPr>
              <a:spLocks noChangeShapeType="1"/>
            </p:cNvSpPr>
            <p:nvPr/>
          </p:nvSpPr>
          <p:spPr bwMode="auto">
            <a:xfrm>
              <a:off x="2688" y="379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75" name="Text Box 95">
            <a:extLst>
              <a:ext uri="{FF2B5EF4-FFF2-40B4-BE49-F238E27FC236}">
                <a16:creationId xmlns:a16="http://schemas.microsoft.com/office/drawing/2014/main" id="{D084BA2D-3043-406B-9D76-7A8B58745B26}"/>
              </a:ext>
            </a:extLst>
          </p:cNvPr>
          <p:cNvSpPr txBox="1">
            <a:spLocks noChangeArrowheads="1"/>
          </p:cNvSpPr>
          <p:nvPr/>
        </p:nvSpPr>
        <p:spPr bwMode="auto">
          <a:xfrm>
            <a:off x="1079500" y="1297430"/>
            <a:ext cx="129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latin typeface="楷体" panose="02010609060101010101" pitchFamily="49" charset="-122"/>
                <a:ea typeface="楷体" panose="02010609060101010101" pitchFamily="49" charset="-122"/>
              </a:rPr>
              <a:t>100ns</a:t>
            </a:r>
          </a:p>
        </p:txBody>
      </p:sp>
      <p:sp>
        <p:nvSpPr>
          <p:cNvPr id="76" name="Line 96">
            <a:extLst>
              <a:ext uri="{FF2B5EF4-FFF2-40B4-BE49-F238E27FC236}">
                <a16:creationId xmlns:a16="http://schemas.microsoft.com/office/drawing/2014/main" id="{E0D90CE3-F460-466C-82D9-D0D828BDA724}"/>
              </a:ext>
            </a:extLst>
          </p:cNvPr>
          <p:cNvSpPr>
            <a:spLocks noChangeShapeType="1"/>
          </p:cNvSpPr>
          <p:nvPr/>
        </p:nvSpPr>
        <p:spPr bwMode="auto">
          <a:xfrm>
            <a:off x="2451100" y="1373630"/>
            <a:ext cx="0" cy="3810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77" name="Line 97">
            <a:extLst>
              <a:ext uri="{FF2B5EF4-FFF2-40B4-BE49-F238E27FC236}">
                <a16:creationId xmlns:a16="http://schemas.microsoft.com/office/drawing/2014/main" id="{960E611D-D63D-45DE-B4FD-C9F10F1F8B7A}"/>
              </a:ext>
            </a:extLst>
          </p:cNvPr>
          <p:cNvSpPr>
            <a:spLocks noChangeShapeType="1"/>
          </p:cNvSpPr>
          <p:nvPr/>
        </p:nvSpPr>
        <p:spPr bwMode="auto">
          <a:xfrm>
            <a:off x="774700" y="1526030"/>
            <a:ext cx="381000" cy="0"/>
          </a:xfrm>
          <a:prstGeom prst="line">
            <a:avLst/>
          </a:prstGeom>
          <a:noFill/>
          <a:ln w="28575" cap="sq">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78" name="Line 98">
            <a:extLst>
              <a:ext uri="{FF2B5EF4-FFF2-40B4-BE49-F238E27FC236}">
                <a16:creationId xmlns:a16="http://schemas.microsoft.com/office/drawing/2014/main" id="{BA12EC67-F90A-4F84-86E3-95C3396B4B6E}"/>
              </a:ext>
            </a:extLst>
          </p:cNvPr>
          <p:cNvSpPr>
            <a:spLocks noChangeShapeType="1"/>
          </p:cNvSpPr>
          <p:nvPr/>
        </p:nvSpPr>
        <p:spPr bwMode="auto">
          <a:xfrm>
            <a:off x="1993900" y="1526030"/>
            <a:ext cx="457200" cy="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79" name="Line 13">
            <a:extLst>
              <a:ext uri="{FF2B5EF4-FFF2-40B4-BE49-F238E27FC236}">
                <a16:creationId xmlns:a16="http://schemas.microsoft.com/office/drawing/2014/main" id="{E8E224F7-E3DA-49BF-ADF8-631FB85788E5}"/>
              </a:ext>
            </a:extLst>
          </p:cNvPr>
          <p:cNvSpPr>
            <a:spLocks noChangeShapeType="1"/>
          </p:cNvSpPr>
          <p:nvPr/>
        </p:nvSpPr>
        <p:spPr bwMode="auto">
          <a:xfrm>
            <a:off x="3189442" y="4838578"/>
            <a:ext cx="0" cy="381000"/>
          </a:xfrm>
          <a:prstGeom prst="line">
            <a:avLst/>
          </a:prstGeom>
          <a:noFill/>
          <a:ln w="28575" cap="sq">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80" name="Line 16">
            <a:extLst>
              <a:ext uri="{FF2B5EF4-FFF2-40B4-BE49-F238E27FC236}">
                <a16:creationId xmlns:a16="http://schemas.microsoft.com/office/drawing/2014/main" id="{3A04D2D6-B96E-4367-8C34-69E9B3351EEB}"/>
              </a:ext>
            </a:extLst>
          </p:cNvPr>
          <p:cNvSpPr>
            <a:spLocks noChangeShapeType="1"/>
          </p:cNvSpPr>
          <p:nvPr/>
        </p:nvSpPr>
        <p:spPr bwMode="auto">
          <a:xfrm>
            <a:off x="522442" y="4457578"/>
            <a:ext cx="0" cy="6858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81" name="Line 38">
            <a:extLst>
              <a:ext uri="{FF2B5EF4-FFF2-40B4-BE49-F238E27FC236}">
                <a16:creationId xmlns:a16="http://schemas.microsoft.com/office/drawing/2014/main" id="{A427FFCC-692C-4188-9482-A3B055EF71F2}"/>
              </a:ext>
            </a:extLst>
          </p:cNvPr>
          <p:cNvSpPr>
            <a:spLocks noChangeShapeType="1"/>
          </p:cNvSpPr>
          <p:nvPr/>
        </p:nvSpPr>
        <p:spPr bwMode="auto">
          <a:xfrm>
            <a:off x="2732242" y="5067178"/>
            <a:ext cx="457200" cy="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82" name="Line 39">
            <a:extLst>
              <a:ext uri="{FF2B5EF4-FFF2-40B4-BE49-F238E27FC236}">
                <a16:creationId xmlns:a16="http://schemas.microsoft.com/office/drawing/2014/main" id="{D3FBA5C6-9C57-4BE6-80D6-DE6E61918245}"/>
              </a:ext>
            </a:extLst>
          </p:cNvPr>
          <p:cNvSpPr>
            <a:spLocks noChangeShapeType="1"/>
          </p:cNvSpPr>
          <p:nvPr/>
        </p:nvSpPr>
        <p:spPr bwMode="auto">
          <a:xfrm>
            <a:off x="522442" y="5067178"/>
            <a:ext cx="457200" cy="0"/>
          </a:xfrm>
          <a:prstGeom prst="line">
            <a:avLst/>
          </a:prstGeom>
          <a:noFill/>
          <a:ln w="28575" cap="sq">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83" name="Line 81">
            <a:extLst>
              <a:ext uri="{FF2B5EF4-FFF2-40B4-BE49-F238E27FC236}">
                <a16:creationId xmlns:a16="http://schemas.microsoft.com/office/drawing/2014/main" id="{57AB753E-D2F1-4213-9C9A-0033E711F0D8}"/>
              </a:ext>
            </a:extLst>
          </p:cNvPr>
          <p:cNvSpPr>
            <a:spLocks noChangeShapeType="1"/>
          </p:cNvSpPr>
          <p:nvPr/>
        </p:nvSpPr>
        <p:spPr bwMode="auto">
          <a:xfrm>
            <a:off x="6085042" y="4838578"/>
            <a:ext cx="0" cy="381000"/>
          </a:xfrm>
          <a:prstGeom prst="line">
            <a:avLst/>
          </a:prstGeom>
          <a:noFill/>
          <a:ln w="28575" cap="sq">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nvGrpSpPr>
          <p:cNvPr id="84" name="Group 89">
            <a:extLst>
              <a:ext uri="{FF2B5EF4-FFF2-40B4-BE49-F238E27FC236}">
                <a16:creationId xmlns:a16="http://schemas.microsoft.com/office/drawing/2014/main" id="{5BF574A0-5B3B-4FD3-A6F3-9D460623BBF4}"/>
              </a:ext>
            </a:extLst>
          </p:cNvPr>
          <p:cNvGrpSpPr>
            <a:grpSpLocks/>
          </p:cNvGrpSpPr>
          <p:nvPr/>
        </p:nvGrpSpPr>
        <p:grpSpPr bwMode="auto">
          <a:xfrm>
            <a:off x="522442" y="4305178"/>
            <a:ext cx="8458200" cy="533400"/>
            <a:chOff x="336" y="1920"/>
            <a:chExt cx="5328" cy="336"/>
          </a:xfrm>
        </p:grpSpPr>
        <p:sp>
          <p:nvSpPr>
            <p:cNvPr id="85" name="Line 15">
              <a:extLst>
                <a:ext uri="{FF2B5EF4-FFF2-40B4-BE49-F238E27FC236}">
                  <a16:creationId xmlns:a16="http://schemas.microsoft.com/office/drawing/2014/main" id="{76B7A284-A5B1-4934-9E42-BDACE1C333B9}"/>
                </a:ext>
              </a:extLst>
            </p:cNvPr>
            <p:cNvSpPr>
              <a:spLocks noChangeShapeType="1"/>
            </p:cNvSpPr>
            <p:nvPr/>
          </p:nvSpPr>
          <p:spPr bwMode="auto">
            <a:xfrm>
              <a:off x="1392" y="2112"/>
              <a:ext cx="528" cy="0"/>
            </a:xfrm>
            <a:prstGeom prst="line">
              <a:avLst/>
            </a:prstGeom>
            <a:noFill/>
            <a:ln w="28575"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86" name="Line 17">
              <a:extLst>
                <a:ext uri="{FF2B5EF4-FFF2-40B4-BE49-F238E27FC236}">
                  <a16:creationId xmlns:a16="http://schemas.microsoft.com/office/drawing/2014/main" id="{5040DCC4-79C6-4AA0-B846-746BEF8F06AA}"/>
                </a:ext>
              </a:extLst>
            </p:cNvPr>
            <p:cNvSpPr>
              <a:spLocks noChangeShapeType="1"/>
            </p:cNvSpPr>
            <p:nvPr/>
          </p:nvSpPr>
          <p:spPr bwMode="auto">
            <a:xfrm>
              <a:off x="336" y="2256"/>
              <a:ext cx="5184"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nvGrpSpPr>
            <p:cNvPr id="87" name="Group 18">
              <a:extLst>
                <a:ext uri="{FF2B5EF4-FFF2-40B4-BE49-F238E27FC236}">
                  <a16:creationId xmlns:a16="http://schemas.microsoft.com/office/drawing/2014/main" id="{A8323CEB-5A46-43BC-8D0C-3C11CAAF5412}"/>
                </a:ext>
              </a:extLst>
            </p:cNvPr>
            <p:cNvGrpSpPr>
              <a:grpSpLocks/>
            </p:cNvGrpSpPr>
            <p:nvPr/>
          </p:nvGrpSpPr>
          <p:grpSpPr bwMode="auto">
            <a:xfrm>
              <a:off x="816" y="1920"/>
              <a:ext cx="816" cy="336"/>
              <a:chOff x="1008" y="2256"/>
              <a:chExt cx="816" cy="336"/>
            </a:xfrm>
          </p:grpSpPr>
          <p:sp>
            <p:nvSpPr>
              <p:cNvPr id="111" name="Text Box 19">
                <a:extLst>
                  <a:ext uri="{FF2B5EF4-FFF2-40B4-BE49-F238E27FC236}">
                    <a16:creationId xmlns:a16="http://schemas.microsoft.com/office/drawing/2014/main" id="{171F147D-6356-4E1C-8C3F-7FD6E549E7DA}"/>
                  </a:ext>
                </a:extLst>
              </p:cNvPr>
              <p:cNvSpPr txBox="1">
                <a:spLocks noChangeArrowheads="1"/>
              </p:cNvSpPr>
              <p:nvPr/>
            </p:nvSpPr>
            <p:spPr bwMode="auto">
              <a:xfrm>
                <a:off x="1008" y="225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R/W</a:t>
                </a:r>
              </a:p>
            </p:txBody>
          </p:sp>
          <p:sp>
            <p:nvSpPr>
              <p:cNvPr id="112" name="Line 20">
                <a:extLst>
                  <a:ext uri="{FF2B5EF4-FFF2-40B4-BE49-F238E27FC236}">
                    <a16:creationId xmlns:a16="http://schemas.microsoft.com/office/drawing/2014/main" id="{2FDB262E-0E28-4946-80D0-8E74AE173091}"/>
                  </a:ext>
                </a:extLst>
              </p:cNvPr>
              <p:cNvSpPr>
                <a:spLocks noChangeShapeType="1"/>
              </p:cNvSpPr>
              <p:nvPr/>
            </p:nvSpPr>
            <p:spPr bwMode="auto">
              <a:xfrm>
                <a:off x="1488" y="235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grpSp>
          <p:nvGrpSpPr>
            <p:cNvPr id="88" name="Group 21">
              <a:extLst>
                <a:ext uri="{FF2B5EF4-FFF2-40B4-BE49-F238E27FC236}">
                  <a16:creationId xmlns:a16="http://schemas.microsoft.com/office/drawing/2014/main" id="{1415ED66-62CD-4D00-9578-D6ECC74F274D}"/>
                </a:ext>
              </a:extLst>
            </p:cNvPr>
            <p:cNvGrpSpPr>
              <a:grpSpLocks/>
            </p:cNvGrpSpPr>
            <p:nvPr/>
          </p:nvGrpSpPr>
          <p:grpSpPr bwMode="auto">
            <a:xfrm>
              <a:off x="2016" y="1920"/>
              <a:ext cx="816" cy="336"/>
              <a:chOff x="2400" y="2256"/>
              <a:chExt cx="816" cy="336"/>
            </a:xfrm>
          </p:grpSpPr>
          <p:sp>
            <p:nvSpPr>
              <p:cNvPr id="109" name="Text Box 22">
                <a:extLst>
                  <a:ext uri="{FF2B5EF4-FFF2-40B4-BE49-F238E27FC236}">
                    <a16:creationId xmlns:a16="http://schemas.microsoft.com/office/drawing/2014/main" id="{D5869D8A-5926-41F4-A73C-9567343C003E}"/>
                  </a:ext>
                </a:extLst>
              </p:cNvPr>
              <p:cNvSpPr txBox="1">
                <a:spLocks noChangeArrowheads="1"/>
              </p:cNvSpPr>
              <p:nvPr/>
            </p:nvSpPr>
            <p:spPr bwMode="auto">
              <a:xfrm>
                <a:off x="2400" y="225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楷体" panose="02010609060101010101" pitchFamily="49" charset="-122"/>
                    <a:ea typeface="楷体" panose="02010609060101010101" pitchFamily="49" charset="-122"/>
                  </a:rPr>
                  <a:t>刷新</a:t>
                </a:r>
              </a:p>
            </p:txBody>
          </p:sp>
          <p:sp>
            <p:nvSpPr>
              <p:cNvPr id="110" name="Line 23">
                <a:extLst>
                  <a:ext uri="{FF2B5EF4-FFF2-40B4-BE49-F238E27FC236}">
                    <a16:creationId xmlns:a16="http://schemas.microsoft.com/office/drawing/2014/main" id="{950D60A8-A4EE-4E94-AFA8-AE66C3AB4FE6}"/>
                  </a:ext>
                </a:extLst>
              </p:cNvPr>
              <p:cNvSpPr>
                <a:spLocks noChangeShapeType="1"/>
              </p:cNvSpPr>
              <p:nvPr/>
            </p:nvSpPr>
            <p:spPr bwMode="auto">
              <a:xfrm>
                <a:off x="2400" y="235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89" name="Line 24">
              <a:extLst>
                <a:ext uri="{FF2B5EF4-FFF2-40B4-BE49-F238E27FC236}">
                  <a16:creationId xmlns:a16="http://schemas.microsoft.com/office/drawing/2014/main" id="{0C7476CC-3B2F-471F-918A-4957623766F5}"/>
                </a:ext>
              </a:extLst>
            </p:cNvPr>
            <p:cNvSpPr>
              <a:spLocks noChangeShapeType="1"/>
            </p:cNvSpPr>
            <p:nvPr/>
          </p:nvSpPr>
          <p:spPr bwMode="auto">
            <a:xfrm>
              <a:off x="2592" y="2016"/>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nvGrpSpPr>
            <p:cNvPr id="90" name="Group 25">
              <a:extLst>
                <a:ext uri="{FF2B5EF4-FFF2-40B4-BE49-F238E27FC236}">
                  <a16:creationId xmlns:a16="http://schemas.microsoft.com/office/drawing/2014/main" id="{D647165C-B377-4073-A1CC-756C18479049}"/>
                </a:ext>
              </a:extLst>
            </p:cNvPr>
            <p:cNvGrpSpPr>
              <a:grpSpLocks/>
            </p:cNvGrpSpPr>
            <p:nvPr/>
          </p:nvGrpSpPr>
          <p:grpSpPr bwMode="auto">
            <a:xfrm>
              <a:off x="336" y="1920"/>
              <a:ext cx="816" cy="336"/>
              <a:chOff x="1008" y="2256"/>
              <a:chExt cx="816" cy="336"/>
            </a:xfrm>
          </p:grpSpPr>
          <p:sp>
            <p:nvSpPr>
              <p:cNvPr id="107" name="Text Box 26">
                <a:extLst>
                  <a:ext uri="{FF2B5EF4-FFF2-40B4-BE49-F238E27FC236}">
                    <a16:creationId xmlns:a16="http://schemas.microsoft.com/office/drawing/2014/main" id="{08DF6F56-C86C-4F9D-901A-FE596E2566F0}"/>
                  </a:ext>
                </a:extLst>
              </p:cNvPr>
              <p:cNvSpPr txBox="1">
                <a:spLocks noChangeArrowheads="1"/>
              </p:cNvSpPr>
              <p:nvPr/>
            </p:nvSpPr>
            <p:spPr bwMode="auto">
              <a:xfrm>
                <a:off x="1008" y="225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R/W</a:t>
                </a:r>
              </a:p>
            </p:txBody>
          </p:sp>
          <p:sp>
            <p:nvSpPr>
              <p:cNvPr id="108" name="Line 27">
                <a:extLst>
                  <a:ext uri="{FF2B5EF4-FFF2-40B4-BE49-F238E27FC236}">
                    <a16:creationId xmlns:a16="http://schemas.microsoft.com/office/drawing/2014/main" id="{ED09D6CD-5FFE-42E1-97A3-FFEEB4946288}"/>
                  </a:ext>
                </a:extLst>
              </p:cNvPr>
              <p:cNvSpPr>
                <a:spLocks noChangeShapeType="1"/>
              </p:cNvSpPr>
              <p:nvPr/>
            </p:nvSpPr>
            <p:spPr bwMode="auto">
              <a:xfrm>
                <a:off x="1488" y="235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grpSp>
          <p:nvGrpSpPr>
            <p:cNvPr id="91" name="Group 28">
              <a:extLst>
                <a:ext uri="{FF2B5EF4-FFF2-40B4-BE49-F238E27FC236}">
                  <a16:creationId xmlns:a16="http://schemas.microsoft.com/office/drawing/2014/main" id="{94D89E0D-4CE6-41E0-8A61-52A354D04E0D}"/>
                </a:ext>
              </a:extLst>
            </p:cNvPr>
            <p:cNvGrpSpPr>
              <a:grpSpLocks/>
            </p:cNvGrpSpPr>
            <p:nvPr/>
          </p:nvGrpSpPr>
          <p:grpSpPr bwMode="auto">
            <a:xfrm>
              <a:off x="4224" y="1920"/>
              <a:ext cx="816" cy="336"/>
              <a:chOff x="2400" y="2256"/>
              <a:chExt cx="816" cy="336"/>
            </a:xfrm>
          </p:grpSpPr>
          <p:sp>
            <p:nvSpPr>
              <p:cNvPr id="105" name="Text Box 29">
                <a:extLst>
                  <a:ext uri="{FF2B5EF4-FFF2-40B4-BE49-F238E27FC236}">
                    <a16:creationId xmlns:a16="http://schemas.microsoft.com/office/drawing/2014/main" id="{111A395F-3EE5-45CD-A527-88D923AEF6B9}"/>
                  </a:ext>
                </a:extLst>
              </p:cNvPr>
              <p:cNvSpPr txBox="1">
                <a:spLocks noChangeArrowheads="1"/>
              </p:cNvSpPr>
              <p:nvPr/>
            </p:nvSpPr>
            <p:spPr bwMode="auto">
              <a:xfrm>
                <a:off x="2400" y="225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楷体" panose="02010609060101010101" pitchFamily="49" charset="-122"/>
                    <a:ea typeface="楷体" panose="02010609060101010101" pitchFamily="49" charset="-122"/>
                  </a:rPr>
                  <a:t>刷新</a:t>
                </a:r>
              </a:p>
            </p:txBody>
          </p:sp>
          <p:sp>
            <p:nvSpPr>
              <p:cNvPr id="106" name="Line 30">
                <a:extLst>
                  <a:ext uri="{FF2B5EF4-FFF2-40B4-BE49-F238E27FC236}">
                    <a16:creationId xmlns:a16="http://schemas.microsoft.com/office/drawing/2014/main" id="{13C68C74-B444-4FF6-9C61-89050D3ED2AE}"/>
                  </a:ext>
                </a:extLst>
              </p:cNvPr>
              <p:cNvSpPr>
                <a:spLocks noChangeShapeType="1"/>
              </p:cNvSpPr>
              <p:nvPr/>
            </p:nvSpPr>
            <p:spPr bwMode="auto">
              <a:xfrm>
                <a:off x="2400" y="235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92" name="Line 31">
              <a:extLst>
                <a:ext uri="{FF2B5EF4-FFF2-40B4-BE49-F238E27FC236}">
                  <a16:creationId xmlns:a16="http://schemas.microsoft.com/office/drawing/2014/main" id="{1392AA14-8064-40DF-911F-3D79C7BA518C}"/>
                </a:ext>
              </a:extLst>
            </p:cNvPr>
            <p:cNvSpPr>
              <a:spLocks noChangeShapeType="1"/>
            </p:cNvSpPr>
            <p:nvPr/>
          </p:nvSpPr>
          <p:spPr bwMode="auto">
            <a:xfrm>
              <a:off x="3168" y="2112"/>
              <a:ext cx="528" cy="0"/>
            </a:xfrm>
            <a:prstGeom prst="line">
              <a:avLst/>
            </a:prstGeom>
            <a:noFill/>
            <a:ln w="28575"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nvGrpSpPr>
            <p:cNvPr id="93" name="Group 74">
              <a:extLst>
                <a:ext uri="{FF2B5EF4-FFF2-40B4-BE49-F238E27FC236}">
                  <a16:creationId xmlns:a16="http://schemas.microsoft.com/office/drawing/2014/main" id="{2A3F90FD-9F7B-4D38-B803-EBDC5125B6AF}"/>
                </a:ext>
              </a:extLst>
            </p:cNvPr>
            <p:cNvGrpSpPr>
              <a:grpSpLocks/>
            </p:cNvGrpSpPr>
            <p:nvPr/>
          </p:nvGrpSpPr>
          <p:grpSpPr bwMode="auto">
            <a:xfrm>
              <a:off x="2592" y="1920"/>
              <a:ext cx="816" cy="336"/>
              <a:chOff x="1008" y="2256"/>
              <a:chExt cx="816" cy="336"/>
            </a:xfrm>
          </p:grpSpPr>
          <p:sp>
            <p:nvSpPr>
              <p:cNvPr id="103" name="Text Box 75">
                <a:extLst>
                  <a:ext uri="{FF2B5EF4-FFF2-40B4-BE49-F238E27FC236}">
                    <a16:creationId xmlns:a16="http://schemas.microsoft.com/office/drawing/2014/main" id="{FF4084D1-1105-4926-85A1-2181D802A314}"/>
                  </a:ext>
                </a:extLst>
              </p:cNvPr>
              <p:cNvSpPr txBox="1">
                <a:spLocks noChangeArrowheads="1"/>
              </p:cNvSpPr>
              <p:nvPr/>
            </p:nvSpPr>
            <p:spPr bwMode="auto">
              <a:xfrm>
                <a:off x="1008" y="225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R/W</a:t>
                </a:r>
              </a:p>
            </p:txBody>
          </p:sp>
          <p:sp>
            <p:nvSpPr>
              <p:cNvPr id="104" name="Line 76">
                <a:extLst>
                  <a:ext uri="{FF2B5EF4-FFF2-40B4-BE49-F238E27FC236}">
                    <a16:creationId xmlns:a16="http://schemas.microsoft.com/office/drawing/2014/main" id="{324EA735-5D42-4509-B15A-15442CFA2472}"/>
                  </a:ext>
                </a:extLst>
              </p:cNvPr>
              <p:cNvSpPr>
                <a:spLocks noChangeShapeType="1"/>
              </p:cNvSpPr>
              <p:nvPr/>
            </p:nvSpPr>
            <p:spPr bwMode="auto">
              <a:xfrm>
                <a:off x="1488" y="235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94" name="Line 77">
              <a:extLst>
                <a:ext uri="{FF2B5EF4-FFF2-40B4-BE49-F238E27FC236}">
                  <a16:creationId xmlns:a16="http://schemas.microsoft.com/office/drawing/2014/main" id="{9905906B-F588-4444-9255-871AB85F7907}"/>
                </a:ext>
              </a:extLst>
            </p:cNvPr>
            <p:cNvSpPr>
              <a:spLocks noChangeShapeType="1"/>
            </p:cNvSpPr>
            <p:nvPr/>
          </p:nvSpPr>
          <p:spPr bwMode="auto">
            <a:xfrm>
              <a:off x="3744" y="2016"/>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nvGrpSpPr>
            <p:cNvPr id="95" name="Group 78">
              <a:extLst>
                <a:ext uri="{FF2B5EF4-FFF2-40B4-BE49-F238E27FC236}">
                  <a16:creationId xmlns:a16="http://schemas.microsoft.com/office/drawing/2014/main" id="{A4E7B627-860B-46A4-8189-B3825A61611A}"/>
                </a:ext>
              </a:extLst>
            </p:cNvPr>
            <p:cNvGrpSpPr>
              <a:grpSpLocks/>
            </p:cNvGrpSpPr>
            <p:nvPr/>
          </p:nvGrpSpPr>
          <p:grpSpPr bwMode="auto">
            <a:xfrm>
              <a:off x="3744" y="1920"/>
              <a:ext cx="816" cy="336"/>
              <a:chOff x="1008" y="2256"/>
              <a:chExt cx="816" cy="336"/>
            </a:xfrm>
          </p:grpSpPr>
          <p:sp>
            <p:nvSpPr>
              <p:cNvPr id="101" name="Text Box 79">
                <a:extLst>
                  <a:ext uri="{FF2B5EF4-FFF2-40B4-BE49-F238E27FC236}">
                    <a16:creationId xmlns:a16="http://schemas.microsoft.com/office/drawing/2014/main" id="{918B91BC-FD3B-4F4F-9A24-A2F2660E1FA0}"/>
                  </a:ext>
                </a:extLst>
              </p:cNvPr>
              <p:cNvSpPr txBox="1">
                <a:spLocks noChangeArrowheads="1"/>
              </p:cNvSpPr>
              <p:nvPr/>
            </p:nvSpPr>
            <p:spPr bwMode="auto">
              <a:xfrm>
                <a:off x="1008" y="225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R/W</a:t>
                </a:r>
              </a:p>
            </p:txBody>
          </p:sp>
          <p:sp>
            <p:nvSpPr>
              <p:cNvPr id="102" name="Line 80">
                <a:extLst>
                  <a:ext uri="{FF2B5EF4-FFF2-40B4-BE49-F238E27FC236}">
                    <a16:creationId xmlns:a16="http://schemas.microsoft.com/office/drawing/2014/main" id="{F311D4E0-B7CC-405B-AD3E-46A2B96C6F73}"/>
                  </a:ext>
                </a:extLst>
              </p:cNvPr>
              <p:cNvSpPr>
                <a:spLocks noChangeShapeType="1"/>
              </p:cNvSpPr>
              <p:nvPr/>
            </p:nvSpPr>
            <p:spPr bwMode="auto">
              <a:xfrm>
                <a:off x="1488" y="235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96" name="Line 82">
              <a:extLst>
                <a:ext uri="{FF2B5EF4-FFF2-40B4-BE49-F238E27FC236}">
                  <a16:creationId xmlns:a16="http://schemas.microsoft.com/office/drawing/2014/main" id="{E3B73BF4-5447-4902-AFF4-1BC1995B2632}"/>
                </a:ext>
              </a:extLst>
            </p:cNvPr>
            <p:cNvSpPr>
              <a:spLocks noChangeShapeType="1"/>
            </p:cNvSpPr>
            <p:nvPr/>
          </p:nvSpPr>
          <p:spPr bwMode="auto">
            <a:xfrm>
              <a:off x="4800" y="2016"/>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nvGrpSpPr>
            <p:cNvPr id="97" name="Group 84">
              <a:extLst>
                <a:ext uri="{FF2B5EF4-FFF2-40B4-BE49-F238E27FC236}">
                  <a16:creationId xmlns:a16="http://schemas.microsoft.com/office/drawing/2014/main" id="{399C6CF1-F2C0-44E7-BCA1-E998DD0F537F}"/>
                </a:ext>
              </a:extLst>
            </p:cNvPr>
            <p:cNvGrpSpPr>
              <a:grpSpLocks/>
            </p:cNvGrpSpPr>
            <p:nvPr/>
          </p:nvGrpSpPr>
          <p:grpSpPr bwMode="auto">
            <a:xfrm>
              <a:off x="4800" y="1920"/>
              <a:ext cx="816" cy="336"/>
              <a:chOff x="1008" y="2256"/>
              <a:chExt cx="816" cy="336"/>
            </a:xfrm>
          </p:grpSpPr>
          <p:sp>
            <p:nvSpPr>
              <p:cNvPr id="99" name="Text Box 85">
                <a:extLst>
                  <a:ext uri="{FF2B5EF4-FFF2-40B4-BE49-F238E27FC236}">
                    <a16:creationId xmlns:a16="http://schemas.microsoft.com/office/drawing/2014/main" id="{4E53332F-25F2-4DB0-A094-A3E9EA894806}"/>
                  </a:ext>
                </a:extLst>
              </p:cNvPr>
              <p:cNvSpPr txBox="1">
                <a:spLocks noChangeArrowheads="1"/>
              </p:cNvSpPr>
              <p:nvPr/>
            </p:nvSpPr>
            <p:spPr bwMode="auto">
              <a:xfrm>
                <a:off x="1008" y="225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R/W</a:t>
                </a:r>
              </a:p>
            </p:txBody>
          </p:sp>
          <p:sp>
            <p:nvSpPr>
              <p:cNvPr id="100" name="Line 86">
                <a:extLst>
                  <a:ext uri="{FF2B5EF4-FFF2-40B4-BE49-F238E27FC236}">
                    <a16:creationId xmlns:a16="http://schemas.microsoft.com/office/drawing/2014/main" id="{C3A287FA-9B7E-44CD-86DD-049F9BBD2295}"/>
                  </a:ext>
                </a:extLst>
              </p:cNvPr>
              <p:cNvSpPr>
                <a:spLocks noChangeShapeType="1"/>
              </p:cNvSpPr>
              <p:nvPr/>
            </p:nvSpPr>
            <p:spPr bwMode="auto">
              <a:xfrm>
                <a:off x="1488" y="235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98" name="Line 87">
              <a:extLst>
                <a:ext uri="{FF2B5EF4-FFF2-40B4-BE49-F238E27FC236}">
                  <a16:creationId xmlns:a16="http://schemas.microsoft.com/office/drawing/2014/main" id="{5724482D-8286-4DC9-A841-DE02769F9F69}"/>
                </a:ext>
              </a:extLst>
            </p:cNvPr>
            <p:cNvSpPr>
              <a:spLocks noChangeShapeType="1"/>
            </p:cNvSpPr>
            <p:nvPr/>
          </p:nvSpPr>
          <p:spPr bwMode="auto">
            <a:xfrm>
              <a:off x="5328" y="2112"/>
              <a:ext cx="336" cy="0"/>
            </a:xfrm>
            <a:prstGeom prst="line">
              <a:avLst/>
            </a:prstGeom>
            <a:noFill/>
            <a:ln w="28575"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113" name="Text Box 88">
            <a:extLst>
              <a:ext uri="{FF2B5EF4-FFF2-40B4-BE49-F238E27FC236}">
                <a16:creationId xmlns:a16="http://schemas.microsoft.com/office/drawing/2014/main" id="{B0279DD0-E241-42FD-B7F4-438F5EB3005B}"/>
              </a:ext>
            </a:extLst>
          </p:cNvPr>
          <p:cNvSpPr txBox="1">
            <a:spLocks noChangeArrowheads="1"/>
          </p:cNvSpPr>
          <p:nvPr/>
        </p:nvSpPr>
        <p:spPr bwMode="auto">
          <a:xfrm>
            <a:off x="903442" y="4762378"/>
            <a:ext cx="202466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15.6 </a:t>
            </a:r>
            <a:r>
              <a:rPr lang="zh-CN" altLang="en-US" sz="2800" b="1">
                <a:latin typeface="楷体" panose="02010609060101010101" pitchFamily="49" charset="-122"/>
                <a:ea typeface="楷体" panose="02010609060101010101" pitchFamily="49" charset="-122"/>
              </a:rPr>
              <a:t>微秒</a:t>
            </a:r>
          </a:p>
        </p:txBody>
      </p:sp>
      <p:sp>
        <p:nvSpPr>
          <p:cNvPr id="114" name="Text Box 90">
            <a:extLst>
              <a:ext uri="{FF2B5EF4-FFF2-40B4-BE49-F238E27FC236}">
                <a16:creationId xmlns:a16="http://schemas.microsoft.com/office/drawing/2014/main" id="{6C9CBC00-89D1-480B-91B9-A06BB864ED42}"/>
              </a:ext>
            </a:extLst>
          </p:cNvPr>
          <p:cNvSpPr txBox="1">
            <a:spLocks noChangeArrowheads="1"/>
          </p:cNvSpPr>
          <p:nvPr/>
        </p:nvSpPr>
        <p:spPr bwMode="auto">
          <a:xfrm>
            <a:off x="3722842" y="4762378"/>
            <a:ext cx="21008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15.6 </a:t>
            </a:r>
            <a:r>
              <a:rPr lang="zh-CN" altLang="en-US" sz="2800" b="1">
                <a:latin typeface="楷体" panose="02010609060101010101" pitchFamily="49" charset="-122"/>
                <a:ea typeface="楷体" panose="02010609060101010101" pitchFamily="49" charset="-122"/>
              </a:rPr>
              <a:t>微秒</a:t>
            </a:r>
          </a:p>
        </p:txBody>
      </p:sp>
      <p:sp>
        <p:nvSpPr>
          <p:cNvPr id="115" name="Line 91">
            <a:extLst>
              <a:ext uri="{FF2B5EF4-FFF2-40B4-BE49-F238E27FC236}">
                <a16:creationId xmlns:a16="http://schemas.microsoft.com/office/drawing/2014/main" id="{8B97651D-967C-4DB3-B007-F800CC13AD6D}"/>
              </a:ext>
            </a:extLst>
          </p:cNvPr>
          <p:cNvSpPr>
            <a:spLocks noChangeShapeType="1"/>
          </p:cNvSpPr>
          <p:nvPr/>
        </p:nvSpPr>
        <p:spPr bwMode="auto">
          <a:xfrm>
            <a:off x="3265642" y="5067178"/>
            <a:ext cx="457200" cy="0"/>
          </a:xfrm>
          <a:prstGeom prst="line">
            <a:avLst/>
          </a:prstGeom>
          <a:noFill/>
          <a:ln w="28575" cap="sq">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16" name="Line 92">
            <a:extLst>
              <a:ext uri="{FF2B5EF4-FFF2-40B4-BE49-F238E27FC236}">
                <a16:creationId xmlns:a16="http://schemas.microsoft.com/office/drawing/2014/main" id="{814D8477-3049-43B1-A64F-D760499E8F49}"/>
              </a:ext>
            </a:extLst>
          </p:cNvPr>
          <p:cNvSpPr>
            <a:spLocks noChangeShapeType="1"/>
          </p:cNvSpPr>
          <p:nvPr/>
        </p:nvSpPr>
        <p:spPr bwMode="auto">
          <a:xfrm>
            <a:off x="6161242" y="5067178"/>
            <a:ext cx="457200" cy="0"/>
          </a:xfrm>
          <a:prstGeom prst="line">
            <a:avLst/>
          </a:prstGeom>
          <a:noFill/>
          <a:ln w="28575" cap="sq">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17" name="Line 93">
            <a:extLst>
              <a:ext uri="{FF2B5EF4-FFF2-40B4-BE49-F238E27FC236}">
                <a16:creationId xmlns:a16="http://schemas.microsoft.com/office/drawing/2014/main" id="{8DBA0113-18EC-4C1E-9485-15F0A721C33D}"/>
              </a:ext>
            </a:extLst>
          </p:cNvPr>
          <p:cNvSpPr>
            <a:spLocks noChangeShapeType="1"/>
          </p:cNvSpPr>
          <p:nvPr/>
        </p:nvSpPr>
        <p:spPr bwMode="auto">
          <a:xfrm>
            <a:off x="5551642" y="5067178"/>
            <a:ext cx="457200" cy="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18" name="Text Box 94">
            <a:extLst>
              <a:ext uri="{FF2B5EF4-FFF2-40B4-BE49-F238E27FC236}">
                <a16:creationId xmlns:a16="http://schemas.microsoft.com/office/drawing/2014/main" id="{CE9910CD-24C6-4CB0-90DA-87FDAB04B4DC}"/>
              </a:ext>
            </a:extLst>
          </p:cNvPr>
          <p:cNvSpPr txBox="1">
            <a:spLocks noChangeArrowheads="1"/>
          </p:cNvSpPr>
          <p:nvPr/>
        </p:nvSpPr>
        <p:spPr bwMode="auto">
          <a:xfrm>
            <a:off x="6618442" y="4762378"/>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15.6 </a:t>
            </a:r>
            <a:r>
              <a:rPr lang="zh-CN" altLang="en-US" sz="2800" b="1">
                <a:latin typeface="楷体" panose="02010609060101010101" pitchFamily="49" charset="-122"/>
                <a:ea typeface="楷体" panose="02010609060101010101" pitchFamily="49" charset="-122"/>
              </a:rPr>
              <a:t>微秒</a:t>
            </a:r>
          </a:p>
        </p:txBody>
      </p:sp>
      <p:sp>
        <p:nvSpPr>
          <p:cNvPr id="119" name="Line 95">
            <a:extLst>
              <a:ext uri="{FF2B5EF4-FFF2-40B4-BE49-F238E27FC236}">
                <a16:creationId xmlns:a16="http://schemas.microsoft.com/office/drawing/2014/main" id="{1A8C191B-6489-4625-98EA-F4497AEA03C1}"/>
              </a:ext>
            </a:extLst>
          </p:cNvPr>
          <p:cNvSpPr>
            <a:spLocks noChangeShapeType="1"/>
          </p:cNvSpPr>
          <p:nvPr/>
        </p:nvSpPr>
        <p:spPr bwMode="auto">
          <a:xfrm>
            <a:off x="8371042" y="5067178"/>
            <a:ext cx="457200" cy="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20" name="Text Box 96">
            <a:extLst>
              <a:ext uri="{FF2B5EF4-FFF2-40B4-BE49-F238E27FC236}">
                <a16:creationId xmlns:a16="http://schemas.microsoft.com/office/drawing/2014/main" id="{884531DB-701F-481C-B903-D294A33846C0}"/>
              </a:ext>
            </a:extLst>
          </p:cNvPr>
          <p:cNvSpPr txBox="1">
            <a:spLocks noChangeArrowheads="1"/>
          </p:cNvSpPr>
          <p:nvPr/>
        </p:nvSpPr>
        <p:spPr bwMode="auto">
          <a:xfrm>
            <a:off x="2427442" y="5219578"/>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楷体" panose="02010609060101010101" pitchFamily="49" charset="-122"/>
                <a:ea typeface="楷体" panose="02010609060101010101" pitchFamily="49" charset="-122"/>
              </a:rPr>
              <a:t>刷新请求</a:t>
            </a:r>
          </a:p>
        </p:txBody>
      </p:sp>
      <p:sp>
        <p:nvSpPr>
          <p:cNvPr id="121" name="Text Box 97">
            <a:extLst>
              <a:ext uri="{FF2B5EF4-FFF2-40B4-BE49-F238E27FC236}">
                <a16:creationId xmlns:a16="http://schemas.microsoft.com/office/drawing/2014/main" id="{0B47E079-CD87-4215-8353-31D5E18EE13D}"/>
              </a:ext>
            </a:extLst>
          </p:cNvPr>
          <p:cNvSpPr txBox="1">
            <a:spLocks noChangeArrowheads="1"/>
          </p:cNvSpPr>
          <p:nvPr/>
        </p:nvSpPr>
        <p:spPr bwMode="auto">
          <a:xfrm>
            <a:off x="5323042" y="5219578"/>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楷体" panose="02010609060101010101" pitchFamily="49" charset="-122"/>
                <a:ea typeface="楷体" panose="02010609060101010101" pitchFamily="49" charset="-122"/>
              </a:rPr>
              <a:t>刷新请求</a:t>
            </a:r>
          </a:p>
        </p:txBody>
      </p:sp>
      <p:sp>
        <p:nvSpPr>
          <p:cNvPr id="122" name="Text Box 98">
            <a:extLst>
              <a:ext uri="{FF2B5EF4-FFF2-40B4-BE49-F238E27FC236}">
                <a16:creationId xmlns:a16="http://schemas.microsoft.com/office/drawing/2014/main" id="{EA88D666-83DC-4D7B-A25A-2D91882B8AE4}"/>
              </a:ext>
            </a:extLst>
          </p:cNvPr>
          <p:cNvSpPr txBox="1">
            <a:spLocks noChangeArrowheads="1"/>
          </p:cNvSpPr>
          <p:nvPr/>
        </p:nvSpPr>
        <p:spPr bwMode="auto">
          <a:xfrm>
            <a:off x="2198842" y="5600578"/>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楷体" panose="02010609060101010101" pitchFamily="49" charset="-122"/>
                <a:ea typeface="楷体" panose="02010609060101010101" pitchFamily="49" charset="-122"/>
              </a:rPr>
              <a:t>（</a:t>
            </a:r>
            <a:r>
              <a:rPr lang="en-US" altLang="zh-CN" sz="2800" b="1">
                <a:latin typeface="楷体" panose="02010609060101010101" pitchFamily="49" charset="-122"/>
                <a:ea typeface="楷体" panose="02010609060101010101" pitchFamily="49" charset="-122"/>
              </a:rPr>
              <a:t>DMA</a:t>
            </a:r>
            <a:r>
              <a:rPr lang="zh-CN" altLang="en-US" sz="2800" b="1">
                <a:latin typeface="楷体" panose="02010609060101010101" pitchFamily="49" charset="-122"/>
                <a:ea typeface="楷体" panose="02010609060101010101" pitchFamily="49" charset="-122"/>
              </a:rPr>
              <a:t>请求）</a:t>
            </a:r>
          </a:p>
        </p:txBody>
      </p:sp>
      <p:sp>
        <p:nvSpPr>
          <p:cNvPr id="123" name="Text Box 100">
            <a:extLst>
              <a:ext uri="{FF2B5EF4-FFF2-40B4-BE49-F238E27FC236}">
                <a16:creationId xmlns:a16="http://schemas.microsoft.com/office/drawing/2014/main" id="{4B909711-0A64-4811-B5D5-2D8F305F75A2}"/>
              </a:ext>
            </a:extLst>
          </p:cNvPr>
          <p:cNvSpPr txBox="1">
            <a:spLocks noChangeArrowheads="1"/>
          </p:cNvSpPr>
          <p:nvPr/>
        </p:nvSpPr>
        <p:spPr bwMode="auto">
          <a:xfrm>
            <a:off x="5094442" y="5600578"/>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楷体" panose="02010609060101010101" pitchFamily="49" charset="-122"/>
                <a:ea typeface="楷体" panose="02010609060101010101" pitchFamily="49" charset="-122"/>
              </a:rPr>
              <a:t>（</a:t>
            </a:r>
            <a:r>
              <a:rPr lang="en-US" altLang="zh-CN" sz="2800" b="1">
                <a:latin typeface="楷体" panose="02010609060101010101" pitchFamily="49" charset="-122"/>
                <a:ea typeface="楷体" panose="02010609060101010101" pitchFamily="49" charset="-122"/>
              </a:rPr>
              <a:t>DMA</a:t>
            </a:r>
            <a:r>
              <a:rPr lang="zh-CN" altLang="en-US" sz="2800" b="1">
                <a:latin typeface="楷体" panose="02010609060101010101" pitchFamily="49" charset="-122"/>
                <a:ea typeface="楷体" panose="02010609060101010101" pitchFamily="49" charset="-122"/>
              </a:rPr>
              <a:t>请求）</a:t>
            </a:r>
          </a:p>
        </p:txBody>
      </p:sp>
      <p:sp>
        <p:nvSpPr>
          <p:cNvPr id="124" name="Text Box 4">
            <a:extLst>
              <a:ext uri="{FF2B5EF4-FFF2-40B4-BE49-F238E27FC236}">
                <a16:creationId xmlns:a16="http://schemas.microsoft.com/office/drawing/2014/main" id="{0AB0342E-BF16-4019-9939-CE1D96D0E24C}"/>
              </a:ext>
            </a:extLst>
          </p:cNvPr>
          <p:cNvSpPr txBox="1">
            <a:spLocks noChangeArrowheads="1"/>
          </p:cNvSpPr>
          <p:nvPr/>
        </p:nvSpPr>
        <p:spPr bwMode="auto">
          <a:xfrm>
            <a:off x="789142" y="3174756"/>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2ms</a:t>
            </a:r>
          </a:p>
        </p:txBody>
      </p:sp>
      <p:sp>
        <p:nvSpPr>
          <p:cNvPr id="125" name="Text Box 44">
            <a:extLst>
              <a:ext uri="{FF2B5EF4-FFF2-40B4-BE49-F238E27FC236}">
                <a16:creationId xmlns:a16="http://schemas.microsoft.com/office/drawing/2014/main" id="{15476EB8-9A4E-48B7-B87E-CCE3B9E496F5}"/>
              </a:ext>
            </a:extLst>
          </p:cNvPr>
          <p:cNvSpPr txBox="1">
            <a:spLocks noChangeArrowheads="1"/>
          </p:cNvSpPr>
          <p:nvPr/>
        </p:nvSpPr>
        <p:spPr bwMode="auto">
          <a:xfrm>
            <a:off x="39842" y="3263656"/>
            <a:ext cx="71580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latin typeface="楷体" panose="02010609060101010101" pitchFamily="49" charset="-122"/>
                <a:ea typeface="楷体" panose="02010609060101010101" pitchFamily="49" charset="-122"/>
              </a:rPr>
              <a:t>例：</a:t>
            </a:r>
            <a:endParaRPr lang="en-US" altLang="zh-CN" sz="2800" b="1" dirty="0">
              <a:latin typeface="楷体" panose="02010609060101010101" pitchFamily="49" charset="-122"/>
              <a:ea typeface="楷体" panose="02010609060101010101" pitchFamily="49" charset="-122"/>
            </a:endParaRPr>
          </a:p>
        </p:txBody>
      </p:sp>
      <p:sp>
        <p:nvSpPr>
          <p:cNvPr id="126" name="Line 70">
            <a:extLst>
              <a:ext uri="{FF2B5EF4-FFF2-40B4-BE49-F238E27FC236}">
                <a16:creationId xmlns:a16="http://schemas.microsoft.com/office/drawing/2014/main" id="{BD245036-0D15-4D07-AA6D-A3FFE2A0A8C9}"/>
              </a:ext>
            </a:extLst>
          </p:cNvPr>
          <p:cNvSpPr>
            <a:spLocks noChangeShapeType="1"/>
          </p:cNvSpPr>
          <p:nvPr/>
        </p:nvSpPr>
        <p:spPr bwMode="auto">
          <a:xfrm>
            <a:off x="789142" y="3644656"/>
            <a:ext cx="762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27" name="Text Box 71">
            <a:extLst>
              <a:ext uri="{FF2B5EF4-FFF2-40B4-BE49-F238E27FC236}">
                <a16:creationId xmlns:a16="http://schemas.microsoft.com/office/drawing/2014/main" id="{6B31C036-03C1-4C1B-96F6-48C1D77D8E2D}"/>
              </a:ext>
            </a:extLst>
          </p:cNvPr>
          <p:cNvSpPr txBox="1">
            <a:spLocks noChangeArrowheads="1"/>
          </p:cNvSpPr>
          <p:nvPr/>
        </p:nvSpPr>
        <p:spPr bwMode="auto">
          <a:xfrm>
            <a:off x="636742" y="3568456"/>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latin typeface="楷体" panose="02010609060101010101" pitchFamily="49" charset="-122"/>
                <a:ea typeface="楷体" panose="02010609060101010101" pitchFamily="49" charset="-122"/>
              </a:rPr>
              <a:t>128</a:t>
            </a:r>
            <a:r>
              <a:rPr lang="zh-CN" altLang="en-US" sz="2800" b="1" dirty="0">
                <a:latin typeface="楷体" panose="02010609060101010101" pitchFamily="49" charset="-122"/>
                <a:ea typeface="楷体" panose="02010609060101010101" pitchFamily="49" charset="-122"/>
              </a:rPr>
              <a:t>行</a:t>
            </a:r>
          </a:p>
        </p:txBody>
      </p:sp>
      <p:sp>
        <p:nvSpPr>
          <p:cNvPr id="128" name="Text Box 72">
            <a:extLst>
              <a:ext uri="{FF2B5EF4-FFF2-40B4-BE49-F238E27FC236}">
                <a16:creationId xmlns:a16="http://schemas.microsoft.com/office/drawing/2014/main" id="{B776B4EB-4AA7-402C-A424-1707133E3E07}"/>
              </a:ext>
            </a:extLst>
          </p:cNvPr>
          <p:cNvSpPr txBox="1">
            <a:spLocks noChangeArrowheads="1"/>
          </p:cNvSpPr>
          <p:nvPr/>
        </p:nvSpPr>
        <p:spPr bwMode="auto">
          <a:xfrm>
            <a:off x="1627342" y="3339856"/>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latin typeface="楷体" panose="02010609060101010101" pitchFamily="49" charset="-122"/>
                <a:ea typeface="楷体" panose="02010609060101010101" pitchFamily="49" charset="-122"/>
              </a:rPr>
              <a:t>≈15.6</a:t>
            </a:r>
            <a:r>
              <a:rPr lang="zh-CN" altLang="en-US" sz="2800" b="1" dirty="0">
                <a:latin typeface="楷体" panose="02010609060101010101" pitchFamily="49" charset="-122"/>
                <a:ea typeface="楷体" panose="02010609060101010101" pitchFamily="49" charset="-122"/>
              </a:rPr>
              <a:t>微秒</a:t>
            </a:r>
          </a:p>
        </p:txBody>
      </p:sp>
      <p:sp>
        <p:nvSpPr>
          <p:cNvPr id="129" name="Text Box 73">
            <a:extLst>
              <a:ext uri="{FF2B5EF4-FFF2-40B4-BE49-F238E27FC236}">
                <a16:creationId xmlns:a16="http://schemas.microsoft.com/office/drawing/2014/main" id="{09305079-21C8-4A01-8CB3-3A7F8F08D306}"/>
              </a:ext>
            </a:extLst>
          </p:cNvPr>
          <p:cNvSpPr txBox="1">
            <a:spLocks noChangeArrowheads="1"/>
          </p:cNvSpPr>
          <p:nvPr/>
        </p:nvSpPr>
        <p:spPr bwMode="auto">
          <a:xfrm>
            <a:off x="3686488" y="3327155"/>
            <a:ext cx="551913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latin typeface="楷体" panose="02010609060101010101" pitchFamily="49" charset="-122"/>
                <a:ea typeface="楷体" panose="02010609060101010101" pitchFamily="49" charset="-122"/>
              </a:rPr>
              <a:t>每隔</a:t>
            </a:r>
            <a:r>
              <a:rPr lang="en-US" altLang="zh-CN" sz="2800" b="1" dirty="0">
                <a:latin typeface="楷体" panose="02010609060101010101" pitchFamily="49" charset="-122"/>
                <a:ea typeface="楷体" panose="02010609060101010101" pitchFamily="49" charset="-122"/>
              </a:rPr>
              <a:t>15.6</a:t>
            </a:r>
            <a:r>
              <a:rPr lang="zh-CN" altLang="en-US" sz="2800" b="1" dirty="0">
                <a:latin typeface="楷体" panose="02010609060101010101" pitchFamily="49" charset="-122"/>
                <a:ea typeface="楷体" panose="02010609060101010101" pitchFamily="49" charset="-122"/>
              </a:rPr>
              <a:t>微秒提一次刷新请求，刷新一行；</a:t>
            </a:r>
            <a:r>
              <a:rPr lang="en-US" altLang="zh-CN" sz="2800" b="1" dirty="0">
                <a:latin typeface="楷体" panose="02010609060101010101" pitchFamily="49" charset="-122"/>
                <a:ea typeface="楷体" panose="02010609060101010101" pitchFamily="49" charset="-122"/>
              </a:rPr>
              <a:t>2</a:t>
            </a:r>
            <a:r>
              <a:rPr lang="zh-CN" altLang="en-US" sz="2800" b="1" dirty="0">
                <a:latin typeface="楷体" panose="02010609060101010101" pitchFamily="49" charset="-122"/>
                <a:ea typeface="楷体" panose="02010609060101010101" pitchFamily="49" charset="-122"/>
              </a:rPr>
              <a:t>毫秒内刷新完所有行。</a:t>
            </a:r>
          </a:p>
        </p:txBody>
      </p:sp>
      <p:sp>
        <p:nvSpPr>
          <p:cNvPr id="130" name="Text Box 5">
            <a:extLst>
              <a:ext uri="{FF2B5EF4-FFF2-40B4-BE49-F238E27FC236}">
                <a16:creationId xmlns:a16="http://schemas.microsoft.com/office/drawing/2014/main" id="{6B9EB77C-1BC8-4B33-A79C-6101B8D95C85}"/>
              </a:ext>
            </a:extLst>
          </p:cNvPr>
          <p:cNvSpPr txBox="1"/>
          <p:nvPr/>
        </p:nvSpPr>
        <p:spPr>
          <a:xfrm>
            <a:off x="25400" y="5944417"/>
            <a:ext cx="9165779" cy="573042"/>
          </a:xfrm>
          <a:prstGeom prst="rect">
            <a:avLst/>
          </a:prstGeom>
          <a:noFill/>
          <a:ln w="9525">
            <a:noFill/>
          </a:ln>
        </p:spPr>
        <p:txBody>
          <a:bodyPr wrap="square" anchor="t">
            <a:spAutoFit/>
          </a:bodyPr>
          <a:lstStyle/>
          <a:p>
            <a:pPr>
              <a:lnSpc>
                <a:spcPct val="130000"/>
              </a:lnSpc>
            </a:pPr>
            <a:r>
              <a:rPr lang="en-US" altLang="zh-CN" sz="2800" b="1" dirty="0">
                <a:solidFill>
                  <a:schemeClr val="accent6">
                    <a:lumMod val="75000"/>
                  </a:schemeClr>
                </a:solidFill>
                <a:latin typeface="楷体" panose="02010609060101010101" pitchFamily="49" charset="-122"/>
                <a:ea typeface="楷体" panose="02010609060101010101" pitchFamily="49" charset="-122"/>
              </a:rPr>
              <a:t>	</a:t>
            </a:r>
            <a:r>
              <a:rPr lang="zh-CN" altLang="en-US" sz="2800" b="1" dirty="0">
                <a:solidFill>
                  <a:schemeClr val="accent6">
                    <a:lumMod val="75000"/>
                  </a:schemeClr>
                </a:solidFill>
                <a:latin typeface="楷体" panose="02010609060101010101" pitchFamily="49" charset="-122"/>
                <a:ea typeface="楷体" panose="02010609060101010101" pitchFamily="49" charset="-122"/>
              </a:rPr>
              <a:t>用在大多数计算机中。</a:t>
            </a:r>
            <a:endParaRPr lang="en-US" altLang="zh-CN" sz="2800" b="1" dirty="0">
              <a:solidFill>
                <a:schemeClr val="accent6">
                  <a:lumMod val="75000"/>
                </a:scheme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185386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barn(inVertical)">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5">
                                            <p:txEl>
                                              <p:pRg st="0" end="0"/>
                                            </p:txEl>
                                          </p:spTgt>
                                        </p:tgtEl>
                                        <p:attrNameLst>
                                          <p:attrName>style.visibility</p:attrName>
                                        </p:attrNameLst>
                                      </p:cBhvr>
                                      <p:to>
                                        <p:strVal val="visible"/>
                                      </p:to>
                                    </p:set>
                                    <p:animEffect transition="in" filter="dissolve">
                                      <p:cBhvr>
                                        <p:cTn id="12" dur="500"/>
                                        <p:tgtEl>
                                          <p:spTgt spid="75">
                                            <p:txEl>
                                              <p:pRg st="0" end="0"/>
                                            </p:txEl>
                                          </p:spTgt>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76"/>
                                        </p:tgtEl>
                                        <p:attrNameLst>
                                          <p:attrName>style.visibility</p:attrName>
                                        </p:attrNameLst>
                                      </p:cBhvr>
                                      <p:to>
                                        <p:strVal val="visible"/>
                                      </p:to>
                                    </p:set>
                                    <p:animEffect transition="in" filter="wipe(up)">
                                      <p:cBhvr>
                                        <p:cTn id="16" dur="500"/>
                                        <p:tgtEl>
                                          <p:spTgt spid="76"/>
                                        </p:tgtEl>
                                      </p:cBhvr>
                                    </p:animEffect>
                                  </p:childTnLst>
                                </p:cTn>
                              </p:par>
                            </p:childTnLst>
                          </p:cTn>
                        </p:par>
                        <p:par>
                          <p:cTn id="17" fill="hold">
                            <p:stCondLst>
                              <p:cond delay="1000"/>
                            </p:stCondLst>
                            <p:childTnLst>
                              <p:par>
                                <p:cTn id="18" presetID="22" presetClass="entr" presetSubtype="2" fill="hold" nodeType="afterEffect">
                                  <p:stCondLst>
                                    <p:cond delay="0"/>
                                  </p:stCondLst>
                                  <p:childTnLst>
                                    <p:set>
                                      <p:cBhvr>
                                        <p:cTn id="19" dur="1" fill="hold">
                                          <p:stCondLst>
                                            <p:cond delay="0"/>
                                          </p:stCondLst>
                                        </p:cTn>
                                        <p:tgtEl>
                                          <p:spTgt spid="77"/>
                                        </p:tgtEl>
                                        <p:attrNameLst>
                                          <p:attrName>style.visibility</p:attrName>
                                        </p:attrNameLst>
                                      </p:cBhvr>
                                      <p:to>
                                        <p:strVal val="visible"/>
                                      </p:to>
                                    </p:set>
                                    <p:animEffect transition="in" filter="wipe(right)">
                                      <p:cBhvr>
                                        <p:cTn id="20" dur="500"/>
                                        <p:tgtEl>
                                          <p:spTgt spid="77"/>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78"/>
                                        </p:tgtEl>
                                        <p:attrNameLst>
                                          <p:attrName>style.visibility</p:attrName>
                                        </p:attrNameLst>
                                      </p:cBhvr>
                                      <p:to>
                                        <p:strVal val="visible"/>
                                      </p:to>
                                    </p:set>
                                    <p:animEffect transition="in" filter="wipe(left)">
                                      <p:cBhvr>
                                        <p:cTn id="24" dur="500"/>
                                        <p:tgtEl>
                                          <p:spTgt spid="7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6">
                                            <p:txEl>
                                              <p:pRg st="0" end="0"/>
                                            </p:txEl>
                                          </p:spTgt>
                                        </p:tgtEl>
                                        <p:attrNameLst>
                                          <p:attrName>style.visibility</p:attrName>
                                        </p:attrNameLst>
                                      </p:cBhvr>
                                      <p:to>
                                        <p:strVal val="visible"/>
                                      </p:to>
                                    </p:set>
                                    <p:animEffect transition="in" filter="wipe(left)">
                                      <p:cBhvr>
                                        <p:cTn id="29" dur="500"/>
                                        <p:tgtEl>
                                          <p:spTgt spid="56">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6">
                                            <p:txEl>
                                              <p:pRg st="1" end="1"/>
                                            </p:txEl>
                                          </p:spTgt>
                                        </p:tgtEl>
                                        <p:attrNameLst>
                                          <p:attrName>style.visibility</p:attrName>
                                        </p:attrNameLst>
                                      </p:cBhvr>
                                      <p:to>
                                        <p:strVal val="visible"/>
                                      </p:to>
                                    </p:set>
                                    <p:animEffect transition="in" filter="wipe(left)">
                                      <p:cBhvr>
                                        <p:cTn id="34" dur="500"/>
                                        <p:tgtEl>
                                          <p:spTgt spid="56">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6">
                                            <p:txEl>
                                              <p:pRg st="2" end="2"/>
                                            </p:txEl>
                                          </p:spTgt>
                                        </p:tgtEl>
                                        <p:attrNameLst>
                                          <p:attrName>style.visibility</p:attrName>
                                        </p:attrNameLst>
                                      </p:cBhvr>
                                      <p:to>
                                        <p:strVal val="visible"/>
                                      </p:to>
                                    </p:set>
                                    <p:animEffect transition="in" filter="wipe(left)">
                                      <p:cBhvr>
                                        <p:cTn id="39" dur="500"/>
                                        <p:tgtEl>
                                          <p:spTgt spid="56">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grpId="0" nodeType="clickEffect">
                                  <p:stCondLst>
                                    <p:cond delay="0"/>
                                  </p:stCondLst>
                                  <p:childTnLst>
                                    <p:set>
                                      <p:cBhvr>
                                        <p:cTn id="43" dur="1" fill="hold">
                                          <p:stCondLst>
                                            <p:cond delay="0"/>
                                          </p:stCondLst>
                                        </p:cTn>
                                        <p:tgtEl>
                                          <p:spTgt spid="125"/>
                                        </p:tgtEl>
                                        <p:attrNameLst>
                                          <p:attrName>style.visibility</p:attrName>
                                        </p:attrNameLst>
                                      </p:cBhvr>
                                      <p:to>
                                        <p:strVal val="visible"/>
                                      </p:to>
                                    </p:set>
                                    <p:animEffect transition="in" filter="slide(fromLeft)">
                                      <p:cBhvr>
                                        <p:cTn id="44" dur="500"/>
                                        <p:tgtEl>
                                          <p:spTgt spid="125"/>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24"/>
                                        </p:tgtEl>
                                        <p:attrNameLst>
                                          <p:attrName>style.visibility</p:attrName>
                                        </p:attrNameLst>
                                      </p:cBhvr>
                                      <p:to>
                                        <p:strVal val="visible"/>
                                      </p:to>
                                    </p:set>
                                    <p:animEffect transition="in" filter="dissolve">
                                      <p:cBhvr>
                                        <p:cTn id="49" dur="500"/>
                                        <p:tgtEl>
                                          <p:spTgt spid="124"/>
                                        </p:tgtEl>
                                      </p:cBhvr>
                                    </p:animEffect>
                                  </p:childTnLst>
                                </p:cTn>
                              </p:par>
                            </p:childTnLst>
                          </p:cTn>
                        </p:par>
                        <p:par>
                          <p:cTn id="50" fill="hold">
                            <p:stCondLst>
                              <p:cond delay="500"/>
                            </p:stCondLst>
                            <p:childTnLst>
                              <p:par>
                                <p:cTn id="51" presetID="9" presetClass="entr" presetSubtype="0" fill="hold" nodeType="afterEffect">
                                  <p:stCondLst>
                                    <p:cond delay="0"/>
                                  </p:stCondLst>
                                  <p:childTnLst>
                                    <p:set>
                                      <p:cBhvr>
                                        <p:cTn id="52" dur="1" fill="hold">
                                          <p:stCondLst>
                                            <p:cond delay="0"/>
                                          </p:stCondLst>
                                        </p:cTn>
                                        <p:tgtEl>
                                          <p:spTgt spid="126"/>
                                        </p:tgtEl>
                                        <p:attrNameLst>
                                          <p:attrName>style.visibility</p:attrName>
                                        </p:attrNameLst>
                                      </p:cBhvr>
                                      <p:to>
                                        <p:strVal val="visible"/>
                                      </p:to>
                                    </p:set>
                                    <p:animEffect transition="in" filter="dissolve">
                                      <p:cBhvr>
                                        <p:cTn id="53" dur="500"/>
                                        <p:tgtEl>
                                          <p:spTgt spid="126"/>
                                        </p:tgtEl>
                                      </p:cBhvr>
                                    </p:animEffect>
                                  </p:childTnLst>
                                </p:cTn>
                              </p:par>
                            </p:childTnLst>
                          </p:cTn>
                        </p:par>
                        <p:par>
                          <p:cTn id="54" fill="hold">
                            <p:stCondLst>
                              <p:cond delay="1000"/>
                            </p:stCondLst>
                            <p:childTnLst>
                              <p:par>
                                <p:cTn id="55" presetID="9" presetClass="entr" presetSubtype="0" fill="hold" grpId="0" nodeType="afterEffect">
                                  <p:stCondLst>
                                    <p:cond delay="0"/>
                                  </p:stCondLst>
                                  <p:childTnLst>
                                    <p:set>
                                      <p:cBhvr>
                                        <p:cTn id="56" dur="1" fill="hold">
                                          <p:stCondLst>
                                            <p:cond delay="0"/>
                                          </p:stCondLst>
                                        </p:cTn>
                                        <p:tgtEl>
                                          <p:spTgt spid="127"/>
                                        </p:tgtEl>
                                        <p:attrNameLst>
                                          <p:attrName>style.visibility</p:attrName>
                                        </p:attrNameLst>
                                      </p:cBhvr>
                                      <p:to>
                                        <p:strVal val="visible"/>
                                      </p:to>
                                    </p:set>
                                    <p:animEffect transition="in" filter="dissolve">
                                      <p:cBhvr>
                                        <p:cTn id="57" dur="500"/>
                                        <p:tgtEl>
                                          <p:spTgt spid="127"/>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2" fill="hold" grpId="0" nodeType="clickEffect">
                                  <p:stCondLst>
                                    <p:cond delay="0"/>
                                  </p:stCondLst>
                                  <p:childTnLst>
                                    <p:set>
                                      <p:cBhvr>
                                        <p:cTn id="61" dur="1" fill="hold">
                                          <p:stCondLst>
                                            <p:cond delay="0"/>
                                          </p:stCondLst>
                                        </p:cTn>
                                        <p:tgtEl>
                                          <p:spTgt spid="128"/>
                                        </p:tgtEl>
                                        <p:attrNameLst>
                                          <p:attrName>style.visibility</p:attrName>
                                        </p:attrNameLst>
                                      </p:cBhvr>
                                      <p:to>
                                        <p:strVal val="visible"/>
                                      </p:to>
                                    </p:set>
                                    <p:animEffect transition="in" filter="slide(fromRight)">
                                      <p:cBhvr>
                                        <p:cTn id="62" dur="500"/>
                                        <p:tgtEl>
                                          <p:spTgt spid="128"/>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129"/>
                                        </p:tgtEl>
                                        <p:attrNameLst>
                                          <p:attrName>style.visibility</p:attrName>
                                        </p:attrNameLst>
                                      </p:cBhvr>
                                      <p:to>
                                        <p:strVal val="visible"/>
                                      </p:to>
                                    </p:set>
                                    <p:animEffect transition="in" filter="slide(fromBottom)">
                                      <p:cBhvr>
                                        <p:cTn id="67" dur="500"/>
                                        <p:tgtEl>
                                          <p:spTgt spid="129"/>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84"/>
                                        </p:tgtEl>
                                        <p:attrNameLst>
                                          <p:attrName>style.visibility</p:attrName>
                                        </p:attrNameLst>
                                      </p:cBhvr>
                                      <p:to>
                                        <p:strVal val="visible"/>
                                      </p:to>
                                    </p:set>
                                    <p:animEffect transition="in" filter="barn(inVertical)">
                                      <p:cBhvr>
                                        <p:cTn id="72" dur="500"/>
                                        <p:tgtEl>
                                          <p:spTgt spid="84"/>
                                        </p:tgtEl>
                                      </p:cBhvr>
                                    </p:animEffect>
                                  </p:childTnLst>
                                </p:cTn>
                              </p:par>
                            </p:childTnLst>
                          </p:cTn>
                        </p:par>
                        <p:par>
                          <p:cTn id="73" fill="hold">
                            <p:stCondLst>
                              <p:cond delay="500"/>
                            </p:stCondLst>
                            <p:childTnLst>
                              <p:par>
                                <p:cTn id="74" presetID="16" presetClass="entr" presetSubtype="42" fill="hold" nodeType="after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barn(outHorizontal)">
                                      <p:cBhvr>
                                        <p:cTn id="76" dur="500"/>
                                        <p:tgtEl>
                                          <p:spTgt spid="80"/>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13"/>
                                        </p:tgtEl>
                                        <p:attrNameLst>
                                          <p:attrName>style.visibility</p:attrName>
                                        </p:attrNameLst>
                                      </p:cBhvr>
                                      <p:to>
                                        <p:strVal val="visible"/>
                                      </p:to>
                                    </p:set>
                                    <p:animEffect transition="in" filter="dissolve">
                                      <p:cBhvr>
                                        <p:cTn id="81" dur="500"/>
                                        <p:tgtEl>
                                          <p:spTgt spid="113"/>
                                        </p:tgtEl>
                                      </p:cBhvr>
                                    </p:animEffect>
                                  </p:childTnLst>
                                </p:cTn>
                              </p:par>
                            </p:childTnLst>
                          </p:cTn>
                        </p:par>
                        <p:par>
                          <p:cTn id="82" fill="hold">
                            <p:stCondLst>
                              <p:cond delay="500"/>
                            </p:stCondLst>
                            <p:childTnLst>
                              <p:par>
                                <p:cTn id="83" presetID="22" presetClass="entr" presetSubtype="2" fill="hold" nodeType="afterEffect">
                                  <p:stCondLst>
                                    <p:cond delay="0"/>
                                  </p:stCondLst>
                                  <p:childTnLst>
                                    <p:set>
                                      <p:cBhvr>
                                        <p:cTn id="84" dur="1" fill="hold">
                                          <p:stCondLst>
                                            <p:cond delay="0"/>
                                          </p:stCondLst>
                                        </p:cTn>
                                        <p:tgtEl>
                                          <p:spTgt spid="82"/>
                                        </p:tgtEl>
                                        <p:attrNameLst>
                                          <p:attrName>style.visibility</p:attrName>
                                        </p:attrNameLst>
                                      </p:cBhvr>
                                      <p:to>
                                        <p:strVal val="visible"/>
                                      </p:to>
                                    </p:set>
                                    <p:animEffect transition="in" filter="wipe(right)">
                                      <p:cBhvr>
                                        <p:cTn id="85" dur="500"/>
                                        <p:tgtEl>
                                          <p:spTgt spid="82"/>
                                        </p:tgtEl>
                                      </p:cBhvr>
                                    </p:animEffect>
                                  </p:childTnLst>
                                </p:cTn>
                              </p:par>
                            </p:childTnLst>
                          </p:cTn>
                        </p:par>
                        <p:par>
                          <p:cTn id="86" fill="hold">
                            <p:stCondLst>
                              <p:cond delay="1000"/>
                            </p:stCondLst>
                            <p:childTnLst>
                              <p:par>
                                <p:cTn id="87" presetID="22" presetClass="entr" presetSubtype="8" fill="hold" nodeType="afterEffect">
                                  <p:stCondLst>
                                    <p:cond delay="0"/>
                                  </p:stCondLst>
                                  <p:childTnLst>
                                    <p:set>
                                      <p:cBhvr>
                                        <p:cTn id="88" dur="1" fill="hold">
                                          <p:stCondLst>
                                            <p:cond delay="0"/>
                                          </p:stCondLst>
                                        </p:cTn>
                                        <p:tgtEl>
                                          <p:spTgt spid="81"/>
                                        </p:tgtEl>
                                        <p:attrNameLst>
                                          <p:attrName>style.visibility</p:attrName>
                                        </p:attrNameLst>
                                      </p:cBhvr>
                                      <p:to>
                                        <p:strVal val="visible"/>
                                      </p:to>
                                    </p:set>
                                    <p:animEffect transition="in" filter="wipe(left)">
                                      <p:cBhvr>
                                        <p:cTn id="89" dur="500"/>
                                        <p:tgtEl>
                                          <p:spTgt spid="81"/>
                                        </p:tgtEl>
                                      </p:cBhvr>
                                    </p:animEffect>
                                  </p:childTnLst>
                                </p:cTn>
                              </p:par>
                            </p:childTnLst>
                          </p:cTn>
                        </p:par>
                        <p:par>
                          <p:cTn id="90" fill="hold">
                            <p:stCondLst>
                              <p:cond delay="1500"/>
                            </p:stCondLst>
                            <p:childTnLst>
                              <p:par>
                                <p:cTn id="91" presetID="22" presetClass="entr" presetSubtype="4" fill="hold" nodeType="afterEffect">
                                  <p:stCondLst>
                                    <p:cond delay="0"/>
                                  </p:stCondLst>
                                  <p:childTnLst>
                                    <p:set>
                                      <p:cBhvr>
                                        <p:cTn id="92" dur="1" fill="hold">
                                          <p:stCondLst>
                                            <p:cond delay="0"/>
                                          </p:stCondLst>
                                        </p:cTn>
                                        <p:tgtEl>
                                          <p:spTgt spid="79"/>
                                        </p:tgtEl>
                                        <p:attrNameLst>
                                          <p:attrName>style.visibility</p:attrName>
                                        </p:attrNameLst>
                                      </p:cBhvr>
                                      <p:to>
                                        <p:strVal val="visible"/>
                                      </p:to>
                                    </p:set>
                                    <p:animEffect transition="in" filter="wipe(down)">
                                      <p:cBhvr>
                                        <p:cTn id="93" dur="500"/>
                                        <p:tgtEl>
                                          <p:spTgt spid="79"/>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grpId="0" nodeType="clickEffect">
                                  <p:stCondLst>
                                    <p:cond delay="0"/>
                                  </p:stCondLst>
                                  <p:childTnLst>
                                    <p:set>
                                      <p:cBhvr>
                                        <p:cTn id="97" dur="1" fill="hold">
                                          <p:stCondLst>
                                            <p:cond delay="0"/>
                                          </p:stCondLst>
                                        </p:cTn>
                                        <p:tgtEl>
                                          <p:spTgt spid="120"/>
                                        </p:tgtEl>
                                        <p:attrNameLst>
                                          <p:attrName>style.visibility</p:attrName>
                                        </p:attrNameLst>
                                      </p:cBhvr>
                                      <p:to>
                                        <p:strVal val="visible"/>
                                      </p:to>
                                    </p:set>
                                    <p:animEffect transition="in" filter="wipe(up)">
                                      <p:cBhvr>
                                        <p:cTn id="98" dur="500"/>
                                        <p:tgtEl>
                                          <p:spTgt spid="120"/>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114"/>
                                        </p:tgtEl>
                                        <p:attrNameLst>
                                          <p:attrName>style.visibility</p:attrName>
                                        </p:attrNameLst>
                                      </p:cBhvr>
                                      <p:to>
                                        <p:strVal val="visible"/>
                                      </p:to>
                                    </p:set>
                                    <p:animEffect transition="in" filter="dissolve">
                                      <p:cBhvr>
                                        <p:cTn id="103" dur="500"/>
                                        <p:tgtEl>
                                          <p:spTgt spid="114"/>
                                        </p:tgtEl>
                                      </p:cBhvr>
                                    </p:animEffect>
                                  </p:childTnLst>
                                </p:cTn>
                              </p:par>
                            </p:childTnLst>
                          </p:cTn>
                        </p:par>
                        <p:par>
                          <p:cTn id="104" fill="hold">
                            <p:stCondLst>
                              <p:cond delay="500"/>
                            </p:stCondLst>
                            <p:childTnLst>
                              <p:par>
                                <p:cTn id="105" presetID="22" presetClass="entr" presetSubtype="2" fill="hold" nodeType="afterEffect">
                                  <p:stCondLst>
                                    <p:cond delay="0"/>
                                  </p:stCondLst>
                                  <p:childTnLst>
                                    <p:set>
                                      <p:cBhvr>
                                        <p:cTn id="106" dur="1" fill="hold">
                                          <p:stCondLst>
                                            <p:cond delay="0"/>
                                          </p:stCondLst>
                                        </p:cTn>
                                        <p:tgtEl>
                                          <p:spTgt spid="115"/>
                                        </p:tgtEl>
                                        <p:attrNameLst>
                                          <p:attrName>style.visibility</p:attrName>
                                        </p:attrNameLst>
                                      </p:cBhvr>
                                      <p:to>
                                        <p:strVal val="visible"/>
                                      </p:to>
                                    </p:set>
                                    <p:animEffect transition="in" filter="wipe(right)">
                                      <p:cBhvr>
                                        <p:cTn id="107" dur="500"/>
                                        <p:tgtEl>
                                          <p:spTgt spid="115"/>
                                        </p:tgtEl>
                                      </p:cBhvr>
                                    </p:animEffect>
                                  </p:childTnLst>
                                </p:cTn>
                              </p:par>
                            </p:childTnLst>
                          </p:cTn>
                        </p:par>
                        <p:par>
                          <p:cTn id="108" fill="hold">
                            <p:stCondLst>
                              <p:cond delay="1000"/>
                            </p:stCondLst>
                            <p:childTnLst>
                              <p:par>
                                <p:cTn id="109" presetID="22" presetClass="entr" presetSubtype="8" fill="hold" nodeType="afterEffect">
                                  <p:stCondLst>
                                    <p:cond delay="0"/>
                                  </p:stCondLst>
                                  <p:childTnLst>
                                    <p:set>
                                      <p:cBhvr>
                                        <p:cTn id="110" dur="1" fill="hold">
                                          <p:stCondLst>
                                            <p:cond delay="0"/>
                                          </p:stCondLst>
                                        </p:cTn>
                                        <p:tgtEl>
                                          <p:spTgt spid="117"/>
                                        </p:tgtEl>
                                        <p:attrNameLst>
                                          <p:attrName>style.visibility</p:attrName>
                                        </p:attrNameLst>
                                      </p:cBhvr>
                                      <p:to>
                                        <p:strVal val="visible"/>
                                      </p:to>
                                    </p:set>
                                    <p:animEffect transition="in" filter="wipe(left)">
                                      <p:cBhvr>
                                        <p:cTn id="111" dur="500"/>
                                        <p:tgtEl>
                                          <p:spTgt spid="117"/>
                                        </p:tgtEl>
                                      </p:cBhvr>
                                    </p:animEffect>
                                  </p:childTnLst>
                                </p:cTn>
                              </p:par>
                            </p:childTnLst>
                          </p:cTn>
                        </p:par>
                        <p:par>
                          <p:cTn id="112" fill="hold">
                            <p:stCondLst>
                              <p:cond delay="1500"/>
                            </p:stCondLst>
                            <p:childTnLst>
                              <p:par>
                                <p:cTn id="113" presetID="22" presetClass="entr" presetSubtype="4" fill="hold" nodeType="afterEffect">
                                  <p:stCondLst>
                                    <p:cond delay="0"/>
                                  </p:stCondLst>
                                  <p:childTnLst>
                                    <p:set>
                                      <p:cBhvr>
                                        <p:cTn id="114" dur="1" fill="hold">
                                          <p:stCondLst>
                                            <p:cond delay="0"/>
                                          </p:stCondLst>
                                        </p:cTn>
                                        <p:tgtEl>
                                          <p:spTgt spid="83"/>
                                        </p:tgtEl>
                                        <p:attrNameLst>
                                          <p:attrName>style.visibility</p:attrName>
                                        </p:attrNameLst>
                                      </p:cBhvr>
                                      <p:to>
                                        <p:strVal val="visible"/>
                                      </p:to>
                                    </p:set>
                                    <p:animEffect transition="in" filter="wipe(down)">
                                      <p:cBhvr>
                                        <p:cTn id="115" dur="500"/>
                                        <p:tgtEl>
                                          <p:spTgt spid="83"/>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0" nodeType="clickEffect">
                                  <p:stCondLst>
                                    <p:cond delay="0"/>
                                  </p:stCondLst>
                                  <p:childTnLst>
                                    <p:set>
                                      <p:cBhvr>
                                        <p:cTn id="119" dur="1" fill="hold">
                                          <p:stCondLst>
                                            <p:cond delay="0"/>
                                          </p:stCondLst>
                                        </p:cTn>
                                        <p:tgtEl>
                                          <p:spTgt spid="121"/>
                                        </p:tgtEl>
                                        <p:attrNameLst>
                                          <p:attrName>style.visibility</p:attrName>
                                        </p:attrNameLst>
                                      </p:cBhvr>
                                      <p:to>
                                        <p:strVal val="visible"/>
                                      </p:to>
                                    </p:set>
                                    <p:animEffect transition="in" filter="wipe(up)">
                                      <p:cBhvr>
                                        <p:cTn id="120" dur="500"/>
                                        <p:tgtEl>
                                          <p:spTgt spid="121"/>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118"/>
                                        </p:tgtEl>
                                        <p:attrNameLst>
                                          <p:attrName>style.visibility</p:attrName>
                                        </p:attrNameLst>
                                      </p:cBhvr>
                                      <p:to>
                                        <p:strVal val="visible"/>
                                      </p:to>
                                    </p:set>
                                    <p:animEffect transition="in" filter="dissolve">
                                      <p:cBhvr>
                                        <p:cTn id="125" dur="500"/>
                                        <p:tgtEl>
                                          <p:spTgt spid="118"/>
                                        </p:tgtEl>
                                      </p:cBhvr>
                                    </p:animEffect>
                                  </p:childTnLst>
                                </p:cTn>
                              </p:par>
                            </p:childTnLst>
                          </p:cTn>
                        </p:par>
                        <p:par>
                          <p:cTn id="126" fill="hold">
                            <p:stCondLst>
                              <p:cond delay="500"/>
                            </p:stCondLst>
                            <p:childTnLst>
                              <p:par>
                                <p:cTn id="127" presetID="22" presetClass="entr" presetSubtype="2" fill="hold" nodeType="afterEffect">
                                  <p:stCondLst>
                                    <p:cond delay="0"/>
                                  </p:stCondLst>
                                  <p:childTnLst>
                                    <p:set>
                                      <p:cBhvr>
                                        <p:cTn id="128" dur="1" fill="hold">
                                          <p:stCondLst>
                                            <p:cond delay="0"/>
                                          </p:stCondLst>
                                        </p:cTn>
                                        <p:tgtEl>
                                          <p:spTgt spid="116"/>
                                        </p:tgtEl>
                                        <p:attrNameLst>
                                          <p:attrName>style.visibility</p:attrName>
                                        </p:attrNameLst>
                                      </p:cBhvr>
                                      <p:to>
                                        <p:strVal val="visible"/>
                                      </p:to>
                                    </p:set>
                                    <p:animEffect transition="in" filter="wipe(right)">
                                      <p:cBhvr>
                                        <p:cTn id="129" dur="500"/>
                                        <p:tgtEl>
                                          <p:spTgt spid="116"/>
                                        </p:tgtEl>
                                      </p:cBhvr>
                                    </p:animEffect>
                                  </p:childTnLst>
                                </p:cTn>
                              </p:par>
                            </p:childTnLst>
                          </p:cTn>
                        </p:par>
                        <p:par>
                          <p:cTn id="130" fill="hold">
                            <p:stCondLst>
                              <p:cond delay="1000"/>
                            </p:stCondLst>
                            <p:childTnLst>
                              <p:par>
                                <p:cTn id="131" presetID="22" presetClass="entr" presetSubtype="8" fill="hold" nodeType="afterEffect">
                                  <p:stCondLst>
                                    <p:cond delay="0"/>
                                  </p:stCondLst>
                                  <p:childTnLst>
                                    <p:set>
                                      <p:cBhvr>
                                        <p:cTn id="132" dur="1" fill="hold">
                                          <p:stCondLst>
                                            <p:cond delay="0"/>
                                          </p:stCondLst>
                                        </p:cTn>
                                        <p:tgtEl>
                                          <p:spTgt spid="119"/>
                                        </p:tgtEl>
                                        <p:attrNameLst>
                                          <p:attrName>style.visibility</p:attrName>
                                        </p:attrNameLst>
                                      </p:cBhvr>
                                      <p:to>
                                        <p:strVal val="visible"/>
                                      </p:to>
                                    </p:set>
                                    <p:animEffect transition="in" filter="wipe(left)">
                                      <p:cBhvr>
                                        <p:cTn id="133" dur="500"/>
                                        <p:tgtEl>
                                          <p:spTgt spid="119"/>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1" fill="hold" grpId="0" nodeType="clickEffect">
                                  <p:stCondLst>
                                    <p:cond delay="0"/>
                                  </p:stCondLst>
                                  <p:childTnLst>
                                    <p:set>
                                      <p:cBhvr>
                                        <p:cTn id="137" dur="1" fill="hold">
                                          <p:stCondLst>
                                            <p:cond delay="0"/>
                                          </p:stCondLst>
                                        </p:cTn>
                                        <p:tgtEl>
                                          <p:spTgt spid="122"/>
                                        </p:tgtEl>
                                        <p:attrNameLst>
                                          <p:attrName>style.visibility</p:attrName>
                                        </p:attrNameLst>
                                      </p:cBhvr>
                                      <p:to>
                                        <p:strVal val="visible"/>
                                      </p:to>
                                    </p:set>
                                    <p:animEffect transition="in" filter="wipe(up)">
                                      <p:cBhvr>
                                        <p:cTn id="138" dur="500"/>
                                        <p:tgtEl>
                                          <p:spTgt spid="122"/>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grpId="0" nodeType="clickEffect">
                                  <p:stCondLst>
                                    <p:cond delay="0"/>
                                  </p:stCondLst>
                                  <p:childTnLst>
                                    <p:set>
                                      <p:cBhvr>
                                        <p:cTn id="142" dur="1" fill="hold">
                                          <p:stCondLst>
                                            <p:cond delay="0"/>
                                          </p:stCondLst>
                                        </p:cTn>
                                        <p:tgtEl>
                                          <p:spTgt spid="123"/>
                                        </p:tgtEl>
                                        <p:attrNameLst>
                                          <p:attrName>style.visibility</p:attrName>
                                        </p:attrNameLst>
                                      </p:cBhvr>
                                      <p:to>
                                        <p:strVal val="visible"/>
                                      </p:to>
                                    </p:set>
                                    <p:animEffect transition="in" filter="wipe(up)">
                                      <p:cBhvr>
                                        <p:cTn id="143" dur="500"/>
                                        <p:tgtEl>
                                          <p:spTgt spid="123"/>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grpId="0" nodeType="clickEffect">
                                  <p:stCondLst>
                                    <p:cond delay="0"/>
                                  </p:stCondLst>
                                  <p:childTnLst>
                                    <p:set>
                                      <p:cBhvr>
                                        <p:cTn id="147" dur="1" fill="hold">
                                          <p:stCondLst>
                                            <p:cond delay="0"/>
                                          </p:stCondLst>
                                        </p:cTn>
                                        <p:tgtEl>
                                          <p:spTgt spid="130">
                                            <p:txEl>
                                              <p:pRg st="0" end="0"/>
                                            </p:txEl>
                                          </p:spTgt>
                                        </p:tgtEl>
                                        <p:attrNameLst>
                                          <p:attrName>style.visibility</p:attrName>
                                        </p:attrNameLst>
                                      </p:cBhvr>
                                      <p:to>
                                        <p:strVal val="visible"/>
                                      </p:to>
                                    </p:set>
                                    <p:animEffect transition="in" filter="wipe(left)">
                                      <p:cBhvr>
                                        <p:cTn id="148" dur="500"/>
                                        <p:tgtEl>
                                          <p:spTgt spid="1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P spid="75" grpId="0" build="p"/>
      <p:bldP spid="113" grpId="0"/>
      <p:bldP spid="114" grpId="0"/>
      <p:bldP spid="118" grpId="0"/>
      <p:bldP spid="120" grpId="0"/>
      <p:bldP spid="121" grpId="0"/>
      <p:bldP spid="122" grpId="0"/>
      <p:bldP spid="123" grpId="0"/>
      <p:bldP spid="124" grpId="0"/>
      <p:bldP spid="125" grpId="0"/>
      <p:bldP spid="127" grpId="0"/>
      <p:bldP spid="128" grpId="0"/>
      <p:bldP spid="129" grpId="0"/>
      <p:bldP spid="130"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四、主存储器的校验方法</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53</a:t>
            </a:fld>
            <a:endParaRPr lang="zh-CN" altLang="en-US"/>
          </a:p>
        </p:txBody>
      </p:sp>
      <p:sp>
        <p:nvSpPr>
          <p:cNvPr id="56" name="Text Box 5">
            <a:extLst>
              <a:ext uri="{FF2B5EF4-FFF2-40B4-BE49-F238E27FC236}">
                <a16:creationId xmlns:a16="http://schemas.microsoft.com/office/drawing/2014/main" id="{761477F1-1988-4549-81AC-21594FB110F7}"/>
              </a:ext>
            </a:extLst>
          </p:cNvPr>
          <p:cNvSpPr txBox="1"/>
          <p:nvPr/>
        </p:nvSpPr>
        <p:spPr>
          <a:xfrm>
            <a:off x="169131" y="786381"/>
            <a:ext cx="8817851" cy="5097357"/>
          </a:xfrm>
          <a:prstGeom prst="rect">
            <a:avLst/>
          </a:prstGeom>
          <a:noFill/>
          <a:ln w="9525">
            <a:noFill/>
          </a:ln>
        </p:spPr>
        <p:txBody>
          <a:bodyPr wrap="square" anchor="t">
            <a:spAutoFit/>
          </a:bodyPr>
          <a:lstStyle/>
          <a:p>
            <a:pPr>
              <a:lnSpc>
                <a:spcPct val="170000"/>
              </a:lnSpc>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、基本概念 </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70000"/>
              </a:lnSpc>
            </a:pPr>
            <a:r>
              <a:rPr lang="zh-CN" altLang="en-US" sz="2800" b="1" dirty="0">
                <a:solidFill>
                  <a:schemeClr val="accent2"/>
                </a:solidFill>
                <a:latin typeface="楷体" panose="02010609060101010101" pitchFamily="49" charset="-122"/>
                <a:ea typeface="楷体" panose="02010609060101010101" pitchFamily="49" charset="-122"/>
              </a:rPr>
              <a:t>校验方式</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采用冗余校验思想。</a:t>
            </a:r>
          </a:p>
          <a:p>
            <a:pPr>
              <a:lnSpc>
                <a:spcPct val="170000"/>
              </a:lnSpc>
            </a:pPr>
            <a:r>
              <a:rPr lang="zh-CN" altLang="en-US" sz="2800" b="1" dirty="0">
                <a:solidFill>
                  <a:schemeClr val="accent2"/>
                </a:solidFill>
                <a:latin typeface="楷体" panose="02010609060101010101" pitchFamily="49" charset="-122"/>
                <a:ea typeface="楷体" panose="02010609060101010101" pitchFamily="49" charset="-122"/>
              </a:rPr>
              <a:t>校验码</a:t>
            </a:r>
            <a:r>
              <a:rPr lang="zh-CN" altLang="en-US" sz="2800" b="1" dirty="0">
                <a:latin typeface="楷体" panose="02010609060101010101" pitchFamily="49" charset="-122"/>
                <a:ea typeface="楷体" panose="02010609060101010101" pitchFamily="49" charset="-122"/>
              </a:rPr>
              <a:t>：将待写的有效代码和增加的校验位一起，按约</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定的校验规律进行编码。</a:t>
            </a:r>
          </a:p>
          <a:p>
            <a:pPr>
              <a:lnSpc>
                <a:spcPct val="170000"/>
              </a:lnSpc>
            </a:pPr>
            <a:r>
              <a:rPr lang="zh-CN" altLang="en-US" sz="2800" b="1" dirty="0">
                <a:solidFill>
                  <a:schemeClr val="accent2"/>
                </a:solidFill>
                <a:latin typeface="楷体" panose="02010609060101010101" pitchFamily="49" charset="-122"/>
                <a:ea typeface="楷体" panose="02010609060101010101" pitchFamily="49" charset="-122"/>
              </a:rPr>
              <a:t>码字</a:t>
            </a:r>
            <a:r>
              <a:rPr lang="zh-CN" altLang="en-US" sz="2800" b="1" dirty="0">
                <a:latin typeface="楷体" panose="02010609060101010101" pitchFamily="49" charset="-122"/>
                <a:ea typeface="楷体" panose="02010609060101010101" pitchFamily="49" charset="-122"/>
              </a:rPr>
              <a:t>：有若干位代码组成一个字。</a:t>
            </a:r>
          </a:p>
          <a:p>
            <a:pPr>
              <a:lnSpc>
                <a:spcPct val="170000"/>
              </a:lnSpc>
            </a:pPr>
            <a:r>
              <a:rPr lang="zh-CN" altLang="en-US" sz="2800" b="1" dirty="0">
                <a:solidFill>
                  <a:schemeClr val="accent2"/>
                </a:solidFill>
                <a:latin typeface="楷体" panose="02010609060101010101" pitchFamily="49" charset="-122"/>
                <a:ea typeface="楷体" panose="02010609060101010101" pitchFamily="49" charset="-122"/>
              </a:rPr>
              <a:t>码距</a:t>
            </a:r>
            <a:r>
              <a:rPr lang="zh-CN" altLang="en-US" sz="2800" b="1" dirty="0">
                <a:latin typeface="楷体" panose="02010609060101010101" pitchFamily="49" charset="-122"/>
                <a:ea typeface="楷体" panose="02010609060101010101" pitchFamily="49" charset="-122"/>
              </a:rPr>
              <a:t>：一种码制中，任何两个码字间的举例可能不同，</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将各合法码字间的最小距离称为这种码字的码距。</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194437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wipe(left)">
                                      <p:cBhvr>
                                        <p:cTn id="7" dur="500"/>
                                        <p:tgtEl>
                                          <p:spTgt spid="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xEl>
                                              <p:pRg st="1" end="1"/>
                                            </p:txEl>
                                          </p:spTgt>
                                        </p:tgtEl>
                                        <p:attrNameLst>
                                          <p:attrName>style.visibility</p:attrName>
                                        </p:attrNameLst>
                                      </p:cBhvr>
                                      <p:to>
                                        <p:strVal val="visible"/>
                                      </p:to>
                                    </p:set>
                                    <p:animEffect transition="in" filter="wipe(left)">
                                      <p:cBhvr>
                                        <p:cTn id="12" dur="500"/>
                                        <p:tgtEl>
                                          <p:spTgt spid="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
                                            <p:txEl>
                                              <p:pRg st="2" end="2"/>
                                            </p:txEl>
                                          </p:spTgt>
                                        </p:tgtEl>
                                        <p:attrNameLst>
                                          <p:attrName>style.visibility</p:attrName>
                                        </p:attrNameLst>
                                      </p:cBhvr>
                                      <p:to>
                                        <p:strVal val="visible"/>
                                      </p:to>
                                    </p:set>
                                    <p:animEffect transition="in" filter="wipe(left)">
                                      <p:cBhvr>
                                        <p:cTn id="17" dur="500"/>
                                        <p:tgtEl>
                                          <p:spTgt spid="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
                                            <p:txEl>
                                              <p:pRg st="3" end="3"/>
                                            </p:txEl>
                                          </p:spTgt>
                                        </p:tgtEl>
                                        <p:attrNameLst>
                                          <p:attrName>style.visibility</p:attrName>
                                        </p:attrNameLst>
                                      </p:cBhvr>
                                      <p:to>
                                        <p:strVal val="visible"/>
                                      </p:to>
                                    </p:set>
                                    <p:animEffect transition="in" filter="wipe(left)">
                                      <p:cBhvr>
                                        <p:cTn id="22" dur="500"/>
                                        <p:tgtEl>
                                          <p:spTgt spid="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6">
                                            <p:txEl>
                                              <p:pRg st="4" end="4"/>
                                            </p:txEl>
                                          </p:spTgt>
                                        </p:tgtEl>
                                        <p:attrNameLst>
                                          <p:attrName>style.visibility</p:attrName>
                                        </p:attrNameLst>
                                      </p:cBhvr>
                                      <p:to>
                                        <p:strVal val="visible"/>
                                      </p:to>
                                    </p:set>
                                    <p:animEffect transition="in" filter="wipe(left)">
                                      <p:cBhvr>
                                        <p:cTn id="27" dur="500"/>
                                        <p:tgtEl>
                                          <p:spTgt spid="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四、主存储器的校验方法</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54</a:t>
            </a:fld>
            <a:endParaRPr lang="zh-CN" altLang="en-US"/>
          </a:p>
        </p:txBody>
      </p:sp>
      <p:sp>
        <p:nvSpPr>
          <p:cNvPr id="56" name="Text Box 5">
            <a:extLst>
              <a:ext uri="{FF2B5EF4-FFF2-40B4-BE49-F238E27FC236}">
                <a16:creationId xmlns:a16="http://schemas.microsoft.com/office/drawing/2014/main" id="{761477F1-1988-4549-81AC-21594FB110F7}"/>
              </a:ext>
            </a:extLst>
          </p:cNvPr>
          <p:cNvSpPr txBox="1"/>
          <p:nvPr/>
        </p:nvSpPr>
        <p:spPr>
          <a:xfrm>
            <a:off x="169131" y="758673"/>
            <a:ext cx="8817851" cy="4364849"/>
          </a:xfrm>
          <a:prstGeom prst="rect">
            <a:avLst/>
          </a:prstGeom>
          <a:noFill/>
          <a:ln w="9525">
            <a:noFill/>
          </a:ln>
        </p:spPr>
        <p:txBody>
          <a:bodyPr wrap="square" anchor="t">
            <a:spAutoFit/>
          </a:bodyPr>
          <a:lstStyle/>
          <a:p>
            <a:pPr>
              <a:lnSpc>
                <a:spcPct val="170000"/>
              </a:lnSpc>
            </a:pPr>
            <a:r>
              <a:rPr lang="en-US" altLang="zh-CN" sz="2800" b="1" dirty="0">
                <a:solidFill>
                  <a:srgbClr val="0563C1"/>
                </a:solidFill>
                <a:latin typeface="楷体" panose="02010609060101010101" pitchFamily="49" charset="-122"/>
                <a:ea typeface="楷体" panose="02010609060101010101" pitchFamily="49" charset="-122"/>
              </a:rPr>
              <a:t>2</a:t>
            </a:r>
            <a:r>
              <a:rPr lang="zh-CN" altLang="en-US" sz="2800" b="1" dirty="0">
                <a:solidFill>
                  <a:srgbClr val="0563C1"/>
                </a:solidFill>
                <a:latin typeface="楷体" panose="02010609060101010101" pitchFamily="49" charset="-122"/>
                <a:ea typeface="楷体" panose="02010609060101010101" pitchFamily="49" charset="-122"/>
              </a:rPr>
              <a:t>、主存中采用的奇偶校验</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70000"/>
              </a:lnSpc>
            </a:pPr>
            <a:r>
              <a:rPr lang="en-US" altLang="zh-CN" sz="2800" b="1" dirty="0">
                <a:solidFill>
                  <a:schemeClr val="accent2"/>
                </a:solidFill>
                <a:latin typeface="楷体" panose="02010609060101010101" pitchFamily="49" charset="-122"/>
                <a:ea typeface="楷体" panose="02010609060101010101" pitchFamily="49" charset="-122"/>
              </a:rPr>
              <a:t>1</a:t>
            </a:r>
            <a:r>
              <a:rPr lang="zh-CN" altLang="en-US" sz="2800" b="1" dirty="0">
                <a:solidFill>
                  <a:schemeClr val="accent2"/>
                </a:solidFill>
                <a:latin typeface="楷体" panose="02010609060101010101" pitchFamily="49" charset="-122"/>
                <a:ea typeface="楷体" panose="02010609060101010101" pitchFamily="49" charset="-122"/>
              </a:rPr>
              <a:t>）奇偶校验</a:t>
            </a:r>
            <a:r>
              <a:rPr lang="zh-CN" altLang="en-US" sz="2800" b="1" dirty="0">
                <a:latin typeface="楷体" panose="02010609060101010101" pitchFamily="49" charset="-122"/>
                <a:ea typeface="楷体" panose="02010609060101010101" pitchFamily="49" charset="-122"/>
              </a:rPr>
              <a:t>：使整个校验码</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包括有效信息位和校验位</a:t>
            </a:r>
            <a:r>
              <a:rPr lang="en-US" altLang="zh-CN" sz="2800" b="1" dirty="0">
                <a:latin typeface="楷体" panose="02010609060101010101" pitchFamily="49" charset="-122"/>
                <a:ea typeface="楷体" panose="02010609060101010101" pitchFamily="49" charset="-122"/>
              </a:rPr>
              <a:t>)</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中“</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的个数为奇数；</a:t>
            </a:r>
            <a:endParaRPr lang="en-US" altLang="zh-CN" sz="2800" b="1" dirty="0">
              <a:latin typeface="楷体" panose="02010609060101010101" pitchFamily="49" charset="-122"/>
              <a:ea typeface="楷体" panose="02010609060101010101" pitchFamily="49" charset="-122"/>
            </a:endParaRPr>
          </a:p>
          <a:p>
            <a:pPr>
              <a:lnSpc>
                <a:spcPct val="170000"/>
              </a:lnSpc>
            </a:pPr>
            <a:r>
              <a:rPr lang="en-US" altLang="zh-CN" sz="2800" b="1" dirty="0">
                <a:solidFill>
                  <a:schemeClr val="accent2"/>
                </a:solidFill>
                <a:latin typeface="楷体" panose="02010609060101010101" pitchFamily="49" charset="-122"/>
                <a:ea typeface="楷体" panose="02010609060101010101" pitchFamily="49" charset="-122"/>
              </a:rPr>
              <a:t>2</a:t>
            </a:r>
            <a:r>
              <a:rPr lang="zh-CN" altLang="en-US" sz="2800" b="1" dirty="0">
                <a:solidFill>
                  <a:schemeClr val="accent2"/>
                </a:solidFill>
                <a:latin typeface="楷体" panose="02010609060101010101" pitchFamily="49" charset="-122"/>
                <a:ea typeface="楷体" panose="02010609060101010101" pitchFamily="49" charset="-122"/>
              </a:rPr>
              <a:t>）偶校验</a:t>
            </a:r>
            <a:r>
              <a:rPr lang="zh-CN" altLang="en-US" sz="2800" b="1" dirty="0">
                <a:latin typeface="楷体" panose="02010609060101010101" pitchFamily="49" charset="-122"/>
                <a:ea typeface="楷体" panose="02010609060101010101" pitchFamily="49" charset="-122"/>
              </a:rPr>
              <a:t>：使整个校验码中</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包括有效信息位和校验</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位</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的个数为偶数。</a:t>
            </a:r>
            <a:endParaRPr lang="en-US" altLang="zh-CN" sz="2800" b="1" dirty="0">
              <a:latin typeface="楷体" panose="02010609060101010101" pitchFamily="49" charset="-122"/>
              <a:ea typeface="楷体" panose="02010609060101010101" pitchFamily="49" charset="-122"/>
            </a:endParaRPr>
          </a:p>
          <a:p>
            <a:pPr>
              <a:lnSpc>
                <a:spcPct val="170000"/>
              </a:lnSpc>
            </a:pPr>
            <a:r>
              <a:rPr lang="zh-CN" altLang="en-US" sz="2800" b="1" dirty="0">
                <a:solidFill>
                  <a:schemeClr val="accent6">
                    <a:lumMod val="75000"/>
                  </a:schemeClr>
                </a:solidFill>
                <a:latin typeface="楷体" panose="02010609060101010101" pitchFamily="49" charset="-122"/>
                <a:ea typeface="楷体" panose="02010609060101010101" pitchFamily="49" charset="-122"/>
              </a:rPr>
              <a:t>奇偶校验码的码距</a:t>
            </a:r>
            <a:r>
              <a:rPr lang="en-US" altLang="zh-CN" sz="2800" b="1" dirty="0">
                <a:solidFill>
                  <a:schemeClr val="accent6">
                    <a:lumMod val="75000"/>
                  </a:schemeClr>
                </a:solidFill>
                <a:latin typeface="楷体" panose="02010609060101010101" pitchFamily="49" charset="-122"/>
                <a:ea typeface="楷体" panose="02010609060101010101" pitchFamily="49" charset="-122"/>
              </a:rPr>
              <a:t>d=2.</a:t>
            </a:r>
          </a:p>
        </p:txBody>
      </p:sp>
    </p:spTree>
    <p:extLst>
      <p:ext uri="{BB962C8B-B14F-4D97-AF65-F5344CB8AC3E}">
        <p14:creationId xmlns:p14="http://schemas.microsoft.com/office/powerpoint/2010/main" val="26918152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wipe(left)">
                                      <p:cBhvr>
                                        <p:cTn id="7" dur="500"/>
                                        <p:tgtEl>
                                          <p:spTgt spid="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xEl>
                                              <p:pRg st="1" end="1"/>
                                            </p:txEl>
                                          </p:spTgt>
                                        </p:tgtEl>
                                        <p:attrNameLst>
                                          <p:attrName>style.visibility</p:attrName>
                                        </p:attrNameLst>
                                      </p:cBhvr>
                                      <p:to>
                                        <p:strVal val="visible"/>
                                      </p:to>
                                    </p:set>
                                    <p:animEffect transition="in" filter="wipe(left)">
                                      <p:cBhvr>
                                        <p:cTn id="12" dur="500"/>
                                        <p:tgtEl>
                                          <p:spTgt spid="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
                                            <p:txEl>
                                              <p:pRg st="2" end="2"/>
                                            </p:txEl>
                                          </p:spTgt>
                                        </p:tgtEl>
                                        <p:attrNameLst>
                                          <p:attrName>style.visibility</p:attrName>
                                        </p:attrNameLst>
                                      </p:cBhvr>
                                      <p:to>
                                        <p:strVal val="visible"/>
                                      </p:to>
                                    </p:set>
                                    <p:animEffect transition="in" filter="wipe(left)">
                                      <p:cBhvr>
                                        <p:cTn id="17" dur="500"/>
                                        <p:tgtEl>
                                          <p:spTgt spid="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
                                            <p:txEl>
                                              <p:pRg st="3" end="3"/>
                                            </p:txEl>
                                          </p:spTgt>
                                        </p:tgtEl>
                                        <p:attrNameLst>
                                          <p:attrName>style.visibility</p:attrName>
                                        </p:attrNameLst>
                                      </p:cBhvr>
                                      <p:to>
                                        <p:strVal val="visible"/>
                                      </p:to>
                                    </p:set>
                                    <p:animEffect transition="in" filter="wipe(left)">
                                      <p:cBhvr>
                                        <p:cTn id="22" dur="500"/>
                                        <p:tgtEl>
                                          <p:spTgt spid="5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四、主存储器的校验方法</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55</a:t>
            </a:fld>
            <a:endParaRPr lang="zh-CN" altLang="en-US"/>
          </a:p>
        </p:txBody>
      </p:sp>
      <p:sp>
        <p:nvSpPr>
          <p:cNvPr id="56" name="Text Box 5">
            <a:extLst>
              <a:ext uri="{FF2B5EF4-FFF2-40B4-BE49-F238E27FC236}">
                <a16:creationId xmlns:a16="http://schemas.microsoft.com/office/drawing/2014/main" id="{761477F1-1988-4549-81AC-21594FB110F7}"/>
              </a:ext>
            </a:extLst>
          </p:cNvPr>
          <p:cNvSpPr txBox="1"/>
          <p:nvPr/>
        </p:nvSpPr>
        <p:spPr>
          <a:xfrm>
            <a:off x="169131" y="758673"/>
            <a:ext cx="8817851" cy="3841052"/>
          </a:xfrm>
          <a:prstGeom prst="rect">
            <a:avLst/>
          </a:prstGeom>
          <a:noFill/>
          <a:ln w="9525">
            <a:noFill/>
          </a:ln>
        </p:spPr>
        <p:txBody>
          <a:bodyPr wrap="square" anchor="t">
            <a:spAutoFit/>
          </a:bodyPr>
          <a:lstStyle/>
          <a:p>
            <a:pPr>
              <a:lnSpc>
                <a:spcPct val="170000"/>
              </a:lnSpc>
            </a:pPr>
            <a:r>
              <a:rPr lang="en-US" altLang="zh-CN" sz="2800" b="1" dirty="0">
                <a:solidFill>
                  <a:srgbClr val="0563C1"/>
                </a:solidFill>
                <a:latin typeface="楷体" panose="02010609060101010101" pitchFamily="49" charset="-122"/>
                <a:ea typeface="楷体" panose="02010609060101010101" pitchFamily="49" charset="-122"/>
              </a:rPr>
              <a:t>3</a:t>
            </a:r>
            <a:r>
              <a:rPr lang="zh-CN" altLang="en-US" sz="2800" b="1" dirty="0">
                <a:solidFill>
                  <a:srgbClr val="0563C1"/>
                </a:solidFill>
                <a:latin typeface="楷体" panose="02010609060101010101" pitchFamily="49" charset="-122"/>
                <a:ea typeface="楷体" panose="02010609060101010101" pitchFamily="49" charset="-122"/>
              </a:rPr>
              <a:t>、举例</a:t>
            </a:r>
            <a:endParaRPr lang="en-US" altLang="zh-CN" sz="2800" b="1" dirty="0">
              <a:solidFill>
                <a:srgbClr val="0563C1"/>
              </a:solidFill>
              <a:latin typeface="楷体" panose="02010609060101010101" pitchFamily="49" charset="-122"/>
              <a:ea typeface="楷体" panose="02010609060101010101" pitchFamily="49" charset="-122"/>
            </a:endParaRPr>
          </a:p>
          <a:p>
            <a:r>
              <a:rPr lang="zh-CN" altLang="zh-CN" sz="2800" b="1" dirty="0">
                <a:latin typeface="楷体" panose="02010609060101010101" pitchFamily="49" charset="-122"/>
                <a:ea typeface="楷体" panose="02010609060101010101" pitchFamily="49" charset="-122"/>
              </a:rPr>
              <a:t>例</a:t>
            </a:r>
            <a:r>
              <a:rPr lang="en-US" altLang="zh-CN" sz="2800" b="1" dirty="0">
                <a:latin typeface="楷体" panose="02010609060101010101" pitchFamily="49" charset="-122"/>
                <a:ea typeface="楷体" panose="02010609060101010101" pitchFamily="49" charset="-122"/>
              </a:rPr>
              <a:t>1</a:t>
            </a:r>
            <a:r>
              <a:rPr lang="zh-CN" altLang="zh-CN" sz="2800" b="1" dirty="0">
                <a:latin typeface="楷体" panose="02010609060101010101" pitchFamily="49" charset="-122"/>
                <a:ea typeface="楷体" panose="02010609060101010101" pitchFamily="49" charset="-122"/>
              </a:rPr>
              <a:t> 待编有效信息</a:t>
            </a:r>
            <a:r>
              <a:rPr lang="en-US" altLang="zh-CN" sz="2800" b="1" dirty="0">
                <a:latin typeface="楷体" panose="02010609060101010101" pitchFamily="49" charset="-122"/>
                <a:ea typeface="楷体" panose="02010609060101010101" pitchFamily="49" charset="-122"/>
              </a:rPr>
              <a:t>          10110001</a:t>
            </a:r>
            <a:endParaRPr lang="zh-CN" altLang="zh-CN" sz="2800" b="1" dirty="0">
              <a:latin typeface="楷体" panose="02010609060101010101" pitchFamily="49" charset="-122"/>
              <a:ea typeface="楷体" panose="02010609060101010101" pitchFamily="49" charset="-122"/>
            </a:endParaRPr>
          </a:p>
          <a:p>
            <a:r>
              <a:rPr lang="zh-CN" altLang="zh-CN" sz="2800" b="1" dirty="0">
                <a:latin typeface="楷体" panose="02010609060101010101" pitchFamily="49" charset="-122"/>
                <a:ea typeface="楷体" panose="02010609060101010101" pitchFamily="49" charset="-122"/>
              </a:rPr>
              <a:t>奇校验码（配校验位后）</a:t>
            </a:r>
            <a:r>
              <a:rPr lang="en-US" altLang="zh-CN" sz="2800" b="1" dirty="0">
                <a:latin typeface="楷体" panose="02010609060101010101" pitchFamily="49" charset="-122"/>
                <a:ea typeface="楷体" panose="02010609060101010101" pitchFamily="49" charset="-122"/>
              </a:rPr>
              <a:t>		101100011</a:t>
            </a:r>
            <a:endParaRPr lang="zh-CN" altLang="zh-CN" sz="2800" b="1" dirty="0">
              <a:latin typeface="楷体" panose="02010609060101010101" pitchFamily="49" charset="-122"/>
              <a:ea typeface="楷体" panose="02010609060101010101" pitchFamily="49" charset="-122"/>
            </a:endParaRPr>
          </a:p>
          <a:p>
            <a:r>
              <a:rPr lang="zh-CN" altLang="zh-CN" sz="2800" b="1" dirty="0">
                <a:latin typeface="楷体" panose="02010609060101010101" pitchFamily="49" charset="-122"/>
                <a:ea typeface="楷体" panose="02010609060101010101" pitchFamily="49" charset="-122"/>
              </a:rPr>
              <a:t>偶校验码（配校验位后）</a:t>
            </a:r>
            <a:r>
              <a:rPr lang="en-US" altLang="zh-CN" sz="2800" b="1" dirty="0">
                <a:latin typeface="楷体" panose="02010609060101010101" pitchFamily="49" charset="-122"/>
                <a:ea typeface="楷体" panose="02010609060101010101" pitchFamily="49" charset="-122"/>
              </a:rPr>
              <a:t>		101100010</a:t>
            </a:r>
          </a:p>
          <a:p>
            <a:endParaRPr lang="zh-CN" altLang="zh-CN" sz="2800" b="1" dirty="0">
              <a:latin typeface="楷体" panose="02010609060101010101" pitchFamily="49" charset="-122"/>
              <a:ea typeface="楷体" panose="02010609060101010101" pitchFamily="49" charset="-122"/>
            </a:endParaRPr>
          </a:p>
          <a:p>
            <a:r>
              <a:rPr lang="zh-CN" altLang="zh-CN" sz="2800" b="1" dirty="0">
                <a:latin typeface="楷体" panose="02010609060101010101" pitchFamily="49" charset="-122"/>
                <a:ea typeface="楷体" panose="02010609060101010101" pitchFamily="49" charset="-122"/>
              </a:rPr>
              <a:t>例</a:t>
            </a:r>
            <a:r>
              <a:rPr lang="en-US" altLang="zh-CN" sz="2800" b="1" dirty="0">
                <a:latin typeface="楷体" panose="02010609060101010101" pitchFamily="49" charset="-122"/>
                <a:ea typeface="楷体" panose="02010609060101010101" pitchFamily="49" charset="-122"/>
              </a:rPr>
              <a:t>2</a:t>
            </a:r>
            <a:r>
              <a:rPr lang="zh-CN" altLang="zh-CN" sz="2800" b="1" dirty="0">
                <a:latin typeface="楷体" panose="02010609060101010101" pitchFamily="49" charset="-122"/>
                <a:ea typeface="楷体" panose="02010609060101010101" pitchFamily="49" charset="-122"/>
              </a:rPr>
              <a:t> 待编有效信息</a:t>
            </a:r>
            <a:r>
              <a:rPr lang="en-US" altLang="zh-CN" sz="2800" b="1" dirty="0">
                <a:latin typeface="楷体" panose="02010609060101010101" pitchFamily="49" charset="-122"/>
                <a:ea typeface="楷体" panose="02010609060101010101" pitchFamily="49" charset="-122"/>
              </a:rPr>
              <a:t>				10110101</a:t>
            </a:r>
            <a:endParaRPr lang="zh-CN" altLang="zh-CN" sz="2800" b="1" dirty="0">
              <a:latin typeface="楷体" panose="02010609060101010101" pitchFamily="49" charset="-122"/>
              <a:ea typeface="楷体" panose="02010609060101010101" pitchFamily="49" charset="-122"/>
            </a:endParaRPr>
          </a:p>
          <a:p>
            <a:r>
              <a:rPr lang="zh-CN" altLang="zh-CN" sz="2800" b="1" dirty="0">
                <a:latin typeface="楷体" panose="02010609060101010101" pitchFamily="49" charset="-122"/>
                <a:ea typeface="楷体" panose="02010609060101010101" pitchFamily="49" charset="-122"/>
              </a:rPr>
              <a:t>奇校验码（配校验位后）</a:t>
            </a:r>
            <a:r>
              <a:rPr lang="en-US" altLang="zh-CN" sz="2800" b="1" dirty="0">
                <a:latin typeface="楷体" panose="02010609060101010101" pitchFamily="49" charset="-122"/>
                <a:ea typeface="楷体" panose="02010609060101010101" pitchFamily="49" charset="-122"/>
              </a:rPr>
              <a:t>		101101010</a:t>
            </a:r>
            <a:endParaRPr lang="zh-CN" altLang="zh-CN" sz="2800" b="1" dirty="0">
              <a:latin typeface="楷体" panose="02010609060101010101" pitchFamily="49" charset="-122"/>
              <a:ea typeface="楷体" panose="02010609060101010101" pitchFamily="49" charset="-122"/>
            </a:endParaRPr>
          </a:p>
          <a:p>
            <a:r>
              <a:rPr lang="zh-CN" altLang="zh-CN" sz="2800" b="1" dirty="0">
                <a:latin typeface="楷体" panose="02010609060101010101" pitchFamily="49" charset="-122"/>
                <a:ea typeface="楷体" panose="02010609060101010101" pitchFamily="49" charset="-122"/>
              </a:rPr>
              <a:t>偶校验码（配校验位后）</a:t>
            </a:r>
            <a:r>
              <a:rPr lang="en-US" altLang="zh-CN" sz="2800" b="1" dirty="0">
                <a:latin typeface="楷体" panose="02010609060101010101" pitchFamily="49" charset="-122"/>
                <a:ea typeface="楷体" panose="02010609060101010101" pitchFamily="49" charset="-122"/>
              </a:rPr>
              <a:t>		101101011</a:t>
            </a:r>
            <a:endParaRPr lang="zh-CN"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917831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wipe(left)">
                                      <p:cBhvr>
                                        <p:cTn id="7" dur="500"/>
                                        <p:tgtEl>
                                          <p:spTgt spid="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xEl>
                                              <p:pRg st="1" end="1"/>
                                            </p:txEl>
                                          </p:spTgt>
                                        </p:tgtEl>
                                        <p:attrNameLst>
                                          <p:attrName>style.visibility</p:attrName>
                                        </p:attrNameLst>
                                      </p:cBhvr>
                                      <p:to>
                                        <p:strVal val="visible"/>
                                      </p:to>
                                    </p:set>
                                    <p:animEffect transition="in" filter="wipe(left)">
                                      <p:cBhvr>
                                        <p:cTn id="12" dur="500"/>
                                        <p:tgtEl>
                                          <p:spTgt spid="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
                                            <p:txEl>
                                              <p:pRg st="2" end="2"/>
                                            </p:txEl>
                                          </p:spTgt>
                                        </p:tgtEl>
                                        <p:attrNameLst>
                                          <p:attrName>style.visibility</p:attrName>
                                        </p:attrNameLst>
                                      </p:cBhvr>
                                      <p:to>
                                        <p:strVal val="visible"/>
                                      </p:to>
                                    </p:set>
                                    <p:animEffect transition="in" filter="wipe(left)">
                                      <p:cBhvr>
                                        <p:cTn id="17" dur="500"/>
                                        <p:tgtEl>
                                          <p:spTgt spid="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
                                            <p:txEl>
                                              <p:pRg st="3" end="3"/>
                                            </p:txEl>
                                          </p:spTgt>
                                        </p:tgtEl>
                                        <p:attrNameLst>
                                          <p:attrName>style.visibility</p:attrName>
                                        </p:attrNameLst>
                                      </p:cBhvr>
                                      <p:to>
                                        <p:strVal val="visible"/>
                                      </p:to>
                                    </p:set>
                                    <p:animEffect transition="in" filter="wipe(left)">
                                      <p:cBhvr>
                                        <p:cTn id="22" dur="500"/>
                                        <p:tgtEl>
                                          <p:spTgt spid="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6">
                                            <p:txEl>
                                              <p:pRg st="5" end="5"/>
                                            </p:txEl>
                                          </p:spTgt>
                                        </p:tgtEl>
                                        <p:attrNameLst>
                                          <p:attrName>style.visibility</p:attrName>
                                        </p:attrNameLst>
                                      </p:cBhvr>
                                      <p:to>
                                        <p:strVal val="visible"/>
                                      </p:to>
                                    </p:set>
                                    <p:animEffect transition="in" filter="wipe(left)">
                                      <p:cBhvr>
                                        <p:cTn id="27" dur="500"/>
                                        <p:tgtEl>
                                          <p:spTgt spid="5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6">
                                            <p:txEl>
                                              <p:pRg st="6" end="6"/>
                                            </p:txEl>
                                          </p:spTgt>
                                        </p:tgtEl>
                                        <p:attrNameLst>
                                          <p:attrName>style.visibility</p:attrName>
                                        </p:attrNameLst>
                                      </p:cBhvr>
                                      <p:to>
                                        <p:strVal val="visible"/>
                                      </p:to>
                                    </p:set>
                                    <p:animEffect transition="in" filter="wipe(left)">
                                      <p:cBhvr>
                                        <p:cTn id="32" dur="500"/>
                                        <p:tgtEl>
                                          <p:spTgt spid="5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6">
                                            <p:txEl>
                                              <p:pRg st="7" end="7"/>
                                            </p:txEl>
                                          </p:spTgt>
                                        </p:tgtEl>
                                        <p:attrNameLst>
                                          <p:attrName>style.visibility</p:attrName>
                                        </p:attrNameLst>
                                      </p:cBhvr>
                                      <p:to>
                                        <p:strVal val="visible"/>
                                      </p:to>
                                    </p:set>
                                    <p:animEffect transition="in" filter="wipe(left)">
                                      <p:cBhvr>
                                        <p:cTn id="37" dur="500"/>
                                        <p:tgtEl>
                                          <p:spTgt spid="5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四、主存储器的校验方法</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56</a:t>
            </a:fld>
            <a:endParaRPr lang="zh-CN" altLang="en-US"/>
          </a:p>
        </p:txBody>
      </p:sp>
      <p:sp>
        <p:nvSpPr>
          <p:cNvPr id="56" name="Text Box 5">
            <a:extLst>
              <a:ext uri="{FF2B5EF4-FFF2-40B4-BE49-F238E27FC236}">
                <a16:creationId xmlns:a16="http://schemas.microsoft.com/office/drawing/2014/main" id="{761477F1-1988-4549-81AC-21594FB110F7}"/>
              </a:ext>
            </a:extLst>
          </p:cNvPr>
          <p:cNvSpPr txBox="1"/>
          <p:nvPr/>
        </p:nvSpPr>
        <p:spPr>
          <a:xfrm>
            <a:off x="-9525" y="1422623"/>
            <a:ext cx="8860739" cy="5114862"/>
          </a:xfrm>
          <a:prstGeom prst="rect">
            <a:avLst/>
          </a:prstGeom>
          <a:noFill/>
          <a:ln w="9525">
            <a:noFill/>
          </a:ln>
        </p:spPr>
        <p:txBody>
          <a:bodyPr wrap="square" anchor="t">
            <a:spAutoFit/>
          </a:bodyPr>
          <a:lstStyle/>
          <a:p>
            <a:pPr>
              <a:lnSpc>
                <a:spcPct val="170000"/>
              </a:lnSpc>
            </a:pPr>
            <a:r>
              <a:rPr lang="en-US" altLang="zh-CN" sz="2800" b="1" dirty="0">
                <a:solidFill>
                  <a:srgbClr val="0563C1"/>
                </a:solidFill>
                <a:latin typeface="楷体" panose="02010609060101010101" pitchFamily="49" charset="-122"/>
                <a:ea typeface="楷体" panose="02010609060101010101" pitchFamily="49" charset="-122"/>
              </a:rPr>
              <a:t>4</a:t>
            </a:r>
            <a:r>
              <a:rPr lang="zh-CN" altLang="en-US" sz="2800" b="1" dirty="0">
                <a:solidFill>
                  <a:srgbClr val="0563C1"/>
                </a:solidFill>
                <a:latin typeface="楷体" panose="02010609060101010101" pitchFamily="49" charset="-122"/>
                <a:ea typeface="楷体" panose="02010609060101010101" pitchFamily="49" charset="-122"/>
              </a:rPr>
              <a:t>、奇偶校验逻辑</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70000"/>
              </a:lnSpc>
            </a:pPr>
            <a:r>
              <a:rPr lang="zh-CN" altLang="zh-CN" sz="2400" b="1" dirty="0">
                <a:solidFill>
                  <a:schemeClr val="accent2"/>
                </a:solidFill>
                <a:latin typeface="楷体" panose="02010609060101010101" pitchFamily="49" charset="-122"/>
                <a:ea typeface="楷体" panose="02010609060101010101" pitchFamily="49" charset="-122"/>
              </a:rPr>
              <a:t>采用并行奇偶统计方法</a:t>
            </a:r>
            <a:r>
              <a:rPr lang="zh-CN" altLang="en-US"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a:p>
            <a:pPr>
              <a:lnSpc>
                <a:spcPct val="170000"/>
              </a:lnSpc>
            </a:pPr>
            <a:endParaRPr lang="en-US" altLang="zh-CN" sz="2400" b="1" dirty="0">
              <a:solidFill>
                <a:schemeClr val="accent2"/>
              </a:solidFill>
              <a:latin typeface="楷体" panose="02010609060101010101" pitchFamily="49" charset="-122"/>
              <a:ea typeface="楷体" panose="02010609060101010101" pitchFamily="49" charset="-122"/>
            </a:endParaRPr>
          </a:p>
          <a:p>
            <a:pPr>
              <a:lnSpc>
                <a:spcPct val="170000"/>
              </a:lnSpc>
            </a:pPr>
            <a:endParaRPr lang="en-US" altLang="zh-CN" sz="2400" b="1" dirty="0">
              <a:solidFill>
                <a:schemeClr val="accent2"/>
              </a:solidFill>
              <a:latin typeface="楷体" panose="02010609060101010101" pitchFamily="49" charset="-122"/>
              <a:ea typeface="楷体" panose="02010609060101010101" pitchFamily="49" charset="-122"/>
            </a:endParaRPr>
          </a:p>
          <a:p>
            <a:pPr>
              <a:lnSpc>
                <a:spcPct val="170000"/>
              </a:lnSpc>
            </a:pPr>
            <a:r>
              <a:rPr lang="zh-CN" altLang="zh-CN" sz="2400" b="1" dirty="0">
                <a:solidFill>
                  <a:schemeClr val="accent2"/>
                </a:solidFill>
                <a:latin typeface="楷体" panose="02010609060101010101" pitchFamily="49" charset="-122"/>
                <a:ea typeface="楷体" panose="02010609060101010101" pitchFamily="49" charset="-122"/>
              </a:rPr>
              <a:t>编码即写入时配置校验位</a:t>
            </a:r>
            <a:endParaRPr lang="en-US" altLang="zh-CN" sz="2400" b="1" dirty="0">
              <a:solidFill>
                <a:schemeClr val="accent2"/>
              </a:solidFill>
              <a:latin typeface="楷体" panose="02010609060101010101" pitchFamily="49" charset="-122"/>
              <a:ea typeface="楷体" panose="02010609060101010101" pitchFamily="49" charset="-122"/>
            </a:endParaRPr>
          </a:p>
          <a:p>
            <a:pPr>
              <a:lnSpc>
                <a:spcPct val="170000"/>
              </a:lnSpc>
            </a:pPr>
            <a:r>
              <a:rPr lang="zh-CN" altLang="zh-CN" sz="2400" dirty="0">
                <a:latin typeface="楷体" panose="02010609060101010101" pitchFamily="49" charset="-122"/>
                <a:ea typeface="楷体" panose="02010609060101010101" pitchFamily="49" charset="-122"/>
              </a:rPr>
              <a:t>将</a:t>
            </a:r>
            <a:r>
              <a:rPr lang="en-US" altLang="zh-CN" sz="2400" dirty="0">
                <a:latin typeface="楷体" panose="02010609060101010101" pitchFamily="49" charset="-122"/>
                <a:ea typeface="楷体" panose="02010609060101010101" pitchFamily="49" charset="-122"/>
              </a:rPr>
              <a:t>D7</a:t>
            </a:r>
            <a:r>
              <a:rPr lang="zh-CN" altLang="zh-CN"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D0</a:t>
            </a:r>
            <a:r>
              <a:rPr lang="zh-CN" altLang="zh-CN" sz="2400" dirty="0">
                <a:latin typeface="楷体" panose="02010609060101010101" pitchFamily="49" charset="-122"/>
                <a:ea typeface="楷体" panose="02010609060101010101" pitchFamily="49" charset="-122"/>
              </a:rPr>
              <a:t>和“偶形成”一道写入主存</a:t>
            </a:r>
            <a:endParaRPr lang="en-US" altLang="zh-CN" sz="2400" dirty="0">
              <a:latin typeface="楷体" panose="02010609060101010101" pitchFamily="49" charset="-122"/>
              <a:ea typeface="楷体" panose="02010609060101010101" pitchFamily="49" charset="-122"/>
            </a:endParaRPr>
          </a:p>
          <a:p>
            <a:pPr>
              <a:lnSpc>
                <a:spcPct val="170000"/>
              </a:lnSpc>
            </a:pPr>
            <a:r>
              <a:rPr lang="zh-CN" altLang="zh-CN" sz="2400" dirty="0">
                <a:latin typeface="楷体" panose="02010609060101010101" pitchFamily="49" charset="-122"/>
                <a:ea typeface="楷体" panose="02010609060101010101" pitchFamily="49" charset="-122"/>
              </a:rPr>
              <a:t>读出时进行校验，将读出的</a:t>
            </a:r>
            <a:r>
              <a:rPr lang="en-US" altLang="zh-CN" sz="2400" dirty="0">
                <a:latin typeface="楷体" panose="02010609060101010101" pitchFamily="49" charset="-122"/>
                <a:ea typeface="楷体" panose="02010609060101010101" pitchFamily="49" charset="-122"/>
              </a:rPr>
              <a:t>8</a:t>
            </a:r>
            <a:r>
              <a:rPr lang="zh-CN" altLang="zh-CN" sz="2400" dirty="0">
                <a:latin typeface="楷体" panose="02010609060101010101" pitchFamily="49" charset="-122"/>
                <a:ea typeface="楷体" panose="02010609060101010101" pitchFamily="49" charset="-122"/>
              </a:rPr>
              <a:t>位代码与</a:t>
            </a:r>
            <a:r>
              <a:rPr lang="en-US" altLang="zh-CN" sz="2400" dirty="0">
                <a:latin typeface="楷体" panose="02010609060101010101" pitchFamily="49" charset="-122"/>
                <a:ea typeface="楷体" panose="02010609060101010101" pitchFamily="49" charset="-122"/>
              </a:rPr>
              <a:t>1</a:t>
            </a:r>
            <a:r>
              <a:rPr lang="zh-CN" altLang="zh-CN" sz="2400" dirty="0">
                <a:latin typeface="楷体" panose="02010609060101010101" pitchFamily="49" charset="-122"/>
                <a:ea typeface="楷体" panose="02010609060101010101" pitchFamily="49" charset="-122"/>
              </a:rPr>
              <a:t>位校验位同时送入偶校验逻辑电路，若“偶校错”为</a:t>
            </a:r>
            <a:r>
              <a:rPr lang="en-US" altLang="zh-CN" sz="2400" dirty="0">
                <a:latin typeface="楷体" panose="02010609060101010101" pitchFamily="49" charset="-122"/>
                <a:ea typeface="楷体" panose="02010609060101010101" pitchFamily="49" charset="-122"/>
              </a:rPr>
              <a:t>0</a:t>
            </a:r>
            <a:r>
              <a:rPr lang="zh-CN" altLang="zh-CN" sz="2400" dirty="0">
                <a:latin typeface="楷体" panose="02010609060101010101" pitchFamily="49" charset="-122"/>
                <a:ea typeface="楷体" panose="02010609060101010101" pitchFamily="49" charset="-122"/>
              </a:rPr>
              <a:t>，表明数据正确</a:t>
            </a:r>
            <a:endParaRPr lang="en-US" altLang="zh-CN" sz="2400" dirty="0">
              <a:latin typeface="楷体" panose="02010609060101010101" pitchFamily="49" charset="-122"/>
              <a:ea typeface="楷体" panose="02010609060101010101" pitchFamily="49" charset="-122"/>
            </a:endParaRPr>
          </a:p>
        </p:txBody>
      </p:sp>
      <p:pic>
        <p:nvPicPr>
          <p:cNvPr id="1026" name="Picture 2">
            <a:extLst>
              <a:ext uri="{FF2B5EF4-FFF2-40B4-BE49-F238E27FC236}">
                <a16:creationId xmlns:a16="http://schemas.microsoft.com/office/drawing/2014/main" id="{92BE0141-6735-4A1A-92B9-67EA1F76F4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29320" y="1186260"/>
            <a:ext cx="5463749" cy="2663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97444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wipe(left)">
                                      <p:cBhvr>
                                        <p:cTn id="7" dur="500"/>
                                        <p:tgtEl>
                                          <p:spTgt spid="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xEl>
                                              <p:pRg st="1" end="1"/>
                                            </p:txEl>
                                          </p:spTgt>
                                        </p:tgtEl>
                                        <p:attrNameLst>
                                          <p:attrName>style.visibility</p:attrName>
                                        </p:attrNameLst>
                                      </p:cBhvr>
                                      <p:to>
                                        <p:strVal val="visible"/>
                                      </p:to>
                                    </p:set>
                                    <p:animEffect transition="in" filter="wipe(left)">
                                      <p:cBhvr>
                                        <p:cTn id="12" dur="500"/>
                                        <p:tgtEl>
                                          <p:spTgt spid="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5" name="矩形 4"/>
          <p:cNvSpPr/>
          <p:nvPr/>
        </p:nvSpPr>
        <p:spPr>
          <a:xfrm>
            <a:off x="-11990" y="8050"/>
            <a:ext cx="9181652" cy="6901031"/>
          </a:xfrm>
          <a:prstGeom prst="rect">
            <a:avLst/>
          </a:prstGeom>
          <a:solidFill>
            <a:schemeClr val="bg1">
              <a:alpha val="5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2298198" y="3054281"/>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293131" y="3196018"/>
            <a:ext cx="4579143" cy="645160"/>
          </a:xfrm>
          <a:prstGeom prst="rect">
            <a:avLst/>
          </a:prstGeom>
          <a:noFill/>
        </p:spPr>
        <p:txBody>
          <a:bodyPr wrap="square" rtlCol="0">
            <a:spAutoFit/>
          </a:bodyPr>
          <a:lstStyle/>
          <a:p>
            <a:pPr algn="ctr" defTabSz="685800">
              <a:defRPr/>
            </a:pPr>
            <a:r>
              <a:rPr lang="zh-CN" altLang="en-US" sz="3600" b="1" dirty="0">
                <a:solidFill>
                  <a:srgbClr val="004578"/>
                </a:solidFill>
                <a:latin typeface="微软雅黑" panose="020B0503020204020204" pitchFamily="34" charset="-122"/>
                <a:ea typeface="微软雅黑" panose="020B0503020204020204" pitchFamily="34" charset="-122"/>
              </a:rPr>
              <a:t>谢谢观看</a:t>
            </a:r>
          </a:p>
        </p:txBody>
      </p:sp>
      <p:cxnSp>
        <p:nvCxnSpPr>
          <p:cNvPr id="16" name="直接连接符 15"/>
          <p:cNvCxnSpPr/>
          <p:nvPr/>
        </p:nvCxnSpPr>
        <p:spPr>
          <a:xfrm>
            <a:off x="2293131" y="3977456"/>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293131" y="4121256"/>
            <a:ext cx="4579144" cy="523220"/>
          </a:xfrm>
          <a:prstGeom prst="rect">
            <a:avLst/>
          </a:prstGeom>
          <a:noFill/>
        </p:spPr>
        <p:txBody>
          <a:bodyPr wrap="square" rtlCol="0">
            <a:spAutoFit/>
          </a:bodyPr>
          <a:lstStyle>
            <a:defPPr>
              <a:defRPr lang="zh-CN"/>
            </a:defPPr>
            <a:lvl1pPr algn="ctr">
              <a:defRPr>
                <a:solidFill>
                  <a:prstClr val="black"/>
                </a:solidFill>
                <a:latin typeface="微软雅黑" panose="020B0503020204020204" pitchFamily="34" charset="-122"/>
                <a:ea typeface="微软雅黑" panose="020B0503020204020204" pitchFamily="34" charset="-122"/>
              </a:defRPr>
            </a:lvl1pPr>
          </a:lstStyle>
          <a:p>
            <a:r>
              <a:rPr lang="zh-CN" altLang="en-US" sz="2800" b="1" dirty="0">
                <a:solidFill>
                  <a:srgbClr val="004578"/>
                </a:solidFill>
              </a:rPr>
              <a:t>计算机组成原理</a:t>
            </a:r>
          </a:p>
        </p:txBody>
      </p:sp>
      <p:cxnSp>
        <p:nvCxnSpPr>
          <p:cNvPr id="19" name="直接连接符 18"/>
          <p:cNvCxnSpPr/>
          <p:nvPr/>
        </p:nvCxnSpPr>
        <p:spPr>
          <a:xfrm>
            <a:off x="238316" y="6407901"/>
            <a:ext cx="400458"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6100" y="1398382"/>
            <a:ext cx="1591799" cy="1584000"/>
          </a:xfrm>
          <a:prstGeom prst="rect">
            <a:avLst/>
          </a:prstGeom>
        </p:spPr>
      </p:pic>
      <p:pic>
        <p:nvPicPr>
          <p:cNvPr id="15" name="图片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3954" y="6236297"/>
            <a:ext cx="621635" cy="57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6"/>
          <p:cNvSpPr txBox="1">
            <a:spLocks noChangeArrowheads="1"/>
          </p:cNvSpPr>
          <p:nvPr/>
        </p:nvSpPr>
        <p:spPr bwMode="auto">
          <a:xfrm>
            <a:off x="6715450" y="6274229"/>
            <a:ext cx="3092999"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1600" b="1" dirty="0">
                <a:solidFill>
                  <a:srgbClr val="0070C0"/>
                </a:solidFill>
                <a:latin typeface="华文行楷" panose="02010800040101010101" pitchFamily="2" charset="-122"/>
                <a:ea typeface="华文行楷" panose="02010800040101010101" pitchFamily="2" charset="-122"/>
              </a:rPr>
              <a:t>信息与软件工程学院</a:t>
            </a:r>
            <a:endParaRPr lang="en-US" altLang="zh-CN" sz="1600" b="1" dirty="0">
              <a:solidFill>
                <a:srgbClr val="0070C0"/>
              </a:solidFill>
              <a:latin typeface="华文行楷" panose="02010800040101010101" pitchFamily="2" charset="-122"/>
              <a:ea typeface="华文行楷" panose="02010800040101010101" pitchFamily="2" charset="-122"/>
            </a:endParaRPr>
          </a:p>
          <a:p>
            <a:pPr eaLnBrk="1" hangingPunct="1">
              <a:lnSpc>
                <a:spcPct val="100000"/>
              </a:lnSpc>
              <a:spcBef>
                <a:spcPct val="0"/>
              </a:spcBef>
              <a:buFontTx/>
              <a:buNone/>
            </a:pPr>
            <a:r>
              <a:rPr lang="en-US" altLang="zh-CN" sz="1000" b="1" dirty="0">
                <a:solidFill>
                  <a:srgbClr val="0070C0"/>
                </a:solidFill>
                <a:latin typeface="华文隶书" panose="02010800040101010101" pitchFamily="2" charset="-122"/>
                <a:ea typeface="华文隶书" panose="02010800040101010101" pitchFamily="2" charset="-122"/>
              </a:rPr>
              <a:t>School of Information and Software Engineering</a:t>
            </a:r>
            <a:endParaRPr lang="zh-CN" altLang="en-US" sz="1000" b="1" dirty="0">
              <a:solidFill>
                <a:srgbClr val="0070C0"/>
              </a:solidFill>
              <a:latin typeface="华文隶书" panose="02010800040101010101" pitchFamily="2" charset="-122"/>
              <a:ea typeface="华文隶书" panose="02010800040101010101" pitchFamily="2" charset="-122"/>
            </a:endParaRPr>
          </a:p>
        </p:txBody>
      </p:sp>
      <p:sp>
        <p:nvSpPr>
          <p:cNvPr id="21" name="日期占位符 2"/>
          <p:cNvSpPr>
            <a:spLocks noGrp="1"/>
          </p:cNvSpPr>
          <p:nvPr>
            <p:ph type="dt" sz="half" idx="10"/>
          </p:nvPr>
        </p:nvSpPr>
        <p:spPr>
          <a:xfrm>
            <a:off x="235731" y="6474676"/>
            <a:ext cx="2057400" cy="365125"/>
          </a:xfrm>
        </p:spPr>
        <p:txBody>
          <a:bodyPr/>
          <a:lstStyle/>
          <a:p>
            <a:fld id="{650F4CAC-979E-4DF8-84A0-B38E3CD75A3E}" type="datetime1">
              <a:rPr lang="zh-CN" altLang="en-US" sz="1400" smtClean="0">
                <a:solidFill>
                  <a:schemeClr val="tx1"/>
                </a:solidFill>
              </a:rPr>
              <a:t>2020/10/16</a:t>
            </a:fld>
            <a:endParaRPr lang="zh-CN" altLang="en-US" sz="1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一、主存储器的逻辑设计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6</a:t>
            </a:fld>
            <a:endParaRPr lang="zh-CN" altLang="en-US"/>
          </a:p>
        </p:txBody>
      </p:sp>
      <p:sp>
        <p:nvSpPr>
          <p:cNvPr id="35" name="Text Box 5"/>
          <p:cNvSpPr txBox="1"/>
          <p:nvPr/>
        </p:nvSpPr>
        <p:spPr>
          <a:xfrm>
            <a:off x="176247" y="771082"/>
            <a:ext cx="8867447" cy="5711372"/>
          </a:xfrm>
          <a:prstGeom prst="rect">
            <a:avLst/>
          </a:prstGeom>
          <a:noFill/>
          <a:ln w="9525">
            <a:noFill/>
          </a:ln>
        </p:spPr>
        <p:txBody>
          <a:bodyPr wrap="square" anchor="t">
            <a:spAutoFit/>
          </a:bodyPr>
          <a:lstStyle/>
          <a:p>
            <a:pPr>
              <a:lnSpc>
                <a:spcPct val="120000"/>
              </a:lnSpc>
            </a:pPr>
            <a:r>
              <a:rPr lang="zh-CN" altLang="zh-CN" sz="2800" b="1" dirty="0">
                <a:solidFill>
                  <a:schemeClr val="accent2"/>
                </a:solidFill>
                <a:latin typeface="楷体" panose="02010609060101010101" pitchFamily="49" charset="-122"/>
                <a:ea typeface="楷体" panose="02010609060101010101" pitchFamily="49" charset="-122"/>
              </a:rPr>
              <a:t>①</a:t>
            </a:r>
            <a:r>
              <a:rPr lang="en-US" altLang="zh-CN" sz="2800" b="1" dirty="0">
                <a:solidFill>
                  <a:schemeClr val="accent2"/>
                </a:solidFill>
                <a:latin typeface="楷体" panose="02010609060101010101" pitchFamily="49" charset="-122"/>
                <a:ea typeface="楷体" panose="02010609060101010101" pitchFamily="49" charset="-122"/>
              </a:rPr>
              <a:t> </a:t>
            </a:r>
            <a:r>
              <a:rPr lang="zh-CN" altLang="en-US" sz="2800" b="1" dirty="0">
                <a:solidFill>
                  <a:schemeClr val="accent2"/>
                </a:solidFill>
                <a:latin typeface="楷体" panose="02010609060101010101" pitchFamily="49" charset="-122"/>
                <a:ea typeface="楷体" panose="02010609060101010101" pitchFamily="49" charset="-122"/>
              </a:rPr>
              <a:t>位扩展</a:t>
            </a:r>
            <a:endParaRPr lang="en-US" altLang="zh-CN" sz="2800" b="1" dirty="0">
              <a:solidFill>
                <a:schemeClr val="accent2"/>
              </a:solidFill>
              <a:latin typeface="楷体" panose="02010609060101010101" pitchFamily="49" charset="-122"/>
              <a:ea typeface="楷体" panose="02010609060101010101" pitchFamily="49" charset="-122"/>
            </a:endParaRPr>
          </a:p>
          <a:p>
            <a:pPr>
              <a:lnSpc>
                <a:spcPct val="120000"/>
              </a:lnSpc>
            </a:pPr>
            <a:r>
              <a:rPr lang="zh-CN" altLang="en-US" sz="2800" b="1" dirty="0">
                <a:latin typeface="楷体" panose="02010609060101010101" pitchFamily="49" charset="-122"/>
                <a:ea typeface="楷体" panose="02010609060101010101" pitchFamily="49" charset="-122"/>
              </a:rPr>
              <a:t>为了实现位扩展，各芯片的数据输入／输出线相拼接，如每片分别与１位数据线相连，拼接为８位。而编址空间相同的芯片，地址线与片选信号分别相同，可将它们的地址线按位并联然后与地址总线相连，共用一个片选信号。</a:t>
            </a:r>
          </a:p>
          <a:p>
            <a:pPr>
              <a:lnSpc>
                <a:spcPct val="120000"/>
              </a:lnSpc>
            </a:pPr>
            <a:r>
              <a:rPr lang="zh-CN" altLang="en-US" sz="2800" b="1" dirty="0">
                <a:solidFill>
                  <a:schemeClr val="accent2"/>
                </a:solidFill>
                <a:latin typeface="楷体" panose="02010609060101010101" pitchFamily="49" charset="-122"/>
                <a:ea typeface="楷体" panose="02010609060101010101" pitchFamily="49" charset="-122"/>
              </a:rPr>
              <a:t>② 字数</a:t>
            </a:r>
            <a:r>
              <a:rPr lang="en-US" altLang="zh-CN" sz="2800" b="1" dirty="0">
                <a:solidFill>
                  <a:schemeClr val="accent2"/>
                </a:solidFill>
                <a:latin typeface="楷体" panose="02010609060101010101" pitchFamily="49" charset="-122"/>
                <a:ea typeface="楷体" panose="02010609060101010101" pitchFamily="49" charset="-122"/>
              </a:rPr>
              <a:t>(</a:t>
            </a:r>
            <a:r>
              <a:rPr lang="zh-CN" altLang="en-US" sz="2800" b="1" dirty="0">
                <a:solidFill>
                  <a:schemeClr val="accent2"/>
                </a:solidFill>
                <a:latin typeface="楷体" panose="02010609060101010101" pitchFamily="49" charset="-122"/>
                <a:ea typeface="楷体" panose="02010609060101010101" pitchFamily="49" charset="-122"/>
              </a:rPr>
              <a:t>编址空间</a:t>
            </a:r>
            <a:r>
              <a:rPr lang="en-US" altLang="zh-CN" sz="2800" b="1" dirty="0">
                <a:solidFill>
                  <a:schemeClr val="accent2"/>
                </a:solidFill>
                <a:latin typeface="楷体" panose="02010609060101010101" pitchFamily="49" charset="-122"/>
                <a:ea typeface="楷体" panose="02010609060101010101" pitchFamily="49" charset="-122"/>
              </a:rPr>
              <a:t>)</a:t>
            </a:r>
            <a:r>
              <a:rPr lang="zh-CN" altLang="en-US" sz="2800" b="1" dirty="0">
                <a:solidFill>
                  <a:schemeClr val="accent2"/>
                </a:solidFill>
                <a:latin typeface="楷体" panose="02010609060101010101" pitchFamily="49" charset="-122"/>
                <a:ea typeface="楷体" panose="02010609060101010101" pitchFamily="49" charset="-122"/>
              </a:rPr>
              <a:t>扩展</a:t>
            </a:r>
          </a:p>
          <a:p>
            <a:pPr>
              <a:lnSpc>
                <a:spcPct val="120000"/>
              </a:lnSpc>
            </a:pPr>
            <a:r>
              <a:rPr lang="zh-CN" altLang="en-US" sz="2800" b="1" dirty="0">
                <a:latin typeface="楷体" panose="02010609060101010101" pitchFamily="49" charset="-122"/>
                <a:ea typeface="楷体" panose="02010609060101010101" pitchFamily="49" charset="-122"/>
              </a:rPr>
              <a:t>如果每片的字数不够，需用若干芯片组成总容量较大的存储器，称为字数扩展。高位地址译码产生若干不同片选信号选择芯片。低位地址线直接送往各芯片，以选择片内的某个单元。</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593080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xEl>
                                              <p:pRg st="1" end="1"/>
                                            </p:txEl>
                                          </p:spTgt>
                                        </p:tgtEl>
                                        <p:attrNameLst>
                                          <p:attrName>style.visibility</p:attrName>
                                        </p:attrNameLst>
                                      </p:cBhvr>
                                      <p:to>
                                        <p:strVal val="visible"/>
                                      </p:to>
                                    </p:set>
                                    <p:animEffect transition="in" filter="wipe(left)">
                                      <p:cBhvr>
                                        <p:cTn id="12" dur="500"/>
                                        <p:tgtEl>
                                          <p:spTgt spid="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
                                            <p:txEl>
                                              <p:pRg st="2" end="2"/>
                                            </p:txEl>
                                          </p:spTgt>
                                        </p:tgtEl>
                                        <p:attrNameLst>
                                          <p:attrName>style.visibility</p:attrName>
                                        </p:attrNameLst>
                                      </p:cBhvr>
                                      <p:to>
                                        <p:strVal val="visible"/>
                                      </p:to>
                                    </p:set>
                                    <p:animEffect transition="in" filter="wipe(left)">
                                      <p:cBhvr>
                                        <p:cTn id="17" dur="500"/>
                                        <p:tgtEl>
                                          <p:spTgt spid="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
                                            <p:txEl>
                                              <p:pRg st="3" end="3"/>
                                            </p:txEl>
                                          </p:spTgt>
                                        </p:tgtEl>
                                        <p:attrNameLst>
                                          <p:attrName>style.visibility</p:attrName>
                                        </p:attrNameLst>
                                      </p:cBhvr>
                                      <p:to>
                                        <p:strVal val="visible"/>
                                      </p:to>
                                    </p:set>
                                    <p:animEffect transition="in" filter="wipe(left)">
                                      <p:cBhvr>
                                        <p:cTn id="22" dur="500"/>
                                        <p:tgtEl>
                                          <p:spTgt spid="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一、主存储器的逻辑设计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7</a:t>
            </a:fld>
            <a:endParaRPr lang="zh-CN" altLang="en-US"/>
          </a:p>
        </p:txBody>
      </p:sp>
      <mc:AlternateContent xmlns:mc="http://schemas.openxmlformats.org/markup-compatibility/2006" xmlns:a14="http://schemas.microsoft.com/office/drawing/2010/main">
        <mc:Choice Requires="a14">
          <p:sp>
            <p:nvSpPr>
              <p:cNvPr id="35" name="Text Box 5"/>
              <p:cNvSpPr txBox="1"/>
              <p:nvPr/>
            </p:nvSpPr>
            <p:spPr>
              <a:xfrm>
                <a:off x="176247" y="771082"/>
                <a:ext cx="8867447" cy="3643113"/>
              </a:xfrm>
              <a:prstGeom prst="rect">
                <a:avLst/>
              </a:prstGeom>
              <a:noFill/>
              <a:ln w="9525">
                <a:noFill/>
              </a:ln>
            </p:spPr>
            <p:txBody>
              <a:bodyPr wrap="square" anchor="t">
                <a:spAutoFit/>
              </a:bodyPr>
              <a:lstStyle/>
              <a:p>
                <a:pPr>
                  <a:lnSpc>
                    <a:spcPct val="120000"/>
                  </a:lnSpc>
                </a:pPr>
                <a:r>
                  <a:rPr lang="en-US" altLang="zh-CN" sz="2800" b="1" dirty="0">
                    <a:solidFill>
                      <a:srgbClr val="0563C1"/>
                    </a:solidFill>
                    <a:latin typeface="楷体" panose="02010609060101010101" pitchFamily="49" charset="-122"/>
                    <a:ea typeface="楷体" panose="02010609060101010101" pitchFamily="49" charset="-122"/>
                  </a:rPr>
                  <a:t>2</a:t>
                </a:r>
                <a:r>
                  <a:rPr lang="zh-CN" altLang="en-US" sz="2800" b="1" dirty="0">
                    <a:solidFill>
                      <a:srgbClr val="0563C1"/>
                    </a:solidFill>
                    <a:latin typeface="楷体" panose="02010609060101010101" pitchFamily="49" charset="-122"/>
                    <a:ea typeface="楷体" panose="02010609060101010101" pitchFamily="49" charset="-122"/>
                  </a:rPr>
                  <a:t>、举例</a:t>
                </a:r>
                <a:endParaRPr lang="en-US" altLang="zh-CN" sz="2800" b="1" dirty="0">
                  <a:solidFill>
                    <a:schemeClr val="accent2"/>
                  </a:solidFill>
                  <a:latin typeface="楷体" panose="02010609060101010101" pitchFamily="49" charset="-122"/>
                  <a:ea typeface="楷体" panose="02010609060101010101" pitchFamily="49" charset="-122"/>
                </a:endParaRPr>
              </a:p>
              <a:p>
                <a:pPr>
                  <a:lnSpc>
                    <a:spcPct val="120000"/>
                  </a:lnSpc>
                </a:pPr>
                <a:r>
                  <a:rPr lang="zh-CN" altLang="en-US" sz="2800" b="1" dirty="0">
                    <a:latin typeface="楷体" panose="02010609060101010101" pitchFamily="49" charset="-122"/>
                    <a:ea typeface="楷体" panose="02010609060101010101" pitchFamily="49" charset="-122"/>
                  </a:rPr>
                  <a:t>例</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用</a:t>
                </a:r>
                <a:r>
                  <a:rPr lang="en-US" altLang="zh-CN" sz="2800" b="1" dirty="0">
                    <a:latin typeface="楷体" panose="02010609060101010101" pitchFamily="49" charset="-122"/>
                    <a:ea typeface="楷体" panose="02010609060101010101" pitchFamily="49" charset="-122"/>
                  </a:rPr>
                  <a:t>2114</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1K×4</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SRAM</a:t>
                </a:r>
                <a:r>
                  <a:rPr lang="zh-CN" altLang="en-US" sz="2800" b="1" dirty="0">
                    <a:latin typeface="楷体" panose="02010609060101010101" pitchFamily="49" charset="-122"/>
                    <a:ea typeface="楷体" panose="02010609060101010101" pitchFamily="49" charset="-122"/>
                  </a:rPr>
                  <a:t>芯片组成容量为</a:t>
                </a:r>
                <a:r>
                  <a:rPr lang="en-US" altLang="zh-CN" sz="2800" b="1" dirty="0">
                    <a:latin typeface="楷体" panose="02010609060101010101" pitchFamily="49" charset="-122"/>
                    <a:ea typeface="楷体" panose="02010609060101010101" pitchFamily="49" charset="-122"/>
                  </a:rPr>
                  <a:t>4K×8</a:t>
                </a:r>
                <a:r>
                  <a:rPr lang="zh-CN" altLang="en-US" sz="2800" b="1" dirty="0">
                    <a:latin typeface="楷体" panose="02010609060101010101" pitchFamily="49" charset="-122"/>
                    <a:ea typeface="楷体" panose="02010609060101010101" pitchFamily="49" charset="-122"/>
                  </a:rPr>
                  <a:t>的存储</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器。地址总线</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15</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0</a:t>
                </a:r>
                <a:r>
                  <a:rPr lang="zh-CN" altLang="en-US" sz="2800" b="1" dirty="0">
                    <a:latin typeface="楷体" panose="02010609060101010101" pitchFamily="49" charset="-122"/>
                    <a:ea typeface="楷体" panose="02010609060101010101" pitchFamily="49" charset="-122"/>
                  </a:rPr>
                  <a:t>（低）</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双向数据总线</a:t>
                </a:r>
                <a:r>
                  <a:rPr lang="en-US" altLang="zh-CN" sz="2800" b="1" dirty="0">
                    <a:latin typeface="楷体" panose="02010609060101010101" pitchFamily="49" charset="-122"/>
                    <a:ea typeface="楷体" panose="02010609060101010101" pitchFamily="49" charset="-122"/>
                  </a:rPr>
                  <a:t>D</a:t>
                </a:r>
                <a:r>
                  <a:rPr lang="en-US" altLang="zh-CN" sz="2800" b="1" baseline="-25000" dirty="0">
                    <a:latin typeface="楷体" panose="02010609060101010101" pitchFamily="49" charset="-122"/>
                    <a:ea typeface="楷体" panose="02010609060101010101" pitchFamily="49" charset="-122"/>
                  </a:rPr>
                  <a:t>7</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D</a:t>
                </a:r>
                <a:r>
                  <a:rPr lang="en-US" altLang="zh-CN" sz="2800" b="1" baseline="-25000" dirty="0">
                    <a:latin typeface="楷体" panose="02010609060101010101" pitchFamily="49" charset="-122"/>
                    <a:ea typeface="楷体" panose="02010609060101010101" pitchFamily="49" charset="-122"/>
                  </a:rPr>
                  <a:t>0</a:t>
                </a:r>
                <a:br>
                  <a:rPr lang="en-US" altLang="zh-CN" sz="2800" b="1" baseline="-25000" dirty="0">
                    <a:latin typeface="楷体" panose="02010609060101010101" pitchFamily="49" charset="-122"/>
                    <a:ea typeface="楷体" panose="02010609060101010101" pitchFamily="49" charset="-122"/>
                  </a:rPr>
                </a:br>
                <a:r>
                  <a:rPr lang="en-US" altLang="zh-CN" sz="2800" b="1" baseline="-25000"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（低）</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读</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写信号线</a:t>
                </a:r>
                <a:r>
                  <a:rPr lang="en-US" altLang="zh-CN" sz="2800" b="1" dirty="0">
                    <a:latin typeface="楷体" panose="02010609060101010101" pitchFamily="49" charset="-122"/>
                    <a:ea typeface="楷体" panose="02010609060101010101" pitchFamily="49" charset="-122"/>
                  </a:rPr>
                  <a:t>R/</a:t>
                </a:r>
                <a14:m>
                  <m:oMath xmlns:m="http://schemas.openxmlformats.org/officeDocument/2006/math">
                    <m:acc>
                      <m:accPr>
                        <m:chr m:val="̅"/>
                        <m:ctrlPr>
                          <a:rPr lang="en-US" altLang="zh-CN" sz="2800" b="1" i="1" dirty="0" smtClean="0">
                            <a:latin typeface="Cambria Math" panose="02040503050406030204" pitchFamily="18" charset="0"/>
                            <a:ea typeface="楷体" panose="02010609060101010101" pitchFamily="49" charset="-122"/>
                          </a:rPr>
                        </m:ctrlPr>
                      </m:accPr>
                      <m:e>
                        <m:r>
                          <a:rPr lang="en-US" altLang="zh-CN" sz="2800" b="1" i="1" dirty="0">
                            <a:latin typeface="Cambria Math" panose="02040503050406030204" pitchFamily="18" charset="0"/>
                            <a:ea typeface="楷体" panose="02010609060101010101" pitchFamily="49" charset="-122"/>
                          </a:rPr>
                          <m:t>𝑾</m:t>
                        </m:r>
                      </m:e>
                    </m:acc>
                  </m:oMath>
                </a14:m>
                <a:r>
                  <a:rPr lang="zh-CN" altLang="en-US" sz="2800" b="1" dirty="0">
                    <a:latin typeface="楷体" panose="02010609060101010101" pitchFamily="49" charset="-122"/>
                    <a:ea typeface="楷体" panose="02010609060101010101" pitchFamily="49" charset="-122"/>
                  </a:rPr>
                  <a:t>。</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给出芯片地址分配与片选逻辑</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并画出</a:t>
                </a:r>
                <a:r>
                  <a:rPr lang="en-US" altLang="zh-CN" sz="2800" b="1" dirty="0">
                    <a:latin typeface="楷体" panose="02010609060101010101" pitchFamily="49" charset="-122"/>
                    <a:ea typeface="楷体" panose="02010609060101010101" pitchFamily="49" charset="-122"/>
                  </a:rPr>
                  <a:t>M</a:t>
                </a:r>
                <a:r>
                  <a:rPr lang="zh-CN" altLang="en-US" sz="2800" b="1" dirty="0">
                    <a:latin typeface="楷体" panose="02010609060101010101" pitchFamily="49" charset="-122"/>
                    <a:ea typeface="楷体" panose="02010609060101010101" pitchFamily="49" charset="-122"/>
                  </a:rPr>
                  <a:t>框图。</a:t>
                </a:r>
              </a:p>
              <a:p>
                <a:pPr>
                  <a:lnSpc>
                    <a:spcPct val="120000"/>
                  </a:lnSpc>
                </a:pPr>
                <a:r>
                  <a:rPr lang="zh-CN" altLang="en-US" sz="2800" b="1" dirty="0">
                    <a:solidFill>
                      <a:schemeClr val="accent2"/>
                    </a:solidFill>
                    <a:latin typeface="楷体" panose="02010609060101010101" pitchFamily="49" charset="-122"/>
                    <a:ea typeface="楷体" panose="02010609060101010101" pitchFamily="49" charset="-122"/>
                  </a:rPr>
                  <a:t>① 计算芯片数</a:t>
                </a:r>
                <a:endParaRPr lang="en-US" altLang="zh-CN" sz="2800" b="1" dirty="0">
                  <a:solidFill>
                    <a:schemeClr val="accent2"/>
                  </a:solidFill>
                  <a:latin typeface="楷体" panose="02010609060101010101" pitchFamily="49" charset="-122"/>
                  <a:ea typeface="楷体" panose="02010609060101010101" pitchFamily="49" charset="-122"/>
                </a:endParaRPr>
              </a:p>
              <a:p>
                <a:pPr>
                  <a:lnSpc>
                    <a:spcPct val="120000"/>
                  </a:lnSpc>
                </a:pPr>
                <a:r>
                  <a:rPr lang="en-US" altLang="zh-CN" sz="2800" b="1" dirty="0">
                    <a:solidFill>
                      <a:schemeClr val="accent2"/>
                    </a:solidFill>
                    <a:latin typeface="楷体" panose="02010609060101010101" pitchFamily="49" charset="-122"/>
                    <a:ea typeface="楷体" panose="02010609060101010101" pitchFamily="49" charset="-122"/>
                  </a:rPr>
                  <a:t>   </a:t>
                </a:r>
                <a:r>
                  <a:rPr lang="en-US" altLang="zh-CN" sz="2800" b="1" dirty="0">
                    <a:latin typeface="楷体" panose="02010609060101010101" pitchFamily="49" charset="-122"/>
                    <a:ea typeface="楷体" panose="02010609060101010101" pitchFamily="49" charset="-122"/>
                  </a:rPr>
                  <a:t>a. </a:t>
                </a:r>
                <a:r>
                  <a:rPr lang="zh-CN" altLang="en-US" sz="2800" b="1" dirty="0">
                    <a:latin typeface="楷体" panose="02010609060101010101" pitchFamily="49" charset="-122"/>
                    <a:ea typeface="楷体" panose="02010609060101010101" pitchFamily="49" charset="-122"/>
                  </a:rPr>
                  <a:t>先扩展位数，再扩展单元数。</a:t>
                </a:r>
                <a:endParaRPr lang="en-US" altLang="zh-CN" sz="2800" b="1" dirty="0">
                  <a:latin typeface="楷体" panose="02010609060101010101" pitchFamily="49" charset="-122"/>
                  <a:ea typeface="楷体" panose="02010609060101010101" pitchFamily="49" charset="-122"/>
                </a:endParaRPr>
              </a:p>
            </p:txBody>
          </p:sp>
        </mc:Choice>
        <mc:Fallback xmlns="">
          <p:sp>
            <p:nvSpPr>
              <p:cNvPr id="35" name="Text Box 5"/>
              <p:cNvSpPr txBox="1">
                <a:spLocks noRot="1" noChangeAspect="1" noMove="1" noResize="1" noEditPoints="1" noAdjustHandles="1" noChangeArrowheads="1" noChangeShapeType="1" noTextEdit="1"/>
              </p:cNvSpPr>
              <p:nvPr/>
            </p:nvSpPr>
            <p:spPr>
              <a:xfrm>
                <a:off x="176247" y="771082"/>
                <a:ext cx="8867447" cy="3643113"/>
              </a:xfrm>
              <a:prstGeom prst="rect">
                <a:avLst/>
              </a:prstGeom>
              <a:blipFill>
                <a:blip r:embed="rId5"/>
                <a:stretch>
                  <a:fillRect l="-1443" t="-1171" r="-206" b="-3679"/>
                </a:stretch>
              </a:blipFill>
              <a:ln w="9525">
                <a:noFill/>
              </a:ln>
            </p:spPr>
            <p:txBody>
              <a:bodyPr/>
              <a:lstStyle/>
              <a:p>
                <a:r>
                  <a:rPr lang="zh-CN" altLang="en-US">
                    <a:noFill/>
                  </a:rPr>
                  <a:t> </a:t>
                </a:r>
              </a:p>
            </p:txBody>
          </p:sp>
        </mc:Fallback>
      </mc:AlternateContent>
      <p:sp>
        <p:nvSpPr>
          <p:cNvPr id="12" name="Text Box 101">
            <a:extLst>
              <a:ext uri="{FF2B5EF4-FFF2-40B4-BE49-F238E27FC236}">
                <a16:creationId xmlns:a16="http://schemas.microsoft.com/office/drawing/2014/main" id="{553EFB30-E23D-48E1-AF34-62BF5524E323}"/>
              </a:ext>
            </a:extLst>
          </p:cNvPr>
          <p:cNvSpPr txBox="1">
            <a:spLocks noChangeArrowheads="1"/>
          </p:cNvSpPr>
          <p:nvPr/>
        </p:nvSpPr>
        <p:spPr bwMode="auto">
          <a:xfrm>
            <a:off x="286327" y="4282555"/>
            <a:ext cx="2895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latin typeface="楷体" panose="02010609060101010101" pitchFamily="49" charset="-122"/>
                <a:ea typeface="楷体" panose="02010609060101010101" pitchFamily="49" charset="-122"/>
              </a:rPr>
              <a:t>     2</a:t>
            </a:r>
            <a:r>
              <a:rPr lang="zh-CN" altLang="en-US" sz="2800" b="1" dirty="0">
                <a:latin typeface="楷体" panose="02010609060101010101" pitchFamily="49" charset="-122"/>
                <a:ea typeface="楷体" panose="02010609060101010101" pitchFamily="49" charset="-122"/>
              </a:rPr>
              <a:t>片</a:t>
            </a:r>
            <a:r>
              <a:rPr lang="en-US" altLang="zh-CN" sz="2800" b="1" dirty="0">
                <a:latin typeface="楷体" panose="02010609060101010101" pitchFamily="49" charset="-122"/>
                <a:ea typeface="楷体" panose="02010609060101010101" pitchFamily="49" charset="-122"/>
              </a:rPr>
              <a:t>1K×4</a:t>
            </a:r>
            <a:r>
              <a:rPr lang="en-US" altLang="zh-CN" sz="2800" b="1" dirty="0">
                <a:solidFill>
                  <a:srgbClr val="FFFF00"/>
                </a:solidFill>
                <a:latin typeface="楷体" panose="02010609060101010101" pitchFamily="49" charset="-122"/>
                <a:ea typeface="楷体" panose="02010609060101010101" pitchFamily="49" charset="-122"/>
              </a:rPr>
              <a:t> </a:t>
            </a:r>
          </a:p>
        </p:txBody>
      </p:sp>
      <p:sp>
        <p:nvSpPr>
          <p:cNvPr id="13" name="Line 102">
            <a:extLst>
              <a:ext uri="{FF2B5EF4-FFF2-40B4-BE49-F238E27FC236}">
                <a16:creationId xmlns:a16="http://schemas.microsoft.com/office/drawing/2014/main" id="{1E1913F6-EE7A-4CA1-AEED-4942C919A023}"/>
              </a:ext>
            </a:extLst>
          </p:cNvPr>
          <p:cNvSpPr>
            <a:spLocks noChangeShapeType="1"/>
          </p:cNvSpPr>
          <p:nvPr/>
        </p:nvSpPr>
        <p:spPr bwMode="auto">
          <a:xfrm>
            <a:off x="3181927" y="4587355"/>
            <a:ext cx="609600"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4" name="Text Box 103">
            <a:extLst>
              <a:ext uri="{FF2B5EF4-FFF2-40B4-BE49-F238E27FC236}">
                <a16:creationId xmlns:a16="http://schemas.microsoft.com/office/drawing/2014/main" id="{0D9AB8E0-665A-437B-A070-045A57532946}"/>
              </a:ext>
            </a:extLst>
          </p:cNvPr>
          <p:cNvSpPr txBox="1">
            <a:spLocks noChangeArrowheads="1"/>
          </p:cNvSpPr>
          <p:nvPr/>
        </p:nvSpPr>
        <p:spPr bwMode="auto">
          <a:xfrm>
            <a:off x="3867727" y="4282555"/>
            <a:ext cx="2895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1K×8</a:t>
            </a:r>
            <a:r>
              <a:rPr lang="en-US" altLang="zh-CN" sz="2800" b="1">
                <a:solidFill>
                  <a:srgbClr val="FFFF00"/>
                </a:solidFill>
                <a:latin typeface="楷体" panose="02010609060101010101" pitchFamily="49" charset="-122"/>
                <a:ea typeface="楷体" panose="02010609060101010101" pitchFamily="49" charset="-122"/>
              </a:rPr>
              <a:t> </a:t>
            </a:r>
          </a:p>
        </p:txBody>
      </p:sp>
      <p:sp>
        <p:nvSpPr>
          <p:cNvPr id="15" name="Text Box 104">
            <a:extLst>
              <a:ext uri="{FF2B5EF4-FFF2-40B4-BE49-F238E27FC236}">
                <a16:creationId xmlns:a16="http://schemas.microsoft.com/office/drawing/2014/main" id="{0890E43D-71D3-4AA8-907C-2E7574825521}"/>
              </a:ext>
            </a:extLst>
          </p:cNvPr>
          <p:cNvSpPr txBox="1">
            <a:spLocks noChangeArrowheads="1"/>
          </p:cNvSpPr>
          <p:nvPr/>
        </p:nvSpPr>
        <p:spPr bwMode="auto">
          <a:xfrm>
            <a:off x="1195965" y="4760393"/>
            <a:ext cx="2895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latin typeface="楷体" panose="02010609060101010101" pitchFamily="49" charset="-122"/>
                <a:ea typeface="楷体" panose="02010609060101010101" pitchFamily="49" charset="-122"/>
              </a:rPr>
              <a:t>4</a:t>
            </a:r>
            <a:r>
              <a:rPr lang="zh-CN" altLang="en-US" sz="2800" b="1" dirty="0">
                <a:latin typeface="楷体" panose="02010609060101010101" pitchFamily="49" charset="-122"/>
                <a:ea typeface="楷体" panose="02010609060101010101" pitchFamily="49" charset="-122"/>
              </a:rPr>
              <a:t>组</a:t>
            </a:r>
            <a:r>
              <a:rPr lang="en-US" altLang="zh-CN" sz="2800" b="1" dirty="0">
                <a:latin typeface="楷体" panose="02010609060101010101" pitchFamily="49" charset="-122"/>
                <a:ea typeface="楷体" panose="02010609060101010101" pitchFamily="49" charset="-122"/>
              </a:rPr>
              <a:t>1K×8</a:t>
            </a:r>
            <a:r>
              <a:rPr lang="en-US" altLang="zh-CN" sz="2800" b="1" dirty="0">
                <a:solidFill>
                  <a:srgbClr val="FFFF00"/>
                </a:solidFill>
                <a:latin typeface="楷体" panose="02010609060101010101" pitchFamily="49" charset="-122"/>
                <a:ea typeface="楷体" panose="02010609060101010101" pitchFamily="49" charset="-122"/>
              </a:rPr>
              <a:t> </a:t>
            </a:r>
          </a:p>
        </p:txBody>
      </p:sp>
      <p:sp>
        <p:nvSpPr>
          <p:cNvPr id="16" name="Line 105">
            <a:extLst>
              <a:ext uri="{FF2B5EF4-FFF2-40B4-BE49-F238E27FC236}">
                <a16:creationId xmlns:a16="http://schemas.microsoft.com/office/drawing/2014/main" id="{A3D0BA7B-5D6E-4ABF-A258-4CE89AAEFA53}"/>
              </a:ext>
            </a:extLst>
          </p:cNvPr>
          <p:cNvSpPr>
            <a:spLocks noChangeShapeType="1"/>
          </p:cNvSpPr>
          <p:nvPr/>
        </p:nvSpPr>
        <p:spPr bwMode="auto">
          <a:xfrm>
            <a:off x="3181927" y="5044555"/>
            <a:ext cx="609600"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7" name="Text Box 106">
            <a:extLst>
              <a:ext uri="{FF2B5EF4-FFF2-40B4-BE49-F238E27FC236}">
                <a16:creationId xmlns:a16="http://schemas.microsoft.com/office/drawing/2014/main" id="{AA8908F1-CE3C-4EA6-9AE3-A684192947DC}"/>
              </a:ext>
            </a:extLst>
          </p:cNvPr>
          <p:cNvSpPr txBox="1">
            <a:spLocks noChangeArrowheads="1"/>
          </p:cNvSpPr>
          <p:nvPr/>
        </p:nvSpPr>
        <p:spPr bwMode="auto">
          <a:xfrm>
            <a:off x="3867727" y="4769918"/>
            <a:ext cx="2895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4K×8</a:t>
            </a:r>
            <a:r>
              <a:rPr lang="en-US" altLang="zh-CN" sz="2800" b="1">
                <a:solidFill>
                  <a:srgbClr val="FFFF00"/>
                </a:solidFill>
                <a:latin typeface="楷体" panose="02010609060101010101" pitchFamily="49" charset="-122"/>
                <a:ea typeface="楷体" panose="02010609060101010101" pitchFamily="49" charset="-122"/>
              </a:rPr>
              <a:t> </a:t>
            </a:r>
          </a:p>
        </p:txBody>
      </p:sp>
      <p:grpSp>
        <p:nvGrpSpPr>
          <p:cNvPr id="18" name="Group 109">
            <a:extLst>
              <a:ext uri="{FF2B5EF4-FFF2-40B4-BE49-F238E27FC236}">
                <a16:creationId xmlns:a16="http://schemas.microsoft.com/office/drawing/2014/main" id="{4CD940EC-9002-4AD2-8C22-FC7ED8DB44BD}"/>
              </a:ext>
            </a:extLst>
          </p:cNvPr>
          <p:cNvGrpSpPr>
            <a:grpSpLocks/>
          </p:cNvGrpSpPr>
          <p:nvPr/>
        </p:nvGrpSpPr>
        <p:grpSpPr bwMode="auto">
          <a:xfrm>
            <a:off x="5163127" y="4587355"/>
            <a:ext cx="457200" cy="457200"/>
            <a:chOff x="3072" y="3840"/>
            <a:chExt cx="288" cy="288"/>
          </a:xfrm>
        </p:grpSpPr>
        <p:sp>
          <p:nvSpPr>
            <p:cNvPr id="19" name="Line 107">
              <a:extLst>
                <a:ext uri="{FF2B5EF4-FFF2-40B4-BE49-F238E27FC236}">
                  <a16:creationId xmlns:a16="http://schemas.microsoft.com/office/drawing/2014/main" id="{5C06F8AE-4172-45DB-87A9-322F16A9987D}"/>
                </a:ext>
              </a:extLst>
            </p:cNvPr>
            <p:cNvSpPr>
              <a:spLocks noChangeShapeType="1"/>
            </p:cNvSpPr>
            <p:nvPr/>
          </p:nvSpPr>
          <p:spPr bwMode="auto">
            <a:xfrm>
              <a:off x="3072" y="3840"/>
              <a:ext cx="288"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20" name="Line 108">
              <a:extLst>
                <a:ext uri="{FF2B5EF4-FFF2-40B4-BE49-F238E27FC236}">
                  <a16:creationId xmlns:a16="http://schemas.microsoft.com/office/drawing/2014/main" id="{39BE8EA8-6A72-4558-B904-265D926CEDA6}"/>
                </a:ext>
              </a:extLst>
            </p:cNvPr>
            <p:cNvSpPr>
              <a:spLocks noChangeShapeType="1"/>
            </p:cNvSpPr>
            <p:nvPr/>
          </p:nvSpPr>
          <p:spPr bwMode="auto">
            <a:xfrm flipH="1">
              <a:off x="3072" y="3984"/>
              <a:ext cx="288"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23" name="Text Box 110">
            <a:extLst>
              <a:ext uri="{FF2B5EF4-FFF2-40B4-BE49-F238E27FC236}">
                <a16:creationId xmlns:a16="http://schemas.microsoft.com/office/drawing/2014/main" id="{4C102731-5D6D-4EE3-A6D1-DD6FCD41ABBC}"/>
              </a:ext>
            </a:extLst>
          </p:cNvPr>
          <p:cNvSpPr txBox="1">
            <a:spLocks noChangeArrowheads="1"/>
          </p:cNvSpPr>
          <p:nvPr/>
        </p:nvSpPr>
        <p:spPr bwMode="auto">
          <a:xfrm>
            <a:off x="5835217" y="4553690"/>
            <a:ext cx="1066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latin typeface="楷体" panose="02010609060101010101" pitchFamily="49" charset="-122"/>
                <a:ea typeface="楷体" panose="02010609060101010101" pitchFamily="49" charset="-122"/>
              </a:rPr>
              <a:t>8</a:t>
            </a:r>
            <a:r>
              <a:rPr lang="zh-CN" altLang="en-US" sz="2800" b="1" dirty="0">
                <a:latin typeface="楷体" panose="02010609060101010101" pitchFamily="49" charset="-122"/>
                <a:ea typeface="楷体" panose="02010609060101010101" pitchFamily="49" charset="-122"/>
              </a:rPr>
              <a:t>片 </a:t>
            </a:r>
          </a:p>
        </p:txBody>
      </p:sp>
      <p:sp>
        <p:nvSpPr>
          <p:cNvPr id="24" name="Text Box 5">
            <a:extLst>
              <a:ext uri="{FF2B5EF4-FFF2-40B4-BE49-F238E27FC236}">
                <a16:creationId xmlns:a16="http://schemas.microsoft.com/office/drawing/2014/main" id="{EF00816E-2BB7-44A4-8FEF-BDDB5A363ABC}"/>
              </a:ext>
            </a:extLst>
          </p:cNvPr>
          <p:cNvSpPr txBox="1"/>
          <p:nvPr/>
        </p:nvSpPr>
        <p:spPr>
          <a:xfrm>
            <a:off x="729404" y="5120398"/>
            <a:ext cx="6033924" cy="540725"/>
          </a:xfrm>
          <a:prstGeom prst="rect">
            <a:avLst/>
          </a:prstGeom>
          <a:noFill/>
          <a:ln w="9525">
            <a:noFill/>
          </a:ln>
        </p:spPr>
        <p:txBody>
          <a:bodyPr wrap="square" anchor="t">
            <a:spAutoFit/>
          </a:bodyPr>
          <a:lstStyle/>
          <a:p>
            <a:pPr>
              <a:lnSpc>
                <a:spcPct val="120000"/>
              </a:lnSpc>
            </a:pPr>
            <a:r>
              <a:rPr lang="en-US" altLang="zh-CN" sz="2800" b="1" dirty="0">
                <a:latin typeface="楷体" panose="02010609060101010101" pitchFamily="49" charset="-122"/>
                <a:ea typeface="楷体" panose="02010609060101010101" pitchFamily="49" charset="-122"/>
              </a:rPr>
              <a:t>b. </a:t>
            </a:r>
            <a:r>
              <a:rPr lang="zh-CN" altLang="en-US" sz="2800" b="1" dirty="0">
                <a:latin typeface="楷体" panose="02010609060101010101" pitchFamily="49" charset="-122"/>
                <a:ea typeface="楷体" panose="02010609060101010101" pitchFamily="49" charset="-122"/>
              </a:rPr>
              <a:t>先扩展单元数，再扩展位数。</a:t>
            </a:r>
            <a:endParaRPr lang="en-US" altLang="zh-CN" sz="2800" b="1" dirty="0">
              <a:latin typeface="楷体" panose="02010609060101010101" pitchFamily="49" charset="-122"/>
              <a:ea typeface="楷体" panose="02010609060101010101" pitchFamily="49" charset="-122"/>
            </a:endParaRPr>
          </a:p>
        </p:txBody>
      </p:sp>
      <p:sp>
        <p:nvSpPr>
          <p:cNvPr id="25" name="Text Box 16">
            <a:extLst>
              <a:ext uri="{FF2B5EF4-FFF2-40B4-BE49-F238E27FC236}">
                <a16:creationId xmlns:a16="http://schemas.microsoft.com/office/drawing/2014/main" id="{0040E98B-5912-4800-9600-DA13E4C7177C}"/>
              </a:ext>
            </a:extLst>
          </p:cNvPr>
          <p:cNvSpPr txBox="1">
            <a:spLocks noChangeArrowheads="1"/>
          </p:cNvSpPr>
          <p:nvPr/>
        </p:nvSpPr>
        <p:spPr bwMode="auto">
          <a:xfrm>
            <a:off x="261360" y="5577300"/>
            <a:ext cx="2895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latin typeface="楷体" panose="02010609060101010101" pitchFamily="49" charset="-122"/>
                <a:ea typeface="楷体" panose="02010609060101010101" pitchFamily="49" charset="-122"/>
              </a:rPr>
              <a:t>     4</a:t>
            </a:r>
            <a:r>
              <a:rPr lang="zh-CN" altLang="en-US" sz="2800" b="1" dirty="0">
                <a:latin typeface="楷体" panose="02010609060101010101" pitchFamily="49" charset="-122"/>
                <a:ea typeface="楷体" panose="02010609060101010101" pitchFamily="49" charset="-122"/>
              </a:rPr>
              <a:t>片</a:t>
            </a:r>
            <a:r>
              <a:rPr lang="en-US" altLang="zh-CN" sz="2800" b="1" dirty="0">
                <a:latin typeface="楷体" panose="02010609060101010101" pitchFamily="49" charset="-122"/>
                <a:ea typeface="楷体" panose="02010609060101010101" pitchFamily="49" charset="-122"/>
              </a:rPr>
              <a:t>1K×4 </a:t>
            </a:r>
          </a:p>
        </p:txBody>
      </p:sp>
      <p:sp>
        <p:nvSpPr>
          <p:cNvPr id="26" name="Line 17">
            <a:extLst>
              <a:ext uri="{FF2B5EF4-FFF2-40B4-BE49-F238E27FC236}">
                <a16:creationId xmlns:a16="http://schemas.microsoft.com/office/drawing/2014/main" id="{A2F539C2-6ED3-4DB3-B415-25C6243FDB24}"/>
              </a:ext>
            </a:extLst>
          </p:cNvPr>
          <p:cNvSpPr>
            <a:spLocks noChangeShapeType="1"/>
          </p:cNvSpPr>
          <p:nvPr/>
        </p:nvSpPr>
        <p:spPr bwMode="auto">
          <a:xfrm>
            <a:off x="3138488" y="5882100"/>
            <a:ext cx="609600"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27" name="Text Box 18">
            <a:extLst>
              <a:ext uri="{FF2B5EF4-FFF2-40B4-BE49-F238E27FC236}">
                <a16:creationId xmlns:a16="http://schemas.microsoft.com/office/drawing/2014/main" id="{D0CE6601-0C4D-4580-A128-73D5B90FE5BE}"/>
              </a:ext>
            </a:extLst>
          </p:cNvPr>
          <p:cNvSpPr txBox="1">
            <a:spLocks noChangeArrowheads="1"/>
          </p:cNvSpPr>
          <p:nvPr/>
        </p:nvSpPr>
        <p:spPr bwMode="auto">
          <a:xfrm>
            <a:off x="3900488" y="5577300"/>
            <a:ext cx="2895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4K×4 </a:t>
            </a:r>
          </a:p>
        </p:txBody>
      </p:sp>
      <p:sp>
        <p:nvSpPr>
          <p:cNvPr id="28" name="Text Box 19">
            <a:extLst>
              <a:ext uri="{FF2B5EF4-FFF2-40B4-BE49-F238E27FC236}">
                <a16:creationId xmlns:a16="http://schemas.microsoft.com/office/drawing/2014/main" id="{540247A1-D6A4-401A-B956-8CB4FE6757D7}"/>
              </a:ext>
            </a:extLst>
          </p:cNvPr>
          <p:cNvSpPr txBox="1">
            <a:spLocks noChangeArrowheads="1"/>
          </p:cNvSpPr>
          <p:nvPr/>
        </p:nvSpPr>
        <p:spPr bwMode="auto">
          <a:xfrm>
            <a:off x="1166380" y="6020580"/>
            <a:ext cx="2895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latin typeface="楷体" panose="02010609060101010101" pitchFamily="49" charset="-122"/>
                <a:ea typeface="楷体" panose="02010609060101010101" pitchFamily="49" charset="-122"/>
              </a:rPr>
              <a:t>2</a:t>
            </a:r>
            <a:r>
              <a:rPr lang="zh-CN" altLang="en-US" sz="2800" b="1" dirty="0">
                <a:latin typeface="楷体" panose="02010609060101010101" pitchFamily="49" charset="-122"/>
                <a:ea typeface="楷体" panose="02010609060101010101" pitchFamily="49" charset="-122"/>
              </a:rPr>
              <a:t>组</a:t>
            </a:r>
            <a:r>
              <a:rPr lang="en-US" altLang="zh-CN" sz="2800" b="1" dirty="0">
                <a:latin typeface="楷体" panose="02010609060101010101" pitchFamily="49" charset="-122"/>
                <a:ea typeface="楷体" panose="02010609060101010101" pitchFamily="49" charset="-122"/>
              </a:rPr>
              <a:t>4K×4 </a:t>
            </a:r>
          </a:p>
        </p:txBody>
      </p:sp>
      <p:sp>
        <p:nvSpPr>
          <p:cNvPr id="29" name="Line 20">
            <a:extLst>
              <a:ext uri="{FF2B5EF4-FFF2-40B4-BE49-F238E27FC236}">
                <a16:creationId xmlns:a16="http://schemas.microsoft.com/office/drawing/2014/main" id="{FB893E60-87D4-4B8A-B0D6-3887C661809E}"/>
              </a:ext>
            </a:extLst>
          </p:cNvPr>
          <p:cNvSpPr>
            <a:spLocks noChangeShapeType="1"/>
          </p:cNvSpPr>
          <p:nvPr/>
        </p:nvSpPr>
        <p:spPr bwMode="auto">
          <a:xfrm>
            <a:off x="3138488" y="6415500"/>
            <a:ext cx="609600"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33" name="Text Box 21">
            <a:extLst>
              <a:ext uri="{FF2B5EF4-FFF2-40B4-BE49-F238E27FC236}">
                <a16:creationId xmlns:a16="http://schemas.microsoft.com/office/drawing/2014/main" id="{25D57AE4-7A8E-4714-8FB9-AAA0258C3490}"/>
              </a:ext>
            </a:extLst>
          </p:cNvPr>
          <p:cNvSpPr txBox="1">
            <a:spLocks noChangeArrowheads="1"/>
          </p:cNvSpPr>
          <p:nvPr/>
        </p:nvSpPr>
        <p:spPr bwMode="auto">
          <a:xfrm>
            <a:off x="3900488" y="6034500"/>
            <a:ext cx="2895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4K×8 </a:t>
            </a:r>
          </a:p>
        </p:txBody>
      </p:sp>
      <p:grpSp>
        <p:nvGrpSpPr>
          <p:cNvPr id="34" name="Group 22">
            <a:extLst>
              <a:ext uri="{FF2B5EF4-FFF2-40B4-BE49-F238E27FC236}">
                <a16:creationId xmlns:a16="http://schemas.microsoft.com/office/drawing/2014/main" id="{3AEA1927-60B9-4AF3-BEF2-A5BE4D6CEBC1}"/>
              </a:ext>
            </a:extLst>
          </p:cNvPr>
          <p:cNvGrpSpPr>
            <a:grpSpLocks/>
          </p:cNvGrpSpPr>
          <p:nvPr/>
        </p:nvGrpSpPr>
        <p:grpSpPr bwMode="auto">
          <a:xfrm>
            <a:off x="5195888" y="5882100"/>
            <a:ext cx="457200" cy="457200"/>
            <a:chOff x="3072" y="3840"/>
            <a:chExt cx="288" cy="288"/>
          </a:xfrm>
        </p:grpSpPr>
        <p:sp>
          <p:nvSpPr>
            <p:cNvPr id="36" name="Line 23">
              <a:extLst>
                <a:ext uri="{FF2B5EF4-FFF2-40B4-BE49-F238E27FC236}">
                  <a16:creationId xmlns:a16="http://schemas.microsoft.com/office/drawing/2014/main" id="{DCA6616D-EB6D-4F0B-98E3-7F0E6BAF18E2}"/>
                </a:ext>
              </a:extLst>
            </p:cNvPr>
            <p:cNvSpPr>
              <a:spLocks noChangeShapeType="1"/>
            </p:cNvSpPr>
            <p:nvPr/>
          </p:nvSpPr>
          <p:spPr bwMode="auto">
            <a:xfrm>
              <a:off x="3072" y="3840"/>
              <a:ext cx="288"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37" name="Line 24">
              <a:extLst>
                <a:ext uri="{FF2B5EF4-FFF2-40B4-BE49-F238E27FC236}">
                  <a16:creationId xmlns:a16="http://schemas.microsoft.com/office/drawing/2014/main" id="{57A6A9D4-6E8B-4283-831D-253F9AABB0CE}"/>
                </a:ext>
              </a:extLst>
            </p:cNvPr>
            <p:cNvSpPr>
              <a:spLocks noChangeShapeType="1"/>
            </p:cNvSpPr>
            <p:nvPr/>
          </p:nvSpPr>
          <p:spPr bwMode="auto">
            <a:xfrm flipH="1">
              <a:off x="3072" y="3984"/>
              <a:ext cx="288"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38" name="Text Box 25">
            <a:extLst>
              <a:ext uri="{FF2B5EF4-FFF2-40B4-BE49-F238E27FC236}">
                <a16:creationId xmlns:a16="http://schemas.microsoft.com/office/drawing/2014/main" id="{3C845375-4EC5-4F64-89E2-2F58C6A1F0B0}"/>
              </a:ext>
            </a:extLst>
          </p:cNvPr>
          <p:cNvSpPr txBox="1">
            <a:spLocks noChangeArrowheads="1"/>
          </p:cNvSpPr>
          <p:nvPr/>
        </p:nvSpPr>
        <p:spPr bwMode="auto">
          <a:xfrm>
            <a:off x="5805488" y="5805900"/>
            <a:ext cx="1066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8</a:t>
            </a:r>
            <a:r>
              <a:rPr lang="zh-CN" altLang="en-US" sz="2800" b="1">
                <a:latin typeface="楷体" panose="02010609060101010101" pitchFamily="49" charset="-122"/>
                <a:ea typeface="楷体" panose="02010609060101010101" pitchFamily="49" charset="-122"/>
              </a:rPr>
              <a:t>片 </a:t>
            </a:r>
          </a:p>
        </p:txBody>
      </p:sp>
    </p:spTree>
    <p:extLst>
      <p:ext uri="{BB962C8B-B14F-4D97-AF65-F5344CB8AC3E}">
        <p14:creationId xmlns:p14="http://schemas.microsoft.com/office/powerpoint/2010/main" val="28535990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xEl>
                                              <p:pRg st="1" end="1"/>
                                            </p:txEl>
                                          </p:spTgt>
                                        </p:tgtEl>
                                        <p:attrNameLst>
                                          <p:attrName>style.visibility</p:attrName>
                                        </p:attrNameLst>
                                      </p:cBhvr>
                                      <p:to>
                                        <p:strVal val="visible"/>
                                      </p:to>
                                    </p:set>
                                    <p:animEffect transition="in" filter="wipe(left)">
                                      <p:cBhvr>
                                        <p:cTn id="12" dur="500"/>
                                        <p:tgtEl>
                                          <p:spTgt spid="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
                                            <p:txEl>
                                              <p:pRg st="2" end="2"/>
                                            </p:txEl>
                                          </p:spTgt>
                                        </p:tgtEl>
                                        <p:attrNameLst>
                                          <p:attrName>style.visibility</p:attrName>
                                        </p:attrNameLst>
                                      </p:cBhvr>
                                      <p:to>
                                        <p:strVal val="visible"/>
                                      </p:to>
                                    </p:set>
                                    <p:animEffect transition="in" filter="wipe(left)">
                                      <p:cBhvr>
                                        <p:cTn id="17" dur="500"/>
                                        <p:tgtEl>
                                          <p:spTgt spid="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
                                            <p:txEl>
                                              <p:pRg st="3" end="3"/>
                                            </p:txEl>
                                          </p:spTgt>
                                        </p:tgtEl>
                                        <p:attrNameLst>
                                          <p:attrName>style.visibility</p:attrName>
                                        </p:attrNameLst>
                                      </p:cBhvr>
                                      <p:to>
                                        <p:strVal val="visible"/>
                                      </p:to>
                                    </p:set>
                                    <p:animEffect transition="in" filter="wipe(left)">
                                      <p:cBhvr>
                                        <p:cTn id="22" dur="500"/>
                                        <p:tgtEl>
                                          <p:spTgt spid="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slide(from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par>
                          <p:cTn id="33" fill="hold">
                            <p:stCondLst>
                              <p:cond delay="500"/>
                            </p:stCondLst>
                            <p:childTnLst>
                              <p:par>
                                <p:cTn id="34" presetID="12" presetClass="entr" presetSubtype="2"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slide(fromRight)">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slide(fromLeft)">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par>
                          <p:cTn id="47" fill="hold">
                            <p:stCondLst>
                              <p:cond delay="500"/>
                            </p:stCondLst>
                            <p:childTnLst>
                              <p:par>
                                <p:cTn id="48" presetID="12" presetClass="entr" presetSubtype="2"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slide(fromRight)">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500"/>
                                        <p:tgtEl>
                                          <p:spTgt spid="18"/>
                                        </p:tgtEl>
                                      </p:cBhvr>
                                    </p:animEffect>
                                  </p:childTnLst>
                                </p:cTn>
                              </p:par>
                            </p:childTnLst>
                          </p:cTn>
                        </p:par>
                        <p:par>
                          <p:cTn id="56" fill="hold">
                            <p:stCondLst>
                              <p:cond delay="500"/>
                            </p:stCondLst>
                            <p:childTnLst>
                              <p:par>
                                <p:cTn id="57" presetID="9" presetClass="entr" presetSubtype="0"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dissolve">
                                      <p:cBhvr>
                                        <p:cTn id="59" dur="500"/>
                                        <p:tgtEl>
                                          <p:spTgt spid="2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500"/>
                                        <p:tgtEl>
                                          <p:spTgt spid="24"/>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8"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slide(fromLeft)">
                                      <p:cBhvr>
                                        <p:cTn id="69" dur="500"/>
                                        <p:tgtEl>
                                          <p:spTgt spid="2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wipe(left)">
                                      <p:cBhvr>
                                        <p:cTn id="74" dur="500"/>
                                        <p:tgtEl>
                                          <p:spTgt spid="26"/>
                                        </p:tgtEl>
                                      </p:cBhvr>
                                    </p:animEffect>
                                  </p:childTnLst>
                                </p:cTn>
                              </p:par>
                            </p:childTnLst>
                          </p:cTn>
                        </p:par>
                        <p:par>
                          <p:cTn id="75" fill="hold">
                            <p:stCondLst>
                              <p:cond delay="500"/>
                            </p:stCondLst>
                            <p:childTnLst>
                              <p:par>
                                <p:cTn id="76" presetID="12" presetClass="entr" presetSubtype="2"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slide(fromRight)">
                                      <p:cBhvr>
                                        <p:cTn id="78" dur="500"/>
                                        <p:tgtEl>
                                          <p:spTgt spid="27"/>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ntr" presetSubtype="8" fill="hold" grpId="0" nodeType="click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slide(fromLeft)">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wipe(left)">
                                      <p:cBhvr>
                                        <p:cTn id="88" dur="500"/>
                                        <p:tgtEl>
                                          <p:spTgt spid="29"/>
                                        </p:tgtEl>
                                      </p:cBhvr>
                                    </p:animEffect>
                                  </p:childTnLst>
                                </p:cTn>
                              </p:par>
                            </p:childTnLst>
                          </p:cTn>
                        </p:par>
                        <p:par>
                          <p:cTn id="89" fill="hold">
                            <p:stCondLst>
                              <p:cond delay="500"/>
                            </p:stCondLst>
                            <p:childTnLst>
                              <p:par>
                                <p:cTn id="90" presetID="12" presetClass="entr" presetSubtype="2" fill="hold" grpId="0" nodeType="after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slide(fromRight)">
                                      <p:cBhvr>
                                        <p:cTn id="92" dur="500"/>
                                        <p:tgtEl>
                                          <p:spTgt spid="3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wipe(left)">
                                      <p:cBhvr>
                                        <p:cTn id="97" dur="500"/>
                                        <p:tgtEl>
                                          <p:spTgt spid="34"/>
                                        </p:tgtEl>
                                      </p:cBhvr>
                                    </p:animEffect>
                                  </p:childTnLst>
                                </p:cTn>
                              </p:par>
                            </p:childTnLst>
                          </p:cTn>
                        </p:par>
                        <p:par>
                          <p:cTn id="98" fill="hold">
                            <p:stCondLst>
                              <p:cond delay="500"/>
                            </p:stCondLst>
                            <p:childTnLst>
                              <p:par>
                                <p:cTn id="99" presetID="9" presetClass="entr" presetSubtype="0" fill="hold" grpId="0" nodeType="after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dissolve">
                                      <p:cBhvr>
                                        <p:cTn id="10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P spid="12" grpId="0"/>
      <p:bldP spid="14" grpId="0"/>
      <p:bldP spid="15" grpId="0"/>
      <p:bldP spid="17" grpId="0"/>
      <p:bldP spid="23" grpId="0"/>
      <p:bldP spid="24" grpId="0"/>
      <p:bldP spid="25" grpId="0"/>
      <p:bldP spid="27" grpId="0"/>
      <p:bldP spid="28" grpId="0"/>
      <p:bldP spid="33" grpId="0"/>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一、主存储器的逻辑设计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8</a:t>
            </a:fld>
            <a:endParaRPr lang="zh-CN" altLang="en-US"/>
          </a:p>
        </p:txBody>
      </p:sp>
      <p:sp>
        <p:nvSpPr>
          <p:cNvPr id="35" name="Text Box 5"/>
          <p:cNvSpPr txBox="1"/>
          <p:nvPr/>
        </p:nvSpPr>
        <p:spPr>
          <a:xfrm>
            <a:off x="176247" y="891150"/>
            <a:ext cx="8867447" cy="540725"/>
          </a:xfrm>
          <a:prstGeom prst="rect">
            <a:avLst/>
          </a:prstGeom>
          <a:noFill/>
          <a:ln w="9525">
            <a:noFill/>
          </a:ln>
        </p:spPr>
        <p:txBody>
          <a:bodyPr wrap="square" anchor="t">
            <a:spAutoFit/>
          </a:bodyPr>
          <a:lstStyle/>
          <a:p>
            <a:pPr>
              <a:lnSpc>
                <a:spcPct val="120000"/>
              </a:lnSpc>
            </a:pPr>
            <a:r>
              <a:rPr lang="zh-CN" altLang="en-US" sz="2800" b="1" dirty="0">
                <a:solidFill>
                  <a:schemeClr val="accent2"/>
                </a:solidFill>
                <a:latin typeface="楷体" panose="02010609060101010101" pitchFamily="49" charset="-122"/>
                <a:ea typeface="楷体" panose="02010609060101010101" pitchFamily="49" charset="-122"/>
              </a:rPr>
              <a:t>② 地址分配与片选逻辑</a:t>
            </a:r>
            <a:endParaRPr lang="en-US" altLang="zh-CN" sz="2800" b="1" dirty="0">
              <a:solidFill>
                <a:schemeClr val="accent2"/>
              </a:solidFill>
              <a:latin typeface="楷体" panose="02010609060101010101" pitchFamily="49" charset="-122"/>
              <a:ea typeface="楷体" panose="02010609060101010101" pitchFamily="49" charset="-122"/>
            </a:endParaRPr>
          </a:p>
        </p:txBody>
      </p:sp>
      <p:sp>
        <p:nvSpPr>
          <p:cNvPr id="39" name="Text Box 7">
            <a:extLst>
              <a:ext uri="{FF2B5EF4-FFF2-40B4-BE49-F238E27FC236}">
                <a16:creationId xmlns:a16="http://schemas.microsoft.com/office/drawing/2014/main" id="{A2C3DB3F-1DA0-4707-9676-A2CB0387A8B8}"/>
              </a:ext>
            </a:extLst>
          </p:cNvPr>
          <p:cNvSpPr txBox="1">
            <a:spLocks noChangeArrowheads="1"/>
          </p:cNvSpPr>
          <p:nvPr/>
        </p:nvSpPr>
        <p:spPr bwMode="auto">
          <a:xfrm>
            <a:off x="238503" y="1841405"/>
            <a:ext cx="29622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latin typeface="楷体" panose="02010609060101010101" pitchFamily="49" charset="-122"/>
                <a:ea typeface="楷体" panose="02010609060101010101" pitchFamily="49" charset="-122"/>
              </a:rPr>
              <a:t>存储器寻址逻辑</a:t>
            </a:r>
          </a:p>
        </p:txBody>
      </p:sp>
      <p:sp>
        <p:nvSpPr>
          <p:cNvPr id="40" name="AutoShape 27">
            <a:extLst>
              <a:ext uri="{FF2B5EF4-FFF2-40B4-BE49-F238E27FC236}">
                <a16:creationId xmlns:a16="http://schemas.microsoft.com/office/drawing/2014/main" id="{8B731716-9D45-481D-85B1-D678F31AEE9B}"/>
              </a:ext>
            </a:extLst>
          </p:cNvPr>
          <p:cNvSpPr>
            <a:spLocks/>
          </p:cNvSpPr>
          <p:nvPr/>
        </p:nvSpPr>
        <p:spPr bwMode="auto">
          <a:xfrm>
            <a:off x="2938806" y="1762548"/>
            <a:ext cx="152400" cy="762000"/>
          </a:xfrm>
          <a:prstGeom prst="leftBrace">
            <a:avLst>
              <a:gd name="adj1" fmla="val 41620"/>
              <a:gd name="adj2" fmla="val 50000"/>
            </a:avLst>
          </a:pr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
        <p:nvSpPr>
          <p:cNvPr id="42" name="Line 31">
            <a:extLst>
              <a:ext uri="{FF2B5EF4-FFF2-40B4-BE49-F238E27FC236}">
                <a16:creationId xmlns:a16="http://schemas.microsoft.com/office/drawing/2014/main" id="{0B7D321F-620A-40AD-B829-94343A0F16AB}"/>
              </a:ext>
            </a:extLst>
          </p:cNvPr>
          <p:cNvSpPr>
            <a:spLocks noChangeShapeType="1"/>
          </p:cNvSpPr>
          <p:nvPr/>
        </p:nvSpPr>
        <p:spPr bwMode="auto">
          <a:xfrm flipH="1">
            <a:off x="4147844" y="2718260"/>
            <a:ext cx="914400" cy="381000"/>
          </a:xfrm>
          <a:prstGeom prst="line">
            <a:avLst/>
          </a:prstGeom>
          <a:noFill/>
          <a:ln w="127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43" name="Text Box 32">
            <a:extLst>
              <a:ext uri="{FF2B5EF4-FFF2-40B4-BE49-F238E27FC236}">
                <a16:creationId xmlns:a16="http://schemas.microsoft.com/office/drawing/2014/main" id="{7F186744-388D-4708-AB94-43E995894E47}"/>
              </a:ext>
            </a:extLst>
          </p:cNvPr>
          <p:cNvSpPr txBox="1">
            <a:spLocks noChangeArrowheads="1"/>
          </p:cNvSpPr>
          <p:nvPr/>
        </p:nvSpPr>
        <p:spPr bwMode="auto">
          <a:xfrm>
            <a:off x="376961" y="2938795"/>
            <a:ext cx="4267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latin typeface="楷体" panose="02010609060101010101" pitchFamily="49" charset="-122"/>
                <a:ea typeface="楷体" panose="02010609060101010101" pitchFamily="49" charset="-122"/>
              </a:rPr>
              <a:t>为芯片分配哪几位地址，以便寻找片内的存储单元</a:t>
            </a:r>
          </a:p>
        </p:txBody>
      </p:sp>
      <p:sp>
        <p:nvSpPr>
          <p:cNvPr id="44" name="Line 33">
            <a:extLst>
              <a:ext uri="{FF2B5EF4-FFF2-40B4-BE49-F238E27FC236}">
                <a16:creationId xmlns:a16="http://schemas.microsoft.com/office/drawing/2014/main" id="{1CB5E7AD-856C-4449-BE90-1AF09CA55ECD}"/>
              </a:ext>
            </a:extLst>
          </p:cNvPr>
          <p:cNvSpPr>
            <a:spLocks noChangeShapeType="1"/>
          </p:cNvSpPr>
          <p:nvPr/>
        </p:nvSpPr>
        <p:spPr bwMode="auto">
          <a:xfrm flipH="1">
            <a:off x="6586244" y="2718260"/>
            <a:ext cx="685800" cy="304800"/>
          </a:xfrm>
          <a:prstGeom prst="line">
            <a:avLst/>
          </a:prstGeom>
          <a:noFill/>
          <a:ln w="127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45" name="Text Box 34">
            <a:extLst>
              <a:ext uri="{FF2B5EF4-FFF2-40B4-BE49-F238E27FC236}">
                <a16:creationId xmlns:a16="http://schemas.microsoft.com/office/drawing/2014/main" id="{3F288ECC-BF8D-4D56-9BA3-1EC72D8381C4}"/>
              </a:ext>
            </a:extLst>
          </p:cNvPr>
          <p:cNvSpPr txBox="1">
            <a:spLocks noChangeArrowheads="1"/>
          </p:cNvSpPr>
          <p:nvPr/>
        </p:nvSpPr>
        <p:spPr bwMode="auto">
          <a:xfrm>
            <a:off x="4780707" y="2938795"/>
            <a:ext cx="418780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latin typeface="楷体" panose="02010609060101010101" pitchFamily="49" charset="-122"/>
                <a:ea typeface="楷体" panose="02010609060101010101" pitchFamily="49" charset="-122"/>
              </a:rPr>
              <a:t>由哪几位地址形成芯片选择逻辑，以便寻找芯片</a:t>
            </a:r>
          </a:p>
        </p:txBody>
      </p:sp>
      <p:sp>
        <p:nvSpPr>
          <p:cNvPr id="46" name="Text Box 29">
            <a:extLst>
              <a:ext uri="{FF2B5EF4-FFF2-40B4-BE49-F238E27FC236}">
                <a16:creationId xmlns:a16="http://schemas.microsoft.com/office/drawing/2014/main" id="{0B71D585-2F2B-442F-881D-42791E435777}"/>
              </a:ext>
            </a:extLst>
          </p:cNvPr>
          <p:cNvSpPr txBox="1">
            <a:spLocks noChangeArrowheads="1"/>
          </p:cNvSpPr>
          <p:nvPr/>
        </p:nvSpPr>
        <p:spPr bwMode="auto">
          <a:xfrm>
            <a:off x="3130461" y="2167809"/>
            <a:ext cx="52547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latin typeface="楷体" panose="02010609060101010101" pitchFamily="49" charset="-122"/>
                <a:ea typeface="楷体" panose="02010609060101010101" pitchFamily="49" charset="-122"/>
              </a:rPr>
              <a:t>芯片外的</a:t>
            </a:r>
            <a:r>
              <a:rPr lang="zh-CN" altLang="en-US" sz="2800" b="1" dirty="0">
                <a:solidFill>
                  <a:schemeClr val="accent6">
                    <a:lumMod val="75000"/>
                  </a:schemeClr>
                </a:solidFill>
                <a:latin typeface="楷体" panose="02010609060101010101" pitchFamily="49" charset="-122"/>
                <a:ea typeface="楷体" panose="02010609060101010101" pitchFamily="49" charset="-122"/>
              </a:rPr>
              <a:t>地址分配</a:t>
            </a:r>
            <a:r>
              <a:rPr lang="zh-CN" altLang="en-US" sz="2800" b="1" dirty="0">
                <a:latin typeface="楷体" panose="02010609060101010101" pitchFamily="49" charset="-122"/>
                <a:ea typeface="楷体" panose="02010609060101010101" pitchFamily="49" charset="-122"/>
              </a:rPr>
              <a:t>与</a:t>
            </a:r>
            <a:r>
              <a:rPr lang="zh-CN" altLang="en-US" sz="2800" b="1" dirty="0">
                <a:solidFill>
                  <a:schemeClr val="accent6">
                    <a:lumMod val="75000"/>
                  </a:schemeClr>
                </a:solidFill>
                <a:latin typeface="楷体" panose="02010609060101010101" pitchFamily="49" charset="-122"/>
                <a:ea typeface="楷体" panose="02010609060101010101" pitchFamily="49" charset="-122"/>
              </a:rPr>
              <a:t>片选逻辑</a:t>
            </a:r>
          </a:p>
        </p:txBody>
      </p:sp>
      <p:sp>
        <p:nvSpPr>
          <p:cNvPr id="70" name="Text Box 32">
            <a:extLst>
              <a:ext uri="{FF2B5EF4-FFF2-40B4-BE49-F238E27FC236}">
                <a16:creationId xmlns:a16="http://schemas.microsoft.com/office/drawing/2014/main" id="{95521156-5296-466D-B926-62007E8DE261}"/>
              </a:ext>
            </a:extLst>
          </p:cNvPr>
          <p:cNvSpPr txBox="1">
            <a:spLocks noChangeArrowheads="1"/>
          </p:cNvSpPr>
          <p:nvPr/>
        </p:nvSpPr>
        <p:spPr bwMode="auto">
          <a:xfrm>
            <a:off x="105514" y="4227833"/>
            <a:ext cx="899905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latin typeface="楷体" panose="02010609060101010101" pitchFamily="49" charset="-122"/>
                <a:ea typeface="楷体" panose="02010609060101010101" pitchFamily="49" charset="-122"/>
              </a:rPr>
              <a:t>存储空间分配：</a:t>
            </a:r>
            <a:endParaRPr lang="en-US" altLang="zh-CN" sz="2800" b="1" dirty="0">
              <a:latin typeface="楷体" panose="02010609060101010101" pitchFamily="49" charset="-122"/>
              <a:ea typeface="楷体" panose="02010609060101010101" pitchFamily="49" charset="-122"/>
            </a:endParaRPr>
          </a:p>
          <a:p>
            <a:pPr>
              <a:spcBef>
                <a:spcPct val="50000"/>
              </a:spcBef>
            </a:pPr>
            <a:r>
              <a:rPr lang="en-US" altLang="zh-CN" sz="2800" b="1" dirty="0">
                <a:latin typeface="楷体" panose="02010609060101010101" pitchFamily="49" charset="-122"/>
                <a:ea typeface="楷体" panose="02010609060101010101" pitchFamily="49" charset="-122"/>
              </a:rPr>
              <a:t>4KB</a:t>
            </a:r>
            <a:r>
              <a:rPr lang="zh-CN" altLang="en-US" sz="2800" b="1" dirty="0">
                <a:latin typeface="楷体" panose="02010609060101010101" pitchFamily="49" charset="-122"/>
                <a:ea typeface="楷体" panose="02010609060101010101" pitchFamily="49" charset="-122"/>
              </a:rPr>
              <a:t>存储器在</a:t>
            </a:r>
            <a:r>
              <a:rPr lang="en-US" altLang="zh-CN" sz="2800" b="1" dirty="0">
                <a:latin typeface="楷体" panose="02010609060101010101" pitchFamily="49" charset="-122"/>
                <a:ea typeface="楷体" panose="02010609060101010101" pitchFamily="49" charset="-122"/>
              </a:rPr>
              <a:t>16</a:t>
            </a:r>
            <a:r>
              <a:rPr lang="zh-CN" altLang="en-US" sz="2800" b="1" dirty="0">
                <a:latin typeface="楷体" panose="02010609060101010101" pitchFamily="49" charset="-122"/>
                <a:ea typeface="楷体" panose="02010609060101010101" pitchFamily="49" charset="-122"/>
              </a:rPr>
              <a:t>位地址空间（</a:t>
            </a:r>
            <a:r>
              <a:rPr lang="en-US" altLang="zh-CN" sz="2800" b="1" dirty="0">
                <a:latin typeface="楷体" panose="02010609060101010101" pitchFamily="49" charset="-122"/>
                <a:ea typeface="楷体" panose="02010609060101010101" pitchFamily="49" charset="-122"/>
              </a:rPr>
              <a:t>64KB</a:t>
            </a:r>
            <a:r>
              <a:rPr lang="zh-CN" altLang="en-US" sz="2800" b="1" dirty="0">
                <a:latin typeface="楷体" panose="02010609060101010101" pitchFamily="49" charset="-122"/>
                <a:ea typeface="楷体" panose="02010609060101010101" pitchFamily="49" charset="-122"/>
              </a:rPr>
              <a:t>）中占据任意连续区间。</a:t>
            </a:r>
          </a:p>
        </p:txBody>
      </p:sp>
      <p:sp>
        <p:nvSpPr>
          <p:cNvPr id="71" name="Text Box 29">
            <a:extLst>
              <a:ext uri="{FF2B5EF4-FFF2-40B4-BE49-F238E27FC236}">
                <a16:creationId xmlns:a16="http://schemas.microsoft.com/office/drawing/2014/main" id="{85619BCE-842F-47A9-9961-B038479EFF86}"/>
              </a:ext>
            </a:extLst>
          </p:cNvPr>
          <p:cNvSpPr txBox="1">
            <a:spLocks noChangeArrowheads="1"/>
          </p:cNvSpPr>
          <p:nvPr/>
        </p:nvSpPr>
        <p:spPr bwMode="auto">
          <a:xfrm>
            <a:off x="3130460" y="1617358"/>
            <a:ext cx="52547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latin typeface="楷体" panose="02010609060101010101" pitchFamily="49" charset="-122"/>
                <a:ea typeface="楷体" panose="02010609060101010101" pitchFamily="49" charset="-122"/>
              </a:rPr>
              <a:t>芯片内的寻址系统（二级译码）</a:t>
            </a:r>
            <a:endParaRPr lang="zh-CN" altLang="en-US" sz="2800" b="1" dirty="0">
              <a:solidFill>
                <a:schemeClr val="accent6">
                  <a:lumMod val="75000"/>
                </a:scheme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189891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slide(fromLeft)">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left)">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slide(fromRight)">
                                      <p:cBhvr>
                                        <p:cTn id="22" dur="500"/>
                                        <p:tgtEl>
                                          <p:spTgt spid="71"/>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slide(fromRight)">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par>
                          <p:cTn id="33" fill="hold">
                            <p:stCondLst>
                              <p:cond delay="500"/>
                            </p:stCondLst>
                            <p:childTnLst>
                              <p:par>
                                <p:cTn id="34" presetID="12" presetClass="entr" presetSubtype="4" fill="hold" grpId="0" nodeType="after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slide(fromBottom)">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wipe(right)">
                                      <p:cBhvr>
                                        <p:cTn id="41" dur="500"/>
                                        <p:tgtEl>
                                          <p:spTgt spid="44"/>
                                        </p:tgtEl>
                                      </p:cBhvr>
                                    </p:animEffect>
                                  </p:childTnLst>
                                </p:cTn>
                              </p:par>
                            </p:childTnLst>
                          </p:cTn>
                        </p:par>
                        <p:par>
                          <p:cTn id="42" fill="hold">
                            <p:stCondLst>
                              <p:cond delay="500"/>
                            </p:stCondLst>
                            <p:childTnLst>
                              <p:par>
                                <p:cTn id="43" presetID="12" presetClass="entr" presetSubtype="4" fill="hold" grpId="0" nodeType="after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slide(fromBottom)">
                                      <p:cBhvr>
                                        <p:cTn id="45" dur="500"/>
                                        <p:tgtEl>
                                          <p:spTgt spid="45"/>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slide(fromBottom)">
                                      <p:cBhvr>
                                        <p:cTn id="50"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P spid="39" grpId="0"/>
      <p:bldP spid="40" grpId="0" animBg="1"/>
      <p:bldP spid="43" grpId="0"/>
      <p:bldP spid="45" grpId="0"/>
      <p:bldP spid="46" grpId="0"/>
      <p:bldP spid="70" grpId="0"/>
      <p:bldP spid="7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一、主存储器的逻辑设计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2020/10/16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9</a:t>
            </a:fld>
            <a:endParaRPr lang="zh-CN" altLang="en-US"/>
          </a:p>
        </p:txBody>
      </p:sp>
      <p:sp>
        <p:nvSpPr>
          <p:cNvPr id="35" name="Text Box 5"/>
          <p:cNvSpPr txBox="1"/>
          <p:nvPr/>
        </p:nvSpPr>
        <p:spPr>
          <a:xfrm>
            <a:off x="176247" y="891150"/>
            <a:ext cx="8867447" cy="1057790"/>
          </a:xfrm>
          <a:prstGeom prst="rect">
            <a:avLst/>
          </a:prstGeom>
          <a:noFill/>
          <a:ln w="9525">
            <a:noFill/>
          </a:ln>
        </p:spPr>
        <p:txBody>
          <a:bodyPr wrap="square" anchor="t">
            <a:spAutoFit/>
          </a:bodyPr>
          <a:lstStyle/>
          <a:p>
            <a:pPr>
              <a:lnSpc>
                <a:spcPct val="120000"/>
              </a:lnSpc>
            </a:pPr>
            <a:r>
              <a:rPr lang="en-US" altLang="zh-CN" sz="2800" b="1" dirty="0">
                <a:solidFill>
                  <a:schemeClr val="accent2"/>
                </a:solidFill>
                <a:latin typeface="楷体" panose="02010609060101010101" pitchFamily="49" charset="-122"/>
                <a:ea typeface="楷体" panose="02010609060101010101" pitchFamily="49" charset="-122"/>
              </a:rPr>
              <a:t>3</a:t>
            </a:r>
            <a:r>
              <a:rPr lang="zh-CN" altLang="en-US" sz="2800" b="1" dirty="0">
                <a:solidFill>
                  <a:schemeClr val="accent2"/>
                </a:solidFill>
                <a:latin typeface="楷体" panose="02010609060101010101" pitchFamily="49" charset="-122"/>
                <a:ea typeface="楷体" panose="02010609060101010101" pitchFamily="49" charset="-122"/>
              </a:rPr>
              <a:t> 线路连接的原理框图</a:t>
            </a:r>
            <a:r>
              <a:rPr lang="en-US" altLang="zh-CN" sz="2800" b="1" dirty="0">
                <a:solidFill>
                  <a:schemeClr val="accent2"/>
                </a:solidFill>
                <a:latin typeface="楷体" panose="02010609060101010101" pitchFamily="49" charset="-122"/>
                <a:ea typeface="楷体" panose="02010609060101010101" pitchFamily="49" charset="-122"/>
              </a:rPr>
              <a:t>:</a:t>
            </a:r>
          </a:p>
          <a:p>
            <a:pPr>
              <a:lnSpc>
                <a:spcPct val="120000"/>
              </a:lnSpc>
            </a:pPr>
            <a:endParaRPr lang="en-US" altLang="zh-CN" sz="2800" b="1" dirty="0">
              <a:solidFill>
                <a:schemeClr val="accent2"/>
              </a:solidFill>
              <a:latin typeface="楷体" panose="02010609060101010101" pitchFamily="49" charset="-122"/>
              <a:ea typeface="楷体" panose="02010609060101010101" pitchFamily="49" charset="-122"/>
            </a:endParaRPr>
          </a:p>
        </p:txBody>
      </p:sp>
      <p:pic>
        <p:nvPicPr>
          <p:cNvPr id="2" name="图片 1">
            <a:extLst>
              <a:ext uri="{FF2B5EF4-FFF2-40B4-BE49-F238E27FC236}">
                <a16:creationId xmlns:a16="http://schemas.microsoft.com/office/drawing/2014/main" id="{EAEC08C8-9B55-498D-949B-DE273144D640}"/>
              </a:ext>
            </a:extLst>
          </p:cNvPr>
          <p:cNvPicPr>
            <a:picLocks noChangeAspect="1"/>
          </p:cNvPicPr>
          <p:nvPr/>
        </p:nvPicPr>
        <p:blipFill>
          <a:blip r:embed="rId5"/>
          <a:stretch>
            <a:fillRect/>
          </a:stretch>
        </p:blipFill>
        <p:spPr>
          <a:xfrm>
            <a:off x="361950" y="1714246"/>
            <a:ext cx="8153400" cy="4876800"/>
          </a:xfrm>
          <a:prstGeom prst="rect">
            <a:avLst/>
          </a:prstGeom>
        </p:spPr>
      </p:pic>
    </p:spTree>
    <p:extLst>
      <p:ext uri="{BB962C8B-B14F-4D97-AF65-F5344CB8AC3E}">
        <p14:creationId xmlns:p14="http://schemas.microsoft.com/office/powerpoint/2010/main" val="41759762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介大气毕业答辩竞赛演讲PPT模板"/>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9ff3adc1-f7bc-4f1a-aa1c-e38c08d1ebf7}"/>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68e8f2c6-298f-41c5-858d-f5e549723ce7}"/>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12122</TotalTime>
  <Words>5379</Words>
  <Application>Microsoft Office PowerPoint</Application>
  <PresentationFormat>全屏显示(4:3)</PresentationFormat>
  <Paragraphs>1426</Paragraphs>
  <Slides>57</Slides>
  <Notes>49</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57</vt:i4>
      </vt:variant>
    </vt:vector>
  </HeadingPairs>
  <TitlesOfParts>
    <vt:vector size="74" baseType="lpstr">
      <vt:lpstr>等线</vt:lpstr>
      <vt:lpstr>等线 Light</vt:lpstr>
      <vt:lpstr>黑体</vt:lpstr>
      <vt:lpstr>华文行楷</vt:lpstr>
      <vt:lpstr>华文隶书</vt:lpstr>
      <vt:lpstr>楷体</vt:lpstr>
      <vt:lpstr>隶书</vt:lpstr>
      <vt:lpstr>宋体</vt:lpstr>
      <vt:lpstr>微软雅黑</vt:lpstr>
      <vt:lpstr>Arial</vt:lpstr>
      <vt:lpstr>Calibri</vt:lpstr>
      <vt:lpstr>Calibri Light</vt:lpstr>
      <vt:lpstr>Cambria Math</vt:lpstr>
      <vt:lpstr>Symbol</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例1：用2K×4b的芯片（若干片）构成一个8KB的存储器，其地址范围在78000H~79FFFH之间。地址总线为A0~A19 ，数据总线为D0~D7 ，对芯片读写采用(OE) ̅(即R操作) (WE) ̅  (即W操作)控制，且片选信号要求采用74LS138译码器输出。  (1)需要2K×4b的芯片多少片构成8KB的存储？  (2)芯片地址如何分配？74LS138译码器如何设置？  (3)画出存储器逻辑电路图。 </vt:lpstr>
      <vt:lpstr>PowerPoint 演示文稿</vt:lpstr>
      <vt:lpstr>范围为78000H~79FFF：8K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蓝色简介大气毕业答辩竞赛演讲PPT模板</dc:title>
  <dc:creator>Windows 用户</dc:creator>
  <cp:lastModifiedBy>陈麒至</cp:lastModifiedBy>
  <cp:revision>1515</cp:revision>
  <dcterms:created xsi:type="dcterms:W3CDTF">2018-07-22T02:36:00Z</dcterms:created>
  <dcterms:modified xsi:type="dcterms:W3CDTF">2020-10-16T08:43:36Z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