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heme/themeOverride1.xml" ContentType="application/vnd.openxmlformats-officedocument.themeOverr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2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9" r:id="rId1"/>
  </p:sldMasterIdLst>
  <p:notesMasterIdLst>
    <p:notesMasterId r:id="rId2"/>
  </p:notesMasterIdLst>
  <p:handoutMasterIdLst>
    <p:handoutMasterId r:id="rId3"/>
  </p:handoutMasterIdLst>
  <p:sldIdLst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632" r:id="rId14"/>
    <p:sldId id="633" r:id="rId15"/>
    <p:sldId id="634" r:id="rId16"/>
    <p:sldId id="635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656" r:id="rId38"/>
    <p:sldId id="657" r:id="rId39"/>
    <p:sldId id="658" r:id="rId40"/>
    <p:sldId id="659" r:id="rId41"/>
    <p:sldId id="660" r:id="rId42"/>
    <p:sldId id="661" r:id="rId43"/>
    <p:sldId id="662" r:id="rId44"/>
    <p:sldId id="663" r:id="rId45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Microsoft Office 用户" initials="Office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ED7D31"/>
    <a:srgbClr val="0563C1"/>
    <a:srgbClr val="668CCF"/>
    <a:srgbClr val="FF9900"/>
    <a:srgbClr val="2F5597"/>
    <a:srgbClr val="FFFFFF"/>
    <a:srgbClr val="4472C4"/>
    <a:srgbClr val="FF0000"/>
    <a:srgbClr val="F0DADA"/>
    <a:srgbClr val="0045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2252" autoAdjust="0"/>
    <p:restoredTop sz="76644" autoAdjust="0"/>
  </p:normalViewPr>
  <p:slideViewPr>
    <p:cSldViewPr showGuides="1" snapToGrid="0">
      <p:cViewPr varScale="1">
        <p:scale>
          <a:sx n="51" d="100"/>
          <a:sy n="51" d="100"/>
        </p:scale>
        <p:origin x="1848" y="48"/>
      </p:cViewPr>
      <p:guideLst>
        <p:guide orient="horz" pos="2071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4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tableStyles" Target="tableStyle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commentAuthors" Target="commentAuthors.xml"/><Relationship Id="rId5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5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15A1862-72E1-426C-855A-D48747319FD8}" type="datetimeFigureOut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5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5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3B0BC9D-12F8-4D67-BEC5-611AE33D2FA7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5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8A95E01-A3AA-414B-AC91-6247B051C58A}" type="datetimeFigureOut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5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5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5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5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D8026A4-9EE3-4D0D-8D3A-764529D129E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5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82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94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95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6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96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98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9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99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01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04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0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07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11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 eaLnBrk="1" hangingPunct="1" indent="-342900" marL="342900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altLang="en-US" dirty="0" lang="zh-CN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15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7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17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1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1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22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2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b="0" dirty="0" i="0" lang="en-US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JTAG(Joint Test Action Group)</a:t>
            </a:r>
            <a:r>
              <a:rPr altLang="en-US" b="0" dirty="0" i="0" lang="zh-CN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联合测试行动小组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altLang="en-US" b="0" dirty="0" i="0" lang="zh-CN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主要用于芯片内部测试。</a:t>
            </a:r>
            <a:endParaRPr altLang="zh-CN" b="0" dirty="0" i="0" lang="en-US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altLang="en-US" dirty="0" lang="zh-CN"/>
          </a:p>
        </p:txBody>
      </p:sp>
      <p:sp>
        <p:nvSpPr>
          <p:cNvPr id="104924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29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2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27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30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4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41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36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4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42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37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9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4948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94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42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2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5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9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3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4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6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D8026A4-9EE3-4D0D-8D3A-764529D129E6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48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  <p:sp>
        <p:nvSpPr>
          <p:cNvPr id="10494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C3992D-2C79-42E7-8555-68BBF0775ADF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4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4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512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5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86A719C-5C0D-4320-A160-4F8A3853511F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5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5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8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488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4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F6E19-650E-4DC3-92F5-A5B82CB77EC7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4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4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/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203" name="日期占位符 2"/>
          <p:cNvSpPr>
            <a:spLocks noGrp="1"/>
          </p:cNvSpPr>
          <p:nvPr>
            <p:ph type="dt" sz="half" idx="10"/>
          </p:nvPr>
        </p:nvSpPr>
        <p:spPr>
          <a:xfrm>
            <a:off x="74613" y="6356350"/>
            <a:ext cx="1905000" cy="457200"/>
          </a:xfrm>
        </p:spPr>
        <p:txBody>
          <a:bodyPr/>
          <a:p>
            <a:fld id="{99DEA6D3-1337-4230-A367-D5B57D6D38B6}" type="datetime1">
              <a:rPr altLang="en-US" lang="zh-CN"/>
              <a:t>2020/10/28</a:t>
            </a:fld>
            <a:endParaRPr altLang="zh-CN" lang="en-US"/>
          </a:p>
        </p:txBody>
      </p:sp>
      <p:sp>
        <p:nvSpPr>
          <p:cNvPr id="104920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239000" y="6524625"/>
            <a:ext cx="1905000" cy="333375"/>
          </a:xfrm>
        </p:spPr>
        <p:txBody>
          <a:bodyPr/>
          <a:lstStyle>
            <a:lvl1pPr>
              <a:defRPr smtClean="0"/>
            </a:lvl1pPr>
          </a:lstStyle>
          <a:p>
            <a:fld id="{4EDBAF80-E706-4DBC-A658-25C5E39B85CA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71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642DA52-32D0-4C20-A690-38B43F95896F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49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5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6F31D98-86CC-40EB-833B-995CB8485FA0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5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5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5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5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5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19EB0B3-074F-4BF1-A145-556FE6F05B23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5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5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50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50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50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50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50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F73AE2-F4C2-4B85-893E-E669A7DC4D25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50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5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856A9BC-92A0-4741-AE4F-3B9721315B42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bg>
      <p:bgRef idx="1001">
        <a:schemeClr val="bg1"/>
      </p:bgRef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EB5365-852B-4596-89C0-1E736387216F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52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95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5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094625-3CA6-41E5-8B70-4DDB257715FF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5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5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949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949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4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7BC783-08AD-4586-9018-0CFDA0F032ED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94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4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D367-BDDF-45E2-B8EA-7EC5A054B6ED}" type="datetime1">
              <a:rPr altLang="en-US" lang="zh-CN" smtClean="0"/>
              <a:t>2020/10/28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hf dt="1" ftr="1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0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3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24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6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themeOverride" Target="../theme/themeOverride1.xml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8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2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584" name="矩形 4"/>
          <p:cNvSpPr/>
          <p:nvPr/>
        </p:nvSpPr>
        <p:spPr>
          <a:xfrm>
            <a:off x="-11990" y="430"/>
            <a:ext cx="9181652" cy="6901031"/>
          </a:xfrm>
          <a:prstGeom prst="rect"/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cxnSp>
        <p:nvCxnSpPr>
          <p:cNvPr id="3145728" name="直接连接符 11"/>
          <p:cNvCxnSpPr>
            <a:cxnSpLocks/>
          </p:cNvCxnSpPr>
          <p:nvPr/>
        </p:nvCxnSpPr>
        <p:spPr>
          <a:xfrm>
            <a:off x="2298198" y="3054281"/>
            <a:ext cx="4579144" cy="0"/>
          </a:xfrm>
          <a:prstGeom prst="line"/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5" name="文本框 13"/>
          <p:cNvSpPr txBox="1"/>
          <p:nvPr/>
        </p:nvSpPr>
        <p:spPr>
          <a:xfrm>
            <a:off x="2293131" y="3196018"/>
            <a:ext cx="4579143" cy="645160"/>
          </a:xfrm>
          <a:prstGeom prst="rect"/>
          <a:noFill/>
        </p:spPr>
        <p:txBody>
          <a:bodyPr rtlCol="0" wrap="square">
            <a:spAutoFit/>
          </a:bodyPr>
          <a:p>
            <a:pPr algn="ctr" defTabSz="685800"/>
            <a:r>
              <a:rPr altLang="en-US" b="1" dirty="0" sz="3600" lang="zh-CN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3145729" name="直接连接符 15"/>
          <p:cNvCxnSpPr>
            <a:cxnSpLocks/>
          </p:cNvCxnSpPr>
          <p:nvPr/>
        </p:nvCxnSpPr>
        <p:spPr>
          <a:xfrm>
            <a:off x="2293131" y="3977456"/>
            <a:ext cx="4579144" cy="0"/>
          </a:xfrm>
          <a:prstGeom prst="line"/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文本框 16"/>
          <p:cNvSpPr txBox="1"/>
          <p:nvPr/>
        </p:nvSpPr>
        <p:spPr>
          <a:xfrm>
            <a:off x="2293131" y="4121256"/>
            <a:ext cx="4579144" cy="52322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altLang="en-US" b="1" dirty="0" sz="2800" lang="zh-CN">
                <a:solidFill>
                  <a:srgbClr val="004578"/>
                </a:solidFill>
              </a:rPr>
              <a:t>第五章 输入</a:t>
            </a:r>
            <a:r>
              <a:rPr altLang="zh-CN" b="1" dirty="0" sz="2800" lang="en-US">
                <a:solidFill>
                  <a:srgbClr val="004578"/>
                </a:solidFill>
              </a:rPr>
              <a:t>/</a:t>
            </a:r>
            <a:r>
              <a:rPr altLang="en-US" b="1" dirty="0" sz="2800" lang="zh-CN">
                <a:solidFill>
                  <a:srgbClr val="004578"/>
                </a:solidFill>
              </a:rPr>
              <a:t>输出系统</a:t>
            </a:r>
          </a:p>
        </p:txBody>
      </p:sp>
      <p:cxnSp>
        <p:nvCxnSpPr>
          <p:cNvPr id="3145730" name="直接连接符 18"/>
          <p:cNvCxnSpPr>
            <a:cxnSpLocks/>
          </p:cNvCxnSpPr>
          <p:nvPr/>
        </p:nvCxnSpPr>
        <p:spPr>
          <a:xfrm>
            <a:off x="238316" y="6407901"/>
            <a:ext cx="400458" cy="0"/>
          </a:xfrm>
          <a:prstGeom prst="line"/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776100" y="1398382"/>
            <a:ext cx="1591799" cy="1584000"/>
          </a:xfrm>
          <a:prstGeom prst="rect"/>
        </p:spPr>
      </p:pic>
      <p:pic>
        <p:nvPicPr>
          <p:cNvPr id="2097154" name="图片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/>
          <a:noFill/>
          <a:ln>
            <a:noFill/>
          </a:ln>
        </p:spPr>
      </p:pic>
      <p:sp>
        <p:nvSpPr>
          <p:cNvPr id="1048587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472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dirty="0" sz="1600" lang="zh-CN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altLang="zh-CN" b="1" dirty="0" sz="1600" lang="en-US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zh-CN" b="1" dirty="0" sz="1000" lang="en-US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altLang="en-US" b="1" dirty="0" sz="1000" lang="zh-CN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048588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p>
            <a:fld id="{58BCE47A-C876-4BEC-8FFB-BD7A7002F3FE}" type="datetime1">
              <a:rPr altLang="en-US" sz="1400" lang="zh-CN" smtClean="0">
                <a:solidFill>
                  <a:schemeClr val="tx1"/>
                </a:solidFill>
              </a:rPr>
              <a:t>2020/10/30</a:t>
            </a:fld>
            <a:endParaRPr altLang="en-US" dirty="0" sz="14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760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61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762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0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2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76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76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76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10</a:t>
            </a:fld>
            <a:endParaRPr altLang="en-US" lang="zh-CN"/>
          </a:p>
        </p:txBody>
      </p:sp>
      <p:sp>
        <p:nvSpPr>
          <p:cNvPr id="1048766" name="Text Box 5"/>
          <p:cNvSpPr txBox="1"/>
          <p:nvPr/>
        </p:nvSpPr>
        <p:spPr>
          <a:xfrm>
            <a:off x="179906" y="902576"/>
            <a:ext cx="8839992" cy="2123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）外总线</a:t>
            </a: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通信总线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计算机系统之间，或计算机系统与其他系统之间互连的总线。</a:t>
            </a: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数据线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与地址复用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、控制线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775" name="矩形 2"/>
          <p:cNvSpPr/>
          <p:nvPr/>
        </p:nvSpPr>
        <p:spPr>
          <a:xfrm>
            <a:off x="2349" y="8442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93" name="Group 34"/>
          <p:cNvGrpSpPr/>
          <p:nvPr/>
        </p:nvGrpSpPr>
        <p:grpSpPr bwMode="auto">
          <a:xfrm>
            <a:off x="468313" y="1724025"/>
            <a:ext cx="3744912" cy="2592388"/>
            <a:chOff x="295" y="454"/>
            <a:chExt cx="2359" cy="1633"/>
          </a:xfrm>
        </p:grpSpPr>
        <p:sp>
          <p:nvSpPr>
            <p:cNvPr id="1048776" name="AutoShape 5"/>
            <p:cNvSpPr>
              <a:spLocks noChangeArrowheads="1"/>
            </p:cNvSpPr>
            <p:nvPr/>
          </p:nvSpPr>
          <p:spPr bwMode="auto">
            <a:xfrm>
              <a:off x="613" y="1271"/>
              <a:ext cx="1768" cy="66"/>
            </a:xfrm>
            <a:prstGeom prst="leftRightArrow">
              <a:avLst>
                <a:gd name="adj1" fmla="val 50000"/>
                <a:gd name="adj2" fmla="val 535758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77" name="Rectangle 6"/>
            <p:cNvSpPr>
              <a:spLocks noChangeArrowheads="1"/>
            </p:cNvSpPr>
            <p:nvPr/>
          </p:nvSpPr>
          <p:spPr bwMode="auto">
            <a:xfrm>
              <a:off x="1112" y="680"/>
              <a:ext cx="556" cy="291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zh-CN" sz="2400" lang="en-US">
                  <a:solidFill>
                    <a:schemeClr val="bg2"/>
                  </a:solidFill>
                </a:rPr>
                <a:t>ALU</a:t>
              </a:r>
            </a:p>
          </p:txBody>
        </p:sp>
        <p:sp>
          <p:nvSpPr>
            <p:cNvPr id="1048778" name="AutoShape 7"/>
            <p:cNvSpPr>
              <a:spLocks noChangeArrowheads="1"/>
            </p:cNvSpPr>
            <p:nvPr/>
          </p:nvSpPr>
          <p:spPr bwMode="auto">
            <a:xfrm>
              <a:off x="1293" y="974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79" name="AutoShape 8"/>
            <p:cNvSpPr>
              <a:spLocks noChangeArrowheads="1"/>
            </p:cNvSpPr>
            <p:nvPr/>
          </p:nvSpPr>
          <p:spPr bwMode="auto">
            <a:xfrm>
              <a:off x="1067" y="1337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80" name="AutoShape 9"/>
            <p:cNvSpPr>
              <a:spLocks noChangeArrowheads="1"/>
            </p:cNvSpPr>
            <p:nvPr/>
          </p:nvSpPr>
          <p:spPr bwMode="auto">
            <a:xfrm>
              <a:off x="1746" y="1337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81" name="Rectangle 10"/>
            <p:cNvSpPr>
              <a:spLocks noChangeArrowheads="1"/>
            </p:cNvSpPr>
            <p:nvPr/>
          </p:nvSpPr>
          <p:spPr bwMode="auto">
            <a:xfrm>
              <a:off x="522" y="1655"/>
              <a:ext cx="892" cy="296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en-US" sz="2400" lang="zh-CN">
                  <a:solidFill>
                    <a:schemeClr val="bg2"/>
                  </a:solidFill>
                </a:rPr>
                <a:t>寄存器组</a:t>
              </a:r>
            </a:p>
          </p:txBody>
        </p:sp>
        <p:sp>
          <p:nvSpPr>
            <p:cNvPr id="1048782" name="Rectangle 11"/>
            <p:cNvSpPr>
              <a:spLocks noChangeArrowheads="1"/>
            </p:cNvSpPr>
            <p:nvPr/>
          </p:nvSpPr>
          <p:spPr bwMode="auto">
            <a:xfrm>
              <a:off x="1566" y="1655"/>
              <a:ext cx="892" cy="296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en-US" dirty="0" sz="2400" lang="zh-CN">
                  <a:solidFill>
                    <a:schemeClr val="bg2"/>
                  </a:solidFill>
                </a:rPr>
                <a:t>控制部件</a:t>
              </a:r>
            </a:p>
          </p:txBody>
        </p:sp>
        <p:sp>
          <p:nvSpPr>
            <p:cNvPr id="1048783" name="Text Box 12"/>
            <p:cNvSpPr txBox="1">
              <a:spLocks noChangeArrowheads="1"/>
            </p:cNvSpPr>
            <p:nvPr/>
          </p:nvSpPr>
          <p:spPr bwMode="auto">
            <a:xfrm>
              <a:off x="1565" y="1028"/>
              <a:ext cx="771" cy="288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sz="2400" lang="zh-CN"/>
                <a:t>内总线</a:t>
              </a:r>
            </a:p>
          </p:txBody>
        </p:sp>
        <p:sp>
          <p:nvSpPr>
            <p:cNvPr id="1048784" name="Rectangle 13"/>
            <p:cNvSpPr>
              <a:spLocks noChangeArrowheads="1"/>
            </p:cNvSpPr>
            <p:nvPr/>
          </p:nvSpPr>
          <p:spPr bwMode="auto">
            <a:xfrm>
              <a:off x="295" y="454"/>
              <a:ext cx="2359" cy="1633"/>
            </a:xfrm>
            <a:prstGeom prst="rect"/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</p:grpSp>
      <p:grpSp>
        <p:nvGrpSpPr>
          <p:cNvPr id="94" name="Group 35"/>
          <p:cNvGrpSpPr/>
          <p:nvPr/>
        </p:nvGrpSpPr>
        <p:grpSpPr bwMode="auto">
          <a:xfrm>
            <a:off x="4284663" y="2141538"/>
            <a:ext cx="4121150" cy="1560512"/>
            <a:chOff x="2699" y="717"/>
            <a:chExt cx="2596" cy="983"/>
          </a:xfrm>
        </p:grpSpPr>
        <p:sp>
          <p:nvSpPr>
            <p:cNvPr id="1048785" name="AutoShape 14"/>
            <p:cNvSpPr>
              <a:spLocks noChangeArrowheads="1"/>
            </p:cNvSpPr>
            <p:nvPr/>
          </p:nvSpPr>
          <p:spPr bwMode="auto">
            <a:xfrm>
              <a:off x="2699" y="1015"/>
              <a:ext cx="2540" cy="44"/>
            </a:xfrm>
            <a:prstGeom prst="leftRightArrow">
              <a:avLst>
                <a:gd name="adj1" fmla="val 50000"/>
                <a:gd name="adj2" fmla="val 1154545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86" name="AutoShape 15"/>
            <p:cNvSpPr>
              <a:spLocks noChangeArrowheads="1"/>
            </p:cNvSpPr>
            <p:nvPr/>
          </p:nvSpPr>
          <p:spPr bwMode="auto">
            <a:xfrm>
              <a:off x="3468" y="1081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87" name="Rectangle 17"/>
            <p:cNvSpPr>
              <a:spLocks noChangeArrowheads="1"/>
            </p:cNvSpPr>
            <p:nvPr/>
          </p:nvSpPr>
          <p:spPr bwMode="auto">
            <a:xfrm>
              <a:off x="3196" y="1399"/>
              <a:ext cx="680" cy="296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zh-CN" sz="2400" lang="en-US">
                  <a:solidFill>
                    <a:schemeClr val="bg2"/>
                  </a:solidFill>
                </a:rPr>
                <a:t>ROM</a:t>
              </a:r>
            </a:p>
          </p:txBody>
        </p:sp>
        <p:sp>
          <p:nvSpPr>
            <p:cNvPr id="1048788" name="Text Box 19"/>
            <p:cNvSpPr txBox="1">
              <a:spLocks noChangeArrowheads="1"/>
            </p:cNvSpPr>
            <p:nvPr/>
          </p:nvSpPr>
          <p:spPr bwMode="auto">
            <a:xfrm>
              <a:off x="2975" y="717"/>
              <a:ext cx="2320" cy="291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dirty="0" sz="2400" lang="zh-CN"/>
                <a:t>局部总线</a:t>
              </a:r>
              <a:r>
                <a:rPr altLang="zh-CN" dirty="0" sz="2400" lang="en-US"/>
                <a:t>(</a:t>
              </a:r>
              <a:r>
                <a:rPr altLang="en-US" dirty="0" sz="2400" lang="zh-CN"/>
                <a:t>片级</a:t>
              </a:r>
              <a:r>
                <a:rPr altLang="zh-CN" dirty="0" sz="2400" lang="en-US"/>
                <a:t>/</a:t>
              </a:r>
              <a:r>
                <a:rPr altLang="en-US" dirty="0" sz="2400" lang="zh-CN"/>
                <a:t>板级总线</a:t>
              </a:r>
              <a:r>
                <a:rPr altLang="zh-CN" dirty="0" sz="2400" lang="en-US"/>
                <a:t>)</a:t>
              </a:r>
              <a:endParaRPr altLang="en-US" dirty="0" sz="2400" lang="zh-CN"/>
            </a:p>
          </p:txBody>
        </p:sp>
        <p:sp>
          <p:nvSpPr>
            <p:cNvPr id="1048789" name="AutoShape 20"/>
            <p:cNvSpPr>
              <a:spLocks noChangeArrowheads="1"/>
            </p:cNvSpPr>
            <p:nvPr/>
          </p:nvSpPr>
          <p:spPr bwMode="auto">
            <a:xfrm>
              <a:off x="4203" y="1089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90" name="Rectangle 21"/>
            <p:cNvSpPr>
              <a:spLocks noChangeArrowheads="1"/>
            </p:cNvSpPr>
            <p:nvPr/>
          </p:nvSpPr>
          <p:spPr bwMode="auto">
            <a:xfrm>
              <a:off x="3994" y="1409"/>
              <a:ext cx="619" cy="291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zh-CN" dirty="0" sz="2400" lang="en-US">
                  <a:solidFill>
                    <a:schemeClr val="bg2"/>
                  </a:solidFill>
                </a:rPr>
                <a:t>RAM</a:t>
              </a:r>
            </a:p>
          </p:txBody>
        </p:sp>
      </p:grpSp>
      <p:sp>
        <p:nvSpPr>
          <p:cNvPr id="1048791" name="Rectangle 22"/>
          <p:cNvSpPr>
            <a:spLocks noChangeArrowheads="1"/>
          </p:cNvSpPr>
          <p:nvPr/>
        </p:nvSpPr>
        <p:spPr bwMode="auto">
          <a:xfrm>
            <a:off x="323850" y="1581150"/>
            <a:ext cx="8081963" cy="2879725"/>
          </a:xfrm>
          <a:prstGeom prst="rect"/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altLang="en-US" sz="2400" lang="zh-CN"/>
          </a:p>
        </p:txBody>
      </p:sp>
      <p:sp>
        <p:nvSpPr>
          <p:cNvPr id="1048792" name="Text Box 32"/>
          <p:cNvSpPr txBox="1">
            <a:spLocks noChangeArrowheads="1"/>
          </p:cNvSpPr>
          <p:nvPr/>
        </p:nvSpPr>
        <p:spPr bwMode="auto">
          <a:xfrm>
            <a:off x="5522913" y="5568950"/>
            <a:ext cx="2520950" cy="461963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sz="2400" lang="zh-CN"/>
              <a:t>外总线</a:t>
            </a:r>
            <a:r>
              <a:rPr altLang="zh-CN" sz="2400" lang="en-US"/>
              <a:t>(</a:t>
            </a:r>
            <a:r>
              <a:rPr altLang="en-US" sz="2400" lang="zh-CN"/>
              <a:t>通信总线</a:t>
            </a:r>
            <a:r>
              <a:rPr altLang="zh-CN" sz="2400" lang="en-US"/>
              <a:t>)</a:t>
            </a:r>
            <a:endParaRPr altLang="en-US" sz="2400" lang="zh-CN"/>
          </a:p>
        </p:txBody>
      </p:sp>
      <p:grpSp>
        <p:nvGrpSpPr>
          <p:cNvPr id="95" name="Group 36"/>
          <p:cNvGrpSpPr/>
          <p:nvPr/>
        </p:nvGrpSpPr>
        <p:grpSpPr bwMode="auto">
          <a:xfrm>
            <a:off x="612775" y="4503738"/>
            <a:ext cx="8064500" cy="1944687"/>
            <a:chOff x="386" y="2205"/>
            <a:chExt cx="5080" cy="1225"/>
          </a:xfrm>
        </p:grpSpPr>
        <p:sp>
          <p:nvSpPr>
            <p:cNvPr id="1048793" name="AutoShape 23"/>
            <p:cNvSpPr>
              <a:spLocks noChangeArrowheads="1"/>
            </p:cNvSpPr>
            <p:nvPr/>
          </p:nvSpPr>
          <p:spPr bwMode="auto">
            <a:xfrm>
              <a:off x="2699" y="2205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94" name="AutoShape 24"/>
            <p:cNvSpPr>
              <a:spLocks noChangeArrowheads="1"/>
            </p:cNvSpPr>
            <p:nvPr/>
          </p:nvSpPr>
          <p:spPr bwMode="auto">
            <a:xfrm>
              <a:off x="386" y="2541"/>
              <a:ext cx="5080" cy="45"/>
            </a:xfrm>
            <a:prstGeom prst="leftRightArrow">
              <a:avLst>
                <a:gd name="adj1" fmla="val 50000"/>
                <a:gd name="adj2" fmla="val 2257778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95" name="AutoShape 25"/>
            <p:cNvSpPr>
              <a:spLocks noChangeArrowheads="1"/>
            </p:cNvSpPr>
            <p:nvPr/>
          </p:nvSpPr>
          <p:spPr bwMode="auto">
            <a:xfrm>
              <a:off x="1429" y="2586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96" name="AutoShape 26"/>
            <p:cNvSpPr>
              <a:spLocks noChangeArrowheads="1"/>
            </p:cNvSpPr>
            <p:nvPr/>
          </p:nvSpPr>
          <p:spPr bwMode="auto">
            <a:xfrm>
              <a:off x="3061" y="2586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797" name="Rectangle 27"/>
            <p:cNvSpPr>
              <a:spLocks noChangeArrowheads="1"/>
            </p:cNvSpPr>
            <p:nvPr/>
          </p:nvSpPr>
          <p:spPr bwMode="auto">
            <a:xfrm>
              <a:off x="975" y="2915"/>
              <a:ext cx="771" cy="505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en-US" sz="2400" lang="zh-CN">
                  <a:solidFill>
                    <a:schemeClr val="bg2"/>
                  </a:solidFill>
                </a:rPr>
                <a:t>存储器扩展板</a:t>
              </a:r>
            </a:p>
          </p:txBody>
        </p:sp>
        <p:sp>
          <p:nvSpPr>
            <p:cNvPr id="1048798" name="Rectangle 28"/>
            <p:cNvSpPr>
              <a:spLocks noChangeArrowheads="1"/>
            </p:cNvSpPr>
            <p:nvPr/>
          </p:nvSpPr>
          <p:spPr bwMode="auto">
            <a:xfrm>
              <a:off x="2699" y="2915"/>
              <a:ext cx="759" cy="505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zh-CN" sz="2400" lang="en-US">
                  <a:solidFill>
                    <a:schemeClr val="bg2"/>
                  </a:solidFill>
                </a:rPr>
                <a:t>I/O</a:t>
              </a:r>
              <a:r>
                <a:rPr altLang="en-US" sz="2400" lang="zh-CN">
                  <a:solidFill>
                    <a:schemeClr val="bg2"/>
                  </a:solidFill>
                </a:rPr>
                <a:t>处理器</a:t>
              </a:r>
            </a:p>
          </p:txBody>
        </p:sp>
        <p:sp>
          <p:nvSpPr>
            <p:cNvPr id="1048799" name="AutoShape 29"/>
            <p:cNvSpPr>
              <a:spLocks noChangeArrowheads="1"/>
            </p:cNvSpPr>
            <p:nvPr/>
          </p:nvSpPr>
          <p:spPr bwMode="auto">
            <a:xfrm>
              <a:off x="2154" y="2586"/>
              <a:ext cx="46" cy="318"/>
            </a:xfrm>
            <a:prstGeom prst="upDownArrow">
              <a:avLst>
                <a:gd name="adj1" fmla="val 50000"/>
                <a:gd name="adj2" fmla="val 138261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altLang="en-US" sz="2400" lang="zh-CN"/>
            </a:p>
          </p:txBody>
        </p:sp>
        <p:sp>
          <p:nvSpPr>
            <p:cNvPr id="1048800" name="Rectangle 30"/>
            <p:cNvSpPr>
              <a:spLocks noChangeArrowheads="1"/>
            </p:cNvSpPr>
            <p:nvPr/>
          </p:nvSpPr>
          <p:spPr bwMode="auto">
            <a:xfrm>
              <a:off x="1837" y="2915"/>
              <a:ext cx="744" cy="505"/>
            </a:xfrm>
            <a:prstGeom prst="rect"/>
            <a:solidFill>
              <a:schemeClr val="tx1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altLang="en-US" sz="2400" lang="zh-CN">
                  <a:solidFill>
                    <a:schemeClr val="bg2"/>
                  </a:solidFill>
                </a:rPr>
                <a:t>图形处理器</a:t>
              </a:r>
            </a:p>
          </p:txBody>
        </p:sp>
        <p:sp>
          <p:nvSpPr>
            <p:cNvPr id="1048801" name="Text Box 33"/>
            <p:cNvSpPr txBox="1">
              <a:spLocks noChangeArrowheads="1"/>
            </p:cNvSpPr>
            <p:nvPr/>
          </p:nvSpPr>
          <p:spPr bwMode="auto">
            <a:xfrm>
              <a:off x="3379" y="2296"/>
              <a:ext cx="998" cy="288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sz="2400" lang="zh-CN"/>
                <a:t>系统总线</a:t>
              </a:r>
            </a:p>
          </p:txBody>
        </p:sp>
      </p:grpSp>
      <p:sp>
        <p:nvSpPr>
          <p:cNvPr id="10488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624A1A-94CD-4D05-B0F5-1801F2F8C02E}" type="datetime1">
              <a:rPr altLang="en-US" sz="1400" kumimoji="0" lang="zh-CN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8803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F5D010-0339-4AE8-AE53-54AC68DDD69A}" type="slidenum">
              <a:rPr altLang="zh-CN" sz="1400" kumimoji="0" 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altLang="zh-CN" sz="1400" kumimoji="0" lang="en-US"/>
          </a:p>
        </p:txBody>
      </p:sp>
      <p:sp>
        <p:nvSpPr>
          <p:cNvPr id="1048804" name="Rectangle 19"/>
          <p:cNvSpPr>
            <a:spLocks noChangeArrowheads="1"/>
          </p:cNvSpPr>
          <p:nvPr/>
        </p:nvSpPr>
        <p:spPr bwMode="auto">
          <a:xfrm>
            <a:off x="550863" y="806450"/>
            <a:ext cx="7323137" cy="522288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内总线、片级总线、系统总线、外总线</a:t>
            </a:r>
          </a:p>
        </p:txBody>
      </p:sp>
      <p:sp>
        <p:nvSpPr>
          <p:cNvPr id="1048805" name="左右箭头 1"/>
          <p:cNvSpPr>
            <a:spLocks noChangeArrowheads="1"/>
          </p:cNvSpPr>
          <p:nvPr/>
        </p:nvSpPr>
        <p:spPr bwMode="auto">
          <a:xfrm>
            <a:off x="5522913" y="5949950"/>
            <a:ext cx="2520950" cy="231775"/>
          </a:xfrm>
          <a:prstGeom prst="leftRightArrow">
            <a:avLst>
              <a:gd name="adj1" fmla="val 50000"/>
              <a:gd name="adj2" fmla="val 502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altLang="en-US" sz="2400" lang="zh-CN"/>
          </a:p>
        </p:txBody>
      </p:sp>
      <p:sp>
        <p:nvSpPr>
          <p:cNvPr id="1048806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807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7"/>
                                        <p:tgtEl>
                                          <p:spTgt spid="104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2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7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2"/>
                                        <p:tgtEl>
                                          <p:spTgt spid="104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3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4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1" grpId="0" animBg="1"/>
      <p:bldP spid="1048792" grpId="0"/>
      <p:bldP spid="1048804" grpId="0" autoUpdateAnimBg="0"/>
      <p:bldP spid="10488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808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9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81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5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8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81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12</a:t>
            </a:fld>
            <a:endParaRPr altLang="en-US" lang="zh-CN"/>
          </a:p>
        </p:txBody>
      </p:sp>
      <p:sp>
        <p:nvSpPr>
          <p:cNvPr id="1048814" name="Text Box 5"/>
          <p:cNvSpPr txBox="1"/>
          <p:nvPr/>
        </p:nvSpPr>
        <p:spPr>
          <a:xfrm>
            <a:off x="41366" y="1406525"/>
            <a:ext cx="8839992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按时序控制方式划分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15" name="Text Box 5"/>
          <p:cNvSpPr txBox="1"/>
          <p:nvPr/>
        </p:nvSpPr>
        <p:spPr>
          <a:xfrm>
            <a:off x="202996" y="1956088"/>
            <a:ext cx="8839992" cy="110743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）同步总线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统一时序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控制总线传送操作。</a:t>
            </a:r>
          </a:p>
        </p:txBody>
      </p:sp>
      <p:sp>
        <p:nvSpPr>
          <p:cNvPr id="1048816" name="Line 30"/>
          <p:cNvSpPr>
            <a:spLocks noChangeShapeType="1"/>
          </p:cNvSpPr>
          <p:nvPr/>
        </p:nvSpPr>
        <p:spPr bwMode="auto">
          <a:xfrm>
            <a:off x="1828801" y="3007490"/>
            <a:ext cx="562834" cy="540725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17" name="Text Box 31"/>
          <p:cNvSpPr txBox="1">
            <a:spLocks noChangeArrowheads="1"/>
          </p:cNvSpPr>
          <p:nvPr/>
        </p:nvSpPr>
        <p:spPr bwMode="auto">
          <a:xfrm>
            <a:off x="2465146" y="3206113"/>
            <a:ext cx="4343400" cy="519113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时钟周期、同步脉冲</a:t>
            </a:r>
          </a:p>
        </p:txBody>
      </p:sp>
      <p:sp>
        <p:nvSpPr>
          <p:cNvPr id="1048818" name="Text Box 5"/>
          <p:cNvSpPr txBox="1"/>
          <p:nvPr/>
        </p:nvSpPr>
        <p:spPr>
          <a:xfrm>
            <a:off x="216850" y="3863729"/>
            <a:ext cx="8839992" cy="59943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在固定时钟周期内完成数据传送，由同步脉冲定时打入。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4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6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1"/>
                                        <p:tgtEl>
                                          <p:spTgt spid="104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4" grpId="0" build="p"/>
      <p:bldP spid="1048815" grpId="0" build="p"/>
      <p:bldP spid="1048817" grpId="0"/>
      <p:bldP spid="10488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822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23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824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2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7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825" name="Text Box 5"/>
          <p:cNvSpPr txBox="1"/>
          <p:nvPr/>
        </p:nvSpPr>
        <p:spPr>
          <a:xfrm>
            <a:off x="202996" y="2572052"/>
            <a:ext cx="8839992" cy="161543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）异步总线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无固定时钟周期划分，总线周期时间由传送实际需要决定；以异步应答方式控制总线传送操作。</a:t>
            </a:r>
          </a:p>
        </p:txBody>
      </p:sp>
      <p:sp>
        <p:nvSpPr>
          <p:cNvPr id="1048826" name="Text Box 4"/>
          <p:cNvSpPr txBox="1">
            <a:spLocks noChangeArrowheads="1"/>
          </p:cNvSpPr>
          <p:nvPr/>
        </p:nvSpPr>
        <p:spPr bwMode="auto">
          <a:xfrm>
            <a:off x="249381" y="831261"/>
            <a:ext cx="763400" cy="519113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48827" name="Line 30"/>
          <p:cNvSpPr>
            <a:spLocks noChangeShapeType="1"/>
          </p:cNvSpPr>
          <p:nvPr/>
        </p:nvSpPr>
        <p:spPr bwMode="auto">
          <a:xfrm>
            <a:off x="6954981" y="831261"/>
            <a:ext cx="0" cy="1447800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4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28" name="Line 33"/>
          <p:cNvSpPr>
            <a:spLocks noChangeShapeType="1"/>
          </p:cNvSpPr>
          <p:nvPr/>
        </p:nvSpPr>
        <p:spPr bwMode="auto">
          <a:xfrm>
            <a:off x="2687781" y="831261"/>
            <a:ext cx="0" cy="1447800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4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29" name="Line 34"/>
          <p:cNvSpPr>
            <a:spLocks noChangeShapeType="1"/>
          </p:cNvSpPr>
          <p:nvPr/>
        </p:nvSpPr>
        <p:spPr bwMode="auto">
          <a:xfrm flipH="1">
            <a:off x="3221179" y="1745660"/>
            <a:ext cx="2" cy="935065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4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30" name="Text Box 105"/>
          <p:cNvSpPr txBox="1">
            <a:spLocks noChangeArrowheads="1"/>
          </p:cNvSpPr>
          <p:nvPr/>
        </p:nvSpPr>
        <p:spPr bwMode="auto">
          <a:xfrm>
            <a:off x="2611581" y="2570006"/>
            <a:ext cx="1905000" cy="461665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打入地址</a:t>
            </a:r>
          </a:p>
        </p:txBody>
      </p:sp>
      <p:sp>
        <p:nvSpPr>
          <p:cNvPr id="1048831" name="Text Box 106"/>
          <p:cNvSpPr txBox="1">
            <a:spLocks noChangeArrowheads="1"/>
          </p:cNvSpPr>
          <p:nvPr/>
        </p:nvSpPr>
        <p:spPr bwMode="auto">
          <a:xfrm>
            <a:off x="4745181" y="2570006"/>
            <a:ext cx="1905000" cy="461665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打入数据</a:t>
            </a:r>
          </a:p>
        </p:txBody>
      </p:sp>
      <p:grpSp>
        <p:nvGrpSpPr>
          <p:cNvPr id="100" name="Group 134"/>
          <p:cNvGrpSpPr/>
          <p:nvPr/>
        </p:nvGrpSpPr>
        <p:grpSpPr bwMode="auto">
          <a:xfrm>
            <a:off x="935181" y="760254"/>
            <a:ext cx="6553200" cy="1888056"/>
            <a:chOff x="336" y="-56"/>
            <a:chExt cx="4128" cy="1489"/>
          </a:xfrm>
        </p:grpSpPr>
        <p:sp>
          <p:nvSpPr>
            <p:cNvPr id="1048832" name="Line 6"/>
            <p:cNvSpPr>
              <a:spLocks noChangeShapeType="1"/>
            </p:cNvSpPr>
            <p:nvPr/>
          </p:nvSpPr>
          <p:spPr bwMode="auto">
            <a:xfrm>
              <a:off x="1632" y="672"/>
              <a:ext cx="0" cy="0"/>
            </a:xfrm>
            <a:prstGeom prst="line"/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01" name="Group 7"/>
            <p:cNvGrpSpPr/>
            <p:nvPr/>
          </p:nvGrpSpPr>
          <p:grpSpPr bwMode="auto">
            <a:xfrm>
              <a:off x="1440" y="336"/>
              <a:ext cx="3024" cy="288"/>
              <a:chOff x="624" y="3552"/>
              <a:chExt cx="3024" cy="288"/>
            </a:xfrm>
          </p:grpSpPr>
          <p:grpSp>
            <p:nvGrpSpPr>
              <p:cNvPr id="102" name="Group 8"/>
              <p:cNvGrpSpPr/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104883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3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3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3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03" name="Group 13"/>
              <p:cNvGrpSpPr/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104883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3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39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4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04" name="Group 18"/>
              <p:cNvGrpSpPr/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104884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4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4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4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105" name="Group 23"/>
              <p:cNvGrpSpPr/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104884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46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4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048848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/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altLang="en-US" sz="2400" lang="zh-CN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1048849" name="Line 28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/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altLang="en-US" sz="2400" lang="zh-CN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048850" name="Text Box 29"/>
            <p:cNvSpPr txBox="1">
              <a:spLocks noChangeArrowheads="1"/>
            </p:cNvSpPr>
            <p:nvPr/>
          </p:nvSpPr>
          <p:spPr bwMode="auto">
            <a:xfrm>
              <a:off x="768" y="336"/>
              <a:ext cx="864" cy="364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en-US" b="1" dirty="0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时钟</a:t>
              </a:r>
            </a:p>
          </p:txBody>
        </p:sp>
        <p:sp>
          <p:nvSpPr>
            <p:cNvPr id="1048851" name="Text Box 35"/>
            <p:cNvSpPr txBox="1">
              <a:spLocks noChangeArrowheads="1"/>
            </p:cNvSpPr>
            <p:nvPr/>
          </p:nvSpPr>
          <p:spPr bwMode="auto">
            <a:xfrm>
              <a:off x="1584" y="-56"/>
              <a:ext cx="624" cy="364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400" lang="en-US">
                  <a:latin typeface="楷体" panose="02010609060101010101" pitchFamily="49" charset="-122"/>
                  <a:ea typeface="楷体" panose="02010609060101010101" pitchFamily="49" charset="-122"/>
                </a:rPr>
                <a:t>T1</a:t>
              </a:r>
            </a:p>
          </p:txBody>
        </p:sp>
        <p:sp>
          <p:nvSpPr>
            <p:cNvPr id="1048852" name="Text Box 36"/>
            <p:cNvSpPr txBox="1">
              <a:spLocks noChangeArrowheads="1"/>
            </p:cNvSpPr>
            <p:nvPr/>
          </p:nvSpPr>
          <p:spPr bwMode="auto">
            <a:xfrm>
              <a:off x="2976" y="-56"/>
              <a:ext cx="624" cy="364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400" lang="en-US">
                  <a:latin typeface="楷体" panose="02010609060101010101" pitchFamily="49" charset="-122"/>
                  <a:ea typeface="楷体" panose="02010609060101010101" pitchFamily="49" charset="-122"/>
                </a:rPr>
                <a:t>T3</a:t>
              </a:r>
            </a:p>
          </p:txBody>
        </p:sp>
        <p:sp>
          <p:nvSpPr>
            <p:cNvPr id="1048853" name="Text Box 37"/>
            <p:cNvSpPr txBox="1">
              <a:spLocks noChangeArrowheads="1"/>
            </p:cNvSpPr>
            <p:nvPr/>
          </p:nvSpPr>
          <p:spPr bwMode="auto">
            <a:xfrm>
              <a:off x="2256" y="-56"/>
              <a:ext cx="624" cy="364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400" lang="en-US">
                  <a:latin typeface="楷体" panose="02010609060101010101" pitchFamily="49" charset="-122"/>
                  <a:ea typeface="楷体" panose="02010609060101010101" pitchFamily="49" charset="-122"/>
                </a:rPr>
                <a:t>T2</a:t>
              </a:r>
            </a:p>
          </p:txBody>
        </p:sp>
        <p:sp>
          <p:nvSpPr>
            <p:cNvPr id="1048854" name="Text Box 38"/>
            <p:cNvSpPr txBox="1">
              <a:spLocks noChangeArrowheads="1"/>
            </p:cNvSpPr>
            <p:nvPr/>
          </p:nvSpPr>
          <p:spPr bwMode="auto">
            <a:xfrm>
              <a:off x="3648" y="-56"/>
              <a:ext cx="624" cy="364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400" lang="en-US">
                  <a:latin typeface="楷体" panose="02010609060101010101" pitchFamily="49" charset="-122"/>
                  <a:ea typeface="楷体" panose="02010609060101010101" pitchFamily="49" charset="-122"/>
                </a:rPr>
                <a:t>T4</a:t>
              </a:r>
            </a:p>
          </p:txBody>
        </p:sp>
        <p:sp>
          <p:nvSpPr>
            <p:cNvPr id="1048855" name="Text Box 112"/>
            <p:cNvSpPr txBox="1">
              <a:spLocks noChangeArrowheads="1"/>
            </p:cNvSpPr>
            <p:nvPr/>
          </p:nvSpPr>
          <p:spPr bwMode="auto">
            <a:xfrm>
              <a:off x="768" y="678"/>
              <a:ext cx="864" cy="364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en-US" b="1" dirty="0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</a:p>
          </p:txBody>
        </p:sp>
        <p:sp>
          <p:nvSpPr>
            <p:cNvPr id="1048856" name="Line 113"/>
            <p:cNvSpPr>
              <a:spLocks noChangeShapeType="1"/>
            </p:cNvSpPr>
            <p:nvPr/>
          </p:nvSpPr>
          <p:spPr bwMode="auto">
            <a:xfrm>
              <a:off x="1440" y="768"/>
              <a:ext cx="96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57" name="Line 114"/>
            <p:cNvSpPr>
              <a:spLocks noChangeShapeType="1"/>
            </p:cNvSpPr>
            <p:nvPr/>
          </p:nvSpPr>
          <p:spPr bwMode="auto">
            <a:xfrm>
              <a:off x="1440" y="1008"/>
              <a:ext cx="96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58" name="Line 115"/>
            <p:cNvSpPr>
              <a:spLocks noChangeShapeType="1"/>
            </p:cNvSpPr>
            <p:nvPr/>
          </p:nvSpPr>
          <p:spPr bwMode="auto">
            <a:xfrm>
              <a:off x="1536" y="768"/>
              <a:ext cx="144" cy="24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59" name="Line 116"/>
            <p:cNvSpPr>
              <a:spLocks noChangeShapeType="1"/>
            </p:cNvSpPr>
            <p:nvPr/>
          </p:nvSpPr>
          <p:spPr bwMode="auto">
            <a:xfrm>
              <a:off x="1680" y="1008"/>
              <a:ext cx="2112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0" name="Line 117"/>
            <p:cNvSpPr>
              <a:spLocks noChangeShapeType="1"/>
            </p:cNvSpPr>
            <p:nvPr/>
          </p:nvSpPr>
          <p:spPr bwMode="auto">
            <a:xfrm>
              <a:off x="1680" y="750"/>
              <a:ext cx="2112" cy="18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1" name="Line 118"/>
            <p:cNvSpPr>
              <a:spLocks noChangeShapeType="1"/>
            </p:cNvSpPr>
            <p:nvPr/>
          </p:nvSpPr>
          <p:spPr bwMode="auto">
            <a:xfrm flipH="1">
              <a:off x="1536" y="768"/>
              <a:ext cx="144" cy="24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2" name="Line 119"/>
            <p:cNvSpPr>
              <a:spLocks noChangeShapeType="1"/>
            </p:cNvSpPr>
            <p:nvPr/>
          </p:nvSpPr>
          <p:spPr bwMode="auto">
            <a:xfrm flipH="1">
              <a:off x="3792" y="768"/>
              <a:ext cx="144" cy="24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3" name="Line 120"/>
            <p:cNvSpPr>
              <a:spLocks noChangeShapeType="1"/>
            </p:cNvSpPr>
            <p:nvPr/>
          </p:nvSpPr>
          <p:spPr bwMode="auto">
            <a:xfrm>
              <a:off x="3792" y="768"/>
              <a:ext cx="144" cy="24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4" name="Line 121"/>
            <p:cNvSpPr>
              <a:spLocks noChangeShapeType="1"/>
            </p:cNvSpPr>
            <p:nvPr/>
          </p:nvSpPr>
          <p:spPr bwMode="auto">
            <a:xfrm>
              <a:off x="3936" y="1008"/>
              <a:ext cx="480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5" name="Line 122"/>
            <p:cNvSpPr>
              <a:spLocks noChangeShapeType="1"/>
            </p:cNvSpPr>
            <p:nvPr/>
          </p:nvSpPr>
          <p:spPr bwMode="auto">
            <a:xfrm>
              <a:off x="3936" y="768"/>
              <a:ext cx="480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6" name="Text Box 123"/>
            <p:cNvSpPr txBox="1">
              <a:spLocks noChangeArrowheads="1"/>
            </p:cNvSpPr>
            <p:nvPr/>
          </p:nvSpPr>
          <p:spPr bwMode="auto">
            <a:xfrm>
              <a:off x="336" y="1069"/>
              <a:ext cx="1200" cy="364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en-US" b="1" dirty="0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读出数据</a:t>
              </a:r>
            </a:p>
          </p:txBody>
        </p:sp>
        <p:sp>
          <p:nvSpPr>
            <p:cNvPr id="1048867" name="Line 124"/>
            <p:cNvSpPr>
              <a:spLocks noChangeShapeType="1"/>
            </p:cNvSpPr>
            <p:nvPr/>
          </p:nvSpPr>
          <p:spPr bwMode="auto">
            <a:xfrm>
              <a:off x="3792" y="1152"/>
              <a:ext cx="96" cy="144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8" name="Line 127"/>
            <p:cNvSpPr>
              <a:spLocks noChangeShapeType="1"/>
            </p:cNvSpPr>
            <p:nvPr/>
          </p:nvSpPr>
          <p:spPr bwMode="auto">
            <a:xfrm>
              <a:off x="2928" y="1392"/>
              <a:ext cx="864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69" name="Line 128"/>
            <p:cNvSpPr>
              <a:spLocks noChangeShapeType="1"/>
            </p:cNvSpPr>
            <p:nvPr/>
          </p:nvSpPr>
          <p:spPr bwMode="auto">
            <a:xfrm>
              <a:off x="2928" y="1152"/>
              <a:ext cx="864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70" name="Line 129"/>
            <p:cNvSpPr>
              <a:spLocks noChangeShapeType="1"/>
            </p:cNvSpPr>
            <p:nvPr/>
          </p:nvSpPr>
          <p:spPr bwMode="auto">
            <a:xfrm flipH="1">
              <a:off x="2832" y="1152"/>
              <a:ext cx="96" cy="144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71" name="Line 130"/>
            <p:cNvSpPr>
              <a:spLocks noChangeShapeType="1"/>
            </p:cNvSpPr>
            <p:nvPr/>
          </p:nvSpPr>
          <p:spPr bwMode="auto">
            <a:xfrm>
              <a:off x="2832" y="1296"/>
              <a:ext cx="96" cy="96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72" name="Line 131"/>
            <p:cNvSpPr>
              <a:spLocks noChangeShapeType="1"/>
            </p:cNvSpPr>
            <p:nvPr/>
          </p:nvSpPr>
          <p:spPr bwMode="auto">
            <a:xfrm>
              <a:off x="3888" y="1296"/>
              <a:ext cx="528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73" name="Line 132"/>
            <p:cNvSpPr>
              <a:spLocks noChangeShapeType="1"/>
            </p:cNvSpPr>
            <p:nvPr/>
          </p:nvSpPr>
          <p:spPr bwMode="auto">
            <a:xfrm>
              <a:off x="1440" y="1296"/>
              <a:ext cx="1392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874" name="Line 133"/>
            <p:cNvSpPr>
              <a:spLocks noChangeShapeType="1"/>
            </p:cNvSpPr>
            <p:nvPr/>
          </p:nvSpPr>
          <p:spPr bwMode="auto">
            <a:xfrm flipH="1">
              <a:off x="3792" y="1296"/>
              <a:ext cx="96" cy="96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8875" name="Line 135"/>
          <p:cNvSpPr>
            <a:spLocks noChangeShapeType="1"/>
          </p:cNvSpPr>
          <p:nvPr/>
        </p:nvSpPr>
        <p:spPr bwMode="auto">
          <a:xfrm flipH="1">
            <a:off x="5354779" y="1898061"/>
            <a:ext cx="2" cy="827041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4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76" name="Line 54"/>
          <p:cNvSpPr>
            <a:spLocks noChangeShapeType="1"/>
          </p:cNvSpPr>
          <p:nvPr/>
        </p:nvSpPr>
        <p:spPr bwMode="auto">
          <a:xfrm flipH="1">
            <a:off x="3246577" y="5694220"/>
            <a:ext cx="2133600" cy="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77" name="Line 55"/>
          <p:cNvSpPr>
            <a:spLocks noChangeShapeType="1"/>
          </p:cNvSpPr>
          <p:nvPr/>
        </p:nvSpPr>
        <p:spPr bwMode="auto">
          <a:xfrm flipV="1">
            <a:off x="5380177" y="52370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78" name="Line 56"/>
          <p:cNvSpPr>
            <a:spLocks noChangeShapeType="1"/>
          </p:cNvSpPr>
          <p:nvPr/>
        </p:nvSpPr>
        <p:spPr bwMode="auto">
          <a:xfrm flipH="1">
            <a:off x="5380177" y="5237020"/>
            <a:ext cx="2667000" cy="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79" name="Line 57"/>
          <p:cNvSpPr>
            <a:spLocks noChangeShapeType="1"/>
          </p:cNvSpPr>
          <p:nvPr/>
        </p:nvSpPr>
        <p:spPr bwMode="auto">
          <a:xfrm flipV="1">
            <a:off x="8047177" y="52370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0" name="Line 59"/>
          <p:cNvSpPr>
            <a:spLocks noChangeShapeType="1"/>
          </p:cNvSpPr>
          <p:nvPr/>
        </p:nvSpPr>
        <p:spPr bwMode="auto">
          <a:xfrm flipH="1">
            <a:off x="3246577" y="6303820"/>
            <a:ext cx="4572000" cy="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1" name="Line 60"/>
          <p:cNvSpPr>
            <a:spLocks noChangeShapeType="1"/>
          </p:cNvSpPr>
          <p:nvPr/>
        </p:nvSpPr>
        <p:spPr bwMode="auto">
          <a:xfrm flipV="1">
            <a:off x="7818577" y="58466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2" name="Line 61"/>
          <p:cNvSpPr>
            <a:spLocks noChangeShapeType="1"/>
          </p:cNvSpPr>
          <p:nvPr/>
        </p:nvSpPr>
        <p:spPr bwMode="auto">
          <a:xfrm flipH="1">
            <a:off x="7818577" y="5846620"/>
            <a:ext cx="533400" cy="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3" name="Line 62"/>
          <p:cNvSpPr>
            <a:spLocks noChangeShapeType="1"/>
          </p:cNvSpPr>
          <p:nvPr/>
        </p:nvSpPr>
        <p:spPr bwMode="auto">
          <a:xfrm flipV="1">
            <a:off x="8351977" y="58466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4" name="Line 49"/>
          <p:cNvSpPr>
            <a:spLocks noChangeShapeType="1"/>
          </p:cNvSpPr>
          <p:nvPr/>
        </p:nvSpPr>
        <p:spPr bwMode="auto">
          <a:xfrm flipH="1">
            <a:off x="3246577" y="4475020"/>
            <a:ext cx="533400" cy="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5" name="Line 50"/>
          <p:cNvSpPr>
            <a:spLocks noChangeShapeType="1"/>
          </p:cNvSpPr>
          <p:nvPr/>
        </p:nvSpPr>
        <p:spPr bwMode="auto">
          <a:xfrm flipV="1">
            <a:off x="3779977" y="40178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6" name="Line 51"/>
          <p:cNvSpPr>
            <a:spLocks noChangeShapeType="1"/>
          </p:cNvSpPr>
          <p:nvPr/>
        </p:nvSpPr>
        <p:spPr bwMode="auto">
          <a:xfrm flipH="1">
            <a:off x="3779977" y="4017820"/>
            <a:ext cx="1219200" cy="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7" name="Line 52"/>
          <p:cNvSpPr>
            <a:spLocks noChangeShapeType="1"/>
          </p:cNvSpPr>
          <p:nvPr/>
        </p:nvSpPr>
        <p:spPr bwMode="auto">
          <a:xfrm flipV="1">
            <a:off x="4999177" y="40178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8" name="Line 68"/>
          <p:cNvSpPr>
            <a:spLocks noChangeShapeType="1"/>
          </p:cNvSpPr>
          <p:nvPr/>
        </p:nvSpPr>
        <p:spPr bwMode="auto">
          <a:xfrm flipH="1">
            <a:off x="4999177" y="4475020"/>
            <a:ext cx="3766132" cy="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89" name="Line 72"/>
          <p:cNvSpPr>
            <a:spLocks noChangeShapeType="1"/>
          </p:cNvSpPr>
          <p:nvPr/>
        </p:nvSpPr>
        <p:spPr bwMode="auto">
          <a:xfrm>
            <a:off x="3779977" y="4551220"/>
            <a:ext cx="0" cy="2057400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90" name="Text Box 107"/>
          <p:cNvSpPr txBox="1">
            <a:spLocks noChangeArrowheads="1"/>
          </p:cNvSpPr>
          <p:nvPr/>
        </p:nvSpPr>
        <p:spPr bwMode="auto">
          <a:xfrm>
            <a:off x="1722577" y="4017820"/>
            <a:ext cx="19050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总线请求</a:t>
            </a:r>
          </a:p>
        </p:txBody>
      </p:sp>
      <p:sp>
        <p:nvSpPr>
          <p:cNvPr id="1048891" name="Text Box 138"/>
          <p:cNvSpPr txBox="1">
            <a:spLocks noChangeArrowheads="1"/>
          </p:cNvSpPr>
          <p:nvPr/>
        </p:nvSpPr>
        <p:spPr bwMode="auto">
          <a:xfrm>
            <a:off x="315087" y="4087972"/>
            <a:ext cx="1447800" cy="52322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48892" name="Line 141"/>
          <p:cNvSpPr>
            <a:spLocks noChangeShapeType="1"/>
          </p:cNvSpPr>
          <p:nvPr/>
        </p:nvSpPr>
        <p:spPr bwMode="auto">
          <a:xfrm flipH="1">
            <a:off x="3246577" y="5084620"/>
            <a:ext cx="914400" cy="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93" name="Line 142"/>
          <p:cNvSpPr>
            <a:spLocks noChangeShapeType="1"/>
          </p:cNvSpPr>
          <p:nvPr/>
        </p:nvSpPr>
        <p:spPr bwMode="auto">
          <a:xfrm flipV="1">
            <a:off x="4160977" y="46274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94" name="Line 143"/>
          <p:cNvSpPr>
            <a:spLocks noChangeShapeType="1"/>
          </p:cNvSpPr>
          <p:nvPr/>
        </p:nvSpPr>
        <p:spPr bwMode="auto">
          <a:xfrm flipH="1">
            <a:off x="4160977" y="4627420"/>
            <a:ext cx="1219200" cy="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95" name="Line 144"/>
          <p:cNvSpPr>
            <a:spLocks noChangeShapeType="1"/>
          </p:cNvSpPr>
          <p:nvPr/>
        </p:nvSpPr>
        <p:spPr bwMode="auto">
          <a:xfrm flipV="1">
            <a:off x="5380177" y="4627420"/>
            <a:ext cx="0" cy="457200"/>
          </a:xfrm>
          <a:prstGeom prst="line"/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96" name="Line 145"/>
          <p:cNvSpPr>
            <a:spLocks noChangeShapeType="1"/>
          </p:cNvSpPr>
          <p:nvPr/>
        </p:nvSpPr>
        <p:spPr bwMode="auto">
          <a:xfrm flipH="1" flipV="1">
            <a:off x="5380176" y="5084619"/>
            <a:ext cx="3385123" cy="1911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97" name="Line 147"/>
          <p:cNvSpPr>
            <a:spLocks noChangeShapeType="1"/>
          </p:cNvSpPr>
          <p:nvPr/>
        </p:nvSpPr>
        <p:spPr bwMode="auto">
          <a:xfrm flipH="1" flipV="1">
            <a:off x="8047177" y="5694220"/>
            <a:ext cx="761999" cy="1268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898" name="Line 148"/>
          <p:cNvSpPr>
            <a:spLocks noChangeShapeType="1"/>
          </p:cNvSpPr>
          <p:nvPr/>
        </p:nvSpPr>
        <p:spPr bwMode="auto">
          <a:xfrm flipH="1">
            <a:off x="8351977" y="6303820"/>
            <a:ext cx="457199" cy="0"/>
          </a:xfrm>
          <a:prstGeom prst="line"/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6" name="Group 151"/>
          <p:cNvGrpSpPr/>
          <p:nvPr/>
        </p:nvGrpSpPr>
        <p:grpSpPr bwMode="auto">
          <a:xfrm>
            <a:off x="1341577" y="4246431"/>
            <a:ext cx="2209800" cy="476251"/>
            <a:chOff x="0" y="3120"/>
            <a:chExt cx="1392" cy="300"/>
          </a:xfrm>
        </p:grpSpPr>
        <p:sp>
          <p:nvSpPr>
            <p:cNvPr id="1048899" name="Line 46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/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900" name="Text Box 149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 (</a:t>
              </a:r>
              <a:r>
                <a:rPr altLang="en-US" b="1" sz="20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  </a:t>
              </a: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CPU)</a:t>
              </a:r>
            </a:p>
          </p:txBody>
        </p:sp>
        <p:sp>
          <p:nvSpPr>
            <p:cNvPr id="1048901" name="Line 150"/>
            <p:cNvSpPr>
              <a:spLocks noChangeShapeType="1"/>
            </p:cNvSpPr>
            <p:nvPr/>
          </p:nvSpPr>
          <p:spPr bwMode="auto">
            <a:xfrm>
              <a:off x="528" y="3315"/>
              <a:ext cx="192" cy="0"/>
            </a:xfrm>
            <a:prstGeom prst="line"/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8902" name="Text Box 152"/>
          <p:cNvSpPr txBox="1">
            <a:spLocks noChangeArrowheads="1"/>
          </p:cNvSpPr>
          <p:nvPr/>
        </p:nvSpPr>
        <p:spPr bwMode="auto">
          <a:xfrm>
            <a:off x="1722577" y="4703620"/>
            <a:ext cx="19050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总线批准</a:t>
            </a:r>
          </a:p>
        </p:txBody>
      </p:sp>
      <p:grpSp>
        <p:nvGrpSpPr>
          <p:cNvPr id="107" name="Group 153"/>
          <p:cNvGrpSpPr/>
          <p:nvPr/>
        </p:nvGrpSpPr>
        <p:grpSpPr bwMode="auto">
          <a:xfrm>
            <a:off x="1189177" y="4932231"/>
            <a:ext cx="2209800" cy="476251"/>
            <a:chOff x="0" y="3120"/>
            <a:chExt cx="1392" cy="300"/>
          </a:xfrm>
        </p:grpSpPr>
        <p:sp>
          <p:nvSpPr>
            <p:cNvPr id="1048903" name="Line 154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/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904" name="Text Box 155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  (CPU  </a:t>
              </a:r>
              <a:r>
                <a:rPr altLang="en-US" b="1" sz="20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048905" name="Line 156"/>
            <p:cNvSpPr>
              <a:spLocks noChangeShapeType="1"/>
            </p:cNvSpPr>
            <p:nvPr/>
          </p:nvSpPr>
          <p:spPr bwMode="auto">
            <a:xfrm>
              <a:off x="528" y="3317"/>
              <a:ext cx="192" cy="0"/>
            </a:xfrm>
            <a:prstGeom prst="line"/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8906" name="Text Box 157"/>
          <p:cNvSpPr txBox="1">
            <a:spLocks noChangeArrowheads="1"/>
          </p:cNvSpPr>
          <p:nvPr/>
        </p:nvSpPr>
        <p:spPr bwMode="auto">
          <a:xfrm>
            <a:off x="1722577" y="5389420"/>
            <a:ext cx="19050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主同步</a:t>
            </a:r>
          </a:p>
        </p:txBody>
      </p:sp>
      <p:grpSp>
        <p:nvGrpSpPr>
          <p:cNvPr id="108" name="Group 158"/>
          <p:cNvGrpSpPr/>
          <p:nvPr/>
        </p:nvGrpSpPr>
        <p:grpSpPr bwMode="auto">
          <a:xfrm>
            <a:off x="1265377" y="5618031"/>
            <a:ext cx="2209800" cy="476251"/>
            <a:chOff x="0" y="3120"/>
            <a:chExt cx="1392" cy="300"/>
          </a:xfrm>
        </p:grpSpPr>
        <p:sp>
          <p:nvSpPr>
            <p:cNvPr id="1048907" name="Line 159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/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908" name="Text Box 160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  (</a:t>
              </a:r>
              <a:r>
                <a:rPr altLang="en-US" b="1" sz="2000" lang="zh-CN">
                  <a:latin typeface="楷体" panose="02010609060101010101" pitchFamily="49" charset="-122"/>
                  <a:ea typeface="楷体" panose="02010609060101010101" pitchFamily="49" charset="-122"/>
                </a:rPr>
                <a:t>主   从</a:t>
              </a: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048909" name="Line 161"/>
            <p:cNvSpPr>
              <a:spLocks noChangeShapeType="1"/>
            </p:cNvSpPr>
            <p:nvPr/>
          </p:nvSpPr>
          <p:spPr bwMode="auto">
            <a:xfrm>
              <a:off x="489" y="3309"/>
              <a:ext cx="192" cy="0"/>
            </a:xfrm>
            <a:prstGeom prst="line"/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8910" name="Text Box 162"/>
          <p:cNvSpPr txBox="1">
            <a:spLocks noChangeArrowheads="1"/>
          </p:cNvSpPr>
          <p:nvPr/>
        </p:nvSpPr>
        <p:spPr bwMode="auto">
          <a:xfrm>
            <a:off x="1722577" y="6075220"/>
            <a:ext cx="19050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从同步</a:t>
            </a:r>
          </a:p>
        </p:txBody>
      </p:sp>
      <p:grpSp>
        <p:nvGrpSpPr>
          <p:cNvPr id="109" name="Group 163"/>
          <p:cNvGrpSpPr/>
          <p:nvPr/>
        </p:nvGrpSpPr>
        <p:grpSpPr bwMode="auto">
          <a:xfrm>
            <a:off x="1265377" y="6303831"/>
            <a:ext cx="2209800" cy="476251"/>
            <a:chOff x="0" y="3120"/>
            <a:chExt cx="1392" cy="300"/>
          </a:xfrm>
        </p:grpSpPr>
        <p:sp>
          <p:nvSpPr>
            <p:cNvPr id="1048911" name="Line 164"/>
            <p:cNvSpPr>
              <a:spLocks noChangeShapeType="1"/>
            </p:cNvSpPr>
            <p:nvPr/>
          </p:nvSpPr>
          <p:spPr bwMode="auto">
            <a:xfrm>
              <a:off x="1104" y="3120"/>
              <a:ext cx="0" cy="0"/>
            </a:xfrm>
            <a:prstGeom prst="line"/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912" name="Text Box 165"/>
            <p:cNvSpPr txBox="1">
              <a:spLocks noChangeArrowheads="1"/>
            </p:cNvSpPr>
            <p:nvPr/>
          </p:nvSpPr>
          <p:spPr bwMode="auto">
            <a:xfrm>
              <a:off x="0" y="3168"/>
              <a:ext cx="1392" cy="252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  (</a:t>
              </a:r>
              <a:r>
                <a:rPr altLang="en-US" b="1" sz="2000" lang="zh-CN">
                  <a:latin typeface="楷体" panose="02010609060101010101" pitchFamily="49" charset="-122"/>
                  <a:ea typeface="楷体" panose="02010609060101010101" pitchFamily="49" charset="-122"/>
                </a:rPr>
                <a:t>从   主</a:t>
              </a:r>
              <a:r>
                <a:rPr altLang="zh-CN" b="1" sz="2000" lang="en-US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</p:txBody>
        </p:sp>
        <p:sp>
          <p:nvSpPr>
            <p:cNvPr id="1048913" name="Line 166"/>
            <p:cNvSpPr>
              <a:spLocks noChangeShapeType="1"/>
            </p:cNvSpPr>
            <p:nvPr/>
          </p:nvSpPr>
          <p:spPr bwMode="auto">
            <a:xfrm>
              <a:off x="507" y="3312"/>
              <a:ext cx="192" cy="0"/>
            </a:xfrm>
            <a:prstGeom prst="line"/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p>
              <a:endParaRPr altLang="en-US" sz="20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8914" name="Line 167"/>
          <p:cNvSpPr>
            <a:spLocks noChangeShapeType="1"/>
          </p:cNvSpPr>
          <p:nvPr/>
        </p:nvSpPr>
        <p:spPr bwMode="auto">
          <a:xfrm>
            <a:off x="3779977" y="4246420"/>
            <a:ext cx="152400" cy="1524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15" name="Line 168"/>
          <p:cNvSpPr>
            <a:spLocks noChangeShapeType="1"/>
          </p:cNvSpPr>
          <p:nvPr/>
        </p:nvSpPr>
        <p:spPr bwMode="auto">
          <a:xfrm>
            <a:off x="3932377" y="4398820"/>
            <a:ext cx="76200" cy="3048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16" name="Line 169"/>
          <p:cNvSpPr>
            <a:spLocks noChangeShapeType="1"/>
          </p:cNvSpPr>
          <p:nvPr/>
        </p:nvSpPr>
        <p:spPr bwMode="auto">
          <a:xfrm>
            <a:off x="4008577" y="4703620"/>
            <a:ext cx="152400" cy="2286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17" name="Line 170"/>
          <p:cNvSpPr>
            <a:spLocks noChangeShapeType="1"/>
          </p:cNvSpPr>
          <p:nvPr/>
        </p:nvSpPr>
        <p:spPr bwMode="auto">
          <a:xfrm flipV="1">
            <a:off x="4237177" y="4779820"/>
            <a:ext cx="152400" cy="1524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18" name="Line 171"/>
          <p:cNvSpPr>
            <a:spLocks noChangeShapeType="1"/>
          </p:cNvSpPr>
          <p:nvPr/>
        </p:nvSpPr>
        <p:spPr bwMode="auto">
          <a:xfrm flipV="1">
            <a:off x="4389577" y="4322620"/>
            <a:ext cx="304800" cy="4572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19" name="Line 172"/>
          <p:cNvSpPr>
            <a:spLocks noChangeShapeType="1"/>
          </p:cNvSpPr>
          <p:nvPr/>
        </p:nvSpPr>
        <p:spPr bwMode="auto">
          <a:xfrm flipV="1">
            <a:off x="4694377" y="4170220"/>
            <a:ext cx="304800" cy="1524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0" name="Line 175"/>
          <p:cNvSpPr>
            <a:spLocks noChangeShapeType="1"/>
          </p:cNvSpPr>
          <p:nvPr/>
        </p:nvSpPr>
        <p:spPr bwMode="auto">
          <a:xfrm>
            <a:off x="4999177" y="4170220"/>
            <a:ext cx="152400" cy="2286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1" name="Line 176"/>
          <p:cNvSpPr>
            <a:spLocks noChangeShapeType="1"/>
          </p:cNvSpPr>
          <p:nvPr/>
        </p:nvSpPr>
        <p:spPr bwMode="auto">
          <a:xfrm>
            <a:off x="5151577" y="4398820"/>
            <a:ext cx="76200" cy="4572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2" name="Line 177"/>
          <p:cNvSpPr>
            <a:spLocks noChangeShapeType="1"/>
          </p:cNvSpPr>
          <p:nvPr/>
        </p:nvSpPr>
        <p:spPr bwMode="auto">
          <a:xfrm>
            <a:off x="5227777" y="4779820"/>
            <a:ext cx="152400" cy="2286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3" name="Line 179"/>
          <p:cNvSpPr>
            <a:spLocks noChangeShapeType="1"/>
          </p:cNvSpPr>
          <p:nvPr/>
        </p:nvSpPr>
        <p:spPr bwMode="auto">
          <a:xfrm>
            <a:off x="5151577" y="4475020"/>
            <a:ext cx="0" cy="609600"/>
          </a:xfrm>
          <a:prstGeom prst="line"/>
          <a:noFill/>
          <a:ln w="1270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4" name="Line 180"/>
          <p:cNvSpPr>
            <a:spLocks noChangeShapeType="1"/>
          </p:cNvSpPr>
          <p:nvPr/>
        </p:nvSpPr>
        <p:spPr bwMode="auto">
          <a:xfrm>
            <a:off x="5151577" y="5084620"/>
            <a:ext cx="228600" cy="3810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5" name="Line 181"/>
          <p:cNvSpPr>
            <a:spLocks noChangeShapeType="1"/>
          </p:cNvSpPr>
          <p:nvPr/>
        </p:nvSpPr>
        <p:spPr bwMode="auto">
          <a:xfrm flipH="1" flipV="1">
            <a:off x="7666177" y="5846620"/>
            <a:ext cx="152400" cy="2286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6" name="Line 182"/>
          <p:cNvSpPr>
            <a:spLocks noChangeShapeType="1"/>
          </p:cNvSpPr>
          <p:nvPr/>
        </p:nvSpPr>
        <p:spPr bwMode="auto">
          <a:xfrm flipV="1">
            <a:off x="7666177" y="5541820"/>
            <a:ext cx="76200" cy="3048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7" name="Line 183"/>
          <p:cNvSpPr>
            <a:spLocks noChangeShapeType="1"/>
          </p:cNvSpPr>
          <p:nvPr/>
        </p:nvSpPr>
        <p:spPr bwMode="auto">
          <a:xfrm flipV="1">
            <a:off x="7742377" y="5389420"/>
            <a:ext cx="304800" cy="1524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8" name="Line 184"/>
          <p:cNvSpPr>
            <a:spLocks noChangeShapeType="1"/>
          </p:cNvSpPr>
          <p:nvPr/>
        </p:nvSpPr>
        <p:spPr bwMode="auto">
          <a:xfrm>
            <a:off x="8047177" y="5389420"/>
            <a:ext cx="76200" cy="1524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29" name="Line 185"/>
          <p:cNvSpPr>
            <a:spLocks noChangeShapeType="1"/>
          </p:cNvSpPr>
          <p:nvPr/>
        </p:nvSpPr>
        <p:spPr bwMode="auto">
          <a:xfrm>
            <a:off x="8123377" y="5541820"/>
            <a:ext cx="76200" cy="3810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0" name="Line 186"/>
          <p:cNvSpPr>
            <a:spLocks noChangeShapeType="1"/>
          </p:cNvSpPr>
          <p:nvPr/>
        </p:nvSpPr>
        <p:spPr bwMode="auto">
          <a:xfrm>
            <a:off x="8199577" y="5922820"/>
            <a:ext cx="152400" cy="22860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1" name="Line 187"/>
          <p:cNvSpPr>
            <a:spLocks noChangeShapeType="1"/>
          </p:cNvSpPr>
          <p:nvPr/>
        </p:nvSpPr>
        <p:spPr bwMode="auto">
          <a:xfrm>
            <a:off x="4160977" y="5084620"/>
            <a:ext cx="0" cy="1524000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2" name="Line 188"/>
          <p:cNvSpPr>
            <a:spLocks noChangeShapeType="1"/>
          </p:cNvSpPr>
          <p:nvPr/>
        </p:nvSpPr>
        <p:spPr bwMode="auto">
          <a:xfrm>
            <a:off x="5380177" y="5770420"/>
            <a:ext cx="0" cy="1143000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3" name="Line 189"/>
          <p:cNvSpPr>
            <a:spLocks noChangeShapeType="1"/>
          </p:cNvSpPr>
          <p:nvPr/>
        </p:nvSpPr>
        <p:spPr bwMode="auto">
          <a:xfrm>
            <a:off x="8351977" y="6380020"/>
            <a:ext cx="0" cy="533400"/>
          </a:xfrm>
          <a:prstGeom prst="line"/>
          <a:noFill/>
          <a:ln w="28575">
            <a:solidFill>
              <a:srgbClr val="0563C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4" name="Text Box 190"/>
          <p:cNvSpPr txBox="1">
            <a:spLocks noChangeArrowheads="1"/>
          </p:cNvSpPr>
          <p:nvPr/>
        </p:nvSpPr>
        <p:spPr bwMode="auto">
          <a:xfrm>
            <a:off x="6065977" y="6227620"/>
            <a:ext cx="19050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总线周期</a:t>
            </a:r>
          </a:p>
        </p:txBody>
      </p:sp>
      <p:sp>
        <p:nvSpPr>
          <p:cNvPr id="1048935" name="Line 191"/>
          <p:cNvSpPr>
            <a:spLocks noChangeShapeType="1"/>
          </p:cNvSpPr>
          <p:nvPr/>
        </p:nvSpPr>
        <p:spPr bwMode="auto">
          <a:xfrm>
            <a:off x="7666177" y="6532420"/>
            <a:ext cx="685800" cy="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6" name="Line 192"/>
          <p:cNvSpPr>
            <a:spLocks noChangeShapeType="1"/>
          </p:cNvSpPr>
          <p:nvPr/>
        </p:nvSpPr>
        <p:spPr bwMode="auto">
          <a:xfrm>
            <a:off x="5380177" y="6532420"/>
            <a:ext cx="685800" cy="0"/>
          </a:xfrm>
          <a:prstGeom prst="line"/>
          <a:noFill/>
          <a:ln w="19050" cap="sq">
            <a:solidFill>
              <a:srgbClr val="0563C1"/>
            </a:solidFill>
            <a:round/>
            <a:head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7" name="Line 193"/>
          <p:cNvSpPr>
            <a:spLocks noChangeShapeType="1"/>
          </p:cNvSpPr>
          <p:nvPr/>
        </p:nvSpPr>
        <p:spPr bwMode="auto">
          <a:xfrm>
            <a:off x="3398977" y="6532420"/>
            <a:ext cx="381000" cy="0"/>
          </a:xfrm>
          <a:prstGeom prst="line"/>
          <a:noFill/>
          <a:ln w="19050" cap="sq">
            <a:solidFill>
              <a:srgbClr val="0563C1"/>
            </a:solidFill>
            <a:round/>
            <a:headEnd type="none" w="sm" len="sm"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8" name="Line 194"/>
          <p:cNvSpPr>
            <a:spLocks noChangeShapeType="1"/>
          </p:cNvSpPr>
          <p:nvPr/>
        </p:nvSpPr>
        <p:spPr bwMode="auto">
          <a:xfrm>
            <a:off x="5380177" y="6151420"/>
            <a:ext cx="533400" cy="0"/>
          </a:xfrm>
          <a:prstGeom prst="line"/>
          <a:noFill/>
          <a:ln w="19050" cap="sq">
            <a:solidFill>
              <a:srgbClr val="0563C1"/>
            </a:solidFill>
            <a:round/>
            <a:head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39" name="Text Box 195"/>
          <p:cNvSpPr txBox="1">
            <a:spLocks noChangeArrowheads="1"/>
          </p:cNvSpPr>
          <p:nvPr/>
        </p:nvSpPr>
        <p:spPr bwMode="auto">
          <a:xfrm>
            <a:off x="5761177" y="5846620"/>
            <a:ext cx="19050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总线传送</a:t>
            </a:r>
          </a:p>
        </p:txBody>
      </p:sp>
      <p:sp>
        <p:nvSpPr>
          <p:cNvPr id="1048940" name="Line 196"/>
          <p:cNvSpPr>
            <a:spLocks noChangeShapeType="1"/>
          </p:cNvSpPr>
          <p:nvPr/>
        </p:nvSpPr>
        <p:spPr bwMode="auto">
          <a:xfrm>
            <a:off x="7208977" y="6151420"/>
            <a:ext cx="533400" cy="0"/>
          </a:xfrm>
          <a:prstGeom prst="line"/>
          <a:noFill/>
          <a:ln w="19050" cap="sq">
            <a:solidFill>
              <a:srgbClr val="0563C1"/>
            </a:solidFill>
            <a:round/>
            <a:tail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41" name="Line 197"/>
          <p:cNvSpPr>
            <a:spLocks noChangeShapeType="1"/>
          </p:cNvSpPr>
          <p:nvPr/>
        </p:nvSpPr>
        <p:spPr bwMode="auto">
          <a:xfrm>
            <a:off x="4237177" y="6532420"/>
            <a:ext cx="533400" cy="0"/>
          </a:xfrm>
          <a:prstGeom prst="line"/>
          <a:noFill/>
          <a:ln w="19050" cap="sq">
            <a:solidFill>
              <a:srgbClr val="0563C1"/>
            </a:solidFill>
            <a:round/>
            <a:headEnd type="triangle" w="med" len="med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42" name="Text Box 198"/>
          <p:cNvSpPr txBox="1">
            <a:spLocks noChangeArrowheads="1"/>
          </p:cNvSpPr>
          <p:nvPr/>
        </p:nvSpPr>
        <p:spPr bwMode="auto">
          <a:xfrm>
            <a:off x="2865577" y="6532420"/>
            <a:ext cx="24384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dirty="0" sz="2000" lang="zh-CN">
                <a:latin typeface="楷体" panose="02010609060101010101" pitchFamily="49" charset="-122"/>
                <a:ea typeface="楷体" panose="02010609060101010101" pitchFamily="49" charset="-122"/>
              </a:rPr>
              <a:t>（时间可变）</a:t>
            </a:r>
          </a:p>
        </p:txBody>
      </p:sp>
      <p:sp>
        <p:nvSpPr>
          <p:cNvPr id="1048943" name="Text Box 199"/>
          <p:cNvSpPr txBox="1">
            <a:spLocks noChangeArrowheads="1"/>
          </p:cNvSpPr>
          <p:nvPr/>
        </p:nvSpPr>
        <p:spPr bwMode="auto">
          <a:xfrm>
            <a:off x="5837377" y="6532420"/>
            <a:ext cx="23622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（时间可变）</a:t>
            </a:r>
          </a:p>
        </p:txBody>
      </p:sp>
      <p:sp>
        <p:nvSpPr>
          <p:cNvPr id="1048944" name="Line 200"/>
          <p:cNvSpPr>
            <a:spLocks noChangeShapeType="1"/>
          </p:cNvSpPr>
          <p:nvPr/>
        </p:nvSpPr>
        <p:spPr bwMode="auto">
          <a:xfrm flipV="1">
            <a:off x="5380177" y="4246420"/>
            <a:ext cx="685800" cy="533400"/>
          </a:xfrm>
          <a:prstGeom prst="line"/>
          <a:noFill/>
          <a:ln w="12700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/>
          <a:p>
            <a:endParaRPr altLang="en-US" sz="20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45" name="Text Box 201"/>
          <p:cNvSpPr txBox="1">
            <a:spLocks noChangeArrowheads="1"/>
          </p:cNvSpPr>
          <p:nvPr/>
        </p:nvSpPr>
        <p:spPr bwMode="auto">
          <a:xfrm>
            <a:off x="5913577" y="3941620"/>
            <a:ext cx="2133600" cy="40011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000" 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sz="2000" lang="zh-CN">
                <a:latin typeface="楷体" panose="02010609060101010101" pitchFamily="49" charset="-122"/>
                <a:ea typeface="楷体" panose="02010609060101010101" pitchFamily="49" charset="-122"/>
              </a:rPr>
              <a:t>总线权切换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7"/>
                                        <p:tgtEl>
                                          <p:spTgt spid="104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7"/>
                                        <p:tgtEl>
                                          <p:spTgt spid="104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500"/>
                            </p:stCondLst>
                            <p:childTnLst>
                              <p:par>
                                <p:cTn fill="hold" id="1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1"/>
                                        <p:tgtEl>
                                          <p:spTgt spid="104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6"/>
                                        <p:tgtEl>
                                          <p:spTgt spid="104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8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0"/>
                                        <p:tgtEl>
                                          <p:spTgt spid="1048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5"/>
                                        <p:tgtEl>
                                          <p:spTgt spid="10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7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9"/>
                                        <p:tgtEl>
                                          <p:spTgt spid="1048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4"/>
                                        <p:tgtEl>
                                          <p:spTgt spid="104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9"/>
                                        <p:tgtEl>
                                          <p:spTgt spid="1048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54"/>
                                        <p:tgtEl>
                                          <p:spTgt spid="10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9"/>
                                        <p:tgtEl>
                                          <p:spTgt spid="1048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4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500"/>
                            </p:stCondLst>
                            <p:childTnLst>
                              <p:par>
                                <p:cTn fill="hold" id="66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68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1000"/>
                            </p:stCondLst>
                            <p:childTnLst>
                              <p:par>
                                <p:cTn fill="hold" id="7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2"/>
                                        <p:tgtEl>
                                          <p:spTgt spid="104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7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>
                      <p:stCondLst>
                        <p:cond delay="indefinite"/>
                      </p:stCondLst>
                      <p:childTnLst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82"/>
                                        <p:tgtEl>
                                          <p:spTgt spid="104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id="8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87"/>
                                        <p:tgtEl>
                                          <p:spTgt spid="10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8">
                            <p:stCondLst>
                              <p:cond delay="500"/>
                            </p:stCondLst>
                            <p:childTnLst>
                              <p:par>
                                <p:cTn fill="hold" id="8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91"/>
                                        <p:tgtEl>
                                          <p:spTgt spid="10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2">
                            <p:stCondLst>
                              <p:cond delay="1000"/>
                            </p:stCondLst>
                            <p:childTnLst>
                              <p:par>
                                <p:cTn fill="hold" id="93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95"/>
                                        <p:tgtEl>
                                          <p:spTgt spid="10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6">
                            <p:stCondLst>
                              <p:cond delay="1500"/>
                            </p:stCondLst>
                            <p:childTnLst>
                              <p:par>
                                <p:cTn fill="hold" id="9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99"/>
                                        <p:tgtEl>
                                          <p:spTgt spid="10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0">
                            <p:stCondLst>
                              <p:cond delay="2000"/>
                            </p:stCondLst>
                            <p:childTnLst>
                              <p:par>
                                <p:cTn fill="hold" id="101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03"/>
                                        <p:tgtEl>
                                          <p:spTgt spid="104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4">
                            <p:stCondLst>
                              <p:cond delay="2500"/>
                            </p:stCondLst>
                            <p:childTnLst>
                              <p:par>
                                <p:cTn fill="hold" id="10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07"/>
                                        <p:tgtEl>
                                          <p:spTgt spid="10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8">
                      <p:stCondLst>
                        <p:cond delay="indefinite"/>
                      </p:stCondLst>
                      <p:childTnLst>
                        <p:par>
                          <p:cTn fill="hold" id="109">
                            <p:stCondLst>
                              <p:cond delay="0"/>
                            </p:stCondLst>
                            <p:childTnLst>
                              <p:par>
                                <p:cTn fill="hold" id="1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12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3">
                      <p:stCondLst>
                        <p:cond delay="indefinite"/>
                      </p:stCondLst>
                      <p:childTnLst>
                        <p:par>
                          <p:cTn fill="hold" id="114">
                            <p:stCondLst>
                              <p:cond delay="0"/>
                            </p:stCondLst>
                            <p:childTnLst>
                              <p:par>
                                <p:cTn fill="hold" id="11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17"/>
                                        <p:tgtEl>
                                          <p:spTgt spid="10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8">
                            <p:stCondLst>
                              <p:cond delay="500"/>
                            </p:stCondLst>
                            <p:childTnLst>
                              <p:par>
                                <p:cTn fill="hold" id="11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1"/>
                                        <p:tgtEl>
                                          <p:spTgt spid="10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2">
                            <p:stCondLst>
                              <p:cond delay="1000"/>
                            </p:stCondLst>
                            <p:childTnLst>
                              <p:par>
                                <p:cTn fill="hold" id="12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5"/>
                                        <p:tgtEl>
                                          <p:spTgt spid="104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6">
                            <p:stCondLst>
                              <p:cond delay="1500"/>
                            </p:stCondLst>
                            <p:childTnLst>
                              <p:par>
                                <p:cTn fill="hold" id="127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29"/>
                                        <p:tgtEl>
                                          <p:spTgt spid="104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0">
                            <p:stCondLst>
                              <p:cond delay="2000"/>
                            </p:stCondLst>
                            <p:childTnLst>
                              <p:par>
                                <p:cTn fill="hold" id="131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33"/>
                                        <p:tgtEl>
                                          <p:spTgt spid="10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4">
                      <p:stCondLst>
                        <p:cond delay="indefinite"/>
                      </p:stCondLst>
                      <p:childTnLst>
                        <p:par>
                          <p:cTn fill="hold" id="135">
                            <p:stCondLst>
                              <p:cond delay="0"/>
                            </p:stCondLst>
                            <p:childTnLst>
                              <p:par>
                                <p:cTn fill="hold" id="136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38"/>
                                        <p:tgtEl>
                                          <p:spTgt spid="10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9">
                            <p:stCondLst>
                              <p:cond delay="500"/>
                            </p:stCondLst>
                            <p:childTnLst>
                              <p:par>
                                <p:cTn fill="hold" id="14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42"/>
                                        <p:tgtEl>
                                          <p:spTgt spid="10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3">
                            <p:stCondLst>
                              <p:cond delay="1000"/>
                            </p:stCondLst>
                            <p:childTnLst>
                              <p:par>
                                <p:cTn fill="hold" id="144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46"/>
                                        <p:tgtEl>
                                          <p:spTgt spid="10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7">
                            <p:stCondLst>
                              <p:cond delay="1500"/>
                            </p:stCondLst>
                            <p:childTnLst>
                              <p:par>
                                <p:cTn fill="hold" id="148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50"/>
                                        <p:tgtEl>
                                          <p:spTgt spid="104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1">
                            <p:stCondLst>
                              <p:cond delay="2000"/>
                            </p:stCondLst>
                            <p:childTnLst>
                              <p:par>
                                <p:cTn fill="hold" id="15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4"/>
                                        <p:tgtEl>
                                          <p:spTgt spid="104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5">
                      <p:stCondLst>
                        <p:cond delay="indefinite"/>
                      </p:stCondLst>
                      <p:childTnLst>
                        <p:par>
                          <p:cTn fill="hold" id="156">
                            <p:stCondLst>
                              <p:cond delay="0"/>
                            </p:stCondLst>
                            <p:childTnLst>
                              <p:par>
                                <p:cTn fill="hold" id="15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9"/>
                                        <p:tgtEl>
                                          <p:spTgt spid="104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61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3"/>
                                        <p:tgtEl>
                                          <p:spTgt spid="104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4">
                      <p:stCondLst>
                        <p:cond delay="indefinite"/>
                      </p:stCondLst>
                      <p:childTnLst>
                        <p:par>
                          <p:cTn fill="hold" id="16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6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8"/>
                                        <p:tgtEl>
                                          <p:spTgt spid="1048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9">
                      <p:stCondLst>
                        <p:cond delay="indefinite"/>
                      </p:stCondLst>
                      <p:childTnLst>
                        <p:par>
                          <p:cTn fill="hold" id="170">
                            <p:stCondLst>
                              <p:cond delay="0"/>
                            </p:stCondLst>
                            <p:childTnLst>
                              <p:par>
                                <p:cTn fill="hold" id="171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73"/>
                                        <p:tgtEl>
                                          <p:spTgt spid="10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4">
                            <p:stCondLst>
                              <p:cond delay="500"/>
                            </p:stCondLst>
                            <p:childTnLst>
                              <p:par>
                                <p:cTn fill="hold" id="175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77"/>
                                        <p:tgtEl>
                                          <p:spTgt spid="104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8">
                            <p:stCondLst>
                              <p:cond delay="1000"/>
                            </p:stCondLst>
                            <p:childTnLst>
                              <p:par>
                                <p:cTn fill="hold" id="17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81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2">
                            <p:stCondLst>
                              <p:cond delay="1500"/>
                            </p:stCondLst>
                            <p:childTnLst>
                              <p:par>
                                <p:cTn fill="hold" id="183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85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6">
                            <p:stCondLst>
                              <p:cond delay="2000"/>
                            </p:stCondLst>
                            <p:childTnLst>
                              <p:par>
                                <p:cTn fill="hold" id="18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89"/>
                                        <p:tgtEl>
                                          <p:spTgt spid="10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0">
                      <p:stCondLst>
                        <p:cond delay="indefinite"/>
                      </p:stCondLst>
                      <p:childTnLst>
                        <p:par>
                          <p:cTn fill="hold" id="191">
                            <p:stCondLst>
                              <p:cond delay="0"/>
                            </p:stCondLst>
                            <p:childTnLst>
                              <p:par>
                                <p:cTn fill="hold" id="19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94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5">
                      <p:stCondLst>
                        <p:cond delay="indefinite"/>
                      </p:stCondLst>
                      <p:childTnLst>
                        <p:par>
                          <p:cTn fill="hold" id="196">
                            <p:stCondLst>
                              <p:cond delay="0"/>
                            </p:stCondLst>
                            <p:childTnLst>
                              <p:par>
                                <p:cTn fill="hold" id="197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99"/>
                                        <p:tgtEl>
                                          <p:spTgt spid="104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0">
                      <p:stCondLst>
                        <p:cond delay="indefinite"/>
                      </p:stCondLst>
                      <p:childTnLst>
                        <p:par>
                          <p:cTn fill="hold" id="20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2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04"/>
                                        <p:tgtEl>
                                          <p:spTgt spid="1048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5">
                            <p:stCondLst>
                              <p:cond delay="500"/>
                            </p:stCondLst>
                            <p:childTnLst>
                              <p:par>
                                <p:cTn fill="hold" id="206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208"/>
                                        <p:tgtEl>
                                          <p:spTgt spid="104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9">
                            <p:stCondLst>
                              <p:cond delay="1000"/>
                            </p:stCondLst>
                            <p:childTnLst>
                              <p:par>
                                <p:cTn fill="hold" id="21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12"/>
                                        <p:tgtEl>
                                          <p:spTgt spid="10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3">
                      <p:stCondLst>
                        <p:cond delay="indefinite"/>
                      </p:stCondLst>
                      <p:childTnLst>
                        <p:par>
                          <p:cTn fill="hold" id="2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17"/>
                                        <p:tgtEl>
                                          <p:spTgt spid="104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8">
                      <p:stCondLst>
                        <p:cond delay="indefinite"/>
                      </p:stCondLst>
                      <p:childTnLst>
                        <p:par>
                          <p:cTn fill="hold" id="219">
                            <p:stCondLst>
                              <p:cond delay="0"/>
                            </p:stCondLst>
                            <p:childTnLst>
                              <p:par>
                                <p:cTn fill="hold" id="2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2"/>
                                        <p:tgtEl>
                                          <p:spTgt spid="10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3">
                            <p:stCondLst>
                              <p:cond delay="500"/>
                            </p:stCondLst>
                            <p:childTnLst>
                              <p:par>
                                <p:cTn fill="hold" id="224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26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7">
                            <p:stCondLst>
                              <p:cond delay="1000"/>
                            </p:stCondLst>
                            <p:childTnLst>
                              <p:par>
                                <p:cTn fill="hold" id="22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30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1">
                      <p:stCondLst>
                        <p:cond delay="indefinite"/>
                      </p:stCondLst>
                      <p:childTnLst>
                        <p:par>
                          <p:cTn fill="hold" id="232">
                            <p:stCondLst>
                              <p:cond delay="0"/>
                            </p:stCondLst>
                            <p:childTnLst>
                              <p:par>
                                <p:cTn fill="hold" id="23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3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6">
                      <p:stCondLst>
                        <p:cond delay="indefinite"/>
                      </p:stCondLst>
                      <p:childTnLst>
                        <p:par>
                          <p:cTn fill="hold" id="237">
                            <p:stCondLst>
                              <p:cond delay="0"/>
                            </p:stCondLst>
                            <p:childTnLst>
                              <p:par>
                                <p:cTn fill="hold" id="23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40"/>
                                        <p:tgtEl>
                                          <p:spTgt spid="104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1">
                            <p:stCondLst>
                              <p:cond delay="500"/>
                            </p:stCondLst>
                            <p:childTnLst>
                              <p:par>
                                <p:cTn fill="hold" id="24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44"/>
                                        <p:tgtEl>
                                          <p:spTgt spid="104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5">
                            <p:stCondLst>
                              <p:cond delay="1000"/>
                            </p:stCondLst>
                            <p:childTnLst>
                              <p:par>
                                <p:cTn fill="hold" id="246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48"/>
                                        <p:tgtEl>
                                          <p:spTgt spid="104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9">
                            <p:stCondLst>
                              <p:cond delay="1500"/>
                            </p:stCondLst>
                            <p:childTnLst>
                              <p:par>
                                <p:cTn fill="hold" id="25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52"/>
                                        <p:tgtEl>
                                          <p:spTgt spid="10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3">
                            <p:stCondLst>
                              <p:cond delay="2000"/>
                            </p:stCondLst>
                            <p:childTnLst>
                              <p:par>
                                <p:cTn fill="hold" id="254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56"/>
                                        <p:tgtEl>
                                          <p:spTgt spid="10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7">
                      <p:stCondLst>
                        <p:cond delay="indefinite"/>
                      </p:stCondLst>
                      <p:childTnLst>
                        <p:par>
                          <p:cTn fill="hold" id="258">
                            <p:stCondLst>
                              <p:cond delay="0"/>
                            </p:stCondLst>
                            <p:childTnLst>
                              <p:par>
                                <p:cTn fill="hold" id="25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61"/>
                                        <p:tgtEl>
                                          <p:spTgt spid="104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2">
                            <p:stCondLst>
                              <p:cond delay="500"/>
                            </p:stCondLst>
                            <p:childTnLst>
                              <p:par>
                                <p:cTn fill="hold" id="263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65"/>
                                        <p:tgtEl>
                                          <p:spTgt spid="104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6">
                            <p:stCondLst>
                              <p:cond delay="1000"/>
                            </p:stCondLst>
                            <p:childTnLst>
                              <p:par>
                                <p:cTn fill="hold" id="267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69"/>
                                        <p:tgtEl>
                                          <p:spTgt spid="104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0">
                            <p:stCondLst>
                              <p:cond delay="1500"/>
                            </p:stCondLst>
                            <p:childTnLst>
                              <p:par>
                                <p:cTn fill="hold" id="27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73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4">
                            <p:stCondLst>
                              <p:cond delay="2000"/>
                            </p:stCondLst>
                            <p:childTnLst>
                              <p:par>
                                <p:cTn fill="hold" id="27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7"/>
                                        <p:tgtEl>
                                          <p:spTgt spid="104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8">
                      <p:stCondLst>
                        <p:cond delay="indefinite"/>
                      </p:stCondLst>
                      <p:childTnLst>
                        <p:par>
                          <p:cTn fill="hold" id="279">
                            <p:stCondLst>
                              <p:cond delay="0"/>
                            </p:stCondLst>
                            <p:childTnLst>
                              <p:par>
                                <p:cTn fill="hold" id="280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82"/>
                                        <p:tgtEl>
                                          <p:spTgt spid="10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3">
                      <p:stCondLst>
                        <p:cond delay="indefinite"/>
                      </p:stCondLst>
                      <p:childTnLst>
                        <p:par>
                          <p:cTn fill="hold" id="28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87"/>
                                        <p:tgtEl>
                                          <p:spTgt spid="1048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8">
                            <p:stCondLst>
                              <p:cond delay="500"/>
                            </p:stCondLst>
                            <p:childTnLst>
                              <p:par>
                                <p:cTn fill="hold" id="289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291"/>
                                        <p:tgtEl>
                                          <p:spTgt spid="104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2">
                            <p:stCondLst>
                              <p:cond delay="1000"/>
                            </p:stCondLst>
                            <p:childTnLst>
                              <p:par>
                                <p:cTn fill="hold" id="29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95"/>
                                        <p:tgtEl>
                                          <p:spTgt spid="10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6">
                      <p:stCondLst>
                        <p:cond delay="indefinite"/>
                      </p:stCondLst>
                      <p:childTnLst>
                        <p:par>
                          <p:cTn fill="hold" id="29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8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00"/>
                                        <p:tgtEl>
                                          <p:spTgt spid="1048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1">
                      <p:stCondLst>
                        <p:cond delay="indefinite"/>
                      </p:stCondLst>
                      <p:childTnLst>
                        <p:par>
                          <p:cTn fill="hold" id="302">
                            <p:stCondLst>
                              <p:cond delay="0"/>
                            </p:stCondLst>
                            <p:childTnLst>
                              <p:par>
                                <p:cTn fill="hold" id="303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05"/>
                                        <p:tgtEl>
                                          <p:spTgt spid="10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6">
                            <p:stCondLst>
                              <p:cond delay="500"/>
                            </p:stCondLst>
                            <p:childTnLst>
                              <p:par>
                                <p:cTn fill="hold" id="307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09"/>
                                        <p:tgtEl>
                                          <p:spTgt spid="10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0">
                            <p:stCondLst>
                              <p:cond delay="1000"/>
                            </p:stCondLst>
                            <p:childTnLst>
                              <p:par>
                                <p:cTn fill="hold" id="311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13"/>
                                        <p:tgtEl>
                                          <p:spTgt spid="104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4">
                            <p:stCondLst>
                              <p:cond delay="1500"/>
                            </p:stCondLst>
                            <p:childTnLst>
                              <p:par>
                                <p:cTn fill="hold" id="315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317"/>
                                        <p:tgtEl>
                                          <p:spTgt spid="10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8">
                      <p:stCondLst>
                        <p:cond delay="indefinite"/>
                      </p:stCondLst>
                      <p:childTnLst>
                        <p:par>
                          <p:cTn fill="hold" id="3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22"/>
                                        <p:tgtEl>
                                          <p:spTgt spid="104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5" grpId="0" build="p"/>
      <p:bldP spid="1048826" grpId="0"/>
      <p:bldP spid="1048830" grpId="0" build="p" advAuto="0"/>
      <p:bldP spid="1048831" grpId="0" build="p" advAuto="0"/>
      <p:bldP spid="1048890" grpId="0" build="p"/>
      <p:bldP spid="1048891" grpId="0"/>
      <p:bldP spid="1048902" grpId="0" build="p"/>
      <p:bldP spid="1048906" grpId="0" build="p"/>
      <p:bldP spid="1048910" grpId="0" build="p"/>
      <p:bldP spid="1048934" grpId="0" build="p"/>
      <p:bldP spid="1048939" grpId="0" build="p"/>
      <p:bldP spid="1048942" grpId="0" build="p"/>
      <p:bldP spid="1048943" grpId="0" build="p"/>
      <p:bldP spid="1048945" grpId="0" build="p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949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50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951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3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9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9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9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9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14</a:t>
            </a:fld>
            <a:endParaRPr altLang="en-US" lang="zh-CN"/>
          </a:p>
        </p:txBody>
      </p:sp>
      <p:sp>
        <p:nvSpPr>
          <p:cNvPr id="1048955" name="Text Box 5"/>
          <p:cNvSpPr txBox="1"/>
          <p:nvPr/>
        </p:nvSpPr>
        <p:spPr>
          <a:xfrm>
            <a:off x="179906" y="819452"/>
            <a:ext cx="8839992" cy="5194307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）扩展同步总线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以时钟周期为时序基础，允许总线周期中的时钟数可变。</a:t>
            </a:r>
          </a:p>
          <a:p>
            <a:pPr>
              <a:lnSpc>
                <a:spcPct val="120000"/>
              </a:lnSpc>
            </a:pP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注意几个“周期”概念：</a:t>
            </a: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时钟周期：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一步操作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一次内部数据通路传送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时间。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总线周期：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经过总线的一次数据传送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时间。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     通常包含若干时钟周期。</a:t>
            </a: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    （模型机的一个总线周期只包含一个时钟周期。）</a:t>
            </a: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工作周期：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指令周期中的一个操作阶段。</a:t>
            </a: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     可包含多个总线周期。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7"/>
                                        <p:tgtEl>
                                          <p:spTgt spid="1048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959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60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961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4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1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96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96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96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15</a:t>
            </a:fld>
            <a:endParaRPr altLang="en-US" lang="zh-CN"/>
          </a:p>
        </p:txBody>
      </p:sp>
      <p:sp>
        <p:nvSpPr>
          <p:cNvPr id="1048965" name="Text Box 5"/>
          <p:cNvSpPr txBox="1"/>
          <p:nvPr/>
        </p:nvSpPr>
        <p:spPr>
          <a:xfrm>
            <a:off x="179906" y="1613773"/>
            <a:ext cx="8839992" cy="4460241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）并行总线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同时传送各位信息。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）串行总线</a:t>
            </a:r>
            <a:endParaRPr altLang="zh-CN" b="1" dirty="0" sz="2800" 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分时逐位传送各位信息。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altLang="zh-CN" b="1" dirty="0" sz="2800" 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：同步、并行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外总线：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异步、并行、串行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系统总线：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同步、异步、扩展同步、并行</a:t>
            </a:r>
          </a:p>
        </p:txBody>
      </p:sp>
      <p:sp>
        <p:nvSpPr>
          <p:cNvPr id="1048966" name="Text Box 5"/>
          <p:cNvSpPr txBox="1"/>
          <p:nvPr/>
        </p:nvSpPr>
        <p:spPr>
          <a:xfrm>
            <a:off x="41366" y="930265"/>
            <a:ext cx="8839992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按数据传送格式划分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65" grpId="0" build="p"/>
      <p:bldP spid="104896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970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71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972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5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3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9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9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97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16</a:t>
            </a:fld>
            <a:endParaRPr altLang="en-US" lang="zh-CN"/>
          </a:p>
        </p:txBody>
      </p:sp>
      <p:sp>
        <p:nvSpPr>
          <p:cNvPr id="1048976" name="Text Box 5"/>
          <p:cNvSpPr txBox="1"/>
          <p:nvPr/>
        </p:nvSpPr>
        <p:spPr>
          <a:xfrm>
            <a:off x="179906" y="1308985"/>
            <a:ext cx="8701452" cy="337380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）什么是总线标准</a:t>
            </a:r>
            <a:endParaRPr altLang="zh-CN" b="1" dirty="0" sz="2800" 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对总线信号组成、信号引脚含义、信号电平等作统</a:t>
            </a:r>
            <a:b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一规定。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）为何制定总线标准</a:t>
            </a:r>
            <a:endParaRPr altLang="zh-CN" b="1" dirty="0" sz="2800" 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便于灵活组成系统。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）系统总线信号组成</a:t>
            </a:r>
            <a:endParaRPr altLang="zh-CN" b="1" dirty="0" sz="2800" 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77" name="Text Box 5"/>
          <p:cNvSpPr txBox="1"/>
          <p:nvPr/>
        </p:nvSpPr>
        <p:spPr>
          <a:xfrm>
            <a:off x="41366" y="837905"/>
            <a:ext cx="8839992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、总线标准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78" name="Text Box 21"/>
          <p:cNvSpPr txBox="1">
            <a:spLocks noChangeArrowheads="1"/>
          </p:cNvSpPr>
          <p:nvPr/>
        </p:nvSpPr>
        <p:spPr bwMode="auto">
          <a:xfrm>
            <a:off x="1944056" y="4824303"/>
            <a:ext cx="2572530" cy="954107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电源、地址、</a:t>
            </a:r>
            <a:b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数据、控制</a:t>
            </a:r>
          </a:p>
        </p:txBody>
      </p:sp>
      <p:sp>
        <p:nvSpPr>
          <p:cNvPr id="1048979" name="Text Box 23"/>
          <p:cNvSpPr txBox="1">
            <a:spLocks noChangeArrowheads="1"/>
          </p:cNvSpPr>
          <p:nvPr/>
        </p:nvSpPr>
        <p:spPr bwMode="auto">
          <a:xfrm>
            <a:off x="4292402" y="4109221"/>
            <a:ext cx="4713442" cy="519113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时序：时钟、定时、应答</a:t>
            </a:r>
          </a:p>
        </p:txBody>
      </p:sp>
      <p:sp>
        <p:nvSpPr>
          <p:cNvPr id="1048980" name="AutoShape 27"/>
          <p:cNvSpPr/>
          <p:nvPr/>
        </p:nvSpPr>
        <p:spPr bwMode="auto">
          <a:xfrm>
            <a:off x="4063802" y="4337821"/>
            <a:ext cx="196393" cy="1905000"/>
          </a:xfrm>
          <a:prstGeom prst="leftBrace">
            <a:avLst>
              <a:gd name="adj1" fmla="val 69329"/>
              <a:gd name="adj2" fmla="val 50000"/>
            </a:avLst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 anchor="ctr" wrap="none"/>
          <a:p>
            <a:pPr eaLnBrk="0" hangingPunct="0"/>
            <a:endParaRPr altLang="zh-CN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981" name="Text Box 28"/>
          <p:cNvSpPr txBox="1">
            <a:spLocks noChangeArrowheads="1"/>
          </p:cNvSpPr>
          <p:nvPr/>
        </p:nvSpPr>
        <p:spPr bwMode="auto">
          <a:xfrm>
            <a:off x="4292402" y="4566421"/>
            <a:ext cx="4713442" cy="519113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数传控制：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写、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IO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</a:p>
        </p:txBody>
      </p:sp>
      <p:sp>
        <p:nvSpPr>
          <p:cNvPr id="1048982" name="Text Box 29"/>
          <p:cNvSpPr txBox="1">
            <a:spLocks noChangeArrowheads="1"/>
          </p:cNvSpPr>
          <p:nvPr/>
        </p:nvSpPr>
        <p:spPr bwMode="auto">
          <a:xfrm>
            <a:off x="4292402" y="5023621"/>
            <a:ext cx="4713442" cy="519113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中断请求、响应</a:t>
            </a:r>
          </a:p>
        </p:txBody>
      </p:sp>
      <p:sp>
        <p:nvSpPr>
          <p:cNvPr id="1048983" name="Text Box 30"/>
          <p:cNvSpPr txBox="1">
            <a:spLocks noChangeArrowheads="1"/>
          </p:cNvSpPr>
          <p:nvPr/>
        </p:nvSpPr>
        <p:spPr bwMode="auto">
          <a:xfrm>
            <a:off x="4292402" y="5480821"/>
            <a:ext cx="4713442" cy="519113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总线请求、响应</a:t>
            </a:r>
          </a:p>
        </p:txBody>
      </p:sp>
      <p:sp>
        <p:nvSpPr>
          <p:cNvPr id="1048984" name="Text Box 31"/>
          <p:cNvSpPr txBox="1">
            <a:spLocks noChangeArrowheads="1"/>
          </p:cNvSpPr>
          <p:nvPr/>
        </p:nvSpPr>
        <p:spPr bwMode="auto">
          <a:xfrm>
            <a:off x="4292402" y="5938021"/>
            <a:ext cx="4713442" cy="519113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复位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37"/>
                                        <p:tgtEl>
                                          <p:spTgt spid="104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47"/>
                                        <p:tgtEl>
                                          <p:spTgt spid="104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52"/>
                                        <p:tgtEl>
                                          <p:spTgt spid="104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57"/>
                                        <p:tgtEl>
                                          <p:spTgt spid="10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62"/>
                                        <p:tgtEl>
                                          <p:spTgt spid="104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67"/>
                                        <p:tgtEl>
                                          <p:spTgt spid="104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6" grpId="0" build="p"/>
      <p:bldP spid="1048977" grpId="0" build="p"/>
      <p:bldP spid="1048978" grpId="0"/>
      <p:bldP spid="1048979" grpId="0"/>
      <p:bldP spid="1048980" grpId="0" animBg="1"/>
      <p:bldP spid="1048981" grpId="0"/>
      <p:bldP spid="1048982" grpId="0"/>
      <p:bldP spid="1048983" grpId="0"/>
      <p:bldP spid="10489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988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89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99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6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5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9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9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99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17</a:t>
            </a:fld>
            <a:endParaRPr altLang="en-US" lang="zh-CN"/>
          </a:p>
        </p:txBody>
      </p:sp>
      <p:sp>
        <p:nvSpPr>
          <p:cNvPr id="1048994" name="Text Box 5"/>
          <p:cNvSpPr txBox="1"/>
          <p:nvPr/>
        </p:nvSpPr>
        <p:spPr>
          <a:xfrm>
            <a:off x="179906" y="1419817"/>
            <a:ext cx="8839992" cy="50063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连接到总线上的模块有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主动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被动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两种形态，为了解决竞争总线控制权，必须有总线仲裁部件，以某种规则选择一个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主设备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作为总线的控制者。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多个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主设备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提出总线控制请求时，一般采用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公平策略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进行仲裁。 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按照总线仲裁电路的位置不同，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仲裁方式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分为：</a:t>
            </a: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集中式仲裁；</a:t>
            </a: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分布（散）式仲裁；</a:t>
            </a:r>
          </a:p>
        </p:txBody>
      </p:sp>
      <p:sp>
        <p:nvSpPr>
          <p:cNvPr id="1048995" name="Text Box 5"/>
          <p:cNvSpPr txBox="1"/>
          <p:nvPr/>
        </p:nvSpPr>
        <p:spPr>
          <a:xfrm>
            <a:off x="-69466" y="856377"/>
            <a:ext cx="8839992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（附）总线的仲裁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4" grpId="0" build="p"/>
      <p:bldP spid="10489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999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9000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001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7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7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0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0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00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18</a:t>
            </a:fld>
            <a:endParaRPr altLang="en-US" lang="zh-CN"/>
          </a:p>
        </p:txBody>
      </p:sp>
      <p:sp>
        <p:nvSpPr>
          <p:cNvPr id="1049005" name="Text Box 5"/>
          <p:cNvSpPr txBox="1"/>
          <p:nvPr/>
        </p:nvSpPr>
        <p:spPr>
          <a:xfrm>
            <a:off x="179906" y="1567593"/>
            <a:ext cx="8839992" cy="172973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集中式仲裁中每个模块有两条线连到中央仲裁器：</a:t>
            </a: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  一条是送往仲裁器的总线请求（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BR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）信号线；</a:t>
            </a: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  一条是仲裁器送出的总线授权（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BG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）信号线。</a:t>
            </a:r>
          </a:p>
        </p:txBody>
      </p:sp>
      <p:sp>
        <p:nvSpPr>
          <p:cNvPr id="1049006" name="Text Box 5"/>
          <p:cNvSpPr txBox="1"/>
          <p:nvPr/>
        </p:nvSpPr>
        <p:spPr>
          <a:xfrm>
            <a:off x="152204" y="930265"/>
            <a:ext cx="8839992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）集中式仲裁</a:t>
            </a:r>
          </a:p>
        </p:txBody>
      </p:sp>
      <p:sp>
        <p:nvSpPr>
          <p:cNvPr id="1049007" name="Rectangle 6"/>
          <p:cNvSpPr>
            <a:spLocks noChangeArrowheads="1"/>
          </p:cNvSpPr>
          <p:nvPr/>
        </p:nvSpPr>
        <p:spPr bwMode="auto">
          <a:xfrm>
            <a:off x="249238" y="3431451"/>
            <a:ext cx="5978525" cy="52322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三种方式：</a:t>
            </a:r>
          </a:p>
        </p:txBody>
      </p:sp>
      <p:sp>
        <p:nvSpPr>
          <p:cNvPr id="1049008" name="Rectangle 7"/>
          <p:cNvSpPr>
            <a:spLocks noChangeArrowheads="1"/>
          </p:cNvSpPr>
          <p:nvPr/>
        </p:nvSpPr>
        <p:spPr bwMode="auto">
          <a:xfrm>
            <a:off x="940593" y="4178662"/>
            <a:ext cx="3086101" cy="1775460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链式查询；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计数器定时查询；</a:t>
            </a:r>
          </a:p>
          <a:p>
            <a:pPr eaLnBrk="0" hangingPunct="0">
              <a:spcBef>
                <a:spcPct val="50000"/>
              </a:spcBef>
              <a:buClr>
                <a:srgbClr val="FFFF00"/>
              </a:buClr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独立请求方式；</a:t>
            </a:r>
          </a:p>
        </p:txBody>
      </p:sp>
      <p:sp>
        <p:nvSpPr>
          <p:cNvPr id="1049009" name="Rectangle 8"/>
          <p:cNvSpPr>
            <a:spLocks noChangeArrowheads="1"/>
          </p:cNvSpPr>
          <p:nvPr/>
        </p:nvSpPr>
        <p:spPr bwMode="auto">
          <a:xfrm>
            <a:off x="4805863" y="4897143"/>
            <a:ext cx="2316480" cy="510540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如后图例所示</a:t>
            </a:r>
          </a:p>
        </p:txBody>
      </p:sp>
      <p:sp>
        <p:nvSpPr>
          <p:cNvPr id="1049010" name="AutoShape 9"/>
          <p:cNvSpPr/>
          <p:nvPr/>
        </p:nvSpPr>
        <p:spPr bwMode="auto">
          <a:xfrm>
            <a:off x="4104061" y="4338265"/>
            <a:ext cx="241438" cy="1640977"/>
          </a:xfrm>
          <a:prstGeom prst="rightBrace">
            <a:avLst>
              <a:gd name="adj1" fmla="val 21563"/>
              <a:gd name="adj2" fmla="val 50000"/>
            </a:avLst>
          </a:prstGeom>
          <a:noFill/>
          <a:ln w="28575" cap="sq">
            <a:solidFill>
              <a:srgbClr val="0563C1"/>
            </a:solidFill>
            <a:round/>
            <a:headEnd type="none" w="sm" len="sm"/>
            <a:tailEnd type="none" w="sm" len="sm"/>
          </a:ln>
        </p:spPr>
        <p:txBody>
          <a:bodyPr anchor="ctr" wrap="none"/>
          <a:p>
            <a:pPr eaLnBrk="0" hangingPunct="0"/>
            <a:endParaRPr altLang="zh-CN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9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9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3"/>
                                        <p:tgtEl>
                                          <p:spTgt spid="104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id="36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8"/>
                                        <p:tgtEl>
                                          <p:spTgt spid="104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3"/>
                                        <p:tgtEl>
                                          <p:spTgt spid="104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48"/>
                                        <p:tgtEl>
                                          <p:spTgt spid="104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3"/>
                                        <p:tgtEl>
                                          <p:spTgt spid="104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05" grpId="0" build="p"/>
      <p:bldP spid="1049006" grpId="0" build="p"/>
      <p:bldP spid="1049007" grpId="0"/>
      <p:bldP spid="1049009" grpId="0"/>
      <p:bldP spid="10490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014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9015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016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8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9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0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0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01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19</a:t>
            </a:fld>
            <a:endParaRPr altLang="en-US" lang="zh-CN"/>
          </a:p>
        </p:txBody>
      </p:sp>
      <p:sp>
        <p:nvSpPr>
          <p:cNvPr id="1049020" name="Text Box 57"/>
          <p:cNvSpPr txBox="1">
            <a:spLocks noChangeArrowheads="1"/>
          </p:cNvSpPr>
          <p:nvPr/>
        </p:nvSpPr>
        <p:spPr bwMode="auto">
          <a:xfrm>
            <a:off x="120650" y="1080430"/>
            <a:ext cx="5381625" cy="519112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链式查询集中式总线仲裁</a:t>
            </a:r>
          </a:p>
        </p:txBody>
      </p:sp>
      <p:grpSp>
        <p:nvGrpSpPr>
          <p:cNvPr id="128" name="Group 69"/>
          <p:cNvGrpSpPr/>
          <p:nvPr/>
        </p:nvGrpSpPr>
        <p:grpSpPr bwMode="auto">
          <a:xfrm>
            <a:off x="545812" y="1882910"/>
            <a:ext cx="8181975" cy="2462213"/>
            <a:chOff x="432" y="432"/>
            <a:chExt cx="5154" cy="1551"/>
          </a:xfrm>
        </p:grpSpPr>
        <p:sp>
          <p:nvSpPr>
            <p:cNvPr id="1049021" name="Line 67"/>
            <p:cNvSpPr>
              <a:spLocks noChangeShapeType="1"/>
            </p:cNvSpPr>
            <p:nvPr/>
          </p:nvSpPr>
          <p:spPr bwMode="auto">
            <a:xfrm>
              <a:off x="4224" y="1824"/>
              <a:ext cx="288" cy="0"/>
            </a:xfrm>
            <a:prstGeom prst="line"/>
            <a:noFill/>
            <a:ln w="12700" cap="sq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22" name="Text Box 24"/>
            <p:cNvSpPr txBox="1">
              <a:spLocks noChangeArrowheads="1"/>
            </p:cNvSpPr>
            <p:nvPr/>
          </p:nvSpPr>
          <p:spPr bwMode="auto">
            <a:xfrm>
              <a:off x="1198" y="1536"/>
              <a:ext cx="1021" cy="330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  <p:sp>
          <p:nvSpPr>
            <p:cNvPr id="1049023" name="Text Box 7"/>
            <p:cNvSpPr txBox="1">
              <a:spLocks noChangeArrowheads="1"/>
            </p:cNvSpPr>
            <p:nvPr/>
          </p:nvSpPr>
          <p:spPr bwMode="auto">
            <a:xfrm>
              <a:off x="432" y="432"/>
              <a:ext cx="432" cy="1378"/>
            </a:xfrm>
            <a:prstGeom prst="rect"/>
            <a:solidFill>
              <a:schemeClr val="accent1"/>
            </a:solidFill>
            <a:ln w="38100" cap="sq">
              <a:noFill/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总线仲裁器</a:t>
              </a:r>
            </a:p>
          </p:txBody>
        </p:sp>
        <p:sp>
          <p:nvSpPr>
            <p:cNvPr id="1049024" name="Line 8"/>
            <p:cNvSpPr>
              <a:spLocks noChangeShapeType="1"/>
            </p:cNvSpPr>
            <p:nvPr/>
          </p:nvSpPr>
          <p:spPr bwMode="auto">
            <a:xfrm flipH="1">
              <a:off x="864" y="768"/>
              <a:ext cx="4495" cy="0"/>
            </a:xfrm>
            <a:prstGeom prst="line"/>
            <a:noFill/>
            <a:ln w="38100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25" name="Line 12"/>
            <p:cNvSpPr>
              <a:spLocks noChangeShapeType="1"/>
            </p:cNvSpPr>
            <p:nvPr/>
          </p:nvSpPr>
          <p:spPr bwMode="auto">
            <a:xfrm flipV="1">
              <a:off x="2832" y="768"/>
              <a:ext cx="0" cy="864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26" name="Line 13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864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27" name="Line 14"/>
            <p:cNvSpPr>
              <a:spLocks noChangeShapeType="1"/>
            </p:cNvSpPr>
            <p:nvPr/>
          </p:nvSpPr>
          <p:spPr bwMode="auto">
            <a:xfrm flipV="1">
              <a:off x="4944" y="768"/>
              <a:ext cx="0" cy="864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28" name="Line 15"/>
            <p:cNvSpPr>
              <a:spLocks noChangeShapeType="1"/>
            </p:cNvSpPr>
            <p:nvPr/>
          </p:nvSpPr>
          <p:spPr bwMode="auto">
            <a:xfrm>
              <a:off x="864" y="1824"/>
              <a:ext cx="1536" cy="0"/>
            </a:xfrm>
            <a:prstGeom prst="line"/>
            <a:noFill/>
            <a:ln w="38100" cap="sq">
              <a:solidFill>
                <a:schemeClr val="tx1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29" name="Text Box 23"/>
            <p:cNvSpPr txBox="1">
              <a:spLocks noChangeArrowheads="1"/>
            </p:cNvSpPr>
            <p:nvPr/>
          </p:nvSpPr>
          <p:spPr bwMode="auto">
            <a:xfrm>
              <a:off x="1198" y="477"/>
              <a:ext cx="1021" cy="330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1049030" name="Line 60"/>
            <p:cNvSpPr>
              <a:spLocks noChangeShapeType="1"/>
            </p:cNvSpPr>
            <p:nvPr/>
          </p:nvSpPr>
          <p:spPr bwMode="auto">
            <a:xfrm flipH="1">
              <a:off x="864" y="1296"/>
              <a:ext cx="4495" cy="0"/>
            </a:xfrm>
            <a:prstGeom prst="line"/>
            <a:noFill/>
            <a:ln w="38100" cap="sq">
              <a:solidFill>
                <a:schemeClr val="accent1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31" name="Text Box 61"/>
            <p:cNvSpPr txBox="1">
              <a:spLocks noChangeArrowheads="1"/>
            </p:cNvSpPr>
            <p:nvPr/>
          </p:nvSpPr>
          <p:spPr bwMode="auto">
            <a:xfrm>
              <a:off x="1200" y="1008"/>
              <a:ext cx="864" cy="330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1049032" name="Text Box 9"/>
            <p:cNvSpPr txBox="1">
              <a:spLocks noChangeArrowheads="1"/>
            </p:cNvSpPr>
            <p:nvPr/>
          </p:nvSpPr>
          <p:spPr bwMode="auto">
            <a:xfrm>
              <a:off x="2421" y="1653"/>
              <a:ext cx="817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049033" name="Text Box 10"/>
            <p:cNvSpPr txBox="1">
              <a:spLocks noChangeArrowheads="1"/>
            </p:cNvSpPr>
            <p:nvPr/>
          </p:nvSpPr>
          <p:spPr bwMode="auto">
            <a:xfrm>
              <a:off x="3492" y="1653"/>
              <a:ext cx="816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049034" name="Text Box 11"/>
            <p:cNvSpPr txBox="1">
              <a:spLocks noChangeArrowheads="1"/>
            </p:cNvSpPr>
            <p:nvPr/>
          </p:nvSpPr>
          <p:spPr bwMode="auto">
            <a:xfrm>
              <a:off x="4529" y="1644"/>
              <a:ext cx="817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1049035" name="Line 63"/>
            <p:cNvSpPr>
              <a:spLocks noChangeShapeType="1"/>
            </p:cNvSpPr>
            <p:nvPr/>
          </p:nvSpPr>
          <p:spPr bwMode="auto">
            <a:xfrm flipV="1">
              <a:off x="3024" y="1296"/>
              <a:ext cx="0" cy="336"/>
            </a:xfrm>
            <a:prstGeom prst="line"/>
            <a:noFill/>
            <a:ln w="28575" cap="sq">
              <a:solidFill>
                <a:schemeClr val="accent1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36" name="Line 64"/>
            <p:cNvSpPr>
              <a:spLocks noChangeShapeType="1"/>
            </p:cNvSpPr>
            <p:nvPr/>
          </p:nvSpPr>
          <p:spPr bwMode="auto">
            <a:xfrm flipV="1">
              <a:off x="4032" y="1296"/>
              <a:ext cx="0" cy="336"/>
            </a:xfrm>
            <a:prstGeom prst="line"/>
            <a:noFill/>
            <a:ln w="28575" cap="sq">
              <a:solidFill>
                <a:schemeClr val="accent1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37" name="Line 65"/>
            <p:cNvSpPr>
              <a:spLocks noChangeShapeType="1"/>
            </p:cNvSpPr>
            <p:nvPr/>
          </p:nvSpPr>
          <p:spPr bwMode="auto">
            <a:xfrm flipV="1">
              <a:off x="5136" y="1296"/>
              <a:ext cx="0" cy="336"/>
            </a:xfrm>
            <a:prstGeom prst="line"/>
            <a:noFill/>
            <a:ln w="28575" cap="sq">
              <a:solidFill>
                <a:schemeClr val="accent1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38" name="Line 66"/>
            <p:cNvSpPr>
              <a:spLocks noChangeShapeType="1"/>
            </p:cNvSpPr>
            <p:nvPr/>
          </p:nvSpPr>
          <p:spPr bwMode="auto">
            <a:xfrm>
              <a:off x="3234" y="1824"/>
              <a:ext cx="192" cy="0"/>
            </a:xfrm>
            <a:prstGeom prst="line"/>
            <a:noFill/>
            <a:ln w="12700" cap="sq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39" name="Line 68"/>
            <p:cNvSpPr>
              <a:spLocks noChangeShapeType="1"/>
            </p:cNvSpPr>
            <p:nvPr/>
          </p:nvSpPr>
          <p:spPr bwMode="auto">
            <a:xfrm>
              <a:off x="5346" y="1824"/>
              <a:ext cx="240" cy="0"/>
            </a:xfrm>
            <a:prstGeom prst="line"/>
            <a:noFill/>
            <a:ln w="12700" cap="sq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9040" name="Rectangle 70"/>
          <p:cNvSpPr>
            <a:spLocks noChangeArrowheads="1"/>
          </p:cNvSpPr>
          <p:nvPr/>
        </p:nvSpPr>
        <p:spPr bwMode="auto">
          <a:xfrm>
            <a:off x="521278" y="4546170"/>
            <a:ext cx="8064500" cy="946150"/>
          </a:xfrm>
          <a:prstGeom prst="rect"/>
          <a:noFill/>
          <a:ln>
            <a:noFill/>
          </a:ln>
        </p:spPr>
        <p:txBody>
          <a:bodyPr anchor="ctr">
            <a:spAutoFit/>
          </a:bodyPr>
          <a:p>
            <a:pPr eaLnBrk="0" hangingPunct="0"/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总线授权信号被依次串行地传送到所连接的外围设备上进行比较。 </a:t>
            </a:r>
          </a:p>
        </p:txBody>
      </p:sp>
      <p:sp>
        <p:nvSpPr>
          <p:cNvPr id="1049041" name="Rectangle 72"/>
          <p:cNvSpPr>
            <a:spLocks noChangeArrowheads="1"/>
          </p:cNvSpPr>
          <p:nvPr/>
        </p:nvSpPr>
        <p:spPr bwMode="auto">
          <a:xfrm>
            <a:off x="506991" y="5739970"/>
            <a:ext cx="8353425" cy="523875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/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离总线控制器的逻辑距离决定，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越近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的优先级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越高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2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7"/>
                                        <p:tgtEl>
                                          <p:spTgt spid="104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20" grpId="0"/>
      <p:bldP spid="1049040" grpId="0"/>
      <p:bldP spid="10490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/>
          <a:solidFill>
            <a:schemeClr val="bg1">
              <a:alpha val="43000"/>
            </a:schemeClr>
          </a:solidFill>
        </p:spPr>
      </p:pic>
      <p:sp>
        <p:nvSpPr>
          <p:cNvPr id="1048592" name="矩形 6"/>
          <p:cNvSpPr/>
          <p:nvPr/>
        </p:nvSpPr>
        <p:spPr>
          <a:xfrm>
            <a:off x="2939643" y="0"/>
            <a:ext cx="6220936" cy="6858000"/>
          </a:xfrm>
          <a:prstGeom prst="rect"/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3" name="矩形 4"/>
          <p:cNvSpPr/>
          <p:nvPr/>
        </p:nvSpPr>
        <p:spPr>
          <a:xfrm>
            <a:off x="0" y="0"/>
            <a:ext cx="2939644" cy="6858000"/>
          </a:xfrm>
          <a:prstGeom prst="rect"/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/>
            <a:endParaRPr altLang="en-US" sz="1350" lang="zh-CN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594" name="文本框 5"/>
          <p:cNvSpPr txBox="1"/>
          <p:nvPr/>
        </p:nvSpPr>
        <p:spPr>
          <a:xfrm>
            <a:off x="522574" y="2340080"/>
            <a:ext cx="1979291" cy="2275840"/>
          </a:xfrm>
          <a:prstGeom prst="rect"/>
          <a:noFill/>
        </p:spPr>
        <p:txBody>
          <a:bodyPr rtlCol="0" wrap="square">
            <a:spAutoFit/>
          </a:bodyPr>
          <a:p>
            <a:pPr algn="dist" lvl="0">
              <a:lnSpc>
                <a:spcPct val="150000"/>
              </a:lnSpc>
            </a:pPr>
            <a:r>
              <a:rPr altLang="en-US" dirty="0" sz="4800" lang="zh-CN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048595" name="椭圆 12"/>
          <p:cNvSpPr/>
          <p:nvPr/>
        </p:nvSpPr>
        <p:spPr>
          <a:xfrm>
            <a:off x="3704772" y="1662769"/>
            <a:ext cx="347605" cy="347605"/>
          </a:xfrm>
          <a:prstGeom prst="ellipse"/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/>
            <a:r>
              <a:rPr altLang="zh-CN" dirty="0" sz="1350" 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altLang="en-US" dirty="0" sz="1350" lang="zh-CN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6" name="椭圆 13"/>
          <p:cNvSpPr/>
          <p:nvPr/>
        </p:nvSpPr>
        <p:spPr>
          <a:xfrm>
            <a:off x="3704772" y="2487372"/>
            <a:ext cx="347605" cy="347605"/>
          </a:xfrm>
          <a:prstGeom prst="ellipse"/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/>
            <a:r>
              <a:rPr altLang="zh-CN" dirty="0" sz="1350" 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altLang="en-US" dirty="0" sz="1350" lang="zh-CN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7" name="文本框 17"/>
          <p:cNvSpPr txBox="1"/>
          <p:nvPr/>
        </p:nvSpPr>
        <p:spPr>
          <a:xfrm>
            <a:off x="4146638" y="1559830"/>
            <a:ext cx="3415091" cy="523220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048598" name="文本框 18"/>
          <p:cNvSpPr txBox="1"/>
          <p:nvPr/>
        </p:nvSpPr>
        <p:spPr>
          <a:xfrm>
            <a:off x="4146638" y="2386801"/>
            <a:ext cx="3797777" cy="521970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en-US" b="1" dirty="0" sz="2800" 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模型机系统总线组成</a:t>
            </a:r>
          </a:p>
        </p:txBody>
      </p:sp>
      <p:pic>
        <p:nvPicPr>
          <p:cNvPr id="2097156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166226" y="204366"/>
            <a:ext cx="797210" cy="769144"/>
          </a:xfrm>
          <a:prstGeom prst="rect"/>
        </p:spPr>
      </p:pic>
      <p:sp>
        <p:nvSpPr>
          <p:cNvPr id="1048599" name="椭圆 21"/>
          <p:cNvSpPr/>
          <p:nvPr/>
        </p:nvSpPr>
        <p:spPr>
          <a:xfrm>
            <a:off x="3704772" y="4136579"/>
            <a:ext cx="347605" cy="347605"/>
          </a:xfrm>
          <a:prstGeom prst="ellipse"/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/>
            <a:r>
              <a:rPr altLang="zh-CN" dirty="0" sz="1350" 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048600" name="文本框 22"/>
          <p:cNvSpPr txBox="1"/>
          <p:nvPr/>
        </p:nvSpPr>
        <p:spPr>
          <a:xfrm>
            <a:off x="4146638" y="4038243"/>
            <a:ext cx="4481633" cy="521970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en-US" b="1" dirty="0" sz="2800" 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中断方式及接口</a:t>
            </a:r>
          </a:p>
        </p:txBody>
      </p:sp>
      <p:sp>
        <p:nvSpPr>
          <p:cNvPr id="1048601" name="椭圆 1"/>
          <p:cNvSpPr/>
          <p:nvPr/>
        </p:nvSpPr>
        <p:spPr>
          <a:xfrm>
            <a:off x="3704772" y="4961183"/>
            <a:ext cx="347605" cy="347605"/>
          </a:xfrm>
          <a:prstGeom prst="ellipse"/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/>
            <a:r>
              <a:rPr altLang="zh-CN" dirty="0" sz="1350" 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048602" name="文本框 2"/>
          <p:cNvSpPr txBox="1"/>
          <p:nvPr/>
        </p:nvSpPr>
        <p:spPr>
          <a:xfrm>
            <a:off x="4146638" y="4863965"/>
            <a:ext cx="4481633" cy="521970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en-US" b="1" dirty="0" sz="2800" 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DMA方式及接口</a:t>
            </a:r>
          </a:p>
        </p:txBody>
      </p:sp>
      <p:sp>
        <p:nvSpPr>
          <p:cNvPr id="1048603" name="椭圆 14"/>
          <p:cNvSpPr/>
          <p:nvPr/>
        </p:nvSpPr>
        <p:spPr>
          <a:xfrm>
            <a:off x="3704772" y="3311976"/>
            <a:ext cx="347605" cy="347605"/>
          </a:xfrm>
          <a:prstGeom prst="ellipse"/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685800"/>
            <a:r>
              <a:rPr altLang="zh-CN" dirty="0" sz="1350" 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048604" name="文本框 15"/>
          <p:cNvSpPr txBox="1"/>
          <p:nvPr/>
        </p:nvSpPr>
        <p:spPr>
          <a:xfrm>
            <a:off x="4146638" y="3212522"/>
            <a:ext cx="4481633" cy="521970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直接程序传送方式与接口</a:t>
            </a:r>
            <a:endParaRPr altLang="en-US" b="1" dirty="0" sz="2800" 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045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046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047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49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1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04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0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05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20</a:t>
            </a:fld>
            <a:endParaRPr altLang="en-US" lang="zh-CN"/>
          </a:p>
        </p:txBody>
      </p:sp>
      <p:sp>
        <p:nvSpPr>
          <p:cNvPr id="1049051" name="Text Box 57"/>
          <p:cNvSpPr txBox="1">
            <a:spLocks noChangeArrowheads="1"/>
          </p:cNvSpPr>
          <p:nvPr/>
        </p:nvSpPr>
        <p:spPr bwMode="auto">
          <a:xfrm>
            <a:off x="120650" y="849524"/>
            <a:ext cx="5381625" cy="519112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计数器定时查询方式总线仲裁 </a:t>
            </a:r>
          </a:p>
        </p:txBody>
      </p:sp>
      <p:grpSp>
        <p:nvGrpSpPr>
          <p:cNvPr id="132" name="Group 85"/>
          <p:cNvGrpSpPr/>
          <p:nvPr/>
        </p:nvGrpSpPr>
        <p:grpSpPr bwMode="auto">
          <a:xfrm>
            <a:off x="685800" y="1372895"/>
            <a:ext cx="8110538" cy="3005137"/>
            <a:chOff x="432" y="384"/>
            <a:chExt cx="5109" cy="1893"/>
          </a:xfrm>
        </p:grpSpPr>
        <p:sp>
          <p:nvSpPr>
            <p:cNvPr id="1049052" name="Line 65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288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53" name="Text Box 66"/>
            <p:cNvSpPr txBox="1">
              <a:spLocks noChangeArrowheads="1"/>
            </p:cNvSpPr>
            <p:nvPr/>
          </p:nvSpPr>
          <p:spPr bwMode="auto">
            <a:xfrm>
              <a:off x="957" y="1887"/>
              <a:ext cx="1466" cy="327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dirty="0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定时查询计数</a:t>
              </a:r>
            </a:p>
          </p:txBody>
        </p:sp>
        <p:sp>
          <p:nvSpPr>
            <p:cNvPr id="1049054" name="Text Box 67"/>
            <p:cNvSpPr txBox="1">
              <a:spLocks noChangeArrowheads="1"/>
            </p:cNvSpPr>
            <p:nvPr/>
          </p:nvSpPr>
          <p:spPr bwMode="auto">
            <a:xfrm>
              <a:off x="432" y="384"/>
              <a:ext cx="432" cy="1378"/>
            </a:xfrm>
            <a:prstGeom prst="rect"/>
            <a:solidFill>
              <a:schemeClr val="accent1"/>
            </a:solidFill>
            <a:ln w="28575" cap="sq">
              <a:noFill/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总线仲裁器</a:t>
              </a:r>
            </a:p>
          </p:txBody>
        </p:sp>
        <p:sp>
          <p:nvSpPr>
            <p:cNvPr id="1049055" name="Line 68"/>
            <p:cNvSpPr>
              <a:spLocks noChangeShapeType="1"/>
            </p:cNvSpPr>
            <p:nvPr/>
          </p:nvSpPr>
          <p:spPr bwMode="auto">
            <a:xfrm flipH="1">
              <a:off x="864" y="720"/>
              <a:ext cx="4495" cy="0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56" name="Line 69"/>
            <p:cNvSpPr>
              <a:spLocks noChangeShapeType="1"/>
            </p:cNvSpPr>
            <p:nvPr/>
          </p:nvSpPr>
          <p:spPr bwMode="auto">
            <a:xfrm flipV="1">
              <a:off x="2832" y="720"/>
              <a:ext cx="0" cy="864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57" name="Line 70"/>
            <p:cNvSpPr>
              <a:spLocks noChangeShapeType="1"/>
            </p:cNvSpPr>
            <p:nvPr/>
          </p:nvSpPr>
          <p:spPr bwMode="auto">
            <a:xfrm flipV="1">
              <a:off x="3840" y="720"/>
              <a:ext cx="0" cy="864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58" name="Line 71"/>
            <p:cNvSpPr>
              <a:spLocks noChangeShapeType="1"/>
            </p:cNvSpPr>
            <p:nvPr/>
          </p:nvSpPr>
          <p:spPr bwMode="auto">
            <a:xfrm flipV="1">
              <a:off x="4944" y="720"/>
              <a:ext cx="0" cy="864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59" name="Line 72"/>
            <p:cNvSpPr>
              <a:spLocks noChangeShapeType="1"/>
            </p:cNvSpPr>
            <p:nvPr/>
          </p:nvSpPr>
          <p:spPr bwMode="auto">
            <a:xfrm>
              <a:off x="645" y="2265"/>
              <a:ext cx="4896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60" name="Text Box 73"/>
            <p:cNvSpPr txBox="1">
              <a:spLocks noChangeArrowheads="1"/>
            </p:cNvSpPr>
            <p:nvPr/>
          </p:nvSpPr>
          <p:spPr bwMode="auto">
            <a:xfrm>
              <a:off x="1200" y="429"/>
              <a:ext cx="1025" cy="330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1049061" name="Line 74"/>
            <p:cNvSpPr>
              <a:spLocks noChangeShapeType="1"/>
            </p:cNvSpPr>
            <p:nvPr/>
          </p:nvSpPr>
          <p:spPr bwMode="auto">
            <a:xfrm flipH="1">
              <a:off x="864" y="1248"/>
              <a:ext cx="4495" cy="0"/>
            </a:xfrm>
            <a:prstGeom prst="line"/>
            <a:noFill/>
            <a:ln w="28575" cap="sq">
              <a:solidFill>
                <a:schemeClr val="accent1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62" name="Text Box 75"/>
            <p:cNvSpPr txBox="1">
              <a:spLocks noChangeArrowheads="1"/>
            </p:cNvSpPr>
            <p:nvPr/>
          </p:nvSpPr>
          <p:spPr bwMode="auto">
            <a:xfrm>
              <a:off x="1200" y="960"/>
              <a:ext cx="864" cy="330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1049063" name="Text Box 76"/>
            <p:cNvSpPr txBox="1">
              <a:spLocks noChangeArrowheads="1"/>
            </p:cNvSpPr>
            <p:nvPr/>
          </p:nvSpPr>
          <p:spPr bwMode="auto">
            <a:xfrm>
              <a:off x="2421" y="1605"/>
              <a:ext cx="817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049064" name="Text Box 77"/>
            <p:cNvSpPr txBox="1">
              <a:spLocks noChangeArrowheads="1"/>
            </p:cNvSpPr>
            <p:nvPr/>
          </p:nvSpPr>
          <p:spPr bwMode="auto">
            <a:xfrm>
              <a:off x="3492" y="1605"/>
              <a:ext cx="816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049065" name="Text Box 78"/>
            <p:cNvSpPr txBox="1">
              <a:spLocks noChangeArrowheads="1"/>
            </p:cNvSpPr>
            <p:nvPr/>
          </p:nvSpPr>
          <p:spPr bwMode="auto">
            <a:xfrm>
              <a:off x="4529" y="1596"/>
              <a:ext cx="817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1049066" name="Line 79"/>
            <p:cNvSpPr>
              <a:spLocks noChangeShapeType="1"/>
            </p:cNvSpPr>
            <p:nvPr/>
          </p:nvSpPr>
          <p:spPr bwMode="auto">
            <a:xfrm flipV="1">
              <a:off x="3024" y="1248"/>
              <a:ext cx="0" cy="336"/>
            </a:xfrm>
            <a:prstGeom prst="line"/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67" name="Line 80"/>
            <p:cNvSpPr>
              <a:spLocks noChangeShapeType="1"/>
            </p:cNvSpPr>
            <p:nvPr/>
          </p:nvSpPr>
          <p:spPr bwMode="auto">
            <a:xfrm flipV="1">
              <a:off x="4032" y="1248"/>
              <a:ext cx="0" cy="336"/>
            </a:xfrm>
            <a:prstGeom prst="line"/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68" name="Line 81"/>
            <p:cNvSpPr>
              <a:spLocks noChangeShapeType="1"/>
            </p:cNvSpPr>
            <p:nvPr/>
          </p:nvSpPr>
          <p:spPr bwMode="auto">
            <a:xfrm flipV="1">
              <a:off x="5136" y="1248"/>
              <a:ext cx="0" cy="336"/>
            </a:xfrm>
            <a:prstGeom prst="line"/>
            <a:noFill/>
            <a:ln w="28575" cap="sq">
              <a:solidFill>
                <a:schemeClr val="accent1"/>
              </a:solidFill>
              <a:round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69" name="Line 82"/>
            <p:cNvSpPr>
              <a:spLocks noChangeShapeType="1"/>
            </p:cNvSpPr>
            <p:nvPr/>
          </p:nvSpPr>
          <p:spPr bwMode="auto">
            <a:xfrm flipV="1">
              <a:off x="2832" y="1968"/>
              <a:ext cx="0" cy="288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70" name="Line 83"/>
            <p:cNvSpPr>
              <a:spLocks noChangeShapeType="1"/>
            </p:cNvSpPr>
            <p:nvPr/>
          </p:nvSpPr>
          <p:spPr bwMode="auto">
            <a:xfrm flipV="1">
              <a:off x="4944" y="1968"/>
              <a:ext cx="0" cy="288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71" name="Line 84"/>
            <p:cNvSpPr>
              <a:spLocks noChangeShapeType="1"/>
            </p:cNvSpPr>
            <p:nvPr/>
          </p:nvSpPr>
          <p:spPr bwMode="auto">
            <a:xfrm flipH="1" flipV="1">
              <a:off x="651" y="1854"/>
              <a:ext cx="0" cy="423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9072" name="Rectangle 86"/>
          <p:cNvSpPr>
            <a:spLocks noChangeArrowheads="1"/>
          </p:cNvSpPr>
          <p:nvPr/>
        </p:nvSpPr>
        <p:spPr bwMode="auto">
          <a:xfrm>
            <a:off x="468313" y="4505036"/>
            <a:ext cx="8496300" cy="94615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algn="just" eaLnBrk="0" hangingPunct="0"/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当查询计数器计数值与发出请求的设备编号一致时，中止查询，该设备获总线控制权。</a:t>
            </a:r>
          </a:p>
        </p:txBody>
      </p:sp>
      <p:sp>
        <p:nvSpPr>
          <p:cNvPr id="1049073" name="Rectangle 88"/>
          <p:cNvSpPr>
            <a:spLocks noChangeArrowheads="1"/>
          </p:cNvSpPr>
          <p:nvPr/>
        </p:nvSpPr>
        <p:spPr bwMode="auto">
          <a:xfrm>
            <a:off x="450850" y="5500249"/>
            <a:ext cx="8297863" cy="94615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algn="just" eaLnBrk="0" hangingPunct="0"/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优先级灵活：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计数器初值、设备编号可通过程序设定，优先次序可用程序控制。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2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2"/>
                                        <p:tgtEl>
                                          <p:spTgt spid="104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51" grpId="0"/>
      <p:bldP spid="1049072" grpId="0"/>
      <p:bldP spid="10490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077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078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079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0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3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0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0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08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21</a:t>
            </a:fld>
            <a:endParaRPr altLang="en-US" lang="zh-CN"/>
          </a:p>
        </p:txBody>
      </p:sp>
      <p:sp>
        <p:nvSpPr>
          <p:cNvPr id="1049083" name="Text Box 57"/>
          <p:cNvSpPr txBox="1">
            <a:spLocks noChangeArrowheads="1"/>
          </p:cNvSpPr>
          <p:nvPr/>
        </p:nvSpPr>
        <p:spPr bwMode="auto">
          <a:xfrm>
            <a:off x="120650" y="849524"/>
            <a:ext cx="5381625" cy="519112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独立请求方式总线仲裁</a:t>
            </a:r>
          </a:p>
        </p:txBody>
      </p:sp>
      <p:grpSp>
        <p:nvGrpSpPr>
          <p:cNvPr id="136" name="Group 38"/>
          <p:cNvGrpSpPr/>
          <p:nvPr/>
        </p:nvGrpSpPr>
        <p:grpSpPr bwMode="auto">
          <a:xfrm>
            <a:off x="457200" y="1292507"/>
            <a:ext cx="8307388" cy="4125913"/>
            <a:chOff x="288" y="436"/>
            <a:chExt cx="5233" cy="2599"/>
          </a:xfrm>
        </p:grpSpPr>
        <p:sp>
          <p:nvSpPr>
            <p:cNvPr id="1049084" name="Line 3"/>
            <p:cNvSpPr>
              <a:spLocks noChangeShapeType="1"/>
            </p:cNvSpPr>
            <p:nvPr/>
          </p:nvSpPr>
          <p:spPr bwMode="auto">
            <a:xfrm flipV="1">
              <a:off x="576" y="2795"/>
              <a:ext cx="0" cy="202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85" name="Text Box 4"/>
            <p:cNvSpPr txBox="1">
              <a:spLocks noChangeArrowheads="1"/>
            </p:cNvSpPr>
            <p:nvPr/>
          </p:nvSpPr>
          <p:spPr bwMode="auto">
            <a:xfrm>
              <a:off x="1187" y="2705"/>
              <a:ext cx="795" cy="330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1049086" name="Line 6"/>
            <p:cNvSpPr>
              <a:spLocks noChangeShapeType="1"/>
            </p:cNvSpPr>
            <p:nvPr/>
          </p:nvSpPr>
          <p:spPr bwMode="auto">
            <a:xfrm flipH="1">
              <a:off x="912" y="740"/>
              <a:ext cx="4080" cy="0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87" name="Line 7"/>
            <p:cNvSpPr>
              <a:spLocks noChangeShapeType="1"/>
            </p:cNvSpPr>
            <p:nvPr/>
          </p:nvSpPr>
          <p:spPr bwMode="auto">
            <a:xfrm flipV="1">
              <a:off x="2544" y="1992"/>
              <a:ext cx="0" cy="652"/>
            </a:xfrm>
            <a:prstGeom prst="line"/>
            <a:noFill/>
            <a:ln w="28575" cap="sq">
              <a:solidFill>
                <a:schemeClr val="tx2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88" name="Line 8"/>
            <p:cNvSpPr>
              <a:spLocks noChangeShapeType="1"/>
            </p:cNvSpPr>
            <p:nvPr/>
          </p:nvSpPr>
          <p:spPr bwMode="auto">
            <a:xfrm flipV="1">
              <a:off x="3888" y="1339"/>
              <a:ext cx="0" cy="753"/>
            </a:xfrm>
            <a:prstGeom prst="line"/>
            <a:noFill/>
            <a:ln w="28575" cap="sq">
              <a:solidFill>
                <a:schemeClr val="tx2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89" name="Line 9"/>
            <p:cNvSpPr>
              <a:spLocks noChangeShapeType="1"/>
            </p:cNvSpPr>
            <p:nvPr/>
          </p:nvSpPr>
          <p:spPr bwMode="auto">
            <a:xfrm flipV="1">
              <a:off x="4992" y="737"/>
              <a:ext cx="0" cy="1104"/>
            </a:xfrm>
            <a:prstGeom prst="line"/>
            <a:noFill/>
            <a:ln w="28575" cap="sq">
              <a:solidFill>
                <a:schemeClr val="tx2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90" name="Line 10"/>
            <p:cNvSpPr>
              <a:spLocks noChangeShapeType="1"/>
            </p:cNvSpPr>
            <p:nvPr/>
          </p:nvSpPr>
          <p:spPr bwMode="auto">
            <a:xfrm>
              <a:off x="336" y="3022"/>
              <a:ext cx="5184" cy="0"/>
            </a:xfrm>
            <a:prstGeom prst="line"/>
            <a:noFill/>
            <a:ln w="28575" cap="sq">
              <a:solidFill>
                <a:schemeClr val="tx1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91" name="Text Box 11"/>
            <p:cNvSpPr txBox="1">
              <a:spLocks noChangeArrowheads="1"/>
            </p:cNvSpPr>
            <p:nvPr/>
          </p:nvSpPr>
          <p:spPr bwMode="auto">
            <a:xfrm>
              <a:off x="1248" y="436"/>
              <a:ext cx="1021" cy="330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1049092" name="Line 12"/>
            <p:cNvSpPr>
              <a:spLocks noChangeShapeType="1"/>
            </p:cNvSpPr>
            <p:nvPr/>
          </p:nvSpPr>
          <p:spPr bwMode="auto">
            <a:xfrm flipH="1">
              <a:off x="912" y="1038"/>
              <a:ext cx="4416" cy="0"/>
            </a:xfrm>
            <a:prstGeom prst="line"/>
            <a:noFill/>
            <a:ln w="28575" cap="sq">
              <a:solidFill>
                <a:schemeClr val="accent1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93" name="Text Box 13"/>
            <p:cNvSpPr txBox="1">
              <a:spLocks noChangeArrowheads="1"/>
            </p:cNvSpPr>
            <p:nvPr/>
          </p:nvSpPr>
          <p:spPr bwMode="auto">
            <a:xfrm>
              <a:off x="1248" y="737"/>
              <a:ext cx="1152" cy="330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  <p:sp>
          <p:nvSpPr>
            <p:cNvPr id="1049094" name="Text Box 14"/>
            <p:cNvSpPr txBox="1">
              <a:spLocks noChangeArrowheads="1"/>
            </p:cNvSpPr>
            <p:nvPr/>
          </p:nvSpPr>
          <p:spPr bwMode="auto">
            <a:xfrm>
              <a:off x="2304" y="2456"/>
              <a:ext cx="817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049095" name="Text Box 15"/>
            <p:cNvSpPr txBox="1">
              <a:spLocks noChangeArrowheads="1"/>
            </p:cNvSpPr>
            <p:nvPr/>
          </p:nvSpPr>
          <p:spPr bwMode="auto">
            <a:xfrm>
              <a:off x="3552" y="2083"/>
              <a:ext cx="816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049096" name="Text Box 16"/>
            <p:cNvSpPr txBox="1">
              <a:spLocks noChangeArrowheads="1"/>
            </p:cNvSpPr>
            <p:nvPr/>
          </p:nvSpPr>
          <p:spPr bwMode="auto">
            <a:xfrm>
              <a:off x="4704" y="1841"/>
              <a:ext cx="817" cy="330"/>
            </a:xfrm>
            <a:prstGeom prst="rect"/>
            <a:solidFill>
              <a:schemeClr val="bg1"/>
            </a:solidFill>
            <a:ln w="28575" cap="sq">
              <a:solidFill>
                <a:schemeClr val="folHlink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800" lang="en-US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1049097" name="Line 18"/>
            <p:cNvSpPr>
              <a:spLocks noChangeShapeType="1"/>
            </p:cNvSpPr>
            <p:nvPr/>
          </p:nvSpPr>
          <p:spPr bwMode="auto">
            <a:xfrm flipV="1">
              <a:off x="4128" y="1640"/>
              <a:ext cx="0" cy="452"/>
            </a:xfrm>
            <a:prstGeom prst="line"/>
            <a:noFill/>
            <a:ln w="28575" cap="sq">
              <a:solidFill>
                <a:schemeClr val="accent1"/>
              </a:solidFill>
              <a:round/>
              <a:head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98" name="Line 19"/>
            <p:cNvSpPr>
              <a:spLocks noChangeShapeType="1"/>
            </p:cNvSpPr>
            <p:nvPr/>
          </p:nvSpPr>
          <p:spPr bwMode="auto">
            <a:xfrm flipV="1">
              <a:off x="5328" y="1038"/>
              <a:ext cx="0" cy="803"/>
            </a:xfrm>
            <a:prstGeom prst="line"/>
            <a:noFill/>
            <a:ln w="28575" cap="sq">
              <a:solidFill>
                <a:schemeClr val="accent1"/>
              </a:solidFill>
              <a:round/>
              <a:head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099" name="Line 20"/>
            <p:cNvSpPr>
              <a:spLocks noChangeShapeType="1"/>
            </p:cNvSpPr>
            <p:nvPr/>
          </p:nvSpPr>
          <p:spPr bwMode="auto">
            <a:xfrm>
              <a:off x="5088" y="2189"/>
              <a:ext cx="16" cy="825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00" name="Line 21"/>
            <p:cNvSpPr>
              <a:spLocks noChangeShapeType="1"/>
            </p:cNvSpPr>
            <p:nvPr/>
          </p:nvSpPr>
          <p:spPr bwMode="auto">
            <a:xfrm flipH="1">
              <a:off x="3983" y="2440"/>
              <a:ext cx="1" cy="595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01" name="Line 22"/>
            <p:cNvSpPr>
              <a:spLocks noChangeShapeType="1"/>
            </p:cNvSpPr>
            <p:nvPr/>
          </p:nvSpPr>
          <p:spPr bwMode="auto">
            <a:xfrm>
              <a:off x="2688" y="2811"/>
              <a:ext cx="0" cy="203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oval" w="med" len="med"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02" name="Rectangle 25"/>
            <p:cNvSpPr>
              <a:spLocks noChangeArrowheads="1"/>
            </p:cNvSpPr>
            <p:nvPr/>
          </p:nvSpPr>
          <p:spPr bwMode="auto">
            <a:xfrm>
              <a:off x="288" y="587"/>
              <a:ext cx="576" cy="2208"/>
            </a:xfrm>
            <a:prstGeom prst="rect"/>
            <a:solidFill>
              <a:schemeClr val="accent1"/>
            </a:solidFill>
            <a:ln w="28575" cap="sq">
              <a:solidFill>
                <a:schemeClr val="bg2"/>
              </a:solidFill>
              <a:miter lim="800000"/>
            </a:ln>
            <a:effectLst>
              <a:outerShdw algn="ctr" dir="2700000" dist="107763" rotWithShape="0">
                <a:schemeClr val="bg2">
                  <a:alpha val="50000"/>
                </a:schemeClr>
              </a:outerShdw>
            </a:effectLst>
          </p:spPr>
          <p:txBody>
            <a:bodyPr anchor="ctr" vert="eaVert" wrap="none"/>
            <a:p>
              <a:pPr eaLnBrk="0" hangingPunct="0"/>
              <a:r>
                <a:rPr altLang="en-US" b="1" sz="2800" lang="zh-CN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总线仲裁器</a:t>
              </a:r>
            </a:p>
          </p:txBody>
        </p:sp>
        <p:sp>
          <p:nvSpPr>
            <p:cNvPr id="1049103" name="Line 26"/>
            <p:cNvSpPr>
              <a:spLocks noChangeShapeType="1"/>
            </p:cNvSpPr>
            <p:nvPr/>
          </p:nvSpPr>
          <p:spPr bwMode="auto">
            <a:xfrm flipH="1">
              <a:off x="912" y="1339"/>
              <a:ext cx="2976" cy="0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04" name="Text Box 27"/>
            <p:cNvSpPr txBox="1">
              <a:spLocks noChangeArrowheads="1"/>
            </p:cNvSpPr>
            <p:nvPr/>
          </p:nvSpPr>
          <p:spPr bwMode="auto">
            <a:xfrm>
              <a:off x="1248" y="1038"/>
              <a:ext cx="1021" cy="330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1049105" name="Line 28"/>
            <p:cNvSpPr>
              <a:spLocks noChangeShapeType="1"/>
            </p:cNvSpPr>
            <p:nvPr/>
          </p:nvSpPr>
          <p:spPr bwMode="auto">
            <a:xfrm flipH="1">
              <a:off x="912" y="1640"/>
              <a:ext cx="3216" cy="0"/>
            </a:xfrm>
            <a:prstGeom prst="line"/>
            <a:noFill/>
            <a:ln w="28575" cap="sq">
              <a:solidFill>
                <a:schemeClr val="accent1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06" name="Text Box 29"/>
            <p:cNvSpPr txBox="1">
              <a:spLocks noChangeArrowheads="1"/>
            </p:cNvSpPr>
            <p:nvPr/>
          </p:nvSpPr>
          <p:spPr bwMode="auto">
            <a:xfrm>
              <a:off x="1248" y="1339"/>
              <a:ext cx="1152" cy="330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  <p:sp>
          <p:nvSpPr>
            <p:cNvPr id="1049107" name="Line 30"/>
            <p:cNvSpPr>
              <a:spLocks noChangeShapeType="1"/>
            </p:cNvSpPr>
            <p:nvPr/>
          </p:nvSpPr>
          <p:spPr bwMode="auto">
            <a:xfrm flipV="1">
              <a:off x="2784" y="2293"/>
              <a:ext cx="0" cy="162"/>
            </a:xfrm>
            <a:prstGeom prst="line"/>
            <a:noFill/>
            <a:ln w="28575" cap="sq">
              <a:solidFill>
                <a:schemeClr val="accent1"/>
              </a:solidFill>
              <a:round/>
              <a:head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08" name="Line 31"/>
            <p:cNvSpPr>
              <a:spLocks noChangeShapeType="1"/>
            </p:cNvSpPr>
            <p:nvPr/>
          </p:nvSpPr>
          <p:spPr bwMode="auto">
            <a:xfrm flipH="1">
              <a:off x="912" y="1992"/>
              <a:ext cx="1632" cy="0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09" name="Text Box 32"/>
            <p:cNvSpPr txBox="1">
              <a:spLocks noChangeArrowheads="1"/>
            </p:cNvSpPr>
            <p:nvPr/>
          </p:nvSpPr>
          <p:spPr bwMode="auto">
            <a:xfrm>
              <a:off x="1248" y="1688"/>
              <a:ext cx="1021" cy="330"/>
            </a:xfrm>
            <a:prstGeom prst="rect"/>
            <a:noFill/>
            <a:ln>
              <a:noFill/>
            </a:ln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1049110" name="Line 33"/>
            <p:cNvSpPr>
              <a:spLocks noChangeShapeType="1"/>
            </p:cNvSpPr>
            <p:nvPr/>
          </p:nvSpPr>
          <p:spPr bwMode="auto">
            <a:xfrm flipH="1">
              <a:off x="912" y="2293"/>
              <a:ext cx="1872" cy="0"/>
            </a:xfrm>
            <a:prstGeom prst="line"/>
            <a:noFill/>
            <a:ln w="28575" cap="sq">
              <a:solidFill>
                <a:schemeClr val="accent1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11" name="Text Box 34"/>
            <p:cNvSpPr txBox="1">
              <a:spLocks noChangeArrowheads="1"/>
            </p:cNvSpPr>
            <p:nvPr/>
          </p:nvSpPr>
          <p:spPr bwMode="auto">
            <a:xfrm>
              <a:off x="1248" y="1989"/>
              <a:ext cx="1152" cy="330"/>
            </a:xfrm>
            <a:prstGeom prst="rect"/>
            <a:noFill/>
            <a:ln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800" lang="zh-CN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总线授权</a:t>
              </a:r>
            </a:p>
          </p:txBody>
        </p:sp>
      </p:grpSp>
      <p:sp>
        <p:nvSpPr>
          <p:cNvPr id="1049112" name="Rectangle 37"/>
          <p:cNvSpPr>
            <a:spLocks noChangeArrowheads="1"/>
          </p:cNvSpPr>
          <p:nvPr/>
        </p:nvSpPr>
        <p:spPr bwMode="auto">
          <a:xfrm>
            <a:off x="395288" y="5543832"/>
            <a:ext cx="8497887" cy="94615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/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各设备均通过专用请求信号线与仲裁器连接，且通过独立的授权信号线接收总线批准信号。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dur="1000" id="12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7"/>
                                        <p:tgtEl>
                                          <p:spTgt spid="104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83" grpId="0"/>
      <p:bldP spid="1049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116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117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118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5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11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1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12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22</a:t>
            </a:fld>
            <a:endParaRPr altLang="en-US" lang="zh-CN"/>
          </a:p>
        </p:txBody>
      </p:sp>
      <p:sp>
        <p:nvSpPr>
          <p:cNvPr id="1049122" name="Text Box 5"/>
          <p:cNvSpPr txBox="1">
            <a:spLocks noChangeArrowheads="1"/>
          </p:cNvSpPr>
          <p:nvPr/>
        </p:nvSpPr>
        <p:spPr bwMode="auto">
          <a:xfrm>
            <a:off x="85724" y="1343025"/>
            <a:ext cx="8810625" cy="2031325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设备需要控制总线时，发请求信号，并监听其它请求信号，各设备能判别自己的优先级，以及能否在下一周期控制总线。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信号线复杂；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防止总线时间浪费</a:t>
            </a:r>
          </a:p>
        </p:txBody>
      </p:sp>
      <p:grpSp>
        <p:nvGrpSpPr>
          <p:cNvPr id="140" name="Group 56"/>
          <p:cNvGrpSpPr/>
          <p:nvPr/>
        </p:nvGrpSpPr>
        <p:grpSpPr bwMode="auto">
          <a:xfrm>
            <a:off x="1030288" y="3370983"/>
            <a:ext cx="7332663" cy="3065463"/>
            <a:chOff x="499" y="1960"/>
            <a:chExt cx="4619" cy="1931"/>
          </a:xfrm>
        </p:grpSpPr>
        <p:sp>
          <p:nvSpPr>
            <p:cNvPr id="1049123" name="Line 9"/>
            <p:cNvSpPr>
              <a:spLocks noChangeShapeType="1"/>
            </p:cNvSpPr>
            <p:nvPr/>
          </p:nvSpPr>
          <p:spPr bwMode="auto">
            <a:xfrm flipH="1">
              <a:off x="503" y="2246"/>
              <a:ext cx="4355" cy="0"/>
            </a:xfrm>
            <a:prstGeom prst="line"/>
            <a:noFill/>
            <a:ln w="28575" cap="sq">
              <a:solidFill>
                <a:schemeClr val="tx2"/>
              </a:solidFill>
              <a:round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24" name="Text Box 10"/>
            <p:cNvSpPr txBox="1">
              <a:spLocks noChangeArrowheads="1"/>
            </p:cNvSpPr>
            <p:nvPr/>
          </p:nvSpPr>
          <p:spPr bwMode="auto">
            <a:xfrm>
              <a:off x="1376" y="2736"/>
              <a:ext cx="952" cy="640"/>
            </a:xfrm>
            <a:prstGeom prst="rect"/>
            <a:noFill/>
            <a:ln w="28575" cap="sq">
              <a:solidFill>
                <a:schemeClr val="accent2"/>
              </a:solidFill>
              <a:miter lim="800000"/>
            </a:ln>
          </p:spPr>
          <p:txBody>
            <a:bodyPr>
              <a:noAutofit/>
            </a:bodyPr>
            <a:p>
              <a:pPr eaLnBrk="0" hangingPunct="0">
                <a:spcBef>
                  <a:spcPct val="50000"/>
                </a:spcBef>
              </a:pPr>
              <a:endParaRPr altLang="zh-CN" b="1" sz="2400" 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altLang="en-US" b="1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400" lang="en-US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1049125" name="Text Box 11"/>
            <p:cNvSpPr txBox="1">
              <a:spLocks noChangeArrowheads="1"/>
            </p:cNvSpPr>
            <p:nvPr/>
          </p:nvSpPr>
          <p:spPr bwMode="auto">
            <a:xfrm>
              <a:off x="2681" y="2739"/>
              <a:ext cx="912" cy="640"/>
            </a:xfrm>
            <a:prstGeom prst="rect"/>
            <a:noFill/>
            <a:ln w="28575" cap="sq">
              <a:solidFill>
                <a:schemeClr val="accent2"/>
              </a:solidFill>
              <a:miter lim="800000"/>
            </a:ln>
          </p:spPr>
          <p:txBody>
            <a:bodyPr>
              <a:noAutofit/>
            </a:bodyPr>
            <a:p>
              <a:pPr eaLnBrk="0" hangingPunct="0">
                <a:spcBef>
                  <a:spcPct val="50000"/>
                </a:spcBef>
              </a:pPr>
              <a:endParaRPr altLang="zh-CN" b="1" sz="2400" 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altLang="en-US" b="1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400" lang="en-US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1049126" name="Text Box 12"/>
            <p:cNvSpPr txBox="1">
              <a:spLocks noChangeArrowheads="1"/>
            </p:cNvSpPr>
            <p:nvPr/>
          </p:nvSpPr>
          <p:spPr bwMode="auto">
            <a:xfrm>
              <a:off x="3815" y="2737"/>
              <a:ext cx="912" cy="640"/>
            </a:xfrm>
            <a:prstGeom prst="rect"/>
            <a:noFill/>
            <a:ln w="28575" cap="sq">
              <a:solidFill>
                <a:schemeClr val="accent2"/>
              </a:solidFill>
              <a:miter lim="800000"/>
            </a:ln>
          </p:spPr>
          <p:txBody>
            <a:bodyPr>
              <a:noAutofit/>
            </a:bodyPr>
            <a:p>
              <a:pPr eaLnBrk="0" hangingPunct="0">
                <a:spcBef>
                  <a:spcPct val="50000"/>
                </a:spcBef>
              </a:pPr>
              <a:endParaRPr altLang="zh-CN" b="1" sz="2400" 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altLang="en-US" b="1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设备</a:t>
              </a:r>
              <a:r>
                <a:rPr altLang="zh-CN" b="1" sz="2400" lang="en-US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</p:txBody>
        </p:sp>
        <p:sp>
          <p:nvSpPr>
            <p:cNvPr id="1049127" name="Line 13"/>
            <p:cNvSpPr>
              <a:spLocks noChangeShapeType="1"/>
            </p:cNvSpPr>
            <p:nvPr/>
          </p:nvSpPr>
          <p:spPr bwMode="auto">
            <a:xfrm flipH="1" flipV="1">
              <a:off x="1895" y="2246"/>
              <a:ext cx="5" cy="484"/>
            </a:xfrm>
            <a:prstGeom prst="line"/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28" name="Line 14"/>
            <p:cNvSpPr>
              <a:spLocks noChangeShapeType="1"/>
            </p:cNvSpPr>
            <p:nvPr/>
          </p:nvSpPr>
          <p:spPr bwMode="auto">
            <a:xfrm flipH="1" flipV="1">
              <a:off x="3239" y="2246"/>
              <a:ext cx="9" cy="493"/>
            </a:xfrm>
            <a:prstGeom prst="line"/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29" name="Line 16"/>
            <p:cNvSpPr>
              <a:spLocks noChangeShapeType="1"/>
            </p:cNvSpPr>
            <p:nvPr/>
          </p:nvSpPr>
          <p:spPr bwMode="auto">
            <a:xfrm>
              <a:off x="1703" y="2532"/>
              <a:ext cx="0" cy="192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30" name="Line 22"/>
            <p:cNvSpPr>
              <a:spLocks noChangeShapeType="1"/>
            </p:cNvSpPr>
            <p:nvPr/>
          </p:nvSpPr>
          <p:spPr bwMode="auto">
            <a:xfrm flipH="1">
              <a:off x="4101" y="2532"/>
              <a:ext cx="2" cy="204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31" name="Text Box 23"/>
            <p:cNvSpPr txBox="1">
              <a:spLocks noChangeArrowheads="1"/>
            </p:cNvSpPr>
            <p:nvPr/>
          </p:nvSpPr>
          <p:spPr bwMode="auto">
            <a:xfrm>
              <a:off x="597" y="1960"/>
              <a:ext cx="892" cy="291"/>
            </a:xfrm>
            <a:prstGeom prst="rect"/>
            <a:noFill/>
            <a:ln>
              <a:noFill/>
            </a:ln>
          </p:spPr>
          <p:txBody>
            <a:bodyPr wrap="none">
              <a:no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dirty="0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总线请求</a:t>
              </a:r>
            </a:p>
          </p:txBody>
        </p:sp>
        <p:sp>
          <p:nvSpPr>
            <p:cNvPr id="1049132" name="Line 24"/>
            <p:cNvSpPr>
              <a:spLocks noChangeShapeType="1"/>
            </p:cNvSpPr>
            <p:nvPr/>
          </p:nvSpPr>
          <p:spPr bwMode="auto">
            <a:xfrm flipH="1">
              <a:off x="499" y="2528"/>
              <a:ext cx="4309" cy="0"/>
            </a:xfrm>
            <a:prstGeom prst="line"/>
            <a:noFill/>
            <a:ln w="28575" cap="sq">
              <a:solidFill>
                <a:schemeClr val="tx1"/>
              </a:solidFill>
              <a:round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33" name="Text Box 25"/>
            <p:cNvSpPr txBox="1">
              <a:spLocks noChangeArrowheads="1"/>
            </p:cNvSpPr>
            <p:nvPr/>
          </p:nvSpPr>
          <p:spPr bwMode="auto">
            <a:xfrm>
              <a:off x="644" y="2258"/>
              <a:ext cx="698" cy="291"/>
            </a:xfrm>
            <a:prstGeom prst="rect"/>
            <a:noFill/>
            <a:ln>
              <a:noFill/>
            </a:ln>
          </p:spPr>
          <p:txBody>
            <a:bodyPr wrap="none">
              <a:no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总线忙</a:t>
              </a:r>
            </a:p>
          </p:txBody>
        </p:sp>
        <p:sp>
          <p:nvSpPr>
            <p:cNvPr id="1049134" name="Line 30"/>
            <p:cNvSpPr>
              <a:spLocks noChangeShapeType="1"/>
            </p:cNvSpPr>
            <p:nvPr/>
          </p:nvSpPr>
          <p:spPr bwMode="auto">
            <a:xfrm>
              <a:off x="2951" y="2532"/>
              <a:ext cx="0" cy="201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35" name="Line 31"/>
            <p:cNvSpPr>
              <a:spLocks noChangeShapeType="1"/>
            </p:cNvSpPr>
            <p:nvPr/>
          </p:nvSpPr>
          <p:spPr bwMode="auto">
            <a:xfrm>
              <a:off x="4343" y="2246"/>
              <a:ext cx="5" cy="481"/>
            </a:xfrm>
            <a:prstGeom prst="line"/>
            <a:noFill/>
            <a:ln w="28575" cap="sq">
              <a:solidFill>
                <a:schemeClr val="tx2"/>
              </a:solidFill>
              <a:round/>
              <a:headEnd type="stealth" w="lg" len="lg"/>
              <a:tailEnd type="stealth" w="lg" len="lg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36" name="Text Box 38"/>
            <p:cNvSpPr txBox="1">
              <a:spLocks noChangeArrowheads="1"/>
            </p:cNvSpPr>
            <p:nvPr/>
          </p:nvSpPr>
          <p:spPr bwMode="auto">
            <a:xfrm>
              <a:off x="1415" y="2759"/>
              <a:ext cx="892" cy="291"/>
            </a:xfrm>
            <a:prstGeom prst="rect"/>
            <a:solidFill>
              <a:schemeClr val="bg1"/>
            </a:solidFill>
            <a:ln>
              <a:noFill/>
            </a:ln>
          </p:spPr>
          <p:txBody>
            <a:bodyPr wrap="none">
              <a:no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1049137" name="Text Box 39"/>
            <p:cNvSpPr txBox="1">
              <a:spLocks noChangeArrowheads="1"/>
            </p:cNvSpPr>
            <p:nvPr/>
          </p:nvSpPr>
          <p:spPr bwMode="auto">
            <a:xfrm>
              <a:off x="2688" y="2755"/>
              <a:ext cx="892" cy="291"/>
            </a:xfrm>
            <a:prstGeom prst="rect"/>
            <a:solidFill>
              <a:schemeClr val="bg1"/>
            </a:solidFill>
            <a:ln>
              <a:noFill/>
            </a:ln>
          </p:spPr>
          <p:txBody>
            <a:bodyPr wrap="none">
              <a:no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1049138" name="Text Box 40"/>
            <p:cNvSpPr txBox="1">
              <a:spLocks noChangeArrowheads="1"/>
            </p:cNvSpPr>
            <p:nvPr/>
          </p:nvSpPr>
          <p:spPr bwMode="auto">
            <a:xfrm>
              <a:off x="3821" y="2764"/>
              <a:ext cx="892" cy="291"/>
            </a:xfrm>
            <a:prstGeom prst="rect"/>
            <a:solidFill>
              <a:schemeClr val="bg1"/>
            </a:solidFill>
            <a:ln>
              <a:noFill/>
            </a:ln>
          </p:spPr>
          <p:txBody>
            <a:bodyPr wrap="none">
              <a:noAutofit/>
            </a:bodyPr>
            <a:p>
              <a:pPr eaLnBrk="0" hangingPunct="0">
                <a:spcBef>
                  <a:spcPct val="50000"/>
                </a:spcBef>
              </a:pPr>
              <a:r>
                <a:rPr altLang="en-US" b="1" dirty="0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仲裁电路</a:t>
              </a:r>
            </a:p>
          </p:txBody>
        </p:sp>
        <p:sp>
          <p:nvSpPr>
            <p:cNvPr id="1049139" name="Line 44"/>
            <p:cNvSpPr>
              <a:spLocks noChangeShapeType="1"/>
            </p:cNvSpPr>
            <p:nvPr/>
          </p:nvSpPr>
          <p:spPr bwMode="auto">
            <a:xfrm>
              <a:off x="1397" y="3050"/>
              <a:ext cx="912" cy="0"/>
            </a:xfrm>
            <a:prstGeom prst="line"/>
            <a:noFill/>
            <a:ln w="28575" cap="sq">
              <a:solidFill>
                <a:schemeClr val="accent2"/>
              </a:solidFill>
              <a:round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0" name="Line 45"/>
            <p:cNvSpPr>
              <a:spLocks noChangeShapeType="1"/>
            </p:cNvSpPr>
            <p:nvPr/>
          </p:nvSpPr>
          <p:spPr bwMode="auto">
            <a:xfrm>
              <a:off x="2675" y="3051"/>
              <a:ext cx="912" cy="0"/>
            </a:xfrm>
            <a:prstGeom prst="line"/>
            <a:noFill/>
            <a:ln w="28575" cap="sq">
              <a:solidFill>
                <a:schemeClr val="accent2"/>
              </a:solidFill>
              <a:round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1" name="Line 46"/>
            <p:cNvSpPr>
              <a:spLocks noChangeShapeType="1"/>
            </p:cNvSpPr>
            <p:nvPr/>
          </p:nvSpPr>
          <p:spPr bwMode="auto">
            <a:xfrm>
              <a:off x="3815" y="3070"/>
              <a:ext cx="912" cy="0"/>
            </a:xfrm>
            <a:prstGeom prst="line"/>
            <a:noFill/>
            <a:ln w="28575" cap="sq">
              <a:solidFill>
                <a:schemeClr val="accent2"/>
              </a:solidFill>
              <a:round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2" name="Rectangle 48"/>
            <p:cNvSpPr>
              <a:spLocks noChangeArrowheads="1"/>
            </p:cNvSpPr>
            <p:nvPr/>
          </p:nvSpPr>
          <p:spPr bwMode="auto">
            <a:xfrm>
              <a:off x="503" y="3761"/>
              <a:ext cx="4615" cy="130"/>
            </a:xfrm>
            <a:prstGeom prst="rect"/>
            <a:solidFill>
              <a:srgbClr val="668CCF"/>
            </a:solidFill>
            <a:ln w="12700" cap="sq">
              <a:solidFill>
                <a:schemeClr val="tx1"/>
              </a:solidFill>
              <a:miter lim="800000"/>
            </a:ln>
          </p:spPr>
          <p:txBody>
            <a:bodyPr anchor="ctr" wrap="square">
              <a:noAutofit/>
            </a:bodyPr>
            <a:p>
              <a:pPr eaLnBrk="0" hangingPunct="0"/>
              <a:endParaRPr altLang="zh-CN" b="1" dirty="0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3" name="Line 49"/>
            <p:cNvSpPr>
              <a:spLocks noChangeShapeType="1"/>
            </p:cNvSpPr>
            <p:nvPr/>
          </p:nvSpPr>
          <p:spPr bwMode="auto">
            <a:xfrm>
              <a:off x="1847" y="3376"/>
              <a:ext cx="0" cy="382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4" name="Line 50"/>
            <p:cNvSpPr>
              <a:spLocks noChangeShapeType="1"/>
            </p:cNvSpPr>
            <p:nvPr/>
          </p:nvSpPr>
          <p:spPr bwMode="auto">
            <a:xfrm>
              <a:off x="3143" y="3376"/>
              <a:ext cx="0" cy="382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5" name="Line 52"/>
            <p:cNvSpPr>
              <a:spLocks noChangeShapeType="1"/>
            </p:cNvSpPr>
            <p:nvPr/>
          </p:nvSpPr>
          <p:spPr bwMode="auto">
            <a:xfrm>
              <a:off x="4295" y="3677"/>
              <a:ext cx="0" cy="0"/>
            </a:xfrm>
            <a:prstGeom prst="line"/>
            <a:noFill/>
            <a:ln w="12700" cap="sq">
              <a:solidFill>
                <a:schemeClr val="tx1"/>
              </a:solidFill>
              <a:round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6" name="Line 53"/>
            <p:cNvSpPr>
              <a:spLocks noChangeShapeType="1"/>
            </p:cNvSpPr>
            <p:nvPr/>
          </p:nvSpPr>
          <p:spPr bwMode="auto">
            <a:xfrm>
              <a:off x="4295" y="3376"/>
              <a:ext cx="0" cy="382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noAutofit/>
            </a:bodyPr>
            <a:p>
              <a:endParaRPr altLang="en-US" b="1" sz="24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147" name="Text Box 54"/>
            <p:cNvSpPr txBox="1">
              <a:spLocks noChangeArrowheads="1"/>
            </p:cNvSpPr>
            <p:nvPr/>
          </p:nvSpPr>
          <p:spPr bwMode="auto">
            <a:xfrm>
              <a:off x="551" y="3481"/>
              <a:ext cx="776" cy="291"/>
            </a:xfrm>
            <a:prstGeom prst="rect"/>
            <a:noFill/>
            <a:ln>
              <a:noFill/>
            </a:ln>
          </p:spPr>
          <p:txBody>
            <a:bodyPr>
              <a:noAutofit/>
            </a:bodyPr>
            <a:p>
              <a:pPr eaLnBrk="0" hangingPunct="0"/>
              <a:r>
                <a:rPr altLang="en-US" b="1" dirty="0" sz="2400" lang="zh-CN">
                  <a:latin typeface="楷体" panose="02010609060101010101" pitchFamily="49" charset="-122"/>
                  <a:ea typeface="楷体" panose="02010609060101010101" pitchFamily="49" charset="-122"/>
                </a:rPr>
                <a:t>数据线</a:t>
              </a:r>
            </a:p>
          </p:txBody>
        </p:sp>
      </p:grpSp>
      <p:sp>
        <p:nvSpPr>
          <p:cNvPr id="1049148" name="Text Box 5"/>
          <p:cNvSpPr txBox="1"/>
          <p:nvPr/>
        </p:nvSpPr>
        <p:spPr>
          <a:xfrm>
            <a:off x="152204" y="854065"/>
            <a:ext cx="8839992" cy="540725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）分布式仲裁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12"/>
                                        <p:tgtEl>
                                          <p:spTgt spid="104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dur="500" id="17"/>
                                        <p:tgtEl>
                                          <p:spTgt spid="104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1000" id="22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152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153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154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2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7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1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1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15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23</a:t>
            </a:fld>
            <a:endParaRPr altLang="en-US" lang="zh-CN"/>
          </a:p>
        </p:txBody>
      </p:sp>
      <p:sp>
        <p:nvSpPr>
          <p:cNvPr id="1049158" name="Text Box 5"/>
          <p:cNvSpPr txBox="1"/>
          <p:nvPr/>
        </p:nvSpPr>
        <p:spPr>
          <a:xfrm>
            <a:off x="41366" y="837905"/>
            <a:ext cx="8839992" cy="540725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、总线的信号组成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159" name="Text Box 2"/>
          <p:cNvSpPr txBox="1">
            <a:spLocks noChangeArrowheads="1"/>
          </p:cNvSpPr>
          <p:nvPr/>
        </p:nvSpPr>
        <p:spPr bwMode="auto">
          <a:xfrm>
            <a:off x="54699" y="1425278"/>
            <a:ext cx="3922712" cy="519113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）什么是总线标准？</a:t>
            </a:r>
          </a:p>
        </p:txBody>
      </p:sp>
      <p:sp>
        <p:nvSpPr>
          <p:cNvPr id="1049160" name="Text Box 3"/>
          <p:cNvSpPr txBox="1">
            <a:spLocks noChangeArrowheads="1"/>
          </p:cNvSpPr>
          <p:nvPr/>
        </p:nvSpPr>
        <p:spPr bwMode="auto">
          <a:xfrm>
            <a:off x="54699" y="2018425"/>
            <a:ext cx="8077200" cy="519113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对总线物理结构、功能、电气等规范统一规定。</a:t>
            </a:r>
          </a:p>
        </p:txBody>
      </p:sp>
      <p:sp>
        <p:nvSpPr>
          <p:cNvPr id="1049161" name="Text Box 18"/>
          <p:cNvSpPr txBox="1">
            <a:spLocks noChangeArrowheads="1"/>
          </p:cNvSpPr>
          <p:nvPr/>
        </p:nvSpPr>
        <p:spPr bwMode="auto">
          <a:xfrm>
            <a:off x="41998" y="2614750"/>
            <a:ext cx="9014843" cy="954107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针对系统总线和外总线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对总线四大特性进行统一的规范，如下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049162" name="Text Box 19"/>
          <p:cNvSpPr txBox="1">
            <a:spLocks noChangeArrowheads="1"/>
          </p:cNvSpPr>
          <p:nvPr/>
        </p:nvSpPr>
        <p:spPr bwMode="auto">
          <a:xfrm>
            <a:off x="669349" y="3601599"/>
            <a:ext cx="2627313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物理特性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049163" name="Rectangle 20"/>
          <p:cNvSpPr>
            <a:spLocks noChangeArrowheads="1"/>
          </p:cNvSpPr>
          <p:nvPr/>
        </p:nvSpPr>
        <p:spPr bwMode="auto">
          <a:xfrm>
            <a:off x="662999" y="4195324"/>
            <a:ext cx="2509838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功能特性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049164" name="Rectangle 21"/>
          <p:cNvSpPr>
            <a:spLocks noChangeArrowheads="1"/>
          </p:cNvSpPr>
          <p:nvPr/>
        </p:nvSpPr>
        <p:spPr bwMode="auto">
          <a:xfrm>
            <a:off x="670937" y="4835811"/>
            <a:ext cx="2433637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/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电气特性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049165" name="Rectangle 22"/>
          <p:cNvSpPr>
            <a:spLocks noChangeArrowheads="1"/>
          </p:cNvSpPr>
          <p:nvPr/>
        </p:nvSpPr>
        <p:spPr bwMode="auto">
          <a:xfrm>
            <a:off x="672524" y="5926424"/>
            <a:ext cx="2654300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/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时间特性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049166" name="Text Box 23"/>
          <p:cNvSpPr txBox="1">
            <a:spLocks noChangeArrowheads="1"/>
          </p:cNvSpPr>
          <p:nvPr/>
        </p:nvSpPr>
        <p:spPr bwMode="auto">
          <a:xfrm>
            <a:off x="2351811" y="3580962"/>
            <a:ext cx="6305550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如接插头大小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引脚数量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相对位置等</a:t>
            </a:r>
          </a:p>
        </p:txBody>
      </p:sp>
      <p:sp>
        <p:nvSpPr>
          <p:cNvPr id="1049167" name="Text Box 24"/>
          <p:cNvSpPr txBox="1">
            <a:spLocks noChangeArrowheads="1"/>
          </p:cNvSpPr>
          <p:nvPr/>
        </p:nvSpPr>
        <p:spPr bwMode="auto">
          <a:xfrm>
            <a:off x="2323236" y="4195324"/>
            <a:ext cx="4611688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描述每一信号线的功能</a:t>
            </a:r>
          </a:p>
        </p:txBody>
      </p:sp>
      <p:sp>
        <p:nvSpPr>
          <p:cNvPr id="1049168" name="Text Box 25"/>
          <p:cNvSpPr txBox="1">
            <a:spLocks noChangeArrowheads="1"/>
          </p:cNvSpPr>
          <p:nvPr/>
        </p:nvSpPr>
        <p:spPr bwMode="auto">
          <a:xfrm>
            <a:off x="2332761" y="4827874"/>
            <a:ext cx="3413412" cy="525401"/>
          </a:xfrm>
          <a:prstGeom prst="rect"/>
          <a:noFill/>
          <a:ln>
            <a:noFill/>
          </a:ln>
        </p:spPr>
        <p:txBody>
          <a:bodyPr bIns="46800" lIns="90000" rIns="90000" tIns="46800"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如信号传送方向、</a:t>
            </a:r>
          </a:p>
        </p:txBody>
      </p:sp>
      <p:sp>
        <p:nvSpPr>
          <p:cNvPr id="1049169" name="Rectangle 26"/>
          <p:cNvSpPr>
            <a:spLocks noChangeArrowheads="1"/>
          </p:cNvSpPr>
          <p:nvPr/>
        </p:nvSpPr>
        <p:spPr bwMode="auto">
          <a:xfrm>
            <a:off x="4534624" y="5299361"/>
            <a:ext cx="3413412" cy="525401"/>
          </a:xfrm>
          <a:prstGeom prst="rect"/>
          <a:noFill/>
          <a:ln>
            <a:noFill/>
          </a:ln>
        </p:spPr>
        <p:txBody>
          <a:bodyPr bIns="46800" lIns="90000" rIns="90000" tIns="46800" wrap="none">
            <a:spAutoFit/>
          </a:bodyPr>
          <a:p>
            <a:pPr eaLnBrk="0" hangingPunct="0"/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信号的正负逻辑等。</a:t>
            </a:r>
          </a:p>
        </p:txBody>
      </p:sp>
      <p:sp>
        <p:nvSpPr>
          <p:cNvPr id="1049170" name="Rectangle 27"/>
          <p:cNvSpPr>
            <a:spLocks noChangeArrowheads="1"/>
          </p:cNvSpPr>
          <p:nvPr/>
        </p:nvSpPr>
        <p:spPr bwMode="auto">
          <a:xfrm>
            <a:off x="5312499" y="4811999"/>
            <a:ext cx="2695266" cy="525401"/>
          </a:xfrm>
          <a:prstGeom prst="rect"/>
          <a:noFill/>
          <a:ln>
            <a:noFill/>
          </a:ln>
        </p:spPr>
        <p:txBody>
          <a:bodyPr bIns="46800" lIns="90000" rIns="90000" tIns="46800" wrap="none">
            <a:spAutoFit/>
          </a:bodyPr>
          <a:p>
            <a:pPr eaLnBrk="0" hangingPunct="0"/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信号驱动能力、</a:t>
            </a:r>
          </a:p>
        </p:txBody>
      </p:sp>
      <p:sp>
        <p:nvSpPr>
          <p:cNvPr id="1049171" name="Text Box 28"/>
          <p:cNvSpPr txBox="1">
            <a:spLocks noChangeArrowheads="1"/>
          </p:cNvSpPr>
          <p:nvPr/>
        </p:nvSpPr>
        <p:spPr bwMode="auto">
          <a:xfrm>
            <a:off x="2347049" y="5291424"/>
            <a:ext cx="2378075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抗干扰能力、</a:t>
            </a:r>
          </a:p>
        </p:txBody>
      </p:sp>
      <p:sp>
        <p:nvSpPr>
          <p:cNvPr id="1049172" name="Text Box 29"/>
          <p:cNvSpPr txBox="1">
            <a:spLocks noChangeArrowheads="1"/>
          </p:cNvSpPr>
          <p:nvPr/>
        </p:nvSpPr>
        <p:spPr bwMode="auto">
          <a:xfrm>
            <a:off x="2327999" y="5907374"/>
            <a:ext cx="5984875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如信号有效的时机、持续时间等。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2"/>
                                        <p:tgtEl>
                                          <p:spTgt spid="10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7"/>
                                        <p:tgtEl>
                                          <p:spTgt spid="10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9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9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7"/>
                                        <p:tgtEl>
                                          <p:spTgt spid="10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2"/>
                                        <p:tgtEl>
                                          <p:spTgt spid="1049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7"/>
                                        <p:tgtEl>
                                          <p:spTgt spid="1049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2"/>
                                        <p:tgtEl>
                                          <p:spTgt spid="10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7"/>
                                        <p:tgtEl>
                                          <p:spTgt spid="1049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2"/>
                                        <p:tgtEl>
                                          <p:spTgt spid="10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7"/>
                                        <p:tgtEl>
                                          <p:spTgt spid="1049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58" grpId="0" build="p"/>
      <p:bldP spid="1049159" grpId="0"/>
      <p:bldP spid="1049160" grpId="0"/>
      <p:bldP spid="1049161" grpId="0" build="p"/>
      <p:bldP spid="1049162" grpId="0" build="p"/>
      <p:bldP spid="1049163" grpId="0" build="p"/>
      <p:bldP spid="1049164" grpId="0" build="p"/>
      <p:bldP spid="1049165" grpId="0" build="p"/>
      <p:bldP spid="1049166" grpId="0" build="p"/>
      <p:bldP spid="1049167" grpId="0" build="p"/>
      <p:bldP spid="1049168" grpId="0" build="p"/>
      <p:bldP spid="1049169" grpId="0" build="p"/>
      <p:bldP spid="1049170" grpId="0" build="p"/>
      <p:bldP spid="1049171" grpId="0" build="p"/>
      <p:bldP spid="104917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176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177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178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3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9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1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1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18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24</a:t>
            </a:fld>
            <a:endParaRPr altLang="en-US" lang="zh-CN"/>
          </a:p>
        </p:txBody>
      </p:sp>
      <p:sp>
        <p:nvSpPr>
          <p:cNvPr id="1049182" name="Text Box 4"/>
          <p:cNvSpPr txBox="1">
            <a:spLocks noChangeArrowheads="1"/>
          </p:cNvSpPr>
          <p:nvPr/>
        </p:nvSpPr>
        <p:spPr bwMode="auto">
          <a:xfrm>
            <a:off x="188480" y="2909478"/>
            <a:ext cx="4586288" cy="525401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采用总线结构的好处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1049183" name="Text Box 5"/>
          <p:cNvSpPr txBox="1">
            <a:spLocks noChangeArrowheads="1"/>
          </p:cNvSpPr>
          <p:nvPr/>
        </p:nvSpPr>
        <p:spPr bwMode="auto">
          <a:xfrm>
            <a:off x="228168" y="3550828"/>
            <a:ext cx="8396287" cy="1630897"/>
          </a:xfrm>
          <a:prstGeom prst="rect"/>
          <a:noFill/>
          <a:ln>
            <a:noFill/>
          </a:ln>
        </p:spPr>
        <p:txBody>
          <a:bodyPr bIns="46800" lIns="90000" rIns="90000" tIns="46800">
            <a:spAutoFit/>
          </a:bodyPr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技术工程角度：简化硬件设计、易于扩充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从用户的角度：具有“易获得性”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从厂商的角度：易于批量生产、降低成本。</a:t>
            </a:r>
          </a:p>
        </p:txBody>
      </p:sp>
      <p:sp>
        <p:nvSpPr>
          <p:cNvPr id="1049184" name="Text Box 7"/>
          <p:cNvSpPr txBox="1">
            <a:spLocks noChangeArrowheads="1"/>
          </p:cNvSpPr>
          <p:nvPr/>
        </p:nvSpPr>
        <p:spPr bwMode="auto">
          <a:xfrm>
            <a:off x="183718" y="2233638"/>
            <a:ext cx="4640262" cy="519113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便于灵活组成系统。</a:t>
            </a:r>
          </a:p>
        </p:txBody>
      </p:sp>
      <p:sp>
        <p:nvSpPr>
          <p:cNvPr id="1049185" name="Text Box 8"/>
          <p:cNvSpPr txBox="1">
            <a:spLocks noChangeArrowheads="1"/>
          </p:cNvSpPr>
          <p:nvPr/>
        </p:nvSpPr>
        <p:spPr bwMode="auto">
          <a:xfrm>
            <a:off x="193243" y="1319873"/>
            <a:ext cx="4425950" cy="51911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b="1" sz="280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2</a:t>
            </a:r>
            <a:r>
              <a:rPr altLang="en-US" dirty="0" lang="zh-CN"/>
              <a:t>）为何制定总线标准？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7"/>
                                        <p:tgtEl>
                                          <p:spTgt spid="10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2"/>
                                        <p:tgtEl>
                                          <p:spTgt spid="10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9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9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82" grpId="0" build="p"/>
      <p:bldP spid="1049183" grpId="0" build="p"/>
      <p:bldP spid="1049184" grpId="0"/>
      <p:bldP spid="10491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189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190" name="Text Box 2"/>
          <p:cNvSpPr txBox="1">
            <a:spLocks noChangeArrowheads="1"/>
          </p:cNvSpPr>
          <p:nvPr/>
        </p:nvSpPr>
        <p:spPr bwMode="auto">
          <a:xfrm>
            <a:off x="106363" y="1017588"/>
            <a:ext cx="6553200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b="1" sz="280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3</a:t>
            </a:r>
            <a:r>
              <a:rPr altLang="en-US" dirty="0" lang="zh-CN"/>
              <a:t>）总线的技术指标</a:t>
            </a:r>
            <a:endParaRPr altLang="zh-CN" dirty="0" lang="en-US"/>
          </a:p>
        </p:txBody>
      </p:sp>
      <p:sp>
        <p:nvSpPr>
          <p:cNvPr id="1049191" name="Text Box 11"/>
          <p:cNvSpPr txBox="1">
            <a:spLocks noChangeArrowheads="1"/>
          </p:cNvSpPr>
          <p:nvPr/>
        </p:nvSpPr>
        <p:spPr bwMode="auto">
          <a:xfrm>
            <a:off x="188913" y="1797050"/>
            <a:ext cx="73152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）总线宽度</a:t>
            </a:r>
          </a:p>
        </p:txBody>
      </p:sp>
      <p:sp>
        <p:nvSpPr>
          <p:cNvPr id="1049192" name="Rectangle 19"/>
          <p:cNvSpPr>
            <a:spLocks noChangeArrowheads="1"/>
          </p:cNvSpPr>
          <p:nvPr/>
        </p:nvSpPr>
        <p:spPr bwMode="auto">
          <a:xfrm>
            <a:off x="989013" y="2436495"/>
            <a:ext cx="7323137" cy="52322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总线能同时传输的二进制位数</a:t>
            </a:r>
          </a:p>
        </p:txBody>
      </p:sp>
      <p:sp>
        <p:nvSpPr>
          <p:cNvPr id="1049193" name="Text Box 11"/>
          <p:cNvSpPr txBox="1">
            <a:spLocks noChangeArrowheads="1"/>
          </p:cNvSpPr>
          <p:nvPr/>
        </p:nvSpPr>
        <p:spPr bwMode="auto">
          <a:xfrm>
            <a:off x="174308" y="3048635"/>
            <a:ext cx="73152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b="1" sz="2800" kumimoji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en-US" dirty="0" lang="zh-CN"/>
              <a:t>（</a:t>
            </a:r>
            <a:r>
              <a:rPr altLang="zh-CN" dirty="0" lang="en-US"/>
              <a:t>2</a:t>
            </a:r>
            <a:r>
              <a:rPr altLang="en-US" dirty="0" lang="zh-CN"/>
              <a:t>）总线频率</a:t>
            </a:r>
          </a:p>
        </p:txBody>
      </p:sp>
      <p:sp>
        <p:nvSpPr>
          <p:cNvPr id="1049194" name="Rectangle 19"/>
          <p:cNvSpPr>
            <a:spLocks noChangeArrowheads="1"/>
          </p:cNvSpPr>
          <p:nvPr/>
        </p:nvSpPr>
        <p:spPr bwMode="auto">
          <a:xfrm>
            <a:off x="974408" y="3718560"/>
            <a:ext cx="7323137" cy="52322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总线在单位时间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秒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传输数据的次数</a:t>
            </a:r>
          </a:p>
        </p:txBody>
      </p:sp>
      <p:sp>
        <p:nvSpPr>
          <p:cNvPr id="1049195" name="Text Box 11"/>
          <p:cNvSpPr txBox="1">
            <a:spLocks noChangeArrowheads="1"/>
          </p:cNvSpPr>
          <p:nvPr/>
        </p:nvSpPr>
        <p:spPr bwMode="auto">
          <a:xfrm>
            <a:off x="177483" y="4300855"/>
            <a:ext cx="7313612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b="1" sz="2800" kumimoji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en-US" dirty="0" lang="zh-CN"/>
              <a:t>（</a:t>
            </a:r>
            <a:r>
              <a:rPr altLang="zh-CN" dirty="0" lang="en-US"/>
              <a:t>3</a:t>
            </a:r>
            <a:r>
              <a:rPr altLang="en-US" dirty="0" lang="zh-CN"/>
              <a:t>）总线数据传输率</a:t>
            </a:r>
          </a:p>
        </p:txBody>
      </p:sp>
      <p:sp>
        <p:nvSpPr>
          <p:cNvPr id="1049196" name="Rectangle 19"/>
          <p:cNvSpPr>
            <a:spLocks noChangeArrowheads="1"/>
          </p:cNvSpPr>
          <p:nvPr/>
        </p:nvSpPr>
        <p:spPr bwMode="auto">
          <a:xfrm>
            <a:off x="975995" y="4970780"/>
            <a:ext cx="7323138" cy="52322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单位时间内总线输出的数据总量（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049197" name="Rectangle 19"/>
          <p:cNvSpPr>
            <a:spLocks noChangeArrowheads="1"/>
          </p:cNvSpPr>
          <p:nvPr/>
        </p:nvSpPr>
        <p:spPr bwMode="auto">
          <a:xfrm>
            <a:off x="964883" y="5793105"/>
            <a:ext cx="7753350" cy="52322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总线数据传输率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=(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总线宽度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/8)x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总线频率</a:t>
            </a:r>
          </a:p>
        </p:txBody>
      </p:sp>
      <p:sp>
        <p:nvSpPr>
          <p:cNvPr id="1049198" name="日期占位符 1"/>
          <p:cNvSpPr>
            <a:spLocks noGrp="1"/>
          </p:cNvSpPr>
          <p:nvPr>
            <p:ph type="dt" sz="quarter" idx="10"/>
          </p:nvPr>
        </p:nvSpPr>
        <p:spPr>
          <a:xfrm>
            <a:off x="628650" y="6356351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27536-9633-46C6-A092-B4824A5AFB68}" type="datetime1">
              <a:rPr altLang="en-US" sz="1400" kumimoji="0" lang="zh-CN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19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E4043-5881-441C-A164-1623D9D33B08}" type="slidenum">
              <a:rPr altLang="zh-CN" sz="1400" kumimoji="0" 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altLang="zh-CN" sz="1400" kumimoji="0" lang="en-US"/>
          </a:p>
        </p:txBody>
      </p:sp>
      <p:sp>
        <p:nvSpPr>
          <p:cNvPr id="1049200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201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2"/>
                                        <p:tgtEl>
                                          <p:spTgt spid="10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7"/>
                                        <p:tgtEl>
                                          <p:spTgt spid="10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2"/>
                                        <p:tgtEl>
                                          <p:spTgt spid="10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27"/>
                                        <p:tgtEl>
                                          <p:spTgt spid="10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32"/>
                                        <p:tgtEl>
                                          <p:spTgt spid="10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7"/>
                                        <p:tgtEl>
                                          <p:spTgt spid="10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 nodeType="clickPar">
                      <p:stCondLst>
                        <p:cond delay="indefinite"/>
                      </p:stCondLst>
                      <p:childTnLst>
                        <p:par>
                          <p:cTn fill="hold" id="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42"/>
                                        <p:tgtEl>
                                          <p:spTgt spid="10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90" grpId="0" autoUpdateAnimBg="0"/>
      <p:bldP spid="1049191" grpId="0" autoUpdateAnimBg="0"/>
      <p:bldP spid="1049192" grpId="0" autoUpdateAnimBg="0"/>
      <p:bldP spid="1049193" grpId="0" autoUpdateAnimBg="0"/>
      <p:bldP spid="1049194" grpId="0" autoUpdateAnimBg="0"/>
      <p:bldP spid="1049195" grpId="0" autoUpdateAnimBg="0"/>
      <p:bldP spid="1049196" grpId="0" autoUpdateAnimBg="0"/>
      <p:bldP spid="104919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205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206" name="Text Box 6"/>
          <p:cNvSpPr txBox="1">
            <a:spLocks noChangeArrowheads="1"/>
          </p:cNvSpPr>
          <p:nvPr/>
        </p:nvSpPr>
        <p:spPr bwMode="auto">
          <a:xfrm>
            <a:off x="107950" y="993917"/>
            <a:ext cx="4199572" cy="52322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b="1" sz="280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en-US" dirty="0" lang="zh-CN"/>
              <a:t>常见的总线标准 </a:t>
            </a:r>
          </a:p>
        </p:txBody>
      </p:sp>
      <p:graphicFrame>
        <p:nvGraphicFramePr>
          <p:cNvPr id="4194304" name="Group 114"/>
          <p:cNvGraphicFramePr>
            <a:graphicFrameLocks noGrp="1"/>
          </p:cNvGraphicFramePr>
          <p:nvPr>
            <p:ph/>
          </p:nvPr>
        </p:nvGraphicFramePr>
        <p:xfrm>
          <a:off x="107950" y="1604328"/>
          <a:ext cx="9036050" cy="4790560"/>
        </p:xfrm>
        <a:graphic>
          <a:graphicData uri="http://schemas.openxmlformats.org/drawingml/2006/table">
            <a:tbl>
              <a:tblPr/>
              <a:tblGrid>
                <a:gridCol w="1008063"/>
                <a:gridCol w="2016125"/>
                <a:gridCol w="1079500"/>
                <a:gridCol w="2376487"/>
                <a:gridCol w="2555875"/>
              </a:tblGrid>
              <a:tr h="627564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en-US" baseline="0" b="0" cap="none" dirty="0" sz="24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总线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en-US" baseline="0" b="0" cap="none" dirty="0" sz="24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开发者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en-US" baseline="0" b="0" cap="none" dirty="0" sz="24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en-US" baseline="0" b="0" cap="none" sz="24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频率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en-US" baseline="0" b="0" cap="none" dirty="0" sz="24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传输率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67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4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IBM </a:t>
                      </a:r>
                      <a:r>
                        <a:rPr altLang="en-US" baseline="0" b="0" cap="none" dirty="0" sz="20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1984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8/16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8.33/16.66MB/s</a:t>
                      </a:r>
                      <a:endParaRPr altLang="en-US" baseline="0" b="0" cap="none" dirty="0" sz="2000" i="0" kumimoji="1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155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4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EISA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Compaq</a:t>
                      </a:r>
                      <a:r>
                        <a:rPr altLang="en-US" baseline="0" b="0" cap="none" dirty="0" sz="20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</a:t>
                      </a: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1988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8.33M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33.3MB/s</a:t>
                      </a:r>
                      <a:endParaRPr altLang="en-US" baseline="0" b="0" cap="none" dirty="0" sz="2000" i="0" kumimoji="1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7475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4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AGP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Intel</a:t>
                      </a:r>
                      <a:r>
                        <a:rPr altLang="en-US" baseline="0" b="0" cap="none" sz="20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altLang="zh-CN" baseline="0" b="0" cap="none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1996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66.6M</a:t>
                      </a: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itchFamily="18" charset="0"/>
                        </a:rPr>
                        <a:t>×</a:t>
                      </a: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1/2/4/8</a:t>
                      </a:r>
                      <a:endParaRPr altLang="en-US" baseline="0" b="0" cap="none" dirty="0" sz="2000" i="0" kumimoji="1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266.4MB/s…</a:t>
                      </a:r>
                      <a:endParaRPr altLang="en-US" baseline="0" b="0" cap="none" dirty="0" sz="2000" i="0" kumimoji="1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7475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400" i="0" kumimoji="1" lang="en-US" normalizeH="0" strike="noStrike" u="none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Intel</a:t>
                      </a:r>
                      <a:r>
                        <a:rPr altLang="en-US" baseline="0" b="0" cap="none" dirty="0" sz="20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1991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32/64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33/66/133M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8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sz="24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132MB/s…</a:t>
                      </a:r>
                      <a:endParaRPr altLang="en-US" baseline="0" b="0" cap="none" dirty="0" sz="2000" i="0" kumimoji="1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915585">
                <a:tc>
                  <a:txBody>
                    <a:bodyPr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400" i="0" kumimoji="1" lang="en-US" normalizeH="0" strike="noStrike" u="none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USB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Intel</a:t>
                      </a:r>
                      <a:r>
                        <a:rPr altLang="en-US" baseline="0" b="0" cap="none" dirty="0" sz="20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IBM</a:t>
                      </a:r>
                      <a:r>
                        <a:rPr altLang="en-US" baseline="0" b="0" cap="none" dirty="0" sz="2000" i="0" kumimoji="1" lang="zh-CN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等，</a:t>
                      </a: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1994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1.5/12/480/4000M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</a:pPr>
                      <a:r>
                        <a:rPr altLang="zh-CN" baseline="0" b="0" cap="none" dirty="0" sz="2000" i="0" kumimoji="1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0.2/1.5/60/500MB/s</a:t>
                      </a:r>
                      <a:endParaRPr altLang="en-US" baseline="0" b="0" cap="none" dirty="0" sz="2000" i="0" kumimoji="1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9207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6E801-DED4-4616-9F06-435369728F5D}" type="datetime1">
              <a:rPr altLang="en-US" sz="1400" kumimoji="0" lang="zh-CN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2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2E55F3-443E-4988-9AA1-5B7E0E692CF3}" type="slidenum">
              <a:rPr altLang="zh-CN" sz="1400" kumimoji="0" lang="en-US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altLang="zh-CN" sz="1400" kumimoji="0" lang="en-US"/>
          </a:p>
        </p:txBody>
      </p:sp>
      <p:sp>
        <p:nvSpPr>
          <p:cNvPr id="1049209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21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2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0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211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212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213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4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03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21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27</a:t>
            </a:fld>
            <a:endParaRPr altLang="en-US" lang="zh-CN"/>
          </a:p>
        </p:txBody>
      </p:sp>
      <p:sp>
        <p:nvSpPr>
          <p:cNvPr id="1049215" name="Text Box 8"/>
          <p:cNvSpPr txBox="1">
            <a:spLocks noChangeArrowheads="1"/>
          </p:cNvSpPr>
          <p:nvPr/>
        </p:nvSpPr>
        <p:spPr bwMode="auto">
          <a:xfrm>
            <a:off x="193243" y="822033"/>
            <a:ext cx="4425950" cy="519113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b="1" sz="280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3</a:t>
            </a:r>
            <a:r>
              <a:rPr altLang="en-US" dirty="0" lang="zh-CN"/>
              <a:t>）</a:t>
            </a:r>
            <a:r>
              <a:rPr altLang="zh-CN" dirty="0" lang="en-US"/>
              <a:t>PCI</a:t>
            </a:r>
            <a:r>
              <a:rPr altLang="en-US" dirty="0" lang="zh-CN"/>
              <a:t>总线介绍</a:t>
            </a:r>
          </a:p>
        </p:txBody>
      </p:sp>
      <p:sp>
        <p:nvSpPr>
          <p:cNvPr id="1049216" name="Text Box 10"/>
          <p:cNvSpPr txBox="1">
            <a:spLocks noChangeArrowheads="1"/>
          </p:cNvSpPr>
          <p:nvPr/>
        </p:nvSpPr>
        <p:spPr bwMode="auto">
          <a:xfrm>
            <a:off x="136668" y="1341146"/>
            <a:ext cx="9284423" cy="523220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外围组件互连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(PCI, </a:t>
            </a:r>
            <a:r>
              <a:rPr altLang="zh-CN" b="1" dirty="0" sz="2600" lang="en-US">
                <a:latin typeface="楷体" panose="02010609060101010101" pitchFamily="49" charset="-122"/>
                <a:ea typeface="楷体" panose="02010609060101010101" pitchFamily="49" charset="-122"/>
              </a:rPr>
              <a:t>Peripheral Component Interconnect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049217" name="Rectangle 13"/>
          <p:cNvSpPr>
            <a:spLocks noChangeArrowheads="1"/>
          </p:cNvSpPr>
          <p:nvPr/>
        </p:nvSpPr>
        <p:spPr bwMode="auto">
          <a:xfrm>
            <a:off x="136668" y="1866136"/>
            <a:ext cx="8813368" cy="1384995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algn="just" eaLnBrk="0" hangingPunct="0"/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一种高性能的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位同步总线，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地址信号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数据信号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复用，可扩展至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Intel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公司于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1991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年底提出，受到许多微处理器和外围设备生产商的支持。</a:t>
            </a:r>
          </a:p>
        </p:txBody>
      </p:sp>
      <p:sp>
        <p:nvSpPr>
          <p:cNvPr id="1049218" name="Rectangle 14"/>
          <p:cNvSpPr>
            <a:spLocks noChangeArrowheads="1"/>
          </p:cNvSpPr>
          <p:nvPr/>
        </p:nvSpPr>
        <p:spPr bwMode="auto">
          <a:xfrm>
            <a:off x="136668" y="3283091"/>
            <a:ext cx="8870664" cy="1384995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algn="just" eaLnBrk="0" hangingPunct="0"/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总线可以在主板上和其他系统总线（如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ISA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EISA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等）相连（通过桥接器），以分别适应高速和低速的外围设备。</a:t>
            </a:r>
          </a:p>
        </p:txBody>
      </p:sp>
      <p:sp>
        <p:nvSpPr>
          <p:cNvPr id="1049219" name="Rectangle 16"/>
          <p:cNvSpPr>
            <a:spLocks noChangeArrowheads="1"/>
          </p:cNvSpPr>
          <p:nvPr/>
        </p:nvSpPr>
        <p:spPr bwMode="auto">
          <a:xfrm>
            <a:off x="747422" y="4547841"/>
            <a:ext cx="8424862" cy="919867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algn="just" eaLnBrk="0" hangingPunct="0">
              <a:lnSpc>
                <a:spcPct val="120000"/>
              </a:lnSpc>
            </a:pP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PCI1.0: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工作频率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33MHz,  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传输率为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132MB/s;</a:t>
            </a:r>
          </a:p>
          <a:p>
            <a:pPr algn="just" eaLnBrk="0" hangingPunct="0">
              <a:lnSpc>
                <a:spcPct val="120000"/>
              </a:lnSpc>
            </a:pP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PCI2.1: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工作频率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66MHz,  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传输率为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264/528MB/s;</a:t>
            </a:r>
          </a:p>
        </p:txBody>
      </p:sp>
      <p:pic>
        <p:nvPicPr>
          <p:cNvPr id="2097204" name="Picture 1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 l="36459" t="35355" r="36311" b="37085"/>
          <a:stretch>
            <a:fillRect/>
          </a:stretch>
        </p:blipFill>
        <p:spPr bwMode="auto">
          <a:xfrm>
            <a:off x="2302865" y="1747764"/>
            <a:ext cx="4747652" cy="3480934"/>
          </a:xfrm>
          <a:prstGeom prst="rect"/>
          <a:noFill/>
          <a:ln>
            <a:noFill/>
          </a:ln>
          <a:effectLst>
            <a:outerShdw algn="ctr" dir="2700000" dist="35921" rotWithShape="0">
              <a:schemeClr val="bg2"/>
            </a:outerShdw>
            <a:softEdge rad="12700"/>
          </a:effectLst>
        </p:spPr>
      </p:pic>
      <p:sp>
        <p:nvSpPr>
          <p:cNvPr id="1049220" name="Rectangle 17"/>
          <p:cNvSpPr>
            <a:spLocks noChangeArrowheads="1"/>
          </p:cNvSpPr>
          <p:nvPr/>
        </p:nvSpPr>
        <p:spPr bwMode="auto">
          <a:xfrm>
            <a:off x="727791" y="5531565"/>
            <a:ext cx="8424862" cy="1261499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algn="just" eaLnBrk="0" hangingPunct="0">
              <a:lnSpc>
                <a:spcPct val="110000"/>
              </a:lnSpc>
            </a:pP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PCI-X: 64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位，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66/133MHz,  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传输率高达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1.06GB/s;</a:t>
            </a:r>
          </a:p>
          <a:p>
            <a:pPr algn="just" eaLnBrk="0" hangingPunct="0">
              <a:lnSpc>
                <a:spcPct val="110000"/>
              </a:lnSpc>
            </a:pP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PCI-E 1.0: 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串行，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2.5GHz, 1x: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双工可达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512MB/s</a:t>
            </a:r>
          </a:p>
          <a:p>
            <a:pPr algn="just" eaLnBrk="0" hangingPunct="0">
              <a:lnSpc>
                <a:spcPct val="110000"/>
              </a:lnSpc>
            </a:pP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      2.0</a:t>
            </a:r>
            <a:r>
              <a:rPr altLang="en-US" b="1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altLang="zh-CN" b="1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3.0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7"/>
                                        <p:tgtEl>
                                          <p:spTgt spid="10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2"/>
                                        <p:tgtEl>
                                          <p:spTgt spid="10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000" id="27"/>
                                        <p:tgtEl>
                                          <p:spTgt spid="10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1000" id="32"/>
                                        <p:tgtEl>
                                          <p:spTgt spid="104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000" id="37"/>
                                        <p:tgtEl>
                                          <p:spTgt spid="104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000" id="42"/>
                                        <p:tgtEl>
                                          <p:spTgt spid="104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000" id="47"/>
                                        <p:tgtEl>
                                          <p:spTgt spid="104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5" grpId="0"/>
      <p:bldP spid="1049216" grpId="0"/>
      <p:bldP spid="1049217" grpId="0"/>
      <p:bldP spid="10492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224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225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226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5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06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22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28</a:t>
            </a:fld>
            <a:endParaRPr altLang="en-US" lang="zh-CN"/>
          </a:p>
        </p:txBody>
      </p:sp>
      <p:sp>
        <p:nvSpPr>
          <p:cNvPr id="1049228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p>
            <a:fld id="{47CACF1E-5FC1-412D-BFE8-DF5C449DE5C7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22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pic>
        <p:nvPicPr>
          <p:cNvPr id="2097207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43000" y="1186260"/>
            <a:ext cx="6858000" cy="51435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233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234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235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6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09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23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29</a:t>
            </a:fld>
            <a:endParaRPr altLang="en-US" lang="zh-CN"/>
          </a:p>
        </p:txBody>
      </p:sp>
      <p:sp>
        <p:nvSpPr>
          <p:cNvPr id="1049237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p>
            <a:fld id="{47CACF1E-5FC1-412D-BFE8-DF5C449DE5C7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23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239" name="Rectangle 5"/>
          <p:cNvSpPr>
            <a:spLocks noChangeArrowheads="1"/>
          </p:cNvSpPr>
          <p:nvPr/>
        </p:nvSpPr>
        <p:spPr bwMode="auto">
          <a:xfrm>
            <a:off x="322263" y="1180895"/>
            <a:ext cx="8482012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总线的信号组成</a:t>
            </a:r>
          </a:p>
        </p:txBody>
      </p:sp>
      <p:sp>
        <p:nvSpPr>
          <p:cNvPr id="1049240" name="Text Box 6"/>
          <p:cNvSpPr txBox="1">
            <a:spLocks noChangeArrowheads="1"/>
          </p:cNvSpPr>
          <p:nvPr/>
        </p:nvSpPr>
        <p:spPr bwMode="auto">
          <a:xfrm>
            <a:off x="859282" y="2011343"/>
            <a:ext cx="3325812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必备信号</a:t>
            </a:r>
          </a:p>
        </p:txBody>
      </p:sp>
      <p:sp>
        <p:nvSpPr>
          <p:cNvPr id="1049241" name="Text Box 7"/>
          <p:cNvSpPr txBox="1">
            <a:spLocks noChangeArrowheads="1"/>
          </p:cNvSpPr>
          <p:nvPr/>
        </p:nvSpPr>
        <p:spPr bwMode="auto">
          <a:xfrm>
            <a:off x="859282" y="2585225"/>
            <a:ext cx="3086101" cy="3395353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系统信号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地址和数据信号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接口控制信号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仲裁信号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错误报告信号</a:t>
            </a:r>
          </a:p>
        </p:txBody>
      </p:sp>
      <p:sp>
        <p:nvSpPr>
          <p:cNvPr id="1049242" name="Text Box 8"/>
          <p:cNvSpPr txBox="1">
            <a:spLocks noChangeArrowheads="1"/>
          </p:cNvSpPr>
          <p:nvPr/>
        </p:nvSpPr>
        <p:spPr bwMode="auto">
          <a:xfrm>
            <a:off x="4411240" y="2005136"/>
            <a:ext cx="3313113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可选信号</a:t>
            </a:r>
          </a:p>
        </p:txBody>
      </p:sp>
      <p:sp>
        <p:nvSpPr>
          <p:cNvPr id="1049243" name="Text Box 9"/>
          <p:cNvSpPr txBox="1">
            <a:spLocks noChangeArrowheads="1"/>
          </p:cNvSpPr>
          <p:nvPr/>
        </p:nvSpPr>
        <p:spPr bwMode="auto">
          <a:xfrm>
            <a:off x="4411241" y="2579018"/>
            <a:ext cx="3615160" cy="2705934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中断请求信号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高速缓存支持信号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64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位总线扩展信号</a:t>
            </a:r>
          </a:p>
          <a:p>
            <a:pPr>
              <a:lnSpc>
                <a:spcPct val="150000"/>
              </a:lnSpc>
              <a:spcBef>
                <a:spcPct val="10000"/>
              </a:spcBef>
              <a:buSzPct val="80000"/>
              <a:buFont typeface="Wingdings" panose="05000000000000000000" pitchFamily="2" charset="2"/>
              <a:buChar char="u"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JTAG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边界扫描信号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2"/>
                                        <p:tgtEl>
                                          <p:spTgt spid="104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7"/>
                                        <p:tgtEl>
                                          <p:spTgt spid="104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2"/>
                                        <p:tgtEl>
                                          <p:spTgt spid="1049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7"/>
                                        <p:tgtEl>
                                          <p:spTgt spid="1049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2"/>
                                        <p:tgtEl>
                                          <p:spTgt spid="1049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7"/>
                                        <p:tgtEl>
                                          <p:spTgt spid="1049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2"/>
                                        <p:tgtEl>
                                          <p:spTgt spid="10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7"/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2"/>
                                        <p:tgtEl>
                                          <p:spTgt spid="104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7"/>
                                        <p:tgtEl>
                                          <p:spTgt spid="104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id="6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2"/>
                                        <p:tgtEl>
                                          <p:spTgt spid="104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9" grpId="0"/>
      <p:bldP spid="1049240" grpId="0"/>
      <p:bldP spid="1049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612" name="矩形 21"/>
          <p:cNvSpPr/>
          <p:nvPr/>
        </p:nvSpPr>
        <p:spPr>
          <a:xfrm>
            <a:off x="-9525" y="-1083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3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614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457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8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61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9D9A96-A0C2-463E-9837-0AC413EB9240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61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617" name="Text Box 5"/>
          <p:cNvSpPr txBox="1"/>
          <p:nvPr/>
        </p:nvSpPr>
        <p:spPr>
          <a:xfrm>
            <a:off x="274742" y="906449"/>
            <a:ext cx="4936786" cy="2813655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本章讨论：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的基本概念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的基本概念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中断方式及其接口组成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DMA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方式及其接口组成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1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3</a:t>
            </a:fld>
            <a:endParaRPr altLang="en-US" lang="zh-CN"/>
          </a:p>
        </p:txBody>
      </p:sp>
      <p:sp>
        <p:nvSpPr>
          <p:cNvPr id="1048619" name="Text Box 5"/>
          <p:cNvSpPr txBox="1"/>
          <p:nvPr/>
        </p:nvSpPr>
        <p:spPr>
          <a:xfrm>
            <a:off x="274742" y="4374385"/>
            <a:ext cx="2976459" cy="136143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5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计算机互联进行信息交换的基础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20" name="AutoShape 5"/>
          <p:cNvSpPr/>
          <p:nvPr/>
        </p:nvSpPr>
        <p:spPr bwMode="auto">
          <a:xfrm>
            <a:off x="3018674" y="4084997"/>
            <a:ext cx="157134" cy="212578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anchor="ctr" wrap="none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b="1" sz="280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eaLnBrk="0" hangingPunct="0" indent="-285750" marL="7429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b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eaLnBrk="0" hangingPunct="0" indent="-228600" marL="11430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b="1" sz="2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="0" sz="1800"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8621" name="Text Box 5"/>
          <p:cNvSpPr txBox="1"/>
          <p:nvPr/>
        </p:nvSpPr>
        <p:spPr>
          <a:xfrm>
            <a:off x="3293416" y="3732382"/>
            <a:ext cx="5221934" cy="2631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5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各种接口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中断、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信息传输的控制方式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相应的程序软件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7"/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2"/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7"/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 build="p"/>
      <p:bldP spid="1048619" grpId="0" build="p"/>
      <p:bldP spid="1048620" grpId="0" animBg="1"/>
      <p:bldP spid="104862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0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247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248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249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57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11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25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30</a:t>
            </a:fld>
            <a:endParaRPr altLang="en-US" lang="zh-CN"/>
          </a:p>
        </p:txBody>
      </p:sp>
      <p:sp>
        <p:nvSpPr>
          <p:cNvPr id="1049251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p>
            <a:fld id="{47CACF1E-5FC1-412D-BFE8-DF5C449DE5C7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25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253" name="Rectangle 5"/>
          <p:cNvSpPr>
            <a:spLocks noChangeArrowheads="1"/>
          </p:cNvSpPr>
          <p:nvPr/>
        </p:nvSpPr>
        <p:spPr bwMode="auto">
          <a:xfrm>
            <a:off x="322263" y="1180895"/>
            <a:ext cx="8482012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总线的仲裁</a:t>
            </a:r>
          </a:p>
        </p:txBody>
      </p:sp>
      <p:sp>
        <p:nvSpPr>
          <p:cNvPr id="1049254" name="Text Box 16"/>
          <p:cNvSpPr txBox="1">
            <a:spLocks noChangeArrowheads="1"/>
          </p:cNvSpPr>
          <p:nvPr/>
        </p:nvSpPr>
        <p:spPr bwMode="auto">
          <a:xfrm>
            <a:off x="498476" y="2089739"/>
            <a:ext cx="8280400" cy="519112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采用独立请求的集中式总线仲裁，如下图所示。</a:t>
            </a:r>
          </a:p>
        </p:txBody>
      </p:sp>
      <p:grpSp>
        <p:nvGrpSpPr>
          <p:cNvPr id="162" name="Group 73"/>
          <p:cNvGrpSpPr/>
          <p:nvPr/>
        </p:nvGrpSpPr>
        <p:grpSpPr bwMode="auto">
          <a:xfrm>
            <a:off x="4732339" y="3143250"/>
            <a:ext cx="3995738" cy="1868488"/>
            <a:chOff x="3061" y="1356"/>
            <a:chExt cx="2517" cy="1177"/>
          </a:xfrm>
        </p:grpSpPr>
        <p:grpSp>
          <p:nvGrpSpPr>
            <p:cNvPr id="163" name="Group 67"/>
            <p:cNvGrpSpPr/>
            <p:nvPr/>
          </p:nvGrpSpPr>
          <p:grpSpPr bwMode="auto">
            <a:xfrm>
              <a:off x="3061" y="1661"/>
              <a:ext cx="589" cy="872"/>
              <a:chOff x="3061" y="1661"/>
              <a:chExt cx="589" cy="872"/>
            </a:xfrm>
          </p:grpSpPr>
          <p:sp>
            <p:nvSpPr>
              <p:cNvPr id="1049255" name="Text Box 59"/>
              <p:cNvSpPr txBox="1">
                <a:spLocks noChangeArrowheads="1"/>
              </p:cNvSpPr>
              <p:nvPr/>
            </p:nvSpPr>
            <p:spPr bwMode="auto">
              <a:xfrm>
                <a:off x="3061" y="1661"/>
                <a:ext cx="589" cy="872"/>
              </a:xfrm>
              <a:prstGeom prst="rect"/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indent="-285750" marL="7429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indent="-228600" marL="1143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indent="-228600" marL="1600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indent="-228600" marL="20574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altLang="en-US" b="1" dirty="0" sz="2800" lang="zh-CN">
                    <a:latin typeface="楷体" panose="02010609060101010101" pitchFamily="49" charset="-122"/>
                    <a:ea typeface="楷体" panose="02010609060101010101" pitchFamily="49" charset="-122"/>
                  </a:rPr>
                  <a:t>总线请求信号</a:t>
                </a:r>
              </a:p>
            </p:txBody>
          </p:sp>
          <p:sp>
            <p:nvSpPr>
              <p:cNvPr id="1049256" name="Line 48"/>
              <p:cNvSpPr>
                <a:spLocks noChangeShapeType="1"/>
              </p:cNvSpPr>
              <p:nvPr/>
            </p:nvSpPr>
            <p:spPr bwMode="auto">
              <a:xfrm flipV="1">
                <a:off x="3107" y="1709"/>
                <a:ext cx="0" cy="814"/>
              </a:xfrm>
              <a:prstGeom prst="line"/>
              <a:noFill/>
              <a:ln w="28575" cap="sq">
                <a:solidFill>
                  <a:schemeClr val="tx2"/>
                </a:solidFill>
                <a:round/>
              </a:ln>
            </p:spPr>
            <p:txBody>
              <a:bodyPr/>
              <a:p>
                <a:endPara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64" name="Group 68"/>
            <p:cNvGrpSpPr/>
            <p:nvPr/>
          </p:nvGrpSpPr>
          <p:grpSpPr bwMode="auto">
            <a:xfrm>
              <a:off x="4864" y="1356"/>
              <a:ext cx="714" cy="1151"/>
              <a:chOff x="4864" y="1356"/>
              <a:chExt cx="714" cy="1151"/>
            </a:xfrm>
          </p:grpSpPr>
          <p:sp>
            <p:nvSpPr>
              <p:cNvPr id="1049257" name="Line 49"/>
              <p:cNvSpPr>
                <a:spLocks noChangeShapeType="1"/>
              </p:cNvSpPr>
              <p:nvPr/>
            </p:nvSpPr>
            <p:spPr bwMode="auto">
              <a:xfrm flipV="1">
                <a:off x="4876" y="1356"/>
                <a:ext cx="0" cy="1122"/>
              </a:xfrm>
              <a:prstGeom prst="line"/>
              <a:noFill/>
              <a:ln w="28575" cap="sq">
                <a:solidFill>
                  <a:schemeClr val="tx2"/>
                </a:solidFill>
                <a:round/>
              </a:ln>
            </p:spPr>
            <p:txBody>
              <a:bodyPr/>
              <a:p>
                <a:endParaRPr altLang="en-US" b="1" sz="2800" lang="zh-CN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49258" name="Text Box 50"/>
              <p:cNvSpPr txBox="1">
                <a:spLocks noChangeArrowheads="1"/>
              </p:cNvSpPr>
              <p:nvPr/>
            </p:nvSpPr>
            <p:spPr bwMode="auto">
              <a:xfrm>
                <a:off x="4864" y="1635"/>
                <a:ext cx="714" cy="872"/>
              </a:xfrm>
              <a:prstGeom prst="rect"/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indent="-285750" marL="7429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indent="-228600" marL="11430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indent="-228600" marL="1600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indent="-228600" marL="20574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altLang="en-US" b="1" dirty="0" sz="2800" lang="zh-CN">
                    <a:latin typeface="楷体" panose="02010609060101010101" pitchFamily="49" charset="-122"/>
                    <a:ea typeface="楷体" panose="02010609060101010101" pitchFamily="49" charset="-122"/>
                  </a:rPr>
                  <a:t>总线请求信号</a:t>
                </a:r>
              </a:p>
            </p:txBody>
          </p:sp>
        </p:grpSp>
      </p:grpSp>
      <p:sp>
        <p:nvSpPr>
          <p:cNvPr id="1049259" name="Text Box 52"/>
          <p:cNvSpPr txBox="1">
            <a:spLocks noChangeArrowheads="1"/>
          </p:cNvSpPr>
          <p:nvPr/>
        </p:nvSpPr>
        <p:spPr bwMode="auto">
          <a:xfrm>
            <a:off x="5553076" y="3402013"/>
            <a:ext cx="1701799" cy="52322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en-US" b="1" dirty="0" sz="2800" lang="zh-CN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sp>
        <p:nvSpPr>
          <p:cNvPr id="1049260" name="Text Box 53"/>
          <p:cNvSpPr txBox="1">
            <a:spLocks noChangeArrowheads="1"/>
          </p:cNvSpPr>
          <p:nvPr/>
        </p:nvSpPr>
        <p:spPr bwMode="auto">
          <a:xfrm>
            <a:off x="3797300" y="4941888"/>
            <a:ext cx="1296988" cy="523220"/>
          </a:xfrm>
          <a:prstGeom prst="rect"/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049261" name="Text Box 54"/>
          <p:cNvSpPr txBox="1">
            <a:spLocks noChangeArrowheads="1"/>
          </p:cNvSpPr>
          <p:nvPr/>
        </p:nvSpPr>
        <p:spPr bwMode="auto">
          <a:xfrm>
            <a:off x="5238750" y="4964113"/>
            <a:ext cx="1295400" cy="519112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sp>
        <p:nvSpPr>
          <p:cNvPr id="1049262" name="Text Box 55"/>
          <p:cNvSpPr txBox="1">
            <a:spLocks noChangeArrowheads="1"/>
          </p:cNvSpPr>
          <p:nvPr/>
        </p:nvSpPr>
        <p:spPr bwMode="auto">
          <a:xfrm>
            <a:off x="6678613" y="4941888"/>
            <a:ext cx="1296987" cy="523220"/>
          </a:xfrm>
          <a:prstGeom prst="rect"/>
          <a:solidFill>
            <a:schemeClr val="bg1"/>
          </a:solidFill>
          <a:ln w="28575" cap="sq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grpSp>
        <p:nvGrpSpPr>
          <p:cNvPr id="165" name="Group 70"/>
          <p:cNvGrpSpPr/>
          <p:nvPr/>
        </p:nvGrpSpPr>
        <p:grpSpPr bwMode="auto">
          <a:xfrm>
            <a:off x="1176338" y="3430588"/>
            <a:ext cx="820737" cy="1493837"/>
            <a:chOff x="821" y="1537"/>
            <a:chExt cx="517" cy="941"/>
          </a:xfrm>
        </p:grpSpPr>
        <p:sp>
          <p:nvSpPr>
            <p:cNvPr id="1049263" name="Line 56"/>
            <p:cNvSpPr>
              <a:spLocks noChangeShapeType="1"/>
            </p:cNvSpPr>
            <p:nvPr/>
          </p:nvSpPr>
          <p:spPr bwMode="auto">
            <a:xfrm flipV="1">
              <a:off x="1338" y="1855"/>
              <a:ext cx="0" cy="623"/>
            </a:xfrm>
            <a:prstGeom prst="line"/>
            <a:noFill/>
            <a:ln w="28575" cap="sq">
              <a:solidFill>
                <a:schemeClr val="accent1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264" name="Line 58"/>
            <p:cNvSpPr>
              <a:spLocks noChangeShapeType="1"/>
            </p:cNvSpPr>
            <p:nvPr/>
          </p:nvSpPr>
          <p:spPr bwMode="auto">
            <a:xfrm>
              <a:off x="821" y="1537"/>
              <a:ext cx="0" cy="941"/>
            </a:xfrm>
            <a:prstGeom prst="line"/>
            <a:noFill/>
            <a:ln w="28575">
              <a:solidFill>
                <a:schemeClr val="accent1"/>
              </a:solidFill>
              <a:round/>
              <a:tailEnd type="none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6" name="Group 71"/>
          <p:cNvGrpSpPr/>
          <p:nvPr/>
        </p:nvGrpSpPr>
        <p:grpSpPr bwMode="auto">
          <a:xfrm>
            <a:off x="1204913" y="3430588"/>
            <a:ext cx="5834062" cy="504825"/>
            <a:chOff x="839" y="1537"/>
            <a:chExt cx="3675" cy="318"/>
          </a:xfrm>
        </p:grpSpPr>
        <p:sp>
          <p:nvSpPr>
            <p:cNvPr id="1049265" name="Line 51"/>
            <p:cNvSpPr>
              <a:spLocks noChangeShapeType="1"/>
            </p:cNvSpPr>
            <p:nvPr/>
          </p:nvSpPr>
          <p:spPr bwMode="auto">
            <a:xfrm flipH="1">
              <a:off x="839" y="1537"/>
              <a:ext cx="3675" cy="0"/>
            </a:xfrm>
            <a:prstGeom prst="line"/>
            <a:noFill/>
            <a:ln w="28575" cap="sq">
              <a:solidFill>
                <a:schemeClr val="accent1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266" name="Line 60"/>
            <p:cNvSpPr>
              <a:spLocks noChangeShapeType="1"/>
            </p:cNvSpPr>
            <p:nvPr/>
          </p:nvSpPr>
          <p:spPr bwMode="auto">
            <a:xfrm flipH="1">
              <a:off x="1338" y="1855"/>
              <a:ext cx="1361" cy="0"/>
            </a:xfrm>
            <a:prstGeom prst="line"/>
            <a:noFill/>
            <a:ln w="28575" cap="sq">
              <a:solidFill>
                <a:schemeClr val="accent1"/>
              </a:solidFill>
              <a:round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9267" name="Text Box 61"/>
          <p:cNvSpPr txBox="1">
            <a:spLocks noChangeArrowheads="1"/>
          </p:cNvSpPr>
          <p:nvPr/>
        </p:nvSpPr>
        <p:spPr bwMode="auto">
          <a:xfrm>
            <a:off x="2544763" y="3910013"/>
            <a:ext cx="1828800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altLang="en-US" b="1" sz="2800" lang="zh-CN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总线授权</a:t>
            </a:r>
          </a:p>
        </p:txBody>
      </p:sp>
      <p:grpSp>
        <p:nvGrpSpPr>
          <p:cNvPr id="167" name="Group 72"/>
          <p:cNvGrpSpPr/>
          <p:nvPr/>
        </p:nvGrpSpPr>
        <p:grpSpPr bwMode="auto">
          <a:xfrm>
            <a:off x="4157663" y="3430588"/>
            <a:ext cx="2881312" cy="1493837"/>
            <a:chOff x="2699" y="1537"/>
            <a:chExt cx="1815" cy="941"/>
          </a:xfrm>
        </p:grpSpPr>
        <p:sp>
          <p:nvSpPr>
            <p:cNvPr id="1049268" name="Line 57"/>
            <p:cNvSpPr>
              <a:spLocks noChangeShapeType="1"/>
            </p:cNvSpPr>
            <p:nvPr/>
          </p:nvSpPr>
          <p:spPr bwMode="auto">
            <a:xfrm flipV="1">
              <a:off x="4514" y="1537"/>
              <a:ext cx="0" cy="941"/>
            </a:xfrm>
            <a:prstGeom prst="line"/>
            <a:noFill/>
            <a:ln w="28575" cap="sq">
              <a:solidFill>
                <a:schemeClr val="accent1"/>
              </a:solidFill>
              <a:round/>
              <a:head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269" name="Line 62"/>
            <p:cNvSpPr>
              <a:spLocks noChangeShapeType="1"/>
            </p:cNvSpPr>
            <p:nvPr/>
          </p:nvSpPr>
          <p:spPr bwMode="auto">
            <a:xfrm flipV="1">
              <a:off x="2699" y="1855"/>
              <a:ext cx="0" cy="623"/>
            </a:xfrm>
            <a:prstGeom prst="line"/>
            <a:noFill/>
            <a:ln w="28575" cap="sq">
              <a:solidFill>
                <a:schemeClr val="accent1"/>
              </a:solidFill>
              <a:round/>
              <a:head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8" name="Group 74"/>
          <p:cNvGrpSpPr/>
          <p:nvPr/>
        </p:nvGrpSpPr>
        <p:grpSpPr bwMode="auto">
          <a:xfrm>
            <a:off x="831850" y="3143250"/>
            <a:ext cx="6781800" cy="560388"/>
            <a:chOff x="604" y="1356"/>
            <a:chExt cx="4272" cy="353"/>
          </a:xfrm>
        </p:grpSpPr>
        <p:sp>
          <p:nvSpPr>
            <p:cNvPr id="1049270" name="Line 47"/>
            <p:cNvSpPr>
              <a:spLocks noChangeShapeType="1"/>
            </p:cNvSpPr>
            <p:nvPr/>
          </p:nvSpPr>
          <p:spPr bwMode="auto">
            <a:xfrm flipH="1">
              <a:off x="604" y="1356"/>
              <a:ext cx="4272" cy="0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none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271" name="Line 63"/>
            <p:cNvSpPr>
              <a:spLocks noChangeShapeType="1"/>
            </p:cNvSpPr>
            <p:nvPr/>
          </p:nvSpPr>
          <p:spPr bwMode="auto">
            <a:xfrm flipH="1">
              <a:off x="1066" y="1709"/>
              <a:ext cx="2040" cy="0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none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9" name="Group 75"/>
          <p:cNvGrpSpPr/>
          <p:nvPr/>
        </p:nvGrpSpPr>
        <p:grpSpPr bwMode="auto">
          <a:xfrm>
            <a:off x="803275" y="3141663"/>
            <a:ext cx="762000" cy="1782762"/>
            <a:chOff x="586" y="1355"/>
            <a:chExt cx="480" cy="1123"/>
          </a:xfrm>
        </p:grpSpPr>
        <p:sp>
          <p:nvSpPr>
            <p:cNvPr id="1049272" name="Line 64"/>
            <p:cNvSpPr>
              <a:spLocks noChangeShapeType="1"/>
            </p:cNvSpPr>
            <p:nvPr/>
          </p:nvSpPr>
          <p:spPr bwMode="auto">
            <a:xfrm flipV="1">
              <a:off x="1066" y="1719"/>
              <a:ext cx="0" cy="759"/>
            </a:xfrm>
            <a:prstGeom prst="line"/>
            <a:noFill/>
            <a:ln w="28575" cap="sq">
              <a:solidFill>
                <a:schemeClr val="tx2"/>
              </a:solidFill>
              <a:round/>
              <a:head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9273" name="Line 65"/>
            <p:cNvSpPr>
              <a:spLocks noChangeShapeType="1"/>
            </p:cNvSpPr>
            <p:nvPr/>
          </p:nvSpPr>
          <p:spPr bwMode="auto">
            <a:xfrm>
              <a:off x="586" y="1355"/>
              <a:ext cx="0" cy="1123"/>
            </a:xfrm>
            <a:prstGeom prst="line"/>
            <a:noFill/>
            <a:ln w="28575" cap="sq">
              <a:solidFill>
                <a:schemeClr val="tx2"/>
              </a:solidFill>
              <a:round/>
              <a:tailEnd type="stealth" w="lg" len="lg"/>
            </a:ln>
          </p:spPr>
          <p:txBody>
            <a:bodyPr/>
            <a:p>
              <a:endParaRPr altLang="en-US" b="1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49274" name="Rectangle 66"/>
          <p:cNvSpPr>
            <a:spLocks noChangeArrowheads="1"/>
          </p:cNvSpPr>
          <p:nvPr/>
        </p:nvSpPr>
        <p:spPr bwMode="auto">
          <a:xfrm>
            <a:off x="476250" y="4958884"/>
            <a:ext cx="1800493" cy="523220"/>
          </a:xfrm>
          <a:prstGeom prst="rect"/>
          <a:solidFill>
            <a:schemeClr val="accent1"/>
          </a:solidFill>
          <a:ln w="38100" cap="sq">
            <a:noFill/>
            <a:miter lim="800000"/>
          </a:ln>
        </p:spPr>
        <p:txBody>
          <a:bodyPr anchor="ctr"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indent="-285750" marL="7429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indent="-228600"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indent="-228600" marL="1600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indent="-228600" marL="20574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zh-CN" b="1" sz="2800" lang="en-US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PCI</a:t>
            </a:r>
            <a:r>
              <a:rPr altLang="en-US" b="1" sz="2800" lang="zh-CN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仲裁器</a:t>
            </a:r>
            <a:endParaRPr altLang="en-US" b="1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2"/>
                                        <p:tgtEl>
                                          <p:spTgt spid="10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dur="2000" id="17"/>
                                        <p:tgtEl>
                                          <p:spTgt spid="104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1000" id="20"/>
                                        <p:tgtEl>
                                          <p:spTgt spid="10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1000" id="23"/>
                                        <p:tgtEl>
                                          <p:spTgt spid="10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1000" id="26"/>
                                        <p:tgtEl>
                                          <p:spTgt spid="104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3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id="34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1000" id="36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1000" id="4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44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dur="2000" fill="hold" id="45"/>
                                        <p:tgtEl>
                                          <p:spTgt spid="1049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>
                      <p:stCondLst>
                        <p:cond delay="indefinite"/>
                      </p:stCondLst>
                      <p:childTnLst>
                        <p:par>
                          <p:cTn fill="hold" id="47">
                            <p:stCondLst>
                              <p:cond delay="0"/>
                            </p:stCondLst>
                            <p:childTnLst>
                              <p:par>
                                <p:cTn fill="hold" id="4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1000" id="5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">
                      <p:stCondLst>
                        <p:cond delay="indefinite"/>
                      </p:stCondLst>
                      <p:childTnLst>
                        <p:par>
                          <p:cTn fill="hold" id="57">
                            <p:stCondLst>
                              <p:cond delay="0"/>
                            </p:stCondLst>
                            <p:childTnLst>
                              <p:par>
                                <p:cTn fill="hold" id="58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1000" id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5"/>
                                        <p:tgtEl>
                                          <p:spTgt spid="104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6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8"/>
                                        <p:tgtEl>
                                          <p:spTgt spid="10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53" grpId="0"/>
      <p:bldP spid="1049254" grpId="0"/>
      <p:bldP spid="1049259" grpId="0"/>
      <p:bldP spid="1049267" grpId="0"/>
      <p:bldP spid="1049274" grpId="0" animBg="1"/>
      <p:bldP spid="104927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2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278" name="矩形 5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279" name="Text Box 4"/>
          <p:cNvSpPr txBox="1">
            <a:spLocks noChangeArrowheads="1"/>
          </p:cNvSpPr>
          <p:nvPr/>
        </p:nvSpPr>
        <p:spPr bwMode="auto">
          <a:xfrm>
            <a:off x="215900" y="2613025"/>
            <a:ext cx="8362950" cy="523220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b="1"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>
                <a:solidFill>
                  <a:schemeClr val="accent6">
                    <a:lumMod val="75000"/>
                  </a:schemeClr>
                </a:solidFill>
              </a:rPr>
              <a:t>I/O</a:t>
            </a:r>
            <a:r>
              <a:rPr altLang="en-US" dirty="0" lang="zh-CN">
                <a:solidFill>
                  <a:schemeClr val="accent6">
                    <a:lumMod val="75000"/>
                  </a:schemeClr>
                </a:solidFill>
              </a:rPr>
              <a:t>接口</a:t>
            </a:r>
            <a:r>
              <a:rPr altLang="en-US" dirty="0" lang="zh-CN"/>
              <a:t>：是指</a:t>
            </a:r>
            <a:r>
              <a:rPr altLang="en-US" dirty="0" kumimoji="1" lang="zh-CN">
                <a:solidFill>
                  <a:srgbClr val="0563C1"/>
                </a:solidFill>
                <a:cs typeface="楷体" panose="02010609060101010101" pitchFamily="49" charset="-122"/>
              </a:rPr>
              <a:t>主机</a:t>
            </a:r>
            <a:r>
              <a:rPr altLang="en-US" dirty="0" lang="zh-CN"/>
              <a:t>和</a:t>
            </a:r>
            <a:r>
              <a:rPr altLang="en-US" dirty="0" kumimoji="1" lang="zh-CN">
                <a:solidFill>
                  <a:srgbClr val="0563C1"/>
                </a:solidFill>
                <a:cs typeface="楷体" panose="02010609060101010101" pitchFamily="49" charset="-122"/>
              </a:rPr>
              <a:t>外设</a:t>
            </a:r>
            <a:r>
              <a:rPr altLang="en-US" dirty="0" lang="zh-CN"/>
              <a:t>之间的连接电路  </a:t>
            </a:r>
            <a:endParaRPr altLang="zh-CN" dirty="0" lang="en-US"/>
          </a:p>
        </p:txBody>
      </p:sp>
      <p:sp>
        <p:nvSpPr>
          <p:cNvPr id="1049280" name="Text Box 5"/>
          <p:cNvSpPr txBox="1">
            <a:spLocks noChangeArrowheads="1"/>
          </p:cNvSpPr>
          <p:nvPr/>
        </p:nvSpPr>
        <p:spPr bwMode="auto">
          <a:xfrm>
            <a:off x="3233738" y="4537075"/>
            <a:ext cx="1485900" cy="522288"/>
          </a:xfrm>
          <a:prstGeom prst="rect"/>
          <a:solidFill>
            <a:schemeClr val="tx1"/>
          </a:solidFill>
          <a:ln w="381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sz="2800" lang="en-US">
                <a:solidFill>
                  <a:schemeClr val="bg1"/>
                </a:solidFill>
                <a:ea typeface="黑体" panose="02010609060101010101" pitchFamily="49" charset="-122"/>
              </a:rPr>
              <a:t>  </a:t>
            </a:r>
            <a:r>
              <a:rPr altLang="zh-CN" b="1" sz="2400" lang="en-US">
                <a:solidFill>
                  <a:schemeClr val="bg1"/>
                </a:solidFill>
                <a:ea typeface="黑体" panose="02010609060101010101" pitchFamily="49" charset="-122"/>
              </a:rPr>
              <a:t>I/O</a:t>
            </a:r>
            <a:r>
              <a:rPr altLang="en-US" b="1" sz="2400" lang="zh-CN">
                <a:solidFill>
                  <a:schemeClr val="bg1"/>
                </a:solidFill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1049281" name="Line 6"/>
          <p:cNvSpPr>
            <a:spLocks noChangeShapeType="1"/>
          </p:cNvSpPr>
          <p:nvPr/>
        </p:nvSpPr>
        <p:spPr bwMode="auto">
          <a:xfrm>
            <a:off x="5135563" y="4232275"/>
            <a:ext cx="0" cy="1219200"/>
          </a:xfrm>
          <a:prstGeom prst="line"/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82" name="Line 7"/>
          <p:cNvSpPr>
            <a:spLocks noChangeShapeType="1"/>
          </p:cNvSpPr>
          <p:nvPr/>
        </p:nvSpPr>
        <p:spPr bwMode="auto">
          <a:xfrm>
            <a:off x="2849563" y="4232275"/>
            <a:ext cx="0" cy="1219200"/>
          </a:xfrm>
          <a:prstGeom prst="line"/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83" name="Text Box 8"/>
          <p:cNvSpPr txBox="1">
            <a:spLocks noChangeArrowheads="1"/>
          </p:cNvSpPr>
          <p:nvPr/>
        </p:nvSpPr>
        <p:spPr bwMode="auto">
          <a:xfrm>
            <a:off x="5225217" y="4384675"/>
            <a:ext cx="677108" cy="1066800"/>
          </a:xfrm>
          <a:prstGeom prst="rect"/>
          <a:noFill/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lang="zh-CN">
                <a:solidFill>
                  <a:srgbClr val="FF0000"/>
                </a:solidFill>
                <a:ea typeface="黑体" panose="02010609060101010101" pitchFamily="49" charset="-122"/>
              </a:rPr>
              <a:t>外设</a:t>
            </a:r>
          </a:p>
        </p:txBody>
      </p:sp>
      <p:sp>
        <p:nvSpPr>
          <p:cNvPr id="1049284" name="Text Box 9"/>
          <p:cNvSpPr txBox="1">
            <a:spLocks noChangeArrowheads="1"/>
          </p:cNvSpPr>
          <p:nvPr/>
        </p:nvSpPr>
        <p:spPr bwMode="auto">
          <a:xfrm>
            <a:off x="2202617" y="4079875"/>
            <a:ext cx="677108" cy="1752600"/>
          </a:xfrm>
          <a:prstGeom prst="rect"/>
          <a:noFill/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lang="zh-CN">
                <a:solidFill>
                  <a:srgbClr val="FF0000"/>
                </a:solidFill>
                <a:ea typeface="黑体" panose="02010609060101010101" pitchFamily="49" charset="-122"/>
              </a:rPr>
              <a:t>系统总线</a:t>
            </a:r>
          </a:p>
        </p:txBody>
      </p:sp>
      <p:sp>
        <p:nvSpPr>
          <p:cNvPr id="1049285" name="Line 10"/>
          <p:cNvSpPr>
            <a:spLocks noChangeShapeType="1"/>
          </p:cNvSpPr>
          <p:nvPr/>
        </p:nvSpPr>
        <p:spPr bwMode="auto">
          <a:xfrm>
            <a:off x="2849563" y="4841875"/>
            <a:ext cx="457200" cy="0"/>
          </a:xfrm>
          <a:prstGeom prst="line"/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86" name="Line 11"/>
          <p:cNvSpPr>
            <a:spLocks noChangeShapeType="1"/>
          </p:cNvSpPr>
          <p:nvPr/>
        </p:nvSpPr>
        <p:spPr bwMode="auto">
          <a:xfrm>
            <a:off x="4678363" y="4841875"/>
            <a:ext cx="457200" cy="0"/>
          </a:xfrm>
          <a:prstGeom prst="line"/>
          <a:noFill/>
          <a:ln w="28575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87" name="Text Box 6"/>
          <p:cNvSpPr txBox="1">
            <a:spLocks noChangeArrowheads="1"/>
          </p:cNvSpPr>
          <p:nvPr/>
        </p:nvSpPr>
        <p:spPr bwMode="auto">
          <a:xfrm>
            <a:off x="254000" y="1187450"/>
            <a:ext cx="7975600" cy="954107"/>
          </a:xfrm>
          <a:prstGeom prst="rect"/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b="1" sz="28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en-US" dirty="0" lang="zh-CN"/>
              <a:t>广义的接口指两个相对独立的子系统之间的相连部分（也称界面）</a:t>
            </a:r>
          </a:p>
        </p:txBody>
      </p:sp>
      <p:sp>
        <p:nvSpPr>
          <p:cNvPr id="104928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A312E9-ED25-4170-A95D-8019FB210D08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289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1A04EBF-2868-44CF-8C2D-4A57F9B1498A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altLang="zh-CN" sz="1400" kumimoji="0" lang="en-US"/>
          </a:p>
        </p:txBody>
      </p:sp>
      <p:sp>
        <p:nvSpPr>
          <p:cNvPr id="1049290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291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pic>
        <p:nvPicPr>
          <p:cNvPr id="209721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cxnSp>
        <p:nvCxnSpPr>
          <p:cNvPr id="3145758" name="直接连接符 27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11"/>
                                        <p:tgtEl>
                                          <p:spTgt spid="104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 nodeType="clickPar">
                      <p:stCondLst>
                        <p:cond delay="indefinite"/>
                      </p:stCondLst>
                      <p:childTnLst>
                        <p:par>
                          <p:cTn fill="hold" id="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"/>
                                        <p:tgtEl>
                                          <p:spTgt spid="104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21"/>
                                        <p:tgtEl>
                                          <p:spTgt spid="10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23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25"/>
                                        <p:tgtEl>
                                          <p:spTgt spid="104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27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9"/>
                                        <p:tgtEl>
                                          <p:spTgt spid="10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2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34"/>
                                        <p:tgtEl>
                                          <p:spTgt spid="10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36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38"/>
                                        <p:tgtEl>
                                          <p:spTgt spid="104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40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2"/>
                                        <p:tgtEl>
                                          <p:spTgt spid="10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79" grpId="0" autoUpdateAnimBg="0"/>
      <p:bldP spid="1049280" grpId="0" animBg="1" autoUpdateAnimBg="0"/>
      <p:bldP spid="1049283" grpId="0" build="p" autoUpdateAnimBg="0" advAuto="0"/>
      <p:bldP spid="1049284" grpId="0" build="p" autoUpdateAnimBg="0" advAuto="0"/>
      <p:bldP spid="10492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4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292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grpSp>
        <p:nvGrpSpPr>
          <p:cNvPr id="174" name="Group 2"/>
          <p:cNvGrpSpPr/>
          <p:nvPr/>
        </p:nvGrpSpPr>
        <p:grpSpPr bwMode="auto">
          <a:xfrm>
            <a:off x="5132149" y="986880"/>
            <a:ext cx="3587749" cy="1752600"/>
            <a:chOff x="3117" y="3120"/>
            <a:chExt cx="2260" cy="1104"/>
          </a:xfrm>
        </p:grpSpPr>
        <p:sp>
          <p:nvSpPr>
            <p:cNvPr id="1049293" name="Text Box 3"/>
            <p:cNvSpPr txBox="1">
              <a:spLocks noChangeArrowheads="1"/>
            </p:cNvSpPr>
            <p:nvPr/>
          </p:nvSpPr>
          <p:spPr bwMode="auto">
            <a:xfrm>
              <a:off x="3792" y="3408"/>
              <a:ext cx="864" cy="351"/>
            </a:xfrm>
            <a:prstGeom prst="rect"/>
            <a:solidFill>
              <a:srgbClr val="00CC99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zh-CN" b="1" sz="2800" lang="en-US">
                  <a:solidFill>
                    <a:srgbClr val="FFFF00"/>
                  </a:solidFill>
                  <a:ea typeface="黑体" panose="02010609060101010101" pitchFamily="49" charset="-122"/>
                </a:rPr>
                <a:t>  </a:t>
              </a:r>
              <a:r>
                <a:rPr altLang="en-US" b="1" sz="2800" lang="zh-CN">
                  <a:solidFill>
                    <a:srgbClr val="990033"/>
                  </a:solidFill>
                  <a:ea typeface="黑体" panose="02010609060101010101" pitchFamily="49" charset="-122"/>
                </a:rPr>
                <a:t>接口</a:t>
              </a:r>
              <a:endParaRPr altLang="en-US" b="1" sz="2800" lang="zh-CN">
                <a:solidFill>
                  <a:srgbClr val="FFFF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49294" name="Line 4"/>
            <p:cNvSpPr>
              <a:spLocks noChangeShapeType="1"/>
            </p:cNvSpPr>
            <p:nvPr/>
          </p:nvSpPr>
          <p:spPr bwMode="auto">
            <a:xfrm>
              <a:off x="4944" y="3216"/>
              <a:ext cx="0" cy="768"/>
            </a:xfrm>
            <a:prstGeom prst="line"/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295" name="Line 5"/>
            <p:cNvSpPr>
              <a:spLocks noChangeShapeType="1"/>
            </p:cNvSpPr>
            <p:nvPr/>
          </p:nvSpPr>
          <p:spPr bwMode="auto">
            <a:xfrm>
              <a:off x="3504" y="3216"/>
              <a:ext cx="0" cy="768"/>
            </a:xfrm>
            <a:prstGeom prst="line"/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296" name="Text Box 6"/>
            <p:cNvSpPr txBox="1">
              <a:spLocks noChangeArrowheads="1"/>
            </p:cNvSpPr>
            <p:nvPr/>
          </p:nvSpPr>
          <p:spPr bwMode="auto">
            <a:xfrm>
              <a:off x="4989" y="3312"/>
              <a:ext cx="388" cy="672"/>
            </a:xfrm>
            <a:prstGeom prst="rect"/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b="1" dirty="0" sz="2800" lang="zh-CN">
                  <a:solidFill>
                    <a:srgbClr val="FF0000"/>
                  </a:solidFill>
                  <a:ea typeface="黑体" panose="02010609060101010101" pitchFamily="49" charset="-122"/>
                </a:rPr>
                <a:t>外设</a:t>
              </a:r>
            </a:p>
          </p:txBody>
        </p:sp>
        <p:sp>
          <p:nvSpPr>
            <p:cNvPr id="1049297" name="Text Box 7"/>
            <p:cNvSpPr txBox="1">
              <a:spLocks noChangeArrowheads="1"/>
            </p:cNvSpPr>
            <p:nvPr/>
          </p:nvSpPr>
          <p:spPr bwMode="auto">
            <a:xfrm>
              <a:off x="3117" y="3120"/>
              <a:ext cx="388" cy="1104"/>
            </a:xfrm>
            <a:prstGeom prst="rect"/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b="1" dirty="0" sz="2800" lang="zh-CN">
                  <a:solidFill>
                    <a:srgbClr val="FF0000"/>
                  </a:solidFill>
                  <a:ea typeface="黑体" panose="02010609060101010101" pitchFamily="49" charset="-122"/>
                </a:rPr>
                <a:t>系统总线</a:t>
              </a:r>
            </a:p>
          </p:txBody>
        </p:sp>
        <p:sp>
          <p:nvSpPr>
            <p:cNvPr id="1049298" name="Line 8"/>
            <p:cNvSpPr>
              <a:spLocks noChangeShapeType="1"/>
            </p:cNvSpPr>
            <p:nvPr/>
          </p:nvSpPr>
          <p:spPr bwMode="auto">
            <a:xfrm>
              <a:off x="3504" y="3600"/>
              <a:ext cx="288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299" name="Line 9"/>
            <p:cNvSpPr>
              <a:spLocks noChangeShapeType="1"/>
            </p:cNvSpPr>
            <p:nvPr/>
          </p:nvSpPr>
          <p:spPr bwMode="auto">
            <a:xfrm>
              <a:off x="4656" y="3600"/>
              <a:ext cx="288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sp>
        <p:nvSpPr>
          <p:cNvPr id="1049300" name="Text Box 16"/>
          <p:cNvSpPr txBox="1">
            <a:spLocks noChangeArrowheads="1"/>
          </p:cNvSpPr>
          <p:nvPr/>
        </p:nvSpPr>
        <p:spPr bwMode="auto">
          <a:xfrm>
            <a:off x="154531" y="1061340"/>
            <a:ext cx="4070350" cy="540725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b="1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1</a:t>
            </a:r>
            <a:r>
              <a:rPr altLang="en-US" dirty="0" lang="zh-CN"/>
              <a:t>、</a:t>
            </a:r>
            <a:r>
              <a:rPr altLang="zh-CN" dirty="0" lang="en-US"/>
              <a:t>I/O</a:t>
            </a:r>
            <a:r>
              <a:rPr altLang="en-US" dirty="0" lang="zh-CN"/>
              <a:t>接口主要功能</a:t>
            </a:r>
          </a:p>
        </p:txBody>
      </p:sp>
      <p:sp>
        <p:nvSpPr>
          <p:cNvPr id="1049301" name="Rectangle 17"/>
          <p:cNvSpPr>
            <a:spLocks noChangeArrowheads="1"/>
          </p:cNvSpPr>
          <p:nvPr/>
        </p:nvSpPr>
        <p:spPr bwMode="auto">
          <a:xfrm>
            <a:off x="694281" y="2591690"/>
            <a:ext cx="51816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接收</a:t>
            </a:r>
            <a:r>
              <a:rPr altLang="zh-CN" b="1" sz="2800" lang="en-US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altLang="en-US" b="1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送来的地址码，</a:t>
            </a:r>
          </a:p>
        </p:txBody>
      </p:sp>
      <p:sp>
        <p:nvSpPr>
          <p:cNvPr id="1049302" name="Text Box 18"/>
          <p:cNvSpPr txBox="1">
            <a:spLocks noChangeArrowheads="1"/>
          </p:cNvSpPr>
          <p:nvPr/>
        </p:nvSpPr>
        <p:spPr bwMode="auto">
          <a:xfrm>
            <a:off x="154531" y="1936052"/>
            <a:ext cx="30480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altLang="en-US" b="1" dirty="0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寻址</a:t>
            </a:r>
          </a:p>
        </p:txBody>
      </p:sp>
      <p:sp>
        <p:nvSpPr>
          <p:cNvPr id="1049303" name="Rectangle 19"/>
          <p:cNvSpPr>
            <a:spLocks noChangeArrowheads="1"/>
          </p:cNvSpPr>
          <p:nvPr/>
        </p:nvSpPr>
        <p:spPr bwMode="auto">
          <a:xfrm>
            <a:off x="665706" y="3215577"/>
            <a:ext cx="667385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选择接口中的寄存器供</a:t>
            </a:r>
            <a:r>
              <a:rPr altLang="zh-CN" b="1" dirty="0" sz="2800" lang="en-US"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altLang="en-US" b="1" dirty="0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访问。</a:t>
            </a:r>
          </a:p>
        </p:txBody>
      </p:sp>
      <p:sp>
        <p:nvSpPr>
          <p:cNvPr id="1049304" name="Text Box 20"/>
          <p:cNvSpPr txBox="1">
            <a:spLocks noChangeArrowheads="1"/>
          </p:cNvSpPr>
          <p:nvPr/>
        </p:nvSpPr>
        <p:spPr bwMode="auto">
          <a:xfrm>
            <a:off x="138656" y="4096640"/>
            <a:ext cx="30480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sz="2800" lang="en-US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altLang="en-US" b="1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数据缓冲</a:t>
            </a:r>
          </a:p>
        </p:txBody>
      </p:sp>
      <p:sp>
        <p:nvSpPr>
          <p:cNvPr id="1049305" name="Rectangle 21"/>
          <p:cNvSpPr>
            <a:spLocks noChangeArrowheads="1"/>
          </p:cNvSpPr>
          <p:nvPr/>
        </p:nvSpPr>
        <p:spPr bwMode="auto">
          <a:xfrm>
            <a:off x="683169" y="4899915"/>
            <a:ext cx="60198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实现主机与外设的</a:t>
            </a:r>
            <a:r>
              <a:rPr altLang="en-US" b="1" sz="2800" lang="zh-CN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速度匹配</a:t>
            </a:r>
            <a:r>
              <a:rPr altLang="en-US" b="1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049306" name="Rectangle 22"/>
          <p:cNvSpPr>
            <a:spLocks noChangeArrowheads="1"/>
          </p:cNvSpPr>
          <p:nvPr/>
        </p:nvSpPr>
        <p:spPr bwMode="auto">
          <a:xfrm>
            <a:off x="670469" y="5584127"/>
            <a:ext cx="60198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sz="2800" lang="zh-CN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缓冲深度</a:t>
            </a:r>
            <a:r>
              <a:rPr altLang="en-US" b="1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与传送的数据量有关。</a:t>
            </a:r>
          </a:p>
        </p:txBody>
      </p:sp>
      <p:sp>
        <p:nvSpPr>
          <p:cNvPr id="1049307" name="日期占位符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A73C9E-5CE5-4F2B-98B2-DC98BFB8148D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30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95FDDE-9073-43DE-80AC-9C5000399FD0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altLang="zh-CN" sz="1400" kumimoji="0" lang="en-US"/>
          </a:p>
        </p:txBody>
      </p:sp>
      <p:sp>
        <p:nvSpPr>
          <p:cNvPr id="1049309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31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pic>
        <p:nvPicPr>
          <p:cNvPr id="2097215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cxnSp>
        <p:nvCxnSpPr>
          <p:cNvPr id="3145759" name="直接连接符 28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accent1="accent1" accent2="accent2" accent3="accent3" accent4="accent4" accent5="accent5" accent6="accent6" bg1="lt1" bg2="lt2" tx1="dk1" tx2="dk2" hlink="hlink" folHlink="folHlink"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7"/>
                                        <p:tgtEl>
                                          <p:spTgt spid="104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2"/>
                                        <p:tgtEl>
                                          <p:spTgt spid="104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6"/>
                                        <p:tgtEl>
                                          <p:spTgt spid="104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1"/>
                                        <p:tgtEl>
                                          <p:spTgt spid="104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 nodeType="clickPar">
                      <p:stCondLst>
                        <p:cond delay="indefinite"/>
                      </p:stCondLst>
                      <p:childTnLst>
                        <p:par>
                          <p:cTn fill="hold" id="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26"/>
                                        <p:tgtEl>
                                          <p:spTgt spid="10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1"/>
                                        <p:tgtEl>
                                          <p:spTgt spid="104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01" grpId="0" autoUpdateAnimBg="0"/>
      <p:bldP spid="1049302" grpId="0" autoUpdateAnimBg="0"/>
      <p:bldP spid="1049303" grpId="0" autoUpdateAnimBg="0"/>
      <p:bldP spid="1049304" grpId="0" autoUpdateAnimBg="0"/>
      <p:bldP spid="1049305" grpId="0" autoUpdateAnimBg="0"/>
      <p:bldP spid="10493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311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312" name="Rectangle 4"/>
          <p:cNvSpPr>
            <a:spLocks noChangeArrowheads="1"/>
          </p:cNvSpPr>
          <p:nvPr/>
        </p:nvSpPr>
        <p:spPr bwMode="auto">
          <a:xfrm>
            <a:off x="907376" y="2410433"/>
            <a:ext cx="5181600" cy="579438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串</a:t>
            </a: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并格式转换</a:t>
            </a:r>
            <a:r>
              <a:rPr altLang="en-US" b="1" dirty="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（串口）</a:t>
            </a:r>
            <a:endParaRPr altLang="en-US" b="1" dirty="0" lang="zh-CN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9313" name="Text Box 5"/>
          <p:cNvSpPr txBox="1">
            <a:spLocks noChangeArrowheads="1"/>
          </p:cNvSpPr>
          <p:nvPr/>
        </p:nvSpPr>
        <p:spPr bwMode="auto">
          <a:xfrm>
            <a:off x="289838" y="1746858"/>
            <a:ext cx="30480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b="1" sz="2800" kumimoji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zh-CN" dirty="0" lang="en-US"/>
              <a:t>(3)</a:t>
            </a:r>
            <a:r>
              <a:rPr altLang="en-US" dirty="0" lang="zh-CN"/>
              <a:t>预处理</a:t>
            </a:r>
          </a:p>
        </p:txBody>
      </p:sp>
      <p:sp>
        <p:nvSpPr>
          <p:cNvPr id="1049314" name="Rectangle 6"/>
          <p:cNvSpPr>
            <a:spLocks noChangeArrowheads="1"/>
          </p:cNvSpPr>
          <p:nvPr/>
        </p:nvSpPr>
        <p:spPr bwMode="auto">
          <a:xfrm>
            <a:off x="828001" y="5017108"/>
            <a:ext cx="8459787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传送控制命令与状态信息，实现</a:t>
            </a:r>
            <a:r>
              <a:rPr altLang="zh-CN" b="1" dirty="0" sz="2800" lang="en-US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altLang="en-US" b="1" dirty="0" sz="280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传送控制方式</a:t>
            </a:r>
          </a:p>
        </p:txBody>
      </p:sp>
      <p:sp>
        <p:nvSpPr>
          <p:cNvPr id="1049315" name="Rectangle 7"/>
          <p:cNvSpPr>
            <a:spLocks noChangeArrowheads="1"/>
          </p:cNvSpPr>
          <p:nvPr/>
        </p:nvSpPr>
        <p:spPr bwMode="auto">
          <a:xfrm>
            <a:off x="907376" y="3010508"/>
            <a:ext cx="5181600" cy="579438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数据通路寬度转换</a:t>
            </a:r>
            <a:r>
              <a:rPr altLang="en-US" b="1" dirty="0" lang="zh-CN">
                <a:latin typeface="华文楷体" panose="02010600040101010101" pitchFamily="2" charset="-122"/>
                <a:ea typeface="华文楷体" panose="02010600040101010101" pitchFamily="2" charset="-122"/>
              </a:rPr>
              <a:t>（并口）</a:t>
            </a:r>
            <a:endParaRPr altLang="en-US" b="1" dirty="0" lang="zh-CN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9316" name="Rectangle 8"/>
          <p:cNvSpPr>
            <a:spLocks noChangeArrowheads="1"/>
          </p:cNvSpPr>
          <p:nvPr/>
        </p:nvSpPr>
        <p:spPr bwMode="auto">
          <a:xfrm>
            <a:off x="907376" y="3578833"/>
            <a:ext cx="51816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0"/>
              </a:spcBef>
            </a:pPr>
            <a:r>
              <a:rPr altLang="en-US" b="1" dirty="0" sz="2800" kumimoji="1" lang="zh-CN">
                <a:latin typeface="华文楷体" panose="02010600040101010101" pitchFamily="2" charset="-122"/>
                <a:ea typeface="华文楷体" panose="02010600040101010101" pitchFamily="2" charset="-122"/>
              </a:rPr>
              <a:t>电平转换</a:t>
            </a:r>
          </a:p>
        </p:txBody>
      </p:sp>
      <p:sp>
        <p:nvSpPr>
          <p:cNvPr id="1049317" name="Text Box 9"/>
          <p:cNvSpPr txBox="1">
            <a:spLocks noChangeArrowheads="1"/>
          </p:cNvSpPr>
          <p:nvPr/>
        </p:nvSpPr>
        <p:spPr bwMode="auto">
          <a:xfrm>
            <a:off x="289838" y="4274158"/>
            <a:ext cx="30480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ClrTx/>
              <a:buSzTx/>
              <a:buFontTx/>
              <a:buNone/>
              <a:defRPr b="1" sz="2800" kumimoji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zh-CN" dirty="0" lang="en-US"/>
              <a:t>(4)</a:t>
            </a:r>
            <a:r>
              <a:rPr altLang="en-US" dirty="0" lang="zh-CN"/>
              <a:t>控制功能</a:t>
            </a:r>
          </a:p>
        </p:txBody>
      </p:sp>
      <p:grpSp>
        <p:nvGrpSpPr>
          <p:cNvPr id="176" name="Group 11"/>
          <p:cNvGrpSpPr/>
          <p:nvPr/>
        </p:nvGrpSpPr>
        <p:grpSpPr bwMode="auto">
          <a:xfrm>
            <a:off x="5297488" y="929165"/>
            <a:ext cx="3587751" cy="1752600"/>
            <a:chOff x="3117" y="3120"/>
            <a:chExt cx="2260" cy="1104"/>
          </a:xfrm>
        </p:grpSpPr>
        <p:sp>
          <p:nvSpPr>
            <p:cNvPr id="1049318" name="Text Box 12"/>
            <p:cNvSpPr txBox="1">
              <a:spLocks noChangeArrowheads="1"/>
            </p:cNvSpPr>
            <p:nvPr/>
          </p:nvSpPr>
          <p:spPr bwMode="auto">
            <a:xfrm>
              <a:off x="3792" y="3408"/>
              <a:ext cx="864" cy="330"/>
            </a:xfrm>
            <a:prstGeom prst="rect"/>
            <a:solidFill>
              <a:srgbClr val="00CC99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zh-CN" b="1" sz="2800" lang="en-US">
                  <a:solidFill>
                    <a:srgbClr val="FFFF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altLang="en-US" b="1" sz="2800" lang="zh-CN">
                  <a:solidFill>
                    <a:srgbClr val="9900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接口</a:t>
              </a:r>
              <a:endParaRPr altLang="en-US" b="1" sz="2800" lang="zh-CN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49319" name="Line 13"/>
            <p:cNvSpPr>
              <a:spLocks noChangeShapeType="1"/>
            </p:cNvSpPr>
            <p:nvPr/>
          </p:nvSpPr>
          <p:spPr bwMode="auto">
            <a:xfrm>
              <a:off x="4944" y="3216"/>
              <a:ext cx="0" cy="768"/>
            </a:xfrm>
            <a:prstGeom prst="line"/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 wrap="none"/>
            <a:p>
              <a:endParaRPr altLang="en-US" lang="zh-CN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49320" name="Line 14"/>
            <p:cNvSpPr>
              <a:spLocks noChangeShapeType="1"/>
            </p:cNvSpPr>
            <p:nvPr/>
          </p:nvSpPr>
          <p:spPr bwMode="auto">
            <a:xfrm>
              <a:off x="3504" y="3216"/>
              <a:ext cx="0" cy="768"/>
            </a:xfrm>
            <a:prstGeom prst="line"/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 wrap="none"/>
            <a:p>
              <a:endParaRPr altLang="en-US" lang="zh-CN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49321" name="Text Box 15"/>
            <p:cNvSpPr txBox="1">
              <a:spLocks noChangeArrowheads="1"/>
            </p:cNvSpPr>
            <p:nvPr/>
          </p:nvSpPr>
          <p:spPr bwMode="auto">
            <a:xfrm>
              <a:off x="4989" y="3312"/>
              <a:ext cx="388" cy="672"/>
            </a:xfrm>
            <a:prstGeom prst="rect"/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buClrTx/>
                <a:buSzTx/>
                <a:buFontTx/>
                <a:buNone/>
                <a:defRPr b="1" sz="2800" kumimoj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altLang="en-US" dirty="0" lang="zh-CN"/>
                <a:t>外设</a:t>
              </a:r>
            </a:p>
          </p:txBody>
        </p:sp>
        <p:sp>
          <p:nvSpPr>
            <p:cNvPr id="1049322" name="Text Box 16"/>
            <p:cNvSpPr txBox="1">
              <a:spLocks noChangeArrowheads="1"/>
            </p:cNvSpPr>
            <p:nvPr/>
          </p:nvSpPr>
          <p:spPr bwMode="auto">
            <a:xfrm>
              <a:off x="3117" y="3120"/>
              <a:ext cx="388" cy="1104"/>
            </a:xfrm>
            <a:prstGeom prst="rect"/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b="1" dirty="0" sz="2800" lang="zh-CN">
                  <a:solidFill>
                    <a:srgbClr val="FF0000"/>
                  </a:solidFill>
                  <a:ea typeface="黑体" panose="02010609060101010101" pitchFamily="49" charset="-122"/>
                </a:rPr>
                <a:t>系统</a:t>
              </a:r>
              <a:r>
                <a:rPr altLang="en-US" b="1" dirty="0" sz="2800" lang="zh-CN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总线</a:t>
              </a:r>
            </a:p>
          </p:txBody>
        </p:sp>
        <p:sp>
          <p:nvSpPr>
            <p:cNvPr id="1049323" name="Line 17"/>
            <p:cNvSpPr>
              <a:spLocks noChangeShapeType="1"/>
            </p:cNvSpPr>
            <p:nvPr/>
          </p:nvSpPr>
          <p:spPr bwMode="auto">
            <a:xfrm>
              <a:off x="3504" y="3600"/>
              <a:ext cx="288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altLang="en-US" lang="zh-CN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49324" name="Line 18"/>
            <p:cNvSpPr>
              <a:spLocks noChangeShapeType="1"/>
            </p:cNvSpPr>
            <p:nvPr/>
          </p:nvSpPr>
          <p:spPr bwMode="auto">
            <a:xfrm>
              <a:off x="4656" y="3600"/>
              <a:ext cx="288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altLang="en-US" lang="zh-CN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04932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A8F897-4249-47BB-8199-861A8831137D}" type="datetime1">
              <a:rPr altLang="en-US" sz="1400" kumimoji="0" 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932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E28D4F7-CEC0-4A85-8280-4F810C55244A}" type="slidenum">
              <a:rPr altLang="zh-CN" sz="1400" kumimoji="0" lang="en-US">
                <a:latin typeface="华文楷体" panose="02010600040101010101" pitchFamily="2" charset="-122"/>
                <a:ea typeface="华文楷体" panose="0201060004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altLang="zh-CN" sz="1400" kumimoji="0"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49327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328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pic>
        <p:nvPicPr>
          <p:cNvPr id="2097217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cxnSp>
        <p:nvCxnSpPr>
          <p:cNvPr id="3145760" name="直接连接符 28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7"/>
                                        <p:tgtEl>
                                          <p:spTgt spid="104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2"/>
                                        <p:tgtEl>
                                          <p:spTgt spid="104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7"/>
                                        <p:tgtEl>
                                          <p:spTgt spid="104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22"/>
                                        <p:tgtEl>
                                          <p:spTgt spid="104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7"/>
                                        <p:tgtEl>
                                          <p:spTgt spid="10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2"/>
                                        <p:tgtEl>
                                          <p:spTgt spid="10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12" grpId="0" autoUpdateAnimBg="0"/>
      <p:bldP spid="1049313" grpId="0" autoUpdateAnimBg="0"/>
      <p:bldP spid="1049314" grpId="0" autoUpdateAnimBg="0"/>
      <p:bldP spid="1049315" grpId="0" autoUpdateAnimBg="0"/>
      <p:bldP spid="1049316" grpId="0" autoUpdateAnimBg="0"/>
      <p:bldP spid="104931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329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330" name="Text Box 4"/>
          <p:cNvSpPr txBox="1">
            <a:spLocks noChangeArrowheads="1"/>
          </p:cNvSpPr>
          <p:nvPr/>
        </p:nvSpPr>
        <p:spPr bwMode="auto">
          <a:xfrm>
            <a:off x="2904331" y="800861"/>
            <a:ext cx="3685980" cy="540725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b="1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I/O</a:t>
            </a:r>
            <a:r>
              <a:rPr altLang="en-US" dirty="0" lang="zh-CN"/>
              <a:t>接口基本组成</a:t>
            </a:r>
          </a:p>
        </p:txBody>
      </p:sp>
      <p:sp>
        <p:nvSpPr>
          <p:cNvPr id="1049331" name="Line 3"/>
          <p:cNvSpPr>
            <a:spLocks noChangeShapeType="1"/>
          </p:cNvSpPr>
          <p:nvPr/>
        </p:nvSpPr>
        <p:spPr bwMode="auto">
          <a:xfrm flipH="1">
            <a:off x="3376613" y="2216911"/>
            <a:ext cx="1647825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32" name="Line 4"/>
          <p:cNvSpPr>
            <a:spLocks noChangeShapeType="1"/>
          </p:cNvSpPr>
          <p:nvPr/>
        </p:nvSpPr>
        <p:spPr bwMode="auto">
          <a:xfrm flipH="1">
            <a:off x="706438" y="2264536"/>
            <a:ext cx="10668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33" name="Line 5"/>
          <p:cNvSpPr>
            <a:spLocks noChangeShapeType="1"/>
          </p:cNvSpPr>
          <p:nvPr/>
        </p:nvSpPr>
        <p:spPr bwMode="auto">
          <a:xfrm flipH="1">
            <a:off x="3465513" y="1899411"/>
            <a:ext cx="1566862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34" name="Text Box 7"/>
          <p:cNvSpPr txBox="1">
            <a:spLocks noChangeArrowheads="1"/>
          </p:cNvSpPr>
          <p:nvPr/>
        </p:nvSpPr>
        <p:spPr bwMode="auto">
          <a:xfrm>
            <a:off x="676275" y="1883536"/>
            <a:ext cx="1235075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数据总线</a:t>
            </a:r>
          </a:p>
        </p:txBody>
      </p:sp>
      <p:sp>
        <p:nvSpPr>
          <p:cNvPr id="1049335" name="Text Box 8"/>
          <p:cNvSpPr txBox="1">
            <a:spLocks noChangeArrowheads="1"/>
          </p:cNvSpPr>
          <p:nvPr/>
        </p:nvSpPr>
        <p:spPr bwMode="auto">
          <a:xfrm>
            <a:off x="1878013" y="1778761"/>
            <a:ext cx="1498600" cy="708025"/>
          </a:xfrm>
          <a:prstGeom prst="rect"/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数据总线缓冲</a:t>
            </a:r>
            <a:r>
              <a:rPr altLang="zh-CN" b="1" sz="2000" lang="en-US"/>
              <a:t>/</a:t>
            </a:r>
            <a:r>
              <a:rPr altLang="en-US" b="1" sz="2000" lang="zh-CN"/>
              <a:t>驱动器</a:t>
            </a:r>
          </a:p>
        </p:txBody>
      </p:sp>
      <p:sp>
        <p:nvSpPr>
          <p:cNvPr id="1049336" name="Text Box 9"/>
          <p:cNvSpPr txBox="1">
            <a:spLocks noChangeArrowheads="1"/>
          </p:cNvSpPr>
          <p:nvPr/>
        </p:nvSpPr>
        <p:spPr bwMode="auto">
          <a:xfrm>
            <a:off x="5157788" y="4618798"/>
            <a:ext cx="1919287" cy="460375"/>
          </a:xfrm>
          <a:prstGeom prst="rect"/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400" lang="zh-CN"/>
              <a:t>命令寄存器</a:t>
            </a:r>
          </a:p>
        </p:txBody>
      </p:sp>
      <p:sp>
        <p:nvSpPr>
          <p:cNvPr id="1049337" name="Text Box 10"/>
          <p:cNvSpPr txBox="1">
            <a:spLocks noChangeArrowheads="1"/>
          </p:cNvSpPr>
          <p:nvPr/>
        </p:nvSpPr>
        <p:spPr bwMode="auto">
          <a:xfrm>
            <a:off x="5151438" y="3786948"/>
            <a:ext cx="1939925" cy="461963"/>
          </a:xfrm>
          <a:prstGeom prst="rect"/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400" lang="zh-CN"/>
              <a:t>状态寄存器</a:t>
            </a:r>
          </a:p>
        </p:txBody>
      </p:sp>
      <p:sp>
        <p:nvSpPr>
          <p:cNvPr id="1049338" name="Text Box 11"/>
          <p:cNvSpPr txBox="1">
            <a:spLocks noChangeArrowheads="1"/>
          </p:cNvSpPr>
          <p:nvPr/>
        </p:nvSpPr>
        <p:spPr bwMode="auto">
          <a:xfrm>
            <a:off x="817563" y="3075748"/>
            <a:ext cx="955675" cy="3968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sz="2000" lang="en-US"/>
              <a:t>I/O</a:t>
            </a:r>
            <a:r>
              <a:rPr altLang="en-US" b="1" sz="2000" lang="zh-CN"/>
              <a:t>读</a:t>
            </a:r>
          </a:p>
        </p:txBody>
      </p:sp>
      <p:sp>
        <p:nvSpPr>
          <p:cNvPr id="1049339" name="Text Box 12"/>
          <p:cNvSpPr txBox="1">
            <a:spLocks noChangeArrowheads="1"/>
          </p:cNvSpPr>
          <p:nvPr/>
        </p:nvSpPr>
        <p:spPr bwMode="auto">
          <a:xfrm>
            <a:off x="901700" y="3652011"/>
            <a:ext cx="1033463" cy="3968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sz="2000" lang="en-US"/>
              <a:t>I/O</a:t>
            </a:r>
            <a:r>
              <a:rPr altLang="en-US" b="1" sz="2000" lang="zh-CN"/>
              <a:t>写</a:t>
            </a:r>
          </a:p>
        </p:txBody>
      </p:sp>
      <p:sp>
        <p:nvSpPr>
          <p:cNvPr id="1049340" name="Line 13"/>
          <p:cNvSpPr>
            <a:spLocks noChangeShapeType="1"/>
          </p:cNvSpPr>
          <p:nvPr/>
        </p:nvSpPr>
        <p:spPr bwMode="auto">
          <a:xfrm flipH="1">
            <a:off x="739775" y="3453573"/>
            <a:ext cx="10668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41" name="Line 14"/>
          <p:cNvSpPr>
            <a:spLocks noChangeShapeType="1"/>
          </p:cNvSpPr>
          <p:nvPr/>
        </p:nvSpPr>
        <p:spPr bwMode="auto">
          <a:xfrm flipH="1">
            <a:off x="739775" y="4031423"/>
            <a:ext cx="10668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42" name="Line 15"/>
          <p:cNvSpPr>
            <a:spLocks noChangeShapeType="1"/>
          </p:cNvSpPr>
          <p:nvPr/>
        </p:nvSpPr>
        <p:spPr bwMode="auto">
          <a:xfrm flipH="1">
            <a:off x="7212013" y="4310823"/>
            <a:ext cx="8382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43" name="Text Box 16"/>
          <p:cNvSpPr txBox="1">
            <a:spLocks noChangeArrowheads="1"/>
          </p:cNvSpPr>
          <p:nvPr/>
        </p:nvSpPr>
        <p:spPr bwMode="auto">
          <a:xfrm>
            <a:off x="7156450" y="3963161"/>
            <a:ext cx="1014413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控制线</a:t>
            </a:r>
          </a:p>
        </p:txBody>
      </p:sp>
      <p:sp>
        <p:nvSpPr>
          <p:cNvPr id="1049344" name="Line 17"/>
          <p:cNvSpPr>
            <a:spLocks noChangeShapeType="1"/>
          </p:cNvSpPr>
          <p:nvPr/>
        </p:nvSpPr>
        <p:spPr bwMode="auto">
          <a:xfrm flipH="1">
            <a:off x="7192963" y="3540886"/>
            <a:ext cx="838200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45" name="Text Box 18"/>
          <p:cNvSpPr txBox="1">
            <a:spLocks noChangeArrowheads="1"/>
          </p:cNvSpPr>
          <p:nvPr/>
        </p:nvSpPr>
        <p:spPr bwMode="auto">
          <a:xfrm>
            <a:off x="7150100" y="3177348"/>
            <a:ext cx="1143000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状态线</a:t>
            </a:r>
          </a:p>
        </p:txBody>
      </p:sp>
      <p:sp>
        <p:nvSpPr>
          <p:cNvPr id="1049346" name="Text Box 20"/>
          <p:cNvSpPr txBox="1">
            <a:spLocks noChangeArrowheads="1"/>
          </p:cNvSpPr>
          <p:nvPr/>
        </p:nvSpPr>
        <p:spPr bwMode="auto">
          <a:xfrm>
            <a:off x="5141913" y="1799398"/>
            <a:ext cx="2008187" cy="400050"/>
          </a:xfrm>
          <a:prstGeom prst="rect"/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数据输入寄存器</a:t>
            </a:r>
          </a:p>
        </p:txBody>
      </p:sp>
      <p:sp>
        <p:nvSpPr>
          <p:cNvPr id="1049347" name="Line 21"/>
          <p:cNvSpPr>
            <a:spLocks noChangeShapeType="1"/>
          </p:cNvSpPr>
          <p:nvPr/>
        </p:nvSpPr>
        <p:spPr bwMode="auto">
          <a:xfrm flipH="1">
            <a:off x="784225" y="4610861"/>
            <a:ext cx="1066800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48" name="Text Box 22"/>
          <p:cNvSpPr txBox="1">
            <a:spLocks noChangeArrowheads="1"/>
          </p:cNvSpPr>
          <p:nvPr/>
        </p:nvSpPr>
        <p:spPr bwMode="auto">
          <a:xfrm>
            <a:off x="709613" y="4229861"/>
            <a:ext cx="1295400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应答信号</a:t>
            </a:r>
          </a:p>
        </p:txBody>
      </p:sp>
      <p:sp>
        <p:nvSpPr>
          <p:cNvPr id="1049349" name="Line 23"/>
          <p:cNvSpPr>
            <a:spLocks noChangeShapeType="1"/>
          </p:cNvSpPr>
          <p:nvPr/>
        </p:nvSpPr>
        <p:spPr bwMode="auto">
          <a:xfrm flipH="1">
            <a:off x="7208838" y="2732848"/>
            <a:ext cx="8382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50" name="Text Box 24"/>
          <p:cNvSpPr txBox="1">
            <a:spLocks noChangeArrowheads="1"/>
          </p:cNvSpPr>
          <p:nvPr/>
        </p:nvSpPr>
        <p:spPr bwMode="auto">
          <a:xfrm>
            <a:off x="7153275" y="2351848"/>
            <a:ext cx="1084263" cy="39687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数据线</a:t>
            </a:r>
          </a:p>
        </p:txBody>
      </p:sp>
      <p:sp>
        <p:nvSpPr>
          <p:cNvPr id="1049351" name="Text Box 25"/>
          <p:cNvSpPr txBox="1">
            <a:spLocks noChangeArrowheads="1"/>
          </p:cNvSpPr>
          <p:nvPr/>
        </p:nvSpPr>
        <p:spPr bwMode="auto">
          <a:xfrm>
            <a:off x="8050213" y="2883661"/>
            <a:ext cx="639762" cy="1219200"/>
          </a:xfrm>
          <a:prstGeom prst="rect"/>
          <a:noFill/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800" lang="zh-CN">
                <a:latin typeface="黑体" panose="02010609060101010101" pitchFamily="49" charset="-122"/>
                <a:ea typeface="黑体" panose="02010609060101010101" pitchFamily="49" charset="-122"/>
              </a:rPr>
              <a:t>外设</a:t>
            </a:r>
          </a:p>
        </p:txBody>
      </p:sp>
      <p:sp>
        <p:nvSpPr>
          <p:cNvPr id="1049352" name="Text Box 26"/>
          <p:cNvSpPr txBox="1">
            <a:spLocks noChangeArrowheads="1"/>
          </p:cNvSpPr>
          <p:nvPr/>
        </p:nvSpPr>
        <p:spPr bwMode="auto">
          <a:xfrm>
            <a:off x="128588" y="3355148"/>
            <a:ext cx="611187" cy="1905000"/>
          </a:xfrm>
          <a:prstGeom prst="rect"/>
          <a:noFill/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800" lang="zh-CN">
                <a:latin typeface="黑体" panose="02010609060101010101" pitchFamily="49" charset="-122"/>
                <a:ea typeface="黑体" panose="02010609060101010101" pitchFamily="49" charset="-122"/>
              </a:rPr>
              <a:t>系统总线</a:t>
            </a:r>
          </a:p>
        </p:txBody>
      </p:sp>
      <p:sp>
        <p:nvSpPr>
          <p:cNvPr id="1049353" name="Line 27"/>
          <p:cNvSpPr>
            <a:spLocks noChangeShapeType="1"/>
          </p:cNvSpPr>
          <p:nvPr/>
        </p:nvSpPr>
        <p:spPr bwMode="auto">
          <a:xfrm>
            <a:off x="706438" y="1121536"/>
            <a:ext cx="0" cy="5494337"/>
          </a:xfrm>
          <a:prstGeom prst="line"/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54" name="Line 28"/>
          <p:cNvSpPr>
            <a:spLocks noChangeShapeType="1"/>
          </p:cNvSpPr>
          <p:nvPr/>
        </p:nvSpPr>
        <p:spPr bwMode="auto">
          <a:xfrm flipH="1">
            <a:off x="758825" y="5931661"/>
            <a:ext cx="10668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55" name="Text Box 7"/>
          <p:cNvSpPr txBox="1">
            <a:spLocks noChangeArrowheads="1"/>
          </p:cNvSpPr>
          <p:nvPr/>
        </p:nvSpPr>
        <p:spPr bwMode="auto">
          <a:xfrm>
            <a:off x="709613" y="5931661"/>
            <a:ext cx="1231900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地址总线</a:t>
            </a:r>
          </a:p>
        </p:txBody>
      </p:sp>
      <p:sp>
        <p:nvSpPr>
          <p:cNvPr id="1049356" name="Text Box 8"/>
          <p:cNvSpPr txBox="1">
            <a:spLocks noChangeArrowheads="1"/>
          </p:cNvSpPr>
          <p:nvPr/>
        </p:nvSpPr>
        <p:spPr bwMode="auto">
          <a:xfrm>
            <a:off x="1878013" y="5574473"/>
            <a:ext cx="2184400" cy="830263"/>
          </a:xfrm>
          <a:prstGeom prst="rect"/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400" lang="zh-CN"/>
              <a:t>地址总线缓冲器及译码逻辑</a:t>
            </a:r>
          </a:p>
        </p:txBody>
      </p:sp>
      <p:sp>
        <p:nvSpPr>
          <p:cNvPr id="1049357" name="Text Box 8"/>
          <p:cNvSpPr txBox="1">
            <a:spLocks noChangeArrowheads="1"/>
          </p:cNvSpPr>
          <p:nvPr/>
        </p:nvSpPr>
        <p:spPr bwMode="auto">
          <a:xfrm>
            <a:off x="1882775" y="3132898"/>
            <a:ext cx="1493838" cy="1939925"/>
          </a:xfrm>
          <a:prstGeom prst="rect"/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altLang="zh-CN" b="1" sz="2400" lang="en-US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400" lang="zh-CN"/>
              <a:t>联络信号控制逻辑</a:t>
            </a:r>
            <a:endParaRPr altLang="zh-CN" b="1" sz="2400" lang="en-US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altLang="en-US" b="1" sz="2400" lang="zh-CN"/>
          </a:p>
        </p:txBody>
      </p:sp>
      <p:sp>
        <p:nvSpPr>
          <p:cNvPr id="1049358" name="Text Box 20"/>
          <p:cNvSpPr txBox="1">
            <a:spLocks noChangeArrowheads="1"/>
          </p:cNvSpPr>
          <p:nvPr/>
        </p:nvSpPr>
        <p:spPr bwMode="auto">
          <a:xfrm>
            <a:off x="5114925" y="2778886"/>
            <a:ext cx="2006600" cy="400050"/>
          </a:xfrm>
          <a:prstGeom prst="rect"/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数据输出寄存器</a:t>
            </a:r>
          </a:p>
        </p:txBody>
      </p:sp>
      <p:sp>
        <p:nvSpPr>
          <p:cNvPr id="1049359" name="Text Box 7"/>
          <p:cNvSpPr txBox="1">
            <a:spLocks noChangeArrowheads="1"/>
          </p:cNvSpPr>
          <p:nvPr/>
        </p:nvSpPr>
        <p:spPr bwMode="auto">
          <a:xfrm>
            <a:off x="3311525" y="1521586"/>
            <a:ext cx="1865313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数据</a:t>
            </a:r>
            <a:r>
              <a:rPr altLang="zh-CN" b="1" sz="2000" lang="en-US"/>
              <a:t>/</a:t>
            </a:r>
            <a:r>
              <a:rPr altLang="en-US" b="1" sz="2000" lang="zh-CN"/>
              <a:t>状态输入</a:t>
            </a:r>
          </a:p>
        </p:txBody>
      </p:sp>
      <p:sp>
        <p:nvSpPr>
          <p:cNvPr id="1049360" name="Text Box 7"/>
          <p:cNvSpPr txBox="1">
            <a:spLocks noChangeArrowheads="1"/>
          </p:cNvSpPr>
          <p:nvPr/>
        </p:nvSpPr>
        <p:spPr bwMode="auto">
          <a:xfrm>
            <a:off x="3311525" y="2216911"/>
            <a:ext cx="1865313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数据</a:t>
            </a:r>
            <a:r>
              <a:rPr altLang="zh-CN" b="1" sz="2000" lang="en-US"/>
              <a:t>/</a:t>
            </a:r>
            <a:r>
              <a:rPr altLang="en-US" b="1" sz="2000" lang="zh-CN"/>
              <a:t>命令输出</a:t>
            </a:r>
          </a:p>
        </p:txBody>
      </p:sp>
      <p:sp>
        <p:nvSpPr>
          <p:cNvPr id="1049361" name="Line 3"/>
          <p:cNvSpPr>
            <a:spLocks noChangeShapeType="1"/>
          </p:cNvSpPr>
          <p:nvPr/>
        </p:nvSpPr>
        <p:spPr bwMode="auto">
          <a:xfrm flipH="1">
            <a:off x="3382963" y="3932998"/>
            <a:ext cx="1646237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62" name="Line 5"/>
          <p:cNvSpPr>
            <a:spLocks noChangeShapeType="1"/>
          </p:cNvSpPr>
          <p:nvPr/>
        </p:nvSpPr>
        <p:spPr bwMode="auto">
          <a:xfrm flipH="1">
            <a:off x="3470275" y="3364673"/>
            <a:ext cx="156845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63" name="Text Box 7"/>
          <p:cNvSpPr txBox="1">
            <a:spLocks noChangeArrowheads="1"/>
          </p:cNvSpPr>
          <p:nvPr/>
        </p:nvSpPr>
        <p:spPr bwMode="auto">
          <a:xfrm>
            <a:off x="3316288" y="2986848"/>
            <a:ext cx="1865312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读状态寄存器</a:t>
            </a:r>
          </a:p>
        </p:txBody>
      </p:sp>
      <p:sp>
        <p:nvSpPr>
          <p:cNvPr id="1049364" name="Text Box 7"/>
          <p:cNvSpPr txBox="1">
            <a:spLocks noChangeArrowheads="1"/>
          </p:cNvSpPr>
          <p:nvPr/>
        </p:nvSpPr>
        <p:spPr bwMode="auto">
          <a:xfrm>
            <a:off x="3321050" y="3580573"/>
            <a:ext cx="1865313" cy="401638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读输入寄存器</a:t>
            </a:r>
          </a:p>
        </p:txBody>
      </p:sp>
      <p:sp>
        <p:nvSpPr>
          <p:cNvPr id="1049365" name="Line 3"/>
          <p:cNvSpPr>
            <a:spLocks noChangeShapeType="1"/>
          </p:cNvSpPr>
          <p:nvPr/>
        </p:nvSpPr>
        <p:spPr bwMode="auto">
          <a:xfrm flipH="1">
            <a:off x="3371850" y="4999798"/>
            <a:ext cx="1647825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66" name="Line 5"/>
          <p:cNvSpPr>
            <a:spLocks noChangeShapeType="1"/>
          </p:cNvSpPr>
          <p:nvPr/>
        </p:nvSpPr>
        <p:spPr bwMode="auto">
          <a:xfrm flipH="1">
            <a:off x="3460750" y="4475923"/>
            <a:ext cx="1566863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67" name="Text Box 7"/>
          <p:cNvSpPr txBox="1">
            <a:spLocks noChangeArrowheads="1"/>
          </p:cNvSpPr>
          <p:nvPr/>
        </p:nvSpPr>
        <p:spPr bwMode="auto">
          <a:xfrm>
            <a:off x="3336925" y="4098098"/>
            <a:ext cx="1863725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写命令寄存器</a:t>
            </a:r>
          </a:p>
        </p:txBody>
      </p:sp>
      <p:sp>
        <p:nvSpPr>
          <p:cNvPr id="1049368" name="Text Box 7"/>
          <p:cNvSpPr txBox="1">
            <a:spLocks noChangeArrowheads="1"/>
          </p:cNvSpPr>
          <p:nvPr/>
        </p:nvSpPr>
        <p:spPr bwMode="auto">
          <a:xfrm>
            <a:off x="3311525" y="4618798"/>
            <a:ext cx="1865313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写输出寄存器</a:t>
            </a:r>
          </a:p>
        </p:txBody>
      </p:sp>
      <p:sp>
        <p:nvSpPr>
          <p:cNvPr id="1049369" name="矩形 56"/>
          <p:cNvSpPr>
            <a:spLocks noChangeArrowheads="1"/>
          </p:cNvSpPr>
          <p:nvPr/>
        </p:nvSpPr>
        <p:spPr bwMode="auto">
          <a:xfrm>
            <a:off x="5038725" y="1553336"/>
            <a:ext cx="2170113" cy="3779837"/>
          </a:xfrm>
          <a:prstGeom prst="rect"/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altLang="en-US" sz="2400" lang="zh-CN"/>
          </a:p>
        </p:txBody>
      </p:sp>
      <p:sp>
        <p:nvSpPr>
          <p:cNvPr id="1049370" name="Line 27"/>
          <p:cNvSpPr>
            <a:spLocks noChangeShapeType="1"/>
          </p:cNvSpPr>
          <p:nvPr/>
        </p:nvSpPr>
        <p:spPr bwMode="auto">
          <a:xfrm>
            <a:off x="8062913" y="2094673"/>
            <a:ext cx="1587" cy="2741613"/>
          </a:xfrm>
          <a:prstGeom prst="line"/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cxnSp>
        <p:nvCxnSpPr>
          <p:cNvPr id="3145761" name="直接箭头连接符 59"/>
          <p:cNvCxnSpPr>
            <a:cxnSpLocks noChangeShapeType="1"/>
            <a:stCxn id="1049357" idx="0"/>
            <a:endCxn id="1049335" idx="2"/>
          </p:cNvCxnSpPr>
          <p:nvPr/>
        </p:nvCxnSpPr>
        <p:spPr bwMode="auto">
          <a:xfrm flipH="1" flipV="1">
            <a:off x="2627313" y="2486786"/>
            <a:ext cx="3175" cy="646112"/>
          </a:xfrm>
          <a:prstGeom prst="straightConnector1"/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145762" name="直接箭头连接符 61"/>
          <p:cNvCxnSpPr>
            <a:cxnSpLocks noChangeShapeType="1"/>
          </p:cNvCxnSpPr>
          <p:nvPr/>
        </p:nvCxnSpPr>
        <p:spPr bwMode="auto">
          <a:xfrm flipH="1" flipV="1">
            <a:off x="2506663" y="5091873"/>
            <a:ext cx="0" cy="482600"/>
          </a:xfrm>
          <a:prstGeom prst="straightConnector1"/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1049371" name="Line 21"/>
          <p:cNvSpPr>
            <a:spLocks noChangeShapeType="1"/>
          </p:cNvSpPr>
          <p:nvPr/>
        </p:nvSpPr>
        <p:spPr bwMode="auto">
          <a:xfrm flipH="1">
            <a:off x="788988" y="5250623"/>
            <a:ext cx="4230687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72" name="Text Box 22"/>
          <p:cNvSpPr txBox="1">
            <a:spLocks noChangeArrowheads="1"/>
          </p:cNvSpPr>
          <p:nvPr/>
        </p:nvSpPr>
        <p:spPr bwMode="auto">
          <a:xfrm>
            <a:off x="685800" y="4869623"/>
            <a:ext cx="1295400" cy="4000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sz="2000" lang="zh-CN"/>
              <a:t>中断请求</a:t>
            </a:r>
          </a:p>
        </p:txBody>
      </p:sp>
      <p:sp>
        <p:nvSpPr>
          <p:cNvPr id="1049373" name="日期占位符 1"/>
          <p:cNvSpPr>
            <a:spLocks noGrp="1"/>
          </p:cNvSpPr>
          <p:nvPr>
            <p:ph type="dt" sz="quarter" idx="10"/>
          </p:nvPr>
        </p:nvSpPr>
        <p:spPr>
          <a:xfrm>
            <a:off x="628650" y="6506663"/>
            <a:ext cx="2057400" cy="3651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F9F585-5088-4FBA-A2F5-6BC1A1EC88EB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37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457950" y="6506663"/>
            <a:ext cx="2057400" cy="3651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F01E534-E341-4339-BA3A-634F99C97B41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altLang="zh-CN" sz="1400" kumimoji="0" lang="en-US"/>
          </a:p>
        </p:txBody>
      </p:sp>
      <p:sp>
        <p:nvSpPr>
          <p:cNvPr id="1049375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376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pic>
        <p:nvPicPr>
          <p:cNvPr id="2097219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cxnSp>
        <p:nvCxnSpPr>
          <p:cNvPr id="3145763" name="直接连接符 58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7" name="矩形 4"/>
          <p:cNvSpPr/>
          <p:nvPr/>
        </p:nvSpPr>
        <p:spPr>
          <a:xfrm>
            <a:off x="-5712" y="987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9378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9379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380" name="Text Box 2"/>
          <p:cNvSpPr txBox="1">
            <a:spLocks noChangeArrowheads="1"/>
          </p:cNvSpPr>
          <p:nvPr/>
        </p:nvSpPr>
        <p:spPr bwMode="auto">
          <a:xfrm>
            <a:off x="154033" y="933073"/>
            <a:ext cx="9032057" cy="540725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b="1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2</a:t>
            </a:r>
            <a:r>
              <a:rPr altLang="en-US" dirty="0" lang="zh-CN"/>
              <a:t>、接口分类</a:t>
            </a:r>
            <a:endParaRPr altLang="zh-CN" dirty="0" lang="en-US"/>
          </a:p>
        </p:txBody>
      </p:sp>
      <p:sp>
        <p:nvSpPr>
          <p:cNvPr id="1049381" name="Rectangle 4"/>
          <p:cNvSpPr>
            <a:spLocks noChangeArrowheads="1"/>
          </p:cNvSpPr>
          <p:nvPr/>
        </p:nvSpPr>
        <p:spPr bwMode="auto">
          <a:xfrm>
            <a:off x="334766" y="1775130"/>
            <a:ext cx="3637333" cy="57304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 lvl="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altLang="zh-CN" b="1" dirty="0" sz="2800" kumimoji="0" lang="en-US">
                <a:solidFill>
                  <a:srgbClr val="70AD47">
                    <a:lumMod val="7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a. </a:t>
            </a:r>
            <a:r>
              <a:rPr altLang="en-US" b="1" dirty="0" sz="2800" kumimoji="0" lang="zh-CN">
                <a:solidFill>
                  <a:srgbClr val="70AD47">
                    <a:lumMod val="7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并行接口</a:t>
            </a:r>
            <a:endParaRPr altLang="zh-CN" b="1" dirty="0" 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9" name="Group 5"/>
          <p:cNvGrpSpPr/>
          <p:nvPr/>
        </p:nvGrpSpPr>
        <p:grpSpPr bwMode="auto">
          <a:xfrm>
            <a:off x="4984011" y="989456"/>
            <a:ext cx="3587749" cy="1752600"/>
            <a:chOff x="3117" y="3120"/>
            <a:chExt cx="2260" cy="1104"/>
          </a:xfrm>
        </p:grpSpPr>
        <p:sp>
          <p:nvSpPr>
            <p:cNvPr id="1049382" name="Text Box 6"/>
            <p:cNvSpPr txBox="1">
              <a:spLocks noChangeArrowheads="1"/>
            </p:cNvSpPr>
            <p:nvPr/>
          </p:nvSpPr>
          <p:spPr bwMode="auto">
            <a:xfrm>
              <a:off x="3792" y="3408"/>
              <a:ext cx="864" cy="351"/>
            </a:xfrm>
            <a:prstGeom prst="rect"/>
            <a:solidFill>
              <a:srgbClr val="00CC99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zh-CN" b="1" dirty="0" sz="2800" lang="en-US">
                  <a:solidFill>
                    <a:srgbClr val="FFFF00"/>
                  </a:solidFill>
                  <a:ea typeface="黑体" panose="02010609060101010101" pitchFamily="49" charset="-122"/>
                </a:rPr>
                <a:t>  </a:t>
              </a:r>
              <a:r>
                <a:rPr altLang="en-US" b="1" dirty="0" sz="2800" lang="zh-CN">
                  <a:solidFill>
                    <a:srgbClr val="990033"/>
                  </a:solidFill>
                  <a:ea typeface="黑体" panose="02010609060101010101" pitchFamily="49" charset="-122"/>
                </a:rPr>
                <a:t>接口</a:t>
              </a:r>
              <a:endParaRPr altLang="en-US" b="1" dirty="0" sz="2800" lang="zh-CN">
                <a:solidFill>
                  <a:srgbClr val="FFFF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049383" name="Line 7"/>
            <p:cNvSpPr>
              <a:spLocks noChangeShapeType="1"/>
            </p:cNvSpPr>
            <p:nvPr/>
          </p:nvSpPr>
          <p:spPr bwMode="auto">
            <a:xfrm>
              <a:off x="4944" y="3216"/>
              <a:ext cx="0" cy="768"/>
            </a:xfrm>
            <a:prstGeom prst="line"/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384" name="Line 8"/>
            <p:cNvSpPr>
              <a:spLocks noChangeShapeType="1"/>
            </p:cNvSpPr>
            <p:nvPr/>
          </p:nvSpPr>
          <p:spPr bwMode="auto">
            <a:xfrm>
              <a:off x="3504" y="3216"/>
              <a:ext cx="0" cy="768"/>
            </a:xfrm>
            <a:prstGeom prst="line"/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385" name="Text Box 9"/>
            <p:cNvSpPr txBox="1">
              <a:spLocks noChangeArrowheads="1"/>
            </p:cNvSpPr>
            <p:nvPr/>
          </p:nvSpPr>
          <p:spPr bwMode="auto">
            <a:xfrm>
              <a:off x="4989" y="3312"/>
              <a:ext cx="388" cy="672"/>
            </a:xfrm>
            <a:prstGeom prst="rect"/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b="1" dirty="0" sz="2800" lang="zh-CN">
                  <a:solidFill>
                    <a:srgbClr val="FF0000"/>
                  </a:solidFill>
                  <a:ea typeface="黑体" panose="02010609060101010101" pitchFamily="49" charset="-122"/>
                </a:rPr>
                <a:t>外设</a:t>
              </a:r>
            </a:p>
          </p:txBody>
        </p:sp>
        <p:sp>
          <p:nvSpPr>
            <p:cNvPr id="1049386" name="Text Box 10"/>
            <p:cNvSpPr txBox="1">
              <a:spLocks noChangeArrowheads="1"/>
            </p:cNvSpPr>
            <p:nvPr/>
          </p:nvSpPr>
          <p:spPr bwMode="auto">
            <a:xfrm>
              <a:off x="3117" y="3120"/>
              <a:ext cx="388" cy="1104"/>
            </a:xfrm>
            <a:prstGeom prst="rect"/>
            <a:noFill/>
            <a:ln>
              <a:noFill/>
            </a:ln>
            <a:effectLst/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spcBef>
                  <a:spcPct val="20000"/>
                </a:spcBef>
                <a:buClr>
                  <a:schemeClr val="tx1"/>
                </a:buClr>
                <a:buChar char="–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spcBef>
                  <a:spcPct val="20000"/>
                </a:spcBef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altLang="en-US" b="1" dirty="0" sz="2800" lang="zh-CN">
                  <a:solidFill>
                    <a:srgbClr val="FF0000"/>
                  </a:solidFill>
                  <a:ea typeface="黑体" panose="02010609060101010101" pitchFamily="49" charset="-122"/>
                </a:rPr>
                <a:t>系统总线</a:t>
              </a:r>
            </a:p>
          </p:txBody>
        </p:sp>
        <p:sp>
          <p:nvSpPr>
            <p:cNvPr id="1049387" name="Line 11"/>
            <p:cNvSpPr>
              <a:spLocks noChangeShapeType="1"/>
            </p:cNvSpPr>
            <p:nvPr/>
          </p:nvSpPr>
          <p:spPr bwMode="auto">
            <a:xfrm>
              <a:off x="3504" y="3600"/>
              <a:ext cx="288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388" name="Line 12"/>
            <p:cNvSpPr>
              <a:spLocks noChangeShapeType="1"/>
            </p:cNvSpPr>
            <p:nvPr/>
          </p:nvSpPr>
          <p:spPr bwMode="auto">
            <a:xfrm>
              <a:off x="4656" y="3600"/>
              <a:ext cx="288" cy="0"/>
            </a:xfrm>
            <a:prstGeom prst="line"/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sp>
        <p:nvSpPr>
          <p:cNvPr id="1049389" name="Rectangle 13"/>
          <p:cNvSpPr>
            <a:spLocks noChangeArrowheads="1"/>
          </p:cNvSpPr>
          <p:nvPr/>
        </p:nvSpPr>
        <p:spPr bwMode="auto">
          <a:xfrm>
            <a:off x="200418" y="2433371"/>
            <a:ext cx="8877680" cy="954107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接口与系统总线、接口与外设均按并行方式传送数据；数据各位同时传送； </a:t>
            </a:r>
          </a:p>
        </p:txBody>
      </p:sp>
      <p:sp>
        <p:nvSpPr>
          <p:cNvPr id="1049390" name="Text Box 14"/>
          <p:cNvSpPr txBox="1">
            <a:spLocks noChangeArrowheads="1"/>
          </p:cNvSpPr>
          <p:nvPr/>
        </p:nvSpPr>
        <p:spPr bwMode="auto">
          <a:xfrm>
            <a:off x="5599961" y="1057431"/>
            <a:ext cx="1066800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2400" lang="zh-CN"/>
              <a:t>并</a:t>
            </a:r>
          </a:p>
        </p:txBody>
      </p:sp>
      <p:sp>
        <p:nvSpPr>
          <p:cNvPr id="1049391" name="Text Box 15"/>
          <p:cNvSpPr txBox="1">
            <a:spLocks noChangeArrowheads="1"/>
          </p:cNvSpPr>
          <p:nvPr/>
        </p:nvSpPr>
        <p:spPr bwMode="auto">
          <a:xfrm>
            <a:off x="7340006" y="1059954"/>
            <a:ext cx="1066800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2400" lang="zh-CN"/>
              <a:t>并</a:t>
            </a:r>
          </a:p>
        </p:txBody>
      </p:sp>
      <p:sp>
        <p:nvSpPr>
          <p:cNvPr id="1049392" name="Rectangle 17"/>
          <p:cNvSpPr>
            <a:spLocks noChangeArrowheads="1"/>
          </p:cNvSpPr>
          <p:nvPr/>
        </p:nvSpPr>
        <p:spPr bwMode="auto">
          <a:xfrm>
            <a:off x="388938" y="3925890"/>
            <a:ext cx="2971800" cy="57304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 lvl="0">
              <a:lnSpc>
                <a:spcPct val="130000"/>
              </a:lnSpc>
              <a:spcBef>
                <a:spcPts val="0"/>
              </a:spcBef>
              <a:buClrTx/>
              <a:buSzTx/>
              <a:buNone/>
            </a:pPr>
            <a:r>
              <a:rPr altLang="zh-CN" b="1" dirty="0" sz="2800" kumimoji="0" lang="en-US">
                <a:solidFill>
                  <a:srgbClr val="70AD47">
                    <a:lumMod val="7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b. </a:t>
            </a:r>
            <a:r>
              <a:rPr altLang="en-US" b="1" dirty="0" sz="2800" kumimoji="0" lang="zh-CN">
                <a:solidFill>
                  <a:srgbClr val="70AD47">
                    <a:lumMod val="7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串行接口</a:t>
            </a:r>
          </a:p>
        </p:txBody>
      </p:sp>
      <p:sp>
        <p:nvSpPr>
          <p:cNvPr id="1049393" name="Text Box 19"/>
          <p:cNvSpPr txBox="1">
            <a:spLocks noChangeArrowheads="1"/>
          </p:cNvSpPr>
          <p:nvPr/>
        </p:nvSpPr>
        <p:spPr bwMode="auto">
          <a:xfrm>
            <a:off x="7343726" y="1059671"/>
            <a:ext cx="1066800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2400" lang="zh-CN">
                <a:solidFill>
                  <a:schemeClr val="bg1"/>
                </a:solidFill>
              </a:rPr>
              <a:t>并</a:t>
            </a:r>
          </a:p>
        </p:txBody>
      </p:sp>
      <p:sp>
        <p:nvSpPr>
          <p:cNvPr id="1049394" name="Text Box 20"/>
          <p:cNvSpPr txBox="1">
            <a:spLocks noChangeArrowheads="1"/>
          </p:cNvSpPr>
          <p:nvPr/>
        </p:nvSpPr>
        <p:spPr bwMode="auto">
          <a:xfrm>
            <a:off x="7352561" y="1032379"/>
            <a:ext cx="1219200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2400" lang="zh-CN"/>
              <a:t>串</a:t>
            </a:r>
          </a:p>
        </p:txBody>
      </p:sp>
      <p:sp>
        <p:nvSpPr>
          <p:cNvPr id="1049395" name="Rectangle 21"/>
          <p:cNvSpPr>
            <a:spLocks noChangeArrowheads="1"/>
          </p:cNvSpPr>
          <p:nvPr/>
        </p:nvSpPr>
        <p:spPr bwMode="auto">
          <a:xfrm>
            <a:off x="628650" y="4508057"/>
            <a:ext cx="7966075" cy="1815882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接口与系统总线</a:t>
            </a:r>
            <a:r>
              <a:rPr altLang="en-US" b="1" dirty="0" sz="2800" 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传送，接口与外设</a:t>
            </a:r>
            <a:r>
              <a:rPr altLang="en-US" b="1" dirty="0" sz="2800" lang="zh-CN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串行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传送。数据逐位分时传送。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适用于设备本身串行工作，或距主机较远，或需减少传送线的情况。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396" name="Rectangle 26"/>
          <p:cNvSpPr>
            <a:spLocks noChangeArrowheads="1"/>
          </p:cNvSpPr>
          <p:nvPr/>
        </p:nvSpPr>
        <p:spPr bwMode="auto">
          <a:xfrm>
            <a:off x="345456" y="3392973"/>
            <a:ext cx="8101044" cy="523220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altLang="en-US" b="1" dirty="0" sz="2800" kumimoji="1" lang="zh-CN">
                <a:latin typeface="楷体" panose="02010609060101010101" pitchFamily="49" charset="-122"/>
                <a:ea typeface="楷体" panose="02010609060101010101" pitchFamily="49" charset="-122"/>
              </a:rPr>
              <a:t> 适合设备本身并行工作，距主机较近的场合。</a:t>
            </a:r>
          </a:p>
        </p:txBody>
      </p:sp>
      <p:sp>
        <p:nvSpPr>
          <p:cNvPr id="1049397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DE9365-21DF-4478-9FFF-B773088BF007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39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FFF638D-6CDF-4F1A-86EE-3520F5C92F95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altLang="zh-CN" sz="1400" kumimoji="0" lang="en-US"/>
          </a:p>
        </p:txBody>
      </p:sp>
      <p:sp>
        <p:nvSpPr>
          <p:cNvPr id="1049399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sp>
        <p:nvSpPr>
          <p:cNvPr id="104940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998470" y="6366511"/>
            <a:ext cx="3086100" cy="365125"/>
          </a:xfrm>
        </p:spPr>
        <p:txBody>
          <a:bodyPr/>
          <a:p>
            <a:r>
              <a:rPr altLang="en-US" dirty="0" lang="zh-CN"/>
              <a:t>计算机组成原理</a:t>
            </a:r>
            <a:r>
              <a:rPr altLang="zh-CN" dirty="0" lang="en-US"/>
              <a:t>--</a:t>
            </a:r>
            <a:r>
              <a:rPr altLang="en-US" dirty="0" lang="zh-CN"/>
              <a:t>第五章 输入</a:t>
            </a:r>
            <a:r>
              <a:rPr altLang="zh-CN" dirty="0" lang="en-US"/>
              <a:t>/</a:t>
            </a:r>
            <a:r>
              <a:rPr altLang="en-US" dirty="0" lang="zh-CN"/>
              <a:t>输出系统</a:t>
            </a:r>
          </a:p>
        </p:txBody>
      </p:sp>
      <p:pic>
        <p:nvPicPr>
          <p:cNvPr id="2097220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cxnSp>
        <p:nvCxnSpPr>
          <p:cNvPr id="3145764" name="直接连接符 28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5"/>
                                        <p:tgtEl>
                                          <p:spTgt spid="104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 nodeType="clickPar">
                      <p:stCondLst>
                        <p:cond delay="indefinite"/>
                      </p:stCondLst>
                      <p:childTnLst>
                        <p:par>
                          <p:cTn fill="hold" id="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8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5"/>
                                        <p:tgtEl>
                                          <p:spTgt spid="1049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 nodeType="clickPar">
                      <p:stCondLst>
                        <p:cond delay="indefinite"/>
                      </p:stCondLst>
                      <p:childTnLst>
                        <p:par>
                          <p:cTn fill="hold" id="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0"/>
                                        <p:tgtEl>
                                          <p:spTgt spid="1049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35"/>
                                        <p:tgtEl>
                                          <p:spTgt spid="104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 nodeType="clickPar">
                      <p:stCondLst>
                        <p:cond delay="indefinite"/>
                      </p:stCondLst>
                      <p:childTnLst>
                        <p:par>
                          <p:cTn fill="hold" id="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40"/>
                                        <p:tgtEl>
                                          <p:spTgt spid="104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45"/>
                                        <p:tgtEl>
                                          <p:spTgt spid="104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 nodeType="clickPar">
                      <p:stCondLst>
                        <p:cond delay="indefinite"/>
                      </p:stCondLst>
                      <p:childTnLst>
                        <p:par>
                          <p:cTn fill="hold" id="4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8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0"/>
                                        <p:tgtEl>
                                          <p:spTgt spid="104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2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4"/>
                                        <p:tgtEl>
                                          <p:spTgt spid="104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 nodeType="clickPar">
                      <p:stCondLst>
                        <p:cond delay="indefinite"/>
                      </p:stCondLst>
                      <p:childTnLst>
                        <p:par>
                          <p:cTn fill="hold" id="5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dur="500" id="59"/>
                                        <p:tgtEl>
                                          <p:spTgt spid="104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0" grpId="0" autoUpdateAnimBg="0"/>
      <p:bldP spid="1049381" grpId="0" autoUpdateAnimBg="0"/>
      <p:bldP spid="1049389" grpId="0" autoUpdateAnimBg="0"/>
      <p:bldP spid="1049390" grpId="0" build="p" autoUpdateAnimBg="0"/>
      <p:bldP spid="1049391" grpId="0" build="p" autoUpdateAnimBg="0"/>
      <p:bldP spid="1049392" grpId="0" autoUpdateAnimBg="0"/>
      <p:bldP spid="1049393" grpId="0" build="p" autoUpdateAnimBg="0"/>
      <p:bldP spid="1049394" grpId="0" build="p" autoUpdateAnimBg="0" advAuto="0"/>
      <p:bldP spid="1049395" grpId="0" autoUpdateAnimBg="0"/>
      <p:bldP spid="10493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401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402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403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45765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22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40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36</a:t>
            </a:fld>
            <a:endParaRPr altLang="en-US" lang="zh-CN"/>
          </a:p>
        </p:txBody>
      </p:sp>
      <p:sp>
        <p:nvSpPr>
          <p:cNvPr id="104940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p>
            <a:fld id="{47CACF1E-5FC1-412D-BFE8-DF5C449DE5C7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40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407" name="Text Box 3082"/>
          <p:cNvSpPr txBox="1"/>
          <p:nvPr/>
        </p:nvSpPr>
        <p:spPr>
          <a:xfrm>
            <a:off x="63500" y="775970"/>
            <a:ext cx="9080500" cy="4580293"/>
          </a:xfrm>
          <a:prstGeom prst="rect"/>
          <a:noFill/>
          <a:ln w="12700">
            <a:noFill/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	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）按时序控制方式划分</a:t>
            </a:r>
            <a:endParaRPr altLang="en-US" b="1" dirty="0" sz="2800" lang="zh-CN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a. 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同步接口</a:t>
            </a:r>
            <a:endParaRPr altLang="en-US" b="1" dirty="0" sz="2800" lang="zh-CN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连接同步总线，接口与系统总线的信息传送由统一时序信号控制。</a:t>
            </a:r>
          </a:p>
          <a:p>
            <a:pPr algn="l" fontAlgn="auto">
              <a:lnSpc>
                <a:spcPct val="130000"/>
              </a:lnSpc>
              <a:spcBef>
                <a:spcPts val="0"/>
              </a:spcBef>
              <a:buClrTx/>
              <a:buSzTx/>
              <a:buFontTx/>
            </a:pP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b. 异步接口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连接异步总线，接口与系统总线的信息传送采用异步应答方式。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9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9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411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412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9413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45766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24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41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37</a:t>
            </a:fld>
            <a:endParaRPr altLang="en-US" lang="zh-CN"/>
          </a:p>
        </p:txBody>
      </p:sp>
      <p:sp>
        <p:nvSpPr>
          <p:cNvPr id="104941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p>
            <a:fld id="{47CACF1E-5FC1-412D-BFE8-DF5C449DE5C7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941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9417" name="Text Box 3082"/>
          <p:cNvSpPr txBox="1"/>
          <p:nvPr/>
        </p:nvSpPr>
        <p:spPr>
          <a:xfrm>
            <a:off x="133350" y="775970"/>
            <a:ext cx="8822690" cy="5614422"/>
          </a:xfrm>
          <a:prstGeom prst="rect"/>
          <a:noFill/>
          <a:ln w="12700">
            <a:noFill/>
          </a:ln>
        </p:spPr>
        <p:txBody>
          <a:bodyPr wrap="square">
            <a:spAutoFit/>
          </a:bodyPr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）按</a:t>
            </a: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I/O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传送控制方式划分</a:t>
            </a:r>
            <a:endParaRPr altLang="en-US" b="1" dirty="0" sz="2800" lang="zh-CN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 indent="-514350" marL="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直接程序传送接口</a:t>
            </a:r>
            <a:endParaRPr altLang="zh-CN" b="1" dirty="0" sz="2800" 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通过硬件或软件方式按指定优先级查询各设备是否要进行输入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输出</a:t>
            </a:r>
            <a:endParaRPr altLang="en-US" b="1" dirty="0" sz="2800" lang="zh-CN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b. 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中断</a:t>
            </a:r>
            <a:r>
              <a:rPr altLang="zh-CN" b="1" dirty="0" sz="2800" lang="en-US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接口</a:t>
            </a:r>
            <a:endParaRPr altLang="zh-CN" b="1" dirty="0" sz="2800" 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设备提出中断请求，主机响应后与设备交换信息，接口中包含中断控制逻辑</a:t>
            </a:r>
            <a:endParaRPr altLang="en-US" b="1" dirty="0" sz="2800" 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c. DMA接口</a:t>
            </a:r>
            <a:endParaRPr altLang="zh-CN" b="1" dirty="0" sz="2800" 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支持高速外设与主机之间进行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DMA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方式交换数据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altLang="zh-CN" b="1" dirty="0" sz="2800" 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9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94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94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1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421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422" name="Text Box 6"/>
          <p:cNvSpPr txBox="1">
            <a:spLocks noChangeArrowheads="1"/>
          </p:cNvSpPr>
          <p:nvPr/>
        </p:nvSpPr>
        <p:spPr bwMode="auto">
          <a:xfrm>
            <a:off x="601032" y="1282452"/>
            <a:ext cx="7758113" cy="54072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、接口编址</a:t>
            </a:r>
          </a:p>
        </p:txBody>
      </p:sp>
      <p:sp>
        <p:nvSpPr>
          <p:cNvPr id="1049423" name="Rectangle 2"/>
          <p:cNvSpPr>
            <a:spLocks noChangeArrowheads="1"/>
          </p:cNvSpPr>
          <p:nvPr/>
        </p:nvSpPr>
        <p:spPr bwMode="auto">
          <a:xfrm>
            <a:off x="1130713" y="3758090"/>
            <a:ext cx="7132637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单独编址：编址到设备端口</a:t>
            </a:r>
          </a:p>
        </p:txBody>
      </p:sp>
      <p:sp>
        <p:nvSpPr>
          <p:cNvPr id="1049424" name="Rectangle 19"/>
          <p:cNvSpPr>
            <a:spLocks noChangeArrowheads="1"/>
          </p:cNvSpPr>
          <p:nvPr/>
        </p:nvSpPr>
        <p:spPr bwMode="auto">
          <a:xfrm>
            <a:off x="1151350" y="2289652"/>
            <a:ext cx="7323138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统一编址：为每个端口分配总线地址</a:t>
            </a:r>
          </a:p>
        </p:txBody>
      </p:sp>
      <p:sp>
        <p:nvSpPr>
          <p:cNvPr id="1049425" name="Rectangle 2"/>
          <p:cNvSpPr>
            <a:spLocks noChangeArrowheads="1"/>
          </p:cNvSpPr>
          <p:nvPr/>
        </p:nvSpPr>
        <p:spPr bwMode="auto">
          <a:xfrm>
            <a:off x="3156363" y="4332765"/>
            <a:ext cx="531812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有专门的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</p:txBody>
      </p:sp>
      <p:sp>
        <p:nvSpPr>
          <p:cNvPr id="1049426" name="左大括号 12"/>
          <p:cNvSpPr/>
          <p:nvPr/>
        </p:nvSpPr>
        <p:spPr bwMode="auto">
          <a:xfrm>
            <a:off x="708438" y="2583340"/>
            <a:ext cx="422275" cy="1466850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altLang="en-US" sz="2800" lang="zh-CN"/>
          </a:p>
        </p:txBody>
      </p:sp>
      <p:sp>
        <p:nvSpPr>
          <p:cNvPr id="1049427" name="Rectangle 19"/>
          <p:cNvSpPr>
            <a:spLocks noChangeArrowheads="1"/>
          </p:cNvSpPr>
          <p:nvPr/>
        </p:nvSpPr>
        <p:spPr bwMode="auto">
          <a:xfrm>
            <a:off x="3254788" y="2864327"/>
            <a:ext cx="48514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通用的传送类指令</a:t>
            </a:r>
          </a:p>
        </p:txBody>
      </p:sp>
      <p:sp>
        <p:nvSpPr>
          <p:cNvPr id="1049428" name="Rectangle 2"/>
          <p:cNvSpPr>
            <a:spLocks noChangeArrowheads="1"/>
          </p:cNvSpPr>
          <p:nvPr/>
        </p:nvSpPr>
        <p:spPr bwMode="auto">
          <a:xfrm>
            <a:off x="3159538" y="5016977"/>
            <a:ext cx="4205287" cy="954107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IN   AL, 61H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OUT  62H, AL</a:t>
            </a:r>
            <a:endParaRPr altLang="en-US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429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BD9E57-9138-4A53-9EF3-17D594C3011A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430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77F49E-DFC5-4AA5-B85D-80CDB1A845E2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altLang="zh-CN" sz="1400" kumimoji="0" lang="en-US"/>
          </a:p>
        </p:txBody>
      </p:sp>
      <p:sp>
        <p:nvSpPr>
          <p:cNvPr id="1049431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cxnSp>
        <p:nvCxnSpPr>
          <p:cNvPr id="3145767" name="直接连接符 19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26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432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7"/>
                                        <p:tgtEl>
                                          <p:spTgt spid="104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8"/>
                                        <p:tgtEl>
                                          <p:spTgt spid="104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23"/>
                                        <p:tgtEl>
                                          <p:spTgt spid="104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28"/>
                                        <p:tgtEl>
                                          <p:spTgt spid="104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3"/>
                                        <p:tgtEl>
                                          <p:spTgt spid="104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 nodeType="clickPar">
                      <p:stCondLst>
                        <p:cond delay="indefinite"/>
                      </p:stCondLst>
                      <p:childTnLst>
                        <p:par>
                          <p:cTn fill="hold" id="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8"/>
                                        <p:tgtEl>
                                          <p:spTgt spid="104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22" grpId="0" autoUpdateAnimBg="0"/>
      <p:bldP spid="1049423" grpId="0" autoUpdateAnimBg="0"/>
      <p:bldP spid="1049424" grpId="0" autoUpdateAnimBg="0"/>
      <p:bldP spid="1049425" grpId="0" autoUpdateAnimBg="0"/>
      <p:bldP spid="1049426" grpId="0" animBg="1"/>
      <p:bldP spid="1049427" grpId="0" autoUpdateAnimBg="0"/>
      <p:bldP spid="10494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433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0EDBFD7-F6B8-4A7D-8F98-8883DB3F4776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43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82CED84-A256-428C-B50C-3E16A22C672B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altLang="zh-CN" sz="1400" kumimoji="0" lang="en-US"/>
          </a:p>
        </p:txBody>
      </p:sp>
      <p:sp>
        <p:nvSpPr>
          <p:cNvPr id="1049436" name="Text Box 10"/>
          <p:cNvSpPr txBox="1">
            <a:spLocks noChangeArrowheads="1"/>
          </p:cNvSpPr>
          <p:nvPr/>
        </p:nvSpPr>
        <p:spPr bwMode="auto">
          <a:xfrm>
            <a:off x="206375" y="906787"/>
            <a:ext cx="6858000" cy="540725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b="1" sz="2800" kumimoji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zh-CN" dirty="0" lang="en-US"/>
              <a:t>4</a:t>
            </a:r>
            <a:r>
              <a:rPr altLang="en-US" dirty="0" lang="zh-CN"/>
              <a:t>、信息传送控制方式</a:t>
            </a:r>
          </a:p>
        </p:txBody>
      </p:sp>
      <p:sp>
        <p:nvSpPr>
          <p:cNvPr id="1049437" name="Text Box 32"/>
          <p:cNvSpPr txBox="1">
            <a:spLocks noChangeArrowheads="1"/>
          </p:cNvSpPr>
          <p:nvPr/>
        </p:nvSpPr>
        <p:spPr bwMode="auto">
          <a:xfrm>
            <a:off x="355600" y="1491836"/>
            <a:ext cx="820737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）主机与外设的信息交换过程</a:t>
            </a:r>
          </a:p>
        </p:txBody>
      </p:sp>
      <p:sp>
        <p:nvSpPr>
          <p:cNvPr id="1049438" name="Text Box 32"/>
          <p:cNvSpPr txBox="1">
            <a:spLocks noChangeArrowheads="1"/>
          </p:cNvSpPr>
          <p:nvPr/>
        </p:nvSpPr>
        <p:spPr bwMode="auto">
          <a:xfrm>
            <a:off x="287338" y="2651886"/>
            <a:ext cx="1231900" cy="64611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3600" lang="zh-CN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</a:p>
        </p:txBody>
      </p:sp>
      <p:sp>
        <p:nvSpPr>
          <p:cNvPr id="1049439" name="Rectangle 2"/>
          <p:cNvSpPr>
            <a:spLocks noChangeArrowheads="1"/>
          </p:cNvSpPr>
          <p:nvPr/>
        </p:nvSpPr>
        <p:spPr bwMode="auto">
          <a:xfrm>
            <a:off x="1787525" y="2856673"/>
            <a:ext cx="657542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等候输入设备的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成为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</a:p>
        </p:txBody>
      </p:sp>
      <p:sp>
        <p:nvSpPr>
          <p:cNvPr id="1049440" name="Rectangle 19"/>
          <p:cNvSpPr>
            <a:spLocks noChangeArrowheads="1"/>
          </p:cNvSpPr>
          <p:nvPr/>
        </p:nvSpPr>
        <p:spPr bwMode="auto">
          <a:xfrm>
            <a:off x="1787525" y="3563111"/>
            <a:ext cx="67818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从数据总线读取数据</a:t>
            </a:r>
          </a:p>
        </p:txBody>
      </p:sp>
      <p:sp>
        <p:nvSpPr>
          <p:cNvPr id="1049441" name="Rectangle 2"/>
          <p:cNvSpPr>
            <a:spLocks noChangeArrowheads="1"/>
          </p:cNvSpPr>
          <p:nvPr/>
        </p:nvSpPr>
        <p:spPr bwMode="auto">
          <a:xfrm>
            <a:off x="1785938" y="2126423"/>
            <a:ext cx="70485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送地址到地址总线，选择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</a:p>
        </p:txBody>
      </p:sp>
      <p:sp>
        <p:nvSpPr>
          <p:cNvPr id="1049442" name="左大括号 11"/>
          <p:cNvSpPr/>
          <p:nvPr/>
        </p:nvSpPr>
        <p:spPr bwMode="auto">
          <a:xfrm>
            <a:off x="1344613" y="2412173"/>
            <a:ext cx="349250" cy="1384300"/>
          </a:xfrm>
          <a:prstGeom prst="leftBrace">
            <a:avLst>
              <a:gd name="adj1" fmla="val 83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altLang="en-US" sz="24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443" name="Text Box 32"/>
          <p:cNvSpPr txBox="1">
            <a:spLocks noChangeArrowheads="1"/>
          </p:cNvSpPr>
          <p:nvPr/>
        </p:nvSpPr>
        <p:spPr bwMode="auto">
          <a:xfrm>
            <a:off x="292100" y="4815627"/>
            <a:ext cx="1231900" cy="64611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3600" lang="zh-CN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</a:p>
        </p:txBody>
      </p:sp>
      <p:sp>
        <p:nvSpPr>
          <p:cNvPr id="1049444" name="Rectangle 2"/>
          <p:cNvSpPr>
            <a:spLocks noChangeArrowheads="1"/>
          </p:cNvSpPr>
          <p:nvPr/>
        </p:nvSpPr>
        <p:spPr bwMode="auto">
          <a:xfrm>
            <a:off x="1797050" y="5699864"/>
            <a:ext cx="657542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输出设备获知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数据有效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，取走数据</a:t>
            </a:r>
          </a:p>
        </p:txBody>
      </p:sp>
      <p:sp>
        <p:nvSpPr>
          <p:cNvPr id="1049445" name="Rectangle 19"/>
          <p:cNvSpPr>
            <a:spLocks noChangeArrowheads="1"/>
          </p:cNvSpPr>
          <p:nvPr/>
        </p:nvSpPr>
        <p:spPr bwMode="auto">
          <a:xfrm>
            <a:off x="1792288" y="5006127"/>
            <a:ext cx="67818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b="1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将数据送到数据总线</a:t>
            </a:r>
          </a:p>
        </p:txBody>
      </p:sp>
      <p:sp>
        <p:nvSpPr>
          <p:cNvPr id="1049446" name="Rectangle 2"/>
          <p:cNvSpPr>
            <a:spLocks noChangeArrowheads="1"/>
          </p:cNvSpPr>
          <p:nvPr/>
        </p:nvSpPr>
        <p:spPr bwMode="auto">
          <a:xfrm>
            <a:off x="1790700" y="4288577"/>
            <a:ext cx="70485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送地址到地址总线，选择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</a:p>
        </p:txBody>
      </p:sp>
      <p:sp>
        <p:nvSpPr>
          <p:cNvPr id="1049447" name="左大括号 20"/>
          <p:cNvSpPr/>
          <p:nvPr/>
        </p:nvSpPr>
        <p:spPr bwMode="auto">
          <a:xfrm>
            <a:off x="1349375" y="4575914"/>
            <a:ext cx="349250" cy="1382713"/>
          </a:xfrm>
          <a:prstGeom prst="leftBrace">
            <a:avLst>
              <a:gd name="adj1" fmla="val 837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altLang="en-US" sz="24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9448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pic>
        <p:nvPicPr>
          <p:cNvPr id="2097228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449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45768" name="直接连接符 25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3"/>
                                        <p:tgtEl>
                                          <p:spTgt spid="104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8"/>
                                        <p:tgtEl>
                                          <p:spTgt spid="104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29"/>
                                        <p:tgtEl>
                                          <p:spTgt spid="104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4"/>
                                        <p:tgtEl>
                                          <p:spTgt spid="104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9"/>
                                        <p:tgtEl>
                                          <p:spTgt spid="104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 nodeType="clickPar">
                      <p:stCondLst>
                        <p:cond delay="indefinite"/>
                      </p:stCondLst>
                      <p:childTnLst>
                        <p:par>
                          <p:cTn fill="hold" id="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44"/>
                                        <p:tgtEl>
                                          <p:spTgt spid="104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55"/>
                                        <p:tgtEl>
                                          <p:spTgt spid="104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" nodeType="clickPar">
                      <p:stCondLst>
                        <p:cond delay="indefinite"/>
                      </p:stCondLst>
                      <p:childTnLst>
                        <p:par>
                          <p:cTn fill="hold" id="5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8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60"/>
                                        <p:tgtEl>
                                          <p:spTgt spid="104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65"/>
                                        <p:tgtEl>
                                          <p:spTgt spid="104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36" grpId="0"/>
      <p:bldP spid="1049437" grpId="0" autoUpdateAnimBg="0"/>
      <p:bldP spid="1049438" grpId="0" autoUpdateAnimBg="0"/>
      <p:bldP spid="1049439" grpId="0" autoUpdateAnimBg="0"/>
      <p:bldP spid="1049440" grpId="0" autoUpdateAnimBg="0"/>
      <p:bldP spid="1049441" grpId="0" autoUpdateAnimBg="0"/>
      <p:bldP spid="1049442" grpId="0" animBg="1"/>
      <p:bldP spid="1049443" grpId="0" autoUpdateAnimBg="0"/>
      <p:bldP spid="1049444" grpId="0" autoUpdateAnimBg="0"/>
      <p:bldP spid="1049445" grpId="0" autoUpdateAnimBg="0"/>
      <p:bldP spid="1049446" grpId="0" autoUpdateAnimBg="0"/>
      <p:bldP spid="10494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625" name="矩形 8"/>
          <p:cNvSpPr/>
          <p:nvPr/>
        </p:nvSpPr>
        <p:spPr>
          <a:xfrm>
            <a:off x="-21515" y="-1475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26" name="iSľídé"/>
          <p:cNvSpPr/>
          <p:nvPr/>
        </p:nvSpPr>
        <p:spPr>
          <a:xfrm>
            <a:off x="502444" y="1275597"/>
            <a:ext cx="8137922" cy="1142592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048627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/>
            <a:noFill/>
            <a:ln>
              <a:noFill/>
            </a:ln>
          </p:spPr>
          <p:txBody>
            <a:bodyPr bIns="45720" lIns="91440" rIns="91440" tIns="45720" wrap="square">
              <a:noAutofit/>
            </a:bodyPr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chemeClr val="tx1"/>
                  </a:solidFill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chemeClr val="tx1"/>
                  </a:solidFill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chemeClr val="tx1"/>
                  </a:solidFill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chemeClr val="tx1"/>
                  </a:solidFill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chemeClr val="tx1"/>
                  </a:solidFill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chemeClr val="tx1"/>
                  </a:solidFill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chemeClr val="tx1"/>
                  </a:solidFill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chemeClr val="tx1"/>
                  </a:solidFill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dirty="0" sz="2800" i="0" kern="1200" kumimoji="0" lang="en-US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5</a:t>
              </a:r>
              <a:r>
                <a:rPr altLang="en-US" baseline="0" b="1" cap="none" dirty="0" sz="2800" i="0" kern="120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altLang="zh-CN" b="1" dirty="0" sz="2800" lang="en-US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altLang="en-US" baseline="0" b="0" cap="none" dirty="0" sz="2800" i="0" kern="120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概述</a:t>
              </a:r>
              <a:endPara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145732" name="直接连接符 12"/>
            <p:cNvCxnSpPr>
              <a:cxnSpLocks/>
            </p:cNvCxnSpPr>
            <p:nvPr/>
          </p:nvCxnSpPr>
          <p:spPr>
            <a:xfrm>
              <a:off x="673100" y="2351314"/>
              <a:ext cx="3527606" cy="0"/>
            </a:xfrm>
            <a:prstGeom prst="line"/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28" name="îsḻíḋé"/>
          <p:cNvSpPr txBox="1"/>
          <p:nvPr/>
        </p:nvSpPr>
        <p:spPr>
          <a:xfrm>
            <a:off x="1872698" y="3024405"/>
            <a:ext cx="877034" cy="300082"/>
          </a:xfrm>
          <a:prstGeom prst="rect"/>
        </p:spPr>
        <p:txBody>
          <a:bodyPr anchor="ctr" anchorCtr="0" bIns="45720" lIns="91440" rIns="91440" rtlCol="0" tIns="45720" vert="horz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1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048629" name="ísḻiḑe"/>
          <p:cNvSpPr/>
          <p:nvPr/>
        </p:nvSpPr>
        <p:spPr>
          <a:xfrm>
            <a:off x="2526228" y="3035947"/>
            <a:ext cx="4941372" cy="288513"/>
          </a:xfrm>
          <a:prstGeom prst="rect"/>
        </p:spPr>
        <p:txBody>
          <a:bodyPr anchor="ctr" anchorCtr="0" bIns="45720" lIns="91440" rIns="91440" tIns="45720" wrap="square">
            <a:noAutofit/>
          </a:bodyPr>
          <a:p>
            <a:pPr algn="l" defTabSz="457200" eaLnBrk="1" fontAlgn="auto" hangingPunct="1" indent="0" latinLnBrk="0" lvl="0" marL="0" marR="0" rtl="0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="1" dirty="0" sz="2800" kern="0" lang="zh-CN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主机和外设的连接方式</a:t>
            </a:r>
            <a:endParaRPr altLang="en-US" baseline="0" b="1" cap="none" dirty="0" sz="28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48630" name="ïṩľîdé"/>
          <p:cNvSpPr txBox="1"/>
          <p:nvPr/>
        </p:nvSpPr>
        <p:spPr>
          <a:xfrm>
            <a:off x="1872697" y="3709548"/>
            <a:ext cx="877034" cy="300082"/>
          </a:xfrm>
          <a:prstGeom prst="rect"/>
        </p:spPr>
        <p:txBody>
          <a:bodyPr anchor="ctr" anchorCtr="0" bIns="45720" lIns="91440" rIns="91440" rtlCol="0" tIns="45720" vert="horz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baseline="0" b="1" cap="none" dirty="0" sz="2800" i="0" kern="1200" kumimoji="0" lang="en-US" noProof="0" normalizeH="0" spc="0" strike="noStrike" u="none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31" name="îṣ1idè"/>
          <p:cNvSpPr/>
          <p:nvPr/>
        </p:nvSpPr>
        <p:spPr>
          <a:xfrm>
            <a:off x="2526228" y="3721089"/>
            <a:ext cx="5220772" cy="296571"/>
          </a:xfrm>
          <a:prstGeom prst="rect"/>
        </p:spPr>
        <p:txBody>
          <a:bodyPr anchor="ctr" anchorCtr="0" bIns="45720" lIns="91440" rIns="91440" tIns="45720" wrap="square">
            <a:noAutofit/>
          </a:bodyPr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altLang="zh-CN" b="1" dirty="0" sz="2800" kern="0" lang="en-US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dirty="0" sz="2800" kern="0" lang="zh-CN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altLang="en-US" baseline="0" b="1" cap="none" dirty="0" sz="28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48632" name="îṩļíḑé"/>
          <p:cNvSpPr/>
          <p:nvPr/>
        </p:nvSpPr>
        <p:spPr>
          <a:xfrm>
            <a:off x="1524070" y="3052960"/>
            <a:ext cx="204036" cy="242974"/>
          </a:xfrm>
          <a:prstGeom prst="chevron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 fontScale="62500" lnSpcReduction="20000"/>
          </a:bodyPr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33" name="ïśľîḋê"/>
          <p:cNvSpPr/>
          <p:nvPr/>
        </p:nvSpPr>
        <p:spPr>
          <a:xfrm>
            <a:off x="1524070" y="3738102"/>
            <a:ext cx="204036" cy="242974"/>
          </a:xfrm>
          <a:prstGeom prst="chevron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 fontScale="62500" lnSpcReduction="20000"/>
          </a:bodyPr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145733" name="直接连接符 25"/>
          <p:cNvCxnSpPr>
            <a:cxnSpLocks/>
          </p:cNvCxnSpPr>
          <p:nvPr/>
        </p:nvCxnSpPr>
        <p:spPr>
          <a:xfrm>
            <a:off x="1959428" y="3530607"/>
            <a:ext cx="5393872" cy="0"/>
          </a:xfrm>
          <a:prstGeom prst="line"/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0" name="图片 2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166226" y="204366"/>
            <a:ext cx="797210" cy="769144"/>
          </a:xfrm>
          <a:prstGeom prst="rect"/>
        </p:spPr>
      </p:pic>
      <p:sp>
        <p:nvSpPr>
          <p:cNvPr id="10486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87E8A8-0CF6-49F1-B300-EFC73BB26DB0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6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8636" name="ïṩľîdé"/>
          <p:cNvSpPr txBox="1"/>
          <p:nvPr/>
        </p:nvSpPr>
        <p:spPr>
          <a:xfrm>
            <a:off x="1872697" y="4459216"/>
            <a:ext cx="877034" cy="300082"/>
          </a:xfrm>
          <a:prstGeom prst="rect"/>
        </p:spPr>
        <p:txBody>
          <a:bodyPr anchor="ctr" anchorCtr="0" bIns="45720" lIns="91440" rIns="91440" rtlCol="0" tIns="45720" vert="horz" wrap="square">
            <a:no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baseline="0" b="1" cap="none" dirty="0" sz="2800" i="0" kern="1200" kumimoji="0" lang="en-US" noProof="0" normalizeH="0" spc="0" strike="noStrike" u="none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37" name="îṣ1idè"/>
          <p:cNvSpPr/>
          <p:nvPr/>
        </p:nvSpPr>
        <p:spPr>
          <a:xfrm>
            <a:off x="2526228" y="4470757"/>
            <a:ext cx="5220772" cy="296571"/>
          </a:xfrm>
          <a:prstGeom prst="rect"/>
        </p:spPr>
        <p:txBody>
          <a:bodyPr anchor="ctr" anchorCtr="0" bIns="45720" lIns="91440" rIns="91440" tIns="45720" wrap="square">
            <a:noAutofit/>
          </a:bodyPr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altLang="zh-CN" b="1" dirty="0" sz="2800" kern="0" lang="en-US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altLang="en-US" b="1" dirty="0" sz="2800" kern="0" lang="zh-CN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接口类型与功能</a:t>
            </a:r>
            <a:endParaRPr altLang="en-US" baseline="0" b="1" cap="none" dirty="0" sz="2800" i="0" kern="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48638" name="ïśľîḋê"/>
          <p:cNvSpPr/>
          <p:nvPr/>
        </p:nvSpPr>
        <p:spPr>
          <a:xfrm>
            <a:off x="1524070" y="4487770"/>
            <a:ext cx="204036" cy="242974"/>
          </a:xfrm>
          <a:prstGeom prst="chevron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 fontScale="62500" lnSpcReduction="20000"/>
          </a:bodyPr>
          <a:p>
            <a:pPr algn="ctr" defTabSz="4572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145734" name="直接连接符 23"/>
          <p:cNvCxnSpPr>
            <a:cxnSpLocks/>
          </p:cNvCxnSpPr>
          <p:nvPr/>
        </p:nvCxnSpPr>
        <p:spPr>
          <a:xfrm>
            <a:off x="1959428" y="4280275"/>
            <a:ext cx="5393872" cy="0"/>
          </a:xfrm>
          <a:prstGeom prst="line"/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9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450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451" name="Text Box 5"/>
          <p:cNvSpPr txBox="1">
            <a:spLocks noChangeArrowheads="1"/>
          </p:cNvSpPr>
          <p:nvPr/>
        </p:nvSpPr>
        <p:spPr bwMode="auto">
          <a:xfrm>
            <a:off x="422275" y="2188508"/>
            <a:ext cx="4319588" cy="6413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需考虑问题</a:t>
            </a:r>
            <a:r>
              <a:rPr altLang="en-US" b="1" dirty="0" sz="3600" lang="zh-CN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049452" name="Text Box 7"/>
          <p:cNvSpPr txBox="1">
            <a:spLocks noChangeArrowheads="1"/>
          </p:cNvSpPr>
          <p:nvPr/>
        </p:nvSpPr>
        <p:spPr bwMode="auto">
          <a:xfrm>
            <a:off x="333375" y="2885420"/>
            <a:ext cx="8658225" cy="954107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 sz="2800" kumimoji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en-US" b="1" dirty="0" lang="zh-CN"/>
              <a:t>启动外设后，外设准备或具体操作期间，</a:t>
            </a:r>
            <a:r>
              <a:rPr altLang="zh-CN" b="1" dirty="0" lang="en-US"/>
              <a:t>CPU</a:t>
            </a:r>
            <a:r>
              <a:rPr altLang="en-US" b="1" dirty="0" lang="zh-CN"/>
              <a:t>等待还是并行执行？</a:t>
            </a:r>
          </a:p>
        </p:txBody>
      </p:sp>
      <p:sp>
        <p:nvSpPr>
          <p:cNvPr id="1049453" name="Text Box 8"/>
          <p:cNvSpPr txBox="1">
            <a:spLocks noChangeArrowheads="1"/>
          </p:cNvSpPr>
          <p:nvPr/>
        </p:nvSpPr>
        <p:spPr bwMode="auto">
          <a:xfrm>
            <a:off x="350838" y="4186975"/>
            <a:ext cx="856932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 sz="2800" kumimoji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altLang="en-US" b="1" dirty="0" lang="zh-CN"/>
              <a:t>如果</a:t>
            </a:r>
            <a:r>
              <a:rPr altLang="zh-CN" b="1" dirty="0" lang="en-US"/>
              <a:t>CPU</a:t>
            </a:r>
            <a:r>
              <a:rPr altLang="en-US" b="1" dirty="0" lang="zh-CN"/>
              <a:t>并行执行，外设完成工作后如何通知</a:t>
            </a:r>
            <a:r>
              <a:rPr altLang="zh-CN" b="1" dirty="0" lang="en-US"/>
              <a:t>CPU</a:t>
            </a:r>
            <a:r>
              <a:rPr altLang="en-US" b="1" dirty="0" lang="zh-CN"/>
              <a:t>？</a:t>
            </a:r>
          </a:p>
        </p:txBody>
      </p:sp>
      <p:sp>
        <p:nvSpPr>
          <p:cNvPr id="1049454" name="Text Box 9"/>
          <p:cNvSpPr txBox="1">
            <a:spLocks noChangeArrowheads="1"/>
          </p:cNvSpPr>
          <p:nvPr/>
        </p:nvSpPr>
        <p:spPr bwMode="auto">
          <a:xfrm>
            <a:off x="422275" y="5054882"/>
            <a:ext cx="856932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通过什么方式执行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操作？程序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硬件？</a:t>
            </a:r>
          </a:p>
        </p:txBody>
      </p:sp>
      <p:sp>
        <p:nvSpPr>
          <p:cNvPr id="1049455" name="日期占位符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5CC8879-E447-47CC-88C7-60AD27D733C7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456" name="灯片编号占位符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BC587D-2318-4DD5-A58E-C5232FF7A676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altLang="zh-CN" sz="1400" kumimoji="0" lang="en-US"/>
          </a:p>
        </p:txBody>
      </p:sp>
      <p:sp>
        <p:nvSpPr>
          <p:cNvPr id="1049457" name="Text Box 32"/>
          <p:cNvSpPr txBox="1">
            <a:spLocks noChangeArrowheads="1"/>
          </p:cNvSpPr>
          <p:nvPr/>
        </p:nvSpPr>
        <p:spPr bwMode="auto">
          <a:xfrm>
            <a:off x="350838" y="1575723"/>
            <a:ext cx="820737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）信息传送控制方式</a:t>
            </a:r>
          </a:p>
        </p:txBody>
      </p:sp>
      <p:sp>
        <p:nvSpPr>
          <p:cNvPr id="1049458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pic>
        <p:nvPicPr>
          <p:cNvPr id="2097230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459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45769" name="直接连接符 18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3"/>
                                        <p:tgtEl>
                                          <p:spTgt spid="104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8"/>
                                        <p:tgtEl>
                                          <p:spTgt spid="104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3"/>
                                        <p:tgtEl>
                                          <p:spTgt spid="104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8"/>
                                        <p:tgtEl>
                                          <p:spTgt spid="104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51" grpId="0" autoUpdateAnimBg="0"/>
      <p:bldP spid="1049452" grpId="0" autoUpdateAnimBg="0"/>
      <p:bldP spid="1049453" grpId="0" autoUpdateAnimBg="0"/>
      <p:bldP spid="1049454" grpId="0" autoUpdateAnimBg="0"/>
      <p:bldP spid="10494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460" name="矩形 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zh-CN"/>
          </a:p>
        </p:txBody>
      </p:sp>
      <p:sp>
        <p:nvSpPr>
          <p:cNvPr id="1049461" name="Text Box 29"/>
          <p:cNvSpPr txBox="1">
            <a:spLocks noChangeArrowheads="1"/>
          </p:cNvSpPr>
          <p:nvPr/>
        </p:nvSpPr>
        <p:spPr bwMode="auto">
          <a:xfrm>
            <a:off x="355600" y="1864810"/>
            <a:ext cx="561657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直接程序传送方式</a:t>
            </a:r>
          </a:p>
        </p:txBody>
      </p:sp>
      <p:sp>
        <p:nvSpPr>
          <p:cNvPr id="1049462" name="Text Box 30"/>
          <p:cNvSpPr txBox="1">
            <a:spLocks noChangeArrowheads="1"/>
          </p:cNvSpPr>
          <p:nvPr/>
        </p:nvSpPr>
        <p:spPr bwMode="auto">
          <a:xfrm>
            <a:off x="193675" y="3339011"/>
            <a:ext cx="5129213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(2)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程序中断方式</a:t>
            </a:r>
          </a:p>
        </p:txBody>
      </p:sp>
      <p:sp>
        <p:nvSpPr>
          <p:cNvPr id="1049463" name="Text Box 31"/>
          <p:cNvSpPr txBox="1">
            <a:spLocks noChangeArrowheads="1"/>
          </p:cNvSpPr>
          <p:nvPr/>
        </p:nvSpPr>
        <p:spPr bwMode="auto">
          <a:xfrm>
            <a:off x="434975" y="4844440"/>
            <a:ext cx="6400800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直接存储器访问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(DMA)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</a:p>
        </p:txBody>
      </p:sp>
      <p:sp>
        <p:nvSpPr>
          <p:cNvPr id="1049464" name="Rectangle 22"/>
          <p:cNvSpPr>
            <a:spLocks noChangeArrowheads="1"/>
          </p:cNvSpPr>
          <p:nvPr/>
        </p:nvSpPr>
        <p:spPr bwMode="auto">
          <a:xfrm>
            <a:off x="1073150" y="2431700"/>
            <a:ext cx="7399338" cy="954107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通过在现行程序中直接执行</a:t>
            </a: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指令实现数据传送</a:t>
            </a:r>
          </a:p>
        </p:txBody>
      </p:sp>
      <p:sp>
        <p:nvSpPr>
          <p:cNvPr id="1049465" name="Rectangle 22"/>
          <p:cNvSpPr>
            <a:spLocks noChangeArrowheads="1"/>
          </p:cNvSpPr>
          <p:nvPr/>
        </p:nvSpPr>
        <p:spPr bwMode="auto">
          <a:xfrm>
            <a:off x="1108075" y="3895137"/>
            <a:ext cx="7399338" cy="954107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启动设备后，</a:t>
            </a: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执行自身程序，设备准备好后发中断请求，</a:t>
            </a: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再响应</a:t>
            </a:r>
          </a:p>
        </p:txBody>
      </p:sp>
      <p:sp>
        <p:nvSpPr>
          <p:cNvPr id="1049466" name="Rectangle 22"/>
          <p:cNvSpPr>
            <a:spLocks noChangeArrowheads="1"/>
          </p:cNvSpPr>
          <p:nvPr/>
        </p:nvSpPr>
        <p:spPr bwMode="auto">
          <a:xfrm>
            <a:off x="1100138" y="5335283"/>
            <a:ext cx="7399337" cy="954107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设备准备好后发</a:t>
            </a: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请求，</a:t>
            </a:r>
            <a:r>
              <a:rPr altLang="zh-CN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altLang="en-US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控制器控制总线权，控制外设与主存之间直接数据传送</a:t>
            </a:r>
          </a:p>
        </p:txBody>
      </p:sp>
      <p:sp>
        <p:nvSpPr>
          <p:cNvPr id="1049467" name="日期占位符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AD908C2-EE37-4280-88CC-8E1D06EFF34E}" type="datetime1">
              <a:rPr altLang="en-US" sz="1400" kumimoji="0" lang="zh-CN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2020/10/30</a:t>
            </a:fld>
            <a:endParaRPr altLang="zh-CN" sz="1400" kumimoji="0" lang="en-US"/>
          </a:p>
        </p:txBody>
      </p:sp>
      <p:sp>
        <p:nvSpPr>
          <p:cNvPr id="1049468" name="灯片编号占位符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EBCAEE-2C07-42A5-9669-C5FF33698843}" type="slidenum">
              <a:rPr altLang="zh-CN" sz="1400" kumimoji="0" lang="en-US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altLang="zh-CN" sz="1400" kumimoji="0" lang="en-US"/>
          </a:p>
        </p:txBody>
      </p:sp>
      <p:sp>
        <p:nvSpPr>
          <p:cNvPr id="1049469" name="Text Box 29"/>
          <p:cNvSpPr txBox="1">
            <a:spLocks noChangeArrowheads="1"/>
          </p:cNvSpPr>
          <p:nvPr/>
        </p:nvSpPr>
        <p:spPr bwMode="auto">
          <a:xfrm>
            <a:off x="434975" y="1225048"/>
            <a:ext cx="5616575" cy="52322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 indent="-285750" marL="7429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 indent="-228600" marL="11430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tx1"/>
              </a:buClr>
              <a:buChar char="–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种控制传送方式：</a:t>
            </a:r>
          </a:p>
        </p:txBody>
      </p:sp>
      <p:sp>
        <p:nvSpPr>
          <p:cNvPr id="1049470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pic>
        <p:nvPicPr>
          <p:cNvPr id="2097232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9471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三、接口类型与功能</a:t>
            </a:r>
          </a:p>
        </p:txBody>
      </p:sp>
      <p:cxnSp>
        <p:nvCxnSpPr>
          <p:cNvPr id="3145770" name="直接连接符 2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7"/>
                                        <p:tgtEl>
                                          <p:spTgt spid="104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12"/>
                                        <p:tgtEl>
                                          <p:spTgt spid="104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17"/>
                                        <p:tgtEl>
                                          <p:spTgt spid="104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22"/>
                                        <p:tgtEl>
                                          <p:spTgt spid="104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27"/>
                                        <p:tgtEl>
                                          <p:spTgt spid="104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dur="500" id="32"/>
                                        <p:tgtEl>
                                          <p:spTgt spid="104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dur="500" id="37"/>
                                        <p:tgtEl>
                                          <p:spTgt spid="104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61" grpId="0" autoUpdateAnimBg="0"/>
      <p:bldP spid="1049462" grpId="0" autoUpdateAnimBg="0"/>
      <p:bldP spid="1049463" grpId="0" autoUpdateAnimBg="0"/>
      <p:bldP spid="1049464" grpId="0" autoUpdateAnimBg="0"/>
      <p:bldP spid="1049465" grpId="0" autoUpdateAnimBg="0"/>
      <p:bldP spid="1049466" grpId="0" autoUpdateAnimBg="0"/>
      <p:bldP spid="104946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3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9472" name="矩形 4"/>
          <p:cNvSpPr/>
          <p:nvPr/>
        </p:nvSpPr>
        <p:spPr>
          <a:xfrm>
            <a:off x="-11990" y="8050"/>
            <a:ext cx="9181652" cy="6901031"/>
          </a:xfrm>
          <a:prstGeom prst="rect"/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cxnSp>
        <p:nvCxnSpPr>
          <p:cNvPr id="3145771" name="直接连接符 11"/>
          <p:cNvCxnSpPr>
            <a:cxnSpLocks/>
          </p:cNvCxnSpPr>
          <p:nvPr/>
        </p:nvCxnSpPr>
        <p:spPr>
          <a:xfrm>
            <a:off x="2298198" y="3054281"/>
            <a:ext cx="4579144" cy="0"/>
          </a:xfrm>
          <a:prstGeom prst="line"/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73" name="文本框 13"/>
          <p:cNvSpPr txBox="1"/>
          <p:nvPr/>
        </p:nvSpPr>
        <p:spPr>
          <a:xfrm>
            <a:off x="2293131" y="3196018"/>
            <a:ext cx="4579143" cy="645160"/>
          </a:xfrm>
          <a:prstGeom prst="rect"/>
          <a:noFill/>
        </p:spPr>
        <p:txBody>
          <a:bodyPr rtlCol="0" wrap="square">
            <a:spAutoFit/>
          </a:bodyPr>
          <a:p>
            <a:pPr algn="ctr" defTabSz="685800"/>
            <a:r>
              <a:rPr altLang="en-US" b="1" dirty="0" sz="3600" lang="zh-CN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3145772" name="直接连接符 15"/>
          <p:cNvCxnSpPr>
            <a:cxnSpLocks/>
          </p:cNvCxnSpPr>
          <p:nvPr/>
        </p:nvCxnSpPr>
        <p:spPr>
          <a:xfrm>
            <a:off x="2293131" y="3977456"/>
            <a:ext cx="4579144" cy="0"/>
          </a:xfrm>
          <a:prstGeom prst="line"/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474" name="文本框 16"/>
          <p:cNvSpPr txBox="1"/>
          <p:nvPr/>
        </p:nvSpPr>
        <p:spPr>
          <a:xfrm>
            <a:off x="2293131" y="4121256"/>
            <a:ext cx="4579144" cy="52322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altLang="en-US" b="1" dirty="0" sz="2800" lang="zh-CN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3145773" name="直接连接符 18"/>
          <p:cNvCxnSpPr>
            <a:cxnSpLocks/>
          </p:cNvCxnSpPr>
          <p:nvPr/>
        </p:nvCxnSpPr>
        <p:spPr>
          <a:xfrm>
            <a:off x="238316" y="6407901"/>
            <a:ext cx="400458" cy="0"/>
          </a:xfrm>
          <a:prstGeom prst="line"/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234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776100" y="1398382"/>
            <a:ext cx="1591799" cy="1584000"/>
          </a:xfrm>
          <a:prstGeom prst="rect"/>
        </p:spPr>
      </p:pic>
      <p:pic>
        <p:nvPicPr>
          <p:cNvPr id="2097235" name="图片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/>
          <a:noFill/>
          <a:ln>
            <a:noFill/>
          </a:ln>
        </p:spPr>
      </p:pic>
      <p:sp>
        <p:nvSpPr>
          <p:cNvPr id="1049475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indent="-285750" marL="742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indent="-228600" marL="11430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indent="-228600" marL="1600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indent="-228600" marL="2057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en-US" b="1" dirty="0" sz="1600" lang="zh-CN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altLang="zh-CN" b="1" dirty="0" sz="1600" lang="en-US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altLang="zh-CN" b="1" dirty="0" sz="1000" lang="en-US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altLang="en-US" b="1" dirty="0" sz="1000" lang="zh-CN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049476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p>
            <a:fld id="{39AA1F6B-3CE0-4E39-B539-3D2966269C77}" type="datetime1">
              <a:rPr altLang="en-US" sz="1400" lang="zh-CN" smtClean="0">
                <a:solidFill>
                  <a:schemeClr val="tx1"/>
                </a:solidFill>
              </a:rPr>
              <a:t>2020/10/30</a:t>
            </a:fld>
            <a:endParaRPr altLang="en-US" dirty="0" sz="1400" lang="zh-CN">
              <a:solidFill>
                <a:schemeClr val="tx1"/>
              </a:solidFill>
            </a:endParaRPr>
          </a:p>
        </p:txBody>
      </p:sp>
      <p:sp>
        <p:nvSpPr>
          <p:cNvPr id="104947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</a:p>
        </p:txBody>
      </p:sp>
      <p:sp>
        <p:nvSpPr>
          <p:cNvPr id="10494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42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640" name="矩形 21"/>
          <p:cNvSpPr/>
          <p:nvPr/>
        </p:nvSpPr>
        <p:spPr>
          <a:xfrm>
            <a:off x="-9525" y="-1083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1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642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45735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2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6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F5EC0B-1C22-4A1D-BDDC-51A9BD0F8104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6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64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5</a:t>
            </a:fld>
            <a:endParaRPr altLang="en-US" lang="zh-CN"/>
          </a:p>
        </p:txBody>
      </p:sp>
      <p:sp>
        <p:nvSpPr>
          <p:cNvPr id="1048646" name="Text Box 5"/>
          <p:cNvSpPr txBox="1"/>
          <p:nvPr/>
        </p:nvSpPr>
        <p:spPr>
          <a:xfrm>
            <a:off x="143878" y="1833047"/>
            <a:ext cx="1524597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47" name="AutoShape 5"/>
          <p:cNvSpPr/>
          <p:nvPr/>
        </p:nvSpPr>
        <p:spPr bwMode="auto">
          <a:xfrm>
            <a:off x="1589908" y="1603320"/>
            <a:ext cx="157134" cy="103828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anchor="ctr" wrap="none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b="1" sz="280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eaLnBrk="0" hangingPunct="0" indent="-285750" marL="7429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b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eaLnBrk="0" hangingPunct="0" indent="-228600" marL="11430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b="1" sz="2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="0" sz="1800"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8648" name="Text Box 5"/>
          <p:cNvSpPr txBox="1"/>
          <p:nvPr/>
        </p:nvSpPr>
        <p:spPr>
          <a:xfrm>
            <a:off x="1830371" y="1343468"/>
            <a:ext cx="1043131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endParaRPr altLang="zh-CN" b="1" dirty="0" sz="2800" lang="en-US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49" name="Text Box 5"/>
          <p:cNvSpPr txBox="1"/>
          <p:nvPr/>
        </p:nvSpPr>
        <p:spPr>
          <a:xfrm>
            <a:off x="1830371" y="2305874"/>
            <a:ext cx="1089890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</a:t>
            </a:r>
            <a:endParaRPr altLang="zh-CN" b="1" dirty="0" sz="2800" 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50" name="AutoShape 5"/>
          <p:cNvSpPr/>
          <p:nvPr/>
        </p:nvSpPr>
        <p:spPr bwMode="auto">
          <a:xfrm>
            <a:off x="2750494" y="1011695"/>
            <a:ext cx="157134" cy="126795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anchor="ctr" wrap="none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b="1" sz="280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eaLnBrk="0" hangingPunct="0" indent="-285750" marL="7429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b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eaLnBrk="0" hangingPunct="0" indent="-228600" marL="11430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b="1" sz="2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="0" sz="1800"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8651" name="Text Box 5"/>
          <p:cNvSpPr txBox="1"/>
          <p:nvPr/>
        </p:nvSpPr>
        <p:spPr>
          <a:xfrm>
            <a:off x="2912389" y="815893"/>
            <a:ext cx="6231611" cy="161543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设备：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实现与主机的信息交换和人机交互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接口：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主机与外设间的连接逻辑，控制外设</a:t>
            </a:r>
            <a:r>
              <a:rPr altLang="zh-CN" dirty="0" sz="2000" lang="en-US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系统总线：</a:t>
            </a:r>
            <a:r>
              <a:rPr altLang="en-US" dirty="0" sz="2000" lang="zh-CN">
                <a:latin typeface="黑体" panose="02010609060101010101" pitchFamily="49" charset="-122"/>
                <a:ea typeface="黑体" panose="02010609060101010101" pitchFamily="49" charset="-122"/>
              </a:rPr>
              <a:t>连接系统各大部件的公共信息通道</a:t>
            </a:r>
            <a:endParaRPr altLang="zh-CN" b="1" dirty="0" sz="20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52" name="Text Box 5"/>
          <p:cNvSpPr txBox="1"/>
          <p:nvPr/>
        </p:nvSpPr>
        <p:spPr>
          <a:xfrm>
            <a:off x="2698012" y="2305874"/>
            <a:ext cx="6358830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一组针对各种外设的程序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53" name="Text Box 5"/>
          <p:cNvSpPr txBox="1"/>
          <p:nvPr/>
        </p:nvSpPr>
        <p:spPr>
          <a:xfrm>
            <a:off x="933647" y="4360797"/>
            <a:ext cx="1837149" cy="599439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三类程序</a:t>
            </a:r>
            <a:endParaRPr altLang="zh-CN" b="1" dirty="0" sz="2800" 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54" name="AutoShape 5"/>
          <p:cNvSpPr/>
          <p:nvPr/>
        </p:nvSpPr>
        <p:spPr bwMode="auto">
          <a:xfrm>
            <a:off x="2538269" y="3092255"/>
            <a:ext cx="157134" cy="326409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anchor="ctr" wrap="none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b="1" sz="2800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eaLnBrk="0" hangingPunct="0" indent="-285750" marL="74295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b="1" sz="24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eaLnBrk="0" hangingPunct="0" indent="-228600" marL="114300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b="1" sz="2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="0" sz="1800"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8655" name="Text Box 5"/>
          <p:cNvSpPr txBox="1"/>
          <p:nvPr/>
        </p:nvSpPr>
        <p:spPr>
          <a:xfrm>
            <a:off x="2695575" y="3000383"/>
            <a:ext cx="6361267" cy="3643113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设备控制程序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固化在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控制器中控制程序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如：控制外设的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，以及总线上访问控制信息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设备驱动程序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中，针对各种外设的设备驱动程序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altLang="zh-CN" b="1" dirty="0" sz="2800" 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与具体的控制方式有关，如：中断服务程序，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</a:p>
        </p:txBody>
      </p:sp>
      <p:sp>
        <p:nvSpPr>
          <p:cNvPr id="1048656" name="箭头: 下 2"/>
          <p:cNvSpPr/>
          <p:nvPr/>
        </p:nvSpPr>
        <p:spPr>
          <a:xfrm rot="1270325">
            <a:off x="1952122" y="2816505"/>
            <a:ext cx="160172" cy="1613162"/>
          </a:xfrm>
          <a:prstGeom prst="downArrow">
            <a:avLst>
              <a:gd name="adj1" fmla="val 50000"/>
              <a:gd name="adj2" fmla="val 9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7"/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2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7"/>
                                        <p:tgtEl>
                                          <p:spTgt spid="104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2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7"/>
                                        <p:tgtEl>
                                          <p:spTgt spid="104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2"/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7"/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 build="p"/>
      <p:bldP spid="1048647" grpId="0" animBg="1"/>
      <p:bldP spid="1048648" grpId="0" build="p"/>
      <p:bldP spid="1048649" grpId="0" build="p"/>
      <p:bldP spid="1048650" grpId="0" animBg="1"/>
      <p:bldP spid="1048651" grpId="0" build="p"/>
      <p:bldP spid="1048652" grpId="0" build="p"/>
      <p:bldP spid="1048653" grpId="0" build="p"/>
      <p:bldP spid="1048654" grpId="0" animBg="1"/>
      <p:bldP spid="1048655" grpId="0" build="p"/>
      <p:bldP spid="10486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660" name="矩形 21"/>
          <p:cNvSpPr/>
          <p:nvPr/>
        </p:nvSpPr>
        <p:spPr>
          <a:xfrm>
            <a:off x="-9525" y="-1083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61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662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一、主机和外设的链接方式</a:t>
            </a:r>
          </a:p>
        </p:txBody>
      </p:sp>
      <p:cxnSp>
        <p:nvCxnSpPr>
          <p:cNvPr id="3145736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4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66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66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665" name="Text Box 5"/>
          <p:cNvSpPr txBox="1"/>
          <p:nvPr/>
        </p:nvSpPr>
        <p:spPr>
          <a:xfrm>
            <a:off x="137141" y="817787"/>
            <a:ext cx="8867447" cy="8026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7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、辐射式（星型）</a:t>
            </a:r>
            <a:endParaRPr altLang="zh-CN" b="1" dirty="0" sz="2800" lang="en-US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6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6</a:t>
            </a:fld>
            <a:endParaRPr altLang="en-US" lang="zh-CN"/>
          </a:p>
        </p:txBody>
      </p:sp>
      <p:sp>
        <p:nvSpPr>
          <p:cNvPr id="1048667" name="Text Box 7"/>
          <p:cNvSpPr txBox="1">
            <a:spLocks noChangeArrowheads="1"/>
          </p:cNvSpPr>
          <p:nvPr/>
        </p:nvSpPr>
        <p:spPr bwMode="auto">
          <a:xfrm>
            <a:off x="1630915" y="1860810"/>
            <a:ext cx="990596" cy="523220"/>
          </a:xfrm>
          <a:prstGeom prst="rect"/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</a:p>
        </p:txBody>
      </p:sp>
      <p:sp>
        <p:nvSpPr>
          <p:cNvPr id="1048668" name="Line 10"/>
          <p:cNvSpPr>
            <a:spLocks noChangeShapeType="1"/>
          </p:cNvSpPr>
          <p:nvPr/>
        </p:nvSpPr>
        <p:spPr bwMode="auto">
          <a:xfrm flipH="1">
            <a:off x="880347" y="2437069"/>
            <a:ext cx="876297" cy="802688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pPr algn="ctr"/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69" name="Line 11"/>
          <p:cNvSpPr>
            <a:spLocks noChangeShapeType="1"/>
          </p:cNvSpPr>
          <p:nvPr/>
        </p:nvSpPr>
        <p:spPr bwMode="auto">
          <a:xfrm>
            <a:off x="2126213" y="2437069"/>
            <a:ext cx="0" cy="7620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pPr algn="ctr"/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70" name="Line 12"/>
          <p:cNvSpPr>
            <a:spLocks noChangeShapeType="1"/>
          </p:cNvSpPr>
          <p:nvPr/>
        </p:nvSpPr>
        <p:spPr bwMode="auto">
          <a:xfrm>
            <a:off x="2495783" y="2437069"/>
            <a:ext cx="921385" cy="7620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pPr algn="ctr"/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71" name="Text Box 13"/>
          <p:cNvSpPr txBox="1">
            <a:spLocks noChangeArrowheads="1"/>
          </p:cNvSpPr>
          <p:nvPr/>
        </p:nvSpPr>
        <p:spPr bwMode="auto">
          <a:xfrm>
            <a:off x="385045" y="3199069"/>
            <a:ext cx="9906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altLang="zh-CN" b="1" sz="2800" lang="en-US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048672" name="Text Box 14"/>
          <p:cNvSpPr txBox="1">
            <a:spLocks noChangeArrowheads="1"/>
          </p:cNvSpPr>
          <p:nvPr/>
        </p:nvSpPr>
        <p:spPr bwMode="auto">
          <a:xfrm>
            <a:off x="1630913" y="3199069"/>
            <a:ext cx="9906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altLang="zh-CN" b="1" dirty="0" sz="2800" lang="en-US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048673" name="Text Box 15"/>
          <p:cNvSpPr txBox="1">
            <a:spLocks noChangeArrowheads="1"/>
          </p:cNvSpPr>
          <p:nvPr/>
        </p:nvSpPr>
        <p:spPr bwMode="auto">
          <a:xfrm>
            <a:off x="2899645" y="3199069"/>
            <a:ext cx="9906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altLang="zh-CN" b="1" sz="2800" lang="en-US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1048674" name="Text Box 16"/>
          <p:cNvSpPr txBox="1">
            <a:spLocks noChangeArrowheads="1"/>
          </p:cNvSpPr>
          <p:nvPr/>
        </p:nvSpPr>
        <p:spPr bwMode="auto">
          <a:xfrm>
            <a:off x="186691" y="4094227"/>
            <a:ext cx="3810000" cy="198120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每台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设备都有一套控制线路和信号线与主机直接相连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不便扩展外设</a:t>
            </a:r>
          </a:p>
        </p:txBody>
      </p:sp>
      <p:sp>
        <p:nvSpPr>
          <p:cNvPr id="1048675" name="Text Box 17"/>
          <p:cNvSpPr txBox="1">
            <a:spLocks noChangeArrowheads="1"/>
          </p:cNvSpPr>
          <p:nvPr/>
        </p:nvSpPr>
        <p:spPr bwMode="auto">
          <a:xfrm>
            <a:off x="6164582" y="1860810"/>
            <a:ext cx="990596" cy="523220"/>
          </a:xfrm>
          <a:prstGeom prst="rect"/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</a:p>
        </p:txBody>
      </p:sp>
      <p:sp>
        <p:nvSpPr>
          <p:cNvPr id="1048676" name="Text Box 18"/>
          <p:cNvSpPr txBox="1">
            <a:spLocks noChangeArrowheads="1"/>
          </p:cNvSpPr>
          <p:nvPr/>
        </p:nvSpPr>
        <p:spPr bwMode="auto">
          <a:xfrm>
            <a:off x="5173980" y="3429000"/>
            <a:ext cx="990598" cy="523220"/>
          </a:xfrm>
          <a:prstGeom prst="rect"/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sp>
        <p:nvSpPr>
          <p:cNvPr id="1048677" name="Line 19"/>
          <p:cNvSpPr>
            <a:spLocks noChangeShapeType="1"/>
          </p:cNvSpPr>
          <p:nvPr/>
        </p:nvSpPr>
        <p:spPr bwMode="auto">
          <a:xfrm>
            <a:off x="4564380" y="2895600"/>
            <a:ext cx="41910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78" name="Line 20"/>
          <p:cNvSpPr>
            <a:spLocks noChangeShapeType="1"/>
          </p:cNvSpPr>
          <p:nvPr/>
        </p:nvSpPr>
        <p:spPr bwMode="auto">
          <a:xfrm>
            <a:off x="5859780" y="2895600"/>
            <a:ext cx="0" cy="5334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79" name="Line 21"/>
          <p:cNvSpPr>
            <a:spLocks noChangeShapeType="1"/>
          </p:cNvSpPr>
          <p:nvPr/>
        </p:nvSpPr>
        <p:spPr bwMode="auto">
          <a:xfrm>
            <a:off x="6659880" y="2362200"/>
            <a:ext cx="0" cy="5334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80" name="Line 22"/>
          <p:cNvSpPr>
            <a:spLocks noChangeShapeType="1"/>
          </p:cNvSpPr>
          <p:nvPr/>
        </p:nvSpPr>
        <p:spPr bwMode="auto">
          <a:xfrm>
            <a:off x="7536180" y="2895600"/>
            <a:ext cx="0" cy="5334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81" name="Text Box 23"/>
          <p:cNvSpPr txBox="1">
            <a:spLocks noChangeArrowheads="1"/>
          </p:cNvSpPr>
          <p:nvPr/>
        </p:nvSpPr>
        <p:spPr bwMode="auto">
          <a:xfrm>
            <a:off x="7307578" y="3429000"/>
            <a:ext cx="990601" cy="523220"/>
          </a:xfrm>
          <a:prstGeom prst="rect"/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</a:p>
        </p:txBody>
      </p:sp>
      <p:grpSp>
        <p:nvGrpSpPr>
          <p:cNvPr id="76" name="Group 27"/>
          <p:cNvGrpSpPr/>
          <p:nvPr/>
        </p:nvGrpSpPr>
        <p:grpSpPr bwMode="auto">
          <a:xfrm>
            <a:off x="3901440" y="4015739"/>
            <a:ext cx="3505200" cy="1285875"/>
            <a:chOff x="48" y="1872"/>
            <a:chExt cx="2208" cy="810"/>
          </a:xfrm>
        </p:grpSpPr>
        <p:sp>
          <p:nvSpPr>
            <p:cNvPr id="1048682" name="Line 28"/>
            <p:cNvSpPr>
              <a:spLocks noChangeShapeType="1"/>
            </p:cNvSpPr>
            <p:nvPr/>
          </p:nvSpPr>
          <p:spPr bwMode="auto">
            <a:xfrm flipH="1">
              <a:off x="336" y="1872"/>
              <a:ext cx="576" cy="480"/>
            </a:xfrm>
            <a:prstGeom prst="line"/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altLang="en-US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683" name="Line 29"/>
            <p:cNvSpPr>
              <a:spLocks noChangeShapeType="1"/>
            </p:cNvSpPr>
            <p:nvPr/>
          </p:nvSpPr>
          <p:spPr bwMode="auto">
            <a:xfrm>
              <a:off x="1152" y="1872"/>
              <a:ext cx="0" cy="480"/>
            </a:xfrm>
            <a:prstGeom prst="line"/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altLang="en-US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684" name="Line 30"/>
            <p:cNvSpPr>
              <a:spLocks noChangeShapeType="1"/>
            </p:cNvSpPr>
            <p:nvPr/>
          </p:nvSpPr>
          <p:spPr bwMode="auto">
            <a:xfrm>
              <a:off x="1392" y="1872"/>
              <a:ext cx="552" cy="487"/>
            </a:xfrm>
            <a:prstGeom prst="line"/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altLang="en-US" sz="2800" lang="zh-CN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8685" name="Text Box 31"/>
            <p:cNvSpPr txBox="1">
              <a:spLocks noChangeArrowheads="1"/>
            </p:cNvSpPr>
            <p:nvPr/>
          </p:nvSpPr>
          <p:spPr bwMode="auto">
            <a:xfrm>
              <a:off x="48" y="2352"/>
              <a:ext cx="624" cy="330"/>
            </a:xfrm>
            <a:prstGeom prst="rect"/>
            <a:solidFill>
              <a:schemeClr val="accent1"/>
            </a:solidFill>
            <a:ln w="38100">
              <a:noFill/>
              <a:miter lim="800000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b="1" dirty="0" sz="2800" lang="en-US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048686" name="Text Box 32"/>
            <p:cNvSpPr txBox="1">
              <a:spLocks noChangeArrowheads="1"/>
            </p:cNvSpPr>
            <p:nvPr/>
          </p:nvSpPr>
          <p:spPr bwMode="auto">
            <a:xfrm>
              <a:off x="846" y="2352"/>
              <a:ext cx="624" cy="330"/>
            </a:xfrm>
            <a:prstGeom prst="rect"/>
            <a:solidFill>
              <a:schemeClr val="accent1"/>
            </a:solidFill>
            <a:ln w="38100">
              <a:noFill/>
              <a:miter lim="800000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b="1" dirty="0" sz="2800" lang="en-US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048687" name="Text Box 33"/>
            <p:cNvSpPr txBox="1">
              <a:spLocks noChangeArrowheads="1"/>
            </p:cNvSpPr>
            <p:nvPr/>
          </p:nvSpPr>
          <p:spPr bwMode="auto">
            <a:xfrm>
              <a:off x="1632" y="2352"/>
              <a:ext cx="624" cy="330"/>
            </a:xfrm>
            <a:prstGeom prst="rect"/>
            <a:solidFill>
              <a:schemeClr val="accent1"/>
            </a:solidFill>
            <a:ln w="38100">
              <a:noFill/>
              <a:miter lim="800000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b="1" sz="2800" lang="en-US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</p:grpSp>
      <p:sp>
        <p:nvSpPr>
          <p:cNvPr id="1048688" name="Text Box 34"/>
          <p:cNvSpPr txBox="1">
            <a:spLocks noChangeArrowheads="1"/>
          </p:cNvSpPr>
          <p:nvPr/>
        </p:nvSpPr>
        <p:spPr bwMode="auto">
          <a:xfrm>
            <a:off x="4572000" y="5356801"/>
            <a:ext cx="4572000" cy="523220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易于扩展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2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7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1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6"/>
                                        <p:tgtEl>
                                          <p:spTgt spid="104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8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5"/>
                                        <p:tgtEl>
                                          <p:spTgt spid="104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7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9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5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>
                      <p:stCondLst>
                        <p:cond delay="indefinite"/>
                      </p:stCondLst>
                      <p:childTnLst>
                        <p:par>
                          <p:cTn fill="hold" id="4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8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0"/>
                                        <p:tgtEl>
                                          <p:spTgt spid="104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55"/>
                                        <p:tgtEl>
                                          <p:spTgt spid="104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500"/>
                            </p:stCondLst>
                            <p:childTnLst>
                              <p:par>
                                <p:cTn fill="hold" id="57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59"/>
                                        <p:tgtEl>
                                          <p:spTgt spid="104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64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6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68"/>
                                        <p:tgtEl>
                                          <p:spTgt spid="104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3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4">
                      <p:stCondLst>
                        <p:cond delay="indefinite"/>
                      </p:stCondLst>
                      <p:childTnLst>
                        <p:par>
                          <p:cTn fill="hold" id="75">
                            <p:stCondLst>
                              <p:cond delay="0"/>
                            </p:stCondLst>
                            <p:childTnLst>
                              <p:par>
                                <p:cTn fill="hold" id="76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78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82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3">
                      <p:stCondLst>
                        <p:cond delay="indefinite"/>
                      </p:stCondLst>
                      <p:childTnLst>
                        <p:par>
                          <p:cTn fill="hold" id="8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7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8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5" grpId="0" build="p"/>
      <p:bldP spid="1048667" grpId="0" animBg="1"/>
      <p:bldP spid="1048671" grpId="0" animBg="1"/>
      <p:bldP spid="1048672" grpId="0" animBg="1"/>
      <p:bldP spid="1048673" grpId="0" animBg="1"/>
      <p:bldP spid="1048674" grpId="0"/>
      <p:bldP spid="1048675" grpId="0" animBg="1"/>
      <p:bldP spid="1048676" grpId="0" animBg="1"/>
      <p:bldP spid="1048681" grpId="0" animBg="1"/>
      <p:bldP spid="10486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692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3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694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一、主机和外设的链接方式</a:t>
            </a:r>
          </a:p>
        </p:txBody>
      </p:sp>
      <p:cxnSp>
        <p:nvCxnSpPr>
          <p:cNvPr id="3145737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6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69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697" name="Text Box 5"/>
          <p:cNvSpPr txBox="1"/>
          <p:nvPr/>
        </p:nvSpPr>
        <p:spPr>
          <a:xfrm>
            <a:off x="216851" y="817787"/>
            <a:ext cx="1989072" cy="8026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7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、总线式</a:t>
            </a:r>
            <a:endParaRPr altLang="zh-CN" b="1" dirty="0" sz="2800" lang="en-US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9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7</a:t>
            </a:fld>
            <a:endParaRPr altLang="en-US" lang="zh-CN"/>
          </a:p>
        </p:txBody>
      </p:sp>
      <p:sp>
        <p:nvSpPr>
          <p:cNvPr id="1048699" name="Text Box 13"/>
          <p:cNvSpPr txBox="1">
            <a:spLocks noChangeArrowheads="1"/>
          </p:cNvSpPr>
          <p:nvPr/>
        </p:nvSpPr>
        <p:spPr bwMode="auto">
          <a:xfrm>
            <a:off x="3075707" y="1785171"/>
            <a:ext cx="1447800" cy="523220"/>
          </a:xfrm>
          <a:prstGeom prst="rect"/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en-US" dirty="0" lang="zh-CN"/>
              <a:t>主机</a:t>
            </a:r>
          </a:p>
        </p:txBody>
      </p:sp>
      <p:sp>
        <p:nvSpPr>
          <p:cNvPr id="1048700" name="Text Box 14"/>
          <p:cNvSpPr txBox="1">
            <a:spLocks noChangeArrowheads="1"/>
          </p:cNvSpPr>
          <p:nvPr/>
        </p:nvSpPr>
        <p:spPr bwMode="auto">
          <a:xfrm>
            <a:off x="4980707" y="1785171"/>
            <a:ext cx="1371600" cy="523220"/>
          </a:xfrm>
          <a:prstGeom prst="rect"/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en-US" dirty="0" lang="zh-CN"/>
              <a:t>接口</a:t>
            </a:r>
          </a:p>
        </p:txBody>
      </p:sp>
      <p:sp>
        <p:nvSpPr>
          <p:cNvPr id="1048701" name="Line 15"/>
          <p:cNvSpPr>
            <a:spLocks noChangeShapeType="1"/>
          </p:cNvSpPr>
          <p:nvPr/>
        </p:nvSpPr>
        <p:spPr bwMode="auto">
          <a:xfrm>
            <a:off x="2847107" y="1350831"/>
            <a:ext cx="59436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02" name="Line 16"/>
          <p:cNvSpPr>
            <a:spLocks noChangeShapeType="1"/>
          </p:cNvSpPr>
          <p:nvPr/>
        </p:nvSpPr>
        <p:spPr bwMode="auto">
          <a:xfrm>
            <a:off x="5590307" y="1350831"/>
            <a:ext cx="0" cy="462094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03" name="Line 17"/>
          <p:cNvSpPr>
            <a:spLocks noChangeShapeType="1"/>
          </p:cNvSpPr>
          <p:nvPr/>
        </p:nvSpPr>
        <p:spPr bwMode="auto">
          <a:xfrm flipH="1">
            <a:off x="3761506" y="1350831"/>
            <a:ext cx="1" cy="434334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04" name="Line 18"/>
          <p:cNvSpPr>
            <a:spLocks noChangeShapeType="1"/>
          </p:cNvSpPr>
          <p:nvPr/>
        </p:nvSpPr>
        <p:spPr bwMode="auto">
          <a:xfrm>
            <a:off x="7419107" y="1350831"/>
            <a:ext cx="0" cy="43434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05" name="Text Box 19"/>
          <p:cNvSpPr txBox="1">
            <a:spLocks noChangeArrowheads="1"/>
          </p:cNvSpPr>
          <p:nvPr/>
        </p:nvSpPr>
        <p:spPr bwMode="auto">
          <a:xfrm>
            <a:off x="6809507" y="1785171"/>
            <a:ext cx="1371600" cy="523220"/>
          </a:xfrm>
          <a:prstGeom prst="rect"/>
          <a:solidFill>
            <a:schemeClr val="accent6">
              <a:lumMod val="5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en-US" dirty="0" lang="zh-CN"/>
              <a:t>接口</a:t>
            </a:r>
          </a:p>
        </p:txBody>
      </p:sp>
      <p:sp>
        <p:nvSpPr>
          <p:cNvPr id="1048706" name="Text Box 25"/>
          <p:cNvSpPr txBox="1">
            <a:spLocks noChangeArrowheads="1"/>
          </p:cNvSpPr>
          <p:nvPr/>
        </p:nvSpPr>
        <p:spPr bwMode="auto">
          <a:xfrm>
            <a:off x="4980707" y="2684331"/>
            <a:ext cx="12954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I/O</a:t>
            </a:r>
          </a:p>
        </p:txBody>
      </p:sp>
      <p:sp>
        <p:nvSpPr>
          <p:cNvPr id="1048707" name="Text Box 26"/>
          <p:cNvSpPr txBox="1">
            <a:spLocks noChangeArrowheads="1"/>
          </p:cNvSpPr>
          <p:nvPr/>
        </p:nvSpPr>
        <p:spPr bwMode="auto">
          <a:xfrm>
            <a:off x="6885707" y="2684331"/>
            <a:ext cx="12954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I/O</a:t>
            </a:r>
          </a:p>
        </p:txBody>
      </p:sp>
      <p:sp>
        <p:nvSpPr>
          <p:cNvPr id="1048708" name="Text Box 30"/>
          <p:cNvSpPr txBox="1">
            <a:spLocks noChangeArrowheads="1"/>
          </p:cNvSpPr>
          <p:nvPr/>
        </p:nvSpPr>
        <p:spPr bwMode="auto">
          <a:xfrm>
            <a:off x="5133107" y="794335"/>
            <a:ext cx="1676400" cy="523220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</a:p>
        </p:txBody>
      </p:sp>
      <p:sp>
        <p:nvSpPr>
          <p:cNvPr id="1048709" name="Line 31"/>
          <p:cNvSpPr>
            <a:spLocks noChangeShapeType="1"/>
          </p:cNvSpPr>
          <p:nvPr/>
        </p:nvSpPr>
        <p:spPr bwMode="auto">
          <a:xfrm>
            <a:off x="7419107" y="2319206"/>
            <a:ext cx="0" cy="389069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10" name="Line 32"/>
          <p:cNvSpPr>
            <a:spLocks noChangeShapeType="1"/>
          </p:cNvSpPr>
          <p:nvPr/>
        </p:nvSpPr>
        <p:spPr bwMode="auto">
          <a:xfrm>
            <a:off x="5590307" y="2319206"/>
            <a:ext cx="0" cy="365125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11" name="Text Box 5"/>
          <p:cNvSpPr txBox="1"/>
          <p:nvPr/>
        </p:nvSpPr>
        <p:spPr>
          <a:xfrm>
            <a:off x="216850" y="1539875"/>
            <a:ext cx="2935049" cy="17678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所有外设通过系统总线与主机相连便于进行外设的扩展</a:t>
            </a:r>
          </a:p>
        </p:txBody>
      </p:sp>
      <p:sp>
        <p:nvSpPr>
          <p:cNvPr id="1048712" name="Text Box 5"/>
          <p:cNvSpPr txBox="1"/>
          <p:nvPr/>
        </p:nvSpPr>
        <p:spPr>
          <a:xfrm>
            <a:off x="216851" y="3282751"/>
            <a:ext cx="1989072" cy="8026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7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、通道式</a:t>
            </a:r>
            <a:endParaRPr altLang="zh-CN" b="1" dirty="0" sz="2800" lang="en-US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13" name="Line 21"/>
          <p:cNvSpPr>
            <a:spLocks noChangeShapeType="1"/>
          </p:cNvSpPr>
          <p:nvPr/>
        </p:nvSpPr>
        <p:spPr bwMode="auto">
          <a:xfrm flipH="1">
            <a:off x="4132549" y="4222277"/>
            <a:ext cx="1204912" cy="186905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14" name="Line 23"/>
          <p:cNvSpPr>
            <a:spLocks noChangeShapeType="1"/>
          </p:cNvSpPr>
          <p:nvPr/>
        </p:nvSpPr>
        <p:spPr bwMode="auto">
          <a:xfrm>
            <a:off x="5718460" y="4229896"/>
            <a:ext cx="1295399" cy="179292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15" name="Text Box 24"/>
          <p:cNvSpPr txBox="1">
            <a:spLocks noChangeArrowheads="1"/>
          </p:cNvSpPr>
          <p:nvPr/>
        </p:nvSpPr>
        <p:spPr bwMode="auto">
          <a:xfrm>
            <a:off x="2479961" y="5867405"/>
            <a:ext cx="9906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I/O</a:t>
            </a:r>
          </a:p>
        </p:txBody>
      </p:sp>
      <p:sp>
        <p:nvSpPr>
          <p:cNvPr id="1048716" name="Text Box 34"/>
          <p:cNvSpPr txBox="1">
            <a:spLocks noChangeArrowheads="1"/>
          </p:cNvSpPr>
          <p:nvPr/>
        </p:nvSpPr>
        <p:spPr bwMode="auto">
          <a:xfrm>
            <a:off x="4804061" y="3634745"/>
            <a:ext cx="1447800" cy="523220"/>
          </a:xfrm>
          <a:prstGeom prst="rect"/>
          <a:solidFill>
            <a:srgbClr val="ED7D31"/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en-US" dirty="0" lang="zh-CN"/>
              <a:t>主机</a:t>
            </a:r>
          </a:p>
        </p:txBody>
      </p:sp>
      <p:sp>
        <p:nvSpPr>
          <p:cNvPr id="1048717" name="Text Box 35"/>
          <p:cNvSpPr txBox="1">
            <a:spLocks noChangeArrowheads="1"/>
          </p:cNvSpPr>
          <p:nvPr/>
        </p:nvSpPr>
        <p:spPr bwMode="auto">
          <a:xfrm>
            <a:off x="3127661" y="4442465"/>
            <a:ext cx="1371600" cy="523220"/>
          </a:xfrm>
          <a:prstGeom prst="rect"/>
          <a:solidFill>
            <a:srgbClr val="7030A0"/>
          </a:solidFill>
          <a:ln w="38100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通道</a:t>
            </a:r>
          </a:p>
        </p:txBody>
      </p:sp>
      <p:sp>
        <p:nvSpPr>
          <p:cNvPr id="1048718" name="Text Box 36"/>
          <p:cNvSpPr txBox="1">
            <a:spLocks noChangeArrowheads="1"/>
          </p:cNvSpPr>
          <p:nvPr/>
        </p:nvSpPr>
        <p:spPr bwMode="auto">
          <a:xfrm>
            <a:off x="6632861" y="4442465"/>
            <a:ext cx="1371600" cy="523220"/>
          </a:xfrm>
          <a:prstGeom prst="rect"/>
          <a:solidFill>
            <a:srgbClr val="7030A0"/>
          </a:solidFill>
          <a:ln w="38100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altLang="en-US" b="1" dirty="0" sz="2800" 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通道</a:t>
            </a:r>
          </a:p>
        </p:txBody>
      </p:sp>
      <p:sp>
        <p:nvSpPr>
          <p:cNvPr id="1048719" name="Line 37"/>
          <p:cNvSpPr>
            <a:spLocks noChangeShapeType="1"/>
          </p:cNvSpPr>
          <p:nvPr/>
        </p:nvSpPr>
        <p:spPr bwMode="auto">
          <a:xfrm>
            <a:off x="2403761" y="5334005"/>
            <a:ext cx="28956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20" name="Text Box 38"/>
          <p:cNvSpPr txBox="1">
            <a:spLocks noChangeArrowheads="1"/>
          </p:cNvSpPr>
          <p:nvPr/>
        </p:nvSpPr>
        <p:spPr bwMode="auto">
          <a:xfrm>
            <a:off x="3927761" y="5867405"/>
            <a:ext cx="9906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dirty="0" lang="en-US"/>
              <a:t>I/O</a:t>
            </a:r>
          </a:p>
        </p:txBody>
      </p:sp>
      <p:sp>
        <p:nvSpPr>
          <p:cNvPr id="1048721" name="Line 39"/>
          <p:cNvSpPr>
            <a:spLocks noChangeShapeType="1"/>
          </p:cNvSpPr>
          <p:nvPr/>
        </p:nvSpPr>
        <p:spPr bwMode="auto">
          <a:xfrm>
            <a:off x="5985161" y="5334005"/>
            <a:ext cx="2895600" cy="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22" name="Text Box 40"/>
          <p:cNvSpPr txBox="1">
            <a:spLocks noChangeArrowheads="1"/>
          </p:cNvSpPr>
          <p:nvPr/>
        </p:nvSpPr>
        <p:spPr bwMode="auto">
          <a:xfrm>
            <a:off x="6213761" y="5867405"/>
            <a:ext cx="9906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lang="en-US"/>
              <a:t>I/O</a:t>
            </a:r>
          </a:p>
        </p:txBody>
      </p:sp>
      <p:sp>
        <p:nvSpPr>
          <p:cNvPr id="1048723" name="Text Box 41"/>
          <p:cNvSpPr txBox="1">
            <a:spLocks noChangeArrowheads="1"/>
          </p:cNvSpPr>
          <p:nvPr/>
        </p:nvSpPr>
        <p:spPr bwMode="auto">
          <a:xfrm>
            <a:off x="7737761" y="5867405"/>
            <a:ext cx="990600" cy="523220"/>
          </a:xfrm>
          <a:prstGeom prst="rect"/>
          <a:solidFill>
            <a:schemeClr val="accent1"/>
          </a:solidFill>
          <a:ln w="38100"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b="1" sz="280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altLang="zh-CN" lang="en-US"/>
              <a:t>I/O</a:t>
            </a:r>
          </a:p>
        </p:txBody>
      </p:sp>
      <p:sp>
        <p:nvSpPr>
          <p:cNvPr id="1048724" name="Line 42"/>
          <p:cNvSpPr>
            <a:spLocks noChangeShapeType="1"/>
          </p:cNvSpPr>
          <p:nvPr/>
        </p:nvSpPr>
        <p:spPr bwMode="auto">
          <a:xfrm>
            <a:off x="3752501" y="4978399"/>
            <a:ext cx="0" cy="355606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25" name="Line 43"/>
          <p:cNvSpPr>
            <a:spLocks noChangeShapeType="1"/>
          </p:cNvSpPr>
          <p:nvPr/>
        </p:nvSpPr>
        <p:spPr bwMode="auto">
          <a:xfrm>
            <a:off x="3013361" y="5334005"/>
            <a:ext cx="0" cy="5334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26" name="Line 44"/>
          <p:cNvSpPr>
            <a:spLocks noChangeShapeType="1"/>
          </p:cNvSpPr>
          <p:nvPr/>
        </p:nvSpPr>
        <p:spPr bwMode="auto">
          <a:xfrm>
            <a:off x="4461161" y="5334005"/>
            <a:ext cx="0" cy="5334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27" name="Line 45"/>
          <p:cNvSpPr>
            <a:spLocks noChangeShapeType="1"/>
          </p:cNvSpPr>
          <p:nvPr/>
        </p:nvSpPr>
        <p:spPr bwMode="auto">
          <a:xfrm>
            <a:off x="7333901" y="4978399"/>
            <a:ext cx="0" cy="355605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28" name="Line 46"/>
          <p:cNvSpPr>
            <a:spLocks noChangeShapeType="1"/>
          </p:cNvSpPr>
          <p:nvPr/>
        </p:nvSpPr>
        <p:spPr bwMode="auto">
          <a:xfrm>
            <a:off x="6747161" y="5334005"/>
            <a:ext cx="0" cy="5334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29" name="Line 47"/>
          <p:cNvSpPr>
            <a:spLocks noChangeShapeType="1"/>
          </p:cNvSpPr>
          <p:nvPr/>
        </p:nvSpPr>
        <p:spPr bwMode="auto">
          <a:xfrm>
            <a:off x="8118761" y="5334005"/>
            <a:ext cx="0" cy="533400"/>
          </a:xfrm>
          <a:prstGeom prst="line"/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altLang="en-US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30" name="Text Box 5"/>
          <p:cNvSpPr txBox="1"/>
          <p:nvPr/>
        </p:nvSpPr>
        <p:spPr>
          <a:xfrm>
            <a:off x="216851" y="4110289"/>
            <a:ext cx="2513645" cy="156210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执行通道程序，管理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提高并行能力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12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"/>
                                        <p:tgtEl>
                                          <p:spTgt spid="104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21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3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5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30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4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39"/>
                                        <p:tgtEl>
                                          <p:spTgt spid="10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1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43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id="46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48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2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57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61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6"/>
                                        <p:tgtEl>
                                          <p:spTgt spid="1048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1"/>
                                        <p:tgtEl>
                                          <p:spTgt spid="104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>
                      <p:stCondLst>
                        <p:cond delay="indefinite"/>
                      </p:stCondLst>
                      <p:childTnLst>
                        <p:par>
                          <p:cTn fill="hold" id="7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4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6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>
                      <p:stCondLst>
                        <p:cond delay="indefinite"/>
                      </p:stCondLst>
                      <p:childTnLst>
                        <p:par>
                          <p:cTn fill="hold" id="78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81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2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3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85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>
                      <p:stCondLst>
                        <p:cond delay="indefinite"/>
                      </p:stCondLst>
                      <p:childTnLst>
                        <p:par>
                          <p:cTn fill="hold" id="87">
                            <p:stCondLst>
                              <p:cond delay="0"/>
                            </p:stCondLst>
                            <p:childTnLst>
                              <p:par>
                                <p:cTn fill="hold" id="88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90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94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5">
                      <p:stCondLst>
                        <p:cond delay="indefinite"/>
                      </p:stCondLst>
                      <p:childTnLst>
                        <p:par>
                          <p:cTn fill="hold" id="96">
                            <p:stCondLst>
                              <p:cond delay="0"/>
                            </p:stCondLst>
                            <p:childTnLst>
                              <p:par>
                                <p:cTn fill="hold" id="97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99"/>
                                        <p:tgtEl>
                                          <p:spTgt spid="10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0">
                            <p:stCondLst>
                              <p:cond delay="500"/>
                            </p:stCondLst>
                            <p:childTnLst>
                              <p:par>
                                <p:cTn fill="hold" id="101" nodeType="after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103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4">
                            <p:stCondLst>
                              <p:cond delay="1000"/>
                            </p:stCondLst>
                            <p:childTnLst>
                              <p:par>
                                <p:cTn fill="hold" id="105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07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8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0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11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>
                      <p:stCondLst>
                        <p:cond delay="indefinite"/>
                      </p:stCondLst>
                      <p:childTnLst>
                        <p:par>
                          <p:cTn fill="hold" id="113">
                            <p:stCondLst>
                              <p:cond delay="0"/>
                            </p:stCondLst>
                            <p:childTnLst>
                              <p:par>
                                <p:cTn fill="hold" id="114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16"/>
                                        <p:tgtEl>
                                          <p:spTgt spid="104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7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18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20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1">
                      <p:stCondLst>
                        <p:cond delay="indefinite"/>
                      </p:stCondLst>
                      <p:childTnLst>
                        <p:par>
                          <p:cTn fill="hold" id="122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25"/>
                                        <p:tgtEl>
                                          <p:spTgt spid="10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6">
                      <p:stCondLst>
                        <p:cond delay="indefinite"/>
                      </p:stCondLst>
                      <p:childTnLst>
                        <p:par>
                          <p:cTn fill="hold" id="127">
                            <p:stCondLst>
                              <p:cond delay="0"/>
                            </p:stCondLst>
                            <p:childTnLst>
                              <p:par>
                                <p:cTn fill="hold" id="128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130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1">
                            <p:stCondLst>
                              <p:cond delay="500"/>
                            </p:stCondLst>
                            <p:childTnLst>
                              <p:par>
                                <p:cTn fill="hold" id="132" nodeType="after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34"/>
                                        <p:tgtEl>
                                          <p:spTgt spid="104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5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36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38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9">
                      <p:stCondLst>
                        <p:cond delay="indefinite"/>
                      </p:stCondLst>
                      <p:childTnLst>
                        <p:par>
                          <p:cTn fill="hold" id="140">
                            <p:stCondLst>
                              <p:cond delay="0"/>
                            </p:stCondLst>
                            <p:childTnLst>
                              <p:par>
                                <p:cTn fill="hold" id="141" nodeType="clickEffect" presetClass="entr" presetID="16" presetSubtype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dur="500" id="143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4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5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47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>
                      <p:stCondLst>
                        <p:cond delay="indefinite"/>
                      </p:stCondLst>
                      <p:childTnLst>
                        <p:par>
                          <p:cTn fill="hold" id="1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2"/>
                                        <p:tgtEl>
                                          <p:spTgt spid="104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3">
                      <p:stCondLst>
                        <p:cond delay="indefinite"/>
                      </p:stCondLst>
                      <p:childTnLst>
                        <p:par>
                          <p:cTn fill="hold" id="1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7"/>
                                        <p:tgtEl>
                                          <p:spTgt spid="1048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7" grpId="0" build="p"/>
      <p:bldP spid="1048699" grpId="0" animBg="1"/>
      <p:bldP spid="1048700" grpId="0" animBg="1"/>
      <p:bldP spid="1048705" grpId="0" animBg="1"/>
      <p:bldP spid="1048706" grpId="0" animBg="1"/>
      <p:bldP spid="1048707" grpId="0" animBg="1"/>
      <p:bldP spid="1048708" grpId="0" build="p" advAuto="0"/>
      <p:bldP spid="1048711" grpId="0" build="p"/>
      <p:bldP spid="1048712" grpId="0" build="p"/>
      <p:bldP spid="1048715" grpId="0" animBg="1"/>
      <p:bldP spid="1048716" grpId="0" animBg="1"/>
      <p:bldP spid="1048717" grpId="0" animBg="1"/>
      <p:bldP spid="1048718" grpId="0" animBg="1"/>
      <p:bldP spid="1048720" grpId="0" animBg="1"/>
      <p:bldP spid="1048722" grpId="0" animBg="1"/>
      <p:bldP spid="1048723" grpId="0" animBg="1"/>
      <p:bldP spid="104873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734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35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736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38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8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73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73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739" name="Text Box 5"/>
          <p:cNvSpPr txBox="1"/>
          <p:nvPr/>
        </p:nvSpPr>
        <p:spPr>
          <a:xfrm>
            <a:off x="133727" y="817786"/>
            <a:ext cx="4835440" cy="8026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7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、总线定义、特点和实体</a:t>
            </a:r>
            <a:endParaRPr altLang="zh-CN" b="1" dirty="0" sz="2800" lang="en-US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4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8</a:t>
            </a:fld>
            <a:endParaRPr altLang="en-US" lang="zh-CN"/>
          </a:p>
        </p:txBody>
      </p:sp>
      <p:sp>
        <p:nvSpPr>
          <p:cNvPr id="1048741" name="Text Box 5"/>
          <p:cNvSpPr txBox="1"/>
          <p:nvPr/>
        </p:nvSpPr>
        <p:spPr>
          <a:xfrm>
            <a:off x="216850" y="1623003"/>
            <a:ext cx="8839991" cy="3266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5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：一组能为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多个部件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分时共享的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信息传送线路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分时、共享</a:t>
            </a:r>
            <a:endParaRPr altLang="zh-CN" b="1" dirty="0" sz="2800" 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 通常作法：发送部件通过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OC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组件或三态门分时发送</a:t>
            </a:r>
            <a:b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信息，由打入脉冲将信息送入指定接收部件。</a:t>
            </a:r>
          </a:p>
          <a:p>
            <a:pPr>
              <a:lnSpc>
                <a:spcPct val="15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）实体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：一组传送线与相应控制逻辑</a:t>
            </a:r>
          </a:p>
        </p:txBody>
      </p:sp>
      <p:sp>
        <p:nvSpPr>
          <p:cNvPr id="1048742" name="AutoShape 3084"/>
          <p:cNvSpPr/>
          <p:nvPr/>
        </p:nvSpPr>
        <p:spPr bwMode="auto">
          <a:xfrm>
            <a:off x="1994847" y="5183500"/>
            <a:ext cx="152400" cy="903726"/>
          </a:xfrm>
          <a:prstGeom prst="leftBrace">
            <a:avLst>
              <a:gd name="adj1" fmla="val 33278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 anchor="ctr" wrap="none"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altLang="zh-CN" 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8743" name="Text Box 3085"/>
          <p:cNvSpPr txBox="1">
            <a:spLocks noChangeArrowheads="1"/>
          </p:cNvSpPr>
          <p:nvPr/>
        </p:nvSpPr>
        <p:spPr bwMode="auto">
          <a:xfrm>
            <a:off x="2223447" y="4969188"/>
            <a:ext cx="4038600" cy="519112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内设置控制逻辑</a:t>
            </a:r>
          </a:p>
        </p:txBody>
      </p:sp>
      <p:sp>
        <p:nvSpPr>
          <p:cNvPr id="1048744" name="Text Box 3086"/>
          <p:cNvSpPr txBox="1">
            <a:spLocks noChangeArrowheads="1"/>
          </p:cNvSpPr>
          <p:nvPr/>
        </p:nvSpPr>
        <p:spPr bwMode="auto">
          <a:xfrm>
            <a:off x="2204397" y="5707711"/>
            <a:ext cx="4038600" cy="519113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设置总线控制器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0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7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048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9" grpId="0" build="p"/>
      <p:bldP spid="1048741" grpId="0" build="p"/>
      <p:bldP spid="1048742" grpId="0" animBg="1"/>
      <p:bldP spid="1048743" grpId="0"/>
      <p:bldP spid="10487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-1"/>
            <a:ext cx="9165780" cy="6909474"/>
          </a:xfrm>
          <a:prstGeom prst="rect"/>
        </p:spPr>
      </p:pic>
      <p:sp>
        <p:nvSpPr>
          <p:cNvPr id="1048748" name="矩形 21"/>
          <p:cNvSpPr/>
          <p:nvPr/>
        </p:nvSpPr>
        <p:spPr>
          <a:xfrm>
            <a:off x="-15872" y="-290"/>
            <a:ext cx="9181652" cy="6901031"/>
          </a:xfrm>
          <a:prstGeom prst="rect"/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49" name="iSľídé"/>
          <p:cNvSpPr/>
          <p:nvPr/>
        </p:nvSpPr>
        <p:spPr>
          <a:xfrm>
            <a:off x="0" y="124432"/>
            <a:ext cx="8319247" cy="661949"/>
          </a:xfrm>
          <a:prstGeom prst="rect"/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20" lIns="91440" rIns="91440" rtlCol="0" tIns="45720" wrap="square">
            <a:normAutofit/>
          </a:bodyPr>
          <a:p>
            <a:pPr algn="ctr"/>
            <a:endParaRPr altLang="en-US" lang="zh-CN"/>
          </a:p>
        </p:txBody>
      </p:sp>
      <p:sp>
        <p:nvSpPr>
          <p:cNvPr id="104875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/>
          <a:noFill/>
          <a:ln>
            <a:noFill/>
          </a:ln>
        </p:spPr>
        <p:txBody>
          <a:bodyPr bIns="45720" lIns="91440" rIns="91440" tIns="45720" wrap="square">
            <a:norm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altLang="en-US" b="1" dirty="0" sz="2800" lang="zh-CN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二、总线</a:t>
            </a:r>
          </a:p>
        </p:txBody>
      </p:sp>
      <p:cxnSp>
        <p:nvCxnSpPr>
          <p:cNvPr id="3145739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/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0" name="图片 3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385196" y="124432"/>
            <a:ext cx="671646" cy="648000"/>
          </a:xfrm>
          <a:prstGeom prst="rect"/>
        </p:spPr>
      </p:pic>
      <p:sp>
        <p:nvSpPr>
          <p:cNvPr id="104875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0CCFBD-019C-45C2-BC91-41D98A524863}" type="datetime1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7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altLang="en-US" lang="zh-CN"/>
              <a:t>计算机组成原理</a:t>
            </a:r>
            <a:r>
              <a:rPr altLang="zh-CN" lang="en-US"/>
              <a:t>--</a:t>
            </a:r>
            <a:r>
              <a:rPr altLang="en-US" lang="zh-CN"/>
              <a:t>第五章 输入</a:t>
            </a:r>
            <a:r>
              <a:rPr altLang="zh-CN" lang="en-US"/>
              <a:t>/</a:t>
            </a:r>
            <a:r>
              <a:rPr altLang="en-US" lang="zh-CN"/>
              <a:t>输出系统</a:t>
            </a:r>
            <a:endParaRPr altLang="en-US" dirty="0" lang="zh-CN"/>
          </a:p>
        </p:txBody>
      </p:sp>
      <p:sp>
        <p:nvSpPr>
          <p:cNvPr id="1048753" name="Text Box 5"/>
          <p:cNvSpPr txBox="1"/>
          <p:nvPr/>
        </p:nvSpPr>
        <p:spPr>
          <a:xfrm>
            <a:off x="133727" y="679245"/>
            <a:ext cx="4835440" cy="8026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7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、总线分类</a:t>
            </a:r>
            <a:endParaRPr altLang="zh-CN" b="1" dirty="0" sz="2800" lang="en-US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5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331227-691F-4B7F-8493-F4368ED92163}" type="slidenum">
              <a:rPr altLang="en-US" lang="zh-CN" smtClean="0"/>
              <a:t>9</a:t>
            </a:fld>
            <a:endParaRPr altLang="en-US" lang="zh-CN"/>
          </a:p>
        </p:txBody>
      </p:sp>
      <p:sp>
        <p:nvSpPr>
          <p:cNvPr id="1048755" name="Text Box 5"/>
          <p:cNvSpPr txBox="1"/>
          <p:nvPr/>
        </p:nvSpPr>
        <p:spPr>
          <a:xfrm>
            <a:off x="41366" y="1327443"/>
            <a:ext cx="8839992" cy="599440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altLang="en-US" b="1" dirty="0" sz="2800" lang="zh-CN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按功能划分</a:t>
            </a:r>
            <a:endParaRPr altLang="en-US" b="1" dirty="0" sz="280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756" name="Text Box 5"/>
          <p:cNvSpPr txBox="1"/>
          <p:nvPr/>
        </p:nvSpPr>
        <p:spPr>
          <a:xfrm>
            <a:off x="133727" y="1849696"/>
            <a:ext cx="8839992" cy="4677242"/>
          </a:xfrm>
          <a:prstGeom prst="rect"/>
          <a:noFill/>
          <a:ln w="9525">
            <a:noFill/>
          </a:ln>
        </p:spPr>
        <p:txBody>
          <a:bodyPr anchor="t" wrap="square">
            <a:spAutoFit/>
          </a:bodyPr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——ALU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 CPU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芯片内寄存器与算逻部件之间互连的总线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单组数据线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单向、双向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多组数据线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，或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多种总线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）部件内总线</a:t>
            </a: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局部总线、片级总线</a:t>
            </a:r>
            <a:endParaRPr altLang="zh-CN" b="1" dirty="0" sz="2800" 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插件板内各芯片之间互连的总线。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分为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地址、数据、控制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altLang="zh-CN" b="1" dirty="0" sz="28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）系统总线</a:t>
            </a:r>
            <a:r>
              <a:rPr altLang="zh-CN" b="1" dirty="0" sz="2800" lang="en-US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altLang="en-US" b="1" dirty="0" sz="2800" lang="zh-CN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板级总线</a:t>
            </a:r>
            <a:endParaRPr altLang="zh-CN" b="1" dirty="0" sz="2800" 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  计算机系统内各功能部件之间，或各插件板之间互连</a:t>
            </a:r>
            <a:b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的总线。</a:t>
            </a:r>
            <a:r>
              <a:rPr altLang="zh-CN" b="1" dirty="0" sz="2800" lang="en-US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altLang="en-US" b="1" dirty="0" sz="2800" lang="zh-CN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地址、数据、控制线</a:t>
            </a:r>
            <a:r>
              <a:rPr altLang="en-US" b="1" dirty="0" sz="2800" lang="zh-CN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7"/>
                                        <p:tgtEl>
                                          <p:spTgt spid="1048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7"/>
                                        <p:tgtEl>
                                          <p:spTgt spid="1048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2"/>
                                        <p:tgtEl>
                                          <p:spTgt spid="1048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3" grpId="0" build="p"/>
      <p:bldP spid="1048755" grpId="0" build="p"/>
      <p:bldP spid="1048756" grpId="0" build="p"/>
    </p:bldLst>
  </p:timing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 主题​​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蓝色简介大气毕业答辩竞赛演讲PPT模板</dc:title>
  <dc:creator>Windows 用户</dc:creator>
  <cp:lastModifiedBy>wyd</cp:lastModifiedBy>
  <dcterms:created xsi:type="dcterms:W3CDTF">2018-07-21T10:36:00Z</dcterms:created>
  <dcterms:modified xsi:type="dcterms:W3CDTF">2020-10-30T08:54:56Z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