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8.xml" ContentType="application/vnd.openxmlformats-officedocument.presentationml.notesSlide+xml"/>
  <Override PartName="/ppt/tags/tag99.xml" ContentType="application/vnd.openxmlformats-officedocument.presentationml.tags+xml"/>
  <Override PartName="/ppt/notesSlides/notesSlide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0.xml" ContentType="application/vnd.openxmlformats-officedocument.presentationml.notesSlide+xml"/>
  <Override PartName="/ppt/tags/tag105.xml" ContentType="application/vnd.openxmlformats-officedocument.presentationml.tags+xml"/>
  <Override PartName="/ppt/notesSlides/notesSlide1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2.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3.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5.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6.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7.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8.xml" ContentType="application/vnd.openxmlformats-officedocument.presentationml.notesSlide+xml"/>
  <Override PartName="/ppt/tags/tag186.xml" ContentType="application/vnd.openxmlformats-officedocument.presentationml.tags+xml"/>
  <Override PartName="/ppt/notesSlides/notesSlide19.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730" r:id="rId2"/>
    <p:sldId id="721" r:id="rId3"/>
    <p:sldId id="722" r:id="rId4"/>
    <p:sldId id="719" r:id="rId5"/>
    <p:sldId id="724" r:id="rId6"/>
    <p:sldId id="729" r:id="rId7"/>
    <p:sldId id="731" r:id="rId8"/>
    <p:sldId id="732" r:id="rId9"/>
    <p:sldId id="733" r:id="rId10"/>
    <p:sldId id="734" r:id="rId11"/>
    <p:sldId id="735" r:id="rId12"/>
    <p:sldId id="736" r:id="rId13"/>
    <p:sldId id="737" r:id="rId14"/>
    <p:sldId id="738" r:id="rId15"/>
    <p:sldId id="739" r:id="rId16"/>
    <p:sldId id="740" r:id="rId17"/>
    <p:sldId id="742" r:id="rId18"/>
    <p:sldId id="741" r:id="rId19"/>
    <p:sldId id="743" r:id="rId20"/>
    <p:sldId id="744" r:id="rId21"/>
    <p:sldId id="745" r:id="rId22"/>
    <p:sldId id="746" r:id="rId23"/>
    <p:sldId id="747" r:id="rId24"/>
    <p:sldId id="748" r:id="rId25"/>
    <p:sldId id="749" r:id="rId26"/>
    <p:sldId id="750" r:id="rId27"/>
    <p:sldId id="751" r:id="rId28"/>
  </p:sldIdLst>
  <p:sldSz cx="9144000" cy="6858000" type="screen4x3"/>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83663" autoAdjust="0"/>
  </p:normalViewPr>
  <p:slideViewPr>
    <p:cSldViewPr snapToGrid="0" showGuides="1">
      <p:cViewPr varScale="1">
        <p:scale>
          <a:sx n="57" d="100"/>
          <a:sy n="57" d="100"/>
        </p:scale>
        <p:origin x="1560" y="2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5%AD%98%E5%82%A8%E5%99%A8"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baike.baidu.com/item/%E5%B9%B6%E8%A1%8C%E5%A4%84%E7%90%86" TargetMode="External"/><Relationship Id="rId4" Type="http://schemas.openxmlformats.org/officeDocument/2006/relationships/hyperlink" Target="https://baike.baidu.com/item/%E6%95%B0%E6%8D%A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BIU</a:t>
            </a:r>
            <a:r>
              <a:rPr kumimoji="1" lang="zh-CN" altLang="en-US" sz="12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 总线接口单元</a:t>
            </a:r>
            <a:endParaRPr kumimoji="1" lang="en-US" altLang="zh-CN" sz="12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320230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使用两个独立的</a:t>
            </a:r>
            <a:r>
              <a:rPr lang="zh-CN" altLang="en-US" b="0" i="0" u="none" strike="noStrike" dirty="0">
                <a:solidFill>
                  <a:srgbClr val="136EC2"/>
                </a:solidFill>
                <a:effectLst/>
                <a:latin typeface="arial" panose="020B0604020202020204" pitchFamily="34" charset="0"/>
                <a:hlinkClick r:id="rId3"/>
              </a:rPr>
              <a:t>存储器</a:t>
            </a:r>
            <a:r>
              <a:rPr lang="zh-CN" altLang="en-US" b="0" i="0" dirty="0">
                <a:solidFill>
                  <a:srgbClr val="333333"/>
                </a:solidFill>
                <a:effectLst/>
                <a:latin typeface="arial" panose="020B0604020202020204" pitchFamily="34" charset="0"/>
              </a:rPr>
              <a:t>模块，分别存储指令和</a:t>
            </a:r>
            <a:r>
              <a:rPr lang="zh-CN" altLang="en-US" b="0" i="0" u="none" strike="noStrike" dirty="0">
                <a:solidFill>
                  <a:srgbClr val="136EC2"/>
                </a:solidFill>
                <a:effectLst/>
                <a:latin typeface="arial" panose="020B0604020202020204" pitchFamily="34" charset="0"/>
                <a:hlinkClick r:id="rId4"/>
              </a:rPr>
              <a:t>数据</a:t>
            </a:r>
            <a:r>
              <a:rPr lang="zh-CN" altLang="en-US" b="0" i="0" dirty="0">
                <a:solidFill>
                  <a:srgbClr val="333333"/>
                </a:solidFill>
                <a:effectLst/>
                <a:latin typeface="arial" panose="020B0604020202020204" pitchFamily="34" charset="0"/>
              </a:rPr>
              <a:t>，每个存储模块都不允许指令和数据并存，以便实现</a:t>
            </a:r>
            <a:r>
              <a:rPr lang="zh-CN" altLang="en-US" b="0" i="0" u="none" strike="noStrike" dirty="0">
                <a:solidFill>
                  <a:srgbClr val="136EC2"/>
                </a:solidFill>
                <a:effectLst/>
                <a:latin typeface="arial" panose="020B0604020202020204" pitchFamily="34" charset="0"/>
                <a:hlinkClick r:id="rId5"/>
              </a:rPr>
              <a:t>并行处理</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18867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21515" y="-1"/>
            <a:ext cx="9187295" cy="6909474"/>
            <a:chOff x="-21515" y="-1"/>
            <a:chExt cx="9187295" cy="690947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8" name="矩形 7"/>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grpSp>
        <p:nvGrpSpPr>
          <p:cNvPr id="5" name="组合 4"/>
          <p:cNvGrpSpPr/>
          <p:nvPr userDrawn="1"/>
        </p:nvGrpSpPr>
        <p:grpSpPr>
          <a:xfrm>
            <a:off x="-21515" y="-1"/>
            <a:ext cx="9187295" cy="6909474"/>
            <a:chOff x="-21515" y="-1"/>
            <a:chExt cx="9187295" cy="690947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7" name="矩形 6"/>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Date Placeholder 1"/>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96EBFAE-048D-461D-9F94-1EF1CAFC2409}" type="datetimeFigureOut">
              <a:rPr lang="zh-CN" altLang="en-US" smtClean="0"/>
              <a:t>2020/11/8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t>2020/11/8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6.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s/_rels/slide12.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notesSlide" Target="../notesSlides/notesSlide6.xml"/><Relationship Id="rId5" Type="http://schemas.openxmlformats.org/officeDocument/2006/relationships/tags" Target="../tags/tag48.xml"/><Relationship Id="rId10" Type="http://schemas.openxmlformats.org/officeDocument/2006/relationships/slideLayout" Target="../slideLayouts/slideLayout6.xml"/><Relationship Id="rId4" Type="http://schemas.openxmlformats.org/officeDocument/2006/relationships/tags" Target="../tags/tag47.xml"/><Relationship Id="rId9" Type="http://schemas.openxmlformats.org/officeDocument/2006/relationships/tags" Target="../tags/tag52.xml"/></Relationships>
</file>

<file path=ppt/slides/_rels/slide13.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oleObject" Target="../embeddings/oleObject1.bin"/><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6.png"/><Relationship Id="rId2" Type="http://schemas.openxmlformats.org/officeDocument/2006/relationships/tags" Target="../tags/tag53.xml"/><Relationship Id="rId1" Type="http://schemas.openxmlformats.org/officeDocument/2006/relationships/vmlDrawing" Target="../drawings/vmlDrawing1.vml"/><Relationship Id="rId6" Type="http://schemas.openxmlformats.org/officeDocument/2006/relationships/tags" Target="../tags/tag57.xml"/><Relationship Id="rId11" Type="http://schemas.openxmlformats.org/officeDocument/2006/relationships/slideLayout" Target="../slideLayouts/slideLayout6.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image" Target="../media/image6.png"/><Relationship Id="rId3" Type="http://schemas.openxmlformats.org/officeDocument/2006/relationships/tags" Target="../tags/tag63.xml"/><Relationship Id="rId21" Type="http://schemas.openxmlformats.org/officeDocument/2006/relationships/tags" Target="../tags/tag81.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notesSlide" Target="../notesSlides/notesSlide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tags" Target="../tags/tag80.xml"/><Relationship Id="rId1" Type="http://schemas.openxmlformats.org/officeDocument/2006/relationships/vmlDrawing" Target="../drawings/vmlDrawing2.v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slideLayout" Target="../slideLayouts/slideLayout6.xml"/><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image" Target="../media/image8.wmf"/><Relationship Id="rId10" Type="http://schemas.openxmlformats.org/officeDocument/2006/relationships/tags" Target="../tags/tag70.xml"/><Relationship Id="rId19" Type="http://schemas.openxmlformats.org/officeDocument/2006/relationships/tags" Target="../tags/tag79.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tags" Target="../tags/tag82.xml"/><Relationship Id="rId27"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image" Target="../media/image6.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notesSlide" Target="../notesSlides/notesSlide8.xml"/><Relationship Id="rId2" Type="http://schemas.openxmlformats.org/officeDocument/2006/relationships/tags" Target="../tags/tag85.xml"/><Relationship Id="rId16" Type="http://schemas.openxmlformats.org/officeDocument/2006/relationships/slideLayout" Target="../slideLayouts/slideLayout6.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tags" Target="../tags/tag9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02.xml"/><Relationship Id="rId7" Type="http://schemas.openxmlformats.org/officeDocument/2006/relationships/notesSlide" Target="../notesSlides/notesSlide10.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6.xml"/><Relationship Id="rId5" Type="http://schemas.openxmlformats.org/officeDocument/2006/relationships/tags" Target="../tags/tag104.xml"/><Relationship Id="rId4" Type="http://schemas.openxmlformats.org/officeDocument/2006/relationships/tags" Target="../tags/tag10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5.xml"/><Relationship Id="rId5" Type="http://schemas.openxmlformats.org/officeDocument/2006/relationships/image" Target="../media/image6.png"/><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slideLayout" Target="../slideLayouts/slideLayout6.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 Type="http://schemas.openxmlformats.org/officeDocument/2006/relationships/tags" Target="../tags/tag107.xml"/><Relationship Id="rId16" Type="http://schemas.openxmlformats.org/officeDocument/2006/relationships/tags" Target="../tags/tag121.xml"/><Relationship Id="rId20" Type="http://schemas.openxmlformats.org/officeDocument/2006/relationships/image" Target="../media/image6.png"/><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tags" Target="../tags/tag120.xml"/><Relationship Id="rId10" Type="http://schemas.openxmlformats.org/officeDocument/2006/relationships/tags" Target="../tags/tag115.xml"/><Relationship Id="rId19" Type="http://schemas.openxmlformats.org/officeDocument/2006/relationships/notesSlide" Target="../notesSlides/notesSlide12.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21" Type="http://schemas.openxmlformats.org/officeDocument/2006/relationships/image" Target="../media/image5.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4.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slideLayout" Target="../slideLayouts/slideLayout6.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image" Target="../media/image6.png"/><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tags" Target="../tags/tag137.xml"/><Relationship Id="rId10" Type="http://schemas.openxmlformats.org/officeDocument/2006/relationships/tags" Target="../tags/tag132.xml"/><Relationship Id="rId19" Type="http://schemas.openxmlformats.org/officeDocument/2006/relationships/notesSlide" Target="../notesSlides/notesSlide13.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2.xml"/><Relationship Id="rId7" Type="http://schemas.openxmlformats.org/officeDocument/2006/relationships/notesSlide" Target="../notesSlides/notesSlide14.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slideLayout" Target="../slideLayouts/slideLayout6.xml"/><Relationship Id="rId5" Type="http://schemas.openxmlformats.org/officeDocument/2006/relationships/tags" Target="../tags/tag144.xml"/><Relationship Id="rId4" Type="http://schemas.openxmlformats.org/officeDocument/2006/relationships/tags" Target="../tags/tag143.xml"/></Relationships>
</file>

<file path=ppt/slides/_rels/slide22.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image" Target="../media/image6.png"/><Relationship Id="rId2" Type="http://schemas.openxmlformats.org/officeDocument/2006/relationships/tags" Target="../tags/tag146.xml"/><Relationship Id="rId16" Type="http://schemas.openxmlformats.org/officeDocument/2006/relationships/notesSlide" Target="../notesSlides/notesSlide15.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slideLayout" Target="../slideLayouts/slideLayout6.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s>
</file>

<file path=ppt/slides/_rels/slide23.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image" Target="../media/image6.png"/><Relationship Id="rId5" Type="http://schemas.openxmlformats.org/officeDocument/2006/relationships/tags" Target="../tags/tag163.xml"/><Relationship Id="rId10" Type="http://schemas.openxmlformats.org/officeDocument/2006/relationships/notesSlide" Target="../notesSlides/notesSlide16.xml"/><Relationship Id="rId4" Type="http://schemas.openxmlformats.org/officeDocument/2006/relationships/tags" Target="../tags/tag162.xml"/><Relationship Id="rId9"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image" Target="../media/image6.png"/><Relationship Id="rId2" Type="http://schemas.openxmlformats.org/officeDocument/2006/relationships/tags" Target="../tags/tag168.xml"/><Relationship Id="rId16" Type="http://schemas.openxmlformats.org/officeDocument/2006/relationships/notesSlide" Target="../notesSlides/notesSlide17.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5" Type="http://schemas.openxmlformats.org/officeDocument/2006/relationships/slideLayout" Target="../slideLayouts/slideLayout6.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83.xml"/><Relationship Id="rId7" Type="http://schemas.openxmlformats.org/officeDocument/2006/relationships/notesSlide" Target="../notesSlides/notesSlide18.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6.xml"/><Relationship Id="rId5" Type="http://schemas.openxmlformats.org/officeDocument/2006/relationships/tags" Target="../tags/tag185.xml"/><Relationship Id="rId4" Type="http://schemas.openxmlformats.org/officeDocument/2006/relationships/tags" Target="../tags/tag18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8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89.xml"/><Relationship Id="rId7" Type="http://schemas.openxmlformats.org/officeDocument/2006/relationships/slideLayout" Target="../slideLayouts/slideLayout6.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5.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4.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notesSlide" Target="../notesSlides/notesSlide2.xml"/><Relationship Id="rId5" Type="http://schemas.openxmlformats.org/officeDocument/2006/relationships/tags" Target="../tags/tag23.xml"/><Relationship Id="rId10"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0.xml"/><Relationship Id="rId7" Type="http://schemas.openxmlformats.org/officeDocument/2006/relationships/notesSlide" Target="../notesSlides/notesSlide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6.xml"/><Relationship Id="rId5" Type="http://schemas.openxmlformats.org/officeDocument/2006/relationships/tags" Target="../tags/tag32.xml"/><Relationship Id="rId4" Type="http://schemas.openxmlformats.org/officeDocument/2006/relationships/tags" Target="../tags/tag3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0" y="3196018"/>
            <a:ext cx="9143999" cy="646331"/>
          </a:xfrm>
          <a:prstGeom prst="rect">
            <a:avLst/>
          </a:prstGeom>
          <a:noFill/>
        </p:spPr>
        <p:txBody>
          <a:bodyPr wrap="square" rtlCol="0">
            <a:spAutoFit/>
          </a:bodyPr>
          <a:lstStyle/>
          <a:p>
            <a:pPr algn="ctr" defTabSz="685800">
              <a:defRPr/>
            </a:pPr>
            <a:r>
              <a:rPr lang="zh-CN" altLang="en-US" sz="3600" b="1" dirty="0">
                <a:solidFill>
                  <a:srgbClr val="004578"/>
                </a:solidFill>
                <a:latin typeface="华文行楷" panose="02010800040101010101" pitchFamily="2" charset="-122"/>
                <a:ea typeface="华文行楷" panose="02010800040101010101" pitchFamily="2" charset="-122"/>
              </a:rPr>
              <a:t>汇编语言与微机接口技术</a:t>
            </a:r>
          </a:p>
        </p:txBody>
      </p:sp>
      <p:cxnSp>
        <p:nvCxnSpPr>
          <p:cNvPr id="6" name="直接连接符 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93131" y="4121256"/>
            <a:ext cx="4579144" cy="46166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latin typeface="华文楷体" panose="02010600040101010101" pitchFamily="2" charset="-122"/>
                <a:ea typeface="华文楷体" panose="02010600040101010101" pitchFamily="2" charset="-122"/>
              </a:rPr>
              <a:t>第</a:t>
            </a:r>
            <a:r>
              <a:rPr lang="en-US" altLang="zh-CN" sz="2400" b="1" dirty="0">
                <a:solidFill>
                  <a:srgbClr val="004578"/>
                </a:solidFill>
                <a:latin typeface="华文楷体" panose="02010600040101010101" pitchFamily="2" charset="-122"/>
                <a:ea typeface="华文楷体" panose="02010600040101010101" pitchFamily="2" charset="-122"/>
              </a:rPr>
              <a:t>1</a:t>
            </a:r>
            <a:r>
              <a:rPr lang="zh-CN" altLang="en-US" sz="2400" b="1" dirty="0">
                <a:solidFill>
                  <a:srgbClr val="004578"/>
                </a:solidFill>
                <a:latin typeface="华文楷体" panose="02010600040101010101" pitchFamily="2" charset="-122"/>
                <a:ea typeface="华文楷体" panose="02010600040101010101" pitchFamily="2" charset="-122"/>
              </a:rPr>
              <a:t>章 微型计算机基础概论</a:t>
            </a:r>
            <a:endParaRPr lang="en-US" altLang="zh-CN" sz="2400" b="1" dirty="0">
              <a:solidFill>
                <a:srgbClr val="004578"/>
              </a:solidFill>
              <a:latin typeface="华文楷体" panose="02010600040101010101" pitchFamily="2" charset="-122"/>
              <a:ea typeface="华文楷体" panose="02010600040101010101" pitchFamily="2" charset="-122"/>
            </a:endParaRPr>
          </a:p>
        </p:txBody>
      </p:sp>
      <p:cxnSp>
        <p:nvCxnSpPr>
          <p:cNvPr id="8" name="直接连接符 7"/>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2" y="6465052"/>
            <a:ext cx="1771650" cy="300082"/>
          </a:xfrm>
          <a:prstGeom prst="rect">
            <a:avLst/>
          </a:prstGeom>
          <a:noFill/>
        </p:spPr>
        <p:txBody>
          <a:bodyPr wrap="square" rtlCol="0">
            <a:spAutoFit/>
          </a:bodyPr>
          <a:lstStyle/>
          <a:p>
            <a:pPr defTabSz="685800">
              <a:defRPr/>
            </a:pPr>
            <a:r>
              <a:rPr lang="en-US" altLang="zh-CN" sz="1350" b="1" dirty="0">
                <a:solidFill>
                  <a:prstClr val="black"/>
                </a:solidFill>
                <a:latin typeface="楷体" panose="02010609060101010101" pitchFamily="49" charset="-122"/>
                <a:ea typeface="楷体" panose="02010609060101010101" pitchFamily="49" charset="-122"/>
              </a:rPr>
              <a:t>2020</a:t>
            </a:r>
            <a:r>
              <a:rPr lang="zh-CN" altLang="en-US" sz="1350" b="1" dirty="0">
                <a:solidFill>
                  <a:prstClr val="black"/>
                </a:solidFill>
                <a:latin typeface="楷体" panose="02010609060101010101" pitchFamily="49" charset="-122"/>
                <a:ea typeface="楷体" panose="02010609060101010101" pitchFamily="49" charset="-122"/>
              </a:rPr>
              <a:t>年</a:t>
            </a:r>
            <a:r>
              <a:rPr lang="en-US" altLang="zh-CN" sz="1350" b="1" dirty="0">
                <a:solidFill>
                  <a:prstClr val="black"/>
                </a:solidFill>
                <a:latin typeface="楷体" panose="02010609060101010101" pitchFamily="49" charset="-122"/>
                <a:ea typeface="楷体" panose="02010609060101010101" pitchFamily="49" charset="-122"/>
              </a:rPr>
              <a:t>5</a:t>
            </a:r>
            <a:r>
              <a:rPr lang="zh-CN" altLang="en-US" sz="1350" b="1" dirty="0">
                <a:solidFill>
                  <a:prstClr val="black"/>
                </a:solidFill>
                <a:latin typeface="楷体" panose="02010609060101010101" pitchFamily="49" charset="-122"/>
                <a:ea typeface="楷体" panose="02010609060101010101" pitchFamily="49" charset="-122"/>
              </a:rPr>
              <a:t>月</a:t>
            </a:r>
            <a:r>
              <a:rPr lang="en-US" altLang="zh-CN" sz="1350" b="1" dirty="0">
                <a:solidFill>
                  <a:prstClr val="black"/>
                </a:solidFill>
                <a:latin typeface="楷体" panose="02010609060101010101" pitchFamily="49" charset="-122"/>
                <a:ea typeface="楷体" panose="02010609060101010101" pitchFamily="49" charset="-122"/>
              </a:rPr>
              <a:t>11</a:t>
            </a:r>
            <a:r>
              <a:rPr lang="zh-CN" altLang="en-US" sz="1350" b="1" dirty="0">
                <a:solidFill>
                  <a:prstClr val="black"/>
                </a:solidFill>
                <a:latin typeface="楷体" panose="02010609060101010101" pitchFamily="49" charset="-122"/>
                <a:ea typeface="楷体" panose="02010609060101010101" pitchFamily="49" charset="-122"/>
              </a:rPr>
              <a:t>日</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1"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2015" y="1595436"/>
            <a:ext cx="9253349" cy="1028700"/>
            <a:chOff x="152015" y="1595436"/>
            <a:chExt cx="9253349" cy="1028700"/>
          </a:xfrm>
        </p:grpSpPr>
        <p:sp>
          <p:nvSpPr>
            <p:cNvPr id="109" name="Freeform 362"/>
            <p:cNvSpPr/>
            <p:nvPr/>
          </p:nvSpPr>
          <p:spPr bwMode="auto">
            <a:xfrm>
              <a:off x="473822" y="1595436"/>
              <a:ext cx="7845425" cy="1028700"/>
            </a:xfrm>
            <a:custGeom>
              <a:avLst/>
              <a:gdLst>
                <a:gd name="T0" fmla="*/ 2472 w 2472"/>
                <a:gd name="T1" fmla="*/ 279 h 324"/>
                <a:gd name="T2" fmla="*/ 2472 w 2472"/>
                <a:gd name="T3" fmla="*/ 46 h 324"/>
                <a:gd name="T4" fmla="*/ 2427 w 2472"/>
                <a:gd name="T5" fmla="*/ 0 h 324"/>
                <a:gd name="T6" fmla="*/ 1508 w 2472"/>
                <a:gd name="T7" fmla="*/ 0 h 324"/>
                <a:gd name="T8" fmla="*/ 1236 w 2472"/>
                <a:gd name="T9" fmla="*/ 116 h 324"/>
                <a:gd name="T10" fmla="*/ 964 w 2472"/>
                <a:gd name="T11" fmla="*/ 0 h 324"/>
                <a:gd name="T12" fmla="*/ 45 w 2472"/>
                <a:gd name="T13" fmla="*/ 0 h 324"/>
                <a:gd name="T14" fmla="*/ 0 w 2472"/>
                <a:gd name="T15" fmla="*/ 46 h 324"/>
                <a:gd name="T16" fmla="*/ 0 w 2472"/>
                <a:gd name="T17" fmla="*/ 279 h 324"/>
                <a:gd name="T18" fmla="*/ 45 w 2472"/>
                <a:gd name="T19" fmla="*/ 324 h 324"/>
                <a:gd name="T20" fmla="*/ 2427 w 2472"/>
                <a:gd name="T21" fmla="*/ 324 h 324"/>
                <a:gd name="T22" fmla="*/ 2472 w 2472"/>
                <a:gd name="T23" fmla="*/ 27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2" h="324">
                  <a:moveTo>
                    <a:pt x="2472" y="279"/>
                  </a:moveTo>
                  <a:cubicBezTo>
                    <a:pt x="2472" y="46"/>
                    <a:pt x="2472" y="46"/>
                    <a:pt x="2472" y="46"/>
                  </a:cubicBezTo>
                  <a:cubicBezTo>
                    <a:pt x="2472" y="20"/>
                    <a:pt x="2452" y="0"/>
                    <a:pt x="2427" y="0"/>
                  </a:cubicBezTo>
                  <a:cubicBezTo>
                    <a:pt x="1508" y="0"/>
                    <a:pt x="1508" y="0"/>
                    <a:pt x="1508" y="0"/>
                  </a:cubicBezTo>
                  <a:cubicBezTo>
                    <a:pt x="1236" y="116"/>
                    <a:pt x="1236" y="116"/>
                    <a:pt x="1236" y="116"/>
                  </a:cubicBezTo>
                  <a:cubicBezTo>
                    <a:pt x="964" y="0"/>
                    <a:pt x="964" y="0"/>
                    <a:pt x="964" y="0"/>
                  </a:cubicBezTo>
                  <a:cubicBezTo>
                    <a:pt x="45" y="0"/>
                    <a:pt x="45" y="0"/>
                    <a:pt x="45" y="0"/>
                  </a:cubicBezTo>
                  <a:cubicBezTo>
                    <a:pt x="20" y="0"/>
                    <a:pt x="0" y="20"/>
                    <a:pt x="0" y="46"/>
                  </a:cubicBezTo>
                  <a:cubicBezTo>
                    <a:pt x="0" y="279"/>
                    <a:pt x="0" y="279"/>
                    <a:pt x="0" y="279"/>
                  </a:cubicBezTo>
                  <a:cubicBezTo>
                    <a:pt x="0" y="304"/>
                    <a:pt x="20" y="324"/>
                    <a:pt x="45" y="324"/>
                  </a:cubicBezTo>
                  <a:cubicBezTo>
                    <a:pt x="2427" y="324"/>
                    <a:pt x="2427" y="324"/>
                    <a:pt x="2427" y="324"/>
                  </a:cubicBezTo>
                  <a:cubicBezTo>
                    <a:pt x="2452" y="324"/>
                    <a:pt x="2472" y="304"/>
                    <a:pt x="2472" y="279"/>
                  </a:cubicBezTo>
                  <a:close/>
                </a:path>
              </a:pathLst>
            </a:custGeom>
            <a:solidFill>
              <a:srgbClr val="FFFFFF"/>
            </a:solidFill>
            <a:ln>
              <a:solidFill>
                <a:srgbClr val="5A6783"/>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3" name="矩形 2"/>
            <p:cNvSpPr/>
            <p:nvPr/>
          </p:nvSpPr>
          <p:spPr>
            <a:xfrm>
              <a:off x="152015" y="1861868"/>
              <a:ext cx="3108543" cy="466281"/>
            </a:xfrm>
            <a:prstGeom prst="rect">
              <a:avLst/>
            </a:prstGeom>
          </p:spPr>
          <p:txBody>
            <a:bodyPr wrap="none">
              <a:spAutoFit/>
            </a:bodyPr>
            <a:lstStyle/>
            <a:p>
              <a:pPr lvl="1" defTabSz="914400" fontAlgn="base">
                <a:lnSpc>
                  <a:spcPct val="110000"/>
                </a:lnSpc>
                <a:spcBef>
                  <a:spcPct val="20000"/>
                </a:spcBef>
                <a:spcAft>
                  <a:spcPct val="5000"/>
                </a:spcAft>
                <a:buClr>
                  <a:srgbClr val="FF0000"/>
                </a:buClr>
                <a:buSzPct val="55000"/>
                <a:defRPr/>
              </a:pPr>
              <a:r>
                <a:rPr lang="zh-CN" altLang="en-US" sz="2400" b="1" kern="0" dirty="0">
                  <a:solidFill>
                    <a:srgbClr val="000000"/>
                  </a:solidFill>
                  <a:latin typeface="楷体" panose="02010609060101010101" pitchFamily="49" charset="-122"/>
                  <a:ea typeface="楷体" panose="02010609060101010101" pitchFamily="49" charset="-122"/>
                </a:rPr>
                <a:t>存储程序工作方式</a:t>
              </a:r>
              <a:endParaRPr lang="en-US" altLang="zh-CN" sz="2400" b="1" kern="0" dirty="0">
                <a:solidFill>
                  <a:srgbClr val="000000"/>
                </a:solidFill>
                <a:latin typeface="楷体" panose="02010609060101010101" pitchFamily="49" charset="-122"/>
                <a:ea typeface="楷体" panose="02010609060101010101" pitchFamily="49" charset="-122"/>
              </a:endParaRPr>
            </a:p>
          </p:txBody>
        </p:sp>
        <p:sp>
          <p:nvSpPr>
            <p:cNvPr id="4" name="矩形 3"/>
            <p:cNvSpPr/>
            <p:nvPr/>
          </p:nvSpPr>
          <p:spPr>
            <a:xfrm>
              <a:off x="5644398" y="1673867"/>
              <a:ext cx="3760966" cy="947567"/>
            </a:xfrm>
            <a:prstGeom prst="rect">
              <a:avLst/>
            </a:prstGeom>
          </p:spPr>
          <p:txBody>
            <a:bodyPr wrap="square">
              <a:spAutoFit/>
            </a:bodyPr>
            <a:lstStyle/>
            <a:p>
              <a:pPr marL="171450" lvl="1" defTabSz="914400" fontAlgn="base">
                <a:lnSpc>
                  <a:spcPct val="110000"/>
                </a:lnSpc>
                <a:spcBef>
                  <a:spcPct val="20000"/>
                </a:spcBef>
                <a:spcAft>
                  <a:spcPct val="5000"/>
                </a:spcAft>
                <a:buClr>
                  <a:srgbClr val="FF0000"/>
                </a:buClr>
                <a:buSzPct val="55000"/>
                <a:defRPr/>
              </a:pPr>
              <a:r>
                <a:rPr lang="zh-CN" altLang="en-US" sz="2400" b="1" kern="0" dirty="0">
                  <a:solidFill>
                    <a:srgbClr val="000000"/>
                  </a:solidFill>
                  <a:latin typeface="楷体" panose="02010609060101010101" pitchFamily="49" charset="-122"/>
                  <a:ea typeface="楷体" panose="02010609060101010101" pitchFamily="49" charset="-122"/>
                </a:rPr>
                <a:t>运算器为核心的</a:t>
              </a:r>
              <a:endParaRPr lang="en-US" altLang="zh-CN" sz="2400" b="1" kern="0" dirty="0">
                <a:solidFill>
                  <a:srgbClr val="000000"/>
                </a:solidFill>
                <a:latin typeface="楷体" panose="02010609060101010101" pitchFamily="49" charset="-122"/>
                <a:ea typeface="楷体" panose="02010609060101010101" pitchFamily="49" charset="-122"/>
              </a:endParaRPr>
            </a:p>
            <a:p>
              <a:pPr marL="171450" lvl="1" defTabSz="914400" fontAlgn="base">
                <a:lnSpc>
                  <a:spcPct val="110000"/>
                </a:lnSpc>
                <a:spcBef>
                  <a:spcPct val="20000"/>
                </a:spcBef>
                <a:spcAft>
                  <a:spcPct val="5000"/>
                </a:spcAft>
                <a:buClr>
                  <a:srgbClr val="FF0000"/>
                </a:buClr>
                <a:buSzPct val="55000"/>
                <a:defRPr/>
              </a:pPr>
              <a:r>
                <a:rPr lang="zh-CN" altLang="en-US" sz="2400" b="1" kern="0" dirty="0">
                  <a:solidFill>
                    <a:srgbClr val="000000"/>
                  </a:solidFill>
                  <a:latin typeface="楷体" panose="02010609060101010101" pitchFamily="49" charset="-122"/>
                  <a:ea typeface="楷体" panose="02010609060101010101" pitchFamily="49" charset="-122"/>
                </a:rPr>
                <a:t>结构特点</a:t>
              </a:r>
            </a:p>
          </p:txBody>
        </p:sp>
      </p:grpSp>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2890535"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冯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诺依曼计算机</a:t>
            </a:r>
          </a:p>
        </p:txBody>
      </p:sp>
      <p:sp>
        <p:nvSpPr>
          <p:cNvPr id="85" name="Rectangle 2"/>
          <p:cNvSpPr>
            <a:spLocks noChangeArrowheads="1"/>
          </p:cNvSpPr>
          <p:nvPr/>
        </p:nvSpPr>
        <p:spPr bwMode="auto">
          <a:xfrm>
            <a:off x="3504194" y="4593641"/>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86" name="Rectangle 4"/>
          <p:cNvSpPr txBox="1">
            <a:spLocks noChangeArrowheads="1"/>
          </p:cNvSpPr>
          <p:nvPr/>
        </p:nvSpPr>
        <p:spPr bwMode="auto">
          <a:xfrm>
            <a:off x="3888369" y="4738104"/>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algn="ctr" defTabSz="914400" eaLnBrk="1" hangingPunct="1">
              <a:buClr>
                <a:srgbClr val="3333CC"/>
              </a:buClr>
              <a:buFont typeface="Wingdings" panose="05000000000000000000" pitchFamily="2" charset="2"/>
              <a:buNone/>
            </a:pPr>
            <a:r>
              <a:rPr lang="zh-CN" altLang="en-US" sz="2400" kern="0">
                <a:solidFill>
                  <a:srgbClr val="FFFFFF"/>
                </a:solidFill>
                <a:latin typeface="Tahoma" panose="020B0604030504040204"/>
                <a:ea typeface="楷体_GB2312"/>
              </a:rPr>
              <a:t>运算器</a:t>
            </a:r>
          </a:p>
        </p:txBody>
      </p:sp>
      <p:sp>
        <p:nvSpPr>
          <p:cNvPr id="87" name="Rectangle 5"/>
          <p:cNvSpPr>
            <a:spLocks noChangeArrowheads="1"/>
          </p:cNvSpPr>
          <p:nvPr/>
        </p:nvSpPr>
        <p:spPr bwMode="auto">
          <a:xfrm>
            <a:off x="3502607" y="3249029"/>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88" name="Rectangle 6"/>
          <p:cNvSpPr>
            <a:spLocks noChangeArrowheads="1"/>
          </p:cNvSpPr>
          <p:nvPr/>
        </p:nvSpPr>
        <p:spPr bwMode="auto">
          <a:xfrm>
            <a:off x="3877257" y="3364916"/>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存储器</a:t>
            </a:r>
          </a:p>
        </p:txBody>
      </p:sp>
      <p:sp>
        <p:nvSpPr>
          <p:cNvPr id="89" name="Rectangle 7"/>
          <p:cNvSpPr>
            <a:spLocks noChangeArrowheads="1"/>
          </p:cNvSpPr>
          <p:nvPr/>
        </p:nvSpPr>
        <p:spPr bwMode="auto">
          <a:xfrm>
            <a:off x="3502607" y="5992229"/>
            <a:ext cx="19050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0" name="Rectangle 8"/>
          <p:cNvSpPr>
            <a:spLocks noChangeArrowheads="1"/>
          </p:cNvSpPr>
          <p:nvPr/>
        </p:nvSpPr>
        <p:spPr bwMode="auto">
          <a:xfrm>
            <a:off x="3888369" y="6143041"/>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控制器</a:t>
            </a:r>
          </a:p>
        </p:txBody>
      </p:sp>
      <p:sp>
        <p:nvSpPr>
          <p:cNvPr id="91" name="Rectangle 9"/>
          <p:cNvSpPr>
            <a:spLocks noChangeArrowheads="1"/>
          </p:cNvSpPr>
          <p:nvPr/>
        </p:nvSpPr>
        <p:spPr bwMode="auto">
          <a:xfrm>
            <a:off x="988007" y="4620629"/>
            <a:ext cx="17526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2" name="Rectangle 10"/>
          <p:cNvSpPr>
            <a:spLocks noChangeArrowheads="1"/>
          </p:cNvSpPr>
          <p:nvPr/>
        </p:nvSpPr>
        <p:spPr bwMode="auto">
          <a:xfrm>
            <a:off x="1146757" y="4736516"/>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输入设备</a:t>
            </a:r>
          </a:p>
        </p:txBody>
      </p:sp>
      <p:sp>
        <p:nvSpPr>
          <p:cNvPr id="93" name="Rectangle 11"/>
          <p:cNvSpPr>
            <a:spLocks noChangeArrowheads="1"/>
          </p:cNvSpPr>
          <p:nvPr/>
        </p:nvSpPr>
        <p:spPr bwMode="auto">
          <a:xfrm>
            <a:off x="6169607" y="4620629"/>
            <a:ext cx="1752600" cy="762000"/>
          </a:xfrm>
          <a:prstGeom prst="rect">
            <a:avLst/>
          </a:prstGeom>
          <a:solidFill>
            <a:srgbClr val="339966"/>
          </a:solidFill>
          <a:ln w="12700" cap="sq">
            <a:solidFill>
              <a:srgbClr val="339966"/>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4" name="Rectangle 12"/>
          <p:cNvSpPr>
            <a:spLocks noChangeArrowheads="1"/>
          </p:cNvSpPr>
          <p:nvPr/>
        </p:nvSpPr>
        <p:spPr bwMode="auto">
          <a:xfrm>
            <a:off x="6337882" y="473810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fontAlgn="base">
              <a:lnSpc>
                <a:spcPct val="100000"/>
              </a:lnSpc>
              <a:spcAft>
                <a:spcPct val="0"/>
              </a:spcAft>
              <a:buClr>
                <a:srgbClr val="FFCF01"/>
              </a:buClr>
              <a:buSzPct val="80000"/>
              <a:buFont typeface="Wingdings" panose="05000000000000000000" pitchFamily="2" charset="2"/>
              <a:buNone/>
            </a:pPr>
            <a:r>
              <a:rPr kumimoji="1" lang="zh-CN" altLang="en-US" sz="2400">
                <a:solidFill>
                  <a:srgbClr val="000000"/>
                </a:solidFill>
                <a:latin typeface="Arial" panose="020B0604020202020204" pitchFamily="34" charset="0"/>
                <a:ea typeface="宋体" panose="02010600030101010101" pitchFamily="2" charset="-122"/>
              </a:rPr>
              <a:t>输出设备</a:t>
            </a:r>
          </a:p>
        </p:txBody>
      </p:sp>
      <p:sp>
        <p:nvSpPr>
          <p:cNvPr id="95" name="AutoShape 13"/>
          <p:cNvSpPr>
            <a:spLocks noChangeArrowheads="1"/>
          </p:cNvSpPr>
          <p:nvPr/>
        </p:nvSpPr>
        <p:spPr bwMode="auto">
          <a:xfrm>
            <a:off x="2740607" y="4925429"/>
            <a:ext cx="762000" cy="152400"/>
          </a:xfrm>
          <a:prstGeom prst="rightArrow">
            <a:avLst>
              <a:gd name="adj1" fmla="val 50000"/>
              <a:gd name="adj2" fmla="val 125000"/>
            </a:avLst>
          </a:prstGeom>
          <a:solidFill>
            <a:srgbClr val="FF6600"/>
          </a:solidFill>
          <a:ln w="12700" cap="sq">
            <a:solidFill>
              <a:srgbClr val="FF6600"/>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6" name="AutoShape 14"/>
          <p:cNvSpPr>
            <a:spLocks noChangeArrowheads="1"/>
          </p:cNvSpPr>
          <p:nvPr/>
        </p:nvSpPr>
        <p:spPr bwMode="auto">
          <a:xfrm>
            <a:off x="5407607" y="4925429"/>
            <a:ext cx="762000" cy="152400"/>
          </a:xfrm>
          <a:prstGeom prst="rightArrow">
            <a:avLst>
              <a:gd name="adj1" fmla="val 50000"/>
              <a:gd name="adj2" fmla="val 125000"/>
            </a:avLst>
          </a:prstGeom>
          <a:solidFill>
            <a:srgbClr val="FF6600"/>
          </a:solidFill>
          <a:ln w="12700" cap="sq">
            <a:solidFill>
              <a:srgbClr val="FF6600"/>
            </a:solidFill>
            <a:miter lim="800000"/>
            <a:headEnd type="none" w="sm" len="sm"/>
            <a:tailEnd type="none" w="sm" len="sm"/>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7" name="AutoShape 15"/>
          <p:cNvSpPr>
            <a:spLocks noChangeArrowheads="1"/>
          </p:cNvSpPr>
          <p:nvPr/>
        </p:nvSpPr>
        <p:spPr bwMode="auto">
          <a:xfrm>
            <a:off x="4340807" y="4011029"/>
            <a:ext cx="228600" cy="609600"/>
          </a:xfrm>
          <a:prstGeom prst="upDownArrow">
            <a:avLst>
              <a:gd name="adj1" fmla="val 50000"/>
              <a:gd name="adj2" fmla="val 53333"/>
            </a:avLst>
          </a:prstGeom>
          <a:solidFill>
            <a:srgbClr val="FF6600"/>
          </a:solidFill>
          <a:ln w="12700" cap="sq">
            <a:solidFill>
              <a:srgbClr val="FF6600"/>
            </a:solidFill>
            <a:miter lim="800000"/>
            <a:headEnd type="none" w="sm" len="sm"/>
            <a:tailEnd type="none" w="sm" len="sm"/>
          </a:ln>
        </p:spPr>
        <p:txBody>
          <a:bodyPr vert="eaVert"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sp>
        <p:nvSpPr>
          <p:cNvPr id="98" name="AutoShape 16"/>
          <p:cNvSpPr>
            <a:spLocks noChangeArrowheads="1"/>
          </p:cNvSpPr>
          <p:nvPr/>
        </p:nvSpPr>
        <p:spPr bwMode="auto">
          <a:xfrm>
            <a:off x="4340807" y="5382629"/>
            <a:ext cx="228600" cy="609600"/>
          </a:xfrm>
          <a:prstGeom prst="upDownArrow">
            <a:avLst>
              <a:gd name="adj1" fmla="val 50000"/>
              <a:gd name="adj2" fmla="val 53333"/>
            </a:avLst>
          </a:prstGeom>
          <a:solidFill>
            <a:srgbClr val="FF6600"/>
          </a:solidFill>
          <a:ln w="12700" cap="sq">
            <a:solidFill>
              <a:srgbClr val="FF6600"/>
            </a:solidFill>
            <a:miter lim="800000"/>
            <a:headEnd type="none" w="sm" len="sm"/>
            <a:tailEnd type="none" w="sm" len="sm"/>
          </a:ln>
        </p:spPr>
        <p:txBody>
          <a:bodyPr vert="eaVert"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0"/>
              </a:spcBef>
              <a:spcAft>
                <a:spcPct val="0"/>
              </a:spcAft>
              <a:buClrTx/>
              <a:buSzTx/>
              <a:buFontTx/>
              <a:buNone/>
            </a:pPr>
            <a:endParaRPr kumimoji="1" lang="zh-CN" altLang="en-US" sz="2400" b="0">
              <a:solidFill>
                <a:srgbClr val="000000"/>
              </a:solidFill>
              <a:latin typeface="Times New Roman" panose="02020603050405020304" pitchFamily="18" charset="0"/>
              <a:ea typeface="宋体" panose="02010600030101010101" pitchFamily="2" charset="-122"/>
            </a:endParaRPr>
          </a:p>
        </p:txBody>
      </p:sp>
      <p:grpSp>
        <p:nvGrpSpPr>
          <p:cNvPr id="5" name="组合 4"/>
          <p:cNvGrpSpPr/>
          <p:nvPr/>
        </p:nvGrpSpPr>
        <p:grpSpPr>
          <a:xfrm>
            <a:off x="2841758" y="1502359"/>
            <a:ext cx="3093945" cy="1641475"/>
            <a:chOff x="2841758" y="1502359"/>
            <a:chExt cx="3093945" cy="1641475"/>
          </a:xfrm>
        </p:grpSpPr>
        <p:sp>
          <p:nvSpPr>
            <p:cNvPr id="108" name="Rectangle 363"/>
            <p:cNvSpPr>
              <a:spLocks noChangeArrowheads="1"/>
            </p:cNvSpPr>
            <p:nvPr/>
          </p:nvSpPr>
          <p:spPr bwMode="auto">
            <a:xfrm>
              <a:off x="3129709" y="2624137"/>
              <a:ext cx="2533650" cy="73025"/>
            </a:xfrm>
            <a:prstGeom prst="rect">
              <a:avLst/>
            </a:prstGeom>
            <a:solidFill>
              <a:srgbClr val="5A6783">
                <a:lumMod val="75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110" name="Freeform 364"/>
            <p:cNvSpPr/>
            <p:nvPr/>
          </p:nvSpPr>
          <p:spPr bwMode="auto">
            <a:xfrm>
              <a:off x="2841758" y="1502359"/>
              <a:ext cx="3093945" cy="1641475"/>
            </a:xfrm>
            <a:custGeom>
              <a:avLst/>
              <a:gdLst>
                <a:gd name="T0" fmla="*/ 1596 w 1596"/>
                <a:gd name="T1" fmla="*/ 694 h 1034"/>
                <a:gd name="T2" fmla="*/ 1342 w 1596"/>
                <a:gd name="T3" fmla="*/ 694 h 1034"/>
                <a:gd name="T4" fmla="*/ 1342 w 1596"/>
                <a:gd name="T5" fmla="*/ 0 h 1034"/>
                <a:gd name="T6" fmla="*/ 798 w 1596"/>
                <a:gd name="T7" fmla="*/ 232 h 1034"/>
                <a:gd name="T8" fmla="*/ 254 w 1596"/>
                <a:gd name="T9" fmla="*/ 0 h 1034"/>
                <a:gd name="T10" fmla="*/ 254 w 1596"/>
                <a:gd name="T11" fmla="*/ 694 h 1034"/>
                <a:gd name="T12" fmla="*/ 0 w 1596"/>
                <a:gd name="T13" fmla="*/ 694 h 1034"/>
                <a:gd name="T14" fmla="*/ 798 w 1596"/>
                <a:gd name="T15" fmla="*/ 1034 h 1034"/>
                <a:gd name="T16" fmla="*/ 1596 w 1596"/>
                <a:gd name="T17" fmla="*/ 69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6" h="1034">
                  <a:moveTo>
                    <a:pt x="1596" y="694"/>
                  </a:moveTo>
                  <a:lnTo>
                    <a:pt x="1342" y="694"/>
                  </a:lnTo>
                  <a:lnTo>
                    <a:pt x="1342" y="0"/>
                  </a:lnTo>
                  <a:lnTo>
                    <a:pt x="798" y="232"/>
                  </a:lnTo>
                  <a:lnTo>
                    <a:pt x="254" y="0"/>
                  </a:lnTo>
                  <a:lnTo>
                    <a:pt x="254" y="694"/>
                  </a:lnTo>
                  <a:lnTo>
                    <a:pt x="0" y="694"/>
                  </a:lnTo>
                  <a:lnTo>
                    <a:pt x="798" y="1034"/>
                  </a:lnTo>
                  <a:lnTo>
                    <a:pt x="1596" y="694"/>
                  </a:lnTo>
                  <a:close/>
                </a:path>
              </a:pathLst>
            </a:custGeom>
            <a:solidFill>
              <a:srgbClr val="5A678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111" name="Freeform 365"/>
            <p:cNvSpPr/>
            <p:nvPr/>
          </p:nvSpPr>
          <p:spPr bwMode="auto">
            <a:xfrm>
              <a:off x="3532934" y="1595437"/>
              <a:ext cx="1727200" cy="1190625"/>
            </a:xfrm>
            <a:custGeom>
              <a:avLst/>
              <a:gdLst>
                <a:gd name="T0" fmla="*/ 544 w 544"/>
                <a:gd name="T1" fmla="*/ 276 h 375"/>
                <a:gd name="T2" fmla="*/ 544 w 544"/>
                <a:gd name="T3" fmla="*/ 0 h 375"/>
                <a:gd name="T4" fmla="*/ 272 w 544"/>
                <a:gd name="T5" fmla="*/ 116 h 375"/>
                <a:gd name="T6" fmla="*/ 0 w 544"/>
                <a:gd name="T7" fmla="*/ 0 h 375"/>
                <a:gd name="T8" fmla="*/ 0 w 544"/>
                <a:gd name="T9" fmla="*/ 276 h 375"/>
                <a:gd name="T10" fmla="*/ 272 w 544"/>
                <a:gd name="T11" fmla="*/ 375 h 375"/>
                <a:gd name="T12" fmla="*/ 544 w 544"/>
                <a:gd name="T13" fmla="*/ 276 h 375"/>
              </a:gdLst>
              <a:ahLst/>
              <a:cxnLst>
                <a:cxn ang="0">
                  <a:pos x="T0" y="T1"/>
                </a:cxn>
                <a:cxn ang="0">
                  <a:pos x="T2" y="T3"/>
                </a:cxn>
                <a:cxn ang="0">
                  <a:pos x="T4" y="T5"/>
                </a:cxn>
                <a:cxn ang="0">
                  <a:pos x="T6" y="T7"/>
                </a:cxn>
                <a:cxn ang="0">
                  <a:pos x="T8" y="T9"/>
                </a:cxn>
                <a:cxn ang="0">
                  <a:pos x="T10" y="T11"/>
                </a:cxn>
                <a:cxn ang="0">
                  <a:pos x="T12" y="T13"/>
                </a:cxn>
              </a:cxnLst>
              <a:rect l="0" t="0" r="r" b="b"/>
              <a:pathLst>
                <a:path w="544" h="375">
                  <a:moveTo>
                    <a:pt x="544" y="276"/>
                  </a:moveTo>
                  <a:cubicBezTo>
                    <a:pt x="544" y="0"/>
                    <a:pt x="544" y="0"/>
                    <a:pt x="544" y="0"/>
                  </a:cubicBezTo>
                  <a:cubicBezTo>
                    <a:pt x="272" y="116"/>
                    <a:pt x="272" y="116"/>
                    <a:pt x="272" y="116"/>
                  </a:cubicBezTo>
                  <a:cubicBezTo>
                    <a:pt x="0" y="0"/>
                    <a:pt x="0" y="0"/>
                    <a:pt x="0" y="0"/>
                  </a:cubicBezTo>
                  <a:cubicBezTo>
                    <a:pt x="0" y="276"/>
                    <a:pt x="0" y="276"/>
                    <a:pt x="0" y="276"/>
                  </a:cubicBezTo>
                  <a:cubicBezTo>
                    <a:pt x="73" y="338"/>
                    <a:pt x="168" y="375"/>
                    <a:pt x="272" y="375"/>
                  </a:cubicBezTo>
                  <a:cubicBezTo>
                    <a:pt x="376" y="375"/>
                    <a:pt x="471" y="338"/>
                    <a:pt x="544" y="276"/>
                  </a:cubicBezTo>
                  <a:close/>
                </a:path>
              </a:pathLst>
            </a:custGeom>
            <a:solidFill>
              <a:srgbClr val="FFFFFF">
                <a:alpha val="5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112" name="Freeform 366"/>
            <p:cNvSpPr/>
            <p:nvPr/>
          </p:nvSpPr>
          <p:spPr bwMode="auto">
            <a:xfrm>
              <a:off x="3532934" y="1595437"/>
              <a:ext cx="1727200" cy="511175"/>
            </a:xfrm>
            <a:custGeom>
              <a:avLst/>
              <a:gdLst>
                <a:gd name="T0" fmla="*/ 1088 w 1088"/>
                <a:gd name="T1" fmla="*/ 92 h 322"/>
                <a:gd name="T2" fmla="*/ 1088 w 1088"/>
                <a:gd name="T3" fmla="*/ 0 h 322"/>
                <a:gd name="T4" fmla="*/ 544 w 1088"/>
                <a:gd name="T5" fmla="*/ 232 h 322"/>
                <a:gd name="T6" fmla="*/ 0 w 1088"/>
                <a:gd name="T7" fmla="*/ 0 h 322"/>
                <a:gd name="T8" fmla="*/ 0 w 1088"/>
                <a:gd name="T9" fmla="*/ 92 h 322"/>
                <a:gd name="T10" fmla="*/ 544 w 1088"/>
                <a:gd name="T11" fmla="*/ 322 h 322"/>
                <a:gd name="T12" fmla="*/ 1088 w 1088"/>
                <a:gd name="T13" fmla="*/ 92 h 322"/>
              </a:gdLst>
              <a:ahLst/>
              <a:cxnLst>
                <a:cxn ang="0">
                  <a:pos x="T0" y="T1"/>
                </a:cxn>
                <a:cxn ang="0">
                  <a:pos x="T2" y="T3"/>
                </a:cxn>
                <a:cxn ang="0">
                  <a:pos x="T4" y="T5"/>
                </a:cxn>
                <a:cxn ang="0">
                  <a:pos x="T6" y="T7"/>
                </a:cxn>
                <a:cxn ang="0">
                  <a:pos x="T8" y="T9"/>
                </a:cxn>
                <a:cxn ang="0">
                  <a:pos x="T10" y="T11"/>
                </a:cxn>
                <a:cxn ang="0">
                  <a:pos x="T12" y="T13"/>
                </a:cxn>
              </a:cxnLst>
              <a:rect l="0" t="0" r="r" b="b"/>
              <a:pathLst>
                <a:path w="1088" h="322">
                  <a:moveTo>
                    <a:pt x="1088" y="92"/>
                  </a:moveTo>
                  <a:lnTo>
                    <a:pt x="1088" y="0"/>
                  </a:lnTo>
                  <a:lnTo>
                    <a:pt x="544" y="232"/>
                  </a:lnTo>
                  <a:lnTo>
                    <a:pt x="0" y="0"/>
                  </a:lnTo>
                  <a:lnTo>
                    <a:pt x="0" y="92"/>
                  </a:lnTo>
                  <a:lnTo>
                    <a:pt x="544" y="322"/>
                  </a:lnTo>
                  <a:lnTo>
                    <a:pt x="1088" y="92"/>
                  </a:lnTo>
                  <a:close/>
                </a:path>
              </a:pathLst>
            </a:custGeom>
            <a:solidFill>
              <a:srgbClr val="FFFFFF">
                <a:alpha val="5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a:endParaRPr>
            </a:p>
          </p:txBody>
        </p:sp>
        <p:sp>
          <p:nvSpPr>
            <p:cNvPr id="2" name="矩形 1"/>
            <p:cNvSpPr/>
            <p:nvPr/>
          </p:nvSpPr>
          <p:spPr>
            <a:xfrm>
              <a:off x="3504194" y="1779670"/>
              <a:ext cx="1867819" cy="1200329"/>
            </a:xfrm>
            <a:prstGeom prst="rect">
              <a:avLst/>
            </a:prstGeom>
          </p:spPr>
          <p:txBody>
            <a:bodyPr wrap="none">
              <a:spAutoFit/>
            </a:bodyPr>
            <a:lstStyle/>
            <a:p>
              <a:pPr lvl="0" algn="ctr" defTabSz="914400" fontAlgn="base">
                <a:buClr>
                  <a:srgbClr val="3333CC"/>
                </a:buClr>
                <a:buSzPct val="60000"/>
                <a:defRPr/>
              </a:pPr>
              <a:r>
                <a:rPr lang="zh-CN" altLang="en-US" sz="2400" b="1" kern="0" dirty="0">
                  <a:solidFill>
                    <a:schemeClr val="bg1"/>
                  </a:solidFill>
                  <a:latin typeface="楷体" panose="02010609060101010101" pitchFamily="49" charset="-122"/>
                  <a:ea typeface="楷体" panose="02010609060101010101" pitchFamily="49" charset="-122"/>
                </a:rPr>
                <a:t>冯 •</a:t>
              </a:r>
              <a:r>
                <a:rPr lang="en-US" altLang="zh-CN" sz="2400" b="1" kern="0" dirty="0">
                  <a:solidFill>
                    <a:schemeClr val="bg1"/>
                  </a:solidFill>
                  <a:latin typeface="楷体" panose="02010609060101010101" pitchFamily="49" charset="-122"/>
                  <a:ea typeface="楷体" panose="02010609060101010101" pitchFamily="49" charset="-122"/>
                </a:rPr>
                <a:t> </a:t>
              </a:r>
              <a:r>
                <a:rPr lang="zh-CN" altLang="en-US" sz="2400" b="1" kern="0" dirty="0">
                  <a:solidFill>
                    <a:schemeClr val="bg1"/>
                  </a:solidFill>
                  <a:latin typeface="楷体" panose="02010609060101010101" pitchFamily="49" charset="-122"/>
                  <a:ea typeface="楷体" panose="02010609060101010101" pitchFamily="49" charset="-122"/>
                </a:rPr>
                <a:t>诺依曼</a:t>
              </a:r>
              <a:endParaRPr lang="en-US" altLang="zh-CN" sz="2400" b="1" kern="0" dirty="0">
                <a:solidFill>
                  <a:schemeClr val="bg1"/>
                </a:solidFill>
                <a:latin typeface="楷体" panose="02010609060101010101" pitchFamily="49" charset="-122"/>
                <a:ea typeface="楷体" panose="02010609060101010101" pitchFamily="49" charset="-122"/>
              </a:endParaRPr>
            </a:p>
            <a:p>
              <a:pPr lvl="0" algn="ctr" defTabSz="914400" fontAlgn="base">
                <a:buClr>
                  <a:srgbClr val="3333CC"/>
                </a:buClr>
                <a:buSzPct val="60000"/>
                <a:defRPr/>
              </a:pPr>
              <a:r>
                <a:rPr lang="zh-CN" altLang="en-US" sz="2400" b="1" kern="0" dirty="0">
                  <a:solidFill>
                    <a:schemeClr val="bg1"/>
                  </a:solidFill>
                  <a:latin typeface="楷体" panose="02010609060101010101" pitchFamily="49" charset="-122"/>
                  <a:ea typeface="楷体" panose="02010609060101010101" pitchFamily="49" charset="-122"/>
                </a:rPr>
                <a:t>计算机的</a:t>
              </a:r>
              <a:endParaRPr lang="en-US" altLang="zh-CN" sz="2400" b="1" kern="0" dirty="0">
                <a:solidFill>
                  <a:schemeClr val="bg1"/>
                </a:solidFill>
                <a:latin typeface="楷体" panose="02010609060101010101" pitchFamily="49" charset="-122"/>
                <a:ea typeface="楷体" panose="02010609060101010101" pitchFamily="49" charset="-122"/>
              </a:endParaRPr>
            </a:p>
            <a:p>
              <a:pPr lvl="0" algn="ctr" defTabSz="914400" fontAlgn="base">
                <a:buClr>
                  <a:srgbClr val="3333CC"/>
                </a:buClr>
                <a:buSzPct val="60000"/>
                <a:defRPr/>
              </a:pPr>
              <a:r>
                <a:rPr lang="zh-CN" altLang="en-US" sz="2400" b="1" kern="0" dirty="0">
                  <a:solidFill>
                    <a:schemeClr val="bg1"/>
                  </a:solidFill>
                  <a:latin typeface="楷体" panose="02010609060101010101" pitchFamily="49" charset="-122"/>
                  <a:ea typeface="楷体" panose="02010609060101010101" pitchFamily="49" charset="-122"/>
                </a:rPr>
                <a:t>工作原理</a:t>
              </a:r>
              <a:endParaRPr lang="en-US" altLang="zh-CN" sz="2400" b="1" kern="0" dirty="0">
                <a:solidFill>
                  <a:schemeClr val="bg1"/>
                </a:solidFill>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1000"/>
                                        <p:tgtEl>
                                          <p:spTgt spid="85"/>
                                        </p:tgtEl>
                                      </p:cBhvr>
                                    </p:animEffect>
                                    <p:anim calcmode="lin" valueType="num">
                                      <p:cBhvr>
                                        <p:cTn id="22" dur="1000" fill="hold"/>
                                        <p:tgtEl>
                                          <p:spTgt spid="85"/>
                                        </p:tgtEl>
                                        <p:attrNameLst>
                                          <p:attrName>ppt_x</p:attrName>
                                        </p:attrNameLst>
                                      </p:cBhvr>
                                      <p:tavLst>
                                        <p:tav tm="0">
                                          <p:val>
                                            <p:strVal val="#ppt_x"/>
                                          </p:val>
                                        </p:tav>
                                        <p:tav tm="100000">
                                          <p:val>
                                            <p:strVal val="#ppt_x"/>
                                          </p:val>
                                        </p:tav>
                                      </p:tavLst>
                                    </p:anim>
                                    <p:anim calcmode="lin" valueType="num">
                                      <p:cBhvr>
                                        <p:cTn id="23" dur="1000" fill="hold"/>
                                        <p:tgtEl>
                                          <p:spTgt spid="8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1000"/>
                                        <p:tgtEl>
                                          <p:spTgt spid="86"/>
                                        </p:tgtEl>
                                      </p:cBhvr>
                                    </p:animEffect>
                                    <p:anim calcmode="lin" valueType="num">
                                      <p:cBhvr>
                                        <p:cTn id="27" dur="1000" fill="hold"/>
                                        <p:tgtEl>
                                          <p:spTgt spid="86"/>
                                        </p:tgtEl>
                                        <p:attrNameLst>
                                          <p:attrName>ppt_x</p:attrName>
                                        </p:attrNameLst>
                                      </p:cBhvr>
                                      <p:tavLst>
                                        <p:tav tm="0">
                                          <p:val>
                                            <p:strVal val="#ppt_x"/>
                                          </p:val>
                                        </p:tav>
                                        <p:tav tm="100000">
                                          <p:val>
                                            <p:strVal val="#ppt_x"/>
                                          </p:val>
                                        </p:tav>
                                      </p:tavLst>
                                    </p:anim>
                                    <p:anim calcmode="lin" valueType="num">
                                      <p:cBhvr>
                                        <p:cTn id="28" dur="1000" fill="hold"/>
                                        <p:tgtEl>
                                          <p:spTgt spid="8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1000"/>
                                        <p:tgtEl>
                                          <p:spTgt spid="87"/>
                                        </p:tgtEl>
                                      </p:cBhvr>
                                    </p:animEffect>
                                    <p:anim calcmode="lin" valueType="num">
                                      <p:cBhvr>
                                        <p:cTn id="32" dur="1000" fill="hold"/>
                                        <p:tgtEl>
                                          <p:spTgt spid="87"/>
                                        </p:tgtEl>
                                        <p:attrNameLst>
                                          <p:attrName>ppt_x</p:attrName>
                                        </p:attrNameLst>
                                      </p:cBhvr>
                                      <p:tavLst>
                                        <p:tav tm="0">
                                          <p:val>
                                            <p:strVal val="#ppt_x"/>
                                          </p:val>
                                        </p:tav>
                                        <p:tav tm="100000">
                                          <p:val>
                                            <p:strVal val="#ppt_x"/>
                                          </p:val>
                                        </p:tav>
                                      </p:tavLst>
                                    </p:anim>
                                    <p:anim calcmode="lin" valueType="num">
                                      <p:cBhvr>
                                        <p:cTn id="33" dur="1000" fill="hold"/>
                                        <p:tgtEl>
                                          <p:spTgt spid="8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anim calcmode="lin" valueType="num">
                                      <p:cBhvr>
                                        <p:cTn id="37" dur="1000" fill="hold"/>
                                        <p:tgtEl>
                                          <p:spTgt spid="88"/>
                                        </p:tgtEl>
                                        <p:attrNameLst>
                                          <p:attrName>ppt_x</p:attrName>
                                        </p:attrNameLst>
                                      </p:cBhvr>
                                      <p:tavLst>
                                        <p:tav tm="0">
                                          <p:val>
                                            <p:strVal val="#ppt_x"/>
                                          </p:val>
                                        </p:tav>
                                        <p:tav tm="100000">
                                          <p:val>
                                            <p:strVal val="#ppt_x"/>
                                          </p:val>
                                        </p:tav>
                                      </p:tavLst>
                                    </p:anim>
                                    <p:anim calcmode="lin" valueType="num">
                                      <p:cBhvr>
                                        <p:cTn id="38" dur="1000" fill="hold"/>
                                        <p:tgtEl>
                                          <p:spTgt spid="8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fade">
                                      <p:cBhvr>
                                        <p:cTn id="41" dur="1000"/>
                                        <p:tgtEl>
                                          <p:spTgt spid="89"/>
                                        </p:tgtEl>
                                      </p:cBhvr>
                                    </p:animEffect>
                                    <p:anim calcmode="lin" valueType="num">
                                      <p:cBhvr>
                                        <p:cTn id="42" dur="1000" fill="hold"/>
                                        <p:tgtEl>
                                          <p:spTgt spid="89"/>
                                        </p:tgtEl>
                                        <p:attrNameLst>
                                          <p:attrName>ppt_x</p:attrName>
                                        </p:attrNameLst>
                                      </p:cBhvr>
                                      <p:tavLst>
                                        <p:tav tm="0">
                                          <p:val>
                                            <p:strVal val="#ppt_x"/>
                                          </p:val>
                                        </p:tav>
                                        <p:tav tm="100000">
                                          <p:val>
                                            <p:strVal val="#ppt_x"/>
                                          </p:val>
                                        </p:tav>
                                      </p:tavLst>
                                    </p:anim>
                                    <p:anim calcmode="lin" valueType="num">
                                      <p:cBhvr>
                                        <p:cTn id="43" dur="1000" fill="hold"/>
                                        <p:tgtEl>
                                          <p:spTgt spid="8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1000"/>
                                        <p:tgtEl>
                                          <p:spTgt spid="90"/>
                                        </p:tgtEl>
                                      </p:cBhvr>
                                    </p:animEffect>
                                    <p:anim calcmode="lin" valueType="num">
                                      <p:cBhvr>
                                        <p:cTn id="47" dur="1000" fill="hold"/>
                                        <p:tgtEl>
                                          <p:spTgt spid="90"/>
                                        </p:tgtEl>
                                        <p:attrNameLst>
                                          <p:attrName>ppt_x</p:attrName>
                                        </p:attrNameLst>
                                      </p:cBhvr>
                                      <p:tavLst>
                                        <p:tav tm="0">
                                          <p:val>
                                            <p:strVal val="#ppt_x"/>
                                          </p:val>
                                        </p:tav>
                                        <p:tav tm="100000">
                                          <p:val>
                                            <p:strVal val="#ppt_x"/>
                                          </p:val>
                                        </p:tav>
                                      </p:tavLst>
                                    </p:anim>
                                    <p:anim calcmode="lin" valueType="num">
                                      <p:cBhvr>
                                        <p:cTn id="48" dur="1000" fill="hold"/>
                                        <p:tgtEl>
                                          <p:spTgt spid="9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1000"/>
                                        <p:tgtEl>
                                          <p:spTgt spid="91"/>
                                        </p:tgtEl>
                                      </p:cBhvr>
                                    </p:animEffect>
                                    <p:anim calcmode="lin" valueType="num">
                                      <p:cBhvr>
                                        <p:cTn id="52" dur="1000" fill="hold"/>
                                        <p:tgtEl>
                                          <p:spTgt spid="91"/>
                                        </p:tgtEl>
                                        <p:attrNameLst>
                                          <p:attrName>ppt_x</p:attrName>
                                        </p:attrNameLst>
                                      </p:cBhvr>
                                      <p:tavLst>
                                        <p:tav tm="0">
                                          <p:val>
                                            <p:strVal val="#ppt_x"/>
                                          </p:val>
                                        </p:tav>
                                        <p:tav tm="100000">
                                          <p:val>
                                            <p:strVal val="#ppt_x"/>
                                          </p:val>
                                        </p:tav>
                                      </p:tavLst>
                                    </p:anim>
                                    <p:anim calcmode="lin" valueType="num">
                                      <p:cBhvr>
                                        <p:cTn id="53" dur="1000" fill="hold"/>
                                        <p:tgtEl>
                                          <p:spTgt spid="9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1000"/>
                                        <p:tgtEl>
                                          <p:spTgt spid="92"/>
                                        </p:tgtEl>
                                      </p:cBhvr>
                                    </p:animEffect>
                                    <p:anim calcmode="lin" valueType="num">
                                      <p:cBhvr>
                                        <p:cTn id="57" dur="1000" fill="hold"/>
                                        <p:tgtEl>
                                          <p:spTgt spid="92"/>
                                        </p:tgtEl>
                                        <p:attrNameLst>
                                          <p:attrName>ppt_x</p:attrName>
                                        </p:attrNameLst>
                                      </p:cBhvr>
                                      <p:tavLst>
                                        <p:tav tm="0">
                                          <p:val>
                                            <p:strVal val="#ppt_x"/>
                                          </p:val>
                                        </p:tav>
                                        <p:tav tm="100000">
                                          <p:val>
                                            <p:strVal val="#ppt_x"/>
                                          </p:val>
                                        </p:tav>
                                      </p:tavLst>
                                    </p:anim>
                                    <p:anim calcmode="lin" valueType="num">
                                      <p:cBhvr>
                                        <p:cTn id="58" dur="1000" fill="hold"/>
                                        <p:tgtEl>
                                          <p:spTgt spid="9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1000"/>
                                        <p:tgtEl>
                                          <p:spTgt spid="93"/>
                                        </p:tgtEl>
                                      </p:cBhvr>
                                    </p:animEffect>
                                    <p:anim calcmode="lin" valueType="num">
                                      <p:cBhvr>
                                        <p:cTn id="62" dur="1000" fill="hold"/>
                                        <p:tgtEl>
                                          <p:spTgt spid="93"/>
                                        </p:tgtEl>
                                        <p:attrNameLst>
                                          <p:attrName>ppt_x</p:attrName>
                                        </p:attrNameLst>
                                      </p:cBhvr>
                                      <p:tavLst>
                                        <p:tav tm="0">
                                          <p:val>
                                            <p:strVal val="#ppt_x"/>
                                          </p:val>
                                        </p:tav>
                                        <p:tav tm="100000">
                                          <p:val>
                                            <p:strVal val="#ppt_x"/>
                                          </p:val>
                                        </p:tav>
                                      </p:tavLst>
                                    </p:anim>
                                    <p:anim calcmode="lin" valueType="num">
                                      <p:cBhvr>
                                        <p:cTn id="63" dur="1000" fill="hold"/>
                                        <p:tgtEl>
                                          <p:spTgt spid="9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fade">
                                      <p:cBhvr>
                                        <p:cTn id="66" dur="1000"/>
                                        <p:tgtEl>
                                          <p:spTgt spid="94"/>
                                        </p:tgtEl>
                                      </p:cBhvr>
                                    </p:animEffect>
                                    <p:anim calcmode="lin" valueType="num">
                                      <p:cBhvr>
                                        <p:cTn id="67" dur="1000" fill="hold"/>
                                        <p:tgtEl>
                                          <p:spTgt spid="94"/>
                                        </p:tgtEl>
                                        <p:attrNameLst>
                                          <p:attrName>ppt_x</p:attrName>
                                        </p:attrNameLst>
                                      </p:cBhvr>
                                      <p:tavLst>
                                        <p:tav tm="0">
                                          <p:val>
                                            <p:strVal val="#ppt_x"/>
                                          </p:val>
                                        </p:tav>
                                        <p:tav tm="100000">
                                          <p:val>
                                            <p:strVal val="#ppt_x"/>
                                          </p:val>
                                        </p:tav>
                                      </p:tavLst>
                                    </p:anim>
                                    <p:anim calcmode="lin" valueType="num">
                                      <p:cBhvr>
                                        <p:cTn id="68" dur="1000" fill="hold"/>
                                        <p:tgtEl>
                                          <p:spTgt spid="9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fade">
                                      <p:cBhvr>
                                        <p:cTn id="71" dur="1000"/>
                                        <p:tgtEl>
                                          <p:spTgt spid="95"/>
                                        </p:tgtEl>
                                      </p:cBhvr>
                                    </p:animEffect>
                                    <p:anim calcmode="lin" valueType="num">
                                      <p:cBhvr>
                                        <p:cTn id="72" dur="1000" fill="hold"/>
                                        <p:tgtEl>
                                          <p:spTgt spid="95"/>
                                        </p:tgtEl>
                                        <p:attrNameLst>
                                          <p:attrName>ppt_x</p:attrName>
                                        </p:attrNameLst>
                                      </p:cBhvr>
                                      <p:tavLst>
                                        <p:tav tm="0">
                                          <p:val>
                                            <p:strVal val="#ppt_x"/>
                                          </p:val>
                                        </p:tav>
                                        <p:tav tm="100000">
                                          <p:val>
                                            <p:strVal val="#ppt_x"/>
                                          </p:val>
                                        </p:tav>
                                      </p:tavLst>
                                    </p:anim>
                                    <p:anim calcmode="lin" valueType="num">
                                      <p:cBhvr>
                                        <p:cTn id="73" dur="1000" fill="hold"/>
                                        <p:tgtEl>
                                          <p:spTgt spid="9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1000"/>
                                        <p:tgtEl>
                                          <p:spTgt spid="96"/>
                                        </p:tgtEl>
                                      </p:cBhvr>
                                    </p:animEffect>
                                    <p:anim calcmode="lin" valueType="num">
                                      <p:cBhvr>
                                        <p:cTn id="77" dur="1000" fill="hold"/>
                                        <p:tgtEl>
                                          <p:spTgt spid="96"/>
                                        </p:tgtEl>
                                        <p:attrNameLst>
                                          <p:attrName>ppt_x</p:attrName>
                                        </p:attrNameLst>
                                      </p:cBhvr>
                                      <p:tavLst>
                                        <p:tav tm="0">
                                          <p:val>
                                            <p:strVal val="#ppt_x"/>
                                          </p:val>
                                        </p:tav>
                                        <p:tav tm="100000">
                                          <p:val>
                                            <p:strVal val="#ppt_x"/>
                                          </p:val>
                                        </p:tav>
                                      </p:tavLst>
                                    </p:anim>
                                    <p:anim calcmode="lin" valueType="num">
                                      <p:cBhvr>
                                        <p:cTn id="78" dur="1000" fill="hold"/>
                                        <p:tgtEl>
                                          <p:spTgt spid="9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1000"/>
                                        <p:tgtEl>
                                          <p:spTgt spid="97"/>
                                        </p:tgtEl>
                                      </p:cBhvr>
                                    </p:animEffect>
                                    <p:anim calcmode="lin" valueType="num">
                                      <p:cBhvr>
                                        <p:cTn id="82" dur="1000" fill="hold"/>
                                        <p:tgtEl>
                                          <p:spTgt spid="97"/>
                                        </p:tgtEl>
                                        <p:attrNameLst>
                                          <p:attrName>ppt_x</p:attrName>
                                        </p:attrNameLst>
                                      </p:cBhvr>
                                      <p:tavLst>
                                        <p:tav tm="0">
                                          <p:val>
                                            <p:strVal val="#ppt_x"/>
                                          </p:val>
                                        </p:tav>
                                        <p:tav tm="100000">
                                          <p:val>
                                            <p:strVal val="#ppt_x"/>
                                          </p:val>
                                        </p:tav>
                                      </p:tavLst>
                                    </p:anim>
                                    <p:anim calcmode="lin" valueType="num">
                                      <p:cBhvr>
                                        <p:cTn id="83" dur="1000" fill="hold"/>
                                        <p:tgtEl>
                                          <p:spTgt spid="9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1000"/>
                                        <p:tgtEl>
                                          <p:spTgt spid="98"/>
                                        </p:tgtEl>
                                      </p:cBhvr>
                                    </p:animEffect>
                                    <p:anim calcmode="lin" valueType="num">
                                      <p:cBhvr>
                                        <p:cTn id="87" dur="1000" fill="hold"/>
                                        <p:tgtEl>
                                          <p:spTgt spid="98"/>
                                        </p:tgtEl>
                                        <p:attrNameLst>
                                          <p:attrName>ppt_x</p:attrName>
                                        </p:attrNameLst>
                                      </p:cBhvr>
                                      <p:tavLst>
                                        <p:tav tm="0">
                                          <p:val>
                                            <p:strVal val="#ppt_x"/>
                                          </p:val>
                                        </p:tav>
                                        <p:tav tm="100000">
                                          <p:val>
                                            <p:strVal val="#ppt_x"/>
                                          </p:val>
                                        </p:tav>
                                      </p:tavLst>
                                    </p:anim>
                                    <p:anim calcmode="lin" valueType="num">
                                      <p:cBhvr>
                                        <p:cTn id="88"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p:bldP spid="87" grpId="0" animBg="1"/>
      <p:bldP spid="88" grpId="0"/>
      <p:bldP spid="89" grpId="0" animBg="1"/>
      <p:bldP spid="90" grpId="0"/>
      <p:bldP spid="91" grpId="0" animBg="1"/>
      <p:bldP spid="92" grpId="0"/>
      <p:bldP spid="93" grpId="0" animBg="1"/>
      <p:bldP spid="94" grpId="0"/>
      <p:bldP spid="95" grpId="0" animBg="1"/>
      <p:bldP spid="96" grpId="0" animBg="1"/>
      <p:bldP spid="97" grpId="0" animBg="1"/>
      <p:bldP spid="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833101"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冯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诺依曼机的特点和不足</a:t>
            </a:r>
          </a:p>
        </p:txBody>
      </p:sp>
      <p:sp>
        <p:nvSpPr>
          <p:cNvPr id="32" name="MH_Other_1"/>
          <p:cNvSpPr/>
          <p:nvPr>
            <p:custDataLst>
              <p:tags r:id="rId1"/>
            </p:custDataLst>
          </p:nvPr>
        </p:nvSpPr>
        <p:spPr>
          <a:xfrm>
            <a:off x="5176001" y="2813870"/>
            <a:ext cx="1398587" cy="450850"/>
          </a:xfrm>
          <a:custGeom>
            <a:avLst/>
            <a:gdLst>
              <a:gd name="connsiteX0" fmla="*/ 0 w 2952750"/>
              <a:gd name="connsiteY0" fmla="*/ 952500 h 952500"/>
              <a:gd name="connsiteX1" fmla="*/ 2000250 w 2952750"/>
              <a:gd name="connsiteY1" fmla="*/ 952500 h 952500"/>
              <a:gd name="connsiteX2" fmla="*/ 2952750 w 2952750"/>
              <a:gd name="connsiteY2" fmla="*/ 0 h 952500"/>
            </a:gdLst>
            <a:ahLst/>
            <a:cxnLst>
              <a:cxn ang="0">
                <a:pos x="connsiteX0" y="connsiteY0"/>
              </a:cxn>
              <a:cxn ang="0">
                <a:pos x="connsiteX1" y="connsiteY1"/>
              </a:cxn>
              <a:cxn ang="0">
                <a:pos x="connsiteX2" y="connsiteY2"/>
              </a:cxn>
            </a:cxnLst>
            <a:rect l="l" t="t" r="r" b="b"/>
            <a:pathLst>
              <a:path w="2952750" h="952500">
                <a:moveTo>
                  <a:pt x="0" y="952500"/>
                </a:moveTo>
                <a:lnTo>
                  <a:pt x="2000250" y="952500"/>
                </a:lnTo>
                <a:lnTo>
                  <a:pt x="2952750" y="0"/>
                </a:lnTo>
              </a:path>
            </a:pathLst>
          </a:cu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3" name="MH_Other_2"/>
          <p:cNvSpPr/>
          <p:nvPr>
            <p:custDataLst>
              <p:tags r:id="rId2"/>
            </p:custDataLst>
          </p:nvPr>
        </p:nvSpPr>
        <p:spPr>
          <a:xfrm rot="10800000">
            <a:off x="1773988" y="2363020"/>
            <a:ext cx="1398588" cy="450850"/>
          </a:xfrm>
          <a:custGeom>
            <a:avLst/>
            <a:gdLst>
              <a:gd name="connsiteX0" fmla="*/ 0 w 2952750"/>
              <a:gd name="connsiteY0" fmla="*/ 952500 h 952500"/>
              <a:gd name="connsiteX1" fmla="*/ 2000250 w 2952750"/>
              <a:gd name="connsiteY1" fmla="*/ 952500 h 952500"/>
              <a:gd name="connsiteX2" fmla="*/ 2952750 w 2952750"/>
              <a:gd name="connsiteY2" fmla="*/ 0 h 952500"/>
            </a:gdLst>
            <a:ahLst/>
            <a:cxnLst>
              <a:cxn ang="0">
                <a:pos x="connsiteX0" y="connsiteY0"/>
              </a:cxn>
              <a:cxn ang="0">
                <a:pos x="connsiteX1" y="connsiteY1"/>
              </a:cxn>
              <a:cxn ang="0">
                <a:pos x="connsiteX2" y="connsiteY2"/>
              </a:cxn>
            </a:cxnLst>
            <a:rect l="l" t="t" r="r" b="b"/>
            <a:pathLst>
              <a:path w="2952750" h="952500">
                <a:moveTo>
                  <a:pt x="0" y="952500"/>
                </a:moveTo>
                <a:lnTo>
                  <a:pt x="2000250" y="952500"/>
                </a:lnTo>
                <a:lnTo>
                  <a:pt x="2952750" y="0"/>
                </a:lnTo>
              </a:path>
            </a:pathLst>
          </a:custGeom>
          <a:noFill/>
          <a:ln w="12700" cap="flat" cmpd="sng" algn="ctr">
            <a:solidFill>
              <a:schemeClr val="accent1">
                <a:lumMod val="40000"/>
                <a:lumOff val="60000"/>
              </a:schemeClr>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4" name="MH_Other_3"/>
          <p:cNvSpPr/>
          <p:nvPr>
            <p:custDataLst>
              <p:tags r:id="rId3"/>
            </p:custDataLst>
          </p:nvPr>
        </p:nvSpPr>
        <p:spPr>
          <a:xfrm>
            <a:off x="6572484" y="2001070"/>
            <a:ext cx="31750" cy="1382713"/>
          </a:xfrm>
          <a:prstGeom prst="rect">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5" name="MH_Other_4"/>
          <p:cNvSpPr/>
          <p:nvPr>
            <p:custDataLst>
              <p:tags r:id="rId4"/>
            </p:custDataLst>
          </p:nvPr>
        </p:nvSpPr>
        <p:spPr>
          <a:xfrm>
            <a:off x="516688" y="2763070"/>
            <a:ext cx="33338" cy="1381125"/>
          </a:xfrm>
          <a:prstGeom prst="rect">
            <a:avLst/>
          </a:prstGeom>
          <a:solidFill>
            <a:schemeClr val="accent1">
              <a:lumMod val="40000"/>
              <a:lumOff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37" name="MH_Other_6"/>
          <p:cNvSpPr/>
          <p:nvPr>
            <p:custDataLst>
              <p:tags r:id="rId5"/>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5" name="MH_Text_1"/>
          <p:cNvSpPr/>
          <p:nvPr>
            <p:custDataLst>
              <p:tags r:id="rId6"/>
            </p:custDataLst>
          </p:nvPr>
        </p:nvSpPr>
        <p:spPr>
          <a:xfrm>
            <a:off x="679430" y="3439179"/>
            <a:ext cx="2731628" cy="2339022"/>
          </a:xfrm>
          <a:prstGeom prst="rect">
            <a:avLst/>
          </a:prstGeom>
        </p:spPr>
        <p:txBody>
          <a:bodyPr lIns="0" tIns="0" rIns="0" bIns="0">
            <a:normAutofit/>
          </a:bodyPr>
          <a:lstStyle/>
          <a:p>
            <a:pPr marL="285750" lvl="1" indent="-285750">
              <a:lnSpc>
                <a:spcPct val="14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存储程序，共享数据，顺序执行；</a:t>
            </a:r>
            <a:endParaRPr lang="en-US" altLang="zh-CN" sz="2000" dirty="0">
              <a:latin typeface="楷体" panose="02010609060101010101" pitchFamily="49" charset="-122"/>
              <a:ea typeface="楷体" panose="02010609060101010101" pitchFamily="49" charset="-122"/>
            </a:endParaRPr>
          </a:p>
          <a:p>
            <a:pPr marL="285750" lvl="1" indent="-285750">
              <a:lnSpc>
                <a:spcPct val="14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属于顺序处理机，适于确定的算法和数值处理。</a:t>
            </a:r>
            <a:endParaRPr lang="en-US" altLang="zh-CN" sz="2000" dirty="0">
              <a:latin typeface="楷体" panose="02010609060101010101" pitchFamily="49" charset="-122"/>
              <a:ea typeface="楷体" panose="02010609060101010101" pitchFamily="49" charset="-122"/>
            </a:endParaRPr>
          </a:p>
        </p:txBody>
      </p:sp>
      <p:sp>
        <p:nvSpPr>
          <p:cNvPr id="46" name="MH_SubTitle_1"/>
          <p:cNvSpPr/>
          <p:nvPr>
            <p:custDataLst>
              <p:tags r:id="rId7"/>
            </p:custDataLst>
          </p:nvPr>
        </p:nvSpPr>
        <p:spPr>
          <a:xfrm>
            <a:off x="678613" y="2921820"/>
            <a:ext cx="1989138" cy="461963"/>
          </a:xfrm>
          <a:prstGeom prst="rect">
            <a:avLst/>
          </a:prstGeom>
        </p:spPr>
        <p:txBody>
          <a:bodyPr lIns="0" tIns="0" rIns="0" bIns="0" anchor="ctr">
            <a:normAutofit/>
          </a:bodyPr>
          <a:lstStyle/>
          <a:p>
            <a:pPr>
              <a:defRPr/>
            </a:pPr>
            <a:r>
              <a:rPr lang="zh-CN" altLang="en-US" sz="2400" b="1" dirty="0">
                <a:latin typeface="楷体" panose="02010609060101010101" pitchFamily="49" charset="-122"/>
                <a:ea typeface="楷体" panose="02010609060101010101" pitchFamily="49" charset="-122"/>
              </a:rPr>
              <a:t>特点</a:t>
            </a:r>
            <a:endParaRPr lang="zh-CN" altLang="en-US" sz="2400" b="1" kern="0" dirty="0">
              <a:solidFill>
                <a:schemeClr val="accent1">
                  <a:lumMod val="75000"/>
                </a:schemeClr>
              </a:solidFill>
              <a:latin typeface="楷体" panose="02010609060101010101" pitchFamily="49" charset="-122"/>
              <a:ea typeface="楷体" panose="02010609060101010101" pitchFamily="49" charset="-122"/>
            </a:endParaRPr>
          </a:p>
        </p:txBody>
      </p:sp>
      <p:sp>
        <p:nvSpPr>
          <p:cNvPr id="47" name="MH_Text_2"/>
          <p:cNvSpPr/>
          <p:nvPr>
            <p:custDataLst>
              <p:tags r:id="rId8"/>
            </p:custDataLst>
          </p:nvPr>
        </p:nvSpPr>
        <p:spPr>
          <a:xfrm>
            <a:off x="5249660" y="3453632"/>
            <a:ext cx="3565132" cy="3964492"/>
          </a:xfrm>
          <a:prstGeom prst="rect">
            <a:avLst/>
          </a:prstGeom>
        </p:spPr>
        <p:txBody>
          <a:bodyPr lIns="0" tIns="0" rIns="0" bIns="0">
            <a:normAutofit/>
          </a:bodyPr>
          <a:lstStyle/>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与存储器间有大量数据交互，对总线要求很高；</a:t>
            </a:r>
            <a:endParaRPr lang="en-US" altLang="zh-CN" sz="2000" dirty="0">
              <a:latin typeface="楷体" panose="02010609060101010101" pitchFamily="49" charset="-122"/>
              <a:ea typeface="楷体" panose="02010609060101010101" pitchFamily="49" charset="-122"/>
            </a:endParaRPr>
          </a:p>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执行顺序由程序决定，对大型复杂任务较困难；</a:t>
            </a:r>
            <a:endParaRPr lang="en-US" altLang="zh-CN" sz="2000" dirty="0">
              <a:latin typeface="楷体" panose="02010609060101010101" pitchFamily="49" charset="-122"/>
              <a:ea typeface="楷体" panose="02010609060101010101" pitchFamily="49" charset="-122"/>
            </a:endParaRPr>
          </a:p>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以运算器为核心，处理效率较低；</a:t>
            </a:r>
            <a:endParaRPr lang="en-US" altLang="zh-CN" sz="2000" dirty="0">
              <a:latin typeface="楷体" panose="02010609060101010101" pitchFamily="49" charset="-122"/>
              <a:ea typeface="楷体" panose="02010609060101010101" pitchFamily="49" charset="-122"/>
            </a:endParaRPr>
          </a:p>
          <a:p>
            <a:pPr marL="285750" lvl="1" indent="-285750">
              <a:lnSpc>
                <a:spcPct val="120000"/>
              </a:lnSpc>
              <a:spcBef>
                <a:spcPct val="0"/>
              </a:spcBef>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由</a:t>
            </a:r>
            <a:r>
              <a:rPr lang="en-US" altLang="zh-CN" sz="2000" dirty="0">
                <a:latin typeface="楷体" panose="02010609060101010101" pitchFamily="49" charset="-122"/>
                <a:ea typeface="楷体" panose="02010609060101010101" pitchFamily="49" charset="-122"/>
              </a:rPr>
              <a:t>PC</a:t>
            </a:r>
            <a:r>
              <a:rPr lang="zh-CN" altLang="en-US" sz="2000" dirty="0">
                <a:latin typeface="楷体" panose="02010609060101010101" pitchFamily="49" charset="-122"/>
                <a:ea typeface="楷体" panose="02010609060101010101" pitchFamily="49" charset="-122"/>
              </a:rPr>
              <a:t>控制执行顺序，难以进行真正的并行处理。</a:t>
            </a:r>
            <a:endParaRPr lang="en-US" altLang="zh-CN" sz="2000" dirty="0">
              <a:latin typeface="楷体" panose="02010609060101010101" pitchFamily="49" charset="-122"/>
              <a:ea typeface="楷体" panose="02010609060101010101" pitchFamily="49" charset="-122"/>
            </a:endParaRPr>
          </a:p>
        </p:txBody>
      </p:sp>
      <p:sp>
        <p:nvSpPr>
          <p:cNvPr id="48" name="MH_SubTitle_2"/>
          <p:cNvSpPr/>
          <p:nvPr>
            <p:custDataLst>
              <p:tags r:id="rId9"/>
            </p:custDataLst>
          </p:nvPr>
        </p:nvSpPr>
        <p:spPr>
          <a:xfrm>
            <a:off x="6825655" y="2567808"/>
            <a:ext cx="1989137" cy="461962"/>
          </a:xfrm>
          <a:prstGeom prst="rect">
            <a:avLst/>
          </a:prstGeom>
        </p:spPr>
        <p:txBody>
          <a:bodyPr lIns="0" tIns="0" rIns="0" bIns="0" anchor="ctr">
            <a:normAutofit/>
          </a:bodyPr>
          <a:lstStyle/>
          <a:p>
            <a:pPr>
              <a:defRPr/>
            </a:pPr>
            <a:r>
              <a:rPr lang="zh-CN" altLang="en-US" sz="2400" b="1" dirty="0">
                <a:latin typeface="楷体" panose="02010609060101010101" pitchFamily="49" charset="-122"/>
                <a:ea typeface="楷体" panose="02010609060101010101" pitchFamily="49" charset="-122"/>
              </a:rPr>
              <a:t>不足</a:t>
            </a:r>
            <a:endParaRPr lang="zh-CN" altLang="en-US" sz="2400" b="1" kern="0" dirty="0">
              <a:solidFill>
                <a:schemeClr val="accent1">
                  <a:lumMod val="75000"/>
                </a:schemeClr>
              </a:solidFill>
              <a:latin typeface="楷体" panose="02010609060101010101" pitchFamily="49" charset="-122"/>
              <a:ea typeface="楷体" panose="02010609060101010101" pitchFamily="49" charset="-122"/>
            </a:endParaRPr>
          </a:p>
        </p:txBody>
      </p:sp>
      <p:grpSp>
        <p:nvGrpSpPr>
          <p:cNvPr id="9" name="组合 8"/>
          <p:cNvGrpSpPr/>
          <p:nvPr/>
        </p:nvGrpSpPr>
        <p:grpSpPr>
          <a:xfrm>
            <a:off x="3026526" y="1594670"/>
            <a:ext cx="2398712" cy="2408238"/>
            <a:chOff x="3026526" y="1594670"/>
            <a:chExt cx="2398712" cy="2408238"/>
          </a:xfrm>
        </p:grpSpPr>
        <p:sp>
          <p:nvSpPr>
            <p:cNvPr id="43" name="MH_Other_7"/>
            <p:cNvSpPr/>
            <p:nvPr>
              <p:custDataLst>
                <p:tags r:id="rId10"/>
              </p:custDataLst>
            </p:nvPr>
          </p:nvSpPr>
          <p:spPr>
            <a:xfrm>
              <a:off x="3026526" y="1594670"/>
              <a:ext cx="1155700" cy="1285875"/>
            </a:xfrm>
            <a:custGeom>
              <a:avLst/>
              <a:gdLst>
                <a:gd name="connsiteX0" fmla="*/ 1274576 w 1276288"/>
                <a:gd name="connsiteY0" fmla="*/ 0 h 1398633"/>
                <a:gd name="connsiteX1" fmla="*/ 1274576 w 1276288"/>
                <a:gd name="connsiteY1" fmla="*/ 229202 h 1398633"/>
                <a:gd name="connsiteX2" fmla="*/ 1276288 w 1276288"/>
                <a:gd name="connsiteY2" fmla="*/ 229289 h 1398633"/>
                <a:gd name="connsiteX3" fmla="*/ 1170784 w 1276288"/>
                <a:gd name="connsiteY3" fmla="*/ 234616 h 1398633"/>
                <a:gd name="connsiteX4" fmla="*/ 229375 w 1276288"/>
                <a:gd name="connsiteY4" fmla="*/ 1277827 h 1398633"/>
                <a:gd name="connsiteX5" fmla="*/ 234789 w 1276288"/>
                <a:gd name="connsiteY5" fmla="*/ 1385043 h 1398633"/>
                <a:gd name="connsiteX6" fmla="*/ 236863 w 1276288"/>
                <a:gd name="connsiteY6" fmla="*/ 1398633 h 1398633"/>
                <a:gd name="connsiteX7" fmla="*/ 6100 w 1276288"/>
                <a:gd name="connsiteY7" fmla="*/ 1398633 h 1398633"/>
                <a:gd name="connsiteX8" fmla="*/ 0 w 1276288"/>
                <a:gd name="connsiteY8" fmla="*/ 1277827 h 1398633"/>
                <a:gd name="connsiteX9" fmla="*/ 1147332 w 1276288"/>
                <a:gd name="connsiteY9" fmla="*/ 6425 h 139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288" h="1398633">
                  <a:moveTo>
                    <a:pt x="1274576" y="0"/>
                  </a:moveTo>
                  <a:lnTo>
                    <a:pt x="1274576" y="229202"/>
                  </a:lnTo>
                  <a:lnTo>
                    <a:pt x="1276288" y="229289"/>
                  </a:lnTo>
                  <a:lnTo>
                    <a:pt x="1170784" y="234616"/>
                  </a:lnTo>
                  <a:cubicBezTo>
                    <a:pt x="642008" y="288316"/>
                    <a:pt x="229375" y="734883"/>
                    <a:pt x="229375" y="1277827"/>
                  </a:cubicBezTo>
                  <a:cubicBezTo>
                    <a:pt x="229375" y="1314023"/>
                    <a:pt x="231209" y="1349791"/>
                    <a:pt x="234789" y="1385043"/>
                  </a:cubicBezTo>
                  <a:lnTo>
                    <a:pt x="236863" y="1398633"/>
                  </a:lnTo>
                  <a:lnTo>
                    <a:pt x="6100" y="1398633"/>
                  </a:lnTo>
                  <a:lnTo>
                    <a:pt x="0" y="1277827"/>
                  </a:lnTo>
                  <a:cubicBezTo>
                    <a:pt x="0" y="616121"/>
                    <a:pt x="502893" y="71872"/>
                    <a:pt x="1147332" y="642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8" name="组合 7"/>
            <p:cNvGrpSpPr/>
            <p:nvPr/>
          </p:nvGrpSpPr>
          <p:grpSpPr>
            <a:xfrm>
              <a:off x="3026526" y="1594670"/>
              <a:ext cx="2398712" cy="2408238"/>
              <a:chOff x="3026526" y="1594670"/>
              <a:chExt cx="2398712" cy="2408238"/>
            </a:xfrm>
          </p:grpSpPr>
          <p:sp>
            <p:nvSpPr>
              <p:cNvPr id="36" name="MH_Other_5"/>
              <p:cNvSpPr/>
              <p:nvPr>
                <p:custDataLst>
                  <p:tags r:id="rId11"/>
                </p:custDataLst>
              </p:nvPr>
            </p:nvSpPr>
            <p:spPr>
              <a:xfrm>
                <a:off x="3026526" y="1594670"/>
                <a:ext cx="2398712" cy="2408238"/>
              </a:xfrm>
              <a:custGeom>
                <a:avLst/>
                <a:gdLst>
                  <a:gd name="connsiteX0" fmla="*/ 1269440 w 2545728"/>
                  <a:gd name="connsiteY0" fmla="*/ 0 h 2555827"/>
                  <a:gd name="connsiteX1" fmla="*/ 1398396 w 2545728"/>
                  <a:gd name="connsiteY1" fmla="*/ 6511 h 2555827"/>
                  <a:gd name="connsiteX2" fmla="*/ 2545728 w 2545728"/>
                  <a:gd name="connsiteY2" fmla="*/ 1277913 h 2555827"/>
                  <a:gd name="connsiteX3" fmla="*/ 1398396 w 2545728"/>
                  <a:gd name="connsiteY3" fmla="*/ 2549315 h 2555827"/>
                  <a:gd name="connsiteX4" fmla="*/ 1269440 w 2545728"/>
                  <a:gd name="connsiteY4" fmla="*/ 2555827 h 2555827"/>
                  <a:gd name="connsiteX5" fmla="*/ 1142416 w 2545728"/>
                  <a:gd name="connsiteY5" fmla="*/ 2549413 h 2555827"/>
                  <a:gd name="connsiteX6" fmla="*/ 1132157 w 2545728"/>
                  <a:gd name="connsiteY6" fmla="*/ 2548044 h 2555827"/>
                  <a:gd name="connsiteX7" fmla="*/ 1017127 w 2545728"/>
                  <a:gd name="connsiteY7" fmla="*/ 2530489 h 2555827"/>
                  <a:gd name="connsiteX8" fmla="*/ 1005921 w 2545728"/>
                  <a:gd name="connsiteY8" fmla="*/ 2527977 h 2555827"/>
                  <a:gd name="connsiteX9" fmla="*/ 893396 w 2545728"/>
                  <a:gd name="connsiteY9" fmla="*/ 2499044 h 2555827"/>
                  <a:gd name="connsiteX10" fmla="*/ 888250 w 2545728"/>
                  <a:gd name="connsiteY10" fmla="*/ 2497409 h 2555827"/>
                  <a:gd name="connsiteX11" fmla="*/ 773697 w 2545728"/>
                  <a:gd name="connsiteY11" fmla="*/ 2455481 h 2555827"/>
                  <a:gd name="connsiteX12" fmla="*/ 458225 w 2545728"/>
                  <a:gd name="connsiteY12" fmla="*/ 2264080 h 2555827"/>
                  <a:gd name="connsiteX13" fmla="*/ 408745 w 2545728"/>
                  <a:gd name="connsiteY13" fmla="*/ 2219110 h 2555827"/>
                  <a:gd name="connsiteX14" fmla="*/ 344960 w 2545728"/>
                  <a:gd name="connsiteY14" fmla="*/ 2156829 h 2555827"/>
                  <a:gd name="connsiteX15" fmla="*/ 284985 w 2545728"/>
                  <a:gd name="connsiteY15" fmla="*/ 2090840 h 2555827"/>
                  <a:gd name="connsiteX16" fmla="*/ 19116 w 2545728"/>
                  <a:gd name="connsiteY16" fmla="*/ 1535475 h 2555827"/>
                  <a:gd name="connsiteX17" fmla="*/ 0 w 2545728"/>
                  <a:gd name="connsiteY17" fmla="*/ 1410221 h 2555827"/>
                  <a:gd name="connsiteX18" fmla="*/ 228347 w 2545728"/>
                  <a:gd name="connsiteY18" fmla="*/ 1410221 h 2555827"/>
                  <a:gd name="connsiteX19" fmla="*/ 240408 w 2545728"/>
                  <a:gd name="connsiteY19" fmla="*/ 1489248 h 2555827"/>
                  <a:gd name="connsiteX20" fmla="*/ 291840 w 2545728"/>
                  <a:gd name="connsiteY20" fmla="*/ 1662418 h 2555827"/>
                  <a:gd name="connsiteX21" fmla="*/ 348446 w 2545728"/>
                  <a:gd name="connsiteY21" fmla="*/ 1776414 h 2555827"/>
                  <a:gd name="connsiteX22" fmla="*/ 349090 w 2545728"/>
                  <a:gd name="connsiteY22" fmla="*/ 1777750 h 2555827"/>
                  <a:gd name="connsiteX23" fmla="*/ 349199 w 2545728"/>
                  <a:gd name="connsiteY23" fmla="*/ 1777929 h 2555827"/>
                  <a:gd name="connsiteX24" fmla="*/ 370916 w 2545728"/>
                  <a:gd name="connsiteY24" fmla="*/ 1821664 h 2555827"/>
                  <a:gd name="connsiteX25" fmla="*/ 400016 w 2545728"/>
                  <a:gd name="connsiteY25" fmla="*/ 1861575 h 2555827"/>
                  <a:gd name="connsiteX26" fmla="*/ 401616 w 2545728"/>
                  <a:gd name="connsiteY26" fmla="*/ 1864209 h 2555827"/>
                  <a:gd name="connsiteX27" fmla="*/ 414450 w 2545728"/>
                  <a:gd name="connsiteY27" fmla="*/ 1881371 h 2555827"/>
                  <a:gd name="connsiteX28" fmla="*/ 474813 w 2545728"/>
                  <a:gd name="connsiteY28" fmla="*/ 1964161 h 2555827"/>
                  <a:gd name="connsiteX29" fmla="*/ 516043 w 2545728"/>
                  <a:gd name="connsiteY29" fmla="*/ 2004419 h 2555827"/>
                  <a:gd name="connsiteX30" fmla="*/ 529662 w 2545728"/>
                  <a:gd name="connsiteY30" fmla="*/ 2019403 h 2555827"/>
                  <a:gd name="connsiteX31" fmla="*/ 554636 w 2545728"/>
                  <a:gd name="connsiteY31" fmla="*/ 2042101 h 2555827"/>
                  <a:gd name="connsiteX32" fmla="*/ 600705 w 2545728"/>
                  <a:gd name="connsiteY32" fmla="*/ 2087083 h 2555827"/>
                  <a:gd name="connsiteX33" fmla="*/ 647418 w 2545728"/>
                  <a:gd name="connsiteY33" fmla="*/ 2119454 h 2555827"/>
                  <a:gd name="connsiteX34" fmla="*/ 684856 w 2545728"/>
                  <a:gd name="connsiteY34" fmla="*/ 2147449 h 2555827"/>
                  <a:gd name="connsiteX35" fmla="*/ 708873 w 2545728"/>
                  <a:gd name="connsiteY35" fmla="*/ 2162040 h 2555827"/>
                  <a:gd name="connsiteX36" fmla="*/ 745768 w 2545728"/>
                  <a:gd name="connsiteY36" fmla="*/ 2187607 h 2555827"/>
                  <a:gd name="connsiteX37" fmla="*/ 768126 w 2545728"/>
                  <a:gd name="connsiteY37" fmla="*/ 2198038 h 2555827"/>
                  <a:gd name="connsiteX38" fmla="*/ 771315 w 2545728"/>
                  <a:gd name="connsiteY38" fmla="*/ 2199975 h 2555827"/>
                  <a:gd name="connsiteX39" fmla="*/ 862980 w 2545728"/>
                  <a:gd name="connsiteY39" fmla="*/ 2244132 h 2555827"/>
                  <a:gd name="connsiteX40" fmla="*/ 881310 w 2545728"/>
                  <a:gd name="connsiteY40" fmla="*/ 2250841 h 2555827"/>
                  <a:gd name="connsiteX41" fmla="*/ 907176 w 2545728"/>
                  <a:gd name="connsiteY41" fmla="*/ 2262908 h 2555827"/>
                  <a:gd name="connsiteX42" fmla="*/ 993126 w 2545728"/>
                  <a:gd name="connsiteY42" fmla="*/ 2290216 h 2555827"/>
                  <a:gd name="connsiteX43" fmla="*/ 1057709 w 2545728"/>
                  <a:gd name="connsiteY43" fmla="*/ 2304692 h 2555827"/>
                  <a:gd name="connsiteX44" fmla="*/ 1059817 w 2545728"/>
                  <a:gd name="connsiteY44" fmla="*/ 2305234 h 2555827"/>
                  <a:gd name="connsiteX45" fmla="*/ 1060789 w 2545728"/>
                  <a:gd name="connsiteY45" fmla="*/ 2305383 h 2555827"/>
                  <a:gd name="connsiteX46" fmla="*/ 1082104 w 2545728"/>
                  <a:gd name="connsiteY46" fmla="*/ 2310160 h 2555827"/>
                  <a:gd name="connsiteX47" fmla="*/ 1161396 w 2545728"/>
                  <a:gd name="connsiteY47" fmla="*/ 2320737 h 2555827"/>
                  <a:gd name="connsiteX48" fmla="*/ 1163936 w 2545728"/>
                  <a:gd name="connsiteY48" fmla="*/ 2321124 h 2555827"/>
                  <a:gd name="connsiteX49" fmla="*/ 1164525 w 2545728"/>
                  <a:gd name="connsiteY49" fmla="*/ 2321154 h 2555827"/>
                  <a:gd name="connsiteX50" fmla="*/ 1173756 w 2545728"/>
                  <a:gd name="connsiteY50" fmla="*/ 2322385 h 2555827"/>
                  <a:gd name="connsiteX51" fmla="*/ 1267728 w 2545728"/>
                  <a:gd name="connsiteY51" fmla="*/ 2326538 h 2555827"/>
                  <a:gd name="connsiteX52" fmla="*/ 1269440 w 2545728"/>
                  <a:gd name="connsiteY52" fmla="*/ 2326452 h 2555827"/>
                  <a:gd name="connsiteX53" fmla="*/ 1271152 w 2545728"/>
                  <a:gd name="connsiteY53" fmla="*/ 2326538 h 2555827"/>
                  <a:gd name="connsiteX54" fmla="*/ 2319777 w 2545728"/>
                  <a:gd name="connsiteY54" fmla="*/ 1277913 h 2555827"/>
                  <a:gd name="connsiteX55" fmla="*/ 1271152 w 2545728"/>
                  <a:gd name="connsiteY55" fmla="*/ 229288 h 2555827"/>
                  <a:gd name="connsiteX56" fmla="*/ 1269440 w 2545728"/>
                  <a:gd name="connsiteY56" fmla="*/ 229375 h 2555827"/>
                  <a:gd name="connsiteX57" fmla="*/ 1267728 w 2545728"/>
                  <a:gd name="connsiteY57" fmla="*/ 229288 h 2555827"/>
                  <a:gd name="connsiteX58" fmla="*/ 1267728 w 2545728"/>
                  <a:gd name="connsiteY58" fmla="*/ 86 h 2555827"/>
                  <a:gd name="connsiteX59" fmla="*/ 1269440 w 2545728"/>
                  <a:gd name="connsiteY59" fmla="*/ 0 h 255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45728" h="2555827">
                    <a:moveTo>
                      <a:pt x="1269440" y="0"/>
                    </a:moveTo>
                    <a:lnTo>
                      <a:pt x="1398396" y="6511"/>
                    </a:lnTo>
                    <a:cubicBezTo>
                      <a:pt x="2042836" y="71958"/>
                      <a:pt x="2545728" y="616207"/>
                      <a:pt x="2545728" y="1277913"/>
                    </a:cubicBezTo>
                    <a:cubicBezTo>
                      <a:pt x="2545728" y="1939619"/>
                      <a:pt x="2042836" y="2483869"/>
                      <a:pt x="1398396" y="2549315"/>
                    </a:cubicBezTo>
                    <a:lnTo>
                      <a:pt x="1269440" y="2555827"/>
                    </a:lnTo>
                    <a:lnTo>
                      <a:pt x="1142416" y="2549413"/>
                    </a:lnTo>
                    <a:lnTo>
                      <a:pt x="1132157" y="2548044"/>
                    </a:lnTo>
                    <a:lnTo>
                      <a:pt x="1017127" y="2530489"/>
                    </a:lnTo>
                    <a:lnTo>
                      <a:pt x="1005921" y="2527977"/>
                    </a:lnTo>
                    <a:lnTo>
                      <a:pt x="893396" y="2499044"/>
                    </a:lnTo>
                    <a:lnTo>
                      <a:pt x="888250" y="2497409"/>
                    </a:lnTo>
                    <a:lnTo>
                      <a:pt x="773697" y="2455481"/>
                    </a:lnTo>
                    <a:cubicBezTo>
                      <a:pt x="659023" y="2406979"/>
                      <a:pt x="552903" y="2342215"/>
                      <a:pt x="458225" y="2264080"/>
                    </a:cubicBezTo>
                    <a:lnTo>
                      <a:pt x="408745" y="2219110"/>
                    </a:lnTo>
                    <a:lnTo>
                      <a:pt x="344960" y="2156829"/>
                    </a:lnTo>
                    <a:lnTo>
                      <a:pt x="284985" y="2090840"/>
                    </a:lnTo>
                    <a:cubicBezTo>
                      <a:pt x="154761" y="1933044"/>
                      <a:pt x="61677" y="1743462"/>
                      <a:pt x="19116" y="1535475"/>
                    </a:cubicBezTo>
                    <a:lnTo>
                      <a:pt x="0" y="1410221"/>
                    </a:lnTo>
                    <a:lnTo>
                      <a:pt x="228347" y="1410221"/>
                    </a:lnTo>
                    <a:lnTo>
                      <a:pt x="240408" y="1489248"/>
                    </a:lnTo>
                    <a:cubicBezTo>
                      <a:pt x="252631" y="1548978"/>
                      <a:pt x="269931" y="1606859"/>
                      <a:pt x="291840" y="1662418"/>
                    </a:cubicBezTo>
                    <a:lnTo>
                      <a:pt x="348446" y="1776414"/>
                    </a:lnTo>
                    <a:lnTo>
                      <a:pt x="349090" y="1777750"/>
                    </a:lnTo>
                    <a:lnTo>
                      <a:pt x="349199" y="1777929"/>
                    </a:lnTo>
                    <a:lnTo>
                      <a:pt x="370916" y="1821664"/>
                    </a:lnTo>
                    <a:lnTo>
                      <a:pt x="400016" y="1861575"/>
                    </a:lnTo>
                    <a:lnTo>
                      <a:pt x="401616" y="1864209"/>
                    </a:lnTo>
                    <a:lnTo>
                      <a:pt x="414450" y="1881371"/>
                    </a:lnTo>
                    <a:lnTo>
                      <a:pt x="474813" y="1964161"/>
                    </a:lnTo>
                    <a:lnTo>
                      <a:pt x="516043" y="2004419"/>
                    </a:lnTo>
                    <a:lnTo>
                      <a:pt x="529662" y="2019403"/>
                    </a:lnTo>
                    <a:lnTo>
                      <a:pt x="554636" y="2042101"/>
                    </a:lnTo>
                    <a:lnTo>
                      <a:pt x="600705" y="2087083"/>
                    </a:lnTo>
                    <a:lnTo>
                      <a:pt x="647418" y="2119454"/>
                    </a:lnTo>
                    <a:lnTo>
                      <a:pt x="684856" y="2147449"/>
                    </a:lnTo>
                    <a:lnTo>
                      <a:pt x="708873" y="2162040"/>
                    </a:lnTo>
                    <a:lnTo>
                      <a:pt x="745768" y="2187607"/>
                    </a:lnTo>
                    <a:lnTo>
                      <a:pt x="768126" y="2198038"/>
                    </a:lnTo>
                    <a:lnTo>
                      <a:pt x="771315" y="2199975"/>
                    </a:lnTo>
                    <a:cubicBezTo>
                      <a:pt x="801032" y="2216118"/>
                      <a:pt x="831616" y="2230866"/>
                      <a:pt x="862980" y="2244132"/>
                    </a:cubicBezTo>
                    <a:lnTo>
                      <a:pt x="881310" y="2250841"/>
                    </a:lnTo>
                    <a:lnTo>
                      <a:pt x="907176" y="2262908"/>
                    </a:lnTo>
                    <a:cubicBezTo>
                      <a:pt x="935282" y="2273199"/>
                      <a:pt x="963952" y="2282322"/>
                      <a:pt x="993126" y="2290216"/>
                    </a:cubicBezTo>
                    <a:lnTo>
                      <a:pt x="1057709" y="2304692"/>
                    </a:lnTo>
                    <a:lnTo>
                      <a:pt x="1059817" y="2305234"/>
                    </a:lnTo>
                    <a:lnTo>
                      <a:pt x="1060789" y="2305383"/>
                    </a:lnTo>
                    <a:lnTo>
                      <a:pt x="1082104" y="2310160"/>
                    </a:lnTo>
                    <a:lnTo>
                      <a:pt x="1161396" y="2320737"/>
                    </a:lnTo>
                    <a:lnTo>
                      <a:pt x="1163936" y="2321124"/>
                    </a:lnTo>
                    <a:lnTo>
                      <a:pt x="1164525" y="2321154"/>
                    </a:lnTo>
                    <a:lnTo>
                      <a:pt x="1173756" y="2322385"/>
                    </a:lnTo>
                    <a:cubicBezTo>
                      <a:pt x="1204713" y="2325134"/>
                      <a:pt x="1236057" y="2326538"/>
                      <a:pt x="1267728" y="2326538"/>
                    </a:cubicBezTo>
                    <a:lnTo>
                      <a:pt x="1269440" y="2326452"/>
                    </a:lnTo>
                    <a:lnTo>
                      <a:pt x="1271152" y="2326538"/>
                    </a:lnTo>
                    <a:cubicBezTo>
                      <a:pt x="1850292" y="2326538"/>
                      <a:pt x="2319777" y="1857053"/>
                      <a:pt x="2319777" y="1277913"/>
                    </a:cubicBezTo>
                    <a:cubicBezTo>
                      <a:pt x="2319777" y="698773"/>
                      <a:pt x="1850292" y="229288"/>
                      <a:pt x="1271152" y="229288"/>
                    </a:cubicBezTo>
                    <a:lnTo>
                      <a:pt x="1269440" y="229375"/>
                    </a:lnTo>
                    <a:lnTo>
                      <a:pt x="1267728" y="229288"/>
                    </a:lnTo>
                    <a:lnTo>
                      <a:pt x="1267728" y="86"/>
                    </a:lnTo>
                    <a:lnTo>
                      <a:pt x="12694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矩形 6"/>
              <p:cNvSpPr/>
              <p:nvPr/>
            </p:nvSpPr>
            <p:spPr>
              <a:xfrm>
                <a:off x="3137282" y="2549204"/>
                <a:ext cx="2177199" cy="461665"/>
              </a:xfrm>
              <a:prstGeom prst="rect">
                <a:avLst/>
              </a:prstGeom>
            </p:spPr>
            <p:txBody>
              <a:bodyPr wrap="none">
                <a:spAutoFit/>
              </a:bodyPr>
              <a:lstStyle/>
              <a:p>
                <a:r>
                  <a:rPr lang="zh-CN" altLang="en-US" sz="2400" b="1" dirty="0">
                    <a:latin typeface="楷体" panose="02010609060101010101" pitchFamily="49" charset="-122"/>
                    <a:ea typeface="楷体" panose="02010609060101010101" pitchFamily="49" charset="-122"/>
                  </a:rPr>
                  <a:t>冯 </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诺依曼机</a:t>
                </a:r>
                <a:endParaRPr lang="zh-CN" altLang="en-US" sz="2400" dirty="0">
                  <a:latin typeface="楷体" panose="02010609060101010101" pitchFamily="49" charset="-122"/>
                  <a:ea typeface="楷体" panose="02010609060101010101" pitchFamily="49"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ppt_y</p:attrName>
                                        </p:attrNameLst>
                                      </p:cBhvr>
                                      <p:tavLst>
                                        <p:tav tm="0">
                                          <p:val>
                                            <p:strVal val="#ppt_y+#ppt_h*1.125000"/>
                                          </p:val>
                                        </p:tav>
                                        <p:tav tm="100000">
                                          <p:val>
                                            <p:strVal val="#ppt_y"/>
                                          </p:val>
                                        </p:tav>
                                      </p:tavLst>
                                    </p:anim>
                                    <p:animEffect transition="in" filter="wipe(up)">
                                      <p:cBhvr>
                                        <p:cTn id="13" dur="500"/>
                                        <p:tgtEl>
                                          <p:spTgt spid="3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p:tgtEl>
                                          <p:spTgt spid="35"/>
                                        </p:tgtEl>
                                        <p:attrNameLst>
                                          <p:attrName>ppt_y</p:attrName>
                                        </p:attrNameLst>
                                      </p:cBhvr>
                                      <p:tavLst>
                                        <p:tav tm="0">
                                          <p:val>
                                            <p:strVal val="#ppt_y+#ppt_h*1.125000"/>
                                          </p:val>
                                        </p:tav>
                                        <p:tav tm="100000">
                                          <p:val>
                                            <p:strVal val="#ppt_y"/>
                                          </p:val>
                                        </p:tav>
                                      </p:tavLst>
                                    </p:anim>
                                    <p:animEffect transition="in" filter="wipe(up)">
                                      <p:cBhvr>
                                        <p:cTn id="17" dur="500"/>
                                        <p:tgtEl>
                                          <p:spTgt spid="35"/>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p:tgtEl>
                                          <p:spTgt spid="46"/>
                                        </p:tgtEl>
                                        <p:attrNameLst>
                                          <p:attrName>ppt_y</p:attrName>
                                        </p:attrNameLst>
                                      </p:cBhvr>
                                      <p:tavLst>
                                        <p:tav tm="0">
                                          <p:val>
                                            <p:strVal val="#ppt_y+#ppt_h*1.125000"/>
                                          </p:val>
                                        </p:tav>
                                        <p:tav tm="100000">
                                          <p:val>
                                            <p:strVal val="#ppt_y"/>
                                          </p:val>
                                        </p:tav>
                                      </p:tavLst>
                                    </p:anim>
                                    <p:animEffect transition="in" filter="wipe(up)">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p:tgtEl>
                                          <p:spTgt spid="45"/>
                                        </p:tgtEl>
                                        <p:attrNameLst>
                                          <p:attrName>ppt_y</p:attrName>
                                        </p:attrNameLst>
                                      </p:cBhvr>
                                      <p:tavLst>
                                        <p:tav tm="0">
                                          <p:val>
                                            <p:strVal val="#ppt_y+#ppt_h*1.125000"/>
                                          </p:val>
                                        </p:tav>
                                        <p:tav tm="100000">
                                          <p:val>
                                            <p:strVal val="#ppt_y"/>
                                          </p:val>
                                        </p:tav>
                                      </p:tavLst>
                                    </p:anim>
                                    <p:animEffect transition="in" filter="wipe(up)">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p:tgtEl>
                                          <p:spTgt spid="32"/>
                                        </p:tgtEl>
                                        <p:attrNameLst>
                                          <p:attrName>ppt_y</p:attrName>
                                        </p:attrNameLst>
                                      </p:cBhvr>
                                      <p:tavLst>
                                        <p:tav tm="0">
                                          <p:val>
                                            <p:strVal val="#ppt_y+#ppt_h*1.125000"/>
                                          </p:val>
                                        </p:tav>
                                        <p:tav tm="100000">
                                          <p:val>
                                            <p:strVal val="#ppt_y"/>
                                          </p:val>
                                        </p:tav>
                                      </p:tavLst>
                                    </p:anim>
                                    <p:animEffect transition="in" filter="wipe(up)">
                                      <p:cBhvr>
                                        <p:cTn id="33" dur="500"/>
                                        <p:tgtEl>
                                          <p:spTgt spid="32"/>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p:tgtEl>
                                          <p:spTgt spid="34"/>
                                        </p:tgtEl>
                                        <p:attrNameLst>
                                          <p:attrName>ppt_y</p:attrName>
                                        </p:attrNameLst>
                                      </p:cBhvr>
                                      <p:tavLst>
                                        <p:tav tm="0">
                                          <p:val>
                                            <p:strVal val="#ppt_y+#ppt_h*1.125000"/>
                                          </p:val>
                                        </p:tav>
                                        <p:tav tm="100000">
                                          <p:val>
                                            <p:strVal val="#ppt_y"/>
                                          </p:val>
                                        </p:tav>
                                      </p:tavLst>
                                    </p:anim>
                                    <p:animEffect transition="in" filter="wipe(up)">
                                      <p:cBhvr>
                                        <p:cTn id="37" dur="500"/>
                                        <p:tgtEl>
                                          <p:spTgt spid="34"/>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500"/>
                                        <p:tgtEl>
                                          <p:spTgt spid="48"/>
                                        </p:tgtEl>
                                        <p:attrNameLst>
                                          <p:attrName>ppt_y</p:attrName>
                                        </p:attrNameLst>
                                      </p:cBhvr>
                                      <p:tavLst>
                                        <p:tav tm="0">
                                          <p:val>
                                            <p:strVal val="#ppt_y+#ppt_h*1.125000"/>
                                          </p:val>
                                        </p:tav>
                                        <p:tav tm="100000">
                                          <p:val>
                                            <p:strVal val="#ppt_y"/>
                                          </p:val>
                                        </p:tav>
                                      </p:tavLst>
                                    </p:anim>
                                    <p:animEffect transition="in" filter="wipe(up)">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500"/>
                                        <p:tgtEl>
                                          <p:spTgt spid="47"/>
                                        </p:tgtEl>
                                        <p:attrNameLst>
                                          <p:attrName>ppt_y</p:attrName>
                                        </p:attrNameLst>
                                      </p:cBhvr>
                                      <p:tavLst>
                                        <p:tav tm="0">
                                          <p:val>
                                            <p:strVal val="#ppt_y+#ppt_h*1.125000"/>
                                          </p:val>
                                        </p:tav>
                                        <p:tav tm="100000">
                                          <p:val>
                                            <p:strVal val="#ppt_y"/>
                                          </p:val>
                                        </p:tav>
                                      </p:tavLst>
                                    </p:anim>
                                    <p:animEffect transition="in" filter="wipe(up)">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45" grpId="0"/>
      <p:bldP spid="46" grpId="0"/>
      <p:bldP spid="47"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solidFill>
                  <a:schemeClr val="bg1"/>
                </a:solidFill>
                <a:latin typeface="楷体" panose="02010609060101010101" pitchFamily="49" charset="-122"/>
                <a:ea typeface="楷体" panose="02010609060101010101" pitchFamily="49" charset="-122"/>
              </a:rPr>
              <a:t>一、计算机的工作原理</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198311"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非冯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诺依曼计算机</a:t>
            </a:r>
          </a:p>
        </p:txBody>
      </p:sp>
      <p:sp>
        <p:nvSpPr>
          <p:cNvPr id="37" name="MH_Other_6"/>
          <p:cNvSpPr/>
          <p:nvPr>
            <p:custDataLst>
              <p:tags r:id="rId1"/>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 name="MH_SubTitle_1"/>
          <p:cNvSpPr/>
          <p:nvPr>
            <p:custDataLst>
              <p:tags r:id="rId2"/>
            </p:custDataLst>
          </p:nvPr>
        </p:nvSpPr>
        <p:spPr>
          <a:xfrm>
            <a:off x="400499" y="2506625"/>
            <a:ext cx="2159000" cy="2159000"/>
          </a:xfrm>
          <a:prstGeom prst="ellipse">
            <a:avLst/>
          </a:prstGeom>
          <a:noFill/>
          <a:ln w="127000" cap="flat" cmpd="thinThick" algn="ctr">
            <a:solidFill>
              <a:schemeClr val="accent1"/>
            </a:solidFill>
            <a:prstDash val="solid"/>
            <a:miter lim="800000"/>
          </a:ln>
          <a:effectLst/>
        </p:spPr>
        <p:txBody>
          <a:bodyPr lIns="0" tIns="0" rIns="0" bIns="0" anchor="ctr">
            <a:normAutofit/>
          </a:bodyPr>
          <a:lstStyle/>
          <a:p>
            <a:pPr algn="ctr" eaLnBrk="1" fontAlgn="auto" hangingPunct="1">
              <a:spcBef>
                <a:spcPts val="0"/>
              </a:spcBef>
              <a:spcAft>
                <a:spcPts val="0"/>
              </a:spcAft>
              <a:defRPr/>
            </a:pPr>
            <a:endParaRPr lang="zh-CN" altLang="en-US" sz="3200" b="1" kern="0" baseline="-25000" dirty="0">
              <a:latin typeface="楷体" panose="02010609060101010101" pitchFamily="49" charset="-122"/>
              <a:ea typeface="楷体" panose="02010609060101010101" pitchFamily="49" charset="-122"/>
            </a:endParaRPr>
          </a:p>
        </p:txBody>
      </p:sp>
      <p:grpSp>
        <p:nvGrpSpPr>
          <p:cNvPr id="5" name="组合 4"/>
          <p:cNvGrpSpPr/>
          <p:nvPr/>
        </p:nvGrpSpPr>
        <p:grpSpPr>
          <a:xfrm>
            <a:off x="3553274" y="3611525"/>
            <a:ext cx="5500165" cy="2256529"/>
            <a:chOff x="3553274" y="3611525"/>
            <a:chExt cx="5500165" cy="2256529"/>
          </a:xfrm>
        </p:grpSpPr>
        <p:cxnSp>
          <p:nvCxnSpPr>
            <p:cNvPr id="25" name="MH_Other_2"/>
            <p:cNvCxnSpPr>
              <a:cxnSpLocks noChangeShapeType="1"/>
            </p:cNvCxnSpPr>
            <p:nvPr>
              <p:custDataLst>
                <p:tags r:id="rId8"/>
              </p:custDataLst>
            </p:nvPr>
          </p:nvCxnSpPr>
          <p:spPr bwMode="auto">
            <a:xfrm flipV="1">
              <a:off x="3553274" y="4016337"/>
              <a:ext cx="1766888" cy="561975"/>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6" name="MH_Text_2"/>
            <p:cNvSpPr txBox="1"/>
            <p:nvPr>
              <p:custDataLst>
                <p:tags r:id="rId9"/>
              </p:custDataLst>
            </p:nvPr>
          </p:nvSpPr>
          <p:spPr>
            <a:xfrm>
              <a:off x="5320162" y="3611525"/>
              <a:ext cx="3733277" cy="2256529"/>
            </a:xfrm>
            <a:prstGeom prst="rect">
              <a:avLst/>
            </a:prstGeom>
            <a:noFill/>
          </p:spPr>
          <p:txBody>
            <a:bodyPr anchor="ctr">
              <a:normAutofit/>
            </a:bodyPr>
            <a:lstStyle/>
            <a:p>
              <a:pPr marL="342900" lvl="1"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数据流计算机结构</a:t>
              </a:r>
              <a:endParaRPr lang="en-US" altLang="zh-CN" sz="2400" b="1" dirty="0">
                <a:latin typeface="楷体" panose="02010609060101010101" pitchFamily="49" charset="-122"/>
                <a:ea typeface="楷体" panose="02010609060101010101" pitchFamily="49" charset="-122"/>
              </a:endParaRPr>
            </a:p>
            <a:p>
              <a:pPr marL="0" lvl="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Dataflow Image Processing System</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342900" lvl="1"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哈佛结构</a:t>
              </a:r>
              <a:endParaRPr lang="en-US" altLang="zh-CN" sz="2400" b="1" dirty="0">
                <a:latin typeface="楷体" panose="02010609060101010101" pitchFamily="49" charset="-122"/>
                <a:ea typeface="楷体" panose="02010609060101010101" pitchFamily="49" charset="-122"/>
              </a:endParaRPr>
            </a:p>
            <a:p>
              <a:pPr marL="0" lvl="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Harvard Architecture</a:t>
              </a:r>
              <a:r>
                <a:rPr lang="zh-CN" altLang="en-US" sz="2400" b="1" dirty="0">
                  <a:latin typeface="楷体" panose="02010609060101010101" pitchFamily="49" charset="-122"/>
                  <a:ea typeface="楷体" panose="02010609060101010101" pitchFamily="49" charset="-122"/>
                </a:rPr>
                <a:t>）</a:t>
              </a:r>
            </a:p>
          </p:txBody>
        </p:sp>
      </p:grpSp>
      <p:grpSp>
        <p:nvGrpSpPr>
          <p:cNvPr id="3" name="组合 2"/>
          <p:cNvGrpSpPr/>
          <p:nvPr/>
        </p:nvGrpSpPr>
        <p:grpSpPr>
          <a:xfrm>
            <a:off x="2507112" y="1920837"/>
            <a:ext cx="4069975" cy="1152525"/>
            <a:chOff x="2507112" y="1920837"/>
            <a:chExt cx="4069975" cy="1152525"/>
          </a:xfrm>
        </p:grpSpPr>
        <p:cxnSp>
          <p:nvCxnSpPr>
            <p:cNvPr id="24" name="MH_Other_1"/>
            <p:cNvCxnSpPr>
              <a:cxnSpLocks noChangeShapeType="1"/>
            </p:cNvCxnSpPr>
            <p:nvPr>
              <p:custDataLst>
                <p:tags r:id="rId6"/>
              </p:custDataLst>
            </p:nvPr>
          </p:nvCxnSpPr>
          <p:spPr bwMode="auto">
            <a:xfrm flipV="1">
              <a:off x="2507112" y="2497100"/>
              <a:ext cx="1766887" cy="561975"/>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7" name="MH_Text_1"/>
            <p:cNvSpPr txBox="1"/>
            <p:nvPr>
              <p:custDataLst>
                <p:tags r:id="rId7"/>
              </p:custDataLst>
            </p:nvPr>
          </p:nvSpPr>
          <p:spPr>
            <a:xfrm>
              <a:off x="3879925" y="1920837"/>
              <a:ext cx="2697162" cy="1152525"/>
            </a:xfrm>
            <a:prstGeom prst="rect">
              <a:avLst/>
            </a:prstGeom>
            <a:noFill/>
          </p:spPr>
          <p:txBody>
            <a:bodyPr anchor="ctr">
              <a:normAutofit/>
            </a:bodyPr>
            <a:lstStyle/>
            <a:p>
              <a:pPr lvl="1"/>
              <a:r>
                <a:rPr lang="zh-CN" altLang="en-US" sz="2400" b="1" dirty="0">
                  <a:latin typeface="楷体" panose="02010609060101010101" pitchFamily="49" charset="-122"/>
                  <a:ea typeface="楷体" panose="02010609060101010101" pitchFamily="49" charset="-122"/>
                </a:rPr>
                <a:t>并行性</a:t>
              </a:r>
              <a:endParaRPr lang="en-US" altLang="zh-CN" sz="2400" b="1" dirty="0">
                <a:latin typeface="楷体" panose="02010609060101010101" pitchFamily="49" charset="-122"/>
                <a:ea typeface="楷体" panose="02010609060101010101" pitchFamily="49" charset="-122"/>
              </a:endParaRPr>
            </a:p>
          </p:txBody>
        </p:sp>
      </p:grpSp>
      <p:sp>
        <p:nvSpPr>
          <p:cNvPr id="29" name="MH_Text_1"/>
          <p:cNvSpPr txBox="1"/>
          <p:nvPr>
            <p:custDataLst>
              <p:tags r:id="rId3"/>
            </p:custDataLst>
          </p:nvPr>
        </p:nvSpPr>
        <p:spPr>
          <a:xfrm>
            <a:off x="311920" y="3009862"/>
            <a:ext cx="2697162" cy="1152525"/>
          </a:xfrm>
          <a:prstGeom prst="rect">
            <a:avLst/>
          </a:prstGeom>
          <a:noFill/>
        </p:spPr>
        <p:txBody>
          <a:bodyPr anchor="ctr">
            <a:normAutofit/>
          </a:bodyPr>
          <a:lstStyle/>
          <a:p>
            <a:pPr lvl="1"/>
            <a:r>
              <a:rPr lang="zh-CN" altLang="en-US" sz="2400" b="1" dirty="0">
                <a:latin typeface="楷体" panose="02010609060101010101" pitchFamily="49" charset="-122"/>
                <a:ea typeface="楷体" panose="02010609060101010101" pitchFamily="49" charset="-122"/>
              </a:rPr>
              <a:t>主要特征</a:t>
            </a:r>
          </a:p>
        </p:txBody>
      </p:sp>
      <p:grpSp>
        <p:nvGrpSpPr>
          <p:cNvPr id="4" name="组合 3"/>
          <p:cNvGrpSpPr/>
          <p:nvPr/>
        </p:nvGrpSpPr>
        <p:grpSpPr>
          <a:xfrm>
            <a:off x="1965465" y="3611525"/>
            <a:ext cx="2697162" cy="1431925"/>
            <a:chOff x="1965465" y="3611525"/>
            <a:chExt cx="2697162" cy="1431925"/>
          </a:xfrm>
        </p:grpSpPr>
        <p:sp>
          <p:nvSpPr>
            <p:cNvPr id="22" name="MH_SubTitle_2"/>
            <p:cNvSpPr/>
            <p:nvPr>
              <p:custDataLst>
                <p:tags r:id="rId4"/>
              </p:custDataLst>
            </p:nvPr>
          </p:nvSpPr>
          <p:spPr>
            <a:xfrm>
              <a:off x="2099124" y="3611525"/>
              <a:ext cx="1433513" cy="1431925"/>
            </a:xfrm>
            <a:prstGeom prst="ellipse">
              <a:avLst/>
            </a:prstGeom>
            <a:noFill/>
            <a:ln w="127000" cap="flat" cmpd="thinThick" algn="ctr">
              <a:solidFill>
                <a:schemeClr val="accent2"/>
              </a:solidFill>
              <a:prstDash val="solid"/>
              <a:miter lim="800000"/>
            </a:ln>
            <a:effectLst/>
          </p:spPr>
          <p:txBody>
            <a:bodyPr lIns="0" tIns="0" rIns="0" bIns="0" anchor="ctr">
              <a:normAutofit/>
            </a:bodyPr>
            <a:lstStyle/>
            <a:p>
              <a:pPr algn="ctr" eaLnBrk="1" fontAlgn="auto" hangingPunct="1">
                <a:spcBef>
                  <a:spcPts val="0"/>
                </a:spcBef>
                <a:spcAft>
                  <a:spcPts val="0"/>
                </a:spcAft>
                <a:defRPr/>
              </a:pPr>
              <a:endParaRPr lang="zh-CN" altLang="en-US" sz="3200" kern="0" baseline="-25000" dirty="0">
                <a:latin typeface="楷体" panose="02010609060101010101" pitchFamily="49" charset="-122"/>
                <a:ea typeface="楷体" panose="02010609060101010101" pitchFamily="49" charset="-122"/>
              </a:endParaRPr>
            </a:p>
          </p:txBody>
        </p:sp>
        <p:sp>
          <p:nvSpPr>
            <p:cNvPr id="30" name="MH_Text_1"/>
            <p:cNvSpPr txBox="1"/>
            <p:nvPr>
              <p:custDataLst>
                <p:tags r:id="rId5"/>
              </p:custDataLst>
            </p:nvPr>
          </p:nvSpPr>
          <p:spPr>
            <a:xfrm>
              <a:off x="1965465" y="3793547"/>
              <a:ext cx="2697162" cy="1152525"/>
            </a:xfrm>
            <a:prstGeom prst="rect">
              <a:avLst/>
            </a:prstGeom>
            <a:noFill/>
          </p:spPr>
          <p:txBody>
            <a:bodyPr anchor="ctr">
              <a:normAutofit/>
            </a:bodyPr>
            <a:lstStyle/>
            <a:p>
              <a:pPr lvl="1"/>
              <a:r>
                <a:rPr lang="zh-CN" altLang="en-US" sz="2400" b="1" dirty="0">
                  <a:latin typeface="楷体" panose="02010609060101010101" pitchFamily="49" charset="-122"/>
                  <a:ea typeface="楷体" panose="02010609060101010101" pitchFamily="49" charset="-122"/>
                </a:rPr>
                <a:t>典型</a:t>
              </a:r>
            </a:p>
            <a:p>
              <a:pPr lvl="1"/>
              <a:r>
                <a:rPr lang="zh-CN" altLang="en-US" sz="2400" b="1" dirty="0">
                  <a:latin typeface="楷体" panose="02010609060101010101" pitchFamily="49" charset="-122"/>
                  <a:ea typeface="楷体" panose="02010609060101010101" pitchFamily="49" charset="-122"/>
                </a:rPr>
                <a:t>类型</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500"/>
                                        <p:tgtEl>
                                          <p:spTgt spid="29"/>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ppt_x</p:attrName>
                                        </p:attrNameLst>
                                      </p:cBhvr>
                                      <p:tavLst>
                                        <p:tav tm="0">
                                          <p:val>
                                            <p:strVal val="#ppt_x-#ppt_w*1.125000"/>
                                          </p:val>
                                        </p:tav>
                                        <p:tav tm="100000">
                                          <p:val>
                                            <p:strVal val="#ppt_x"/>
                                          </p:val>
                                        </p:tav>
                                      </p:tavLst>
                                    </p:anim>
                                    <p:animEffect transition="in" filter="wipe(righ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500"/>
                                        <p:tgtEl>
                                          <p:spTgt spid="4"/>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p:tgtEl>
                                          <p:spTgt spid="5"/>
                                        </p:tgtEl>
                                        <p:attrNameLst>
                                          <p:attrName>ppt_x</p:attrName>
                                        </p:attrNameLst>
                                      </p:cBhvr>
                                      <p:tavLst>
                                        <p:tav tm="0">
                                          <p:val>
                                            <p:strVal val="#ppt_x-#ppt_w*1.125000"/>
                                          </p:val>
                                        </p:tav>
                                        <p:tav tm="100000">
                                          <p:val>
                                            <p:strVal val="#ppt_x"/>
                                          </p:val>
                                        </p:tav>
                                      </p:tavLst>
                                    </p:anim>
                                    <p:animEffect transition="in" filter="wipe(righ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数据流计算机结构</a:t>
            </a:r>
          </a:p>
        </p:txBody>
      </p:sp>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aphicFrame>
        <p:nvGraphicFramePr>
          <p:cNvPr id="20" name="Object 3"/>
          <p:cNvGraphicFramePr>
            <a:graphicFrameLocks noChangeAspect="1"/>
          </p:cNvGraphicFramePr>
          <p:nvPr/>
        </p:nvGraphicFramePr>
        <p:xfrm>
          <a:off x="2048332" y="4145729"/>
          <a:ext cx="6000750" cy="2643188"/>
        </p:xfrm>
        <a:graphic>
          <a:graphicData uri="http://schemas.openxmlformats.org/presentationml/2006/ole">
            <mc:AlternateContent xmlns:mc="http://schemas.openxmlformats.org/markup-compatibility/2006">
              <mc:Choice xmlns:v="urn:schemas-microsoft-com:vml" Requires="v">
                <p:oleObj spid="_x0000_s1105" name="Visio" r:id="rId13" imgW="3939540" imgH="1602105" progId="Visio.Drawing.11">
                  <p:embed/>
                </p:oleObj>
              </mc:Choice>
              <mc:Fallback>
                <p:oleObj name="Visio" r:id="rId13" imgW="3939540" imgH="1602105" progId="Visio.Drawing.11">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8332" y="4145729"/>
                        <a:ext cx="600075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椭圆形标注 1"/>
          <p:cNvSpPr/>
          <p:nvPr/>
        </p:nvSpPr>
        <p:spPr bwMode="auto">
          <a:xfrm>
            <a:off x="584781" y="4882328"/>
            <a:ext cx="1285875" cy="737195"/>
          </a:xfrm>
          <a:prstGeom prst="wedgeEllipseCallout">
            <a:avLst>
              <a:gd name="adj1" fmla="val 61389"/>
              <a:gd name="adj2" fmla="val 124178"/>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采用数据驱动</a:t>
            </a:r>
          </a:p>
        </p:txBody>
      </p:sp>
      <p:sp>
        <p:nvSpPr>
          <p:cNvPr id="28" name="MH_Other_7"/>
          <p:cNvSpPr/>
          <p:nvPr>
            <p:custDataLst>
              <p:tags r:id="rId3"/>
            </p:custDataLst>
          </p:nvPr>
        </p:nvSpPr>
        <p:spPr>
          <a:xfrm flipH="1">
            <a:off x="372353" y="1545241"/>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MH_Other_8"/>
          <p:cNvSpPr/>
          <p:nvPr>
            <p:custDataLst>
              <p:tags r:id="rId4"/>
            </p:custDataLst>
          </p:nvPr>
        </p:nvSpPr>
        <p:spPr>
          <a:xfrm flipH="1">
            <a:off x="465162" y="1638453"/>
            <a:ext cx="863260" cy="863260"/>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MH_Other_12"/>
          <p:cNvSpPr/>
          <p:nvPr>
            <p:custDataLst>
              <p:tags r:id="rId5"/>
            </p:custDataLst>
          </p:nvPr>
        </p:nvSpPr>
        <p:spPr bwMode="auto">
          <a:xfrm>
            <a:off x="700965" y="1902429"/>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grpSp>
        <p:nvGrpSpPr>
          <p:cNvPr id="33" name="组合 32"/>
          <p:cNvGrpSpPr/>
          <p:nvPr/>
        </p:nvGrpSpPr>
        <p:grpSpPr>
          <a:xfrm rot="10800000">
            <a:off x="1446355" y="1700817"/>
            <a:ext cx="422275" cy="893762"/>
            <a:chOff x="3527425" y="2433638"/>
            <a:chExt cx="422275" cy="893762"/>
          </a:xfrm>
        </p:grpSpPr>
        <p:sp>
          <p:nvSpPr>
            <p:cNvPr id="34" name="MH_Other_9"/>
            <p:cNvSpPr/>
            <p:nvPr>
              <p:custDataLst>
                <p:tags r:id="rId8"/>
              </p:custDataLst>
            </p:nvPr>
          </p:nvSpPr>
          <p:spPr>
            <a:xfrm flipH="1">
              <a:off x="3751263" y="2433638"/>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5" name="MH_Other_10"/>
            <p:cNvCxnSpPr/>
            <p:nvPr>
              <p:custDataLst>
                <p:tags r:id="rId9"/>
              </p:custDataLst>
            </p:nvPr>
          </p:nvCxnSpPr>
          <p:spPr>
            <a:xfrm flipH="1">
              <a:off x="3527425" y="2878138"/>
              <a:ext cx="225425"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36" name="MH_Other_11"/>
            <p:cNvSpPr/>
            <p:nvPr>
              <p:custDataLst>
                <p:tags r:id="rId10"/>
              </p:custDataLst>
            </p:nvPr>
          </p:nvSpPr>
          <p:spPr>
            <a:xfrm flipH="1">
              <a:off x="3690938" y="2816225"/>
              <a:ext cx="123825" cy="123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6" name="MH_SubTitle_2"/>
          <p:cNvSpPr>
            <a:spLocks noChangeArrowheads="1"/>
          </p:cNvSpPr>
          <p:nvPr>
            <p:custDataLst>
              <p:tags r:id="rId6"/>
            </p:custDataLst>
          </p:nvPr>
        </p:nvSpPr>
        <p:spPr bwMode="auto">
          <a:xfrm>
            <a:off x="1868630" y="1916211"/>
            <a:ext cx="3341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采用数据驱动方式</a:t>
            </a:r>
          </a:p>
        </p:txBody>
      </p:sp>
      <p:sp>
        <p:nvSpPr>
          <p:cNvPr id="47" name="MH_Text_2"/>
          <p:cNvSpPr/>
          <p:nvPr>
            <p:custDataLst>
              <p:tags r:id="rId7"/>
            </p:custDataLst>
          </p:nvPr>
        </p:nvSpPr>
        <p:spPr>
          <a:xfrm>
            <a:off x="1868630" y="2401801"/>
            <a:ext cx="6113544" cy="1512887"/>
          </a:xfrm>
          <a:prstGeom prst="rect">
            <a:avLst/>
          </a:prstGeom>
        </p:spPr>
        <p:txBody>
          <a:bodyPr>
            <a:normAutofit lnSpcReduction="10000"/>
          </a:bodyPr>
          <a:lstStyle/>
          <a:p>
            <a:pPr marL="342900" lvl="1" indent="-342900">
              <a:lnSpc>
                <a:spcPct val="110000"/>
              </a:lnSpc>
              <a:spcBef>
                <a:spcPct val="0"/>
              </a:spcBef>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程序的执行顺序不是由程序计数器控制，而是由指令间的数据流控制</a:t>
            </a:r>
            <a:endParaRPr lang="en-US" altLang="zh-CN" sz="2400" dirty="0">
              <a:latin typeface="楷体" panose="02010609060101010101" pitchFamily="49" charset="-122"/>
              <a:ea typeface="楷体" panose="02010609060101010101" pitchFamily="49" charset="-122"/>
            </a:endParaRPr>
          </a:p>
          <a:p>
            <a:pPr marL="800100" lvl="3" indent="-342900">
              <a:lnSpc>
                <a:spcPct val="110000"/>
              </a:lnSpc>
              <a:spcBef>
                <a:spcPct val="0"/>
              </a:spcBef>
              <a:buFont typeface="Arial" panose="020B0604020202020204" pitchFamily="34" charset="0"/>
              <a:buChar char="•"/>
            </a:pPr>
            <a:r>
              <a:rPr lang="zh-CN" altLang="en-US" sz="2000" b="1" dirty="0">
                <a:solidFill>
                  <a:srgbClr val="FF0000"/>
                </a:solidFill>
                <a:latin typeface="楷体" panose="02010609060101010101" pitchFamily="49" charset="-122"/>
                <a:ea typeface="楷体" panose="02010609060101010101" pitchFamily="49" charset="-122"/>
              </a:rPr>
              <a:t>当指令具有所需数据、且输出端没有数据时就可执行。</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500"/>
                                        <p:tgtEl>
                                          <p:spTgt spid="2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500"/>
                                        <p:tgtEl>
                                          <p:spTgt spid="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500"/>
                                        <p:tgtEl>
                                          <p:spTgt spid="32"/>
                                        </p:tgtEl>
                                      </p:cBhvr>
                                    </p:animEffect>
                                  </p:childTnLst>
                                </p:cTn>
                              </p:par>
                              <p:par>
                                <p:cTn id="14" presetID="21" presetClass="entr" presetSubtype="1"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500"/>
                                        <p:tgtEl>
                                          <p:spTgt spid="3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heel(1)">
                                      <p:cBhvr>
                                        <p:cTn id="19" dur="50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anim calcmode="lin" valueType="num">
                                      <p:cBhvr>
                                        <p:cTn id="25" dur="500" fill="hold"/>
                                        <p:tgtEl>
                                          <p:spTgt spid="47"/>
                                        </p:tgtEl>
                                        <p:attrNameLst>
                                          <p:attrName>ppt_x</p:attrName>
                                        </p:attrNameLst>
                                      </p:cBhvr>
                                      <p:tavLst>
                                        <p:tav tm="0">
                                          <p:val>
                                            <p:strVal val="#ppt_x"/>
                                          </p:val>
                                        </p:tav>
                                        <p:tav tm="100000">
                                          <p:val>
                                            <p:strVal val="#ppt_x"/>
                                          </p:val>
                                        </p:tav>
                                      </p:tavLst>
                                    </p:anim>
                                    <p:anim calcmode="lin" valueType="num">
                                      <p:cBhvr>
                                        <p:cTn id="26"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1" grpId="0" animBg="1"/>
      <p:bldP spid="32" grpId="0" animBg="1"/>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141577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哈佛结构</a:t>
            </a:r>
          </a:p>
        </p:txBody>
      </p:sp>
      <p:sp>
        <p:nvSpPr>
          <p:cNvPr id="37" name="MH_Other_6"/>
          <p:cNvSpPr/>
          <p:nvPr>
            <p:custDataLst>
              <p:tags r:id="rId2"/>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aphicFrame>
        <p:nvGraphicFramePr>
          <p:cNvPr id="22" name="Object 6"/>
          <p:cNvGraphicFramePr>
            <a:graphicFrameLocks noChangeAspect="1"/>
          </p:cNvGraphicFramePr>
          <p:nvPr/>
        </p:nvGraphicFramePr>
        <p:xfrm>
          <a:off x="2357437" y="4196743"/>
          <a:ext cx="4429125" cy="2536825"/>
        </p:xfrm>
        <a:graphic>
          <a:graphicData uri="http://schemas.openxmlformats.org/presentationml/2006/ole">
            <mc:AlternateContent xmlns:mc="http://schemas.openxmlformats.org/markup-compatibility/2006">
              <mc:Choice xmlns:v="urn:schemas-microsoft-com:vml" Requires="v">
                <p:oleObj spid="_x0000_s2123" name="Visio" r:id="rId27" imgW="2477770" imgH="1415415" progId="Visio.Drawing.11">
                  <p:embed/>
                </p:oleObj>
              </mc:Choice>
              <mc:Fallback>
                <p:oleObj name="Visio" r:id="rId27" imgW="2477770" imgH="1415415" progId="Visio.Drawing.11">
                  <p:embed/>
                  <p:pic>
                    <p:nvPicPr>
                      <p:cNvPr id="0" name="Object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57437" y="4196743"/>
                        <a:ext cx="44291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1694050" y="1477140"/>
            <a:ext cx="5846762" cy="698500"/>
            <a:chOff x="1694050" y="1477140"/>
            <a:chExt cx="5846762" cy="698500"/>
          </a:xfrm>
        </p:grpSpPr>
        <p:cxnSp>
          <p:nvCxnSpPr>
            <p:cNvPr id="23" name="MH_Other_1"/>
            <p:cNvCxnSpPr>
              <a:stCxn id="26" idx="3"/>
            </p:cNvCxnSpPr>
            <p:nvPr>
              <p:custDataLst>
                <p:tags r:id="rId17"/>
              </p:custDataLst>
            </p:nvPr>
          </p:nvCxnSpPr>
          <p:spPr>
            <a:xfrm flipV="1">
              <a:off x="2437000" y="1826390"/>
              <a:ext cx="384175" cy="0"/>
            </a:xfrm>
            <a:prstGeom prst="line">
              <a:avLst/>
            </a:prstGeom>
            <a:ln w="28575">
              <a:solidFill>
                <a:srgbClr val="DDDDDD"/>
              </a:solidFill>
            </a:ln>
          </p:spPr>
          <p:style>
            <a:lnRef idx="1">
              <a:schemeClr val="accent1"/>
            </a:lnRef>
            <a:fillRef idx="0">
              <a:schemeClr val="accent1"/>
            </a:fillRef>
            <a:effectRef idx="0">
              <a:schemeClr val="accent1"/>
            </a:effectRef>
            <a:fontRef idx="minor">
              <a:schemeClr val="tx1"/>
            </a:fontRef>
          </p:style>
        </p:cxnSp>
        <p:sp>
          <p:nvSpPr>
            <p:cNvPr id="26" name="MH_Other_4"/>
            <p:cNvSpPr/>
            <p:nvPr>
              <p:custDataLst>
                <p:tags r:id="rId18"/>
              </p:custDataLst>
            </p:nvPr>
          </p:nvSpPr>
          <p:spPr>
            <a:xfrm>
              <a:off x="1694050" y="1477140"/>
              <a:ext cx="742950" cy="698500"/>
            </a:xfrm>
            <a:prstGeom prst="roundRect">
              <a:avLst>
                <a:gd name="adj" fmla="val 8712"/>
              </a:avLst>
            </a:prstGeom>
            <a:solidFill>
              <a:schemeClr val="accent1">
                <a:lumMod val="60000"/>
                <a:lumOff val="40000"/>
                <a:alpha val="2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MH_Other_5"/>
            <p:cNvSpPr/>
            <p:nvPr>
              <p:custDataLst>
                <p:tags r:id="rId19"/>
              </p:custDataLst>
            </p:nvPr>
          </p:nvSpPr>
          <p:spPr>
            <a:xfrm>
              <a:off x="1741108" y="1530106"/>
              <a:ext cx="649104" cy="601274"/>
            </a:xfrm>
            <a:prstGeom prst="roundRect">
              <a:avLst>
                <a:gd name="adj" fmla="val 8712"/>
              </a:avLst>
            </a:prstGeom>
            <a:solidFill>
              <a:schemeClr val="accent1"/>
            </a:solidFill>
            <a:ln w="19050">
              <a:solidFill>
                <a:srgbClr val="FFFFFF"/>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MH_Other_6"/>
            <p:cNvSpPr/>
            <p:nvPr>
              <p:custDataLst>
                <p:tags r:id="rId20"/>
              </p:custDataLst>
            </p:nvPr>
          </p:nvSpPr>
          <p:spPr>
            <a:xfrm flipH="1">
              <a:off x="2829112" y="1504127"/>
              <a:ext cx="87313"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30" name="MH_Other_7"/>
            <p:cNvSpPr/>
            <p:nvPr>
              <p:custDataLst>
                <p:tags r:id="rId21"/>
              </p:custDataLst>
            </p:nvPr>
          </p:nvSpPr>
          <p:spPr>
            <a:xfrm>
              <a:off x="7453500" y="1504127"/>
              <a:ext cx="87312"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43" name="MH_SubTitle_1"/>
            <p:cNvSpPr txBox="1"/>
            <p:nvPr>
              <p:custDataLst>
                <p:tags r:id="rId22"/>
              </p:custDataLst>
            </p:nvPr>
          </p:nvSpPr>
          <p:spPr>
            <a:xfrm>
              <a:off x="2974368" y="1673990"/>
              <a:ext cx="4421188" cy="304800"/>
            </a:xfrm>
            <a:prstGeom prst="rect">
              <a:avLst/>
            </a:prstGeom>
            <a:noFill/>
            <a:ln>
              <a:noFill/>
            </a:ln>
          </p:spPr>
          <p:txBody>
            <a:bodyPr lIns="0" tIns="0" rIns="0" bIns="0" anchor="ctr"/>
            <a:lstStyle>
              <a:defPPr>
                <a:defRPr lang="zh-CN"/>
              </a:defPPr>
              <a:lvl1pPr>
                <a:lnSpc>
                  <a:spcPct val="130000"/>
                </a:lnSpc>
                <a:defRPr sz="1200"/>
              </a:lvl1pPr>
            </a:lstStyle>
            <a:p>
              <a:pPr>
                <a:defRPr/>
              </a:pPr>
              <a:r>
                <a:rPr lang="zh-CN" altLang="en-US" sz="2000" b="1" dirty="0">
                  <a:latin typeface="楷体" panose="02010609060101010101" pitchFamily="49" charset="-122"/>
                  <a:ea typeface="楷体" panose="02010609060101010101" pitchFamily="49" charset="-122"/>
                </a:rPr>
                <a:t>指令和数据分别存放在两个独立的存储器模块中；</a:t>
              </a:r>
            </a:p>
          </p:txBody>
        </p:sp>
        <p:sp>
          <p:nvSpPr>
            <p:cNvPr id="45" name="MH_Other_8"/>
            <p:cNvSpPr/>
            <p:nvPr>
              <p:custDataLst>
                <p:tags r:id="rId23"/>
              </p:custDataLst>
            </p:nvPr>
          </p:nvSpPr>
          <p:spPr>
            <a:xfrm>
              <a:off x="1828987" y="1610490"/>
              <a:ext cx="465138" cy="4349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grpSp>
      <p:grpSp>
        <p:nvGrpSpPr>
          <p:cNvPr id="3" name="组合 2"/>
          <p:cNvGrpSpPr/>
          <p:nvPr/>
        </p:nvGrpSpPr>
        <p:grpSpPr>
          <a:xfrm>
            <a:off x="1694050" y="2375590"/>
            <a:ext cx="5846762" cy="696912"/>
            <a:chOff x="1694050" y="2375590"/>
            <a:chExt cx="5846762" cy="696912"/>
          </a:xfrm>
        </p:grpSpPr>
        <p:cxnSp>
          <p:nvCxnSpPr>
            <p:cNvPr id="24" name="MH_Other_2"/>
            <p:cNvCxnSpPr>
              <a:stCxn id="48" idx="3"/>
            </p:cNvCxnSpPr>
            <p:nvPr>
              <p:custDataLst>
                <p:tags r:id="rId10"/>
              </p:custDataLst>
            </p:nvPr>
          </p:nvCxnSpPr>
          <p:spPr>
            <a:xfrm flipV="1">
              <a:off x="2437000" y="2723252"/>
              <a:ext cx="384175" cy="0"/>
            </a:xfrm>
            <a:prstGeom prst="line">
              <a:avLst/>
            </a:prstGeom>
            <a:ln w="28575">
              <a:solidFill>
                <a:srgbClr val="DDDDDD"/>
              </a:solidFill>
            </a:ln>
          </p:spPr>
          <p:style>
            <a:lnRef idx="1">
              <a:schemeClr val="accent1"/>
            </a:lnRef>
            <a:fillRef idx="0">
              <a:schemeClr val="accent1"/>
            </a:fillRef>
            <a:effectRef idx="0">
              <a:schemeClr val="accent1"/>
            </a:effectRef>
            <a:fontRef idx="minor">
              <a:schemeClr val="tx1"/>
            </a:fontRef>
          </p:style>
        </p:cxnSp>
        <p:sp>
          <p:nvSpPr>
            <p:cNvPr id="48" name="MH_Other_9"/>
            <p:cNvSpPr/>
            <p:nvPr>
              <p:custDataLst>
                <p:tags r:id="rId11"/>
              </p:custDataLst>
            </p:nvPr>
          </p:nvSpPr>
          <p:spPr>
            <a:xfrm>
              <a:off x="1694050" y="2375590"/>
              <a:ext cx="742950" cy="696912"/>
            </a:xfrm>
            <a:prstGeom prst="roundRect">
              <a:avLst>
                <a:gd name="adj" fmla="val 8712"/>
              </a:avLst>
            </a:prstGeom>
            <a:solidFill>
              <a:schemeClr val="accent2">
                <a:lumMod val="60000"/>
                <a:lumOff val="40000"/>
                <a:alpha val="2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MH_Other_10"/>
            <p:cNvSpPr/>
            <p:nvPr>
              <p:custDataLst>
                <p:tags r:id="rId12"/>
              </p:custDataLst>
            </p:nvPr>
          </p:nvSpPr>
          <p:spPr>
            <a:xfrm>
              <a:off x="1741108" y="2427774"/>
              <a:ext cx="649104" cy="601274"/>
            </a:xfrm>
            <a:prstGeom prst="roundRect">
              <a:avLst>
                <a:gd name="adj" fmla="val 8712"/>
              </a:avLst>
            </a:prstGeom>
            <a:solidFill>
              <a:schemeClr val="accent2"/>
            </a:solidFill>
            <a:ln w="19050">
              <a:solidFill>
                <a:srgbClr val="FFFFFF"/>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MH_Other_11"/>
            <p:cNvSpPr/>
            <p:nvPr>
              <p:custDataLst>
                <p:tags r:id="rId13"/>
              </p:custDataLst>
            </p:nvPr>
          </p:nvSpPr>
          <p:spPr>
            <a:xfrm flipH="1">
              <a:off x="2829112" y="2400990"/>
              <a:ext cx="87313" cy="646112"/>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1" name="MH_Other_12"/>
            <p:cNvSpPr/>
            <p:nvPr>
              <p:custDataLst>
                <p:tags r:id="rId14"/>
              </p:custDataLst>
            </p:nvPr>
          </p:nvSpPr>
          <p:spPr>
            <a:xfrm>
              <a:off x="7453500" y="2400990"/>
              <a:ext cx="87312" cy="646112"/>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2" name="MH_Other_13"/>
            <p:cNvSpPr/>
            <p:nvPr>
              <p:custDataLst>
                <p:tags r:id="rId15"/>
              </p:custDataLst>
            </p:nvPr>
          </p:nvSpPr>
          <p:spPr>
            <a:xfrm>
              <a:off x="1875025" y="2466077"/>
              <a:ext cx="377825" cy="506413"/>
            </a:xfrm>
            <a:custGeom>
              <a:avLst/>
              <a:gdLst/>
              <a:ahLst/>
              <a:cxnLst/>
              <a:rect l="l" t="t" r="r" b="b"/>
              <a:pathLst>
                <a:path w="1171576" h="1571810">
                  <a:moveTo>
                    <a:pt x="662070" y="927911"/>
                  </a:moveTo>
                  <a:lnTo>
                    <a:pt x="795754" y="1040206"/>
                  </a:lnTo>
                  <a:lnTo>
                    <a:pt x="662070" y="1184585"/>
                  </a:lnTo>
                  <a:close/>
                  <a:moveTo>
                    <a:pt x="662070" y="398563"/>
                  </a:moveTo>
                  <a:lnTo>
                    <a:pt x="795754" y="510858"/>
                  </a:lnTo>
                  <a:lnTo>
                    <a:pt x="662070" y="655237"/>
                  </a:lnTo>
                  <a:close/>
                  <a:moveTo>
                    <a:pt x="539081" y="115152"/>
                  </a:moveTo>
                  <a:cubicBezTo>
                    <a:pt x="540863" y="298745"/>
                    <a:pt x="542646" y="482338"/>
                    <a:pt x="544428" y="665931"/>
                  </a:cubicBezTo>
                  <a:lnTo>
                    <a:pt x="325186" y="430647"/>
                  </a:lnTo>
                  <a:lnTo>
                    <a:pt x="250323" y="510858"/>
                  </a:lnTo>
                  <a:lnTo>
                    <a:pt x="533733" y="788921"/>
                  </a:lnTo>
                  <a:lnTo>
                    <a:pt x="234281" y="1077679"/>
                  </a:lnTo>
                  <a:lnTo>
                    <a:pt x="309144" y="1152542"/>
                  </a:lnTo>
                  <a:lnTo>
                    <a:pt x="549775" y="922605"/>
                  </a:lnTo>
                  <a:cubicBezTo>
                    <a:pt x="547993" y="1102633"/>
                    <a:pt x="546210" y="1282661"/>
                    <a:pt x="544428" y="1462689"/>
                  </a:cubicBezTo>
                  <a:lnTo>
                    <a:pt x="950828" y="1066984"/>
                  </a:lnTo>
                  <a:lnTo>
                    <a:pt x="683460" y="783573"/>
                  </a:lnTo>
                  <a:lnTo>
                    <a:pt x="945481" y="516205"/>
                  </a:lnTo>
                  <a:close/>
                  <a:moveTo>
                    <a:pt x="585788" y="184"/>
                  </a:moveTo>
                  <a:cubicBezTo>
                    <a:pt x="1023610" y="9709"/>
                    <a:pt x="1171576" y="352004"/>
                    <a:pt x="1171576" y="785997"/>
                  </a:cubicBezTo>
                  <a:cubicBezTo>
                    <a:pt x="1171576" y="1219990"/>
                    <a:pt x="1080760" y="1571810"/>
                    <a:pt x="585788" y="1571810"/>
                  </a:cubicBezTo>
                  <a:cubicBezTo>
                    <a:pt x="90816" y="1571810"/>
                    <a:pt x="0" y="1219990"/>
                    <a:pt x="0" y="785997"/>
                  </a:cubicBezTo>
                  <a:cubicBezTo>
                    <a:pt x="0" y="352004"/>
                    <a:pt x="147966" y="-9341"/>
                    <a:pt x="585788" y="184"/>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58" name="MH_SubTitle_2"/>
            <p:cNvSpPr txBox="1"/>
            <p:nvPr>
              <p:custDataLst>
                <p:tags r:id="rId16"/>
              </p:custDataLst>
            </p:nvPr>
          </p:nvSpPr>
          <p:spPr>
            <a:xfrm>
              <a:off x="2974368" y="2554978"/>
              <a:ext cx="4421188" cy="303212"/>
            </a:xfrm>
            <a:prstGeom prst="rect">
              <a:avLst/>
            </a:prstGeom>
            <a:noFill/>
            <a:ln>
              <a:noFill/>
            </a:ln>
          </p:spPr>
          <p:txBody>
            <a:bodyPr lIns="0" tIns="0" rIns="0" bIns="0" anchor="ctr"/>
            <a:lstStyle>
              <a:defPPr>
                <a:defRPr lang="zh-CN"/>
              </a:defPPr>
              <a:lvl1pPr>
                <a:lnSpc>
                  <a:spcPct val="130000"/>
                </a:lnSpc>
                <a:defRPr sz="1200"/>
              </a:lvl1pPr>
            </a:lstStyle>
            <a:p>
              <a:pPr>
                <a:defRPr/>
              </a:pPr>
              <a:r>
                <a:rPr lang="en-US" altLang="zh-CN" sz="2000" b="1" dirty="0">
                  <a:latin typeface="楷体" panose="02010609060101010101" pitchFamily="49" charset="-122"/>
                  <a:ea typeface="楷体" panose="02010609060101010101" pitchFamily="49" charset="-122"/>
                </a:rPr>
                <a:t>CPU</a:t>
              </a:r>
              <a:r>
                <a:rPr lang="zh-CN" altLang="en-US" sz="2000" b="1" dirty="0">
                  <a:latin typeface="楷体" panose="02010609060101010101" pitchFamily="49" charset="-122"/>
                  <a:ea typeface="楷体" panose="02010609060101010101" pitchFamily="49" charset="-122"/>
                </a:rPr>
                <a:t>与存储器间的指令和数据的传送分别采用两组独立的总线；</a:t>
              </a:r>
            </a:p>
          </p:txBody>
        </p:sp>
      </p:grpSp>
      <p:grpSp>
        <p:nvGrpSpPr>
          <p:cNvPr id="4" name="组合 3"/>
          <p:cNvGrpSpPr/>
          <p:nvPr/>
        </p:nvGrpSpPr>
        <p:grpSpPr>
          <a:xfrm>
            <a:off x="1694050" y="3267074"/>
            <a:ext cx="5846762" cy="698500"/>
            <a:chOff x="1694050" y="3267074"/>
            <a:chExt cx="5846762" cy="698500"/>
          </a:xfrm>
        </p:grpSpPr>
        <p:cxnSp>
          <p:nvCxnSpPr>
            <p:cNvPr id="25" name="MH_Other_3"/>
            <p:cNvCxnSpPr>
              <a:stCxn id="53" idx="3"/>
            </p:cNvCxnSpPr>
            <p:nvPr>
              <p:custDataLst>
                <p:tags r:id="rId3"/>
              </p:custDataLst>
            </p:nvPr>
          </p:nvCxnSpPr>
          <p:spPr>
            <a:xfrm flipV="1">
              <a:off x="2437000" y="3616324"/>
              <a:ext cx="384175" cy="0"/>
            </a:xfrm>
            <a:prstGeom prst="line">
              <a:avLst/>
            </a:prstGeom>
            <a:ln w="28575">
              <a:solidFill>
                <a:srgbClr val="DDDDDD"/>
              </a:solidFill>
            </a:ln>
          </p:spPr>
          <p:style>
            <a:lnRef idx="1">
              <a:schemeClr val="accent1"/>
            </a:lnRef>
            <a:fillRef idx="0">
              <a:schemeClr val="accent1"/>
            </a:fillRef>
            <a:effectRef idx="0">
              <a:schemeClr val="accent1"/>
            </a:effectRef>
            <a:fontRef idx="minor">
              <a:schemeClr val="tx1"/>
            </a:fontRef>
          </p:style>
        </p:cxnSp>
        <p:sp>
          <p:nvSpPr>
            <p:cNvPr id="53" name="MH_Other_14"/>
            <p:cNvSpPr/>
            <p:nvPr>
              <p:custDataLst>
                <p:tags r:id="rId4"/>
              </p:custDataLst>
            </p:nvPr>
          </p:nvSpPr>
          <p:spPr>
            <a:xfrm>
              <a:off x="1694050" y="3267074"/>
              <a:ext cx="742950" cy="698500"/>
            </a:xfrm>
            <a:prstGeom prst="roundRect">
              <a:avLst>
                <a:gd name="adj" fmla="val 8712"/>
              </a:avLst>
            </a:prstGeom>
            <a:solidFill>
              <a:schemeClr val="accent3">
                <a:lumMod val="60000"/>
                <a:lumOff val="40000"/>
                <a:alpha val="25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MH_Other_15"/>
            <p:cNvSpPr/>
            <p:nvPr>
              <p:custDataLst>
                <p:tags r:id="rId5"/>
              </p:custDataLst>
            </p:nvPr>
          </p:nvSpPr>
          <p:spPr>
            <a:xfrm>
              <a:off x="1741108" y="3320064"/>
              <a:ext cx="649104" cy="601274"/>
            </a:xfrm>
            <a:prstGeom prst="roundRect">
              <a:avLst>
                <a:gd name="adj" fmla="val 8712"/>
              </a:avLst>
            </a:prstGeom>
            <a:solidFill>
              <a:schemeClr val="accent3"/>
            </a:solidFill>
            <a:ln w="19050">
              <a:solidFill>
                <a:srgbClr val="FFFFFF"/>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MH_Other_16"/>
            <p:cNvSpPr/>
            <p:nvPr>
              <p:custDataLst>
                <p:tags r:id="rId6"/>
              </p:custDataLst>
            </p:nvPr>
          </p:nvSpPr>
          <p:spPr>
            <a:xfrm flipH="1">
              <a:off x="2829112" y="3294062"/>
              <a:ext cx="87313"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6" name="MH_Other_17"/>
            <p:cNvSpPr/>
            <p:nvPr>
              <p:custDataLst>
                <p:tags r:id="rId7"/>
              </p:custDataLst>
            </p:nvPr>
          </p:nvSpPr>
          <p:spPr>
            <a:xfrm>
              <a:off x="7453500" y="3294062"/>
              <a:ext cx="87312" cy="644525"/>
            </a:xfrm>
            <a:prstGeom prst="rightBracket">
              <a:avLst/>
            </a:prstGeom>
            <a:ln w="28575">
              <a:solidFill>
                <a:srgbClr val="DDDDDD"/>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7" name="MH_Other_18"/>
            <p:cNvSpPr/>
            <p:nvPr>
              <p:custDataLst>
                <p:tags r:id="rId8"/>
              </p:custDataLst>
            </p:nvPr>
          </p:nvSpPr>
          <p:spPr bwMode="auto">
            <a:xfrm>
              <a:off x="1813112" y="3392487"/>
              <a:ext cx="512763" cy="420687"/>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59" name="MH_SubTitle_3"/>
            <p:cNvSpPr txBox="1"/>
            <p:nvPr>
              <p:custDataLst>
                <p:tags r:id="rId9"/>
              </p:custDataLst>
            </p:nvPr>
          </p:nvSpPr>
          <p:spPr>
            <a:xfrm>
              <a:off x="2974368" y="3429000"/>
              <a:ext cx="4421188" cy="303212"/>
            </a:xfrm>
            <a:prstGeom prst="rect">
              <a:avLst/>
            </a:prstGeom>
            <a:noFill/>
            <a:ln>
              <a:noFill/>
            </a:ln>
          </p:spPr>
          <p:txBody>
            <a:bodyPr lIns="0" tIns="0" rIns="0" bIns="0" anchor="ctr"/>
            <a:lstStyle>
              <a:defPPr>
                <a:defRPr lang="zh-CN"/>
              </a:defPPr>
              <a:lvl1pPr>
                <a:lnSpc>
                  <a:spcPct val="130000"/>
                </a:lnSpc>
                <a:defRPr sz="1200"/>
              </a:lvl1pPr>
            </a:lstStyle>
            <a:p>
              <a:pPr>
                <a:defRPr/>
              </a:pPr>
              <a:r>
                <a:rPr lang="zh-CN" altLang="en-US" sz="2000" b="1" dirty="0">
                  <a:latin typeface="楷体" panose="02010609060101010101" pitchFamily="49" charset="-122"/>
                  <a:ea typeface="楷体" panose="02010609060101010101" pitchFamily="49" charset="-122"/>
                </a:rPr>
                <a:t>可以在一个机器周期内同时获得指令操作码和操作数。</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4" name="MH_Other_1"/>
          <p:cNvSpPr/>
          <p:nvPr>
            <p:custDataLst>
              <p:tags r:id="rId1"/>
            </p:custDataLst>
          </p:nvPr>
        </p:nvSpPr>
        <p:spPr>
          <a:xfrm>
            <a:off x="1235213" y="1796659"/>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35" name="MH_Other_2"/>
          <p:cNvSpPr/>
          <p:nvPr>
            <p:custDataLst>
              <p:tags r:id="rId2"/>
            </p:custDataLst>
          </p:nvPr>
        </p:nvSpPr>
        <p:spPr>
          <a:xfrm>
            <a:off x="1100275" y="1656959"/>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MH_SubTitle_1"/>
          <p:cNvSpPr txBox="1">
            <a:spLocks noChangeArrowheads="1"/>
          </p:cNvSpPr>
          <p:nvPr>
            <p:custDataLst>
              <p:tags r:id="rId3"/>
            </p:custDataLst>
          </p:nvPr>
        </p:nvSpPr>
        <p:spPr bwMode="auto">
          <a:xfrm>
            <a:off x="2259150" y="1463284"/>
            <a:ext cx="56610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微处理器</a:t>
            </a:r>
          </a:p>
        </p:txBody>
      </p:sp>
      <p:sp>
        <p:nvSpPr>
          <p:cNvPr id="46" name="MH_Text_1"/>
          <p:cNvSpPr txBox="1"/>
          <p:nvPr>
            <p:custDataLst>
              <p:tags r:id="rId4"/>
            </p:custDataLst>
          </p:nvPr>
        </p:nvSpPr>
        <p:spPr>
          <a:xfrm>
            <a:off x="2259150" y="2014146"/>
            <a:ext cx="6022751" cy="885825"/>
          </a:xfrm>
          <a:prstGeom prst="rect">
            <a:avLst/>
          </a:prstGeom>
          <a:noFill/>
        </p:spPr>
        <p:txBody>
          <a:bodyPr lIns="0" tIns="0" rIns="0" bIns="0">
            <a:noAutofit/>
          </a:bodyPr>
          <a:lstStyle/>
          <a:p>
            <a:pPr>
              <a:lnSpc>
                <a:spcPct val="120000"/>
              </a:lnSpc>
              <a:defRPr/>
            </a:pP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集成了运算器单元、控制器单元、寄存器单元及内部总线，并具有</a:t>
            </a:r>
            <a:r>
              <a:rPr lang="en-US" altLang="zh-CN" sz="2000" b="1" dirty="0">
                <a:solidFill>
                  <a:schemeClr val="tx1">
                    <a:lumMod val="65000"/>
                    <a:lumOff val="35000"/>
                  </a:schemeClr>
                </a:solidFill>
                <a:latin typeface="楷体" panose="02010609060101010101" pitchFamily="49" charset="-122"/>
                <a:ea typeface="楷体" panose="02010609060101010101" pitchFamily="49" charset="-122"/>
              </a:rPr>
              <a:t>CPU</a:t>
            </a: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全部功能的超大规模集成电路芯片。</a:t>
            </a:r>
          </a:p>
        </p:txBody>
      </p:sp>
      <p:sp>
        <p:nvSpPr>
          <p:cNvPr id="47" name="MH_Other_3"/>
          <p:cNvSpPr/>
          <p:nvPr>
            <p:custDataLst>
              <p:tags r:id="rId5"/>
            </p:custDataLst>
          </p:nvPr>
        </p:nvSpPr>
        <p:spPr>
          <a:xfrm>
            <a:off x="1235213" y="326827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60" name="MH_Other_4"/>
          <p:cNvSpPr/>
          <p:nvPr>
            <p:custDataLst>
              <p:tags r:id="rId6"/>
            </p:custDataLst>
          </p:nvPr>
        </p:nvSpPr>
        <p:spPr>
          <a:xfrm>
            <a:off x="1100275" y="312857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MH_SubTitle_2"/>
          <p:cNvSpPr txBox="1">
            <a:spLocks noChangeArrowheads="1"/>
          </p:cNvSpPr>
          <p:nvPr>
            <p:custDataLst>
              <p:tags r:id="rId7"/>
            </p:custDataLst>
          </p:nvPr>
        </p:nvSpPr>
        <p:spPr bwMode="auto">
          <a:xfrm>
            <a:off x="2259150" y="2934896"/>
            <a:ext cx="56610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微型机</a:t>
            </a:r>
          </a:p>
        </p:txBody>
      </p:sp>
      <p:sp>
        <p:nvSpPr>
          <p:cNvPr id="62" name="MH_Text_2"/>
          <p:cNvSpPr txBox="1"/>
          <p:nvPr>
            <p:custDataLst>
              <p:tags r:id="rId8"/>
            </p:custDataLst>
          </p:nvPr>
        </p:nvSpPr>
        <p:spPr>
          <a:xfrm>
            <a:off x="2259150" y="3485759"/>
            <a:ext cx="5827626" cy="885825"/>
          </a:xfrm>
          <a:prstGeom prst="rect">
            <a:avLst/>
          </a:prstGeom>
          <a:noFill/>
        </p:spPr>
        <p:txBody>
          <a:bodyPr lIns="0" tIns="0" rIns="0" bIns="0">
            <a:noAutofit/>
          </a:bodyPr>
          <a:lstStyle/>
          <a:p>
            <a:pPr>
              <a:lnSpc>
                <a:spcPct val="120000"/>
              </a:lnSpc>
              <a:defRPr/>
            </a:pP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以微处理器为核心，配上内存、</a:t>
            </a:r>
            <a:r>
              <a:rPr lang="en-US" altLang="zh-CN" sz="2000" b="1" dirty="0">
                <a:solidFill>
                  <a:schemeClr val="tx1">
                    <a:lumMod val="65000"/>
                    <a:lumOff val="35000"/>
                  </a:schemeClr>
                </a:solidFill>
                <a:latin typeface="楷体" panose="02010609060101010101" pitchFamily="49" charset="-122"/>
                <a:ea typeface="楷体" panose="02010609060101010101" pitchFamily="49" charset="-122"/>
              </a:rPr>
              <a:t>I/O</a:t>
            </a: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接口、系统总线及电源等构成主机，连接输入</a:t>
            </a:r>
            <a:r>
              <a:rPr lang="en-US" altLang="zh-CN" sz="2000" b="1" dirty="0">
                <a:solidFill>
                  <a:schemeClr val="tx1">
                    <a:lumMod val="65000"/>
                    <a:lumOff val="35000"/>
                  </a:schemeClr>
                </a:solidFill>
                <a:latin typeface="楷体" panose="02010609060101010101" pitchFamily="49" charset="-122"/>
                <a:ea typeface="楷体" panose="02010609060101010101" pitchFamily="49" charset="-122"/>
              </a:rPr>
              <a:t>/</a:t>
            </a: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输出设备、外存设备等部件构成的硬件装置。</a:t>
            </a:r>
          </a:p>
        </p:txBody>
      </p:sp>
      <p:sp>
        <p:nvSpPr>
          <p:cNvPr id="63" name="MH_Other_5"/>
          <p:cNvSpPr/>
          <p:nvPr>
            <p:custDataLst>
              <p:tags r:id="rId9"/>
            </p:custDataLst>
          </p:nvPr>
        </p:nvSpPr>
        <p:spPr>
          <a:xfrm>
            <a:off x="1235213" y="4960416"/>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64" name="MH_Other_6"/>
          <p:cNvSpPr/>
          <p:nvPr>
            <p:custDataLst>
              <p:tags r:id="rId10"/>
            </p:custDataLst>
          </p:nvPr>
        </p:nvSpPr>
        <p:spPr>
          <a:xfrm>
            <a:off x="1100275" y="4820716"/>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MH_SubTitle_3"/>
          <p:cNvSpPr txBox="1"/>
          <p:nvPr>
            <p:custDataLst>
              <p:tags r:id="rId11"/>
            </p:custDataLst>
          </p:nvPr>
        </p:nvSpPr>
        <p:spPr>
          <a:xfrm>
            <a:off x="2259150" y="4627041"/>
            <a:ext cx="5661025" cy="493712"/>
          </a:xfrm>
          <a:prstGeom prst="rect">
            <a:avLst/>
          </a:prstGeom>
          <a:noFill/>
        </p:spPr>
        <p:txBody>
          <a:bodyPr lIns="0" tIns="0" rIns="0" bIns="0" anchor="b">
            <a:normAutofit/>
          </a:bodyPr>
          <a:lstStyle/>
          <a:p>
            <a:pPr>
              <a:defRPr/>
            </a:pPr>
            <a:r>
              <a:rPr lang="zh-CN" altLang="en-US" sz="2400" b="1" dirty="0">
                <a:latin typeface="楷体" panose="02010609060101010101" pitchFamily="49" charset="-122"/>
                <a:ea typeface="楷体" panose="02010609060101010101" pitchFamily="49" charset="-122"/>
              </a:rPr>
              <a:t>微机系统</a:t>
            </a:r>
          </a:p>
        </p:txBody>
      </p:sp>
      <p:sp>
        <p:nvSpPr>
          <p:cNvPr id="66" name="MH_Text_3"/>
          <p:cNvSpPr txBox="1"/>
          <p:nvPr>
            <p:custDataLst>
              <p:tags r:id="rId12"/>
            </p:custDataLst>
          </p:nvPr>
        </p:nvSpPr>
        <p:spPr>
          <a:xfrm>
            <a:off x="2259150" y="5176316"/>
            <a:ext cx="5661025" cy="887412"/>
          </a:xfrm>
          <a:prstGeom prst="rect">
            <a:avLst/>
          </a:prstGeom>
          <a:noFill/>
        </p:spPr>
        <p:txBody>
          <a:bodyPr lIns="0" tIns="0" rIns="0" bIns="0">
            <a:normAutofit/>
          </a:bodyPr>
          <a:lstStyle/>
          <a:p>
            <a:pPr>
              <a:lnSpc>
                <a:spcPct val="120000"/>
              </a:lnSpc>
              <a:defRPr/>
            </a:pPr>
            <a:r>
              <a:rPr lang="zh-CN" altLang="en-US" sz="2000" b="1" dirty="0">
                <a:solidFill>
                  <a:schemeClr val="tx1">
                    <a:lumMod val="65000"/>
                    <a:lumOff val="35000"/>
                  </a:schemeClr>
                </a:solidFill>
                <a:latin typeface="楷体" panose="02010609060101010101" pitchFamily="49" charset="-122"/>
                <a:ea typeface="楷体" panose="02010609060101010101" pitchFamily="49" charset="-122"/>
              </a:rPr>
              <a:t>为微型机硬件系统安装配置系统软件和应用软件后所构成的运行系统。</a:t>
            </a:r>
          </a:p>
        </p:txBody>
      </p:sp>
      <p:sp>
        <p:nvSpPr>
          <p:cNvPr id="67" name="MH_Other_7"/>
          <p:cNvSpPr/>
          <p:nvPr>
            <p:custDataLst>
              <p:tags r:id="rId13"/>
            </p:custDataLst>
          </p:nvPr>
        </p:nvSpPr>
        <p:spPr bwMode="auto">
          <a:xfrm>
            <a:off x="1382850" y="1966521"/>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8" name="MH_Other_8"/>
          <p:cNvSpPr>
            <a:spLocks noChangeAspect="1"/>
          </p:cNvSpPr>
          <p:nvPr>
            <p:custDataLst>
              <p:tags r:id="rId14"/>
            </p:custDataLst>
          </p:nvPr>
        </p:nvSpPr>
        <p:spPr bwMode="auto">
          <a:xfrm>
            <a:off x="1400313" y="343654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9" name="MH_Other_9"/>
          <p:cNvSpPr>
            <a:spLocks noChangeAspect="1"/>
          </p:cNvSpPr>
          <p:nvPr>
            <p:custDataLst>
              <p:tags r:id="rId15"/>
            </p:custDataLst>
          </p:nvPr>
        </p:nvSpPr>
        <p:spPr bwMode="auto">
          <a:xfrm>
            <a:off x="1382850" y="5122341"/>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70"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71" name="矩形 70"/>
          <p:cNvSpPr/>
          <p:nvPr/>
        </p:nvSpPr>
        <p:spPr>
          <a:xfrm>
            <a:off x="584781" y="858016"/>
            <a:ext cx="233910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微机系统的组成</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141577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a:t>
            </a:r>
          </a:p>
        </p:txBody>
      </p:sp>
      <p:sp>
        <p:nvSpPr>
          <p:cNvPr id="37" name="MH_Other_6"/>
          <p:cNvSpPr/>
          <p:nvPr>
            <p:custDataLst>
              <p:tags r:id="rId1"/>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4" name="Group 30"/>
          <p:cNvGrpSpPr/>
          <p:nvPr/>
        </p:nvGrpSpPr>
        <p:grpSpPr bwMode="auto">
          <a:xfrm>
            <a:off x="759081" y="1444945"/>
            <a:ext cx="7141359" cy="4626659"/>
            <a:chOff x="552" y="1584"/>
            <a:chExt cx="4152" cy="2491"/>
          </a:xfrm>
        </p:grpSpPr>
        <p:sp>
          <p:nvSpPr>
            <p:cNvPr id="35" name="AutoShape 5"/>
            <p:cNvSpPr/>
            <p:nvPr/>
          </p:nvSpPr>
          <p:spPr bwMode="auto">
            <a:xfrm>
              <a:off x="3552" y="1680"/>
              <a:ext cx="48" cy="432"/>
            </a:xfrm>
            <a:prstGeom prst="leftBracket">
              <a:avLst>
                <a:gd name="adj" fmla="val 75000"/>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36" name="Text Box 6"/>
            <p:cNvSpPr txBox="1">
              <a:spLocks noChangeArrowheads="1"/>
            </p:cNvSpPr>
            <p:nvPr/>
          </p:nvSpPr>
          <p:spPr bwMode="auto">
            <a:xfrm>
              <a:off x="3472" y="1584"/>
              <a:ext cx="864"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sz="2000" b="1">
                  <a:solidFill>
                    <a:srgbClr val="FF0000"/>
                  </a:solidFill>
                  <a:latin typeface="楷体" panose="02010609060101010101" pitchFamily="49" charset="-122"/>
                  <a:ea typeface="楷体" panose="02010609060101010101" pitchFamily="49" charset="-122"/>
                </a:rPr>
                <a:t>运算器</a:t>
              </a:r>
            </a:p>
          </p:txBody>
        </p:sp>
        <p:sp>
          <p:nvSpPr>
            <p:cNvPr id="46" name="Text Box 7"/>
            <p:cNvSpPr txBox="1">
              <a:spLocks noChangeArrowheads="1"/>
            </p:cNvSpPr>
            <p:nvPr/>
          </p:nvSpPr>
          <p:spPr bwMode="auto">
            <a:xfrm>
              <a:off x="3568" y="1784"/>
              <a:ext cx="72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ctr" hangingPunct="1"/>
              <a:r>
                <a:rPr kumimoji="1" lang="zh-CN" altLang="en-US" sz="2000" b="1">
                  <a:solidFill>
                    <a:srgbClr val="FF0000"/>
                  </a:solidFill>
                  <a:latin typeface="楷体" panose="02010609060101010101" pitchFamily="49" charset="-122"/>
                  <a:ea typeface="楷体" panose="02010609060101010101" pitchFamily="49" charset="-122"/>
                </a:rPr>
                <a:t>控制器</a:t>
              </a:r>
            </a:p>
          </p:txBody>
        </p:sp>
        <p:sp>
          <p:nvSpPr>
            <p:cNvPr id="47" name="Text Box 8"/>
            <p:cNvSpPr txBox="1">
              <a:spLocks noChangeArrowheads="1"/>
            </p:cNvSpPr>
            <p:nvPr/>
          </p:nvSpPr>
          <p:spPr bwMode="auto">
            <a:xfrm>
              <a:off x="3648" y="1996"/>
              <a:ext cx="105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2000" b="1">
                  <a:solidFill>
                    <a:srgbClr val="FF0000"/>
                  </a:solidFill>
                  <a:latin typeface="楷体" panose="02010609060101010101" pitchFamily="49" charset="-122"/>
                  <a:ea typeface="楷体" panose="02010609060101010101" pitchFamily="49" charset="-122"/>
                </a:rPr>
                <a:t>寄存器组</a:t>
              </a:r>
            </a:p>
          </p:txBody>
        </p:sp>
        <p:sp>
          <p:nvSpPr>
            <p:cNvPr id="60" name="AutoShape 9"/>
            <p:cNvSpPr/>
            <p:nvPr/>
          </p:nvSpPr>
          <p:spPr bwMode="auto">
            <a:xfrm>
              <a:off x="2608" y="1824"/>
              <a:ext cx="80" cy="672"/>
            </a:xfrm>
            <a:prstGeom prst="leftBracket">
              <a:avLst>
                <a:gd name="adj" fmla="val 70000"/>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61" name="Text Box 10"/>
            <p:cNvSpPr txBox="1">
              <a:spLocks noChangeArrowheads="1"/>
            </p:cNvSpPr>
            <p:nvPr/>
          </p:nvSpPr>
          <p:spPr bwMode="auto">
            <a:xfrm>
              <a:off x="2640" y="1680"/>
              <a:ext cx="81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微处理器</a:t>
              </a:r>
            </a:p>
          </p:txBody>
        </p:sp>
        <p:sp>
          <p:nvSpPr>
            <p:cNvPr id="62" name="Text Box 11"/>
            <p:cNvSpPr txBox="1">
              <a:spLocks noChangeArrowheads="1"/>
            </p:cNvSpPr>
            <p:nvPr/>
          </p:nvSpPr>
          <p:spPr bwMode="auto">
            <a:xfrm>
              <a:off x="2670" y="1920"/>
              <a:ext cx="65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内存</a:t>
              </a:r>
            </a:p>
          </p:txBody>
        </p:sp>
        <p:sp>
          <p:nvSpPr>
            <p:cNvPr id="63" name="Text Box 12"/>
            <p:cNvSpPr txBox="1">
              <a:spLocks noChangeArrowheads="1"/>
            </p:cNvSpPr>
            <p:nvPr/>
          </p:nvSpPr>
          <p:spPr bwMode="auto">
            <a:xfrm>
              <a:off x="2656" y="2112"/>
              <a:ext cx="113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b="1">
                  <a:solidFill>
                    <a:srgbClr val="FF0000"/>
                  </a:solidFill>
                  <a:latin typeface="楷体" panose="02010609060101010101" pitchFamily="49" charset="-122"/>
                  <a:ea typeface="楷体" panose="02010609060101010101" pitchFamily="49" charset="-122"/>
                </a:rPr>
                <a:t>I/O</a:t>
              </a:r>
              <a:r>
                <a:rPr kumimoji="1" lang="zh-CN" altLang="en-US" sz="2000" b="1">
                  <a:solidFill>
                    <a:srgbClr val="FF0000"/>
                  </a:solidFill>
                  <a:latin typeface="楷体" panose="02010609060101010101" pitchFamily="49" charset="-122"/>
                  <a:ea typeface="楷体" panose="02010609060101010101" pitchFamily="49" charset="-122"/>
                </a:rPr>
                <a:t>接口</a:t>
              </a:r>
            </a:p>
          </p:txBody>
        </p:sp>
        <p:sp>
          <p:nvSpPr>
            <p:cNvPr id="64" name="Text Box 13"/>
            <p:cNvSpPr txBox="1">
              <a:spLocks noChangeArrowheads="1"/>
            </p:cNvSpPr>
            <p:nvPr/>
          </p:nvSpPr>
          <p:spPr bwMode="auto">
            <a:xfrm>
              <a:off x="2670" y="2342"/>
              <a:ext cx="1122"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系统总线</a:t>
              </a:r>
            </a:p>
          </p:txBody>
        </p:sp>
        <p:sp>
          <p:nvSpPr>
            <p:cNvPr id="65" name="Text Box 14"/>
            <p:cNvSpPr txBox="1">
              <a:spLocks noChangeArrowheads="1"/>
            </p:cNvSpPr>
            <p:nvPr/>
          </p:nvSpPr>
          <p:spPr bwMode="auto">
            <a:xfrm>
              <a:off x="2066" y="1934"/>
              <a:ext cx="4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dirty="0">
                  <a:solidFill>
                    <a:srgbClr val="FF0000"/>
                  </a:solidFill>
                  <a:latin typeface="楷体" panose="02010609060101010101" pitchFamily="49" charset="-122"/>
                  <a:ea typeface="楷体" panose="02010609060101010101" pitchFamily="49" charset="-122"/>
                </a:rPr>
                <a:t>主机</a:t>
              </a:r>
            </a:p>
          </p:txBody>
        </p:sp>
        <p:sp>
          <p:nvSpPr>
            <p:cNvPr id="66" name="Text Box 15"/>
            <p:cNvSpPr txBox="1">
              <a:spLocks noChangeArrowheads="1"/>
            </p:cNvSpPr>
            <p:nvPr/>
          </p:nvSpPr>
          <p:spPr bwMode="auto">
            <a:xfrm>
              <a:off x="2043" y="3610"/>
              <a:ext cx="7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系统软件</a:t>
              </a:r>
            </a:p>
          </p:txBody>
        </p:sp>
        <p:sp>
          <p:nvSpPr>
            <p:cNvPr id="67" name="AutoShape 16"/>
            <p:cNvSpPr/>
            <p:nvPr/>
          </p:nvSpPr>
          <p:spPr bwMode="auto">
            <a:xfrm>
              <a:off x="2016" y="2112"/>
              <a:ext cx="48" cy="1344"/>
            </a:xfrm>
            <a:prstGeom prst="leftBracket">
              <a:avLst>
                <a:gd name="adj" fmla="val 233333"/>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68" name="Text Box 17"/>
            <p:cNvSpPr txBox="1">
              <a:spLocks noChangeArrowheads="1"/>
            </p:cNvSpPr>
            <p:nvPr/>
          </p:nvSpPr>
          <p:spPr bwMode="auto">
            <a:xfrm>
              <a:off x="552" y="3087"/>
              <a:ext cx="7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微机系统</a:t>
              </a:r>
            </a:p>
          </p:txBody>
        </p:sp>
        <p:sp>
          <p:nvSpPr>
            <p:cNvPr id="69" name="AutoShape 18"/>
            <p:cNvSpPr/>
            <p:nvPr/>
          </p:nvSpPr>
          <p:spPr bwMode="auto">
            <a:xfrm>
              <a:off x="2608" y="2736"/>
              <a:ext cx="48" cy="528"/>
            </a:xfrm>
            <a:prstGeom prst="leftBracket">
              <a:avLst>
                <a:gd name="adj" fmla="val 91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70" name="Text Box 19"/>
            <p:cNvSpPr txBox="1">
              <a:spLocks noChangeArrowheads="1"/>
            </p:cNvSpPr>
            <p:nvPr/>
          </p:nvSpPr>
          <p:spPr bwMode="auto">
            <a:xfrm>
              <a:off x="2670" y="2630"/>
              <a:ext cx="117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FF0000"/>
                  </a:solidFill>
                  <a:latin typeface="楷体" panose="02010609060101010101" pitchFamily="49" charset="-122"/>
                  <a:ea typeface="楷体" panose="02010609060101010101" pitchFamily="49" charset="-122"/>
                </a:rPr>
                <a:t>输入设备</a:t>
              </a:r>
            </a:p>
          </p:txBody>
        </p:sp>
        <p:sp>
          <p:nvSpPr>
            <p:cNvPr id="71" name="Text Box 20"/>
            <p:cNvSpPr txBox="1">
              <a:spLocks noChangeArrowheads="1"/>
            </p:cNvSpPr>
            <p:nvPr/>
          </p:nvSpPr>
          <p:spPr bwMode="auto">
            <a:xfrm>
              <a:off x="2670" y="2846"/>
              <a:ext cx="117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dirty="0">
                  <a:solidFill>
                    <a:srgbClr val="FF0000"/>
                  </a:solidFill>
                  <a:latin typeface="楷体" panose="02010609060101010101" pitchFamily="49" charset="-122"/>
                  <a:ea typeface="楷体" panose="02010609060101010101" pitchFamily="49" charset="-122"/>
                </a:rPr>
                <a:t>输出设备</a:t>
              </a:r>
            </a:p>
          </p:txBody>
        </p:sp>
        <p:sp>
          <p:nvSpPr>
            <p:cNvPr id="72" name="Text Box 21"/>
            <p:cNvSpPr txBox="1">
              <a:spLocks noChangeArrowheads="1"/>
            </p:cNvSpPr>
            <p:nvPr/>
          </p:nvSpPr>
          <p:spPr bwMode="auto">
            <a:xfrm>
              <a:off x="2672" y="3075"/>
              <a:ext cx="121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dirty="0">
                  <a:solidFill>
                    <a:srgbClr val="FF0000"/>
                  </a:solidFill>
                  <a:latin typeface="楷体" panose="02010609060101010101" pitchFamily="49" charset="-122"/>
                  <a:ea typeface="楷体" panose="02010609060101010101" pitchFamily="49" charset="-122"/>
                </a:rPr>
                <a:t>外存储器设备</a:t>
              </a:r>
            </a:p>
          </p:txBody>
        </p:sp>
        <p:sp>
          <p:nvSpPr>
            <p:cNvPr id="73" name="Text Box 22"/>
            <p:cNvSpPr txBox="1">
              <a:spLocks noChangeArrowheads="1"/>
            </p:cNvSpPr>
            <p:nvPr/>
          </p:nvSpPr>
          <p:spPr bwMode="auto">
            <a:xfrm>
              <a:off x="2066" y="2841"/>
              <a:ext cx="4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外设</a:t>
              </a:r>
            </a:p>
          </p:txBody>
        </p:sp>
        <p:sp>
          <p:nvSpPr>
            <p:cNvPr id="74" name="Text Box 24"/>
            <p:cNvSpPr txBox="1">
              <a:spLocks noChangeArrowheads="1"/>
            </p:cNvSpPr>
            <p:nvPr/>
          </p:nvSpPr>
          <p:spPr bwMode="auto">
            <a:xfrm>
              <a:off x="2051" y="3274"/>
              <a:ext cx="55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电源等</a:t>
              </a:r>
            </a:p>
          </p:txBody>
        </p:sp>
        <p:sp>
          <p:nvSpPr>
            <p:cNvPr id="75" name="Text Box 25"/>
            <p:cNvSpPr txBox="1">
              <a:spLocks noChangeArrowheads="1"/>
            </p:cNvSpPr>
            <p:nvPr/>
          </p:nvSpPr>
          <p:spPr bwMode="auto">
            <a:xfrm>
              <a:off x="1364" y="2531"/>
              <a:ext cx="55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微型机</a:t>
              </a:r>
            </a:p>
          </p:txBody>
        </p:sp>
        <p:sp>
          <p:nvSpPr>
            <p:cNvPr id="76" name="AutoShape 26"/>
            <p:cNvSpPr/>
            <p:nvPr/>
          </p:nvSpPr>
          <p:spPr bwMode="auto">
            <a:xfrm>
              <a:off x="1268" y="2688"/>
              <a:ext cx="48" cy="1104"/>
            </a:xfrm>
            <a:prstGeom prst="leftBracket">
              <a:avLst>
                <a:gd name="adj" fmla="val 191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sp>
          <p:nvSpPr>
            <p:cNvPr id="77" name="Text Box 27"/>
            <p:cNvSpPr txBox="1">
              <a:spLocks noChangeArrowheads="1"/>
            </p:cNvSpPr>
            <p:nvPr/>
          </p:nvSpPr>
          <p:spPr bwMode="auto">
            <a:xfrm>
              <a:off x="2043" y="3850"/>
              <a:ext cx="7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应用软件</a:t>
              </a:r>
            </a:p>
          </p:txBody>
        </p:sp>
        <p:sp>
          <p:nvSpPr>
            <p:cNvPr id="78" name="Text Box 28"/>
            <p:cNvSpPr txBox="1">
              <a:spLocks noChangeArrowheads="1"/>
            </p:cNvSpPr>
            <p:nvPr/>
          </p:nvSpPr>
          <p:spPr bwMode="auto">
            <a:xfrm>
              <a:off x="1394" y="3705"/>
              <a:ext cx="4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000" b="1">
                  <a:solidFill>
                    <a:srgbClr val="FF0000"/>
                  </a:solidFill>
                  <a:latin typeface="楷体" panose="02010609060101010101" pitchFamily="49" charset="-122"/>
                  <a:ea typeface="楷体" panose="02010609060101010101" pitchFamily="49" charset="-122"/>
                </a:rPr>
                <a:t>软件</a:t>
              </a:r>
            </a:p>
          </p:txBody>
        </p:sp>
        <p:sp>
          <p:nvSpPr>
            <p:cNvPr id="79" name="AutoShape 29"/>
            <p:cNvSpPr/>
            <p:nvPr/>
          </p:nvSpPr>
          <p:spPr bwMode="auto">
            <a:xfrm>
              <a:off x="1988" y="3691"/>
              <a:ext cx="48" cy="384"/>
            </a:xfrm>
            <a:prstGeom prst="leftBracket">
              <a:avLst>
                <a:gd name="adj" fmla="val 66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1.2</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微型机分类</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1.2 </a:t>
            </a:r>
            <a:r>
              <a:rPr lang="zh-CN" altLang="en-US" sz="2400" b="1" dirty="0">
                <a:solidFill>
                  <a:schemeClr val="bg1"/>
                </a:solidFill>
                <a:latin typeface="楷体" panose="02010609060101010101" pitchFamily="49" charset="-122"/>
                <a:ea typeface="楷体" panose="02010609060101010101" pitchFamily="49" charset="-122"/>
              </a:rPr>
              <a:t>微型机分类</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43" name="Group 3"/>
          <p:cNvGrpSpPr/>
          <p:nvPr/>
        </p:nvGrpSpPr>
        <p:grpSpPr bwMode="auto">
          <a:xfrm>
            <a:off x="530384" y="1472648"/>
            <a:ext cx="4289067" cy="2588758"/>
            <a:chOff x="1220" y="2592"/>
            <a:chExt cx="1564" cy="1202"/>
          </a:xfrm>
        </p:grpSpPr>
        <p:sp>
          <p:nvSpPr>
            <p:cNvPr id="45" name="Text Box 4"/>
            <p:cNvSpPr txBox="1">
              <a:spLocks noChangeArrowheads="1"/>
            </p:cNvSpPr>
            <p:nvPr/>
          </p:nvSpPr>
          <p:spPr bwMode="auto">
            <a:xfrm>
              <a:off x="1220" y="3075"/>
              <a:ext cx="87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按微处理器字长</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48" name="Text Box 5"/>
            <p:cNvSpPr txBox="1">
              <a:spLocks noChangeArrowheads="1"/>
            </p:cNvSpPr>
            <p:nvPr/>
          </p:nvSpPr>
          <p:spPr bwMode="auto">
            <a:xfrm>
              <a:off x="2256" y="259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a:solidFill>
                    <a:schemeClr val="tx2"/>
                  </a:solidFill>
                  <a:latin typeface="楷体" panose="02010609060101010101" pitchFamily="49" charset="-122"/>
                  <a:ea typeface="楷体" panose="02010609060101010101" pitchFamily="49" charset="-122"/>
                </a:rPr>
                <a:t>1</a:t>
              </a:r>
              <a:r>
                <a:rPr kumimoji="1" lang="zh-CN" altLang="en-US" sz="2400" b="1">
                  <a:solidFill>
                    <a:schemeClr val="tx2"/>
                  </a:solidFill>
                  <a:latin typeface="楷体" panose="02010609060101010101" pitchFamily="49" charset="-122"/>
                  <a:ea typeface="楷体" panose="02010609060101010101" pitchFamily="49" charset="-122"/>
                </a:rPr>
                <a:t>位机</a:t>
              </a:r>
            </a:p>
          </p:txBody>
        </p:sp>
        <p:sp>
          <p:nvSpPr>
            <p:cNvPr id="49" name="Text Box 6"/>
            <p:cNvSpPr txBox="1">
              <a:spLocks noChangeArrowheads="1"/>
            </p:cNvSpPr>
            <p:nvPr/>
          </p:nvSpPr>
          <p:spPr bwMode="auto">
            <a:xfrm>
              <a:off x="2256" y="2812"/>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4位机</a:t>
              </a:r>
            </a:p>
          </p:txBody>
        </p:sp>
        <p:sp>
          <p:nvSpPr>
            <p:cNvPr id="50" name="Text Box 7"/>
            <p:cNvSpPr txBox="1">
              <a:spLocks noChangeArrowheads="1"/>
            </p:cNvSpPr>
            <p:nvPr/>
          </p:nvSpPr>
          <p:spPr bwMode="auto">
            <a:xfrm>
              <a:off x="2256" y="3004"/>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8位机</a:t>
              </a:r>
            </a:p>
          </p:txBody>
        </p:sp>
        <p:sp>
          <p:nvSpPr>
            <p:cNvPr id="51" name="Text Box 8"/>
            <p:cNvSpPr txBox="1">
              <a:spLocks noChangeArrowheads="1"/>
            </p:cNvSpPr>
            <p:nvPr/>
          </p:nvSpPr>
          <p:spPr bwMode="auto">
            <a:xfrm>
              <a:off x="2256" y="3196"/>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16位机</a:t>
              </a:r>
            </a:p>
          </p:txBody>
        </p:sp>
        <p:sp>
          <p:nvSpPr>
            <p:cNvPr id="52" name="Text Box 9"/>
            <p:cNvSpPr txBox="1">
              <a:spLocks noChangeArrowheads="1"/>
            </p:cNvSpPr>
            <p:nvPr/>
          </p:nvSpPr>
          <p:spPr bwMode="auto">
            <a:xfrm>
              <a:off x="2256" y="3388"/>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dirty="0">
                  <a:solidFill>
                    <a:schemeClr val="tx2"/>
                  </a:solidFill>
                  <a:latin typeface="楷体" panose="02010609060101010101" pitchFamily="49" charset="-122"/>
                  <a:ea typeface="楷体" panose="02010609060101010101" pitchFamily="49" charset="-122"/>
                </a:rPr>
                <a:t>32位机</a:t>
              </a:r>
            </a:p>
          </p:txBody>
        </p:sp>
        <p:sp>
          <p:nvSpPr>
            <p:cNvPr id="53" name="Text Box 10"/>
            <p:cNvSpPr txBox="1">
              <a:spLocks noChangeArrowheads="1"/>
            </p:cNvSpPr>
            <p:nvPr/>
          </p:nvSpPr>
          <p:spPr bwMode="auto">
            <a:xfrm>
              <a:off x="2256" y="3580"/>
              <a:ext cx="52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64位机</a:t>
              </a:r>
            </a:p>
          </p:txBody>
        </p:sp>
        <p:sp>
          <p:nvSpPr>
            <p:cNvPr id="54" name="AutoShape 11"/>
            <p:cNvSpPr/>
            <p:nvPr/>
          </p:nvSpPr>
          <p:spPr bwMode="auto">
            <a:xfrm>
              <a:off x="2160" y="2640"/>
              <a:ext cx="48" cy="1104"/>
            </a:xfrm>
            <a:prstGeom prst="leftBracket">
              <a:avLst>
                <a:gd name="adj" fmla="val 191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grpSp>
      <p:grpSp>
        <p:nvGrpSpPr>
          <p:cNvPr id="55" name="Group 12"/>
          <p:cNvGrpSpPr/>
          <p:nvPr/>
        </p:nvGrpSpPr>
        <p:grpSpPr bwMode="auto">
          <a:xfrm>
            <a:off x="5138177" y="2172586"/>
            <a:ext cx="3368146" cy="952501"/>
            <a:chOff x="960" y="144"/>
            <a:chExt cx="670" cy="600"/>
          </a:xfrm>
        </p:grpSpPr>
        <p:sp>
          <p:nvSpPr>
            <p:cNvPr id="56" name="Text Box 13"/>
            <p:cNvSpPr txBox="1">
              <a:spLocks noChangeArrowheads="1"/>
            </p:cNvSpPr>
            <p:nvPr/>
          </p:nvSpPr>
          <p:spPr bwMode="auto">
            <a:xfrm>
              <a:off x="960" y="288"/>
              <a:ext cx="3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按结构</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grpSp>
          <p:nvGrpSpPr>
            <p:cNvPr id="57" name="Group 14"/>
            <p:cNvGrpSpPr/>
            <p:nvPr/>
          </p:nvGrpSpPr>
          <p:grpSpPr bwMode="auto">
            <a:xfrm>
              <a:off x="1242" y="144"/>
              <a:ext cx="388" cy="600"/>
              <a:chOff x="1242" y="144"/>
              <a:chExt cx="388" cy="600"/>
            </a:xfrm>
          </p:grpSpPr>
          <p:sp>
            <p:nvSpPr>
              <p:cNvPr id="58" name="Text Box 15"/>
              <p:cNvSpPr txBox="1">
                <a:spLocks noChangeArrowheads="1"/>
              </p:cNvSpPr>
              <p:nvPr/>
            </p:nvSpPr>
            <p:spPr bwMode="auto">
              <a:xfrm>
                <a:off x="1339" y="144"/>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chemeClr val="tx2"/>
                    </a:solidFill>
                    <a:latin typeface="楷体" panose="02010609060101010101" pitchFamily="49" charset="-122"/>
                    <a:ea typeface="楷体" panose="02010609060101010101" pitchFamily="49" charset="-122"/>
                  </a:rPr>
                  <a:t>单片机</a:t>
                </a:r>
              </a:p>
            </p:txBody>
          </p:sp>
          <p:sp>
            <p:nvSpPr>
              <p:cNvPr id="59" name="AutoShape 16"/>
              <p:cNvSpPr/>
              <p:nvPr/>
            </p:nvSpPr>
            <p:spPr bwMode="auto">
              <a:xfrm>
                <a:off x="1242" y="282"/>
                <a:ext cx="48" cy="384"/>
              </a:xfrm>
              <a:prstGeom prst="leftBracket">
                <a:avLst>
                  <a:gd name="adj" fmla="val 66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sp>
            <p:nvSpPr>
              <p:cNvPr id="80" name="Text Box 17"/>
              <p:cNvSpPr txBox="1">
                <a:spLocks noChangeArrowheads="1"/>
              </p:cNvSpPr>
              <p:nvPr/>
            </p:nvSpPr>
            <p:spPr bwMode="auto">
              <a:xfrm>
                <a:off x="1342" y="453"/>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chemeClr val="tx2"/>
                    </a:solidFill>
                    <a:latin typeface="楷体" panose="02010609060101010101" pitchFamily="49" charset="-122"/>
                    <a:ea typeface="楷体" panose="02010609060101010101" pitchFamily="49" charset="-122"/>
                  </a:rPr>
                  <a:t>多片机</a:t>
                </a:r>
              </a:p>
            </p:txBody>
          </p:sp>
        </p:grpSp>
      </p:grpSp>
      <p:grpSp>
        <p:nvGrpSpPr>
          <p:cNvPr id="81" name="Group 2"/>
          <p:cNvGrpSpPr/>
          <p:nvPr/>
        </p:nvGrpSpPr>
        <p:grpSpPr bwMode="auto">
          <a:xfrm>
            <a:off x="641701" y="4841164"/>
            <a:ext cx="3384550" cy="1042988"/>
            <a:chOff x="960" y="720"/>
            <a:chExt cx="1248" cy="432"/>
          </a:xfrm>
        </p:grpSpPr>
        <p:sp>
          <p:nvSpPr>
            <p:cNvPr id="82" name="Text Box 3"/>
            <p:cNvSpPr txBox="1">
              <a:spLocks noChangeArrowheads="1"/>
            </p:cNvSpPr>
            <p:nvPr/>
          </p:nvSpPr>
          <p:spPr bwMode="auto">
            <a:xfrm>
              <a:off x="960" y="864"/>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按组装</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83" name="Text Box 4"/>
            <p:cNvSpPr txBox="1">
              <a:spLocks noChangeArrowheads="1"/>
            </p:cNvSpPr>
            <p:nvPr/>
          </p:nvSpPr>
          <p:spPr bwMode="auto">
            <a:xfrm>
              <a:off x="1632" y="72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单板机</a:t>
              </a:r>
            </a:p>
          </p:txBody>
        </p:sp>
        <p:sp>
          <p:nvSpPr>
            <p:cNvPr id="84" name="AutoShape 5"/>
            <p:cNvSpPr/>
            <p:nvPr/>
          </p:nvSpPr>
          <p:spPr bwMode="auto">
            <a:xfrm>
              <a:off x="1536" y="768"/>
              <a:ext cx="48" cy="384"/>
            </a:xfrm>
            <a:prstGeom prst="leftBracket">
              <a:avLst>
                <a:gd name="adj" fmla="val 66667"/>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sp>
          <p:nvSpPr>
            <p:cNvPr id="85" name="Text Box 6"/>
            <p:cNvSpPr txBox="1">
              <a:spLocks noChangeArrowheads="1"/>
            </p:cNvSpPr>
            <p:nvPr/>
          </p:nvSpPr>
          <p:spPr bwMode="auto">
            <a:xfrm>
              <a:off x="1632" y="960"/>
              <a:ext cx="57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多板机</a:t>
              </a:r>
            </a:p>
          </p:txBody>
        </p:sp>
      </p:grpSp>
      <p:grpSp>
        <p:nvGrpSpPr>
          <p:cNvPr id="86" name="Group 7"/>
          <p:cNvGrpSpPr/>
          <p:nvPr/>
        </p:nvGrpSpPr>
        <p:grpSpPr bwMode="auto">
          <a:xfrm>
            <a:off x="5162167" y="4523545"/>
            <a:ext cx="3533599" cy="1573283"/>
            <a:chOff x="1060" y="1248"/>
            <a:chExt cx="1340" cy="651"/>
          </a:xfrm>
        </p:grpSpPr>
        <p:sp>
          <p:nvSpPr>
            <p:cNvPr id="87" name="Text Box 8"/>
            <p:cNvSpPr txBox="1">
              <a:spLocks noChangeArrowheads="1"/>
            </p:cNvSpPr>
            <p:nvPr/>
          </p:nvSpPr>
          <p:spPr bwMode="auto">
            <a:xfrm>
              <a:off x="1060" y="1475"/>
              <a:ext cx="52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dirty="0">
                  <a:solidFill>
                    <a:srgbClr val="FF0000"/>
                  </a:solidFill>
                  <a:latin typeface="楷体" panose="02010609060101010101" pitchFamily="49" charset="-122"/>
                  <a:ea typeface="楷体" panose="02010609060101010101" pitchFamily="49" charset="-122"/>
                </a:rPr>
                <a:t>按外形</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88" name="Text Box 9"/>
            <p:cNvSpPr txBox="1">
              <a:spLocks noChangeArrowheads="1"/>
            </p:cNvSpPr>
            <p:nvPr/>
          </p:nvSpPr>
          <p:spPr bwMode="auto">
            <a:xfrm>
              <a:off x="1632" y="124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台式微机</a:t>
              </a:r>
            </a:p>
          </p:txBody>
        </p:sp>
        <p:sp>
          <p:nvSpPr>
            <p:cNvPr id="89" name="AutoShape 10"/>
            <p:cNvSpPr/>
            <p:nvPr/>
          </p:nvSpPr>
          <p:spPr bwMode="auto">
            <a:xfrm>
              <a:off x="1536" y="1248"/>
              <a:ext cx="48" cy="624"/>
            </a:xfrm>
            <a:prstGeom prst="leftBracket">
              <a:avLst>
                <a:gd name="adj" fmla="val 108333"/>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chemeClr val="tx2"/>
                </a:solidFill>
                <a:latin typeface="楷体" panose="02010609060101010101" pitchFamily="49" charset="-122"/>
                <a:ea typeface="楷体" panose="02010609060101010101" pitchFamily="49" charset="-122"/>
              </a:endParaRPr>
            </a:p>
          </p:txBody>
        </p:sp>
        <p:sp>
          <p:nvSpPr>
            <p:cNvPr id="90" name="Text Box 11"/>
            <p:cNvSpPr txBox="1">
              <a:spLocks noChangeArrowheads="1"/>
            </p:cNvSpPr>
            <p:nvPr/>
          </p:nvSpPr>
          <p:spPr bwMode="auto">
            <a:xfrm>
              <a:off x="1632" y="146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笔记本微机</a:t>
              </a:r>
            </a:p>
          </p:txBody>
        </p:sp>
        <p:sp>
          <p:nvSpPr>
            <p:cNvPr id="91" name="Text Box 12"/>
            <p:cNvSpPr txBox="1">
              <a:spLocks noChangeArrowheads="1"/>
            </p:cNvSpPr>
            <p:nvPr/>
          </p:nvSpPr>
          <p:spPr bwMode="auto">
            <a:xfrm>
              <a:off x="1632" y="1708"/>
              <a:ext cx="76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400" b="1">
                  <a:solidFill>
                    <a:schemeClr val="tx2"/>
                  </a:solidFill>
                  <a:latin typeface="楷体" panose="02010609060101010101" pitchFamily="49" charset="-122"/>
                  <a:ea typeface="楷体" panose="02010609060101010101" pitchFamily="49" charset="-122"/>
                </a:rPr>
                <a:t>掌上电脑</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0-#ppt_w/2"/>
                                          </p:val>
                                        </p:tav>
                                        <p:tav tm="100000">
                                          <p:val>
                                            <p:strVal val="#ppt_x"/>
                                          </p:val>
                                        </p:tav>
                                      </p:tavLst>
                                    </p:anim>
                                    <p:anim calcmode="lin" valueType="num">
                                      <p:cBhvr additive="base">
                                        <p:cTn id="1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0-#ppt_w/2"/>
                                          </p:val>
                                        </p:tav>
                                        <p:tav tm="100000">
                                          <p:val>
                                            <p:strVal val="#ppt_x"/>
                                          </p:val>
                                        </p:tav>
                                      </p:tavLst>
                                    </p:anim>
                                    <p:anim calcmode="lin" valueType="num">
                                      <p:cBhvr additive="base">
                                        <p:cTn id="2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0-#ppt_w/2"/>
                                          </p:val>
                                        </p:tav>
                                        <p:tav tm="100000">
                                          <p:val>
                                            <p:strVal val="#ppt_x"/>
                                          </p:val>
                                        </p:tav>
                                      </p:tavLst>
                                    </p:anim>
                                    <p:anim calcmode="lin" valueType="num">
                                      <p:cBhvr additive="base">
                                        <p:cTn id="26" dur="500" fill="hold"/>
                                        <p:tgtEl>
                                          <p:spTgt spid="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1.2 </a:t>
            </a:r>
            <a:r>
              <a:rPr lang="zh-CN" altLang="en-US" sz="2400" b="1" dirty="0">
                <a:solidFill>
                  <a:schemeClr val="bg1"/>
                </a:solidFill>
                <a:latin typeface="楷体" panose="02010609060101010101" pitchFamily="49" charset="-122"/>
                <a:ea typeface="楷体" panose="02010609060101010101" pitchFamily="49" charset="-122"/>
              </a:rPr>
              <a:t>微型机分类</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1107996"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单片机</a:t>
            </a:r>
          </a:p>
        </p:txBody>
      </p:sp>
      <p:sp>
        <p:nvSpPr>
          <p:cNvPr id="35" name="MH_Other_1"/>
          <p:cNvSpPr/>
          <p:nvPr>
            <p:custDataLst>
              <p:tags r:id="rId2"/>
            </p:custDataLst>
          </p:nvPr>
        </p:nvSpPr>
        <p:spPr>
          <a:xfrm>
            <a:off x="3976688" y="4219548"/>
            <a:ext cx="1049337" cy="1049337"/>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MH_Other_2"/>
          <p:cNvSpPr/>
          <p:nvPr>
            <p:custDataLst>
              <p:tags r:id="rId3"/>
            </p:custDataLst>
          </p:nvPr>
        </p:nvSpPr>
        <p:spPr>
          <a:xfrm>
            <a:off x="4070246" y="4312109"/>
            <a:ext cx="863260" cy="863260"/>
          </a:xfrm>
          <a:prstGeom prst="ellipse">
            <a:avLst/>
          </a:prstGeom>
          <a:solidFill>
            <a:schemeClr val="accent2"/>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MH_Other_3"/>
          <p:cNvSpPr/>
          <p:nvPr>
            <p:custDataLst>
              <p:tags r:id="rId4"/>
            </p:custDataLst>
          </p:nvPr>
        </p:nvSpPr>
        <p:spPr>
          <a:xfrm>
            <a:off x="5084763" y="4297335"/>
            <a:ext cx="198437" cy="8937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2"/>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4" name="MH_Other_4"/>
          <p:cNvCxnSpPr/>
          <p:nvPr>
            <p:custDataLst>
              <p:tags r:id="rId5"/>
            </p:custDataLst>
          </p:nvPr>
        </p:nvCxnSpPr>
        <p:spPr>
          <a:xfrm>
            <a:off x="5281613" y="4741835"/>
            <a:ext cx="225425" cy="0"/>
          </a:xfrm>
          <a:prstGeom prst="line">
            <a:avLst/>
          </a:prstGeom>
          <a:ln w="254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sp>
        <p:nvSpPr>
          <p:cNvPr id="46" name="MH_Other_5"/>
          <p:cNvSpPr/>
          <p:nvPr>
            <p:custDataLst>
              <p:tags r:id="rId6"/>
            </p:custDataLst>
          </p:nvPr>
        </p:nvSpPr>
        <p:spPr>
          <a:xfrm>
            <a:off x="5219700" y="4679923"/>
            <a:ext cx="123825" cy="1222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MH_Other_6"/>
          <p:cNvSpPr/>
          <p:nvPr>
            <p:custDataLst>
              <p:tags r:id="rId7"/>
            </p:custDataLst>
          </p:nvPr>
        </p:nvSpPr>
        <p:spPr>
          <a:xfrm>
            <a:off x="4286250" y="4592610"/>
            <a:ext cx="431800" cy="296863"/>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0" name="MH_Other_7"/>
          <p:cNvSpPr/>
          <p:nvPr>
            <p:custDataLst>
              <p:tags r:id="rId8"/>
            </p:custDataLst>
          </p:nvPr>
        </p:nvSpPr>
        <p:spPr>
          <a:xfrm flipH="1">
            <a:off x="3884613" y="2741585"/>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MH_Other_8"/>
          <p:cNvSpPr/>
          <p:nvPr>
            <p:custDataLst>
              <p:tags r:id="rId9"/>
            </p:custDataLst>
          </p:nvPr>
        </p:nvSpPr>
        <p:spPr>
          <a:xfrm flipH="1">
            <a:off x="3977422" y="2834797"/>
            <a:ext cx="863260" cy="863260"/>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MH_Other_9"/>
          <p:cNvSpPr/>
          <p:nvPr>
            <p:custDataLst>
              <p:tags r:id="rId10"/>
            </p:custDataLst>
          </p:nvPr>
        </p:nvSpPr>
        <p:spPr>
          <a:xfrm flipH="1">
            <a:off x="3627438" y="2819373"/>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3" name="MH_Other_10"/>
          <p:cNvCxnSpPr/>
          <p:nvPr>
            <p:custDataLst>
              <p:tags r:id="rId11"/>
            </p:custDataLst>
          </p:nvPr>
        </p:nvCxnSpPr>
        <p:spPr>
          <a:xfrm flipH="1">
            <a:off x="3403600" y="3263873"/>
            <a:ext cx="225425"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64" name="MH_Other_11"/>
          <p:cNvSpPr/>
          <p:nvPr>
            <p:custDataLst>
              <p:tags r:id="rId12"/>
            </p:custDataLst>
          </p:nvPr>
        </p:nvSpPr>
        <p:spPr>
          <a:xfrm flipH="1">
            <a:off x="3567113" y="3201960"/>
            <a:ext cx="123825" cy="123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MH_Other_12"/>
          <p:cNvSpPr/>
          <p:nvPr>
            <p:custDataLst>
              <p:tags r:id="rId13"/>
            </p:custDataLst>
          </p:nvPr>
        </p:nvSpPr>
        <p:spPr bwMode="auto">
          <a:xfrm>
            <a:off x="4213225" y="3098773"/>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6" name="MH_SubTitle_1"/>
          <p:cNvSpPr>
            <a:spLocks noChangeArrowheads="1"/>
          </p:cNvSpPr>
          <p:nvPr>
            <p:custDataLst>
              <p:tags r:id="rId14"/>
            </p:custDataLst>
          </p:nvPr>
        </p:nvSpPr>
        <p:spPr bwMode="auto">
          <a:xfrm flipH="1">
            <a:off x="1748117" y="3030510"/>
            <a:ext cx="1595156"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2400" b="1" dirty="0">
                <a:solidFill>
                  <a:srgbClr val="FF0000"/>
                </a:solidFill>
                <a:latin typeface="楷体" panose="02010609060101010101" pitchFamily="49" charset="-122"/>
                <a:ea typeface="楷体" panose="02010609060101010101" pitchFamily="49" charset="-122"/>
              </a:rPr>
              <a:t>单片机特点</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7" name="MH_SubTitle_2"/>
          <p:cNvSpPr>
            <a:spLocks noChangeArrowheads="1"/>
          </p:cNvSpPr>
          <p:nvPr>
            <p:custDataLst>
              <p:tags r:id="rId15"/>
            </p:custDataLst>
          </p:nvPr>
        </p:nvSpPr>
        <p:spPr bwMode="auto">
          <a:xfrm>
            <a:off x="5556250" y="4508473"/>
            <a:ext cx="3341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FF0000"/>
                </a:solidFill>
                <a:latin typeface="楷体" panose="02010609060101010101" pitchFamily="49" charset="-122"/>
                <a:ea typeface="楷体" panose="02010609060101010101" pitchFamily="49" charset="-122"/>
              </a:rPr>
              <a:t>应用领域</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8" name="MH_Text_2"/>
          <p:cNvSpPr/>
          <p:nvPr>
            <p:custDataLst>
              <p:tags r:id="rId16"/>
            </p:custDataLst>
          </p:nvPr>
        </p:nvSpPr>
        <p:spPr>
          <a:xfrm>
            <a:off x="4675702" y="4987290"/>
            <a:ext cx="3266244" cy="1512887"/>
          </a:xfrm>
          <a:prstGeom prst="rect">
            <a:avLst/>
          </a:prstGeom>
        </p:spPr>
        <p:txBody>
          <a:bodyPr>
            <a:normAutofit lnSpcReduction="10000"/>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工业控制</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智能仪器仪表</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家用电器</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其它各种嵌入式系统</a:t>
            </a:r>
            <a:endParaRPr lang="en-US" altLang="zh-CN" sz="2000" b="1" dirty="0">
              <a:latin typeface="楷体" panose="02010609060101010101" pitchFamily="49" charset="-122"/>
              <a:ea typeface="楷体" panose="02010609060101010101" pitchFamily="49" charset="-122"/>
            </a:endParaRPr>
          </a:p>
        </p:txBody>
      </p:sp>
      <p:sp>
        <p:nvSpPr>
          <p:cNvPr id="69" name="MH_Text_1"/>
          <p:cNvSpPr/>
          <p:nvPr>
            <p:custDataLst>
              <p:tags r:id="rId17"/>
            </p:custDataLst>
          </p:nvPr>
        </p:nvSpPr>
        <p:spPr>
          <a:xfrm>
            <a:off x="1792909" y="3540891"/>
            <a:ext cx="1504016" cy="1512887"/>
          </a:xfrm>
          <a:prstGeom prst="rect">
            <a:avLst/>
          </a:prstGeom>
        </p:spPr>
        <p:txBody>
          <a:bodyPr>
            <a:normAutofit/>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体积小</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可靠性高</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成本低</a:t>
            </a:r>
            <a:endParaRPr lang="en-US" altLang="zh-CN" sz="2000" b="1" dirty="0">
              <a:latin typeface="楷体" panose="02010609060101010101" pitchFamily="49" charset="-122"/>
              <a:ea typeface="楷体" panose="02010609060101010101" pitchFamily="49" charset="-122"/>
            </a:endParaRPr>
          </a:p>
        </p:txBody>
      </p:sp>
      <p:sp>
        <p:nvSpPr>
          <p:cNvPr id="2" name="矩形 1"/>
          <p:cNvSpPr/>
          <p:nvPr/>
        </p:nvSpPr>
        <p:spPr>
          <a:xfrm>
            <a:off x="647700" y="1513527"/>
            <a:ext cx="7737496" cy="830997"/>
          </a:xfrm>
          <a:prstGeom prst="rect">
            <a:avLst/>
          </a:prstGeom>
        </p:spPr>
        <p:txBody>
          <a:bodyPr wrap="square">
            <a:spAutoFit/>
          </a:bodyPr>
          <a:lstStyle/>
          <a:p>
            <a:r>
              <a:rPr kumimoji="1" lang="zh-CN" altLang="en-US" sz="2400" b="1" dirty="0">
                <a:latin typeface="楷体" panose="02010609060101010101" pitchFamily="49" charset="-122"/>
                <a:ea typeface="楷体" panose="02010609060101010101" pitchFamily="49" charset="-122"/>
              </a:rPr>
              <a:t>集成了</a:t>
            </a:r>
            <a:r>
              <a:rPr kumimoji="1" lang="en-US" altLang="zh-CN" sz="2400" b="1" dirty="0">
                <a:latin typeface="楷体" panose="02010609060101010101" pitchFamily="49" charset="-122"/>
                <a:ea typeface="楷体" panose="02010609060101010101" pitchFamily="49" charset="-122"/>
              </a:rPr>
              <a:t>CPU</a:t>
            </a:r>
            <a:r>
              <a:rPr kumimoji="1" lang="zh-CN" altLang="en-US" sz="2400" b="1" dirty="0">
                <a:latin typeface="楷体" panose="02010609060101010101" pitchFamily="49" charset="-122"/>
                <a:ea typeface="楷体" panose="02010609060101010101" pitchFamily="49" charset="-122"/>
              </a:rPr>
              <a:t>、部分内存、部分</a:t>
            </a:r>
            <a:r>
              <a:rPr kumimoji="1" lang="en-US" altLang="zh-CN" sz="2400" b="1" dirty="0">
                <a:latin typeface="楷体" panose="02010609060101010101" pitchFamily="49" charset="-122"/>
                <a:ea typeface="楷体" panose="02010609060101010101" pitchFamily="49" charset="-122"/>
              </a:rPr>
              <a:t>I/O</a:t>
            </a:r>
            <a:r>
              <a:rPr kumimoji="1" lang="zh-CN" altLang="en-US" sz="2400" b="1" dirty="0">
                <a:latin typeface="楷体" panose="02010609060101010101" pitchFamily="49" charset="-122"/>
                <a:ea typeface="楷体" panose="02010609060101010101" pitchFamily="49" charset="-122"/>
              </a:rPr>
              <a:t>接口及总线等单元，具有微机基本功能的超大规模集成电路芯片。</a:t>
            </a:r>
            <a:endParaRPr kumimoji="1" lang="en-US" altLang="zh-CN"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anim calcmode="lin" valueType="num">
                                      <p:cBhvr>
                                        <p:cTn id="13" dur="500" fill="hold"/>
                                        <p:tgtEl>
                                          <p:spTgt spid="61"/>
                                        </p:tgtEl>
                                        <p:attrNameLst>
                                          <p:attrName>ppt_x</p:attrName>
                                        </p:attrNameLst>
                                      </p:cBhvr>
                                      <p:tavLst>
                                        <p:tav tm="0">
                                          <p:val>
                                            <p:strVal val="#ppt_x"/>
                                          </p:val>
                                        </p:tav>
                                        <p:tav tm="100000">
                                          <p:val>
                                            <p:strVal val="#ppt_x"/>
                                          </p:val>
                                        </p:tav>
                                      </p:tavLst>
                                    </p:anim>
                                    <p:anim calcmode="lin" valueType="num">
                                      <p:cBhvr>
                                        <p:cTn id="14" dur="5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anim calcmode="lin" valueType="num">
                                      <p:cBhvr>
                                        <p:cTn id="18" dur="500" fill="hold"/>
                                        <p:tgtEl>
                                          <p:spTgt spid="62"/>
                                        </p:tgtEl>
                                        <p:attrNameLst>
                                          <p:attrName>ppt_x</p:attrName>
                                        </p:attrNameLst>
                                      </p:cBhvr>
                                      <p:tavLst>
                                        <p:tav tm="0">
                                          <p:val>
                                            <p:strVal val="#ppt_x"/>
                                          </p:val>
                                        </p:tav>
                                        <p:tav tm="100000">
                                          <p:val>
                                            <p:strVal val="#ppt_x"/>
                                          </p:val>
                                        </p:tav>
                                      </p:tavLst>
                                    </p:anim>
                                    <p:anim calcmode="lin" valueType="num">
                                      <p:cBhvr>
                                        <p:cTn id="19" dur="500" fill="hold"/>
                                        <p:tgtEl>
                                          <p:spTgt spid="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anim calcmode="lin" valueType="num">
                                      <p:cBhvr>
                                        <p:cTn id="23" dur="500" fill="hold"/>
                                        <p:tgtEl>
                                          <p:spTgt spid="63"/>
                                        </p:tgtEl>
                                        <p:attrNameLst>
                                          <p:attrName>ppt_x</p:attrName>
                                        </p:attrNameLst>
                                      </p:cBhvr>
                                      <p:tavLst>
                                        <p:tav tm="0">
                                          <p:val>
                                            <p:strVal val="#ppt_x"/>
                                          </p:val>
                                        </p:tav>
                                        <p:tav tm="100000">
                                          <p:val>
                                            <p:strVal val="#ppt_x"/>
                                          </p:val>
                                        </p:tav>
                                      </p:tavLst>
                                    </p:anim>
                                    <p:anim calcmode="lin" valueType="num">
                                      <p:cBhvr>
                                        <p:cTn id="24" dur="5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anim calcmode="lin" valueType="num">
                                      <p:cBhvr>
                                        <p:cTn id="33" dur="500" fill="hold"/>
                                        <p:tgtEl>
                                          <p:spTgt spid="65"/>
                                        </p:tgtEl>
                                        <p:attrNameLst>
                                          <p:attrName>ppt_x</p:attrName>
                                        </p:attrNameLst>
                                      </p:cBhvr>
                                      <p:tavLst>
                                        <p:tav tm="0">
                                          <p:val>
                                            <p:strVal val="#ppt_x"/>
                                          </p:val>
                                        </p:tav>
                                        <p:tav tm="100000">
                                          <p:val>
                                            <p:strVal val="#ppt_x"/>
                                          </p:val>
                                        </p:tav>
                                      </p:tavLst>
                                    </p:anim>
                                    <p:anim calcmode="lin" valueType="num">
                                      <p:cBhvr>
                                        <p:cTn id="34" dur="500" fill="hold"/>
                                        <p:tgtEl>
                                          <p:spTgt spid="6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anim calcmode="lin" valueType="num">
                                      <p:cBhvr>
                                        <p:cTn id="50" dur="500" fill="hold"/>
                                        <p:tgtEl>
                                          <p:spTgt spid="35"/>
                                        </p:tgtEl>
                                        <p:attrNameLst>
                                          <p:attrName>ppt_x</p:attrName>
                                        </p:attrNameLst>
                                      </p:cBhvr>
                                      <p:tavLst>
                                        <p:tav tm="0">
                                          <p:val>
                                            <p:strVal val="#ppt_x"/>
                                          </p:val>
                                        </p:tav>
                                        <p:tav tm="100000">
                                          <p:val>
                                            <p:strVal val="#ppt_x"/>
                                          </p:val>
                                        </p:tav>
                                      </p:tavLst>
                                    </p:anim>
                                    <p:anim calcmode="lin" valueType="num">
                                      <p:cBhvr>
                                        <p:cTn id="51" dur="500" fill="hold"/>
                                        <p:tgtEl>
                                          <p:spTgt spid="3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anim calcmode="lin" valueType="num">
                                      <p:cBhvr>
                                        <p:cTn id="60" dur="500" fill="hold"/>
                                        <p:tgtEl>
                                          <p:spTgt spid="42"/>
                                        </p:tgtEl>
                                        <p:attrNameLst>
                                          <p:attrName>ppt_x</p:attrName>
                                        </p:attrNameLst>
                                      </p:cBhvr>
                                      <p:tavLst>
                                        <p:tav tm="0">
                                          <p:val>
                                            <p:strVal val="#ppt_x"/>
                                          </p:val>
                                        </p:tav>
                                        <p:tav tm="100000">
                                          <p:val>
                                            <p:strVal val="#ppt_x"/>
                                          </p:val>
                                        </p:tav>
                                      </p:tavLst>
                                    </p:anim>
                                    <p:anim calcmode="lin" valueType="num">
                                      <p:cBhvr>
                                        <p:cTn id="61" dur="5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anim calcmode="lin" valueType="num">
                                      <p:cBhvr>
                                        <p:cTn id="65" dur="500" fill="hold"/>
                                        <p:tgtEl>
                                          <p:spTgt spid="44"/>
                                        </p:tgtEl>
                                        <p:attrNameLst>
                                          <p:attrName>ppt_x</p:attrName>
                                        </p:attrNameLst>
                                      </p:cBhvr>
                                      <p:tavLst>
                                        <p:tav tm="0">
                                          <p:val>
                                            <p:strVal val="#ppt_x"/>
                                          </p:val>
                                        </p:tav>
                                        <p:tav tm="100000">
                                          <p:val>
                                            <p:strVal val="#ppt_x"/>
                                          </p:val>
                                        </p:tav>
                                      </p:tavLst>
                                    </p:anim>
                                    <p:anim calcmode="lin" valueType="num">
                                      <p:cBhvr>
                                        <p:cTn id="66" dur="5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anim calcmode="lin" valueType="num">
                                      <p:cBhvr>
                                        <p:cTn id="70" dur="500" fill="hold"/>
                                        <p:tgtEl>
                                          <p:spTgt spid="46"/>
                                        </p:tgtEl>
                                        <p:attrNameLst>
                                          <p:attrName>ppt_x</p:attrName>
                                        </p:attrNameLst>
                                      </p:cBhvr>
                                      <p:tavLst>
                                        <p:tav tm="0">
                                          <p:val>
                                            <p:strVal val="#ppt_x"/>
                                          </p:val>
                                        </p:tav>
                                        <p:tav tm="100000">
                                          <p:val>
                                            <p:strVal val="#ppt_x"/>
                                          </p:val>
                                        </p:tav>
                                      </p:tavLst>
                                    </p:anim>
                                    <p:anim calcmode="lin" valueType="num">
                                      <p:cBhvr>
                                        <p:cTn id="71" dur="500" fill="hold"/>
                                        <p:tgtEl>
                                          <p:spTgt spid="4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anim calcmode="lin" valueType="num">
                                      <p:cBhvr>
                                        <p:cTn id="75" dur="500" fill="hold"/>
                                        <p:tgtEl>
                                          <p:spTgt spid="47"/>
                                        </p:tgtEl>
                                        <p:attrNameLst>
                                          <p:attrName>ppt_x</p:attrName>
                                        </p:attrNameLst>
                                      </p:cBhvr>
                                      <p:tavLst>
                                        <p:tav tm="0">
                                          <p:val>
                                            <p:strVal val="#ppt_x"/>
                                          </p:val>
                                        </p:tav>
                                        <p:tav tm="100000">
                                          <p:val>
                                            <p:strVal val="#ppt_x"/>
                                          </p:val>
                                        </p:tav>
                                      </p:tavLst>
                                    </p:anim>
                                    <p:anim calcmode="lin" valueType="num">
                                      <p:cBhvr>
                                        <p:cTn id="76" dur="5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anim calcmode="lin" valueType="num">
                                      <p:cBhvr>
                                        <p:cTn id="80" dur="500" fill="hold"/>
                                        <p:tgtEl>
                                          <p:spTgt spid="67"/>
                                        </p:tgtEl>
                                        <p:attrNameLst>
                                          <p:attrName>ppt_x</p:attrName>
                                        </p:attrNameLst>
                                      </p:cBhvr>
                                      <p:tavLst>
                                        <p:tav tm="0">
                                          <p:val>
                                            <p:strVal val="#ppt_x"/>
                                          </p:val>
                                        </p:tav>
                                        <p:tav tm="100000">
                                          <p:val>
                                            <p:strVal val="#ppt_x"/>
                                          </p:val>
                                        </p:tav>
                                      </p:tavLst>
                                    </p:anim>
                                    <p:anim calcmode="lin" valueType="num">
                                      <p:cBhvr>
                                        <p:cTn id="81" dur="500" fill="hold"/>
                                        <p:tgtEl>
                                          <p:spTgt spid="6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anim calcmode="lin" valueType="num">
                                      <p:cBhvr>
                                        <p:cTn id="85" dur="500" fill="hold"/>
                                        <p:tgtEl>
                                          <p:spTgt spid="68"/>
                                        </p:tgtEl>
                                        <p:attrNameLst>
                                          <p:attrName>ppt_x</p:attrName>
                                        </p:attrNameLst>
                                      </p:cBhvr>
                                      <p:tavLst>
                                        <p:tav tm="0">
                                          <p:val>
                                            <p:strVal val="#ppt_x"/>
                                          </p:val>
                                        </p:tav>
                                        <p:tav tm="100000">
                                          <p:val>
                                            <p:strVal val="#ppt_x"/>
                                          </p:val>
                                        </p:tav>
                                      </p:tavLst>
                                    </p:anim>
                                    <p:anim calcmode="lin" valueType="num">
                                      <p:cBhvr>
                                        <p:cTn id="8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2" grpId="0" animBg="1"/>
      <p:bldP spid="46" grpId="0" animBg="1"/>
      <p:bldP spid="47" grpId="0" animBg="1"/>
      <p:bldP spid="60" grpId="0" animBg="1"/>
      <p:bldP spid="61" grpId="0" animBg="1"/>
      <p:bldP spid="62" grpId="0" animBg="1"/>
      <p:bldP spid="64" grpId="0" animBg="1"/>
      <p:bldP spid="65" grpId="0" animBg="1"/>
      <p:bldP spid="66" grpId="0"/>
      <p:bldP spid="67" grpId="0"/>
      <p:bldP spid="68"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0">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grpSp>
        <p:nvGrpSpPr>
          <p:cNvPr id="2" name="组合 1"/>
          <p:cNvGrpSpPr/>
          <p:nvPr/>
        </p:nvGrpSpPr>
        <p:grpSpPr>
          <a:xfrm>
            <a:off x="0" y="0"/>
            <a:ext cx="9160579" cy="6858000"/>
            <a:chOff x="0" y="0"/>
            <a:chExt cx="9160579" cy="6858000"/>
          </a:xfrm>
        </p:grpSpPr>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grpSp>
      <p:sp>
        <p:nvSpPr>
          <p:cNvPr id="6" name="文本框 5"/>
          <p:cNvSpPr txBox="1"/>
          <p:nvPr/>
        </p:nvSpPr>
        <p:spPr>
          <a:xfrm>
            <a:off x="480176" y="2034424"/>
            <a:ext cx="1979291" cy="2215991"/>
          </a:xfrm>
          <a:prstGeom prst="rect">
            <a:avLst/>
          </a:prstGeom>
          <a:noFill/>
        </p:spPr>
        <p:txBody>
          <a:bodyPr wrap="square" rtlCol="0">
            <a:spAutoFit/>
          </a:bodyPr>
          <a:lstStyle/>
          <a:p>
            <a:pPr lvl="0" algn="dist">
              <a:lnSpc>
                <a:spcPct val="150000"/>
              </a:lnSpc>
              <a:defRPr/>
            </a:pPr>
            <a:r>
              <a:rPr lang="zh-CN" altLang="en-US" sz="4800" b="1" dirty="0">
                <a:solidFill>
                  <a:prstClr val="white"/>
                </a:solidFill>
                <a:latin typeface="华文楷体" panose="02010600040101010101" pitchFamily="2" charset="-122"/>
                <a:ea typeface="华文楷体" panose="02010600040101010101" pitchFamily="2" charset="-122"/>
              </a:rPr>
              <a:t>教学安排</a:t>
            </a:r>
          </a:p>
        </p:txBody>
      </p:sp>
      <p:pic>
        <p:nvPicPr>
          <p:cNvPr id="32" name="图片 3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8" name="MH_Other_1"/>
          <p:cNvSpPr/>
          <p:nvPr>
            <p:custDataLst>
              <p:tags r:id="rId1"/>
            </p:custDataLst>
          </p:nvPr>
        </p:nvSpPr>
        <p:spPr>
          <a:xfrm rot="20249070">
            <a:off x="3545093" y="1224307"/>
            <a:ext cx="309563" cy="484188"/>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9" name="MH_Other_2"/>
          <p:cNvSpPr/>
          <p:nvPr>
            <p:custDataLst>
              <p:tags r:id="rId2"/>
            </p:custDataLst>
          </p:nvPr>
        </p:nvSpPr>
        <p:spPr>
          <a:xfrm rot="1350930" flipH="1">
            <a:off x="3743531" y="1221132"/>
            <a:ext cx="327025" cy="500063"/>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1</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10" name="MH_Other_3"/>
          <p:cNvCxnSpPr/>
          <p:nvPr>
            <p:custDataLst>
              <p:tags r:id="rId3"/>
            </p:custDataLst>
          </p:nvPr>
        </p:nvCxnSpPr>
        <p:spPr>
          <a:xfrm>
            <a:off x="3807031" y="1790815"/>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11" name="MH_SubTitle_1"/>
          <p:cNvSpPr txBox="1"/>
          <p:nvPr>
            <p:custDataLst>
              <p:tags r:id="rId4"/>
            </p:custDataLst>
          </p:nvPr>
        </p:nvSpPr>
        <p:spPr>
          <a:xfrm>
            <a:off x="4146757" y="1352261"/>
            <a:ext cx="4033836" cy="436562"/>
          </a:xfrm>
          <a:prstGeom prst="rect">
            <a:avLst/>
          </a:prstGeom>
          <a:noFill/>
        </p:spPr>
        <p:txBody>
          <a:bodyPr anchor="b">
            <a:noAutofit/>
          </a:bodyPr>
          <a:lstStyle/>
          <a:p>
            <a:r>
              <a:rPr lang="zh-CN" altLang="en-US" sz="2000" b="1" dirty="0">
                <a:latin typeface="楷体" panose="02010609060101010101" pitchFamily="49" charset="-122"/>
                <a:ea typeface="楷体" panose="02010609060101010101" pitchFamily="49" charset="-122"/>
              </a:rPr>
              <a:t>总学时数为</a:t>
            </a:r>
            <a:r>
              <a:rPr lang="en-US" altLang="zh-CN" sz="2000" b="1" dirty="0">
                <a:latin typeface="楷体" panose="02010609060101010101" pitchFamily="49" charset="-122"/>
                <a:ea typeface="楷体" panose="02010609060101010101" pitchFamily="49" charset="-122"/>
              </a:rPr>
              <a:t>46</a:t>
            </a:r>
            <a:r>
              <a:rPr lang="zh-CN" altLang="en-US" sz="2000" b="1" dirty="0">
                <a:latin typeface="楷体" panose="02010609060101010101" pitchFamily="49" charset="-122"/>
                <a:ea typeface="楷体" panose="02010609060101010101" pitchFamily="49" charset="-122"/>
              </a:rPr>
              <a:t>，其中课堂讲授</a:t>
            </a:r>
            <a:r>
              <a:rPr lang="en-US" altLang="zh-CN" sz="2000" b="1" dirty="0">
                <a:latin typeface="楷体" panose="02010609060101010101" pitchFamily="49" charset="-122"/>
                <a:ea typeface="楷体" panose="02010609060101010101" pitchFamily="49" charset="-122"/>
              </a:rPr>
              <a:t>30</a:t>
            </a:r>
            <a:r>
              <a:rPr lang="zh-CN" altLang="en-US" sz="2000" b="1" dirty="0">
                <a:latin typeface="楷体" panose="02010609060101010101" pitchFamily="49" charset="-122"/>
                <a:ea typeface="楷体" panose="02010609060101010101" pitchFamily="49" charset="-122"/>
              </a:rPr>
              <a:t>学时，实验</a:t>
            </a:r>
            <a:r>
              <a:rPr lang="en-US" altLang="zh-CN" sz="2000" b="1" dirty="0">
                <a:latin typeface="楷体" panose="02010609060101010101" pitchFamily="49" charset="-122"/>
                <a:ea typeface="楷体" panose="02010609060101010101" pitchFamily="49" charset="-122"/>
              </a:rPr>
              <a:t>16</a:t>
            </a:r>
            <a:r>
              <a:rPr lang="zh-CN" altLang="en-US" sz="2000" b="1" dirty="0">
                <a:latin typeface="楷体" panose="02010609060101010101" pitchFamily="49" charset="-122"/>
                <a:ea typeface="楷体" panose="02010609060101010101" pitchFamily="49" charset="-122"/>
              </a:rPr>
              <a:t>学时。</a:t>
            </a:r>
            <a:endParaRPr lang="en-US" altLang="zh-CN" sz="2000" b="1" dirty="0">
              <a:latin typeface="楷体" panose="02010609060101010101" pitchFamily="49" charset="-122"/>
              <a:ea typeface="楷体" panose="02010609060101010101" pitchFamily="49" charset="-122"/>
            </a:endParaRPr>
          </a:p>
        </p:txBody>
      </p:sp>
      <p:sp>
        <p:nvSpPr>
          <p:cNvPr id="12" name="MH_Other_4"/>
          <p:cNvSpPr/>
          <p:nvPr>
            <p:custDataLst>
              <p:tags r:id="rId5"/>
            </p:custDataLst>
          </p:nvPr>
        </p:nvSpPr>
        <p:spPr>
          <a:xfrm rot="20249070">
            <a:off x="3545093" y="2210739"/>
            <a:ext cx="309563" cy="484188"/>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13" name="MH_Other_5"/>
          <p:cNvSpPr/>
          <p:nvPr>
            <p:custDataLst>
              <p:tags r:id="rId6"/>
            </p:custDataLst>
          </p:nvPr>
        </p:nvSpPr>
        <p:spPr>
          <a:xfrm rot="1350930" flipH="1">
            <a:off x="3743531" y="2207564"/>
            <a:ext cx="327025" cy="500063"/>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2</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14" name="MH_Other_6"/>
          <p:cNvCxnSpPr/>
          <p:nvPr>
            <p:custDataLst>
              <p:tags r:id="rId7"/>
            </p:custDataLst>
          </p:nvPr>
        </p:nvCxnSpPr>
        <p:spPr>
          <a:xfrm>
            <a:off x="3814113" y="2982069"/>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15" name="MH_SubTitle_2"/>
          <p:cNvSpPr txBox="1"/>
          <p:nvPr>
            <p:custDataLst>
              <p:tags r:id="rId8"/>
            </p:custDataLst>
          </p:nvPr>
        </p:nvSpPr>
        <p:spPr>
          <a:xfrm>
            <a:off x="4131628" y="2473282"/>
            <a:ext cx="4048965" cy="436563"/>
          </a:xfrm>
          <a:prstGeom prst="rect">
            <a:avLst/>
          </a:prstGeom>
          <a:noFill/>
        </p:spPr>
        <p:txBody>
          <a:bodyPr anchor="b">
            <a:noAutofit/>
          </a:bodyPr>
          <a:lstStyle/>
          <a:p>
            <a:pPr marL="0" lvl="1">
              <a:buClr>
                <a:schemeClr val="folHlink"/>
              </a:buClr>
              <a:buSzPct val="60000"/>
            </a:pPr>
            <a:r>
              <a:rPr lang="zh-CN" altLang="en-US" sz="2000" b="1" dirty="0">
                <a:latin typeface="楷体" panose="02010609060101010101" pitchFamily="49" charset="-122"/>
                <a:ea typeface="楷体" panose="02010609060101010101" pitchFamily="49" charset="-122"/>
              </a:rPr>
              <a:t>最后成绩评定方法：</a:t>
            </a:r>
            <a:r>
              <a:rPr lang="zh-CN" altLang="zh-CN" sz="2000" b="1" dirty="0">
                <a:latin typeface="楷体" panose="02010609060101010101" pitchFamily="49" charset="-122"/>
                <a:ea typeface="楷体" panose="02010609060101010101" pitchFamily="49" charset="-122"/>
              </a:rPr>
              <a:t>平时考核（含作业及课堂练习）</a:t>
            </a:r>
            <a:r>
              <a:rPr lang="zh-CN" altLang="en-US" sz="2000" b="1" dirty="0">
                <a:latin typeface="楷体" panose="02010609060101010101" pitchFamily="49" charset="-122"/>
                <a:ea typeface="楷体" panose="02010609060101010101" pitchFamily="49" charset="-122"/>
              </a:rPr>
              <a:t>占</a:t>
            </a:r>
            <a:r>
              <a:rPr lang="en-US" altLang="zh-CN" sz="2000" b="1" dirty="0">
                <a:latin typeface="楷体" panose="02010609060101010101" pitchFamily="49" charset="-122"/>
                <a:ea typeface="楷体" panose="02010609060101010101" pitchFamily="49" charset="-122"/>
              </a:rPr>
              <a:t>30</a:t>
            </a:r>
            <a:r>
              <a:rPr lang="zh-CN" altLang="en-US" sz="2000" b="1" dirty="0">
                <a:latin typeface="楷体" panose="02010609060101010101" pitchFamily="49" charset="-122"/>
                <a:ea typeface="楷体" panose="02010609060101010101" pitchFamily="49" charset="-122"/>
              </a:rPr>
              <a:t>％，期末考试占</a:t>
            </a:r>
            <a:r>
              <a:rPr lang="en-US" altLang="zh-CN" sz="2000" b="1" dirty="0">
                <a:latin typeface="楷体" panose="02010609060101010101" pitchFamily="49" charset="-122"/>
                <a:ea typeface="楷体" panose="02010609060101010101" pitchFamily="49" charset="-122"/>
              </a:rPr>
              <a:t>70</a:t>
            </a:r>
            <a:r>
              <a:rPr lang="zh-CN" altLang="en-US" sz="2000" b="1" dirty="0">
                <a:latin typeface="楷体" panose="02010609060101010101" pitchFamily="49" charset="-122"/>
                <a:ea typeface="楷体" panose="02010609060101010101" pitchFamily="49" charset="-122"/>
              </a:rPr>
              <a:t>％。</a:t>
            </a:r>
          </a:p>
        </p:txBody>
      </p:sp>
      <p:sp>
        <p:nvSpPr>
          <p:cNvPr id="16" name="MH_Other_7"/>
          <p:cNvSpPr/>
          <p:nvPr>
            <p:custDataLst>
              <p:tags r:id="rId9"/>
            </p:custDataLst>
          </p:nvPr>
        </p:nvSpPr>
        <p:spPr>
          <a:xfrm rot="20249070">
            <a:off x="3552175" y="3280519"/>
            <a:ext cx="309563" cy="484187"/>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17" name="MH_Other_8"/>
          <p:cNvSpPr/>
          <p:nvPr>
            <p:custDataLst>
              <p:tags r:id="rId10"/>
            </p:custDataLst>
          </p:nvPr>
        </p:nvSpPr>
        <p:spPr>
          <a:xfrm rot="1350930" flipH="1">
            <a:off x="3750613" y="3275756"/>
            <a:ext cx="327025" cy="501650"/>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3</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18" name="MH_Other_9"/>
          <p:cNvCxnSpPr/>
          <p:nvPr>
            <p:custDataLst>
              <p:tags r:id="rId11"/>
            </p:custDataLst>
          </p:nvPr>
        </p:nvCxnSpPr>
        <p:spPr>
          <a:xfrm>
            <a:off x="3814113" y="3756769"/>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19" name="MH_SubTitle_3"/>
          <p:cNvSpPr txBox="1"/>
          <p:nvPr>
            <p:custDataLst>
              <p:tags r:id="rId12"/>
            </p:custDataLst>
          </p:nvPr>
        </p:nvSpPr>
        <p:spPr>
          <a:xfrm>
            <a:off x="4153838" y="3577494"/>
            <a:ext cx="4019469" cy="436563"/>
          </a:xfrm>
          <a:prstGeom prst="rect">
            <a:avLst/>
          </a:prstGeom>
          <a:noFill/>
        </p:spPr>
        <p:txBody>
          <a:bodyPr anchor="b">
            <a:noAutofit/>
          </a:bodyPr>
          <a:lstStyle/>
          <a:p>
            <a:pPr marL="0" lvl="1">
              <a:buClr>
                <a:schemeClr val="folHlink"/>
              </a:buClr>
              <a:buSzPct val="60000"/>
            </a:pPr>
            <a:r>
              <a:rPr lang="zh-CN" altLang="en-US" sz="2000" b="1" dirty="0">
                <a:latin typeface="楷体" panose="02010609060101010101" pitchFamily="49" charset="-122"/>
                <a:ea typeface="楷体" panose="02010609060101010101" pitchFamily="49" charset="-122"/>
              </a:rPr>
              <a:t>教材：《微机原理与接口技术》（第</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版）</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冯博琴，吴宁主编</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清华大学出版社</a:t>
            </a:r>
            <a:endParaRPr lang="en-US" altLang="zh-CN" sz="2000" b="1" dirty="0">
              <a:latin typeface="楷体" panose="02010609060101010101" pitchFamily="49" charset="-122"/>
              <a:ea typeface="楷体" panose="02010609060101010101" pitchFamily="49" charset="-122"/>
            </a:endParaRPr>
          </a:p>
        </p:txBody>
      </p:sp>
      <p:sp>
        <p:nvSpPr>
          <p:cNvPr id="20" name="MH_Other_10"/>
          <p:cNvSpPr/>
          <p:nvPr>
            <p:custDataLst>
              <p:tags r:id="rId13"/>
            </p:custDataLst>
          </p:nvPr>
        </p:nvSpPr>
        <p:spPr>
          <a:xfrm rot="20249070">
            <a:off x="3545093" y="4390072"/>
            <a:ext cx="309563" cy="484187"/>
          </a:xfrm>
          <a:custGeom>
            <a:avLst/>
            <a:gdLst>
              <a:gd name="connsiteX0" fmla="*/ 339776 w 496896"/>
              <a:gd name="connsiteY0" fmla="*/ 16218 h 773729"/>
              <a:gd name="connsiteX1" fmla="*/ 482881 w 496896"/>
              <a:gd name="connsiteY1" fmla="*/ 146392 h 773729"/>
              <a:gd name="connsiteX2" fmla="*/ 496896 w 496896"/>
              <a:gd name="connsiteY2" fmla="*/ 175916 h 773729"/>
              <a:gd name="connsiteX3" fmla="*/ 441859 w 496896"/>
              <a:gd name="connsiteY3" fmla="*/ 216867 h 773729"/>
              <a:gd name="connsiteX4" fmla="*/ 234509 w 496896"/>
              <a:gd name="connsiteY4" fmla="*/ 761884 h 773729"/>
              <a:gd name="connsiteX5" fmla="*/ 234416 w 496896"/>
              <a:gd name="connsiteY5" fmla="*/ 773729 h 773729"/>
              <a:gd name="connsiteX6" fmla="*/ 212938 w 496896"/>
              <a:gd name="connsiteY6" fmla="*/ 751933 h 773729"/>
              <a:gd name="connsiteX7" fmla="*/ 111 w 496896"/>
              <a:gd name="connsiteY7" fmla="*/ 278412 h 773729"/>
              <a:gd name="connsiteX8" fmla="*/ 10626 w 496896"/>
              <a:gd name="connsiteY8" fmla="*/ 206487 h 773729"/>
              <a:gd name="connsiteX9" fmla="*/ 39154 w 496896"/>
              <a:gd name="connsiteY9" fmla="*/ 146392 h 773729"/>
              <a:gd name="connsiteX10" fmla="*/ 235109 w 496896"/>
              <a:gd name="connsiteY10" fmla="*/ 475 h 773729"/>
              <a:gd name="connsiteX11" fmla="*/ 261017 w 496896"/>
              <a:gd name="connsiteY11" fmla="*/ 0 h 773729"/>
              <a:gd name="connsiteX12" fmla="*/ 286926 w 496896"/>
              <a:gd name="connsiteY12" fmla="*/ 475 h 773729"/>
              <a:gd name="connsiteX13" fmla="*/ 339776 w 496896"/>
              <a:gd name="connsiteY13" fmla="*/ 16218 h 77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896" h="773729">
                <a:moveTo>
                  <a:pt x="339776" y="16218"/>
                </a:moveTo>
                <a:cubicBezTo>
                  <a:pt x="392132" y="38547"/>
                  <a:pt x="442215" y="80961"/>
                  <a:pt x="482881" y="146392"/>
                </a:cubicBezTo>
                <a:lnTo>
                  <a:pt x="496896" y="175916"/>
                </a:lnTo>
                <a:lnTo>
                  <a:pt x="441859" y="216867"/>
                </a:lnTo>
                <a:cubicBezTo>
                  <a:pt x="338038" y="315808"/>
                  <a:pt x="253936" y="491203"/>
                  <a:pt x="234509" y="761884"/>
                </a:cubicBezTo>
                <a:lnTo>
                  <a:pt x="234416" y="773729"/>
                </a:lnTo>
                <a:lnTo>
                  <a:pt x="212938" y="751933"/>
                </a:lnTo>
                <a:cubicBezTo>
                  <a:pt x="54669" y="569387"/>
                  <a:pt x="-2892" y="406057"/>
                  <a:pt x="111" y="278412"/>
                </a:cubicBezTo>
                <a:lnTo>
                  <a:pt x="10626" y="206487"/>
                </a:lnTo>
                <a:lnTo>
                  <a:pt x="39154" y="146392"/>
                </a:lnTo>
                <a:cubicBezTo>
                  <a:pt x="93374" y="59151"/>
                  <a:pt x="164338" y="12828"/>
                  <a:pt x="235109" y="475"/>
                </a:cubicBezTo>
                <a:lnTo>
                  <a:pt x="261017" y="0"/>
                </a:lnTo>
                <a:lnTo>
                  <a:pt x="286926" y="475"/>
                </a:lnTo>
                <a:cubicBezTo>
                  <a:pt x="304619" y="3563"/>
                  <a:pt x="322324" y="8774"/>
                  <a:pt x="339776" y="1621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endParaRPr>
          </a:p>
        </p:txBody>
      </p:sp>
      <p:sp>
        <p:nvSpPr>
          <p:cNvPr id="21" name="MH_Other_11"/>
          <p:cNvSpPr/>
          <p:nvPr>
            <p:custDataLst>
              <p:tags r:id="rId14"/>
            </p:custDataLst>
          </p:nvPr>
        </p:nvSpPr>
        <p:spPr>
          <a:xfrm rot="1350930" flipH="1">
            <a:off x="3743531" y="4386897"/>
            <a:ext cx="327025" cy="500062"/>
          </a:xfrm>
          <a:custGeom>
            <a:avLst/>
            <a:gdLst>
              <a:gd name="connsiteX0" fmla="*/ 261017 w 522034"/>
              <a:gd name="connsiteY0" fmla="*/ 0 h 800723"/>
              <a:gd name="connsiteX1" fmla="*/ 286926 w 522034"/>
              <a:gd name="connsiteY1" fmla="*/ 475 h 800723"/>
              <a:gd name="connsiteX2" fmla="*/ 482881 w 522034"/>
              <a:gd name="connsiteY2" fmla="*/ 146392 h 800723"/>
              <a:gd name="connsiteX3" fmla="*/ 511408 w 522034"/>
              <a:gd name="connsiteY3" fmla="*/ 206487 h 800723"/>
              <a:gd name="connsiteX4" fmla="*/ 521923 w 522034"/>
              <a:gd name="connsiteY4" fmla="*/ 278412 h 800723"/>
              <a:gd name="connsiteX5" fmla="*/ 309096 w 522034"/>
              <a:gd name="connsiteY5" fmla="*/ 751933 h 800723"/>
              <a:gd name="connsiteX6" fmla="*/ 261017 w 522034"/>
              <a:gd name="connsiteY6" fmla="*/ 800723 h 800723"/>
              <a:gd name="connsiteX7" fmla="*/ 212938 w 522034"/>
              <a:gd name="connsiteY7" fmla="*/ 751933 h 800723"/>
              <a:gd name="connsiteX8" fmla="*/ 111 w 522034"/>
              <a:gd name="connsiteY8" fmla="*/ 278412 h 800723"/>
              <a:gd name="connsiteX9" fmla="*/ 10626 w 522034"/>
              <a:gd name="connsiteY9" fmla="*/ 206487 h 800723"/>
              <a:gd name="connsiteX10" fmla="*/ 39154 w 522034"/>
              <a:gd name="connsiteY10" fmla="*/ 146392 h 800723"/>
              <a:gd name="connsiteX11" fmla="*/ 235109 w 522034"/>
              <a:gd name="connsiteY11" fmla="*/ 475 h 8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4" h="800723">
                <a:moveTo>
                  <a:pt x="261017" y="0"/>
                </a:moveTo>
                <a:lnTo>
                  <a:pt x="286926" y="475"/>
                </a:lnTo>
                <a:cubicBezTo>
                  <a:pt x="357697" y="12828"/>
                  <a:pt x="428660" y="59151"/>
                  <a:pt x="482881" y="146392"/>
                </a:cubicBezTo>
                <a:lnTo>
                  <a:pt x="511408" y="206487"/>
                </a:lnTo>
                <a:lnTo>
                  <a:pt x="521923" y="278412"/>
                </a:lnTo>
                <a:cubicBezTo>
                  <a:pt x="524926" y="406057"/>
                  <a:pt x="467366" y="569387"/>
                  <a:pt x="309096" y="751933"/>
                </a:cubicBezTo>
                <a:lnTo>
                  <a:pt x="261017" y="800723"/>
                </a:lnTo>
                <a:lnTo>
                  <a:pt x="212938" y="751933"/>
                </a:lnTo>
                <a:cubicBezTo>
                  <a:pt x="54669" y="569387"/>
                  <a:pt x="-2892" y="406057"/>
                  <a:pt x="111" y="278412"/>
                </a:cubicBezTo>
                <a:lnTo>
                  <a:pt x="10626" y="206487"/>
                </a:lnTo>
                <a:lnTo>
                  <a:pt x="39154" y="146392"/>
                </a:lnTo>
                <a:cubicBezTo>
                  <a:pt x="93374" y="59151"/>
                  <a:pt x="164338" y="12828"/>
                  <a:pt x="235109" y="4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eaLnBrk="1" fontAlgn="auto" hangingPunct="1">
              <a:spcBef>
                <a:spcPts val="0"/>
              </a:spcBef>
              <a:spcAft>
                <a:spcPts val="0"/>
              </a:spcAft>
              <a:defRPr/>
            </a:pPr>
            <a:r>
              <a:rPr lang="en-US" altLang="zh-CN"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rPr>
              <a:t>4</a:t>
            </a:r>
            <a:endParaRPr lang="zh-CN" altLang="en-US" sz="2800" b="1" dirty="0">
              <a:solidFill>
                <a:srgbClr val="FFFFFF"/>
              </a:solidFill>
              <a:latin typeface="方正舒体" panose="02010601030101010101" pitchFamily="2" charset="-122"/>
              <a:ea typeface="方正舒体" panose="02010601030101010101" pitchFamily="2" charset="-122"/>
              <a:cs typeface="Arial Unicode MS" panose="020B0604020202020204" pitchFamily="34" charset="-122"/>
            </a:endParaRPr>
          </a:p>
        </p:txBody>
      </p:sp>
      <p:cxnSp>
        <p:nvCxnSpPr>
          <p:cNvPr id="22" name="MH_Other_12"/>
          <p:cNvCxnSpPr/>
          <p:nvPr>
            <p:custDataLst>
              <p:tags r:id="rId15"/>
            </p:custDataLst>
          </p:nvPr>
        </p:nvCxnSpPr>
        <p:spPr>
          <a:xfrm>
            <a:off x="3807031" y="4826834"/>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
        <p:nvSpPr>
          <p:cNvPr id="23" name="MH_SubTitle_4"/>
          <p:cNvSpPr txBox="1"/>
          <p:nvPr>
            <p:custDataLst>
              <p:tags r:id="rId16"/>
            </p:custDataLst>
          </p:nvPr>
        </p:nvSpPr>
        <p:spPr>
          <a:xfrm>
            <a:off x="4146757" y="4470920"/>
            <a:ext cx="4048966" cy="436563"/>
          </a:xfrm>
          <a:prstGeom prst="rect">
            <a:avLst/>
          </a:prstGeom>
          <a:noFill/>
        </p:spPr>
        <p:txBody>
          <a:bodyPr anchor="b">
            <a:noAutofit/>
          </a:bodyPr>
          <a:lstStyle/>
          <a:p>
            <a:pPr algn="just">
              <a:lnSpc>
                <a:spcPct val="120000"/>
              </a:lnSpc>
              <a:defRPr/>
            </a:pPr>
            <a:r>
              <a:rPr lang="zh-CN" altLang="en-US" sz="2000" b="1" kern="0" dirty="0">
                <a:latin typeface="楷体" panose="02010609060101010101" pitchFamily="49" charset="-122"/>
                <a:ea typeface="楷体" panose="02010609060101010101" pitchFamily="49" charset="-122"/>
              </a:rPr>
              <a:t>参考教材</a:t>
            </a:r>
            <a:r>
              <a:rPr lang="en-US" altLang="zh-CN" sz="2000" b="1" kern="0" dirty="0">
                <a:latin typeface="楷体" panose="02010609060101010101" pitchFamily="49" charset="-122"/>
                <a:ea typeface="楷体" panose="02010609060101010101" pitchFamily="49" charset="-122"/>
              </a:rPr>
              <a:t>:《</a:t>
            </a:r>
            <a:r>
              <a:rPr lang="zh-CN" altLang="en-US" sz="2000" b="1" kern="0" dirty="0">
                <a:latin typeface="楷体" panose="02010609060101010101" pitchFamily="49" charset="-122"/>
                <a:ea typeface="楷体" panose="02010609060101010101" pitchFamily="49" charset="-122"/>
              </a:rPr>
              <a:t>汇编语言程序设计</a:t>
            </a:r>
            <a:r>
              <a:rPr lang="en-US" altLang="zh-CN" sz="2000" b="1" kern="0" dirty="0">
                <a:latin typeface="楷体" panose="02010609060101010101" pitchFamily="49" charset="-122"/>
                <a:ea typeface="楷体" panose="02010609060101010101" pitchFamily="49" charset="-122"/>
              </a:rPr>
              <a:t>》. </a:t>
            </a:r>
            <a:r>
              <a:rPr lang="zh-CN" altLang="en-US" sz="2000" b="1" kern="0" dirty="0">
                <a:latin typeface="楷体" panose="02010609060101010101" pitchFamily="49" charset="-122"/>
                <a:ea typeface="楷体" panose="02010609060101010101" pitchFamily="49" charset="-122"/>
              </a:rPr>
              <a:t>廖建明主编</a:t>
            </a:r>
            <a:r>
              <a:rPr lang="en-US" altLang="zh-CN" sz="2000" b="1" kern="0" dirty="0">
                <a:latin typeface="楷体" panose="02010609060101010101" pitchFamily="49" charset="-122"/>
                <a:ea typeface="楷体" panose="02010609060101010101" pitchFamily="49" charset="-122"/>
              </a:rPr>
              <a:t>.</a:t>
            </a:r>
            <a:r>
              <a:rPr lang="zh-CN" altLang="en-US" sz="2000" b="1" kern="0" dirty="0">
                <a:latin typeface="楷体" panose="02010609060101010101" pitchFamily="49" charset="-122"/>
                <a:ea typeface="楷体" panose="02010609060101010101" pitchFamily="49" charset="-122"/>
              </a:rPr>
              <a:t>清华大学出版社</a:t>
            </a:r>
          </a:p>
        </p:txBody>
      </p:sp>
      <p:cxnSp>
        <p:nvCxnSpPr>
          <p:cNvPr id="26" name="MH_Other_15"/>
          <p:cNvCxnSpPr/>
          <p:nvPr>
            <p:custDataLst>
              <p:tags r:id="rId17"/>
            </p:custDataLst>
          </p:nvPr>
        </p:nvCxnSpPr>
        <p:spPr>
          <a:xfrm>
            <a:off x="3807031" y="5858934"/>
            <a:ext cx="4373562" cy="0"/>
          </a:xfrm>
          <a:prstGeom prst="line">
            <a:avLst/>
          </a:prstGeom>
          <a:ln>
            <a:solidFill>
              <a:srgbClr val="D5D5D5"/>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1.2 </a:t>
            </a:r>
            <a:r>
              <a:rPr lang="zh-CN" altLang="en-US" sz="2400" b="1" dirty="0">
                <a:solidFill>
                  <a:schemeClr val="bg1"/>
                </a:solidFill>
                <a:latin typeface="楷体" panose="02010609060101010101" pitchFamily="49" charset="-122"/>
                <a:ea typeface="楷体" panose="02010609060101010101" pitchFamily="49" charset="-122"/>
              </a:rPr>
              <a:t>微型机分类</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3891713"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3015569"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台式微机（</a:t>
            </a:r>
            <a:r>
              <a:rPr lang="en-US" altLang="zh-CN" sz="2400" b="1" dirty="0">
                <a:latin typeface="华文楷体" panose="02010600040101010101" pitchFamily="2" charset="-122"/>
                <a:ea typeface="华文楷体" panose="02010600040101010101" pitchFamily="2" charset="-122"/>
              </a:rPr>
              <a:t>PC</a:t>
            </a:r>
            <a:r>
              <a:rPr lang="zh-CN" altLang="en-US" sz="2400" b="1" dirty="0">
                <a:latin typeface="华文楷体" panose="02010600040101010101" pitchFamily="2" charset="-122"/>
                <a:ea typeface="华文楷体" panose="02010600040101010101" pitchFamily="2" charset="-122"/>
              </a:rPr>
              <a:t>微机）</a:t>
            </a:r>
          </a:p>
        </p:txBody>
      </p:sp>
      <p:sp>
        <p:nvSpPr>
          <p:cNvPr id="35" name="MH_Other_1"/>
          <p:cNvSpPr/>
          <p:nvPr>
            <p:custDataLst>
              <p:tags r:id="rId2"/>
            </p:custDataLst>
          </p:nvPr>
        </p:nvSpPr>
        <p:spPr>
          <a:xfrm>
            <a:off x="3783051" y="4450837"/>
            <a:ext cx="1049337" cy="1049337"/>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MH_Other_2"/>
          <p:cNvSpPr/>
          <p:nvPr>
            <p:custDataLst>
              <p:tags r:id="rId3"/>
            </p:custDataLst>
          </p:nvPr>
        </p:nvSpPr>
        <p:spPr>
          <a:xfrm>
            <a:off x="3876609" y="4543398"/>
            <a:ext cx="863260" cy="863260"/>
          </a:xfrm>
          <a:prstGeom prst="ellipse">
            <a:avLst/>
          </a:prstGeom>
          <a:solidFill>
            <a:schemeClr val="accent2"/>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MH_Other_3"/>
          <p:cNvSpPr/>
          <p:nvPr>
            <p:custDataLst>
              <p:tags r:id="rId4"/>
            </p:custDataLst>
          </p:nvPr>
        </p:nvSpPr>
        <p:spPr>
          <a:xfrm>
            <a:off x="4891126" y="4528624"/>
            <a:ext cx="198437" cy="8937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2"/>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4" name="MH_Other_4"/>
          <p:cNvCxnSpPr/>
          <p:nvPr>
            <p:custDataLst>
              <p:tags r:id="rId5"/>
            </p:custDataLst>
          </p:nvPr>
        </p:nvCxnSpPr>
        <p:spPr>
          <a:xfrm>
            <a:off x="5087976" y="4973124"/>
            <a:ext cx="225425" cy="0"/>
          </a:xfrm>
          <a:prstGeom prst="line">
            <a:avLst/>
          </a:prstGeom>
          <a:ln w="254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sp>
        <p:nvSpPr>
          <p:cNvPr id="46" name="MH_Other_5"/>
          <p:cNvSpPr/>
          <p:nvPr>
            <p:custDataLst>
              <p:tags r:id="rId6"/>
            </p:custDataLst>
          </p:nvPr>
        </p:nvSpPr>
        <p:spPr>
          <a:xfrm>
            <a:off x="5026063" y="4911212"/>
            <a:ext cx="123825" cy="1222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MH_Other_6"/>
          <p:cNvSpPr/>
          <p:nvPr>
            <p:custDataLst>
              <p:tags r:id="rId7"/>
            </p:custDataLst>
          </p:nvPr>
        </p:nvSpPr>
        <p:spPr>
          <a:xfrm>
            <a:off x="4092613" y="4823899"/>
            <a:ext cx="431800" cy="296863"/>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0" name="MH_Other_7"/>
          <p:cNvSpPr/>
          <p:nvPr>
            <p:custDataLst>
              <p:tags r:id="rId8"/>
            </p:custDataLst>
          </p:nvPr>
        </p:nvSpPr>
        <p:spPr>
          <a:xfrm flipH="1">
            <a:off x="3690976" y="2972874"/>
            <a:ext cx="1049337" cy="1049338"/>
          </a:xfrm>
          <a:prstGeom prst="ellipse">
            <a:avLst/>
          </a:prstGeom>
          <a:solidFill>
            <a:srgbClr val="FFFFFF"/>
          </a:solidFill>
          <a:ln w="3175">
            <a:solidFill>
              <a:srgbClr val="DDDDDD"/>
            </a:solid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MH_Other_8"/>
          <p:cNvSpPr/>
          <p:nvPr>
            <p:custDataLst>
              <p:tags r:id="rId9"/>
            </p:custDataLst>
          </p:nvPr>
        </p:nvSpPr>
        <p:spPr>
          <a:xfrm flipH="1">
            <a:off x="3783785" y="3066086"/>
            <a:ext cx="863260" cy="863260"/>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MH_Other_9"/>
          <p:cNvSpPr/>
          <p:nvPr>
            <p:custDataLst>
              <p:tags r:id="rId10"/>
            </p:custDataLst>
          </p:nvPr>
        </p:nvSpPr>
        <p:spPr>
          <a:xfrm flipH="1">
            <a:off x="3433801" y="3050662"/>
            <a:ext cx="198437" cy="893762"/>
          </a:xfrm>
          <a:custGeom>
            <a:avLst/>
            <a:gdLst>
              <a:gd name="connsiteX0" fmla="*/ 0 w 200069"/>
              <a:gd name="connsiteY0" fmla="*/ 0 h 904875"/>
              <a:gd name="connsiteX1" fmla="*/ 200025 w 200069"/>
              <a:gd name="connsiteY1" fmla="*/ 490538 h 904875"/>
              <a:gd name="connsiteX2" fmla="*/ 14288 w 200069"/>
              <a:gd name="connsiteY2" fmla="*/ 904875 h 904875"/>
              <a:gd name="connsiteX0-1" fmla="*/ 0 w 202450"/>
              <a:gd name="connsiteY0-2" fmla="*/ 0 h 904875"/>
              <a:gd name="connsiteX1-3" fmla="*/ 202407 w 202450"/>
              <a:gd name="connsiteY1-4" fmla="*/ 471488 h 904875"/>
              <a:gd name="connsiteX2-5" fmla="*/ 14288 w 202450"/>
              <a:gd name="connsiteY2-6" fmla="*/ 904875 h 904875"/>
              <a:gd name="connsiteX0-7" fmla="*/ 0 w 202558"/>
              <a:gd name="connsiteY0-8" fmla="*/ 0 h 904875"/>
              <a:gd name="connsiteX1-9" fmla="*/ 202407 w 202558"/>
              <a:gd name="connsiteY1-10" fmla="*/ 471488 h 904875"/>
              <a:gd name="connsiteX2-11" fmla="*/ 14288 w 202558"/>
              <a:gd name="connsiteY2-12" fmla="*/ 904875 h 904875"/>
              <a:gd name="connsiteX0-13" fmla="*/ 0 w 204846"/>
              <a:gd name="connsiteY0-14" fmla="*/ 0 h 897731"/>
              <a:gd name="connsiteX1-15" fmla="*/ 204788 w 204846"/>
              <a:gd name="connsiteY1-16" fmla="*/ 464344 h 897731"/>
              <a:gd name="connsiteX2-17" fmla="*/ 16669 w 204846"/>
              <a:gd name="connsiteY2-18" fmla="*/ 897731 h 897731"/>
              <a:gd name="connsiteX0-19" fmla="*/ 0 w 204846"/>
              <a:gd name="connsiteY0-20" fmla="*/ 0 h 897731"/>
              <a:gd name="connsiteX1-21" fmla="*/ 204788 w 204846"/>
              <a:gd name="connsiteY1-22" fmla="*/ 464344 h 897731"/>
              <a:gd name="connsiteX2-23" fmla="*/ 16669 w 204846"/>
              <a:gd name="connsiteY2-24" fmla="*/ 897731 h 897731"/>
              <a:gd name="connsiteX0-25" fmla="*/ 0 w 204798"/>
              <a:gd name="connsiteY0-26" fmla="*/ 0 h 916781"/>
              <a:gd name="connsiteX1-27" fmla="*/ 204788 w 204798"/>
              <a:gd name="connsiteY1-28" fmla="*/ 464344 h 916781"/>
              <a:gd name="connsiteX2-29" fmla="*/ 7144 w 204798"/>
              <a:gd name="connsiteY2-30" fmla="*/ 916781 h 916781"/>
              <a:gd name="connsiteX0-31" fmla="*/ 0 w 204800"/>
              <a:gd name="connsiteY0-32" fmla="*/ 0 h 916781"/>
              <a:gd name="connsiteX1-33" fmla="*/ 204788 w 204800"/>
              <a:gd name="connsiteY1-34" fmla="*/ 464344 h 916781"/>
              <a:gd name="connsiteX2-35" fmla="*/ 7144 w 204800"/>
              <a:gd name="connsiteY2-36" fmla="*/ 916781 h 916781"/>
            </a:gdLst>
            <a:ahLst/>
            <a:cxnLst>
              <a:cxn ang="0">
                <a:pos x="connsiteX0-1" y="connsiteY0-2"/>
              </a:cxn>
              <a:cxn ang="0">
                <a:pos x="connsiteX1-3" y="connsiteY1-4"/>
              </a:cxn>
              <a:cxn ang="0">
                <a:pos x="connsiteX2-5" y="connsiteY2-6"/>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3" name="MH_Other_10"/>
          <p:cNvCxnSpPr/>
          <p:nvPr>
            <p:custDataLst>
              <p:tags r:id="rId11"/>
            </p:custDataLst>
          </p:nvPr>
        </p:nvCxnSpPr>
        <p:spPr>
          <a:xfrm flipH="1">
            <a:off x="3209963" y="3495162"/>
            <a:ext cx="225425"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64" name="MH_Other_11"/>
          <p:cNvSpPr/>
          <p:nvPr>
            <p:custDataLst>
              <p:tags r:id="rId12"/>
            </p:custDataLst>
          </p:nvPr>
        </p:nvSpPr>
        <p:spPr>
          <a:xfrm flipH="1">
            <a:off x="3373476" y="3433249"/>
            <a:ext cx="123825" cy="1238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MH_Other_12"/>
          <p:cNvSpPr/>
          <p:nvPr>
            <p:custDataLst>
              <p:tags r:id="rId13"/>
            </p:custDataLst>
          </p:nvPr>
        </p:nvSpPr>
        <p:spPr bwMode="auto">
          <a:xfrm>
            <a:off x="4019588" y="3330062"/>
            <a:ext cx="390525" cy="39052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6" name="MH_SubTitle_1"/>
          <p:cNvSpPr>
            <a:spLocks noChangeArrowheads="1"/>
          </p:cNvSpPr>
          <p:nvPr>
            <p:custDataLst>
              <p:tags r:id="rId14"/>
            </p:custDataLst>
          </p:nvPr>
        </p:nvSpPr>
        <p:spPr bwMode="auto">
          <a:xfrm flipH="1">
            <a:off x="1280160" y="3261799"/>
            <a:ext cx="1869476"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2400" b="1" dirty="0">
                <a:solidFill>
                  <a:srgbClr val="FF0000"/>
                </a:solidFill>
                <a:latin typeface="楷体" panose="02010609060101010101" pitchFamily="49" charset="-122"/>
                <a:ea typeface="楷体" panose="02010609060101010101" pitchFamily="49" charset="-122"/>
              </a:rPr>
              <a:t>台式微机特点</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7" name="MH_SubTitle_2"/>
          <p:cNvSpPr>
            <a:spLocks noChangeArrowheads="1"/>
          </p:cNvSpPr>
          <p:nvPr>
            <p:custDataLst>
              <p:tags r:id="rId15"/>
            </p:custDataLst>
          </p:nvPr>
        </p:nvSpPr>
        <p:spPr bwMode="auto">
          <a:xfrm>
            <a:off x="5362613" y="4739762"/>
            <a:ext cx="3341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FF0000"/>
                </a:solidFill>
                <a:latin typeface="楷体" panose="02010609060101010101" pitchFamily="49" charset="-122"/>
                <a:ea typeface="楷体" panose="02010609060101010101" pitchFamily="49" charset="-122"/>
              </a:rPr>
              <a:t>应用领域</a:t>
            </a:r>
            <a:endParaRPr kumimoji="1" lang="zh-CN" altLang="en-US" sz="2400" b="1" dirty="0">
              <a:solidFill>
                <a:srgbClr val="3333FF"/>
              </a:solidFill>
              <a:latin typeface="楷体" panose="02010609060101010101" pitchFamily="49" charset="-122"/>
              <a:ea typeface="楷体" panose="02010609060101010101" pitchFamily="49" charset="-122"/>
            </a:endParaRPr>
          </a:p>
        </p:txBody>
      </p:sp>
      <p:sp>
        <p:nvSpPr>
          <p:cNvPr id="68" name="MH_Text_2"/>
          <p:cNvSpPr/>
          <p:nvPr>
            <p:custDataLst>
              <p:tags r:id="rId16"/>
            </p:custDataLst>
          </p:nvPr>
        </p:nvSpPr>
        <p:spPr>
          <a:xfrm>
            <a:off x="4482065" y="5218579"/>
            <a:ext cx="3266244" cy="1512887"/>
          </a:xfrm>
          <a:prstGeom prst="rect">
            <a:avLst/>
          </a:prstGeom>
        </p:spPr>
        <p:txBody>
          <a:bodyPr>
            <a:normAutofit/>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科学计算</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事务处理</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信息服务等许多领域</a:t>
            </a:r>
            <a:endParaRPr lang="en-US" altLang="zh-CN" sz="2000" b="1" dirty="0">
              <a:latin typeface="楷体" panose="02010609060101010101" pitchFamily="49" charset="-122"/>
              <a:ea typeface="楷体" panose="02010609060101010101" pitchFamily="49" charset="-122"/>
            </a:endParaRPr>
          </a:p>
        </p:txBody>
      </p:sp>
      <p:sp>
        <p:nvSpPr>
          <p:cNvPr id="69" name="MH_Text_1"/>
          <p:cNvSpPr/>
          <p:nvPr>
            <p:custDataLst>
              <p:tags r:id="rId17"/>
            </p:custDataLst>
          </p:nvPr>
        </p:nvSpPr>
        <p:spPr>
          <a:xfrm>
            <a:off x="1599272" y="3772180"/>
            <a:ext cx="1504016" cy="1512887"/>
          </a:xfrm>
          <a:prstGeom prst="rect">
            <a:avLst/>
          </a:prstGeom>
        </p:spPr>
        <p:txBody>
          <a:bodyPr>
            <a:normAutofit lnSpcReduction="10000"/>
          </a:bodyPr>
          <a:lstStyle/>
          <a:p>
            <a:pPr algn="ctr">
              <a:lnSpc>
                <a:spcPct val="130000"/>
              </a:lnSpc>
              <a:defRPr/>
            </a:pPr>
            <a:r>
              <a:rPr kumimoji="1" lang="zh-CN" altLang="en-US" sz="2000" b="1" dirty="0">
                <a:latin typeface="楷体" panose="02010609060101010101" pitchFamily="49" charset="-122"/>
                <a:ea typeface="楷体" panose="02010609060101010101" pitchFamily="49" charset="-122"/>
              </a:rPr>
              <a:t>功能强</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配置灵活</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软件丰富</a:t>
            </a:r>
            <a:endParaRPr kumimoji="1" lang="en-US" altLang="zh-CN" sz="2000" b="1" dirty="0">
              <a:latin typeface="楷体" panose="02010609060101010101" pitchFamily="49" charset="-122"/>
              <a:ea typeface="楷体" panose="02010609060101010101" pitchFamily="49" charset="-122"/>
            </a:endParaRPr>
          </a:p>
          <a:p>
            <a:pPr algn="ctr">
              <a:lnSpc>
                <a:spcPct val="130000"/>
              </a:lnSpc>
              <a:defRPr/>
            </a:pPr>
            <a:r>
              <a:rPr kumimoji="1" lang="zh-CN" altLang="en-US" sz="2000" b="1" dirty="0">
                <a:latin typeface="楷体" panose="02010609060101010101" pitchFamily="49" charset="-122"/>
                <a:ea typeface="楷体" panose="02010609060101010101" pitchFamily="49" charset="-122"/>
              </a:rPr>
              <a:t>操作方便等</a:t>
            </a:r>
            <a:endParaRPr lang="en-US" altLang="zh-CN" sz="2000" b="1" dirty="0">
              <a:latin typeface="楷体" panose="02010609060101010101" pitchFamily="49" charset="-122"/>
              <a:ea typeface="楷体" panose="02010609060101010101" pitchFamily="49" charset="-122"/>
            </a:endParaRPr>
          </a:p>
        </p:txBody>
      </p:sp>
      <p:sp>
        <p:nvSpPr>
          <p:cNvPr id="2" name="矩形 1"/>
          <p:cNvSpPr/>
          <p:nvPr/>
        </p:nvSpPr>
        <p:spPr>
          <a:xfrm>
            <a:off x="655665" y="1330528"/>
            <a:ext cx="7737496" cy="1569660"/>
          </a:xfrm>
          <a:prstGeom prst="rect">
            <a:avLst/>
          </a:prstGeom>
        </p:spPr>
        <p:txBody>
          <a:bodyPr wrap="square">
            <a:spAutoFit/>
          </a:bodyPr>
          <a:lstStyle/>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由系统主板、 </a:t>
            </a:r>
            <a:r>
              <a:rPr kumimoji="1" lang="en-US" altLang="zh-CN" sz="2400" b="1" dirty="0">
                <a:latin typeface="楷体" panose="02010609060101010101" pitchFamily="49" charset="-122"/>
                <a:ea typeface="楷体" panose="02010609060101010101" pitchFamily="49" charset="-122"/>
              </a:rPr>
              <a:t>I/O</a:t>
            </a:r>
            <a:r>
              <a:rPr kumimoji="1" lang="zh-CN" altLang="en-US" sz="2400" b="1" dirty="0">
                <a:latin typeface="楷体" panose="02010609060101010101" pitchFamily="49" charset="-122"/>
                <a:ea typeface="楷体" panose="02010609060101010101" pitchFamily="49" charset="-122"/>
              </a:rPr>
              <a:t>接口卡、软</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硬磁盘、光驱、电源等组装在主机箱内</a:t>
            </a:r>
          </a:p>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外接键盘、显示器、鼠标等设备</a:t>
            </a:r>
          </a:p>
          <a:p>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安装系统软件和应用软件</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anim calcmode="lin" valueType="num">
                                      <p:cBhvr>
                                        <p:cTn id="13" dur="500" fill="hold"/>
                                        <p:tgtEl>
                                          <p:spTgt spid="61"/>
                                        </p:tgtEl>
                                        <p:attrNameLst>
                                          <p:attrName>ppt_x</p:attrName>
                                        </p:attrNameLst>
                                      </p:cBhvr>
                                      <p:tavLst>
                                        <p:tav tm="0">
                                          <p:val>
                                            <p:strVal val="#ppt_x"/>
                                          </p:val>
                                        </p:tav>
                                        <p:tav tm="100000">
                                          <p:val>
                                            <p:strVal val="#ppt_x"/>
                                          </p:val>
                                        </p:tav>
                                      </p:tavLst>
                                    </p:anim>
                                    <p:anim calcmode="lin" valueType="num">
                                      <p:cBhvr>
                                        <p:cTn id="14" dur="500" fill="hold"/>
                                        <p:tgtEl>
                                          <p:spTgt spid="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anim calcmode="lin" valueType="num">
                                      <p:cBhvr>
                                        <p:cTn id="18" dur="500" fill="hold"/>
                                        <p:tgtEl>
                                          <p:spTgt spid="62"/>
                                        </p:tgtEl>
                                        <p:attrNameLst>
                                          <p:attrName>ppt_x</p:attrName>
                                        </p:attrNameLst>
                                      </p:cBhvr>
                                      <p:tavLst>
                                        <p:tav tm="0">
                                          <p:val>
                                            <p:strVal val="#ppt_x"/>
                                          </p:val>
                                        </p:tav>
                                        <p:tav tm="100000">
                                          <p:val>
                                            <p:strVal val="#ppt_x"/>
                                          </p:val>
                                        </p:tav>
                                      </p:tavLst>
                                    </p:anim>
                                    <p:anim calcmode="lin" valueType="num">
                                      <p:cBhvr>
                                        <p:cTn id="19" dur="500" fill="hold"/>
                                        <p:tgtEl>
                                          <p:spTgt spid="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anim calcmode="lin" valueType="num">
                                      <p:cBhvr>
                                        <p:cTn id="23" dur="500" fill="hold"/>
                                        <p:tgtEl>
                                          <p:spTgt spid="63"/>
                                        </p:tgtEl>
                                        <p:attrNameLst>
                                          <p:attrName>ppt_x</p:attrName>
                                        </p:attrNameLst>
                                      </p:cBhvr>
                                      <p:tavLst>
                                        <p:tav tm="0">
                                          <p:val>
                                            <p:strVal val="#ppt_x"/>
                                          </p:val>
                                        </p:tav>
                                        <p:tav tm="100000">
                                          <p:val>
                                            <p:strVal val="#ppt_x"/>
                                          </p:val>
                                        </p:tav>
                                      </p:tavLst>
                                    </p:anim>
                                    <p:anim calcmode="lin" valueType="num">
                                      <p:cBhvr>
                                        <p:cTn id="24" dur="5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anim calcmode="lin" valueType="num">
                                      <p:cBhvr>
                                        <p:cTn id="33" dur="500" fill="hold"/>
                                        <p:tgtEl>
                                          <p:spTgt spid="65"/>
                                        </p:tgtEl>
                                        <p:attrNameLst>
                                          <p:attrName>ppt_x</p:attrName>
                                        </p:attrNameLst>
                                      </p:cBhvr>
                                      <p:tavLst>
                                        <p:tav tm="0">
                                          <p:val>
                                            <p:strVal val="#ppt_x"/>
                                          </p:val>
                                        </p:tav>
                                        <p:tav tm="100000">
                                          <p:val>
                                            <p:strVal val="#ppt_x"/>
                                          </p:val>
                                        </p:tav>
                                      </p:tavLst>
                                    </p:anim>
                                    <p:anim calcmode="lin" valueType="num">
                                      <p:cBhvr>
                                        <p:cTn id="34" dur="500" fill="hold"/>
                                        <p:tgtEl>
                                          <p:spTgt spid="6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anim calcmode="lin" valueType="num">
                                      <p:cBhvr>
                                        <p:cTn id="50" dur="500" fill="hold"/>
                                        <p:tgtEl>
                                          <p:spTgt spid="35"/>
                                        </p:tgtEl>
                                        <p:attrNameLst>
                                          <p:attrName>ppt_x</p:attrName>
                                        </p:attrNameLst>
                                      </p:cBhvr>
                                      <p:tavLst>
                                        <p:tav tm="0">
                                          <p:val>
                                            <p:strVal val="#ppt_x"/>
                                          </p:val>
                                        </p:tav>
                                        <p:tav tm="100000">
                                          <p:val>
                                            <p:strVal val="#ppt_x"/>
                                          </p:val>
                                        </p:tav>
                                      </p:tavLst>
                                    </p:anim>
                                    <p:anim calcmode="lin" valueType="num">
                                      <p:cBhvr>
                                        <p:cTn id="51" dur="500" fill="hold"/>
                                        <p:tgtEl>
                                          <p:spTgt spid="3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anim calcmode="lin" valueType="num">
                                      <p:cBhvr>
                                        <p:cTn id="60" dur="500" fill="hold"/>
                                        <p:tgtEl>
                                          <p:spTgt spid="42"/>
                                        </p:tgtEl>
                                        <p:attrNameLst>
                                          <p:attrName>ppt_x</p:attrName>
                                        </p:attrNameLst>
                                      </p:cBhvr>
                                      <p:tavLst>
                                        <p:tav tm="0">
                                          <p:val>
                                            <p:strVal val="#ppt_x"/>
                                          </p:val>
                                        </p:tav>
                                        <p:tav tm="100000">
                                          <p:val>
                                            <p:strVal val="#ppt_x"/>
                                          </p:val>
                                        </p:tav>
                                      </p:tavLst>
                                    </p:anim>
                                    <p:anim calcmode="lin" valueType="num">
                                      <p:cBhvr>
                                        <p:cTn id="61" dur="5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anim calcmode="lin" valueType="num">
                                      <p:cBhvr>
                                        <p:cTn id="65" dur="500" fill="hold"/>
                                        <p:tgtEl>
                                          <p:spTgt spid="44"/>
                                        </p:tgtEl>
                                        <p:attrNameLst>
                                          <p:attrName>ppt_x</p:attrName>
                                        </p:attrNameLst>
                                      </p:cBhvr>
                                      <p:tavLst>
                                        <p:tav tm="0">
                                          <p:val>
                                            <p:strVal val="#ppt_x"/>
                                          </p:val>
                                        </p:tav>
                                        <p:tav tm="100000">
                                          <p:val>
                                            <p:strVal val="#ppt_x"/>
                                          </p:val>
                                        </p:tav>
                                      </p:tavLst>
                                    </p:anim>
                                    <p:anim calcmode="lin" valueType="num">
                                      <p:cBhvr>
                                        <p:cTn id="66" dur="5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anim calcmode="lin" valueType="num">
                                      <p:cBhvr>
                                        <p:cTn id="70" dur="500" fill="hold"/>
                                        <p:tgtEl>
                                          <p:spTgt spid="46"/>
                                        </p:tgtEl>
                                        <p:attrNameLst>
                                          <p:attrName>ppt_x</p:attrName>
                                        </p:attrNameLst>
                                      </p:cBhvr>
                                      <p:tavLst>
                                        <p:tav tm="0">
                                          <p:val>
                                            <p:strVal val="#ppt_x"/>
                                          </p:val>
                                        </p:tav>
                                        <p:tav tm="100000">
                                          <p:val>
                                            <p:strVal val="#ppt_x"/>
                                          </p:val>
                                        </p:tav>
                                      </p:tavLst>
                                    </p:anim>
                                    <p:anim calcmode="lin" valueType="num">
                                      <p:cBhvr>
                                        <p:cTn id="71" dur="500" fill="hold"/>
                                        <p:tgtEl>
                                          <p:spTgt spid="4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anim calcmode="lin" valueType="num">
                                      <p:cBhvr>
                                        <p:cTn id="75" dur="500" fill="hold"/>
                                        <p:tgtEl>
                                          <p:spTgt spid="47"/>
                                        </p:tgtEl>
                                        <p:attrNameLst>
                                          <p:attrName>ppt_x</p:attrName>
                                        </p:attrNameLst>
                                      </p:cBhvr>
                                      <p:tavLst>
                                        <p:tav tm="0">
                                          <p:val>
                                            <p:strVal val="#ppt_x"/>
                                          </p:val>
                                        </p:tav>
                                        <p:tav tm="100000">
                                          <p:val>
                                            <p:strVal val="#ppt_x"/>
                                          </p:val>
                                        </p:tav>
                                      </p:tavLst>
                                    </p:anim>
                                    <p:anim calcmode="lin" valueType="num">
                                      <p:cBhvr>
                                        <p:cTn id="76" dur="5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anim calcmode="lin" valueType="num">
                                      <p:cBhvr>
                                        <p:cTn id="80" dur="500" fill="hold"/>
                                        <p:tgtEl>
                                          <p:spTgt spid="67"/>
                                        </p:tgtEl>
                                        <p:attrNameLst>
                                          <p:attrName>ppt_x</p:attrName>
                                        </p:attrNameLst>
                                      </p:cBhvr>
                                      <p:tavLst>
                                        <p:tav tm="0">
                                          <p:val>
                                            <p:strVal val="#ppt_x"/>
                                          </p:val>
                                        </p:tav>
                                        <p:tav tm="100000">
                                          <p:val>
                                            <p:strVal val="#ppt_x"/>
                                          </p:val>
                                        </p:tav>
                                      </p:tavLst>
                                    </p:anim>
                                    <p:anim calcmode="lin" valueType="num">
                                      <p:cBhvr>
                                        <p:cTn id="81" dur="500" fill="hold"/>
                                        <p:tgtEl>
                                          <p:spTgt spid="6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anim calcmode="lin" valueType="num">
                                      <p:cBhvr>
                                        <p:cTn id="85" dur="500" fill="hold"/>
                                        <p:tgtEl>
                                          <p:spTgt spid="68"/>
                                        </p:tgtEl>
                                        <p:attrNameLst>
                                          <p:attrName>ppt_x</p:attrName>
                                        </p:attrNameLst>
                                      </p:cBhvr>
                                      <p:tavLst>
                                        <p:tav tm="0">
                                          <p:val>
                                            <p:strVal val="#ppt_x"/>
                                          </p:val>
                                        </p:tav>
                                        <p:tav tm="100000">
                                          <p:val>
                                            <p:strVal val="#ppt_x"/>
                                          </p:val>
                                        </p:tav>
                                      </p:tavLst>
                                    </p:anim>
                                    <p:anim calcmode="lin" valueType="num">
                                      <p:cBhvr>
                                        <p:cTn id="86" dur="5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2" grpId="0" animBg="1"/>
      <p:bldP spid="46" grpId="0" animBg="1"/>
      <p:bldP spid="47" grpId="0" animBg="1"/>
      <p:bldP spid="60" grpId="0" animBg="1"/>
      <p:bldP spid="61" grpId="0" animBg="1"/>
      <p:bldP spid="62" grpId="0" animBg="1"/>
      <p:bldP spid="64" grpId="0" animBg="1"/>
      <p:bldP spid="65" grpId="0" animBg="1"/>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1.3</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872084"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微机系统发展概况</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1.3 </a:t>
            </a:r>
            <a:r>
              <a:rPr lang="zh-CN" altLang="en-US" sz="2400" b="1" dirty="0">
                <a:solidFill>
                  <a:schemeClr val="bg1"/>
                </a:solidFill>
                <a:latin typeface="楷体" panose="02010609060101010101" pitchFamily="49" charset="-122"/>
                <a:ea typeface="楷体" panose="02010609060101010101" pitchFamily="49" charset="-122"/>
              </a:rPr>
              <a:t>微机系统发展概况</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微机系统发展概况</a:t>
            </a:r>
          </a:p>
        </p:txBody>
      </p:sp>
      <p:sp>
        <p:nvSpPr>
          <p:cNvPr id="26" name="MH_Other_1"/>
          <p:cNvSpPr/>
          <p:nvPr>
            <p:custDataLst>
              <p:tags r:id="rId2"/>
            </p:custDataLst>
          </p:nvPr>
        </p:nvSpPr>
        <p:spPr>
          <a:xfrm flipH="1">
            <a:off x="568064" y="2840879"/>
            <a:ext cx="7975600" cy="3175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7" name="MH_Other_2"/>
          <p:cNvSpPr/>
          <p:nvPr>
            <p:custDataLst>
              <p:tags r:id="rId3"/>
            </p:custDataLst>
          </p:nvPr>
        </p:nvSpPr>
        <p:spPr>
          <a:xfrm>
            <a:off x="2144452" y="2736104"/>
            <a:ext cx="211137" cy="209550"/>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MH_Other_3"/>
          <p:cNvSpPr/>
          <p:nvPr>
            <p:custDataLst>
              <p:tags r:id="rId4"/>
            </p:custDataLst>
          </p:nvPr>
        </p:nvSpPr>
        <p:spPr>
          <a:xfrm>
            <a:off x="6369380" y="2736104"/>
            <a:ext cx="211138" cy="209550"/>
          </a:xfrm>
          <a:prstGeom prst="ellipse">
            <a:avLst/>
          </a:prstGeom>
          <a:solidFill>
            <a:srgbClr val="FFFFFF"/>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30" name="MH_Other_5"/>
          <p:cNvCxnSpPr/>
          <p:nvPr>
            <p:custDataLst>
              <p:tags r:id="rId5"/>
            </p:custDataLst>
          </p:nvPr>
        </p:nvCxnSpPr>
        <p:spPr>
          <a:xfrm flipV="1">
            <a:off x="2253989" y="2840879"/>
            <a:ext cx="0" cy="601663"/>
          </a:xfrm>
          <a:prstGeom prst="line">
            <a:avLst/>
          </a:prstGeom>
          <a:ln w="19050">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MH_Other_6"/>
          <p:cNvCxnSpPr/>
          <p:nvPr>
            <p:custDataLst>
              <p:tags r:id="rId6"/>
            </p:custDataLst>
          </p:nvPr>
        </p:nvCxnSpPr>
        <p:spPr>
          <a:xfrm flipV="1">
            <a:off x="6474155" y="2840879"/>
            <a:ext cx="0" cy="601663"/>
          </a:xfrm>
          <a:prstGeom prst="line">
            <a:avLst/>
          </a:prstGeom>
          <a:ln w="19050">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3" name="MH_SubTitle_1"/>
          <p:cNvSpPr/>
          <p:nvPr>
            <p:custDataLst>
              <p:tags r:id="rId7"/>
            </p:custDataLst>
          </p:nvPr>
        </p:nvSpPr>
        <p:spPr>
          <a:xfrm>
            <a:off x="1442777" y="3548904"/>
            <a:ext cx="1614487" cy="3444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endParaRPr>
          </a:p>
        </p:txBody>
      </p:sp>
      <p:sp>
        <p:nvSpPr>
          <p:cNvPr id="45" name="MH_SubTitle_2"/>
          <p:cNvSpPr/>
          <p:nvPr>
            <p:custDataLst>
              <p:tags r:id="rId8"/>
            </p:custDataLst>
          </p:nvPr>
        </p:nvSpPr>
        <p:spPr>
          <a:xfrm>
            <a:off x="5667705" y="3548904"/>
            <a:ext cx="1612900" cy="3444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endParaRPr>
          </a:p>
        </p:txBody>
      </p:sp>
      <p:sp>
        <p:nvSpPr>
          <p:cNvPr id="51" name="MH_Other_10"/>
          <p:cNvSpPr>
            <a:spLocks noChangeAspect="1"/>
          </p:cNvSpPr>
          <p:nvPr>
            <p:custDataLst>
              <p:tags r:id="rId9"/>
            </p:custDataLst>
          </p:nvPr>
        </p:nvSpPr>
        <p:spPr>
          <a:xfrm>
            <a:off x="1993639" y="2105867"/>
            <a:ext cx="519113" cy="52070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52" name="MH_Other_11"/>
          <p:cNvSpPr>
            <a:spLocks noEditPoints="1"/>
          </p:cNvSpPr>
          <p:nvPr>
            <p:custDataLst>
              <p:tags r:id="rId10"/>
            </p:custDataLst>
          </p:nvPr>
        </p:nvSpPr>
        <p:spPr bwMode="auto">
          <a:xfrm>
            <a:off x="2106352" y="2218579"/>
            <a:ext cx="293687" cy="295275"/>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MH_Other_12"/>
          <p:cNvSpPr>
            <a:spLocks noChangeAspect="1"/>
          </p:cNvSpPr>
          <p:nvPr>
            <p:custDataLst>
              <p:tags r:id="rId11"/>
            </p:custDataLst>
          </p:nvPr>
        </p:nvSpPr>
        <p:spPr>
          <a:xfrm>
            <a:off x="6215393" y="2105867"/>
            <a:ext cx="520700" cy="520700"/>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54" name="MH_Other_13"/>
          <p:cNvSpPr>
            <a:spLocks noEditPoints="1"/>
          </p:cNvSpPr>
          <p:nvPr>
            <p:custDataLst>
              <p:tags r:id="rId12"/>
            </p:custDataLst>
          </p:nvPr>
        </p:nvSpPr>
        <p:spPr bwMode="auto">
          <a:xfrm>
            <a:off x="6320168" y="2220167"/>
            <a:ext cx="311150" cy="292100"/>
          </a:xfrm>
          <a:custGeom>
            <a:avLst/>
            <a:gdLst>
              <a:gd name="T0" fmla="*/ 2147483646 w 73"/>
              <a:gd name="T1" fmla="*/ 2147483646 h 68"/>
              <a:gd name="T2" fmla="*/ 2147483646 w 73"/>
              <a:gd name="T3" fmla="*/ 2147483646 h 68"/>
              <a:gd name="T4" fmla="*/ 0 w 73"/>
              <a:gd name="T5" fmla="*/ 2147483646 h 68"/>
              <a:gd name="T6" fmla="*/ 2147483646 w 73"/>
              <a:gd name="T7" fmla="*/ 2147483646 h 68"/>
              <a:gd name="T8" fmla="*/ 2147483646 w 73"/>
              <a:gd name="T9" fmla="*/ 2147483646 h 68"/>
              <a:gd name="T10" fmla="*/ 2147483646 w 73"/>
              <a:gd name="T11" fmla="*/ 2147483646 h 68"/>
              <a:gd name="T12" fmla="*/ 2147483646 w 73"/>
              <a:gd name="T13" fmla="*/ 2147483646 h 68"/>
              <a:gd name="T14" fmla="*/ 2147483646 w 73"/>
              <a:gd name="T15" fmla="*/ 2147483646 h 68"/>
              <a:gd name="T16" fmla="*/ 2147483646 w 73"/>
              <a:gd name="T17" fmla="*/ 2147483646 h 68"/>
              <a:gd name="T18" fmla="*/ 2147483646 w 73"/>
              <a:gd name="T19" fmla="*/ 2147483646 h 68"/>
              <a:gd name="T20" fmla="*/ 2147483646 w 73"/>
              <a:gd name="T21" fmla="*/ 2147483646 h 68"/>
              <a:gd name="T22" fmla="*/ 2147483646 w 73"/>
              <a:gd name="T23" fmla="*/ 0 h 68"/>
              <a:gd name="T24" fmla="*/ 2147483646 w 73"/>
              <a:gd name="T25" fmla="*/ 2147483646 h 68"/>
              <a:gd name="T26" fmla="*/ 2147483646 w 73"/>
              <a:gd name="T27" fmla="*/ 2147483646 h 68"/>
              <a:gd name="T28" fmla="*/ 2147483646 w 73"/>
              <a:gd name="T29" fmla="*/ 2147483646 h 68"/>
              <a:gd name="T30" fmla="*/ 2147483646 w 73"/>
              <a:gd name="T31" fmla="*/ 2147483646 h 68"/>
              <a:gd name="T32" fmla="*/ 2147483646 w 73"/>
              <a:gd name="T33" fmla="*/ 2147483646 h 68"/>
              <a:gd name="T34" fmla="*/ 2147483646 w 73"/>
              <a:gd name="T35" fmla="*/ 2147483646 h 68"/>
              <a:gd name="T36" fmla="*/ 2147483646 w 73"/>
              <a:gd name="T37" fmla="*/ 2147483646 h 68"/>
              <a:gd name="T38" fmla="*/ 2147483646 w 73"/>
              <a:gd name="T39" fmla="*/ 2147483646 h 68"/>
              <a:gd name="T40" fmla="*/ 2147483646 w 73"/>
              <a:gd name="T41" fmla="*/ 2147483646 h 68"/>
              <a:gd name="T42" fmla="*/ 2147483646 w 73"/>
              <a:gd name="T43" fmla="*/ 2147483646 h 68"/>
              <a:gd name="T44" fmla="*/ 2147483646 w 73"/>
              <a:gd name="T45" fmla="*/ 2147483646 h 68"/>
              <a:gd name="T46" fmla="*/ 2147483646 w 73"/>
              <a:gd name="T47" fmla="*/ 2147483646 h 68"/>
              <a:gd name="T48" fmla="*/ 2147483646 w 73"/>
              <a:gd name="T49" fmla="*/ 2147483646 h 68"/>
              <a:gd name="T50" fmla="*/ 2147483646 w 73"/>
              <a:gd name="T51" fmla="*/ 2147483646 h 68"/>
              <a:gd name="T52" fmla="*/ 2147483646 w 73"/>
              <a:gd name="T53" fmla="*/ 2147483646 h 68"/>
              <a:gd name="T54" fmla="*/ 2147483646 w 73"/>
              <a:gd name="T55" fmla="*/ 2147483646 h 68"/>
              <a:gd name="T56" fmla="*/ 2147483646 w 73"/>
              <a:gd name="T57" fmla="*/ 2147483646 h 68"/>
              <a:gd name="T58" fmla="*/ 2147483646 w 73"/>
              <a:gd name="T59" fmla="*/ 0 h 68"/>
              <a:gd name="T60" fmla="*/ 2147483646 w 73"/>
              <a:gd name="T61" fmla="*/ 2147483646 h 68"/>
              <a:gd name="T62" fmla="*/ 2147483646 w 73"/>
              <a:gd name="T63" fmla="*/ 2147483646 h 68"/>
              <a:gd name="T64" fmla="*/ 2147483646 w 73"/>
              <a:gd name="T65" fmla="*/ 2147483646 h 68"/>
              <a:gd name="T66" fmla="*/ 2147483646 w 73"/>
              <a:gd name="T67" fmla="*/ 2147483646 h 68"/>
              <a:gd name="T68" fmla="*/ 2147483646 w 73"/>
              <a:gd name="T69" fmla="*/ 2147483646 h 68"/>
              <a:gd name="T70" fmla="*/ 2147483646 w 73"/>
              <a:gd name="T71" fmla="*/ 2147483646 h 68"/>
              <a:gd name="T72" fmla="*/ 2147483646 w 73"/>
              <a:gd name="T73" fmla="*/ 2147483646 h 68"/>
              <a:gd name="T74" fmla="*/ 2147483646 w 73"/>
              <a:gd name="T75" fmla="*/ 2147483646 h 68"/>
              <a:gd name="T76" fmla="*/ 2147483646 w 73"/>
              <a:gd name="T77" fmla="*/ 2147483646 h 68"/>
              <a:gd name="T78" fmla="*/ 2147483646 w 73"/>
              <a:gd name="T79" fmla="*/ 2147483646 h 68"/>
              <a:gd name="T80" fmla="*/ 2147483646 w 73"/>
              <a:gd name="T81" fmla="*/ 2147483646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MH_Text_1"/>
          <p:cNvSpPr txBox="1">
            <a:spLocks noChangeArrowheads="1"/>
          </p:cNvSpPr>
          <p:nvPr>
            <p:custDataLst>
              <p:tags r:id="rId13"/>
            </p:custDataLst>
          </p:nvPr>
        </p:nvSpPr>
        <p:spPr bwMode="auto">
          <a:xfrm>
            <a:off x="415832" y="3993329"/>
            <a:ext cx="3962531"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低档</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位或</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位微处理器与微机</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系统结构与指令系统简单</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集成度低、运行速度慢</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机器语言或汇编语言编程</a:t>
            </a:r>
          </a:p>
        </p:txBody>
      </p:sp>
      <p:sp>
        <p:nvSpPr>
          <p:cNvPr id="56" name="MH_Text_2"/>
          <p:cNvSpPr txBox="1">
            <a:spLocks noChangeArrowheads="1"/>
          </p:cNvSpPr>
          <p:nvPr>
            <p:custDataLst>
              <p:tags r:id="rId14"/>
            </p:custDataLst>
          </p:nvPr>
        </p:nvSpPr>
        <p:spPr bwMode="auto">
          <a:xfrm>
            <a:off x="4378363" y="3992666"/>
            <a:ext cx="4597089"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中档8位微处理器与微机</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指令系统较丰富，具有典型计算机结构</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集成度提高到5000-9000管/片</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基本指令运行时间约1-2</a:t>
            </a:r>
            <a:r>
              <a:rPr lang="en-US" altLang="zh-CN" sz="2000" dirty="0">
                <a:latin typeface="楷体" panose="02010609060101010101" pitchFamily="49" charset="-122"/>
                <a:ea typeface="楷体" panose="02010609060101010101" pitchFamily="49" charset="-122"/>
              </a:rPr>
              <a:t>us</a:t>
            </a:r>
            <a:endParaRPr lang="zh-CN" altLang="en-US" sz="2000"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出现高级语言编程与简单操作系统</a:t>
            </a:r>
          </a:p>
        </p:txBody>
      </p:sp>
      <p:sp>
        <p:nvSpPr>
          <p:cNvPr id="3" name="矩形 2"/>
          <p:cNvSpPr/>
          <p:nvPr/>
        </p:nvSpPr>
        <p:spPr>
          <a:xfrm>
            <a:off x="946457" y="1550820"/>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第一阶段(1971-1973)</a:t>
            </a:r>
          </a:p>
        </p:txBody>
      </p:sp>
      <p:sp>
        <p:nvSpPr>
          <p:cNvPr id="4" name="矩形 3"/>
          <p:cNvSpPr/>
          <p:nvPr/>
        </p:nvSpPr>
        <p:spPr>
          <a:xfrm>
            <a:off x="4776724" y="1554354"/>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第二阶段(1974-1978)</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1.3 </a:t>
            </a:r>
            <a:r>
              <a:rPr lang="zh-CN" altLang="en-US" sz="2400" b="1" dirty="0">
                <a:solidFill>
                  <a:schemeClr val="bg1"/>
                </a:solidFill>
                <a:latin typeface="楷体" panose="02010609060101010101" pitchFamily="49" charset="-122"/>
                <a:ea typeface="楷体" panose="02010609060101010101" pitchFamily="49" charset="-122"/>
              </a:rPr>
              <a:t>微机系统发展概况</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微机系统发展概况</a:t>
            </a:r>
          </a:p>
        </p:txBody>
      </p:sp>
      <p:sp>
        <p:nvSpPr>
          <p:cNvPr id="26" name="MH_Other_1"/>
          <p:cNvSpPr/>
          <p:nvPr>
            <p:custDataLst>
              <p:tags r:id="rId2"/>
            </p:custDataLst>
          </p:nvPr>
        </p:nvSpPr>
        <p:spPr>
          <a:xfrm flipH="1">
            <a:off x="568064" y="2840879"/>
            <a:ext cx="7975600" cy="3175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5" name="MH_Text_1"/>
          <p:cNvSpPr txBox="1">
            <a:spLocks noChangeArrowheads="1"/>
          </p:cNvSpPr>
          <p:nvPr>
            <p:custDataLst>
              <p:tags r:id="rId3"/>
            </p:custDataLst>
          </p:nvPr>
        </p:nvSpPr>
        <p:spPr bwMode="auto">
          <a:xfrm>
            <a:off x="1217276" y="3954353"/>
            <a:ext cx="6533608" cy="17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位微处理器和微型计算机</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集成度和运算速度比第二代提高了一个数量级</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指令系统更加丰富，系统结构增加了多级中断机制、多寻址机制、段式存储器结构、硬件乘除部件</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支撑软件是操作系统</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外部设备种类增多</a:t>
            </a:r>
          </a:p>
        </p:txBody>
      </p:sp>
      <p:sp>
        <p:nvSpPr>
          <p:cNvPr id="3" name="矩形 2"/>
          <p:cNvSpPr/>
          <p:nvPr/>
        </p:nvSpPr>
        <p:spPr>
          <a:xfrm>
            <a:off x="2823666" y="1520591"/>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第三阶段</a:t>
            </a:r>
            <a:r>
              <a:rPr kumimoji="1" lang="en-US" altLang="zh-CN" sz="2400" b="1" dirty="0">
                <a:latin typeface="楷体" panose="02010609060101010101" pitchFamily="49" charset="-122"/>
                <a:ea typeface="楷体" panose="02010609060101010101" pitchFamily="49" charset="-122"/>
              </a:rPr>
              <a:t>(1978-1984)</a:t>
            </a:r>
          </a:p>
        </p:txBody>
      </p:sp>
      <p:sp>
        <p:nvSpPr>
          <p:cNvPr id="24" name="MH_Other_2"/>
          <p:cNvSpPr/>
          <p:nvPr>
            <p:custDataLst>
              <p:tags r:id="rId4"/>
            </p:custDataLst>
          </p:nvPr>
        </p:nvSpPr>
        <p:spPr>
          <a:xfrm>
            <a:off x="3874025" y="2690703"/>
            <a:ext cx="211137" cy="209550"/>
          </a:xfrm>
          <a:prstGeom prst="ellipse">
            <a:avLst/>
          </a:prstGeom>
          <a:solidFill>
            <a:srgbClr val="FFFFFF"/>
          </a:solid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9" name="MH_Other_5"/>
          <p:cNvCxnSpPr/>
          <p:nvPr>
            <p:custDataLst>
              <p:tags r:id="rId5"/>
            </p:custDataLst>
          </p:nvPr>
        </p:nvCxnSpPr>
        <p:spPr>
          <a:xfrm flipV="1">
            <a:off x="3983562" y="2795478"/>
            <a:ext cx="0" cy="601663"/>
          </a:xfrm>
          <a:prstGeom prst="line">
            <a:avLst/>
          </a:prstGeom>
          <a:ln w="19050">
            <a:solidFill>
              <a:srgbClr val="F4726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5" name="MH_SubTitle_1"/>
          <p:cNvSpPr/>
          <p:nvPr>
            <p:custDataLst>
              <p:tags r:id="rId6"/>
            </p:custDataLst>
          </p:nvPr>
        </p:nvSpPr>
        <p:spPr>
          <a:xfrm>
            <a:off x="3172350" y="3503503"/>
            <a:ext cx="1614487" cy="344488"/>
          </a:xfrm>
          <a:prstGeom prst="round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42" name="MH_Other_10"/>
          <p:cNvSpPr>
            <a:spLocks noChangeAspect="1"/>
          </p:cNvSpPr>
          <p:nvPr>
            <p:custDataLst>
              <p:tags r:id="rId7"/>
            </p:custDataLst>
          </p:nvPr>
        </p:nvSpPr>
        <p:spPr>
          <a:xfrm>
            <a:off x="3723212" y="2060466"/>
            <a:ext cx="519113" cy="520700"/>
          </a:xfrm>
          <a:prstGeom prst="ellipse">
            <a:avLst/>
          </a:prstGeom>
          <a:solidFill>
            <a:srgbClr val="F4726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44" name="MH_Other_11"/>
          <p:cNvSpPr>
            <a:spLocks noEditPoints="1"/>
          </p:cNvSpPr>
          <p:nvPr>
            <p:custDataLst>
              <p:tags r:id="rId8"/>
            </p:custDataLst>
          </p:nvPr>
        </p:nvSpPr>
        <p:spPr bwMode="auto">
          <a:xfrm>
            <a:off x="3835925" y="2173178"/>
            <a:ext cx="293687" cy="295275"/>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1.3 </a:t>
            </a:r>
            <a:r>
              <a:rPr lang="zh-CN" altLang="en-US" sz="2400" b="1" dirty="0">
                <a:solidFill>
                  <a:schemeClr val="bg1"/>
                </a:solidFill>
                <a:latin typeface="楷体" panose="02010609060101010101" pitchFamily="49" charset="-122"/>
                <a:ea typeface="楷体" panose="02010609060101010101" pitchFamily="49" charset="-122"/>
              </a:rPr>
              <a:t>微机系统发展概况</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2646878"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微机系统发展概况</a:t>
            </a:r>
          </a:p>
        </p:txBody>
      </p:sp>
      <p:sp>
        <p:nvSpPr>
          <p:cNvPr id="26" name="MH_Other_1"/>
          <p:cNvSpPr/>
          <p:nvPr>
            <p:custDataLst>
              <p:tags r:id="rId2"/>
            </p:custDataLst>
          </p:nvPr>
        </p:nvSpPr>
        <p:spPr>
          <a:xfrm flipH="1">
            <a:off x="568064" y="2840879"/>
            <a:ext cx="7975600" cy="31750"/>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5" name="MH_Text_1"/>
          <p:cNvSpPr txBox="1">
            <a:spLocks noChangeArrowheads="1"/>
          </p:cNvSpPr>
          <p:nvPr>
            <p:custDataLst>
              <p:tags r:id="rId3"/>
            </p:custDataLst>
          </p:nvPr>
        </p:nvSpPr>
        <p:spPr bwMode="auto">
          <a:xfrm>
            <a:off x="415832" y="3993329"/>
            <a:ext cx="3962531"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en-US" altLang="zh-CN" sz="2000" dirty="0">
                <a:latin typeface="楷体" panose="02010609060101010101" pitchFamily="49" charset="-122"/>
                <a:ea typeface="楷体" panose="02010609060101010101" pitchFamily="49" charset="-122"/>
              </a:rPr>
              <a:t>32</a:t>
            </a:r>
            <a:r>
              <a:rPr lang="zh-CN" altLang="en-US" sz="2000" dirty="0">
                <a:latin typeface="楷体" panose="02010609060101010101" pitchFamily="49" charset="-122"/>
                <a:ea typeface="楷体" panose="02010609060101010101" pitchFamily="49" charset="-122"/>
              </a:rPr>
              <a:t>位微处理器和微型计算机</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微处理器芯片集成度达</a:t>
            </a:r>
            <a:r>
              <a:rPr lang="en-US" altLang="zh-CN" sz="2000" dirty="0">
                <a:latin typeface="楷体" panose="02010609060101010101" pitchFamily="49" charset="-122"/>
                <a:ea typeface="楷体" panose="02010609060101010101" pitchFamily="49" charset="-122"/>
              </a:rPr>
              <a:t>100</a:t>
            </a:r>
            <a:r>
              <a:rPr lang="zh-CN" altLang="en-US" sz="2000" dirty="0">
                <a:latin typeface="楷体" panose="02010609060101010101" pitchFamily="49" charset="-122"/>
                <a:ea typeface="楷体" panose="02010609060101010101" pitchFamily="49" charset="-122"/>
              </a:rPr>
              <a:t>万管</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片</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运行速度超过</a:t>
            </a:r>
            <a:r>
              <a:rPr lang="en-US" altLang="zh-CN" sz="2000" dirty="0">
                <a:latin typeface="楷体" panose="02010609060101010101" pitchFamily="49" charset="-122"/>
                <a:ea typeface="楷体" panose="02010609060101010101" pitchFamily="49" charset="-122"/>
              </a:rPr>
              <a:t>25MIPS</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支持多用户多任务操作系统	</a:t>
            </a:r>
          </a:p>
        </p:txBody>
      </p:sp>
      <p:sp>
        <p:nvSpPr>
          <p:cNvPr id="56" name="MH_Text_2"/>
          <p:cNvSpPr txBox="1">
            <a:spLocks noChangeArrowheads="1"/>
          </p:cNvSpPr>
          <p:nvPr>
            <p:custDataLst>
              <p:tags r:id="rId4"/>
            </p:custDataLst>
          </p:nvPr>
        </p:nvSpPr>
        <p:spPr bwMode="auto">
          <a:xfrm>
            <a:off x="4378363" y="3992666"/>
            <a:ext cx="4597089"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高档</a:t>
            </a:r>
            <a:r>
              <a:rPr lang="en-US" altLang="zh-CN" sz="2000" dirty="0">
                <a:latin typeface="楷体" panose="02010609060101010101" pitchFamily="49" charset="-122"/>
                <a:ea typeface="楷体" panose="02010609060101010101" pitchFamily="49" charset="-122"/>
              </a:rPr>
              <a:t>32</a:t>
            </a:r>
            <a:r>
              <a:rPr lang="zh-CN" altLang="en-US" sz="2000" dirty="0">
                <a:latin typeface="楷体" panose="02010609060101010101" pitchFamily="49" charset="-122"/>
                <a:ea typeface="楷体" panose="02010609060101010101" pitchFamily="49" charset="-122"/>
              </a:rPr>
              <a:t>位、</a:t>
            </a:r>
            <a:r>
              <a:rPr lang="en-US" altLang="zh-CN" sz="2000" dirty="0">
                <a:latin typeface="楷体" panose="02010609060101010101" pitchFamily="49" charset="-122"/>
                <a:ea typeface="楷体" panose="02010609060101010101" pitchFamily="49" charset="-122"/>
              </a:rPr>
              <a:t>64</a:t>
            </a:r>
            <a:r>
              <a:rPr lang="zh-CN" altLang="en-US" sz="2000" dirty="0">
                <a:latin typeface="楷体" panose="02010609060101010101" pitchFamily="49" charset="-122"/>
                <a:ea typeface="楷体" panose="02010609060101010101" pitchFamily="49" charset="-122"/>
              </a:rPr>
              <a:t>位微处理器和微型计算机</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微处理器芯片集成度达</a:t>
            </a:r>
            <a:r>
              <a:rPr lang="en-US" altLang="zh-CN" sz="2000" dirty="0">
                <a:latin typeface="楷体" panose="02010609060101010101" pitchFamily="49" charset="-122"/>
                <a:ea typeface="楷体" panose="02010609060101010101" pitchFamily="49" charset="-122"/>
              </a:rPr>
              <a:t>2800</a:t>
            </a:r>
            <a:r>
              <a:rPr lang="zh-CN" altLang="en-US" sz="2000" dirty="0">
                <a:latin typeface="楷体" panose="02010609060101010101" pitchFamily="49" charset="-122"/>
                <a:ea typeface="楷体" panose="02010609060101010101" pitchFamily="49" charset="-122"/>
              </a:rPr>
              <a:t>万管</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片以上</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时钟主频高达</a:t>
            </a:r>
            <a:r>
              <a:rPr lang="en-US" altLang="zh-CN" sz="2000" dirty="0">
                <a:latin typeface="楷体" panose="02010609060101010101" pitchFamily="49" charset="-122"/>
                <a:ea typeface="楷体" panose="02010609060101010101" pitchFamily="49" charset="-122"/>
              </a:rPr>
              <a:t>3.0 GHz</a:t>
            </a:r>
            <a:r>
              <a:rPr lang="zh-CN" altLang="en-US" sz="2000" dirty="0">
                <a:latin typeface="楷体" panose="02010609060101010101" pitchFamily="49" charset="-122"/>
                <a:ea typeface="楷体" panose="02010609060101010101" pitchFamily="49" charset="-122"/>
              </a:rPr>
              <a:t>以上</a:t>
            </a:r>
          </a:p>
          <a:p>
            <a:pPr marL="342900" indent="-342900">
              <a:lnSpc>
                <a:spcPct val="130000"/>
              </a:lnSpc>
              <a:buFont typeface="Arial" panose="020B0604020202020204" pitchFamily="34" charset="0"/>
              <a:buChar char="•"/>
              <a:defRPr/>
            </a:pPr>
            <a:r>
              <a:rPr lang="zh-CN" altLang="en-US" sz="2000" dirty="0">
                <a:latin typeface="楷体" panose="02010609060101010101" pitchFamily="49" charset="-122"/>
                <a:ea typeface="楷体" panose="02010609060101010101" pitchFamily="49" charset="-122"/>
              </a:rPr>
              <a:t>支持多用户多任务操作系统	</a:t>
            </a:r>
          </a:p>
        </p:txBody>
      </p:sp>
      <p:sp>
        <p:nvSpPr>
          <p:cNvPr id="3" name="矩形 2"/>
          <p:cNvSpPr/>
          <p:nvPr/>
        </p:nvSpPr>
        <p:spPr>
          <a:xfrm>
            <a:off x="946457" y="1550820"/>
            <a:ext cx="3132589"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第四阶段</a:t>
            </a:r>
            <a:r>
              <a:rPr kumimoji="1" lang="en-US" altLang="zh-CN" sz="2400" b="1" dirty="0">
                <a:latin typeface="楷体" panose="02010609060101010101" pitchFamily="49" charset="-122"/>
                <a:ea typeface="楷体" panose="02010609060101010101" pitchFamily="49" charset="-122"/>
              </a:rPr>
              <a:t>(1985-1991)</a:t>
            </a:r>
          </a:p>
        </p:txBody>
      </p:sp>
      <p:sp>
        <p:nvSpPr>
          <p:cNvPr id="4" name="矩形 3"/>
          <p:cNvSpPr/>
          <p:nvPr/>
        </p:nvSpPr>
        <p:spPr>
          <a:xfrm>
            <a:off x="4776724" y="1554354"/>
            <a:ext cx="2510624" cy="461665"/>
          </a:xfrm>
          <a:prstGeom prst="rect">
            <a:avLst/>
          </a:prstGeom>
        </p:spPr>
        <p:txBody>
          <a:bodyPr wrap="none">
            <a:spAutoFit/>
          </a:bodyPr>
          <a:lstStyle/>
          <a:p>
            <a:r>
              <a:rPr kumimoji="1" lang="zh-CN" altLang="en-US" sz="2400" b="1" dirty="0">
                <a:latin typeface="楷体" panose="02010609060101010101" pitchFamily="49" charset="-122"/>
                <a:ea typeface="楷体" panose="02010609060101010101" pitchFamily="49" charset="-122"/>
              </a:rPr>
              <a:t>第五阶段(19</a:t>
            </a:r>
            <a:r>
              <a:rPr kumimoji="1" lang="en-US" altLang="zh-CN" sz="2400" b="1" dirty="0">
                <a:latin typeface="楷体" panose="02010609060101010101" pitchFamily="49" charset="-122"/>
                <a:ea typeface="楷体" panose="02010609060101010101" pitchFamily="49" charset="-122"/>
              </a:rPr>
              <a:t>92</a:t>
            </a:r>
            <a:r>
              <a:rPr kumimoji="1" lang="zh-CN" altLang="en-US" sz="2400" b="1" dirty="0">
                <a:latin typeface="楷体" panose="02010609060101010101" pitchFamily="49" charset="-122"/>
                <a:ea typeface="楷体" panose="02010609060101010101" pitchFamily="49" charset="-122"/>
              </a:rPr>
              <a:t>-)</a:t>
            </a:r>
          </a:p>
        </p:txBody>
      </p:sp>
      <p:sp>
        <p:nvSpPr>
          <p:cNvPr id="24" name="MH_Other_4"/>
          <p:cNvSpPr/>
          <p:nvPr>
            <p:custDataLst>
              <p:tags r:id="rId5"/>
            </p:custDataLst>
          </p:nvPr>
        </p:nvSpPr>
        <p:spPr>
          <a:xfrm>
            <a:off x="2285776" y="2736104"/>
            <a:ext cx="209550" cy="209550"/>
          </a:xfrm>
          <a:prstGeom prst="ellipse">
            <a:avLst/>
          </a:prstGeom>
          <a:solidFill>
            <a:srgbClr val="FFFFFF"/>
          </a:solid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5" name="MH_Other_7"/>
          <p:cNvCxnSpPr/>
          <p:nvPr>
            <p:custDataLst>
              <p:tags r:id="rId6"/>
            </p:custDataLst>
          </p:nvPr>
        </p:nvCxnSpPr>
        <p:spPr>
          <a:xfrm flipV="1">
            <a:off x="2392139" y="2840879"/>
            <a:ext cx="0" cy="601663"/>
          </a:xfrm>
          <a:prstGeom prst="line">
            <a:avLst/>
          </a:prstGeom>
          <a:ln w="19050">
            <a:solidFill>
              <a:srgbClr val="29B9A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9" name="MH_SubTitle_3"/>
          <p:cNvSpPr/>
          <p:nvPr>
            <p:custDataLst>
              <p:tags r:id="rId7"/>
            </p:custDataLst>
          </p:nvPr>
        </p:nvSpPr>
        <p:spPr>
          <a:xfrm>
            <a:off x="1560289" y="3548904"/>
            <a:ext cx="1612900" cy="344488"/>
          </a:xfrm>
          <a:prstGeom prst="roundRect">
            <a:avLst/>
          </a:prstGeom>
          <a:solidFill>
            <a:srgbClr val="29B9A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2" name="MH_Other_8"/>
          <p:cNvSpPr>
            <a:spLocks noChangeAspect="1"/>
          </p:cNvSpPr>
          <p:nvPr>
            <p:custDataLst>
              <p:tags r:id="rId8"/>
            </p:custDataLst>
          </p:nvPr>
        </p:nvSpPr>
        <p:spPr>
          <a:xfrm>
            <a:off x="2106389" y="2105867"/>
            <a:ext cx="520700" cy="520700"/>
          </a:xfrm>
          <a:prstGeom prst="ellipse">
            <a:avLst/>
          </a:prstGeom>
          <a:solidFill>
            <a:srgbClr val="29B9A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35" name="MH_Other_9"/>
          <p:cNvSpPr>
            <a:spLocks noEditPoints="1"/>
          </p:cNvSpPr>
          <p:nvPr>
            <p:custDataLst>
              <p:tags r:id="rId9"/>
            </p:custDataLst>
          </p:nvPr>
        </p:nvSpPr>
        <p:spPr bwMode="auto">
          <a:xfrm>
            <a:off x="2222276" y="2223342"/>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w="9525">
            <a:noFill/>
            <a:round/>
          </a:ln>
        </p:spPr>
        <p:txBody>
          <a:bodyPr/>
          <a:lstStyle/>
          <a:p>
            <a:pPr eaLnBrk="1" fontAlgn="auto" hangingPunct="1">
              <a:spcBef>
                <a:spcPts val="0"/>
              </a:spcBef>
              <a:spcAft>
                <a:spcPts val="0"/>
              </a:spcAft>
              <a:defRPr/>
            </a:pPr>
            <a:endParaRPr lang="en-US" dirty="0">
              <a:solidFill>
                <a:schemeClr val="accent3">
                  <a:lumMod val="50000"/>
                </a:schemeClr>
              </a:solidFill>
              <a:latin typeface="+mn-lt"/>
              <a:ea typeface="+mn-ea"/>
            </a:endParaRPr>
          </a:p>
        </p:txBody>
      </p:sp>
      <p:sp>
        <p:nvSpPr>
          <p:cNvPr id="36" name="MH_Other_4"/>
          <p:cNvSpPr/>
          <p:nvPr>
            <p:custDataLst>
              <p:tags r:id="rId10"/>
            </p:custDataLst>
          </p:nvPr>
        </p:nvSpPr>
        <p:spPr>
          <a:xfrm>
            <a:off x="6116395" y="2736104"/>
            <a:ext cx="209550" cy="209550"/>
          </a:xfrm>
          <a:prstGeom prst="ellipse">
            <a:avLst/>
          </a:prstGeom>
          <a:solidFill>
            <a:srgbClr val="FFFFFF"/>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42" name="MH_Other_7"/>
          <p:cNvCxnSpPr/>
          <p:nvPr>
            <p:custDataLst>
              <p:tags r:id="rId11"/>
            </p:custDataLst>
          </p:nvPr>
        </p:nvCxnSpPr>
        <p:spPr>
          <a:xfrm flipV="1">
            <a:off x="6222758" y="2840879"/>
            <a:ext cx="0" cy="601663"/>
          </a:xfrm>
          <a:prstGeom prst="line">
            <a:avLst/>
          </a:prstGeom>
          <a:ln w="19050">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4" name="MH_SubTitle_3"/>
          <p:cNvSpPr/>
          <p:nvPr>
            <p:custDataLst>
              <p:tags r:id="rId12"/>
            </p:custDataLst>
          </p:nvPr>
        </p:nvSpPr>
        <p:spPr>
          <a:xfrm>
            <a:off x="5390908" y="3548904"/>
            <a:ext cx="1612900" cy="34448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dirty="0">
              <a:solidFill>
                <a:srgbClr val="FFFFFF"/>
              </a:solidFill>
            </a:endParaRPr>
          </a:p>
        </p:txBody>
      </p:sp>
      <p:sp>
        <p:nvSpPr>
          <p:cNvPr id="46" name="MH_Other_8"/>
          <p:cNvSpPr>
            <a:spLocks noChangeAspect="1"/>
          </p:cNvSpPr>
          <p:nvPr>
            <p:custDataLst>
              <p:tags r:id="rId13"/>
            </p:custDataLst>
          </p:nvPr>
        </p:nvSpPr>
        <p:spPr>
          <a:xfrm>
            <a:off x="5937008" y="2105867"/>
            <a:ext cx="520700" cy="520700"/>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4000" dirty="0">
              <a:solidFill>
                <a:schemeClr val="bg1"/>
              </a:solidFill>
              <a:latin typeface="FontAwesome" pitchFamily="2" charset="0"/>
            </a:endParaRPr>
          </a:p>
        </p:txBody>
      </p:sp>
      <p:sp>
        <p:nvSpPr>
          <p:cNvPr id="47" name="MH_Other_9"/>
          <p:cNvSpPr>
            <a:spLocks noEditPoints="1"/>
          </p:cNvSpPr>
          <p:nvPr>
            <p:custDataLst>
              <p:tags r:id="rId14"/>
            </p:custDataLst>
          </p:nvPr>
        </p:nvSpPr>
        <p:spPr bwMode="auto">
          <a:xfrm>
            <a:off x="6052895" y="2223342"/>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w="9525">
            <a:noFill/>
            <a:round/>
          </a:ln>
        </p:spPr>
        <p:txBody>
          <a:bodyPr/>
          <a:lstStyle/>
          <a:p>
            <a:pPr eaLnBrk="1" fontAlgn="auto" hangingPunct="1">
              <a:spcBef>
                <a:spcPts val="0"/>
              </a:spcBef>
              <a:spcAft>
                <a:spcPts val="0"/>
              </a:spcAft>
              <a:defRPr/>
            </a:pPr>
            <a:endParaRPr lang="en-US" dirty="0">
              <a:solidFill>
                <a:schemeClr val="accent3">
                  <a:lumMod val="50000"/>
                </a:schemeClr>
              </a:solidFill>
              <a:latin typeface="+mn-lt"/>
              <a:ea typeface="+mn-ea"/>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1.4</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1" y="2473407"/>
            <a:ext cx="4162541"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基本逻辑门及译码器</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1.4 </a:t>
            </a:r>
            <a:r>
              <a:rPr lang="zh-CN" altLang="en-US" sz="2400" b="1" dirty="0">
                <a:solidFill>
                  <a:schemeClr val="bg1"/>
                </a:solidFill>
                <a:latin typeface="楷体" panose="02010609060101010101" pitchFamily="49" charset="-122"/>
                <a:ea typeface="楷体" panose="02010609060101010101" pitchFamily="49" charset="-122"/>
              </a:rPr>
              <a:t>基本逻辑门及译码器</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4782078"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教材中逻辑运算的图形符号表示</a:t>
            </a:r>
          </a:p>
        </p:txBody>
      </p:sp>
      <p:sp>
        <p:nvSpPr>
          <p:cNvPr id="27" name="Rectangle 3"/>
          <p:cNvSpPr txBox="1">
            <a:spLocks noChangeArrowheads="1"/>
          </p:cNvSpPr>
          <p:nvPr/>
        </p:nvSpPr>
        <p:spPr bwMode="auto">
          <a:xfrm>
            <a:off x="430379" y="1819417"/>
            <a:ext cx="4673601" cy="45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eaLnBrk="1" hangingPunct="1">
              <a:spcAft>
                <a:spcPct val="20000"/>
              </a:spcAft>
              <a:defRPr/>
            </a:pPr>
            <a:r>
              <a:rPr kumimoji="0" lang="zh-CN" altLang="en-US" kern="0" dirty="0">
                <a:solidFill>
                  <a:schemeClr val="tx1"/>
                </a:solidFill>
                <a:latin typeface="楷体" panose="02010609060101010101" pitchFamily="49" charset="-122"/>
                <a:ea typeface="楷体" panose="02010609060101010101" pitchFamily="49" charset="-122"/>
              </a:rPr>
              <a:t>“与”运算：</a:t>
            </a:r>
            <a:endParaRPr kumimoji="0" lang="en-US" altLang="zh-CN"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kumimoji="0" lang="zh-CN" altLang="en-US"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r>
              <a:rPr kumimoji="0" lang="zh-CN" altLang="en-US" kern="0" dirty="0">
                <a:solidFill>
                  <a:schemeClr val="tx1"/>
                </a:solidFill>
                <a:latin typeface="楷体" panose="02010609060101010101" pitchFamily="49" charset="-122"/>
                <a:ea typeface="楷体" panose="02010609060101010101" pitchFamily="49" charset="-122"/>
              </a:rPr>
              <a:t>“或”运算：</a:t>
            </a:r>
            <a:endParaRPr kumimoji="0" lang="en-US" altLang="zh-CN"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kumimoji="0" lang="en-US" altLang="zh-CN" kern="0"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r>
              <a:rPr lang="zh-CN" altLang="en-US" dirty="0">
                <a:solidFill>
                  <a:schemeClr val="tx1"/>
                </a:solidFill>
                <a:latin typeface="楷体" panose="02010609060101010101" pitchFamily="49" charset="-122"/>
                <a:ea typeface="楷体" panose="02010609060101010101" pitchFamily="49" charset="-122"/>
              </a:rPr>
              <a:t>“非”运算</a:t>
            </a:r>
            <a:endParaRPr lang="en-US" altLang="zh-CN"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lang="en-US" altLang="zh-CN"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与非</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和“或非”运算</a:t>
            </a:r>
            <a:endParaRPr lang="en-US" altLang="zh-CN"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lang="zh-CN" altLang="en-US" dirty="0">
              <a:solidFill>
                <a:schemeClr val="tx1"/>
              </a:solidFill>
              <a:latin typeface="楷体" panose="02010609060101010101" pitchFamily="49" charset="-122"/>
              <a:ea typeface="楷体" panose="02010609060101010101" pitchFamily="49" charset="-122"/>
            </a:endParaRPr>
          </a:p>
          <a:p>
            <a:pPr eaLnBrk="1" hangingPunct="1">
              <a:spcAft>
                <a:spcPct val="20000"/>
              </a:spcAft>
              <a:defRPr/>
            </a:pPr>
            <a:endParaRPr kumimoji="0" lang="zh-CN" altLang="en-US" kern="0" dirty="0">
              <a:solidFill>
                <a:schemeClr val="tx1"/>
              </a:solidFill>
              <a:latin typeface="楷体" panose="02010609060101010101" pitchFamily="49" charset="-122"/>
              <a:ea typeface="楷体" panose="02010609060101010101" pitchFamily="49" charset="-122"/>
            </a:endParaRPr>
          </a:p>
        </p:txBody>
      </p:sp>
      <p:grpSp>
        <p:nvGrpSpPr>
          <p:cNvPr id="28" name="组合 21"/>
          <p:cNvGrpSpPr/>
          <p:nvPr/>
        </p:nvGrpSpPr>
        <p:grpSpPr bwMode="auto">
          <a:xfrm>
            <a:off x="2996576" y="1792961"/>
            <a:ext cx="1643063" cy="785812"/>
            <a:chOff x="1000100" y="4929198"/>
            <a:chExt cx="1643074" cy="785818"/>
          </a:xfrm>
        </p:grpSpPr>
        <p:sp>
          <p:nvSpPr>
            <p:cNvPr id="30" name="矩形 29"/>
            <p:cNvSpPr/>
            <p:nvPr/>
          </p:nvSpPr>
          <p:spPr bwMode="auto">
            <a:xfrm>
              <a:off x="1500166"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31" name="TextBox 7"/>
            <p:cNvSpPr txBox="1">
              <a:spLocks noChangeArrowheads="1"/>
            </p:cNvSpPr>
            <p:nvPr/>
          </p:nvSpPr>
          <p:spPr bwMode="auto">
            <a:xfrm>
              <a:off x="1571604"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&amp;</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43" name="直接连接符 9"/>
            <p:cNvCxnSpPr>
              <a:cxnSpLocks noChangeShapeType="1"/>
            </p:cNvCxnSpPr>
            <p:nvPr/>
          </p:nvCxnSpPr>
          <p:spPr bwMode="auto">
            <a:xfrm>
              <a:off x="1000100"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45" name="直接连接符 10"/>
            <p:cNvCxnSpPr>
              <a:cxnSpLocks noChangeShapeType="1"/>
            </p:cNvCxnSpPr>
            <p:nvPr/>
          </p:nvCxnSpPr>
          <p:spPr bwMode="auto">
            <a:xfrm>
              <a:off x="1000100"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48" name="直接连接符 11"/>
            <p:cNvCxnSpPr>
              <a:cxnSpLocks noChangeShapeType="1"/>
            </p:cNvCxnSpPr>
            <p:nvPr/>
          </p:nvCxnSpPr>
          <p:spPr bwMode="auto">
            <a:xfrm>
              <a:off x="2143108"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49" name="组合 29"/>
          <p:cNvGrpSpPr/>
          <p:nvPr/>
        </p:nvGrpSpPr>
        <p:grpSpPr bwMode="auto">
          <a:xfrm>
            <a:off x="3066430" y="2969001"/>
            <a:ext cx="1643063" cy="785812"/>
            <a:chOff x="5429256" y="4929198"/>
            <a:chExt cx="1643074" cy="785818"/>
          </a:xfrm>
        </p:grpSpPr>
        <p:sp>
          <p:nvSpPr>
            <p:cNvPr id="50" name="矩形 49"/>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51" name="TextBox 25"/>
            <p:cNvSpPr txBox="1">
              <a:spLocks noChangeArrowheads="1"/>
            </p:cNvSpPr>
            <p:nvPr/>
          </p:nvSpPr>
          <p:spPr bwMode="auto">
            <a:xfrm>
              <a:off x="600076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000">
                  <a:solidFill>
                    <a:schemeClr val="tx1"/>
                  </a:solidFill>
                  <a:latin typeface="楷体" panose="02010609060101010101" pitchFamily="49" charset="-122"/>
                  <a:ea typeface="楷体" panose="02010609060101010101" pitchFamily="49" charset="-122"/>
                </a:rPr>
                <a:t>≥1</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52" name="直接连接符 26"/>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53" name="直接连接符 27"/>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54" name="直接连接符 28"/>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57" name="Group 29"/>
          <p:cNvGrpSpPr/>
          <p:nvPr/>
        </p:nvGrpSpPr>
        <p:grpSpPr bwMode="auto">
          <a:xfrm>
            <a:off x="3083891" y="4242978"/>
            <a:ext cx="1797050" cy="785813"/>
            <a:chOff x="385" y="3203"/>
            <a:chExt cx="1132" cy="495"/>
          </a:xfrm>
        </p:grpSpPr>
        <p:sp>
          <p:nvSpPr>
            <p:cNvPr id="58" name="矩形 14"/>
            <p:cNvSpPr/>
            <p:nvPr/>
          </p:nvSpPr>
          <p:spPr bwMode="auto">
            <a:xfrm>
              <a:off x="700" y="3203"/>
              <a:ext cx="405" cy="495"/>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59" name="TextBox 15"/>
            <p:cNvSpPr txBox="1">
              <a:spLocks noChangeArrowheads="1"/>
            </p:cNvSpPr>
            <p:nvPr/>
          </p:nvSpPr>
          <p:spPr bwMode="auto">
            <a:xfrm>
              <a:off x="748" y="3294"/>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1</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60" name="直接连接符 16"/>
            <p:cNvCxnSpPr>
              <a:cxnSpLocks noChangeShapeType="1"/>
            </p:cNvCxnSpPr>
            <p:nvPr/>
          </p:nvCxnSpPr>
          <p:spPr bwMode="auto">
            <a:xfrm>
              <a:off x="385" y="3448"/>
              <a:ext cx="315" cy="1"/>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61" name="直接连接符 18"/>
            <p:cNvCxnSpPr>
              <a:cxnSpLocks noChangeShapeType="1"/>
            </p:cNvCxnSpPr>
            <p:nvPr/>
          </p:nvCxnSpPr>
          <p:spPr bwMode="auto">
            <a:xfrm>
              <a:off x="1202" y="3448"/>
              <a:ext cx="315" cy="1"/>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62" name="椭圆 19"/>
            <p:cNvSpPr>
              <a:spLocks noChangeArrowheads="1"/>
            </p:cNvSpPr>
            <p:nvPr/>
          </p:nvSpPr>
          <p:spPr bwMode="auto">
            <a:xfrm>
              <a:off x="1105" y="3401"/>
              <a:ext cx="90" cy="90"/>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grpSp>
      <p:grpSp>
        <p:nvGrpSpPr>
          <p:cNvPr id="63" name="组合 62"/>
          <p:cNvGrpSpPr/>
          <p:nvPr/>
        </p:nvGrpSpPr>
        <p:grpSpPr bwMode="auto">
          <a:xfrm>
            <a:off x="5125287" y="5161017"/>
            <a:ext cx="1785937" cy="785812"/>
            <a:chOff x="3214678" y="4929198"/>
            <a:chExt cx="1785950" cy="785818"/>
          </a:xfrm>
        </p:grpSpPr>
        <p:sp>
          <p:nvSpPr>
            <p:cNvPr id="64" name="矩形 63"/>
            <p:cNvSpPr/>
            <p:nvPr/>
          </p:nvSpPr>
          <p:spPr bwMode="auto">
            <a:xfrm>
              <a:off x="3714744" y="4929198"/>
              <a:ext cx="642943"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65" name="TextBox 15"/>
            <p:cNvSpPr txBox="1">
              <a:spLocks noChangeArrowheads="1"/>
            </p:cNvSpPr>
            <p:nvPr/>
          </p:nvSpPr>
          <p:spPr bwMode="auto">
            <a:xfrm>
              <a:off x="3786182" y="5072074"/>
              <a:ext cx="500066" cy="45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&amp;</a:t>
              </a:r>
              <a:endParaRPr lang="zh-CN" altLang="en-US" sz="2400">
                <a:solidFill>
                  <a:schemeClr val="tx1"/>
                </a:solidFill>
                <a:latin typeface="楷体" panose="02010609060101010101" pitchFamily="49" charset="-122"/>
                <a:ea typeface="楷体" panose="02010609060101010101" pitchFamily="49" charset="-122"/>
              </a:endParaRPr>
            </a:p>
          </p:txBody>
        </p:sp>
        <p:cxnSp>
          <p:nvCxnSpPr>
            <p:cNvPr id="66" name="直接连接符 16"/>
            <p:cNvCxnSpPr>
              <a:cxnSpLocks noChangeShapeType="1"/>
            </p:cNvCxnSpPr>
            <p:nvPr/>
          </p:nvCxnSpPr>
          <p:spPr bwMode="auto">
            <a:xfrm>
              <a:off x="3214678"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67" name="直接连接符 17"/>
            <p:cNvCxnSpPr>
              <a:cxnSpLocks noChangeShapeType="1"/>
            </p:cNvCxnSpPr>
            <p:nvPr/>
          </p:nvCxnSpPr>
          <p:spPr bwMode="auto">
            <a:xfrm>
              <a:off x="3214678"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68" name="直接连接符 18"/>
            <p:cNvCxnSpPr>
              <a:cxnSpLocks noChangeShapeType="1"/>
            </p:cNvCxnSpPr>
            <p:nvPr/>
          </p:nvCxnSpPr>
          <p:spPr bwMode="auto">
            <a:xfrm>
              <a:off x="4500562" y="5304722"/>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69" name="椭圆 19"/>
            <p:cNvSpPr>
              <a:spLocks noChangeArrowheads="1"/>
            </p:cNvSpPr>
            <p:nvPr/>
          </p:nvSpPr>
          <p:spPr bwMode="auto">
            <a:xfrm>
              <a:off x="4357686"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grpSp>
      <p:grpSp>
        <p:nvGrpSpPr>
          <p:cNvPr id="70" name="组合 37"/>
          <p:cNvGrpSpPr/>
          <p:nvPr/>
        </p:nvGrpSpPr>
        <p:grpSpPr bwMode="auto">
          <a:xfrm>
            <a:off x="7082677" y="5161017"/>
            <a:ext cx="1787525" cy="785812"/>
            <a:chOff x="6858016" y="4929198"/>
            <a:chExt cx="1785950" cy="785818"/>
          </a:xfrm>
        </p:grpSpPr>
        <p:sp>
          <p:nvSpPr>
            <p:cNvPr id="71" name="矩形 70"/>
            <p:cNvSpPr/>
            <p:nvPr/>
          </p:nvSpPr>
          <p:spPr bwMode="auto">
            <a:xfrm>
              <a:off x="7357637" y="4929198"/>
              <a:ext cx="643957"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b="1">
                <a:latin typeface="楷体" panose="02010609060101010101" pitchFamily="49" charset="-122"/>
                <a:ea typeface="楷体" panose="02010609060101010101" pitchFamily="49" charset="-122"/>
              </a:endParaRPr>
            </a:p>
          </p:txBody>
        </p:sp>
        <p:sp>
          <p:nvSpPr>
            <p:cNvPr id="72" name="TextBox 32"/>
            <p:cNvSpPr txBox="1">
              <a:spLocks noChangeArrowheads="1"/>
            </p:cNvSpPr>
            <p:nvPr/>
          </p:nvSpPr>
          <p:spPr bwMode="auto">
            <a:xfrm>
              <a:off x="7429520" y="5100649"/>
              <a:ext cx="642942" cy="39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000" dirty="0">
                  <a:solidFill>
                    <a:schemeClr val="tx1"/>
                  </a:solidFill>
                  <a:latin typeface="楷体" panose="02010609060101010101" pitchFamily="49" charset="-122"/>
                  <a:ea typeface="楷体" panose="02010609060101010101" pitchFamily="49" charset="-122"/>
                </a:rPr>
                <a:t>≥1</a:t>
              </a:r>
              <a:endParaRPr lang="zh-CN" altLang="en-US" sz="2400" dirty="0">
                <a:solidFill>
                  <a:schemeClr val="tx1"/>
                </a:solidFill>
                <a:latin typeface="楷体" panose="02010609060101010101" pitchFamily="49" charset="-122"/>
                <a:ea typeface="楷体" panose="02010609060101010101" pitchFamily="49" charset="-122"/>
              </a:endParaRPr>
            </a:p>
          </p:txBody>
        </p:sp>
        <p:cxnSp>
          <p:nvCxnSpPr>
            <p:cNvPr id="73" name="直接连接符 33"/>
            <p:cNvCxnSpPr>
              <a:cxnSpLocks noChangeShapeType="1"/>
            </p:cNvCxnSpPr>
            <p:nvPr/>
          </p:nvCxnSpPr>
          <p:spPr bwMode="auto">
            <a:xfrm>
              <a:off x="6858016"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74" name="直接连接符 34"/>
            <p:cNvCxnSpPr>
              <a:cxnSpLocks noChangeShapeType="1"/>
            </p:cNvCxnSpPr>
            <p:nvPr/>
          </p:nvCxnSpPr>
          <p:spPr bwMode="auto">
            <a:xfrm>
              <a:off x="6858016"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75" name="直接连接符 35"/>
            <p:cNvCxnSpPr>
              <a:cxnSpLocks noChangeShapeType="1"/>
            </p:cNvCxnSpPr>
            <p:nvPr/>
          </p:nvCxnSpPr>
          <p:spPr bwMode="auto">
            <a:xfrm>
              <a:off x="8143900" y="5299267"/>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76" name="椭圆 36"/>
            <p:cNvSpPr>
              <a:spLocks noChangeArrowheads="1"/>
            </p:cNvSpPr>
            <p:nvPr/>
          </p:nvSpPr>
          <p:spPr bwMode="auto">
            <a:xfrm>
              <a:off x="8001024"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grpSp>
      <p:sp>
        <p:nvSpPr>
          <p:cNvPr id="77" name="矩形 76"/>
          <p:cNvSpPr/>
          <p:nvPr/>
        </p:nvSpPr>
        <p:spPr>
          <a:xfrm>
            <a:off x="5793741" y="1786580"/>
            <a:ext cx="2339102" cy="523220"/>
          </a:xfrm>
          <a:prstGeom prst="rect">
            <a:avLst/>
          </a:prstGeom>
        </p:spPr>
        <p:txBody>
          <a:bodyPr wrap="none">
            <a:spAutoFit/>
          </a:bodyPr>
          <a:lstStyle/>
          <a:p>
            <a:pPr eaLnBrk="1" hangingPunct="1">
              <a:spcBef>
                <a:spcPct val="40000"/>
              </a:spcBef>
              <a:spcAft>
                <a:spcPct val="40000"/>
              </a:spcAft>
            </a:pPr>
            <a:r>
              <a:rPr lang="zh-CN" altLang="en-US" sz="2800" b="1" dirty="0">
                <a:latin typeface="楷体" panose="02010609060101010101" pitchFamily="49" charset="-122"/>
                <a:ea typeface="楷体" panose="02010609060101010101" pitchFamily="49" charset="-122"/>
              </a:rPr>
              <a:t>“异或”运算</a:t>
            </a:r>
          </a:p>
        </p:txBody>
      </p:sp>
      <p:pic>
        <p:nvPicPr>
          <p:cNvPr id="7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992" y="2633493"/>
            <a:ext cx="1297436" cy="1005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79"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7687" y="2631853"/>
            <a:ext cx="1266839" cy="98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left)">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left)">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wipe(left)">
                                      <p:cBhvr>
                                        <p:cTn id="27" dur="500"/>
                                        <p:tgtEl>
                                          <p:spTgt spid="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xEl>
                                              <p:pRg st="6" end="6"/>
                                            </p:txEl>
                                          </p:spTgt>
                                        </p:tgtEl>
                                        <p:attrNameLst>
                                          <p:attrName>style.visibility</p:attrName>
                                        </p:attrNameLst>
                                      </p:cBhvr>
                                      <p:to>
                                        <p:strVal val="visible"/>
                                      </p:to>
                                    </p:set>
                                    <p:animEffect transition="in" filter="wipe(left)">
                                      <p:cBhvr>
                                        <p:cTn id="37" dur="500"/>
                                        <p:tgtEl>
                                          <p:spTgt spid="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par>
                                <p:cTn id="43" presetID="22" presetClass="entr" presetSubtype="4"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wipe(down)">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additive="base">
                                        <p:cTn id="54" dur="500" fill="hold"/>
                                        <p:tgtEl>
                                          <p:spTgt spid="78"/>
                                        </p:tgtEl>
                                        <p:attrNameLst>
                                          <p:attrName>ppt_x</p:attrName>
                                        </p:attrNameLst>
                                      </p:cBhvr>
                                      <p:tavLst>
                                        <p:tav tm="0">
                                          <p:val>
                                            <p:strVal val="#ppt_x"/>
                                          </p:val>
                                        </p:tav>
                                        <p:tav tm="100000">
                                          <p:val>
                                            <p:strVal val="#ppt_x"/>
                                          </p:val>
                                        </p:tav>
                                      </p:tavLst>
                                    </p:anim>
                                    <p:anim calcmode="lin" valueType="num">
                                      <p:cBhvr additive="base">
                                        <p:cTn id="55" dur="500" fill="hold"/>
                                        <p:tgtEl>
                                          <p:spTgt spid="78"/>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79"/>
                                        </p:tgtEl>
                                        <p:attrNameLst>
                                          <p:attrName>style.visibility</p:attrName>
                                        </p:attrNameLst>
                                      </p:cBhvr>
                                      <p:to>
                                        <p:strVal val="visible"/>
                                      </p:to>
                                    </p:set>
                                    <p:anim calcmode="lin" valueType="num">
                                      <p:cBhvr additive="base">
                                        <p:cTn id="59" dur="500" fill="hold"/>
                                        <p:tgtEl>
                                          <p:spTgt spid="79"/>
                                        </p:tgtEl>
                                        <p:attrNameLst>
                                          <p:attrName>ppt_x</p:attrName>
                                        </p:attrNameLst>
                                      </p:cBhvr>
                                      <p:tavLst>
                                        <p:tav tm="0">
                                          <p:val>
                                            <p:strVal val="#ppt_x"/>
                                          </p:val>
                                        </p:tav>
                                        <p:tav tm="100000">
                                          <p:val>
                                            <p:strVal val="#ppt_x"/>
                                          </p:val>
                                        </p:tav>
                                      </p:tavLst>
                                    </p:anim>
                                    <p:anim calcmode="lin" valueType="num">
                                      <p:cBhvr additive="base">
                                        <p:cTn id="6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1.4 </a:t>
            </a:r>
            <a:r>
              <a:rPr lang="zh-CN" altLang="en-US" sz="2400" b="1" dirty="0">
                <a:solidFill>
                  <a:schemeClr val="bg1"/>
                </a:solidFill>
                <a:latin typeface="楷体" panose="02010609060101010101" pitchFamily="49" charset="-122"/>
                <a:ea typeface="楷体" panose="02010609060101010101" pitchFamily="49" charset="-122"/>
              </a:rPr>
              <a:t>基本逻辑门及译码器</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37" name="MH_Other_6"/>
          <p:cNvSpPr/>
          <p:nvPr>
            <p:custDataLst>
              <p:tags r:id="rId1"/>
            </p:custDataLst>
          </p:nvPr>
        </p:nvSpPr>
        <p:spPr>
          <a:xfrm>
            <a:off x="5822704" y="1161283"/>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3"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34" name="矩形 33"/>
          <p:cNvSpPr/>
          <p:nvPr/>
        </p:nvSpPr>
        <p:spPr>
          <a:xfrm>
            <a:off x="584781" y="858016"/>
            <a:ext cx="1396536"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译码器</a:t>
            </a:r>
          </a:p>
        </p:txBody>
      </p:sp>
      <p:sp>
        <p:nvSpPr>
          <p:cNvPr id="46" name="MH_Other_1"/>
          <p:cNvSpPr/>
          <p:nvPr>
            <p:custDataLst>
              <p:tags r:id="rId2"/>
            </p:custDataLst>
          </p:nvPr>
        </p:nvSpPr>
        <p:spPr>
          <a:xfrm>
            <a:off x="5089133" y="1278404"/>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3200" dirty="0">
                <a:solidFill>
                  <a:schemeClr val="accent1"/>
                </a:solidFill>
              </a:rPr>
              <a:t>B</a:t>
            </a:r>
            <a:endParaRPr lang="zh-CN" altLang="en-US" sz="3200" dirty="0">
              <a:solidFill>
                <a:schemeClr val="accent1"/>
              </a:solidFill>
            </a:endParaRPr>
          </a:p>
        </p:txBody>
      </p:sp>
      <p:sp>
        <p:nvSpPr>
          <p:cNvPr id="47" name="MH_Other_2"/>
          <p:cNvSpPr/>
          <p:nvPr>
            <p:custDataLst>
              <p:tags r:id="rId3"/>
            </p:custDataLst>
          </p:nvPr>
        </p:nvSpPr>
        <p:spPr>
          <a:xfrm flipH="1">
            <a:off x="2623745" y="1278404"/>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3200" dirty="0">
                <a:solidFill>
                  <a:schemeClr val="accent1"/>
                </a:solidFill>
              </a:rPr>
              <a:t>A</a:t>
            </a:r>
            <a:endParaRPr lang="zh-CN" altLang="en-US" sz="3200" dirty="0">
              <a:solidFill>
                <a:schemeClr val="accent1"/>
              </a:solidFill>
            </a:endParaRPr>
          </a:p>
        </p:txBody>
      </p:sp>
      <p:sp>
        <p:nvSpPr>
          <p:cNvPr id="55" name="MH_Title_1"/>
          <p:cNvSpPr/>
          <p:nvPr>
            <p:custDataLst>
              <p:tags r:id="rId4"/>
            </p:custDataLst>
          </p:nvPr>
        </p:nvSpPr>
        <p:spPr>
          <a:xfrm>
            <a:off x="3549258" y="1016467"/>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endParaRPr lang="zh-CN" altLang="en-US" sz="2400" b="1" dirty="0">
              <a:latin typeface="楷体" panose="02010609060101010101" pitchFamily="49" charset="-122"/>
              <a:ea typeface="楷体" panose="02010609060101010101" pitchFamily="49" charset="-122"/>
            </a:endParaRPr>
          </a:p>
        </p:txBody>
      </p:sp>
      <p:sp>
        <p:nvSpPr>
          <p:cNvPr id="56" name="MH_SubTitle_2"/>
          <p:cNvSpPr>
            <a:spLocks noChangeArrowheads="1"/>
          </p:cNvSpPr>
          <p:nvPr>
            <p:custDataLst>
              <p:tags r:id="rId5"/>
            </p:custDataLst>
          </p:nvPr>
        </p:nvSpPr>
        <p:spPr bwMode="auto">
          <a:xfrm>
            <a:off x="6014645" y="1503829"/>
            <a:ext cx="220419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r>
              <a:rPr lang="zh-CN" altLang="en-US" sz="2000" b="1" dirty="0">
                <a:latin typeface="楷体" panose="02010609060101010101" pitchFamily="49" charset="-122"/>
                <a:ea typeface="楷体" panose="02010609060101010101" pitchFamily="49" charset="-122"/>
              </a:rPr>
              <a:t>输入端与输出端关系（真值表）</a:t>
            </a:r>
          </a:p>
        </p:txBody>
      </p:sp>
      <p:sp>
        <p:nvSpPr>
          <p:cNvPr id="80" name="MH_SubTitle_1"/>
          <p:cNvSpPr>
            <a:spLocks noChangeArrowheads="1"/>
          </p:cNvSpPr>
          <p:nvPr>
            <p:custDataLst>
              <p:tags r:id="rId6"/>
            </p:custDataLst>
          </p:nvPr>
        </p:nvSpPr>
        <p:spPr bwMode="auto">
          <a:xfrm>
            <a:off x="804470" y="1503829"/>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r>
              <a:rPr lang="zh-CN" altLang="en-US" sz="2000" b="1" dirty="0">
                <a:latin typeface="楷体" panose="02010609060101010101" pitchFamily="49" charset="-122"/>
                <a:ea typeface="楷体" panose="02010609060101010101" pitchFamily="49" charset="-122"/>
              </a:rPr>
              <a:t>各引脚功能</a:t>
            </a:r>
          </a:p>
        </p:txBody>
      </p:sp>
      <p:sp>
        <p:nvSpPr>
          <p:cNvPr id="2" name="矩形 1"/>
          <p:cNvSpPr/>
          <p:nvPr/>
        </p:nvSpPr>
        <p:spPr>
          <a:xfrm>
            <a:off x="3668610" y="1371699"/>
            <a:ext cx="1273105" cy="830997"/>
          </a:xfrm>
          <a:prstGeom prst="rect">
            <a:avLst/>
          </a:prstGeom>
        </p:spPr>
        <p:txBody>
          <a:bodyPr wrap="none">
            <a:spAutoFit/>
          </a:bodyPr>
          <a:lstStyle/>
          <a:p>
            <a:pPr algn="ctr"/>
            <a:r>
              <a:rPr lang="zh-CN" altLang="en-US" sz="2400" b="1" dirty="0">
                <a:solidFill>
                  <a:schemeClr val="bg1"/>
                </a:solidFill>
                <a:latin typeface="楷体" panose="02010609060101010101" pitchFamily="49" charset="-122"/>
                <a:ea typeface="楷体" panose="02010609060101010101" pitchFamily="49" charset="-122"/>
              </a:rPr>
              <a:t>74</a:t>
            </a:r>
            <a:r>
              <a:rPr lang="en-US" altLang="zh-CN" sz="2400" b="1" dirty="0">
                <a:solidFill>
                  <a:schemeClr val="bg1"/>
                </a:solidFill>
                <a:latin typeface="楷体" panose="02010609060101010101" pitchFamily="49" charset="-122"/>
                <a:ea typeface="楷体" panose="02010609060101010101" pitchFamily="49" charset="-122"/>
              </a:rPr>
              <a:t>LS138</a:t>
            </a:r>
          </a:p>
          <a:p>
            <a:pPr algn="ctr"/>
            <a:r>
              <a:rPr lang="zh-CN" altLang="en-US" sz="2400" b="1" dirty="0">
                <a:solidFill>
                  <a:schemeClr val="bg1"/>
                </a:solidFill>
                <a:latin typeface="楷体" panose="02010609060101010101" pitchFamily="49" charset="-122"/>
                <a:ea typeface="楷体" panose="02010609060101010101" pitchFamily="49" charset="-122"/>
              </a:rPr>
              <a:t>译码器</a:t>
            </a:r>
          </a:p>
        </p:txBody>
      </p:sp>
      <p:grpSp>
        <p:nvGrpSpPr>
          <p:cNvPr id="81" name="Group 4"/>
          <p:cNvGrpSpPr/>
          <p:nvPr/>
        </p:nvGrpSpPr>
        <p:grpSpPr bwMode="auto">
          <a:xfrm>
            <a:off x="187078" y="3206622"/>
            <a:ext cx="2590800" cy="3581400"/>
            <a:chOff x="1883" y="1809"/>
            <a:chExt cx="1632" cy="2256"/>
          </a:xfrm>
        </p:grpSpPr>
        <p:sp>
          <p:nvSpPr>
            <p:cNvPr id="82" name="Rectangle 5"/>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Line 6"/>
            <p:cNvSpPr>
              <a:spLocks noChangeShapeType="1"/>
            </p:cNvSpPr>
            <p:nvPr/>
          </p:nvSpPr>
          <p:spPr bwMode="auto">
            <a:xfrm>
              <a:off x="3275" y="200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Line 7"/>
            <p:cNvSpPr>
              <a:spLocks noChangeShapeType="1"/>
            </p:cNvSpPr>
            <p:nvPr/>
          </p:nvSpPr>
          <p:spPr bwMode="auto">
            <a:xfrm>
              <a:off x="3275" y="224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Line 8"/>
            <p:cNvSpPr>
              <a:spLocks noChangeShapeType="1"/>
            </p:cNvSpPr>
            <p:nvPr/>
          </p:nvSpPr>
          <p:spPr bwMode="auto">
            <a:xfrm>
              <a:off x="3275" y="248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Line 9"/>
            <p:cNvSpPr>
              <a:spLocks noChangeShapeType="1"/>
            </p:cNvSpPr>
            <p:nvPr/>
          </p:nvSpPr>
          <p:spPr bwMode="auto">
            <a:xfrm>
              <a:off x="3275" y="272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Line 10"/>
            <p:cNvSpPr>
              <a:spLocks noChangeShapeType="1"/>
            </p:cNvSpPr>
            <p:nvPr/>
          </p:nvSpPr>
          <p:spPr bwMode="auto">
            <a:xfrm>
              <a:off x="3275" y="3009"/>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Line 11"/>
            <p:cNvSpPr>
              <a:spLocks noChangeShapeType="1"/>
            </p:cNvSpPr>
            <p:nvPr/>
          </p:nvSpPr>
          <p:spPr bwMode="auto">
            <a:xfrm>
              <a:off x="3275" y="3297"/>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Line 12"/>
            <p:cNvSpPr>
              <a:spLocks noChangeShapeType="1"/>
            </p:cNvSpPr>
            <p:nvPr/>
          </p:nvSpPr>
          <p:spPr bwMode="auto">
            <a:xfrm>
              <a:off x="3275" y="3585"/>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Line 13"/>
            <p:cNvSpPr>
              <a:spLocks noChangeShapeType="1"/>
            </p:cNvSpPr>
            <p:nvPr/>
          </p:nvSpPr>
          <p:spPr bwMode="auto">
            <a:xfrm>
              <a:off x="3275" y="3873"/>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1" name="Text Box 14"/>
            <p:cNvSpPr txBox="1">
              <a:spLocks noChangeArrowheads="1"/>
            </p:cNvSpPr>
            <p:nvPr/>
          </p:nvSpPr>
          <p:spPr bwMode="auto">
            <a:xfrm>
              <a:off x="2123" y="1905"/>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G</a:t>
              </a:r>
              <a:r>
                <a:rPr kumimoji="1" lang="en-US" altLang="zh-CN" sz="1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2" name="Text Box 15"/>
            <p:cNvSpPr txBox="1">
              <a:spLocks noChangeArrowheads="1"/>
            </p:cNvSpPr>
            <p:nvPr/>
          </p:nvSpPr>
          <p:spPr bwMode="auto">
            <a:xfrm>
              <a:off x="2123" y="224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G</a:t>
              </a:r>
              <a:r>
                <a:rPr kumimoji="1" lang="en-US" altLang="zh-CN" sz="1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2A</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3" name="Line 16"/>
            <p:cNvSpPr>
              <a:spLocks noChangeShapeType="1"/>
            </p:cNvSpPr>
            <p:nvPr/>
          </p:nvSpPr>
          <p:spPr bwMode="auto">
            <a:xfrm>
              <a:off x="2210" y="2289"/>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17"/>
            <p:cNvSpPr txBox="1">
              <a:spLocks noChangeArrowheads="1"/>
            </p:cNvSpPr>
            <p:nvPr/>
          </p:nvSpPr>
          <p:spPr bwMode="auto">
            <a:xfrm>
              <a:off x="2123" y="2529"/>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G</a:t>
              </a:r>
              <a:r>
                <a:rPr kumimoji="1" lang="en-US" altLang="zh-CN" sz="1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2B</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5" name="Line 18"/>
            <p:cNvSpPr>
              <a:spLocks noChangeShapeType="1"/>
            </p:cNvSpPr>
            <p:nvPr/>
          </p:nvSpPr>
          <p:spPr bwMode="auto">
            <a:xfrm>
              <a:off x="2198" y="2577"/>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Text Box 19"/>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C</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7" name="Text Box 20"/>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B</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8" name="Text Box 21"/>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A</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99" name="Text Box 22"/>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Y</a:t>
              </a:r>
              <a:r>
                <a:rPr kumimoji="1" lang="en-US" altLang="zh-CN"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a:t>
              </a:r>
            </a:p>
          </p:txBody>
        </p:sp>
        <p:sp>
          <p:nvSpPr>
            <p:cNvPr id="100" name="Text Box 23"/>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8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Y</a:t>
              </a:r>
              <a:r>
                <a:rPr kumimoji="1" lang="en-US" altLang="zh-CN"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7</a:t>
              </a:r>
              <a:endParaRPr kumimoji="1" lang="en-US" altLang="zh-CN" sz="32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01" name="Text Box 24"/>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p>
          </p:txBody>
        </p:sp>
        <p:sp>
          <p:nvSpPr>
            <p:cNvPr id="102" name="Text Box 25"/>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p>
          </p:txBody>
        </p:sp>
        <p:sp>
          <p:nvSpPr>
            <p:cNvPr id="103" name="Text Box 26"/>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p>
          </p:txBody>
        </p:sp>
        <p:sp>
          <p:nvSpPr>
            <p:cNvPr id="104" name="Text Box 27"/>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   •</a:t>
              </a:r>
            </a:p>
          </p:txBody>
        </p:sp>
        <p:sp>
          <p:nvSpPr>
            <p:cNvPr id="105" name="Line 28"/>
            <p:cNvSpPr>
              <a:spLocks noChangeShapeType="1"/>
            </p:cNvSpPr>
            <p:nvPr/>
          </p:nvSpPr>
          <p:spPr bwMode="auto">
            <a:xfrm>
              <a:off x="2960" y="1857"/>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6" name="Line 29"/>
            <p:cNvSpPr>
              <a:spLocks noChangeShapeType="1"/>
            </p:cNvSpPr>
            <p:nvPr/>
          </p:nvSpPr>
          <p:spPr bwMode="auto">
            <a:xfrm>
              <a:off x="2969" y="3729"/>
              <a:ext cx="240" cy="0"/>
            </a:xfrm>
            <a:prstGeom prst="line">
              <a:avLst/>
            </a:prstGeom>
            <a:noFill/>
            <a:ln w="19050">
              <a:solidFill>
                <a:srgbClr val="FFFF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7" name="Line 30"/>
            <p:cNvSpPr>
              <a:spLocks noChangeShapeType="1"/>
            </p:cNvSpPr>
            <p:nvPr/>
          </p:nvSpPr>
          <p:spPr bwMode="auto">
            <a:xfrm>
              <a:off x="1883" y="3777"/>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Line 31"/>
            <p:cNvSpPr>
              <a:spLocks noChangeShapeType="1"/>
            </p:cNvSpPr>
            <p:nvPr/>
          </p:nvSpPr>
          <p:spPr bwMode="auto">
            <a:xfrm>
              <a:off x="1883" y="3441"/>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9" name="Line 32"/>
            <p:cNvSpPr>
              <a:spLocks noChangeShapeType="1"/>
            </p:cNvSpPr>
            <p:nvPr/>
          </p:nvSpPr>
          <p:spPr bwMode="auto">
            <a:xfrm>
              <a:off x="1883" y="3132"/>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Line 33"/>
            <p:cNvSpPr>
              <a:spLocks noChangeShapeType="1"/>
            </p:cNvSpPr>
            <p:nvPr/>
          </p:nvSpPr>
          <p:spPr bwMode="auto">
            <a:xfrm>
              <a:off x="1883" y="2703"/>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Line 34"/>
            <p:cNvSpPr>
              <a:spLocks noChangeShapeType="1"/>
            </p:cNvSpPr>
            <p:nvPr/>
          </p:nvSpPr>
          <p:spPr bwMode="auto">
            <a:xfrm>
              <a:off x="1883" y="2412"/>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Line 35"/>
            <p:cNvSpPr>
              <a:spLocks noChangeShapeType="1"/>
            </p:cNvSpPr>
            <p:nvPr/>
          </p:nvSpPr>
          <p:spPr bwMode="auto">
            <a:xfrm>
              <a:off x="1883" y="2079"/>
              <a:ext cx="2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13" name="Rectangle 36"/>
          <p:cNvSpPr txBox="1">
            <a:spLocks noChangeArrowheads="1"/>
          </p:cNvSpPr>
          <p:nvPr/>
        </p:nvSpPr>
        <p:spPr bwMode="auto">
          <a:xfrm>
            <a:off x="422429" y="2492733"/>
            <a:ext cx="845800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5000"/>
              </a:spcAft>
              <a:buClrTx/>
              <a:buSzPct val="60000"/>
              <a:buNone/>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主要引脚及功能</a:t>
            </a:r>
          </a:p>
        </p:txBody>
      </p:sp>
      <p:graphicFrame>
        <p:nvGraphicFramePr>
          <p:cNvPr id="114" name="表格 113"/>
          <p:cNvGraphicFramePr>
            <a:graphicFrameLocks noGrp="1"/>
          </p:cNvGraphicFramePr>
          <p:nvPr/>
        </p:nvGraphicFramePr>
        <p:xfrm>
          <a:off x="3018880" y="2944063"/>
          <a:ext cx="6012161" cy="3843958"/>
        </p:xfrm>
        <a:graphic>
          <a:graphicData uri="http://schemas.openxmlformats.org/drawingml/2006/table">
            <a:tbl>
              <a:tblPr/>
              <a:tblGrid>
                <a:gridCol w="1495184">
                  <a:extLst>
                    <a:ext uri="{9D8B030D-6E8A-4147-A177-3AD203B41FA5}">
                      <a16:colId xmlns:a16="http://schemas.microsoft.com/office/drawing/2014/main" val="20000"/>
                    </a:ext>
                  </a:extLst>
                </a:gridCol>
                <a:gridCol w="992379">
                  <a:extLst>
                    <a:ext uri="{9D8B030D-6E8A-4147-A177-3AD203B41FA5}">
                      <a16:colId xmlns:a16="http://schemas.microsoft.com/office/drawing/2014/main" val="20001"/>
                    </a:ext>
                  </a:extLst>
                </a:gridCol>
                <a:gridCol w="3524598">
                  <a:extLst>
                    <a:ext uri="{9D8B030D-6E8A-4147-A177-3AD203B41FA5}">
                      <a16:colId xmlns:a16="http://schemas.microsoft.com/office/drawing/2014/main" val="20002"/>
                    </a:ext>
                  </a:extLst>
                </a:gridCol>
              </a:tblGrid>
              <a:tr h="438665">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使 能 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 入 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出</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端</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7004">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1</a:t>
                      </a:r>
                      <a:r>
                        <a:rPr lang="en-US" sz="1400" b="1" kern="100" dirty="0">
                          <a:latin typeface="Times New Roman" panose="02020603050405020304"/>
                          <a:ea typeface="宋体" panose="02010600030101010101" pitchFamily="2" charset="-122"/>
                          <a:cs typeface="Times New Roman" panose="02020603050405020304"/>
                        </a:rPr>
                        <a:t>  #G</a:t>
                      </a:r>
                      <a:r>
                        <a:rPr lang="en-US" sz="1400" b="1" kern="100" baseline="-25000" dirty="0">
                          <a:latin typeface="Times New Roman" panose="02020603050405020304"/>
                          <a:ea typeface="宋体" panose="02010600030101010101" pitchFamily="2" charset="-122"/>
                          <a:cs typeface="Times New Roman" panose="02020603050405020304"/>
                        </a:rPr>
                        <a:t>2A   </a:t>
                      </a: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2B</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C  B  A</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0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1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2</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3</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4</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5</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6</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7</a:t>
                      </a:r>
                      <a:endParaRPr lang="zh-CN" sz="14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8289">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tabLst>
                          <a:tab pos="374650" algn="l"/>
                        </a:tabLs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1     1</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0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1   0   1</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1   1   0</a:t>
                      </a:r>
                      <a:endParaRPr lang="zh-CN" sz="1800" b="1" kern="100" dirty="0">
                        <a:solidFill>
                          <a:srgbClr val="FF0000"/>
                        </a:solidFill>
                        <a:latin typeface="Times New Roman" panose="02020603050405020304"/>
                        <a:ea typeface="楷体_GB231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1   1   1</a:t>
                      </a:r>
                      <a:endParaRPr lang="zh-CN" sz="1800" b="1" kern="100" dirty="0">
                        <a:solidFill>
                          <a:srgbClr val="FF0000"/>
                        </a:solidFill>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panose="020B0604030504040204"/>
                          <a:ea typeface="楷体_GB2312"/>
                        </a:defRPr>
                      </a:lvl1pPr>
                      <a:lvl2pPr marL="457200" algn="l" defTabSz="914400" rtl="0" eaLnBrk="1" latinLnBrk="0" hangingPunct="1">
                        <a:defRPr sz="1800" kern="1200">
                          <a:solidFill>
                            <a:schemeClr val="tx1"/>
                          </a:solidFill>
                          <a:latin typeface="Tahoma" panose="020B0604030504040204"/>
                          <a:ea typeface="楷体_GB2312"/>
                        </a:defRPr>
                      </a:lvl2pPr>
                      <a:lvl3pPr marL="914400" algn="l" defTabSz="914400" rtl="0" eaLnBrk="1" latinLnBrk="0" hangingPunct="1">
                        <a:defRPr sz="1800" kern="1200">
                          <a:solidFill>
                            <a:schemeClr val="tx1"/>
                          </a:solidFill>
                          <a:latin typeface="Tahoma" panose="020B0604030504040204"/>
                          <a:ea typeface="楷体_GB2312"/>
                        </a:defRPr>
                      </a:lvl3pPr>
                      <a:lvl4pPr marL="1371600" algn="l" defTabSz="914400" rtl="0" eaLnBrk="1" latinLnBrk="0" hangingPunct="1">
                        <a:defRPr sz="1800" kern="1200">
                          <a:solidFill>
                            <a:schemeClr val="tx1"/>
                          </a:solidFill>
                          <a:latin typeface="Tahoma" panose="020B0604030504040204"/>
                          <a:ea typeface="楷体_GB2312"/>
                        </a:defRPr>
                      </a:lvl4pPr>
                      <a:lvl5pPr marL="1828800" algn="l" defTabSz="914400" rtl="0" eaLnBrk="1" latinLnBrk="0" hangingPunct="1">
                        <a:defRPr sz="1800" kern="1200">
                          <a:solidFill>
                            <a:schemeClr val="tx1"/>
                          </a:solidFill>
                          <a:latin typeface="Tahoma" panose="020B0604030504040204"/>
                          <a:ea typeface="楷体_GB2312"/>
                        </a:defRPr>
                      </a:lvl5pPr>
                      <a:lvl6pPr marL="2286000" algn="l" defTabSz="914400" rtl="0" eaLnBrk="1" latinLnBrk="0" hangingPunct="1">
                        <a:defRPr sz="1800" kern="1200">
                          <a:solidFill>
                            <a:schemeClr val="tx1"/>
                          </a:solidFill>
                          <a:latin typeface="Tahoma" panose="020B0604030504040204"/>
                          <a:ea typeface="楷体_GB2312"/>
                        </a:defRPr>
                      </a:lvl6pPr>
                      <a:lvl7pPr marL="2743200" algn="l" defTabSz="914400" rtl="0" eaLnBrk="1" latinLnBrk="0" hangingPunct="1">
                        <a:defRPr sz="1800" kern="1200">
                          <a:solidFill>
                            <a:schemeClr val="tx1"/>
                          </a:solidFill>
                          <a:latin typeface="Tahoma" panose="020B0604030504040204"/>
                          <a:ea typeface="楷体_GB2312"/>
                        </a:defRPr>
                      </a:lvl7pPr>
                      <a:lvl8pPr marL="3200400" algn="l" defTabSz="914400" rtl="0" eaLnBrk="1" latinLnBrk="0" hangingPunct="1">
                        <a:defRPr sz="1800" kern="1200">
                          <a:solidFill>
                            <a:schemeClr val="tx1"/>
                          </a:solidFill>
                          <a:latin typeface="Tahoma" panose="020B0604030504040204"/>
                          <a:ea typeface="楷体_GB2312"/>
                        </a:defRPr>
                      </a:lvl8pPr>
                      <a:lvl9pPr marL="3657600" algn="l" defTabSz="914400" rtl="0" eaLnBrk="1" latinLnBrk="0" hangingPunct="1">
                        <a:defRPr sz="1800" kern="1200">
                          <a:solidFill>
                            <a:schemeClr val="tx1"/>
                          </a:solidFill>
                          <a:latin typeface="Tahoma" panose="020B0604030504040204"/>
                          <a:ea typeface="楷体_GB2312"/>
                        </a:defRPr>
                      </a:lvl9pPr>
                    </a:lstStyle>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 0    </a:t>
                      </a:r>
                      <a:r>
                        <a:rPr lang="en-US" sz="2000" b="1" kern="100" dirty="0">
                          <a:latin typeface="Times New Roman" panose="02020603050405020304"/>
                          <a:ea typeface="宋体" panose="02010600030101010101" pitchFamily="2" charset="-122"/>
                          <a:cs typeface="Times New Roman" panose="02020603050405020304"/>
                        </a:rPr>
                        <a:t>1</a:t>
                      </a:r>
                      <a:endParaRPr lang="zh-CN" sz="2000" b="1" kern="100" dirty="0">
                        <a:latin typeface="Times New Roman" panose="02020603050405020304"/>
                        <a:ea typeface="楷体_GB231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endParaRPr lang="zh-CN" sz="2000" b="1" kern="100" dirty="0">
                        <a:solidFill>
                          <a:srgbClr val="FF0000"/>
                        </a:solidFill>
                        <a:latin typeface="Times New Roman" panose="02020603050405020304"/>
                        <a:ea typeface="楷体_GB231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ppt_x"/>
                                          </p:val>
                                        </p:tav>
                                        <p:tav tm="100000">
                                          <p:val>
                                            <p:strVal val="#ppt_x"/>
                                          </p:val>
                                        </p:tav>
                                      </p:tavLst>
                                    </p:anim>
                                    <p:anim calcmode="lin" valueType="num">
                                      <p:cBhvr additive="base">
                                        <p:cTn id="3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55" grpId="0" animBg="1"/>
      <p:bldP spid="56" grpId="0"/>
      <p:bldP spid="80" grpId="0"/>
      <p:bldP spid="2" grpId="0"/>
      <p:bldP spid="1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2">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grpSp>
        <p:nvGrpSpPr>
          <p:cNvPr id="2" name="组合 1"/>
          <p:cNvGrpSpPr/>
          <p:nvPr/>
        </p:nvGrpSpPr>
        <p:grpSpPr>
          <a:xfrm>
            <a:off x="0" y="0"/>
            <a:ext cx="9160579" cy="6858000"/>
            <a:chOff x="0" y="0"/>
            <a:chExt cx="9160579" cy="6858000"/>
          </a:xfrm>
        </p:grpSpPr>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grpSp>
      <p:sp>
        <p:nvSpPr>
          <p:cNvPr id="6" name="文本框 5"/>
          <p:cNvSpPr txBox="1"/>
          <p:nvPr/>
        </p:nvSpPr>
        <p:spPr>
          <a:xfrm>
            <a:off x="480176" y="2034424"/>
            <a:ext cx="1979291" cy="2202783"/>
          </a:xfrm>
          <a:prstGeom prst="rect">
            <a:avLst/>
          </a:prstGeom>
          <a:noFill/>
        </p:spPr>
        <p:txBody>
          <a:bodyPr wrap="square" rtlCol="0">
            <a:spAutoFit/>
          </a:bodyPr>
          <a:lstStyle/>
          <a:p>
            <a:pPr lvl="0" algn="dist">
              <a:lnSpc>
                <a:spcPct val="150000"/>
              </a:lnSpc>
              <a:defRPr/>
            </a:pPr>
            <a:r>
              <a:rPr lang="zh-CN" altLang="en-US" sz="4800" b="1" dirty="0">
                <a:solidFill>
                  <a:prstClr val="white"/>
                </a:solidFill>
                <a:latin typeface="华文楷体" panose="02010600040101010101" pitchFamily="2" charset="-122"/>
                <a:ea typeface="华文楷体" panose="02010600040101010101" pitchFamily="2" charset="-122"/>
              </a:rPr>
              <a:t>课程目标</a:t>
            </a:r>
          </a:p>
        </p:txBody>
      </p:sp>
      <p:pic>
        <p:nvPicPr>
          <p:cNvPr id="32" name="图片 3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90" name="MH_Title_1"/>
          <p:cNvSpPr/>
          <p:nvPr>
            <p:custDataLst>
              <p:tags r:id="rId1"/>
            </p:custDataLst>
          </p:nvPr>
        </p:nvSpPr>
        <p:spPr>
          <a:xfrm>
            <a:off x="3180229" y="1653727"/>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楷体" panose="02010609060101010101" pitchFamily="49" charset="-122"/>
                <a:ea typeface="楷体" panose="02010609060101010101" pitchFamily="49" charset="-122"/>
              </a:rPr>
              <a:t>掌 握 ：</a:t>
            </a:r>
            <a:endParaRPr lang="zh-CN" altLang="en-US" sz="2400" b="1" dirty="0">
              <a:solidFill>
                <a:srgbClr val="FFFFFF"/>
              </a:solidFill>
              <a:latin typeface="楷体" panose="02010609060101010101" pitchFamily="49" charset="-122"/>
              <a:ea typeface="楷体" panose="02010609060101010101" pitchFamily="49" charset="-122"/>
              <a:cs typeface="Arial Unicode MS" panose="020B0604020202020204" pitchFamily="34" charset="-122"/>
            </a:endParaRPr>
          </a:p>
        </p:txBody>
      </p:sp>
      <p:sp>
        <p:nvSpPr>
          <p:cNvPr id="91" name="MH_Other_1"/>
          <p:cNvSpPr txBox="1">
            <a:spLocks noChangeArrowheads="1"/>
          </p:cNvSpPr>
          <p:nvPr>
            <p:custDataLst>
              <p:tags r:id="rId2"/>
            </p:custDataLst>
          </p:nvPr>
        </p:nvSpPr>
        <p:spPr bwMode="auto">
          <a:xfrm>
            <a:off x="3543767" y="2139502"/>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1</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92" name="MH_SubTitle_1"/>
          <p:cNvSpPr txBox="1"/>
          <p:nvPr>
            <p:custDataLst>
              <p:tags r:id="rId3"/>
            </p:custDataLst>
          </p:nvPr>
        </p:nvSpPr>
        <p:spPr>
          <a:xfrm>
            <a:off x="4039718" y="2396434"/>
            <a:ext cx="4483623" cy="338137"/>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微型计算机的基本工作原理</a:t>
            </a:r>
          </a:p>
        </p:txBody>
      </p:sp>
      <p:sp>
        <p:nvSpPr>
          <p:cNvPr id="94" name="MH_Other_3"/>
          <p:cNvSpPr txBox="1">
            <a:spLocks noChangeArrowheads="1"/>
          </p:cNvSpPr>
          <p:nvPr>
            <p:custDataLst>
              <p:tags r:id="rId4"/>
            </p:custDataLst>
          </p:nvPr>
        </p:nvSpPr>
        <p:spPr bwMode="auto">
          <a:xfrm>
            <a:off x="3696167" y="3007865"/>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2</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95" name="MH_SubTitle_2"/>
          <p:cNvSpPr txBox="1"/>
          <p:nvPr>
            <p:custDataLst>
              <p:tags r:id="rId5"/>
            </p:custDataLst>
          </p:nvPr>
        </p:nvSpPr>
        <p:spPr>
          <a:xfrm>
            <a:off x="4192118" y="3264796"/>
            <a:ext cx="4483623" cy="338138"/>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汇编语言程序设计方法</a:t>
            </a:r>
          </a:p>
        </p:txBody>
      </p:sp>
      <p:sp>
        <p:nvSpPr>
          <p:cNvPr id="97" name="MH_Other_5"/>
          <p:cNvSpPr txBox="1">
            <a:spLocks noChangeArrowheads="1"/>
          </p:cNvSpPr>
          <p:nvPr>
            <p:custDataLst>
              <p:tags r:id="rId6"/>
            </p:custDataLst>
          </p:nvPr>
        </p:nvSpPr>
        <p:spPr bwMode="auto">
          <a:xfrm>
            <a:off x="3848567" y="3877815"/>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3</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98" name="MH_SubTitle_3"/>
          <p:cNvSpPr txBox="1"/>
          <p:nvPr>
            <p:custDataLst>
              <p:tags r:id="rId7"/>
            </p:custDataLst>
          </p:nvPr>
        </p:nvSpPr>
        <p:spPr>
          <a:xfrm>
            <a:off x="4344518" y="4134746"/>
            <a:ext cx="4483623" cy="338138"/>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微型计算机接口技术</a:t>
            </a:r>
          </a:p>
        </p:txBody>
      </p:sp>
      <p:sp>
        <p:nvSpPr>
          <p:cNvPr id="100" name="MH_Other_7"/>
          <p:cNvSpPr txBox="1">
            <a:spLocks noChangeArrowheads="1"/>
          </p:cNvSpPr>
          <p:nvPr>
            <p:custDataLst>
              <p:tags r:id="rId8"/>
            </p:custDataLst>
          </p:nvPr>
        </p:nvSpPr>
        <p:spPr bwMode="auto">
          <a:xfrm>
            <a:off x="4000967" y="474617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en-US" altLang="zh-CN" sz="4500">
                <a:solidFill>
                  <a:schemeClr val="accent1">
                    <a:lumMod val="75000"/>
                  </a:schemeClr>
                </a:solidFill>
                <a:latin typeface="Baskerville Old Face" panose="02020602080505020303" pitchFamily="18" charset="0"/>
                <a:ea typeface="微软雅黑" panose="020B0503020204020204" pitchFamily="34" charset="-122"/>
              </a:rPr>
              <a:t>4</a:t>
            </a:r>
            <a:endParaRPr lang="zh-CN" altLang="en-US" sz="4500">
              <a:solidFill>
                <a:schemeClr val="accent1">
                  <a:lumMod val="75000"/>
                </a:schemeClr>
              </a:solidFill>
              <a:latin typeface="Baskerville Old Face" panose="02020602080505020303" pitchFamily="18" charset="0"/>
              <a:ea typeface="微软雅黑" panose="020B0503020204020204" pitchFamily="34" charset="-122"/>
            </a:endParaRPr>
          </a:p>
        </p:txBody>
      </p:sp>
      <p:sp>
        <p:nvSpPr>
          <p:cNvPr id="101" name="MH_SubTitle_4"/>
          <p:cNvSpPr txBox="1"/>
          <p:nvPr>
            <p:custDataLst>
              <p:tags r:id="rId9"/>
            </p:custDataLst>
          </p:nvPr>
        </p:nvSpPr>
        <p:spPr>
          <a:xfrm>
            <a:off x="4469279" y="5189942"/>
            <a:ext cx="4358862" cy="338137"/>
          </a:xfrm>
          <a:prstGeom prst="rect">
            <a:avLst/>
          </a:prstGeom>
          <a:noFill/>
        </p:spPr>
        <p:txBody>
          <a:bodyPr anchor="b">
            <a:noAutofit/>
          </a:bodyPr>
          <a:lstStyle>
            <a:defPPr>
              <a:defRPr lang="en-US"/>
            </a:defPPr>
            <a:lvl2pPr marL="0" lvl="1">
              <a:buClr>
                <a:schemeClr val="folHlink"/>
              </a:buClr>
              <a:buSzPct val="60000"/>
              <a:defRPr sz="2000" b="1">
                <a:latin typeface="楷体" panose="02010609060101010101" pitchFamily="49" charset="-122"/>
                <a:ea typeface="楷体" panose="02010609060101010101" pitchFamily="49" charset="-122"/>
              </a:defRPr>
            </a:lvl2pPr>
          </a:lstStyle>
          <a:p>
            <a:r>
              <a:rPr lang="zh-CN" altLang="en-US" sz="2000" b="1" dirty="0">
                <a:latin typeface="楷体" panose="02010609060101010101" pitchFamily="49" charset="-122"/>
                <a:ea typeface="楷体" panose="02010609060101010101" pitchFamily="49" charset="-122"/>
              </a:rPr>
              <a:t>建立微型计算机系统的整体概念，形成微机系统软硬件开发的初步能力</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35" name="矩形 34"/>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502444" y="1728444"/>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5" name="iṧḷïḋê"/>
          <p:cNvGrpSpPr/>
          <p:nvPr/>
        </p:nvGrpSpPr>
        <p:grpSpPr>
          <a:xfrm>
            <a:off x="502444" y="2118052"/>
            <a:ext cx="2648086" cy="530914"/>
            <a:chOff x="669925" y="1643428"/>
            <a:chExt cx="3530781" cy="707886"/>
          </a:xfrm>
        </p:grpSpPr>
        <p:sp>
          <p:nvSpPr>
            <p:cNvPr id="30" name="ïšḻïdê"/>
            <p:cNvSpPr txBox="1"/>
            <p:nvPr/>
          </p:nvSpPr>
          <p:spPr bwMode="auto">
            <a:xfrm>
              <a:off x="669925" y="1643428"/>
              <a:ext cx="29963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31" name="直接连接符 30"/>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îsḻíḋé"/>
          <p:cNvSpPr txBox="1"/>
          <p:nvPr/>
        </p:nvSpPr>
        <p:spPr>
          <a:xfrm>
            <a:off x="1872698" y="311595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800" b="1" dirty="0">
                <a:solidFill>
                  <a:schemeClr val="accent1"/>
                </a:solidFill>
              </a:rPr>
              <a:t>01.</a:t>
            </a:r>
          </a:p>
        </p:txBody>
      </p:sp>
      <p:sp>
        <p:nvSpPr>
          <p:cNvPr id="8" name="ísḻiḑe"/>
          <p:cNvSpPr/>
          <p:nvPr/>
        </p:nvSpPr>
        <p:spPr>
          <a:xfrm>
            <a:off x="2526228" y="3127498"/>
            <a:ext cx="4158035" cy="288540"/>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微机系统的组成</a:t>
            </a:r>
          </a:p>
        </p:txBody>
      </p:sp>
      <p:sp>
        <p:nvSpPr>
          <p:cNvPr id="9" name="ïṩľîdé"/>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02.</a:t>
            </a:r>
            <a:endParaRPr lang="en-US" sz="2800" b="1" dirty="0">
              <a:solidFill>
                <a:schemeClr val="accent1"/>
              </a:solidFill>
            </a:endParaRPr>
          </a:p>
        </p:txBody>
      </p:sp>
      <p:sp>
        <p:nvSpPr>
          <p:cNvPr id="11" name="îṣ1idè"/>
          <p:cNvSpPr/>
          <p:nvPr/>
        </p:nvSpPr>
        <p:spPr>
          <a:xfrm>
            <a:off x="2526228" y="3612339"/>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微机分类</a:t>
            </a:r>
          </a:p>
        </p:txBody>
      </p:sp>
      <p:sp>
        <p:nvSpPr>
          <p:cNvPr id="12" name="işľíďe"/>
          <p:cNvSpPr txBox="1"/>
          <p:nvPr/>
        </p:nvSpPr>
        <p:spPr>
          <a:xfrm>
            <a:off x="1872697" y="4085640"/>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03.</a:t>
            </a:r>
            <a:endParaRPr lang="en-US" sz="2800" b="1" dirty="0">
              <a:solidFill>
                <a:schemeClr val="accent1"/>
              </a:solidFill>
            </a:endParaRPr>
          </a:p>
        </p:txBody>
      </p:sp>
      <p:sp>
        <p:nvSpPr>
          <p:cNvPr id="14" name="ïşľïdé"/>
          <p:cNvSpPr/>
          <p:nvPr/>
        </p:nvSpPr>
        <p:spPr>
          <a:xfrm>
            <a:off x="2526228" y="4097181"/>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微机的发展历程</a:t>
            </a:r>
          </a:p>
        </p:txBody>
      </p:sp>
      <p:sp>
        <p:nvSpPr>
          <p:cNvPr id="15" name="ís1íde"/>
          <p:cNvSpPr txBox="1"/>
          <p:nvPr/>
        </p:nvSpPr>
        <p:spPr>
          <a:xfrm>
            <a:off x="1872697" y="457048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04.</a:t>
            </a:r>
            <a:endParaRPr lang="en-US" sz="2800" b="1" dirty="0">
              <a:solidFill>
                <a:schemeClr val="accent1"/>
              </a:solidFill>
            </a:endParaRPr>
          </a:p>
        </p:txBody>
      </p:sp>
      <p:sp>
        <p:nvSpPr>
          <p:cNvPr id="17" name="íṡḻîḓé"/>
          <p:cNvSpPr/>
          <p:nvPr/>
        </p:nvSpPr>
        <p:spPr>
          <a:xfrm>
            <a:off x="2526228" y="4582023"/>
            <a:ext cx="4885791"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基本逻辑门及译码器（复习）</a:t>
            </a:r>
          </a:p>
        </p:txBody>
      </p:sp>
      <p:sp>
        <p:nvSpPr>
          <p:cNvPr id="18" name="îṩļíḑé"/>
          <p:cNvSpPr/>
          <p:nvPr/>
        </p:nvSpPr>
        <p:spPr>
          <a:xfrm>
            <a:off x="1524070" y="314451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19" name="ïśľîḋê"/>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0" name="íṧļîḓê"/>
          <p:cNvSpPr/>
          <p:nvPr/>
        </p:nvSpPr>
        <p:spPr>
          <a:xfrm>
            <a:off x="1524070" y="4114194"/>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1" name="íšḻíḋe"/>
          <p:cNvSpPr/>
          <p:nvPr/>
        </p:nvSpPr>
        <p:spPr>
          <a:xfrm>
            <a:off x="1524070" y="459903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cxnSp>
        <p:nvCxnSpPr>
          <p:cNvPr id="26" name="直接连接符 25"/>
          <p:cNvCxnSpPr/>
          <p:nvPr/>
        </p:nvCxnSpPr>
        <p:spPr>
          <a:xfrm>
            <a:off x="1959428" y="3465396"/>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3961785"/>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59428" y="4458174"/>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959428" y="4954563"/>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1.1</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微机系统的组成</a:t>
            </a: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cxnSp>
        <p:nvCxnSpPr>
          <p:cNvPr id="43" name="Straight Connector 6"/>
          <p:cNvCxnSpPr/>
          <p:nvPr/>
        </p:nvCxnSpPr>
        <p:spPr>
          <a:xfrm>
            <a:off x="2130014" y="4228383"/>
            <a:ext cx="6893826" cy="0"/>
          </a:xfrm>
          <a:prstGeom prst="line">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84781" y="858016"/>
            <a:ext cx="7429666" cy="1200329"/>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一、计算机的工作原理</a:t>
            </a:r>
            <a:endParaRPr lang="en-US" altLang="zh-CN" sz="24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计算机中的指令执行过程</a:t>
            </a:r>
          </a:p>
          <a:p>
            <a:endParaRPr lang="zh-CN" altLang="en-US" sz="2400" b="1" dirty="0">
              <a:latin typeface="华文楷体" panose="02010600040101010101" pitchFamily="2" charset="-122"/>
              <a:ea typeface="华文楷体" panose="02010600040101010101" pitchFamily="2" charset="-122"/>
            </a:endParaRPr>
          </a:p>
        </p:txBody>
      </p:sp>
      <p:sp>
        <p:nvSpPr>
          <p:cNvPr id="45" name="Oval 7"/>
          <p:cNvSpPr/>
          <p:nvPr/>
        </p:nvSpPr>
        <p:spPr>
          <a:xfrm>
            <a:off x="152015" y="3263643"/>
            <a:ext cx="1926069" cy="1929479"/>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9"/>
          <p:cNvSpPr>
            <a:spLocks noEditPoints="1"/>
          </p:cNvSpPr>
          <p:nvPr/>
        </p:nvSpPr>
        <p:spPr bwMode="auto">
          <a:xfrm>
            <a:off x="716584" y="3611721"/>
            <a:ext cx="796931" cy="798342"/>
          </a:xfrm>
          <a:custGeom>
            <a:avLst/>
            <a:gdLst/>
            <a:ahLst/>
            <a:cxnLst>
              <a:cxn ang="0">
                <a:pos x="129" y="1"/>
              </a:cxn>
              <a:cxn ang="0">
                <a:pos x="87" y="12"/>
              </a:cxn>
              <a:cxn ang="0">
                <a:pos x="53" y="32"/>
              </a:cxn>
              <a:cxn ang="0">
                <a:pos x="26" y="63"/>
              </a:cxn>
              <a:cxn ang="0">
                <a:pos x="8" y="101"/>
              </a:cxn>
              <a:cxn ang="0">
                <a:pos x="0" y="143"/>
              </a:cxn>
              <a:cxn ang="0">
                <a:pos x="4" y="172"/>
              </a:cxn>
              <a:cxn ang="0">
                <a:pos x="19" y="212"/>
              </a:cxn>
              <a:cxn ang="0">
                <a:pos x="42" y="244"/>
              </a:cxn>
              <a:cxn ang="0">
                <a:pos x="75" y="270"/>
              </a:cxn>
              <a:cxn ang="0">
                <a:pos x="115" y="284"/>
              </a:cxn>
              <a:cxn ang="0">
                <a:pos x="144" y="286"/>
              </a:cxn>
              <a:cxn ang="0">
                <a:pos x="185" y="281"/>
              </a:cxn>
              <a:cxn ang="0">
                <a:pos x="223" y="263"/>
              </a:cxn>
              <a:cxn ang="0">
                <a:pos x="254" y="235"/>
              </a:cxn>
              <a:cxn ang="0">
                <a:pos x="276" y="199"/>
              </a:cxn>
              <a:cxn ang="0">
                <a:pos x="285" y="157"/>
              </a:cxn>
              <a:cxn ang="0">
                <a:pos x="285" y="128"/>
              </a:cxn>
              <a:cxn ang="0">
                <a:pos x="276" y="89"/>
              </a:cxn>
              <a:cxn ang="0">
                <a:pos x="254" y="52"/>
              </a:cxn>
              <a:cxn ang="0">
                <a:pos x="223" y="25"/>
              </a:cxn>
              <a:cxn ang="0">
                <a:pos x="185" y="7"/>
              </a:cxn>
              <a:cxn ang="0">
                <a:pos x="144" y="0"/>
              </a:cxn>
              <a:cxn ang="0">
                <a:pos x="144" y="252"/>
              </a:cxn>
              <a:cxn ang="0">
                <a:pos x="102" y="243"/>
              </a:cxn>
              <a:cxn ang="0">
                <a:pos x="55" y="203"/>
              </a:cxn>
              <a:cxn ang="0">
                <a:pos x="37" y="154"/>
              </a:cxn>
              <a:cxn ang="0">
                <a:pos x="37" y="132"/>
              </a:cxn>
              <a:cxn ang="0">
                <a:pos x="55" y="83"/>
              </a:cxn>
              <a:cxn ang="0">
                <a:pos x="102" y="45"/>
              </a:cxn>
              <a:cxn ang="0">
                <a:pos x="144" y="36"/>
              </a:cxn>
              <a:cxn ang="0">
                <a:pos x="165" y="38"/>
              </a:cxn>
              <a:cxn ang="0">
                <a:pos x="220" y="67"/>
              </a:cxn>
              <a:cxn ang="0">
                <a:pos x="249" y="121"/>
              </a:cxn>
              <a:cxn ang="0">
                <a:pos x="251" y="143"/>
              </a:cxn>
              <a:cxn ang="0">
                <a:pos x="241" y="185"/>
              </a:cxn>
              <a:cxn ang="0">
                <a:pos x="203" y="232"/>
              </a:cxn>
              <a:cxn ang="0">
                <a:pos x="154" y="250"/>
              </a:cxn>
              <a:cxn ang="0">
                <a:pos x="232" y="143"/>
              </a:cxn>
              <a:cxn ang="0">
                <a:pos x="227" y="156"/>
              </a:cxn>
              <a:cxn ang="0">
                <a:pos x="144" y="161"/>
              </a:cxn>
              <a:cxn ang="0">
                <a:pos x="131" y="156"/>
              </a:cxn>
              <a:cxn ang="0">
                <a:pos x="125" y="72"/>
              </a:cxn>
              <a:cxn ang="0">
                <a:pos x="131" y="60"/>
              </a:cxn>
              <a:cxn ang="0">
                <a:pos x="144" y="54"/>
              </a:cxn>
              <a:cxn ang="0">
                <a:pos x="160" y="65"/>
              </a:cxn>
              <a:cxn ang="0">
                <a:pos x="214" y="125"/>
              </a:cxn>
              <a:cxn ang="0">
                <a:pos x="227" y="130"/>
              </a:cxn>
              <a:cxn ang="0">
                <a:pos x="232" y="143"/>
              </a:cxn>
            </a:cxnLst>
            <a:rect l="0" t="0" r="r" b="b"/>
            <a:pathLst>
              <a:path w="287" h="286">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sp>
        <p:nvSpPr>
          <p:cNvPr id="52" name="TextBox 14"/>
          <p:cNvSpPr txBox="1"/>
          <p:nvPr/>
        </p:nvSpPr>
        <p:spPr>
          <a:xfrm>
            <a:off x="594695" y="4469913"/>
            <a:ext cx="1081589" cy="464383"/>
          </a:xfrm>
          <a:prstGeom prst="rect">
            <a:avLst/>
          </a:prstGeom>
          <a:noFill/>
        </p:spPr>
        <p:txBody>
          <a:bodyPr wrap="none" rtlCol="0">
            <a:spAutoFit/>
          </a:bodyPr>
          <a:lstStyle/>
          <a:p>
            <a:r>
              <a:rPr lang="en-US" sz="2800" b="1">
                <a:solidFill>
                  <a:schemeClr val="accent6"/>
                </a:solidFill>
                <a:latin typeface="+mj-lt"/>
              </a:rPr>
              <a:t>START</a:t>
            </a:r>
          </a:p>
        </p:txBody>
      </p:sp>
      <p:grpSp>
        <p:nvGrpSpPr>
          <p:cNvPr id="72" name="组合 71"/>
          <p:cNvGrpSpPr/>
          <p:nvPr/>
        </p:nvGrpSpPr>
        <p:grpSpPr>
          <a:xfrm>
            <a:off x="2058045" y="3434162"/>
            <a:ext cx="1283318" cy="1851292"/>
            <a:chOff x="2058045" y="3434162"/>
            <a:chExt cx="1283318" cy="1851292"/>
          </a:xfrm>
        </p:grpSpPr>
        <p:sp>
          <p:nvSpPr>
            <p:cNvPr id="46" name="Oval 8"/>
            <p:cNvSpPr/>
            <p:nvPr/>
          </p:nvSpPr>
          <p:spPr>
            <a:xfrm>
              <a:off x="2356072" y="3747007"/>
              <a:ext cx="961049" cy="962751"/>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104"/>
            <p:cNvSpPr>
              <a:spLocks noEditPoints="1"/>
            </p:cNvSpPr>
            <p:nvPr/>
          </p:nvSpPr>
          <p:spPr bwMode="auto">
            <a:xfrm>
              <a:off x="2626227" y="4022439"/>
              <a:ext cx="412580" cy="402646"/>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61" name="TextBox 24"/>
            <p:cNvSpPr txBox="1"/>
            <p:nvPr/>
          </p:nvSpPr>
          <p:spPr>
            <a:xfrm rot="19777761">
              <a:off x="2058045" y="3434162"/>
              <a:ext cx="789932" cy="355117"/>
            </a:xfrm>
            <a:prstGeom prst="rect">
              <a:avLst/>
            </a:prstGeom>
            <a:noFill/>
          </p:spPr>
          <p:txBody>
            <a:bodyPr wrap="none" rtlCol="0">
              <a:spAutoFit/>
            </a:bodyPr>
            <a:lstStyle/>
            <a:p>
              <a:r>
                <a:rPr lang="en-US" sz="2000">
                  <a:solidFill>
                    <a:schemeClr val="accent1"/>
                  </a:solidFill>
                  <a:latin typeface="+mj-lt"/>
                </a:rPr>
                <a:t>Step 1</a:t>
              </a:r>
            </a:p>
          </p:txBody>
        </p:sp>
        <p:sp>
          <p:nvSpPr>
            <p:cNvPr id="66" name="TextBox 29"/>
            <p:cNvSpPr txBox="1"/>
            <p:nvPr/>
          </p:nvSpPr>
          <p:spPr>
            <a:xfrm>
              <a:off x="2382446" y="4885344"/>
              <a:ext cx="958917" cy="400110"/>
            </a:xfrm>
            <a:prstGeom prst="rect">
              <a:avLst/>
            </a:prstGeom>
            <a:noFill/>
          </p:spPr>
          <p:txBody>
            <a:bodyPr wrap="none" rtlCol="0">
              <a:spAutoFit/>
            </a:bodyPr>
            <a:lstStyle/>
            <a:p>
              <a:pPr algn="ctr">
                <a:spcAft>
                  <a:spcPct val="40000"/>
                </a:spcAft>
                <a:buNone/>
              </a:pPr>
              <a:r>
                <a:rPr lang="zh-CN" altLang="en-US" sz="2000" b="1" kern="0" dirty="0">
                  <a:latin typeface="楷体" panose="02010609060101010101" pitchFamily="49" charset="-122"/>
                  <a:ea typeface="楷体" panose="02010609060101010101" pitchFamily="49" charset="-122"/>
                </a:rPr>
                <a:t>取指令</a:t>
              </a:r>
            </a:p>
          </p:txBody>
        </p:sp>
      </p:grpSp>
      <p:grpSp>
        <p:nvGrpSpPr>
          <p:cNvPr id="73" name="组合 72"/>
          <p:cNvGrpSpPr/>
          <p:nvPr/>
        </p:nvGrpSpPr>
        <p:grpSpPr>
          <a:xfrm>
            <a:off x="3440249" y="3434162"/>
            <a:ext cx="1319349" cy="1851292"/>
            <a:chOff x="3440249" y="3434162"/>
            <a:chExt cx="1319349" cy="1851292"/>
          </a:xfrm>
        </p:grpSpPr>
        <p:sp>
          <p:nvSpPr>
            <p:cNvPr id="47" name="Oval 9"/>
            <p:cNvSpPr/>
            <p:nvPr/>
          </p:nvSpPr>
          <p:spPr>
            <a:xfrm>
              <a:off x="3702534" y="3747007"/>
              <a:ext cx="961049" cy="96275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95"/>
            <p:cNvSpPr>
              <a:spLocks noEditPoints="1"/>
            </p:cNvSpPr>
            <p:nvPr/>
          </p:nvSpPr>
          <p:spPr bwMode="auto">
            <a:xfrm>
              <a:off x="3964791" y="4052391"/>
              <a:ext cx="436536" cy="386647"/>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sp>
          <p:nvSpPr>
            <p:cNvPr id="62" name="TextBox 25"/>
            <p:cNvSpPr txBox="1"/>
            <p:nvPr/>
          </p:nvSpPr>
          <p:spPr>
            <a:xfrm rot="19777761">
              <a:off x="3440249" y="3434162"/>
              <a:ext cx="789932" cy="355117"/>
            </a:xfrm>
            <a:prstGeom prst="rect">
              <a:avLst/>
            </a:prstGeom>
            <a:noFill/>
          </p:spPr>
          <p:txBody>
            <a:bodyPr wrap="none" rtlCol="0">
              <a:spAutoFit/>
            </a:bodyPr>
            <a:lstStyle/>
            <a:p>
              <a:r>
                <a:rPr lang="en-US" sz="2000">
                  <a:solidFill>
                    <a:schemeClr val="accent2"/>
                  </a:solidFill>
                  <a:latin typeface="+mj-lt"/>
                </a:rPr>
                <a:t>Step 2</a:t>
              </a:r>
            </a:p>
          </p:txBody>
        </p:sp>
        <p:sp>
          <p:nvSpPr>
            <p:cNvPr id="67" name="TextBox 31"/>
            <p:cNvSpPr txBox="1"/>
            <p:nvPr/>
          </p:nvSpPr>
          <p:spPr>
            <a:xfrm>
              <a:off x="3542598" y="4885344"/>
              <a:ext cx="1217000"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指令译码</a:t>
              </a:r>
            </a:p>
          </p:txBody>
        </p:sp>
      </p:grpSp>
      <p:grpSp>
        <p:nvGrpSpPr>
          <p:cNvPr id="74" name="组合 73"/>
          <p:cNvGrpSpPr/>
          <p:nvPr/>
        </p:nvGrpSpPr>
        <p:grpSpPr>
          <a:xfrm>
            <a:off x="4748449" y="3434162"/>
            <a:ext cx="1538619" cy="1851292"/>
            <a:chOff x="4748449" y="3434162"/>
            <a:chExt cx="1538619" cy="1851292"/>
          </a:xfrm>
        </p:grpSpPr>
        <p:sp>
          <p:nvSpPr>
            <p:cNvPr id="48" name="Oval 10"/>
            <p:cNvSpPr/>
            <p:nvPr/>
          </p:nvSpPr>
          <p:spPr>
            <a:xfrm>
              <a:off x="5011683" y="3747007"/>
              <a:ext cx="961049" cy="962751"/>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106"/>
            <p:cNvSpPr>
              <a:spLocks noEditPoints="1"/>
            </p:cNvSpPr>
            <p:nvPr/>
          </p:nvSpPr>
          <p:spPr bwMode="auto">
            <a:xfrm>
              <a:off x="5261921" y="4057726"/>
              <a:ext cx="457832" cy="341313"/>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sp>
          <p:nvSpPr>
            <p:cNvPr id="63" name="TextBox 26"/>
            <p:cNvSpPr txBox="1"/>
            <p:nvPr/>
          </p:nvSpPr>
          <p:spPr>
            <a:xfrm rot="19777761">
              <a:off x="4748449" y="3434162"/>
              <a:ext cx="789932" cy="355117"/>
            </a:xfrm>
            <a:prstGeom prst="rect">
              <a:avLst/>
            </a:prstGeom>
            <a:noFill/>
          </p:spPr>
          <p:txBody>
            <a:bodyPr wrap="none" rtlCol="0">
              <a:spAutoFit/>
            </a:bodyPr>
            <a:lstStyle/>
            <a:p>
              <a:r>
                <a:rPr lang="en-US" sz="2000">
                  <a:solidFill>
                    <a:schemeClr val="accent3"/>
                  </a:solidFill>
                  <a:latin typeface="+mj-lt"/>
                </a:rPr>
                <a:t>Step 3</a:t>
              </a:r>
            </a:p>
          </p:txBody>
        </p:sp>
        <p:sp>
          <p:nvSpPr>
            <p:cNvPr id="68" name="TextBox 33"/>
            <p:cNvSpPr txBox="1"/>
            <p:nvPr/>
          </p:nvSpPr>
          <p:spPr>
            <a:xfrm>
              <a:off x="4811984" y="4885344"/>
              <a:ext cx="1475084"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读取操作数</a:t>
              </a:r>
            </a:p>
          </p:txBody>
        </p:sp>
      </p:grpSp>
      <p:grpSp>
        <p:nvGrpSpPr>
          <p:cNvPr id="75" name="组合 74"/>
          <p:cNvGrpSpPr/>
          <p:nvPr/>
        </p:nvGrpSpPr>
        <p:grpSpPr>
          <a:xfrm>
            <a:off x="6047294" y="3434163"/>
            <a:ext cx="1429049" cy="1851291"/>
            <a:chOff x="6047294" y="3434163"/>
            <a:chExt cx="1429049" cy="1851291"/>
          </a:xfrm>
        </p:grpSpPr>
        <p:sp>
          <p:nvSpPr>
            <p:cNvPr id="49" name="Oval 11"/>
            <p:cNvSpPr/>
            <p:nvPr/>
          </p:nvSpPr>
          <p:spPr>
            <a:xfrm>
              <a:off x="6309086" y="3747007"/>
              <a:ext cx="961049" cy="962751"/>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82"/>
            <p:cNvGrpSpPr/>
            <p:nvPr/>
          </p:nvGrpSpPr>
          <p:grpSpPr>
            <a:xfrm>
              <a:off x="6562065" y="4017727"/>
              <a:ext cx="449846" cy="421311"/>
              <a:chOff x="4067683" y="3042772"/>
              <a:chExt cx="350901" cy="328061"/>
            </a:xfrm>
            <a:solidFill>
              <a:schemeClr val="accent4"/>
            </a:solidFill>
          </p:grpSpPr>
          <p:sp>
            <p:nvSpPr>
              <p:cNvPr id="54" name="Freeform 33"/>
              <p:cNvSpPr>
                <a:spLocks noEditPoints="1"/>
              </p:cNvSpPr>
              <p:nvPr/>
            </p:nvSpPr>
            <p:spPr bwMode="auto">
              <a:xfrm>
                <a:off x="4156966" y="3260787"/>
                <a:ext cx="174412" cy="110046"/>
              </a:xfrm>
              <a:custGeom>
                <a:avLst/>
                <a:gdLst/>
                <a:ahLst/>
                <a:cxnLst>
                  <a:cxn ang="0">
                    <a:pos x="0" y="44"/>
                  </a:cxn>
                  <a:cxn ang="0">
                    <a:pos x="0" y="107"/>
                  </a:cxn>
                  <a:cxn ang="0">
                    <a:pos x="169" y="107"/>
                  </a:cxn>
                  <a:cxn ang="0">
                    <a:pos x="169" y="44"/>
                  </a:cxn>
                  <a:cxn ang="0">
                    <a:pos x="169" y="0"/>
                  </a:cxn>
                  <a:cxn ang="0">
                    <a:pos x="0" y="0"/>
                  </a:cxn>
                  <a:cxn ang="0">
                    <a:pos x="0" y="44"/>
                  </a:cxn>
                  <a:cxn ang="0">
                    <a:pos x="20" y="22"/>
                  </a:cxn>
                  <a:cxn ang="0">
                    <a:pos x="147" y="22"/>
                  </a:cxn>
                  <a:cxn ang="0">
                    <a:pos x="147" y="44"/>
                  </a:cxn>
                  <a:cxn ang="0">
                    <a:pos x="20" y="44"/>
                  </a:cxn>
                  <a:cxn ang="0">
                    <a:pos x="20" y="22"/>
                  </a:cxn>
                  <a:cxn ang="0">
                    <a:pos x="20" y="64"/>
                  </a:cxn>
                  <a:cxn ang="0">
                    <a:pos x="147" y="64"/>
                  </a:cxn>
                  <a:cxn ang="0">
                    <a:pos x="147" y="86"/>
                  </a:cxn>
                  <a:cxn ang="0">
                    <a:pos x="20" y="86"/>
                  </a:cxn>
                  <a:cxn ang="0">
                    <a:pos x="20" y="64"/>
                  </a:cxn>
                </a:cxnLst>
                <a:rect l="0" t="0" r="r" b="b"/>
                <a:pathLst>
                  <a:path w="169" h="107">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grpFill/>
              <a:ln w="9525">
                <a:noFill/>
                <a:round/>
              </a:ln>
            </p:spPr>
            <p:txBody>
              <a:bodyPr vert="horz" wrap="square" lIns="121920" tIns="60960" rIns="121920" bIns="60960" numCol="1" anchor="t" anchorCtr="0" compatLnSpc="1"/>
              <a:lstStyle/>
              <a:p>
                <a:endParaRPr lang="en-US" sz="2400"/>
              </a:p>
            </p:txBody>
          </p:sp>
          <p:sp>
            <p:nvSpPr>
              <p:cNvPr id="55" name="Freeform 34"/>
              <p:cNvSpPr/>
              <p:nvPr/>
            </p:nvSpPr>
            <p:spPr bwMode="auto">
              <a:xfrm>
                <a:off x="4156966" y="3042772"/>
                <a:ext cx="174412" cy="107969"/>
              </a:xfrm>
              <a:custGeom>
                <a:avLst/>
                <a:gdLst/>
                <a:ahLst/>
                <a:cxnLst>
                  <a:cxn ang="0">
                    <a:pos x="169" y="64"/>
                  </a:cxn>
                  <a:cxn ang="0">
                    <a:pos x="169" y="0"/>
                  </a:cxn>
                  <a:cxn ang="0">
                    <a:pos x="0" y="0"/>
                  </a:cxn>
                  <a:cxn ang="0">
                    <a:pos x="0" y="64"/>
                  </a:cxn>
                  <a:cxn ang="0">
                    <a:pos x="0" y="105"/>
                  </a:cxn>
                  <a:cxn ang="0">
                    <a:pos x="169" y="105"/>
                  </a:cxn>
                  <a:cxn ang="0">
                    <a:pos x="169" y="64"/>
                  </a:cxn>
                </a:cxnLst>
                <a:rect l="0" t="0" r="r" b="b"/>
                <a:pathLst>
                  <a:path w="169" h="105">
                    <a:moveTo>
                      <a:pt x="169" y="64"/>
                    </a:moveTo>
                    <a:lnTo>
                      <a:pt x="169" y="0"/>
                    </a:lnTo>
                    <a:lnTo>
                      <a:pt x="0" y="0"/>
                    </a:lnTo>
                    <a:lnTo>
                      <a:pt x="0" y="64"/>
                    </a:lnTo>
                    <a:lnTo>
                      <a:pt x="0" y="105"/>
                    </a:lnTo>
                    <a:lnTo>
                      <a:pt x="169" y="105"/>
                    </a:lnTo>
                    <a:lnTo>
                      <a:pt x="169" y="64"/>
                    </a:lnTo>
                    <a:close/>
                  </a:path>
                </a:pathLst>
              </a:custGeom>
              <a:grpFill/>
              <a:ln w="9525">
                <a:noFill/>
                <a:round/>
              </a:ln>
            </p:spPr>
            <p:txBody>
              <a:bodyPr vert="horz" wrap="square" lIns="121920" tIns="60960" rIns="121920" bIns="60960" numCol="1" anchor="t" anchorCtr="0" compatLnSpc="1"/>
              <a:lstStyle/>
              <a:p>
                <a:endParaRPr lang="en-US" sz="2400"/>
              </a:p>
            </p:txBody>
          </p:sp>
          <p:sp>
            <p:nvSpPr>
              <p:cNvPr id="56" name="Freeform 35"/>
              <p:cNvSpPr/>
              <p:nvPr/>
            </p:nvSpPr>
            <p:spPr bwMode="auto">
              <a:xfrm>
                <a:off x="4067683" y="3107139"/>
                <a:ext cx="350901" cy="197252"/>
              </a:xfrm>
              <a:custGeom>
                <a:avLst/>
                <a:gdLst/>
                <a:ahLst/>
                <a:cxnLst>
                  <a:cxn ang="0">
                    <a:pos x="295" y="0"/>
                  </a:cxn>
                  <a:cxn ang="0">
                    <a:pos x="274" y="0"/>
                  </a:cxn>
                  <a:cxn ang="0">
                    <a:pos x="274" y="41"/>
                  </a:cxn>
                  <a:cxn ang="0">
                    <a:pos x="274" y="63"/>
                  </a:cxn>
                  <a:cxn ang="0">
                    <a:pos x="63" y="63"/>
                  </a:cxn>
                  <a:cxn ang="0">
                    <a:pos x="63" y="41"/>
                  </a:cxn>
                  <a:cxn ang="0">
                    <a:pos x="63" y="0"/>
                  </a:cxn>
                  <a:cxn ang="0">
                    <a:pos x="42" y="0"/>
                  </a:cxn>
                  <a:cxn ang="0">
                    <a:pos x="42" y="0"/>
                  </a:cxn>
                  <a:cxn ang="0">
                    <a:pos x="34" y="1"/>
                  </a:cxn>
                  <a:cxn ang="0">
                    <a:pos x="27" y="3"/>
                  </a:cxn>
                  <a:cxn ang="0">
                    <a:pos x="20" y="7"/>
                  </a:cxn>
                  <a:cxn ang="0">
                    <a:pos x="13" y="12"/>
                  </a:cxn>
                  <a:cxn ang="0">
                    <a:pos x="7" y="20"/>
                  </a:cxn>
                  <a:cxn ang="0">
                    <a:pos x="4" y="27"/>
                  </a:cxn>
                  <a:cxn ang="0">
                    <a:pos x="2" y="34"/>
                  </a:cxn>
                  <a:cxn ang="0">
                    <a:pos x="0" y="41"/>
                  </a:cxn>
                  <a:cxn ang="0">
                    <a:pos x="0" y="146"/>
                  </a:cxn>
                  <a:cxn ang="0">
                    <a:pos x="0" y="146"/>
                  </a:cxn>
                  <a:cxn ang="0">
                    <a:pos x="2" y="156"/>
                  </a:cxn>
                  <a:cxn ang="0">
                    <a:pos x="4" y="163"/>
                  </a:cxn>
                  <a:cxn ang="0">
                    <a:pos x="7" y="170"/>
                  </a:cxn>
                  <a:cxn ang="0">
                    <a:pos x="13" y="175"/>
                  </a:cxn>
                  <a:cxn ang="0">
                    <a:pos x="20" y="181"/>
                  </a:cxn>
                  <a:cxn ang="0">
                    <a:pos x="27" y="186"/>
                  </a:cxn>
                  <a:cxn ang="0">
                    <a:pos x="34" y="188"/>
                  </a:cxn>
                  <a:cxn ang="0">
                    <a:pos x="42" y="190"/>
                  </a:cxn>
                  <a:cxn ang="0">
                    <a:pos x="63" y="190"/>
                  </a:cxn>
                  <a:cxn ang="0">
                    <a:pos x="63" y="146"/>
                  </a:cxn>
                  <a:cxn ang="0">
                    <a:pos x="63" y="127"/>
                  </a:cxn>
                  <a:cxn ang="0">
                    <a:pos x="274" y="127"/>
                  </a:cxn>
                  <a:cxn ang="0">
                    <a:pos x="274" y="146"/>
                  </a:cxn>
                  <a:cxn ang="0">
                    <a:pos x="274" y="190"/>
                  </a:cxn>
                  <a:cxn ang="0">
                    <a:pos x="295" y="190"/>
                  </a:cxn>
                  <a:cxn ang="0">
                    <a:pos x="295" y="190"/>
                  </a:cxn>
                  <a:cxn ang="0">
                    <a:pos x="303" y="188"/>
                  </a:cxn>
                  <a:cxn ang="0">
                    <a:pos x="310" y="186"/>
                  </a:cxn>
                  <a:cxn ang="0">
                    <a:pos x="317" y="181"/>
                  </a:cxn>
                  <a:cxn ang="0">
                    <a:pos x="324" y="175"/>
                  </a:cxn>
                  <a:cxn ang="0">
                    <a:pos x="330" y="170"/>
                  </a:cxn>
                  <a:cxn ang="0">
                    <a:pos x="334" y="163"/>
                  </a:cxn>
                  <a:cxn ang="0">
                    <a:pos x="337" y="156"/>
                  </a:cxn>
                  <a:cxn ang="0">
                    <a:pos x="337" y="146"/>
                  </a:cxn>
                  <a:cxn ang="0">
                    <a:pos x="337" y="41"/>
                  </a:cxn>
                  <a:cxn ang="0">
                    <a:pos x="337" y="41"/>
                  </a:cxn>
                  <a:cxn ang="0">
                    <a:pos x="337" y="34"/>
                  </a:cxn>
                  <a:cxn ang="0">
                    <a:pos x="334" y="27"/>
                  </a:cxn>
                  <a:cxn ang="0">
                    <a:pos x="330" y="20"/>
                  </a:cxn>
                  <a:cxn ang="0">
                    <a:pos x="324" y="12"/>
                  </a:cxn>
                  <a:cxn ang="0">
                    <a:pos x="317" y="7"/>
                  </a:cxn>
                  <a:cxn ang="0">
                    <a:pos x="310" y="3"/>
                  </a:cxn>
                  <a:cxn ang="0">
                    <a:pos x="303" y="1"/>
                  </a:cxn>
                  <a:cxn ang="0">
                    <a:pos x="295" y="0"/>
                  </a:cxn>
                  <a:cxn ang="0">
                    <a:pos x="295" y="0"/>
                  </a:cxn>
                </a:cxnLst>
                <a:rect l="0" t="0" r="r" b="b"/>
                <a:pathLst>
                  <a:path w="337" h="19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grpFill/>
              <a:ln w="9525">
                <a:noFill/>
                <a:round/>
              </a:ln>
            </p:spPr>
            <p:txBody>
              <a:bodyPr vert="horz" wrap="square" lIns="121920" tIns="60960" rIns="121920" bIns="60960" numCol="1" anchor="t" anchorCtr="0" compatLnSpc="1"/>
              <a:lstStyle/>
              <a:p>
                <a:endParaRPr lang="en-US" sz="2400"/>
              </a:p>
            </p:txBody>
          </p:sp>
        </p:grpSp>
        <p:sp>
          <p:nvSpPr>
            <p:cNvPr id="64" name="TextBox 27"/>
            <p:cNvSpPr txBox="1"/>
            <p:nvPr/>
          </p:nvSpPr>
          <p:spPr>
            <a:xfrm rot="19777761">
              <a:off x="6047294" y="3434163"/>
              <a:ext cx="789932" cy="355117"/>
            </a:xfrm>
            <a:prstGeom prst="rect">
              <a:avLst/>
            </a:prstGeom>
            <a:noFill/>
          </p:spPr>
          <p:txBody>
            <a:bodyPr wrap="none" rtlCol="0">
              <a:spAutoFit/>
            </a:bodyPr>
            <a:lstStyle/>
            <a:p>
              <a:r>
                <a:rPr lang="en-US" sz="2000">
                  <a:solidFill>
                    <a:schemeClr val="accent4"/>
                  </a:solidFill>
                  <a:latin typeface="+mj-lt"/>
                </a:rPr>
                <a:t>Step 4</a:t>
              </a:r>
            </a:p>
          </p:txBody>
        </p:sp>
        <p:sp>
          <p:nvSpPr>
            <p:cNvPr id="69" name="TextBox 35"/>
            <p:cNvSpPr txBox="1"/>
            <p:nvPr/>
          </p:nvSpPr>
          <p:spPr>
            <a:xfrm>
              <a:off x="6259343" y="4885344"/>
              <a:ext cx="1217000"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执行指令</a:t>
              </a:r>
            </a:p>
          </p:txBody>
        </p:sp>
      </p:grpSp>
      <p:grpSp>
        <p:nvGrpSpPr>
          <p:cNvPr id="76" name="组合 75"/>
          <p:cNvGrpSpPr/>
          <p:nvPr/>
        </p:nvGrpSpPr>
        <p:grpSpPr>
          <a:xfrm>
            <a:off x="7400924" y="3434163"/>
            <a:ext cx="1426640" cy="1851291"/>
            <a:chOff x="7400924" y="3434163"/>
            <a:chExt cx="1426640" cy="1851291"/>
          </a:xfrm>
        </p:grpSpPr>
        <p:sp>
          <p:nvSpPr>
            <p:cNvPr id="50" name="Oval 12"/>
            <p:cNvSpPr/>
            <p:nvPr/>
          </p:nvSpPr>
          <p:spPr>
            <a:xfrm>
              <a:off x="7600961" y="3747007"/>
              <a:ext cx="961049" cy="962751"/>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23"/>
            <p:cNvSpPr>
              <a:spLocks noEditPoints="1"/>
            </p:cNvSpPr>
            <p:nvPr/>
          </p:nvSpPr>
          <p:spPr bwMode="auto">
            <a:xfrm>
              <a:off x="7867036" y="4021514"/>
              <a:ext cx="437823" cy="44839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5"/>
            </a:solidFill>
            <a:ln>
              <a:noFill/>
            </a:ln>
          </p:spPr>
          <p:txBody>
            <a:bodyPr vert="horz" wrap="square" lIns="121920" tIns="60960" rIns="121920" bIns="60960" numCol="1" anchor="t" anchorCtr="0" compatLnSpc="1"/>
            <a:lstStyle/>
            <a:p>
              <a:endParaRPr lang="en-US" sz="2400" dirty="0"/>
            </a:p>
          </p:txBody>
        </p:sp>
        <p:sp>
          <p:nvSpPr>
            <p:cNvPr id="65" name="TextBox 28"/>
            <p:cNvSpPr txBox="1"/>
            <p:nvPr/>
          </p:nvSpPr>
          <p:spPr>
            <a:xfrm rot="19777761">
              <a:off x="7400924" y="3434163"/>
              <a:ext cx="650749" cy="355117"/>
            </a:xfrm>
            <a:prstGeom prst="rect">
              <a:avLst/>
            </a:prstGeom>
            <a:noFill/>
          </p:spPr>
          <p:txBody>
            <a:bodyPr wrap="none" rtlCol="0">
              <a:spAutoFit/>
            </a:bodyPr>
            <a:lstStyle/>
            <a:p>
              <a:r>
                <a:rPr lang="en-US" sz="2000">
                  <a:solidFill>
                    <a:schemeClr val="accent5"/>
                  </a:solidFill>
                  <a:latin typeface="+mj-lt"/>
                </a:rPr>
                <a:t>Final</a:t>
              </a:r>
            </a:p>
          </p:txBody>
        </p:sp>
        <p:sp>
          <p:nvSpPr>
            <p:cNvPr id="70" name="TextBox 37"/>
            <p:cNvSpPr txBox="1"/>
            <p:nvPr/>
          </p:nvSpPr>
          <p:spPr>
            <a:xfrm>
              <a:off x="7610564" y="4885344"/>
              <a:ext cx="1217000" cy="400110"/>
            </a:xfrm>
            <a:prstGeom prst="rect">
              <a:avLst/>
            </a:prstGeom>
            <a:noFill/>
          </p:spPr>
          <p:txBody>
            <a:bodyPr wrap="none" rtlCol="0">
              <a:spAutoFit/>
            </a:bodyPr>
            <a:lstStyle/>
            <a:p>
              <a:pPr>
                <a:lnSpc>
                  <a:spcPct val="100000"/>
                </a:lnSpc>
                <a:spcBef>
                  <a:spcPct val="50000"/>
                </a:spcBef>
                <a:spcAft>
                  <a:spcPct val="0"/>
                </a:spcAft>
                <a:buClrTx/>
                <a:buSzTx/>
                <a:buFontTx/>
                <a:buNone/>
              </a:pPr>
              <a:r>
                <a:rPr lang="zh-CN" altLang="en-US" sz="2000" b="1" dirty="0">
                  <a:latin typeface="楷体" panose="02010609060101010101" pitchFamily="49" charset="-122"/>
                  <a:ea typeface="楷体" panose="02010609060101010101" pitchFamily="49" charset="-122"/>
                </a:rPr>
                <a:t>存放结果</a:t>
              </a:r>
            </a:p>
          </p:txBody>
        </p:sp>
      </p:grpSp>
      <p:sp>
        <p:nvSpPr>
          <p:cNvPr id="71" name="矩形 70"/>
          <p:cNvSpPr/>
          <p:nvPr/>
        </p:nvSpPr>
        <p:spPr>
          <a:xfrm>
            <a:off x="1553100" y="2094722"/>
            <a:ext cx="6032421" cy="461665"/>
          </a:xfrm>
          <a:prstGeom prst="rect">
            <a:avLst/>
          </a:prstGeom>
        </p:spPr>
        <p:txBody>
          <a:bodyPr wrap="none">
            <a:spAutoFit/>
          </a:bodyPr>
          <a:lstStyle/>
          <a:p>
            <a:r>
              <a:rPr lang="zh-CN" altLang="en-US" sz="2400" b="1" dirty="0">
                <a:latin typeface="楷体" panose="02010609060101010101" pitchFamily="49" charset="-122"/>
                <a:ea typeface="楷体" panose="02010609060101010101" pitchFamily="49" charset="-122"/>
              </a:rPr>
              <a:t>计算机的工作是逐条执行由指令构成的程序</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1)">
                                      <p:cBhvr>
                                        <p:cTn id="7" dur="1000"/>
                                        <p:tgtEl>
                                          <p:spTgt spid="4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heel(1)">
                                      <p:cBhvr>
                                        <p:cTn id="10" dur="1000"/>
                                        <p:tgtEl>
                                          <p:spTgt spid="5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heel(1)">
                                      <p:cBhvr>
                                        <p:cTn id="13" dur="1000"/>
                                        <p:tgtEl>
                                          <p:spTgt spid="5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0-#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additive="base">
                                        <p:cTn id="28" dur="500" fill="hold"/>
                                        <p:tgtEl>
                                          <p:spTgt spid="73"/>
                                        </p:tgtEl>
                                        <p:attrNameLst>
                                          <p:attrName>ppt_x</p:attrName>
                                        </p:attrNameLst>
                                      </p:cBhvr>
                                      <p:tavLst>
                                        <p:tav tm="0">
                                          <p:val>
                                            <p:strVal val="0-#ppt_w/2"/>
                                          </p:val>
                                        </p:tav>
                                        <p:tav tm="100000">
                                          <p:val>
                                            <p:strVal val="#ppt_x"/>
                                          </p:val>
                                        </p:tav>
                                      </p:tavLst>
                                    </p:anim>
                                    <p:anim calcmode="lin" valueType="num">
                                      <p:cBhvr additive="base">
                                        <p:cTn id="29"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4"/>
                                        </p:tgtEl>
                                        <p:attrNameLst>
                                          <p:attrName>style.visibility</p:attrName>
                                        </p:attrNameLst>
                                      </p:cBhvr>
                                      <p:to>
                                        <p:strVal val="visible"/>
                                      </p:to>
                                    </p:set>
                                    <p:anim calcmode="lin" valueType="num">
                                      <p:cBhvr additive="base">
                                        <p:cTn id="34" dur="500" fill="hold"/>
                                        <p:tgtEl>
                                          <p:spTgt spid="74"/>
                                        </p:tgtEl>
                                        <p:attrNameLst>
                                          <p:attrName>ppt_x</p:attrName>
                                        </p:attrNameLst>
                                      </p:cBhvr>
                                      <p:tavLst>
                                        <p:tav tm="0">
                                          <p:val>
                                            <p:strVal val="0-#ppt_w/2"/>
                                          </p:val>
                                        </p:tav>
                                        <p:tav tm="100000">
                                          <p:val>
                                            <p:strVal val="#ppt_x"/>
                                          </p:val>
                                        </p:tav>
                                      </p:tavLst>
                                    </p:anim>
                                    <p:anim calcmode="lin" valueType="num">
                                      <p:cBhvr additive="base">
                                        <p:cTn id="35"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additive="base">
                                        <p:cTn id="40" dur="500" fill="hold"/>
                                        <p:tgtEl>
                                          <p:spTgt spid="75"/>
                                        </p:tgtEl>
                                        <p:attrNameLst>
                                          <p:attrName>ppt_x</p:attrName>
                                        </p:attrNameLst>
                                      </p:cBhvr>
                                      <p:tavLst>
                                        <p:tav tm="0">
                                          <p:val>
                                            <p:strVal val="0-#ppt_w/2"/>
                                          </p:val>
                                        </p:tav>
                                        <p:tav tm="100000">
                                          <p:val>
                                            <p:strVal val="#ppt_x"/>
                                          </p:val>
                                        </p:tav>
                                      </p:tavLst>
                                    </p:anim>
                                    <p:anim calcmode="lin" valueType="num">
                                      <p:cBhvr additive="base">
                                        <p:cTn id="41"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6"/>
                                        </p:tgtEl>
                                        <p:attrNameLst>
                                          <p:attrName>style.visibility</p:attrName>
                                        </p:attrNameLst>
                                      </p:cBhvr>
                                      <p:to>
                                        <p:strVal val="visible"/>
                                      </p:to>
                                    </p:set>
                                    <p:anim calcmode="lin" valueType="num">
                                      <p:cBhvr additive="base">
                                        <p:cTn id="46" dur="500" fill="hold"/>
                                        <p:tgtEl>
                                          <p:spTgt spid="76"/>
                                        </p:tgtEl>
                                        <p:attrNameLst>
                                          <p:attrName>ppt_x</p:attrName>
                                        </p:attrNameLst>
                                      </p:cBhvr>
                                      <p:tavLst>
                                        <p:tav tm="0">
                                          <p:val>
                                            <p:strVal val="0-#ppt_w/2"/>
                                          </p:val>
                                        </p:tav>
                                        <p:tav tm="100000">
                                          <p:val>
                                            <p:strVal val="#ppt_x"/>
                                          </p:val>
                                        </p:tav>
                                      </p:tavLst>
                                    </p:anim>
                                    <p:anim calcmode="lin" valueType="num">
                                      <p:cBhvr additive="base">
                                        <p:cTn id="47"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1"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262432"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一、计算机的工作原理</a:t>
            </a:r>
          </a:p>
        </p:txBody>
      </p:sp>
      <p:sp>
        <p:nvSpPr>
          <p:cNvPr id="77" name="椭圆 76"/>
          <p:cNvSpPr/>
          <p:nvPr/>
        </p:nvSpPr>
        <p:spPr bwMode="auto">
          <a:xfrm>
            <a:off x="5361145" y="1953577"/>
            <a:ext cx="1174748" cy="4707360"/>
          </a:xfrm>
          <a:prstGeom prst="ellipse">
            <a:avLst/>
          </a:prstGeom>
          <a:solidFill>
            <a:srgbClr val="FFFFFF"/>
          </a:solidFill>
          <a:ln w="12700" cap="sq" cmpd="sng" algn="ctr">
            <a:solidFill>
              <a:srgbClr val="000000"/>
            </a:solidFill>
            <a:prstDash val="dash"/>
            <a:round/>
            <a:headEnd type="none" w="sm" len="sm"/>
            <a:tailEnd type="none" w="sm" len="sm"/>
          </a:ln>
          <a:effectLst/>
        </p:spPr>
        <p:txBody>
          <a:bodyPr vert="horz" wrap="square" lIns="91440" tIns="45720" rIns="91440" bIns="45720" numCol="1" rtlCol="0"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ext Box 6"/>
          <p:cNvSpPr txBox="1">
            <a:spLocks noChangeArrowheads="1"/>
          </p:cNvSpPr>
          <p:nvPr/>
        </p:nvSpPr>
        <p:spPr bwMode="auto">
          <a:xfrm>
            <a:off x="641505" y="2879511"/>
            <a:ext cx="1484312" cy="466725"/>
          </a:xfrm>
          <a:prstGeom prst="rect">
            <a:avLst/>
          </a:prstGeom>
          <a:solidFill>
            <a:srgbClr val="0000FF">
              <a:alpha val="25882"/>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控制器</a:t>
            </a:r>
          </a:p>
        </p:txBody>
      </p:sp>
      <p:sp>
        <p:nvSpPr>
          <p:cNvPr id="79" name="Rectangle 7"/>
          <p:cNvSpPr>
            <a:spLocks noChangeArrowheads="1"/>
          </p:cNvSpPr>
          <p:nvPr/>
        </p:nvSpPr>
        <p:spPr bwMode="auto">
          <a:xfrm>
            <a:off x="325592" y="2430249"/>
            <a:ext cx="4949825" cy="4230687"/>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Text Box 8"/>
          <p:cNvSpPr txBox="1">
            <a:spLocks noChangeArrowheads="1"/>
          </p:cNvSpPr>
          <p:nvPr/>
        </p:nvSpPr>
        <p:spPr bwMode="auto">
          <a:xfrm>
            <a:off x="551017" y="2430249"/>
            <a:ext cx="854075"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a:spcBef>
                <a:spcPct val="50000"/>
              </a:spcBef>
              <a:spcAft>
                <a:spcPct val="0"/>
              </a:spcAft>
              <a:buSzTx/>
              <a:buFontTx/>
              <a:buNone/>
            </a:pPr>
            <a:r>
              <a:rPr kumimoji="1" lang="en-US" altLang="zh-CN" sz="2400">
                <a:solidFill>
                  <a:srgbClr val="FF0000"/>
                </a:solidFill>
                <a:latin typeface="微软雅黑" panose="020B0503020204020204" pitchFamily="34" charset="-122"/>
                <a:ea typeface="微软雅黑" panose="020B0503020204020204" pitchFamily="34" charset="-122"/>
              </a:rPr>
              <a:t>CPU</a:t>
            </a:r>
          </a:p>
        </p:txBody>
      </p:sp>
      <p:sp>
        <p:nvSpPr>
          <p:cNvPr id="81" name="Text Box 9"/>
          <p:cNvSpPr txBox="1">
            <a:spLocks noChangeArrowheads="1"/>
          </p:cNvSpPr>
          <p:nvPr/>
        </p:nvSpPr>
        <p:spPr bwMode="auto">
          <a:xfrm>
            <a:off x="2665567" y="2969999"/>
            <a:ext cx="1035050" cy="461665"/>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    </a:t>
            </a:r>
            <a:r>
              <a:rPr kumimoji="1"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PC</a:t>
            </a:r>
          </a:p>
        </p:txBody>
      </p:sp>
      <p:sp>
        <p:nvSpPr>
          <p:cNvPr id="82" name="Text Box 10"/>
          <p:cNvSpPr txBox="1">
            <a:spLocks noChangeArrowheads="1"/>
          </p:cNvSpPr>
          <p:nvPr/>
        </p:nvSpPr>
        <p:spPr bwMode="auto">
          <a:xfrm>
            <a:off x="8361517" y="3330361"/>
            <a:ext cx="695325" cy="831850"/>
          </a:xfrm>
          <a:prstGeom prst="rect">
            <a:avLst/>
          </a:prstGeom>
          <a:solidFill>
            <a:srgbClr val="0000FF">
              <a:alpha val="25882"/>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输入</a:t>
            </a: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设备</a:t>
            </a:r>
          </a:p>
        </p:txBody>
      </p:sp>
      <p:sp>
        <p:nvSpPr>
          <p:cNvPr id="83" name="AutoShape 11"/>
          <p:cNvSpPr>
            <a:spLocks noChangeArrowheads="1"/>
          </p:cNvSpPr>
          <p:nvPr/>
        </p:nvSpPr>
        <p:spPr bwMode="auto">
          <a:xfrm>
            <a:off x="7950355" y="3690724"/>
            <a:ext cx="360362" cy="223837"/>
          </a:xfrm>
          <a:prstGeom prst="leftRightArrow">
            <a:avLst>
              <a:gd name="adj1" fmla="val 50000"/>
              <a:gd name="adj2" fmla="val 32199"/>
            </a:avLst>
          </a:prstGeom>
          <a:solidFill>
            <a:srgbClr val="FFFFFF"/>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p:txBody>
      </p:sp>
      <p:sp>
        <p:nvSpPr>
          <p:cNvPr id="84" name="Text Box 12"/>
          <p:cNvSpPr txBox="1">
            <a:spLocks noChangeArrowheads="1"/>
          </p:cNvSpPr>
          <p:nvPr/>
        </p:nvSpPr>
        <p:spPr bwMode="auto">
          <a:xfrm>
            <a:off x="8361517" y="4725774"/>
            <a:ext cx="695325" cy="831850"/>
          </a:xfrm>
          <a:prstGeom prst="rect">
            <a:avLst/>
          </a:prstGeom>
          <a:solidFill>
            <a:srgbClr val="0000FF">
              <a:alpha val="25882"/>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输出</a:t>
            </a:r>
            <a:endParaRPr kumimoji="1" lang="en-US" altLang="zh-CN"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endParaRP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rPr>
              <a:t>设备</a:t>
            </a:r>
          </a:p>
        </p:txBody>
      </p:sp>
      <p:sp>
        <p:nvSpPr>
          <p:cNvPr id="85" name="AutoShape 13"/>
          <p:cNvSpPr>
            <a:spLocks noChangeArrowheads="1"/>
          </p:cNvSpPr>
          <p:nvPr/>
        </p:nvSpPr>
        <p:spPr bwMode="auto">
          <a:xfrm>
            <a:off x="7905905" y="4995649"/>
            <a:ext cx="404812" cy="225425"/>
          </a:xfrm>
          <a:prstGeom prst="leftRightArrow">
            <a:avLst>
              <a:gd name="adj1" fmla="val 50000"/>
              <a:gd name="adj2" fmla="val 35915"/>
            </a:avLst>
          </a:prstGeom>
          <a:solidFill>
            <a:srgbClr val="FFFFFF"/>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Text Box 14"/>
          <p:cNvSpPr txBox="1">
            <a:spLocks noChangeArrowheads="1"/>
          </p:cNvSpPr>
          <p:nvPr/>
        </p:nvSpPr>
        <p:spPr bwMode="auto">
          <a:xfrm>
            <a:off x="3970492" y="2969999"/>
            <a:ext cx="1079500" cy="461665"/>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rPr>
              <a:t>  </a:t>
            </a:r>
            <a:r>
              <a:rPr kumimoji="1"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MAR</a:t>
            </a:r>
          </a:p>
        </p:txBody>
      </p:sp>
      <p:sp>
        <p:nvSpPr>
          <p:cNvPr id="87" name="Text Box 15"/>
          <p:cNvSpPr txBox="1">
            <a:spLocks noChangeArrowheads="1"/>
          </p:cNvSpPr>
          <p:nvPr/>
        </p:nvSpPr>
        <p:spPr bwMode="auto">
          <a:xfrm>
            <a:off x="4016530" y="5984661"/>
            <a:ext cx="1079500" cy="400110"/>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0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MDR</a:t>
            </a:r>
          </a:p>
        </p:txBody>
      </p:sp>
      <p:sp>
        <p:nvSpPr>
          <p:cNvPr id="88" name="Line 16"/>
          <p:cNvSpPr>
            <a:spLocks noChangeShapeType="1"/>
          </p:cNvSpPr>
          <p:nvPr/>
        </p:nvSpPr>
        <p:spPr bwMode="auto">
          <a:xfrm>
            <a:off x="2125817" y="3149386"/>
            <a:ext cx="53975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89" name="Line 17"/>
          <p:cNvSpPr>
            <a:spLocks noChangeShapeType="1"/>
          </p:cNvSpPr>
          <p:nvPr/>
        </p:nvSpPr>
        <p:spPr bwMode="auto">
          <a:xfrm>
            <a:off x="3700617" y="3149386"/>
            <a:ext cx="271463"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90" name="Line 18"/>
          <p:cNvSpPr>
            <a:spLocks noChangeShapeType="1"/>
          </p:cNvSpPr>
          <p:nvPr/>
        </p:nvSpPr>
        <p:spPr bwMode="auto">
          <a:xfrm>
            <a:off x="4376892" y="5489361"/>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91" name="Group 19"/>
          <p:cNvGrpSpPr/>
          <p:nvPr/>
        </p:nvGrpSpPr>
        <p:grpSpPr bwMode="auto">
          <a:xfrm>
            <a:off x="2729067" y="3744699"/>
            <a:ext cx="765175" cy="1484312"/>
            <a:chOff x="3135" y="2472"/>
            <a:chExt cx="454" cy="935"/>
          </a:xfrm>
        </p:grpSpPr>
        <p:grpSp>
          <p:nvGrpSpPr>
            <p:cNvPr id="92" name="Group 20"/>
            <p:cNvGrpSpPr/>
            <p:nvPr/>
          </p:nvGrpSpPr>
          <p:grpSpPr bwMode="auto">
            <a:xfrm flipH="1">
              <a:off x="3135" y="2472"/>
              <a:ext cx="454" cy="935"/>
              <a:chOff x="3078" y="2330"/>
              <a:chExt cx="625" cy="1580"/>
            </a:xfrm>
          </p:grpSpPr>
          <p:sp>
            <p:nvSpPr>
              <p:cNvPr id="94" name="Line 12"/>
              <p:cNvSpPr>
                <a:spLocks noChangeShapeType="1"/>
              </p:cNvSpPr>
              <p:nvPr/>
            </p:nvSpPr>
            <p:spPr bwMode="auto">
              <a:xfrm flipH="1">
                <a:off x="3078" y="2330"/>
                <a:ext cx="9" cy="69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5" name="Line 13"/>
              <p:cNvSpPr>
                <a:spLocks noChangeShapeType="1"/>
              </p:cNvSpPr>
              <p:nvPr/>
            </p:nvSpPr>
            <p:spPr bwMode="auto">
              <a:xfrm>
                <a:off x="3107" y="2330"/>
                <a:ext cx="592" cy="30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Line 14"/>
              <p:cNvSpPr>
                <a:spLocks noChangeShapeType="1"/>
              </p:cNvSpPr>
              <p:nvPr/>
            </p:nvSpPr>
            <p:spPr bwMode="auto">
              <a:xfrm>
                <a:off x="3087" y="3018"/>
                <a:ext cx="213" cy="11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7" name="Line 16"/>
              <p:cNvSpPr>
                <a:spLocks noChangeShapeType="1"/>
              </p:cNvSpPr>
              <p:nvPr/>
            </p:nvSpPr>
            <p:spPr bwMode="auto">
              <a:xfrm>
                <a:off x="3693" y="2644"/>
                <a:ext cx="10" cy="45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Line 18"/>
              <p:cNvSpPr>
                <a:spLocks noChangeShapeType="1"/>
              </p:cNvSpPr>
              <p:nvPr/>
            </p:nvSpPr>
            <p:spPr bwMode="auto">
              <a:xfrm flipV="1">
                <a:off x="3120" y="3256"/>
                <a:ext cx="0" cy="65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9" name="Line 19"/>
              <p:cNvSpPr>
                <a:spLocks noChangeShapeType="1"/>
              </p:cNvSpPr>
              <p:nvPr/>
            </p:nvSpPr>
            <p:spPr bwMode="auto">
              <a:xfrm flipV="1">
                <a:off x="3135" y="3549"/>
                <a:ext cx="564" cy="34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0" name="Line 20"/>
              <p:cNvSpPr>
                <a:spLocks noChangeShapeType="1"/>
              </p:cNvSpPr>
              <p:nvPr/>
            </p:nvSpPr>
            <p:spPr bwMode="auto">
              <a:xfrm flipV="1">
                <a:off x="3121" y="3125"/>
                <a:ext cx="171" cy="12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Line 22"/>
              <p:cNvSpPr>
                <a:spLocks noChangeShapeType="1"/>
              </p:cNvSpPr>
              <p:nvPr/>
            </p:nvSpPr>
            <p:spPr bwMode="auto">
              <a:xfrm flipV="1">
                <a:off x="3702" y="3067"/>
                <a:ext cx="0" cy="48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93"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9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ALU</a:t>
              </a:r>
            </a:p>
          </p:txBody>
        </p:sp>
      </p:grpSp>
      <p:grpSp>
        <p:nvGrpSpPr>
          <p:cNvPr id="102" name="Group 30"/>
          <p:cNvGrpSpPr/>
          <p:nvPr/>
        </p:nvGrpSpPr>
        <p:grpSpPr bwMode="auto">
          <a:xfrm>
            <a:off x="3476780" y="4139986"/>
            <a:ext cx="404812" cy="809625"/>
            <a:chOff x="2030" y="2415"/>
            <a:chExt cx="341" cy="510"/>
          </a:xfrm>
        </p:grpSpPr>
        <p:sp>
          <p:nvSpPr>
            <p:cNvPr id="103" name="Line 31"/>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04" name="Line 32"/>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05" name="Text Box 33"/>
          <p:cNvSpPr txBox="1">
            <a:spLocks noChangeArrowheads="1"/>
          </p:cNvSpPr>
          <p:nvPr/>
        </p:nvSpPr>
        <p:spPr bwMode="auto">
          <a:xfrm>
            <a:off x="1765455" y="3644686"/>
            <a:ext cx="450850" cy="1625600"/>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标</a:t>
            </a: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志</a:t>
            </a: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寄</a:t>
            </a: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存</a:t>
            </a:r>
          </a:p>
          <a:p>
            <a:pPr marL="342900" marR="0" lvl="0" indent="-342900" algn="ctr" defTabSz="914400" eaLnBrk="0" fontAlgn="base" latinLnBrk="0" hangingPunct="0">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器</a:t>
            </a:r>
            <a:endPar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6" name="Line 34"/>
          <p:cNvSpPr>
            <a:spLocks noChangeShapeType="1"/>
          </p:cNvSpPr>
          <p:nvPr/>
        </p:nvSpPr>
        <p:spPr bwMode="auto">
          <a:xfrm flipH="1">
            <a:off x="2216305" y="4230474"/>
            <a:ext cx="53975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107" name="Group 35"/>
          <p:cNvGrpSpPr/>
          <p:nvPr/>
        </p:nvGrpSpPr>
        <p:grpSpPr bwMode="auto">
          <a:xfrm>
            <a:off x="1495580" y="3330361"/>
            <a:ext cx="227012" cy="855663"/>
            <a:chOff x="895" y="1905"/>
            <a:chExt cx="143" cy="539"/>
          </a:xfrm>
        </p:grpSpPr>
        <p:sp>
          <p:nvSpPr>
            <p:cNvPr id="108" name="Line 36"/>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09" name="Line 37"/>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10" name="Line 38"/>
          <p:cNvSpPr>
            <a:spLocks noChangeShapeType="1"/>
          </p:cNvSpPr>
          <p:nvPr/>
        </p:nvSpPr>
        <p:spPr bwMode="auto">
          <a:xfrm flipV="1">
            <a:off x="4511830" y="3374811"/>
            <a:ext cx="0" cy="53975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nvGrpSpPr>
          <p:cNvPr id="111" name="Group 39"/>
          <p:cNvGrpSpPr/>
          <p:nvPr/>
        </p:nvGrpSpPr>
        <p:grpSpPr bwMode="auto">
          <a:xfrm>
            <a:off x="2486180" y="4587661"/>
            <a:ext cx="1530350" cy="1487488"/>
            <a:chOff x="1576" y="2924"/>
            <a:chExt cx="964" cy="937"/>
          </a:xfrm>
        </p:grpSpPr>
        <p:sp>
          <p:nvSpPr>
            <p:cNvPr id="112" name="Line 40"/>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3" name="Line 41"/>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4" name="Line 42"/>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115" name="Group 43"/>
          <p:cNvGrpSpPr/>
          <p:nvPr/>
        </p:nvGrpSpPr>
        <p:grpSpPr bwMode="auto">
          <a:xfrm>
            <a:off x="3341842" y="5354424"/>
            <a:ext cx="493713" cy="719137"/>
            <a:chOff x="2115" y="3405"/>
            <a:chExt cx="311" cy="453"/>
          </a:xfrm>
        </p:grpSpPr>
        <p:sp>
          <p:nvSpPr>
            <p:cNvPr id="116" name="Line 44"/>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7" name="Line 45"/>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118" name="Group 46"/>
          <p:cNvGrpSpPr/>
          <p:nvPr/>
        </p:nvGrpSpPr>
        <p:grpSpPr bwMode="auto">
          <a:xfrm>
            <a:off x="1135217" y="3371636"/>
            <a:ext cx="4725988" cy="2298700"/>
            <a:chOff x="725" y="2158"/>
            <a:chExt cx="2977" cy="1448"/>
          </a:xfrm>
        </p:grpSpPr>
        <p:sp>
          <p:nvSpPr>
            <p:cNvPr id="119" name="Line 47"/>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20" name="Line 48"/>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21" name="Line 49"/>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22" name="Text Box 50"/>
          <p:cNvSpPr txBox="1">
            <a:spLocks noChangeArrowheads="1"/>
          </p:cNvSpPr>
          <p:nvPr/>
        </p:nvSpPr>
        <p:spPr bwMode="auto">
          <a:xfrm>
            <a:off x="641505" y="6030699"/>
            <a:ext cx="1035050" cy="461665"/>
          </a:xfrm>
          <a:prstGeom prst="rect">
            <a:avLst/>
          </a:prstGeom>
          <a:solidFill>
            <a:srgbClr val="FF0000">
              <a:alpha val="18039"/>
            </a:srgbClr>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IR</a:t>
            </a:r>
          </a:p>
        </p:txBody>
      </p:sp>
      <p:sp>
        <p:nvSpPr>
          <p:cNvPr id="123" name="Line 51"/>
          <p:cNvSpPr>
            <a:spLocks noChangeShapeType="1"/>
          </p:cNvSpPr>
          <p:nvPr/>
        </p:nvSpPr>
        <p:spPr bwMode="auto">
          <a:xfrm flipH="1">
            <a:off x="1676555" y="6254536"/>
            <a:ext cx="2341562"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 name="Line 52"/>
          <p:cNvSpPr>
            <a:spLocks noChangeShapeType="1"/>
          </p:cNvSpPr>
          <p:nvPr/>
        </p:nvSpPr>
        <p:spPr bwMode="auto">
          <a:xfrm flipV="1">
            <a:off x="820892" y="3330361"/>
            <a:ext cx="0" cy="270033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25" name="Group 53"/>
          <p:cNvGrpSpPr/>
          <p:nvPr/>
        </p:nvGrpSpPr>
        <p:grpSpPr bwMode="auto">
          <a:xfrm>
            <a:off x="5277005" y="2565186"/>
            <a:ext cx="1262062" cy="3870325"/>
            <a:chOff x="3333" y="1650"/>
            <a:chExt cx="795" cy="2438"/>
          </a:xfrm>
        </p:grpSpPr>
        <p:sp>
          <p:nvSpPr>
            <p:cNvPr id="126" name="Text Box 54"/>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0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地址</a:t>
              </a:r>
            </a:p>
          </p:txBody>
        </p:sp>
        <p:sp>
          <p:nvSpPr>
            <p:cNvPr id="127" name="AutoShape 55"/>
            <p:cNvSpPr>
              <a:spLocks noChangeArrowheads="1"/>
            </p:cNvSpPr>
            <p:nvPr/>
          </p:nvSpPr>
          <p:spPr bwMode="auto">
            <a:xfrm>
              <a:off x="3362" y="2756"/>
              <a:ext cx="765" cy="284"/>
            </a:xfrm>
            <a:prstGeom prst="leftRightArrow">
              <a:avLst>
                <a:gd name="adj1" fmla="val 50000"/>
                <a:gd name="adj2" fmla="val 53873"/>
              </a:avLst>
            </a:prstGeom>
            <a:solidFill>
              <a:srgbClr val="FFFFFF"/>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8" name="Text Box 56"/>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000" b="1" i="0" u="none" strike="noStrike" kern="0" cap="none" spc="0" normalizeH="0" baseline="0" noProof="0">
                  <a:ln>
                    <a:noFill/>
                  </a:ln>
                  <a:solidFill>
                    <a:srgbClr val="3333CC"/>
                  </a:solidFill>
                  <a:effectLst/>
                  <a:uLnTx/>
                  <a:uFillTx/>
                  <a:latin typeface="微软雅黑" panose="020B0503020204020204" pitchFamily="34" charset="-122"/>
                  <a:ea typeface="微软雅黑" panose="020B0503020204020204" pitchFamily="34" charset="-122"/>
                </a:rPr>
                <a:t>数据</a:t>
              </a:r>
            </a:p>
          </p:txBody>
        </p:sp>
        <p:sp>
          <p:nvSpPr>
            <p:cNvPr id="129" name="AutoShape 57"/>
            <p:cNvSpPr>
              <a:spLocks noChangeArrowheads="1"/>
            </p:cNvSpPr>
            <p:nvPr/>
          </p:nvSpPr>
          <p:spPr bwMode="auto">
            <a:xfrm>
              <a:off x="3334" y="3804"/>
              <a:ext cx="794" cy="284"/>
            </a:xfrm>
            <a:prstGeom prst="leftRightArrow">
              <a:avLst>
                <a:gd name="adj1" fmla="val 50000"/>
                <a:gd name="adj2" fmla="val 55915"/>
              </a:avLst>
            </a:prstGeom>
            <a:solidFill>
              <a:srgbClr val="FFFFFF"/>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0" name="Text Box 58"/>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000" b="1"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rPr>
                <a:t>控制</a:t>
              </a:r>
            </a:p>
          </p:txBody>
        </p:sp>
        <p:sp>
          <p:nvSpPr>
            <p:cNvPr id="131" name="AutoShape 59"/>
            <p:cNvSpPr>
              <a:spLocks noChangeArrowheads="1"/>
            </p:cNvSpPr>
            <p:nvPr/>
          </p:nvSpPr>
          <p:spPr bwMode="auto">
            <a:xfrm>
              <a:off x="3333" y="1843"/>
              <a:ext cx="794" cy="341"/>
            </a:xfrm>
            <a:prstGeom prst="rightArrow">
              <a:avLst>
                <a:gd name="adj1" fmla="val 50000"/>
                <a:gd name="adj2" fmla="val 58211"/>
              </a:avLst>
            </a:prstGeom>
            <a:solidFill>
              <a:srgbClr val="FFFFFF"/>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2" name="Line 60"/>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33" name="Group 61"/>
          <p:cNvGrpSpPr/>
          <p:nvPr/>
        </p:nvGrpSpPr>
        <p:grpSpPr bwMode="auto">
          <a:xfrm>
            <a:off x="3475192" y="3414499"/>
            <a:ext cx="1755775" cy="2127250"/>
            <a:chOff x="2199" y="2185"/>
            <a:chExt cx="1106" cy="1340"/>
          </a:xfrm>
        </p:grpSpPr>
        <p:sp>
          <p:nvSpPr>
            <p:cNvPr id="134" name="Text Box 62"/>
            <p:cNvSpPr txBox="1">
              <a:spLocks noChangeArrowheads="1"/>
            </p:cNvSpPr>
            <p:nvPr/>
          </p:nvSpPr>
          <p:spPr bwMode="auto">
            <a:xfrm>
              <a:off x="2199" y="2185"/>
              <a:ext cx="987" cy="291"/>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寄存器组</a:t>
              </a:r>
              <a:endPar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135" name="Group 63"/>
            <p:cNvGrpSpPr/>
            <p:nvPr/>
          </p:nvGrpSpPr>
          <p:grpSpPr bwMode="auto">
            <a:xfrm>
              <a:off x="2452" y="2500"/>
              <a:ext cx="853" cy="1025"/>
              <a:chOff x="2398" y="2273"/>
              <a:chExt cx="853" cy="1025"/>
            </a:xfrm>
          </p:grpSpPr>
          <p:grpSp>
            <p:nvGrpSpPr>
              <p:cNvPr id="137" name="Group 64"/>
              <p:cNvGrpSpPr/>
              <p:nvPr/>
            </p:nvGrpSpPr>
            <p:grpSpPr bwMode="auto">
              <a:xfrm>
                <a:off x="2398" y="2273"/>
                <a:ext cx="652" cy="992"/>
                <a:chOff x="2228" y="1678"/>
                <a:chExt cx="737" cy="992"/>
              </a:xfrm>
            </p:grpSpPr>
            <p:sp>
              <p:nvSpPr>
                <p:cNvPr id="142" name="Rectangle 65"/>
                <p:cNvSpPr>
                  <a:spLocks noChangeArrowheads="1"/>
                </p:cNvSpPr>
                <p:nvPr/>
              </p:nvSpPr>
              <p:spPr bwMode="auto">
                <a:xfrm>
                  <a:off x="2228" y="1678"/>
                  <a:ext cx="737" cy="992"/>
                </a:xfrm>
                <a:prstGeom prst="rect">
                  <a:avLst/>
                </a:prstGeom>
                <a:solidFill>
                  <a:srgbClr val="FFFFFF"/>
                </a:soli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3" name="Line 66"/>
                <p:cNvSpPr>
                  <a:spLocks noChangeShapeType="1"/>
                </p:cNvSpPr>
                <p:nvPr/>
              </p:nvSpPr>
              <p:spPr bwMode="auto">
                <a:xfrm>
                  <a:off x="2228" y="1933"/>
                  <a:ext cx="73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4" name="Line 67"/>
                <p:cNvSpPr>
                  <a:spLocks noChangeShapeType="1"/>
                </p:cNvSpPr>
                <p:nvPr/>
              </p:nvSpPr>
              <p:spPr bwMode="auto">
                <a:xfrm>
                  <a:off x="2228" y="2188"/>
                  <a:ext cx="73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5" name="Line 68"/>
                <p:cNvSpPr>
                  <a:spLocks noChangeShapeType="1"/>
                </p:cNvSpPr>
                <p:nvPr/>
              </p:nvSpPr>
              <p:spPr bwMode="auto">
                <a:xfrm>
                  <a:off x="2228" y="2415"/>
                  <a:ext cx="73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38" name="Text Box 69"/>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0</a:t>
                </a:r>
              </a:p>
            </p:txBody>
          </p:sp>
          <p:sp>
            <p:nvSpPr>
              <p:cNvPr id="139" name="Text Box 70"/>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1</a:t>
                </a:r>
              </a:p>
            </p:txBody>
          </p:sp>
          <p:sp>
            <p:nvSpPr>
              <p:cNvPr id="140" name="Text Box 71"/>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2</a:t>
                </a:r>
              </a:p>
            </p:txBody>
          </p:sp>
          <p:sp>
            <p:nvSpPr>
              <p:cNvPr id="141" name="Text Box 72"/>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3</a:t>
                </a:r>
              </a:p>
            </p:txBody>
          </p:sp>
        </p:grpSp>
        <p:sp>
          <p:nvSpPr>
            <p:cNvPr id="136" name="Rectangle 73"/>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46" name="Group 74"/>
          <p:cNvGrpSpPr/>
          <p:nvPr/>
        </p:nvGrpSpPr>
        <p:grpSpPr bwMode="auto">
          <a:xfrm>
            <a:off x="6535892" y="2430249"/>
            <a:ext cx="1397000" cy="4049712"/>
            <a:chOff x="4127" y="1565"/>
            <a:chExt cx="880" cy="2551"/>
          </a:xfrm>
        </p:grpSpPr>
        <p:grpSp>
          <p:nvGrpSpPr>
            <p:cNvPr id="147" name="Group 75"/>
            <p:cNvGrpSpPr/>
            <p:nvPr/>
          </p:nvGrpSpPr>
          <p:grpSpPr bwMode="auto">
            <a:xfrm>
              <a:off x="4127" y="1565"/>
              <a:ext cx="880" cy="2551"/>
              <a:chOff x="4156" y="1565"/>
              <a:chExt cx="908" cy="2551"/>
            </a:xfrm>
          </p:grpSpPr>
          <p:sp>
            <p:nvSpPr>
              <p:cNvPr id="149" name="Text Box 76"/>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存储器</a:t>
                </a:r>
              </a:p>
            </p:txBody>
          </p:sp>
          <p:grpSp>
            <p:nvGrpSpPr>
              <p:cNvPr id="150" name="Group 77"/>
              <p:cNvGrpSpPr/>
              <p:nvPr/>
            </p:nvGrpSpPr>
            <p:grpSpPr bwMode="auto">
              <a:xfrm>
                <a:off x="4156" y="1877"/>
                <a:ext cx="737" cy="2211"/>
                <a:chOff x="3447" y="1423"/>
                <a:chExt cx="879" cy="2211"/>
              </a:xfrm>
            </p:grpSpPr>
            <p:sp>
              <p:nvSpPr>
                <p:cNvPr id="159" name="Rectangle 78"/>
                <p:cNvSpPr>
                  <a:spLocks noChangeArrowheads="1"/>
                </p:cNvSpPr>
                <p:nvPr/>
              </p:nvSpPr>
              <p:spPr bwMode="auto">
                <a:xfrm>
                  <a:off x="3447" y="1423"/>
                  <a:ext cx="879" cy="2211"/>
                </a:xfrm>
                <a:prstGeom prst="rect">
                  <a:avLst/>
                </a:prstGeom>
                <a:solidFill>
                  <a:srgbClr val="FFFFFF"/>
                </a:solidFill>
                <a:ln w="285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0" name="Line 79"/>
                <p:cNvSpPr>
                  <a:spLocks noChangeShapeType="1"/>
                </p:cNvSpPr>
                <p:nvPr/>
              </p:nvSpPr>
              <p:spPr bwMode="auto">
                <a:xfrm>
                  <a:off x="3447" y="1678"/>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Line 80"/>
                <p:cNvSpPr>
                  <a:spLocks noChangeShapeType="1"/>
                </p:cNvSpPr>
                <p:nvPr/>
              </p:nvSpPr>
              <p:spPr bwMode="auto">
                <a:xfrm>
                  <a:off x="3447" y="1962"/>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Line 81"/>
                <p:cNvSpPr>
                  <a:spLocks noChangeShapeType="1"/>
                </p:cNvSpPr>
                <p:nvPr/>
              </p:nvSpPr>
              <p:spPr bwMode="auto">
                <a:xfrm>
                  <a:off x="3447" y="2245"/>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3" name="Line 82"/>
                <p:cNvSpPr>
                  <a:spLocks noChangeShapeType="1"/>
                </p:cNvSpPr>
                <p:nvPr/>
              </p:nvSpPr>
              <p:spPr bwMode="auto">
                <a:xfrm>
                  <a:off x="3447" y="2529"/>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4" name="Line 83"/>
                <p:cNvSpPr>
                  <a:spLocks noChangeShapeType="1"/>
                </p:cNvSpPr>
                <p:nvPr/>
              </p:nvSpPr>
              <p:spPr bwMode="auto">
                <a:xfrm>
                  <a:off x="3447" y="2812"/>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5" name="Line 84"/>
                <p:cNvSpPr>
                  <a:spLocks noChangeShapeType="1"/>
                </p:cNvSpPr>
                <p:nvPr/>
              </p:nvSpPr>
              <p:spPr bwMode="auto">
                <a:xfrm>
                  <a:off x="3447" y="3096"/>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Line 85"/>
                <p:cNvSpPr>
                  <a:spLocks noChangeShapeType="1"/>
                </p:cNvSpPr>
                <p:nvPr/>
              </p:nvSpPr>
              <p:spPr bwMode="auto">
                <a:xfrm>
                  <a:off x="3447" y="3379"/>
                  <a:ext cx="878"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51" name="Text Box 86"/>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0</a:t>
                </a:r>
              </a:p>
            </p:txBody>
          </p:sp>
          <p:sp>
            <p:nvSpPr>
              <p:cNvPr id="152" name="Text Box 87"/>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1</a:t>
                </a:r>
              </a:p>
            </p:txBody>
          </p:sp>
          <p:sp>
            <p:nvSpPr>
              <p:cNvPr id="153" name="Text Box 88"/>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2</a:t>
                </a:r>
              </a:p>
            </p:txBody>
          </p:sp>
          <p:sp>
            <p:nvSpPr>
              <p:cNvPr id="154" name="Text Box 89"/>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3</a:t>
                </a:r>
              </a:p>
            </p:txBody>
          </p:sp>
          <p:sp>
            <p:nvSpPr>
              <p:cNvPr id="155" name="Text Box 90"/>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4</a:t>
                </a:r>
              </a:p>
            </p:txBody>
          </p:sp>
          <p:sp>
            <p:nvSpPr>
              <p:cNvPr id="156" name="Text Box 91"/>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5</a:t>
                </a:r>
              </a:p>
            </p:txBody>
          </p:sp>
          <p:sp>
            <p:nvSpPr>
              <p:cNvPr id="157" name="Text Box 92"/>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6</a:t>
                </a:r>
              </a:p>
            </p:txBody>
          </p:sp>
          <p:sp>
            <p:nvSpPr>
              <p:cNvPr id="158" name="Text Box 93"/>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0" fontAlgn="base" latinLnBrk="0" hangingPunct="0">
                  <a:lnSpc>
                    <a:spcPct val="100000"/>
                  </a:lnSpc>
                  <a:spcBef>
                    <a:spcPct val="50000"/>
                  </a:spcBef>
                  <a:spcAft>
                    <a:spcPct val="0"/>
                  </a:spcAft>
                  <a:buClrTx/>
                  <a:buSzTx/>
                  <a:buFontTx/>
                  <a:buNone/>
                  <a:defRPr/>
                </a:pPr>
                <a:r>
                  <a:rPr kumimoji="1" lang="en-US" altLang="zh-CN" sz="2400" b="1" i="0" u="none" strike="noStrike" kern="0" cap="none" spc="0" normalizeH="0" baseline="0" noProof="0">
                    <a:ln>
                      <a:noFill/>
                    </a:ln>
                    <a:solidFill>
                      <a:srgbClr val="008000"/>
                    </a:solidFill>
                    <a:effectLst/>
                    <a:uLnTx/>
                    <a:uFillTx/>
                    <a:latin typeface="微软雅黑" panose="020B0503020204020204" pitchFamily="34" charset="-122"/>
                    <a:ea typeface="微软雅黑" panose="020B0503020204020204" pitchFamily="34" charset="-122"/>
                  </a:rPr>
                  <a:t>7</a:t>
                </a:r>
              </a:p>
            </p:txBody>
          </p:sp>
        </p:grpSp>
        <p:sp>
          <p:nvSpPr>
            <p:cNvPr id="148" name="Rectangle 94"/>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67" name="Rectangle 95"/>
          <p:cNvSpPr>
            <a:spLocks noChangeArrowheads="1"/>
          </p:cNvSpPr>
          <p:nvPr/>
        </p:nvSpPr>
        <p:spPr bwMode="auto">
          <a:xfrm>
            <a:off x="163667" y="2260386"/>
            <a:ext cx="7740650" cy="4545013"/>
          </a:xfrm>
          <a:prstGeom prst="rect">
            <a:avLst/>
          </a:prstGeom>
          <a:noFill/>
          <a:ln w="19050">
            <a:solidFill>
              <a:srgbClr val="00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1" lang="zh-CN" altLang="en-US"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8" name="Text Box 21"/>
          <p:cNvSpPr txBox="1">
            <a:spLocks noChangeArrowheads="1"/>
          </p:cNvSpPr>
          <p:nvPr/>
        </p:nvSpPr>
        <p:spPr bwMode="auto">
          <a:xfrm>
            <a:off x="5592917" y="1589669"/>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914400" eaLnBrk="0" fontAlgn="base" hangingPunct="0">
              <a:lnSpc>
                <a:spcPct val="100000"/>
              </a:lnSpc>
              <a:spcBef>
                <a:spcPct val="50000"/>
              </a:spcBef>
              <a:spcAft>
                <a:spcPct val="0"/>
              </a:spcAft>
              <a:buClrTx/>
              <a:buSzTx/>
              <a:buFontTx/>
              <a:buNone/>
            </a:pPr>
            <a:r>
              <a:rPr kumimoji="1" lang="en-US" altLang="zh-CN" sz="2400" dirty="0">
                <a:solidFill>
                  <a:srgbClr val="000000"/>
                </a:solidFill>
                <a:latin typeface="Times New Roman" panose="02020603050405020304" pitchFamily="18" charset="0"/>
              </a:rPr>
              <a:t>BUS</a:t>
            </a:r>
            <a:endParaRPr kumimoji="1" lang="en-US" altLang="zh-CN" sz="2400" b="0" dirty="0">
              <a:solidFill>
                <a:srgbClr val="000000"/>
              </a:solidFill>
              <a:latin typeface="Times New Roman" panose="02020603050405020304" pitchFamily="18" charset="0"/>
            </a:endParaRPr>
          </a:p>
        </p:txBody>
      </p:sp>
      <p:sp>
        <p:nvSpPr>
          <p:cNvPr id="169" name="矩形 168"/>
          <p:cNvSpPr/>
          <p:nvPr/>
        </p:nvSpPr>
        <p:spPr>
          <a:xfrm>
            <a:off x="-811749" y="1548265"/>
            <a:ext cx="8762104" cy="461665"/>
          </a:xfrm>
          <a:prstGeom prst="rect">
            <a:avLst/>
          </a:prstGeom>
        </p:spPr>
        <p:txBody>
          <a:bodyPr wrap="square">
            <a:spAutoFit/>
          </a:bodyPr>
          <a:lstStyle/>
          <a:p>
            <a:pPr algn="ctr"/>
            <a:r>
              <a:rPr lang="zh-CN" altLang="en-US" sz="2400" b="1" dirty="0">
                <a:latin typeface="华文楷体" panose="02010600040101010101" pitchFamily="2" charset="-122"/>
                <a:ea typeface="华文楷体" panose="02010600040101010101" pitchFamily="2" charset="-122"/>
              </a:rPr>
              <a:t>计算机基本组成结构回顾</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3858749"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计算机中的指令执行过程</a:t>
            </a:r>
          </a:p>
        </p:txBody>
      </p:sp>
      <p:sp>
        <p:nvSpPr>
          <p:cNvPr id="192" name="Rectangle 2"/>
          <p:cNvSpPr txBox="1">
            <a:spLocks noChangeArrowheads="1"/>
          </p:cNvSpPr>
          <p:nvPr/>
        </p:nvSpPr>
        <p:spPr bwMode="auto">
          <a:xfrm>
            <a:off x="-37653" y="1604017"/>
            <a:ext cx="9181653"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9pPr>
          </a:lstStyle>
          <a:p>
            <a:pPr algn="ctr" defTabSz="914400" eaLnBrk="1" hangingPunct="1"/>
            <a:r>
              <a:rPr lang="zh-CN" altLang="en-US" sz="2400" b="1" kern="0" dirty="0">
                <a:solidFill>
                  <a:schemeClr val="tx1"/>
                </a:solidFill>
                <a:latin typeface="楷体" panose="02010609060101010101" pitchFamily="49" charset="-122"/>
                <a:ea typeface="楷体" panose="02010609060101010101" pitchFamily="49" charset="-122"/>
              </a:rPr>
              <a:t>顺序工作方式</a:t>
            </a:r>
          </a:p>
        </p:txBody>
      </p:sp>
      <p:sp>
        <p:nvSpPr>
          <p:cNvPr id="194" name="Rectangle 4"/>
          <p:cNvSpPr>
            <a:spLocks noChangeArrowheads="1"/>
          </p:cNvSpPr>
          <p:nvPr/>
        </p:nvSpPr>
        <p:spPr bwMode="auto">
          <a:xfrm>
            <a:off x="1268064"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5" name="Rectangle 5"/>
          <p:cNvSpPr>
            <a:spLocks noChangeArrowheads="1"/>
          </p:cNvSpPr>
          <p:nvPr/>
        </p:nvSpPr>
        <p:spPr bwMode="auto">
          <a:xfrm>
            <a:off x="2528539"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6" name="Rectangle 6"/>
          <p:cNvSpPr>
            <a:spLocks noChangeArrowheads="1"/>
          </p:cNvSpPr>
          <p:nvPr/>
        </p:nvSpPr>
        <p:spPr bwMode="auto">
          <a:xfrm>
            <a:off x="3752502"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7" name="Text Box 9"/>
          <p:cNvSpPr txBox="1">
            <a:spLocks noChangeArrowheads="1"/>
          </p:cNvSpPr>
          <p:nvPr/>
        </p:nvSpPr>
        <p:spPr bwMode="auto">
          <a:xfrm>
            <a:off x="1376014" y="3344069"/>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000" i="0" u="none" strike="noStrike" kern="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rPr>
              <a:t>取指令1</a:t>
            </a:r>
          </a:p>
        </p:txBody>
      </p:sp>
      <p:sp>
        <p:nvSpPr>
          <p:cNvPr id="198" name="Text Box 10"/>
          <p:cNvSpPr txBox="1">
            <a:spLocks noChangeArrowheads="1"/>
          </p:cNvSpPr>
          <p:nvPr/>
        </p:nvSpPr>
        <p:spPr bwMode="auto">
          <a:xfrm>
            <a:off x="3912839"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执行</a:t>
            </a: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指令1</a:t>
            </a:r>
          </a:p>
        </p:txBody>
      </p:sp>
      <p:sp>
        <p:nvSpPr>
          <p:cNvPr id="199" name="Text Box 11"/>
          <p:cNvSpPr txBox="1">
            <a:spLocks noChangeArrowheads="1"/>
          </p:cNvSpPr>
          <p:nvPr/>
        </p:nvSpPr>
        <p:spPr bwMode="auto">
          <a:xfrm>
            <a:off x="2617439"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分析</a:t>
            </a: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指令1</a:t>
            </a:r>
          </a:p>
        </p:txBody>
      </p:sp>
      <p:sp>
        <p:nvSpPr>
          <p:cNvPr id="200" name="Rectangle 16"/>
          <p:cNvSpPr>
            <a:spLocks noChangeArrowheads="1"/>
          </p:cNvSpPr>
          <p:nvPr/>
        </p:nvSpPr>
        <p:spPr bwMode="auto">
          <a:xfrm>
            <a:off x="1249014" y="4136232"/>
            <a:ext cx="1258888" cy="900112"/>
          </a:xfrm>
          <a:prstGeom prst="rect">
            <a:avLst/>
          </a:prstGeom>
          <a:solidFill>
            <a:schemeClr val="accent2">
              <a:lumMod val="75000"/>
            </a:schemeClr>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1" name="Rectangle 18"/>
          <p:cNvSpPr>
            <a:spLocks noChangeArrowheads="1"/>
          </p:cNvSpPr>
          <p:nvPr/>
        </p:nvSpPr>
        <p:spPr bwMode="auto">
          <a:xfrm>
            <a:off x="4992339" y="4136232"/>
            <a:ext cx="1258888" cy="900112"/>
          </a:xfrm>
          <a:prstGeom prst="rect">
            <a:avLst/>
          </a:prstGeom>
          <a:solidFill>
            <a:schemeClr val="accent2">
              <a:lumMod val="75000"/>
            </a:schemeClr>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2" name="Text Box 20"/>
          <p:cNvSpPr txBox="1">
            <a:spLocks noChangeArrowheads="1"/>
          </p:cNvSpPr>
          <p:nvPr/>
        </p:nvSpPr>
        <p:spPr bwMode="auto">
          <a:xfrm>
            <a:off x="383827" y="3344069"/>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en-US" altLang="zh-CN"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CPU</a:t>
            </a:r>
          </a:p>
        </p:txBody>
      </p:sp>
      <p:sp>
        <p:nvSpPr>
          <p:cNvPr id="203" name="Text Box 21"/>
          <p:cNvSpPr txBox="1">
            <a:spLocks noChangeArrowheads="1"/>
          </p:cNvSpPr>
          <p:nvPr/>
        </p:nvSpPr>
        <p:spPr bwMode="auto">
          <a:xfrm>
            <a:off x="312389" y="4321969"/>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en-US" altLang="zh-CN" sz="24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BIU</a:t>
            </a:r>
          </a:p>
        </p:txBody>
      </p:sp>
      <p:sp>
        <p:nvSpPr>
          <p:cNvPr id="204" name="Text Box 22"/>
          <p:cNvSpPr txBox="1">
            <a:spLocks noChangeArrowheads="1"/>
          </p:cNvSpPr>
          <p:nvPr/>
        </p:nvSpPr>
        <p:spPr bwMode="auto">
          <a:xfrm>
            <a:off x="1477614" y="43267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400"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忙碌</a:t>
            </a:r>
          </a:p>
        </p:txBody>
      </p:sp>
      <p:sp>
        <p:nvSpPr>
          <p:cNvPr id="205" name="Text Box 24"/>
          <p:cNvSpPr txBox="1">
            <a:spLocks noChangeArrowheads="1"/>
          </p:cNvSpPr>
          <p:nvPr/>
        </p:nvSpPr>
        <p:spPr bwMode="auto">
          <a:xfrm>
            <a:off x="5206652" y="43267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400"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忙碌</a:t>
            </a:r>
          </a:p>
        </p:txBody>
      </p:sp>
      <p:sp>
        <p:nvSpPr>
          <p:cNvPr id="206" name="Rectangle 26"/>
          <p:cNvSpPr>
            <a:spLocks noChangeArrowheads="1"/>
          </p:cNvSpPr>
          <p:nvPr/>
        </p:nvSpPr>
        <p:spPr bwMode="auto">
          <a:xfrm>
            <a:off x="4990752"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7" name="Rectangle 27"/>
          <p:cNvSpPr>
            <a:spLocks noChangeArrowheads="1"/>
          </p:cNvSpPr>
          <p:nvPr/>
        </p:nvSpPr>
        <p:spPr bwMode="auto">
          <a:xfrm>
            <a:off x="6251227"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8" name="Rectangle 28"/>
          <p:cNvSpPr>
            <a:spLocks noChangeArrowheads="1"/>
          </p:cNvSpPr>
          <p:nvPr/>
        </p:nvSpPr>
        <p:spPr bwMode="auto">
          <a:xfrm>
            <a:off x="7475189" y="3107532"/>
            <a:ext cx="1258888" cy="900112"/>
          </a:xfrm>
          <a:prstGeom prst="rect">
            <a:avLst/>
          </a:prstGeom>
          <a:solidFill>
            <a:schemeClr val="accent1">
              <a:lumMod val="75000"/>
            </a:schemeClr>
          </a:solidFill>
          <a:ln w="9525">
            <a:solidFill>
              <a:srgbClr val="000000"/>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09" name="Text Box 29"/>
          <p:cNvSpPr txBox="1">
            <a:spLocks noChangeArrowheads="1"/>
          </p:cNvSpPr>
          <p:nvPr/>
        </p:nvSpPr>
        <p:spPr bwMode="auto">
          <a:xfrm>
            <a:off x="5098702" y="3344069"/>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取指令</a:t>
            </a:r>
            <a:r>
              <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2</a:t>
            </a:r>
          </a:p>
        </p:txBody>
      </p:sp>
      <p:sp>
        <p:nvSpPr>
          <p:cNvPr id="210" name="Text Box 30"/>
          <p:cNvSpPr txBox="1">
            <a:spLocks noChangeArrowheads="1"/>
          </p:cNvSpPr>
          <p:nvPr/>
        </p:nvSpPr>
        <p:spPr bwMode="auto">
          <a:xfrm>
            <a:off x="7657752"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执行</a:t>
            </a: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a:t>
            </a:r>
            <a:r>
              <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2</a:t>
            </a:r>
          </a:p>
        </p:txBody>
      </p:sp>
      <p:sp>
        <p:nvSpPr>
          <p:cNvPr id="211" name="Text Box 31"/>
          <p:cNvSpPr txBox="1">
            <a:spLocks noChangeArrowheads="1"/>
          </p:cNvSpPr>
          <p:nvPr/>
        </p:nvSpPr>
        <p:spPr bwMode="auto">
          <a:xfrm>
            <a:off x="6360764" y="3201194"/>
            <a:ext cx="1008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分析</a:t>
            </a:r>
          </a:p>
          <a:p>
            <a:pPr marL="0" marR="0" lvl="0" indent="0" algn="ctr" defTabSz="914400" eaLnBrk="0" fontAlgn="base" latinLnBrk="0" hangingPunct="0">
              <a:lnSpc>
                <a:spcPct val="100000"/>
              </a:lnSpc>
              <a:spcBef>
                <a:spcPct val="5000"/>
              </a:spcBef>
              <a:spcAft>
                <a:spcPct val="0"/>
              </a:spcAft>
              <a:buClrTx/>
              <a:buSzTx/>
              <a:buFontTx/>
              <a:buNone/>
              <a:defRPr/>
            </a:pPr>
            <a:r>
              <a:rPr kumimoji="1" lang="zh-CN" altLang="en-US"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指令</a:t>
            </a:r>
            <a:r>
              <a:rPr kumimoji="1" lang="en-US" altLang="zh-CN" sz="200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rPr>
              <a:t>2</a:t>
            </a:r>
          </a:p>
        </p:txBody>
      </p:sp>
      <p:sp>
        <p:nvSpPr>
          <p:cNvPr id="212" name="矩形 211"/>
          <p:cNvSpPr/>
          <p:nvPr/>
        </p:nvSpPr>
        <p:spPr>
          <a:xfrm>
            <a:off x="-9205" y="2387650"/>
            <a:ext cx="9181653" cy="524567"/>
          </a:xfrm>
          <a:prstGeom prst="rect">
            <a:avLst/>
          </a:prstGeom>
        </p:spPr>
        <p:txBody>
          <a:bodyPr wrap="square">
            <a:spAutoFit/>
          </a:bodyPr>
          <a:lstStyle/>
          <a:p>
            <a:pPr lvl="1" defTabSz="914400" fontAlgn="base">
              <a:lnSpc>
                <a:spcPct val="115000"/>
              </a:lnSpc>
              <a:spcBef>
                <a:spcPct val="0"/>
              </a:spcBef>
              <a:spcAft>
                <a:spcPct val="10000"/>
              </a:spcAft>
            </a:pPr>
            <a:r>
              <a:rPr kumimoji="1" lang="zh-CN" altLang="en-US" sz="2800" b="1" dirty="0">
                <a:solidFill>
                  <a:srgbClr val="000000"/>
                </a:solidFill>
                <a:latin typeface="楷体" panose="02010609060101010101" pitchFamily="49" charset="-122"/>
                <a:ea typeface="楷体" panose="02010609060101010101" pitchFamily="49" charset="-122"/>
              </a:rPr>
              <a:t>各功能部件交替工作，按顺序完成指令的执行过程。</a:t>
            </a:r>
          </a:p>
        </p:txBody>
      </p:sp>
      <p:cxnSp>
        <p:nvCxnSpPr>
          <p:cNvPr id="213" name="直接箭头连接符 212"/>
          <p:cNvCxnSpPr/>
          <p:nvPr/>
        </p:nvCxnSpPr>
        <p:spPr bwMode="auto">
          <a:xfrm>
            <a:off x="1249014" y="5805264"/>
            <a:ext cx="7416801" cy="0"/>
          </a:xfrm>
          <a:prstGeom prst="straightConnector1">
            <a:avLst/>
          </a:prstGeom>
          <a:solidFill>
            <a:srgbClr val="00E4A8"/>
          </a:solidFill>
          <a:ln w="38100" cap="sq" cmpd="sng" algn="ctr">
            <a:solidFill>
              <a:srgbClr val="FF0000"/>
            </a:solidFill>
            <a:prstDash val="solid"/>
            <a:round/>
            <a:headEnd type="none" w="sm" len="sm"/>
            <a:tailEnd type="arrow"/>
          </a:ln>
          <a:effectLst/>
        </p:spPr>
      </p:cxnSp>
      <p:sp>
        <p:nvSpPr>
          <p:cNvPr id="214" name="TextBox 4"/>
          <p:cNvSpPr txBox="1"/>
          <p:nvPr/>
        </p:nvSpPr>
        <p:spPr>
          <a:xfrm>
            <a:off x="3428923" y="5789576"/>
            <a:ext cx="1233758" cy="584775"/>
          </a:xfrm>
          <a:prstGeom prst="rect">
            <a:avLst/>
          </a:prstGeom>
          <a:noFill/>
        </p:spPr>
        <p:txBody>
          <a:bodyPr wrap="square" rtlCol="0">
            <a:spAutoFit/>
          </a:bodyPr>
          <a:lstStyle/>
          <a:p>
            <a:pPr defTabSz="914400" eaLnBrk="0" fontAlgn="base" hangingPunct="0">
              <a:spcBef>
                <a:spcPct val="0"/>
              </a:spcBef>
              <a:spcAft>
                <a:spcPct val="0"/>
              </a:spcAft>
            </a:pPr>
            <a:r>
              <a:rPr kumimoji="1" lang="zh-CN" altLang="en-US" sz="3200" b="1" dirty="0">
                <a:solidFill>
                  <a:srgbClr val="000000"/>
                </a:solidFill>
                <a:latin typeface="楷体" panose="02010609060101010101" pitchFamily="49" charset="-122"/>
                <a:ea typeface="楷体" panose="02010609060101010101" pitchFamily="49" charset="-122"/>
              </a:rPr>
              <a:t>时间</a:t>
            </a:r>
          </a:p>
        </p:txBody>
      </p:sp>
      <p:sp>
        <p:nvSpPr>
          <p:cNvPr id="215" name="矩形 214"/>
          <p:cNvSpPr/>
          <p:nvPr/>
        </p:nvSpPr>
        <p:spPr>
          <a:xfrm>
            <a:off x="538885" y="1254789"/>
            <a:ext cx="4532010" cy="461665"/>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指令的顺序执行和并行执行</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1.1 </a:t>
            </a:r>
            <a:r>
              <a:rPr lang="zh-CN" altLang="en-US" sz="2400" b="1" dirty="0">
                <a:solidFill>
                  <a:schemeClr val="bg1"/>
                </a:solidFill>
                <a:latin typeface="楷体" panose="02010609060101010101" pitchFamily="49" charset="-122"/>
                <a:ea typeface="楷体" panose="02010609060101010101" pitchFamily="49" charset="-122"/>
              </a:rPr>
              <a:t>微机系统的组成</a:t>
            </a: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4532010" cy="830997"/>
          </a:xfrm>
          <a:prstGeom prst="rect">
            <a:avLst/>
          </a:prstGeom>
        </p:spPr>
        <p:txBody>
          <a:bodyPr wrap="none">
            <a:spAutoFit/>
          </a:bodyPr>
          <a:lstStyle/>
          <a:p>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计算机中的指令执行过程</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指令的顺序执行和并行执行</a:t>
            </a:r>
          </a:p>
        </p:txBody>
      </p:sp>
      <p:sp>
        <p:nvSpPr>
          <p:cNvPr id="192" name="Rectangle 2"/>
          <p:cNvSpPr txBox="1">
            <a:spLocks noChangeArrowheads="1"/>
          </p:cNvSpPr>
          <p:nvPr/>
        </p:nvSpPr>
        <p:spPr bwMode="auto">
          <a:xfrm>
            <a:off x="-1" y="1498327"/>
            <a:ext cx="9181653"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9pPr>
          </a:lstStyle>
          <a:p>
            <a:pPr algn="ctr" defTabSz="914400" eaLnBrk="1" hangingPunct="1"/>
            <a:r>
              <a:rPr lang="zh-CN" altLang="en-US" sz="2400" b="1" kern="0" dirty="0">
                <a:solidFill>
                  <a:schemeClr val="tx1"/>
                </a:solidFill>
                <a:latin typeface="楷体" panose="02010609060101010101" pitchFamily="49" charset="-122"/>
                <a:ea typeface="楷体" panose="02010609060101010101" pitchFamily="49" charset="-122"/>
              </a:rPr>
              <a:t>并行流水线工作方式</a:t>
            </a:r>
          </a:p>
        </p:txBody>
      </p:sp>
      <p:sp>
        <p:nvSpPr>
          <p:cNvPr id="30" name="Text Box 23"/>
          <p:cNvSpPr txBox="1">
            <a:spLocks noChangeArrowheads="1"/>
          </p:cNvSpPr>
          <p:nvPr/>
        </p:nvSpPr>
        <p:spPr bwMode="auto">
          <a:xfrm>
            <a:off x="373063" y="2892441"/>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a:solidFill>
                  <a:schemeClr val="tx1"/>
                </a:solidFill>
                <a:latin typeface="楷体" panose="02010609060101010101" pitchFamily="49" charset="-122"/>
                <a:ea typeface="楷体" panose="02010609060101010101" pitchFamily="49" charset="-122"/>
              </a:rPr>
              <a:t> </a:t>
            </a:r>
            <a:r>
              <a:rPr lang="en-US" altLang="zh-CN">
                <a:solidFill>
                  <a:srgbClr val="FFFFFF"/>
                </a:solidFill>
                <a:latin typeface="楷体" panose="02010609060101010101" pitchFamily="49" charset="-122"/>
                <a:ea typeface="楷体" panose="02010609060101010101" pitchFamily="49" charset="-122"/>
              </a:rPr>
              <a:t>EU</a:t>
            </a:r>
            <a:endParaRPr lang="en-US" altLang="zh-CN" sz="2400">
              <a:solidFill>
                <a:schemeClr val="tx1"/>
              </a:solidFill>
              <a:latin typeface="楷体" panose="02010609060101010101" pitchFamily="49" charset="-122"/>
              <a:ea typeface="楷体" panose="02010609060101010101" pitchFamily="49" charset="-122"/>
            </a:endParaRPr>
          </a:p>
        </p:txBody>
      </p:sp>
      <p:grpSp>
        <p:nvGrpSpPr>
          <p:cNvPr id="31" name="Group 83"/>
          <p:cNvGrpSpPr/>
          <p:nvPr/>
        </p:nvGrpSpPr>
        <p:grpSpPr bwMode="auto">
          <a:xfrm>
            <a:off x="1566863" y="2252678"/>
            <a:ext cx="1258887" cy="900113"/>
            <a:chOff x="987" y="1480"/>
            <a:chExt cx="793" cy="567"/>
          </a:xfrm>
          <a:solidFill>
            <a:schemeClr val="accent5">
              <a:lumMod val="75000"/>
            </a:schemeClr>
          </a:solidFill>
        </p:grpSpPr>
        <p:sp>
          <p:nvSpPr>
            <p:cNvPr id="32" name="Rectangle 37"/>
            <p:cNvSpPr>
              <a:spLocks noChangeArrowheads="1"/>
            </p:cNvSpPr>
            <p:nvPr/>
          </p:nvSpPr>
          <p:spPr bwMode="auto">
            <a:xfrm>
              <a:off x="987" y="1480"/>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33" name="Text Box 40"/>
            <p:cNvSpPr txBox="1">
              <a:spLocks noChangeArrowheads="1"/>
            </p:cNvSpPr>
            <p:nvPr/>
          </p:nvSpPr>
          <p:spPr bwMode="auto">
            <a:xfrm>
              <a:off x="1055" y="1629"/>
              <a:ext cx="703"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取指令1</a:t>
              </a:r>
            </a:p>
          </p:txBody>
        </p:sp>
      </p:grpSp>
      <p:grpSp>
        <p:nvGrpSpPr>
          <p:cNvPr id="34" name="Group 85"/>
          <p:cNvGrpSpPr/>
          <p:nvPr/>
        </p:nvGrpSpPr>
        <p:grpSpPr bwMode="auto">
          <a:xfrm>
            <a:off x="4065588" y="2252678"/>
            <a:ext cx="1258887" cy="900113"/>
            <a:chOff x="2561" y="1480"/>
            <a:chExt cx="793" cy="567"/>
          </a:xfrm>
          <a:solidFill>
            <a:schemeClr val="accent5">
              <a:lumMod val="75000"/>
            </a:schemeClr>
          </a:solidFill>
        </p:grpSpPr>
        <p:sp>
          <p:nvSpPr>
            <p:cNvPr id="35" name="Rectangle 39"/>
            <p:cNvSpPr>
              <a:spLocks noChangeArrowheads="1"/>
            </p:cNvSpPr>
            <p:nvPr/>
          </p:nvSpPr>
          <p:spPr bwMode="auto">
            <a:xfrm>
              <a:off x="2561" y="1480"/>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36" name="Text Box 41"/>
            <p:cNvSpPr txBox="1">
              <a:spLocks noChangeArrowheads="1"/>
            </p:cNvSpPr>
            <p:nvPr/>
          </p:nvSpPr>
          <p:spPr bwMode="auto">
            <a:xfrm>
              <a:off x="2653" y="1539"/>
              <a:ext cx="635" cy="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执行</a:t>
              </a: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指令1</a:t>
              </a:r>
            </a:p>
          </p:txBody>
        </p:sp>
      </p:grpSp>
      <p:grpSp>
        <p:nvGrpSpPr>
          <p:cNvPr id="37" name="Group 84"/>
          <p:cNvGrpSpPr/>
          <p:nvPr/>
        </p:nvGrpSpPr>
        <p:grpSpPr bwMode="auto">
          <a:xfrm>
            <a:off x="2827338" y="2252678"/>
            <a:ext cx="1258887" cy="900113"/>
            <a:chOff x="1781" y="1480"/>
            <a:chExt cx="793" cy="567"/>
          </a:xfrm>
          <a:solidFill>
            <a:schemeClr val="accent5">
              <a:lumMod val="75000"/>
            </a:schemeClr>
          </a:solidFill>
        </p:grpSpPr>
        <p:sp>
          <p:nvSpPr>
            <p:cNvPr id="43" name="Rectangle 38"/>
            <p:cNvSpPr>
              <a:spLocks noChangeArrowheads="1"/>
            </p:cNvSpPr>
            <p:nvPr/>
          </p:nvSpPr>
          <p:spPr bwMode="auto">
            <a:xfrm>
              <a:off x="1781" y="1480"/>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45" name="Text Box 42"/>
            <p:cNvSpPr txBox="1">
              <a:spLocks noChangeArrowheads="1"/>
            </p:cNvSpPr>
            <p:nvPr/>
          </p:nvSpPr>
          <p:spPr bwMode="auto">
            <a:xfrm>
              <a:off x="1837" y="1539"/>
              <a:ext cx="635" cy="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分析</a:t>
              </a: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指令1</a:t>
              </a:r>
            </a:p>
          </p:txBody>
        </p:sp>
      </p:grpSp>
      <p:sp>
        <p:nvSpPr>
          <p:cNvPr id="46" name="Text Box 43"/>
          <p:cNvSpPr txBox="1">
            <a:spLocks noChangeArrowheads="1"/>
          </p:cNvSpPr>
          <p:nvPr/>
        </p:nvSpPr>
        <p:spPr bwMode="auto">
          <a:xfrm>
            <a:off x="611188" y="2489216"/>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en-US" altLang="zh-CN" sz="2400">
                <a:solidFill>
                  <a:schemeClr val="tx1"/>
                </a:solidFill>
                <a:latin typeface="楷体" panose="02010609060101010101" pitchFamily="49" charset="-122"/>
                <a:ea typeface="楷体" panose="02010609060101010101" pitchFamily="49" charset="-122"/>
              </a:rPr>
              <a:t>CPU</a:t>
            </a:r>
          </a:p>
        </p:txBody>
      </p:sp>
      <p:grpSp>
        <p:nvGrpSpPr>
          <p:cNvPr id="47" name="Group 86"/>
          <p:cNvGrpSpPr/>
          <p:nvPr/>
        </p:nvGrpSpPr>
        <p:grpSpPr bwMode="auto">
          <a:xfrm>
            <a:off x="2843213" y="3159141"/>
            <a:ext cx="1228725" cy="900112"/>
            <a:chOff x="1791" y="2051"/>
            <a:chExt cx="774" cy="567"/>
          </a:xfrm>
          <a:solidFill>
            <a:schemeClr val="accent5">
              <a:lumMod val="75000"/>
            </a:schemeClr>
          </a:solidFill>
        </p:grpSpPr>
        <p:sp>
          <p:nvSpPr>
            <p:cNvPr id="48" name="Rectangle 57"/>
            <p:cNvSpPr>
              <a:spLocks noChangeArrowheads="1"/>
            </p:cNvSpPr>
            <p:nvPr/>
          </p:nvSpPr>
          <p:spPr bwMode="auto">
            <a:xfrm>
              <a:off x="1791" y="2051"/>
              <a:ext cx="774"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49" name="Text Box 60"/>
            <p:cNvSpPr txBox="1">
              <a:spLocks noChangeArrowheads="1"/>
            </p:cNvSpPr>
            <p:nvPr/>
          </p:nvSpPr>
          <p:spPr bwMode="auto">
            <a:xfrm>
              <a:off x="1860" y="2209"/>
              <a:ext cx="703"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取指令</a:t>
              </a:r>
              <a:r>
                <a:rPr lang="en-US" altLang="zh-CN" sz="2000">
                  <a:solidFill>
                    <a:schemeClr val="bg1"/>
                  </a:solidFill>
                  <a:latin typeface="楷体" panose="02010609060101010101" pitchFamily="49" charset="-122"/>
                  <a:ea typeface="楷体" panose="02010609060101010101" pitchFamily="49" charset="-122"/>
                </a:rPr>
                <a:t>2</a:t>
              </a:r>
            </a:p>
          </p:txBody>
        </p:sp>
      </p:grpSp>
      <p:grpSp>
        <p:nvGrpSpPr>
          <p:cNvPr id="50" name="Group 88"/>
          <p:cNvGrpSpPr/>
          <p:nvPr/>
        </p:nvGrpSpPr>
        <p:grpSpPr bwMode="auto">
          <a:xfrm>
            <a:off x="5303838" y="3159141"/>
            <a:ext cx="1258887" cy="900112"/>
            <a:chOff x="3357" y="2051"/>
            <a:chExt cx="793" cy="567"/>
          </a:xfrm>
          <a:solidFill>
            <a:schemeClr val="accent5">
              <a:lumMod val="75000"/>
            </a:schemeClr>
          </a:solidFill>
        </p:grpSpPr>
        <p:sp>
          <p:nvSpPr>
            <p:cNvPr id="51" name="Rectangle 59"/>
            <p:cNvSpPr>
              <a:spLocks noChangeArrowheads="1"/>
            </p:cNvSpPr>
            <p:nvPr/>
          </p:nvSpPr>
          <p:spPr bwMode="auto">
            <a:xfrm>
              <a:off x="3357" y="2051"/>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52" name="Text Box 61"/>
            <p:cNvSpPr txBox="1">
              <a:spLocks noChangeArrowheads="1"/>
            </p:cNvSpPr>
            <p:nvPr/>
          </p:nvSpPr>
          <p:spPr bwMode="auto">
            <a:xfrm>
              <a:off x="3472" y="2119"/>
              <a:ext cx="635" cy="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执行</a:t>
              </a: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2</a:t>
              </a:r>
            </a:p>
          </p:txBody>
        </p:sp>
      </p:grpSp>
      <p:grpSp>
        <p:nvGrpSpPr>
          <p:cNvPr id="53" name="Group 87"/>
          <p:cNvGrpSpPr/>
          <p:nvPr/>
        </p:nvGrpSpPr>
        <p:grpSpPr bwMode="auto">
          <a:xfrm>
            <a:off x="4071938" y="3159141"/>
            <a:ext cx="1258887" cy="900112"/>
            <a:chOff x="2581" y="2051"/>
            <a:chExt cx="793" cy="567"/>
          </a:xfrm>
          <a:solidFill>
            <a:schemeClr val="accent5">
              <a:lumMod val="75000"/>
            </a:schemeClr>
          </a:solidFill>
        </p:grpSpPr>
        <p:sp>
          <p:nvSpPr>
            <p:cNvPr id="54" name="Rectangle 58"/>
            <p:cNvSpPr>
              <a:spLocks noChangeArrowheads="1"/>
            </p:cNvSpPr>
            <p:nvPr/>
          </p:nvSpPr>
          <p:spPr bwMode="auto">
            <a:xfrm>
              <a:off x="2581" y="2051"/>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55" name="Text Box 62"/>
            <p:cNvSpPr txBox="1">
              <a:spLocks noChangeArrowheads="1"/>
            </p:cNvSpPr>
            <p:nvPr/>
          </p:nvSpPr>
          <p:spPr bwMode="auto">
            <a:xfrm>
              <a:off x="2655" y="2119"/>
              <a:ext cx="635" cy="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分析</a:t>
              </a: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2</a:t>
              </a:r>
            </a:p>
          </p:txBody>
        </p:sp>
      </p:grpSp>
      <p:grpSp>
        <p:nvGrpSpPr>
          <p:cNvPr id="56" name="Group 89"/>
          <p:cNvGrpSpPr/>
          <p:nvPr/>
        </p:nvGrpSpPr>
        <p:grpSpPr bwMode="auto">
          <a:xfrm>
            <a:off x="4071938" y="4059253"/>
            <a:ext cx="1258887" cy="900113"/>
            <a:chOff x="2586" y="2618"/>
            <a:chExt cx="793" cy="567"/>
          </a:xfrm>
          <a:solidFill>
            <a:schemeClr val="accent5">
              <a:lumMod val="75000"/>
            </a:schemeClr>
          </a:solidFill>
        </p:grpSpPr>
        <p:sp>
          <p:nvSpPr>
            <p:cNvPr id="57" name="Rectangle 63"/>
            <p:cNvSpPr>
              <a:spLocks noChangeArrowheads="1"/>
            </p:cNvSpPr>
            <p:nvPr/>
          </p:nvSpPr>
          <p:spPr bwMode="auto">
            <a:xfrm>
              <a:off x="2586" y="2618"/>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58" name="Text Box 66"/>
            <p:cNvSpPr txBox="1">
              <a:spLocks noChangeArrowheads="1"/>
            </p:cNvSpPr>
            <p:nvPr/>
          </p:nvSpPr>
          <p:spPr bwMode="auto">
            <a:xfrm>
              <a:off x="2654" y="2767"/>
              <a:ext cx="703"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取指令</a:t>
              </a:r>
              <a:r>
                <a:rPr lang="en-US" altLang="zh-CN" sz="2000">
                  <a:solidFill>
                    <a:schemeClr val="bg1"/>
                  </a:solidFill>
                  <a:latin typeface="楷体" panose="02010609060101010101" pitchFamily="49" charset="-122"/>
                  <a:ea typeface="楷体" panose="02010609060101010101" pitchFamily="49" charset="-122"/>
                </a:rPr>
                <a:t>3</a:t>
              </a:r>
            </a:p>
          </p:txBody>
        </p:sp>
      </p:grpSp>
      <p:grpSp>
        <p:nvGrpSpPr>
          <p:cNvPr id="59" name="Group 91"/>
          <p:cNvGrpSpPr/>
          <p:nvPr/>
        </p:nvGrpSpPr>
        <p:grpSpPr bwMode="auto">
          <a:xfrm>
            <a:off x="6584950" y="4059253"/>
            <a:ext cx="1258888" cy="900113"/>
            <a:chOff x="4169" y="2618"/>
            <a:chExt cx="793" cy="567"/>
          </a:xfrm>
          <a:solidFill>
            <a:schemeClr val="accent5">
              <a:lumMod val="75000"/>
            </a:schemeClr>
          </a:solidFill>
        </p:grpSpPr>
        <p:sp>
          <p:nvSpPr>
            <p:cNvPr id="60" name="Rectangle 65"/>
            <p:cNvSpPr>
              <a:spLocks noChangeArrowheads="1"/>
            </p:cNvSpPr>
            <p:nvPr/>
          </p:nvSpPr>
          <p:spPr bwMode="auto">
            <a:xfrm>
              <a:off x="4169" y="2618"/>
              <a:ext cx="793"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61" name="Text Box 67"/>
            <p:cNvSpPr txBox="1">
              <a:spLocks noChangeArrowheads="1"/>
            </p:cNvSpPr>
            <p:nvPr/>
          </p:nvSpPr>
          <p:spPr bwMode="auto">
            <a:xfrm>
              <a:off x="4266" y="2677"/>
              <a:ext cx="635" cy="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执行</a:t>
              </a: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3</a:t>
              </a:r>
            </a:p>
          </p:txBody>
        </p:sp>
      </p:grpSp>
      <p:grpSp>
        <p:nvGrpSpPr>
          <p:cNvPr id="62" name="Group 90"/>
          <p:cNvGrpSpPr/>
          <p:nvPr/>
        </p:nvGrpSpPr>
        <p:grpSpPr bwMode="auto">
          <a:xfrm>
            <a:off x="5318125" y="4059253"/>
            <a:ext cx="1273175" cy="900113"/>
            <a:chOff x="3371" y="2618"/>
            <a:chExt cx="802" cy="567"/>
          </a:xfrm>
          <a:solidFill>
            <a:schemeClr val="accent5">
              <a:lumMod val="75000"/>
            </a:schemeClr>
          </a:solidFill>
        </p:grpSpPr>
        <p:sp>
          <p:nvSpPr>
            <p:cNvPr id="63" name="Rectangle 64"/>
            <p:cNvSpPr>
              <a:spLocks noChangeArrowheads="1"/>
            </p:cNvSpPr>
            <p:nvPr/>
          </p:nvSpPr>
          <p:spPr bwMode="auto">
            <a:xfrm>
              <a:off x="3371" y="2618"/>
              <a:ext cx="802" cy="567"/>
            </a:xfrm>
            <a:prstGeom prst="rect">
              <a:avLst/>
            </a:prstGeom>
            <a:grpFill/>
            <a:ln w="9525">
              <a:solidFill>
                <a:schemeClr val="tx1"/>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64" name="Text Box 68"/>
            <p:cNvSpPr txBox="1">
              <a:spLocks noChangeArrowheads="1"/>
            </p:cNvSpPr>
            <p:nvPr/>
          </p:nvSpPr>
          <p:spPr bwMode="auto">
            <a:xfrm>
              <a:off x="3449" y="2677"/>
              <a:ext cx="635" cy="4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分析</a:t>
              </a:r>
            </a:p>
            <a:p>
              <a:pPr algn="ctr">
                <a:lnSpc>
                  <a:spcPct val="100000"/>
                </a:lnSpc>
                <a:spcBef>
                  <a:spcPct val="5000"/>
                </a:spcBef>
                <a:spcAft>
                  <a:spcPct val="0"/>
                </a:spcAft>
                <a:buClrTx/>
                <a:buSzTx/>
                <a:buFontTx/>
                <a:buNone/>
              </a:pPr>
              <a:r>
                <a:rPr lang="zh-CN" altLang="en-US" sz="2000">
                  <a:solidFill>
                    <a:schemeClr val="bg1"/>
                  </a:solidFill>
                  <a:latin typeface="楷体" panose="02010609060101010101" pitchFamily="49" charset="-122"/>
                  <a:ea typeface="楷体" panose="02010609060101010101" pitchFamily="49" charset="-122"/>
                </a:rPr>
                <a:t>指令</a:t>
              </a:r>
              <a:r>
                <a:rPr lang="en-US" altLang="zh-CN" sz="2000">
                  <a:solidFill>
                    <a:schemeClr val="bg1"/>
                  </a:solidFill>
                  <a:latin typeface="楷体" panose="02010609060101010101" pitchFamily="49" charset="-122"/>
                  <a:ea typeface="楷体" panose="02010609060101010101" pitchFamily="49" charset="-122"/>
                </a:rPr>
                <a:t>3</a:t>
              </a:r>
            </a:p>
          </p:txBody>
        </p:sp>
      </p:grpSp>
      <p:sp>
        <p:nvSpPr>
          <p:cNvPr id="65" name="Text Box 79"/>
          <p:cNvSpPr txBox="1">
            <a:spLocks noChangeArrowheads="1"/>
          </p:cNvSpPr>
          <p:nvPr/>
        </p:nvSpPr>
        <p:spPr bwMode="auto">
          <a:xfrm>
            <a:off x="7966075" y="4124341"/>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grpSp>
        <p:nvGrpSpPr>
          <p:cNvPr id="66" name="Group 92"/>
          <p:cNvGrpSpPr/>
          <p:nvPr/>
        </p:nvGrpSpPr>
        <p:grpSpPr bwMode="auto">
          <a:xfrm>
            <a:off x="719138" y="5348452"/>
            <a:ext cx="7993062" cy="901700"/>
            <a:chOff x="503" y="3226"/>
            <a:chExt cx="5035" cy="568"/>
          </a:xfrm>
        </p:grpSpPr>
        <p:sp>
          <p:nvSpPr>
            <p:cNvPr id="67" name="Text Box 13"/>
            <p:cNvSpPr txBox="1">
              <a:spLocks noChangeArrowheads="1"/>
            </p:cNvSpPr>
            <p:nvPr/>
          </p:nvSpPr>
          <p:spPr bwMode="auto">
            <a:xfrm>
              <a:off x="503" y="3340"/>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en-US" altLang="zh-CN" sz="2400" dirty="0">
                  <a:solidFill>
                    <a:schemeClr val="tx1"/>
                  </a:solidFill>
                  <a:latin typeface="楷体" panose="02010609060101010101" pitchFamily="49" charset="-122"/>
                  <a:ea typeface="楷体" panose="02010609060101010101" pitchFamily="49" charset="-122"/>
                </a:rPr>
                <a:t>BUS</a:t>
              </a:r>
            </a:p>
          </p:txBody>
        </p:sp>
        <p:sp>
          <p:nvSpPr>
            <p:cNvPr id="68" name="Rectangle 69"/>
            <p:cNvSpPr>
              <a:spLocks noChangeArrowheads="1"/>
            </p:cNvSpPr>
            <p:nvPr/>
          </p:nvSpPr>
          <p:spPr bwMode="auto">
            <a:xfrm>
              <a:off x="1026"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69" name="Rectangle 70"/>
            <p:cNvSpPr>
              <a:spLocks noChangeArrowheads="1"/>
            </p:cNvSpPr>
            <p:nvPr/>
          </p:nvSpPr>
          <p:spPr bwMode="auto">
            <a:xfrm>
              <a:off x="3384"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0" name="Text Box 71"/>
            <p:cNvSpPr txBox="1">
              <a:spLocks noChangeArrowheads="1"/>
            </p:cNvSpPr>
            <p:nvPr/>
          </p:nvSpPr>
          <p:spPr bwMode="auto">
            <a:xfrm>
              <a:off x="1170"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1" name="Text Box 72"/>
            <p:cNvSpPr txBox="1">
              <a:spLocks noChangeArrowheads="1"/>
            </p:cNvSpPr>
            <p:nvPr/>
          </p:nvSpPr>
          <p:spPr bwMode="auto">
            <a:xfrm>
              <a:off x="3519"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2" name="Rectangle 73"/>
            <p:cNvSpPr>
              <a:spLocks noChangeArrowheads="1"/>
            </p:cNvSpPr>
            <p:nvPr/>
          </p:nvSpPr>
          <p:spPr bwMode="auto">
            <a:xfrm>
              <a:off x="1824"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3" name="Text Box 74"/>
            <p:cNvSpPr txBox="1">
              <a:spLocks noChangeArrowheads="1"/>
            </p:cNvSpPr>
            <p:nvPr/>
          </p:nvSpPr>
          <p:spPr bwMode="auto">
            <a:xfrm>
              <a:off x="196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4" name="Rectangle 75"/>
            <p:cNvSpPr>
              <a:spLocks noChangeArrowheads="1"/>
            </p:cNvSpPr>
            <p:nvPr/>
          </p:nvSpPr>
          <p:spPr bwMode="auto">
            <a:xfrm>
              <a:off x="2604" y="3226"/>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5" name="Text Box 76"/>
            <p:cNvSpPr txBox="1">
              <a:spLocks noChangeArrowheads="1"/>
            </p:cNvSpPr>
            <p:nvPr/>
          </p:nvSpPr>
          <p:spPr bwMode="auto">
            <a:xfrm>
              <a:off x="2748" y="334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6" name="Rectangle 77"/>
            <p:cNvSpPr>
              <a:spLocks noChangeArrowheads="1"/>
            </p:cNvSpPr>
            <p:nvPr/>
          </p:nvSpPr>
          <p:spPr bwMode="auto">
            <a:xfrm>
              <a:off x="4177" y="3227"/>
              <a:ext cx="793" cy="567"/>
            </a:xfrm>
            <a:prstGeom prst="rect">
              <a:avLst/>
            </a:prstGeom>
            <a:solidFill>
              <a:srgbClr val="33CCCC"/>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a:solidFill>
                  <a:schemeClr val="tx1"/>
                </a:solidFill>
                <a:latin typeface="楷体" panose="02010609060101010101" pitchFamily="49" charset="-122"/>
                <a:ea typeface="楷体" panose="02010609060101010101" pitchFamily="49" charset="-122"/>
              </a:endParaRPr>
            </a:p>
          </p:txBody>
        </p:sp>
        <p:sp>
          <p:nvSpPr>
            <p:cNvPr id="77" name="Text Box 78"/>
            <p:cNvSpPr txBox="1">
              <a:spLocks noChangeArrowheads="1"/>
            </p:cNvSpPr>
            <p:nvPr/>
          </p:nvSpPr>
          <p:spPr bwMode="auto">
            <a:xfrm>
              <a:off x="4321" y="334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2400">
                  <a:solidFill>
                    <a:srgbClr val="000000"/>
                  </a:solidFill>
                  <a:latin typeface="楷体" panose="02010609060101010101" pitchFamily="49" charset="-122"/>
                  <a:ea typeface="楷体" panose="02010609060101010101" pitchFamily="49" charset="-122"/>
                </a:rPr>
                <a:t>忙碌</a:t>
              </a:r>
              <a:endParaRPr lang="zh-CN" altLang="en-US" sz="2400">
                <a:solidFill>
                  <a:schemeClr val="tx1"/>
                </a:solidFill>
                <a:latin typeface="楷体" panose="02010609060101010101" pitchFamily="49" charset="-122"/>
                <a:ea typeface="楷体" panose="02010609060101010101" pitchFamily="49" charset="-122"/>
              </a:endParaRPr>
            </a:p>
          </p:txBody>
        </p:sp>
        <p:sp>
          <p:nvSpPr>
            <p:cNvPr id="78" name="Text Box 80"/>
            <p:cNvSpPr txBox="1">
              <a:spLocks noChangeArrowheads="1"/>
            </p:cNvSpPr>
            <p:nvPr/>
          </p:nvSpPr>
          <p:spPr bwMode="auto">
            <a:xfrm>
              <a:off x="5039" y="3340"/>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grpSp>
      <p:sp>
        <p:nvSpPr>
          <p:cNvPr id="79" name="Text Box 79"/>
          <p:cNvSpPr txBox="1">
            <a:spLocks noChangeArrowheads="1"/>
          </p:cNvSpPr>
          <p:nvPr/>
        </p:nvSpPr>
        <p:spPr bwMode="auto">
          <a:xfrm>
            <a:off x="4354512" y="4744259"/>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sp>
        <p:nvSpPr>
          <p:cNvPr id="80" name="Text Box 79"/>
          <p:cNvSpPr txBox="1">
            <a:spLocks noChangeArrowheads="1"/>
          </p:cNvSpPr>
          <p:nvPr/>
        </p:nvSpPr>
        <p:spPr bwMode="auto">
          <a:xfrm>
            <a:off x="5613399" y="4744259"/>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a:solidFill>
                <a:schemeClr val="tx1"/>
              </a:solidFill>
              <a:latin typeface="楷体" panose="02010609060101010101" pitchFamily="49" charset="-122"/>
              <a:ea typeface="楷体" panose="02010609060101010101" pitchFamily="49" charset="-122"/>
            </a:endParaRPr>
          </a:p>
        </p:txBody>
      </p:sp>
      <p:sp>
        <p:nvSpPr>
          <p:cNvPr id="81" name="Text Box 79"/>
          <p:cNvSpPr txBox="1">
            <a:spLocks noChangeArrowheads="1"/>
          </p:cNvSpPr>
          <p:nvPr/>
        </p:nvSpPr>
        <p:spPr bwMode="auto">
          <a:xfrm>
            <a:off x="6821487" y="4729823"/>
            <a:ext cx="7921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lang="zh-CN" altLang="en-US" sz="3200" dirty="0">
                <a:solidFill>
                  <a:schemeClr val="tx1"/>
                </a:solidFill>
                <a:latin typeface="楷体" panose="02010609060101010101" pitchFamily="49" charset="-122"/>
                <a:ea typeface="楷体" panose="02010609060101010101" pitchFamily="49" charset="-122"/>
                <a:sym typeface="Symbol" panose="05050102010706020507" pitchFamily="18" charset="2"/>
              </a:rPr>
              <a:t></a:t>
            </a:r>
            <a:endParaRPr lang="zh-CN" altLang="en-US" sz="3200" dirty="0">
              <a:solidFill>
                <a:schemeClr val="tx1"/>
              </a:solidFill>
              <a:latin typeface="楷体" panose="02010609060101010101" pitchFamily="49" charset="-122"/>
              <a:ea typeface="楷体" panose="02010609060101010101" pitchFamily="49" charset="-122"/>
            </a:endParaRPr>
          </a:p>
        </p:txBody>
      </p:sp>
      <p:sp>
        <p:nvSpPr>
          <p:cNvPr id="82" name="圆角矩形标注 13"/>
          <p:cNvSpPr/>
          <p:nvPr/>
        </p:nvSpPr>
        <p:spPr bwMode="auto">
          <a:xfrm>
            <a:off x="6421438" y="1352535"/>
            <a:ext cx="2448272" cy="1224136"/>
          </a:xfrm>
          <a:prstGeom prst="wedgeRoundRectCallout">
            <a:avLst>
              <a:gd name="adj1" fmla="val -47677"/>
              <a:gd name="adj2" fmla="val 75728"/>
              <a:gd name="adj3" fmla="val 16667"/>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并行流水线处理的基础是</a:t>
            </a:r>
            <a:r>
              <a:rPr kumimoji="1" lang="en-US" altLang="zh-CN"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CPU</a:t>
            </a:r>
            <a:r>
              <a:rPr kumimoji="1" lang="zh-CN" altLang="en-US" sz="2400" b="1" i="0" u="none" strike="noStrike" cap="none" normalizeH="0" baseline="0" dirty="0">
                <a:ln>
                  <a:noFill/>
                </a:ln>
                <a:solidFill>
                  <a:schemeClr val="bg1"/>
                </a:solidFill>
                <a:effectLst/>
                <a:latin typeface="楷体" panose="02010609060101010101" pitchFamily="49" charset="-122"/>
                <a:ea typeface="楷体" panose="02010609060101010101" pitchFamily="49" charset="-122"/>
              </a:rPr>
              <a:t>的功能模块化设计</a:t>
            </a:r>
          </a:p>
        </p:txBody>
      </p:sp>
      <p:sp>
        <p:nvSpPr>
          <p:cNvPr id="83" name="矩形 82"/>
          <p:cNvSpPr/>
          <p:nvPr/>
        </p:nvSpPr>
        <p:spPr>
          <a:xfrm>
            <a:off x="2557601" y="6299611"/>
            <a:ext cx="3892412" cy="524567"/>
          </a:xfrm>
          <a:prstGeom prst="rect">
            <a:avLst/>
          </a:prstGeom>
        </p:spPr>
        <p:txBody>
          <a:bodyPr wrap="none">
            <a:spAutoFit/>
          </a:bodyPr>
          <a:lstStyle/>
          <a:p>
            <a:pPr lvl="1" eaLnBrk="1" hangingPunct="1">
              <a:lnSpc>
                <a:spcPct val="115000"/>
              </a:lnSpc>
              <a:spcBef>
                <a:spcPct val="40000"/>
              </a:spcBef>
              <a:spcAft>
                <a:spcPct val="10000"/>
              </a:spcAft>
            </a:pPr>
            <a:r>
              <a:rPr lang="zh-CN" altLang="en-US" sz="2800" b="1" dirty="0">
                <a:solidFill>
                  <a:srgbClr val="FF0000"/>
                </a:solidFill>
                <a:latin typeface="楷体" panose="02010609060101010101" pitchFamily="49" charset="-122"/>
                <a:ea typeface="楷体" panose="02010609060101010101" pitchFamily="49" charset="-122"/>
              </a:rPr>
              <a:t>各功能部件并行工作</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linds(horizontal)">
                                      <p:cBhvr>
                                        <p:cTn id="31" dur="500"/>
                                        <p:tgtEl>
                                          <p:spTgt spid="53"/>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blinds(horizontal)">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left)">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down)">
                                      <p:cBhvr>
                                        <p:cTn id="7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5" grpId="0"/>
      <p:bldP spid="79" grpId="0"/>
      <p:bldP spid="80" grpId="0"/>
      <p:bldP spid="81" grpId="0"/>
      <p:bldP spid="8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 name="MH_CONTENTSID" val="264"/>
  <p:tag name="MH_SECTIONID" val="281,723,"/>
</p:tagLst>
</file>

<file path=ppt/tags/tag10.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7"/>
</p:tagLst>
</file>

<file path=ppt/tags/tag10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0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0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03.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104.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105.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06.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07.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8"/>
</p:tagLst>
</file>

<file path=ppt/tags/tag110.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4"/>
</p:tagLst>
</file>

<file path=ppt/tags/tag111.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5"/>
</p:tagLst>
</file>

<file path=ppt/tags/tag112.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6"/>
</p:tagLst>
</file>

<file path=ppt/tags/tag113.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7"/>
</p:tagLst>
</file>

<file path=ppt/tags/tag114.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8"/>
</p:tagLst>
</file>

<file path=ppt/tags/tag115.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9"/>
</p:tagLst>
</file>

<file path=ppt/tags/tag116.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0"/>
</p:tagLst>
</file>

<file path=ppt/tags/tag117.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1"/>
</p:tagLst>
</file>

<file path=ppt/tags/tag118.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2"/>
</p:tagLst>
</file>

<file path=ppt/tags/tag119.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9"/>
</p:tagLst>
</file>

<file path=ppt/tags/tag120.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SubTitle"/>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Text"/>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Text"/>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24.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5"/>
</p:tagLst>
</file>

<file path=ppt/tags/tag129.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SubTitle"/>
  <p:tag name="MH_ORDER" val="3"/>
</p:tagLst>
</file>

<file path=ppt/tags/tag130.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7"/>
</p:tagLst>
</file>

<file path=ppt/tags/tag131.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8"/>
</p:tagLst>
</file>

<file path=ppt/tags/tag132.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9"/>
</p:tagLst>
</file>

<file path=ppt/tags/tag133.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0"/>
</p:tagLst>
</file>

<file path=ppt/tags/tag134.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1"/>
</p:tagLst>
</file>

<file path=ppt/tags/tag135.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Other"/>
  <p:tag name="MH_ORDER" val="12"/>
</p:tagLst>
</file>

<file path=ppt/tags/tag136.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SubTitle"/>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SubTitle"/>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Text"/>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MH" val="20200530150159"/>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10"/>
</p:tagLst>
</file>

<file path=ppt/tags/tag14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4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4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43.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144.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145.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46.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
</p:tagLst>
</file>

<file path=ppt/tags/tag147.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11"/>
</p:tagLst>
</file>

<file path=ppt/tags/tag150.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6"/>
</p:tagLst>
</file>

<file path=ppt/tags/tag151.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SubTitle"/>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SubTitle"/>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0"/>
</p:tagLst>
</file>

<file path=ppt/tags/tag154.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1"/>
</p:tagLst>
</file>

<file path=ppt/tags/tag155.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2"/>
</p:tagLst>
</file>

<file path=ppt/tags/tag156.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3"/>
</p:tagLst>
</file>

<file path=ppt/tags/tag157.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Text"/>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Text"/>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12"/>
</p:tagLst>
</file>

<file path=ppt/tags/tag160.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Text"/>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2"/>
</p:tagLst>
</file>

<file path=ppt/tags/tag163.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SubTitle"/>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10"/>
</p:tagLst>
</file>

<file path=ppt/tags/tag166.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11"/>
</p:tagLst>
</file>

<file path=ppt/tags/tag167.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68.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Other"/>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SubTitle"/>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200530152121"/>
  <p:tag name="MH_LIBRARY" val="GRAPHIC"/>
  <p:tag name="MH_TYPE" val="Text"/>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4"/>
</p:tagLst>
</file>

<file path=ppt/tags/tag172.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7"/>
</p:tagLst>
</file>

<file path=ppt/tags/tag173.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SubTitle"/>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8"/>
</p:tagLst>
</file>

<file path=ppt/tags/tag175.xml><?xml version="1.0" encoding="utf-8"?>
<p:tagLst xmlns:a="http://schemas.openxmlformats.org/drawingml/2006/main" xmlns:r="http://schemas.openxmlformats.org/officeDocument/2006/relationships" xmlns:p="http://schemas.openxmlformats.org/presentationml/2006/main">
  <p:tag name="MH" val="20200530153023"/>
  <p:tag name="MH_LIBRARY" val="GRAPHIC"/>
  <p:tag name="MH_TYPE" val="Other"/>
  <p:tag name="MH_ORDER" val="9"/>
</p:tagLst>
</file>

<file path=ppt/tags/tag176.xml><?xml version="1.0" encoding="utf-8"?>
<p:tagLst xmlns:a="http://schemas.openxmlformats.org/drawingml/2006/main" xmlns:r="http://schemas.openxmlformats.org/officeDocument/2006/relationships" xmlns:p="http://schemas.openxmlformats.org/presentationml/2006/main">
  <p:tag name="MH" val="20200530152944"/>
  <p:tag name="MH_LIBRARY" val="GRAPHIC"/>
  <p:tag name="MH_TYPE" val="Other"/>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200530152944"/>
  <p:tag name="MH_LIBRARY" val="GRAPHIC"/>
  <p:tag name="MH_TYPE" val="Other"/>
  <p:tag name="MH_ORDER" val="7"/>
</p:tagLst>
</file>

<file path=ppt/tags/tag178.xml><?xml version="1.0" encoding="utf-8"?>
<p:tagLst xmlns:a="http://schemas.openxmlformats.org/drawingml/2006/main" xmlns:r="http://schemas.openxmlformats.org/officeDocument/2006/relationships" xmlns:p="http://schemas.openxmlformats.org/presentationml/2006/main">
  <p:tag name="MH" val="20200530152944"/>
  <p:tag name="MH_LIBRARY" val="GRAPHIC"/>
  <p:tag name="MH_TYPE" val="SubTitle"/>
  <p:tag name="MH_ORDER" val="3"/>
</p:tagLst>
</file>

<file path=ppt/tags/tag179.xml><?xml version="1.0" encoding="utf-8"?>
<p:tagLst xmlns:a="http://schemas.openxmlformats.org/drawingml/2006/main" xmlns:r="http://schemas.openxmlformats.org/officeDocument/2006/relationships" xmlns:p="http://schemas.openxmlformats.org/presentationml/2006/main">
  <p:tag name="MH" val="20200530152944"/>
  <p:tag name="MH_LIBRARY" val="GRAPHIC"/>
  <p:tag name="MH_TYPE" val="Other"/>
  <p:tag name="MH_ORDER" val="8"/>
</p:tagLst>
</file>

<file path=ppt/tags/tag18.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15"/>
</p:tagLst>
</file>

<file path=ppt/tags/tag180.xml><?xml version="1.0" encoding="utf-8"?>
<p:tagLst xmlns:a="http://schemas.openxmlformats.org/drawingml/2006/main" xmlns:r="http://schemas.openxmlformats.org/officeDocument/2006/relationships" xmlns:p="http://schemas.openxmlformats.org/presentationml/2006/main">
  <p:tag name="MH" val="20200530152944"/>
  <p:tag name="MH_LIBRARY" val="GRAPHIC"/>
  <p:tag name="MH_TYPE" val="Other"/>
  <p:tag name="MH_ORDER" val="9"/>
</p:tagLst>
</file>

<file path=ppt/tags/tag18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8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83.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184.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185.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186.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87.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188.xml><?xml version="1.0" encoding="utf-8"?>
<p:tagLst xmlns:a="http://schemas.openxmlformats.org/drawingml/2006/main" xmlns:r="http://schemas.openxmlformats.org/officeDocument/2006/relationships" xmlns:p="http://schemas.openxmlformats.org/presentationml/2006/main">
  <p:tag name="MH" val="20200530154334"/>
  <p:tag name="MH_LIBRARY" val="GRAPHIC"/>
  <p:tag name="MH_TYPE" val="Other"/>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200530154334"/>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Title"/>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200530154334"/>
  <p:tag name="MH_LIBRARY" val="GRAPHIC"/>
  <p:tag name="MH_TYPE" val="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200530154334"/>
  <p:tag name="MH_LIBRARY" val="GRAPHIC"/>
  <p:tag name="MH_TYPE" val="SubTitle"/>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MH" val="20200530154334"/>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200529234947"/>
  <p:tag name="MH_LIBRARY" val="GRAPHIC"/>
  <p:tag name="MH_TYPE" val="SubTitle"/>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29.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OTHERS"/>
  <p:tag name="ID" val="626778"/>
</p:tagLst>
</file>

<file path=ppt/tags/tag31.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NUMBER"/>
  <p:tag name="ID" val="626778"/>
  <p:tag name="MH_ORDER" val="NUMBER"/>
</p:tagLst>
</file>

<file path=ppt/tags/tag32.xml><?xml version="1.0" encoding="utf-8"?>
<p:tagLst xmlns:a="http://schemas.openxmlformats.org/drawingml/2006/main" xmlns:r="http://schemas.openxmlformats.org/officeDocument/2006/relationships" xmlns:p="http://schemas.openxmlformats.org/presentationml/2006/main">
  <p:tag name="MH" val="20200529235458"/>
  <p:tag name="MH_LIBRARY" val="CONTENTS"/>
  <p:tag name="MH_TYPE" val="TITLE"/>
  <p:tag name="ID" val="626778"/>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4"/>
</p:tagLst>
</file>

<file path=ppt/tags/tag37.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Text"/>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Text"/>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7"/>
</p:tagLst>
</file>

<file path=ppt/tags/tag43.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5"/>
</p:tagLst>
</file>

<file path=ppt/tags/tag44.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SubTitle"/>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Text"/>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Text"/>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200530142909"/>
  <p:tag name="MH_LIBRARY" val="GRAPHIC"/>
  <p:tag name="MH_TYPE" val="Text"/>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Other"/>
  <p:tag name="MH_ORDER" val="7"/>
</p:tagLst>
</file>

<file path=ppt/tags/tag55.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Other"/>
  <p:tag name="MH_ORDER" val="8"/>
</p:tagLst>
</file>

<file path=ppt/tags/tag56.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Other"/>
  <p:tag name="MH_ORDER" val="12"/>
</p:tagLst>
</file>

<file path=ppt/tags/tag57.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SubTitle"/>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Text"/>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4"/>
</p:tagLst>
</file>

<file path=ppt/tags/tag60.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Other"/>
  <p:tag name="MH_ORDER" val="10"/>
</p:tagLst>
</file>

<file path=ppt/tags/tag61.xml><?xml version="1.0" encoding="utf-8"?>
<p:tagLst xmlns:a="http://schemas.openxmlformats.org/drawingml/2006/main" xmlns:r="http://schemas.openxmlformats.org/officeDocument/2006/relationships" xmlns:p="http://schemas.openxmlformats.org/presentationml/2006/main">
  <p:tag name="MH" val="20200530144208"/>
  <p:tag name="MH_LIBRARY" val="GRAPHIC"/>
  <p:tag name="MH_TYPE" val="Other"/>
  <p:tag name="MH_ORDER" val="11"/>
</p:tagLst>
</file>

<file path=ppt/tags/tag62.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ags/tag63.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4"/>
</p:tagLst>
</file>

<file path=ppt/tags/tag65.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5"/>
</p:tagLst>
</file>

<file path=ppt/tags/tag66.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6"/>
</p:tagLst>
</file>

<file path=ppt/tags/tag67.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7"/>
</p:tagLst>
</file>

<file path=ppt/tags/tag68.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8"/>
</p:tagLst>
</file>

<file path=ppt/tags/tag69.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SubTitle"/>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5"/>
</p:tagLst>
</file>

<file path=ppt/tags/tag70.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0"/>
</p:tagLst>
</file>

<file path=ppt/tags/tag73.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1"/>
</p:tagLst>
</file>

<file path=ppt/tags/tag74.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2"/>
</p:tagLst>
</file>

<file path=ppt/tags/tag75.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3"/>
</p:tagLst>
</file>

<file path=ppt/tags/tag76.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SubTitle"/>
  <p:tag name="MH_ORDER" val="2"/>
</p:tagLst>
</file>

<file path=ppt/tags/tag77.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4"/>
</p:tagLst>
</file>

<file path=ppt/tags/tag79.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Other"/>
  <p:tag name="MH_ORDER" val="6"/>
</p:tagLst>
</file>

<file path=ppt/tags/tag80.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6"/>
</p:tagLst>
</file>

<file path=ppt/tags/tag81.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7"/>
</p:tagLst>
</file>

<file path=ppt/tags/tag82.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200530144836"/>
  <p:tag name="MH_LIBRARY" val="GRAPHIC"/>
  <p:tag name="MH_TYPE" val="Other"/>
  <p:tag name="MH_ORDER" val="8"/>
</p:tagLst>
</file>

<file path=ppt/tags/tag84.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SubTitle"/>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Text"/>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200529233522"/>
  <p:tag name="MH_LIBRARY" val="GRAPHIC"/>
  <p:tag name="MH_TYPE" val="SubTitle"/>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SubTitle"/>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Text"/>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5"/>
</p:tagLst>
</file>

<file path=ppt/tags/tag93.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6"/>
</p:tagLst>
</file>

<file path=ppt/tags/tag94.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SubTitle"/>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Text"/>
  <p:tag name="MH_ORDER" val="3"/>
</p:tagLst>
</file>

<file path=ppt/tags/tag96.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200530145305"/>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200530141409"/>
  <p:tag name="MH_LIBRARY" val="GRAPHIC"/>
  <p:tag name="MH_TYPE" val="Other"/>
  <p:tag name="MH_ORDER" val="6"/>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1489</Words>
  <Application>Microsoft Office PowerPoint</Application>
  <PresentationFormat>全屏显示(4:3)</PresentationFormat>
  <Paragraphs>395</Paragraphs>
  <Slides>27</Slides>
  <Notes>20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6" baseType="lpstr">
      <vt:lpstr>Arial Unicode MS</vt:lpstr>
      <vt:lpstr>FontAwesome</vt:lpstr>
      <vt:lpstr>等线</vt:lpstr>
      <vt:lpstr>方正舒体</vt:lpstr>
      <vt:lpstr>华文行楷</vt:lpstr>
      <vt:lpstr>华文楷体</vt:lpstr>
      <vt:lpstr>华文隶书</vt:lpstr>
      <vt:lpstr>楷体</vt:lpstr>
      <vt:lpstr>微软雅黑</vt:lpstr>
      <vt:lpstr>arial</vt:lpstr>
      <vt:lpstr>arial</vt:lpstr>
      <vt:lpstr>Baskerville Old Face</vt:lpstr>
      <vt:lpstr>Calibri</vt:lpstr>
      <vt:lpstr>Calibri Light</vt:lpstr>
      <vt:lpstr>Tahoma</vt:lpstr>
      <vt:lpstr>Times New Roman</vt:lpstr>
      <vt:lpstr>Wingdings</vt: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wyd</cp:lastModifiedBy>
  <cp:revision>244</cp:revision>
  <dcterms:created xsi:type="dcterms:W3CDTF">2018-07-22T02:36:00Z</dcterms:created>
  <dcterms:modified xsi:type="dcterms:W3CDTF">2020-11-08T11:40:04Z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