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6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7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8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notesSlides/notesSlide13.xml" ContentType="application/vnd.openxmlformats-officedocument.presentationml.notesSlide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730" r:id="rId2"/>
    <p:sldId id="722" r:id="rId3"/>
    <p:sldId id="724" r:id="rId4"/>
    <p:sldId id="729" r:id="rId5"/>
    <p:sldId id="731" r:id="rId6"/>
    <p:sldId id="732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9" r:id="rId22"/>
    <p:sldId id="768" r:id="rId23"/>
    <p:sldId id="767" r:id="rId24"/>
    <p:sldId id="773" r:id="rId25"/>
    <p:sldId id="772" r:id="rId26"/>
    <p:sldId id="774" r:id="rId27"/>
    <p:sldId id="776" r:id="rId28"/>
    <p:sldId id="777" r:id="rId29"/>
    <p:sldId id="778" r:id="rId30"/>
    <p:sldId id="780" r:id="rId31"/>
    <p:sldId id="779" r:id="rId32"/>
    <p:sldId id="783" r:id="rId33"/>
    <p:sldId id="782" r:id="rId34"/>
    <p:sldId id="784" r:id="rId35"/>
    <p:sldId id="781" r:id="rId36"/>
    <p:sldId id="787" r:id="rId37"/>
    <p:sldId id="786" r:id="rId38"/>
    <p:sldId id="790" r:id="rId39"/>
    <p:sldId id="791" r:id="rId40"/>
    <p:sldId id="792" r:id="rId41"/>
    <p:sldId id="789" r:id="rId42"/>
    <p:sldId id="796" r:id="rId43"/>
    <p:sldId id="797" r:id="rId44"/>
    <p:sldId id="798" r:id="rId45"/>
    <p:sldId id="795" r:id="rId46"/>
    <p:sldId id="799" r:id="rId47"/>
    <p:sldId id="794" r:id="rId48"/>
    <p:sldId id="800" r:id="rId49"/>
    <p:sldId id="801" r:id="rId50"/>
    <p:sldId id="802" r:id="rId51"/>
    <p:sldId id="793" r:id="rId52"/>
    <p:sldId id="804" r:id="rId53"/>
    <p:sldId id="805" r:id="rId54"/>
    <p:sldId id="806" r:id="rId55"/>
    <p:sldId id="808" r:id="rId56"/>
    <p:sldId id="807" r:id="rId57"/>
    <p:sldId id="810" r:id="rId58"/>
    <p:sldId id="809" r:id="rId59"/>
    <p:sldId id="811" r:id="rId60"/>
    <p:sldId id="812" r:id="rId61"/>
    <p:sldId id="719" r:id="rId62"/>
    <p:sldId id="814" r:id="rId63"/>
    <p:sldId id="813" r:id="rId64"/>
    <p:sldId id="815" r:id="rId65"/>
    <p:sldId id="803" r:id="rId66"/>
    <p:sldId id="817" r:id="rId67"/>
    <p:sldId id="818" r:id="rId68"/>
    <p:sldId id="819" r:id="rId69"/>
    <p:sldId id="820" r:id="rId70"/>
    <p:sldId id="821" r:id="rId71"/>
    <p:sldId id="256" r:id="rId72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0369" autoAdjust="0"/>
  </p:normalViewPr>
  <p:slideViewPr>
    <p:cSldViewPr snapToGrid="0" showGuides="1">
      <p:cViewPr varScale="1">
        <p:scale>
          <a:sx n="55" d="100"/>
          <a:sy n="55" d="100"/>
        </p:scale>
        <p:origin x="1620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8282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是带有三态门的八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锁存器（单向），当使能信号线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为低电平时，三态门处于导通状态，允许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1Q-8Q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OUT1-OUT8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，当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端为高电平时，输出三态门断开，输出线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OUT1-OUT8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处于浮空状态。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8282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作为地址锁存器时，它的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可直接与单片机的锁存控制信号端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相连，在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下降沿进行地址锁存。   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8286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是双向数据传送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DT/R 1 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送出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接收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数据允许信号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MN/MX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最大模式 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最小模式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8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8086</a:t>
            </a:r>
            <a:r>
              <a:rPr lang="zh-CN" altLang="en-US" dirty="0"/>
              <a:t>的基本总</a:t>
            </a:r>
            <a:r>
              <a:rPr lang="en-US" altLang="zh-CN" dirty="0" err="1"/>
              <a:t>dao</a:t>
            </a:r>
            <a:r>
              <a:rPr lang="zh-CN" altLang="en-US" dirty="0"/>
              <a:t>线周期</a:t>
            </a:r>
            <a:r>
              <a:rPr lang="en-US" altLang="zh-CN" dirty="0"/>
              <a:t>du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个时钟周期，每个时钟周期间隔称为一个</a:t>
            </a:r>
            <a:r>
              <a:rPr lang="en-US" altLang="zh-CN" dirty="0"/>
              <a:t>T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dirty="0"/>
              <a:t>T1 </a:t>
            </a:r>
            <a:r>
              <a:rPr lang="zh-CN" altLang="en-US" dirty="0"/>
              <a:t>状态：</a:t>
            </a:r>
            <a:r>
              <a:rPr lang="en-US" altLang="zh-CN" dirty="0"/>
              <a:t>BIU</a:t>
            </a:r>
            <a:r>
              <a:rPr lang="zh-CN" altLang="en-US" dirty="0"/>
              <a:t>将</a:t>
            </a:r>
            <a:r>
              <a:rPr lang="en-US" altLang="zh-CN" dirty="0"/>
              <a:t>RAM</a:t>
            </a:r>
            <a:r>
              <a:rPr lang="zh-CN" altLang="en-US" dirty="0"/>
              <a:t>或内</a:t>
            </a:r>
            <a:r>
              <a:rPr lang="en-US" altLang="zh-CN" dirty="0"/>
              <a:t>I/O</a:t>
            </a:r>
            <a:r>
              <a:rPr lang="zh-CN" altLang="en-US" dirty="0"/>
              <a:t>地址放在地址</a:t>
            </a:r>
            <a:r>
              <a:rPr lang="en-US" altLang="zh-CN" dirty="0"/>
              <a:t>/</a:t>
            </a:r>
            <a:r>
              <a:rPr lang="zh-CN" altLang="en-US" dirty="0"/>
              <a:t>数据复容用总线（</a:t>
            </a:r>
            <a:r>
              <a:rPr lang="en-US" altLang="zh-CN" dirty="0"/>
              <a:t>A/D</a:t>
            </a:r>
            <a:r>
              <a:rPr lang="zh-CN" altLang="en-US" dirty="0"/>
              <a:t>）上。</a:t>
            </a:r>
            <a:endParaRPr lang="en-US" altLang="zh-CN" dirty="0"/>
          </a:p>
          <a:p>
            <a:r>
              <a:rPr lang="en-US" altLang="zh-CN" dirty="0"/>
              <a:t>T2 </a:t>
            </a:r>
            <a:r>
              <a:rPr lang="zh-CN" altLang="en-US" dirty="0"/>
              <a:t>状态：读总线周期：</a:t>
            </a:r>
            <a:r>
              <a:rPr lang="en-US" altLang="zh-CN" dirty="0"/>
              <a:t>A/D</a:t>
            </a:r>
            <a:r>
              <a:rPr lang="zh-CN" altLang="en-US" dirty="0"/>
              <a:t>总线为接收数据做准备。改变线路的方向。写总线周期： </a:t>
            </a:r>
            <a:r>
              <a:rPr lang="en-US" altLang="zh-CN" dirty="0"/>
              <a:t>A/D</a:t>
            </a:r>
            <a:r>
              <a:rPr lang="zh-CN" altLang="en-US" dirty="0"/>
              <a:t>总线上形成待写的数据，且保持到总线周期的结束</a:t>
            </a:r>
            <a:r>
              <a:rPr lang="en-US" altLang="zh-CN" dirty="0"/>
              <a:t>(T4)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T3, T4:</a:t>
            </a:r>
            <a:r>
              <a:rPr lang="zh-CN" altLang="en-US" dirty="0"/>
              <a:t>对于读或写总线周期，</a:t>
            </a:r>
            <a:r>
              <a:rPr lang="en-US" altLang="zh-CN" dirty="0"/>
              <a:t>AD</a:t>
            </a:r>
            <a:r>
              <a:rPr lang="zh-CN" altLang="en-US" dirty="0"/>
              <a:t>总线上均为数据。</a:t>
            </a:r>
            <a:endParaRPr lang="en-US" altLang="zh-CN" dirty="0"/>
          </a:p>
          <a:p>
            <a:r>
              <a:rPr lang="en-US" altLang="zh-CN" dirty="0"/>
              <a:t>Tw: </a:t>
            </a:r>
            <a:r>
              <a:rPr lang="zh-CN" altLang="en-US" dirty="0"/>
              <a:t>当</a:t>
            </a:r>
            <a:r>
              <a:rPr lang="en-US" altLang="zh-CN" dirty="0"/>
              <a:t>RAM</a:t>
            </a:r>
            <a:r>
              <a:rPr lang="zh-CN" altLang="en-US" dirty="0"/>
              <a:t>或</a:t>
            </a:r>
            <a:r>
              <a:rPr lang="en-US" altLang="zh-CN" dirty="0"/>
              <a:t>I/O</a:t>
            </a:r>
            <a:r>
              <a:rPr lang="zh-CN" altLang="en-US" dirty="0"/>
              <a:t>接口速度不够时，</a:t>
            </a:r>
            <a:r>
              <a:rPr lang="en-US" altLang="zh-CN" dirty="0"/>
              <a:t>T3</a:t>
            </a:r>
            <a:r>
              <a:rPr lang="zh-CN" altLang="en-US" dirty="0"/>
              <a:t>与 </a:t>
            </a:r>
            <a:r>
              <a:rPr lang="en-US" altLang="zh-CN" dirty="0"/>
              <a:t>T4 </a:t>
            </a:r>
            <a:r>
              <a:rPr lang="zh-CN" altLang="en-US" dirty="0"/>
              <a:t>之间可插入等待状态 </a:t>
            </a:r>
            <a:r>
              <a:rPr lang="en-US" altLang="zh-CN" dirty="0"/>
              <a:t>Tw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9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3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地址锁存信号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2" Type="http://schemas.openxmlformats.org/officeDocument/2006/relationships/tags" Target="../tags/tag52.xml"/><Relationship Id="rId16" Type="http://schemas.openxmlformats.org/officeDocument/2006/relationships/image" Target="../media/image6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tags" Target="../tags/tag99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tags" Target="../tags/tag98.xml"/><Relationship Id="rId30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6.png"/><Relationship Id="rId5" Type="http://schemas.openxmlformats.org/officeDocument/2006/relationships/tags" Target="../tags/tag10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6.png"/><Relationship Id="rId5" Type="http://schemas.openxmlformats.org/officeDocument/2006/relationships/tags" Target="../tags/tag12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22.xml"/><Relationship Id="rId9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0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../media/image6.png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6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6" Type="http://schemas.openxmlformats.org/officeDocument/2006/relationships/image" Target="../media/image6.png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image" Target="../media/image6.png"/><Relationship Id="rId10" Type="http://schemas.openxmlformats.org/officeDocument/2006/relationships/tags" Target="../tags/tag174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6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9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10" Type="http://schemas.openxmlformats.org/officeDocument/2006/relationships/image" Target="../media/image6.png"/><Relationship Id="rId4" Type="http://schemas.openxmlformats.org/officeDocument/2006/relationships/tags" Target="../tags/tag196.xml"/><Relationship Id="rId9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10" Type="http://schemas.openxmlformats.org/officeDocument/2006/relationships/image" Target="../media/image6.png"/><Relationship Id="rId4" Type="http://schemas.openxmlformats.org/officeDocument/2006/relationships/tags" Target="../tags/tag204.xml"/><Relationship Id="rId9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image" Target="../media/image6.png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3" Type="http://schemas.openxmlformats.org/officeDocument/2006/relationships/tags" Target="../tags/tag227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image" Target="../media/image6.png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9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image" Target="../media/image6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9.xml"/><Relationship Id="rId10" Type="http://schemas.openxmlformats.org/officeDocument/2006/relationships/tags" Target="../tags/tag264.xml"/><Relationship Id="rId4" Type="http://schemas.openxmlformats.org/officeDocument/2006/relationships/tags" Target="../tags/tag258.xml"/><Relationship Id="rId9" Type="http://schemas.openxmlformats.org/officeDocument/2006/relationships/tags" Target="../tags/tag26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6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5" Type="http://schemas.openxmlformats.org/officeDocument/2006/relationships/tags" Target="../tags/tag286.xml"/><Relationship Id="rId10" Type="http://schemas.openxmlformats.org/officeDocument/2006/relationships/tags" Target="../tags/tag291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image" Target="../media/image6.png"/><Relationship Id="rId2" Type="http://schemas.openxmlformats.org/officeDocument/2006/relationships/tags" Target="../tags/tag295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image" Target="../media/image6.png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13.xml"/><Relationship Id="rId10" Type="http://schemas.openxmlformats.org/officeDocument/2006/relationships/tags" Target="../tags/tag318.xml"/><Relationship Id="rId4" Type="http://schemas.openxmlformats.org/officeDocument/2006/relationships/tags" Target="../tags/tag312.xml"/><Relationship Id="rId9" Type="http://schemas.openxmlformats.org/officeDocument/2006/relationships/tags" Target="../tags/tag31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12" Type="http://schemas.openxmlformats.org/officeDocument/2006/relationships/image" Target="../media/image6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23.xml"/><Relationship Id="rId10" Type="http://schemas.openxmlformats.org/officeDocument/2006/relationships/tags" Target="../tags/tag328.xml"/><Relationship Id="rId4" Type="http://schemas.openxmlformats.org/officeDocument/2006/relationships/tags" Target="../tags/tag322.xml"/><Relationship Id="rId9" Type="http://schemas.openxmlformats.org/officeDocument/2006/relationships/tags" Target="../tags/tag32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image" Target="../media/image6.png"/><Relationship Id="rId5" Type="http://schemas.openxmlformats.org/officeDocument/2006/relationships/tags" Target="../tags/tag33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32.xml"/><Relationship Id="rId9" Type="http://schemas.openxmlformats.org/officeDocument/2006/relationships/tags" Target="../tags/tag3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6.png"/><Relationship Id="rId2" Type="http://schemas.openxmlformats.org/officeDocument/2006/relationships/tags" Target="../tags/tag19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4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2.xml"/><Relationship Id="rId4" Type="http://schemas.openxmlformats.org/officeDocument/2006/relationships/tags" Target="../tags/tag3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7" Type="http://schemas.openxmlformats.org/officeDocument/2006/relationships/image" Target="../media/image6.png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7.xml"/><Relationship Id="rId4" Type="http://schemas.openxmlformats.org/officeDocument/2006/relationships/tags" Target="../tags/tag3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18" Type="http://schemas.openxmlformats.org/officeDocument/2006/relationships/tags" Target="../tags/tag365.xml"/><Relationship Id="rId3" Type="http://schemas.openxmlformats.org/officeDocument/2006/relationships/tags" Target="../tags/tag350.xml"/><Relationship Id="rId21" Type="http://schemas.openxmlformats.org/officeDocument/2006/relationships/tags" Target="../tags/tag368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" Type="http://schemas.openxmlformats.org/officeDocument/2006/relationships/tags" Target="../tags/tag349.xml"/><Relationship Id="rId16" Type="http://schemas.openxmlformats.org/officeDocument/2006/relationships/tags" Target="../tags/tag363.xml"/><Relationship Id="rId20" Type="http://schemas.openxmlformats.org/officeDocument/2006/relationships/tags" Target="../tags/tag367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5" Type="http://schemas.openxmlformats.org/officeDocument/2006/relationships/tags" Target="../tags/tag352.xml"/><Relationship Id="rId15" Type="http://schemas.openxmlformats.org/officeDocument/2006/relationships/tags" Target="../tags/tag362.xml"/><Relationship Id="rId23" Type="http://schemas.openxmlformats.org/officeDocument/2006/relationships/image" Target="../media/image6.png"/><Relationship Id="rId10" Type="http://schemas.openxmlformats.org/officeDocument/2006/relationships/tags" Target="../tags/tag357.xml"/><Relationship Id="rId19" Type="http://schemas.openxmlformats.org/officeDocument/2006/relationships/tags" Target="../tags/tag366.xm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tags" Target="../tags/tag361.xml"/><Relationship Id="rId2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26" Type="http://schemas.openxmlformats.org/officeDocument/2006/relationships/tags" Target="../tags/tag394.xml"/><Relationship Id="rId3" Type="http://schemas.openxmlformats.org/officeDocument/2006/relationships/tags" Target="../tags/tag371.xml"/><Relationship Id="rId21" Type="http://schemas.openxmlformats.org/officeDocument/2006/relationships/tags" Target="../tags/tag389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5" Type="http://schemas.openxmlformats.org/officeDocument/2006/relationships/tags" Target="../tags/tag393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29" Type="http://schemas.openxmlformats.org/officeDocument/2006/relationships/slideLayout" Target="../slideLayouts/slideLayout6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24" Type="http://schemas.openxmlformats.org/officeDocument/2006/relationships/tags" Target="../tags/tag392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23" Type="http://schemas.openxmlformats.org/officeDocument/2006/relationships/tags" Target="../tags/tag391.xml"/><Relationship Id="rId28" Type="http://schemas.openxmlformats.org/officeDocument/2006/relationships/tags" Target="../tags/tag396.xml"/><Relationship Id="rId10" Type="http://schemas.openxmlformats.org/officeDocument/2006/relationships/tags" Target="../tags/tag378.xml"/><Relationship Id="rId19" Type="http://schemas.openxmlformats.org/officeDocument/2006/relationships/tags" Target="../tags/tag387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Relationship Id="rId22" Type="http://schemas.openxmlformats.org/officeDocument/2006/relationships/tags" Target="../tags/tag390.xml"/><Relationship Id="rId27" Type="http://schemas.openxmlformats.org/officeDocument/2006/relationships/tags" Target="../tags/tag395.xml"/><Relationship Id="rId30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13" Type="http://schemas.openxmlformats.org/officeDocument/2006/relationships/tags" Target="../tags/tag409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12" Type="http://schemas.openxmlformats.org/officeDocument/2006/relationships/tags" Target="../tags/tag408.xml"/><Relationship Id="rId2" Type="http://schemas.openxmlformats.org/officeDocument/2006/relationships/tags" Target="../tags/tag398.xml"/><Relationship Id="rId16" Type="http://schemas.openxmlformats.org/officeDocument/2006/relationships/image" Target="../media/image6.png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tags" Target="../tags/tag407.xml"/><Relationship Id="rId5" Type="http://schemas.openxmlformats.org/officeDocument/2006/relationships/tags" Target="../tags/tag401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406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tags" Target="../tags/tag4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13" Type="http://schemas.openxmlformats.org/officeDocument/2006/relationships/tags" Target="../tags/tag423.xml"/><Relationship Id="rId18" Type="http://schemas.openxmlformats.org/officeDocument/2006/relationships/tags" Target="../tags/tag428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413.xml"/><Relationship Id="rId21" Type="http://schemas.openxmlformats.org/officeDocument/2006/relationships/tags" Target="../tags/tag431.xml"/><Relationship Id="rId7" Type="http://schemas.openxmlformats.org/officeDocument/2006/relationships/tags" Target="../tags/tag417.xml"/><Relationship Id="rId12" Type="http://schemas.openxmlformats.org/officeDocument/2006/relationships/tags" Target="../tags/tag422.xml"/><Relationship Id="rId17" Type="http://schemas.openxmlformats.org/officeDocument/2006/relationships/tags" Target="../tags/tag427.xml"/><Relationship Id="rId25" Type="http://schemas.openxmlformats.org/officeDocument/2006/relationships/tags" Target="../tags/tag435.xml"/><Relationship Id="rId2" Type="http://schemas.openxmlformats.org/officeDocument/2006/relationships/tags" Target="../tags/tag412.xml"/><Relationship Id="rId16" Type="http://schemas.openxmlformats.org/officeDocument/2006/relationships/tags" Target="../tags/tag426.xml"/><Relationship Id="rId20" Type="http://schemas.openxmlformats.org/officeDocument/2006/relationships/tags" Target="../tags/tag430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tags" Target="../tags/tag421.xml"/><Relationship Id="rId24" Type="http://schemas.openxmlformats.org/officeDocument/2006/relationships/tags" Target="../tags/tag434.xml"/><Relationship Id="rId5" Type="http://schemas.openxmlformats.org/officeDocument/2006/relationships/tags" Target="../tags/tag415.xml"/><Relationship Id="rId15" Type="http://schemas.openxmlformats.org/officeDocument/2006/relationships/tags" Target="../tags/tag425.xml"/><Relationship Id="rId23" Type="http://schemas.openxmlformats.org/officeDocument/2006/relationships/tags" Target="../tags/tag433.xml"/><Relationship Id="rId10" Type="http://schemas.openxmlformats.org/officeDocument/2006/relationships/tags" Target="../tags/tag420.xml"/><Relationship Id="rId19" Type="http://schemas.openxmlformats.org/officeDocument/2006/relationships/tags" Target="../tags/tag429.xml"/><Relationship Id="rId4" Type="http://schemas.openxmlformats.org/officeDocument/2006/relationships/tags" Target="../tags/tag414.xml"/><Relationship Id="rId9" Type="http://schemas.openxmlformats.org/officeDocument/2006/relationships/tags" Target="../tags/tag419.xml"/><Relationship Id="rId14" Type="http://schemas.openxmlformats.org/officeDocument/2006/relationships/tags" Target="../tags/tag424.xml"/><Relationship Id="rId22" Type="http://schemas.openxmlformats.org/officeDocument/2006/relationships/tags" Target="../tags/tag432.xml"/><Relationship Id="rId27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443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438.xml"/><Relationship Id="rId7" Type="http://schemas.openxmlformats.org/officeDocument/2006/relationships/tags" Target="../tags/tag442.xml"/><Relationship Id="rId12" Type="http://schemas.openxmlformats.org/officeDocument/2006/relationships/tags" Target="../tags/tag447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11" Type="http://schemas.openxmlformats.org/officeDocument/2006/relationships/tags" Target="../tags/tag446.xml"/><Relationship Id="rId5" Type="http://schemas.openxmlformats.org/officeDocument/2006/relationships/tags" Target="../tags/tag440.xml"/><Relationship Id="rId10" Type="http://schemas.openxmlformats.org/officeDocument/2006/relationships/tags" Target="../tags/tag445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3" Type="http://schemas.openxmlformats.org/officeDocument/2006/relationships/tags" Target="../tags/tag450.xml"/><Relationship Id="rId7" Type="http://schemas.openxmlformats.org/officeDocument/2006/relationships/tags" Target="../tags/tag454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10" Type="http://schemas.openxmlformats.org/officeDocument/2006/relationships/image" Target="../media/image6.png"/><Relationship Id="rId4" Type="http://schemas.openxmlformats.org/officeDocument/2006/relationships/tags" Target="../tags/tag451.xml"/><Relationship Id="rId9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tags" Target="../tags/tag468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12" Type="http://schemas.openxmlformats.org/officeDocument/2006/relationships/tags" Target="../tags/tag467.xml"/><Relationship Id="rId17" Type="http://schemas.openxmlformats.org/officeDocument/2006/relationships/tags" Target="../tags/tag472.xml"/><Relationship Id="rId2" Type="http://schemas.openxmlformats.org/officeDocument/2006/relationships/tags" Target="../tags/tag457.xml"/><Relationship Id="rId16" Type="http://schemas.openxmlformats.org/officeDocument/2006/relationships/tags" Target="../tags/tag471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5" Type="http://schemas.openxmlformats.org/officeDocument/2006/relationships/tags" Target="../tags/tag460.xml"/><Relationship Id="rId15" Type="http://schemas.openxmlformats.org/officeDocument/2006/relationships/tags" Target="../tags/tag470.xml"/><Relationship Id="rId10" Type="http://schemas.openxmlformats.org/officeDocument/2006/relationships/tags" Target="../tags/tag465.xml"/><Relationship Id="rId19" Type="http://schemas.openxmlformats.org/officeDocument/2006/relationships/image" Target="../media/image6.png"/><Relationship Id="rId4" Type="http://schemas.openxmlformats.org/officeDocument/2006/relationships/tags" Target="../tags/tag459.xml"/><Relationship Id="rId9" Type="http://schemas.openxmlformats.org/officeDocument/2006/relationships/tags" Target="../tags/tag464.xml"/><Relationship Id="rId14" Type="http://schemas.openxmlformats.org/officeDocument/2006/relationships/tags" Target="../tags/tag46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80.xml"/><Relationship Id="rId3" Type="http://schemas.openxmlformats.org/officeDocument/2006/relationships/tags" Target="../tags/tag475.xml"/><Relationship Id="rId7" Type="http://schemas.openxmlformats.org/officeDocument/2006/relationships/tags" Target="../tags/tag479.xml"/><Relationship Id="rId12" Type="http://schemas.openxmlformats.org/officeDocument/2006/relationships/image" Target="../media/image6.png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6" Type="http://schemas.openxmlformats.org/officeDocument/2006/relationships/tags" Target="../tags/tag47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77.xml"/><Relationship Id="rId10" Type="http://schemas.openxmlformats.org/officeDocument/2006/relationships/tags" Target="../tags/tag482.xml"/><Relationship Id="rId4" Type="http://schemas.openxmlformats.org/officeDocument/2006/relationships/tags" Target="../tags/tag476.xml"/><Relationship Id="rId9" Type="http://schemas.openxmlformats.org/officeDocument/2006/relationships/tags" Target="../tags/tag48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12" Type="http://schemas.openxmlformats.org/officeDocument/2006/relationships/tags" Target="../tags/tag494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11" Type="http://schemas.openxmlformats.org/officeDocument/2006/relationships/tags" Target="../tags/tag493.xml"/><Relationship Id="rId5" Type="http://schemas.openxmlformats.org/officeDocument/2006/relationships/tags" Target="../tags/tag487.xml"/><Relationship Id="rId15" Type="http://schemas.openxmlformats.org/officeDocument/2006/relationships/image" Target="../media/image6.png"/><Relationship Id="rId10" Type="http://schemas.openxmlformats.org/officeDocument/2006/relationships/tags" Target="../tags/tag492.xml"/><Relationship Id="rId4" Type="http://schemas.openxmlformats.org/officeDocument/2006/relationships/tags" Target="../tags/tag486.xml"/><Relationship Id="rId9" Type="http://schemas.openxmlformats.org/officeDocument/2006/relationships/tags" Target="../tags/tag491.xml"/><Relationship Id="rId14" Type="http://schemas.openxmlformats.org/officeDocument/2006/relationships/notesSlide" Target="../notesSlides/notesSlide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9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99.xml"/><Relationship Id="rId4" Type="http://schemas.openxmlformats.org/officeDocument/2006/relationships/tags" Target="../tags/tag49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507.xml"/><Relationship Id="rId13" Type="http://schemas.openxmlformats.org/officeDocument/2006/relationships/tags" Target="../tags/tag512.xml"/><Relationship Id="rId18" Type="http://schemas.openxmlformats.org/officeDocument/2006/relationships/tags" Target="../tags/tag517.xml"/><Relationship Id="rId26" Type="http://schemas.openxmlformats.org/officeDocument/2006/relationships/tags" Target="../tags/tag525.xml"/><Relationship Id="rId3" Type="http://schemas.openxmlformats.org/officeDocument/2006/relationships/tags" Target="../tags/tag502.xml"/><Relationship Id="rId21" Type="http://schemas.openxmlformats.org/officeDocument/2006/relationships/tags" Target="../tags/tag520.xml"/><Relationship Id="rId7" Type="http://schemas.openxmlformats.org/officeDocument/2006/relationships/tags" Target="../tags/tag506.xml"/><Relationship Id="rId12" Type="http://schemas.openxmlformats.org/officeDocument/2006/relationships/tags" Target="../tags/tag511.xml"/><Relationship Id="rId17" Type="http://schemas.openxmlformats.org/officeDocument/2006/relationships/tags" Target="../tags/tag516.xml"/><Relationship Id="rId25" Type="http://schemas.openxmlformats.org/officeDocument/2006/relationships/tags" Target="../tags/tag524.xml"/><Relationship Id="rId2" Type="http://schemas.openxmlformats.org/officeDocument/2006/relationships/tags" Target="../tags/tag501.xml"/><Relationship Id="rId16" Type="http://schemas.openxmlformats.org/officeDocument/2006/relationships/tags" Target="../tags/tag515.xml"/><Relationship Id="rId20" Type="http://schemas.openxmlformats.org/officeDocument/2006/relationships/tags" Target="../tags/tag519.xml"/><Relationship Id="rId29" Type="http://schemas.openxmlformats.org/officeDocument/2006/relationships/image" Target="../media/image6.png"/><Relationship Id="rId1" Type="http://schemas.openxmlformats.org/officeDocument/2006/relationships/tags" Target="../tags/tag500.xml"/><Relationship Id="rId6" Type="http://schemas.openxmlformats.org/officeDocument/2006/relationships/tags" Target="../tags/tag505.xml"/><Relationship Id="rId11" Type="http://schemas.openxmlformats.org/officeDocument/2006/relationships/tags" Target="../tags/tag510.xml"/><Relationship Id="rId24" Type="http://schemas.openxmlformats.org/officeDocument/2006/relationships/tags" Target="../tags/tag523.xml"/><Relationship Id="rId5" Type="http://schemas.openxmlformats.org/officeDocument/2006/relationships/tags" Target="../tags/tag504.xml"/><Relationship Id="rId15" Type="http://schemas.openxmlformats.org/officeDocument/2006/relationships/tags" Target="../tags/tag514.xml"/><Relationship Id="rId23" Type="http://schemas.openxmlformats.org/officeDocument/2006/relationships/tags" Target="../tags/tag522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509.xml"/><Relationship Id="rId19" Type="http://schemas.openxmlformats.org/officeDocument/2006/relationships/tags" Target="../tags/tag518.xml"/><Relationship Id="rId4" Type="http://schemas.openxmlformats.org/officeDocument/2006/relationships/tags" Target="../tags/tag503.xml"/><Relationship Id="rId9" Type="http://schemas.openxmlformats.org/officeDocument/2006/relationships/tags" Target="../tags/tag508.xml"/><Relationship Id="rId14" Type="http://schemas.openxmlformats.org/officeDocument/2006/relationships/tags" Target="../tags/tag513.xml"/><Relationship Id="rId22" Type="http://schemas.openxmlformats.org/officeDocument/2006/relationships/tags" Target="../tags/tag521.xml"/><Relationship Id="rId27" Type="http://schemas.openxmlformats.org/officeDocument/2006/relationships/tags" Target="../tags/tag52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29.xml"/><Relationship Id="rId7" Type="http://schemas.openxmlformats.org/officeDocument/2006/relationships/image" Target="../media/image6.png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31.xml"/><Relationship Id="rId4" Type="http://schemas.openxmlformats.org/officeDocument/2006/relationships/tags" Target="../tags/tag5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if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539.xml"/><Relationship Id="rId13" Type="http://schemas.openxmlformats.org/officeDocument/2006/relationships/tags" Target="../tags/tag544.xml"/><Relationship Id="rId3" Type="http://schemas.openxmlformats.org/officeDocument/2006/relationships/tags" Target="../tags/tag534.xml"/><Relationship Id="rId7" Type="http://schemas.openxmlformats.org/officeDocument/2006/relationships/tags" Target="../tags/tag538.xml"/><Relationship Id="rId12" Type="http://schemas.openxmlformats.org/officeDocument/2006/relationships/tags" Target="../tags/tag543.xml"/><Relationship Id="rId2" Type="http://schemas.openxmlformats.org/officeDocument/2006/relationships/tags" Target="../tags/tag533.xml"/><Relationship Id="rId16" Type="http://schemas.openxmlformats.org/officeDocument/2006/relationships/image" Target="../media/image6.png"/><Relationship Id="rId1" Type="http://schemas.openxmlformats.org/officeDocument/2006/relationships/tags" Target="../tags/tag532.xml"/><Relationship Id="rId6" Type="http://schemas.openxmlformats.org/officeDocument/2006/relationships/tags" Target="../tags/tag537.xml"/><Relationship Id="rId11" Type="http://schemas.openxmlformats.org/officeDocument/2006/relationships/tags" Target="../tags/tag542.xml"/><Relationship Id="rId5" Type="http://schemas.openxmlformats.org/officeDocument/2006/relationships/tags" Target="../tags/tag536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541.xml"/><Relationship Id="rId4" Type="http://schemas.openxmlformats.org/officeDocument/2006/relationships/tags" Target="../tags/tag535.xml"/><Relationship Id="rId9" Type="http://schemas.openxmlformats.org/officeDocument/2006/relationships/tags" Target="../tags/tag540.xml"/><Relationship Id="rId14" Type="http://schemas.openxmlformats.org/officeDocument/2006/relationships/tags" Target="../tags/tag54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0.xml"/><Relationship Id="rId4" Type="http://schemas.openxmlformats.org/officeDocument/2006/relationships/tags" Target="../tags/tag5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image" Target="../media/image6.pn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微处理器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5070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引线</a:t>
            </a:r>
          </a:p>
        </p:txBody>
      </p:sp>
      <p:grpSp>
        <p:nvGrpSpPr>
          <p:cNvPr id="20" name="Group 36"/>
          <p:cNvGrpSpPr/>
          <p:nvPr/>
        </p:nvGrpSpPr>
        <p:grpSpPr>
          <a:xfrm>
            <a:off x="1924379" y="5507052"/>
            <a:ext cx="3021112" cy="1306987"/>
            <a:chOff x="6389039" y="5510669"/>
            <a:chExt cx="3021112" cy="1024030"/>
          </a:xfrm>
        </p:grpSpPr>
        <p:sp>
          <p:nvSpPr>
            <p:cNvPr id="21" name="圆角矩形 66"/>
            <p:cNvSpPr/>
            <p:nvPr/>
          </p:nvSpPr>
          <p:spPr>
            <a:xfrm>
              <a:off x="6389039" y="5510669"/>
              <a:ext cx="3021112" cy="833109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69"/>
            <p:cNvSpPr/>
            <p:nvPr/>
          </p:nvSpPr>
          <p:spPr>
            <a:xfrm>
              <a:off x="6467492" y="5591171"/>
              <a:ext cx="2836258" cy="943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高4位地址信号，与状态信号分时复用</a:t>
              </a:r>
              <a:endParaRPr 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4521110" y="4448141"/>
            <a:ext cx="3361701" cy="833109"/>
            <a:chOff x="7523641" y="4127668"/>
            <a:chExt cx="3361701" cy="833109"/>
          </a:xfrm>
        </p:grpSpPr>
        <p:sp>
          <p:nvSpPr>
            <p:cNvPr id="24" name="圆角矩形 47"/>
            <p:cNvSpPr/>
            <p:nvPr/>
          </p:nvSpPr>
          <p:spPr>
            <a:xfrm>
              <a:off x="7523641" y="4127668"/>
              <a:ext cx="3021112" cy="833109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68"/>
            <p:cNvSpPr/>
            <p:nvPr/>
          </p:nvSpPr>
          <p:spPr>
            <a:xfrm>
              <a:off x="8049084" y="4424891"/>
              <a:ext cx="2836258" cy="401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5000"/>
                </a:lnSpc>
                <a:spcAft>
                  <a:spcPct val="15000"/>
                </a:spcAft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8位地址信号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6" name="Group 21"/>
          <p:cNvGrpSpPr/>
          <p:nvPr/>
        </p:nvGrpSpPr>
        <p:grpSpPr>
          <a:xfrm>
            <a:off x="5318192" y="2355794"/>
            <a:ext cx="3021112" cy="1574398"/>
            <a:chOff x="8243458" y="2728529"/>
            <a:chExt cx="3021112" cy="1574398"/>
          </a:xfrm>
        </p:grpSpPr>
        <p:sp>
          <p:nvSpPr>
            <p:cNvPr id="27" name="圆角矩形 28"/>
            <p:cNvSpPr/>
            <p:nvPr/>
          </p:nvSpPr>
          <p:spPr>
            <a:xfrm>
              <a:off x="8243458" y="2728529"/>
              <a:ext cx="3021112" cy="157439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67"/>
            <p:cNvSpPr/>
            <p:nvPr/>
          </p:nvSpPr>
          <p:spPr>
            <a:xfrm>
              <a:off x="8315863" y="2890144"/>
              <a:ext cx="283625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低8位地址和低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位数据信号分时复用。在传送地址信号时为单向，传送数据信号时为双向</a:t>
              </a:r>
            </a:p>
          </p:txBody>
        </p:sp>
      </p:grpSp>
      <p:cxnSp>
        <p:nvCxnSpPr>
          <p:cNvPr id="29" name="直接连接符 63"/>
          <p:cNvCxnSpPr/>
          <p:nvPr/>
        </p:nvCxnSpPr>
        <p:spPr>
          <a:xfrm flipH="1">
            <a:off x="1726835" y="3611661"/>
            <a:ext cx="520268" cy="171070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3"/>
          <p:cNvCxnSpPr>
            <a:stCxn id="37" idx="5"/>
            <a:endCxn id="74" idx="4"/>
          </p:cNvCxnSpPr>
          <p:nvPr/>
        </p:nvCxnSpPr>
        <p:spPr>
          <a:xfrm>
            <a:off x="2701883" y="3440917"/>
            <a:ext cx="1557205" cy="98216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144"/>
          <p:cNvCxnSpPr>
            <a:endCxn id="63" idx="4"/>
          </p:cNvCxnSpPr>
          <p:nvPr/>
        </p:nvCxnSpPr>
        <p:spPr>
          <a:xfrm flipV="1">
            <a:off x="2925669" y="2327325"/>
            <a:ext cx="2117650" cy="447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环形箭头 16"/>
          <p:cNvSpPr/>
          <p:nvPr/>
        </p:nvSpPr>
        <p:spPr>
          <a:xfrm>
            <a:off x="964862" y="1608273"/>
            <a:ext cx="2451782" cy="2451782"/>
          </a:xfrm>
          <a:prstGeom prst="circularArrow">
            <a:avLst>
              <a:gd name="adj1" fmla="val 2441"/>
              <a:gd name="adj2" fmla="val 684073"/>
              <a:gd name="adj3" fmla="val 20457681"/>
              <a:gd name="adj4" fmla="val 5766077"/>
              <a:gd name="adj5" fmla="val 57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1254242" y="1881201"/>
            <a:ext cx="1787049" cy="1787558"/>
            <a:chOff x="4133616" y="1743716"/>
            <a:chExt cx="1787049" cy="1787558"/>
          </a:xfrm>
        </p:grpSpPr>
        <p:sp>
          <p:nvSpPr>
            <p:cNvPr id="34" name="椭圆 13"/>
            <p:cNvSpPr/>
            <p:nvPr/>
          </p:nvSpPr>
          <p:spPr bwMode="auto">
            <a:xfrm rot="1267204">
              <a:off x="4133616" y="1743716"/>
              <a:ext cx="1787049" cy="17870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47000">
                  <a:schemeClr val="accent1"/>
                </a:gs>
                <a:gs pos="82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63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schemeClr val="accent6">
                  <a:lumMod val="50000"/>
                  <a:alpha val="6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5" name="Group 4"/>
            <p:cNvGrpSpPr/>
            <p:nvPr/>
          </p:nvGrpSpPr>
          <p:grpSpPr>
            <a:xfrm>
              <a:off x="4253296" y="1821593"/>
              <a:ext cx="1603816" cy="1709681"/>
              <a:chOff x="4253296" y="1821593"/>
              <a:chExt cx="1603816" cy="1709681"/>
            </a:xfrm>
          </p:grpSpPr>
          <p:sp>
            <p:nvSpPr>
              <p:cNvPr id="36" name="椭圆 14"/>
              <p:cNvSpPr/>
              <p:nvPr/>
            </p:nvSpPr>
            <p:spPr bwMode="auto">
              <a:xfrm rot="2140418">
                <a:off x="4384845" y="1821593"/>
                <a:ext cx="1472267" cy="13499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6000">
                    <a:schemeClr val="bg1">
                      <a:alpha val="87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椭圆 15"/>
              <p:cNvSpPr/>
              <p:nvPr/>
            </p:nvSpPr>
            <p:spPr>
              <a:xfrm>
                <a:off x="4253296" y="1975471"/>
                <a:ext cx="1555803" cy="1555803"/>
              </a:xfrm>
              <a:prstGeom prst="ellipse">
                <a:avLst/>
              </a:prstGeom>
              <a:gradFill>
                <a:gsLst>
                  <a:gs pos="28000">
                    <a:schemeClr val="bg1">
                      <a:alpha val="0"/>
                    </a:schemeClr>
                  </a:gs>
                  <a:gs pos="98000">
                    <a:schemeClr val="bg1">
                      <a:alpha val="79000"/>
                    </a:schemeClr>
                  </a:gs>
                  <a:gs pos="78000">
                    <a:schemeClr val="bg1">
                      <a:alpha val="41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9"/>
              <p:cNvSpPr/>
              <p:nvPr/>
            </p:nvSpPr>
            <p:spPr>
              <a:xfrm>
                <a:off x="4301692" y="1918874"/>
                <a:ext cx="1459012" cy="14590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schemeClr val="accent6">
                    <a:lumMod val="50000"/>
                    <a:alpha val="7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6" name="TextBox 63"/>
          <p:cNvSpPr txBox="1"/>
          <p:nvPr/>
        </p:nvSpPr>
        <p:spPr>
          <a:xfrm>
            <a:off x="1416970" y="239359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地址线和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数据线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7" name="Group 11"/>
          <p:cNvGrpSpPr/>
          <p:nvPr/>
        </p:nvGrpSpPr>
        <p:grpSpPr>
          <a:xfrm>
            <a:off x="4871032" y="2084177"/>
            <a:ext cx="2315616" cy="426632"/>
            <a:chOff x="7796298" y="2456912"/>
            <a:chExt cx="2315616" cy="426632"/>
          </a:xfrm>
        </p:grpSpPr>
        <p:grpSp>
          <p:nvGrpSpPr>
            <p:cNvPr id="48" name="组合 19"/>
            <p:cNvGrpSpPr/>
            <p:nvPr/>
          </p:nvGrpSpPr>
          <p:grpSpPr>
            <a:xfrm>
              <a:off x="7796298" y="2456912"/>
              <a:ext cx="2315616" cy="426632"/>
              <a:chOff x="1807453" y="1582959"/>
              <a:chExt cx="5500850" cy="580286"/>
            </a:xfrm>
          </p:grpSpPr>
          <p:sp>
            <p:nvSpPr>
              <p:cNvPr id="64" name="圆角矩形 20"/>
              <p:cNvSpPr/>
              <p:nvPr/>
            </p:nvSpPr>
            <p:spPr>
              <a:xfrm>
                <a:off x="1835696" y="1600154"/>
                <a:ext cx="5472607" cy="563091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5" name="圆角矩形 23"/>
              <p:cNvSpPr/>
              <p:nvPr/>
            </p:nvSpPr>
            <p:spPr>
              <a:xfrm>
                <a:off x="1807453" y="1582959"/>
                <a:ext cx="5472607" cy="5630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  <a:gs pos="55000">
                    <a:schemeClr val="accent3"/>
                  </a:gs>
                </a:gsLst>
                <a:lin ang="16200000" scaled="1"/>
                <a:tileRect/>
              </a:gra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9" name="组合 34"/>
            <p:cNvGrpSpPr/>
            <p:nvPr/>
          </p:nvGrpSpPr>
          <p:grpSpPr>
            <a:xfrm>
              <a:off x="7856434" y="2523208"/>
              <a:ext cx="299865" cy="299865"/>
              <a:chOff x="4252755" y="2619972"/>
              <a:chExt cx="409163" cy="409163"/>
            </a:xfrm>
          </p:grpSpPr>
          <p:sp>
            <p:nvSpPr>
              <p:cNvPr id="59" name="椭圆 41"/>
              <p:cNvSpPr/>
              <p:nvPr/>
            </p:nvSpPr>
            <p:spPr>
              <a:xfrm>
                <a:off x="4252755" y="2619972"/>
                <a:ext cx="409163" cy="409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60" name="组合 36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61" name="椭圆 37"/>
                <p:cNvSpPr/>
                <p:nvPr/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47000">
                      <a:schemeClr val="accent3"/>
                    </a:gs>
                    <a:gs pos="82000">
                      <a:schemeClr val="accent3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2" name="椭圆 38"/>
                <p:cNvSpPr/>
                <p:nvPr/>
              </p:nvSpPr>
              <p:spPr bwMode="auto">
                <a:xfrm rot="20122633">
                  <a:off x="3974016" y="2569456"/>
                  <a:ext cx="774700" cy="2667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3" name="椭圆 39"/>
                <p:cNvSpPr/>
                <p:nvPr/>
              </p:nvSpPr>
              <p:spPr bwMode="auto">
                <a:xfrm rot="912585">
                  <a:off x="3692475" y="1631589"/>
                  <a:ext cx="838059" cy="8380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6000">
                      <a:schemeClr val="bg1">
                        <a:alpha val="51000"/>
                      </a:schemeClr>
                    </a:gs>
                    <a:gs pos="3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58" name="TextBox 64"/>
            <p:cNvSpPr txBox="1"/>
            <p:nvPr/>
          </p:nvSpPr>
          <p:spPr>
            <a:xfrm>
              <a:off x="8029477" y="2476154"/>
              <a:ext cx="1639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AD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-AD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endParaRPr 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2"/>
          <p:cNvGrpSpPr/>
          <p:nvPr/>
        </p:nvGrpSpPr>
        <p:grpSpPr>
          <a:xfrm>
            <a:off x="4085839" y="4189167"/>
            <a:ext cx="2321781" cy="427525"/>
            <a:chOff x="7088370" y="3868694"/>
            <a:chExt cx="2321781" cy="427525"/>
          </a:xfrm>
        </p:grpSpPr>
        <p:grpSp>
          <p:nvGrpSpPr>
            <p:cNvPr id="67" name="组合 48"/>
            <p:cNvGrpSpPr/>
            <p:nvPr/>
          </p:nvGrpSpPr>
          <p:grpSpPr>
            <a:xfrm>
              <a:off x="7088370" y="3868694"/>
              <a:ext cx="2321781" cy="420595"/>
              <a:chOff x="1835696" y="1600154"/>
              <a:chExt cx="5515495" cy="572074"/>
            </a:xfrm>
          </p:grpSpPr>
          <p:sp>
            <p:nvSpPr>
              <p:cNvPr id="75" name="圆角矩形 55"/>
              <p:cNvSpPr/>
              <p:nvPr/>
            </p:nvSpPr>
            <p:spPr>
              <a:xfrm>
                <a:off x="1835696" y="1600154"/>
                <a:ext cx="5472607" cy="563091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6" name="圆角矩形 58"/>
              <p:cNvSpPr/>
              <p:nvPr/>
            </p:nvSpPr>
            <p:spPr>
              <a:xfrm>
                <a:off x="1878584" y="1609137"/>
                <a:ext cx="5472607" cy="5630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55000">
                    <a:schemeClr val="accent4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8" name="组合 49"/>
            <p:cNvGrpSpPr/>
            <p:nvPr/>
          </p:nvGrpSpPr>
          <p:grpSpPr>
            <a:xfrm>
              <a:off x="7149468" y="3925756"/>
              <a:ext cx="299865" cy="299865"/>
              <a:chOff x="4252755" y="2619972"/>
              <a:chExt cx="409163" cy="409163"/>
            </a:xfrm>
          </p:grpSpPr>
          <p:sp>
            <p:nvSpPr>
              <p:cNvPr id="70" name="椭圆 50"/>
              <p:cNvSpPr/>
              <p:nvPr/>
            </p:nvSpPr>
            <p:spPr>
              <a:xfrm>
                <a:off x="4252755" y="2619972"/>
                <a:ext cx="409163" cy="409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71" name="组合 51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72" name="椭圆 52"/>
                <p:cNvSpPr/>
                <p:nvPr/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/>
                    </a:gs>
                    <a:gs pos="47000">
                      <a:schemeClr val="accent4"/>
                    </a:gs>
                    <a:gs pos="82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3" name="椭圆 53"/>
                <p:cNvSpPr/>
                <p:nvPr/>
              </p:nvSpPr>
              <p:spPr bwMode="auto">
                <a:xfrm rot="20122633">
                  <a:off x="3974016" y="2569456"/>
                  <a:ext cx="774700" cy="2667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4" name="椭圆 54"/>
                <p:cNvSpPr/>
                <p:nvPr/>
              </p:nvSpPr>
              <p:spPr bwMode="auto">
                <a:xfrm rot="912585">
                  <a:off x="3692475" y="1631589"/>
                  <a:ext cx="838059" cy="8380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6000">
                      <a:schemeClr val="bg1">
                        <a:alpha val="51000"/>
                      </a:schemeClr>
                    </a:gs>
                    <a:gs pos="3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69" name="TextBox 65"/>
            <p:cNvSpPr txBox="1"/>
            <p:nvPr/>
          </p:nvSpPr>
          <p:spPr>
            <a:xfrm>
              <a:off x="7378266" y="3895147"/>
              <a:ext cx="1639757" cy="40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5000"/>
                </a:lnSpc>
                <a:spcAft>
                  <a:spcPct val="15000"/>
                </a:spcAft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15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7" name="Group 35"/>
          <p:cNvGrpSpPr/>
          <p:nvPr/>
        </p:nvGrpSpPr>
        <p:grpSpPr>
          <a:xfrm>
            <a:off x="1489108" y="5245322"/>
            <a:ext cx="2303727" cy="424527"/>
            <a:chOff x="5953768" y="5248945"/>
            <a:chExt cx="2303727" cy="424527"/>
          </a:xfrm>
        </p:grpSpPr>
        <p:grpSp>
          <p:nvGrpSpPr>
            <p:cNvPr id="78" name="组合 67"/>
            <p:cNvGrpSpPr/>
            <p:nvPr/>
          </p:nvGrpSpPr>
          <p:grpSpPr>
            <a:xfrm>
              <a:off x="5953768" y="5248945"/>
              <a:ext cx="2303727" cy="416739"/>
              <a:chOff x="1835696" y="1596415"/>
              <a:chExt cx="5472607" cy="566830"/>
            </a:xfrm>
          </p:grpSpPr>
          <p:sp>
            <p:nvSpPr>
              <p:cNvPr id="86" name="圆角矩形 74"/>
              <p:cNvSpPr/>
              <p:nvPr/>
            </p:nvSpPr>
            <p:spPr>
              <a:xfrm>
                <a:off x="1835696" y="1600154"/>
                <a:ext cx="5472607" cy="56309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7" name="圆角矩形 77"/>
              <p:cNvSpPr/>
              <p:nvPr/>
            </p:nvSpPr>
            <p:spPr>
              <a:xfrm>
                <a:off x="1835696" y="1596415"/>
                <a:ext cx="5472607" cy="5630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  <a:gs pos="55000">
                    <a:schemeClr val="accent5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9" name="组合 68"/>
            <p:cNvGrpSpPr/>
            <p:nvPr/>
          </p:nvGrpSpPr>
          <p:grpSpPr>
            <a:xfrm>
              <a:off x="6012939" y="5308757"/>
              <a:ext cx="299865" cy="299865"/>
              <a:chOff x="4252755" y="2619972"/>
              <a:chExt cx="409163" cy="409163"/>
            </a:xfrm>
          </p:grpSpPr>
          <p:sp>
            <p:nvSpPr>
              <p:cNvPr id="81" name="椭圆 69"/>
              <p:cNvSpPr/>
              <p:nvPr/>
            </p:nvSpPr>
            <p:spPr>
              <a:xfrm>
                <a:off x="4252755" y="2619972"/>
                <a:ext cx="409163" cy="409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82" name="组合 70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83" name="椭圆 71"/>
                <p:cNvSpPr/>
                <p:nvPr/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47000">
                      <a:schemeClr val="accent5"/>
                    </a:gs>
                    <a:gs pos="82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4" name="椭圆 72"/>
                <p:cNvSpPr/>
                <p:nvPr/>
              </p:nvSpPr>
              <p:spPr bwMode="auto">
                <a:xfrm rot="20122633">
                  <a:off x="3974016" y="2569456"/>
                  <a:ext cx="774700" cy="2667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5" name="椭圆 73"/>
                <p:cNvSpPr/>
                <p:nvPr/>
              </p:nvSpPr>
              <p:spPr bwMode="auto">
                <a:xfrm rot="912585">
                  <a:off x="3692475" y="1631589"/>
                  <a:ext cx="838059" cy="8380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6000">
                      <a:schemeClr val="bg1">
                        <a:alpha val="51000"/>
                      </a:schemeClr>
                    </a:gs>
                    <a:gs pos="3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80" name="TextBox 66"/>
            <p:cNvSpPr txBox="1"/>
            <p:nvPr/>
          </p:nvSpPr>
          <p:spPr>
            <a:xfrm>
              <a:off x="6007591" y="5272400"/>
              <a:ext cx="2235867" cy="40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5000"/>
                </a:lnSpc>
                <a:spcAft>
                  <a:spcPct val="15000"/>
                </a:spcAft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16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-A</a:t>
              </a:r>
              <a:r>
                <a:rPr lang="en-US" altLang="zh-CN" sz="20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19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/S3-S6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主要的控制和状态信号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" name="MH_Text_1"/>
          <p:cNvSpPr/>
          <p:nvPr>
            <p:custDataLst>
              <p:tags r:id="rId1"/>
            </p:custDataLst>
          </p:nvPr>
        </p:nvSpPr>
        <p:spPr bwMode="auto">
          <a:xfrm>
            <a:off x="0" y="1488215"/>
            <a:ext cx="3481388" cy="1152525"/>
          </a:xfrm>
          <a:custGeom>
            <a:avLst/>
            <a:gdLst>
              <a:gd name="T0" fmla="*/ 0 w 3032344"/>
              <a:gd name="T1" fmla="*/ 0 h 1104900"/>
              <a:gd name="T2" fmla="*/ 6048903 w 3032344"/>
              <a:gd name="T3" fmla="*/ 0 h 1104900"/>
              <a:gd name="T4" fmla="*/ 5498247 w 3032344"/>
              <a:gd name="T5" fmla="*/ 681347 h 1104900"/>
              <a:gd name="T6" fmla="*/ 6049777 w 3032344"/>
              <a:gd name="T7" fmla="*/ 1363776 h 1104900"/>
              <a:gd name="T8" fmla="*/ 0 w 3032344"/>
              <a:gd name="T9" fmla="*/ 1363776 h 1104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2344"/>
              <a:gd name="T16" fmla="*/ 0 h 1104900"/>
              <a:gd name="T17" fmla="*/ 3032344 w 3032344"/>
              <a:gd name="T18" fmla="*/ 1104900 h 1104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写信号</a:t>
            </a:r>
            <a:endParaRPr lang="da-DK" altLang="zh-CN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MH_SubTitle_1"/>
          <p:cNvSpPr/>
          <p:nvPr>
            <p:custDataLst>
              <p:tags r:id="rId2"/>
            </p:custDataLst>
          </p:nvPr>
        </p:nvSpPr>
        <p:spPr>
          <a:xfrm>
            <a:off x="3164670" y="1488498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WR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MH_Text_3"/>
          <p:cNvSpPr/>
          <p:nvPr>
            <p:custDataLst>
              <p:tags r:id="rId3"/>
            </p:custDataLst>
          </p:nvPr>
        </p:nvSpPr>
        <p:spPr bwMode="auto">
          <a:xfrm>
            <a:off x="0" y="2840765"/>
            <a:ext cx="3481388" cy="1150938"/>
          </a:xfrm>
          <a:custGeom>
            <a:avLst/>
            <a:gdLst>
              <a:gd name="T0" fmla="*/ 0 w 3032344"/>
              <a:gd name="T1" fmla="*/ 0 h 1104900"/>
              <a:gd name="T2" fmla="*/ 6048903 w 3032344"/>
              <a:gd name="T3" fmla="*/ 0 h 1104900"/>
              <a:gd name="T4" fmla="*/ 5498247 w 3032344"/>
              <a:gd name="T5" fmla="*/ 677601 h 1104900"/>
              <a:gd name="T6" fmla="*/ 6049777 w 3032344"/>
              <a:gd name="T7" fmla="*/ 1356280 h 1104900"/>
              <a:gd name="T8" fmla="*/ 0 w 3032344"/>
              <a:gd name="T9" fmla="*/ 1356280 h 1104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2344"/>
              <a:gd name="T16" fmla="*/ 0 h 1104900"/>
              <a:gd name="T17" fmla="*/ 3032344 w 3032344"/>
              <a:gd name="T18" fmla="*/ 1104900 h 1104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读信号</a:t>
            </a:r>
            <a:endParaRPr lang="da-DK" altLang="zh-CN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MH_SubTitle_3"/>
          <p:cNvSpPr/>
          <p:nvPr>
            <p:custDataLst>
              <p:tags r:id="rId4"/>
            </p:custDataLst>
          </p:nvPr>
        </p:nvSpPr>
        <p:spPr>
          <a:xfrm>
            <a:off x="3164670" y="2839686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RD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MH_Text_4"/>
          <p:cNvSpPr/>
          <p:nvPr>
            <p:custDataLst>
              <p:tags r:id="rId5"/>
            </p:custDataLst>
          </p:nvPr>
        </p:nvSpPr>
        <p:spPr>
          <a:xfrm flipH="1">
            <a:off x="5662613" y="2002520"/>
            <a:ext cx="3481387" cy="1152525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6"/>
          </a:solidFill>
        </p:spPr>
        <p:txBody>
          <a:bodyPr lIns="288000" rIns="144000" anchor="ctr">
            <a:normAutofit lnSpcReduction="1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数据收发器的传送方向控制，为“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向存储器或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传送，否则为反向； </a:t>
            </a:r>
            <a:endParaRPr lang="da-DK" altLang="zh-CN" sz="20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MH_SubTitle_4"/>
          <p:cNvSpPr/>
          <p:nvPr>
            <p:custDataLst>
              <p:tags r:id="rId6"/>
            </p:custDataLst>
          </p:nvPr>
        </p:nvSpPr>
        <p:spPr>
          <a:xfrm flipH="1">
            <a:off x="4637626" y="2002347"/>
            <a:ext cx="1341703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DT/R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MH_Text_5"/>
          <p:cNvSpPr/>
          <p:nvPr>
            <p:custDataLst>
              <p:tags r:id="rId7"/>
            </p:custDataLst>
          </p:nvPr>
        </p:nvSpPr>
        <p:spPr>
          <a:xfrm>
            <a:off x="0" y="4191728"/>
            <a:ext cx="3481388" cy="1150937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144000" rIns="28800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为“</a:t>
            </a: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0”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表示访问内存，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为“</a:t>
            </a: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表示访问接口；</a:t>
            </a:r>
          </a:p>
        </p:txBody>
      </p:sp>
      <p:sp>
        <p:nvSpPr>
          <p:cNvPr id="97" name="MH_SubTitle_5"/>
          <p:cNvSpPr/>
          <p:nvPr>
            <p:custDataLst>
              <p:tags r:id="rId8"/>
            </p:custDataLst>
          </p:nvPr>
        </p:nvSpPr>
        <p:spPr>
          <a:xfrm>
            <a:off x="3164670" y="4190874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IO/M</a:t>
            </a:r>
            <a:endParaRPr lang="zh-CN" altLang="en-US" sz="2400" b="1" dirty="0" err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MH_Text_2"/>
          <p:cNvSpPr/>
          <p:nvPr>
            <p:custDataLst>
              <p:tags r:id="rId9"/>
            </p:custDataLst>
          </p:nvPr>
        </p:nvSpPr>
        <p:spPr>
          <a:xfrm flipH="1">
            <a:off x="5662613" y="3442718"/>
            <a:ext cx="3481387" cy="1152525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lIns="288000" rIns="144000" anchor="ctr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地址锁存信号，当其为高时表示地址线上地址有效。一般用它将地址锁存到一个锁存器中；</a:t>
            </a:r>
          </a:p>
        </p:txBody>
      </p:sp>
      <p:sp>
        <p:nvSpPr>
          <p:cNvPr id="100" name="MH_SubTitle_2"/>
          <p:cNvSpPr/>
          <p:nvPr>
            <p:custDataLst>
              <p:tags r:id="rId10"/>
            </p:custDataLst>
          </p:nvPr>
        </p:nvSpPr>
        <p:spPr>
          <a:xfrm flipH="1">
            <a:off x="4637625" y="3442320"/>
            <a:ext cx="1341703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ALE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MH_Text_4"/>
          <p:cNvSpPr/>
          <p:nvPr>
            <p:custDataLst>
              <p:tags r:id="rId11"/>
            </p:custDataLst>
          </p:nvPr>
        </p:nvSpPr>
        <p:spPr>
          <a:xfrm flipH="1">
            <a:off x="5662613" y="4793681"/>
            <a:ext cx="3481387" cy="1152525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7030A0"/>
          </a:solidFill>
        </p:spPr>
        <p:txBody>
          <a:bodyPr lIns="288000" rIns="144000" anchor="ctr">
            <a:normAutofit fontScale="92500" lnSpcReduction="1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复位信号。当其为高时将完成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内部复位。复位后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内部寄存器见教材表</a:t>
            </a:r>
            <a:r>
              <a:rPr lang="en-US" altLang="zh-CN" sz="20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2-2.</a:t>
            </a:r>
          </a:p>
        </p:txBody>
      </p:sp>
      <p:sp>
        <p:nvSpPr>
          <p:cNvPr id="102" name="MH_SubTitle_4"/>
          <p:cNvSpPr/>
          <p:nvPr>
            <p:custDataLst>
              <p:tags r:id="rId12"/>
            </p:custDataLst>
          </p:nvPr>
        </p:nvSpPr>
        <p:spPr>
          <a:xfrm flipH="1">
            <a:off x="4637626" y="4793508"/>
            <a:ext cx="1341703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RESET</a:t>
            </a:r>
            <a:endParaRPr lang="zh-CN" altLang="en-US" sz="2400" b="1" dirty="0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MH_Text_5"/>
          <p:cNvSpPr/>
          <p:nvPr>
            <p:custDataLst>
              <p:tags r:id="rId13"/>
            </p:custDataLst>
          </p:nvPr>
        </p:nvSpPr>
        <p:spPr>
          <a:xfrm>
            <a:off x="-1" y="5557259"/>
            <a:ext cx="3481388" cy="1150937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accent4"/>
          </a:solidFill>
        </p:spPr>
        <p:txBody>
          <a:bodyPr lIns="288000" rIns="144000" anchor="ctr">
            <a:normAutofit fontScale="85000" lnSpcReduction="10000"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低电平有效时，数据总线上数据有效，允许进行读</a:t>
            </a: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写操作；</a:t>
            </a:r>
          </a:p>
        </p:txBody>
      </p:sp>
      <p:sp>
        <p:nvSpPr>
          <p:cNvPr id="104" name="MH_SubTitle_5"/>
          <p:cNvSpPr/>
          <p:nvPr>
            <p:custDataLst>
              <p:tags r:id="rId14"/>
            </p:custDataLst>
          </p:nvPr>
        </p:nvSpPr>
        <p:spPr>
          <a:xfrm>
            <a:off x="3164669" y="5556405"/>
            <a:ext cx="1342800" cy="1152864"/>
          </a:xfrm>
          <a:prstGeom prst="hexagon">
            <a:avLst/>
          </a:prstGeom>
          <a:solidFill>
            <a:srgbClr val="F3EFEF"/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DEN</a:t>
            </a:r>
            <a:endParaRPr lang="zh-CN" altLang="en-US" sz="2400" b="1" dirty="0" err="1">
              <a:solidFill>
                <a:srgbClr val="3333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主要的控制和状态信号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MH_Other_1"/>
          <p:cNvSpPr/>
          <p:nvPr>
            <p:custDataLst>
              <p:tags r:id="rId1"/>
            </p:custDataLst>
          </p:nvPr>
        </p:nvSpPr>
        <p:spPr bwMode="gray">
          <a:xfrm>
            <a:off x="3086100" y="3473450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Other_2"/>
          <p:cNvSpPr/>
          <p:nvPr>
            <p:custDataLst>
              <p:tags r:id="rId2"/>
            </p:custDataLst>
          </p:nvPr>
        </p:nvSpPr>
        <p:spPr bwMode="gray">
          <a:xfrm>
            <a:off x="4494213" y="3473450"/>
            <a:ext cx="269875" cy="796925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Other_3"/>
          <p:cNvSpPr/>
          <p:nvPr>
            <p:custDataLst>
              <p:tags r:id="rId3"/>
            </p:custDataLst>
          </p:nvPr>
        </p:nvSpPr>
        <p:spPr bwMode="gray">
          <a:xfrm flipH="1">
            <a:off x="4786313" y="3473450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41575" y="2259013"/>
            <a:ext cx="1116013" cy="1116012"/>
          </a:xfrm>
          <a:prstGeom prst="roundRect">
            <a:avLst>
              <a:gd name="adj" fmla="val 1176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latinLnBrk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WR=1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62413" y="2230438"/>
            <a:ext cx="1116012" cy="1116012"/>
          </a:xfrm>
          <a:prstGeom prst="roundRect">
            <a:avLst>
              <a:gd name="adj" fmla="val 1176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latinLnBrk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it-IT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RD=0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SubTitle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86425" y="2259013"/>
            <a:ext cx="1116013" cy="1116012"/>
          </a:xfrm>
          <a:prstGeom prst="roundRect">
            <a:avLst>
              <a:gd name="adj" fmla="val 11764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IO/M=0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MH_Title_1"/>
          <p:cNvSpPr/>
          <p:nvPr>
            <p:custDataLst>
              <p:tags r:id="rId7"/>
            </p:custDataLst>
          </p:nvPr>
        </p:nvSpPr>
        <p:spPr>
          <a:xfrm>
            <a:off x="2048603" y="4388869"/>
            <a:ext cx="5161093" cy="91757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当前正在进行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读存储器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15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 READY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MH_Other_1"/>
          <p:cNvSpPr/>
          <p:nvPr>
            <p:custDataLst>
              <p:tags r:id="rId1"/>
            </p:custDataLst>
          </p:nvPr>
        </p:nvSpPr>
        <p:spPr>
          <a:xfrm>
            <a:off x="1061608" y="1673132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MH_Other_2"/>
          <p:cNvSpPr/>
          <p:nvPr>
            <p:custDataLst>
              <p:tags r:id="rId2"/>
            </p:custDataLst>
          </p:nvPr>
        </p:nvSpPr>
        <p:spPr>
          <a:xfrm>
            <a:off x="1664858" y="1873157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Other_3"/>
          <p:cNvSpPr/>
          <p:nvPr>
            <p:custDataLst>
              <p:tags r:id="rId3"/>
            </p:custDataLst>
          </p:nvPr>
        </p:nvSpPr>
        <p:spPr>
          <a:xfrm>
            <a:off x="1812496" y="1873157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MH_Other_4"/>
          <p:cNvSpPr/>
          <p:nvPr>
            <p:custDataLst>
              <p:tags r:id="rId4"/>
            </p:custDataLst>
          </p:nvPr>
        </p:nvSpPr>
        <p:spPr>
          <a:xfrm>
            <a:off x="1961721" y="1873157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MH_Other_5"/>
          <p:cNvSpPr/>
          <p:nvPr>
            <p:custDataLst>
              <p:tags r:id="rId5"/>
            </p:custDataLst>
          </p:nvPr>
        </p:nvSpPr>
        <p:spPr>
          <a:xfrm>
            <a:off x="210935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_6"/>
          <p:cNvSpPr/>
          <p:nvPr>
            <p:custDataLst>
              <p:tags r:id="rId6"/>
            </p:custDataLst>
          </p:nvPr>
        </p:nvSpPr>
        <p:spPr>
          <a:xfrm>
            <a:off x="225699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Other_7"/>
          <p:cNvSpPr/>
          <p:nvPr>
            <p:custDataLst>
              <p:tags r:id="rId7"/>
            </p:custDataLst>
          </p:nvPr>
        </p:nvSpPr>
        <p:spPr>
          <a:xfrm>
            <a:off x="2404633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8"/>
          <p:cNvSpPr/>
          <p:nvPr>
            <p:custDataLst>
              <p:tags r:id="rId8"/>
            </p:custDataLst>
          </p:nvPr>
        </p:nvSpPr>
        <p:spPr>
          <a:xfrm>
            <a:off x="255385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MH_Other_9"/>
          <p:cNvSpPr/>
          <p:nvPr>
            <p:custDataLst>
              <p:tags r:id="rId9"/>
            </p:custDataLst>
          </p:nvPr>
        </p:nvSpPr>
        <p:spPr>
          <a:xfrm>
            <a:off x="270149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MH_Other_10"/>
          <p:cNvSpPr/>
          <p:nvPr>
            <p:custDataLst>
              <p:tags r:id="rId10"/>
            </p:custDataLst>
          </p:nvPr>
        </p:nvSpPr>
        <p:spPr>
          <a:xfrm>
            <a:off x="2849133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MH_Other_11"/>
          <p:cNvSpPr/>
          <p:nvPr>
            <p:custDataLst>
              <p:tags r:id="rId11"/>
            </p:custDataLst>
          </p:nvPr>
        </p:nvSpPr>
        <p:spPr>
          <a:xfrm>
            <a:off x="2996771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MH_Other_12"/>
          <p:cNvSpPr/>
          <p:nvPr>
            <p:custDataLst>
              <p:tags r:id="rId12"/>
            </p:custDataLst>
          </p:nvPr>
        </p:nvSpPr>
        <p:spPr>
          <a:xfrm>
            <a:off x="314599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MH_Other_13"/>
          <p:cNvSpPr/>
          <p:nvPr>
            <p:custDataLst>
              <p:tags r:id="rId13"/>
            </p:custDataLst>
          </p:nvPr>
        </p:nvSpPr>
        <p:spPr>
          <a:xfrm>
            <a:off x="3293633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MH_SubTitle_1"/>
          <p:cNvSpPr txBox="1"/>
          <p:nvPr>
            <p:custDataLst>
              <p:tags r:id="rId14"/>
            </p:custDataLst>
          </p:nvPr>
        </p:nvSpPr>
        <p:spPr bwMode="auto">
          <a:xfrm>
            <a:off x="1056846" y="2160494"/>
            <a:ext cx="2668587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外部同步控制输入信号，高电平有效</a:t>
            </a:r>
          </a:p>
        </p:txBody>
      </p:sp>
      <p:sp>
        <p:nvSpPr>
          <p:cNvPr id="36" name="MH_Other_14"/>
          <p:cNvSpPr/>
          <p:nvPr>
            <p:custDataLst>
              <p:tags r:id="rId15"/>
            </p:custDataLst>
          </p:nvPr>
        </p:nvSpPr>
        <p:spPr>
          <a:xfrm>
            <a:off x="5557408" y="1873157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Other_15"/>
          <p:cNvSpPr/>
          <p:nvPr>
            <p:custDataLst>
              <p:tags r:id="rId16"/>
            </p:custDataLst>
          </p:nvPr>
        </p:nvSpPr>
        <p:spPr>
          <a:xfrm>
            <a:off x="5706633" y="1873157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MH_Other_16"/>
          <p:cNvSpPr/>
          <p:nvPr>
            <p:custDataLst>
              <p:tags r:id="rId17"/>
            </p:custDataLst>
          </p:nvPr>
        </p:nvSpPr>
        <p:spPr>
          <a:xfrm>
            <a:off x="5854271" y="1873157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MH_Other_17"/>
          <p:cNvSpPr/>
          <p:nvPr>
            <p:custDataLst>
              <p:tags r:id="rId18"/>
            </p:custDataLst>
          </p:nvPr>
        </p:nvSpPr>
        <p:spPr>
          <a:xfrm>
            <a:off x="600190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MH_Other_18"/>
          <p:cNvSpPr/>
          <p:nvPr>
            <p:custDataLst>
              <p:tags r:id="rId19"/>
            </p:custDataLst>
          </p:nvPr>
        </p:nvSpPr>
        <p:spPr>
          <a:xfrm>
            <a:off x="6149546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MH_Other_19"/>
          <p:cNvSpPr/>
          <p:nvPr>
            <p:custDataLst>
              <p:tags r:id="rId20"/>
            </p:custDataLst>
          </p:nvPr>
        </p:nvSpPr>
        <p:spPr>
          <a:xfrm>
            <a:off x="6298771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MH_Other_20"/>
          <p:cNvSpPr/>
          <p:nvPr>
            <p:custDataLst>
              <p:tags r:id="rId21"/>
            </p:custDataLst>
          </p:nvPr>
        </p:nvSpPr>
        <p:spPr>
          <a:xfrm>
            <a:off x="644640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MH_Other_21"/>
          <p:cNvSpPr/>
          <p:nvPr>
            <p:custDataLst>
              <p:tags r:id="rId22"/>
            </p:custDataLst>
          </p:nvPr>
        </p:nvSpPr>
        <p:spPr>
          <a:xfrm>
            <a:off x="659404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MH_Other_22"/>
          <p:cNvSpPr/>
          <p:nvPr>
            <p:custDataLst>
              <p:tags r:id="rId23"/>
            </p:custDataLst>
          </p:nvPr>
        </p:nvSpPr>
        <p:spPr>
          <a:xfrm>
            <a:off x="6741683" y="1873157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MH_Other_23"/>
          <p:cNvSpPr/>
          <p:nvPr>
            <p:custDataLst>
              <p:tags r:id="rId24"/>
            </p:custDataLst>
          </p:nvPr>
        </p:nvSpPr>
        <p:spPr>
          <a:xfrm>
            <a:off x="6890908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MH_Other_24"/>
          <p:cNvSpPr/>
          <p:nvPr>
            <p:custDataLst>
              <p:tags r:id="rId25"/>
            </p:custDataLst>
          </p:nvPr>
        </p:nvSpPr>
        <p:spPr>
          <a:xfrm>
            <a:off x="7038546" y="1873157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MH_Other_25"/>
          <p:cNvSpPr/>
          <p:nvPr>
            <p:custDataLst>
              <p:tags r:id="rId26"/>
            </p:custDataLst>
          </p:nvPr>
        </p:nvSpPr>
        <p:spPr>
          <a:xfrm>
            <a:off x="7186183" y="1873157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MH_SubTitle_2"/>
          <p:cNvSpPr txBox="1"/>
          <p:nvPr>
            <p:custDataLst>
              <p:tags r:id="rId27"/>
            </p:custDataLst>
          </p:nvPr>
        </p:nvSpPr>
        <p:spPr bwMode="auto">
          <a:xfrm>
            <a:off x="4949396" y="2160494"/>
            <a:ext cx="3559903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与内存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外设之间在一个总线周期内的时钟配合信号</a:t>
            </a:r>
          </a:p>
        </p:txBody>
      </p:sp>
      <p:sp>
        <p:nvSpPr>
          <p:cNvPr id="55" name="MH_Other_26"/>
          <p:cNvSpPr/>
          <p:nvPr>
            <p:custDataLst>
              <p:tags r:id="rId28"/>
            </p:custDataLst>
          </p:nvPr>
        </p:nvSpPr>
        <p:spPr bwMode="auto">
          <a:xfrm>
            <a:off x="5033533" y="1760444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102472" y="4571907"/>
            <a:ext cx="1524000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4074272" y="4571907"/>
            <a:ext cx="1757536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2626472" y="4800507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083672" y="4343307"/>
            <a:ext cx="495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RD</a:t>
            </a:r>
          </a:p>
        </p:txBody>
      </p:sp>
      <p:sp>
        <p:nvSpPr>
          <p:cNvPr id="69" name="AutoShape 8"/>
          <p:cNvSpPr/>
          <p:nvPr/>
        </p:nvSpPr>
        <p:spPr bwMode="auto">
          <a:xfrm>
            <a:off x="4379072" y="3505107"/>
            <a:ext cx="3435350" cy="785813"/>
          </a:xfrm>
          <a:prstGeom prst="borderCallout2">
            <a:avLst>
              <a:gd name="adj1" fmla="val 14546"/>
              <a:gd name="adj2" fmla="val -2565"/>
              <a:gd name="adj3" fmla="val 14546"/>
              <a:gd name="adj4" fmla="val -7000"/>
              <a:gd name="adj5" fmla="val 112120"/>
              <a:gd name="adj6" fmla="val -2868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喂，我要读数据了，你准备好了吗？</a:t>
            </a:r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 flipH="1">
            <a:off x="2626472" y="5257707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AutoShape 11"/>
          <p:cNvSpPr/>
          <p:nvPr/>
        </p:nvSpPr>
        <p:spPr bwMode="auto">
          <a:xfrm>
            <a:off x="4302872" y="6019707"/>
            <a:ext cx="4016375" cy="533400"/>
          </a:xfrm>
          <a:prstGeom prst="borderCallout2">
            <a:avLst>
              <a:gd name="adj1" fmla="val 21431"/>
              <a:gd name="adj2" fmla="val -2500"/>
              <a:gd name="adj3" fmla="val 21431"/>
              <a:gd name="adj4" fmla="val -12917"/>
              <a:gd name="adj5" fmla="val -71431"/>
              <a:gd name="adj6" fmla="val -237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等等我，我还有点问题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2778872" y="5257707"/>
            <a:ext cx="1273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rgbClr val="FFFF00"/>
              </a:buClr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buClr>
                <a:srgbClr val="FFFF00"/>
              </a:buClr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buClr>
                <a:srgbClr val="FFFF00"/>
              </a:buClr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buClr>
                <a:srgbClr val="FFFF00"/>
              </a:buClr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Ready=0</a:t>
            </a: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3167512" y="4405145"/>
            <a:ext cx="432048" cy="0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中断请求和响应信号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1"/>
            </p:custDataLst>
          </p:nvPr>
        </p:nvSpPr>
        <p:spPr>
          <a:xfrm>
            <a:off x="1031875" y="2143125"/>
            <a:ext cx="1535113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INTR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1"/>
          <p:cNvSpPr/>
          <p:nvPr>
            <p:custDataLst>
              <p:tags r:id="rId2"/>
            </p:custDataLst>
          </p:nvPr>
        </p:nvSpPr>
        <p:spPr>
          <a:xfrm>
            <a:off x="666750" y="3249613"/>
            <a:ext cx="2265363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666750" y="3906838"/>
            <a:ext cx="2265363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可屏蔽中断请求输入端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3803650" y="2143125"/>
            <a:ext cx="1536700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NMI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3438525" y="3249613"/>
            <a:ext cx="2266950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MH_Text_2"/>
          <p:cNvSpPr/>
          <p:nvPr>
            <p:custDataLst>
              <p:tags r:id="rId6"/>
            </p:custDataLst>
          </p:nvPr>
        </p:nvSpPr>
        <p:spPr>
          <a:xfrm>
            <a:off x="3438525" y="3906838"/>
            <a:ext cx="2266950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非屏蔽中断请求输入端</a:t>
            </a:r>
          </a:p>
        </p:txBody>
      </p:sp>
      <p:sp>
        <p:nvSpPr>
          <p:cNvPr id="16" name="MH_SubTitle_3"/>
          <p:cNvSpPr/>
          <p:nvPr>
            <p:custDataLst>
              <p:tags r:id="rId7"/>
            </p:custDataLst>
          </p:nvPr>
        </p:nvSpPr>
        <p:spPr>
          <a:xfrm>
            <a:off x="6577013" y="2143125"/>
            <a:ext cx="1535112" cy="1535113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3"/>
          <p:cNvSpPr/>
          <p:nvPr>
            <p:custDataLst>
              <p:tags r:id="rId8"/>
            </p:custDataLst>
          </p:nvPr>
        </p:nvSpPr>
        <p:spPr>
          <a:xfrm>
            <a:off x="6211888" y="3249613"/>
            <a:ext cx="2265362" cy="401637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18" name="MH_Text_3"/>
          <p:cNvSpPr/>
          <p:nvPr>
            <p:custDataLst>
              <p:tags r:id="rId9"/>
            </p:custDataLst>
          </p:nvPr>
        </p:nvSpPr>
        <p:spPr>
          <a:xfrm>
            <a:off x="6211888" y="3906838"/>
            <a:ext cx="2265362" cy="2246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中断响应输出端</a:t>
            </a: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7065979" y="2646382"/>
            <a:ext cx="539675" cy="1075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主要引线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总线保持信号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1430338" y="2430463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1295400" y="2290763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54275" y="2058988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da-DK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Text_1"/>
          <p:cNvSpPr txBox="1"/>
          <p:nvPr>
            <p:custDataLst>
              <p:tags r:id="rId4"/>
            </p:custDataLst>
          </p:nvPr>
        </p:nvSpPr>
        <p:spPr>
          <a:xfrm>
            <a:off x="2454275" y="2590800"/>
            <a:ext cx="539432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总线保持请求信号输入端。当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以外的其他设备要求占用总线时，通过该引脚向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发出请求。</a:t>
            </a:r>
          </a:p>
        </p:txBody>
      </p:sp>
      <p:sp>
        <p:nvSpPr>
          <p:cNvPr id="24" name="MH_Other_3"/>
          <p:cNvSpPr/>
          <p:nvPr>
            <p:custDataLst>
              <p:tags r:id="rId5"/>
            </p:custDataLst>
          </p:nvPr>
        </p:nvSpPr>
        <p:spPr>
          <a:xfrm>
            <a:off x="1430338" y="4402138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4"/>
          <p:cNvSpPr/>
          <p:nvPr>
            <p:custDataLst>
              <p:tags r:id="rId6"/>
            </p:custDataLst>
          </p:nvPr>
        </p:nvSpPr>
        <p:spPr>
          <a:xfrm>
            <a:off x="1295400" y="426243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54275" y="4032250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da-DK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HLDA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MH_Text_2"/>
          <p:cNvSpPr txBox="1"/>
          <p:nvPr>
            <p:custDataLst>
              <p:tags r:id="rId8"/>
            </p:custDataLst>
          </p:nvPr>
        </p:nvSpPr>
        <p:spPr>
          <a:xfrm>
            <a:off x="2454275" y="4562475"/>
            <a:ext cx="510857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总线保持响应信号输出端。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HOLD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信号的响应信号。</a:t>
            </a:r>
          </a:p>
        </p:txBody>
      </p:sp>
      <p:sp>
        <p:nvSpPr>
          <p:cNvPr id="28" name="MH_Other_5"/>
          <p:cNvSpPr/>
          <p:nvPr>
            <p:custDataLst>
              <p:tags r:id="rId9"/>
            </p:custDataLst>
          </p:nvPr>
        </p:nvSpPr>
        <p:spPr bwMode="auto">
          <a:xfrm>
            <a:off x="1577975" y="2600325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95438" y="4570413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的引线及功能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引线的差异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 rot="21439215">
            <a:off x="1793389" y="3815090"/>
            <a:ext cx="1489487" cy="1784390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1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19" name="MH_Other_2"/>
          <p:cNvCxnSpPr>
            <a:stCxn id="18" idx="3"/>
          </p:cNvCxnSpPr>
          <p:nvPr>
            <p:custDataLst>
              <p:tags r:id="rId2"/>
            </p:custDataLst>
          </p:nvPr>
        </p:nvCxnSpPr>
        <p:spPr>
          <a:xfrm flipV="1">
            <a:off x="3282876" y="4660448"/>
            <a:ext cx="1298231" cy="6854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H_Other_3"/>
          <p:cNvSpPr/>
          <p:nvPr>
            <p:custDataLst>
              <p:tags r:id="rId3"/>
            </p:custDataLst>
          </p:nvPr>
        </p:nvSpPr>
        <p:spPr>
          <a:xfrm rot="183635">
            <a:off x="1420533" y="2000997"/>
            <a:ext cx="1491420" cy="1784390"/>
          </a:xfrm>
          <a:prstGeom prst="roundRect">
            <a:avLst>
              <a:gd name="adj" fmla="val 18567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2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31" name="MH_Other_4"/>
          <p:cNvCxnSpPr/>
          <p:nvPr>
            <p:custDataLst>
              <p:tags r:id="rId4"/>
            </p:custDataLst>
          </p:nvPr>
        </p:nvCxnSpPr>
        <p:spPr>
          <a:xfrm>
            <a:off x="2925477" y="2759534"/>
            <a:ext cx="162858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5"/>
          <p:cNvSpPr/>
          <p:nvPr>
            <p:custDataLst>
              <p:tags r:id="rId5"/>
            </p:custDataLst>
          </p:nvPr>
        </p:nvSpPr>
        <p:spPr>
          <a:xfrm>
            <a:off x="441065" y="2796090"/>
            <a:ext cx="1174590" cy="2858223"/>
          </a:xfrm>
          <a:custGeom>
            <a:avLst/>
            <a:gdLst>
              <a:gd name="connsiteX0" fmla="*/ 217182 w 965707"/>
              <a:gd name="connsiteY0" fmla="*/ 0 h 1986527"/>
              <a:gd name="connsiteX1" fmla="*/ 432892 w 965707"/>
              <a:gd name="connsiteY1" fmla="*/ 215710 h 1986527"/>
              <a:gd name="connsiteX2" fmla="*/ 428510 w 965707"/>
              <a:gd name="connsiteY2" fmla="*/ 259183 h 1986527"/>
              <a:gd name="connsiteX3" fmla="*/ 426677 w 965707"/>
              <a:gd name="connsiteY3" fmla="*/ 265085 h 1986527"/>
              <a:gd name="connsiteX4" fmla="*/ 691433 w 965707"/>
              <a:gd name="connsiteY4" fmla="*/ 70895 h 1986527"/>
              <a:gd name="connsiteX5" fmla="*/ 727149 w 965707"/>
              <a:gd name="connsiteY5" fmla="*/ 76387 h 1986527"/>
              <a:gd name="connsiteX6" fmla="*/ 787596 w 965707"/>
              <a:gd name="connsiteY6" fmla="*/ 158799 h 1986527"/>
              <a:gd name="connsiteX7" fmla="*/ 782104 w 965707"/>
              <a:gd name="connsiteY7" fmla="*/ 194515 h 1986527"/>
              <a:gd name="connsiteX8" fmla="*/ 453481 w 965707"/>
              <a:gd name="connsiteY8" fmla="*/ 435549 h 1986527"/>
              <a:gd name="connsiteX9" fmla="*/ 874061 w 965707"/>
              <a:gd name="connsiteY9" fmla="*/ 181449 h 1986527"/>
              <a:gd name="connsiteX10" fmla="*/ 909154 w 965707"/>
              <a:gd name="connsiteY10" fmla="*/ 190109 h 1986527"/>
              <a:gd name="connsiteX11" fmla="*/ 962021 w 965707"/>
              <a:gd name="connsiteY11" fmla="*/ 277611 h 1986527"/>
              <a:gd name="connsiteX12" fmla="*/ 953361 w 965707"/>
              <a:gd name="connsiteY12" fmla="*/ 312705 h 1986527"/>
              <a:gd name="connsiteX13" fmla="*/ 384793 w 965707"/>
              <a:gd name="connsiteY13" fmla="*/ 656215 h 1986527"/>
              <a:gd name="connsiteX14" fmla="*/ 384793 w 965707"/>
              <a:gd name="connsiteY14" fmla="*/ 1131649 h 1986527"/>
              <a:gd name="connsiteX15" fmla="*/ 381842 w 965707"/>
              <a:gd name="connsiteY15" fmla="*/ 1146266 h 1986527"/>
              <a:gd name="connsiteX16" fmla="*/ 387708 w 965707"/>
              <a:gd name="connsiteY16" fmla="*/ 1152370 h 1986527"/>
              <a:gd name="connsiteX17" fmla="*/ 442440 w 965707"/>
              <a:gd name="connsiteY17" fmla="*/ 1292303 h 1986527"/>
              <a:gd name="connsiteX18" fmla="*/ 445419 w 965707"/>
              <a:gd name="connsiteY18" fmla="*/ 1293537 h 1986527"/>
              <a:gd name="connsiteX19" fmla="*/ 453847 w 965707"/>
              <a:gd name="connsiteY19" fmla="*/ 1313884 h 1986527"/>
              <a:gd name="connsiteX20" fmla="*/ 453847 w 965707"/>
              <a:gd name="connsiteY20" fmla="*/ 1951177 h 1986527"/>
              <a:gd name="connsiteX21" fmla="*/ 425072 w 965707"/>
              <a:gd name="connsiteY21" fmla="*/ 1979952 h 1986527"/>
              <a:gd name="connsiteX22" fmla="*/ 309975 w 965707"/>
              <a:gd name="connsiteY22" fmla="*/ 1979952 h 1986527"/>
              <a:gd name="connsiteX23" fmla="*/ 281200 w 965707"/>
              <a:gd name="connsiteY23" fmla="*/ 1951177 h 1986527"/>
              <a:gd name="connsiteX24" fmla="*/ 281200 w 965707"/>
              <a:gd name="connsiteY24" fmla="*/ 1342234 h 1986527"/>
              <a:gd name="connsiteX25" fmla="*/ 230924 w 965707"/>
              <a:gd name="connsiteY25" fmla="*/ 1213693 h 1986527"/>
              <a:gd name="connsiteX26" fmla="*/ 227782 w 965707"/>
              <a:gd name="connsiteY26" fmla="*/ 1195782 h 1986527"/>
              <a:gd name="connsiteX27" fmla="*/ 172672 w 965707"/>
              <a:gd name="connsiteY27" fmla="*/ 1195782 h 1986527"/>
              <a:gd name="connsiteX28" fmla="*/ 172672 w 965707"/>
              <a:gd name="connsiteY28" fmla="*/ 1958468 h 1986527"/>
              <a:gd name="connsiteX29" fmla="*/ 144613 w 965707"/>
              <a:gd name="connsiteY29" fmla="*/ 1986527 h 1986527"/>
              <a:gd name="connsiteX30" fmla="*/ 32381 w 965707"/>
              <a:gd name="connsiteY30" fmla="*/ 1986527 h 1986527"/>
              <a:gd name="connsiteX31" fmla="*/ 4322 w 965707"/>
              <a:gd name="connsiteY31" fmla="*/ 1958468 h 1986527"/>
              <a:gd name="connsiteX32" fmla="*/ 4322 w 965707"/>
              <a:gd name="connsiteY32" fmla="*/ 1169537 h 1986527"/>
              <a:gd name="connsiteX33" fmla="*/ 7911 w 965707"/>
              <a:gd name="connsiteY33" fmla="*/ 1160872 h 1986527"/>
              <a:gd name="connsiteX34" fmla="*/ 5040 w 965707"/>
              <a:gd name="connsiteY34" fmla="*/ 1156613 h 1986527"/>
              <a:gd name="connsiteX35" fmla="*/ 0 w 965707"/>
              <a:gd name="connsiteY35" fmla="*/ 1131649 h 1986527"/>
              <a:gd name="connsiteX36" fmla="*/ 0 w 965707"/>
              <a:gd name="connsiteY36" fmla="*/ 514378 h 1986527"/>
              <a:gd name="connsiteX37" fmla="*/ 64133 w 965707"/>
              <a:gd name="connsiteY37" fmla="*/ 450245 h 1986527"/>
              <a:gd name="connsiteX38" fmla="*/ 174233 w 965707"/>
              <a:gd name="connsiteY38" fmla="*/ 450245 h 1986527"/>
              <a:gd name="connsiteX39" fmla="*/ 203629 w 965707"/>
              <a:gd name="connsiteY39" fmla="*/ 428684 h 1986527"/>
              <a:gd name="connsiteX40" fmla="*/ 133218 w 965707"/>
              <a:gd name="connsiteY40" fmla="*/ 414469 h 1986527"/>
              <a:gd name="connsiteX41" fmla="*/ 1472 w 965707"/>
              <a:gd name="connsiteY41" fmla="*/ 215710 h 1986527"/>
              <a:gd name="connsiteX42" fmla="*/ 217182 w 965707"/>
              <a:gd name="connsiteY42" fmla="*/ 0 h 19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5707" h="1986527">
                <a:moveTo>
                  <a:pt x="217182" y="0"/>
                </a:moveTo>
                <a:cubicBezTo>
                  <a:pt x="336315" y="0"/>
                  <a:pt x="432892" y="96577"/>
                  <a:pt x="432892" y="215710"/>
                </a:cubicBezTo>
                <a:cubicBezTo>
                  <a:pt x="432892" y="230602"/>
                  <a:pt x="431383" y="245141"/>
                  <a:pt x="428510" y="259183"/>
                </a:cubicBezTo>
                <a:lnTo>
                  <a:pt x="426677" y="265085"/>
                </a:lnTo>
                <a:lnTo>
                  <a:pt x="691433" y="70895"/>
                </a:lnTo>
                <a:cubicBezTo>
                  <a:pt x="702812" y="62549"/>
                  <a:pt x="718803" y="65008"/>
                  <a:pt x="727149" y="76387"/>
                </a:cubicBezTo>
                <a:lnTo>
                  <a:pt x="787596" y="158799"/>
                </a:lnTo>
                <a:cubicBezTo>
                  <a:pt x="795942" y="170178"/>
                  <a:pt x="793483" y="186169"/>
                  <a:pt x="782104" y="194515"/>
                </a:cubicBezTo>
                <a:lnTo>
                  <a:pt x="453481" y="435549"/>
                </a:lnTo>
                <a:lnTo>
                  <a:pt x="874061" y="181449"/>
                </a:lnTo>
                <a:cubicBezTo>
                  <a:pt x="886143" y="174150"/>
                  <a:pt x="901855" y="178027"/>
                  <a:pt x="909154" y="190109"/>
                </a:cubicBezTo>
                <a:lnTo>
                  <a:pt x="962021" y="277611"/>
                </a:lnTo>
                <a:cubicBezTo>
                  <a:pt x="969320" y="289694"/>
                  <a:pt x="965443" y="305405"/>
                  <a:pt x="953361" y="312705"/>
                </a:cubicBezTo>
                <a:lnTo>
                  <a:pt x="384793" y="656215"/>
                </a:lnTo>
                <a:lnTo>
                  <a:pt x="384793" y="1131649"/>
                </a:lnTo>
                <a:lnTo>
                  <a:pt x="381842" y="1146266"/>
                </a:lnTo>
                <a:lnTo>
                  <a:pt x="387708" y="1152370"/>
                </a:lnTo>
                <a:lnTo>
                  <a:pt x="442440" y="1292303"/>
                </a:lnTo>
                <a:lnTo>
                  <a:pt x="445419" y="1293537"/>
                </a:lnTo>
                <a:cubicBezTo>
                  <a:pt x="450626" y="1298744"/>
                  <a:pt x="453847" y="1305938"/>
                  <a:pt x="453847" y="1313884"/>
                </a:cubicBezTo>
                <a:lnTo>
                  <a:pt x="453847" y="1951177"/>
                </a:lnTo>
                <a:cubicBezTo>
                  <a:pt x="453847" y="1967069"/>
                  <a:pt x="440964" y="1979952"/>
                  <a:pt x="425072" y="1979952"/>
                </a:cubicBezTo>
                <a:lnTo>
                  <a:pt x="309975" y="1979952"/>
                </a:lnTo>
                <a:cubicBezTo>
                  <a:pt x="294083" y="1979952"/>
                  <a:pt x="281200" y="1967069"/>
                  <a:pt x="281200" y="1951177"/>
                </a:cubicBezTo>
                <a:lnTo>
                  <a:pt x="281200" y="1342234"/>
                </a:lnTo>
                <a:lnTo>
                  <a:pt x="230924" y="1213693"/>
                </a:lnTo>
                <a:lnTo>
                  <a:pt x="227782" y="1195782"/>
                </a:lnTo>
                <a:lnTo>
                  <a:pt x="172672" y="1195782"/>
                </a:lnTo>
                <a:lnTo>
                  <a:pt x="172672" y="1958468"/>
                </a:lnTo>
                <a:cubicBezTo>
                  <a:pt x="172672" y="1973965"/>
                  <a:pt x="160110" y="1986527"/>
                  <a:pt x="144613" y="1986527"/>
                </a:cubicBezTo>
                <a:lnTo>
                  <a:pt x="32381" y="1986527"/>
                </a:lnTo>
                <a:cubicBezTo>
                  <a:pt x="16884" y="1986527"/>
                  <a:pt x="4322" y="1973965"/>
                  <a:pt x="4322" y="1958468"/>
                </a:cubicBezTo>
                <a:lnTo>
                  <a:pt x="4322" y="1169537"/>
                </a:lnTo>
                <a:lnTo>
                  <a:pt x="7911" y="1160872"/>
                </a:lnTo>
                <a:lnTo>
                  <a:pt x="5040" y="1156613"/>
                </a:lnTo>
                <a:cubicBezTo>
                  <a:pt x="1795" y="1148940"/>
                  <a:pt x="0" y="1140504"/>
                  <a:pt x="0" y="1131649"/>
                </a:cubicBezTo>
                <a:lnTo>
                  <a:pt x="0" y="514378"/>
                </a:lnTo>
                <a:cubicBezTo>
                  <a:pt x="0" y="478958"/>
                  <a:pt x="28713" y="450245"/>
                  <a:pt x="64133" y="450245"/>
                </a:cubicBezTo>
                <a:lnTo>
                  <a:pt x="174233" y="450245"/>
                </a:lnTo>
                <a:lnTo>
                  <a:pt x="203629" y="428684"/>
                </a:lnTo>
                <a:lnTo>
                  <a:pt x="133218" y="414469"/>
                </a:lnTo>
                <a:cubicBezTo>
                  <a:pt x="55797" y="381722"/>
                  <a:pt x="1472" y="305060"/>
                  <a:pt x="1472" y="215710"/>
                </a:cubicBezTo>
                <a:cubicBezTo>
                  <a:pt x="1472" y="96577"/>
                  <a:pt x="98049" y="0"/>
                  <a:pt x="217182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MH_Text_2"/>
          <p:cNvSpPr txBox="1"/>
          <p:nvPr>
            <p:custDataLst>
              <p:tags r:id="rId6"/>
            </p:custDataLst>
          </p:nvPr>
        </p:nvSpPr>
        <p:spPr>
          <a:xfrm>
            <a:off x="4741454" y="3040558"/>
            <a:ext cx="4225046" cy="1263468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的外部总线宽度是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的外部总线宽度是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</a:p>
        </p:txBody>
      </p:sp>
      <p:sp>
        <p:nvSpPr>
          <p:cNvPr id="34" name="MH_Text_1"/>
          <p:cNvSpPr txBox="1"/>
          <p:nvPr>
            <p:custDataLst>
              <p:tags r:id="rId7"/>
            </p:custDataLst>
          </p:nvPr>
        </p:nvSpPr>
        <p:spPr>
          <a:xfrm>
            <a:off x="4741454" y="5102836"/>
            <a:ext cx="4225045" cy="126118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8088——IO/M=0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表示访问内存；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8086——IO/M=1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表示访问内存。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MH_SubTitle_2"/>
          <p:cNvSpPr txBox="1"/>
          <p:nvPr>
            <p:custDataLst>
              <p:tags r:id="rId8"/>
            </p:custDataLst>
          </p:nvPr>
        </p:nvSpPr>
        <p:spPr>
          <a:xfrm>
            <a:off x="4741454" y="2421391"/>
            <a:ext cx="3900487" cy="65343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数据总线宽度不同</a:t>
            </a:r>
          </a:p>
        </p:txBody>
      </p:sp>
      <p:sp>
        <p:nvSpPr>
          <p:cNvPr id="36" name="MH_SubTitle_1"/>
          <p:cNvSpPr txBox="1"/>
          <p:nvPr>
            <p:custDataLst>
              <p:tags r:id="rId9"/>
            </p:custDataLst>
          </p:nvPr>
        </p:nvSpPr>
        <p:spPr>
          <a:xfrm>
            <a:off x="4741454" y="4320019"/>
            <a:ext cx="3900487" cy="655724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访问存储器和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控制的信号含义不同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的内部结构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组成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MH_Other_1"/>
          <p:cNvSpPr/>
          <p:nvPr>
            <p:custDataLst>
              <p:tags r:id="rId1"/>
            </p:custDataLst>
          </p:nvPr>
        </p:nvSpPr>
        <p:spPr>
          <a:xfrm>
            <a:off x="5176001" y="3534632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2"/>
          <p:cNvSpPr/>
          <p:nvPr>
            <p:custDataLst>
              <p:tags r:id="rId2"/>
            </p:custDataLst>
          </p:nvPr>
        </p:nvSpPr>
        <p:spPr>
          <a:xfrm rot="10800000">
            <a:off x="1773988" y="3083782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3"/>
          <p:cNvSpPr/>
          <p:nvPr>
            <p:custDataLst>
              <p:tags r:id="rId3"/>
            </p:custDataLst>
          </p:nvPr>
        </p:nvSpPr>
        <p:spPr>
          <a:xfrm>
            <a:off x="6572484" y="2721832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4"/>
          <p:cNvSpPr/>
          <p:nvPr>
            <p:custDataLst>
              <p:tags r:id="rId4"/>
            </p:custDataLst>
          </p:nvPr>
        </p:nvSpPr>
        <p:spPr>
          <a:xfrm>
            <a:off x="516688" y="3483832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678613" y="3642582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执行单元（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6" name="MH_SubTitle_2"/>
          <p:cNvSpPr/>
          <p:nvPr>
            <p:custDataLst>
              <p:tags r:id="rId6"/>
            </p:custDataLst>
          </p:nvPr>
        </p:nvSpPr>
        <p:spPr>
          <a:xfrm>
            <a:off x="6756911" y="2995413"/>
            <a:ext cx="1989137" cy="97683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总线接口单元（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BIU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kern="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026526" y="2315432"/>
            <a:ext cx="2398712" cy="2408238"/>
            <a:chOff x="3026526" y="1594670"/>
            <a:chExt cx="2398712" cy="2408238"/>
          </a:xfrm>
        </p:grpSpPr>
        <p:sp>
          <p:nvSpPr>
            <p:cNvPr id="28" name="MH_Other_7"/>
            <p:cNvSpPr/>
            <p:nvPr>
              <p:custDataLst>
                <p:tags r:id="rId7"/>
              </p:custDataLst>
            </p:nvPr>
          </p:nvSpPr>
          <p:spPr>
            <a:xfrm>
              <a:off x="3026526" y="1594670"/>
              <a:ext cx="1155700" cy="1285875"/>
            </a:xfrm>
            <a:custGeom>
              <a:avLst/>
              <a:gdLst>
                <a:gd name="connsiteX0" fmla="*/ 1274576 w 1276288"/>
                <a:gd name="connsiteY0" fmla="*/ 0 h 1398633"/>
                <a:gd name="connsiteX1" fmla="*/ 1274576 w 1276288"/>
                <a:gd name="connsiteY1" fmla="*/ 229202 h 1398633"/>
                <a:gd name="connsiteX2" fmla="*/ 1276288 w 1276288"/>
                <a:gd name="connsiteY2" fmla="*/ 229289 h 1398633"/>
                <a:gd name="connsiteX3" fmla="*/ 1170784 w 1276288"/>
                <a:gd name="connsiteY3" fmla="*/ 234616 h 1398633"/>
                <a:gd name="connsiteX4" fmla="*/ 229375 w 1276288"/>
                <a:gd name="connsiteY4" fmla="*/ 1277827 h 1398633"/>
                <a:gd name="connsiteX5" fmla="*/ 234789 w 1276288"/>
                <a:gd name="connsiteY5" fmla="*/ 1385043 h 1398633"/>
                <a:gd name="connsiteX6" fmla="*/ 236863 w 1276288"/>
                <a:gd name="connsiteY6" fmla="*/ 1398633 h 1398633"/>
                <a:gd name="connsiteX7" fmla="*/ 6100 w 1276288"/>
                <a:gd name="connsiteY7" fmla="*/ 1398633 h 1398633"/>
                <a:gd name="connsiteX8" fmla="*/ 0 w 1276288"/>
                <a:gd name="connsiteY8" fmla="*/ 1277827 h 1398633"/>
                <a:gd name="connsiteX9" fmla="*/ 1147332 w 1276288"/>
                <a:gd name="connsiteY9" fmla="*/ 6425 h 13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6288" h="1398633">
                  <a:moveTo>
                    <a:pt x="1274576" y="0"/>
                  </a:moveTo>
                  <a:lnTo>
                    <a:pt x="1274576" y="229202"/>
                  </a:lnTo>
                  <a:lnTo>
                    <a:pt x="1276288" y="229289"/>
                  </a:lnTo>
                  <a:lnTo>
                    <a:pt x="1170784" y="234616"/>
                  </a:lnTo>
                  <a:cubicBezTo>
                    <a:pt x="642008" y="288316"/>
                    <a:pt x="229375" y="734883"/>
                    <a:pt x="229375" y="1277827"/>
                  </a:cubicBezTo>
                  <a:cubicBezTo>
                    <a:pt x="229375" y="1314023"/>
                    <a:pt x="231209" y="1349791"/>
                    <a:pt x="234789" y="1385043"/>
                  </a:cubicBezTo>
                  <a:lnTo>
                    <a:pt x="236863" y="1398633"/>
                  </a:lnTo>
                  <a:lnTo>
                    <a:pt x="6100" y="1398633"/>
                  </a:lnTo>
                  <a:lnTo>
                    <a:pt x="0" y="1277827"/>
                  </a:lnTo>
                  <a:cubicBezTo>
                    <a:pt x="0" y="616121"/>
                    <a:pt x="502893" y="71872"/>
                    <a:pt x="1147332" y="64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26526" y="1594670"/>
              <a:ext cx="2398712" cy="2408238"/>
              <a:chOff x="3026526" y="1594670"/>
              <a:chExt cx="2398712" cy="2408238"/>
            </a:xfrm>
          </p:grpSpPr>
          <p:sp>
            <p:nvSpPr>
              <p:cNvPr id="37" name="MH_Other_5"/>
              <p:cNvSpPr/>
              <p:nvPr>
                <p:custDataLst>
                  <p:tags r:id="rId8"/>
                </p:custDataLst>
              </p:nvPr>
            </p:nvSpPr>
            <p:spPr>
              <a:xfrm>
                <a:off x="3026526" y="1594670"/>
                <a:ext cx="2398712" cy="2408238"/>
              </a:xfrm>
              <a:custGeom>
                <a:avLst/>
                <a:gdLst>
                  <a:gd name="connsiteX0" fmla="*/ 1269440 w 2545728"/>
                  <a:gd name="connsiteY0" fmla="*/ 0 h 2555827"/>
                  <a:gd name="connsiteX1" fmla="*/ 1398396 w 2545728"/>
                  <a:gd name="connsiteY1" fmla="*/ 6511 h 2555827"/>
                  <a:gd name="connsiteX2" fmla="*/ 2545728 w 2545728"/>
                  <a:gd name="connsiteY2" fmla="*/ 1277913 h 2555827"/>
                  <a:gd name="connsiteX3" fmla="*/ 1398396 w 2545728"/>
                  <a:gd name="connsiteY3" fmla="*/ 2549315 h 2555827"/>
                  <a:gd name="connsiteX4" fmla="*/ 1269440 w 2545728"/>
                  <a:gd name="connsiteY4" fmla="*/ 2555827 h 2555827"/>
                  <a:gd name="connsiteX5" fmla="*/ 1142416 w 2545728"/>
                  <a:gd name="connsiteY5" fmla="*/ 2549413 h 2555827"/>
                  <a:gd name="connsiteX6" fmla="*/ 1132157 w 2545728"/>
                  <a:gd name="connsiteY6" fmla="*/ 2548044 h 2555827"/>
                  <a:gd name="connsiteX7" fmla="*/ 1017127 w 2545728"/>
                  <a:gd name="connsiteY7" fmla="*/ 2530489 h 2555827"/>
                  <a:gd name="connsiteX8" fmla="*/ 1005921 w 2545728"/>
                  <a:gd name="connsiteY8" fmla="*/ 2527977 h 2555827"/>
                  <a:gd name="connsiteX9" fmla="*/ 893396 w 2545728"/>
                  <a:gd name="connsiteY9" fmla="*/ 2499044 h 2555827"/>
                  <a:gd name="connsiteX10" fmla="*/ 888250 w 2545728"/>
                  <a:gd name="connsiteY10" fmla="*/ 2497409 h 2555827"/>
                  <a:gd name="connsiteX11" fmla="*/ 773697 w 2545728"/>
                  <a:gd name="connsiteY11" fmla="*/ 2455481 h 2555827"/>
                  <a:gd name="connsiteX12" fmla="*/ 458225 w 2545728"/>
                  <a:gd name="connsiteY12" fmla="*/ 2264080 h 2555827"/>
                  <a:gd name="connsiteX13" fmla="*/ 408745 w 2545728"/>
                  <a:gd name="connsiteY13" fmla="*/ 2219110 h 2555827"/>
                  <a:gd name="connsiteX14" fmla="*/ 344960 w 2545728"/>
                  <a:gd name="connsiteY14" fmla="*/ 2156829 h 2555827"/>
                  <a:gd name="connsiteX15" fmla="*/ 284985 w 2545728"/>
                  <a:gd name="connsiteY15" fmla="*/ 2090840 h 2555827"/>
                  <a:gd name="connsiteX16" fmla="*/ 19116 w 2545728"/>
                  <a:gd name="connsiteY16" fmla="*/ 1535475 h 2555827"/>
                  <a:gd name="connsiteX17" fmla="*/ 0 w 2545728"/>
                  <a:gd name="connsiteY17" fmla="*/ 1410221 h 2555827"/>
                  <a:gd name="connsiteX18" fmla="*/ 228347 w 2545728"/>
                  <a:gd name="connsiteY18" fmla="*/ 1410221 h 2555827"/>
                  <a:gd name="connsiteX19" fmla="*/ 240408 w 2545728"/>
                  <a:gd name="connsiteY19" fmla="*/ 1489248 h 2555827"/>
                  <a:gd name="connsiteX20" fmla="*/ 291840 w 2545728"/>
                  <a:gd name="connsiteY20" fmla="*/ 1662418 h 2555827"/>
                  <a:gd name="connsiteX21" fmla="*/ 348446 w 2545728"/>
                  <a:gd name="connsiteY21" fmla="*/ 1776414 h 2555827"/>
                  <a:gd name="connsiteX22" fmla="*/ 349090 w 2545728"/>
                  <a:gd name="connsiteY22" fmla="*/ 1777750 h 2555827"/>
                  <a:gd name="connsiteX23" fmla="*/ 349199 w 2545728"/>
                  <a:gd name="connsiteY23" fmla="*/ 1777929 h 2555827"/>
                  <a:gd name="connsiteX24" fmla="*/ 370916 w 2545728"/>
                  <a:gd name="connsiteY24" fmla="*/ 1821664 h 2555827"/>
                  <a:gd name="connsiteX25" fmla="*/ 400016 w 2545728"/>
                  <a:gd name="connsiteY25" fmla="*/ 1861575 h 2555827"/>
                  <a:gd name="connsiteX26" fmla="*/ 401616 w 2545728"/>
                  <a:gd name="connsiteY26" fmla="*/ 1864209 h 2555827"/>
                  <a:gd name="connsiteX27" fmla="*/ 414450 w 2545728"/>
                  <a:gd name="connsiteY27" fmla="*/ 1881371 h 2555827"/>
                  <a:gd name="connsiteX28" fmla="*/ 474813 w 2545728"/>
                  <a:gd name="connsiteY28" fmla="*/ 1964161 h 2555827"/>
                  <a:gd name="connsiteX29" fmla="*/ 516043 w 2545728"/>
                  <a:gd name="connsiteY29" fmla="*/ 2004419 h 2555827"/>
                  <a:gd name="connsiteX30" fmla="*/ 529662 w 2545728"/>
                  <a:gd name="connsiteY30" fmla="*/ 2019403 h 2555827"/>
                  <a:gd name="connsiteX31" fmla="*/ 554636 w 2545728"/>
                  <a:gd name="connsiteY31" fmla="*/ 2042101 h 2555827"/>
                  <a:gd name="connsiteX32" fmla="*/ 600705 w 2545728"/>
                  <a:gd name="connsiteY32" fmla="*/ 2087083 h 2555827"/>
                  <a:gd name="connsiteX33" fmla="*/ 647418 w 2545728"/>
                  <a:gd name="connsiteY33" fmla="*/ 2119454 h 2555827"/>
                  <a:gd name="connsiteX34" fmla="*/ 684856 w 2545728"/>
                  <a:gd name="connsiteY34" fmla="*/ 2147449 h 2555827"/>
                  <a:gd name="connsiteX35" fmla="*/ 708873 w 2545728"/>
                  <a:gd name="connsiteY35" fmla="*/ 2162040 h 2555827"/>
                  <a:gd name="connsiteX36" fmla="*/ 745768 w 2545728"/>
                  <a:gd name="connsiteY36" fmla="*/ 2187607 h 2555827"/>
                  <a:gd name="connsiteX37" fmla="*/ 768126 w 2545728"/>
                  <a:gd name="connsiteY37" fmla="*/ 2198038 h 2555827"/>
                  <a:gd name="connsiteX38" fmla="*/ 771315 w 2545728"/>
                  <a:gd name="connsiteY38" fmla="*/ 2199975 h 2555827"/>
                  <a:gd name="connsiteX39" fmla="*/ 862980 w 2545728"/>
                  <a:gd name="connsiteY39" fmla="*/ 2244132 h 2555827"/>
                  <a:gd name="connsiteX40" fmla="*/ 881310 w 2545728"/>
                  <a:gd name="connsiteY40" fmla="*/ 2250841 h 2555827"/>
                  <a:gd name="connsiteX41" fmla="*/ 907176 w 2545728"/>
                  <a:gd name="connsiteY41" fmla="*/ 2262908 h 2555827"/>
                  <a:gd name="connsiteX42" fmla="*/ 993126 w 2545728"/>
                  <a:gd name="connsiteY42" fmla="*/ 2290216 h 2555827"/>
                  <a:gd name="connsiteX43" fmla="*/ 1057709 w 2545728"/>
                  <a:gd name="connsiteY43" fmla="*/ 2304692 h 2555827"/>
                  <a:gd name="connsiteX44" fmla="*/ 1059817 w 2545728"/>
                  <a:gd name="connsiteY44" fmla="*/ 2305234 h 2555827"/>
                  <a:gd name="connsiteX45" fmla="*/ 1060789 w 2545728"/>
                  <a:gd name="connsiteY45" fmla="*/ 2305383 h 2555827"/>
                  <a:gd name="connsiteX46" fmla="*/ 1082104 w 2545728"/>
                  <a:gd name="connsiteY46" fmla="*/ 2310160 h 2555827"/>
                  <a:gd name="connsiteX47" fmla="*/ 1161396 w 2545728"/>
                  <a:gd name="connsiteY47" fmla="*/ 2320737 h 2555827"/>
                  <a:gd name="connsiteX48" fmla="*/ 1163936 w 2545728"/>
                  <a:gd name="connsiteY48" fmla="*/ 2321124 h 2555827"/>
                  <a:gd name="connsiteX49" fmla="*/ 1164525 w 2545728"/>
                  <a:gd name="connsiteY49" fmla="*/ 2321154 h 2555827"/>
                  <a:gd name="connsiteX50" fmla="*/ 1173756 w 2545728"/>
                  <a:gd name="connsiteY50" fmla="*/ 2322385 h 2555827"/>
                  <a:gd name="connsiteX51" fmla="*/ 1267728 w 2545728"/>
                  <a:gd name="connsiteY51" fmla="*/ 2326538 h 2555827"/>
                  <a:gd name="connsiteX52" fmla="*/ 1269440 w 2545728"/>
                  <a:gd name="connsiteY52" fmla="*/ 2326452 h 2555827"/>
                  <a:gd name="connsiteX53" fmla="*/ 1271152 w 2545728"/>
                  <a:gd name="connsiteY53" fmla="*/ 2326538 h 2555827"/>
                  <a:gd name="connsiteX54" fmla="*/ 2319777 w 2545728"/>
                  <a:gd name="connsiteY54" fmla="*/ 1277913 h 2555827"/>
                  <a:gd name="connsiteX55" fmla="*/ 1271152 w 2545728"/>
                  <a:gd name="connsiteY55" fmla="*/ 229288 h 2555827"/>
                  <a:gd name="connsiteX56" fmla="*/ 1269440 w 2545728"/>
                  <a:gd name="connsiteY56" fmla="*/ 229375 h 2555827"/>
                  <a:gd name="connsiteX57" fmla="*/ 1267728 w 2545728"/>
                  <a:gd name="connsiteY57" fmla="*/ 229288 h 2555827"/>
                  <a:gd name="connsiteX58" fmla="*/ 1267728 w 2545728"/>
                  <a:gd name="connsiteY58" fmla="*/ 86 h 2555827"/>
                  <a:gd name="connsiteX59" fmla="*/ 1269440 w 2545728"/>
                  <a:gd name="connsiteY59" fmla="*/ 0 h 255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45728" h="2555827">
                    <a:moveTo>
                      <a:pt x="1269440" y="0"/>
                    </a:moveTo>
                    <a:lnTo>
                      <a:pt x="1398396" y="6511"/>
                    </a:lnTo>
                    <a:cubicBezTo>
                      <a:pt x="2042836" y="71958"/>
                      <a:pt x="2545728" y="616207"/>
                      <a:pt x="2545728" y="1277913"/>
                    </a:cubicBezTo>
                    <a:cubicBezTo>
                      <a:pt x="2545728" y="1939619"/>
                      <a:pt x="2042836" y="2483869"/>
                      <a:pt x="1398396" y="2549315"/>
                    </a:cubicBezTo>
                    <a:lnTo>
                      <a:pt x="1269440" y="2555827"/>
                    </a:lnTo>
                    <a:lnTo>
                      <a:pt x="1142416" y="2549413"/>
                    </a:lnTo>
                    <a:lnTo>
                      <a:pt x="1132157" y="2548044"/>
                    </a:lnTo>
                    <a:lnTo>
                      <a:pt x="1017127" y="2530489"/>
                    </a:lnTo>
                    <a:lnTo>
                      <a:pt x="1005921" y="2527977"/>
                    </a:lnTo>
                    <a:lnTo>
                      <a:pt x="893396" y="2499044"/>
                    </a:lnTo>
                    <a:lnTo>
                      <a:pt x="888250" y="2497409"/>
                    </a:lnTo>
                    <a:lnTo>
                      <a:pt x="773697" y="2455481"/>
                    </a:lnTo>
                    <a:cubicBezTo>
                      <a:pt x="659023" y="2406979"/>
                      <a:pt x="552903" y="2342215"/>
                      <a:pt x="458225" y="2264080"/>
                    </a:cubicBezTo>
                    <a:lnTo>
                      <a:pt x="408745" y="2219110"/>
                    </a:lnTo>
                    <a:lnTo>
                      <a:pt x="344960" y="2156829"/>
                    </a:lnTo>
                    <a:lnTo>
                      <a:pt x="284985" y="2090840"/>
                    </a:lnTo>
                    <a:cubicBezTo>
                      <a:pt x="154761" y="1933044"/>
                      <a:pt x="61677" y="1743462"/>
                      <a:pt x="19116" y="1535475"/>
                    </a:cubicBezTo>
                    <a:lnTo>
                      <a:pt x="0" y="1410221"/>
                    </a:lnTo>
                    <a:lnTo>
                      <a:pt x="228347" y="1410221"/>
                    </a:lnTo>
                    <a:lnTo>
                      <a:pt x="240408" y="1489248"/>
                    </a:lnTo>
                    <a:cubicBezTo>
                      <a:pt x="252631" y="1548978"/>
                      <a:pt x="269931" y="1606859"/>
                      <a:pt x="291840" y="1662418"/>
                    </a:cubicBezTo>
                    <a:lnTo>
                      <a:pt x="348446" y="1776414"/>
                    </a:lnTo>
                    <a:lnTo>
                      <a:pt x="349090" y="1777750"/>
                    </a:lnTo>
                    <a:lnTo>
                      <a:pt x="349199" y="1777929"/>
                    </a:lnTo>
                    <a:lnTo>
                      <a:pt x="370916" y="1821664"/>
                    </a:lnTo>
                    <a:lnTo>
                      <a:pt x="400016" y="1861575"/>
                    </a:lnTo>
                    <a:lnTo>
                      <a:pt x="401616" y="1864209"/>
                    </a:lnTo>
                    <a:lnTo>
                      <a:pt x="414450" y="1881371"/>
                    </a:lnTo>
                    <a:lnTo>
                      <a:pt x="474813" y="1964161"/>
                    </a:lnTo>
                    <a:lnTo>
                      <a:pt x="516043" y="2004419"/>
                    </a:lnTo>
                    <a:lnTo>
                      <a:pt x="529662" y="2019403"/>
                    </a:lnTo>
                    <a:lnTo>
                      <a:pt x="554636" y="2042101"/>
                    </a:lnTo>
                    <a:lnTo>
                      <a:pt x="600705" y="2087083"/>
                    </a:lnTo>
                    <a:lnTo>
                      <a:pt x="647418" y="2119454"/>
                    </a:lnTo>
                    <a:lnTo>
                      <a:pt x="684856" y="2147449"/>
                    </a:lnTo>
                    <a:lnTo>
                      <a:pt x="708873" y="2162040"/>
                    </a:lnTo>
                    <a:lnTo>
                      <a:pt x="745768" y="2187607"/>
                    </a:lnTo>
                    <a:lnTo>
                      <a:pt x="768126" y="2198038"/>
                    </a:lnTo>
                    <a:lnTo>
                      <a:pt x="771315" y="2199975"/>
                    </a:lnTo>
                    <a:cubicBezTo>
                      <a:pt x="801032" y="2216118"/>
                      <a:pt x="831616" y="2230866"/>
                      <a:pt x="862980" y="2244132"/>
                    </a:cubicBezTo>
                    <a:lnTo>
                      <a:pt x="881310" y="2250841"/>
                    </a:lnTo>
                    <a:lnTo>
                      <a:pt x="907176" y="2262908"/>
                    </a:lnTo>
                    <a:cubicBezTo>
                      <a:pt x="935282" y="2273199"/>
                      <a:pt x="963952" y="2282322"/>
                      <a:pt x="993126" y="2290216"/>
                    </a:cubicBezTo>
                    <a:lnTo>
                      <a:pt x="1057709" y="2304692"/>
                    </a:lnTo>
                    <a:lnTo>
                      <a:pt x="1059817" y="2305234"/>
                    </a:lnTo>
                    <a:lnTo>
                      <a:pt x="1060789" y="2305383"/>
                    </a:lnTo>
                    <a:lnTo>
                      <a:pt x="1082104" y="2310160"/>
                    </a:lnTo>
                    <a:lnTo>
                      <a:pt x="1161396" y="2320737"/>
                    </a:lnTo>
                    <a:lnTo>
                      <a:pt x="1163936" y="2321124"/>
                    </a:lnTo>
                    <a:lnTo>
                      <a:pt x="1164525" y="2321154"/>
                    </a:lnTo>
                    <a:lnTo>
                      <a:pt x="1173756" y="2322385"/>
                    </a:lnTo>
                    <a:cubicBezTo>
                      <a:pt x="1204713" y="2325134"/>
                      <a:pt x="1236057" y="2326538"/>
                      <a:pt x="1267728" y="2326538"/>
                    </a:cubicBezTo>
                    <a:lnTo>
                      <a:pt x="1269440" y="2326452"/>
                    </a:lnTo>
                    <a:lnTo>
                      <a:pt x="1271152" y="2326538"/>
                    </a:lnTo>
                    <a:cubicBezTo>
                      <a:pt x="1850292" y="2326538"/>
                      <a:pt x="2319777" y="1857053"/>
                      <a:pt x="2319777" y="1277913"/>
                    </a:cubicBezTo>
                    <a:cubicBezTo>
                      <a:pt x="2319777" y="698773"/>
                      <a:pt x="1850292" y="229288"/>
                      <a:pt x="1271152" y="229288"/>
                    </a:cubicBezTo>
                    <a:lnTo>
                      <a:pt x="1269440" y="229375"/>
                    </a:lnTo>
                    <a:lnTo>
                      <a:pt x="1267728" y="229288"/>
                    </a:lnTo>
                    <a:lnTo>
                      <a:pt x="1267728" y="86"/>
                    </a:lnTo>
                    <a:lnTo>
                      <a:pt x="1269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41155" y="2121372"/>
                <a:ext cx="1988045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8088/8086</a:t>
                </a:r>
              </a:p>
              <a:p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内部由两部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分组成</a:t>
                </a:r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66" y="1279642"/>
            <a:ext cx="8036918" cy="565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60579" cy="6858000"/>
            <a:chOff x="0" y="0"/>
            <a:chExt cx="9160579" cy="6858000"/>
          </a:xfrm>
        </p:grpSpPr>
        <p:sp>
          <p:nvSpPr>
            <p:cNvPr id="7" name="矩形 6"/>
            <p:cNvSpPr/>
            <p:nvPr/>
          </p:nvSpPr>
          <p:spPr>
            <a:xfrm>
              <a:off x="2939643" y="0"/>
              <a:ext cx="6220936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0"/>
              <a:ext cx="2939644" cy="6858000"/>
            </a:xfrm>
            <a:prstGeom prst="rect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0176" y="2034424"/>
            <a:ext cx="1979291" cy="220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90" name="MH_Title_1"/>
          <p:cNvSpPr/>
          <p:nvPr>
            <p:custDataLst>
              <p:tags r:id="rId1"/>
            </p:custDataLst>
          </p:nvPr>
        </p:nvSpPr>
        <p:spPr>
          <a:xfrm>
            <a:off x="3180229" y="1382359"/>
            <a:ext cx="2741856" cy="674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微处理器</a:t>
            </a:r>
          </a:p>
        </p:txBody>
      </p:sp>
      <p:sp>
        <p:nvSpPr>
          <p:cNvPr id="91" name="MH_Other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43767" y="2139502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1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2" name="MH_SubTitle_1"/>
          <p:cNvSpPr txBox="1"/>
          <p:nvPr>
            <p:custDataLst>
              <p:tags r:id="rId3"/>
            </p:custDataLst>
          </p:nvPr>
        </p:nvSpPr>
        <p:spPr>
          <a:xfrm>
            <a:off x="4039718" y="2396434"/>
            <a:ext cx="4483623" cy="33813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</a:p>
        </p:txBody>
      </p:sp>
      <p:sp>
        <p:nvSpPr>
          <p:cNvPr id="94" name="MH_Other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96167" y="3007865"/>
            <a:ext cx="4683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2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5" name="MH_SubTitle_2"/>
          <p:cNvSpPr txBox="1"/>
          <p:nvPr>
            <p:custDataLst>
              <p:tags r:id="rId5"/>
            </p:custDataLst>
          </p:nvPr>
        </p:nvSpPr>
        <p:spPr>
          <a:xfrm>
            <a:off x="4192118" y="3264796"/>
            <a:ext cx="4483623" cy="33813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主要引线功能和内部结构</a:t>
            </a:r>
          </a:p>
        </p:txBody>
      </p:sp>
      <p:sp>
        <p:nvSpPr>
          <p:cNvPr id="97" name="MH_Other_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48567" y="3877815"/>
            <a:ext cx="4683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3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8" name="MH_SubTitle_3"/>
          <p:cNvSpPr txBox="1"/>
          <p:nvPr>
            <p:custDataLst>
              <p:tags r:id="rId7"/>
            </p:custDataLst>
          </p:nvPr>
        </p:nvSpPr>
        <p:spPr>
          <a:xfrm>
            <a:off x="4344518" y="4134746"/>
            <a:ext cx="4483623" cy="33813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sp>
        <p:nvSpPr>
          <p:cNvPr id="100" name="MH_Other_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00967" y="4746177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4</a:t>
            </a:r>
            <a:endParaRPr lang="zh-CN" altLang="en-US" sz="450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01" name="MH_SubTitle_4"/>
          <p:cNvSpPr txBox="1"/>
          <p:nvPr>
            <p:custDataLst>
              <p:tags r:id="rId9"/>
            </p:custDataLst>
          </p:nvPr>
        </p:nvSpPr>
        <p:spPr>
          <a:xfrm>
            <a:off x="4469279" y="4961936"/>
            <a:ext cx="4358862" cy="33813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实地址模式下的存储器寻址</a:t>
            </a:r>
          </a:p>
        </p:txBody>
      </p:sp>
      <p:sp>
        <p:nvSpPr>
          <p:cNvPr id="18" name="MH_Other_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69279" y="5614540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45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5</a:t>
            </a:r>
            <a:endParaRPr lang="zh-CN" altLang="en-US" sz="45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MH_SubTitle_4"/>
          <p:cNvSpPr txBox="1"/>
          <p:nvPr>
            <p:custDataLst>
              <p:tags r:id="rId11"/>
            </p:custDataLst>
          </p:nvPr>
        </p:nvSpPr>
        <p:spPr>
          <a:xfrm>
            <a:off x="4937591" y="5830299"/>
            <a:ext cx="4358862" cy="338137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en-US"/>
            </a:defPPr>
            <a:lvl2pPr marL="0" lvl="1">
              <a:buClr>
                <a:schemeClr val="folHlink"/>
              </a:buClr>
              <a:buSzPct val="60000"/>
              <a:defRPr sz="20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总线时序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执行单元</a:t>
            </a:r>
          </a:p>
        </p:txBody>
      </p:sp>
      <p:sp>
        <p:nvSpPr>
          <p:cNvPr id="9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295775" y="5014913"/>
            <a:ext cx="3633788" cy="6461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EU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部分控制电路</a:t>
            </a:r>
          </a:p>
        </p:txBody>
      </p:sp>
      <p:sp>
        <p:nvSpPr>
          <p:cNvPr id="10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774825" y="2433638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4825" y="3384550"/>
            <a:ext cx="2354263" cy="365125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66900" y="3876675"/>
            <a:ext cx="2247900" cy="350838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90725" y="4052888"/>
            <a:ext cx="2154238" cy="12573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295775" y="2066925"/>
            <a:ext cx="3633788" cy="64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da-DK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ALU)</a:t>
            </a: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295775" y="3049588"/>
            <a:ext cx="3633788" cy="64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个通用寄存器</a:t>
            </a:r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295775" y="4032250"/>
            <a:ext cx="3633788" cy="6461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个标志寄存器</a:t>
            </a:r>
          </a:p>
        </p:txBody>
      </p:sp>
      <p:sp>
        <p:nvSpPr>
          <p:cNvPr id="17" name="MH_Other_5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769938" y="2870200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TW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Title_1"/>
          <p:cNvSpPr/>
          <p:nvPr>
            <p:custDataLst>
              <p:tags r:id="rId10"/>
            </p:custDataLst>
          </p:nvPr>
        </p:nvSpPr>
        <p:spPr>
          <a:xfrm>
            <a:off x="982663" y="3082925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执行单元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2539767" y="1222823"/>
            <a:ext cx="947504" cy="6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15000"/>
              </a:spcBef>
              <a:spcAft>
                <a:spcPct val="3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auto">
          <a:xfrm>
            <a:off x="3529246" y="1527623"/>
            <a:ext cx="649288" cy="152400"/>
          </a:xfrm>
          <a:prstGeom prst="rightArrow">
            <a:avLst>
              <a:gd name="adj1" fmla="val 50000"/>
              <a:gd name="adj2" fmla="val 10651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294421" y="1294261"/>
            <a:ext cx="230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指令的执行</a:t>
            </a:r>
          </a:p>
        </p:txBody>
      </p:sp>
      <p:sp>
        <p:nvSpPr>
          <p:cNvPr id="5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254250"/>
            <a:ext cx="23542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指令译码</a:t>
            </a: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3206750"/>
            <a:ext cx="2354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1755" lvl="1" indent="0" defTabSz="914400" fontAlgn="base">
              <a:lnSpc>
                <a:spcPct val="120000"/>
              </a:lnSpc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指令执行</a:t>
            </a:r>
          </a:p>
        </p:txBody>
      </p:sp>
      <p:sp>
        <p:nvSpPr>
          <p:cNvPr id="60" name="MH_Text_2"/>
          <p:cNvSpPr/>
          <p:nvPr>
            <p:custDataLst>
              <p:tags r:id="rId3"/>
            </p:custDataLst>
          </p:nvPr>
        </p:nvSpPr>
        <p:spPr>
          <a:xfrm>
            <a:off x="3802063" y="3206750"/>
            <a:ext cx="4222750" cy="63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中完成</a:t>
            </a:r>
          </a:p>
        </p:txBody>
      </p:sp>
      <p:sp>
        <p:nvSpPr>
          <p:cNvPr id="61" name="MH_Other_2"/>
          <p:cNvSpPr/>
          <p:nvPr>
            <p:custDataLst>
              <p:tags r:id="rId4"/>
            </p:custDataLst>
          </p:nvPr>
        </p:nvSpPr>
        <p:spPr>
          <a:xfrm>
            <a:off x="8174038" y="3014663"/>
            <a:ext cx="168275" cy="16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MH_SubTitle_3"/>
          <p:cNvSpPr txBox="1"/>
          <p:nvPr>
            <p:custDataLst>
              <p:tags r:id="rId5"/>
            </p:custDataLst>
          </p:nvPr>
        </p:nvSpPr>
        <p:spPr>
          <a:xfrm>
            <a:off x="1447800" y="4160838"/>
            <a:ext cx="2354263" cy="5762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71755" lvl="1" defTabSz="914400" fontAlgn="base">
              <a:lnSpc>
                <a:spcPct val="120000"/>
              </a:lnSpc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暂存中间运算结果</a:t>
            </a:r>
          </a:p>
        </p:txBody>
      </p:sp>
      <p:sp>
        <p:nvSpPr>
          <p:cNvPr id="63" name="MH_Text_3"/>
          <p:cNvSpPr/>
          <p:nvPr>
            <p:custDataLst>
              <p:tags r:id="rId6"/>
            </p:custDataLst>
          </p:nvPr>
        </p:nvSpPr>
        <p:spPr>
          <a:xfrm>
            <a:off x="3802063" y="4160838"/>
            <a:ext cx="4222750" cy="633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在通用寄存器中</a:t>
            </a:r>
          </a:p>
        </p:txBody>
      </p:sp>
      <p:sp>
        <p:nvSpPr>
          <p:cNvPr id="64" name="MH_Other_3"/>
          <p:cNvSpPr/>
          <p:nvPr>
            <p:custDataLst>
              <p:tags r:id="rId7"/>
            </p:custDataLst>
          </p:nvPr>
        </p:nvSpPr>
        <p:spPr>
          <a:xfrm>
            <a:off x="8174038" y="3968750"/>
            <a:ext cx="168275" cy="166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MH_SubTitle_4"/>
          <p:cNvSpPr txBox="1"/>
          <p:nvPr>
            <p:custDataLst>
              <p:tags r:id="rId8"/>
            </p:custDataLst>
          </p:nvPr>
        </p:nvSpPr>
        <p:spPr>
          <a:xfrm>
            <a:off x="1447800" y="5114925"/>
            <a:ext cx="2354263" cy="631825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71755" lvl="1" defTabSz="914400" fontAlgn="base">
              <a:lnSpc>
                <a:spcPct val="120000"/>
              </a:lnSpc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保存运算结果特征</a:t>
            </a:r>
          </a:p>
        </p:txBody>
      </p:sp>
      <p:sp>
        <p:nvSpPr>
          <p:cNvPr id="66" name="MH_Text_4"/>
          <p:cNvSpPr/>
          <p:nvPr>
            <p:custDataLst>
              <p:tags r:id="rId9"/>
            </p:custDataLst>
          </p:nvPr>
        </p:nvSpPr>
        <p:spPr>
          <a:xfrm>
            <a:off x="3802063" y="5114925"/>
            <a:ext cx="4222750" cy="631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在标志寄存器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</p:txBody>
      </p:sp>
      <p:sp>
        <p:nvSpPr>
          <p:cNvPr id="67" name="MH_Other_4"/>
          <p:cNvSpPr/>
          <p:nvPr>
            <p:custDataLst>
              <p:tags r:id="rId10"/>
            </p:custDataLst>
          </p:nvPr>
        </p:nvSpPr>
        <p:spPr>
          <a:xfrm>
            <a:off x="8174038" y="4922838"/>
            <a:ext cx="168275" cy="166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MH_Other_5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 rot="5400000">
            <a:off x="785813" y="240823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MH_Other_6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5400000">
            <a:off x="785812" y="336232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MH_Other_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rot="5400000">
            <a:off x="785813" y="4316413"/>
            <a:ext cx="354012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1" name="MH_Other_8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 rot="5400000">
            <a:off x="785812" y="527050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6" grpId="0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总线接口单元</a:t>
            </a:r>
          </a:p>
        </p:txBody>
      </p:sp>
      <p:cxnSp>
        <p:nvCxnSpPr>
          <p:cNvPr id="8" name="MH_Other_1"/>
          <p:cNvCxnSpPr/>
          <p:nvPr>
            <p:custDataLst>
              <p:tags r:id="rId1"/>
            </p:custDataLst>
          </p:nvPr>
        </p:nvCxnSpPr>
        <p:spPr>
          <a:xfrm>
            <a:off x="1643809" y="3004521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521572" y="2323484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1626347" y="2247284"/>
            <a:ext cx="742950" cy="682625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11" name="MH_Other_4"/>
          <p:cNvCxnSpPr/>
          <p:nvPr>
            <p:custDataLst>
              <p:tags r:id="rId4"/>
            </p:custDataLst>
          </p:nvPr>
        </p:nvCxnSpPr>
        <p:spPr>
          <a:xfrm>
            <a:off x="1643809" y="4407871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>
            <a:off x="1521572" y="3726834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1626347" y="3650634"/>
            <a:ext cx="742950" cy="682625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14" name="MH_Other_7"/>
          <p:cNvCxnSpPr/>
          <p:nvPr>
            <p:custDataLst>
              <p:tags r:id="rId7"/>
            </p:custDataLst>
          </p:nvPr>
        </p:nvCxnSpPr>
        <p:spPr>
          <a:xfrm>
            <a:off x="1643809" y="5811221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>
            <a:off x="1521572" y="5130184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>
            <a:off x="1626347" y="5053984"/>
            <a:ext cx="742950" cy="682625"/>
          </a:xfrm>
          <a:prstGeom prst="flowChartDisp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7" name="MH_SubTitle_1"/>
          <p:cNvSpPr txBox="1"/>
          <p:nvPr>
            <p:custDataLst>
              <p:tags r:id="rId10"/>
            </p:custDataLst>
          </p:nvPr>
        </p:nvSpPr>
        <p:spPr>
          <a:xfrm>
            <a:off x="2053011" y="2229028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lvl="1">
              <a:lnSpc>
                <a:spcPct val="115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从内存中取指令到指令队列</a:t>
            </a:r>
          </a:p>
        </p:txBody>
      </p:sp>
      <p:sp>
        <p:nvSpPr>
          <p:cNvPr id="18" name="MH_SubTitle_2"/>
          <p:cNvSpPr txBox="1"/>
          <p:nvPr>
            <p:custDataLst>
              <p:tags r:id="rId11"/>
            </p:custDataLst>
          </p:nvPr>
        </p:nvSpPr>
        <p:spPr>
          <a:xfrm>
            <a:off x="1997821" y="3859099"/>
            <a:ext cx="5916613" cy="368300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lvl="1">
              <a:lnSpc>
                <a:spcPct val="115000"/>
              </a:lnSpc>
              <a:spcBef>
                <a:spcPct val="4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负责与内存或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接口之间的数据传送</a:t>
            </a:r>
          </a:p>
        </p:txBody>
      </p:sp>
      <p:sp>
        <p:nvSpPr>
          <p:cNvPr id="19" name="MH_SubTitle_3"/>
          <p:cNvSpPr txBox="1"/>
          <p:nvPr>
            <p:custDataLst>
              <p:tags r:id="rId12"/>
            </p:custDataLst>
          </p:nvPr>
        </p:nvSpPr>
        <p:spPr>
          <a:xfrm>
            <a:off x="1997822" y="5444509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lvl="1">
              <a:lnSpc>
                <a:spcPct val="115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在执行转移程序时，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BIU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清除指令队列，从指定的新地址取指令，并立即传给执行单元执行。</a:t>
            </a:r>
          </a:p>
        </p:txBody>
      </p:sp>
      <p:sp>
        <p:nvSpPr>
          <p:cNvPr id="20" name="MH_Text_1"/>
          <p:cNvSpPr txBox="1"/>
          <p:nvPr>
            <p:custDataLst>
              <p:tags r:id="rId13"/>
            </p:custDataLst>
          </p:nvPr>
        </p:nvSpPr>
        <p:spPr>
          <a:xfrm>
            <a:off x="2053011" y="2635428"/>
            <a:ext cx="5916613" cy="350838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lvl="2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指令队列是并行流水线工作的基础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0443" y="1559351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8088/8086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</a:p>
        </p:txBody>
      </p:sp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>
            <a:off x="1430338" y="2430463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>
            <a:off x="1295400" y="2290763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54274" y="2533650"/>
            <a:ext cx="5108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指令队列的存在使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BIU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两个部分可并行工作，即：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Text_1"/>
          <p:cNvSpPr txBox="1"/>
          <p:nvPr>
            <p:custDataLst>
              <p:tags r:id="rId4"/>
            </p:custDataLst>
          </p:nvPr>
        </p:nvSpPr>
        <p:spPr>
          <a:xfrm>
            <a:off x="2270125" y="3062287"/>
            <a:ext cx="3968427" cy="49371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实现指令的并行执行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3"/>
          <p:cNvSpPr/>
          <p:nvPr>
            <p:custDataLst>
              <p:tags r:id="rId5"/>
            </p:custDataLst>
          </p:nvPr>
        </p:nvSpPr>
        <p:spPr>
          <a:xfrm>
            <a:off x="1430338" y="4402138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4"/>
          <p:cNvSpPr/>
          <p:nvPr>
            <p:custDataLst>
              <p:tags r:id="rId6"/>
            </p:custDataLst>
          </p:nvPr>
        </p:nvSpPr>
        <p:spPr>
          <a:xfrm>
            <a:off x="1295400" y="4262438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54273" y="4096889"/>
            <a:ext cx="51085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目的：</a:t>
            </a:r>
          </a:p>
        </p:txBody>
      </p:sp>
      <p:sp>
        <p:nvSpPr>
          <p:cNvPr id="16" name="MH_Text_2"/>
          <p:cNvSpPr txBox="1"/>
          <p:nvPr>
            <p:custDataLst>
              <p:tags r:id="rId8"/>
            </p:custDataLst>
          </p:nvPr>
        </p:nvSpPr>
        <p:spPr>
          <a:xfrm>
            <a:off x="2346698" y="4679380"/>
            <a:ext cx="5108575" cy="1247775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800100" lvl="1" indent="-34290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的效率；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降低了对存储器存取速度的要求</a:t>
            </a:r>
          </a:p>
        </p:txBody>
      </p:sp>
      <p:sp>
        <p:nvSpPr>
          <p:cNvPr id="17" name="MH_Other_5"/>
          <p:cNvSpPr/>
          <p:nvPr>
            <p:custDataLst>
              <p:tags r:id="rId9"/>
            </p:custDataLst>
          </p:nvPr>
        </p:nvSpPr>
        <p:spPr bwMode="auto">
          <a:xfrm>
            <a:off x="1577975" y="2600325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MH_Other_6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95438" y="4570413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内部寄存器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内部寄存器的类型</a:t>
            </a:r>
          </a:p>
        </p:txBody>
      </p:sp>
      <p:sp>
        <p:nvSpPr>
          <p:cNvPr id="8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136775" y="2509090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125663" y="3885452"/>
            <a:ext cx="2354262" cy="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57425" y="4099765"/>
            <a:ext cx="2219325" cy="123666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508500" y="2143965"/>
            <a:ext cx="3633788" cy="6461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8个通用寄存器</a:t>
            </a:r>
          </a:p>
        </p:txBody>
      </p:sp>
      <p:sp>
        <p:nvSpPr>
          <p:cNvPr id="12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508500" y="3591765"/>
            <a:ext cx="3633788" cy="64611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4个段寄存器</a:t>
            </a:r>
          </a:p>
        </p:txBody>
      </p:sp>
      <p:sp>
        <p:nvSpPr>
          <p:cNvPr id="13" name="MH_SubTitle_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508500" y="5039565"/>
            <a:ext cx="3633788" cy="64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2个控制寄存器</a:t>
            </a:r>
          </a:p>
        </p:txBody>
      </p:sp>
      <p:sp>
        <p:nvSpPr>
          <p:cNvPr id="14" name="MH_Other_4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769938" y="2945652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kumimoji="1" lang="zh-TW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Title_1"/>
          <p:cNvSpPr/>
          <p:nvPr>
            <p:custDataLst>
              <p:tags r:id="rId8"/>
            </p:custDataLst>
          </p:nvPr>
        </p:nvSpPr>
        <p:spPr>
          <a:xfrm>
            <a:off x="982663" y="3158377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TW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81" y="1517881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含14个16位寄存器，按功能可分为三类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488281" y="6096803"/>
            <a:ext cx="5976937" cy="531812"/>
          </a:xfrm>
          <a:prstGeom prst="rect">
            <a:avLst/>
          </a:prstGeom>
          <a:solidFill>
            <a:srgbClr val="33CCCC"/>
          </a:solidFill>
          <a:ln w="12700" cap="sq">
            <a:solidFill>
              <a:srgbClr val="33CC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要求：深入理解每个寄存器的作用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通用寄存器</a:t>
            </a:r>
          </a:p>
        </p:txBody>
      </p:sp>
      <p:sp>
        <p:nvSpPr>
          <p:cNvPr id="19" name="MH_Other_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792531" y="2498333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Other_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1781419" y="3874695"/>
            <a:ext cx="2354262" cy="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13181" y="4089008"/>
            <a:ext cx="2219325" cy="123666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164256" y="2133208"/>
            <a:ext cx="4548342" cy="64611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数据寄存器（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164256" y="3581008"/>
            <a:ext cx="4548342" cy="64611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地址指针寄存器（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4" name="MH_SubTitle_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164256" y="5028808"/>
            <a:ext cx="4548342" cy="64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>
              <a:spcBef>
                <a:spcPct val="90000"/>
              </a:spcBef>
              <a:spcAft>
                <a:spcPct val="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5" name="MH_Other_4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25694" y="2934895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kumimoji="1" lang="zh-TW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Title_1"/>
          <p:cNvSpPr/>
          <p:nvPr>
            <p:custDataLst>
              <p:tags r:id="rId8"/>
            </p:custDataLst>
          </p:nvPr>
        </p:nvSpPr>
        <p:spPr>
          <a:xfrm>
            <a:off x="638419" y="3147620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通用</a:t>
            </a:r>
            <a:endParaRPr lang="en-US" altLang="zh-CN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数据寄存器</a:t>
            </a:r>
          </a:p>
        </p:txBody>
      </p:sp>
      <p:sp>
        <p:nvSpPr>
          <p:cNvPr id="9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14483" y="2824765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</a:p>
        </p:txBody>
      </p:sp>
      <p:sp>
        <p:nvSpPr>
          <p:cNvPr id="11" name="MH_Other_1"/>
          <p:cNvSpPr/>
          <p:nvPr>
            <p:custDataLst>
              <p:tags r:id="rId2"/>
            </p:custDataLst>
          </p:nvPr>
        </p:nvSpPr>
        <p:spPr>
          <a:xfrm>
            <a:off x="5791080" y="2644525"/>
            <a:ext cx="168275" cy="168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5791080" y="3598613"/>
            <a:ext cx="168275" cy="16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3"/>
          <p:cNvSpPr/>
          <p:nvPr>
            <p:custDataLst>
              <p:tags r:id="rId4"/>
            </p:custDataLst>
          </p:nvPr>
        </p:nvSpPr>
        <p:spPr>
          <a:xfrm>
            <a:off x="5791080" y="4552700"/>
            <a:ext cx="168275" cy="1666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4"/>
          <p:cNvSpPr/>
          <p:nvPr>
            <p:custDataLst>
              <p:tags r:id="rId5"/>
            </p:custDataLst>
          </p:nvPr>
        </p:nvSpPr>
        <p:spPr>
          <a:xfrm>
            <a:off x="5791080" y="5506788"/>
            <a:ext cx="168275" cy="166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Other_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>
            <a:off x="3281437" y="299218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MH_Other_6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>
            <a:off x="3281436" y="3946276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MH_Other_7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>
            <a:off x="3281437" y="4900363"/>
            <a:ext cx="354012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MH_Other_8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 rot="5400000">
            <a:off x="3281436" y="5854451"/>
            <a:ext cx="354013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63" y="1615846"/>
            <a:ext cx="7245275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/8086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含4个16位数据寄存器，每一个又可拆分为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个8位寄存器，即：</a:t>
            </a:r>
          </a:p>
        </p:txBody>
      </p:sp>
      <p:sp>
        <p:nvSpPr>
          <p:cNvPr id="26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7009" y="2838200"/>
            <a:ext cx="148022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47010" y="3792288"/>
            <a:ext cx="148022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BL</a:t>
            </a:r>
          </a:p>
        </p:txBody>
      </p:sp>
      <p:sp>
        <p:nvSpPr>
          <p:cNvPr id="29" name="MH_SubTitle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47010" y="4751954"/>
            <a:ext cx="1749163" cy="62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CL</a:t>
            </a:r>
          </a:p>
        </p:txBody>
      </p:sp>
      <p:sp>
        <p:nvSpPr>
          <p:cNvPr id="30" name="MH_SubTitle_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47011" y="5727449"/>
            <a:ext cx="148022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DL</a:t>
            </a:r>
          </a:p>
        </p:txBody>
      </p:sp>
      <p:sp>
        <p:nvSpPr>
          <p:cNvPr id="31" name="MH_SubTitle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31047" y="5718918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14482" y="4719388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14483" y="3792287"/>
            <a:ext cx="100509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数据寄存器特有的固有用法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flipV="1">
            <a:off x="2794000" y="2713038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2794000" y="215900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V="1">
            <a:off x="2794000" y="3640138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2794000" y="308610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 flipV="1">
            <a:off x="2794000" y="45656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>
            <a:off x="2794000" y="4013200"/>
            <a:ext cx="111125" cy="10001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7"/>
          <p:cNvSpPr/>
          <p:nvPr>
            <p:custDataLst>
              <p:tags r:id="rId7"/>
            </p:custDataLst>
          </p:nvPr>
        </p:nvSpPr>
        <p:spPr>
          <a:xfrm flipV="1">
            <a:off x="2794000" y="54927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8"/>
          <p:cNvSpPr/>
          <p:nvPr>
            <p:custDataLst>
              <p:tags r:id="rId8"/>
            </p:custDataLst>
          </p:nvPr>
        </p:nvSpPr>
        <p:spPr>
          <a:xfrm>
            <a:off x="2794000" y="4938713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9"/>
          <p:cNvSpPr/>
          <p:nvPr>
            <p:custDataLst>
              <p:tags r:id="rId9"/>
            </p:custDataLst>
          </p:nvPr>
        </p:nvSpPr>
        <p:spPr>
          <a:xfrm>
            <a:off x="1955800" y="2159000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0"/>
            </p:custDataLst>
          </p:nvPr>
        </p:nvSpPr>
        <p:spPr>
          <a:xfrm>
            <a:off x="1955800" y="3086100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Other_11"/>
          <p:cNvSpPr/>
          <p:nvPr>
            <p:custDataLst>
              <p:tags r:id="rId11"/>
            </p:custDataLst>
          </p:nvPr>
        </p:nvSpPr>
        <p:spPr>
          <a:xfrm>
            <a:off x="1955800" y="4013200"/>
            <a:ext cx="2108200" cy="65405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MH_Other_12"/>
          <p:cNvSpPr/>
          <p:nvPr>
            <p:custDataLst>
              <p:tags r:id="rId12"/>
            </p:custDataLst>
          </p:nvPr>
        </p:nvSpPr>
        <p:spPr>
          <a:xfrm>
            <a:off x="1955800" y="4938713"/>
            <a:ext cx="2108200" cy="655637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MH_SubTitle_1"/>
          <p:cNvSpPr/>
          <p:nvPr>
            <p:custDataLst>
              <p:tags r:id="rId13"/>
            </p:custDataLst>
          </p:nvPr>
        </p:nvSpPr>
        <p:spPr>
          <a:xfrm>
            <a:off x="914400" y="2159000"/>
            <a:ext cx="1879600" cy="6556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MH_SubTitle_2"/>
          <p:cNvSpPr/>
          <p:nvPr>
            <p:custDataLst>
              <p:tags r:id="rId14"/>
            </p:custDataLst>
          </p:nvPr>
        </p:nvSpPr>
        <p:spPr>
          <a:xfrm>
            <a:off x="914400" y="3086100"/>
            <a:ext cx="1879600" cy="65563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MH_SubTitle_3"/>
          <p:cNvSpPr/>
          <p:nvPr>
            <p:custDataLst>
              <p:tags r:id="rId15"/>
            </p:custDataLst>
          </p:nvPr>
        </p:nvSpPr>
        <p:spPr>
          <a:xfrm>
            <a:off x="914400" y="4013200"/>
            <a:ext cx="1879600" cy="65405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MH_SubTitle_4"/>
          <p:cNvSpPr/>
          <p:nvPr>
            <p:custDataLst>
              <p:tags r:id="rId16"/>
            </p:custDataLst>
          </p:nvPr>
        </p:nvSpPr>
        <p:spPr>
          <a:xfrm>
            <a:off x="914400" y="4938713"/>
            <a:ext cx="1879600" cy="655637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Text_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29100" y="2168525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累加器。所有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指令都通过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与接口传送信息，中间运算结果也多放于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</a:p>
        </p:txBody>
      </p:sp>
      <p:sp>
        <p:nvSpPr>
          <p:cNvPr id="25" name="MH_Text_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29100" y="3098800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基址寄存器。在间接寻址中用于存放基地址；</a:t>
            </a:r>
          </a:p>
        </p:txBody>
      </p:sp>
      <p:sp>
        <p:nvSpPr>
          <p:cNvPr id="26" name="MH_Text_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229100" y="3983038"/>
            <a:ext cx="40290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计数寄存器。用于在循环或串操作指令中存放计数值；</a:t>
            </a:r>
          </a:p>
        </p:txBody>
      </p:sp>
      <p:sp>
        <p:nvSpPr>
          <p:cNvPr id="27" name="MH_Text_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229100" y="4967288"/>
            <a:ext cx="40290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数据寄存器。在间接寻址的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指令中存放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端口地址；在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位乘除法运算时，存放高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地址指针寄存器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flipV="1">
            <a:off x="2745590" y="35736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2745590" y="3019612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V="1">
            <a:off x="2745590" y="4500750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2745590" y="3946712"/>
            <a:ext cx="111125" cy="1016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Other_9"/>
          <p:cNvSpPr/>
          <p:nvPr>
            <p:custDataLst>
              <p:tags r:id="rId5"/>
            </p:custDataLst>
          </p:nvPr>
        </p:nvSpPr>
        <p:spPr>
          <a:xfrm>
            <a:off x="1907390" y="3019612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10"/>
          <p:cNvSpPr/>
          <p:nvPr>
            <p:custDataLst>
              <p:tags r:id="rId6"/>
            </p:custDataLst>
          </p:nvPr>
        </p:nvSpPr>
        <p:spPr>
          <a:xfrm>
            <a:off x="1907390" y="3946712"/>
            <a:ext cx="2108200" cy="655638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1"/>
          <p:cNvSpPr/>
          <p:nvPr>
            <p:custDataLst>
              <p:tags r:id="rId7"/>
            </p:custDataLst>
          </p:nvPr>
        </p:nvSpPr>
        <p:spPr>
          <a:xfrm>
            <a:off x="865990" y="3019612"/>
            <a:ext cx="1879600" cy="6556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SubTitle_2"/>
          <p:cNvSpPr/>
          <p:nvPr>
            <p:custDataLst>
              <p:tags r:id="rId8"/>
            </p:custDataLst>
          </p:nvPr>
        </p:nvSpPr>
        <p:spPr>
          <a:xfrm>
            <a:off x="865990" y="3946712"/>
            <a:ext cx="1879600" cy="65563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endParaRPr lang="zh-CN" altLang="en-US" sz="24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Text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80690" y="3029137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堆栈指针寄存器，其内容为栈顶的偏移地址；</a:t>
            </a: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80690" y="3959412"/>
            <a:ext cx="402907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基址指针寄存器，常用于在访问内存时存放内存单元的偏移地址。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特点及工作模式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在应用上的区别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244094" y="3642208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rot="10800000">
            <a:off x="1842081" y="3191358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6640577" y="2829408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584781" y="3591408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Text_1"/>
          <p:cNvSpPr/>
          <p:nvPr>
            <p:custDataLst>
              <p:tags r:id="rId5"/>
            </p:custDataLst>
          </p:nvPr>
        </p:nvSpPr>
        <p:spPr>
          <a:xfrm>
            <a:off x="747523" y="4267517"/>
            <a:ext cx="2731628" cy="233902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作为通用寄存器，二者均可用于存放数据；</a:t>
            </a:r>
          </a:p>
        </p:txBody>
      </p:sp>
      <p:sp>
        <p:nvSpPr>
          <p:cNvPr id="13" name="MH_SubTitle_1"/>
          <p:cNvSpPr/>
          <p:nvPr>
            <p:custDataLst>
              <p:tags r:id="rId6"/>
            </p:custDataLst>
          </p:nvPr>
        </p:nvSpPr>
        <p:spPr>
          <a:xfrm>
            <a:off x="746706" y="3750158"/>
            <a:ext cx="1989138" cy="4619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endParaRPr lang="zh-CN" altLang="en-US" sz="2400" b="1" kern="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Text_2"/>
          <p:cNvSpPr/>
          <p:nvPr>
            <p:custDataLst>
              <p:tags r:id="rId7"/>
            </p:custDataLst>
          </p:nvPr>
        </p:nvSpPr>
        <p:spPr>
          <a:xfrm>
            <a:off x="5317753" y="4281970"/>
            <a:ext cx="3565132" cy="396449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作为基址寄存器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表示所寻找的数据在数据段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则表示数据在堆栈段。</a:t>
            </a:r>
          </a:p>
        </p:txBody>
      </p:sp>
      <p:sp>
        <p:nvSpPr>
          <p:cNvPr id="15" name="MH_SubTitle_2"/>
          <p:cNvSpPr/>
          <p:nvPr>
            <p:custDataLst>
              <p:tags r:id="rId8"/>
            </p:custDataLst>
          </p:nvPr>
        </p:nvSpPr>
        <p:spPr>
          <a:xfrm>
            <a:off x="6893748" y="3396146"/>
            <a:ext cx="1989137" cy="4619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区别</a:t>
            </a:r>
            <a:endParaRPr lang="zh-CN" altLang="en-US" sz="2400" b="1" kern="0" dirty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94619" y="2423008"/>
            <a:ext cx="2398712" cy="2408238"/>
            <a:chOff x="3026526" y="1594670"/>
            <a:chExt cx="2398712" cy="2408238"/>
          </a:xfrm>
        </p:grpSpPr>
        <p:sp>
          <p:nvSpPr>
            <p:cNvPr id="17" name="MH_Other_7"/>
            <p:cNvSpPr/>
            <p:nvPr>
              <p:custDataLst>
                <p:tags r:id="rId9"/>
              </p:custDataLst>
            </p:nvPr>
          </p:nvSpPr>
          <p:spPr>
            <a:xfrm>
              <a:off x="3026526" y="1594670"/>
              <a:ext cx="1155700" cy="1285875"/>
            </a:xfrm>
            <a:custGeom>
              <a:avLst/>
              <a:gdLst>
                <a:gd name="connsiteX0" fmla="*/ 1274576 w 1276288"/>
                <a:gd name="connsiteY0" fmla="*/ 0 h 1398633"/>
                <a:gd name="connsiteX1" fmla="*/ 1274576 w 1276288"/>
                <a:gd name="connsiteY1" fmla="*/ 229202 h 1398633"/>
                <a:gd name="connsiteX2" fmla="*/ 1276288 w 1276288"/>
                <a:gd name="connsiteY2" fmla="*/ 229289 h 1398633"/>
                <a:gd name="connsiteX3" fmla="*/ 1170784 w 1276288"/>
                <a:gd name="connsiteY3" fmla="*/ 234616 h 1398633"/>
                <a:gd name="connsiteX4" fmla="*/ 229375 w 1276288"/>
                <a:gd name="connsiteY4" fmla="*/ 1277827 h 1398633"/>
                <a:gd name="connsiteX5" fmla="*/ 234789 w 1276288"/>
                <a:gd name="connsiteY5" fmla="*/ 1385043 h 1398633"/>
                <a:gd name="connsiteX6" fmla="*/ 236863 w 1276288"/>
                <a:gd name="connsiteY6" fmla="*/ 1398633 h 1398633"/>
                <a:gd name="connsiteX7" fmla="*/ 6100 w 1276288"/>
                <a:gd name="connsiteY7" fmla="*/ 1398633 h 1398633"/>
                <a:gd name="connsiteX8" fmla="*/ 0 w 1276288"/>
                <a:gd name="connsiteY8" fmla="*/ 1277827 h 1398633"/>
                <a:gd name="connsiteX9" fmla="*/ 1147332 w 1276288"/>
                <a:gd name="connsiteY9" fmla="*/ 6425 h 13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6288" h="1398633">
                  <a:moveTo>
                    <a:pt x="1274576" y="0"/>
                  </a:moveTo>
                  <a:lnTo>
                    <a:pt x="1274576" y="229202"/>
                  </a:lnTo>
                  <a:lnTo>
                    <a:pt x="1276288" y="229289"/>
                  </a:lnTo>
                  <a:lnTo>
                    <a:pt x="1170784" y="234616"/>
                  </a:lnTo>
                  <a:cubicBezTo>
                    <a:pt x="642008" y="288316"/>
                    <a:pt x="229375" y="734883"/>
                    <a:pt x="229375" y="1277827"/>
                  </a:cubicBezTo>
                  <a:cubicBezTo>
                    <a:pt x="229375" y="1314023"/>
                    <a:pt x="231209" y="1349791"/>
                    <a:pt x="234789" y="1385043"/>
                  </a:cubicBezTo>
                  <a:lnTo>
                    <a:pt x="236863" y="1398633"/>
                  </a:lnTo>
                  <a:lnTo>
                    <a:pt x="6100" y="1398633"/>
                  </a:lnTo>
                  <a:lnTo>
                    <a:pt x="0" y="1277827"/>
                  </a:lnTo>
                  <a:cubicBezTo>
                    <a:pt x="0" y="616121"/>
                    <a:pt x="502893" y="71872"/>
                    <a:pt x="1147332" y="64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26526" y="1594670"/>
              <a:ext cx="2398712" cy="2408238"/>
              <a:chOff x="3026526" y="1594670"/>
              <a:chExt cx="2398712" cy="2408238"/>
            </a:xfrm>
          </p:grpSpPr>
          <p:sp>
            <p:nvSpPr>
              <p:cNvPr id="19" name="MH_Other_5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26526" y="1594670"/>
                <a:ext cx="2398712" cy="2408238"/>
              </a:xfrm>
              <a:custGeom>
                <a:avLst/>
                <a:gdLst>
                  <a:gd name="connsiteX0" fmla="*/ 1269440 w 2545728"/>
                  <a:gd name="connsiteY0" fmla="*/ 0 h 2555827"/>
                  <a:gd name="connsiteX1" fmla="*/ 1398396 w 2545728"/>
                  <a:gd name="connsiteY1" fmla="*/ 6511 h 2555827"/>
                  <a:gd name="connsiteX2" fmla="*/ 2545728 w 2545728"/>
                  <a:gd name="connsiteY2" fmla="*/ 1277913 h 2555827"/>
                  <a:gd name="connsiteX3" fmla="*/ 1398396 w 2545728"/>
                  <a:gd name="connsiteY3" fmla="*/ 2549315 h 2555827"/>
                  <a:gd name="connsiteX4" fmla="*/ 1269440 w 2545728"/>
                  <a:gd name="connsiteY4" fmla="*/ 2555827 h 2555827"/>
                  <a:gd name="connsiteX5" fmla="*/ 1142416 w 2545728"/>
                  <a:gd name="connsiteY5" fmla="*/ 2549413 h 2555827"/>
                  <a:gd name="connsiteX6" fmla="*/ 1132157 w 2545728"/>
                  <a:gd name="connsiteY6" fmla="*/ 2548044 h 2555827"/>
                  <a:gd name="connsiteX7" fmla="*/ 1017127 w 2545728"/>
                  <a:gd name="connsiteY7" fmla="*/ 2530489 h 2555827"/>
                  <a:gd name="connsiteX8" fmla="*/ 1005921 w 2545728"/>
                  <a:gd name="connsiteY8" fmla="*/ 2527977 h 2555827"/>
                  <a:gd name="connsiteX9" fmla="*/ 893396 w 2545728"/>
                  <a:gd name="connsiteY9" fmla="*/ 2499044 h 2555827"/>
                  <a:gd name="connsiteX10" fmla="*/ 888250 w 2545728"/>
                  <a:gd name="connsiteY10" fmla="*/ 2497409 h 2555827"/>
                  <a:gd name="connsiteX11" fmla="*/ 773697 w 2545728"/>
                  <a:gd name="connsiteY11" fmla="*/ 2455481 h 2555827"/>
                  <a:gd name="connsiteX12" fmla="*/ 458225 w 2545728"/>
                  <a:gd name="connsiteY12" fmla="*/ 2264080 h 2555827"/>
                  <a:gd name="connsiteX13" fmla="*/ 408745 w 2545728"/>
                  <a:gd name="connsiteY13" fmla="*/ 2219110 h 2555827"/>
                  <a:gd name="connsiteX14" fmla="*/ 344960 w 2545728"/>
                  <a:gd name="connsiteY14" fmla="*/ 2156829 h 2555827"/>
                  <a:gd name="connsiteX15" fmla="*/ 284985 w 2545728"/>
                  <a:gd name="connsiteY15" fmla="*/ 2090840 h 2555827"/>
                  <a:gd name="connsiteX16" fmla="*/ 19116 w 2545728"/>
                  <a:gd name="connsiteY16" fmla="*/ 1535475 h 2555827"/>
                  <a:gd name="connsiteX17" fmla="*/ 0 w 2545728"/>
                  <a:gd name="connsiteY17" fmla="*/ 1410221 h 2555827"/>
                  <a:gd name="connsiteX18" fmla="*/ 228347 w 2545728"/>
                  <a:gd name="connsiteY18" fmla="*/ 1410221 h 2555827"/>
                  <a:gd name="connsiteX19" fmla="*/ 240408 w 2545728"/>
                  <a:gd name="connsiteY19" fmla="*/ 1489248 h 2555827"/>
                  <a:gd name="connsiteX20" fmla="*/ 291840 w 2545728"/>
                  <a:gd name="connsiteY20" fmla="*/ 1662418 h 2555827"/>
                  <a:gd name="connsiteX21" fmla="*/ 348446 w 2545728"/>
                  <a:gd name="connsiteY21" fmla="*/ 1776414 h 2555827"/>
                  <a:gd name="connsiteX22" fmla="*/ 349090 w 2545728"/>
                  <a:gd name="connsiteY22" fmla="*/ 1777750 h 2555827"/>
                  <a:gd name="connsiteX23" fmla="*/ 349199 w 2545728"/>
                  <a:gd name="connsiteY23" fmla="*/ 1777929 h 2555827"/>
                  <a:gd name="connsiteX24" fmla="*/ 370916 w 2545728"/>
                  <a:gd name="connsiteY24" fmla="*/ 1821664 h 2555827"/>
                  <a:gd name="connsiteX25" fmla="*/ 400016 w 2545728"/>
                  <a:gd name="connsiteY25" fmla="*/ 1861575 h 2555827"/>
                  <a:gd name="connsiteX26" fmla="*/ 401616 w 2545728"/>
                  <a:gd name="connsiteY26" fmla="*/ 1864209 h 2555827"/>
                  <a:gd name="connsiteX27" fmla="*/ 414450 w 2545728"/>
                  <a:gd name="connsiteY27" fmla="*/ 1881371 h 2555827"/>
                  <a:gd name="connsiteX28" fmla="*/ 474813 w 2545728"/>
                  <a:gd name="connsiteY28" fmla="*/ 1964161 h 2555827"/>
                  <a:gd name="connsiteX29" fmla="*/ 516043 w 2545728"/>
                  <a:gd name="connsiteY29" fmla="*/ 2004419 h 2555827"/>
                  <a:gd name="connsiteX30" fmla="*/ 529662 w 2545728"/>
                  <a:gd name="connsiteY30" fmla="*/ 2019403 h 2555827"/>
                  <a:gd name="connsiteX31" fmla="*/ 554636 w 2545728"/>
                  <a:gd name="connsiteY31" fmla="*/ 2042101 h 2555827"/>
                  <a:gd name="connsiteX32" fmla="*/ 600705 w 2545728"/>
                  <a:gd name="connsiteY32" fmla="*/ 2087083 h 2555827"/>
                  <a:gd name="connsiteX33" fmla="*/ 647418 w 2545728"/>
                  <a:gd name="connsiteY33" fmla="*/ 2119454 h 2555827"/>
                  <a:gd name="connsiteX34" fmla="*/ 684856 w 2545728"/>
                  <a:gd name="connsiteY34" fmla="*/ 2147449 h 2555827"/>
                  <a:gd name="connsiteX35" fmla="*/ 708873 w 2545728"/>
                  <a:gd name="connsiteY35" fmla="*/ 2162040 h 2555827"/>
                  <a:gd name="connsiteX36" fmla="*/ 745768 w 2545728"/>
                  <a:gd name="connsiteY36" fmla="*/ 2187607 h 2555827"/>
                  <a:gd name="connsiteX37" fmla="*/ 768126 w 2545728"/>
                  <a:gd name="connsiteY37" fmla="*/ 2198038 h 2555827"/>
                  <a:gd name="connsiteX38" fmla="*/ 771315 w 2545728"/>
                  <a:gd name="connsiteY38" fmla="*/ 2199975 h 2555827"/>
                  <a:gd name="connsiteX39" fmla="*/ 862980 w 2545728"/>
                  <a:gd name="connsiteY39" fmla="*/ 2244132 h 2555827"/>
                  <a:gd name="connsiteX40" fmla="*/ 881310 w 2545728"/>
                  <a:gd name="connsiteY40" fmla="*/ 2250841 h 2555827"/>
                  <a:gd name="connsiteX41" fmla="*/ 907176 w 2545728"/>
                  <a:gd name="connsiteY41" fmla="*/ 2262908 h 2555827"/>
                  <a:gd name="connsiteX42" fmla="*/ 993126 w 2545728"/>
                  <a:gd name="connsiteY42" fmla="*/ 2290216 h 2555827"/>
                  <a:gd name="connsiteX43" fmla="*/ 1057709 w 2545728"/>
                  <a:gd name="connsiteY43" fmla="*/ 2304692 h 2555827"/>
                  <a:gd name="connsiteX44" fmla="*/ 1059817 w 2545728"/>
                  <a:gd name="connsiteY44" fmla="*/ 2305234 h 2555827"/>
                  <a:gd name="connsiteX45" fmla="*/ 1060789 w 2545728"/>
                  <a:gd name="connsiteY45" fmla="*/ 2305383 h 2555827"/>
                  <a:gd name="connsiteX46" fmla="*/ 1082104 w 2545728"/>
                  <a:gd name="connsiteY46" fmla="*/ 2310160 h 2555827"/>
                  <a:gd name="connsiteX47" fmla="*/ 1161396 w 2545728"/>
                  <a:gd name="connsiteY47" fmla="*/ 2320737 h 2555827"/>
                  <a:gd name="connsiteX48" fmla="*/ 1163936 w 2545728"/>
                  <a:gd name="connsiteY48" fmla="*/ 2321124 h 2555827"/>
                  <a:gd name="connsiteX49" fmla="*/ 1164525 w 2545728"/>
                  <a:gd name="connsiteY49" fmla="*/ 2321154 h 2555827"/>
                  <a:gd name="connsiteX50" fmla="*/ 1173756 w 2545728"/>
                  <a:gd name="connsiteY50" fmla="*/ 2322385 h 2555827"/>
                  <a:gd name="connsiteX51" fmla="*/ 1267728 w 2545728"/>
                  <a:gd name="connsiteY51" fmla="*/ 2326538 h 2555827"/>
                  <a:gd name="connsiteX52" fmla="*/ 1269440 w 2545728"/>
                  <a:gd name="connsiteY52" fmla="*/ 2326452 h 2555827"/>
                  <a:gd name="connsiteX53" fmla="*/ 1271152 w 2545728"/>
                  <a:gd name="connsiteY53" fmla="*/ 2326538 h 2555827"/>
                  <a:gd name="connsiteX54" fmla="*/ 2319777 w 2545728"/>
                  <a:gd name="connsiteY54" fmla="*/ 1277913 h 2555827"/>
                  <a:gd name="connsiteX55" fmla="*/ 1271152 w 2545728"/>
                  <a:gd name="connsiteY55" fmla="*/ 229288 h 2555827"/>
                  <a:gd name="connsiteX56" fmla="*/ 1269440 w 2545728"/>
                  <a:gd name="connsiteY56" fmla="*/ 229375 h 2555827"/>
                  <a:gd name="connsiteX57" fmla="*/ 1267728 w 2545728"/>
                  <a:gd name="connsiteY57" fmla="*/ 229288 h 2555827"/>
                  <a:gd name="connsiteX58" fmla="*/ 1267728 w 2545728"/>
                  <a:gd name="connsiteY58" fmla="*/ 86 h 2555827"/>
                  <a:gd name="connsiteX59" fmla="*/ 1269440 w 2545728"/>
                  <a:gd name="connsiteY59" fmla="*/ 0 h 255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45728" h="2555827">
                    <a:moveTo>
                      <a:pt x="1269440" y="0"/>
                    </a:moveTo>
                    <a:lnTo>
                      <a:pt x="1398396" y="6511"/>
                    </a:lnTo>
                    <a:cubicBezTo>
                      <a:pt x="2042836" y="71958"/>
                      <a:pt x="2545728" y="616207"/>
                      <a:pt x="2545728" y="1277913"/>
                    </a:cubicBezTo>
                    <a:cubicBezTo>
                      <a:pt x="2545728" y="1939619"/>
                      <a:pt x="2042836" y="2483869"/>
                      <a:pt x="1398396" y="2549315"/>
                    </a:cubicBezTo>
                    <a:lnTo>
                      <a:pt x="1269440" y="2555827"/>
                    </a:lnTo>
                    <a:lnTo>
                      <a:pt x="1142416" y="2549413"/>
                    </a:lnTo>
                    <a:lnTo>
                      <a:pt x="1132157" y="2548044"/>
                    </a:lnTo>
                    <a:lnTo>
                      <a:pt x="1017127" y="2530489"/>
                    </a:lnTo>
                    <a:lnTo>
                      <a:pt x="1005921" y="2527977"/>
                    </a:lnTo>
                    <a:lnTo>
                      <a:pt x="893396" y="2499044"/>
                    </a:lnTo>
                    <a:lnTo>
                      <a:pt x="888250" y="2497409"/>
                    </a:lnTo>
                    <a:lnTo>
                      <a:pt x="773697" y="2455481"/>
                    </a:lnTo>
                    <a:cubicBezTo>
                      <a:pt x="659023" y="2406979"/>
                      <a:pt x="552903" y="2342215"/>
                      <a:pt x="458225" y="2264080"/>
                    </a:cubicBezTo>
                    <a:lnTo>
                      <a:pt x="408745" y="2219110"/>
                    </a:lnTo>
                    <a:lnTo>
                      <a:pt x="344960" y="2156829"/>
                    </a:lnTo>
                    <a:lnTo>
                      <a:pt x="284985" y="2090840"/>
                    </a:lnTo>
                    <a:cubicBezTo>
                      <a:pt x="154761" y="1933044"/>
                      <a:pt x="61677" y="1743462"/>
                      <a:pt x="19116" y="1535475"/>
                    </a:cubicBezTo>
                    <a:lnTo>
                      <a:pt x="0" y="1410221"/>
                    </a:lnTo>
                    <a:lnTo>
                      <a:pt x="228347" y="1410221"/>
                    </a:lnTo>
                    <a:lnTo>
                      <a:pt x="240408" y="1489248"/>
                    </a:lnTo>
                    <a:cubicBezTo>
                      <a:pt x="252631" y="1548978"/>
                      <a:pt x="269931" y="1606859"/>
                      <a:pt x="291840" y="1662418"/>
                    </a:cubicBezTo>
                    <a:lnTo>
                      <a:pt x="348446" y="1776414"/>
                    </a:lnTo>
                    <a:lnTo>
                      <a:pt x="349090" y="1777750"/>
                    </a:lnTo>
                    <a:lnTo>
                      <a:pt x="349199" y="1777929"/>
                    </a:lnTo>
                    <a:lnTo>
                      <a:pt x="370916" y="1821664"/>
                    </a:lnTo>
                    <a:lnTo>
                      <a:pt x="400016" y="1861575"/>
                    </a:lnTo>
                    <a:lnTo>
                      <a:pt x="401616" y="1864209"/>
                    </a:lnTo>
                    <a:lnTo>
                      <a:pt x="414450" y="1881371"/>
                    </a:lnTo>
                    <a:lnTo>
                      <a:pt x="474813" y="1964161"/>
                    </a:lnTo>
                    <a:lnTo>
                      <a:pt x="516043" y="2004419"/>
                    </a:lnTo>
                    <a:lnTo>
                      <a:pt x="529662" y="2019403"/>
                    </a:lnTo>
                    <a:lnTo>
                      <a:pt x="554636" y="2042101"/>
                    </a:lnTo>
                    <a:lnTo>
                      <a:pt x="600705" y="2087083"/>
                    </a:lnTo>
                    <a:lnTo>
                      <a:pt x="647418" y="2119454"/>
                    </a:lnTo>
                    <a:lnTo>
                      <a:pt x="684856" y="2147449"/>
                    </a:lnTo>
                    <a:lnTo>
                      <a:pt x="708873" y="2162040"/>
                    </a:lnTo>
                    <a:lnTo>
                      <a:pt x="745768" y="2187607"/>
                    </a:lnTo>
                    <a:lnTo>
                      <a:pt x="768126" y="2198038"/>
                    </a:lnTo>
                    <a:lnTo>
                      <a:pt x="771315" y="2199975"/>
                    </a:lnTo>
                    <a:cubicBezTo>
                      <a:pt x="801032" y="2216118"/>
                      <a:pt x="831616" y="2230866"/>
                      <a:pt x="862980" y="2244132"/>
                    </a:cubicBezTo>
                    <a:lnTo>
                      <a:pt x="881310" y="2250841"/>
                    </a:lnTo>
                    <a:lnTo>
                      <a:pt x="907176" y="2262908"/>
                    </a:lnTo>
                    <a:cubicBezTo>
                      <a:pt x="935282" y="2273199"/>
                      <a:pt x="963952" y="2282322"/>
                      <a:pt x="993126" y="2290216"/>
                    </a:cubicBezTo>
                    <a:lnTo>
                      <a:pt x="1057709" y="2304692"/>
                    </a:lnTo>
                    <a:lnTo>
                      <a:pt x="1059817" y="2305234"/>
                    </a:lnTo>
                    <a:lnTo>
                      <a:pt x="1060789" y="2305383"/>
                    </a:lnTo>
                    <a:lnTo>
                      <a:pt x="1082104" y="2310160"/>
                    </a:lnTo>
                    <a:lnTo>
                      <a:pt x="1161396" y="2320737"/>
                    </a:lnTo>
                    <a:lnTo>
                      <a:pt x="1163936" y="2321124"/>
                    </a:lnTo>
                    <a:lnTo>
                      <a:pt x="1164525" y="2321154"/>
                    </a:lnTo>
                    <a:lnTo>
                      <a:pt x="1173756" y="2322385"/>
                    </a:lnTo>
                    <a:cubicBezTo>
                      <a:pt x="1204713" y="2325134"/>
                      <a:pt x="1236057" y="2326538"/>
                      <a:pt x="1267728" y="2326538"/>
                    </a:cubicBezTo>
                    <a:lnTo>
                      <a:pt x="1269440" y="2326452"/>
                    </a:lnTo>
                    <a:lnTo>
                      <a:pt x="1271152" y="2326538"/>
                    </a:lnTo>
                    <a:cubicBezTo>
                      <a:pt x="1850292" y="2326538"/>
                      <a:pt x="2319777" y="1857053"/>
                      <a:pt x="2319777" y="1277913"/>
                    </a:cubicBezTo>
                    <a:cubicBezTo>
                      <a:pt x="2319777" y="698773"/>
                      <a:pt x="1850292" y="229288"/>
                      <a:pt x="1271152" y="229288"/>
                    </a:cubicBezTo>
                    <a:lnTo>
                      <a:pt x="1269440" y="229375"/>
                    </a:lnTo>
                    <a:lnTo>
                      <a:pt x="1267728" y="229288"/>
                    </a:lnTo>
                    <a:lnTo>
                      <a:pt x="1267728" y="86"/>
                    </a:lnTo>
                    <a:lnTo>
                      <a:pt x="1269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137282" y="2549204"/>
                <a:ext cx="21123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区别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变址寄存器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5078376" y="2612352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 flipH="1">
            <a:off x="2612988" y="2612352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Title_1"/>
          <p:cNvSpPr/>
          <p:nvPr>
            <p:custDataLst>
              <p:tags r:id="rId3"/>
            </p:custDataLst>
          </p:nvPr>
        </p:nvSpPr>
        <p:spPr>
          <a:xfrm>
            <a:off x="3538501" y="2350415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03888" y="2837777"/>
            <a:ext cx="2214954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目标变址寄存器</a:t>
            </a: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3713" y="2837777"/>
            <a:ext cx="18192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源变址寄存器</a:t>
            </a:r>
          </a:p>
        </p:txBody>
      </p:sp>
      <p:sp>
        <p:nvSpPr>
          <p:cNvPr id="3" name="矩形 2"/>
          <p:cNvSpPr/>
          <p:nvPr/>
        </p:nvSpPr>
        <p:spPr>
          <a:xfrm>
            <a:off x="699247" y="4632463"/>
            <a:ext cx="7745506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变址寄存器在指令中常用于存放数据在内存中的地址。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63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控制寄存器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—IP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FLAGS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 bwMode="auto">
          <a:xfrm>
            <a:off x="404679" y="1644185"/>
            <a:ext cx="8245476" cy="4824412"/>
            <a:chOff x="181" y="1162"/>
            <a:chExt cx="5194" cy="303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04" y="1162"/>
              <a:ext cx="5171" cy="30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0" name="Group 33"/>
            <p:cNvGrpSpPr/>
            <p:nvPr/>
          </p:nvGrpSpPr>
          <p:grpSpPr bwMode="auto">
            <a:xfrm>
              <a:off x="181" y="1207"/>
              <a:ext cx="4604" cy="2949"/>
              <a:chOff x="181" y="1207"/>
              <a:chExt cx="4604" cy="2949"/>
            </a:xfrm>
          </p:grpSpPr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1882" y="1207"/>
                <a:ext cx="11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内存中的程序</a:t>
                </a: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109" y="1661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973" y="1525"/>
                <a:ext cx="907" cy="2631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109" y="2114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109" y="2976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245" y="25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┇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696" y="1480"/>
                <a:ext cx="1089" cy="1224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2744" y="1661"/>
                <a:ext cx="952" cy="181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3969" y="152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分析</a:t>
                </a: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787" y="1865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获取操作数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969" y="2137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执行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833" y="2409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存放结果</a:t>
                </a: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744" y="2341"/>
                <a:ext cx="952" cy="54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3696" y="2795"/>
                <a:ext cx="1089" cy="1270"/>
              </a:xfrm>
              <a:prstGeom prst="rect">
                <a:avLst/>
              </a:prstGeom>
              <a:noFill/>
              <a:ln w="127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4105" y="32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┇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181" y="1694"/>
                <a:ext cx="9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指令指针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IP</a:t>
                </a: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065" y="1842"/>
                <a:ext cx="999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1201" y="157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地址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923" y="1230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2970" y="1480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取出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109" y="3612"/>
                <a:ext cx="635" cy="258"/>
              </a:xfrm>
              <a:prstGeom prst="rect">
                <a:avLst/>
              </a:prstGeom>
              <a:noFill/>
              <a:ln w="127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操作数</a:t>
                </a:r>
                <a:endPara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V="1">
                <a:off x="3198" y="2024"/>
                <a:ext cx="498" cy="0"/>
              </a:xfrm>
              <a:prstGeom prst="line">
                <a:avLst/>
              </a:prstGeom>
              <a:noFill/>
              <a:ln w="22225" cap="sq">
                <a:solidFill>
                  <a:srgbClr val="0080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2880" y="3748"/>
                <a:ext cx="318" cy="0"/>
              </a:xfrm>
              <a:prstGeom prst="line">
                <a:avLst/>
              </a:prstGeom>
              <a:noFill/>
              <a:ln w="22225" cap="sq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 flipV="1">
                <a:off x="3198" y="2024"/>
                <a:ext cx="0" cy="1724"/>
              </a:xfrm>
              <a:prstGeom prst="line">
                <a:avLst/>
              </a:prstGeom>
              <a:noFill/>
              <a:ln w="22225" cap="sq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 flipH="1">
                <a:off x="3379" y="2568"/>
                <a:ext cx="317" cy="0"/>
              </a:xfrm>
              <a:prstGeom prst="line">
                <a:avLst/>
              </a:prstGeom>
              <a:noFill/>
              <a:ln w="2222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3379" y="2568"/>
                <a:ext cx="0" cy="1497"/>
              </a:xfrm>
              <a:prstGeom prst="line">
                <a:avLst/>
              </a:prstGeom>
              <a:noFill/>
              <a:ln w="2222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 flipH="1">
                <a:off x="2880" y="4065"/>
                <a:ext cx="499" cy="0"/>
              </a:xfrm>
              <a:prstGeom prst="line">
                <a:avLst/>
              </a:prstGeom>
              <a:noFill/>
              <a:ln w="22225" cap="sq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8680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标志寄存器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FLAGS</a:t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状态标志位（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16200000">
            <a:off x="320718" y="254136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2"/>
            </p:custDataLst>
          </p:nvPr>
        </p:nvSpPr>
        <p:spPr>
          <a:xfrm>
            <a:off x="1991485" y="232597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进位标志位。加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法运算时，若最高位有进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位则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CF=1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1"/>
          <p:cNvSpPr/>
          <p:nvPr>
            <p:custDataLst>
              <p:tags r:id="rId3"/>
            </p:custDataLst>
          </p:nvPr>
        </p:nvSpPr>
        <p:spPr>
          <a:xfrm>
            <a:off x="640880" y="232597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Carry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</a:p>
        </p:txBody>
      </p:sp>
      <p:sp>
        <p:nvSpPr>
          <p:cNvPr id="11" name="MH_Other_2"/>
          <p:cNvSpPr/>
          <p:nvPr>
            <p:custDataLst>
              <p:tags r:id="rId4"/>
            </p:custDataLst>
          </p:nvPr>
        </p:nvSpPr>
        <p:spPr>
          <a:xfrm>
            <a:off x="7792076" y="220215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MH_Other_5"/>
          <p:cNvSpPr/>
          <p:nvPr>
            <p:custDataLst>
              <p:tags r:id="rId5"/>
            </p:custDataLst>
          </p:nvPr>
        </p:nvSpPr>
        <p:spPr>
          <a:xfrm rot="16200000">
            <a:off x="320718" y="553221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17" name="MH_Text_3"/>
          <p:cNvSpPr/>
          <p:nvPr>
            <p:custDataLst>
              <p:tags r:id="rId6"/>
            </p:custDataLst>
          </p:nvPr>
        </p:nvSpPr>
        <p:spPr>
          <a:xfrm>
            <a:off x="1991485" y="531682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辅助进位标志位。加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操作中，若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Bit3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Bit4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有进位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借位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AF=1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3"/>
          <p:cNvSpPr/>
          <p:nvPr>
            <p:custDataLst>
              <p:tags r:id="rId7"/>
            </p:custDataLst>
          </p:nvPr>
        </p:nvSpPr>
        <p:spPr>
          <a:xfrm>
            <a:off x="640880" y="531682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AF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Auxiliary Carry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9" name="MH_Other_6"/>
          <p:cNvSpPr/>
          <p:nvPr>
            <p:custDataLst>
              <p:tags r:id="rId8"/>
            </p:custDataLst>
          </p:nvPr>
        </p:nvSpPr>
        <p:spPr>
          <a:xfrm>
            <a:off x="7792076" y="519300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8266" y="1428459"/>
            <a:ext cx="7772400" cy="443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</p:txBody>
      </p:sp>
      <p:sp>
        <p:nvSpPr>
          <p:cNvPr id="22" name="MH_Other_3"/>
          <p:cNvSpPr/>
          <p:nvPr>
            <p:custDataLst>
              <p:tags r:id="rId9"/>
            </p:custDataLst>
          </p:nvPr>
        </p:nvSpPr>
        <p:spPr>
          <a:xfrm rot="5400000" flipH="1">
            <a:off x="7941267" y="4036792"/>
            <a:ext cx="973138" cy="332811"/>
          </a:xfrm>
          <a:custGeom>
            <a:avLst/>
            <a:gdLst>
              <a:gd name="connsiteX0" fmla="*/ 108000 w 972394"/>
              <a:gd name="connsiteY0" fmla="*/ 185737 h 185738"/>
              <a:gd name="connsiteX1" fmla="*/ 108000 w 972394"/>
              <a:gd name="connsiteY1" fmla="*/ 0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 h 185738"/>
              <a:gd name="connsiteX5" fmla="*/ 865238 w 972394"/>
              <a:gd name="connsiteY5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185737"/>
                </a:moveTo>
                <a:lnTo>
                  <a:pt x="108000" y="0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"/>
                </a:lnTo>
                <a:lnTo>
                  <a:pt x="865238" y="1857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10"/>
            </p:custDataLst>
          </p:nvPr>
        </p:nvSpPr>
        <p:spPr>
          <a:xfrm flipH="1">
            <a:off x="1443045" y="3697579"/>
            <a:ext cx="5800590" cy="1009650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36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奇偶标志位。运算结果的低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位中“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的个数为偶数时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PF=1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MH_SubTitle_2"/>
          <p:cNvSpPr/>
          <p:nvPr>
            <p:custDataLst>
              <p:tags r:id="rId11"/>
            </p:custDataLst>
          </p:nvPr>
        </p:nvSpPr>
        <p:spPr>
          <a:xfrm flipH="1">
            <a:off x="6120310" y="3821404"/>
            <a:ext cx="2473929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Parity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5" name="MH_Other_4"/>
          <p:cNvSpPr/>
          <p:nvPr>
            <p:custDataLst>
              <p:tags r:id="rId12"/>
            </p:custDataLst>
          </p:nvPr>
        </p:nvSpPr>
        <p:spPr>
          <a:xfrm flipH="1">
            <a:off x="640882" y="3697579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45304" y="324433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状态标志位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8680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标志寄存器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FLAGS</a:t>
            </a:r>
            <a:b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状态标志位（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16200000">
            <a:off x="320718" y="254136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2"/>
            </p:custDataLst>
          </p:nvPr>
        </p:nvSpPr>
        <p:spPr>
          <a:xfrm>
            <a:off x="1991485" y="232597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零标志位。当运算结果为零时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ZF=1 </a:t>
            </a:r>
          </a:p>
        </p:txBody>
      </p:sp>
      <p:sp>
        <p:nvSpPr>
          <p:cNvPr id="10" name="MH_SubTitle_1"/>
          <p:cNvSpPr/>
          <p:nvPr>
            <p:custDataLst>
              <p:tags r:id="rId3"/>
            </p:custDataLst>
          </p:nvPr>
        </p:nvSpPr>
        <p:spPr>
          <a:xfrm>
            <a:off x="640880" y="232597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Zero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1" name="MH_Other_2"/>
          <p:cNvSpPr/>
          <p:nvPr>
            <p:custDataLst>
              <p:tags r:id="rId4"/>
            </p:custDataLst>
          </p:nvPr>
        </p:nvSpPr>
        <p:spPr>
          <a:xfrm>
            <a:off x="7792076" y="220215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MH_Other_5"/>
          <p:cNvSpPr/>
          <p:nvPr>
            <p:custDataLst>
              <p:tags r:id="rId5"/>
            </p:custDataLst>
          </p:nvPr>
        </p:nvSpPr>
        <p:spPr>
          <a:xfrm rot="16200000">
            <a:off x="320718" y="5532216"/>
            <a:ext cx="973138" cy="332813"/>
          </a:xfrm>
          <a:custGeom>
            <a:avLst/>
            <a:gdLst>
              <a:gd name="connsiteX0" fmla="*/ 108000 w 972394"/>
              <a:gd name="connsiteY0" fmla="*/ 0 h 185738"/>
              <a:gd name="connsiteX1" fmla="*/ 108000 w 972394"/>
              <a:gd name="connsiteY1" fmla="*/ 185737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85738 h 185738"/>
              <a:gd name="connsiteX5" fmla="*/ 865238 w 972394"/>
              <a:gd name="connsiteY5" fmla="*/ 1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0"/>
                </a:moveTo>
                <a:lnTo>
                  <a:pt x="108000" y="185737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85738"/>
                </a:lnTo>
                <a:lnTo>
                  <a:pt x="865238" y="1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17" name="MH_Text_3"/>
          <p:cNvSpPr/>
          <p:nvPr>
            <p:custDataLst>
              <p:tags r:id="rId6"/>
            </p:custDataLst>
          </p:nvPr>
        </p:nvSpPr>
        <p:spPr>
          <a:xfrm>
            <a:off x="1991485" y="5316828"/>
            <a:ext cx="5800591" cy="885825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000" rIns="108000" anchor="ctr">
            <a:normAutofit fontScale="92500" lnSpcReduction="10000"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溢出标志位。当算术运算的结果超出了有符号数的可表达范围时，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OF=l 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MH_SubTitle_3"/>
          <p:cNvSpPr/>
          <p:nvPr>
            <p:custDataLst>
              <p:tags r:id="rId7"/>
            </p:custDataLst>
          </p:nvPr>
        </p:nvSpPr>
        <p:spPr>
          <a:xfrm>
            <a:off x="640880" y="5316829"/>
            <a:ext cx="3078428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Overflow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9" name="MH_Other_6"/>
          <p:cNvSpPr/>
          <p:nvPr>
            <p:custDataLst>
              <p:tags r:id="rId8"/>
            </p:custDataLst>
          </p:nvPr>
        </p:nvSpPr>
        <p:spPr>
          <a:xfrm>
            <a:off x="7792076" y="5193004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58266" y="1428459"/>
            <a:ext cx="7772400" cy="443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dirty="0"/>
          </a:p>
        </p:txBody>
      </p:sp>
      <p:sp>
        <p:nvSpPr>
          <p:cNvPr id="22" name="MH_Other_3"/>
          <p:cNvSpPr/>
          <p:nvPr>
            <p:custDataLst>
              <p:tags r:id="rId9"/>
            </p:custDataLst>
          </p:nvPr>
        </p:nvSpPr>
        <p:spPr>
          <a:xfrm rot="5400000" flipH="1">
            <a:off x="7941267" y="4036792"/>
            <a:ext cx="973138" cy="332811"/>
          </a:xfrm>
          <a:custGeom>
            <a:avLst/>
            <a:gdLst>
              <a:gd name="connsiteX0" fmla="*/ 108000 w 972394"/>
              <a:gd name="connsiteY0" fmla="*/ 185737 h 185738"/>
              <a:gd name="connsiteX1" fmla="*/ 108000 w 972394"/>
              <a:gd name="connsiteY1" fmla="*/ 0 h 185738"/>
              <a:gd name="connsiteX2" fmla="*/ 0 w 972394"/>
              <a:gd name="connsiteY2" fmla="*/ 185737 h 185738"/>
              <a:gd name="connsiteX3" fmla="*/ 972394 w 972394"/>
              <a:gd name="connsiteY3" fmla="*/ 185738 h 185738"/>
              <a:gd name="connsiteX4" fmla="*/ 865238 w 972394"/>
              <a:gd name="connsiteY4" fmla="*/ 1 h 185738"/>
              <a:gd name="connsiteX5" fmla="*/ 865238 w 972394"/>
              <a:gd name="connsiteY5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94" h="185738">
                <a:moveTo>
                  <a:pt x="108000" y="185737"/>
                </a:moveTo>
                <a:lnTo>
                  <a:pt x="108000" y="0"/>
                </a:lnTo>
                <a:lnTo>
                  <a:pt x="0" y="185737"/>
                </a:lnTo>
                <a:close/>
                <a:moveTo>
                  <a:pt x="972394" y="185738"/>
                </a:moveTo>
                <a:lnTo>
                  <a:pt x="865238" y="1"/>
                </a:lnTo>
                <a:lnTo>
                  <a:pt x="865238" y="1857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10"/>
            </p:custDataLst>
          </p:nvPr>
        </p:nvSpPr>
        <p:spPr>
          <a:xfrm flipH="1">
            <a:off x="1443045" y="3697579"/>
            <a:ext cx="5800590" cy="1009650"/>
          </a:xfrm>
          <a:custGeom>
            <a:avLst/>
            <a:gdLst>
              <a:gd name="connsiteX0" fmla="*/ 111132 w 3895725"/>
              <a:gd name="connsiteY0" fmla="*/ 0 h 1009650"/>
              <a:gd name="connsiteX1" fmla="*/ 3895725 w 3895725"/>
              <a:gd name="connsiteY1" fmla="*/ 0 h 1009650"/>
              <a:gd name="connsiteX2" fmla="*/ 3895725 w 3895725"/>
              <a:gd name="connsiteY2" fmla="*/ 1009650 h 1009650"/>
              <a:gd name="connsiteX3" fmla="*/ 111132 w 3895725"/>
              <a:gd name="connsiteY3" fmla="*/ 1009650 h 1009650"/>
              <a:gd name="connsiteX4" fmla="*/ 0 w 3895725"/>
              <a:gd name="connsiteY4" fmla="*/ 898518 h 1009650"/>
              <a:gd name="connsiteX5" fmla="*/ 0 w 3895725"/>
              <a:gd name="connsiteY5" fmla="*/ 111132 h 1009650"/>
              <a:gd name="connsiteX6" fmla="*/ 111132 w 3895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5725" h="1009650">
                <a:moveTo>
                  <a:pt x="111132" y="0"/>
                </a:moveTo>
                <a:lnTo>
                  <a:pt x="3895725" y="0"/>
                </a:lnTo>
                <a:lnTo>
                  <a:pt x="3895725" y="1009650"/>
                </a:lnTo>
                <a:lnTo>
                  <a:pt x="111132" y="1009650"/>
                </a:lnTo>
                <a:cubicBezTo>
                  <a:pt x="49755" y="1009650"/>
                  <a:pt x="0" y="959895"/>
                  <a:pt x="0" y="898518"/>
                </a:cubicBezTo>
                <a:lnTo>
                  <a:pt x="0" y="111132"/>
                </a:lnTo>
                <a:cubicBezTo>
                  <a:pt x="0" y="49755"/>
                  <a:pt x="49755" y="0"/>
                  <a:pt x="111132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368000" anchor="ctr">
            <a:normAutofit/>
          </a:bodyPr>
          <a:lstStyle/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符号标志位。当运算结果的最高位为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SF=l </a:t>
            </a:r>
          </a:p>
        </p:txBody>
      </p:sp>
      <p:sp>
        <p:nvSpPr>
          <p:cNvPr id="24" name="MH_SubTitle_2"/>
          <p:cNvSpPr/>
          <p:nvPr>
            <p:custDataLst>
              <p:tags r:id="rId11"/>
            </p:custDataLst>
          </p:nvPr>
        </p:nvSpPr>
        <p:spPr>
          <a:xfrm flipH="1">
            <a:off x="6120310" y="3821404"/>
            <a:ext cx="2473929" cy="762000"/>
          </a:xfrm>
          <a:custGeom>
            <a:avLst/>
            <a:gdLst>
              <a:gd name="connsiteX0" fmla="*/ 0 w 1362074"/>
              <a:gd name="connsiteY0" fmla="*/ 0 h 762000"/>
              <a:gd name="connsiteX1" fmla="*/ 981074 w 1362074"/>
              <a:gd name="connsiteY1" fmla="*/ 0 h 762000"/>
              <a:gd name="connsiteX2" fmla="*/ 1362074 w 1362074"/>
              <a:gd name="connsiteY2" fmla="*/ 381000 h 762000"/>
              <a:gd name="connsiteX3" fmla="*/ 981074 w 1362074"/>
              <a:gd name="connsiteY3" fmla="*/ 762000 h 762000"/>
              <a:gd name="connsiteX4" fmla="*/ 0 w 1362074"/>
              <a:gd name="connsiteY4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74" h="762000">
                <a:moveTo>
                  <a:pt x="0" y="0"/>
                </a:moveTo>
                <a:lnTo>
                  <a:pt x="981074" y="0"/>
                </a:lnTo>
                <a:cubicBezTo>
                  <a:pt x="1191494" y="0"/>
                  <a:pt x="1362074" y="170580"/>
                  <a:pt x="1362074" y="381000"/>
                </a:cubicBezTo>
                <a:cubicBezTo>
                  <a:pt x="1362074" y="591420"/>
                  <a:pt x="1191494" y="762000"/>
                  <a:pt x="981074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Sign Flag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5" name="MH_Other_4"/>
          <p:cNvSpPr/>
          <p:nvPr>
            <p:custDataLst>
              <p:tags r:id="rId12"/>
            </p:custDataLst>
          </p:nvPr>
        </p:nvSpPr>
        <p:spPr>
          <a:xfrm flipH="1">
            <a:off x="640882" y="3697579"/>
            <a:ext cx="802163" cy="1009650"/>
          </a:xfrm>
          <a:custGeom>
            <a:avLst/>
            <a:gdLst>
              <a:gd name="connsiteX0" fmla="*/ 0 w 447675"/>
              <a:gd name="connsiteY0" fmla="*/ 0 h 1009650"/>
              <a:gd name="connsiteX1" fmla="*/ 336543 w 447675"/>
              <a:gd name="connsiteY1" fmla="*/ 0 h 1009650"/>
              <a:gd name="connsiteX2" fmla="*/ 447675 w 447675"/>
              <a:gd name="connsiteY2" fmla="*/ 111132 h 1009650"/>
              <a:gd name="connsiteX3" fmla="*/ 447675 w 447675"/>
              <a:gd name="connsiteY3" fmla="*/ 898518 h 1009650"/>
              <a:gd name="connsiteX4" fmla="*/ 336543 w 447675"/>
              <a:gd name="connsiteY4" fmla="*/ 1009650 h 1009650"/>
              <a:gd name="connsiteX5" fmla="*/ 0 w 447675"/>
              <a:gd name="connsiteY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" h="1009650">
                <a:moveTo>
                  <a:pt x="0" y="0"/>
                </a:moveTo>
                <a:lnTo>
                  <a:pt x="336543" y="0"/>
                </a:lnTo>
                <a:cubicBezTo>
                  <a:pt x="397920" y="0"/>
                  <a:pt x="447675" y="49755"/>
                  <a:pt x="447675" y="111132"/>
                </a:cubicBezTo>
                <a:lnTo>
                  <a:pt x="447675" y="898518"/>
                </a:lnTo>
                <a:cubicBezTo>
                  <a:pt x="447675" y="959895"/>
                  <a:pt x="397920" y="1009650"/>
                  <a:pt x="336543" y="1009650"/>
                </a:cubicBezTo>
                <a:lnTo>
                  <a:pt x="0" y="10096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状态标志位例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3847" y="1773704"/>
            <a:ext cx="80613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给出以下运算结果及运算后各状态标志位的状态：</a:t>
            </a:r>
          </a:p>
          <a:p>
            <a:pPr marL="982980" marR="0" lvl="1" indent="-35560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</a:rPr>
              <a:t>10110110+11110100</a:t>
            </a:r>
          </a:p>
          <a:p>
            <a:pPr marL="357505" marR="0" lvl="0" indent="-35750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       10110110</a:t>
            </a:r>
          </a:p>
          <a:p>
            <a:pPr marL="357505" marR="0" lvl="0" indent="-357505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+  11110100</a:t>
            </a:r>
          </a:p>
          <a:p>
            <a:pPr marL="357505" marR="0" lvl="0" indent="-357505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             10101010</a:t>
            </a: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451909" y="4356567"/>
            <a:ext cx="3384550" cy="0"/>
          </a:xfrm>
          <a:prstGeom prst="lin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501122" y="4428004"/>
            <a:ext cx="382587" cy="531813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773084" y="4294654"/>
            <a:ext cx="2305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CF=        OF=</a:t>
            </a:r>
          </a:p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AF=        PF=</a:t>
            </a:r>
          </a:p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SF=        ZF=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430309" y="4294654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444597" y="4845517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444597" y="5378917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797147" y="4294654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798734" y="4856629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782859" y="5390029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控制标志位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235213" y="1796659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100275" y="1656959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59150" y="1463284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Trap Flag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259150" y="2014146"/>
            <a:ext cx="6022751" cy="885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陷井标志位，也叫跟踪标志位。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TF=1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处于单步执行指令的工作方式。</a:t>
            </a: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235213" y="3268271"/>
            <a:ext cx="704850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100275" y="3128571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59150" y="2934896"/>
            <a:ext cx="5661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Interrupt Enable Flag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247762" y="3701714"/>
            <a:ext cx="6191579" cy="885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中断允许标志位。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IF=1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可以响应可屏蔽中断请求。</a:t>
            </a: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>
          <a:xfrm>
            <a:off x="1235213" y="4960416"/>
            <a:ext cx="704850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6"/>
          <p:cNvSpPr/>
          <p:nvPr>
            <p:custDataLst>
              <p:tags r:id="rId10"/>
            </p:custDataLst>
          </p:nvPr>
        </p:nvSpPr>
        <p:spPr>
          <a:xfrm>
            <a:off x="1100275" y="4820716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MH_SubTitle_3"/>
          <p:cNvSpPr txBox="1"/>
          <p:nvPr>
            <p:custDataLst>
              <p:tags r:id="rId11"/>
            </p:custDataLst>
          </p:nvPr>
        </p:nvSpPr>
        <p:spPr>
          <a:xfrm>
            <a:off x="2259150" y="4627041"/>
            <a:ext cx="5661025" cy="493712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Direction Flag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9" name="MH_Text_3"/>
          <p:cNvSpPr txBox="1"/>
          <p:nvPr>
            <p:custDataLst>
              <p:tags r:id="rId12"/>
            </p:custDataLst>
          </p:nvPr>
        </p:nvSpPr>
        <p:spPr>
          <a:xfrm>
            <a:off x="2247762" y="5315242"/>
            <a:ext cx="5661025" cy="88741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方向标志位。在数据串操作时确定操作的方向。 </a:t>
            </a:r>
          </a:p>
        </p:txBody>
      </p:sp>
      <p:sp>
        <p:nvSpPr>
          <p:cNvPr id="20" name="MH_Other_7"/>
          <p:cNvSpPr/>
          <p:nvPr>
            <p:custDataLst>
              <p:tags r:id="rId13"/>
            </p:custDataLst>
          </p:nvPr>
        </p:nvSpPr>
        <p:spPr bwMode="auto">
          <a:xfrm>
            <a:off x="1382850" y="1966521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MH_Other_8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400313" y="3436546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2" name="MH_Other_9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382850" y="5122341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段寄存器</a:t>
            </a:r>
          </a:p>
        </p:txBody>
      </p:sp>
      <p:cxnSp>
        <p:nvCxnSpPr>
          <p:cNvPr id="8" name="MH_Other_1"/>
          <p:cNvCxnSpPr/>
          <p:nvPr>
            <p:custDataLst>
              <p:tags r:id="rId1"/>
            </p:custDataLst>
          </p:nvPr>
        </p:nvCxnSpPr>
        <p:spPr>
          <a:xfrm flipH="1">
            <a:off x="3981450" y="2074863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6913" y="2366963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在使用存储器时，将它划分成若干个逻辑段。</a:t>
            </a:r>
          </a:p>
        </p:txBody>
      </p:sp>
      <p:sp>
        <p:nvSpPr>
          <p:cNvPr id="12" name="MH_Other_3"/>
          <p:cNvSpPr/>
          <p:nvPr>
            <p:custDataLst>
              <p:tags r:id="rId3"/>
            </p:custDataLst>
          </p:nvPr>
        </p:nvSpPr>
        <p:spPr>
          <a:xfrm>
            <a:off x="3751263" y="258762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MH_Other_4"/>
          <p:cNvSpPr/>
          <p:nvPr>
            <p:custDataLst>
              <p:tags r:id="rId4"/>
            </p:custDataLst>
          </p:nvPr>
        </p:nvSpPr>
        <p:spPr>
          <a:xfrm>
            <a:off x="3836988" y="2673350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6913" y="3398838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每个逻辑段用来存放不同目的内容，如程序代码、数据等等。</a:t>
            </a:r>
          </a:p>
        </p:txBody>
      </p:sp>
      <p:sp>
        <p:nvSpPr>
          <p:cNvPr id="15" name="MH_Other_5"/>
          <p:cNvSpPr/>
          <p:nvPr>
            <p:custDataLst>
              <p:tags r:id="rId6"/>
            </p:custDataLst>
          </p:nvPr>
        </p:nvSpPr>
        <p:spPr>
          <a:xfrm>
            <a:off x="3751263" y="3619500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6"/>
          <p:cNvSpPr/>
          <p:nvPr>
            <p:custDataLst>
              <p:tags r:id="rId7"/>
            </p:custDataLst>
          </p:nvPr>
        </p:nvSpPr>
        <p:spPr>
          <a:xfrm>
            <a:off x="3836988" y="3705225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06913" y="4432300"/>
            <a:ext cx="4141039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每个逻辑段用一个段寄存器来指明该段的起始位置（也叫段基址）。</a:t>
            </a: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3751263" y="465137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MH_Other_8"/>
          <p:cNvSpPr/>
          <p:nvPr>
            <p:custDataLst>
              <p:tags r:id="rId10"/>
            </p:custDataLst>
          </p:nvPr>
        </p:nvSpPr>
        <p:spPr>
          <a:xfrm>
            <a:off x="3836988" y="4737100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86271" y="3333053"/>
            <a:ext cx="2539532" cy="56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用于存放相应逻辑段的段基地址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424330" y="2954338"/>
            <a:ext cx="3104683" cy="2115670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段寄存器</a:t>
            </a:r>
          </a:p>
        </p:txBody>
      </p:sp>
      <p:sp>
        <p:nvSpPr>
          <p:cNvPr id="21" name="MH_Other_1"/>
          <p:cNvSpPr/>
          <p:nvPr>
            <p:custDataLst>
              <p:tags r:id="rId1"/>
            </p:custDataLst>
          </p:nvPr>
        </p:nvSpPr>
        <p:spPr>
          <a:xfrm>
            <a:off x="5176001" y="2813870"/>
            <a:ext cx="1398587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 rot="10800000">
            <a:off x="1773988" y="2363020"/>
            <a:ext cx="1398588" cy="450850"/>
          </a:xfrm>
          <a:custGeom>
            <a:avLst/>
            <a:gdLst>
              <a:gd name="connsiteX0" fmla="*/ 0 w 2952750"/>
              <a:gd name="connsiteY0" fmla="*/ 952500 h 952500"/>
              <a:gd name="connsiteX1" fmla="*/ 2000250 w 2952750"/>
              <a:gd name="connsiteY1" fmla="*/ 952500 h 952500"/>
              <a:gd name="connsiteX2" fmla="*/ 2952750 w 295275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0" h="952500">
                <a:moveTo>
                  <a:pt x="0" y="952500"/>
                </a:moveTo>
                <a:lnTo>
                  <a:pt x="2000250" y="952500"/>
                </a:lnTo>
                <a:lnTo>
                  <a:pt x="2952750" y="0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>
            <a:off x="6572484" y="2001070"/>
            <a:ext cx="31750" cy="13827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>
            <a:off x="516688" y="2763070"/>
            <a:ext cx="33338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Text_1"/>
          <p:cNvSpPr/>
          <p:nvPr>
            <p:custDataLst>
              <p:tags r:id="rId5"/>
            </p:custDataLst>
          </p:nvPr>
        </p:nvSpPr>
        <p:spPr>
          <a:xfrm>
            <a:off x="678612" y="4044130"/>
            <a:ext cx="2731628" cy="233902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</a:p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</a:p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附加段</a:t>
            </a:r>
          </a:p>
          <a:p>
            <a:pPr marL="285750" lvl="1" indent="-285750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</a:p>
        </p:txBody>
      </p:sp>
      <p:sp>
        <p:nvSpPr>
          <p:cNvPr id="26" name="MH_SubTitle_1"/>
          <p:cNvSpPr/>
          <p:nvPr>
            <p:custDataLst>
              <p:tags r:id="rId6"/>
            </p:custDataLst>
          </p:nvPr>
        </p:nvSpPr>
        <p:spPr>
          <a:xfrm>
            <a:off x="678612" y="2921820"/>
            <a:ext cx="2172335" cy="112231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内存中逻辑段的类型</a:t>
            </a:r>
          </a:p>
        </p:txBody>
      </p:sp>
      <p:sp>
        <p:nvSpPr>
          <p:cNvPr id="27" name="MH_Text_2"/>
          <p:cNvSpPr/>
          <p:nvPr>
            <p:custDataLst>
              <p:tags r:id="rId7"/>
            </p:custDataLst>
          </p:nvPr>
        </p:nvSpPr>
        <p:spPr>
          <a:xfrm>
            <a:off x="5425238" y="3659634"/>
            <a:ext cx="3565132" cy="396449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最多为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64K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</a:p>
          <a:p>
            <a:pPr marL="285750" lvl="1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程序中同时可以使用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个段，分别由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ES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四个段寄存器指示。</a:t>
            </a:r>
          </a:p>
        </p:txBody>
      </p:sp>
      <p:sp>
        <p:nvSpPr>
          <p:cNvPr id="28" name="MH_SubTitle_2"/>
          <p:cNvSpPr/>
          <p:nvPr>
            <p:custDataLst>
              <p:tags r:id="rId8"/>
            </p:custDataLst>
          </p:nvPr>
        </p:nvSpPr>
        <p:spPr>
          <a:xfrm>
            <a:off x="6724055" y="2060601"/>
            <a:ext cx="2156980" cy="126365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内存中逻辑段的数量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026526" y="1594670"/>
            <a:ext cx="2398712" cy="2408238"/>
            <a:chOff x="3026526" y="1594670"/>
            <a:chExt cx="2398712" cy="2408238"/>
          </a:xfrm>
        </p:grpSpPr>
        <p:sp>
          <p:nvSpPr>
            <p:cNvPr id="30" name="MH_Other_7"/>
            <p:cNvSpPr/>
            <p:nvPr>
              <p:custDataLst>
                <p:tags r:id="rId9"/>
              </p:custDataLst>
            </p:nvPr>
          </p:nvSpPr>
          <p:spPr>
            <a:xfrm>
              <a:off x="3026526" y="1594670"/>
              <a:ext cx="1155700" cy="1285875"/>
            </a:xfrm>
            <a:custGeom>
              <a:avLst/>
              <a:gdLst>
                <a:gd name="connsiteX0" fmla="*/ 1274576 w 1276288"/>
                <a:gd name="connsiteY0" fmla="*/ 0 h 1398633"/>
                <a:gd name="connsiteX1" fmla="*/ 1274576 w 1276288"/>
                <a:gd name="connsiteY1" fmla="*/ 229202 h 1398633"/>
                <a:gd name="connsiteX2" fmla="*/ 1276288 w 1276288"/>
                <a:gd name="connsiteY2" fmla="*/ 229289 h 1398633"/>
                <a:gd name="connsiteX3" fmla="*/ 1170784 w 1276288"/>
                <a:gd name="connsiteY3" fmla="*/ 234616 h 1398633"/>
                <a:gd name="connsiteX4" fmla="*/ 229375 w 1276288"/>
                <a:gd name="connsiteY4" fmla="*/ 1277827 h 1398633"/>
                <a:gd name="connsiteX5" fmla="*/ 234789 w 1276288"/>
                <a:gd name="connsiteY5" fmla="*/ 1385043 h 1398633"/>
                <a:gd name="connsiteX6" fmla="*/ 236863 w 1276288"/>
                <a:gd name="connsiteY6" fmla="*/ 1398633 h 1398633"/>
                <a:gd name="connsiteX7" fmla="*/ 6100 w 1276288"/>
                <a:gd name="connsiteY7" fmla="*/ 1398633 h 1398633"/>
                <a:gd name="connsiteX8" fmla="*/ 0 w 1276288"/>
                <a:gd name="connsiteY8" fmla="*/ 1277827 h 1398633"/>
                <a:gd name="connsiteX9" fmla="*/ 1147332 w 1276288"/>
                <a:gd name="connsiteY9" fmla="*/ 6425 h 13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6288" h="1398633">
                  <a:moveTo>
                    <a:pt x="1274576" y="0"/>
                  </a:moveTo>
                  <a:lnTo>
                    <a:pt x="1274576" y="229202"/>
                  </a:lnTo>
                  <a:lnTo>
                    <a:pt x="1276288" y="229289"/>
                  </a:lnTo>
                  <a:lnTo>
                    <a:pt x="1170784" y="234616"/>
                  </a:lnTo>
                  <a:cubicBezTo>
                    <a:pt x="642008" y="288316"/>
                    <a:pt x="229375" y="734883"/>
                    <a:pt x="229375" y="1277827"/>
                  </a:cubicBezTo>
                  <a:cubicBezTo>
                    <a:pt x="229375" y="1314023"/>
                    <a:pt x="231209" y="1349791"/>
                    <a:pt x="234789" y="1385043"/>
                  </a:cubicBezTo>
                  <a:lnTo>
                    <a:pt x="236863" y="1398633"/>
                  </a:lnTo>
                  <a:lnTo>
                    <a:pt x="6100" y="1398633"/>
                  </a:lnTo>
                  <a:lnTo>
                    <a:pt x="0" y="1277827"/>
                  </a:lnTo>
                  <a:cubicBezTo>
                    <a:pt x="0" y="616121"/>
                    <a:pt x="502893" y="71872"/>
                    <a:pt x="1147332" y="64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026526" y="1594670"/>
              <a:ext cx="2398712" cy="2408238"/>
              <a:chOff x="3026526" y="1594670"/>
              <a:chExt cx="2398712" cy="2408238"/>
            </a:xfrm>
          </p:grpSpPr>
          <p:sp>
            <p:nvSpPr>
              <p:cNvPr id="32" name="MH_Other_5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26526" y="1594670"/>
                <a:ext cx="2398712" cy="2408238"/>
              </a:xfrm>
              <a:custGeom>
                <a:avLst/>
                <a:gdLst>
                  <a:gd name="connsiteX0" fmla="*/ 1269440 w 2545728"/>
                  <a:gd name="connsiteY0" fmla="*/ 0 h 2555827"/>
                  <a:gd name="connsiteX1" fmla="*/ 1398396 w 2545728"/>
                  <a:gd name="connsiteY1" fmla="*/ 6511 h 2555827"/>
                  <a:gd name="connsiteX2" fmla="*/ 2545728 w 2545728"/>
                  <a:gd name="connsiteY2" fmla="*/ 1277913 h 2555827"/>
                  <a:gd name="connsiteX3" fmla="*/ 1398396 w 2545728"/>
                  <a:gd name="connsiteY3" fmla="*/ 2549315 h 2555827"/>
                  <a:gd name="connsiteX4" fmla="*/ 1269440 w 2545728"/>
                  <a:gd name="connsiteY4" fmla="*/ 2555827 h 2555827"/>
                  <a:gd name="connsiteX5" fmla="*/ 1142416 w 2545728"/>
                  <a:gd name="connsiteY5" fmla="*/ 2549413 h 2555827"/>
                  <a:gd name="connsiteX6" fmla="*/ 1132157 w 2545728"/>
                  <a:gd name="connsiteY6" fmla="*/ 2548044 h 2555827"/>
                  <a:gd name="connsiteX7" fmla="*/ 1017127 w 2545728"/>
                  <a:gd name="connsiteY7" fmla="*/ 2530489 h 2555827"/>
                  <a:gd name="connsiteX8" fmla="*/ 1005921 w 2545728"/>
                  <a:gd name="connsiteY8" fmla="*/ 2527977 h 2555827"/>
                  <a:gd name="connsiteX9" fmla="*/ 893396 w 2545728"/>
                  <a:gd name="connsiteY9" fmla="*/ 2499044 h 2555827"/>
                  <a:gd name="connsiteX10" fmla="*/ 888250 w 2545728"/>
                  <a:gd name="connsiteY10" fmla="*/ 2497409 h 2555827"/>
                  <a:gd name="connsiteX11" fmla="*/ 773697 w 2545728"/>
                  <a:gd name="connsiteY11" fmla="*/ 2455481 h 2555827"/>
                  <a:gd name="connsiteX12" fmla="*/ 458225 w 2545728"/>
                  <a:gd name="connsiteY12" fmla="*/ 2264080 h 2555827"/>
                  <a:gd name="connsiteX13" fmla="*/ 408745 w 2545728"/>
                  <a:gd name="connsiteY13" fmla="*/ 2219110 h 2555827"/>
                  <a:gd name="connsiteX14" fmla="*/ 344960 w 2545728"/>
                  <a:gd name="connsiteY14" fmla="*/ 2156829 h 2555827"/>
                  <a:gd name="connsiteX15" fmla="*/ 284985 w 2545728"/>
                  <a:gd name="connsiteY15" fmla="*/ 2090840 h 2555827"/>
                  <a:gd name="connsiteX16" fmla="*/ 19116 w 2545728"/>
                  <a:gd name="connsiteY16" fmla="*/ 1535475 h 2555827"/>
                  <a:gd name="connsiteX17" fmla="*/ 0 w 2545728"/>
                  <a:gd name="connsiteY17" fmla="*/ 1410221 h 2555827"/>
                  <a:gd name="connsiteX18" fmla="*/ 228347 w 2545728"/>
                  <a:gd name="connsiteY18" fmla="*/ 1410221 h 2555827"/>
                  <a:gd name="connsiteX19" fmla="*/ 240408 w 2545728"/>
                  <a:gd name="connsiteY19" fmla="*/ 1489248 h 2555827"/>
                  <a:gd name="connsiteX20" fmla="*/ 291840 w 2545728"/>
                  <a:gd name="connsiteY20" fmla="*/ 1662418 h 2555827"/>
                  <a:gd name="connsiteX21" fmla="*/ 348446 w 2545728"/>
                  <a:gd name="connsiteY21" fmla="*/ 1776414 h 2555827"/>
                  <a:gd name="connsiteX22" fmla="*/ 349090 w 2545728"/>
                  <a:gd name="connsiteY22" fmla="*/ 1777750 h 2555827"/>
                  <a:gd name="connsiteX23" fmla="*/ 349199 w 2545728"/>
                  <a:gd name="connsiteY23" fmla="*/ 1777929 h 2555827"/>
                  <a:gd name="connsiteX24" fmla="*/ 370916 w 2545728"/>
                  <a:gd name="connsiteY24" fmla="*/ 1821664 h 2555827"/>
                  <a:gd name="connsiteX25" fmla="*/ 400016 w 2545728"/>
                  <a:gd name="connsiteY25" fmla="*/ 1861575 h 2555827"/>
                  <a:gd name="connsiteX26" fmla="*/ 401616 w 2545728"/>
                  <a:gd name="connsiteY26" fmla="*/ 1864209 h 2555827"/>
                  <a:gd name="connsiteX27" fmla="*/ 414450 w 2545728"/>
                  <a:gd name="connsiteY27" fmla="*/ 1881371 h 2555827"/>
                  <a:gd name="connsiteX28" fmla="*/ 474813 w 2545728"/>
                  <a:gd name="connsiteY28" fmla="*/ 1964161 h 2555827"/>
                  <a:gd name="connsiteX29" fmla="*/ 516043 w 2545728"/>
                  <a:gd name="connsiteY29" fmla="*/ 2004419 h 2555827"/>
                  <a:gd name="connsiteX30" fmla="*/ 529662 w 2545728"/>
                  <a:gd name="connsiteY30" fmla="*/ 2019403 h 2555827"/>
                  <a:gd name="connsiteX31" fmla="*/ 554636 w 2545728"/>
                  <a:gd name="connsiteY31" fmla="*/ 2042101 h 2555827"/>
                  <a:gd name="connsiteX32" fmla="*/ 600705 w 2545728"/>
                  <a:gd name="connsiteY32" fmla="*/ 2087083 h 2555827"/>
                  <a:gd name="connsiteX33" fmla="*/ 647418 w 2545728"/>
                  <a:gd name="connsiteY33" fmla="*/ 2119454 h 2555827"/>
                  <a:gd name="connsiteX34" fmla="*/ 684856 w 2545728"/>
                  <a:gd name="connsiteY34" fmla="*/ 2147449 h 2555827"/>
                  <a:gd name="connsiteX35" fmla="*/ 708873 w 2545728"/>
                  <a:gd name="connsiteY35" fmla="*/ 2162040 h 2555827"/>
                  <a:gd name="connsiteX36" fmla="*/ 745768 w 2545728"/>
                  <a:gd name="connsiteY36" fmla="*/ 2187607 h 2555827"/>
                  <a:gd name="connsiteX37" fmla="*/ 768126 w 2545728"/>
                  <a:gd name="connsiteY37" fmla="*/ 2198038 h 2555827"/>
                  <a:gd name="connsiteX38" fmla="*/ 771315 w 2545728"/>
                  <a:gd name="connsiteY38" fmla="*/ 2199975 h 2555827"/>
                  <a:gd name="connsiteX39" fmla="*/ 862980 w 2545728"/>
                  <a:gd name="connsiteY39" fmla="*/ 2244132 h 2555827"/>
                  <a:gd name="connsiteX40" fmla="*/ 881310 w 2545728"/>
                  <a:gd name="connsiteY40" fmla="*/ 2250841 h 2555827"/>
                  <a:gd name="connsiteX41" fmla="*/ 907176 w 2545728"/>
                  <a:gd name="connsiteY41" fmla="*/ 2262908 h 2555827"/>
                  <a:gd name="connsiteX42" fmla="*/ 993126 w 2545728"/>
                  <a:gd name="connsiteY42" fmla="*/ 2290216 h 2555827"/>
                  <a:gd name="connsiteX43" fmla="*/ 1057709 w 2545728"/>
                  <a:gd name="connsiteY43" fmla="*/ 2304692 h 2555827"/>
                  <a:gd name="connsiteX44" fmla="*/ 1059817 w 2545728"/>
                  <a:gd name="connsiteY44" fmla="*/ 2305234 h 2555827"/>
                  <a:gd name="connsiteX45" fmla="*/ 1060789 w 2545728"/>
                  <a:gd name="connsiteY45" fmla="*/ 2305383 h 2555827"/>
                  <a:gd name="connsiteX46" fmla="*/ 1082104 w 2545728"/>
                  <a:gd name="connsiteY46" fmla="*/ 2310160 h 2555827"/>
                  <a:gd name="connsiteX47" fmla="*/ 1161396 w 2545728"/>
                  <a:gd name="connsiteY47" fmla="*/ 2320737 h 2555827"/>
                  <a:gd name="connsiteX48" fmla="*/ 1163936 w 2545728"/>
                  <a:gd name="connsiteY48" fmla="*/ 2321124 h 2555827"/>
                  <a:gd name="connsiteX49" fmla="*/ 1164525 w 2545728"/>
                  <a:gd name="connsiteY49" fmla="*/ 2321154 h 2555827"/>
                  <a:gd name="connsiteX50" fmla="*/ 1173756 w 2545728"/>
                  <a:gd name="connsiteY50" fmla="*/ 2322385 h 2555827"/>
                  <a:gd name="connsiteX51" fmla="*/ 1267728 w 2545728"/>
                  <a:gd name="connsiteY51" fmla="*/ 2326538 h 2555827"/>
                  <a:gd name="connsiteX52" fmla="*/ 1269440 w 2545728"/>
                  <a:gd name="connsiteY52" fmla="*/ 2326452 h 2555827"/>
                  <a:gd name="connsiteX53" fmla="*/ 1271152 w 2545728"/>
                  <a:gd name="connsiteY53" fmla="*/ 2326538 h 2555827"/>
                  <a:gd name="connsiteX54" fmla="*/ 2319777 w 2545728"/>
                  <a:gd name="connsiteY54" fmla="*/ 1277913 h 2555827"/>
                  <a:gd name="connsiteX55" fmla="*/ 1271152 w 2545728"/>
                  <a:gd name="connsiteY55" fmla="*/ 229288 h 2555827"/>
                  <a:gd name="connsiteX56" fmla="*/ 1269440 w 2545728"/>
                  <a:gd name="connsiteY56" fmla="*/ 229375 h 2555827"/>
                  <a:gd name="connsiteX57" fmla="*/ 1267728 w 2545728"/>
                  <a:gd name="connsiteY57" fmla="*/ 229288 h 2555827"/>
                  <a:gd name="connsiteX58" fmla="*/ 1267728 w 2545728"/>
                  <a:gd name="connsiteY58" fmla="*/ 86 h 2555827"/>
                  <a:gd name="connsiteX59" fmla="*/ 1269440 w 2545728"/>
                  <a:gd name="connsiteY59" fmla="*/ 0 h 255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2545728" h="2555827">
                    <a:moveTo>
                      <a:pt x="1269440" y="0"/>
                    </a:moveTo>
                    <a:lnTo>
                      <a:pt x="1398396" y="6511"/>
                    </a:lnTo>
                    <a:cubicBezTo>
                      <a:pt x="2042836" y="71958"/>
                      <a:pt x="2545728" y="616207"/>
                      <a:pt x="2545728" y="1277913"/>
                    </a:cubicBezTo>
                    <a:cubicBezTo>
                      <a:pt x="2545728" y="1939619"/>
                      <a:pt x="2042836" y="2483869"/>
                      <a:pt x="1398396" y="2549315"/>
                    </a:cubicBezTo>
                    <a:lnTo>
                      <a:pt x="1269440" y="2555827"/>
                    </a:lnTo>
                    <a:lnTo>
                      <a:pt x="1142416" y="2549413"/>
                    </a:lnTo>
                    <a:lnTo>
                      <a:pt x="1132157" y="2548044"/>
                    </a:lnTo>
                    <a:lnTo>
                      <a:pt x="1017127" y="2530489"/>
                    </a:lnTo>
                    <a:lnTo>
                      <a:pt x="1005921" y="2527977"/>
                    </a:lnTo>
                    <a:lnTo>
                      <a:pt x="893396" y="2499044"/>
                    </a:lnTo>
                    <a:lnTo>
                      <a:pt x="888250" y="2497409"/>
                    </a:lnTo>
                    <a:lnTo>
                      <a:pt x="773697" y="2455481"/>
                    </a:lnTo>
                    <a:cubicBezTo>
                      <a:pt x="659023" y="2406979"/>
                      <a:pt x="552903" y="2342215"/>
                      <a:pt x="458225" y="2264080"/>
                    </a:cubicBezTo>
                    <a:lnTo>
                      <a:pt x="408745" y="2219110"/>
                    </a:lnTo>
                    <a:lnTo>
                      <a:pt x="344960" y="2156829"/>
                    </a:lnTo>
                    <a:lnTo>
                      <a:pt x="284985" y="2090840"/>
                    </a:lnTo>
                    <a:cubicBezTo>
                      <a:pt x="154761" y="1933044"/>
                      <a:pt x="61677" y="1743462"/>
                      <a:pt x="19116" y="1535475"/>
                    </a:cubicBezTo>
                    <a:lnTo>
                      <a:pt x="0" y="1410221"/>
                    </a:lnTo>
                    <a:lnTo>
                      <a:pt x="228347" y="1410221"/>
                    </a:lnTo>
                    <a:lnTo>
                      <a:pt x="240408" y="1489248"/>
                    </a:lnTo>
                    <a:cubicBezTo>
                      <a:pt x="252631" y="1548978"/>
                      <a:pt x="269931" y="1606859"/>
                      <a:pt x="291840" y="1662418"/>
                    </a:cubicBezTo>
                    <a:lnTo>
                      <a:pt x="348446" y="1776414"/>
                    </a:lnTo>
                    <a:lnTo>
                      <a:pt x="349090" y="1777750"/>
                    </a:lnTo>
                    <a:lnTo>
                      <a:pt x="349199" y="1777929"/>
                    </a:lnTo>
                    <a:lnTo>
                      <a:pt x="370916" y="1821664"/>
                    </a:lnTo>
                    <a:lnTo>
                      <a:pt x="400016" y="1861575"/>
                    </a:lnTo>
                    <a:lnTo>
                      <a:pt x="401616" y="1864209"/>
                    </a:lnTo>
                    <a:lnTo>
                      <a:pt x="414450" y="1881371"/>
                    </a:lnTo>
                    <a:lnTo>
                      <a:pt x="474813" y="1964161"/>
                    </a:lnTo>
                    <a:lnTo>
                      <a:pt x="516043" y="2004419"/>
                    </a:lnTo>
                    <a:lnTo>
                      <a:pt x="529662" y="2019403"/>
                    </a:lnTo>
                    <a:lnTo>
                      <a:pt x="554636" y="2042101"/>
                    </a:lnTo>
                    <a:lnTo>
                      <a:pt x="600705" y="2087083"/>
                    </a:lnTo>
                    <a:lnTo>
                      <a:pt x="647418" y="2119454"/>
                    </a:lnTo>
                    <a:lnTo>
                      <a:pt x="684856" y="2147449"/>
                    </a:lnTo>
                    <a:lnTo>
                      <a:pt x="708873" y="2162040"/>
                    </a:lnTo>
                    <a:lnTo>
                      <a:pt x="745768" y="2187607"/>
                    </a:lnTo>
                    <a:lnTo>
                      <a:pt x="768126" y="2198038"/>
                    </a:lnTo>
                    <a:lnTo>
                      <a:pt x="771315" y="2199975"/>
                    </a:lnTo>
                    <a:cubicBezTo>
                      <a:pt x="801032" y="2216118"/>
                      <a:pt x="831616" y="2230866"/>
                      <a:pt x="862980" y="2244132"/>
                    </a:cubicBezTo>
                    <a:lnTo>
                      <a:pt x="881310" y="2250841"/>
                    </a:lnTo>
                    <a:lnTo>
                      <a:pt x="907176" y="2262908"/>
                    </a:lnTo>
                    <a:cubicBezTo>
                      <a:pt x="935282" y="2273199"/>
                      <a:pt x="963952" y="2282322"/>
                      <a:pt x="993126" y="2290216"/>
                    </a:cubicBezTo>
                    <a:lnTo>
                      <a:pt x="1057709" y="2304692"/>
                    </a:lnTo>
                    <a:lnTo>
                      <a:pt x="1059817" y="2305234"/>
                    </a:lnTo>
                    <a:lnTo>
                      <a:pt x="1060789" y="2305383"/>
                    </a:lnTo>
                    <a:lnTo>
                      <a:pt x="1082104" y="2310160"/>
                    </a:lnTo>
                    <a:lnTo>
                      <a:pt x="1161396" y="2320737"/>
                    </a:lnTo>
                    <a:lnTo>
                      <a:pt x="1163936" y="2321124"/>
                    </a:lnTo>
                    <a:lnTo>
                      <a:pt x="1164525" y="2321154"/>
                    </a:lnTo>
                    <a:lnTo>
                      <a:pt x="1173756" y="2322385"/>
                    </a:lnTo>
                    <a:cubicBezTo>
                      <a:pt x="1204713" y="2325134"/>
                      <a:pt x="1236057" y="2326538"/>
                      <a:pt x="1267728" y="2326538"/>
                    </a:cubicBezTo>
                    <a:lnTo>
                      <a:pt x="1269440" y="2326452"/>
                    </a:lnTo>
                    <a:lnTo>
                      <a:pt x="1271152" y="2326538"/>
                    </a:lnTo>
                    <a:cubicBezTo>
                      <a:pt x="1850292" y="2326538"/>
                      <a:pt x="2319777" y="1857053"/>
                      <a:pt x="2319777" y="1277913"/>
                    </a:cubicBezTo>
                    <a:cubicBezTo>
                      <a:pt x="2319777" y="698773"/>
                      <a:pt x="1850292" y="229288"/>
                      <a:pt x="1271152" y="229288"/>
                    </a:cubicBezTo>
                    <a:lnTo>
                      <a:pt x="1269440" y="229375"/>
                    </a:lnTo>
                    <a:lnTo>
                      <a:pt x="1267728" y="229288"/>
                    </a:lnTo>
                    <a:lnTo>
                      <a:pt x="1267728" y="86"/>
                    </a:lnTo>
                    <a:lnTo>
                      <a:pt x="1269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37282" y="2549204"/>
                <a:ext cx="21123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8086/8088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内部寄存器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段寄存器</a:t>
            </a:r>
          </a:p>
        </p:txBody>
      </p:sp>
      <p:sp>
        <p:nvSpPr>
          <p:cNvPr id="34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588" y="2435225"/>
            <a:ext cx="3253811" cy="6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：代码段寄存器，存放代码段的段基地址。</a:t>
            </a:r>
          </a:p>
        </p:txBody>
      </p:sp>
      <p:sp>
        <p:nvSpPr>
          <p:cNvPr id="35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30752" y="24479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9064" y="3300413"/>
            <a:ext cx="325630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：数据段寄存器，存放数据段的段基地址。</a:t>
            </a:r>
          </a:p>
        </p:txBody>
      </p:sp>
      <p:sp>
        <p:nvSpPr>
          <p:cNvPr id="37" name="MH_Other_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30752" y="33115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9064" y="4164013"/>
            <a:ext cx="325630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：附加段寄存器，存放数据段的段基地址。</a:t>
            </a:r>
          </a:p>
        </p:txBody>
      </p:sp>
      <p:sp>
        <p:nvSpPr>
          <p:cNvPr id="45" name="MH_Other_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30752" y="41767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9064" y="5029200"/>
            <a:ext cx="325630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：堆栈段寄存器，存放堆栈段的段基地址。</a:t>
            </a:r>
          </a:p>
        </p:txBody>
      </p:sp>
      <p:sp>
        <p:nvSpPr>
          <p:cNvPr id="47" name="MH_Other_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30752" y="50403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MH_Other_5"/>
          <p:cNvSpPr/>
          <p:nvPr>
            <p:custDataLst>
              <p:tags r:id="rId9"/>
            </p:custDataLst>
          </p:nvPr>
        </p:nvSpPr>
        <p:spPr>
          <a:xfrm rot="16200000">
            <a:off x="2204243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0" name="Group 4"/>
          <p:cNvGrpSpPr/>
          <p:nvPr/>
        </p:nvGrpSpPr>
        <p:grpSpPr bwMode="auto">
          <a:xfrm>
            <a:off x="3860799" y="2618907"/>
            <a:ext cx="5667375" cy="3200400"/>
            <a:chOff x="0" y="0"/>
            <a:chExt cx="3570" cy="2016"/>
          </a:xfrm>
        </p:grpSpPr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584" y="0"/>
              <a:ext cx="816" cy="20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1584" y="3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1584" y="6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1584" y="10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584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15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1872" y="9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872" y="3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1872" y="720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1872" y="105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1872" y="139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/>
                <a:t>…</a:t>
              </a: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1872" y="1680"/>
              <a:ext cx="34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 dirty="0"/>
                <a:t>…</a:t>
              </a:r>
            </a:p>
          </p:txBody>
        </p:sp>
        <p:sp>
          <p:nvSpPr>
            <p:cNvPr id="63" name="AutoShape 17"/>
            <p:cNvSpPr/>
            <p:nvPr/>
          </p:nvSpPr>
          <p:spPr bwMode="auto">
            <a:xfrm>
              <a:off x="2592" y="384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AutoShape 18"/>
            <p:cNvSpPr/>
            <p:nvPr/>
          </p:nvSpPr>
          <p:spPr bwMode="auto">
            <a:xfrm>
              <a:off x="2592" y="720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AutoShape 19"/>
            <p:cNvSpPr/>
            <p:nvPr/>
          </p:nvSpPr>
          <p:spPr bwMode="auto">
            <a:xfrm>
              <a:off x="2592" y="1056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AutoShape 20"/>
            <p:cNvSpPr/>
            <p:nvPr/>
          </p:nvSpPr>
          <p:spPr bwMode="auto">
            <a:xfrm>
              <a:off x="2592" y="1392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2640" y="38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代码段</a:t>
              </a:r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2662" y="735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数据段</a:t>
              </a: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2657" y="103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堆栈段</a:t>
              </a: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2658" y="136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附加段</a:t>
              </a:r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528" y="447"/>
              <a:ext cx="33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>
              <a:off x="528" y="8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528" y="6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>
              <a:off x="528" y="111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528" y="11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/>
                <a:t>ES </a:t>
              </a:r>
            </a:p>
          </p:txBody>
        </p: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528" y="447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dirty="0"/>
                <a:t>CS</a:t>
              </a:r>
            </a:p>
          </p:txBody>
        </p:sp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545" y="650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dirty="0"/>
                <a:t>DS</a:t>
              </a: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528" y="86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zh-CN" dirty="0"/>
                <a:t>SS</a:t>
              </a:r>
            </a:p>
          </p:txBody>
        </p:sp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1056" y="3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1056" y="6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35"/>
            <p:cNvSpPr>
              <a:spLocks noChangeShapeType="1"/>
            </p:cNvSpPr>
            <p:nvPr/>
          </p:nvSpPr>
          <p:spPr bwMode="auto">
            <a:xfrm>
              <a:off x="864" y="1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1008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>
              <a:off x="864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auto">
            <a:xfrm>
              <a:off x="1008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39"/>
            <p:cNvSpPr>
              <a:spLocks noChangeShapeType="1"/>
            </p:cNvSpPr>
            <p:nvPr/>
          </p:nvSpPr>
          <p:spPr bwMode="auto">
            <a:xfrm>
              <a:off x="100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AutoShape 40"/>
            <p:cNvSpPr/>
            <p:nvPr/>
          </p:nvSpPr>
          <p:spPr bwMode="auto">
            <a:xfrm>
              <a:off x="336" y="43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0" y="432"/>
              <a:ext cx="34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schemeClr val="tx1"/>
                  </a:solidFill>
                </a:rPr>
                <a:t>段寄存器</a:t>
              </a:r>
            </a:p>
          </p:txBody>
        </p:sp>
        <p:sp>
          <p:nvSpPr>
            <p:cNvPr id="88" name="Text Box 42"/>
            <p:cNvSpPr txBox="1">
              <a:spLocks noChangeArrowheads="1"/>
            </p:cNvSpPr>
            <p:nvPr/>
          </p:nvSpPr>
          <p:spPr bwMode="auto">
            <a:xfrm>
              <a:off x="1008" y="43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1008" y="11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1008" y="7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1056" y="3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 flipH="1">
              <a:off x="864" y="5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1056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>
              <a:off x="864" y="8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1008" y="9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chemeClr val="tx1"/>
                  </a:solidFill>
                </a:rPr>
                <a:t>段基址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7" grpId="0" animBg="1"/>
      <p:bldP spid="43" grpId="0"/>
      <p:bldP spid="45" grpId="0" animBg="1"/>
      <p:bldP spid="46" grpId="0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 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的特点</a:t>
            </a:r>
          </a:p>
        </p:txBody>
      </p:sp>
      <p:cxnSp>
        <p:nvCxnSpPr>
          <p:cNvPr id="77" name="MH_Other_1"/>
          <p:cNvCxnSpPr/>
          <p:nvPr>
            <p:custDataLst>
              <p:tags r:id="rId1"/>
            </p:custDataLst>
          </p:nvPr>
        </p:nvCxnSpPr>
        <p:spPr>
          <a:xfrm>
            <a:off x="1270747" y="2913082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MH_Other_2"/>
          <p:cNvSpPr/>
          <p:nvPr>
            <p:custDataLst>
              <p:tags r:id="rId2"/>
            </p:custDataLst>
          </p:nvPr>
        </p:nvSpPr>
        <p:spPr>
          <a:xfrm>
            <a:off x="1148510" y="2232045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MH_Other_3"/>
          <p:cNvSpPr/>
          <p:nvPr>
            <p:custDataLst>
              <p:tags r:id="rId3"/>
            </p:custDataLst>
          </p:nvPr>
        </p:nvSpPr>
        <p:spPr>
          <a:xfrm>
            <a:off x="1253285" y="2155845"/>
            <a:ext cx="742950" cy="682625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0" name="MH_Other_4"/>
          <p:cNvCxnSpPr/>
          <p:nvPr>
            <p:custDataLst>
              <p:tags r:id="rId4"/>
            </p:custDataLst>
          </p:nvPr>
        </p:nvCxnSpPr>
        <p:spPr>
          <a:xfrm>
            <a:off x="1270747" y="4316432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H_Other_5"/>
          <p:cNvSpPr/>
          <p:nvPr>
            <p:custDataLst>
              <p:tags r:id="rId5"/>
            </p:custDataLst>
          </p:nvPr>
        </p:nvSpPr>
        <p:spPr>
          <a:xfrm>
            <a:off x="1148510" y="3635395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" name="MH_Other_6"/>
          <p:cNvSpPr/>
          <p:nvPr>
            <p:custDataLst>
              <p:tags r:id="rId6"/>
            </p:custDataLst>
          </p:nvPr>
        </p:nvSpPr>
        <p:spPr>
          <a:xfrm>
            <a:off x="1253285" y="3559195"/>
            <a:ext cx="742950" cy="682625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3" name="MH_Other_7"/>
          <p:cNvCxnSpPr/>
          <p:nvPr>
            <p:custDataLst>
              <p:tags r:id="rId7"/>
            </p:custDataLst>
          </p:nvPr>
        </p:nvCxnSpPr>
        <p:spPr>
          <a:xfrm>
            <a:off x="1270747" y="5719782"/>
            <a:ext cx="651510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H_Other_8"/>
          <p:cNvSpPr/>
          <p:nvPr>
            <p:custDataLst>
              <p:tags r:id="rId8"/>
            </p:custDataLst>
          </p:nvPr>
        </p:nvSpPr>
        <p:spPr>
          <a:xfrm>
            <a:off x="1148510" y="5038745"/>
            <a:ext cx="742950" cy="682625"/>
          </a:xfrm>
          <a:prstGeom prst="flowChartDisplay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5" name="MH_Other_9"/>
          <p:cNvSpPr/>
          <p:nvPr>
            <p:custDataLst>
              <p:tags r:id="rId9"/>
            </p:custDataLst>
          </p:nvPr>
        </p:nvSpPr>
        <p:spPr>
          <a:xfrm>
            <a:off x="1253285" y="4962545"/>
            <a:ext cx="742950" cy="682625"/>
          </a:xfrm>
          <a:prstGeom prst="flowChartDisp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</a:t>
            </a:r>
            <a:endParaRPr lang="zh-CN" altLang="en-US" sz="4400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MH_SubTitle_1"/>
          <p:cNvSpPr txBox="1"/>
          <p:nvPr>
            <p:custDataLst>
              <p:tags r:id="rId10"/>
            </p:custDataLst>
          </p:nvPr>
        </p:nvSpPr>
        <p:spPr>
          <a:xfrm>
            <a:off x="2029572" y="2157432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采用并行流水线工作方式</a:t>
            </a:r>
          </a:p>
        </p:txBody>
      </p:sp>
      <p:sp>
        <p:nvSpPr>
          <p:cNvPr id="87" name="MH_SubTitle_2"/>
          <p:cNvSpPr txBox="1"/>
          <p:nvPr>
            <p:custDataLst>
              <p:tags r:id="rId11"/>
            </p:custDataLst>
          </p:nvPr>
        </p:nvSpPr>
        <p:spPr>
          <a:xfrm>
            <a:off x="2029572" y="3578245"/>
            <a:ext cx="5916613" cy="368300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对内存空间实行分段管理</a:t>
            </a:r>
          </a:p>
        </p:txBody>
      </p:sp>
      <p:sp>
        <p:nvSpPr>
          <p:cNvPr id="88" name="MH_SubTitle_3"/>
          <p:cNvSpPr txBox="1"/>
          <p:nvPr>
            <p:custDataLst>
              <p:tags r:id="rId12"/>
            </p:custDataLst>
          </p:nvPr>
        </p:nvSpPr>
        <p:spPr>
          <a:xfrm>
            <a:off x="2029572" y="5172889"/>
            <a:ext cx="5916613" cy="36512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支持多处理器系统</a:t>
            </a:r>
          </a:p>
        </p:txBody>
      </p:sp>
      <p:sp>
        <p:nvSpPr>
          <p:cNvPr id="89" name="MH_Text_1"/>
          <p:cNvSpPr txBox="1"/>
          <p:nvPr>
            <p:custDataLst>
              <p:tags r:id="rId13"/>
            </p:custDataLst>
          </p:nvPr>
        </p:nvSpPr>
        <p:spPr>
          <a:xfrm>
            <a:off x="2029572" y="2563831"/>
            <a:ext cx="5916613" cy="609595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划分成两个功能部分并设置指令预取队列，实现流水线工作</a:t>
            </a:r>
            <a:endParaRPr lang="en-US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MH_Text_2"/>
          <p:cNvSpPr txBox="1"/>
          <p:nvPr>
            <p:custDataLst>
              <p:tags r:id="rId14"/>
            </p:custDataLst>
          </p:nvPr>
        </p:nvSpPr>
        <p:spPr>
          <a:xfrm>
            <a:off x="2029572" y="3987820"/>
            <a:ext cx="5916613" cy="60959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将内存分为4个段并设置段地址寄存器，以实现对1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空间的寻址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auto">
          <a:xfrm>
            <a:off x="7362657" y="1342623"/>
            <a:ext cx="1620629" cy="863600"/>
          </a:xfrm>
          <a:prstGeom prst="cloudCallout">
            <a:avLst>
              <a:gd name="adj1" fmla="val -147217"/>
              <a:gd name="adj2" fmla="val 22059"/>
            </a:avLst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accent5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内部结构</a:t>
            </a:r>
          </a:p>
        </p:txBody>
      </p: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7002393" y="2987695"/>
            <a:ext cx="1980893" cy="946720"/>
          </a:xfrm>
          <a:prstGeom prst="cloudCallout">
            <a:avLst>
              <a:gd name="adj1" fmla="val -112701"/>
              <a:gd name="adj2" fmla="val 22242"/>
            </a:avLst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accent5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存储器寻址部分</a:t>
            </a:r>
          </a:p>
        </p:txBody>
      </p:sp>
      <p:sp>
        <p:nvSpPr>
          <p:cNvPr id="95" name="AutoShape 8"/>
          <p:cNvSpPr>
            <a:spLocks noChangeArrowheads="1"/>
          </p:cNvSpPr>
          <p:nvPr/>
        </p:nvSpPr>
        <p:spPr bwMode="auto">
          <a:xfrm>
            <a:off x="5070407" y="5303857"/>
            <a:ext cx="1931987" cy="719138"/>
          </a:xfrm>
          <a:prstGeom prst="cloudCallout">
            <a:avLst>
              <a:gd name="adj1" fmla="val -63832"/>
              <a:gd name="adj2" fmla="val -26161"/>
            </a:avLst>
          </a:prstGeom>
          <a:solidFill>
            <a:schemeClr val="accent5">
              <a:lumMod val="60000"/>
              <a:lumOff val="40000"/>
            </a:schemeClr>
          </a:solidFill>
          <a:ln w="12700" cap="sq">
            <a:solidFill>
              <a:schemeClr val="accent5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1" grpId="0" animBg="1"/>
      <p:bldP spid="82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3" grpId="0" animBg="1"/>
      <p:bldP spid="94" grpId="0" animBg="1"/>
      <p:bldP spid="9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8086/8088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的存储器组织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10" name="MH_Title_1"/>
          <p:cNvSpPr/>
          <p:nvPr>
            <p:custDataLst>
              <p:tags r:id="rId1"/>
            </p:custDataLst>
          </p:nvPr>
        </p:nvSpPr>
        <p:spPr>
          <a:xfrm>
            <a:off x="3705842" y="3169191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</a:p>
        </p:txBody>
      </p:sp>
      <p:sp>
        <p:nvSpPr>
          <p:cNvPr id="11" name="MH_SubTitle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99953" y="3656553"/>
            <a:ext cx="362423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根地址线，它可以产生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位的地址码，寻址范围为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兆字节空间。</a:t>
            </a: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9060" y="3656553"/>
            <a:ext cx="331694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指每个内存单元在整个内存空间中具有的惟一的地址。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5827" y="2173776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内存单元的地址表示有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两种方式</a:t>
            </a:r>
          </a:p>
        </p:txBody>
      </p:sp>
      <p:sp>
        <p:nvSpPr>
          <p:cNvPr id="14" name="MH_Other_5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5400000">
            <a:off x="5307460" y="3749422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16200000">
            <a:off x="3290087" y="3826416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939042" y="5385720"/>
            <a:ext cx="8084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这一兆字节存储单元的地址范围为：00…...0~11…...1。</a:t>
            </a:r>
          </a:p>
        </p:txBody>
      </p:sp>
      <p:sp>
        <p:nvSpPr>
          <p:cNvPr id="22" name="AutoShape 5"/>
          <p:cNvSpPr/>
          <p:nvPr/>
        </p:nvSpPr>
        <p:spPr bwMode="auto">
          <a:xfrm rot="16200000">
            <a:off x="7915276" y="5341906"/>
            <a:ext cx="76201" cy="1078227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996817" y="5919120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20位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216017" y="5919120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20位</a:t>
            </a:r>
          </a:p>
        </p:txBody>
      </p:sp>
      <p:sp>
        <p:nvSpPr>
          <p:cNvPr id="25" name="AutoShape 5"/>
          <p:cNvSpPr/>
          <p:nvPr/>
        </p:nvSpPr>
        <p:spPr bwMode="auto">
          <a:xfrm rot="16200000">
            <a:off x="6537897" y="5301837"/>
            <a:ext cx="76202" cy="1158363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5" grpId="0" animBg="1"/>
      <p:bldP spid="21" grpId="0"/>
      <p:bldP spid="22" grpId="0" animBg="1"/>
      <p:bldP spid="23" grpId="0"/>
      <p:bldP spid="24" grpId="0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grpSp>
        <p:nvGrpSpPr>
          <p:cNvPr id="57" name="Group 8"/>
          <p:cNvGrpSpPr/>
          <p:nvPr/>
        </p:nvGrpSpPr>
        <p:grpSpPr bwMode="auto">
          <a:xfrm>
            <a:off x="3162300" y="3079892"/>
            <a:ext cx="5129213" cy="3292475"/>
            <a:chOff x="0" y="0"/>
            <a:chExt cx="3231" cy="2074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1728" y="384"/>
              <a:ext cx="1056" cy="168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1728" y="768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728" y="96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1728" y="1872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1728" y="1680"/>
              <a:ext cx="10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2112" y="1104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2640" y="1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1680" y="1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1632" y="0"/>
              <a:ext cx="1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存储单元（字节）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336" y="0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二进制数地址</a:t>
              </a: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0" y="384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00000000000000000000</a:t>
              </a: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0" y="576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00000000000000000001</a:t>
              </a: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0" y="768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00000000000000000010</a:t>
              </a: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720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0" y="163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11111111111111111110</a:t>
              </a: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0" y="1824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11111111111111111111</a:t>
              </a:r>
            </a:p>
          </p:txBody>
        </p:sp>
      </p:grpSp>
      <p:grpSp>
        <p:nvGrpSpPr>
          <p:cNvPr id="75" name="Group 26"/>
          <p:cNvGrpSpPr/>
          <p:nvPr/>
        </p:nvGrpSpPr>
        <p:grpSpPr bwMode="auto">
          <a:xfrm>
            <a:off x="952500" y="3079892"/>
            <a:ext cx="2057400" cy="3292475"/>
            <a:chOff x="0" y="0"/>
            <a:chExt cx="1296" cy="2074"/>
          </a:xfrm>
        </p:grpSpPr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十六进制数地址</a:t>
              </a: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384" y="3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00000H</a:t>
              </a: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84" y="57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00001H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384" y="76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00002H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84" y="163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FFFFEH</a:t>
              </a: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384" y="182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FFFFFH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28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</a:p>
          </p:txBody>
        </p:sp>
      </p:grpSp>
      <p:sp>
        <p:nvSpPr>
          <p:cNvPr id="83" name="TextBox 33"/>
          <p:cNvSpPr txBox="1"/>
          <p:nvPr/>
        </p:nvSpPr>
        <p:spPr>
          <a:xfrm>
            <a:off x="395536" y="154304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为了方便书写，在源程序中常用5位十六进制数或一个符号来表示一个存储单元的地址。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694050" y="1477140"/>
            <a:ext cx="5879509" cy="698500"/>
            <a:chOff x="1694050" y="1477140"/>
            <a:chExt cx="5879509" cy="698500"/>
          </a:xfrm>
        </p:grpSpPr>
        <p:cxnSp>
          <p:nvCxnSpPr>
            <p:cNvPr id="36" name="MH_Other_1"/>
            <p:cNvCxnSpPr>
              <a:stCxn id="37" idx="3"/>
            </p:cNvCxnSpPr>
            <p:nvPr>
              <p:custDataLst>
                <p:tags r:id="rId15"/>
              </p:custDataLst>
            </p:nvPr>
          </p:nvCxnSpPr>
          <p:spPr>
            <a:xfrm flipV="1">
              <a:off x="2437000" y="1826390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Other_4"/>
            <p:cNvSpPr/>
            <p:nvPr>
              <p:custDataLst>
                <p:tags r:id="rId16"/>
              </p:custDataLst>
            </p:nvPr>
          </p:nvSpPr>
          <p:spPr>
            <a:xfrm>
              <a:off x="1694050" y="1477140"/>
              <a:ext cx="742950" cy="698500"/>
            </a:xfrm>
            <a:prstGeom prst="roundRect">
              <a:avLst>
                <a:gd name="adj" fmla="val 8712"/>
              </a:avLst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MH_Other_5"/>
            <p:cNvSpPr/>
            <p:nvPr>
              <p:custDataLst>
                <p:tags r:id="rId17"/>
              </p:custDataLst>
            </p:nvPr>
          </p:nvSpPr>
          <p:spPr>
            <a:xfrm>
              <a:off x="1741108" y="1530106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1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MH_Other_6"/>
            <p:cNvSpPr/>
            <p:nvPr>
              <p:custDataLst>
                <p:tags r:id="rId18"/>
              </p:custDataLst>
            </p:nvPr>
          </p:nvSpPr>
          <p:spPr>
            <a:xfrm flipH="1">
              <a:off x="2829112" y="1504127"/>
              <a:ext cx="87313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MH_Other_7"/>
            <p:cNvSpPr/>
            <p:nvPr>
              <p:custDataLst>
                <p:tags r:id="rId19"/>
              </p:custDataLst>
            </p:nvPr>
          </p:nvSpPr>
          <p:spPr>
            <a:xfrm>
              <a:off x="7453500" y="1504127"/>
              <a:ext cx="87312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MH_SubTitle_1"/>
            <p:cNvSpPr txBox="1"/>
            <p:nvPr>
              <p:custDataLst>
                <p:tags r:id="rId20"/>
              </p:custDataLst>
            </p:nvPr>
          </p:nvSpPr>
          <p:spPr>
            <a:xfrm>
              <a:off x="2867963" y="1675577"/>
              <a:ext cx="4705596" cy="3048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任何两个相邻字节单元就构成一个字单元</a:t>
              </a:r>
            </a:p>
          </p:txBody>
        </p:sp>
        <p:sp>
          <p:nvSpPr>
            <p:cNvPr id="48" name="MH_Other_8"/>
            <p:cNvSpPr/>
            <p:nvPr>
              <p:custDataLst>
                <p:tags r:id="rId21"/>
              </p:custDataLst>
            </p:nvPr>
          </p:nvSpPr>
          <p:spPr>
            <a:xfrm>
              <a:off x="1828987" y="1610490"/>
              <a:ext cx="465138" cy="434975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94050" y="2402965"/>
            <a:ext cx="5846762" cy="696912"/>
            <a:chOff x="1694050" y="2375590"/>
            <a:chExt cx="5846762" cy="696912"/>
          </a:xfrm>
        </p:grpSpPr>
        <p:cxnSp>
          <p:nvCxnSpPr>
            <p:cNvPr id="50" name="MH_Other_2"/>
            <p:cNvCxnSpPr>
              <a:stCxn id="51" idx="3"/>
            </p:cNvCxnSpPr>
            <p:nvPr>
              <p:custDataLst>
                <p:tags r:id="rId8"/>
              </p:custDataLst>
            </p:nvPr>
          </p:nvCxnSpPr>
          <p:spPr>
            <a:xfrm flipV="1">
              <a:off x="2437000" y="2723252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H_Other_9"/>
            <p:cNvSpPr/>
            <p:nvPr>
              <p:custDataLst>
                <p:tags r:id="rId9"/>
              </p:custDataLst>
            </p:nvPr>
          </p:nvSpPr>
          <p:spPr>
            <a:xfrm>
              <a:off x="1694050" y="2375590"/>
              <a:ext cx="742950" cy="696912"/>
            </a:xfrm>
            <a:prstGeom prst="roundRect">
              <a:avLst>
                <a:gd name="adj" fmla="val 8712"/>
              </a:avLst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MH_Other_10"/>
            <p:cNvSpPr/>
            <p:nvPr>
              <p:custDataLst>
                <p:tags r:id="rId10"/>
              </p:custDataLst>
            </p:nvPr>
          </p:nvSpPr>
          <p:spPr>
            <a:xfrm>
              <a:off x="1741108" y="2427774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2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MH_Other_11"/>
            <p:cNvSpPr/>
            <p:nvPr>
              <p:custDataLst>
                <p:tags r:id="rId11"/>
              </p:custDataLst>
            </p:nvPr>
          </p:nvSpPr>
          <p:spPr>
            <a:xfrm flipH="1">
              <a:off x="2829112" y="2400990"/>
              <a:ext cx="87313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MH_Other_12"/>
            <p:cNvSpPr/>
            <p:nvPr>
              <p:custDataLst>
                <p:tags r:id="rId12"/>
              </p:custDataLst>
            </p:nvPr>
          </p:nvSpPr>
          <p:spPr>
            <a:xfrm>
              <a:off x="7453500" y="2400990"/>
              <a:ext cx="87312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MH_Other_13"/>
            <p:cNvSpPr/>
            <p:nvPr>
              <p:custDataLst>
                <p:tags r:id="rId13"/>
              </p:custDataLst>
            </p:nvPr>
          </p:nvSpPr>
          <p:spPr>
            <a:xfrm>
              <a:off x="1875025" y="2466077"/>
              <a:ext cx="377825" cy="506413"/>
            </a:xfrm>
            <a:custGeom>
              <a:avLst/>
              <a:gdLst/>
              <a:ahLst/>
              <a:cxnLst/>
              <a:rect l="l" t="t" r="r" b="b"/>
              <a:pathLst>
                <a:path w="1171576" h="1571810">
                  <a:moveTo>
                    <a:pt x="662070" y="927911"/>
                  </a:moveTo>
                  <a:lnTo>
                    <a:pt x="795754" y="1040206"/>
                  </a:lnTo>
                  <a:lnTo>
                    <a:pt x="662070" y="1184585"/>
                  </a:lnTo>
                  <a:close/>
                  <a:moveTo>
                    <a:pt x="662070" y="398563"/>
                  </a:moveTo>
                  <a:lnTo>
                    <a:pt x="795754" y="510858"/>
                  </a:lnTo>
                  <a:lnTo>
                    <a:pt x="662070" y="655237"/>
                  </a:lnTo>
                  <a:close/>
                  <a:moveTo>
                    <a:pt x="539081" y="115152"/>
                  </a:moveTo>
                  <a:cubicBezTo>
                    <a:pt x="540863" y="298745"/>
                    <a:pt x="542646" y="482338"/>
                    <a:pt x="544428" y="665931"/>
                  </a:cubicBezTo>
                  <a:lnTo>
                    <a:pt x="325186" y="430647"/>
                  </a:lnTo>
                  <a:lnTo>
                    <a:pt x="250323" y="510858"/>
                  </a:lnTo>
                  <a:lnTo>
                    <a:pt x="533733" y="788921"/>
                  </a:lnTo>
                  <a:lnTo>
                    <a:pt x="234281" y="1077679"/>
                  </a:lnTo>
                  <a:lnTo>
                    <a:pt x="309144" y="1152542"/>
                  </a:lnTo>
                  <a:lnTo>
                    <a:pt x="549775" y="922605"/>
                  </a:lnTo>
                  <a:cubicBezTo>
                    <a:pt x="547993" y="1102633"/>
                    <a:pt x="546210" y="1282661"/>
                    <a:pt x="544428" y="1462689"/>
                  </a:cubicBezTo>
                  <a:lnTo>
                    <a:pt x="950828" y="1066984"/>
                  </a:lnTo>
                  <a:lnTo>
                    <a:pt x="683460" y="783573"/>
                  </a:lnTo>
                  <a:lnTo>
                    <a:pt x="945481" y="516205"/>
                  </a:lnTo>
                  <a:close/>
                  <a:moveTo>
                    <a:pt x="585788" y="184"/>
                  </a:moveTo>
                  <a:cubicBezTo>
                    <a:pt x="1023610" y="9709"/>
                    <a:pt x="1171576" y="352004"/>
                    <a:pt x="1171576" y="785997"/>
                  </a:cubicBezTo>
                  <a:cubicBezTo>
                    <a:pt x="1171576" y="1219990"/>
                    <a:pt x="1080760" y="1571810"/>
                    <a:pt x="585788" y="1571810"/>
                  </a:cubicBezTo>
                  <a:cubicBezTo>
                    <a:pt x="90816" y="1571810"/>
                    <a:pt x="0" y="1219990"/>
                    <a:pt x="0" y="785997"/>
                  </a:cubicBezTo>
                  <a:cubicBezTo>
                    <a:pt x="0" y="352004"/>
                    <a:pt x="147966" y="-9341"/>
                    <a:pt x="585788" y="18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MH_SubTitle_2"/>
            <p:cNvSpPr txBox="1"/>
            <p:nvPr>
              <p:custDataLst>
                <p:tags r:id="rId14"/>
              </p:custDataLst>
            </p:nvPr>
          </p:nvSpPr>
          <p:spPr>
            <a:xfrm>
              <a:off x="2974368" y="2554978"/>
              <a:ext cx="4421188" cy="303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字单元的地址为两个字节单元中较小地址字节单元的地址。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94050" y="3387524"/>
            <a:ext cx="5846762" cy="698500"/>
            <a:chOff x="1694050" y="3267074"/>
            <a:chExt cx="5846762" cy="698500"/>
          </a:xfrm>
        </p:grpSpPr>
        <p:cxnSp>
          <p:nvCxnSpPr>
            <p:cNvPr id="85" name="MH_Other_3"/>
            <p:cNvCxnSpPr>
              <a:stCxn id="86" idx="3"/>
            </p:cNvCxnSpPr>
            <p:nvPr>
              <p:custDataLst>
                <p:tags r:id="rId1"/>
              </p:custDataLst>
            </p:nvPr>
          </p:nvCxnSpPr>
          <p:spPr>
            <a:xfrm flipV="1">
              <a:off x="2437000" y="3616324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H_Other_14"/>
            <p:cNvSpPr/>
            <p:nvPr>
              <p:custDataLst>
                <p:tags r:id="rId2"/>
              </p:custDataLst>
            </p:nvPr>
          </p:nvSpPr>
          <p:spPr>
            <a:xfrm>
              <a:off x="1694050" y="3267074"/>
              <a:ext cx="742950" cy="698500"/>
            </a:xfrm>
            <a:prstGeom prst="roundRect">
              <a:avLst>
                <a:gd name="adj" fmla="val 8712"/>
              </a:avLst>
            </a:prstGeom>
            <a:solidFill>
              <a:schemeClr val="accent3">
                <a:lumMod val="60000"/>
                <a:lumOff val="40000"/>
                <a:alpha val="25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MH_Other_15"/>
            <p:cNvSpPr/>
            <p:nvPr>
              <p:custDataLst>
                <p:tags r:id="rId3"/>
              </p:custDataLst>
            </p:nvPr>
          </p:nvSpPr>
          <p:spPr>
            <a:xfrm>
              <a:off x="1741108" y="3320064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3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MH_Other_16"/>
            <p:cNvSpPr/>
            <p:nvPr>
              <p:custDataLst>
                <p:tags r:id="rId4"/>
              </p:custDataLst>
            </p:nvPr>
          </p:nvSpPr>
          <p:spPr>
            <a:xfrm flipH="1">
              <a:off x="2829112" y="3294062"/>
              <a:ext cx="87313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MH_Other_17"/>
            <p:cNvSpPr/>
            <p:nvPr>
              <p:custDataLst>
                <p:tags r:id="rId5"/>
              </p:custDataLst>
            </p:nvPr>
          </p:nvSpPr>
          <p:spPr>
            <a:xfrm>
              <a:off x="7453500" y="3294062"/>
              <a:ext cx="87312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MH_Other_18"/>
            <p:cNvSpPr/>
            <p:nvPr>
              <p:custDataLst>
                <p:tags r:id="rId6"/>
              </p:custDataLst>
            </p:nvPr>
          </p:nvSpPr>
          <p:spPr bwMode="auto">
            <a:xfrm>
              <a:off x="1813112" y="3392487"/>
              <a:ext cx="512763" cy="420687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MH_SubTitle_3"/>
            <p:cNvSpPr txBox="1"/>
            <p:nvPr>
              <p:custDataLst>
                <p:tags r:id="rId7"/>
              </p:custDataLst>
            </p:nvPr>
          </p:nvSpPr>
          <p:spPr>
            <a:xfrm>
              <a:off x="2974368" y="3429000"/>
              <a:ext cx="4421188" cy="303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字数据的存放规则是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低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位放在较低地址字节单元，高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位放在较高地址字节单元。</a:t>
              </a:r>
            </a:p>
          </p:txBody>
        </p:sp>
      </p:grp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442552" y="4672909"/>
            <a:ext cx="5834062" cy="143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例如，将数据3456H放在地址为09235H的存储单元中的存储分配。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6384564" y="4383984"/>
            <a:ext cx="2590800" cy="2133600"/>
            <a:chOff x="6521450" y="3388221"/>
            <a:chExt cx="2590800" cy="2133600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7740650" y="3845421"/>
              <a:ext cx="914400" cy="167640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7740650" y="4378821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7740650" y="4683621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7740650" y="4988421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7969250" y="3921621"/>
              <a:ext cx="549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99" name="Text Box 12"/>
            <p:cNvSpPr txBox="1">
              <a:spLocks noChangeArrowheads="1"/>
            </p:cNvSpPr>
            <p:nvPr/>
          </p:nvSpPr>
          <p:spPr bwMode="auto">
            <a:xfrm>
              <a:off x="8045450" y="5064621"/>
              <a:ext cx="549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100" name="Text Box 13"/>
            <p:cNvSpPr txBox="1">
              <a:spLocks noChangeArrowheads="1"/>
            </p:cNvSpPr>
            <p:nvPr/>
          </p:nvSpPr>
          <p:spPr bwMode="auto">
            <a:xfrm>
              <a:off x="6750050" y="3388221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01" name="Text Box 14"/>
            <p:cNvSpPr txBox="1">
              <a:spLocks noChangeArrowheads="1"/>
            </p:cNvSpPr>
            <p:nvPr/>
          </p:nvSpPr>
          <p:spPr bwMode="auto">
            <a:xfrm>
              <a:off x="7512050" y="3388221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存储单元</a:t>
              </a:r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6521450" y="4302621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09235H</a:t>
              </a:r>
            </a:p>
          </p:txBody>
        </p:sp>
        <p:sp>
          <p:nvSpPr>
            <p:cNvPr id="103" name="Text Box 16"/>
            <p:cNvSpPr txBox="1">
              <a:spLocks noChangeArrowheads="1"/>
            </p:cNvSpPr>
            <p:nvPr/>
          </p:nvSpPr>
          <p:spPr bwMode="auto">
            <a:xfrm>
              <a:off x="6521450" y="4607421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09236H</a:t>
              </a:r>
            </a:p>
          </p:txBody>
        </p:sp>
      </p:grp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7786327" y="52806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7786327" y="5596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104" grpId="0"/>
      <p:bldP spid="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57" name="MH_Other_1"/>
          <p:cNvSpPr/>
          <p:nvPr>
            <p:custDataLst>
              <p:tags r:id="rId1"/>
            </p:custDataLst>
          </p:nvPr>
        </p:nvSpPr>
        <p:spPr>
          <a:xfrm>
            <a:off x="1120775" y="2560638"/>
            <a:ext cx="439738" cy="40957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MH_Other_2"/>
          <p:cNvSpPr/>
          <p:nvPr>
            <p:custDataLst>
              <p:tags r:id="rId2"/>
            </p:custDataLst>
          </p:nvPr>
        </p:nvSpPr>
        <p:spPr>
          <a:xfrm>
            <a:off x="1724025" y="2760663"/>
            <a:ext cx="147638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MH_Other_3"/>
          <p:cNvSpPr/>
          <p:nvPr>
            <p:custDataLst>
              <p:tags r:id="rId3"/>
            </p:custDataLst>
          </p:nvPr>
        </p:nvSpPr>
        <p:spPr>
          <a:xfrm>
            <a:off x="1871663" y="2760663"/>
            <a:ext cx="149225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MH_Other_4"/>
          <p:cNvSpPr/>
          <p:nvPr>
            <p:custDataLst>
              <p:tags r:id="rId4"/>
            </p:custDataLst>
          </p:nvPr>
        </p:nvSpPr>
        <p:spPr>
          <a:xfrm>
            <a:off x="2020888" y="2760663"/>
            <a:ext cx="147637" cy="1476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MH_Other_5"/>
          <p:cNvSpPr/>
          <p:nvPr>
            <p:custDataLst>
              <p:tags r:id="rId5"/>
            </p:custDataLst>
          </p:nvPr>
        </p:nvSpPr>
        <p:spPr>
          <a:xfrm>
            <a:off x="216852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MH_Other_6"/>
          <p:cNvSpPr/>
          <p:nvPr>
            <p:custDataLst>
              <p:tags r:id="rId6"/>
            </p:custDataLst>
          </p:nvPr>
        </p:nvSpPr>
        <p:spPr>
          <a:xfrm>
            <a:off x="231616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MH_Other_7"/>
          <p:cNvSpPr/>
          <p:nvPr>
            <p:custDataLst>
              <p:tags r:id="rId7"/>
            </p:custDataLst>
          </p:nvPr>
        </p:nvSpPr>
        <p:spPr>
          <a:xfrm>
            <a:off x="2463800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MH_Other_8"/>
          <p:cNvSpPr/>
          <p:nvPr>
            <p:custDataLst>
              <p:tags r:id="rId8"/>
            </p:custDataLst>
          </p:nvPr>
        </p:nvSpPr>
        <p:spPr>
          <a:xfrm>
            <a:off x="261302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MH_Other_9"/>
          <p:cNvSpPr/>
          <p:nvPr>
            <p:custDataLst>
              <p:tags r:id="rId9"/>
            </p:custDataLst>
          </p:nvPr>
        </p:nvSpPr>
        <p:spPr>
          <a:xfrm>
            <a:off x="276066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MH_Other_10"/>
          <p:cNvSpPr/>
          <p:nvPr>
            <p:custDataLst>
              <p:tags r:id="rId10"/>
            </p:custDataLst>
          </p:nvPr>
        </p:nvSpPr>
        <p:spPr>
          <a:xfrm>
            <a:off x="2908300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MH_Other_11"/>
          <p:cNvSpPr/>
          <p:nvPr>
            <p:custDataLst>
              <p:tags r:id="rId11"/>
            </p:custDataLst>
          </p:nvPr>
        </p:nvSpPr>
        <p:spPr>
          <a:xfrm>
            <a:off x="3055938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MH_Other_12"/>
          <p:cNvSpPr/>
          <p:nvPr>
            <p:custDataLst>
              <p:tags r:id="rId12"/>
            </p:custDataLst>
          </p:nvPr>
        </p:nvSpPr>
        <p:spPr>
          <a:xfrm>
            <a:off x="320516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MH_Other_13"/>
          <p:cNvSpPr/>
          <p:nvPr>
            <p:custDataLst>
              <p:tags r:id="rId13"/>
            </p:custDataLst>
          </p:nvPr>
        </p:nvSpPr>
        <p:spPr>
          <a:xfrm>
            <a:off x="3352800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MH_SubTitle_1"/>
          <p:cNvSpPr txBox="1"/>
          <p:nvPr>
            <p:custDataLst>
              <p:tags r:id="rId14"/>
            </p:custDataLst>
          </p:nvPr>
        </p:nvSpPr>
        <p:spPr bwMode="auto">
          <a:xfrm>
            <a:off x="1116013" y="3048000"/>
            <a:ext cx="3536948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位的段（基）地址</a:t>
            </a:r>
          </a:p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决定该逻辑段在内存中的位置</a:t>
            </a:r>
          </a:p>
        </p:txBody>
      </p:sp>
      <p:sp>
        <p:nvSpPr>
          <p:cNvPr id="71" name="MH_Other_14"/>
          <p:cNvSpPr/>
          <p:nvPr>
            <p:custDataLst>
              <p:tags r:id="rId15"/>
            </p:custDataLst>
          </p:nvPr>
        </p:nvSpPr>
        <p:spPr>
          <a:xfrm>
            <a:off x="5616575" y="2760663"/>
            <a:ext cx="149225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MH_Other_15"/>
          <p:cNvSpPr/>
          <p:nvPr>
            <p:custDataLst>
              <p:tags r:id="rId16"/>
            </p:custDataLst>
          </p:nvPr>
        </p:nvSpPr>
        <p:spPr>
          <a:xfrm>
            <a:off x="5765800" y="2760663"/>
            <a:ext cx="147638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MH_Other_16"/>
          <p:cNvSpPr/>
          <p:nvPr>
            <p:custDataLst>
              <p:tags r:id="rId17"/>
            </p:custDataLst>
          </p:nvPr>
        </p:nvSpPr>
        <p:spPr>
          <a:xfrm>
            <a:off x="5913438" y="2760663"/>
            <a:ext cx="147637" cy="1476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MH_Other_17"/>
          <p:cNvSpPr/>
          <p:nvPr>
            <p:custDataLst>
              <p:tags r:id="rId18"/>
            </p:custDataLst>
          </p:nvPr>
        </p:nvSpPr>
        <p:spPr>
          <a:xfrm>
            <a:off x="606107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MH_Other_18"/>
          <p:cNvSpPr/>
          <p:nvPr>
            <p:custDataLst>
              <p:tags r:id="rId19"/>
            </p:custDataLst>
          </p:nvPr>
        </p:nvSpPr>
        <p:spPr>
          <a:xfrm>
            <a:off x="6208713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MH_Other_19"/>
          <p:cNvSpPr/>
          <p:nvPr>
            <p:custDataLst>
              <p:tags r:id="rId20"/>
            </p:custDataLst>
          </p:nvPr>
        </p:nvSpPr>
        <p:spPr>
          <a:xfrm>
            <a:off x="6357938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MH_Other_20"/>
          <p:cNvSpPr/>
          <p:nvPr>
            <p:custDataLst>
              <p:tags r:id="rId21"/>
            </p:custDataLst>
          </p:nvPr>
        </p:nvSpPr>
        <p:spPr>
          <a:xfrm>
            <a:off x="650557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MH_Other_21"/>
          <p:cNvSpPr/>
          <p:nvPr>
            <p:custDataLst>
              <p:tags r:id="rId22"/>
            </p:custDataLst>
          </p:nvPr>
        </p:nvSpPr>
        <p:spPr>
          <a:xfrm>
            <a:off x="665321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MH_Other_22"/>
          <p:cNvSpPr/>
          <p:nvPr>
            <p:custDataLst>
              <p:tags r:id="rId23"/>
            </p:custDataLst>
          </p:nvPr>
        </p:nvSpPr>
        <p:spPr>
          <a:xfrm>
            <a:off x="6800850" y="2760663"/>
            <a:ext cx="149225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MH_Other_23"/>
          <p:cNvSpPr/>
          <p:nvPr>
            <p:custDataLst>
              <p:tags r:id="rId24"/>
            </p:custDataLst>
          </p:nvPr>
        </p:nvSpPr>
        <p:spPr>
          <a:xfrm>
            <a:off x="6950075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MH_Other_24"/>
          <p:cNvSpPr/>
          <p:nvPr>
            <p:custDataLst>
              <p:tags r:id="rId25"/>
            </p:custDataLst>
          </p:nvPr>
        </p:nvSpPr>
        <p:spPr>
          <a:xfrm>
            <a:off x="7097713" y="2760663"/>
            <a:ext cx="147637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MH_Other_25"/>
          <p:cNvSpPr/>
          <p:nvPr>
            <p:custDataLst>
              <p:tags r:id="rId26"/>
            </p:custDataLst>
          </p:nvPr>
        </p:nvSpPr>
        <p:spPr>
          <a:xfrm>
            <a:off x="7245350" y="2760663"/>
            <a:ext cx="147638" cy="147637"/>
          </a:xfrm>
          <a:prstGeom prst="chevron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MH_SubTitle_2"/>
          <p:cNvSpPr txBox="1"/>
          <p:nvPr>
            <p:custDataLst>
              <p:tags r:id="rId27"/>
            </p:custDataLst>
          </p:nvPr>
        </p:nvSpPr>
        <p:spPr bwMode="auto">
          <a:xfrm>
            <a:off x="5008563" y="3048000"/>
            <a:ext cx="388299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位的段内地址，也叫相对地址，或偏移地址</a:t>
            </a:r>
          </a:p>
          <a:p>
            <a:pPr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决定该存储单元相对段起始单元的距离</a:t>
            </a:r>
          </a:p>
        </p:txBody>
      </p:sp>
      <p:sp>
        <p:nvSpPr>
          <p:cNvPr id="106" name="MH_Other_26"/>
          <p:cNvSpPr/>
          <p:nvPr>
            <p:custDataLst>
              <p:tags r:id="rId28"/>
            </p:custDataLst>
          </p:nvPr>
        </p:nvSpPr>
        <p:spPr bwMode="auto">
          <a:xfrm>
            <a:off x="5092700" y="2647950"/>
            <a:ext cx="365125" cy="260350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 fontScale="7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515" y="1664726"/>
            <a:ext cx="7662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每个存储单元的逻辑地址由两部分组成</a:t>
            </a:r>
          </a:p>
        </p:txBody>
      </p:sp>
      <p:sp>
        <p:nvSpPr>
          <p:cNvPr id="108" name="Rectangle 61"/>
          <p:cNvSpPr>
            <a:spLocks noChangeArrowheads="1"/>
          </p:cNvSpPr>
          <p:nvPr/>
        </p:nvSpPr>
        <p:spPr bwMode="auto">
          <a:xfrm>
            <a:off x="6326188" y="5472404"/>
            <a:ext cx="1506537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Rectangle 44"/>
          <p:cNvSpPr>
            <a:spLocks noChangeArrowheads="1"/>
          </p:cNvSpPr>
          <p:nvPr/>
        </p:nvSpPr>
        <p:spPr bwMode="auto">
          <a:xfrm>
            <a:off x="2874963" y="5473991"/>
            <a:ext cx="3451225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0" name="Text Box 46"/>
          <p:cNvSpPr txBox="1">
            <a:spLocks noChangeArrowheads="1"/>
          </p:cNvSpPr>
          <p:nvPr/>
        </p:nvSpPr>
        <p:spPr bwMode="auto">
          <a:xfrm>
            <a:off x="6532563" y="555019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3636963" y="6448716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段基地址（16位）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Text Box 48"/>
          <p:cNvSpPr txBox="1">
            <a:spLocks noChangeArrowheads="1"/>
          </p:cNvSpPr>
          <p:nvPr/>
        </p:nvSpPr>
        <p:spPr bwMode="auto">
          <a:xfrm>
            <a:off x="3732213" y="4600866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段首地址（段首的物理地址）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AutoShape 49"/>
          <p:cNvSpPr/>
          <p:nvPr/>
        </p:nvSpPr>
        <p:spPr bwMode="auto">
          <a:xfrm rot="-5400000">
            <a:off x="4470400" y="4640554"/>
            <a:ext cx="228600" cy="3352800"/>
          </a:xfrm>
          <a:prstGeom prst="leftBrace">
            <a:avLst>
              <a:gd name="adj1" fmla="val 1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4" name="Text Box 50"/>
          <p:cNvSpPr txBox="1">
            <a:spLocks noChangeArrowheads="1"/>
          </p:cNvSpPr>
          <p:nvPr/>
        </p:nvSpPr>
        <p:spPr bwMode="auto">
          <a:xfrm>
            <a:off x="2951163" y="555019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5008563" y="5554954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AutoShape 52"/>
          <p:cNvSpPr/>
          <p:nvPr/>
        </p:nvSpPr>
        <p:spPr bwMode="auto">
          <a:xfrm rot="5400000">
            <a:off x="5176044" y="2788735"/>
            <a:ext cx="274638" cy="4724400"/>
          </a:xfrm>
          <a:prstGeom prst="leftBrace">
            <a:avLst>
              <a:gd name="adj1" fmla="val 17218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2724150" y="5216816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7548563" y="5216816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9" name="Text Box 55"/>
          <p:cNvSpPr txBox="1">
            <a:spLocks noChangeArrowheads="1"/>
          </p:cNvSpPr>
          <p:nvPr/>
        </p:nvSpPr>
        <p:spPr bwMode="auto">
          <a:xfrm>
            <a:off x="6037263" y="5216816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" name="矩形 2"/>
          <p:cNvSpPr/>
          <p:nvPr/>
        </p:nvSpPr>
        <p:spPr>
          <a:xfrm>
            <a:off x="-103187" y="5043523"/>
            <a:ext cx="2778125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逻辑段的起始单元称为段首，段首的偏移地址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106" grpId="0" animBg="1"/>
      <p:bldP spid="2" grpId="0"/>
      <p:bldP spid="108" grpId="0" animBg="1"/>
      <p:bldP spid="109" grpId="0" animBg="1"/>
      <p:bldP spid="110" grpId="0"/>
      <p:bldP spid="111" grpId="0"/>
      <p:bldP spid="112" grpId="0"/>
      <p:bldP spid="113" grpId="0" animBg="1"/>
      <p:bldP spid="114" grpId="0"/>
      <p:bldP spid="115" grpId="0"/>
      <p:bldP spid="116" grpId="0" animBg="1"/>
      <p:bldP spid="117" grpId="0"/>
      <p:bldP spid="118" grpId="0"/>
      <p:bldP spid="119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94050" y="1477140"/>
            <a:ext cx="5846762" cy="698500"/>
            <a:chOff x="1694050" y="1477140"/>
            <a:chExt cx="5846762" cy="698500"/>
          </a:xfrm>
        </p:grpSpPr>
        <p:cxnSp>
          <p:nvCxnSpPr>
            <p:cNvPr id="9" name="MH_Other_1"/>
            <p:cNvCxnSpPr>
              <a:stCxn id="10" idx="3"/>
            </p:cNvCxnSpPr>
            <p:nvPr>
              <p:custDataLst>
                <p:tags r:id="rId8"/>
              </p:custDataLst>
            </p:nvPr>
          </p:nvCxnSpPr>
          <p:spPr>
            <a:xfrm flipV="1">
              <a:off x="2437000" y="1826390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H_Other_4"/>
            <p:cNvSpPr/>
            <p:nvPr>
              <p:custDataLst>
                <p:tags r:id="rId9"/>
              </p:custDataLst>
            </p:nvPr>
          </p:nvSpPr>
          <p:spPr>
            <a:xfrm>
              <a:off x="1694050" y="1477140"/>
              <a:ext cx="742950" cy="698500"/>
            </a:xfrm>
            <a:prstGeom prst="roundRect">
              <a:avLst>
                <a:gd name="adj" fmla="val 8712"/>
              </a:avLst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MH_Other_5"/>
            <p:cNvSpPr/>
            <p:nvPr>
              <p:custDataLst>
                <p:tags r:id="rId10"/>
              </p:custDataLst>
            </p:nvPr>
          </p:nvSpPr>
          <p:spPr>
            <a:xfrm>
              <a:off x="1741108" y="1530106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1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MH_Other_6"/>
            <p:cNvSpPr/>
            <p:nvPr>
              <p:custDataLst>
                <p:tags r:id="rId11"/>
              </p:custDataLst>
            </p:nvPr>
          </p:nvSpPr>
          <p:spPr>
            <a:xfrm flipH="1">
              <a:off x="2829112" y="1504127"/>
              <a:ext cx="87313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MH_Other_7"/>
            <p:cNvSpPr/>
            <p:nvPr>
              <p:custDataLst>
                <p:tags r:id="rId12"/>
              </p:custDataLst>
            </p:nvPr>
          </p:nvSpPr>
          <p:spPr>
            <a:xfrm>
              <a:off x="7453500" y="1504127"/>
              <a:ext cx="87312" cy="644525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MH_SubTitle_1"/>
            <p:cNvSpPr txBox="1"/>
            <p:nvPr>
              <p:custDataLst>
                <p:tags r:id="rId13"/>
              </p:custDataLst>
            </p:nvPr>
          </p:nvSpPr>
          <p:spPr>
            <a:xfrm>
              <a:off x="2974368" y="1673990"/>
              <a:ext cx="44211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将内存划分成多个逻辑段后，就可以使用逻辑地址来指示存储单元。</a:t>
              </a:r>
            </a:p>
          </p:txBody>
        </p:sp>
        <p:sp>
          <p:nvSpPr>
            <p:cNvPr id="15" name="MH_Other_8"/>
            <p:cNvSpPr/>
            <p:nvPr>
              <p:custDataLst>
                <p:tags r:id="rId14"/>
              </p:custDataLst>
            </p:nvPr>
          </p:nvSpPr>
          <p:spPr>
            <a:xfrm>
              <a:off x="1828987" y="1610490"/>
              <a:ext cx="465138" cy="434975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94050" y="2375590"/>
            <a:ext cx="5846762" cy="696912"/>
            <a:chOff x="1694050" y="2375590"/>
            <a:chExt cx="5846762" cy="696912"/>
          </a:xfrm>
        </p:grpSpPr>
        <p:cxnSp>
          <p:nvCxnSpPr>
            <p:cNvPr id="17" name="MH_Other_2"/>
            <p:cNvCxnSpPr>
              <a:stCxn id="18" idx="3"/>
            </p:cNvCxnSpPr>
            <p:nvPr>
              <p:custDataLst>
                <p:tags r:id="rId1"/>
              </p:custDataLst>
            </p:nvPr>
          </p:nvCxnSpPr>
          <p:spPr>
            <a:xfrm flipV="1">
              <a:off x="2437000" y="2723252"/>
              <a:ext cx="384175" cy="0"/>
            </a:xfrm>
            <a:prstGeom prst="line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Other_9"/>
            <p:cNvSpPr/>
            <p:nvPr>
              <p:custDataLst>
                <p:tags r:id="rId2"/>
              </p:custDataLst>
            </p:nvPr>
          </p:nvSpPr>
          <p:spPr>
            <a:xfrm>
              <a:off x="1694050" y="2375590"/>
              <a:ext cx="742950" cy="696912"/>
            </a:xfrm>
            <a:prstGeom prst="roundRect">
              <a:avLst>
                <a:gd name="adj" fmla="val 8712"/>
              </a:avLst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MH_Other_10"/>
            <p:cNvSpPr/>
            <p:nvPr>
              <p:custDataLst>
                <p:tags r:id="rId3"/>
              </p:custDataLst>
            </p:nvPr>
          </p:nvSpPr>
          <p:spPr>
            <a:xfrm>
              <a:off x="1741108" y="2427774"/>
              <a:ext cx="649104" cy="601274"/>
            </a:xfrm>
            <a:prstGeom prst="roundRect">
              <a:avLst>
                <a:gd name="adj" fmla="val 8712"/>
              </a:avLst>
            </a:prstGeom>
            <a:solidFill>
              <a:schemeClr val="accent2"/>
            </a:solidFill>
            <a:ln w="19050">
              <a:solidFill>
                <a:srgbClr val="FFFFFF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MH_Other_11"/>
            <p:cNvSpPr/>
            <p:nvPr>
              <p:custDataLst>
                <p:tags r:id="rId4"/>
              </p:custDataLst>
            </p:nvPr>
          </p:nvSpPr>
          <p:spPr>
            <a:xfrm flipH="1">
              <a:off x="2829112" y="2400990"/>
              <a:ext cx="87313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MH_Other_12"/>
            <p:cNvSpPr/>
            <p:nvPr>
              <p:custDataLst>
                <p:tags r:id="rId5"/>
              </p:custDataLst>
            </p:nvPr>
          </p:nvSpPr>
          <p:spPr>
            <a:xfrm>
              <a:off x="7453500" y="2400990"/>
              <a:ext cx="87312" cy="646112"/>
            </a:xfrm>
            <a:prstGeom prst="rightBracket">
              <a:avLst/>
            </a:prstGeom>
            <a:ln w="28575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MH_Other_13"/>
            <p:cNvSpPr/>
            <p:nvPr>
              <p:custDataLst>
                <p:tags r:id="rId6"/>
              </p:custDataLst>
            </p:nvPr>
          </p:nvSpPr>
          <p:spPr>
            <a:xfrm>
              <a:off x="1875025" y="2466077"/>
              <a:ext cx="377825" cy="506413"/>
            </a:xfrm>
            <a:custGeom>
              <a:avLst/>
              <a:gdLst/>
              <a:ahLst/>
              <a:cxnLst/>
              <a:rect l="l" t="t" r="r" b="b"/>
              <a:pathLst>
                <a:path w="1171576" h="1571810">
                  <a:moveTo>
                    <a:pt x="662070" y="927911"/>
                  </a:moveTo>
                  <a:lnTo>
                    <a:pt x="795754" y="1040206"/>
                  </a:lnTo>
                  <a:lnTo>
                    <a:pt x="662070" y="1184585"/>
                  </a:lnTo>
                  <a:close/>
                  <a:moveTo>
                    <a:pt x="662070" y="398563"/>
                  </a:moveTo>
                  <a:lnTo>
                    <a:pt x="795754" y="510858"/>
                  </a:lnTo>
                  <a:lnTo>
                    <a:pt x="662070" y="655237"/>
                  </a:lnTo>
                  <a:close/>
                  <a:moveTo>
                    <a:pt x="539081" y="115152"/>
                  </a:moveTo>
                  <a:cubicBezTo>
                    <a:pt x="540863" y="298745"/>
                    <a:pt x="542646" y="482338"/>
                    <a:pt x="544428" y="665931"/>
                  </a:cubicBezTo>
                  <a:lnTo>
                    <a:pt x="325186" y="430647"/>
                  </a:lnTo>
                  <a:lnTo>
                    <a:pt x="250323" y="510858"/>
                  </a:lnTo>
                  <a:lnTo>
                    <a:pt x="533733" y="788921"/>
                  </a:lnTo>
                  <a:lnTo>
                    <a:pt x="234281" y="1077679"/>
                  </a:lnTo>
                  <a:lnTo>
                    <a:pt x="309144" y="1152542"/>
                  </a:lnTo>
                  <a:lnTo>
                    <a:pt x="549775" y="922605"/>
                  </a:lnTo>
                  <a:cubicBezTo>
                    <a:pt x="547993" y="1102633"/>
                    <a:pt x="546210" y="1282661"/>
                    <a:pt x="544428" y="1462689"/>
                  </a:cubicBezTo>
                  <a:lnTo>
                    <a:pt x="950828" y="1066984"/>
                  </a:lnTo>
                  <a:lnTo>
                    <a:pt x="683460" y="783573"/>
                  </a:lnTo>
                  <a:lnTo>
                    <a:pt x="945481" y="516205"/>
                  </a:lnTo>
                  <a:close/>
                  <a:moveTo>
                    <a:pt x="585788" y="184"/>
                  </a:moveTo>
                  <a:cubicBezTo>
                    <a:pt x="1023610" y="9709"/>
                    <a:pt x="1171576" y="352004"/>
                    <a:pt x="1171576" y="785997"/>
                  </a:cubicBezTo>
                  <a:cubicBezTo>
                    <a:pt x="1171576" y="1219990"/>
                    <a:pt x="1080760" y="1571810"/>
                    <a:pt x="585788" y="1571810"/>
                  </a:cubicBezTo>
                  <a:cubicBezTo>
                    <a:pt x="90816" y="1571810"/>
                    <a:pt x="0" y="1219990"/>
                    <a:pt x="0" y="785997"/>
                  </a:cubicBezTo>
                  <a:cubicBezTo>
                    <a:pt x="0" y="352004"/>
                    <a:pt x="147966" y="-9341"/>
                    <a:pt x="585788" y="18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2974368" y="2554978"/>
              <a:ext cx="4421188" cy="3032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>
                <a:defRPr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使用逻辑地址方便了程序的开发和对存储器进行动态管理。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63266" y="3009900"/>
            <a:ext cx="384651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268605" indent="-268605" algn="l" defTabSz="914400"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zh-CN" altLang="en-US" dirty="0">
                <a:solidFill>
                  <a:srgbClr val="33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</a:t>
            </a: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段基地址 =6000</a:t>
            </a:r>
            <a:r>
              <a:rPr lang="en-US" altLang="zh-CN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H</a:t>
            </a: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段首地址</a:t>
            </a: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偏移地址</a:t>
            </a:r>
            <a:r>
              <a:rPr lang="en-US" altLang="zh-CN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=0005H</a:t>
            </a:r>
          </a:p>
          <a:p>
            <a:pPr marL="713105" lvl="1" indent="-265430" defTabSz="914400"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ahoma" panose="020B0604030504040204"/>
                <a:ea typeface="楷体_GB2312"/>
              </a:rPr>
              <a:t>物理地址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908378" y="360997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08378" y="399097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908378" y="437197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908378" y="5149850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901234" y="5534025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5905203" y="3154363"/>
            <a:ext cx="0" cy="3579812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6366" y="3179763"/>
            <a:ext cx="0" cy="3579812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5905203" y="306546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5873453" y="6413500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AutoShape 13"/>
          <p:cNvSpPr/>
          <p:nvPr/>
        </p:nvSpPr>
        <p:spPr bwMode="auto">
          <a:xfrm>
            <a:off x="7737178" y="3670300"/>
            <a:ext cx="242888" cy="2684463"/>
          </a:xfrm>
          <a:prstGeom prst="rightBrace">
            <a:avLst>
              <a:gd name="adj1" fmla="val 92102"/>
              <a:gd name="adj2" fmla="val 50000"/>
            </a:avLst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041978" y="4413250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755207" y="5556846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5H</a:t>
            </a:r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2723853" y="5419725"/>
            <a:ext cx="1969443" cy="134341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6298110" y="51117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6299402" y="5486401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689178" y="36099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 flipV="1">
            <a:off x="2723853" y="3875088"/>
            <a:ext cx="1944688" cy="503237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AutoShape 24"/>
          <p:cNvSpPr/>
          <p:nvPr/>
        </p:nvSpPr>
        <p:spPr bwMode="auto">
          <a:xfrm>
            <a:off x="5028902" y="4019550"/>
            <a:ext cx="304802" cy="1511300"/>
          </a:xfrm>
          <a:prstGeom prst="leftBrace">
            <a:avLst>
              <a:gd name="adj1" fmla="val 50092"/>
              <a:gd name="adj2" fmla="val 50000"/>
            </a:avLst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4735215" y="4555331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>
            <a:off x="4793953" y="5600699"/>
            <a:ext cx="10795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5906792" y="4761509"/>
            <a:ext cx="1676400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build="allAtOnce"/>
      <p:bldP spid="54" grpId="0"/>
      <p:bldP spid="55" grpId="0" animBg="1"/>
      <p:bldP spid="56" grpId="0" animBg="1"/>
      <p:bldP spid="57" grpId="0"/>
      <p:bldP spid="58" grpId="0" animBg="1"/>
      <p:bldP spid="58" grpId="1" animBg="1"/>
      <p:bldP spid="5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71" name="MH_Other_9"/>
          <p:cNvSpPr txBox="1"/>
          <p:nvPr>
            <p:custDataLst>
              <p:tags r:id="rId1"/>
            </p:custDataLst>
          </p:nvPr>
        </p:nvSpPr>
        <p:spPr>
          <a:xfrm>
            <a:off x="8560598" y="4235820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2" name="MH_Other_10"/>
          <p:cNvSpPr txBox="1"/>
          <p:nvPr>
            <p:custDataLst>
              <p:tags r:id="rId2"/>
            </p:custDataLst>
          </p:nvPr>
        </p:nvSpPr>
        <p:spPr>
          <a:xfrm>
            <a:off x="332317" y="4236087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3" name="MH_Other_11"/>
          <p:cNvSpPr txBox="1"/>
          <p:nvPr>
            <p:custDataLst>
              <p:tags r:id="rId3"/>
            </p:custDataLst>
          </p:nvPr>
        </p:nvSpPr>
        <p:spPr>
          <a:xfrm>
            <a:off x="8566790" y="2487178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4" name="MH_Other_12"/>
          <p:cNvSpPr txBox="1"/>
          <p:nvPr>
            <p:custDataLst>
              <p:tags r:id="rId4"/>
            </p:custDataLst>
          </p:nvPr>
        </p:nvSpPr>
        <p:spPr>
          <a:xfrm>
            <a:off x="327392" y="2498396"/>
            <a:ext cx="360000" cy="36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400" b="1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5" name="MH_Other_13"/>
          <p:cNvCxnSpPr/>
          <p:nvPr>
            <p:custDataLst>
              <p:tags r:id="rId5"/>
            </p:custDataLst>
          </p:nvPr>
        </p:nvCxnSpPr>
        <p:spPr>
          <a:xfrm>
            <a:off x="5995990" y="2445616"/>
            <a:ext cx="2748302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MH_Other_14"/>
          <p:cNvCxnSpPr/>
          <p:nvPr>
            <p:custDataLst>
              <p:tags r:id="rId6"/>
            </p:custDataLst>
          </p:nvPr>
        </p:nvCxnSpPr>
        <p:spPr>
          <a:xfrm>
            <a:off x="438036" y="2445616"/>
            <a:ext cx="2713149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MH_Other_15"/>
          <p:cNvCxnSpPr/>
          <p:nvPr>
            <p:custDataLst>
              <p:tags r:id="rId7"/>
            </p:custDataLst>
          </p:nvPr>
        </p:nvCxnSpPr>
        <p:spPr>
          <a:xfrm>
            <a:off x="5995990" y="5269116"/>
            <a:ext cx="2748302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MH_Other_16"/>
          <p:cNvCxnSpPr/>
          <p:nvPr>
            <p:custDataLst>
              <p:tags r:id="rId8"/>
            </p:custDataLst>
          </p:nvPr>
        </p:nvCxnSpPr>
        <p:spPr>
          <a:xfrm>
            <a:off x="498266" y="5269116"/>
            <a:ext cx="2633515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625745" y="1942585"/>
            <a:ext cx="3885392" cy="3829567"/>
            <a:chOff x="2625745" y="1942585"/>
            <a:chExt cx="3885392" cy="3829567"/>
          </a:xfrm>
        </p:grpSpPr>
        <p:sp>
          <p:nvSpPr>
            <p:cNvPr id="60" name="MH_Other_1"/>
            <p:cNvSpPr/>
            <p:nvPr>
              <p:custDataLst>
                <p:tags r:id="rId13"/>
              </p:custDataLst>
            </p:nvPr>
          </p:nvSpPr>
          <p:spPr>
            <a:xfrm>
              <a:off x="5763090" y="2161500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1" name="MH_Other_2"/>
            <p:cNvSpPr/>
            <p:nvPr>
              <p:custDataLst>
                <p:tags r:id="rId14"/>
              </p:custDataLst>
            </p:nvPr>
          </p:nvSpPr>
          <p:spPr>
            <a:xfrm flipV="1">
              <a:off x="5763090" y="5269116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MH_Other_3"/>
            <p:cNvSpPr/>
            <p:nvPr>
              <p:custDataLst>
                <p:tags r:id="rId15"/>
              </p:custDataLst>
            </p:nvPr>
          </p:nvSpPr>
          <p:spPr>
            <a:xfrm flipH="1">
              <a:off x="2625745" y="2161500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MH_Other_4"/>
            <p:cNvSpPr/>
            <p:nvPr>
              <p:custDataLst>
                <p:tags r:id="rId16"/>
              </p:custDataLst>
            </p:nvPr>
          </p:nvSpPr>
          <p:spPr>
            <a:xfrm flipH="1" flipV="1">
              <a:off x="2625745" y="5269116"/>
              <a:ext cx="748047" cy="284116"/>
            </a:xfrm>
            <a:custGeom>
              <a:avLst/>
              <a:gdLst/>
              <a:ahLst/>
              <a:cxnLst/>
              <a:rect l="l" t="t" r="r" b="b"/>
              <a:pathLst>
                <a:path w="821962" h="312188">
                  <a:moveTo>
                    <a:pt x="188867" y="0"/>
                  </a:moveTo>
                  <a:lnTo>
                    <a:pt x="633096" y="0"/>
                  </a:lnTo>
                  <a:cubicBezTo>
                    <a:pt x="739691" y="66233"/>
                    <a:pt x="813171" y="180146"/>
                    <a:pt x="821962" y="312188"/>
                  </a:cubicBezTo>
                  <a:lnTo>
                    <a:pt x="0" y="312188"/>
                  </a:lnTo>
                  <a:cubicBezTo>
                    <a:pt x="8791" y="180146"/>
                    <a:pt x="82272" y="66233"/>
                    <a:pt x="188867" y="0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64" name="MH_Other_5"/>
            <p:cNvCxnSpPr/>
            <p:nvPr>
              <p:custDataLst>
                <p:tags r:id="rId17"/>
              </p:custDataLst>
            </p:nvPr>
          </p:nvCxnSpPr>
          <p:spPr>
            <a:xfrm>
              <a:off x="2925599" y="2161500"/>
              <a:ext cx="1227390" cy="111323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5" name="MH_Other_6"/>
            <p:cNvCxnSpPr/>
            <p:nvPr>
              <p:custDataLst>
                <p:tags r:id="rId18"/>
              </p:custDataLst>
            </p:nvPr>
          </p:nvCxnSpPr>
          <p:spPr>
            <a:xfrm flipH="1">
              <a:off x="4983892" y="2161500"/>
              <a:ext cx="1227389" cy="1113234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6" name="MH_Other_7"/>
            <p:cNvCxnSpPr/>
            <p:nvPr>
              <p:custDataLst>
                <p:tags r:id="rId19"/>
              </p:custDataLst>
            </p:nvPr>
          </p:nvCxnSpPr>
          <p:spPr>
            <a:xfrm flipV="1">
              <a:off x="2925599" y="4446780"/>
              <a:ext cx="1227390" cy="110645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67" name="MH_Other_8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4983892" y="4446780"/>
              <a:ext cx="1153221" cy="1106455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sp>
          <p:nvSpPr>
            <p:cNvPr id="68" name="MH_SubTitle_2"/>
            <p:cNvSpPr/>
            <p:nvPr>
              <p:custDataLst>
                <p:tags r:id="rId21"/>
              </p:custDataLst>
            </p:nvPr>
          </p:nvSpPr>
          <p:spPr>
            <a:xfrm rot="19120543">
              <a:off x="4323797" y="1942585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" wrap="square" lIns="0" tIns="324000" rIns="45900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69" name="MH_SubTitle_1"/>
            <p:cNvSpPr/>
            <p:nvPr>
              <p:custDataLst>
                <p:tags r:id="rId22"/>
              </p:custDataLst>
            </p:nvPr>
          </p:nvSpPr>
          <p:spPr>
            <a:xfrm rot="2479457" flipH="1">
              <a:off x="2765309" y="1942585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270" wrap="square" lIns="459000" tIns="324000" rIns="6858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0" name="MH_Title_1"/>
            <p:cNvSpPr txBox="1"/>
            <p:nvPr>
              <p:custDataLst>
                <p:tags r:id="rId23"/>
              </p:custDataLst>
            </p:nvPr>
          </p:nvSpPr>
          <p:spPr>
            <a:xfrm>
              <a:off x="3268843" y="3121006"/>
              <a:ext cx="2633069" cy="1413662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8086/8088</a:t>
              </a:r>
              <a:r>
                <a:rPr lang="zh-CN" altLang="en-US" sz="2400" b="1" kern="0" dirty="0">
                  <a:latin typeface="楷体" panose="02010609060101010101" pitchFamily="49" charset="-122"/>
                  <a:ea typeface="楷体" panose="02010609060101010101" pitchFamily="49" charset="-122"/>
                </a:rPr>
                <a:t>的存储器段结构的特点</a:t>
              </a:r>
            </a:p>
          </p:txBody>
        </p:sp>
        <p:sp>
          <p:nvSpPr>
            <p:cNvPr id="79" name="MH_SubTitle_4"/>
            <p:cNvSpPr/>
            <p:nvPr>
              <p:custDataLst>
                <p:tags r:id="rId24"/>
              </p:custDataLst>
            </p:nvPr>
          </p:nvSpPr>
          <p:spPr>
            <a:xfrm rot="2479457" flipV="1">
              <a:off x="4323797" y="4482559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" wrap="square" lIns="459000" tIns="324000" rIns="6858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0" name="MH_SubTitle_3"/>
            <p:cNvSpPr/>
            <p:nvPr>
              <p:custDataLst>
                <p:tags r:id="rId25"/>
              </p:custDataLst>
            </p:nvPr>
          </p:nvSpPr>
          <p:spPr>
            <a:xfrm rot="19120543" flipH="1" flipV="1">
              <a:off x="2765309" y="4482559"/>
              <a:ext cx="2047772" cy="1289593"/>
            </a:xfrm>
            <a:custGeom>
              <a:avLst/>
              <a:gdLst/>
              <a:ahLst/>
              <a:cxnLst/>
              <a:rect l="l" t="t" r="r" b="b"/>
              <a:pathLst>
                <a:path w="2250115" h="1417020">
                  <a:moveTo>
                    <a:pt x="1444324" y="354255"/>
                  </a:moveTo>
                  <a:lnTo>
                    <a:pt x="2250115" y="1062765"/>
                  </a:lnTo>
                  <a:lnTo>
                    <a:pt x="708510" y="1062765"/>
                  </a:lnTo>
                  <a:lnTo>
                    <a:pt x="708510" y="1417020"/>
                  </a:lnTo>
                  <a:lnTo>
                    <a:pt x="0" y="708510"/>
                  </a:lnTo>
                  <a:lnTo>
                    <a:pt x="708510" y="0"/>
                  </a:lnTo>
                  <a:lnTo>
                    <a:pt x="708510" y="354255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vert270" wrap="square" lIns="0" tIns="324000" rIns="459000" bIns="3240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600" b="1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81" name="MH_Text_4"/>
          <p:cNvSpPr txBox="1"/>
          <p:nvPr>
            <p:custDataLst>
              <p:tags r:id="rId9"/>
            </p:custDataLst>
          </p:nvPr>
        </p:nvSpPr>
        <p:spPr>
          <a:xfrm>
            <a:off x="6004805" y="4278779"/>
            <a:ext cx="2555793" cy="910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在任一时刻，一个程序只能访问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个当前段中的内容。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MH_Text_3"/>
          <p:cNvSpPr txBox="1"/>
          <p:nvPr>
            <p:custDataLst>
              <p:tags r:id="rId10"/>
            </p:custDataLst>
          </p:nvPr>
        </p:nvSpPr>
        <p:spPr>
          <a:xfrm>
            <a:off x="755924" y="4018216"/>
            <a:ext cx="2444387" cy="91052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逻辑段在物理存储器中可以是邻接的、间隔的、部分重叠的和完全重叠的等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种情况。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MH_Text_2"/>
          <p:cNvSpPr txBox="1"/>
          <p:nvPr>
            <p:custDataLst>
              <p:tags r:id="rId11"/>
            </p:custDataLst>
          </p:nvPr>
        </p:nvSpPr>
        <p:spPr>
          <a:xfrm>
            <a:off x="6004805" y="2481153"/>
            <a:ext cx="2555793" cy="1092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每个段的起始地址（段首）必须是一个小节的首址。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MH_Text_1"/>
          <p:cNvSpPr txBox="1"/>
          <p:nvPr>
            <p:custDataLst>
              <p:tags r:id="rId12"/>
            </p:custDataLst>
          </p:nvPr>
        </p:nvSpPr>
        <p:spPr>
          <a:xfrm>
            <a:off x="687392" y="2485915"/>
            <a:ext cx="2444387" cy="1092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每个段最大长度为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64K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65536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）个字节单元组成。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81" grpId="0"/>
      <p:bldP spid="82" grpId="0"/>
      <p:bldP spid="83" grpId="0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5687" y="1715825"/>
            <a:ext cx="776687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2. 每个段的起始地址（段首）必须是一个小节的首址。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39750" y="2130425"/>
            <a:ext cx="8604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从0地址开始，每16个字节单元称为一个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小节（Paragraph）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1MB内存就可划分为64K个小节。</a:t>
            </a:r>
          </a:p>
        </p:txBody>
      </p:sp>
      <p:grpSp>
        <p:nvGrpSpPr>
          <p:cNvPr id="20" name="Group 5"/>
          <p:cNvGrpSpPr/>
          <p:nvPr/>
        </p:nvGrpSpPr>
        <p:grpSpPr bwMode="auto">
          <a:xfrm>
            <a:off x="827088" y="3211512"/>
            <a:ext cx="7793037" cy="2282825"/>
            <a:chOff x="0" y="0"/>
            <a:chExt cx="4909" cy="1438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909" cy="14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    1    小节：00000H，00001H，00002H……0000FH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    2    小节：00010H，00011H，00012H……00</a:t>
              </a: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1FH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第65535小节：FFFE0H   FFFE1H  FFFE2H……FFFEFH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第65536小节：FFFF0H   FFFF1H   FFFF2H……FFFFFH</a:t>
              </a: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487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1543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359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3175" y="560"/>
              <a:ext cx="346" cy="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4135" y="560"/>
              <a:ext cx="346" cy="4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…..</a:t>
              </a:r>
            </a:p>
          </p:txBody>
        </p:sp>
      </p:grp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04800" y="563171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每个小节的首地址最低位必为0（16进制数表示）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。因此段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首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只能是上述64K个小节首址之一。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utoUpdateAnimBg="0"/>
      <p:bldP spid="19" grpId="0" autoUpdateAnimBg="0"/>
      <p:bldP spid="2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463336" y="2366889"/>
            <a:ext cx="2701613" cy="27757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3. 逻辑段在物理存储器中可以是邻接的、间隔的、部分重叠的和完全重叠的等4种情况。</a:t>
            </a: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261510" y="5766612"/>
            <a:ext cx="8620980" cy="101566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内存中的一个物理存储单元可以映象到多个逻辑段中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，可以有多个逻辑地址表示。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例如，DA_BYTE物理单元可以映象到逻辑段2、段3和段4中。</a:t>
            </a:r>
            <a:endParaRPr kumimoji="0" lang="zh-CN" altLang="zh-CN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9" name="Group 5"/>
          <p:cNvGrpSpPr/>
          <p:nvPr/>
        </p:nvGrpSpPr>
        <p:grpSpPr bwMode="auto">
          <a:xfrm>
            <a:off x="6688653" y="1981096"/>
            <a:ext cx="1371600" cy="1062038"/>
            <a:chOff x="0" y="0"/>
            <a:chExt cx="864" cy="669"/>
          </a:xfrm>
        </p:grpSpPr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288" y="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邻接</a:t>
              </a:r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V="1">
              <a:off x="0" y="192"/>
              <a:ext cx="33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37" y="195"/>
              <a:ext cx="31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Group 9"/>
          <p:cNvGrpSpPr/>
          <p:nvPr/>
        </p:nvGrpSpPr>
        <p:grpSpPr bwMode="auto">
          <a:xfrm>
            <a:off x="6764853" y="2438296"/>
            <a:ext cx="1752600" cy="914400"/>
            <a:chOff x="0" y="0"/>
            <a:chExt cx="1104" cy="576"/>
          </a:xfrm>
        </p:grpSpPr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288" y="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部分重叠</a:t>
              </a:r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 flipV="1">
              <a:off x="0" y="192"/>
              <a:ext cx="38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384" y="192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Group 13"/>
          <p:cNvGrpSpPr/>
          <p:nvPr/>
        </p:nvGrpSpPr>
        <p:grpSpPr bwMode="auto">
          <a:xfrm>
            <a:off x="7526853" y="4114696"/>
            <a:ext cx="1295400" cy="777875"/>
            <a:chOff x="0" y="0"/>
            <a:chExt cx="816" cy="490"/>
          </a:xfrm>
        </p:grpSpPr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0" y="2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完全重叠</a:t>
              </a:r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48" y="0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flipV="1">
              <a:off x="336" y="0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Group 17"/>
          <p:cNvGrpSpPr/>
          <p:nvPr/>
        </p:nvGrpSpPr>
        <p:grpSpPr bwMode="auto">
          <a:xfrm>
            <a:off x="6764853" y="4190896"/>
            <a:ext cx="1143000" cy="1158875"/>
            <a:chOff x="0" y="0"/>
            <a:chExt cx="720" cy="730"/>
          </a:xfrm>
        </p:grpSpPr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192" y="48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间隔</a:t>
              </a: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H="1" flipV="1">
              <a:off x="0" y="336"/>
              <a:ext cx="38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 flipV="1">
              <a:off x="384" y="0"/>
              <a:ext cx="14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5" name="Group 22"/>
          <p:cNvGrpSpPr/>
          <p:nvPr/>
        </p:nvGrpSpPr>
        <p:grpSpPr bwMode="auto">
          <a:xfrm>
            <a:off x="3412053" y="1371496"/>
            <a:ext cx="5326063" cy="4130675"/>
            <a:chOff x="0" y="0"/>
            <a:chExt cx="3355" cy="2602"/>
          </a:xfrm>
        </p:grpSpPr>
        <p:sp>
          <p:nvSpPr>
            <p:cNvPr id="106" name="Rectangle 23"/>
            <p:cNvSpPr>
              <a:spLocks noChangeArrowheads="1"/>
            </p:cNvSpPr>
            <p:nvPr/>
          </p:nvSpPr>
          <p:spPr bwMode="auto">
            <a:xfrm>
              <a:off x="864" y="288"/>
              <a:ext cx="576" cy="2256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24"/>
            <p:cNvSpPr>
              <a:spLocks noChangeShapeType="1"/>
            </p:cNvSpPr>
            <p:nvPr/>
          </p:nvSpPr>
          <p:spPr bwMode="auto">
            <a:xfrm>
              <a:off x="864" y="48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25"/>
            <p:cNvSpPr>
              <a:spLocks noChangeShapeType="1"/>
            </p:cNvSpPr>
            <p:nvPr/>
          </p:nvSpPr>
          <p:spPr bwMode="auto">
            <a:xfrm>
              <a:off x="864" y="912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864" y="110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864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864" y="148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>
              <a:off x="864" y="182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864" y="216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>
              <a:off x="864" y="240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720" y="4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物理存储器</a:t>
              </a:r>
            </a:p>
          </p:txBody>
        </p:sp>
        <p:sp>
          <p:nvSpPr>
            <p:cNvPr id="117" name="Text Box 34"/>
            <p:cNvSpPr txBox="1">
              <a:spLocks noChangeArrowheads="1"/>
            </p:cNvSpPr>
            <p:nvPr/>
          </p:nvSpPr>
          <p:spPr bwMode="auto">
            <a:xfrm>
              <a:off x="288" y="2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00000H</a:t>
              </a:r>
            </a:p>
          </p:txBody>
        </p:sp>
        <p:sp>
          <p:nvSpPr>
            <p:cNvPr id="118" name="Text Box 35"/>
            <p:cNvSpPr txBox="1">
              <a:spLocks noChangeArrowheads="1"/>
            </p:cNvSpPr>
            <p:nvPr/>
          </p:nvSpPr>
          <p:spPr bwMode="auto">
            <a:xfrm>
              <a:off x="288" y="8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10000H</a:t>
              </a:r>
            </a:p>
          </p:txBody>
        </p:sp>
        <p:sp>
          <p:nvSpPr>
            <p:cNvPr id="119" name="Text Box 36"/>
            <p:cNvSpPr txBox="1">
              <a:spLocks noChangeArrowheads="1"/>
            </p:cNvSpPr>
            <p:nvPr/>
          </p:nvSpPr>
          <p:spPr bwMode="auto">
            <a:xfrm>
              <a:off x="0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DA_BYTE</a:t>
              </a:r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>
              <a:off x="1488" y="9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1872" y="288"/>
              <a:ext cx="288" cy="1296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39"/>
            <p:cNvSpPr>
              <a:spLocks noChangeShapeType="1"/>
            </p:cNvSpPr>
            <p:nvPr/>
          </p:nvSpPr>
          <p:spPr bwMode="auto">
            <a:xfrm flipV="1">
              <a:off x="1872" y="91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Rectangle 40"/>
            <p:cNvSpPr>
              <a:spLocks noChangeArrowheads="1"/>
            </p:cNvSpPr>
            <p:nvPr/>
          </p:nvSpPr>
          <p:spPr bwMode="auto">
            <a:xfrm>
              <a:off x="2544" y="1104"/>
              <a:ext cx="240" cy="72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3072" y="1104"/>
              <a:ext cx="240" cy="720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flipH="1">
              <a:off x="2208" y="110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1440" y="1440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 flipH="1">
              <a:off x="2784" y="182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 flipH="1">
              <a:off x="1440" y="1824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Rectangle 46"/>
            <p:cNvSpPr>
              <a:spLocks noChangeArrowheads="1"/>
            </p:cNvSpPr>
            <p:nvPr/>
          </p:nvSpPr>
          <p:spPr bwMode="auto">
            <a:xfrm>
              <a:off x="1872" y="2016"/>
              <a:ext cx="288" cy="384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>
              <a:off x="1488" y="201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Line 48"/>
            <p:cNvSpPr>
              <a:spLocks noChangeShapeType="1"/>
            </p:cNvSpPr>
            <p:nvPr/>
          </p:nvSpPr>
          <p:spPr bwMode="auto">
            <a:xfrm>
              <a:off x="1440" y="24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49"/>
            <p:cNvSpPr txBox="1">
              <a:spLocks noChangeArrowheads="1"/>
            </p:cNvSpPr>
            <p:nvPr/>
          </p:nvSpPr>
          <p:spPr bwMode="auto">
            <a:xfrm>
              <a:off x="1886" y="38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段1</a:t>
              </a:r>
            </a:p>
          </p:txBody>
        </p:sp>
        <p:sp>
          <p:nvSpPr>
            <p:cNvPr id="133" name="Text Box 50"/>
            <p:cNvSpPr txBox="1">
              <a:spLocks noChangeArrowheads="1"/>
            </p:cNvSpPr>
            <p:nvPr/>
          </p:nvSpPr>
          <p:spPr bwMode="auto">
            <a:xfrm>
              <a:off x="1886" y="1019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段2</a:t>
              </a:r>
            </a:p>
          </p:txBody>
        </p:sp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2540" y="1208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段3</a:t>
              </a:r>
            </a:p>
          </p:txBody>
        </p:sp>
        <p:sp>
          <p:nvSpPr>
            <p:cNvPr id="135" name="Text Box 52"/>
            <p:cNvSpPr txBox="1">
              <a:spLocks noChangeArrowheads="1"/>
            </p:cNvSpPr>
            <p:nvPr/>
          </p:nvSpPr>
          <p:spPr bwMode="auto">
            <a:xfrm>
              <a:off x="3047" y="1244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段4</a:t>
              </a:r>
            </a:p>
          </p:txBody>
        </p:sp>
        <p:sp>
          <p:nvSpPr>
            <p:cNvPr id="136" name="Text Box 53"/>
            <p:cNvSpPr txBox="1">
              <a:spLocks noChangeArrowheads="1"/>
            </p:cNvSpPr>
            <p:nvPr/>
          </p:nvSpPr>
          <p:spPr bwMode="auto">
            <a:xfrm>
              <a:off x="1860" y="2013"/>
              <a:ext cx="30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段5</a:t>
              </a:r>
            </a:p>
          </p:txBody>
        </p:sp>
        <p:sp>
          <p:nvSpPr>
            <p:cNvPr id="137" name="Text Box 54"/>
            <p:cNvSpPr txBox="1">
              <a:spLocks noChangeArrowheads="1"/>
            </p:cNvSpPr>
            <p:nvPr/>
          </p:nvSpPr>
          <p:spPr bwMode="auto">
            <a:xfrm>
              <a:off x="1872" y="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逻辑段</a:t>
              </a:r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96" y="2352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0FFFFFH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 flipH="1">
              <a:off x="2784" y="11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uiExpand="1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584781" y="1636784"/>
            <a:ext cx="765175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在任一时刻，一个程序只能访问4个当前段中的内容。</a:t>
            </a:r>
          </a:p>
        </p:txBody>
      </p:sp>
      <p:sp>
        <p:nvSpPr>
          <p:cNvPr id="63" name="MH_Other_1"/>
          <p:cNvSpPr/>
          <p:nvPr>
            <p:custDataLst>
              <p:tags r:id="rId1"/>
            </p:custDataLst>
          </p:nvPr>
        </p:nvSpPr>
        <p:spPr>
          <a:xfrm>
            <a:off x="5159079" y="3300562"/>
            <a:ext cx="846137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MH_SubTitle_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46504" y="2819549"/>
            <a:ext cx="217245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MH_Other_2"/>
          <p:cNvSpPr/>
          <p:nvPr>
            <p:custDataLst>
              <p:tags r:id="rId3"/>
            </p:custDataLst>
          </p:nvPr>
        </p:nvSpPr>
        <p:spPr>
          <a:xfrm flipH="1">
            <a:off x="2707979" y="3300562"/>
            <a:ext cx="844550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394231" y="2819549"/>
            <a:ext cx="217245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CS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MH_Other_3"/>
          <p:cNvSpPr/>
          <p:nvPr>
            <p:custDataLst>
              <p:tags r:id="rId5"/>
            </p:custDataLst>
          </p:nvPr>
        </p:nvSpPr>
        <p:spPr>
          <a:xfrm flipV="1">
            <a:off x="5159079" y="4780112"/>
            <a:ext cx="846137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MH_Other_4"/>
          <p:cNvSpPr/>
          <p:nvPr>
            <p:custDataLst>
              <p:tags r:id="rId6"/>
            </p:custDataLst>
          </p:nvPr>
        </p:nvSpPr>
        <p:spPr>
          <a:xfrm flipH="1" flipV="1">
            <a:off x="2707979" y="4780112"/>
            <a:ext cx="844550" cy="217487"/>
          </a:xfrm>
          <a:custGeom>
            <a:avLst/>
            <a:gdLst>
              <a:gd name="connsiteX0" fmla="*/ 0 w 1190172"/>
              <a:gd name="connsiteY0" fmla="*/ 217715 h 217715"/>
              <a:gd name="connsiteX1" fmla="*/ 159657 w 1190172"/>
              <a:gd name="connsiteY1" fmla="*/ 0 h 217715"/>
              <a:gd name="connsiteX2" fmla="*/ 1190172 w 1190172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72" h="217715">
                <a:moveTo>
                  <a:pt x="0" y="217715"/>
                </a:moveTo>
                <a:lnTo>
                  <a:pt x="159657" y="0"/>
                </a:lnTo>
                <a:lnTo>
                  <a:pt x="1190172" y="0"/>
                </a:lnTo>
              </a:path>
            </a:pathLst>
          </a:custGeom>
          <a:noFill/>
          <a:ln>
            <a:solidFill>
              <a:srgbClr val="C0C0C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MH_Other_5"/>
          <p:cNvSpPr/>
          <p:nvPr>
            <p:custDataLst>
              <p:tags r:id="rId7"/>
            </p:custDataLst>
          </p:nvPr>
        </p:nvSpPr>
        <p:spPr>
          <a:xfrm>
            <a:off x="3322511" y="3131607"/>
            <a:ext cx="871728" cy="871727"/>
          </a:xfrm>
          <a:custGeom>
            <a:avLst/>
            <a:gdLst>
              <a:gd name="connsiteX0" fmla="*/ 1090749 w 1090749"/>
              <a:gd name="connsiteY0" fmla="*/ 0 h 1090749"/>
              <a:gd name="connsiteX1" fmla="*/ 1090749 w 1090749"/>
              <a:gd name="connsiteY1" fmla="*/ 520353 h 1090749"/>
              <a:gd name="connsiteX2" fmla="*/ 1054097 w 1090749"/>
              <a:gd name="connsiteY2" fmla="*/ 529777 h 1090749"/>
              <a:gd name="connsiteX3" fmla="*/ 529777 w 1090749"/>
              <a:gd name="connsiteY3" fmla="*/ 1054097 h 1090749"/>
              <a:gd name="connsiteX4" fmla="*/ 520353 w 1090749"/>
              <a:gd name="connsiteY4" fmla="*/ 1090749 h 1090749"/>
              <a:gd name="connsiteX5" fmla="*/ 0 w 1090749"/>
              <a:gd name="connsiteY5" fmla="*/ 1090749 h 1090749"/>
              <a:gd name="connsiteX6" fmla="*/ 9646 w 1090749"/>
              <a:gd name="connsiteY6" fmla="*/ 1027542 h 1090749"/>
              <a:gd name="connsiteX7" fmla="*/ 1027542 w 1090749"/>
              <a:gd name="connsiteY7" fmla="*/ 9646 h 1090749"/>
              <a:gd name="connsiteX8" fmla="*/ 1090749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1090749" y="0"/>
                </a:moveTo>
                <a:lnTo>
                  <a:pt x="1090749" y="520353"/>
                </a:lnTo>
                <a:lnTo>
                  <a:pt x="1054097" y="529777"/>
                </a:lnTo>
                <a:cubicBezTo>
                  <a:pt x="804459" y="607423"/>
                  <a:pt x="607423" y="804459"/>
                  <a:pt x="529777" y="1054097"/>
                </a:cubicBezTo>
                <a:lnTo>
                  <a:pt x="520353" y="1090749"/>
                </a:lnTo>
                <a:lnTo>
                  <a:pt x="0" y="1090749"/>
                </a:lnTo>
                <a:lnTo>
                  <a:pt x="9646" y="1027542"/>
                </a:lnTo>
                <a:cubicBezTo>
                  <a:pt x="114196" y="516617"/>
                  <a:pt x="516617" y="114196"/>
                  <a:pt x="1027542" y="9646"/>
                </a:cubicBezTo>
                <a:lnTo>
                  <a:pt x="1090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MH_Other_6"/>
          <p:cNvSpPr/>
          <p:nvPr>
            <p:custDataLst>
              <p:tags r:id="rId8"/>
            </p:custDataLst>
          </p:nvPr>
        </p:nvSpPr>
        <p:spPr>
          <a:xfrm>
            <a:off x="4514593" y="3131607"/>
            <a:ext cx="871728" cy="871727"/>
          </a:xfrm>
          <a:custGeom>
            <a:avLst/>
            <a:gdLst>
              <a:gd name="connsiteX0" fmla="*/ 0 w 1090749"/>
              <a:gd name="connsiteY0" fmla="*/ 0 h 1090749"/>
              <a:gd name="connsiteX1" fmla="*/ 63206 w 1090749"/>
              <a:gd name="connsiteY1" fmla="*/ 9646 h 1090749"/>
              <a:gd name="connsiteX2" fmla="*/ 1081102 w 1090749"/>
              <a:gd name="connsiteY2" fmla="*/ 1027542 h 1090749"/>
              <a:gd name="connsiteX3" fmla="*/ 1090749 w 1090749"/>
              <a:gd name="connsiteY3" fmla="*/ 1090749 h 1090749"/>
              <a:gd name="connsiteX4" fmla="*/ 570395 w 1090749"/>
              <a:gd name="connsiteY4" fmla="*/ 1090749 h 1090749"/>
              <a:gd name="connsiteX5" fmla="*/ 560971 w 1090749"/>
              <a:gd name="connsiteY5" fmla="*/ 1054097 h 1090749"/>
              <a:gd name="connsiteX6" fmla="*/ 36651 w 1090749"/>
              <a:gd name="connsiteY6" fmla="*/ 529777 h 1090749"/>
              <a:gd name="connsiteX7" fmla="*/ 0 w 1090749"/>
              <a:gd name="connsiteY7" fmla="*/ 520353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63206" y="9646"/>
                </a:lnTo>
                <a:cubicBezTo>
                  <a:pt x="574131" y="114196"/>
                  <a:pt x="976552" y="516617"/>
                  <a:pt x="1081102" y="1027542"/>
                </a:cubicBezTo>
                <a:lnTo>
                  <a:pt x="1090749" y="1090749"/>
                </a:lnTo>
                <a:lnTo>
                  <a:pt x="570395" y="1090749"/>
                </a:lnTo>
                <a:lnTo>
                  <a:pt x="560971" y="1054097"/>
                </a:lnTo>
                <a:cubicBezTo>
                  <a:pt x="483326" y="804459"/>
                  <a:pt x="286290" y="607423"/>
                  <a:pt x="36651" y="529777"/>
                </a:cubicBezTo>
                <a:lnTo>
                  <a:pt x="0" y="520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MH_Other_7"/>
          <p:cNvSpPr/>
          <p:nvPr>
            <p:custDataLst>
              <p:tags r:id="rId9"/>
            </p:custDataLst>
          </p:nvPr>
        </p:nvSpPr>
        <p:spPr>
          <a:xfrm>
            <a:off x="3322511" y="4323688"/>
            <a:ext cx="871728" cy="871727"/>
          </a:xfrm>
          <a:custGeom>
            <a:avLst/>
            <a:gdLst>
              <a:gd name="connsiteX0" fmla="*/ 0 w 1090749"/>
              <a:gd name="connsiteY0" fmla="*/ 0 h 1090749"/>
              <a:gd name="connsiteX1" fmla="*/ 520353 w 1090749"/>
              <a:gd name="connsiteY1" fmla="*/ 0 h 1090749"/>
              <a:gd name="connsiteX2" fmla="*/ 529777 w 1090749"/>
              <a:gd name="connsiteY2" fmla="*/ 36651 h 1090749"/>
              <a:gd name="connsiteX3" fmla="*/ 1054097 w 1090749"/>
              <a:gd name="connsiteY3" fmla="*/ 560971 h 1090749"/>
              <a:gd name="connsiteX4" fmla="*/ 1090749 w 1090749"/>
              <a:gd name="connsiteY4" fmla="*/ 570395 h 1090749"/>
              <a:gd name="connsiteX5" fmla="*/ 1090749 w 1090749"/>
              <a:gd name="connsiteY5" fmla="*/ 1090749 h 1090749"/>
              <a:gd name="connsiteX6" fmla="*/ 1027542 w 1090749"/>
              <a:gd name="connsiteY6" fmla="*/ 1081102 h 1090749"/>
              <a:gd name="connsiteX7" fmla="*/ 9646 w 1090749"/>
              <a:gd name="connsiteY7" fmla="*/ 63206 h 1090749"/>
              <a:gd name="connsiteX8" fmla="*/ 0 w 1090749"/>
              <a:gd name="connsiteY8" fmla="*/ 0 h 109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9" h="1090749">
                <a:moveTo>
                  <a:pt x="0" y="0"/>
                </a:moveTo>
                <a:lnTo>
                  <a:pt x="520353" y="0"/>
                </a:lnTo>
                <a:lnTo>
                  <a:pt x="529777" y="36651"/>
                </a:lnTo>
                <a:cubicBezTo>
                  <a:pt x="607423" y="286290"/>
                  <a:pt x="804459" y="483326"/>
                  <a:pt x="1054097" y="560971"/>
                </a:cubicBezTo>
                <a:lnTo>
                  <a:pt x="1090749" y="570395"/>
                </a:lnTo>
                <a:lnTo>
                  <a:pt x="1090749" y="1090749"/>
                </a:lnTo>
                <a:lnTo>
                  <a:pt x="1027542" y="1081102"/>
                </a:lnTo>
                <a:cubicBezTo>
                  <a:pt x="516617" y="976552"/>
                  <a:pt x="114196" y="574131"/>
                  <a:pt x="9646" y="632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MH_Other_8"/>
          <p:cNvSpPr/>
          <p:nvPr>
            <p:custDataLst>
              <p:tags r:id="rId10"/>
            </p:custDataLst>
          </p:nvPr>
        </p:nvSpPr>
        <p:spPr>
          <a:xfrm>
            <a:off x="4514592" y="4323687"/>
            <a:ext cx="871727" cy="871726"/>
          </a:xfrm>
          <a:custGeom>
            <a:avLst/>
            <a:gdLst>
              <a:gd name="connsiteX0" fmla="*/ 570395 w 1090748"/>
              <a:gd name="connsiteY0" fmla="*/ 0 h 1090748"/>
              <a:gd name="connsiteX1" fmla="*/ 1090748 w 1090748"/>
              <a:gd name="connsiteY1" fmla="*/ 0 h 1090748"/>
              <a:gd name="connsiteX2" fmla="*/ 1081102 w 1090748"/>
              <a:gd name="connsiteY2" fmla="*/ 63206 h 1090748"/>
              <a:gd name="connsiteX3" fmla="*/ 63206 w 1090748"/>
              <a:gd name="connsiteY3" fmla="*/ 1081102 h 1090748"/>
              <a:gd name="connsiteX4" fmla="*/ 0 w 1090748"/>
              <a:gd name="connsiteY4" fmla="*/ 1090748 h 1090748"/>
              <a:gd name="connsiteX5" fmla="*/ 0 w 1090748"/>
              <a:gd name="connsiteY5" fmla="*/ 570395 h 1090748"/>
              <a:gd name="connsiteX6" fmla="*/ 36651 w 1090748"/>
              <a:gd name="connsiteY6" fmla="*/ 560971 h 1090748"/>
              <a:gd name="connsiteX7" fmla="*/ 560971 w 1090748"/>
              <a:gd name="connsiteY7" fmla="*/ 36651 h 1090748"/>
              <a:gd name="connsiteX8" fmla="*/ 570395 w 1090748"/>
              <a:gd name="connsiteY8" fmla="*/ 0 h 109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0748" h="1090748">
                <a:moveTo>
                  <a:pt x="570395" y="0"/>
                </a:moveTo>
                <a:lnTo>
                  <a:pt x="1090748" y="0"/>
                </a:lnTo>
                <a:lnTo>
                  <a:pt x="1081102" y="63206"/>
                </a:lnTo>
                <a:cubicBezTo>
                  <a:pt x="976552" y="574131"/>
                  <a:pt x="574131" y="976552"/>
                  <a:pt x="63206" y="1081102"/>
                </a:cubicBezTo>
                <a:lnTo>
                  <a:pt x="0" y="1090748"/>
                </a:lnTo>
                <a:lnTo>
                  <a:pt x="0" y="570395"/>
                </a:lnTo>
                <a:lnTo>
                  <a:pt x="36651" y="560971"/>
                </a:lnTo>
                <a:cubicBezTo>
                  <a:pt x="286290" y="483326"/>
                  <a:pt x="483326" y="286290"/>
                  <a:pt x="560971" y="36651"/>
                </a:cubicBezTo>
                <a:lnTo>
                  <a:pt x="57039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254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MH_SubTitle_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46504" y="4540399"/>
            <a:ext cx="217245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附加段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MH_SubTitle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394231" y="4540399"/>
            <a:ext cx="217246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当前段的段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4407" y="3710451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4个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当前段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8088CPU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的两种工作模式</a:t>
            </a:r>
          </a:p>
        </p:txBody>
      </p:sp>
      <p:sp>
        <p:nvSpPr>
          <p:cNvPr id="170" name="MH_Other_1"/>
          <p:cNvSpPr/>
          <p:nvPr>
            <p:custDataLst>
              <p:tags r:id="rId1"/>
            </p:custDataLst>
          </p:nvPr>
        </p:nvSpPr>
        <p:spPr>
          <a:xfrm>
            <a:off x="403319" y="2753827"/>
            <a:ext cx="6872287" cy="892175"/>
          </a:xfrm>
          <a:custGeom>
            <a:avLst/>
            <a:gdLst>
              <a:gd name="connsiteX0" fmla="*/ 0 w 6192688"/>
              <a:gd name="connsiteY0" fmla="*/ 0 h 1261899"/>
              <a:gd name="connsiteX1" fmla="*/ 1656183 w 6192688"/>
              <a:gd name="connsiteY1" fmla="*/ 0 h 1261899"/>
              <a:gd name="connsiteX2" fmla="*/ 4179979 w 6192688"/>
              <a:gd name="connsiteY2" fmla="*/ 0 h 1261899"/>
              <a:gd name="connsiteX3" fmla="*/ 6192688 w 6192688"/>
              <a:gd name="connsiteY3" fmla="*/ 0 h 1261899"/>
              <a:gd name="connsiteX4" fmla="*/ 6192688 w 6192688"/>
              <a:gd name="connsiteY4" fmla="*/ 72008 h 1261899"/>
              <a:gd name="connsiteX5" fmla="*/ 4176343 w 6192688"/>
              <a:gd name="connsiteY5" fmla="*/ 72008 h 1261899"/>
              <a:gd name="connsiteX6" fmla="*/ 2918081 w 6192688"/>
              <a:gd name="connsiteY6" fmla="*/ 1261899 h 1261899"/>
              <a:gd name="connsiteX7" fmla="*/ 1659819 w 6192688"/>
              <a:gd name="connsiteY7" fmla="*/ 72008 h 1261899"/>
              <a:gd name="connsiteX8" fmla="*/ 0 w 6192688"/>
              <a:gd name="connsiteY8" fmla="*/ 72008 h 1261899"/>
              <a:gd name="connsiteX9" fmla="*/ 91440 w 6192688"/>
              <a:gd name="connsiteY9" fmla="*/ 91440 h 1261899"/>
              <a:gd name="connsiteX0-1" fmla="*/ 1656183 w 6192688"/>
              <a:gd name="connsiteY0-2" fmla="*/ 0 h 1261899"/>
              <a:gd name="connsiteX1-3" fmla="*/ 4179979 w 6192688"/>
              <a:gd name="connsiteY1-4" fmla="*/ 0 h 1261899"/>
              <a:gd name="connsiteX2-5" fmla="*/ 6192688 w 6192688"/>
              <a:gd name="connsiteY2-6" fmla="*/ 0 h 1261899"/>
              <a:gd name="connsiteX3-7" fmla="*/ 6192688 w 6192688"/>
              <a:gd name="connsiteY3-8" fmla="*/ 72008 h 1261899"/>
              <a:gd name="connsiteX4-9" fmla="*/ 4176343 w 6192688"/>
              <a:gd name="connsiteY4-10" fmla="*/ 72008 h 1261899"/>
              <a:gd name="connsiteX5-11" fmla="*/ 2918081 w 6192688"/>
              <a:gd name="connsiteY5-12" fmla="*/ 1261899 h 1261899"/>
              <a:gd name="connsiteX6-13" fmla="*/ 1659819 w 6192688"/>
              <a:gd name="connsiteY6-14" fmla="*/ 72008 h 1261899"/>
              <a:gd name="connsiteX7-15" fmla="*/ 0 w 6192688"/>
              <a:gd name="connsiteY7-16" fmla="*/ 72008 h 1261899"/>
              <a:gd name="connsiteX8-17" fmla="*/ 91440 w 6192688"/>
              <a:gd name="connsiteY8-18" fmla="*/ 91440 h 1261899"/>
              <a:gd name="connsiteX0-19" fmla="*/ 4179979 w 6192688"/>
              <a:gd name="connsiteY0-20" fmla="*/ 0 h 1261899"/>
              <a:gd name="connsiteX1-21" fmla="*/ 6192688 w 6192688"/>
              <a:gd name="connsiteY1-22" fmla="*/ 0 h 1261899"/>
              <a:gd name="connsiteX2-23" fmla="*/ 6192688 w 6192688"/>
              <a:gd name="connsiteY2-24" fmla="*/ 72008 h 1261899"/>
              <a:gd name="connsiteX3-25" fmla="*/ 4176343 w 6192688"/>
              <a:gd name="connsiteY3-26" fmla="*/ 72008 h 1261899"/>
              <a:gd name="connsiteX4-27" fmla="*/ 2918081 w 6192688"/>
              <a:gd name="connsiteY4-28" fmla="*/ 1261899 h 1261899"/>
              <a:gd name="connsiteX5-29" fmla="*/ 1659819 w 6192688"/>
              <a:gd name="connsiteY5-30" fmla="*/ 72008 h 1261899"/>
              <a:gd name="connsiteX6-31" fmla="*/ 0 w 6192688"/>
              <a:gd name="connsiteY6-32" fmla="*/ 72008 h 1261899"/>
              <a:gd name="connsiteX7-33" fmla="*/ 91440 w 6192688"/>
              <a:gd name="connsiteY7-34" fmla="*/ 91440 h 1261899"/>
              <a:gd name="connsiteX0-35" fmla="*/ 6192688 w 6192688"/>
              <a:gd name="connsiteY0-36" fmla="*/ 0 h 1261899"/>
              <a:gd name="connsiteX1-37" fmla="*/ 6192688 w 6192688"/>
              <a:gd name="connsiteY1-38" fmla="*/ 72008 h 1261899"/>
              <a:gd name="connsiteX2-39" fmla="*/ 4176343 w 6192688"/>
              <a:gd name="connsiteY2-40" fmla="*/ 72008 h 1261899"/>
              <a:gd name="connsiteX3-41" fmla="*/ 2918081 w 6192688"/>
              <a:gd name="connsiteY3-42" fmla="*/ 1261899 h 1261899"/>
              <a:gd name="connsiteX4-43" fmla="*/ 1659819 w 6192688"/>
              <a:gd name="connsiteY4-44" fmla="*/ 72008 h 1261899"/>
              <a:gd name="connsiteX5-45" fmla="*/ 0 w 6192688"/>
              <a:gd name="connsiteY5-46" fmla="*/ 72008 h 1261899"/>
              <a:gd name="connsiteX6-47" fmla="*/ 91440 w 6192688"/>
              <a:gd name="connsiteY6-48" fmla="*/ 91440 h 1261899"/>
              <a:gd name="connsiteX0-49" fmla="*/ 6192688 w 6192688"/>
              <a:gd name="connsiteY0-50" fmla="*/ 7233 h 1197124"/>
              <a:gd name="connsiteX1-51" fmla="*/ 4176343 w 6192688"/>
              <a:gd name="connsiteY1-52" fmla="*/ 7233 h 1197124"/>
              <a:gd name="connsiteX2-53" fmla="*/ 2918081 w 6192688"/>
              <a:gd name="connsiteY2-54" fmla="*/ 1197124 h 1197124"/>
              <a:gd name="connsiteX3-55" fmla="*/ 1659819 w 6192688"/>
              <a:gd name="connsiteY3-56" fmla="*/ 7233 h 1197124"/>
              <a:gd name="connsiteX4-57" fmla="*/ 0 w 6192688"/>
              <a:gd name="connsiteY4-58" fmla="*/ 7233 h 1197124"/>
              <a:gd name="connsiteX5-59" fmla="*/ 91440 w 6192688"/>
              <a:gd name="connsiteY5-60" fmla="*/ 26665 h 1197124"/>
              <a:gd name="connsiteX0-61" fmla="*/ 6101248 w 6101248"/>
              <a:gd name="connsiteY0-62" fmla="*/ 0 h 1189891"/>
              <a:gd name="connsiteX1-63" fmla="*/ 4084903 w 6101248"/>
              <a:gd name="connsiteY1-64" fmla="*/ 0 h 1189891"/>
              <a:gd name="connsiteX2-65" fmla="*/ 2826641 w 6101248"/>
              <a:gd name="connsiteY2-66" fmla="*/ 1189891 h 1189891"/>
              <a:gd name="connsiteX3-67" fmla="*/ 1568379 w 6101248"/>
              <a:gd name="connsiteY3-68" fmla="*/ 0 h 1189891"/>
              <a:gd name="connsiteX4-69" fmla="*/ 0 w 6101248"/>
              <a:gd name="connsiteY4-70" fmla="*/ 19432 h 1189891"/>
              <a:gd name="connsiteX0-71" fmla="*/ 6144791 w 6144791"/>
              <a:gd name="connsiteY0-72" fmla="*/ 0 h 1189891"/>
              <a:gd name="connsiteX1-73" fmla="*/ 4128446 w 6144791"/>
              <a:gd name="connsiteY1-74" fmla="*/ 0 h 1189891"/>
              <a:gd name="connsiteX2-75" fmla="*/ 2870184 w 6144791"/>
              <a:gd name="connsiteY2-76" fmla="*/ 1189891 h 1189891"/>
              <a:gd name="connsiteX3-77" fmla="*/ 1611922 w 6144791"/>
              <a:gd name="connsiteY3-78" fmla="*/ 0 h 1189891"/>
              <a:gd name="connsiteX4-79" fmla="*/ 0 w 6144791"/>
              <a:gd name="connsiteY4-80" fmla="*/ 4918 h 1189891"/>
              <a:gd name="connsiteX0-81" fmla="*/ 9163763 w 9163763"/>
              <a:gd name="connsiteY0-82" fmla="*/ 14515 h 1189891"/>
              <a:gd name="connsiteX1-83" fmla="*/ 4128446 w 9163763"/>
              <a:gd name="connsiteY1-84" fmla="*/ 0 h 1189891"/>
              <a:gd name="connsiteX2-85" fmla="*/ 2870184 w 9163763"/>
              <a:gd name="connsiteY2-86" fmla="*/ 1189891 h 1189891"/>
              <a:gd name="connsiteX3-87" fmla="*/ 1611922 w 9163763"/>
              <a:gd name="connsiteY3-88" fmla="*/ 0 h 1189891"/>
              <a:gd name="connsiteX4-89" fmla="*/ 0 w 9163763"/>
              <a:gd name="connsiteY4-90" fmla="*/ 4918 h 1189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63763" h="1189891">
                <a:moveTo>
                  <a:pt x="9163763" y="14515"/>
                </a:moveTo>
                <a:lnTo>
                  <a:pt x="4128446" y="0"/>
                </a:lnTo>
                <a:cubicBezTo>
                  <a:pt x="4092690" y="663472"/>
                  <a:pt x="3542913" y="1189891"/>
                  <a:pt x="2870184" y="1189891"/>
                </a:cubicBezTo>
                <a:cubicBezTo>
                  <a:pt x="2197455" y="1189891"/>
                  <a:pt x="1647677" y="663471"/>
                  <a:pt x="1611922" y="0"/>
                </a:cubicBezTo>
                <a:lnTo>
                  <a:pt x="0" y="4918"/>
                </a:lnTo>
              </a:path>
            </a:pathLst>
          </a:custGeom>
          <a:noFill/>
          <a:ln w="76200" cmpd="thinThick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1" name="MH_Title_1"/>
          <p:cNvSpPr/>
          <p:nvPr>
            <p:custDataLst>
              <p:tags r:id="rId2"/>
            </p:custDataLst>
          </p:nvPr>
        </p:nvSpPr>
        <p:spPr>
          <a:xfrm>
            <a:off x="1779681" y="1909277"/>
            <a:ext cx="1566863" cy="1565275"/>
          </a:xfrm>
          <a:prstGeom prst="ellipse">
            <a:avLst/>
          </a:prstGeom>
          <a:solidFill>
            <a:schemeClr val="accent1"/>
          </a:solidFill>
          <a:ln w="127000" cmpd="thinThick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</a:p>
        </p:txBody>
      </p:sp>
      <p:sp>
        <p:nvSpPr>
          <p:cNvPr id="172" name="MH_SubTitle_1"/>
          <p:cNvSpPr/>
          <p:nvPr>
            <p:custDataLst>
              <p:tags r:id="rId3"/>
            </p:custDataLst>
          </p:nvPr>
        </p:nvSpPr>
        <p:spPr>
          <a:xfrm>
            <a:off x="3724369" y="2536339"/>
            <a:ext cx="1504950" cy="433388"/>
          </a:xfrm>
          <a:prstGeom prst="roundRect">
            <a:avLst>
              <a:gd name="adj" fmla="val 368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最小模式</a:t>
            </a:r>
          </a:p>
        </p:txBody>
      </p:sp>
      <p:sp>
        <p:nvSpPr>
          <p:cNvPr id="173" name="MH_SubTitle_2"/>
          <p:cNvSpPr/>
          <p:nvPr>
            <p:custDataLst>
              <p:tags r:id="rId4"/>
            </p:custDataLst>
          </p:nvPr>
        </p:nvSpPr>
        <p:spPr>
          <a:xfrm>
            <a:off x="6292253" y="2546015"/>
            <a:ext cx="1504950" cy="433388"/>
          </a:xfrm>
          <a:prstGeom prst="roundRect">
            <a:avLst>
              <a:gd name="adj" fmla="val 368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最大模式</a:t>
            </a:r>
          </a:p>
        </p:txBody>
      </p:sp>
      <p:sp>
        <p:nvSpPr>
          <p:cNvPr id="174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24369" y="3287127"/>
            <a:ext cx="1975684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45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单处理器模式，控制信号较少，一般可不必接总线控制器。</a:t>
            </a:r>
          </a:p>
        </p:txBody>
      </p:sp>
      <p:sp>
        <p:nvSpPr>
          <p:cNvPr id="175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2649" y="3287127"/>
            <a:ext cx="197568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多处理器模式，控制信号较多，须通过总线控制器与总线相连。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3" grpId="0" animBg="1"/>
      <p:bldP spid="174" grpId="0"/>
      <p:bldP spid="1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内存单元的编址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-23305" y="1466174"/>
            <a:ext cx="7772400" cy="60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ahoma" panose="020B0604030504040204"/>
                <a:ea typeface="隶书" panose="02010509060101010101" pitchFamily="49" charset="-122"/>
                <a:cs typeface="+mj-cs"/>
              </a:rPr>
              <a:t>例：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-205069" y="1479473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已知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CS=1055H，DS=250AH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ES=2EF0H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SS=8FF0H</a:t>
            </a:r>
          </a:p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画出各段在内存中的分布。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901594" y="2911695"/>
            <a:ext cx="374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CS=1055H</a:t>
            </a:r>
          </a:p>
          <a:p>
            <a:pPr lvl="1" defTabSz="914400" eaLnBrk="1" hangingPunct="1">
              <a:lnSpc>
                <a:spcPct val="115000"/>
              </a:lnSpc>
              <a:buClr>
                <a:srgbClr val="FF0000"/>
              </a:buClr>
            </a:pPr>
            <a:r>
              <a:rPr lang="zh-CN" altLang="en-US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段首地址</a:t>
            </a:r>
            <a:r>
              <a:rPr lang="en-US" altLang="zh-CN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=10550H</a:t>
            </a:r>
          </a:p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DS=250AH</a:t>
            </a:r>
          </a:p>
          <a:p>
            <a:pPr lvl="1" defTabSz="914400" eaLnBrk="1" hangingPunct="1">
              <a:lnSpc>
                <a:spcPct val="115000"/>
              </a:lnSpc>
              <a:buClr>
                <a:srgbClr val="FF0000"/>
              </a:buClr>
            </a:pPr>
            <a:r>
              <a:rPr lang="zh-CN" altLang="en-US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段首地址</a:t>
            </a:r>
            <a:r>
              <a:rPr lang="en-US" altLang="zh-CN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=250A0H</a:t>
            </a:r>
          </a:p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ES=2EF0H</a:t>
            </a: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1" hangingPunct="1">
              <a:lnSpc>
                <a:spcPct val="115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SS=8FF0H</a:t>
            </a:r>
            <a:endParaRPr lang="zh-CN" altLang="en-US" kern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377495" y="2076436"/>
            <a:ext cx="1371600" cy="4724400"/>
          </a:xfrm>
          <a:prstGeom prst="rect">
            <a:avLst/>
          </a:prstGeom>
          <a:solidFill>
            <a:srgbClr val="33CCCC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6377495" y="27622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6377495" y="39052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6377495" y="44386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348795" y="259713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10550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320220" y="3676636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A0H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315458" y="4286236"/>
            <a:ext cx="113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EF00H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332920" y="5632436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FF00H</a:t>
            </a:r>
          </a:p>
        </p:txBody>
      </p:sp>
      <p:sp>
        <p:nvSpPr>
          <p:cNvPr id="34" name="AutoShape 13"/>
          <p:cNvSpPr/>
          <p:nvPr/>
        </p:nvSpPr>
        <p:spPr bwMode="auto">
          <a:xfrm>
            <a:off x="7839583" y="2762236"/>
            <a:ext cx="138112" cy="838200"/>
          </a:xfrm>
          <a:prstGeom prst="rightBrace">
            <a:avLst>
              <a:gd name="adj1" fmla="val 50575"/>
              <a:gd name="adj2" fmla="val 50000"/>
            </a:avLst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4"/>
          <p:cNvSpPr/>
          <p:nvPr/>
        </p:nvSpPr>
        <p:spPr bwMode="auto">
          <a:xfrm>
            <a:off x="7825295" y="3905236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377495" y="58102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16"/>
          <p:cNvSpPr/>
          <p:nvPr/>
        </p:nvSpPr>
        <p:spPr bwMode="auto">
          <a:xfrm>
            <a:off x="7853870" y="4438636"/>
            <a:ext cx="195263" cy="990600"/>
          </a:xfrm>
          <a:prstGeom prst="rightBrace">
            <a:avLst>
              <a:gd name="adj1" fmla="val 42276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382258" y="4451336"/>
            <a:ext cx="1371600" cy="962025"/>
          </a:xfrm>
          <a:prstGeom prst="rect">
            <a:avLst/>
          </a:prstGeom>
          <a:solidFill>
            <a:srgbClr val="0080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6377495" y="4895836"/>
            <a:ext cx="1371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6382258" y="4438636"/>
            <a:ext cx="1371600" cy="457200"/>
          </a:xfrm>
          <a:prstGeom prst="rect">
            <a:avLst/>
          </a:prstGeom>
          <a:solidFill>
            <a:srgbClr val="FF00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382258" y="3887774"/>
            <a:ext cx="1371600" cy="563562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977695" y="2952736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代码段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15795" y="4171936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8053895" y="4768836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附加段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8041195" y="6013436"/>
            <a:ext cx="1127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堆栈段 </a:t>
            </a:r>
            <a:endParaRPr kumimoji="1" lang="zh-CN" altLang="en-US" sz="20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AutoShape 25"/>
          <p:cNvSpPr/>
          <p:nvPr/>
        </p:nvSpPr>
        <p:spPr bwMode="auto">
          <a:xfrm>
            <a:off x="7825295" y="5810236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51112" y="1498442"/>
            <a:ext cx="79928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物理地址由段基地址和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偏移地址组合而成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52699" y="6176802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物理地址=段基地址×16+偏移地址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328156" y="3193891"/>
            <a:ext cx="4876800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5757156" y="3193891"/>
            <a:ext cx="0" cy="6096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85756" y="3270091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3262399" y="2233454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段基地址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04356" y="327009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461756" y="327009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AutoShape 27"/>
          <p:cNvSpPr/>
          <p:nvPr/>
        </p:nvSpPr>
        <p:spPr bwMode="auto">
          <a:xfrm rot="5400000">
            <a:off x="3912084" y="1125775"/>
            <a:ext cx="239712" cy="3277394"/>
          </a:xfrm>
          <a:prstGeom prst="leftBrace">
            <a:avLst>
              <a:gd name="adj1" fmla="val 17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2177343" y="288432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7001756" y="288432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490456" y="2884328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3688643" y="3941603"/>
            <a:ext cx="3508375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3688643" y="401780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• • •</a:t>
            </a: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5849231" y="401780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AutoShape 41"/>
          <p:cNvSpPr/>
          <p:nvPr/>
        </p:nvSpPr>
        <p:spPr bwMode="auto">
          <a:xfrm rot="-5400000">
            <a:off x="5323768" y="3220880"/>
            <a:ext cx="228600" cy="3352800"/>
          </a:xfrm>
          <a:prstGeom prst="leftBrace">
            <a:avLst>
              <a:gd name="adj1" fmla="val 1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4841168" y="4983003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偏移地址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1961443" y="3974941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3482665" y="4543266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7040650" y="4505167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396418" y="5567202"/>
            <a:ext cx="4876800" cy="6096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472618" y="5643402"/>
            <a:ext cx="351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               • • •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878599" y="564340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× ×</a:t>
            </a:r>
            <a:endParaRPr kumimoji="1" lang="zh-CN" altLang="en-US" sz="2400" b="0">
              <a:solidFill>
                <a:srgbClr val="3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245605" y="525763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070018" y="5257639"/>
            <a:ext cx="360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961443" y="5328284"/>
            <a:ext cx="5468937" cy="0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TextBox 3"/>
          <p:cNvSpPr txBox="1"/>
          <p:nvPr/>
        </p:nvSpPr>
        <p:spPr>
          <a:xfrm>
            <a:off x="577936" y="5610392"/>
            <a:ext cx="179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物理地址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/>
      <p:bldP spid="32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</a:p>
        </p:txBody>
      </p:sp>
      <p:sp>
        <p:nvSpPr>
          <p:cNvPr id="8" name="MH_SubTitle_1"/>
          <p:cNvSpPr/>
          <p:nvPr>
            <p:custDataLst>
              <p:tags r:id="rId1"/>
            </p:custDataLst>
          </p:nvPr>
        </p:nvSpPr>
        <p:spPr>
          <a:xfrm>
            <a:off x="400499" y="2506625"/>
            <a:ext cx="2159000" cy="2159000"/>
          </a:xfrm>
          <a:prstGeom prst="ellipse">
            <a:avLst/>
          </a:prstGeom>
          <a:noFill/>
          <a:ln w="127000" cap="flat" cmpd="thinThick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 kern="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53274" y="3630050"/>
            <a:ext cx="4926300" cy="1334547"/>
            <a:chOff x="3553274" y="3630050"/>
            <a:chExt cx="4926300" cy="1334547"/>
          </a:xfrm>
        </p:grpSpPr>
        <p:cxnSp>
          <p:nvCxnSpPr>
            <p:cNvPr id="10" name="MH_Other_2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flipV="1">
              <a:off x="3553274" y="4016337"/>
              <a:ext cx="1766888" cy="561975"/>
            </a:xfrm>
            <a:prstGeom prst="bentConnector3">
              <a:avLst>
                <a:gd name="adj1" fmla="val 29667"/>
              </a:avLst>
            </a:prstGeom>
            <a:noFill/>
            <a:ln w="38100" algn="ctr">
              <a:solidFill>
                <a:schemeClr val="accent2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MH_Text_2"/>
            <p:cNvSpPr txBox="1"/>
            <p:nvPr>
              <p:custDataLst>
                <p:tags r:id="rId8"/>
              </p:custDataLst>
            </p:nvPr>
          </p:nvSpPr>
          <p:spPr>
            <a:xfrm>
              <a:off x="4436718" y="3630050"/>
              <a:ext cx="4042856" cy="1334547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marL="0" lvl="1"/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250AH ×16+0204H = 252A4H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07112" y="1920837"/>
            <a:ext cx="5812135" cy="1727740"/>
            <a:chOff x="2507112" y="1920837"/>
            <a:chExt cx="5812135" cy="1727740"/>
          </a:xfrm>
        </p:grpSpPr>
        <p:cxnSp>
          <p:nvCxnSpPr>
            <p:cNvPr id="13" name="MH_Other_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2507112" y="2497100"/>
              <a:ext cx="1766887" cy="561975"/>
            </a:xfrm>
            <a:prstGeom prst="bentConnector3">
              <a:avLst>
                <a:gd name="adj1" fmla="val 29667"/>
              </a:avLst>
            </a:prstGeom>
            <a:noFill/>
            <a:ln w="38100" algn="ctr">
              <a:solidFill>
                <a:schemeClr val="accent1"/>
              </a:solidFill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MH_Text_1"/>
            <p:cNvSpPr txBox="1"/>
            <p:nvPr>
              <p:custDataLst>
                <p:tags r:id="rId6"/>
              </p:custDataLst>
            </p:nvPr>
          </p:nvSpPr>
          <p:spPr>
            <a:xfrm>
              <a:off x="3879925" y="1920837"/>
              <a:ext cx="4439322" cy="1727740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lvl="1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设某操作数存放在数据段，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DS=250AH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，数据所在单元的偏移地址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=0204H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。则该操作数所在单元的物理地址为：</a:t>
              </a:r>
            </a:p>
          </p:txBody>
        </p:sp>
      </p:grpSp>
      <p:sp>
        <p:nvSpPr>
          <p:cNvPr id="15" name="MH_Text_1"/>
          <p:cNvSpPr txBox="1"/>
          <p:nvPr>
            <p:custDataLst>
              <p:tags r:id="rId2"/>
            </p:custDataLst>
          </p:nvPr>
        </p:nvSpPr>
        <p:spPr>
          <a:xfrm>
            <a:off x="584780" y="3009862"/>
            <a:ext cx="1818941" cy="1152525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L="0" lvl="1"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65465" y="3611525"/>
            <a:ext cx="2697162" cy="1431925"/>
            <a:chOff x="1965465" y="3611525"/>
            <a:chExt cx="2697162" cy="1431925"/>
          </a:xfrm>
        </p:grpSpPr>
        <p:sp>
          <p:nvSpPr>
            <p:cNvPr id="17" name="MH_SubTitle_2"/>
            <p:cNvSpPr/>
            <p:nvPr>
              <p:custDataLst>
                <p:tags r:id="rId3"/>
              </p:custDataLst>
            </p:nvPr>
          </p:nvSpPr>
          <p:spPr>
            <a:xfrm>
              <a:off x="2099124" y="3611525"/>
              <a:ext cx="1433513" cy="1431925"/>
            </a:xfrm>
            <a:prstGeom prst="ellipse">
              <a:avLst/>
            </a:prstGeom>
            <a:noFill/>
            <a:ln w="127000" cap="flat" cmpd="thinThick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MH_Text_1"/>
            <p:cNvSpPr txBox="1"/>
            <p:nvPr>
              <p:custDataLst>
                <p:tags r:id="rId4"/>
              </p:custDataLst>
            </p:nvPr>
          </p:nvSpPr>
          <p:spPr>
            <a:xfrm>
              <a:off x="1965465" y="3793547"/>
              <a:ext cx="2697162" cy="1152525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 lvl="1"/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886547" y="2593182"/>
            <a:ext cx="914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0915H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886547" y="3659982"/>
            <a:ext cx="9906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003AH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410547" y="3126582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0915 0 H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639147" y="3659982"/>
            <a:ext cx="1295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003 AH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877147" y="4345782"/>
            <a:ext cx="236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877147" y="388858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+）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486747" y="4421982"/>
            <a:ext cx="16002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0918 AH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810347" y="3202782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偏移量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810347" y="213598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段基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址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800947" y="2745582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172547" y="274558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800947" y="3812382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AutoShape 14"/>
          <p:cNvSpPr/>
          <p:nvPr/>
        </p:nvSpPr>
        <p:spPr bwMode="auto">
          <a:xfrm>
            <a:off x="2581747" y="2593182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048347" y="2593182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逻辑地址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200747" y="442198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物理地址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3572347" y="465058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38746" y="2059782"/>
            <a:ext cx="1371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121622" y="2380457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左移4位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utoUpdateAnimBg="0"/>
      <p:bldP spid="25" grpId="0" animBg="1" autoUpdateAnimBg="0"/>
      <p:bldP spid="26" grpId="0" autoUpdateAnimBg="0"/>
      <p:bldP spid="27" grpId="0" autoUpdateAnimBg="0"/>
      <p:bldP spid="28" grpId="0" animBg="1"/>
      <p:bldP spid="29" grpId="0" animBg="1"/>
      <p:bldP spid="30" grpId="0" animBg="1"/>
      <p:bldP spid="31" grpId="0" animBg="1"/>
      <p:bldP spid="32" grpId="0" autoUpdateAnimBg="0"/>
      <p:bldP spid="33" grpId="0" autoUpdateAnimBg="0"/>
      <p:bldP spid="34" grpId="0" animBg="1"/>
      <p:bldP spid="3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逻辑地址与物理地址的转换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250825" y="2792329"/>
            <a:ext cx="381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：同一个物理地址002D3H被两个逻辑段中的逻辑地址映射的情况。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457200" y="4176629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002B0H+00023H=002D3H</a:t>
            </a: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457200" y="4786229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002C0H+00013H=002D3H</a:t>
            </a:r>
          </a:p>
        </p:txBody>
      </p:sp>
      <p:grpSp>
        <p:nvGrpSpPr>
          <p:cNvPr id="46" name="Group 22"/>
          <p:cNvGrpSpPr/>
          <p:nvPr/>
        </p:nvGrpSpPr>
        <p:grpSpPr bwMode="auto">
          <a:xfrm>
            <a:off x="4140200" y="1890629"/>
            <a:ext cx="5003800" cy="3886200"/>
            <a:chOff x="0" y="0"/>
            <a:chExt cx="3152" cy="2448"/>
          </a:xfrm>
        </p:grpSpPr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2497" y="768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偏移量23H</a:t>
              </a: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1238" y="0"/>
              <a:ext cx="605" cy="2448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1238" y="288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1238" y="480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1238" y="816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1238" y="1008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1238" y="1584"/>
              <a:ext cx="6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0" y="251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段1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首</a:t>
              </a: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址 002B0H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5" y="795"/>
              <a:ext cx="1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段2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首</a:t>
              </a: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址002C0H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544" y="1536"/>
              <a:ext cx="6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002D3H</a:t>
              </a:r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1893" y="384"/>
              <a:ext cx="80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1893" y="912"/>
              <a:ext cx="35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1843" y="1680"/>
              <a:ext cx="90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>
              <a:off x="1994" y="960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38"/>
            <p:cNvSpPr>
              <a:spLocks noChangeShapeType="1"/>
            </p:cNvSpPr>
            <p:nvPr/>
          </p:nvSpPr>
          <p:spPr bwMode="auto">
            <a:xfrm flipH="1">
              <a:off x="2548" y="432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1943" y="1056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偏移量13H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1424" y="10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1424" y="52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1242" y="1574"/>
              <a:ext cx="608" cy="1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3" grpId="0" autoUpdateAnimBg="0"/>
      <p:bldP spid="4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</a:p>
        </p:txBody>
      </p:sp>
      <p:cxnSp>
        <p:nvCxnSpPr>
          <p:cNvPr id="8" name="MH_Other_1"/>
          <p:cNvCxnSpPr/>
          <p:nvPr>
            <p:custDataLst>
              <p:tags r:id="rId1"/>
            </p:custDataLst>
          </p:nvPr>
        </p:nvCxnSpPr>
        <p:spPr>
          <a:xfrm flipH="1">
            <a:off x="4080008" y="1122127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05471" y="1414227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堆栈是一个特定的存储区，访问该存储区一般需要按照专门的规则进行操作。</a:t>
            </a: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>
            <a:off x="3849821" y="1634889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>
            <a:off x="3935546" y="1720614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5471" y="2446102"/>
            <a:ext cx="3854098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主要用于暂存数据以及在过程调用或处理中断时保存断点信息。</a:t>
            </a:r>
          </a:p>
        </p:txBody>
      </p:sp>
      <p:sp>
        <p:nvSpPr>
          <p:cNvPr id="13" name="MH_Other_5"/>
          <p:cNvSpPr/>
          <p:nvPr>
            <p:custDataLst>
              <p:tags r:id="rId6"/>
            </p:custDataLst>
          </p:nvPr>
        </p:nvSpPr>
        <p:spPr>
          <a:xfrm>
            <a:off x="3849821" y="2666764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MH_Other_6"/>
          <p:cNvSpPr/>
          <p:nvPr>
            <p:custDataLst>
              <p:tags r:id="rId7"/>
            </p:custDataLst>
          </p:nvPr>
        </p:nvSpPr>
        <p:spPr>
          <a:xfrm>
            <a:off x="3935546" y="2752489"/>
            <a:ext cx="280987" cy="280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05471" y="3479564"/>
            <a:ext cx="4141039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堆栈一般分为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专用堆栈存储器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软件堆栈</a:t>
            </a:r>
          </a:p>
        </p:txBody>
      </p:sp>
      <p:sp>
        <p:nvSpPr>
          <p:cNvPr id="16" name="MH_Other_7"/>
          <p:cNvSpPr/>
          <p:nvPr>
            <p:custDataLst>
              <p:tags r:id="rId9"/>
            </p:custDataLst>
          </p:nvPr>
        </p:nvSpPr>
        <p:spPr>
          <a:xfrm>
            <a:off x="3849821" y="3698639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MH_Other_8"/>
          <p:cNvSpPr/>
          <p:nvPr>
            <p:custDataLst>
              <p:tags r:id="rId10"/>
            </p:custDataLst>
          </p:nvPr>
        </p:nvSpPr>
        <p:spPr>
          <a:xfrm>
            <a:off x="3935546" y="3784364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2"/>
          <p:cNvSpPr/>
          <p:nvPr>
            <p:custDataLst>
              <p:tags r:id="rId11"/>
            </p:custDataLst>
          </p:nvPr>
        </p:nvSpPr>
        <p:spPr>
          <a:xfrm>
            <a:off x="1389198" y="2031764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MH_Title_1"/>
          <p:cNvSpPr/>
          <p:nvPr>
            <p:custDataLst>
              <p:tags r:id="rId12"/>
            </p:custDataLst>
          </p:nvPr>
        </p:nvSpPr>
        <p:spPr>
          <a:xfrm>
            <a:off x="1589223" y="2231789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堆栈的定义</a:t>
            </a:r>
          </a:p>
        </p:txBody>
      </p:sp>
      <p:sp>
        <p:nvSpPr>
          <p:cNvPr id="22" name="MH_Other_1"/>
          <p:cNvSpPr/>
          <p:nvPr>
            <p:custDataLst>
              <p:tags r:id="rId13"/>
            </p:custDataLst>
          </p:nvPr>
        </p:nvSpPr>
        <p:spPr>
          <a:xfrm>
            <a:off x="5072195" y="5112289"/>
            <a:ext cx="925512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软件堆栈</a:t>
            </a:r>
          </a:p>
        </p:txBody>
      </p:sp>
      <p:sp>
        <p:nvSpPr>
          <p:cNvPr id="23" name="MH_Other_2"/>
          <p:cNvSpPr/>
          <p:nvPr>
            <p:custDataLst>
              <p:tags r:id="rId14"/>
            </p:custDataLst>
          </p:nvPr>
        </p:nvSpPr>
        <p:spPr>
          <a:xfrm flipH="1">
            <a:off x="2606807" y="5112289"/>
            <a:ext cx="925513" cy="1017588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专用堆栈存储器</a:t>
            </a:r>
          </a:p>
        </p:txBody>
      </p:sp>
      <p:sp>
        <p:nvSpPr>
          <p:cNvPr id="24" name="MH_Title_1"/>
          <p:cNvSpPr/>
          <p:nvPr>
            <p:custDataLst>
              <p:tags r:id="rId15"/>
            </p:custDataLst>
          </p:nvPr>
        </p:nvSpPr>
        <p:spPr>
          <a:xfrm>
            <a:off x="3532320" y="4850352"/>
            <a:ext cx="1539875" cy="1541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</a:t>
            </a:r>
          </a:p>
        </p:txBody>
      </p:sp>
      <p:sp>
        <p:nvSpPr>
          <p:cNvPr id="25" name="MH_SubTitle_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997706" y="5337714"/>
            <a:ext cx="288347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由程序设计人员用软件在内存中划出的一块存储区作为堆栈来使用。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采用这种方式。</a:t>
            </a:r>
          </a:p>
        </p:txBody>
      </p:sp>
      <p:sp>
        <p:nvSpPr>
          <p:cNvPr id="26" name="MH_SubTitle_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2822" y="5337714"/>
            <a:ext cx="234398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按堆栈的工作方式专门设计的存储器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2262768" y="1473393"/>
            <a:ext cx="774700" cy="2659062"/>
          </a:xfrm>
          <a:custGeom>
            <a:avLst/>
            <a:gdLst>
              <a:gd name="connsiteX0" fmla="*/ 286341 w 572682"/>
              <a:gd name="connsiteY0" fmla="*/ 0 h 1963148"/>
              <a:gd name="connsiteX1" fmla="*/ 572682 w 572682"/>
              <a:gd name="connsiteY1" fmla="*/ 286341 h 1963148"/>
              <a:gd name="connsiteX2" fmla="*/ 488815 w 572682"/>
              <a:gd name="connsiteY2" fmla="*/ 488815 h 1963148"/>
              <a:gd name="connsiteX3" fmla="*/ 452012 w 572682"/>
              <a:gd name="connsiteY3" fmla="*/ 513628 h 1963148"/>
              <a:gd name="connsiteX4" fmla="*/ 452012 w 572682"/>
              <a:gd name="connsiteY4" fmla="*/ 1449520 h 1963148"/>
              <a:gd name="connsiteX5" fmla="*/ 488815 w 572682"/>
              <a:gd name="connsiteY5" fmla="*/ 1474333 h 1963148"/>
              <a:gd name="connsiteX6" fmla="*/ 572682 w 572682"/>
              <a:gd name="connsiteY6" fmla="*/ 1676807 h 1963148"/>
              <a:gd name="connsiteX7" fmla="*/ 286341 w 572682"/>
              <a:gd name="connsiteY7" fmla="*/ 1963148 h 1963148"/>
              <a:gd name="connsiteX8" fmla="*/ 0 w 572682"/>
              <a:gd name="connsiteY8" fmla="*/ 1676807 h 1963148"/>
              <a:gd name="connsiteX9" fmla="*/ 83868 w 572682"/>
              <a:gd name="connsiteY9" fmla="*/ 1474333 h 1963148"/>
              <a:gd name="connsiteX10" fmla="*/ 120669 w 572682"/>
              <a:gd name="connsiteY10" fmla="*/ 1449521 h 1963148"/>
              <a:gd name="connsiteX11" fmla="*/ 120669 w 572682"/>
              <a:gd name="connsiteY11" fmla="*/ 513627 h 1963148"/>
              <a:gd name="connsiteX12" fmla="*/ 83868 w 572682"/>
              <a:gd name="connsiteY12" fmla="*/ 488815 h 1963148"/>
              <a:gd name="connsiteX13" fmla="*/ 0 w 572682"/>
              <a:gd name="connsiteY13" fmla="*/ 286341 h 1963148"/>
              <a:gd name="connsiteX14" fmla="*/ 286341 w 572682"/>
              <a:gd name="connsiteY14" fmla="*/ 0 h 196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82" h="1963148">
                <a:moveTo>
                  <a:pt x="286341" y="0"/>
                </a:moveTo>
                <a:cubicBezTo>
                  <a:pt x="444483" y="0"/>
                  <a:pt x="572682" y="128199"/>
                  <a:pt x="572682" y="286341"/>
                </a:cubicBezTo>
                <a:cubicBezTo>
                  <a:pt x="572682" y="365412"/>
                  <a:pt x="540632" y="436997"/>
                  <a:pt x="488815" y="488815"/>
                </a:cubicBezTo>
                <a:lnTo>
                  <a:pt x="452012" y="513628"/>
                </a:lnTo>
                <a:lnTo>
                  <a:pt x="452012" y="1449520"/>
                </a:lnTo>
                <a:lnTo>
                  <a:pt x="488815" y="1474333"/>
                </a:lnTo>
                <a:cubicBezTo>
                  <a:pt x="540632" y="1526151"/>
                  <a:pt x="572682" y="1597736"/>
                  <a:pt x="572682" y="1676807"/>
                </a:cubicBezTo>
                <a:cubicBezTo>
                  <a:pt x="572682" y="1834949"/>
                  <a:pt x="444483" y="1963148"/>
                  <a:pt x="286341" y="1963148"/>
                </a:cubicBezTo>
                <a:cubicBezTo>
                  <a:pt x="128199" y="1963148"/>
                  <a:pt x="0" y="1834949"/>
                  <a:pt x="0" y="1676807"/>
                </a:cubicBezTo>
                <a:cubicBezTo>
                  <a:pt x="0" y="1597736"/>
                  <a:pt x="32050" y="1526151"/>
                  <a:pt x="83868" y="1474333"/>
                </a:cubicBezTo>
                <a:lnTo>
                  <a:pt x="120669" y="1449521"/>
                </a:lnTo>
                <a:lnTo>
                  <a:pt x="120669" y="513627"/>
                </a:lnTo>
                <a:lnTo>
                  <a:pt x="83868" y="488815"/>
                </a:lnTo>
                <a:cubicBezTo>
                  <a:pt x="32050" y="436997"/>
                  <a:pt x="0" y="365412"/>
                  <a:pt x="0" y="286341"/>
                </a:cubicBezTo>
                <a:cubicBezTo>
                  <a:pt x="0" y="128199"/>
                  <a:pt x="128199" y="0"/>
                  <a:pt x="28634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2396711" y="1607314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MH_Other_3"/>
          <p:cNvSpPr/>
          <p:nvPr>
            <p:custDataLst>
              <p:tags r:id="rId3"/>
            </p:custDataLst>
          </p:nvPr>
        </p:nvSpPr>
        <p:spPr>
          <a:xfrm>
            <a:off x="2396711" y="3490782"/>
            <a:ext cx="506815" cy="50681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MH_Other_4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129543" y="1757555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MH_Other_5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flipH="1">
            <a:off x="1881768" y="3656205"/>
            <a:ext cx="304800" cy="241300"/>
          </a:xfrm>
          <a:custGeom>
            <a:avLst/>
            <a:gdLst>
              <a:gd name="T0" fmla="*/ 457481883 w 5616"/>
              <a:gd name="T1" fmla="*/ 457857528 h 4433"/>
              <a:gd name="T2" fmla="*/ 457481883 w 5616"/>
              <a:gd name="T3" fmla="*/ 457857528 h 4433"/>
              <a:gd name="T4" fmla="*/ 457481883 w 5616"/>
              <a:gd name="T5" fmla="*/ 457857528 h 4433"/>
              <a:gd name="T6" fmla="*/ 457481883 w 5616"/>
              <a:gd name="T7" fmla="*/ 457857528 h 4433"/>
              <a:gd name="T8" fmla="*/ 457481883 w 5616"/>
              <a:gd name="T9" fmla="*/ 457857528 h 4433"/>
              <a:gd name="T10" fmla="*/ 457481883 w 5616"/>
              <a:gd name="T11" fmla="*/ 457857528 h 4433"/>
              <a:gd name="T12" fmla="*/ 457481883 w 5616"/>
              <a:gd name="T13" fmla="*/ 457857528 h 4433"/>
              <a:gd name="T14" fmla="*/ 457481883 w 5616"/>
              <a:gd name="T15" fmla="*/ 457857528 h 4433"/>
              <a:gd name="T16" fmla="*/ 457481883 w 5616"/>
              <a:gd name="T17" fmla="*/ 457857528 h 4433"/>
              <a:gd name="T18" fmla="*/ 457481883 w 5616"/>
              <a:gd name="T19" fmla="*/ 457857528 h 4433"/>
              <a:gd name="T20" fmla="*/ 457481883 w 5616"/>
              <a:gd name="T21" fmla="*/ 457857528 h 4433"/>
              <a:gd name="T22" fmla="*/ 457481883 w 5616"/>
              <a:gd name="T23" fmla="*/ 457857528 h 4433"/>
              <a:gd name="T24" fmla="*/ 457481883 w 5616"/>
              <a:gd name="T25" fmla="*/ 457857528 h 4433"/>
              <a:gd name="T26" fmla="*/ 457481883 w 5616"/>
              <a:gd name="T27" fmla="*/ 457857528 h 44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16" h="4433">
                <a:moveTo>
                  <a:pt x="1854" y="1391"/>
                </a:moveTo>
                <a:lnTo>
                  <a:pt x="0" y="983"/>
                </a:lnTo>
                <a:lnTo>
                  <a:pt x="346" y="2217"/>
                </a:lnTo>
                <a:lnTo>
                  <a:pt x="0" y="3451"/>
                </a:lnTo>
                <a:lnTo>
                  <a:pt x="1854" y="3043"/>
                </a:lnTo>
                <a:lnTo>
                  <a:pt x="2116" y="2217"/>
                </a:lnTo>
                <a:lnTo>
                  <a:pt x="1854" y="1391"/>
                </a:lnTo>
                <a:close/>
                <a:moveTo>
                  <a:pt x="5616" y="2217"/>
                </a:moveTo>
                <a:lnTo>
                  <a:pt x="1777" y="0"/>
                </a:lnTo>
                <a:lnTo>
                  <a:pt x="2481" y="2217"/>
                </a:lnTo>
                <a:lnTo>
                  <a:pt x="1777" y="4433"/>
                </a:lnTo>
                <a:lnTo>
                  <a:pt x="5616" y="221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7" name="Group 2"/>
          <p:cNvGrpSpPr/>
          <p:nvPr/>
        </p:nvGrpSpPr>
        <p:grpSpPr bwMode="auto">
          <a:xfrm>
            <a:off x="5456818" y="1154305"/>
            <a:ext cx="3787775" cy="3048000"/>
            <a:chOff x="206" y="0"/>
            <a:chExt cx="2386" cy="19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008" y="288"/>
              <a:ext cx="624" cy="1632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008" y="43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008" y="720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008" y="91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008" y="110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008" y="129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1008" y="148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864" y="816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864" y="1392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1632" y="1488"/>
              <a:ext cx="72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632" y="528"/>
              <a:ext cx="76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064" y="768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堆栈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824" y="576"/>
              <a:ext cx="30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已存放数据</a:t>
              </a:r>
            </a:p>
          </p:txBody>
        </p:sp>
        <p:sp>
          <p:nvSpPr>
            <p:cNvPr id="31" name="AutoShape 16"/>
            <p:cNvSpPr/>
            <p:nvPr/>
          </p:nvSpPr>
          <p:spPr bwMode="auto">
            <a:xfrm>
              <a:off x="1680" y="720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304" y="1056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 flipV="1">
              <a:off x="2304" y="5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84" y="67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06" y="1248"/>
              <a:ext cx="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Bottom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200" y="48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1200" y="15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056" y="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384" y="24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00000H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73029" y="1382905"/>
            <a:ext cx="1947322" cy="265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堆栈的一端是固定的，称为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栈底是堆栈存储区的最大地址单元。</a:t>
            </a:r>
          </a:p>
        </p:txBody>
      </p:sp>
      <p:sp>
        <p:nvSpPr>
          <p:cNvPr id="3" name="矩形 2"/>
          <p:cNvSpPr/>
          <p:nvPr/>
        </p:nvSpPr>
        <p:spPr>
          <a:xfrm>
            <a:off x="3404608" y="1443525"/>
            <a:ext cx="22041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堆栈的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另一端是浮动的，称为</a:t>
            </a:r>
            <a:r>
              <a: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任何时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候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，栈顶是最后存入信息的存储单元。栈顶随着堆栈中存放信息的多少而改变。</a:t>
            </a:r>
          </a:p>
        </p:txBody>
      </p:sp>
      <p:sp>
        <p:nvSpPr>
          <p:cNvPr id="46" name="MH_SubTitle_1"/>
          <p:cNvSpPr/>
          <p:nvPr>
            <p:custDataLst>
              <p:tags r:id="rId6"/>
            </p:custDataLst>
          </p:nvPr>
        </p:nvSpPr>
        <p:spPr>
          <a:xfrm>
            <a:off x="2981905" y="5417818"/>
            <a:ext cx="3024188" cy="1476375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ysClr val="window" lastClr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堆栈指针</a:t>
            </a:r>
            <a:endParaRPr lang="en-US" altLang="zh-CN" sz="2400" b="1" kern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en-US" altLang="zh-CN" sz="2400" b="1" kern="0" dirty="0">
                <a:solidFill>
                  <a:sysClr val="window" lastClr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endParaRPr lang="zh-CN" altLang="en-US" sz="2400" b="1" kern="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MH_Other_1"/>
          <p:cNvSpPr/>
          <p:nvPr>
            <p:custDataLst>
              <p:tags r:id="rId7"/>
            </p:custDataLst>
          </p:nvPr>
        </p:nvSpPr>
        <p:spPr>
          <a:xfrm>
            <a:off x="948318" y="5543230"/>
            <a:ext cx="2789237" cy="12255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8" name="MH_Text_1"/>
          <p:cNvSpPr/>
          <p:nvPr>
            <p:custDataLst>
              <p:tags r:id="rId8"/>
            </p:custDataLst>
          </p:nvPr>
        </p:nvSpPr>
        <p:spPr>
          <a:xfrm>
            <a:off x="957843" y="5619430"/>
            <a:ext cx="2439987" cy="107156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72000" tIns="0" rIns="72000" bIns="0" anchor="ctr">
            <a:normAutofit/>
          </a:bodyPr>
          <a:lstStyle/>
          <a:p>
            <a:pPr algn="ctr">
              <a:buClr>
                <a:srgbClr val="C00000"/>
              </a:buClr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SP的内容始终指向栈顶单元</a:t>
            </a:r>
          </a:p>
        </p:txBody>
      </p:sp>
      <p:sp>
        <p:nvSpPr>
          <p:cNvPr id="49" name="MH_Other_2"/>
          <p:cNvSpPr/>
          <p:nvPr>
            <p:custDataLst>
              <p:tags r:id="rId9"/>
            </p:custDataLst>
          </p:nvPr>
        </p:nvSpPr>
        <p:spPr>
          <a:xfrm>
            <a:off x="5236155" y="5543230"/>
            <a:ext cx="2789238" cy="12255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0" name="MH_Text_2"/>
          <p:cNvSpPr/>
          <p:nvPr>
            <p:custDataLst>
              <p:tags r:id="rId10"/>
            </p:custDataLst>
          </p:nvPr>
        </p:nvSpPr>
        <p:spPr>
          <a:xfrm>
            <a:off x="5572705" y="5619430"/>
            <a:ext cx="2441575" cy="1071563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72000" tIns="0" rIns="72000" bIns="0" anchor="ctr">
            <a:no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堆栈中数据的进出都由</a:t>
            </a:r>
            <a:r>
              <a:rPr lang="en-US" altLang="zh-CN" sz="2000" b="1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kern="0" dirty="0">
                <a:solidFill>
                  <a:srgbClr val="1C1C1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来控制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458580" y="4663889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为了指示堆栈中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的位置，设置一个寄存器来指示其位置。其内容就象一个指针一样。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4564" y="4203787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堆栈指针SP（Stack Pointer）：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 animBg="1"/>
      <p:bldP spid="16" grpId="0" animBg="1"/>
      <p:bldP spid="2" grpId="0"/>
      <p:bldP spid="3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563266" y="1449294"/>
            <a:ext cx="7924800" cy="1225550"/>
          </a:xfrm>
          <a:prstGeom prst="rect">
            <a:avLst/>
          </a:prstGeom>
          <a:ln w="28575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在堆栈中存取数据的规则：“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先进后出FILO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”（First-In Last-Out）。即最先送入堆栈的数据要到最后才能取出，而最后送入堆栈的数据，最先取出。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483843" y="2983870"/>
            <a:ext cx="361829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8086/8088堆栈的组织</a:t>
            </a:r>
          </a:p>
        </p:txBody>
      </p:sp>
      <p:grpSp>
        <p:nvGrpSpPr>
          <p:cNvPr id="55" name="Group 5"/>
          <p:cNvGrpSpPr/>
          <p:nvPr/>
        </p:nvGrpSpPr>
        <p:grpSpPr bwMode="auto">
          <a:xfrm>
            <a:off x="4180042" y="3293035"/>
            <a:ext cx="4876800" cy="3505200"/>
            <a:chOff x="288" y="0"/>
            <a:chExt cx="3072" cy="2208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008" y="0"/>
              <a:ext cx="624" cy="2208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1008" y="28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1008" y="43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1008" y="57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008" y="86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1008" y="100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1008" y="115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1008" y="129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1008" y="1440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1008" y="158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008" y="172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1008" y="1872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2208" y="288"/>
              <a:ext cx="288" cy="192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1632" y="336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 flipH="1">
              <a:off x="1632" y="96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AutoShape 22"/>
            <p:cNvSpPr/>
            <p:nvPr/>
          </p:nvSpPr>
          <p:spPr bwMode="auto">
            <a:xfrm>
              <a:off x="1680" y="384"/>
              <a:ext cx="192" cy="1344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824" y="10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堆栈</a:t>
              </a: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317" y="139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768" y="153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288" y="768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720" y="912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1104" y="139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104" y="15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1104" y="12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104" y="110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1104" y="9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1104" y="81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XX</a:t>
              </a:r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flipH="1">
              <a:off x="1632" y="182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920" y="1728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b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堆栈初始化时的SP</a:t>
              </a: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461574" y="5960035"/>
            <a:ext cx="301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注意：栈底是第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个存入数据的地址。</a:t>
            </a: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523237" y="3549958"/>
            <a:ext cx="3428206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在8086/8088微机中堆栈是由堆栈段寄存器SS指示的一段存储区。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utoUpdateAnimBg="0"/>
      <p:bldP spid="52" grpId="0" animBg="1" autoUpdateAnimBg="0"/>
      <p:bldP spid="86" grpId="0"/>
      <p:bldP spid="8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786653" y="2073182"/>
            <a:ext cx="863600" cy="431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697753" y="2073182"/>
            <a:ext cx="863600" cy="4318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1241" y="1958882"/>
            <a:ext cx="635066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数据在堆栈中以字为单位存放，低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位放在较低地址单元，高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位放在较高地址单元。</a:t>
            </a:r>
          </a:p>
        </p:txBody>
      </p:sp>
      <p:sp>
        <p:nvSpPr>
          <p:cNvPr id="11" name="MH_Other_3"/>
          <p:cNvSpPr/>
          <p:nvPr>
            <p:custDataLst>
              <p:tags r:id="rId4"/>
            </p:custDataLst>
          </p:nvPr>
        </p:nvSpPr>
        <p:spPr>
          <a:xfrm>
            <a:off x="786653" y="3213100"/>
            <a:ext cx="863600" cy="4318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Other_4"/>
          <p:cNvSpPr/>
          <p:nvPr>
            <p:custDataLst>
              <p:tags r:id="rId5"/>
            </p:custDataLst>
          </p:nvPr>
        </p:nvSpPr>
        <p:spPr>
          <a:xfrm>
            <a:off x="697753" y="3213100"/>
            <a:ext cx="863600" cy="431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02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31241" y="3098800"/>
            <a:ext cx="635066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堆栈初始化时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指向栈底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单元，其值就是堆栈的长度。由于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位寄存器，因此堆栈长度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64K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字节。</a:t>
            </a:r>
          </a:p>
        </p:txBody>
      </p:sp>
      <p:sp>
        <p:nvSpPr>
          <p:cNvPr id="14" name="MH_Other_5"/>
          <p:cNvSpPr/>
          <p:nvPr>
            <p:custDataLst>
              <p:tags r:id="rId7"/>
            </p:custDataLst>
          </p:nvPr>
        </p:nvSpPr>
        <p:spPr>
          <a:xfrm>
            <a:off x="786653" y="4467318"/>
            <a:ext cx="863600" cy="431800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6"/>
          <p:cNvSpPr/>
          <p:nvPr>
            <p:custDataLst>
              <p:tags r:id="rId8"/>
            </p:custDataLst>
          </p:nvPr>
        </p:nvSpPr>
        <p:spPr>
          <a:xfrm>
            <a:off x="697753" y="4467318"/>
            <a:ext cx="863600" cy="4318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03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3"/>
          <p:cNvSpPr txBox="1"/>
          <p:nvPr>
            <p:custDataLst>
              <p:tags r:id="rId9"/>
            </p:custDataLst>
          </p:nvPr>
        </p:nvSpPr>
        <p:spPr>
          <a:xfrm>
            <a:off x="1931241" y="4353018"/>
            <a:ext cx="6350660" cy="66040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始终表示堆栈段基址与栈顶之间的距离（字节数）。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为最大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值时，表示堆栈为空。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时，表示堆栈全满。</a:t>
            </a:r>
          </a:p>
        </p:txBody>
      </p:sp>
      <p:sp>
        <p:nvSpPr>
          <p:cNvPr id="17" name="MH_Other_7"/>
          <p:cNvSpPr/>
          <p:nvPr>
            <p:custDataLst>
              <p:tags r:id="rId10"/>
            </p:custDataLst>
          </p:nvPr>
        </p:nvSpPr>
        <p:spPr>
          <a:xfrm>
            <a:off x="786653" y="5835836"/>
            <a:ext cx="863600" cy="4318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MH_Other_8"/>
          <p:cNvSpPr/>
          <p:nvPr>
            <p:custDataLst>
              <p:tags r:id="rId11"/>
            </p:custDataLst>
          </p:nvPr>
        </p:nvSpPr>
        <p:spPr>
          <a:xfrm>
            <a:off x="697753" y="5835836"/>
            <a:ext cx="863600" cy="4318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04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MH_SubTitle_4"/>
          <p:cNvSpPr txBox="1"/>
          <p:nvPr>
            <p:custDataLst>
              <p:tags r:id="rId12"/>
            </p:custDataLst>
          </p:nvPr>
        </p:nvSpPr>
        <p:spPr>
          <a:xfrm>
            <a:off x="1931241" y="5721536"/>
            <a:ext cx="6350660" cy="66040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当用户程序中要求的堆栈长度超过一个堆栈段的最大长度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64KB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时，可以设置多个堆栈段。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 8086/8088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的存储器组织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堆栈及堆栈段的使用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08735" y="2114644"/>
            <a:ext cx="495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SS=1000H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SP=0100H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则：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堆栈段的段首地址=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栈顶（偏移）地址=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若该段最后一个单元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地址为10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200H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，则：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栈底偏移地址=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29"/>
          <p:cNvGrpSpPr/>
          <p:nvPr/>
        </p:nvGrpSpPr>
        <p:grpSpPr bwMode="auto">
          <a:xfrm>
            <a:off x="5595097" y="2141631"/>
            <a:ext cx="3022600" cy="4079875"/>
            <a:chOff x="3720" y="1270"/>
            <a:chExt cx="1904" cy="257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4176" y="1901"/>
              <a:ext cx="864" cy="14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4176" y="1901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4176" y="2621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4176" y="2813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4176" y="3341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4176" y="3197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4176" y="2093"/>
              <a:ext cx="86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4176" y="1373"/>
              <a:ext cx="0" cy="2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5040" y="1373"/>
              <a:ext cx="0" cy="24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4173" y="1270"/>
              <a:ext cx="867" cy="234"/>
            </a:xfrm>
            <a:custGeom>
              <a:avLst/>
              <a:gdLst>
                <a:gd name="T0" fmla="*/ 0 w 867"/>
                <a:gd name="T1" fmla="*/ 133 h 234"/>
                <a:gd name="T2" fmla="*/ 184 w 867"/>
                <a:gd name="T3" fmla="*/ 40 h 234"/>
                <a:gd name="T4" fmla="*/ 313 w 867"/>
                <a:gd name="T5" fmla="*/ 114 h 234"/>
                <a:gd name="T6" fmla="*/ 443 w 867"/>
                <a:gd name="T7" fmla="*/ 216 h 234"/>
                <a:gd name="T8" fmla="*/ 507 w 867"/>
                <a:gd name="T9" fmla="*/ 234 h 234"/>
                <a:gd name="T10" fmla="*/ 747 w 867"/>
                <a:gd name="T11" fmla="*/ 225 h 234"/>
                <a:gd name="T12" fmla="*/ 849 w 867"/>
                <a:gd name="T13" fmla="*/ 160 h 234"/>
                <a:gd name="T14" fmla="*/ 867 w 867"/>
                <a:gd name="T15" fmla="*/ 133 h 2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7"/>
                <a:gd name="T25" fmla="*/ 0 h 234"/>
                <a:gd name="T26" fmla="*/ 867 w 867"/>
                <a:gd name="T27" fmla="*/ 234 h 2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7" h="234">
                  <a:moveTo>
                    <a:pt x="0" y="133"/>
                  </a:moveTo>
                  <a:cubicBezTo>
                    <a:pt x="32" y="0"/>
                    <a:pt x="20" y="30"/>
                    <a:pt x="184" y="40"/>
                  </a:cubicBezTo>
                  <a:cubicBezTo>
                    <a:pt x="243" y="56"/>
                    <a:pt x="254" y="94"/>
                    <a:pt x="313" y="114"/>
                  </a:cubicBezTo>
                  <a:cubicBezTo>
                    <a:pt x="350" y="150"/>
                    <a:pt x="393" y="197"/>
                    <a:pt x="443" y="216"/>
                  </a:cubicBezTo>
                  <a:cubicBezTo>
                    <a:pt x="464" y="224"/>
                    <a:pt x="486" y="227"/>
                    <a:pt x="507" y="234"/>
                  </a:cubicBezTo>
                  <a:cubicBezTo>
                    <a:pt x="587" y="231"/>
                    <a:pt x="667" y="233"/>
                    <a:pt x="747" y="225"/>
                  </a:cubicBezTo>
                  <a:cubicBezTo>
                    <a:pt x="766" y="223"/>
                    <a:pt x="809" y="171"/>
                    <a:pt x="849" y="160"/>
                  </a:cubicBezTo>
                  <a:cubicBezTo>
                    <a:pt x="855" y="151"/>
                    <a:pt x="867" y="133"/>
                    <a:pt x="867" y="133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4172" y="3617"/>
              <a:ext cx="887" cy="223"/>
            </a:xfrm>
            <a:custGeom>
              <a:avLst/>
              <a:gdLst>
                <a:gd name="T0" fmla="*/ 0 w 887"/>
                <a:gd name="T1" fmla="*/ 177 h 223"/>
                <a:gd name="T2" fmla="*/ 130 w 887"/>
                <a:gd name="T3" fmla="*/ 84 h 223"/>
                <a:gd name="T4" fmla="*/ 185 w 887"/>
                <a:gd name="T5" fmla="*/ 66 h 223"/>
                <a:gd name="T6" fmla="*/ 434 w 887"/>
                <a:gd name="T7" fmla="*/ 47 h 223"/>
                <a:gd name="T8" fmla="*/ 508 w 887"/>
                <a:gd name="T9" fmla="*/ 84 h 223"/>
                <a:gd name="T10" fmla="*/ 600 w 887"/>
                <a:gd name="T11" fmla="*/ 149 h 223"/>
                <a:gd name="T12" fmla="*/ 840 w 887"/>
                <a:gd name="T13" fmla="*/ 223 h 223"/>
                <a:gd name="T14" fmla="*/ 887 w 887"/>
                <a:gd name="T15" fmla="*/ 121 h 2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87"/>
                <a:gd name="T25" fmla="*/ 0 h 223"/>
                <a:gd name="T26" fmla="*/ 887 w 887"/>
                <a:gd name="T27" fmla="*/ 223 h 2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87" h="223">
                  <a:moveTo>
                    <a:pt x="0" y="177"/>
                  </a:moveTo>
                  <a:cubicBezTo>
                    <a:pt x="38" y="164"/>
                    <a:pt x="91" y="110"/>
                    <a:pt x="130" y="84"/>
                  </a:cubicBezTo>
                  <a:cubicBezTo>
                    <a:pt x="146" y="73"/>
                    <a:pt x="185" y="66"/>
                    <a:pt x="185" y="66"/>
                  </a:cubicBezTo>
                  <a:cubicBezTo>
                    <a:pt x="247" y="0"/>
                    <a:pt x="354" y="43"/>
                    <a:pt x="434" y="47"/>
                  </a:cubicBezTo>
                  <a:cubicBezTo>
                    <a:pt x="466" y="60"/>
                    <a:pt x="482" y="64"/>
                    <a:pt x="508" y="84"/>
                  </a:cubicBezTo>
                  <a:cubicBezTo>
                    <a:pt x="539" y="109"/>
                    <a:pt x="561" y="136"/>
                    <a:pt x="600" y="149"/>
                  </a:cubicBezTo>
                  <a:cubicBezTo>
                    <a:pt x="654" y="200"/>
                    <a:pt x="771" y="215"/>
                    <a:pt x="840" y="223"/>
                  </a:cubicBezTo>
                  <a:cubicBezTo>
                    <a:pt x="862" y="191"/>
                    <a:pt x="869" y="155"/>
                    <a:pt x="887" y="121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3736" y="1853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段首</a:t>
              </a: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>
              <a:off x="4176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4320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H="1">
              <a:off x="4464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19"/>
            <p:cNvSpPr>
              <a:spLocks noChangeShapeType="1"/>
            </p:cNvSpPr>
            <p:nvPr/>
          </p:nvSpPr>
          <p:spPr bwMode="auto">
            <a:xfrm flipH="1">
              <a:off x="4608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 flipH="1">
              <a:off x="4752" y="3197"/>
              <a:ext cx="192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 flipH="1">
              <a:off x="4896" y="3197"/>
              <a:ext cx="144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3736" y="311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栈底</a:t>
              </a: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3720" y="258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栈顶</a:t>
              </a:r>
            </a:p>
          </p:txBody>
        </p:sp>
        <p:sp>
          <p:nvSpPr>
            <p:cNvPr id="75" name="AutoShape 24"/>
            <p:cNvSpPr/>
            <p:nvPr/>
          </p:nvSpPr>
          <p:spPr bwMode="auto">
            <a:xfrm>
              <a:off x="5136" y="1901"/>
              <a:ext cx="144" cy="144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22225" cap="sq">
              <a:solidFill>
                <a:srgbClr val="3399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5288" y="2269"/>
              <a:ext cx="3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堆栈区</a:t>
              </a:r>
            </a:p>
          </p:txBody>
        </p:sp>
      </p:grp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3904410" y="3791044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10000H</a:t>
            </a: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3864722" y="4308569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0100H</a:t>
            </a: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3288460" y="5956394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0200H</a:t>
            </a: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244431" y="629257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ahoma" panose="020B0604030504040204"/>
                <a:ea typeface="隶书" panose="02010509060101010101" pitchFamily="49" charset="-122"/>
                <a:cs typeface="+mj-cs"/>
              </a:rPr>
              <a:t>例：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ahoma" panose="020B0604030504040204"/>
              <a:ea typeface="隶书" panose="02010509060101010101" pitchFamily="49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最小模式下的总线连接示意图</a:t>
            </a:r>
          </a:p>
        </p:txBody>
      </p:sp>
      <p:sp>
        <p:nvSpPr>
          <p:cNvPr id="215" name="矩形 214"/>
          <p:cNvSpPr/>
          <p:nvPr/>
        </p:nvSpPr>
        <p:spPr>
          <a:xfrm>
            <a:off x="538885" y="125478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517796" y="2326611"/>
            <a:ext cx="1066800" cy="3276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838221" y="3009236"/>
            <a:ext cx="1219200" cy="838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4803796" y="2326611"/>
            <a:ext cx="1143000" cy="1143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4803796" y="3622011"/>
            <a:ext cx="1143000" cy="1066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682896" y="3088611"/>
            <a:ext cx="838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3584596" y="2555211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3584596" y="4884073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3584596" y="5455573"/>
            <a:ext cx="1219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3584596" y="3012411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4194196" y="404587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4041796" y="5093623"/>
            <a:ext cx="685800" cy="41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</a:p>
          <a:p>
            <a:pPr eaLnBrk="1" hangingPunct="1"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</a:p>
        </p:txBody>
      </p:sp>
      <p:sp>
        <p:nvSpPr>
          <p:cNvPr id="48" name="AutoShape 14"/>
          <p:cNvSpPr/>
          <p:nvPr/>
        </p:nvSpPr>
        <p:spPr bwMode="auto">
          <a:xfrm>
            <a:off x="5032396" y="4841211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5413396" y="5069811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6480196" y="4930111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5946796" y="4060161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911996" y="3899823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5946796" y="2783811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6861196" y="2680623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5045096" y="2631411"/>
            <a:ext cx="749300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032396" y="3864898"/>
            <a:ext cx="711200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收发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3813196" y="2098011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ALE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968396" y="3164811"/>
            <a:ext cx="1041400" cy="55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时钟发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  器</a:t>
            </a: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2073296" y="3241011"/>
            <a:ext cx="457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73296" y="3469611"/>
            <a:ext cx="457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2073296" y="3698211"/>
            <a:ext cx="4572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V="1">
            <a:off x="942996" y="255521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>
            <a:off x="942996" y="255521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>
            <a:off x="1247796" y="24028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1628796" y="24028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1323996" y="2402811"/>
            <a:ext cx="2286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1628796" y="255521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>
            <a:off x="1933596" y="255521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4117996" y="3136236"/>
            <a:ext cx="76200" cy="101917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2.6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系统总线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ídé"/>
          <p:cNvSpPr/>
          <p:nvPr/>
        </p:nvSpPr>
        <p:spPr>
          <a:xfrm>
            <a:off x="502444" y="1728444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iṧḷïḋê"/>
          <p:cNvGrpSpPr/>
          <p:nvPr/>
        </p:nvGrpSpPr>
        <p:grpSpPr>
          <a:xfrm>
            <a:off x="502444" y="2118052"/>
            <a:ext cx="2648086" cy="530914"/>
            <a:chOff x="669925" y="1643428"/>
            <a:chExt cx="3530781" cy="707886"/>
          </a:xfrm>
        </p:grpSpPr>
        <p:sp>
          <p:nvSpPr>
            <p:cNvPr id="30" name="ïšḻïdê"/>
            <p:cNvSpPr txBox="1"/>
            <p:nvPr/>
          </p:nvSpPr>
          <p:spPr bwMode="auto">
            <a:xfrm>
              <a:off x="669925" y="1643428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800" b="1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2.6 </a:t>
              </a:r>
              <a:r>
                <a:rPr lang="zh-CN" altLang="en-US" sz="2800" b="1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主要内容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îsḻíḋé"/>
          <p:cNvSpPr txBox="1"/>
          <p:nvPr/>
        </p:nvSpPr>
        <p:spPr>
          <a:xfrm>
            <a:off x="1872698" y="311595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8" name="ísḻiḑe"/>
          <p:cNvSpPr/>
          <p:nvPr/>
        </p:nvSpPr>
        <p:spPr>
          <a:xfrm>
            <a:off x="2526228" y="3127498"/>
            <a:ext cx="4158035" cy="2885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总线的基本概念；</a:t>
            </a:r>
          </a:p>
        </p:txBody>
      </p:sp>
      <p:sp>
        <p:nvSpPr>
          <p:cNvPr id="9" name="ïṩľîdé"/>
          <p:cNvSpPr txBox="1"/>
          <p:nvPr/>
        </p:nvSpPr>
        <p:spPr>
          <a:xfrm>
            <a:off x="1872697" y="36007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02.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îṣ1idè"/>
          <p:cNvSpPr/>
          <p:nvPr/>
        </p:nvSpPr>
        <p:spPr>
          <a:xfrm>
            <a:off x="2526228" y="3612339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>
                <a:latin typeface="楷体" panose="02010609060101010101" pitchFamily="49" charset="-122"/>
                <a:ea typeface="楷体" panose="02010609060101010101" pitchFamily="49" charset="-122"/>
              </a:rPr>
              <a:t>最小总线模式；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işľíďe"/>
          <p:cNvSpPr txBox="1"/>
          <p:nvPr/>
        </p:nvSpPr>
        <p:spPr>
          <a:xfrm>
            <a:off x="1872697" y="408564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03.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ïşľïdé"/>
          <p:cNvSpPr/>
          <p:nvPr/>
        </p:nvSpPr>
        <p:spPr>
          <a:xfrm>
            <a:off x="2526228" y="4097181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>
                <a:latin typeface="楷体" panose="02010609060101010101" pitchFamily="49" charset="-122"/>
                <a:ea typeface="楷体" panose="02010609060101010101" pitchFamily="49" charset="-122"/>
              </a:rPr>
              <a:t>最大总线模式；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ís1íde"/>
          <p:cNvSpPr txBox="1"/>
          <p:nvPr/>
        </p:nvSpPr>
        <p:spPr>
          <a:xfrm>
            <a:off x="1872697" y="457048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04.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íṡḻîḓé"/>
          <p:cNvSpPr/>
          <p:nvPr/>
        </p:nvSpPr>
        <p:spPr>
          <a:xfrm>
            <a:off x="2526228" y="4582023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>
                <a:latin typeface="楷体" panose="02010609060101010101" pitchFamily="49" charset="-122"/>
                <a:ea typeface="楷体" panose="02010609060101010101" pitchFamily="49" charset="-122"/>
              </a:rPr>
              <a:t>最小模式总线时序。</a:t>
            </a:r>
            <a:endParaRPr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îṩļíḑé"/>
          <p:cNvSpPr/>
          <p:nvPr/>
        </p:nvSpPr>
        <p:spPr>
          <a:xfrm>
            <a:off x="1524070" y="314451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ïśľîḋê"/>
          <p:cNvSpPr/>
          <p:nvPr/>
        </p:nvSpPr>
        <p:spPr>
          <a:xfrm>
            <a:off x="1524070" y="36293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íṧļîḓê"/>
          <p:cNvSpPr/>
          <p:nvPr/>
        </p:nvSpPr>
        <p:spPr>
          <a:xfrm>
            <a:off x="1524070" y="411419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íšḻíḋe"/>
          <p:cNvSpPr/>
          <p:nvPr/>
        </p:nvSpPr>
        <p:spPr>
          <a:xfrm>
            <a:off x="1524070" y="459903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65396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961785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58174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959428" y="4954563"/>
            <a:ext cx="66809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385669" y="1399108"/>
            <a:ext cx="7933577" cy="146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zh-CN" altLang="en-US" sz="2800" b="1" u="sng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总线：</a:t>
            </a:r>
            <a:endParaRPr lang="zh-CN" altLang="en-US" sz="2800" b="1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defTabSz="914400" fontAlgn="base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zh-CN" altLang="en-US" sz="2400" b="1" kern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一组导线和相关的控制、驱动电路</a:t>
            </a:r>
            <a:r>
              <a:rPr lang="zh-CN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集合，是计算机系统各部件之间传输地址、数据和控制信息</a:t>
            </a:r>
            <a:r>
              <a:rPr lang="zh-CN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通道。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11323" y="3322451"/>
            <a:ext cx="6217536" cy="3067050"/>
            <a:chOff x="1311323" y="3322451"/>
            <a:chExt cx="6217536" cy="3067050"/>
          </a:xfrm>
        </p:grpSpPr>
        <p:cxnSp>
          <p:nvCxnSpPr>
            <p:cNvPr id="8" name="MH_Other_1"/>
            <p:cNvCxnSpPr/>
            <p:nvPr>
              <p:custDataLst>
                <p:tags r:id="rId1"/>
              </p:custDataLst>
            </p:nvPr>
          </p:nvCxnSpPr>
          <p:spPr>
            <a:xfrm rot="16200000" flipV="1">
              <a:off x="3822841" y="4961544"/>
              <a:ext cx="1068388" cy="3175"/>
            </a:xfrm>
            <a:prstGeom prst="bentConnector3">
              <a:avLst>
                <a:gd name="adj1" fmla="val 51693"/>
              </a:avLst>
            </a:prstGeom>
            <a:ln w="19050"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MH_Other_2"/>
            <p:cNvCxnSpPr/>
            <p:nvPr>
              <p:custDataLst>
                <p:tags r:id="rId2"/>
              </p:custDataLst>
            </p:nvPr>
          </p:nvCxnSpPr>
          <p:spPr>
            <a:xfrm rot="10800000">
              <a:off x="1974197" y="4373376"/>
              <a:ext cx="2452687" cy="1125537"/>
            </a:xfrm>
            <a:prstGeom prst="bentConnector2">
              <a:avLst/>
            </a:prstGeom>
            <a:ln w="19050">
              <a:solidFill>
                <a:srgbClr val="B2B2B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MH_Other_3"/>
            <p:cNvCxnSpPr/>
            <p:nvPr>
              <p:custDataLst>
                <p:tags r:id="rId3"/>
              </p:custDataLst>
            </p:nvPr>
          </p:nvCxnSpPr>
          <p:spPr>
            <a:xfrm flipV="1">
              <a:off x="4434822" y="4284476"/>
              <a:ext cx="2530475" cy="1214437"/>
            </a:xfrm>
            <a:prstGeom prst="bentConnector2">
              <a:avLst/>
            </a:prstGeom>
            <a:ln w="19050">
              <a:solidFill>
                <a:srgbClr val="B2B2B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4"/>
            <p:cNvSpPr/>
            <p:nvPr>
              <p:custDataLst>
                <p:tags r:id="rId4"/>
              </p:custDataLst>
            </p:nvPr>
          </p:nvSpPr>
          <p:spPr bwMode="auto">
            <a:xfrm rot="3167261">
              <a:off x="3966808" y="3190986"/>
              <a:ext cx="568488" cy="1070072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2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3809347" y="3331976"/>
              <a:ext cx="1195387" cy="119697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826809" y="3351026"/>
              <a:ext cx="1141413" cy="114141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5" name="MH_Other_7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3964922" y="3489138"/>
              <a:ext cx="865187" cy="865188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6" name="MH_Other_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4725334" y="3866963"/>
              <a:ext cx="111125" cy="109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7" name="MH_Other_9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1396347" y="3322451"/>
              <a:ext cx="1195387" cy="11969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8" name="MH_Other_10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1423334" y="3351026"/>
              <a:ext cx="1141413" cy="114141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19" name="MH_Other_11"/>
            <p:cNvSpPr/>
            <p:nvPr>
              <p:custDataLst>
                <p:tags r:id="rId11"/>
              </p:custDataLst>
            </p:nvPr>
          </p:nvSpPr>
          <p:spPr bwMode="auto">
            <a:xfrm rot="3167261">
              <a:off x="1562407" y="3193805"/>
              <a:ext cx="568488" cy="1070655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1" name="MH_Other_12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1561447" y="3489138"/>
              <a:ext cx="865187" cy="865188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2" name="MH_Other_13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2321859" y="3866963"/>
              <a:ext cx="112713" cy="1095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3" name="MH_Other_14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6333472" y="3322451"/>
              <a:ext cx="1195387" cy="119697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4" name="MH_Other_15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6358872" y="3351026"/>
              <a:ext cx="1143000" cy="11414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5" name="MH_Other_16"/>
            <p:cNvSpPr/>
            <p:nvPr>
              <p:custDataLst>
                <p:tags r:id="rId16"/>
              </p:custDataLst>
            </p:nvPr>
          </p:nvSpPr>
          <p:spPr bwMode="auto">
            <a:xfrm rot="3167261">
              <a:off x="6497155" y="3194618"/>
              <a:ext cx="568488" cy="1070026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7" name="MH_Other_1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498572" y="3489138"/>
              <a:ext cx="865187" cy="865188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8" name="MH_Other_1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>
              <a:off x="7258984" y="3866963"/>
              <a:ext cx="111125" cy="1095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29" name="MH_Other_19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3561697" y="4776601"/>
              <a:ext cx="1612900" cy="1612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30" name="MH_Other_20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3598209" y="4811526"/>
              <a:ext cx="1541463" cy="154305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31" name="MH_Other_21"/>
            <p:cNvSpPr/>
            <p:nvPr>
              <p:custDataLst>
                <p:tags r:id="rId21"/>
              </p:custDataLst>
            </p:nvPr>
          </p:nvSpPr>
          <p:spPr bwMode="auto">
            <a:xfrm rot="3167261">
              <a:off x="3785569" y="4602097"/>
              <a:ext cx="766853" cy="1443158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32" name="MH_Title_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3699809" y="4914713"/>
              <a:ext cx="1335088" cy="1336675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</a:t>
              </a:r>
              <a:endParaRPr lang="ko-KR" altLang="en-US" sz="2800" b="1" dirty="0">
                <a:solidFill>
                  <a:srgbClr val="333333"/>
                </a:solidFill>
                <a:latin typeface="楷体" panose="02010609060101010101" pitchFamily="49" charset="-122"/>
              </a:endParaRPr>
            </a:p>
          </p:txBody>
        </p:sp>
        <p:sp>
          <p:nvSpPr>
            <p:cNvPr id="33" name="MH_Other_22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3785534" y="5000438"/>
              <a:ext cx="1165225" cy="1165225"/>
            </a:xfrm>
            <a:prstGeom prst="blockArc">
              <a:avLst>
                <a:gd name="adj1" fmla="val 745992"/>
                <a:gd name="adj2" fmla="val 20865236"/>
                <a:gd name="adj3" fmla="val 9752"/>
              </a:avLst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MH_Other_23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4811059" y="5508438"/>
              <a:ext cx="149225" cy="149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/>
            </a:p>
          </p:txBody>
        </p:sp>
        <p:sp>
          <p:nvSpPr>
            <p:cNvPr id="20" name="MH_SubTitle_1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>
              <a:off x="1497947" y="3425638"/>
              <a:ext cx="992187" cy="992188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AB）</a:t>
              </a:r>
            </a:p>
          </p:txBody>
        </p:sp>
        <p:sp>
          <p:nvSpPr>
            <p:cNvPr id="14" name="MH_SubTitle_2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>
              <a:off x="3903009" y="3425638"/>
              <a:ext cx="990600" cy="992188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DB）</a:t>
              </a:r>
            </a:p>
          </p:txBody>
        </p:sp>
        <p:sp>
          <p:nvSpPr>
            <p:cNvPr id="26" name="MH_SubTitle_3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>
              <a:off x="6436659" y="3425638"/>
              <a:ext cx="989013" cy="992188"/>
            </a:xfrm>
            <a:prstGeom prst="ellipse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kumimoji="1"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CB）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最小模式下的系统总线</a:t>
            </a:r>
          </a:p>
        </p:txBody>
      </p:sp>
      <p:pic>
        <p:nvPicPr>
          <p:cNvPr id="8" name="Picture 2" descr="C:\Users\LIAOJM~1\AppData\Local\Temp\Rar$DIa0.920\b38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9" y="1256610"/>
            <a:ext cx="7756821" cy="56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474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最大模式下的系统总线</a:t>
            </a:r>
          </a:p>
        </p:txBody>
      </p:sp>
      <p:pic>
        <p:nvPicPr>
          <p:cNvPr id="9" name="Picture 2" descr="C:\Users\LIAOJM~1\AppData\Local\Temp\Rar$DIa0.972\b39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" y="1267607"/>
            <a:ext cx="8217647" cy="560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总线时序</a:t>
            </a:r>
          </a:p>
        </p:txBody>
      </p:sp>
      <p:sp>
        <p:nvSpPr>
          <p:cNvPr id="8" name="MH_SubTitle_2"/>
          <p:cNvSpPr/>
          <p:nvPr>
            <p:custDataLst>
              <p:tags r:id="rId1"/>
            </p:custDataLst>
          </p:nvPr>
        </p:nvSpPr>
        <p:spPr bwMode="auto">
          <a:xfrm>
            <a:off x="4447618" y="2535238"/>
            <a:ext cx="3275013" cy="431800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</a:p>
        </p:txBody>
      </p:sp>
      <p:sp>
        <p:nvSpPr>
          <p:cNvPr id="9" name="MH_SubTitle_1"/>
          <p:cNvSpPr/>
          <p:nvPr>
            <p:custDataLst>
              <p:tags r:id="rId2"/>
            </p:custDataLst>
          </p:nvPr>
        </p:nvSpPr>
        <p:spPr bwMode="auto">
          <a:xfrm>
            <a:off x="1112281" y="4532313"/>
            <a:ext cx="3279775" cy="431800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</a:p>
        </p:txBody>
      </p:sp>
      <p:sp>
        <p:nvSpPr>
          <p:cNvPr id="10" name="MH_Title_1"/>
          <p:cNvSpPr/>
          <p:nvPr>
            <p:custDataLst>
              <p:tags r:id="rId3"/>
            </p:custDataLst>
          </p:nvPr>
        </p:nvSpPr>
        <p:spPr>
          <a:xfrm>
            <a:off x="3322081" y="2659063"/>
            <a:ext cx="2178050" cy="2179637"/>
          </a:xfrm>
          <a:prstGeom prst="donut">
            <a:avLst>
              <a:gd name="adj" fmla="val 6327"/>
            </a:avLst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4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</a:p>
        </p:txBody>
      </p:sp>
      <p:sp>
        <p:nvSpPr>
          <p:cNvPr id="11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12281" y="2376488"/>
            <a:ext cx="237200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180000" bIns="14400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各引脚信号在时间上的关系</a:t>
            </a:r>
          </a:p>
        </p:txBody>
      </p:sp>
      <p:sp>
        <p:nvSpPr>
          <p:cNvPr id="12" name="MH_Text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46181" y="2955925"/>
            <a:ext cx="2714905" cy="24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44000" rIns="0" bIns="14400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完成一次访问内存（或接口）操作所需要的时间。</a:t>
            </a:r>
          </a:p>
          <a:p>
            <a:pPr marL="28575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一个总线周期至少包括4个时钟周期。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典型的总线周期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-1" y="146303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进行一次总线操作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访存或访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个时钟周期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0" y="2120900"/>
          <a:ext cx="91440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Microsoft Drawing" r:id="rId5" imgW="4495800" imgH="2057400" progId="MSDraw">
                  <p:embed/>
                </p:oleObj>
              </mc:Choice>
              <mc:Fallback>
                <p:oleObj name="Microsoft Drawing" r:id="rId5" imgW="4495800" imgH="2057400" progId="MSDraw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0900"/>
                        <a:ext cx="9144000" cy="4737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最小模式下的读周期</a:t>
            </a:r>
          </a:p>
        </p:txBody>
      </p:sp>
      <p:pic>
        <p:nvPicPr>
          <p:cNvPr id="10" name="Picture 2" descr="C:\Users\LIAOJM~1\AppData\Local\Temp\Rar$DIa0.009\b11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6" y="1430127"/>
            <a:ext cx="769382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 flipV="1">
            <a:off x="3994184" y="2510247"/>
            <a:ext cx="0" cy="1872208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6874504" y="3590367"/>
            <a:ext cx="0" cy="1872208"/>
          </a:xfrm>
          <a:prstGeom prst="line">
            <a:avLst/>
          </a:prstGeom>
          <a:solidFill>
            <a:srgbClr val="FF6600"/>
          </a:solidFill>
          <a:ln w="28575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3922176" y="4094423"/>
            <a:ext cx="136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地址锁定点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98440" y="41563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数据读入停止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2.6 8088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最小模式下的写周期</a:t>
            </a:r>
          </a:p>
        </p:txBody>
      </p:sp>
      <p:pic>
        <p:nvPicPr>
          <p:cNvPr id="16" name="Picture 2" descr="C:\Users\LIAOJM~1\AppData\Local\Temp\Rar$DIa0.097\b1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1225279"/>
            <a:ext cx="8097784" cy="56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本章小结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23903" y="1008905"/>
            <a:ext cx="7493000" cy="511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微处理器的一般构成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8088CPU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的主要引线及其功能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8088CPU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的内部结构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内部寄存器功能</a:t>
            </a:r>
          </a:p>
          <a:p>
            <a:pPr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寄存器中数据的含义</a:t>
            </a:r>
          </a:p>
          <a:p>
            <a:pPr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位寄存器中存放的均为运算的数据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存储器组织</a:t>
            </a:r>
          </a:p>
          <a:p>
            <a:pPr marR="0"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逻辑地址，段基地址，偏移地址，物理地址</a:t>
            </a: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堆栈</a:t>
            </a:r>
          </a:p>
          <a:p>
            <a:pPr marR="0"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栈顶地址，栈底地址，堆栈段基地址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1" defTabSz="914400" eaLnBrk="1" hangingPunct="1">
              <a:lnSpc>
                <a:spcPct val="105000"/>
              </a:lnSpc>
              <a:spcBef>
                <a:spcPct val="5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最小模式和最大模式的总线，总线时序</a:t>
            </a:r>
          </a:p>
        </p:txBody>
      </p:sp>
      <p:grpSp>
        <p:nvGrpSpPr>
          <p:cNvPr id="43" name="Group 96"/>
          <p:cNvGrpSpPr/>
          <p:nvPr/>
        </p:nvGrpSpPr>
        <p:grpSpPr>
          <a:xfrm>
            <a:off x="1275053" y="1556154"/>
            <a:ext cx="348849" cy="348849"/>
            <a:chOff x="14057726" y="2228584"/>
            <a:chExt cx="558159" cy="558159"/>
          </a:xfrm>
        </p:grpSpPr>
        <p:sp>
          <p:nvSpPr>
            <p:cNvPr id="45" name="Oval 9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47" name="Group 99"/>
          <p:cNvGrpSpPr/>
          <p:nvPr/>
        </p:nvGrpSpPr>
        <p:grpSpPr>
          <a:xfrm>
            <a:off x="1275054" y="1080540"/>
            <a:ext cx="348849" cy="348849"/>
            <a:chOff x="14057726" y="2228584"/>
            <a:chExt cx="558159" cy="558159"/>
          </a:xfrm>
        </p:grpSpPr>
        <p:sp>
          <p:nvSpPr>
            <p:cNvPr id="48" name="Oval 10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0" name="Group 106"/>
          <p:cNvGrpSpPr/>
          <p:nvPr/>
        </p:nvGrpSpPr>
        <p:grpSpPr>
          <a:xfrm>
            <a:off x="1275052" y="2589881"/>
            <a:ext cx="348849" cy="348849"/>
            <a:chOff x="14057726" y="2228584"/>
            <a:chExt cx="558159" cy="558159"/>
          </a:xfrm>
        </p:grpSpPr>
        <p:sp>
          <p:nvSpPr>
            <p:cNvPr id="51" name="Oval 10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3" name="Group 109"/>
          <p:cNvGrpSpPr/>
          <p:nvPr/>
        </p:nvGrpSpPr>
        <p:grpSpPr>
          <a:xfrm>
            <a:off x="1275053" y="2091451"/>
            <a:ext cx="348849" cy="348849"/>
            <a:chOff x="14057726" y="2228584"/>
            <a:chExt cx="558159" cy="558159"/>
          </a:xfrm>
        </p:grpSpPr>
        <p:sp>
          <p:nvSpPr>
            <p:cNvPr id="54" name="Oval 11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6" name="Group 96"/>
          <p:cNvGrpSpPr/>
          <p:nvPr/>
        </p:nvGrpSpPr>
        <p:grpSpPr>
          <a:xfrm>
            <a:off x="1275051" y="4817552"/>
            <a:ext cx="348849" cy="348849"/>
            <a:chOff x="14057726" y="2228584"/>
            <a:chExt cx="558159" cy="558159"/>
          </a:xfrm>
        </p:grpSpPr>
        <p:sp>
          <p:nvSpPr>
            <p:cNvPr id="57" name="Oval 97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59" name="Group 99"/>
          <p:cNvGrpSpPr/>
          <p:nvPr/>
        </p:nvGrpSpPr>
        <p:grpSpPr>
          <a:xfrm>
            <a:off x="1275051" y="3874093"/>
            <a:ext cx="348849" cy="348849"/>
            <a:chOff x="14057726" y="2228584"/>
            <a:chExt cx="558159" cy="558159"/>
          </a:xfrm>
        </p:grpSpPr>
        <p:sp>
          <p:nvSpPr>
            <p:cNvPr id="60" name="Oval 10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  <p:grpSp>
        <p:nvGrpSpPr>
          <p:cNvPr id="65" name="Group 109"/>
          <p:cNvGrpSpPr/>
          <p:nvPr/>
        </p:nvGrpSpPr>
        <p:grpSpPr>
          <a:xfrm>
            <a:off x="1275050" y="5711343"/>
            <a:ext cx="348849" cy="348849"/>
            <a:chOff x="14057726" y="2228584"/>
            <a:chExt cx="558159" cy="558159"/>
          </a:xfrm>
        </p:grpSpPr>
        <p:sp>
          <p:nvSpPr>
            <p:cNvPr id="66" name="Oval 110"/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Freeform 29"/>
            <p:cNvSpPr/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sz="1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最大模式下的总线连接示意图</a:t>
            </a:r>
          </a:p>
        </p:txBody>
      </p:sp>
      <p:sp>
        <p:nvSpPr>
          <p:cNvPr id="215" name="矩形 214"/>
          <p:cNvSpPr/>
          <p:nvPr/>
        </p:nvSpPr>
        <p:spPr>
          <a:xfrm>
            <a:off x="538885" y="125478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2238375" y="2325688"/>
            <a:ext cx="1066800" cy="3886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33400" y="3008313"/>
            <a:ext cx="1219200" cy="838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524375" y="2325688"/>
            <a:ext cx="1143000" cy="1143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4524375" y="3621088"/>
            <a:ext cx="1143000" cy="1066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390775" y="3443288"/>
            <a:ext cx="83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305175" y="2554288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3305175" y="3011488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3914775" y="404495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AutoShape 11"/>
          <p:cNvSpPr>
            <a:spLocks noChangeArrowheads="1"/>
          </p:cNvSpPr>
          <p:nvPr/>
        </p:nvSpPr>
        <p:spPr bwMode="auto">
          <a:xfrm>
            <a:off x="5667375" y="544988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AutoShape 12"/>
          <p:cNvSpPr>
            <a:spLocks noChangeArrowheads="1"/>
          </p:cNvSpPr>
          <p:nvPr/>
        </p:nvSpPr>
        <p:spPr bwMode="auto">
          <a:xfrm>
            <a:off x="5667375" y="405923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6772275" y="3895725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endParaRPr kumimoji="1"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5667375" y="2782888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6696075" y="263366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  <a:endParaRPr kumimoji="1"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4676775" y="2614613"/>
            <a:ext cx="990600" cy="6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锁存</a:t>
            </a: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702175" y="3889375"/>
            <a:ext cx="990600" cy="6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收发</a:t>
            </a: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533775" y="2097088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ALE</a:t>
            </a: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584781" y="3011309"/>
            <a:ext cx="11074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时钟发生器</a:t>
            </a: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1781175" y="324008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>
            <a:off x="1781175" y="346868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22"/>
          <p:cNvSpPr>
            <a:spLocks noChangeShapeType="1"/>
          </p:cNvSpPr>
          <p:nvPr/>
        </p:nvSpPr>
        <p:spPr bwMode="auto">
          <a:xfrm>
            <a:off x="1781175" y="3697288"/>
            <a:ext cx="45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23"/>
          <p:cNvSpPr>
            <a:spLocks noChangeShapeType="1"/>
          </p:cNvSpPr>
          <p:nvPr/>
        </p:nvSpPr>
        <p:spPr bwMode="auto">
          <a:xfrm flipV="1">
            <a:off x="638175" y="2554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24"/>
          <p:cNvSpPr>
            <a:spLocks noChangeShapeType="1"/>
          </p:cNvSpPr>
          <p:nvPr/>
        </p:nvSpPr>
        <p:spPr bwMode="auto">
          <a:xfrm>
            <a:off x="638175" y="255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Line 25"/>
          <p:cNvSpPr>
            <a:spLocks noChangeShapeType="1"/>
          </p:cNvSpPr>
          <p:nvPr/>
        </p:nvSpPr>
        <p:spPr bwMode="auto">
          <a:xfrm>
            <a:off x="942975" y="2401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Line 26"/>
          <p:cNvSpPr>
            <a:spLocks noChangeShapeType="1"/>
          </p:cNvSpPr>
          <p:nvPr/>
        </p:nvSpPr>
        <p:spPr bwMode="auto">
          <a:xfrm>
            <a:off x="1323975" y="2401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1019175" y="2401888"/>
            <a:ext cx="2286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Line 28"/>
          <p:cNvSpPr>
            <a:spLocks noChangeShapeType="1"/>
          </p:cNvSpPr>
          <p:nvPr/>
        </p:nvSpPr>
        <p:spPr bwMode="auto">
          <a:xfrm>
            <a:off x="1323975" y="255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>
            <a:off x="1628775" y="2554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Rectangle 30"/>
          <p:cNvSpPr>
            <a:spLocks noChangeArrowheads="1"/>
          </p:cNvSpPr>
          <p:nvPr/>
        </p:nvSpPr>
        <p:spPr bwMode="auto">
          <a:xfrm>
            <a:off x="3838575" y="3135313"/>
            <a:ext cx="76200" cy="1019175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4524375" y="4916488"/>
            <a:ext cx="1143000" cy="1295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4530725" y="5086315"/>
            <a:ext cx="1123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  线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>
            <a:off x="3305175" y="6073775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3305175" y="5830888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Line 35"/>
          <p:cNvSpPr>
            <a:spLocks noChangeShapeType="1"/>
          </p:cNvSpPr>
          <p:nvPr/>
        </p:nvSpPr>
        <p:spPr bwMode="auto">
          <a:xfrm>
            <a:off x="3305175" y="5602288"/>
            <a:ext cx="12192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>
            <a:off x="3457575" y="2554288"/>
            <a:ext cx="0" cy="28194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Line 37"/>
          <p:cNvSpPr>
            <a:spLocks noChangeShapeType="1"/>
          </p:cNvSpPr>
          <p:nvPr/>
        </p:nvSpPr>
        <p:spPr bwMode="auto">
          <a:xfrm>
            <a:off x="3457575" y="5373688"/>
            <a:ext cx="10668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AutoShape 38"/>
          <p:cNvSpPr>
            <a:spLocks noChangeArrowheads="1"/>
          </p:cNvSpPr>
          <p:nvPr/>
        </p:nvSpPr>
        <p:spPr bwMode="auto">
          <a:xfrm>
            <a:off x="3914775" y="43703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3838575" y="4411663"/>
            <a:ext cx="76200" cy="7620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3838575" y="5097463"/>
            <a:ext cx="685800" cy="762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8" name="AutoShape 41"/>
          <p:cNvCxnSpPr>
            <a:cxnSpLocks noChangeShapeType="1"/>
            <a:stCxn id="103" idx="0"/>
          </p:cNvCxnSpPr>
          <p:nvPr/>
        </p:nvCxnSpPr>
        <p:spPr bwMode="auto">
          <a:xfrm>
            <a:off x="3457575" y="2543175"/>
            <a:ext cx="1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 Box 42"/>
          <p:cNvSpPr txBox="1">
            <a:spLocks noChangeArrowheads="1"/>
          </p:cNvSpPr>
          <p:nvPr/>
        </p:nvSpPr>
        <p:spPr bwMode="auto">
          <a:xfrm>
            <a:off x="3290888" y="2339975"/>
            <a:ext cx="38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</a:t>
            </a:r>
            <a:endParaRPr kumimoji="1" lang="zh-CN" altLang="en-US" b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Text Box 43"/>
          <p:cNvSpPr txBox="1">
            <a:spLocks noChangeArrowheads="1"/>
          </p:cNvSpPr>
          <p:nvPr/>
        </p:nvSpPr>
        <p:spPr bwMode="auto">
          <a:xfrm>
            <a:off x="6797675" y="5311775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控制总线</a:t>
            </a:r>
            <a:endParaRPr kumimoji="1"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  业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8" name="MH_Other_1"/>
          <p:cNvSpPr/>
          <p:nvPr>
            <p:custDataLst>
              <p:tags r:id="rId1"/>
            </p:custDataLst>
          </p:nvPr>
        </p:nvSpPr>
        <p:spPr>
          <a:xfrm>
            <a:off x="3676187" y="3833813"/>
            <a:ext cx="1049337" cy="1049337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MH_Other_2"/>
          <p:cNvSpPr/>
          <p:nvPr>
            <p:custDataLst>
              <p:tags r:id="rId2"/>
            </p:custDataLst>
          </p:nvPr>
        </p:nvSpPr>
        <p:spPr>
          <a:xfrm>
            <a:off x="3769745" y="3926374"/>
            <a:ext cx="863260" cy="863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MH_Other_3"/>
          <p:cNvSpPr/>
          <p:nvPr>
            <p:custDataLst>
              <p:tags r:id="rId3"/>
            </p:custDataLst>
          </p:nvPr>
        </p:nvSpPr>
        <p:spPr>
          <a:xfrm>
            <a:off x="4784262" y="3911600"/>
            <a:ext cx="198437" cy="893763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MH_Other_4"/>
          <p:cNvCxnSpPr/>
          <p:nvPr>
            <p:custDataLst>
              <p:tags r:id="rId4"/>
            </p:custDataLst>
          </p:nvPr>
        </p:nvCxnSpPr>
        <p:spPr>
          <a:xfrm>
            <a:off x="4981112" y="4356100"/>
            <a:ext cx="225425" cy="0"/>
          </a:xfrm>
          <a:prstGeom prst="line">
            <a:avLst/>
          </a:prstGeom>
          <a:ln w="254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5"/>
          <p:cNvSpPr/>
          <p:nvPr>
            <p:custDataLst>
              <p:tags r:id="rId5"/>
            </p:custDataLst>
          </p:nvPr>
        </p:nvSpPr>
        <p:spPr>
          <a:xfrm>
            <a:off x="4919199" y="4294188"/>
            <a:ext cx="123825" cy="1222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MH_Other_6"/>
          <p:cNvSpPr/>
          <p:nvPr>
            <p:custDataLst>
              <p:tags r:id="rId6"/>
            </p:custDataLst>
          </p:nvPr>
        </p:nvSpPr>
        <p:spPr>
          <a:xfrm>
            <a:off x="3985749" y="4206875"/>
            <a:ext cx="431800" cy="296863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MH_Other_7"/>
          <p:cNvSpPr/>
          <p:nvPr>
            <p:custDataLst>
              <p:tags r:id="rId7"/>
            </p:custDataLst>
          </p:nvPr>
        </p:nvSpPr>
        <p:spPr>
          <a:xfrm flipH="1">
            <a:off x="3584112" y="2355850"/>
            <a:ext cx="1049337" cy="1049338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MH_Other_8"/>
          <p:cNvSpPr/>
          <p:nvPr>
            <p:custDataLst>
              <p:tags r:id="rId8"/>
            </p:custDataLst>
          </p:nvPr>
        </p:nvSpPr>
        <p:spPr>
          <a:xfrm flipH="1">
            <a:off x="3676921" y="2449062"/>
            <a:ext cx="863260" cy="86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MH_Other_9"/>
          <p:cNvSpPr/>
          <p:nvPr>
            <p:custDataLst>
              <p:tags r:id="rId9"/>
            </p:custDataLst>
          </p:nvPr>
        </p:nvSpPr>
        <p:spPr>
          <a:xfrm flipH="1">
            <a:off x="3326937" y="2433638"/>
            <a:ext cx="198437" cy="893762"/>
          </a:xfrm>
          <a:custGeom>
            <a:avLst/>
            <a:gdLst>
              <a:gd name="connsiteX0" fmla="*/ 0 w 200069"/>
              <a:gd name="connsiteY0" fmla="*/ 0 h 904875"/>
              <a:gd name="connsiteX1" fmla="*/ 200025 w 200069"/>
              <a:gd name="connsiteY1" fmla="*/ 490538 h 904875"/>
              <a:gd name="connsiteX2" fmla="*/ 14288 w 200069"/>
              <a:gd name="connsiteY2" fmla="*/ 904875 h 904875"/>
              <a:gd name="connsiteX0-1" fmla="*/ 0 w 202450"/>
              <a:gd name="connsiteY0-2" fmla="*/ 0 h 904875"/>
              <a:gd name="connsiteX1-3" fmla="*/ 202407 w 202450"/>
              <a:gd name="connsiteY1-4" fmla="*/ 471488 h 904875"/>
              <a:gd name="connsiteX2-5" fmla="*/ 14288 w 202450"/>
              <a:gd name="connsiteY2-6" fmla="*/ 904875 h 904875"/>
              <a:gd name="connsiteX0-7" fmla="*/ 0 w 202558"/>
              <a:gd name="connsiteY0-8" fmla="*/ 0 h 904875"/>
              <a:gd name="connsiteX1-9" fmla="*/ 202407 w 202558"/>
              <a:gd name="connsiteY1-10" fmla="*/ 471488 h 904875"/>
              <a:gd name="connsiteX2-11" fmla="*/ 14288 w 202558"/>
              <a:gd name="connsiteY2-12" fmla="*/ 904875 h 904875"/>
              <a:gd name="connsiteX0-13" fmla="*/ 0 w 204846"/>
              <a:gd name="connsiteY0-14" fmla="*/ 0 h 897731"/>
              <a:gd name="connsiteX1-15" fmla="*/ 204788 w 204846"/>
              <a:gd name="connsiteY1-16" fmla="*/ 464344 h 897731"/>
              <a:gd name="connsiteX2-17" fmla="*/ 16669 w 204846"/>
              <a:gd name="connsiteY2-18" fmla="*/ 897731 h 897731"/>
              <a:gd name="connsiteX0-19" fmla="*/ 0 w 204846"/>
              <a:gd name="connsiteY0-20" fmla="*/ 0 h 897731"/>
              <a:gd name="connsiteX1-21" fmla="*/ 204788 w 204846"/>
              <a:gd name="connsiteY1-22" fmla="*/ 464344 h 897731"/>
              <a:gd name="connsiteX2-23" fmla="*/ 16669 w 204846"/>
              <a:gd name="connsiteY2-24" fmla="*/ 897731 h 897731"/>
              <a:gd name="connsiteX0-25" fmla="*/ 0 w 204798"/>
              <a:gd name="connsiteY0-26" fmla="*/ 0 h 916781"/>
              <a:gd name="connsiteX1-27" fmla="*/ 204788 w 204798"/>
              <a:gd name="connsiteY1-28" fmla="*/ 464344 h 916781"/>
              <a:gd name="connsiteX2-29" fmla="*/ 7144 w 204798"/>
              <a:gd name="connsiteY2-30" fmla="*/ 916781 h 916781"/>
              <a:gd name="connsiteX0-31" fmla="*/ 0 w 204800"/>
              <a:gd name="connsiteY0-32" fmla="*/ 0 h 916781"/>
              <a:gd name="connsiteX1-33" fmla="*/ 204788 w 204800"/>
              <a:gd name="connsiteY1-34" fmla="*/ 464344 h 916781"/>
              <a:gd name="connsiteX2-35" fmla="*/ 7144 w 204800"/>
              <a:gd name="connsiteY2-36" fmla="*/ 916781 h 916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4800" h="916781">
                <a:moveTo>
                  <a:pt x="0" y="0"/>
                </a:moveTo>
                <a:cubicBezTo>
                  <a:pt x="158353" y="148432"/>
                  <a:pt x="203597" y="311547"/>
                  <a:pt x="204788" y="464344"/>
                </a:cubicBezTo>
                <a:cubicBezTo>
                  <a:pt x="205979" y="617141"/>
                  <a:pt x="120253" y="789782"/>
                  <a:pt x="7144" y="916781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7" name="MH_Other_10"/>
          <p:cNvCxnSpPr/>
          <p:nvPr>
            <p:custDataLst>
              <p:tags r:id="rId10"/>
            </p:custDataLst>
          </p:nvPr>
        </p:nvCxnSpPr>
        <p:spPr>
          <a:xfrm flipH="1">
            <a:off x="3103099" y="2878138"/>
            <a:ext cx="225425" cy="0"/>
          </a:xfrm>
          <a:prstGeom prst="line">
            <a:avLst/>
          </a:prstGeom>
          <a:ln w="254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_11"/>
          <p:cNvSpPr/>
          <p:nvPr>
            <p:custDataLst>
              <p:tags r:id="rId11"/>
            </p:custDataLst>
          </p:nvPr>
        </p:nvSpPr>
        <p:spPr>
          <a:xfrm flipH="1">
            <a:off x="3266612" y="2816225"/>
            <a:ext cx="123825" cy="123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MH_Other_12"/>
          <p:cNvSpPr/>
          <p:nvPr>
            <p:custDataLst>
              <p:tags r:id="rId12"/>
            </p:custDataLst>
          </p:nvPr>
        </p:nvSpPr>
        <p:spPr bwMode="auto">
          <a:xfrm>
            <a:off x="3912724" y="2713038"/>
            <a:ext cx="390525" cy="39052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2" name="MH_Sub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-300501" y="2644775"/>
            <a:ext cx="33432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2.6</a:t>
            </a:r>
          </a:p>
        </p:txBody>
      </p:sp>
      <p:sp>
        <p:nvSpPr>
          <p:cNvPr id="63" name="MH_SubTitle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55749" y="4122738"/>
            <a:ext cx="33416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第二章补充习题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zh-CN" altLang="en-US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刘辉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特点及工作模式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两种工作模式的选择</a:t>
            </a:r>
          </a:p>
        </p:txBody>
      </p:sp>
      <p:sp>
        <p:nvSpPr>
          <p:cNvPr id="50" name="MH_SubTitle_2"/>
          <p:cNvSpPr/>
          <p:nvPr>
            <p:custDataLst>
              <p:tags r:id="rId1"/>
            </p:custDataLst>
          </p:nvPr>
        </p:nvSpPr>
        <p:spPr>
          <a:xfrm>
            <a:off x="4531022" y="2229741"/>
            <a:ext cx="2656115" cy="16110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51" name="MH_SubTitle_1"/>
          <p:cNvSpPr/>
          <p:nvPr>
            <p:custDataLst>
              <p:tags r:id="rId2"/>
            </p:custDataLst>
          </p:nvPr>
        </p:nvSpPr>
        <p:spPr>
          <a:xfrm flipH="1">
            <a:off x="1831365" y="2229741"/>
            <a:ext cx="2656115" cy="161108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72000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52" name="MH_Title_1"/>
          <p:cNvSpPr/>
          <p:nvPr>
            <p:custDataLst>
              <p:tags r:id="rId3"/>
            </p:custDataLst>
          </p:nvPr>
        </p:nvSpPr>
        <p:spPr>
          <a:xfrm>
            <a:off x="3703704" y="2737736"/>
            <a:ext cx="1553028" cy="609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zh-CN" altLang="en-US" sz="2800" b="1" dirty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工作模式</a:t>
            </a:r>
          </a:p>
        </p:txBody>
      </p:sp>
      <p:sp>
        <p:nvSpPr>
          <p:cNvPr id="53" name="MH_Other_1"/>
          <p:cNvSpPr/>
          <p:nvPr>
            <p:custDataLst>
              <p:tags r:id="rId4"/>
            </p:custDataLst>
          </p:nvPr>
        </p:nvSpPr>
        <p:spPr>
          <a:xfrm>
            <a:off x="2194642" y="5235654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MH_Other_2"/>
          <p:cNvSpPr/>
          <p:nvPr>
            <p:custDataLst>
              <p:tags r:id="rId5"/>
            </p:custDataLst>
          </p:nvPr>
        </p:nvSpPr>
        <p:spPr>
          <a:xfrm flipH="1">
            <a:off x="6736298" y="5235654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MH_Other_3"/>
          <p:cNvSpPr/>
          <p:nvPr>
            <p:custDataLst>
              <p:tags r:id="rId6"/>
            </p:custDataLst>
          </p:nvPr>
        </p:nvSpPr>
        <p:spPr>
          <a:xfrm rot="5400000">
            <a:off x="2194642" y="4272111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6" name="MH_Other_4"/>
          <p:cNvSpPr/>
          <p:nvPr>
            <p:custDataLst>
              <p:tags r:id="rId7"/>
            </p:custDataLst>
          </p:nvPr>
        </p:nvSpPr>
        <p:spPr>
          <a:xfrm rot="10800000">
            <a:off x="6736298" y="4272015"/>
            <a:ext cx="178271" cy="178079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MH_Desc_1"/>
          <p:cNvSpPr txBox="1"/>
          <p:nvPr>
            <p:custDataLst>
              <p:tags r:id="rId8"/>
            </p:custDataLst>
          </p:nvPr>
        </p:nvSpPr>
        <p:spPr>
          <a:xfrm>
            <a:off x="2277561" y="4338771"/>
            <a:ext cx="4551023" cy="10071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8088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是工作在最小还是最大模式由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MN/MX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的状态决定。</a:t>
            </a:r>
          </a:p>
        </p:txBody>
      </p:sp>
      <p:sp>
        <p:nvSpPr>
          <p:cNvPr id="2" name="矩形 1"/>
          <p:cNvSpPr/>
          <p:nvPr/>
        </p:nvSpPr>
        <p:spPr>
          <a:xfrm>
            <a:off x="5453416" y="2746819"/>
            <a:ext cx="4572000" cy="5043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最小模式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-202957" y="2746819"/>
            <a:ext cx="1883849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最大模式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6212" y="2785488"/>
            <a:ext cx="1734770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MN/MX=0</a:t>
            </a:r>
          </a:p>
        </p:txBody>
      </p:sp>
      <p:sp>
        <p:nvSpPr>
          <p:cNvPr id="5" name="矩形 4"/>
          <p:cNvSpPr/>
          <p:nvPr/>
        </p:nvSpPr>
        <p:spPr>
          <a:xfrm>
            <a:off x="4727706" y="2785488"/>
            <a:ext cx="1846959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MN/MX=1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6" grpId="1" animBg="1"/>
      <p:bldP spid="57" grpId="0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57932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8088/8086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的引线及功能</a:t>
            </a: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SubTitle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SubTitle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Other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Text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SubTitle"/>
  <p:tag name="MH_ORDER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Other"/>
  <p:tag name="MH_ORDER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Text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SubTitle"/>
  <p:tag name="MH_ORDER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747"/>
  <p:tag name="MH_LIBRARY" val="GRAPHIC"/>
  <p:tag name="MH_TYPE" val="Text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Other"/>
  <p:tag name="MH_ORDER" val="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SubTitle"/>
  <p:tag name="MH_ORDER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Text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5543"/>
  <p:tag name="MH_LIBRARY" val="GRAPHIC"/>
  <p:tag name="MH_TYPE" val="Other"/>
  <p:tag name="MH_ORDER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SubTitle"/>
  <p:tag name="MH_ORDER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Other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Other"/>
  <p:tag name="MH_ORDER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Other"/>
  <p:tag name="MH_ORDER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Other"/>
  <p:tag name="MH_ORDER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Text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Text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SubTitle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0255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SubTitle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SubTitle"/>
  <p:tag name="MH_ORDER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SubTitle"/>
  <p:tag name="MH_ORDER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Other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Other"/>
  <p:tag name="MH_ORDER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Other"/>
  <p:tag name="MH_ORDER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Other"/>
  <p:tag name="MH_ORDER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SubTitle"/>
  <p:tag name="MH_ORDE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SubTitle"/>
  <p:tag name="MH_ORDER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SubTitle"/>
  <p:tag name="MH_ORDER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1511"/>
  <p:tag name="MH_LIBRARY" val="GRAPHIC"/>
  <p:tag name="MH_TYPE" val="Title"/>
  <p:tag name="MH_ORDER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SubTitle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SubTitle"/>
  <p:tag name="MH_ORDER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Text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SubTitle"/>
  <p:tag name="MH_ORDER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Text"/>
  <p:tag name="MH_ORDER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SubTitle"/>
  <p:tag name="MH_ORD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Text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42829"/>
  <p:tag name="MH_LIBRARY" val="GRAPHIC"/>
  <p:tag name="MH_TYPE" val="Other"/>
  <p:tag name="MH_ORDER" val="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Other"/>
  <p:tag name="MH_ORDER" val="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SubTitle"/>
  <p:tag name="MH_ORDER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SubTitle"/>
  <p:tag name="MH_ORDER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SubTitle"/>
  <p:tag name="MH_ORDER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25645"/>
  <p:tag name="MH_LIBRARY" val="GRAPHIC"/>
  <p:tag name="MH_TYPE" val="Text"/>
  <p:tag name="MH_ORDE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Other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SubTitle"/>
  <p:tag name="MH_ORDER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Text"/>
  <p:tag name="MH_ORDER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Other"/>
  <p:tag name="MH_ORDER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Other"/>
  <p:tag name="MH_ORDER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SubTitle"/>
  <p:tag name="MH_ORDER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Text"/>
  <p:tag name="MH_ORDER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Other"/>
  <p:tag name="MH_ORDER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244"/>
  <p:tag name="MH_LIBRARY" val="GRAPHIC"/>
  <p:tag name="MH_TYPE" val="Other"/>
  <p:tag name="MH_ORDER" val="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SubTitle"/>
  <p:tag name="MH_ORDE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SubTitle"/>
  <p:tag name="MH_ORDER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SubTitle"/>
  <p:tag name="MH_ORDER" val="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Title"/>
  <p:tag name="MH_ORDER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SubTitle"/>
  <p:tag name="MH_ORDE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SubTitle"/>
  <p:tag name="MH_ORDER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SubTitle"/>
  <p:tag name="MH_ORDER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Other"/>
  <p:tag name="MH_ORDER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0711"/>
  <p:tag name="MH_LIBRARY" val="GRAPHIC"/>
  <p:tag name="MH_TYPE" val="Title"/>
  <p:tag name="MH_ORDER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SubTitle"/>
  <p:tag name="MH_ORDER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1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1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SubTitle"/>
  <p:tag name="MH_ORDER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SubTitle"/>
  <p:tag name="MH_ORDER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SubTitle"/>
  <p:tag name="MH_ORDER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Text"/>
  <p:tag name="MH_ORDER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Text"/>
  <p:tag name="MH_ORDER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Text"/>
  <p:tag name="MH_ORDER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Text"/>
  <p:tag name="MH_ORDER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Other"/>
  <p:tag name="MH_ORDER" val="1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SubTitle"/>
  <p:tag name="MH_ORDER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SubTitle"/>
  <p:tag name="MH_ORDER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Text"/>
  <p:tag name="MH_ORDER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2307"/>
  <p:tag name="MH_LIBRARY" val="GRAPHIC"/>
  <p:tag name="MH_TYPE" val="Text"/>
  <p:tag name="MH_ORDER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Text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Other"/>
  <p:tag name="MH_ORDER" val="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SubTitle"/>
  <p:tag name="MH_ORDER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Text"/>
  <p:tag name="MH_ORDER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SubTitle"/>
  <p:tag name="MH_ORDER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Title"/>
  <p:tag name="MH_ORDER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SubTitle"/>
  <p:tag name="MH_ORDER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Text"/>
  <p:tag name="MH_ORDER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SubTitle"/>
  <p:tag name="MH_ORDER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Text"/>
  <p:tag name="MH_ORDER" val="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SubTitle"/>
  <p:tag name="MH_ORDER" val="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Text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SubTitle"/>
  <p:tag name="MH_ORDER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SubTitle"/>
  <p:tag name="MH_ORDER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Text"/>
  <p:tag name="MH_ORDER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SubTitle"/>
  <p:tag name="MH_ORDER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Text"/>
  <p:tag name="MH_ORDER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SubTitle"/>
  <p:tag name="MH_ORDER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SubTitle"/>
  <p:tag name="MH_ORDER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Text"/>
  <p:tag name="MH_ORDER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SubTitle"/>
  <p:tag name="MH_ORDER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25700"/>
  <p:tag name="MH_LIBRARY" val="GRAPHIC"/>
  <p:tag name="MH_TYPE" val="Other"/>
  <p:tag name="MH_ORDER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SubTitle"/>
  <p:tag name="MH_ORDER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Text"/>
  <p:tag name="MH_ORDER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Text"/>
  <p:tag name="MH_ORDER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SubTitle"/>
  <p:tag name="MH_ORDER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Text"/>
  <p:tag name="MH_ORDER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SubTitle"/>
  <p:tag name="MH_ORDER" val="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Text"/>
  <p:tag name="MH_ORDER" val="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7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8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5305"/>
  <p:tag name="MH_LIBRARY" val="GRAPHIC"/>
  <p:tag name="MH_TYPE" val="Other"/>
  <p:tag name="MH_ORDER" val="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2616"/>
  <p:tag name="MH_LIBRARY" val="GRAPHIC"/>
  <p:tag name="MH_TYPE" val="Text"/>
  <p:tag name="MH_ORDER" val="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SubTitle"/>
  <p:tag name="MH_ORDER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SubTitle"/>
  <p:tag name="MH_ORDER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SubTitle"/>
  <p:tag name="MH_ORDER" val="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7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3532"/>
  <p:tag name="MH_LIBRARY" val="GRAPHIC"/>
  <p:tag name="MH_TYPE" val="Other"/>
  <p:tag name="MH_ORDER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Text"/>
  <p:tag name="MH_ORDER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SubTitle"/>
  <p:tag name="MH_ORDER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Text"/>
  <p:tag name="MH_ORDER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SubTitle"/>
  <p:tag name="MH_ORDER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1409"/>
  <p:tag name="MH_LIBRARY" val="GRAPHIC"/>
  <p:tag name="MH_TYPE" val="Other"/>
  <p:tag name="MH_ORDER" val="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3532"/>
  <p:tag name="MH_LIBRARY" val="GRAPHIC"/>
  <p:tag name="MH_TYPE" val="Title"/>
  <p:tag name="MH_ORDER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Other"/>
  <p:tag name="MH_ORDER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SubTitle"/>
  <p:tag name="MH_ORDER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Other"/>
  <p:tag name="MH_ORDER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SubTitle"/>
  <p:tag name="MH_ORDER" val="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Other"/>
  <p:tag name="MH_ORDER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SubTitle"/>
  <p:tag name="MH_ORDER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Other"/>
  <p:tag name="MH_ORDER" val="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2224"/>
  <p:tag name="MH_LIBRARY" val="GRAPHIC"/>
  <p:tag name="MH_TYPE" val="Other"/>
  <p:tag name="MH_ORDER" val="5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3532"/>
  <p:tag name="MH_LIBRARY" val="GRAPHIC"/>
  <p:tag name="MH_TYPE" val="SubTitle"/>
  <p:tag name="MH_ORDER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Title"/>
  <p:tag name="MH_ORDER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1432"/>
  <p:tag name="MH_LIBRARY" val="GRAPHIC"/>
  <p:tag name="MH_TYPE" val="Other"/>
  <p:tag name="MH_ORDER" val="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3532"/>
  <p:tag name="MH_LIBRARY" val="GRAPHIC"/>
  <p:tag name="MH_TYPE" val="SubTitle"/>
  <p:tag name="MH_ORDER" val="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5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7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8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SubTitle"/>
  <p:tag name="MH_ORDER" val="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3532"/>
  <p:tag name="MH_LIBRARY" val="GRAPHIC"/>
  <p:tag name="MH_TYPE" val="Text"/>
  <p:tag name="MH_ORDER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3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SubTitle"/>
  <p:tag name="MH_ORDER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6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7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SubTitle"/>
  <p:tag name="MH_ORDER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8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93532"/>
  <p:tag name="MH_LIBRARY" val="GRAPHIC"/>
  <p:tag name="MH_TYPE" val="Text"/>
  <p:tag name="MH_ORDER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6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7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8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9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SubTitle"/>
  <p:tag name="MH_ORDER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3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SubTitle"/>
  <p:tag name="MH_ORDER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4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5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6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7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19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SubTitle"/>
  <p:tag name="MH_ORDER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SubTitle"/>
  <p:tag name="MH_ORDER" val="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4205"/>
  <p:tag name="MH_LIBRARY" val="GRAPHIC"/>
  <p:tag name="MH_TYPE" val="Other"/>
  <p:tag name="MH_ORDER" val="2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9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SubTitle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Title"/>
  <p:tag name="MH_ORDER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3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SubTitle"/>
  <p:tag name="MH_ORDER" val="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5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6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7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Other"/>
  <p:tag name="MH_ORDER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4836"/>
  <p:tag name="MH_LIBRARY" val="GRAPHIC"/>
  <p:tag name="MH_TYPE" val="Other"/>
  <p:tag name="MH_ORDER" val="8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9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3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6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Text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Other"/>
  <p:tag name="MH_ORDER" val="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Text"/>
  <p:tag name="MH_ORDER" val="3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Text"/>
  <p:tag name="MH_ORDER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Text"/>
  <p:tag name="MH_ORDER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3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4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6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Other"/>
  <p:tag name="MH_ORDER" val="3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Other"/>
  <p:tag name="MH_ORDER" val="8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SubTitle"/>
  <p:tag name="MH_ORDER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SubTitle"/>
  <p:tag name="MH_ORDER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Title"/>
  <p:tag name="MH_ORDER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SubTitle"/>
  <p:tag name="MH_ORDER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5441"/>
  <p:tag name="MH_LIBRARY" val="GRAPHIC"/>
  <p:tag name="MH_TYPE" val="SubTitle"/>
  <p:tag name="MH_ORDER" val="3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SubTitle"/>
  <p:tag name="MH_ORDER" val="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2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Other"/>
  <p:tag name="MH_ORDER" val="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3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4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7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Other"/>
  <p:tag name="MH_ORDER" val="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SubTitle"/>
  <p:tag name="MH_ORDER" val="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0718"/>
  <p:tag name="MH_LIBRARY" val="GRAPHIC"/>
  <p:tag name="MH_TYPE" val="SubTitle"/>
  <p:tag name="MH_ORDER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SubTitle"/>
  <p:tag name="MH_ORDER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0638"/>
  <p:tag name="MH_LIBRARY" val="GRAPHIC"/>
  <p:tag name="MH_TYPE" val="Desc"/>
  <p:tag name="MH_ORDER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SubTitle"/>
  <p:tag name="MH_ORDER" val="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Text"/>
  <p:tag name="MH_ORDER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Other"/>
  <p:tag name="MH_ORDER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Text"/>
  <p:tag name="MH_ORDER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Other"/>
  <p:tag name="MH_ORDER" val="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142909"/>
  <p:tag name="MH_LIBRARY" val="GRAPHIC"/>
  <p:tag name="MH_TYPE" val="Text"/>
  <p:tag name="MH_ORDER" val="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SubTitle"/>
  <p:tag name="MH_ORDER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3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SubTitle"/>
  <p:tag name="MH_ORDER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5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6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SubTitle"/>
  <p:tag name="MH_ORDER" val="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7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31406"/>
  <p:tag name="MH_LIBRARY" val="GRAPHIC"/>
  <p:tag name="MH_TYPE" val="Other"/>
  <p:tag name="MH_ORDER" val="8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2409"/>
  <p:tag name="MH_LIBRARY" val="GRAPHIC"/>
  <p:tag name="MH_TYPE" val="Other"/>
  <p:tag name="MH_ORDER" val="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0142409"/>
  <p:tag name="MH_LIBRARY" val="GRAPHIC"/>
  <p:tag name="MH_TYPE" val="Title"/>
  <p:tag name="MH_ORDER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Title"/>
  <p:tag name="MH_ORDER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9134341"/>
  <p:tag name="MH_LIBRARY" val="GRAPHIC"/>
  <p:tag name="MH_TYPE" val="SubTitle"/>
  <p:tag name="MH_ORDER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3932"/>
  <p:tag name="MH_LIBRARY" val="GRAPHIC"/>
  <p:tag name="MH_TYPE" val="Other"/>
  <p:tag name="MH_ORDER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3932"/>
  <p:tag name="MH_LIBRARY" val="GRAPHIC"/>
  <p:tag name="MH_TYPE" val="Other"/>
  <p:tag name="MH_ORDER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3932"/>
  <p:tag name="MH_LIBRARY" val="GRAPHIC"/>
  <p:tag name="MH_TYPE" val="Other"/>
  <p:tag name="MH_ORDER" val="3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3932"/>
  <p:tag name="MH_LIBRARY" val="GRAPHIC"/>
  <p:tag name="MH_TYPE" val="Other"/>
  <p:tag name="MH_ORDER" val="4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3932"/>
  <p:tag name="MH_LIBRARY" val="GRAPHIC"/>
  <p:tag name="MH_TYPE" val="Other"/>
  <p:tag name="MH_ORDER" val="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4805"/>
  <p:tag name="MH_LIBRARY" val="GRAPHIC"/>
  <p:tag name="MH_TYPE" val="SubTitle"/>
  <p:tag name="MH_ORDER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4805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4805"/>
  <p:tag name="MH_LIBRARY" val="GRAPHIC"/>
  <p:tag name="MH_TYPE" val="Text"/>
  <p:tag name="MH_ORDER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4805"/>
  <p:tag name="MH_LIBRARY" val="GRAPHIC"/>
  <p:tag name="MH_TYPE" val="Other"/>
  <p:tag name="MH_ORDER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4805"/>
  <p:tag name="MH_LIBRARY" val="GRAPHIC"/>
  <p:tag name="MH_TYPE" val="Text"/>
  <p:tag name="MH_ORDER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SubTitle"/>
  <p:tag name="MH_ORDER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3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4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SubTitle"/>
  <p:tag name="MH_ORDER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6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SubTitle"/>
  <p:tag name="MH_ORDER" val="3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7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Other"/>
  <p:tag name="MH_ORDER" val="8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25946"/>
  <p:tag name="MH_LIBRARY" val="GRAPHIC"/>
  <p:tag name="MH_TYPE" val="SubTitle"/>
  <p:tag name="MH_ORDER" val="4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OTHERS"/>
  <p:tag name="ID" val="626778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3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4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5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6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7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8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9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3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4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5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6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7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8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19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2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Title"/>
  <p:tag name="MH_ORDER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2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Other"/>
  <p:tag name="MH_ORDER" val="23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SubTitle"/>
  <p:tag name="MH_ORDER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SubTitle"/>
  <p:tag name="MH_ORDER" val="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008"/>
  <p:tag name="MH_LIBRARY" val="GRAPHIC"/>
  <p:tag name="MH_TYPE" val="SubTitle"/>
  <p:tag name="MH_ORDER" val="3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610"/>
  <p:tag name="MH_LIBRARY" val="GRAPHIC"/>
  <p:tag name="MH_TYPE" val="SubTitle"/>
  <p:tag name="MH_ORDER" val="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610"/>
  <p:tag name="MH_LIBRARY" val="GRAPHIC"/>
  <p:tag name="MH_TYPE" val="SubTitle"/>
  <p:tag name="MH_ORDER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610"/>
  <p:tag name="MH_LIBRARY" val="GRAPHIC"/>
  <p:tag name="MH_TYPE" val="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610"/>
  <p:tag name="MH_LIBRARY" val="GRAPHIC"/>
  <p:tag name="MH_TYPE" val="Text"/>
  <p:tag name="MH_ORDER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1610"/>
  <p:tag name="MH_LIBRARY" val="GRAPHIC"/>
  <p:tag name="MH_TYPE" val="Text"/>
  <p:tag name="MH_ORDER" val="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3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4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5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6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7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3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9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1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Other"/>
  <p:tag name="MH_ORDER" val="1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SubTitle"/>
  <p:tag name="MH_ORDER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3541"/>
  <p:tag name="MH_LIBRARY" val="GRAPHIC"/>
  <p:tag name="MH_TYPE" val="SubTitle"/>
  <p:tag name="MH_ORDER" val="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任意多边形 6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Rectangle 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4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11132301"/>
  <p:tag name="MH_LIBRARY" val="GRAPHIC"/>
  <p:tag name="MH_ORDER" val="Straight Connector 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SubTitle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Text"/>
  <p:tag name="MH_ORDER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4217"/>
  <p:tag name="MH_LIBRARY" val="GRAPHIC"/>
  <p:tag name="MH_TYPE" val="SubTitle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Other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Other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Sub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Other"/>
  <p:tag name="MH_ORDER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SubTitle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30225414"/>
  <p:tag name="MH_LIBRARY" val="GRAPHIC"/>
  <p:tag name="MH_TYPE" val="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SubTitle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Sub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9234947"/>
  <p:tag name="MH_LIBRARY" val="GRAPHIC"/>
  <p:tag name="MH_TYPE" val="Other"/>
  <p:tag name="MH_ORDER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1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SubTitle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601134407"/>
  <p:tag name="MH_LIBRARY" val="GRAPHIC"/>
  <p:tag name="MH_TYPE" val="Other"/>
  <p:tag name="MH_ORDER" val="26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4125</Words>
  <Application>Microsoft Office PowerPoint</Application>
  <PresentationFormat>全屏显示(4:3)</PresentationFormat>
  <Paragraphs>748</Paragraphs>
  <Slides>71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3" baseType="lpstr">
      <vt:lpstr>Arial Unicode MS</vt:lpstr>
      <vt:lpstr>PingFang SC</vt:lpstr>
      <vt:lpstr>等线</vt:lpstr>
      <vt:lpstr>方正舒体</vt:lpstr>
      <vt:lpstr>华文行楷</vt:lpstr>
      <vt:lpstr>华文楷体</vt:lpstr>
      <vt:lpstr>华文隶书</vt:lpstr>
      <vt:lpstr>华文中宋</vt:lpstr>
      <vt:lpstr>楷体</vt:lpstr>
      <vt:lpstr>隶书</vt:lpstr>
      <vt:lpstr>宋体</vt:lpstr>
      <vt:lpstr>微软雅黑</vt:lpstr>
      <vt:lpstr>Arial</vt:lpstr>
      <vt:lpstr>Baskerville Old Face</vt:lpstr>
      <vt:lpstr>Calibri</vt:lpstr>
      <vt:lpstr>Calibri Light</vt:lpstr>
      <vt:lpstr>Tahoma</vt:lpstr>
      <vt:lpstr>Tempus Sans ITC</vt:lpstr>
      <vt:lpstr>Times New Roman</vt:lpstr>
      <vt:lpstr>Wingdings</vt:lpstr>
      <vt:lpstr>1_Office 主题​​</vt:lpstr>
      <vt:lpstr>Microsoft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395</cp:revision>
  <dcterms:created xsi:type="dcterms:W3CDTF">2018-07-22T02:36:00Z</dcterms:created>
  <dcterms:modified xsi:type="dcterms:W3CDTF">2020-11-08T11:57:32Z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