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730" r:id="rId2"/>
    <p:sldId id="825" r:id="rId3"/>
    <p:sldId id="1052" r:id="rId4"/>
    <p:sldId id="1162" r:id="rId5"/>
    <p:sldId id="1163" r:id="rId6"/>
    <p:sldId id="1061" r:id="rId7"/>
    <p:sldId id="1164" r:id="rId8"/>
    <p:sldId id="1165" r:id="rId9"/>
    <p:sldId id="1166" r:id="rId10"/>
    <p:sldId id="1167" r:id="rId11"/>
    <p:sldId id="1168" r:id="rId12"/>
    <p:sldId id="1170" r:id="rId13"/>
    <p:sldId id="1172" r:id="rId14"/>
    <p:sldId id="1173" r:id="rId15"/>
    <p:sldId id="1171" r:id="rId16"/>
    <p:sldId id="1175" r:id="rId17"/>
    <p:sldId id="1174" r:id="rId18"/>
    <p:sldId id="1169" r:id="rId19"/>
    <p:sldId id="1176" r:id="rId20"/>
    <p:sldId id="1178" r:id="rId21"/>
    <p:sldId id="1179" r:id="rId22"/>
    <p:sldId id="1180" r:id="rId23"/>
    <p:sldId id="1181" r:id="rId24"/>
    <p:sldId id="1182" r:id="rId25"/>
    <p:sldId id="1186" r:id="rId26"/>
    <p:sldId id="1184" r:id="rId27"/>
    <p:sldId id="1185" r:id="rId28"/>
    <p:sldId id="1183" r:id="rId29"/>
    <p:sldId id="1177" r:id="rId30"/>
    <p:sldId id="1188" r:id="rId31"/>
    <p:sldId id="1189" r:id="rId32"/>
    <p:sldId id="1190" r:id="rId33"/>
    <p:sldId id="1187" r:id="rId34"/>
    <p:sldId id="1191" r:id="rId35"/>
    <p:sldId id="1192" r:id="rId36"/>
    <p:sldId id="1193" r:id="rId37"/>
    <p:sldId id="1194" r:id="rId38"/>
    <p:sldId id="1195" r:id="rId39"/>
    <p:sldId id="1196" r:id="rId40"/>
    <p:sldId id="1197" r:id="rId41"/>
    <p:sldId id="1198" r:id="rId42"/>
    <p:sldId id="1199" r:id="rId43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6" autoAdjust="0"/>
    <p:restoredTop sz="84453" autoAdjust="0"/>
  </p:normalViewPr>
  <p:slideViewPr>
    <p:cSldViewPr snapToGrid="0" showGuides="1">
      <p:cViewPr varScale="1">
        <p:scale>
          <a:sx n="58" d="100"/>
          <a:sy n="58" d="100"/>
        </p:scale>
        <p:origin x="1412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4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伪指令 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TITLE text [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PingFang SC"/>
              </a:rPr>
              <a:t>comnent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</a:rPr>
              <a:t> TITLE   TABLE       LOOKUP</a:t>
            </a:r>
            <a:r>
              <a:rPr lang="en-US" altLang="zh-CN" sz="1200" b="0" i="0" dirty="0">
                <a:solidFill>
                  <a:srgbClr val="4F4F4F"/>
                </a:solidFill>
                <a:effectLst/>
                <a:latin typeface="PingFang SC"/>
              </a:rPr>
              <a:t>  </a:t>
            </a:r>
            <a:r>
              <a:rPr lang="zh-CN" altLang="en-US" sz="1200" b="0" i="0" dirty="0">
                <a:solidFill>
                  <a:srgbClr val="4F4F4F"/>
                </a:solidFill>
                <a:effectLst/>
                <a:latin typeface="PingFang SC"/>
              </a:rPr>
              <a:t>设定 标题为 </a:t>
            </a:r>
            <a:r>
              <a:rPr lang="en-US" altLang="zh-CN" sz="1200" b="0" dirty="0">
                <a:solidFill>
                  <a:schemeClr val="tx1"/>
                </a:solidFill>
              </a:rPr>
              <a:t>TABLE       LOOKUP</a:t>
            </a:r>
            <a:r>
              <a:rPr lang="en-US" altLang="zh-CN" sz="1200" b="0" i="0" dirty="0">
                <a:solidFill>
                  <a:srgbClr val="4F4F4F"/>
                </a:solidFill>
                <a:effectLst/>
                <a:latin typeface="PingFang SC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4F4F4F"/>
                </a:solidFill>
                <a:effectLst/>
                <a:latin typeface="PingFang SC"/>
              </a:rPr>
              <a:t>该标题显示在列表文件第一行，方便阅读。标题名最长</a:t>
            </a:r>
            <a:r>
              <a:rPr lang="en-US" altLang="zh-CN" sz="1200" b="0" i="0" dirty="0">
                <a:solidFill>
                  <a:srgbClr val="4F4F4F"/>
                </a:solidFill>
                <a:effectLst/>
                <a:latin typeface="PingFang SC"/>
              </a:rPr>
              <a:t>60</a:t>
            </a:r>
            <a:endParaRPr lang="en-US" altLang="zh-CN" b="0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24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.png"/><Relationship Id="rId5" Type="http://schemas.openxmlformats.org/officeDocument/2006/relationships/tags" Target="../tags/tag38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notesSlide" Target="../notesSlides/notesSlide23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8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4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notesSlide" Target="../notesSlides/notesSlide36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319601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汇编语言与微机接口技术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93131" y="4121256"/>
            <a:ext cx="45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 汇编语言程序设计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62500" lnSpcReduction="2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4.12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839812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分支程序实例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矩形 8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常见结构</a:t>
            </a:r>
          </a:p>
        </p:txBody>
      </p:sp>
      <p:cxnSp>
        <p:nvCxnSpPr>
          <p:cNvPr id="10" name="MH_Other_1"/>
          <p:cNvCxnSpPr/>
          <p:nvPr>
            <p:custDataLst>
              <p:tags r:id="rId1"/>
            </p:custDataLst>
          </p:nvPr>
        </p:nvCxnSpPr>
        <p:spPr>
          <a:xfrm flipH="1">
            <a:off x="3981450" y="2074863"/>
            <a:ext cx="0" cy="35877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2"/>
          <p:cNvSpPr/>
          <p:nvPr>
            <p:custDataLst>
              <p:tags r:id="rId2"/>
            </p:custDataLst>
          </p:nvPr>
        </p:nvSpPr>
        <p:spPr>
          <a:xfrm>
            <a:off x="1379538" y="2867025"/>
            <a:ext cx="2003425" cy="200342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MH_Title_1"/>
          <p:cNvSpPr/>
          <p:nvPr>
            <p:custDataLst>
              <p:tags r:id="rId3"/>
            </p:custDataLst>
          </p:nvPr>
        </p:nvSpPr>
        <p:spPr>
          <a:xfrm>
            <a:off x="1579563" y="3067050"/>
            <a:ext cx="1603375" cy="16033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两种常见结构</a:t>
            </a:r>
          </a:p>
        </p:txBody>
      </p:sp>
      <p:sp>
        <p:nvSpPr>
          <p:cNvPr id="13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6913" y="2366963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用比较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测试指令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条件转移指令实现分支</a:t>
            </a: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3751263" y="2587625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Other_4"/>
          <p:cNvSpPr/>
          <p:nvPr>
            <p:custDataLst>
              <p:tags r:id="rId6"/>
            </p:custDataLst>
          </p:nvPr>
        </p:nvSpPr>
        <p:spPr>
          <a:xfrm>
            <a:off x="3836988" y="2673350"/>
            <a:ext cx="280987" cy="280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SubTitle_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06913" y="4432300"/>
            <a:ext cx="3557587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用跳转表形成多路分支</a:t>
            </a:r>
          </a:p>
        </p:txBody>
      </p:sp>
      <p:sp>
        <p:nvSpPr>
          <p:cNvPr id="17" name="MH_Other_7"/>
          <p:cNvSpPr/>
          <p:nvPr>
            <p:custDataLst>
              <p:tags r:id="rId8"/>
            </p:custDataLst>
          </p:nvPr>
        </p:nvSpPr>
        <p:spPr>
          <a:xfrm>
            <a:off x="3751263" y="4651375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MH_Other_8"/>
          <p:cNvSpPr/>
          <p:nvPr>
            <p:custDataLst>
              <p:tags r:id="rId9"/>
            </p:custDataLst>
          </p:nvPr>
        </p:nvSpPr>
        <p:spPr>
          <a:xfrm>
            <a:off x="3836988" y="4737100"/>
            <a:ext cx="280987" cy="280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矩形 8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用比较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测试指令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条件转移指令实现分支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28042" y="1766652"/>
            <a:ext cx="39068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比较指令：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CMP  DEST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SRC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2780" y="2463949"/>
            <a:ext cx="8153400" cy="83099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该指令的功能与减法指令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SUB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相似，区别是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(DEST)-(SRC)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的差值不送入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DEST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。而其结果影响标志位。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28042" y="4449602"/>
            <a:ext cx="4062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测试指令：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TEST  DEST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SRC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72779" y="5072360"/>
            <a:ext cx="8153400" cy="8302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该指令的功能与逻辑指令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相似，区别是逻辑“与”的结果不送入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DEST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。只是结果影响标志位。</a:t>
            </a:r>
          </a:p>
        </p:txBody>
      </p:sp>
      <p:sp>
        <p:nvSpPr>
          <p:cNvPr id="14" name="MH_Other_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17820" y="1832322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2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48582" y="4406781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矩形 8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用比较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测试指令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条件转移指令实现分支</a:t>
            </a:r>
          </a:p>
        </p:txBody>
      </p:sp>
      <p:sp>
        <p:nvSpPr>
          <p:cNvPr id="16" name="文本框 29697"/>
          <p:cNvSpPr txBox="1">
            <a:spLocks noChangeArrowheads="1"/>
          </p:cNvSpPr>
          <p:nvPr/>
        </p:nvSpPr>
        <p:spPr bwMode="auto">
          <a:xfrm>
            <a:off x="2169459" y="1347611"/>
            <a:ext cx="4892335" cy="461665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这种类型的分支程序有两种结构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805626" y="2000725"/>
            <a:ext cx="3810000" cy="3048000"/>
            <a:chOff x="0" y="0"/>
            <a:chExt cx="2400" cy="1920"/>
          </a:xfrm>
        </p:grpSpPr>
        <p:sp>
          <p:nvSpPr>
            <p:cNvPr id="18" name="流程图: 过程 29699"/>
            <p:cNvSpPr>
              <a:spLocks noChangeArrowheads="1"/>
            </p:cNvSpPr>
            <p:nvPr/>
          </p:nvSpPr>
          <p:spPr bwMode="auto">
            <a:xfrm>
              <a:off x="576" y="0"/>
              <a:ext cx="960" cy="240"/>
            </a:xfrm>
            <a:prstGeom prst="flowChartProcess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测试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流程图: 决策 29700"/>
            <p:cNvSpPr>
              <a:spLocks noChangeArrowheads="1"/>
            </p:cNvSpPr>
            <p:nvPr/>
          </p:nvSpPr>
          <p:spPr bwMode="auto">
            <a:xfrm>
              <a:off x="384" y="480"/>
              <a:ext cx="1440" cy="384"/>
            </a:xfrm>
            <a:prstGeom prst="flowChartDecision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判定条件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流程图: 过程 29701"/>
            <p:cNvSpPr>
              <a:spLocks noChangeArrowheads="1"/>
            </p:cNvSpPr>
            <p:nvPr/>
          </p:nvSpPr>
          <p:spPr bwMode="auto">
            <a:xfrm>
              <a:off x="0" y="1248"/>
              <a:ext cx="768" cy="240"/>
            </a:xfrm>
            <a:prstGeom prst="flowChartProcess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程序段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流程图: 过程 29702"/>
            <p:cNvSpPr>
              <a:spLocks noChangeArrowheads="1"/>
            </p:cNvSpPr>
            <p:nvPr/>
          </p:nvSpPr>
          <p:spPr bwMode="auto">
            <a:xfrm>
              <a:off x="1536" y="1296"/>
              <a:ext cx="816" cy="240"/>
            </a:xfrm>
            <a:prstGeom prst="flowChartProcess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程序段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接连接符 29703"/>
            <p:cNvSpPr>
              <a:spLocks noChangeShapeType="1"/>
            </p:cNvSpPr>
            <p:nvPr/>
          </p:nvSpPr>
          <p:spPr bwMode="auto">
            <a:xfrm>
              <a:off x="1104" y="240"/>
              <a:ext cx="0" cy="24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直接连接符 29704"/>
            <p:cNvSpPr>
              <a:spLocks noChangeShapeType="1"/>
            </p:cNvSpPr>
            <p:nvPr/>
          </p:nvSpPr>
          <p:spPr bwMode="auto">
            <a:xfrm>
              <a:off x="384" y="672"/>
              <a:ext cx="0" cy="57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直接连接符 29705"/>
            <p:cNvSpPr>
              <a:spLocks noChangeShapeType="1"/>
            </p:cNvSpPr>
            <p:nvPr/>
          </p:nvSpPr>
          <p:spPr bwMode="auto">
            <a:xfrm>
              <a:off x="1840" y="672"/>
              <a:ext cx="0" cy="62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直接连接符 29706"/>
            <p:cNvSpPr>
              <a:spLocks noChangeShapeType="1"/>
            </p:cNvSpPr>
            <p:nvPr/>
          </p:nvSpPr>
          <p:spPr bwMode="auto">
            <a:xfrm>
              <a:off x="384" y="1488"/>
              <a:ext cx="0" cy="19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29707"/>
            <p:cNvSpPr>
              <a:spLocks noChangeShapeType="1"/>
            </p:cNvSpPr>
            <p:nvPr/>
          </p:nvSpPr>
          <p:spPr bwMode="auto">
            <a:xfrm>
              <a:off x="384" y="1680"/>
              <a:ext cx="148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直接连接符 29708"/>
            <p:cNvSpPr>
              <a:spLocks noChangeShapeType="1"/>
            </p:cNvSpPr>
            <p:nvPr/>
          </p:nvSpPr>
          <p:spPr bwMode="auto">
            <a:xfrm flipV="1">
              <a:off x="1872" y="1536"/>
              <a:ext cx="0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接连接符 29709"/>
            <p:cNvSpPr>
              <a:spLocks noChangeShapeType="1"/>
            </p:cNvSpPr>
            <p:nvPr/>
          </p:nvSpPr>
          <p:spPr bwMode="auto">
            <a:xfrm>
              <a:off x="1152" y="1680"/>
              <a:ext cx="0" cy="24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文本框 29710"/>
            <p:cNvSpPr txBox="1">
              <a:spLocks noChangeArrowheads="1"/>
            </p:cNvSpPr>
            <p:nvPr/>
          </p:nvSpPr>
          <p:spPr bwMode="auto">
            <a:xfrm>
              <a:off x="240" y="33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满足</a:t>
              </a:r>
            </a:p>
          </p:txBody>
        </p:sp>
        <p:sp>
          <p:nvSpPr>
            <p:cNvPr id="30" name="文本框 29711"/>
            <p:cNvSpPr txBox="1">
              <a:spLocks noChangeArrowheads="1"/>
            </p:cNvSpPr>
            <p:nvPr/>
          </p:nvSpPr>
          <p:spPr bwMode="auto">
            <a:xfrm>
              <a:off x="1632" y="33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不满足</a:t>
              </a:r>
            </a:p>
          </p:txBody>
        </p:sp>
      </p:grpSp>
      <p:grpSp>
        <p:nvGrpSpPr>
          <p:cNvPr id="31" name="组合 29712"/>
          <p:cNvGrpSpPr/>
          <p:nvPr/>
        </p:nvGrpSpPr>
        <p:grpSpPr bwMode="auto">
          <a:xfrm>
            <a:off x="4950589" y="2076925"/>
            <a:ext cx="3398837" cy="3124200"/>
            <a:chOff x="0" y="0"/>
            <a:chExt cx="2141" cy="1968"/>
          </a:xfrm>
        </p:grpSpPr>
        <p:sp>
          <p:nvSpPr>
            <p:cNvPr id="32" name="流程图: 过程 29713"/>
            <p:cNvSpPr>
              <a:spLocks noChangeArrowheads="1"/>
            </p:cNvSpPr>
            <p:nvPr/>
          </p:nvSpPr>
          <p:spPr bwMode="auto">
            <a:xfrm>
              <a:off x="797" y="0"/>
              <a:ext cx="960" cy="240"/>
            </a:xfrm>
            <a:prstGeom prst="flowChartProcess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测试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流程图: 决策 29714"/>
            <p:cNvSpPr>
              <a:spLocks noChangeArrowheads="1"/>
            </p:cNvSpPr>
            <p:nvPr/>
          </p:nvSpPr>
          <p:spPr bwMode="auto">
            <a:xfrm>
              <a:off x="557" y="528"/>
              <a:ext cx="1440" cy="384"/>
            </a:xfrm>
            <a:prstGeom prst="flowChartDecision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判定条件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流程图: 过程 29715"/>
            <p:cNvSpPr>
              <a:spLocks noChangeArrowheads="1"/>
            </p:cNvSpPr>
            <p:nvPr/>
          </p:nvSpPr>
          <p:spPr bwMode="auto">
            <a:xfrm>
              <a:off x="941" y="1296"/>
              <a:ext cx="768" cy="240"/>
            </a:xfrm>
            <a:prstGeom prst="flowChartProcess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程序段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直接连接符 29716"/>
            <p:cNvSpPr>
              <a:spLocks noChangeShapeType="1"/>
            </p:cNvSpPr>
            <p:nvPr/>
          </p:nvSpPr>
          <p:spPr bwMode="auto">
            <a:xfrm>
              <a:off x="1277" y="240"/>
              <a:ext cx="0" cy="24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直接连接符 29717"/>
            <p:cNvSpPr>
              <a:spLocks noChangeShapeType="1"/>
            </p:cNvSpPr>
            <p:nvPr/>
          </p:nvSpPr>
          <p:spPr bwMode="auto">
            <a:xfrm>
              <a:off x="1277" y="912"/>
              <a:ext cx="0" cy="38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直接连接符 29718"/>
            <p:cNvSpPr>
              <a:spLocks noChangeShapeType="1"/>
            </p:cNvSpPr>
            <p:nvPr/>
          </p:nvSpPr>
          <p:spPr bwMode="auto">
            <a:xfrm flipH="1">
              <a:off x="269" y="720"/>
              <a:ext cx="28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直接连接符 29719"/>
            <p:cNvSpPr>
              <a:spLocks noChangeShapeType="1"/>
            </p:cNvSpPr>
            <p:nvPr/>
          </p:nvSpPr>
          <p:spPr bwMode="auto">
            <a:xfrm>
              <a:off x="269" y="720"/>
              <a:ext cx="0" cy="100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直接连接符 29720"/>
            <p:cNvSpPr>
              <a:spLocks noChangeShapeType="1"/>
            </p:cNvSpPr>
            <p:nvPr/>
          </p:nvSpPr>
          <p:spPr bwMode="auto">
            <a:xfrm>
              <a:off x="269" y="1728"/>
              <a:ext cx="105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直接连接符 29721"/>
            <p:cNvSpPr>
              <a:spLocks noChangeShapeType="1"/>
            </p:cNvSpPr>
            <p:nvPr/>
          </p:nvSpPr>
          <p:spPr bwMode="auto">
            <a:xfrm>
              <a:off x="1325" y="1536"/>
              <a:ext cx="0" cy="43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29722"/>
            <p:cNvSpPr txBox="1">
              <a:spLocks noChangeArrowheads="1"/>
            </p:cNvSpPr>
            <p:nvPr/>
          </p:nvSpPr>
          <p:spPr bwMode="auto">
            <a:xfrm>
              <a:off x="0" y="336"/>
              <a:ext cx="6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不满足</a:t>
              </a:r>
            </a:p>
          </p:txBody>
        </p:sp>
        <p:sp>
          <p:nvSpPr>
            <p:cNvPr id="46" name="文本框 29723"/>
            <p:cNvSpPr txBox="1">
              <a:spLocks noChangeArrowheads="1"/>
            </p:cNvSpPr>
            <p:nvPr/>
          </p:nvSpPr>
          <p:spPr bwMode="auto">
            <a:xfrm>
              <a:off x="1373" y="96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满足</a:t>
              </a:r>
            </a:p>
          </p:txBody>
        </p:sp>
      </p:grp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536596" y="5853978"/>
            <a:ext cx="78486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sq">
            <a:solidFill>
              <a:schemeClr val="accent4">
                <a:lumMod val="40000"/>
                <a:lumOff val="60000"/>
              </a:schemeClr>
            </a:solidFill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 kumimoji="1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一条条件转移指令只能实现两条分支的程序。要实现更多条分支的程序，需使用多条条件转移指令。</a:t>
            </a:r>
          </a:p>
        </p:txBody>
      </p: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1122332" y="5161434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IF-THEN-ELSE</a:t>
            </a:r>
          </a:p>
        </p:txBody>
      </p: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5514944" y="5161434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IF-ELSE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2" name="MH_Other_1"/>
          <p:cNvSpPr/>
          <p:nvPr>
            <p:custDataLst>
              <p:tags r:id="rId1"/>
            </p:custDataLst>
          </p:nvPr>
        </p:nvSpPr>
        <p:spPr>
          <a:xfrm>
            <a:off x="2051285" y="2298345"/>
            <a:ext cx="4598774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3" name="MH_Desc_1"/>
          <p:cNvSpPr/>
          <p:nvPr>
            <p:custDataLst>
              <p:tags r:id="rId2"/>
            </p:custDataLst>
          </p:nvPr>
        </p:nvSpPr>
        <p:spPr>
          <a:xfrm>
            <a:off x="1527514" y="2585682"/>
            <a:ext cx="6460808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算法分析：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依次比较相邻两数的大小，将较大的送入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每次比较后，较大数存放在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中，相当于较大的数往下传。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比较一共要做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次。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比较结束后，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中存放的就是最大数。</a:t>
            </a:r>
          </a:p>
        </p:txBody>
      </p:sp>
      <p:sp>
        <p:nvSpPr>
          <p:cNvPr id="64" name="MH_Other_2"/>
          <p:cNvSpPr/>
          <p:nvPr>
            <p:custDataLst>
              <p:tags r:id="rId3"/>
            </p:custDataLst>
          </p:nvPr>
        </p:nvSpPr>
        <p:spPr bwMode="auto">
          <a:xfrm>
            <a:off x="5687874" y="4190645"/>
            <a:ext cx="2697322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5" name="矩形 13313"/>
          <p:cNvSpPr>
            <a:spLocks noChangeArrowheads="1"/>
          </p:cNvSpPr>
          <p:nvPr/>
        </p:nvSpPr>
        <p:spPr bwMode="auto">
          <a:xfrm>
            <a:off x="252805" y="1170129"/>
            <a:ext cx="8487783" cy="83099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 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数据段的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ARY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数组中存放有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个无符号数，试找出其中最大者送入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aphicFrame>
        <p:nvGraphicFramePr>
          <p:cNvPr id="10" name="对象 31746"/>
          <p:cNvGraphicFramePr/>
          <p:nvPr/>
        </p:nvGraphicFramePr>
        <p:xfrm>
          <a:off x="2447085" y="829413"/>
          <a:ext cx="3641743" cy="593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r:id="rId5" imgW="2441575" imgH="4819015" progId="Word.Picture.8">
                  <p:embed/>
                </p:oleObj>
              </mc:Choice>
              <mc:Fallback>
                <p:oleObj r:id="rId5" imgW="2441575" imgH="4819015" progId="Word.Picture.8">
                  <p:embed/>
                  <p:pic>
                    <p:nvPicPr>
                      <p:cNvPr id="0" name="对象 3174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085" y="829413"/>
                        <a:ext cx="3641743" cy="5939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694330" y="1039702"/>
            <a:ext cx="5561703" cy="569386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DATA  SEGMENT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chemeClr val="tx1"/>
                </a:solidFill>
              </a:rPr>
              <a:t>ARY     DB     17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5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40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0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67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12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34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78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32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10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MAX    DB     </a:t>
            </a:r>
            <a:r>
              <a:rPr lang="zh-CN" altLang="en-US" sz="1400" dirty="0">
                <a:solidFill>
                  <a:schemeClr val="tx1"/>
                </a:solidFill>
              </a:rPr>
              <a:t>？</a:t>
            </a:r>
          </a:p>
          <a:p>
            <a:r>
              <a:rPr lang="en-US" altLang="zh-CN" sz="1400" dirty="0"/>
              <a:t>DATA   END</a:t>
            </a:r>
          </a:p>
          <a:p>
            <a:r>
              <a:rPr lang="en-US" altLang="zh-CN" sz="1400" dirty="0"/>
              <a:t>STACK1  SEGMENT  PARA  STACK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  DW   20H    DUP(0)</a:t>
            </a:r>
          </a:p>
          <a:p>
            <a:r>
              <a:rPr lang="en-US" altLang="zh-CN" sz="1400" dirty="0"/>
              <a:t>STACK1  ENDS</a:t>
            </a:r>
          </a:p>
          <a:p>
            <a:r>
              <a:rPr lang="en-US" altLang="zh-CN" sz="1400" dirty="0"/>
              <a:t>CODE    SEGMENT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    ASSUME  CS:CODE,DS:DATA,SS:STACK1</a:t>
            </a:r>
          </a:p>
          <a:p>
            <a:r>
              <a:rPr lang="en-US" altLang="zh-CN" sz="1400" dirty="0"/>
              <a:t>BEGIN:  </a:t>
            </a:r>
          </a:p>
          <a:p>
            <a:r>
              <a:rPr lang="en-US" altLang="zh-CN" sz="1400" dirty="0"/>
              <a:t>               </a:t>
            </a:r>
            <a:r>
              <a:rPr lang="en-US" altLang="zh-CN" sz="1400" dirty="0">
                <a:solidFill>
                  <a:schemeClr val="tx1"/>
                </a:solidFill>
              </a:rPr>
              <a:t>MOV   AX,DATA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          MOV   DS,AX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         MOV     SI, OFFSET ARY ; SI</a:t>
            </a:r>
            <a:r>
              <a:rPr lang="zh-CN" altLang="en-US" sz="1400" dirty="0">
                <a:solidFill>
                  <a:schemeClr val="tx1"/>
                </a:solidFill>
              </a:rPr>
              <a:t>指向</a:t>
            </a:r>
            <a:r>
              <a:rPr lang="en-US" altLang="zh-CN" sz="1400" dirty="0">
                <a:solidFill>
                  <a:schemeClr val="tx1"/>
                </a:solidFill>
              </a:rPr>
              <a:t>ARY</a:t>
            </a:r>
            <a:r>
              <a:rPr lang="zh-CN" altLang="en-US" sz="1400" dirty="0">
                <a:solidFill>
                  <a:schemeClr val="tx1"/>
                </a:solidFill>
              </a:rPr>
              <a:t>的第一个元素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   </a:t>
            </a:r>
            <a:r>
              <a:rPr lang="en-US" altLang="zh-CN" sz="1400" dirty="0">
                <a:solidFill>
                  <a:schemeClr val="tx1"/>
                </a:solidFill>
              </a:rPr>
              <a:t>MOV     CX, 9           ;CX</a:t>
            </a:r>
            <a:r>
              <a:rPr lang="zh-CN" altLang="en-US" sz="1400" dirty="0">
                <a:solidFill>
                  <a:schemeClr val="tx1"/>
                </a:solidFill>
              </a:rPr>
              <a:t>作次数计数器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    </a:t>
            </a:r>
            <a:r>
              <a:rPr lang="en-US" altLang="zh-CN" sz="1400" dirty="0">
                <a:solidFill>
                  <a:schemeClr val="tx1"/>
                </a:solidFill>
              </a:rPr>
              <a:t>MOV    AL, [SI]       ;</a:t>
            </a:r>
            <a:r>
              <a:rPr lang="zh-CN" altLang="en-US" sz="1400" dirty="0">
                <a:solidFill>
                  <a:schemeClr val="tx1"/>
                </a:solidFill>
              </a:rPr>
              <a:t>取第一个元素到</a:t>
            </a:r>
            <a:r>
              <a:rPr lang="en-US" altLang="zh-CN" sz="1400" dirty="0">
                <a:solidFill>
                  <a:schemeClr val="tx1"/>
                </a:solidFill>
              </a:rPr>
              <a:t>AL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LOP</a:t>
            </a:r>
            <a:r>
              <a:rPr lang="zh-CN" altLang="en-US" sz="1400" dirty="0">
                <a:solidFill>
                  <a:srgbClr val="FF0000"/>
                </a:solidFill>
              </a:rPr>
              <a:t>：    </a:t>
            </a:r>
            <a:r>
              <a:rPr lang="en-US" altLang="zh-CN" sz="1400" dirty="0">
                <a:solidFill>
                  <a:srgbClr val="FF0000"/>
                </a:solidFill>
              </a:rPr>
              <a:t>INC      SI                 ;SI</a:t>
            </a:r>
            <a:r>
              <a:rPr lang="zh-CN" altLang="en-US" sz="1400" dirty="0">
                <a:solidFill>
                  <a:srgbClr val="FF0000"/>
                </a:solidFill>
              </a:rPr>
              <a:t>指向后一个元素      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   </a:t>
            </a:r>
            <a:r>
              <a:rPr lang="en-US" altLang="zh-CN" sz="1400" dirty="0">
                <a:solidFill>
                  <a:srgbClr val="FF0000"/>
                </a:solidFill>
              </a:rPr>
              <a:t>CMP      AL, [SI]       ;</a:t>
            </a:r>
            <a:r>
              <a:rPr lang="zh-CN" altLang="en-US" sz="1400" dirty="0">
                <a:solidFill>
                  <a:srgbClr val="FF0000"/>
                </a:solidFill>
              </a:rPr>
              <a:t>比较两个数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   </a:t>
            </a:r>
            <a:r>
              <a:rPr lang="en-US" altLang="zh-CN" sz="1400" dirty="0">
                <a:solidFill>
                  <a:srgbClr val="FF0000"/>
                </a:solidFill>
              </a:rPr>
              <a:t>JAE       BIGER         ;</a:t>
            </a:r>
            <a:r>
              <a:rPr lang="zh-CN" altLang="en-US" sz="1400" dirty="0">
                <a:solidFill>
                  <a:srgbClr val="FF0000"/>
                </a:solidFill>
              </a:rPr>
              <a:t>前元素</a:t>
            </a:r>
            <a:r>
              <a:rPr lang="en-US" altLang="zh-CN" sz="1400" dirty="0">
                <a:solidFill>
                  <a:srgbClr val="FF0000"/>
                </a:solidFill>
              </a:rPr>
              <a:t>≥</a:t>
            </a:r>
            <a:r>
              <a:rPr lang="zh-CN" altLang="en-US" sz="1400" dirty="0">
                <a:solidFill>
                  <a:srgbClr val="FF0000"/>
                </a:solidFill>
              </a:rPr>
              <a:t>后元素转移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    </a:t>
            </a:r>
            <a:r>
              <a:rPr lang="en-US" altLang="zh-CN" sz="1400" dirty="0">
                <a:solidFill>
                  <a:srgbClr val="FF0000"/>
                </a:solidFill>
              </a:rPr>
              <a:t>MOV    AL, [SI]       ;</a:t>
            </a:r>
            <a:r>
              <a:rPr lang="zh-CN" altLang="en-US" sz="1400" dirty="0">
                <a:solidFill>
                  <a:srgbClr val="FF0000"/>
                </a:solidFill>
              </a:rPr>
              <a:t>取较大数到</a:t>
            </a:r>
            <a:r>
              <a:rPr lang="en-US" altLang="zh-CN" sz="1400" dirty="0">
                <a:solidFill>
                  <a:srgbClr val="FF0000"/>
                </a:solidFill>
              </a:rPr>
              <a:t>AL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BIGER</a:t>
            </a:r>
            <a:r>
              <a:rPr lang="zh-CN" altLang="en-US" sz="1400" dirty="0">
                <a:solidFill>
                  <a:srgbClr val="FF0000"/>
                </a:solidFill>
              </a:rPr>
              <a:t>：</a:t>
            </a:r>
            <a:r>
              <a:rPr lang="en-US" altLang="zh-CN" sz="1400" dirty="0">
                <a:solidFill>
                  <a:srgbClr val="FF0000"/>
                </a:solidFill>
              </a:rPr>
              <a:t>DEC    CX                ;</a:t>
            </a:r>
            <a:r>
              <a:rPr lang="zh-CN" altLang="en-US" sz="1400" dirty="0">
                <a:solidFill>
                  <a:srgbClr val="FF0000"/>
                </a:solidFill>
              </a:rPr>
              <a:t>减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计数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    </a:t>
            </a:r>
            <a:r>
              <a:rPr lang="en-US" altLang="zh-CN" sz="1400" dirty="0">
                <a:solidFill>
                  <a:srgbClr val="FF0000"/>
                </a:solidFill>
              </a:rPr>
              <a:t>JNZ      LOP             ;</a:t>
            </a:r>
            <a:r>
              <a:rPr lang="zh-CN" altLang="en-US" sz="1400" dirty="0">
                <a:solidFill>
                  <a:srgbClr val="FF0000"/>
                </a:solidFill>
              </a:rPr>
              <a:t>未比较完转回去，否则顺序执行</a:t>
            </a:r>
          </a:p>
          <a:p>
            <a:r>
              <a:rPr lang="zh-CN" altLang="en-US" sz="1400" dirty="0"/>
              <a:t>                </a:t>
            </a:r>
            <a:r>
              <a:rPr lang="en-US" altLang="zh-CN" sz="1400" dirty="0">
                <a:solidFill>
                  <a:schemeClr val="tx1"/>
                </a:solidFill>
              </a:rPr>
              <a:t>MOV    MAX, AL    ;</a:t>
            </a:r>
            <a:r>
              <a:rPr lang="zh-CN" altLang="en-US" sz="1400" dirty="0">
                <a:solidFill>
                  <a:schemeClr val="tx1"/>
                </a:solidFill>
              </a:rPr>
              <a:t>存最大数</a:t>
            </a:r>
          </a:p>
          <a:p>
            <a:r>
              <a:rPr lang="zh-CN" altLang="en-US" sz="1400" dirty="0"/>
              <a:t>                </a:t>
            </a:r>
            <a:r>
              <a:rPr lang="en-US" altLang="zh-CN" sz="1400" dirty="0"/>
              <a:t>MOV   AH,4CH </a:t>
            </a:r>
          </a:p>
          <a:p>
            <a:r>
              <a:rPr lang="en-US" altLang="zh-CN" sz="1400" dirty="0"/>
              <a:t>                INT     21H</a:t>
            </a:r>
          </a:p>
          <a:p>
            <a:r>
              <a:rPr lang="en-US" altLang="zh-CN" sz="1400" dirty="0"/>
              <a:t>CODE  ENDS</a:t>
            </a:r>
          </a:p>
          <a:p>
            <a:r>
              <a:rPr lang="en-US" altLang="zh-CN" sz="1400" dirty="0"/>
              <a:t>            END   BEGIN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10" name="文本框 33793"/>
          <p:cNvSpPr txBox="1">
            <a:spLocks noChangeArrowheads="1"/>
          </p:cNvSpPr>
          <p:nvPr/>
        </p:nvSpPr>
        <p:spPr bwMode="auto">
          <a:xfrm>
            <a:off x="89722" y="897695"/>
            <a:ext cx="8950363" cy="4616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algn="ctr" defTabSz="914400" fontAlgn="base">
              <a:spcBef>
                <a:spcPct val="0"/>
              </a:spcBef>
              <a:spcAft>
                <a:spcPct val="0"/>
              </a:spcAft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 编写一程序，实现将存储器中的源数据块传送到目的数据块。</a:t>
            </a: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3585028" y="2117725"/>
            <a:ext cx="3040063" cy="4740275"/>
            <a:chOff x="0" y="0"/>
            <a:chExt cx="1915" cy="2986"/>
          </a:xfrm>
        </p:grpSpPr>
        <p:sp>
          <p:nvSpPr>
            <p:cNvPr id="12" name="直接连接符 33795"/>
            <p:cNvSpPr>
              <a:spLocks noChangeShapeType="1"/>
            </p:cNvSpPr>
            <p:nvPr/>
          </p:nvSpPr>
          <p:spPr bwMode="auto">
            <a:xfrm>
              <a:off x="489" y="48"/>
              <a:ext cx="0" cy="216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直接连接符 33796"/>
            <p:cNvSpPr>
              <a:spLocks noChangeShapeType="1"/>
            </p:cNvSpPr>
            <p:nvPr/>
          </p:nvSpPr>
          <p:spPr bwMode="auto">
            <a:xfrm>
              <a:off x="489" y="48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直接连接符 33797"/>
            <p:cNvSpPr>
              <a:spLocks noChangeShapeType="1"/>
            </p:cNvSpPr>
            <p:nvPr/>
          </p:nvSpPr>
          <p:spPr bwMode="auto">
            <a:xfrm>
              <a:off x="1124" y="48"/>
              <a:ext cx="0" cy="216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直接连接符 33798"/>
            <p:cNvSpPr>
              <a:spLocks noChangeShapeType="1"/>
            </p:cNvSpPr>
            <p:nvPr/>
          </p:nvSpPr>
          <p:spPr bwMode="auto">
            <a:xfrm flipH="1">
              <a:off x="489" y="2208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直接连接符 33799"/>
            <p:cNvSpPr>
              <a:spLocks noChangeShapeType="1"/>
            </p:cNvSpPr>
            <p:nvPr/>
          </p:nvSpPr>
          <p:spPr bwMode="auto">
            <a:xfrm>
              <a:off x="489" y="384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直接连接符 33800"/>
            <p:cNvSpPr>
              <a:spLocks noChangeShapeType="1"/>
            </p:cNvSpPr>
            <p:nvPr/>
          </p:nvSpPr>
          <p:spPr bwMode="auto">
            <a:xfrm>
              <a:off x="489" y="816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直接连接符 33801"/>
            <p:cNvSpPr>
              <a:spLocks noChangeShapeType="1"/>
            </p:cNvSpPr>
            <p:nvPr/>
          </p:nvSpPr>
          <p:spPr bwMode="auto">
            <a:xfrm>
              <a:off x="489" y="960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接连接符 33802"/>
            <p:cNvSpPr>
              <a:spLocks noChangeShapeType="1"/>
            </p:cNvSpPr>
            <p:nvPr/>
          </p:nvSpPr>
          <p:spPr bwMode="auto">
            <a:xfrm>
              <a:off x="489" y="1536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左大括号 33803"/>
            <p:cNvSpPr/>
            <p:nvPr/>
          </p:nvSpPr>
          <p:spPr bwMode="auto">
            <a:xfrm rot="10800000">
              <a:off x="1162" y="384"/>
              <a:ext cx="49" cy="576"/>
            </a:xfrm>
            <a:prstGeom prst="leftBrace">
              <a:avLst>
                <a:gd name="adj1" fmla="val 97850"/>
                <a:gd name="adj2" fmla="val 50000"/>
              </a:avLst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右大括号 33804"/>
            <p:cNvSpPr/>
            <p:nvPr/>
          </p:nvSpPr>
          <p:spPr bwMode="auto">
            <a:xfrm>
              <a:off x="1194" y="825"/>
              <a:ext cx="49" cy="720"/>
            </a:xfrm>
            <a:prstGeom prst="rightBrace">
              <a:avLst>
                <a:gd name="adj1" fmla="val 122313"/>
                <a:gd name="adj2" fmla="val 50000"/>
              </a:avLst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33805"/>
            <p:cNvSpPr>
              <a:spLocks noChangeArrowheads="1"/>
            </p:cNvSpPr>
            <p:nvPr/>
          </p:nvSpPr>
          <p:spPr bwMode="auto">
            <a:xfrm>
              <a:off x="0" y="2241"/>
              <a:ext cx="1727" cy="2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源块首址 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&lt; 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目的块首址</a:t>
              </a:r>
            </a:p>
          </p:txBody>
        </p:sp>
        <p:sp>
          <p:nvSpPr>
            <p:cNvPr id="23" name="矩形 33806"/>
            <p:cNvSpPr>
              <a:spLocks noChangeArrowheads="1"/>
            </p:cNvSpPr>
            <p:nvPr/>
          </p:nvSpPr>
          <p:spPr bwMode="auto">
            <a:xfrm>
              <a:off x="1319" y="1040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目的块</a:t>
              </a:r>
            </a:p>
          </p:txBody>
        </p:sp>
        <p:sp>
          <p:nvSpPr>
            <p:cNvPr id="24" name="矩形 33807"/>
            <p:cNvSpPr>
              <a:spLocks noChangeArrowheads="1"/>
            </p:cNvSpPr>
            <p:nvPr/>
          </p:nvSpPr>
          <p:spPr bwMode="auto">
            <a:xfrm>
              <a:off x="1265" y="51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源块</a:t>
              </a:r>
            </a:p>
          </p:txBody>
        </p:sp>
        <p:sp>
          <p:nvSpPr>
            <p:cNvPr id="25" name="文本框 33808"/>
            <p:cNvSpPr txBox="1">
              <a:spLocks noChangeArrowheads="1"/>
            </p:cNvSpPr>
            <p:nvPr/>
          </p:nvSpPr>
          <p:spPr bwMode="auto">
            <a:xfrm>
              <a:off x="245" y="0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6" name="直接连接符 33809"/>
            <p:cNvSpPr>
              <a:spLocks noChangeShapeType="1"/>
            </p:cNvSpPr>
            <p:nvPr/>
          </p:nvSpPr>
          <p:spPr bwMode="auto">
            <a:xfrm>
              <a:off x="782" y="96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直接连接符 33810"/>
            <p:cNvSpPr>
              <a:spLocks noChangeShapeType="1"/>
            </p:cNvSpPr>
            <p:nvPr/>
          </p:nvSpPr>
          <p:spPr bwMode="auto">
            <a:xfrm>
              <a:off x="782" y="528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接连接符 33811"/>
            <p:cNvSpPr>
              <a:spLocks noChangeShapeType="1"/>
            </p:cNvSpPr>
            <p:nvPr/>
          </p:nvSpPr>
          <p:spPr bwMode="auto">
            <a:xfrm>
              <a:off x="831" y="1104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直接连接符 33812"/>
            <p:cNvSpPr>
              <a:spLocks noChangeShapeType="1"/>
            </p:cNvSpPr>
            <p:nvPr/>
          </p:nvSpPr>
          <p:spPr bwMode="auto">
            <a:xfrm>
              <a:off x="831" y="1776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33813"/>
            <p:cNvSpPr>
              <a:spLocks noChangeArrowheads="1"/>
            </p:cNvSpPr>
            <p:nvPr/>
          </p:nvSpPr>
          <p:spPr bwMode="auto">
            <a:xfrm>
              <a:off x="147" y="2544"/>
              <a:ext cx="1318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必须从数据块末址开始传送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3814"/>
            <p:cNvSpPr>
              <a:spLocks noChangeArrowheads="1"/>
            </p:cNvSpPr>
            <p:nvPr/>
          </p:nvSpPr>
          <p:spPr bwMode="auto">
            <a:xfrm>
              <a:off x="489" y="816"/>
              <a:ext cx="635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6421891" y="2117725"/>
            <a:ext cx="2808287" cy="4664075"/>
            <a:chOff x="0" y="0"/>
            <a:chExt cx="1769" cy="2938"/>
          </a:xfrm>
        </p:grpSpPr>
        <p:sp>
          <p:nvSpPr>
            <p:cNvPr id="33" name="直接连接符 33816"/>
            <p:cNvSpPr>
              <a:spLocks noChangeShapeType="1"/>
            </p:cNvSpPr>
            <p:nvPr/>
          </p:nvSpPr>
          <p:spPr bwMode="auto">
            <a:xfrm>
              <a:off x="399" y="96"/>
              <a:ext cx="0" cy="216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直接连接符 33817"/>
            <p:cNvSpPr>
              <a:spLocks noChangeShapeType="1"/>
            </p:cNvSpPr>
            <p:nvPr/>
          </p:nvSpPr>
          <p:spPr bwMode="auto">
            <a:xfrm>
              <a:off x="399" y="96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直接连接符 33818"/>
            <p:cNvSpPr>
              <a:spLocks noChangeShapeType="1"/>
            </p:cNvSpPr>
            <p:nvPr/>
          </p:nvSpPr>
          <p:spPr bwMode="auto">
            <a:xfrm>
              <a:off x="1097" y="96"/>
              <a:ext cx="0" cy="216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直接连接符 33819"/>
            <p:cNvSpPr>
              <a:spLocks noChangeShapeType="1"/>
            </p:cNvSpPr>
            <p:nvPr/>
          </p:nvSpPr>
          <p:spPr bwMode="auto">
            <a:xfrm flipH="1">
              <a:off x="399" y="2256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直接连接符 33820"/>
            <p:cNvSpPr>
              <a:spLocks noChangeShapeType="1"/>
            </p:cNvSpPr>
            <p:nvPr/>
          </p:nvSpPr>
          <p:spPr bwMode="auto">
            <a:xfrm>
              <a:off x="399" y="480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直接连接符 33821"/>
            <p:cNvSpPr>
              <a:spLocks noChangeShapeType="1"/>
            </p:cNvSpPr>
            <p:nvPr/>
          </p:nvSpPr>
          <p:spPr bwMode="auto">
            <a:xfrm>
              <a:off x="399" y="864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直接连接符 33822"/>
            <p:cNvSpPr>
              <a:spLocks noChangeShapeType="1"/>
            </p:cNvSpPr>
            <p:nvPr/>
          </p:nvSpPr>
          <p:spPr bwMode="auto">
            <a:xfrm>
              <a:off x="399" y="1008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直接连接符 33823"/>
            <p:cNvSpPr>
              <a:spLocks noChangeShapeType="1"/>
            </p:cNvSpPr>
            <p:nvPr/>
          </p:nvSpPr>
          <p:spPr bwMode="auto">
            <a:xfrm>
              <a:off x="386" y="1548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左大括号 33824"/>
            <p:cNvSpPr/>
            <p:nvPr/>
          </p:nvSpPr>
          <p:spPr bwMode="auto">
            <a:xfrm rot="10800000">
              <a:off x="1184" y="480"/>
              <a:ext cx="50" cy="528"/>
            </a:xfrm>
            <a:prstGeom prst="leftBrace">
              <a:avLst>
                <a:gd name="adj1" fmla="val 88000"/>
                <a:gd name="adj2" fmla="val 50000"/>
              </a:avLst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右大括号 33825"/>
            <p:cNvSpPr/>
            <p:nvPr/>
          </p:nvSpPr>
          <p:spPr bwMode="auto">
            <a:xfrm>
              <a:off x="1196" y="864"/>
              <a:ext cx="100" cy="672"/>
            </a:xfrm>
            <a:prstGeom prst="rightBrace">
              <a:avLst>
                <a:gd name="adj1" fmla="val 56000"/>
                <a:gd name="adj2" fmla="val 50000"/>
              </a:avLst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矩形 33826"/>
            <p:cNvSpPr>
              <a:spLocks noChangeArrowheads="1"/>
            </p:cNvSpPr>
            <p:nvPr/>
          </p:nvSpPr>
          <p:spPr bwMode="auto">
            <a:xfrm>
              <a:off x="0" y="2241"/>
              <a:ext cx="1727" cy="2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源块首址 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 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目的块首址</a:t>
              </a:r>
            </a:p>
          </p:txBody>
        </p:sp>
        <p:sp>
          <p:nvSpPr>
            <p:cNvPr id="48" name="矩形 33827"/>
            <p:cNvSpPr>
              <a:spLocks noChangeArrowheads="1"/>
            </p:cNvSpPr>
            <p:nvPr/>
          </p:nvSpPr>
          <p:spPr bwMode="auto">
            <a:xfrm>
              <a:off x="1173" y="60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目的块</a:t>
              </a:r>
            </a:p>
          </p:txBody>
        </p:sp>
        <p:sp>
          <p:nvSpPr>
            <p:cNvPr id="49" name="矩形 33828"/>
            <p:cNvSpPr>
              <a:spLocks noChangeArrowheads="1"/>
            </p:cNvSpPr>
            <p:nvPr/>
          </p:nvSpPr>
          <p:spPr bwMode="auto">
            <a:xfrm>
              <a:off x="1261" y="1088"/>
              <a:ext cx="4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源块</a:t>
              </a:r>
            </a:p>
          </p:txBody>
        </p:sp>
        <p:sp>
          <p:nvSpPr>
            <p:cNvPr id="50" name="文本框 33829"/>
            <p:cNvSpPr txBox="1">
              <a:spLocks noChangeArrowheads="1"/>
            </p:cNvSpPr>
            <p:nvPr/>
          </p:nvSpPr>
          <p:spPr bwMode="auto">
            <a:xfrm>
              <a:off x="100" y="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" name="直接连接符 33830"/>
            <p:cNvSpPr>
              <a:spLocks noChangeShapeType="1"/>
            </p:cNvSpPr>
            <p:nvPr/>
          </p:nvSpPr>
          <p:spPr bwMode="auto">
            <a:xfrm>
              <a:off x="748" y="576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直接连接符 33831"/>
            <p:cNvSpPr>
              <a:spLocks noChangeShapeType="1"/>
            </p:cNvSpPr>
            <p:nvPr/>
          </p:nvSpPr>
          <p:spPr bwMode="auto">
            <a:xfrm>
              <a:off x="748" y="1200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直接连接符 33832"/>
            <p:cNvSpPr>
              <a:spLocks noChangeShapeType="1"/>
            </p:cNvSpPr>
            <p:nvPr/>
          </p:nvSpPr>
          <p:spPr bwMode="auto">
            <a:xfrm>
              <a:off x="748" y="1776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直接连接符 33833"/>
            <p:cNvSpPr>
              <a:spLocks noChangeShapeType="1"/>
            </p:cNvSpPr>
            <p:nvPr/>
          </p:nvSpPr>
          <p:spPr bwMode="auto">
            <a:xfrm>
              <a:off x="748" y="192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33834"/>
            <p:cNvSpPr>
              <a:spLocks noChangeArrowheads="1"/>
            </p:cNvSpPr>
            <p:nvPr/>
          </p:nvSpPr>
          <p:spPr bwMode="auto">
            <a:xfrm>
              <a:off x="199" y="2496"/>
              <a:ext cx="1147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必须从数据块首址开始传送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33835"/>
            <p:cNvSpPr>
              <a:spLocks noChangeArrowheads="1"/>
            </p:cNvSpPr>
            <p:nvPr/>
          </p:nvSpPr>
          <p:spPr bwMode="auto">
            <a:xfrm>
              <a:off x="399" y="864"/>
              <a:ext cx="698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177005" y="1518844"/>
            <a:ext cx="8686800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在存储器中两个数据块的存放有下列情况：两个数据块分离和有部分重叠。</a:t>
            </a: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-156710" y="1989138"/>
            <a:ext cx="4559301" cy="4792662"/>
            <a:chOff x="0" y="0"/>
            <a:chExt cx="2873" cy="3019"/>
          </a:xfrm>
        </p:grpSpPr>
        <p:sp>
          <p:nvSpPr>
            <p:cNvPr id="59" name="矩形 33838"/>
            <p:cNvSpPr>
              <a:spLocks noChangeArrowheads="1"/>
            </p:cNvSpPr>
            <p:nvPr/>
          </p:nvSpPr>
          <p:spPr bwMode="auto">
            <a:xfrm>
              <a:off x="780" y="2300"/>
              <a:ext cx="1236" cy="2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两个数据块分离</a:t>
              </a:r>
            </a:p>
          </p:txBody>
        </p:sp>
        <p:grpSp>
          <p:nvGrpSpPr>
            <p:cNvPr id="60" name="组合 33839"/>
            <p:cNvGrpSpPr/>
            <p:nvPr/>
          </p:nvGrpSpPr>
          <p:grpSpPr bwMode="auto">
            <a:xfrm>
              <a:off x="0" y="33"/>
              <a:ext cx="1305" cy="2208"/>
              <a:chOff x="0" y="0"/>
              <a:chExt cx="1305" cy="2208"/>
            </a:xfrm>
          </p:grpSpPr>
          <p:sp>
            <p:nvSpPr>
              <p:cNvPr id="80" name="直接连接符 33840"/>
              <p:cNvSpPr>
                <a:spLocks noChangeShapeType="1"/>
              </p:cNvSpPr>
              <p:nvPr/>
            </p:nvSpPr>
            <p:spPr bwMode="auto">
              <a:xfrm>
                <a:off x="690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直接连接符 33841"/>
              <p:cNvSpPr>
                <a:spLocks noChangeShapeType="1"/>
              </p:cNvSpPr>
              <p:nvPr/>
            </p:nvSpPr>
            <p:spPr bwMode="auto">
              <a:xfrm>
                <a:off x="690" y="9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直接连接符 33842"/>
              <p:cNvSpPr>
                <a:spLocks noChangeShapeType="1"/>
              </p:cNvSpPr>
              <p:nvPr/>
            </p:nvSpPr>
            <p:spPr bwMode="auto">
              <a:xfrm>
                <a:off x="1305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直接连接符 33843"/>
              <p:cNvSpPr>
                <a:spLocks noChangeShapeType="1"/>
              </p:cNvSpPr>
              <p:nvPr/>
            </p:nvSpPr>
            <p:spPr bwMode="auto">
              <a:xfrm flipH="1">
                <a:off x="690" y="2208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直接连接符 33844"/>
              <p:cNvSpPr>
                <a:spLocks noChangeShapeType="1"/>
              </p:cNvSpPr>
              <p:nvPr/>
            </p:nvSpPr>
            <p:spPr bwMode="auto">
              <a:xfrm>
                <a:off x="690" y="384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直接连接符 33845"/>
              <p:cNvSpPr>
                <a:spLocks noChangeShapeType="1"/>
              </p:cNvSpPr>
              <p:nvPr/>
            </p:nvSpPr>
            <p:spPr bwMode="auto">
              <a:xfrm>
                <a:off x="690" y="672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直接连接符 33846"/>
              <p:cNvSpPr>
                <a:spLocks noChangeShapeType="1"/>
              </p:cNvSpPr>
              <p:nvPr/>
            </p:nvSpPr>
            <p:spPr bwMode="auto">
              <a:xfrm>
                <a:off x="690" y="105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直接连接符 33847"/>
              <p:cNvSpPr>
                <a:spLocks noChangeShapeType="1"/>
              </p:cNvSpPr>
              <p:nvPr/>
            </p:nvSpPr>
            <p:spPr bwMode="auto">
              <a:xfrm>
                <a:off x="690" y="1440"/>
                <a:ext cx="615" cy="1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左大括号 33848"/>
              <p:cNvSpPr/>
              <p:nvPr/>
            </p:nvSpPr>
            <p:spPr bwMode="auto">
              <a:xfrm>
                <a:off x="536" y="384"/>
                <a:ext cx="52" cy="288"/>
              </a:xfrm>
              <a:prstGeom prst="leftBrace">
                <a:avLst>
                  <a:gd name="adj1" fmla="val 46103"/>
                  <a:gd name="adj2" fmla="val 50000"/>
                </a:avLst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左大括号 33849"/>
              <p:cNvSpPr/>
              <p:nvPr/>
            </p:nvSpPr>
            <p:spPr bwMode="auto">
              <a:xfrm>
                <a:off x="536" y="1056"/>
                <a:ext cx="52" cy="384"/>
              </a:xfrm>
              <a:prstGeom prst="leftBrace">
                <a:avLst>
                  <a:gd name="adj1" fmla="val 61470"/>
                  <a:gd name="adj2" fmla="val 50000"/>
                </a:avLst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矩形 33850"/>
              <p:cNvSpPr>
                <a:spLocks noChangeArrowheads="1"/>
              </p:cNvSpPr>
              <p:nvPr/>
            </p:nvSpPr>
            <p:spPr bwMode="auto">
              <a:xfrm>
                <a:off x="0" y="1109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目的块</a:t>
                </a:r>
              </a:p>
            </p:txBody>
          </p:sp>
          <p:sp>
            <p:nvSpPr>
              <p:cNvPr id="91" name="矩形 33851"/>
              <p:cNvSpPr>
                <a:spLocks noChangeArrowheads="1"/>
              </p:cNvSpPr>
              <p:nvPr/>
            </p:nvSpPr>
            <p:spPr bwMode="auto">
              <a:xfrm>
                <a:off x="75" y="41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源块</a:t>
                </a:r>
              </a:p>
            </p:txBody>
          </p:sp>
          <p:sp>
            <p:nvSpPr>
              <p:cNvPr id="92" name="文本框 33852"/>
              <p:cNvSpPr txBox="1">
                <a:spLocks noChangeArrowheads="1"/>
              </p:cNvSpPr>
              <p:nvPr/>
            </p:nvSpPr>
            <p:spPr bwMode="auto">
              <a:xfrm>
                <a:off x="434" y="0"/>
                <a:ext cx="2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93" name="直接连接符 33853"/>
              <p:cNvSpPr>
                <a:spLocks noChangeShapeType="1"/>
              </p:cNvSpPr>
              <p:nvPr/>
            </p:nvSpPr>
            <p:spPr bwMode="auto">
              <a:xfrm>
                <a:off x="947" y="43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直接连接符 33854"/>
              <p:cNvSpPr>
                <a:spLocks noChangeShapeType="1"/>
              </p:cNvSpPr>
              <p:nvPr/>
            </p:nvSpPr>
            <p:spPr bwMode="auto">
              <a:xfrm>
                <a:off x="998" y="115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直接连接符 33855"/>
              <p:cNvSpPr>
                <a:spLocks noChangeShapeType="1"/>
              </p:cNvSpPr>
              <p:nvPr/>
            </p:nvSpPr>
            <p:spPr bwMode="auto">
              <a:xfrm>
                <a:off x="947" y="76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直接连接符 33856"/>
              <p:cNvSpPr>
                <a:spLocks noChangeShapeType="1"/>
              </p:cNvSpPr>
              <p:nvPr/>
            </p:nvSpPr>
            <p:spPr bwMode="auto">
              <a:xfrm>
                <a:off x="998" y="16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文本框 33857"/>
            <p:cNvSpPr txBox="1">
              <a:spLocks noChangeArrowheads="1"/>
            </p:cNvSpPr>
            <p:nvPr/>
          </p:nvSpPr>
          <p:spPr bwMode="auto">
            <a:xfrm>
              <a:off x="734" y="2577"/>
              <a:ext cx="1282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可以从首址或末址开始传送</a:t>
              </a:r>
            </a:p>
          </p:txBody>
        </p:sp>
        <p:grpSp>
          <p:nvGrpSpPr>
            <p:cNvPr id="62" name="组合 33858"/>
            <p:cNvGrpSpPr/>
            <p:nvPr/>
          </p:nvGrpSpPr>
          <p:grpSpPr bwMode="auto">
            <a:xfrm>
              <a:off x="1376" y="0"/>
              <a:ext cx="1497" cy="2208"/>
              <a:chOff x="0" y="0"/>
              <a:chExt cx="1497" cy="2208"/>
            </a:xfrm>
          </p:grpSpPr>
          <p:sp>
            <p:nvSpPr>
              <p:cNvPr id="63" name="直接连接符 33859"/>
              <p:cNvSpPr>
                <a:spLocks noChangeShapeType="1"/>
              </p:cNvSpPr>
              <p:nvPr/>
            </p:nvSpPr>
            <p:spPr bwMode="auto">
              <a:xfrm>
                <a:off x="256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直接连接符 33860"/>
              <p:cNvSpPr>
                <a:spLocks noChangeShapeType="1"/>
              </p:cNvSpPr>
              <p:nvPr/>
            </p:nvSpPr>
            <p:spPr bwMode="auto">
              <a:xfrm>
                <a:off x="256" y="9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直接连接符 33861"/>
              <p:cNvSpPr>
                <a:spLocks noChangeShapeType="1"/>
              </p:cNvSpPr>
              <p:nvPr/>
            </p:nvSpPr>
            <p:spPr bwMode="auto">
              <a:xfrm>
                <a:off x="871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直接连接符 33862"/>
              <p:cNvSpPr>
                <a:spLocks noChangeShapeType="1"/>
              </p:cNvSpPr>
              <p:nvPr/>
            </p:nvSpPr>
            <p:spPr bwMode="auto">
              <a:xfrm flipH="1">
                <a:off x="256" y="2208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直接连接符 33863"/>
              <p:cNvSpPr>
                <a:spLocks noChangeShapeType="1"/>
              </p:cNvSpPr>
              <p:nvPr/>
            </p:nvSpPr>
            <p:spPr bwMode="auto">
              <a:xfrm>
                <a:off x="256" y="384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直接连接符 33864"/>
              <p:cNvSpPr>
                <a:spLocks noChangeShapeType="1"/>
              </p:cNvSpPr>
              <p:nvPr/>
            </p:nvSpPr>
            <p:spPr bwMode="auto">
              <a:xfrm>
                <a:off x="256" y="672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直接连接符 33865"/>
              <p:cNvSpPr>
                <a:spLocks noChangeShapeType="1"/>
              </p:cNvSpPr>
              <p:nvPr/>
            </p:nvSpPr>
            <p:spPr bwMode="auto">
              <a:xfrm>
                <a:off x="256" y="105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直接连接符 33866"/>
              <p:cNvSpPr>
                <a:spLocks noChangeShapeType="1"/>
              </p:cNvSpPr>
              <p:nvPr/>
            </p:nvSpPr>
            <p:spPr bwMode="auto">
              <a:xfrm>
                <a:off x="256" y="1440"/>
                <a:ext cx="615" cy="1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左大括号 33867"/>
              <p:cNvSpPr/>
              <p:nvPr/>
            </p:nvSpPr>
            <p:spPr bwMode="auto">
              <a:xfrm rot="10800000">
                <a:off x="910" y="384"/>
                <a:ext cx="52" cy="288"/>
              </a:xfrm>
              <a:prstGeom prst="leftBrace">
                <a:avLst>
                  <a:gd name="adj1" fmla="val 46103"/>
                  <a:gd name="adj2" fmla="val 50000"/>
                </a:avLst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左大括号 33868"/>
              <p:cNvSpPr/>
              <p:nvPr/>
            </p:nvSpPr>
            <p:spPr bwMode="auto">
              <a:xfrm rot="10800000">
                <a:off x="910" y="1056"/>
                <a:ext cx="52" cy="384"/>
              </a:xfrm>
              <a:prstGeom prst="leftBrace">
                <a:avLst>
                  <a:gd name="adj1" fmla="val 61470"/>
                  <a:gd name="adj2" fmla="val 50000"/>
                </a:avLst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矩形 33869"/>
              <p:cNvSpPr>
                <a:spLocks noChangeArrowheads="1"/>
              </p:cNvSpPr>
              <p:nvPr/>
            </p:nvSpPr>
            <p:spPr bwMode="auto">
              <a:xfrm>
                <a:off x="901" y="40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目的块</a:t>
                </a:r>
              </a:p>
            </p:txBody>
          </p:sp>
          <p:sp>
            <p:nvSpPr>
              <p:cNvPr id="74" name="矩形 33870"/>
              <p:cNvSpPr>
                <a:spLocks noChangeArrowheads="1"/>
              </p:cNvSpPr>
              <p:nvPr/>
            </p:nvSpPr>
            <p:spPr bwMode="auto">
              <a:xfrm>
                <a:off x="926" y="11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源块</a:t>
                </a:r>
              </a:p>
            </p:txBody>
          </p:sp>
          <p:sp>
            <p:nvSpPr>
              <p:cNvPr id="75" name="文本框 3387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6" name="直接连接符 33872"/>
              <p:cNvSpPr>
                <a:spLocks noChangeShapeType="1"/>
              </p:cNvSpPr>
              <p:nvPr/>
            </p:nvSpPr>
            <p:spPr bwMode="auto">
              <a:xfrm>
                <a:off x="513" y="43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直接连接符 33873"/>
              <p:cNvSpPr>
                <a:spLocks noChangeShapeType="1"/>
              </p:cNvSpPr>
              <p:nvPr/>
            </p:nvSpPr>
            <p:spPr bwMode="auto">
              <a:xfrm>
                <a:off x="564" y="115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直接连接符 33874"/>
              <p:cNvSpPr>
                <a:spLocks noChangeShapeType="1"/>
              </p:cNvSpPr>
              <p:nvPr/>
            </p:nvSpPr>
            <p:spPr bwMode="auto">
              <a:xfrm>
                <a:off x="513" y="76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直接连接符 33875"/>
              <p:cNvSpPr>
                <a:spLocks noChangeShapeType="1"/>
              </p:cNvSpPr>
              <p:nvPr/>
            </p:nvSpPr>
            <p:spPr bwMode="auto">
              <a:xfrm>
                <a:off x="564" y="16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7" name="灯片编号占位符 1"/>
          <p:cNvSpPr txBox="1">
            <a:spLocks noChangeArrowheads="1"/>
          </p:cNvSpPr>
          <p:nvPr/>
        </p:nvSpPr>
        <p:spPr bwMode="auto">
          <a:xfrm>
            <a:off x="6531428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914400">
              <a:spcBef>
                <a:spcPct val="0"/>
              </a:spcBef>
              <a:buFontTx/>
              <a:buNone/>
            </a:pPr>
            <a:fld id="{58A2C602-7103-4998-956E-6564BDC235E8}" type="slidenum">
              <a:rPr lang="zh-CN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fld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矩形 8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三种相对位置情况的传送方法归纳</a:t>
            </a:r>
          </a:p>
        </p:txBody>
      </p:sp>
      <p:sp>
        <p:nvSpPr>
          <p:cNvPr id="19" name="MH_Other_1"/>
          <p:cNvSpPr/>
          <p:nvPr>
            <p:custDataLst>
              <p:tags r:id="rId1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MH_Other_2"/>
          <p:cNvSpPr/>
          <p:nvPr>
            <p:custDataLst>
              <p:tags r:id="rId2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MH_Other_3"/>
          <p:cNvSpPr/>
          <p:nvPr>
            <p:custDataLst>
              <p:tags r:id="rId3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MH_Other_4"/>
          <p:cNvSpPr/>
          <p:nvPr>
            <p:custDataLst>
              <p:tags r:id="rId4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MH_Title_1"/>
          <p:cNvSpPr/>
          <p:nvPr>
            <p:custDataLst>
              <p:tags r:id="rId5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归纳</a:t>
            </a:r>
          </a:p>
        </p:txBody>
      </p:sp>
      <p:sp>
        <p:nvSpPr>
          <p:cNvPr id="24" name="MH_SubTitle_2"/>
          <p:cNvSpPr txBox="1"/>
          <p:nvPr>
            <p:custDataLst>
              <p:tags r:id="rId6"/>
            </p:custDataLst>
          </p:nvPr>
        </p:nvSpPr>
        <p:spPr>
          <a:xfrm>
            <a:off x="4025900" y="3022545"/>
            <a:ext cx="5181846" cy="1587108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对于源块与目的块有重叠且源块首址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目的块首址的情况，必须从数据块末址开始传送。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MH_SubTitle_1"/>
          <p:cNvSpPr txBox="1"/>
          <p:nvPr>
            <p:custDataLst>
              <p:tags r:id="rId7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对于源块和目的块分离的情况，不论是从数据块的首址还是末址开始传送都可以。</a:t>
            </a:r>
          </a:p>
        </p:txBody>
      </p:sp>
      <p:sp>
        <p:nvSpPr>
          <p:cNvPr id="26" name="MH_SubTitle_3"/>
          <p:cNvSpPr txBox="1"/>
          <p:nvPr>
            <p:custDataLst>
              <p:tags r:id="rId8"/>
            </p:custDataLst>
          </p:nvPr>
        </p:nvSpPr>
        <p:spPr>
          <a:xfrm>
            <a:off x="3801033" y="4749501"/>
            <a:ext cx="4831233" cy="1250483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对于源块与目的块有重叠且源块首址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&gt;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目的块首址的情况，必须从数据块首址开始传送。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84196" y="6060282"/>
            <a:ext cx="8001000" cy="8604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sq">
            <a:solidFill>
              <a:schemeClr val="accent4">
                <a:lumMod val="40000"/>
                <a:lumOff val="60000"/>
              </a:schemeClr>
            </a:solidFill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因此，我们设定：当源块首地址</a:t>
            </a:r>
            <a:r>
              <a:rPr lang="en-US" altLang="zh-CN"/>
              <a:t>&lt;</a:t>
            </a:r>
            <a:r>
              <a:rPr lang="zh-CN" altLang="en-US"/>
              <a:t>目的块首地址时，从数据块末地址开始传送。反之，则从首地址开始传送。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756" y="930536"/>
            <a:ext cx="5445599" cy="5927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62500" lnSpcReduction="2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4.10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839812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源程序的两种结构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359946" y="1363954"/>
            <a:ext cx="6553200" cy="4893647"/>
          </a:xfrm>
          <a:prstGeom prst="rect">
            <a:avLst/>
          </a:prstGeom>
          <a:noFill/>
          <a:ln w="28575">
            <a:prstDash val="lgDash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 TITLE  DATA BLOCK MOVE</a:t>
            </a:r>
          </a:p>
          <a:p>
            <a:endParaRPr lang="en-US" altLang="zh-CN" sz="2400" dirty="0"/>
          </a:p>
          <a:p>
            <a:r>
              <a:rPr lang="en-US" altLang="zh-CN" sz="2400" dirty="0"/>
              <a:t>DATA   SEGMENT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ORG  $+20H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STRG      DB    ‘ABCDEFGHIJ’ ; </a:t>
            </a:r>
            <a:r>
              <a:rPr lang="zh-CN" altLang="en-US" sz="2400" dirty="0">
                <a:solidFill>
                  <a:schemeClr val="tx1"/>
                </a:solidFill>
              </a:rPr>
              <a:t>数据块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LENG    EQU   $-STRG        ;</a:t>
            </a:r>
            <a:r>
              <a:rPr lang="zh-CN" altLang="en-US" sz="2400" dirty="0">
                <a:solidFill>
                  <a:schemeClr val="tx1"/>
                </a:solidFill>
              </a:rPr>
              <a:t>数据块字节长度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BLOCK1 DW   STRG           ;</a:t>
            </a:r>
            <a:r>
              <a:rPr lang="zh-CN" altLang="en-US" sz="2400" dirty="0">
                <a:solidFill>
                  <a:schemeClr val="tx1"/>
                </a:solidFill>
              </a:rPr>
              <a:t>源块首址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BLOCK2 DW  STRG-5         ;</a:t>
            </a:r>
            <a:r>
              <a:rPr lang="zh-CN" altLang="en-US" sz="2400" dirty="0">
                <a:solidFill>
                  <a:schemeClr val="tx1"/>
                </a:solidFill>
              </a:rPr>
              <a:t>目的块首址</a:t>
            </a:r>
          </a:p>
          <a:p>
            <a:r>
              <a:rPr lang="en-US" altLang="zh-CN" sz="2400" dirty="0"/>
              <a:t>DATA   ENDS</a:t>
            </a:r>
          </a:p>
          <a:p>
            <a:endParaRPr lang="en-US" altLang="zh-CN" sz="2400" dirty="0"/>
          </a:p>
          <a:p>
            <a:r>
              <a:rPr lang="en-US" altLang="zh-CN" sz="2400" dirty="0"/>
              <a:t>STACK1 SEGMENT STACK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   DW   20H DUP(0)</a:t>
            </a:r>
          </a:p>
          <a:p>
            <a:r>
              <a:rPr lang="en-US" altLang="zh-CN" sz="2400" dirty="0"/>
              <a:t>STACK1 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86286" y="1901470"/>
            <a:ext cx="8610600" cy="4154984"/>
          </a:xfrm>
          <a:prstGeom prst="rect">
            <a:avLst/>
          </a:prstGeom>
          <a:noFill/>
          <a:ln w="28575">
            <a:prstDash val="lgDash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24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COSEG  SEGMENT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       ASSUME CS:COSEG,DS:DATA,SS:STACK1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BEGIN:  MOV AX, DATA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         MOV DS,AX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  MOV CX,LENG       ;</a:t>
            </a:r>
            <a:r>
              <a:rPr lang="zh-CN" altLang="en-US" dirty="0">
                <a:solidFill>
                  <a:srgbClr val="FF0000"/>
                </a:solidFill>
              </a:rPr>
              <a:t>设置计数器初值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</a:rPr>
              <a:t>MOV SI,BLOCK1    ;SI</a:t>
            </a:r>
            <a:r>
              <a:rPr lang="zh-CN" altLang="en-US" dirty="0">
                <a:solidFill>
                  <a:srgbClr val="FF0000"/>
                </a:solidFill>
              </a:rPr>
              <a:t>指向源块首址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</a:rPr>
              <a:t>MOV DI,BLOCK2   ;DI</a:t>
            </a:r>
            <a:r>
              <a:rPr lang="zh-CN" altLang="en-US" dirty="0">
                <a:solidFill>
                  <a:srgbClr val="FF0000"/>
                </a:solidFill>
              </a:rPr>
              <a:t>指向目的块首址 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CMP  SI,DI               ;</a:t>
            </a:r>
            <a:r>
              <a:rPr lang="zh-CN" altLang="en-US" dirty="0"/>
              <a:t>源块首址</a:t>
            </a:r>
            <a:r>
              <a:rPr lang="en-US" altLang="zh-CN" dirty="0"/>
              <a:t>&gt;</a:t>
            </a:r>
            <a:r>
              <a:rPr lang="zh-CN" altLang="en-US" dirty="0"/>
              <a:t>目的块首址吗？ </a:t>
            </a:r>
          </a:p>
          <a:p>
            <a:r>
              <a:rPr lang="zh-CN" altLang="en-US" dirty="0"/>
              <a:t>               </a:t>
            </a:r>
            <a:r>
              <a:rPr lang="en-US" altLang="zh-CN" dirty="0"/>
              <a:t>JA  TOP                 ;</a:t>
            </a:r>
            <a:r>
              <a:rPr lang="zh-CN" altLang="en-US" dirty="0"/>
              <a:t>大于则转到</a:t>
            </a:r>
            <a:r>
              <a:rPr lang="en-US" altLang="zh-CN" dirty="0"/>
              <a:t>TOP</a:t>
            </a:r>
            <a:r>
              <a:rPr lang="zh-CN" altLang="en-US" dirty="0"/>
              <a:t>处，否则顺序执行</a:t>
            </a:r>
          </a:p>
          <a:p>
            <a:r>
              <a:rPr lang="zh-CN" altLang="en-US" dirty="0"/>
              <a:t>               </a:t>
            </a:r>
            <a:r>
              <a:rPr lang="en-US" altLang="zh-CN" dirty="0"/>
              <a:t>ADD SI,LENG-1       ;SI</a:t>
            </a:r>
            <a:r>
              <a:rPr lang="zh-CN" altLang="en-US" dirty="0"/>
              <a:t>指向源块末址</a:t>
            </a:r>
          </a:p>
          <a:p>
            <a:r>
              <a:rPr lang="zh-CN" altLang="en-US" dirty="0"/>
              <a:t>               </a:t>
            </a:r>
            <a:r>
              <a:rPr lang="en-US" altLang="zh-CN" dirty="0"/>
              <a:t>ADD DI,LENG-1       ;DI</a:t>
            </a:r>
            <a:r>
              <a:rPr lang="zh-CN" altLang="en-US" dirty="0"/>
              <a:t>指向目的块末址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9376" y="987243"/>
            <a:ext cx="5703551" cy="5632311"/>
          </a:xfrm>
          <a:prstGeom prst="rect">
            <a:avLst/>
          </a:prstGeom>
          <a:noFill/>
          <a:ln w="28575">
            <a:prstDash val="lgDash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BOTTOM: MOV AL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[SI]        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从末址开始传送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MOV [DI],  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DEC SI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DEC DI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DEC CX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JNE   BOTTOM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JMP   END1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TOP: MOV AL,[SI]              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从首址开始传送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MOV [DI],AL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INC SI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INC DI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DEC CX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JNE TOP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END1: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MOV AH,4CH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INT 21H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COSEG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END BEGIN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用跳转表形成多路分支</a:t>
            </a:r>
          </a:p>
        </p:txBody>
      </p:sp>
      <p:cxnSp>
        <p:nvCxnSpPr>
          <p:cNvPr id="8" name="MH_Other_1"/>
          <p:cNvCxnSpPr/>
          <p:nvPr>
            <p:custDataLst>
              <p:tags r:id="rId1"/>
            </p:custDataLst>
          </p:nvPr>
        </p:nvCxnSpPr>
        <p:spPr>
          <a:xfrm>
            <a:off x="3764317" y="2000680"/>
            <a:ext cx="0" cy="39798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Text_1"/>
          <p:cNvSpPr/>
          <p:nvPr>
            <p:custDataLst>
              <p:tags r:id="rId2"/>
            </p:custDataLst>
          </p:nvPr>
        </p:nvSpPr>
        <p:spPr bwMode="auto">
          <a:xfrm>
            <a:off x="4180766" y="2749980"/>
            <a:ext cx="4608513" cy="5143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跳转表用入口地址构成</a:t>
            </a:r>
          </a:p>
        </p:txBody>
      </p:sp>
      <p:sp>
        <p:nvSpPr>
          <p:cNvPr id="10" name="MH_Other_2"/>
          <p:cNvSpPr/>
          <p:nvPr>
            <p:custDataLst>
              <p:tags r:id="rId3"/>
            </p:custDataLst>
          </p:nvPr>
        </p:nvSpPr>
        <p:spPr bwMode="auto">
          <a:xfrm rot="10800000">
            <a:off x="8597191" y="2807130"/>
            <a:ext cx="127000" cy="127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1" name="MH_Other_3"/>
          <p:cNvCxnSpPr>
            <a:stCxn id="13" idx="0"/>
          </p:cNvCxnSpPr>
          <p:nvPr>
            <p:custDataLst>
              <p:tags r:id="rId4"/>
            </p:custDataLst>
          </p:nvPr>
        </p:nvCxnSpPr>
        <p:spPr bwMode="auto">
          <a:xfrm flipH="1">
            <a:off x="3694468" y="2998424"/>
            <a:ext cx="549798" cy="7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4"/>
          <p:cNvSpPr/>
          <p:nvPr>
            <p:custDataLst>
              <p:tags r:id="rId5"/>
            </p:custDataLst>
          </p:nvPr>
        </p:nvSpPr>
        <p:spPr bwMode="auto">
          <a:xfrm rot="5400000">
            <a:off x="3695261" y="2933336"/>
            <a:ext cx="128587" cy="1301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MH_Other_5"/>
          <p:cNvSpPr/>
          <p:nvPr>
            <p:custDataLst>
              <p:tags r:id="rId6"/>
            </p:custDataLst>
          </p:nvPr>
        </p:nvSpPr>
        <p:spPr bwMode="auto">
          <a:xfrm rot="5400000">
            <a:off x="4114885" y="2933336"/>
            <a:ext cx="128587" cy="1301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MH_Text_2"/>
          <p:cNvSpPr/>
          <p:nvPr>
            <p:custDataLst>
              <p:tags r:id="rId7"/>
            </p:custDataLst>
          </p:nvPr>
        </p:nvSpPr>
        <p:spPr bwMode="auto">
          <a:xfrm>
            <a:off x="4180766" y="4826430"/>
            <a:ext cx="4608513" cy="5127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跳转表用无条件转移指令构成</a:t>
            </a:r>
          </a:p>
        </p:txBody>
      </p:sp>
      <p:sp>
        <p:nvSpPr>
          <p:cNvPr id="16" name="MH_Other_6"/>
          <p:cNvSpPr/>
          <p:nvPr>
            <p:custDataLst>
              <p:tags r:id="rId8"/>
            </p:custDataLst>
          </p:nvPr>
        </p:nvSpPr>
        <p:spPr bwMode="auto">
          <a:xfrm rot="10800000">
            <a:off x="8597191" y="4883580"/>
            <a:ext cx="127000" cy="127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7" name="MH_Other_7"/>
          <p:cNvCxnSpPr>
            <a:stCxn id="19" idx="0"/>
          </p:cNvCxnSpPr>
          <p:nvPr>
            <p:custDataLst>
              <p:tags r:id="rId9"/>
            </p:custDataLst>
          </p:nvPr>
        </p:nvCxnSpPr>
        <p:spPr bwMode="auto">
          <a:xfrm flipH="1">
            <a:off x="3694468" y="5074874"/>
            <a:ext cx="549798" cy="7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_8"/>
          <p:cNvSpPr/>
          <p:nvPr>
            <p:custDataLst>
              <p:tags r:id="rId10"/>
            </p:custDataLst>
          </p:nvPr>
        </p:nvSpPr>
        <p:spPr bwMode="auto">
          <a:xfrm rot="5400000">
            <a:off x="3695261" y="5009786"/>
            <a:ext cx="128587" cy="1301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MH_Other_9"/>
          <p:cNvSpPr/>
          <p:nvPr>
            <p:custDataLst>
              <p:tags r:id="rId11"/>
            </p:custDataLst>
          </p:nvPr>
        </p:nvSpPr>
        <p:spPr bwMode="auto">
          <a:xfrm rot="5400000">
            <a:off x="4114885" y="5009786"/>
            <a:ext cx="128587" cy="1301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" name="矩形 1"/>
          <p:cNvSpPr/>
          <p:nvPr/>
        </p:nvSpPr>
        <p:spPr>
          <a:xfrm>
            <a:off x="151734" y="2734244"/>
            <a:ext cx="3656192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当程序的分支数量较多时，采用跳转表的方法可以使程序长度变短，  跳转表有两种构成方法：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跳转表用入口地址构成</a:t>
            </a:r>
          </a:p>
        </p:txBody>
      </p:sp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>
            <a:off x="2152949" y="2233799"/>
            <a:ext cx="3889375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1916412" y="2521136"/>
            <a:ext cx="5464175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将各分支的</a:t>
            </a:r>
            <a:r>
              <a:rPr lang="zh-CN" altLang="en-US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入口地址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组织成一个表放在数据段中，在程序中通过查表的方法获得各分支的入口地址。</a:t>
            </a:r>
          </a:p>
        </p:txBody>
      </p:sp>
      <p:sp>
        <p:nvSpPr>
          <p:cNvPr id="11" name="MH_Other_2"/>
          <p:cNvSpPr/>
          <p:nvPr>
            <p:custDataLst>
              <p:tags r:id="rId3"/>
            </p:custDataLst>
          </p:nvPr>
        </p:nvSpPr>
        <p:spPr bwMode="auto">
          <a:xfrm>
            <a:off x="5496224" y="4126099"/>
            <a:ext cx="2281238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40961"/>
          <p:cNvSpPr txBox="1">
            <a:spLocks noChangeArrowheads="1"/>
          </p:cNvSpPr>
          <p:nvPr/>
        </p:nvSpPr>
        <p:spPr bwMode="auto">
          <a:xfrm>
            <a:off x="226926" y="969309"/>
            <a:ext cx="8356600" cy="830263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algn="ctr" defTabSz="914400" fontAlgn="base">
              <a:spcBef>
                <a:spcPct val="0"/>
              </a:spcBef>
              <a:spcAft>
                <a:spcPct val="0"/>
              </a:spcAft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 设某程序有10路分支，试根据变量N的值（1~10），控制程序转移到其中的一路分支执行。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0800" y="2220408"/>
            <a:ext cx="5400675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路分支程序段的入口地址分别为：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BRAN1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BRAN2......BRAN10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当变量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时，转移到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BRAN1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时，转移到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BRAN2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，依次类推。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在跳转表中每两个字节存放一个入口地址的偏移量。</a:t>
            </a: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6489970" y="1891012"/>
            <a:ext cx="2430213" cy="4943090"/>
            <a:chOff x="5661025" y="1175004"/>
            <a:chExt cx="2727325" cy="5379196"/>
          </a:xfrm>
        </p:grpSpPr>
        <p:graphicFrame>
          <p:nvGraphicFramePr>
            <p:cNvPr id="9" name="对象 40963"/>
            <p:cNvGraphicFramePr>
              <a:graphicFrameLocks noChangeAspect="1"/>
            </p:cNvGraphicFramePr>
            <p:nvPr/>
          </p:nvGraphicFramePr>
          <p:xfrm>
            <a:off x="5661025" y="1175004"/>
            <a:ext cx="2727325" cy="487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" r:id="rId5" imgW="1346200" imgH="2409190" progId="PBrush">
                    <p:embed/>
                  </p:oleObj>
                </mc:Choice>
                <mc:Fallback>
                  <p:oleObj r:id="rId5" imgW="1346200" imgH="2409190" progId="PBrush">
                    <p:embed/>
                    <p:pic>
                      <p:nvPicPr>
                        <p:cNvPr id="0" name="对象 409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1025" y="1175004"/>
                          <a:ext cx="2727325" cy="4876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40964"/>
            <p:cNvSpPr txBox="1">
              <a:spLocks noChangeArrowheads="1"/>
            </p:cNvSpPr>
            <p:nvPr/>
          </p:nvSpPr>
          <p:spPr bwMode="auto">
            <a:xfrm>
              <a:off x="6267217" y="6051804"/>
              <a:ext cx="1825762" cy="50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跳转表</a:t>
              </a: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97312" y="5147777"/>
            <a:ext cx="532765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程序中，先根据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的值形成查表地址：表首址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×2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146" y="950731"/>
            <a:ext cx="5148748" cy="5907269"/>
          </a:xfrm>
          <a:prstGeom prst="rect">
            <a:avLst/>
          </a:prstGeom>
        </p:spPr>
      </p:pic>
      <p:sp>
        <p:nvSpPr>
          <p:cNvPr id="7" name="文本框 42014"/>
          <p:cNvSpPr txBox="1">
            <a:spLocks noChangeArrowheads="1"/>
          </p:cNvSpPr>
          <p:nvPr/>
        </p:nvSpPr>
        <p:spPr bwMode="auto">
          <a:xfrm>
            <a:off x="6019601" y="3354966"/>
            <a:ext cx="320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多路分支结构流程图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42321" y="1676867"/>
            <a:ext cx="7942281" cy="477053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TITLE    JUMP  TABLE  OF  ADDRESS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   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ATABLE     DW       BRAN1,BRAN2,BRAN3,...,BRAN10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                  DB         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    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    SEGMENT  PARA   STACK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DW       20H DUP (0)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 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   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ASSUME   CS:CODE, DS:DATA, SS:STACK1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START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     AX, 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MOV      DS, 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44033"/>
          <p:cNvSpPr txBox="1">
            <a:spLocks noChangeArrowheads="1"/>
          </p:cNvSpPr>
          <p:nvPr/>
        </p:nvSpPr>
        <p:spPr bwMode="auto">
          <a:xfrm>
            <a:off x="293842" y="2389188"/>
            <a:ext cx="8763000" cy="304641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XOR     AH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MOV    AL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DEC      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SHL      AL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               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(N-1)×2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MOV     BX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OFFSET ATABLE  ;BX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指向表首址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ADD      BX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AX             ;BX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指向查表地址                  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MOV     CX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[BX]           ;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对应的分支入口地址送到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中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JMP      CX                 ;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转移到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对应的分支入口地址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918205" y="1148608"/>
            <a:ext cx="4953000" cy="563231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 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JMP      END1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JMP      END1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JMP      END1           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    AH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4CH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INT     21H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 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END     START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4.10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源程序的两种结构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992742" y="950861"/>
            <a:ext cx="6226142" cy="5632311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ENDS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定义数据段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SEGMENT PARA STACK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DW 20H DUP (0)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 ENDS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定义堆栈段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ASSUME CS:CODE,DS:DATA,SS:STACK1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START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                                 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指令开始地址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AX,DATA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DS,AX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初始化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……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   AH, 4CH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INT     21H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返回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操作系统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END START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汇编结束标志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29734" y="1237104"/>
            <a:ext cx="133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</a:p>
        </p:txBody>
      </p:sp>
      <p:sp>
        <p:nvSpPr>
          <p:cNvPr id="26" name="左大括号 25"/>
          <p:cNvSpPr/>
          <p:nvPr/>
        </p:nvSpPr>
        <p:spPr bwMode="auto">
          <a:xfrm>
            <a:off x="1370500" y="1111545"/>
            <a:ext cx="668074" cy="661949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01172" y="2517654"/>
            <a:ext cx="1331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堆栈段</a:t>
            </a:r>
          </a:p>
        </p:txBody>
      </p:sp>
      <p:sp>
        <p:nvSpPr>
          <p:cNvPr id="28" name="左大括号 27"/>
          <p:cNvSpPr/>
          <p:nvPr/>
        </p:nvSpPr>
        <p:spPr bwMode="auto">
          <a:xfrm>
            <a:off x="1695879" y="222932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73818" y="4807770"/>
            <a:ext cx="133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</a:p>
        </p:txBody>
      </p:sp>
      <p:sp>
        <p:nvSpPr>
          <p:cNvPr id="30" name="左大括号 29"/>
          <p:cNvSpPr/>
          <p:nvPr/>
        </p:nvSpPr>
        <p:spPr bwMode="auto">
          <a:xfrm>
            <a:off x="1505731" y="3526510"/>
            <a:ext cx="288925" cy="3024187"/>
          </a:xfrm>
          <a:prstGeom prst="leftBrace">
            <a:avLst>
              <a:gd name="adj1" fmla="val 87128"/>
              <a:gd name="adj2" fmla="val 50028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跳转表用无条件转移指令构成</a:t>
            </a:r>
          </a:p>
        </p:txBody>
      </p:sp>
      <p:sp>
        <p:nvSpPr>
          <p:cNvPr id="8" name="文本框 46081"/>
          <p:cNvSpPr txBox="1">
            <a:spLocks noChangeArrowheads="1"/>
          </p:cNvSpPr>
          <p:nvPr/>
        </p:nvSpPr>
        <p:spPr bwMode="auto">
          <a:xfrm>
            <a:off x="851647" y="1426555"/>
            <a:ext cx="7162800" cy="830263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algn="ctr" defTabSz="914400" fontAlgn="base">
              <a:spcBef>
                <a:spcPct val="0"/>
              </a:spcBef>
              <a:spcAft>
                <a:spcPct val="0"/>
              </a:spcAft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跳转表中的每一项是一条无条件转移指令。跳转表是代码段中的一段程序。</a:t>
            </a:r>
          </a:p>
        </p:txBody>
      </p:sp>
      <p:graphicFrame>
        <p:nvGraphicFramePr>
          <p:cNvPr id="9" name="对象 46082"/>
          <p:cNvGraphicFramePr>
            <a:graphicFrameLocks noChangeAspect="1"/>
          </p:cNvGraphicFramePr>
          <p:nvPr/>
        </p:nvGraphicFramePr>
        <p:xfrm>
          <a:off x="761160" y="2352068"/>
          <a:ext cx="395287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r:id="rId5" imgW="1695450" imgH="1866900" progId="PBrush">
                  <p:embed/>
                </p:oleObj>
              </mc:Choice>
              <mc:Fallback>
                <p:oleObj r:id="rId5" imgW="1695450" imgH="1866900" progId="PBrush">
                  <p:embed/>
                  <p:pic>
                    <p:nvPicPr>
                      <p:cNvPr id="0" name="对象 46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60" y="2352068"/>
                        <a:ext cx="3952875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701335" y="4728555"/>
            <a:ext cx="40497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查表地址：表首址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+(N-1)×3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714035" y="4082443"/>
            <a:ext cx="4049712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每条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JMP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指令为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98814" y="1186260"/>
            <a:ext cx="7346371" cy="563231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TITLE  JUMP TABLE OF INSTRUCTION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DATA   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              DB  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DATA    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STACK1  SEGMENT PARA STACK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DW   20H DUP(0)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STACK1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CODE   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ASSUME  CS:CODE,DS:DATA,SS:STACK1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START:  MOV  AX,DATA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MOV  DS,AX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MOV  BH,0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MOV  BL,N                </a:t>
            </a:r>
          </a:p>
        </p:txBody>
      </p:sp>
      <p:sp>
        <p:nvSpPr>
          <p:cNvPr id="7" name="矩形 47106"/>
          <p:cNvSpPr>
            <a:spLocks noChangeArrowheads="1"/>
          </p:cNvSpPr>
          <p:nvPr/>
        </p:nvSpPr>
        <p:spPr bwMode="auto">
          <a:xfrm>
            <a:off x="832865" y="757721"/>
            <a:ext cx="4826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 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的源程序可修改为如下程序：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67594" y="1007509"/>
            <a:ext cx="8353425" cy="563245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DEC   BL               ;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四条指令实现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(N-1)*3</a:t>
            </a:r>
            <a:b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MOV  AL,BL        </a:t>
            </a:r>
            <a:b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SHL  BL,1</a:t>
            </a:r>
            <a:b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ADD  BL,AL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ADD  BX,OFFSET  ITABLE ;BX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指向查表地址    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JMP  BX               ;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转移到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对应的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JMP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指令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ITABLE:   JMP  BRAN1            ;JMP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指令构成的跳转表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JMP  BRAN2          ;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每一条指令都是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字节的编码</a:t>
            </a:r>
            <a:b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JMP  BRAN3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JMP  BRAN10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095500" y="1063604"/>
            <a:ext cx="4953000" cy="563231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 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JMP      END1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JMP      END1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JMP      END1           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    AH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4CH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INT     21H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 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END     START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62500" lnSpcReduction="2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4.13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839812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循环程序实例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循环程序两种结构形式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86871" y="2081605"/>
            <a:ext cx="3200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、先执行后判断结构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782671" y="2081605"/>
            <a:ext cx="3200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、先判断后执行结构</a:t>
            </a: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820271" y="2691205"/>
            <a:ext cx="2590800" cy="3657600"/>
            <a:chOff x="0" y="0"/>
            <a:chExt cx="1632" cy="2304"/>
          </a:xfrm>
        </p:grpSpPr>
        <p:sp>
          <p:nvSpPr>
            <p:cNvPr id="11" name="流程图: 过程 61446"/>
            <p:cNvSpPr>
              <a:spLocks noChangeArrowheads="1"/>
            </p:cNvSpPr>
            <p:nvPr/>
          </p:nvSpPr>
          <p:spPr bwMode="auto">
            <a:xfrm>
              <a:off x="0" y="288"/>
              <a:ext cx="1392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循环初始化部分</a:t>
              </a:r>
            </a:p>
          </p:txBody>
        </p:sp>
        <p:sp>
          <p:nvSpPr>
            <p:cNvPr id="12" name="流程图: 过程 61447"/>
            <p:cNvSpPr>
              <a:spLocks noChangeArrowheads="1"/>
            </p:cNvSpPr>
            <p:nvPr/>
          </p:nvSpPr>
          <p:spPr bwMode="auto">
            <a:xfrm>
              <a:off x="0" y="720"/>
              <a:ext cx="1392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循  环  体</a:t>
              </a:r>
            </a:p>
          </p:txBody>
        </p:sp>
        <p:sp>
          <p:nvSpPr>
            <p:cNvPr id="13" name="流程图: 决策 61448"/>
            <p:cNvSpPr>
              <a:spLocks noChangeArrowheads="1"/>
            </p:cNvSpPr>
            <p:nvPr/>
          </p:nvSpPr>
          <p:spPr bwMode="auto">
            <a:xfrm>
              <a:off x="0" y="1104"/>
              <a:ext cx="1440" cy="432"/>
            </a:xfrm>
            <a:prstGeom prst="flowChartDecision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控制条件</a:t>
              </a:r>
            </a:p>
          </p:txBody>
        </p:sp>
        <p:sp>
          <p:nvSpPr>
            <p:cNvPr id="14" name="流程图: 过程 61449"/>
            <p:cNvSpPr>
              <a:spLocks noChangeArrowheads="1"/>
            </p:cNvSpPr>
            <p:nvPr/>
          </p:nvSpPr>
          <p:spPr bwMode="auto">
            <a:xfrm>
              <a:off x="0" y="1776"/>
              <a:ext cx="1440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结束处理部分</a:t>
              </a:r>
            </a:p>
          </p:txBody>
        </p:sp>
        <p:sp>
          <p:nvSpPr>
            <p:cNvPr id="15" name="直接连接符 61450"/>
            <p:cNvSpPr>
              <a:spLocks noChangeShapeType="1"/>
            </p:cNvSpPr>
            <p:nvPr/>
          </p:nvSpPr>
          <p:spPr bwMode="auto">
            <a:xfrm>
              <a:off x="720" y="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直接连接符 61451"/>
            <p:cNvSpPr>
              <a:spLocks noChangeShapeType="1"/>
            </p:cNvSpPr>
            <p:nvPr/>
          </p:nvSpPr>
          <p:spPr bwMode="auto">
            <a:xfrm>
              <a:off x="720" y="52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直接连接符 61452"/>
            <p:cNvSpPr>
              <a:spLocks noChangeShapeType="1"/>
            </p:cNvSpPr>
            <p:nvPr/>
          </p:nvSpPr>
          <p:spPr bwMode="auto">
            <a:xfrm>
              <a:off x="720" y="960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直接连接符 61453"/>
            <p:cNvSpPr>
              <a:spLocks noChangeShapeType="1"/>
            </p:cNvSpPr>
            <p:nvPr/>
          </p:nvSpPr>
          <p:spPr bwMode="auto">
            <a:xfrm>
              <a:off x="720" y="153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接连接符 61454"/>
            <p:cNvSpPr>
              <a:spLocks noChangeShapeType="1"/>
            </p:cNvSpPr>
            <p:nvPr/>
          </p:nvSpPr>
          <p:spPr bwMode="auto">
            <a:xfrm>
              <a:off x="720" y="201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直接连接符 61455"/>
            <p:cNvSpPr>
              <a:spLocks noChangeShapeType="1"/>
            </p:cNvSpPr>
            <p:nvPr/>
          </p:nvSpPr>
          <p:spPr bwMode="auto">
            <a:xfrm>
              <a:off x="1440" y="134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接连接符 61456"/>
            <p:cNvSpPr>
              <a:spLocks noChangeShapeType="1"/>
            </p:cNvSpPr>
            <p:nvPr/>
          </p:nvSpPr>
          <p:spPr bwMode="auto">
            <a:xfrm flipV="1">
              <a:off x="1584" y="62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接连接符 61457"/>
            <p:cNvSpPr>
              <a:spLocks noChangeShapeType="1"/>
            </p:cNvSpPr>
            <p:nvPr/>
          </p:nvSpPr>
          <p:spPr bwMode="auto">
            <a:xfrm flipH="1">
              <a:off x="720" y="624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61458"/>
            <p:cNvSpPr txBox="1">
              <a:spLocks noChangeArrowheads="1"/>
            </p:cNvSpPr>
            <p:nvPr/>
          </p:nvSpPr>
          <p:spPr bwMode="auto">
            <a:xfrm>
              <a:off x="768" y="148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61459"/>
            <p:cNvSpPr txBox="1">
              <a:spLocks noChangeArrowheads="1"/>
            </p:cNvSpPr>
            <p:nvPr/>
          </p:nvSpPr>
          <p:spPr bwMode="auto">
            <a:xfrm>
              <a:off x="1392" y="13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4325471" y="2691205"/>
            <a:ext cx="4648200" cy="3657600"/>
            <a:chOff x="0" y="0"/>
            <a:chExt cx="2928" cy="2304"/>
          </a:xfrm>
        </p:grpSpPr>
        <p:sp>
          <p:nvSpPr>
            <p:cNvPr id="26" name="流程图: 过程 61461"/>
            <p:cNvSpPr>
              <a:spLocks noChangeArrowheads="1"/>
            </p:cNvSpPr>
            <p:nvPr/>
          </p:nvSpPr>
          <p:spPr bwMode="auto">
            <a:xfrm>
              <a:off x="48" y="240"/>
              <a:ext cx="1392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循环初始化部分</a:t>
              </a:r>
            </a:p>
          </p:txBody>
        </p:sp>
        <p:sp>
          <p:nvSpPr>
            <p:cNvPr id="27" name="流程图: 决策 61462"/>
            <p:cNvSpPr>
              <a:spLocks noChangeArrowheads="1"/>
            </p:cNvSpPr>
            <p:nvPr/>
          </p:nvSpPr>
          <p:spPr bwMode="auto">
            <a:xfrm>
              <a:off x="0" y="1104"/>
              <a:ext cx="1440" cy="432"/>
            </a:xfrm>
            <a:prstGeom prst="flowChartDecision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控制条件</a:t>
              </a:r>
            </a:p>
          </p:txBody>
        </p:sp>
        <p:sp>
          <p:nvSpPr>
            <p:cNvPr id="28" name="流程图: 过程 61463"/>
            <p:cNvSpPr>
              <a:spLocks noChangeArrowheads="1"/>
            </p:cNvSpPr>
            <p:nvPr/>
          </p:nvSpPr>
          <p:spPr bwMode="auto">
            <a:xfrm>
              <a:off x="48" y="1872"/>
              <a:ext cx="1440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结束处理部分</a:t>
              </a:r>
            </a:p>
          </p:txBody>
        </p:sp>
        <p:sp>
          <p:nvSpPr>
            <p:cNvPr id="29" name="流程图: 过程 61464"/>
            <p:cNvSpPr>
              <a:spLocks noChangeArrowheads="1"/>
            </p:cNvSpPr>
            <p:nvPr/>
          </p:nvSpPr>
          <p:spPr bwMode="auto">
            <a:xfrm>
              <a:off x="1536" y="864"/>
              <a:ext cx="1392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循  环  体</a:t>
              </a:r>
            </a:p>
          </p:txBody>
        </p:sp>
        <p:sp>
          <p:nvSpPr>
            <p:cNvPr id="30" name="直接连接符 61465"/>
            <p:cNvSpPr>
              <a:spLocks noChangeShapeType="1"/>
            </p:cNvSpPr>
            <p:nvPr/>
          </p:nvSpPr>
          <p:spPr bwMode="auto">
            <a:xfrm>
              <a:off x="720" y="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接连接符 61466"/>
            <p:cNvSpPr>
              <a:spLocks noChangeShapeType="1"/>
            </p:cNvSpPr>
            <p:nvPr/>
          </p:nvSpPr>
          <p:spPr bwMode="auto">
            <a:xfrm>
              <a:off x="720" y="48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61467"/>
            <p:cNvSpPr>
              <a:spLocks noChangeShapeType="1"/>
            </p:cNvSpPr>
            <p:nvPr/>
          </p:nvSpPr>
          <p:spPr bwMode="auto">
            <a:xfrm>
              <a:off x="720" y="15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直接连接符 61468"/>
            <p:cNvSpPr>
              <a:spLocks noChangeShapeType="1"/>
            </p:cNvSpPr>
            <p:nvPr/>
          </p:nvSpPr>
          <p:spPr bwMode="auto">
            <a:xfrm>
              <a:off x="720" y="211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直接连接符 61469"/>
            <p:cNvSpPr>
              <a:spLocks noChangeShapeType="1"/>
            </p:cNvSpPr>
            <p:nvPr/>
          </p:nvSpPr>
          <p:spPr bwMode="auto">
            <a:xfrm flipV="1">
              <a:off x="1464" y="1320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直接连接符 61470"/>
            <p:cNvSpPr>
              <a:spLocks noChangeShapeType="1"/>
            </p:cNvSpPr>
            <p:nvPr/>
          </p:nvSpPr>
          <p:spPr bwMode="auto">
            <a:xfrm flipV="1">
              <a:off x="2256" y="110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直接连接符 61471"/>
            <p:cNvSpPr>
              <a:spLocks noChangeShapeType="1"/>
            </p:cNvSpPr>
            <p:nvPr/>
          </p:nvSpPr>
          <p:spPr bwMode="auto">
            <a:xfrm flipV="1">
              <a:off x="2256" y="720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直接连接符 61472"/>
            <p:cNvSpPr>
              <a:spLocks noChangeShapeType="1"/>
            </p:cNvSpPr>
            <p:nvPr/>
          </p:nvSpPr>
          <p:spPr bwMode="auto">
            <a:xfrm flipH="1">
              <a:off x="720" y="720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文本框 61473"/>
            <p:cNvSpPr txBox="1">
              <a:spLocks noChangeArrowheads="1"/>
            </p:cNvSpPr>
            <p:nvPr/>
          </p:nvSpPr>
          <p:spPr bwMode="auto">
            <a:xfrm>
              <a:off x="768" y="153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1474"/>
            <p:cNvSpPr txBox="1">
              <a:spLocks noChangeArrowheads="1"/>
            </p:cNvSpPr>
            <p:nvPr/>
          </p:nvSpPr>
          <p:spPr bwMode="auto">
            <a:xfrm>
              <a:off x="1440" y="13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在循环程序中主要包括以下四个部分</a:t>
            </a:r>
          </a:p>
        </p:txBody>
      </p:sp>
      <p:sp>
        <p:nvSpPr>
          <p:cNvPr id="8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3648" y="2279240"/>
            <a:ext cx="20716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初始化部分</a:t>
            </a:r>
          </a:p>
        </p:txBody>
      </p:sp>
      <p:sp>
        <p:nvSpPr>
          <p:cNvPr id="9" name="MH_Other_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925811" y="2291940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94123" y="3144428"/>
            <a:ext cx="207327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循环体</a:t>
            </a:r>
          </a:p>
        </p:txBody>
      </p:sp>
      <p:sp>
        <p:nvSpPr>
          <p:cNvPr id="11" name="MH_Other_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925811" y="3155540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94123" y="4008028"/>
            <a:ext cx="2073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循环控制部分</a:t>
            </a:r>
          </a:p>
        </p:txBody>
      </p:sp>
      <p:sp>
        <p:nvSpPr>
          <p:cNvPr id="13" name="MH_Other_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925811" y="4020728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SubTitle_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94123" y="4873215"/>
            <a:ext cx="20732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结束处理部分</a:t>
            </a:r>
          </a:p>
        </p:txBody>
      </p:sp>
      <p:sp>
        <p:nvSpPr>
          <p:cNvPr id="15" name="MH_Other_4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25811" y="4884328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>
          <a:xfrm rot="16200000">
            <a:off x="2026741" y="3913572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Desc_1"/>
          <p:cNvSpPr/>
          <p:nvPr>
            <p:custDataLst>
              <p:tags r:id="rId10"/>
            </p:custDataLst>
          </p:nvPr>
        </p:nvSpPr>
        <p:spPr>
          <a:xfrm>
            <a:off x="4281786" y="2279240"/>
            <a:ext cx="3807965" cy="331311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just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用于建立循环的初始状态。包括：循环次数计数器、地址指针以及其他循环参数的初始设定。</a:t>
            </a:r>
          </a:p>
        </p:txBody>
      </p:sp>
      <p:sp>
        <p:nvSpPr>
          <p:cNvPr id="3" name="矩形 2"/>
          <p:cNvSpPr/>
          <p:nvPr/>
        </p:nvSpPr>
        <p:spPr>
          <a:xfrm>
            <a:off x="4159623" y="2313590"/>
            <a:ext cx="3936875" cy="304698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循环程序完成的主要任务。包括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工作部分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修改部分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工作部分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：是完成循环程序任务的主要程序段。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修改部分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：为循环的重复执行，完成某些参数的修改。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1785" y="2598327"/>
            <a:ext cx="3732661" cy="304698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判断循环条件是否成立。可以有以下两种判断方法：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）用计数控制循环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循环次数已知的情况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）用条件控制循环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循环次数未知的情况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9205" y="2658075"/>
            <a:ext cx="2813125" cy="26999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处理循环结束后的结果。如存储结果等。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  <p:bldP spid="12" grpId="1"/>
      <p:bldP spid="14" grpId="0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21599" y="4421209"/>
            <a:ext cx="5334000" cy="193899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由于循环体中“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+”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和“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-”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两种运算不是按简单规律出现，可通过设置标志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0(+)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1(-)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来确定。使用一个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位逻辑尺来对应八个运算表达式：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10011010B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12880" y="1396228"/>
            <a:ext cx="5257800" cy="2677656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algn="ctr" defTabSz="914400" fontAlgn="base">
              <a:spcBef>
                <a:spcPct val="0"/>
              </a:spcBef>
              <a:spcAft>
                <a:spcPct val="0"/>
              </a:spcAft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例</a:t>
            </a:r>
            <a:r>
              <a:rPr lang="en-US" altLang="zh-CN" dirty="0"/>
              <a:t>5</a:t>
            </a:r>
            <a:r>
              <a:rPr lang="zh-CN" altLang="en-US" dirty="0"/>
              <a:t> 设有两个数组X和Y，它们都有8个元素，其元素按下标从小到大的顺序存放在数据段中。试编写程序完成下列计算：</a:t>
            </a:r>
          </a:p>
          <a:p>
            <a:r>
              <a:rPr lang="zh-CN" altLang="en-US" dirty="0"/>
              <a:t>Z1=X1+Y1   Z2=X2-Y2    Z3=X3+Y3 </a:t>
            </a:r>
          </a:p>
          <a:p>
            <a:r>
              <a:rPr lang="zh-CN" altLang="en-US" dirty="0"/>
              <a:t>Z4=X4-Y4   Z5=X5-Y5    Z6=X6+Y6</a:t>
            </a:r>
          </a:p>
          <a:p>
            <a:r>
              <a:rPr lang="zh-CN" altLang="en-US" dirty="0"/>
              <a:t>Z7=X7+Y7   Z8=X8-Y8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688" y="772432"/>
            <a:ext cx="3218432" cy="6197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99521" y="1186260"/>
            <a:ext cx="8744958" cy="532453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             DB  0A2H,7CH,34H,9FH,0F4H,10H,39H,5BH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             DB  14H,05BH,28H,7AH,0EH,13H,46H,2CH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LEN        EQU $ -Y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Z             DB  LEN DUP(?)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LOGR     DB  10011010B;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设置标志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0(+)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1(-)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来判断，低位表示低下标的运算</a:t>
            </a:r>
            <a:endParaRPr lang="zh-CN" altLang="en-US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STACK0 SEGMENT PARA STACK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DW  20H DUP(0)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STACK0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COSEG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ASSUME CS:COSEG,DS:DATA,SS:STACK0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BEGIN:   MOV AX,DATA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MOV DS,AX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MOV CX,LEN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初始化计数器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SI,0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初始化指针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BL,LOGR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初始化逻辑尺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13099" y="1430767"/>
            <a:ext cx="7239000" cy="489426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LOP:   MOV  AL,X[SI]  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SHR   BL,1          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标志位送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CF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JC       SUB1       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，转做减法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ADD   AL,Y[SI]  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，做加法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JMP     RES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SUB1:  SUB    AL,Y[SI]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RES:    MOV   Z[SI],AL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；存结果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INC     SI    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；修改指针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LOOP   LOP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MOV   AH,4CH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INT      21H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COSEG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END BEGIN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4.10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源程序的两种结构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744826" y="1035927"/>
            <a:ext cx="7224674" cy="532453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……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ENDS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 ;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定义数据段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SEGMENT PARA STACK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DW 20H DUP (0)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 ENDS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定义堆栈段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ASSUME CS:CODE,DS:DATA,SS:STACK1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MAIN   PROC  FAR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设置为</a:t>
            </a:r>
            <a:r>
              <a:rPr lang="en-US" altLang="zh-CN" sz="2000" b="1" dirty="0">
                <a:latin typeface="Times New Roman" panose="02020603050405020304" pitchFamily="18" charset="0"/>
              </a:rPr>
              <a:t>FAR</a:t>
            </a:r>
            <a:r>
              <a:rPr lang="zh-CN" altLang="en-US" sz="2000" b="1" dirty="0">
                <a:latin typeface="Times New Roman" panose="02020603050405020304" pitchFamily="18" charset="0"/>
              </a:rPr>
              <a:t>过程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PUSH  DS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为返回操作系统执行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20H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MOV  AX,0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指令做准备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PUSH AX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立即数不能够作为操作数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……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RET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返回操作系统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MAIN  ENDP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END MAIN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汇编结束标志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7641" y="1150778"/>
            <a:ext cx="133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</a:p>
        </p:txBody>
      </p:sp>
      <p:sp>
        <p:nvSpPr>
          <p:cNvPr id="16" name="左大括号 15"/>
          <p:cNvSpPr/>
          <p:nvPr/>
        </p:nvSpPr>
        <p:spPr bwMode="auto">
          <a:xfrm>
            <a:off x="1060456" y="1123295"/>
            <a:ext cx="684369" cy="797122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-8871" y="2565240"/>
            <a:ext cx="1331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堆栈段</a:t>
            </a:r>
          </a:p>
        </p:txBody>
      </p:sp>
      <p:sp>
        <p:nvSpPr>
          <p:cNvPr id="18" name="左大括号 17"/>
          <p:cNvSpPr/>
          <p:nvPr/>
        </p:nvSpPr>
        <p:spPr bwMode="auto">
          <a:xfrm>
            <a:off x="1520316" y="2362176"/>
            <a:ext cx="151485" cy="797123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7641" y="4617535"/>
            <a:ext cx="133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</a:p>
        </p:txBody>
      </p:sp>
      <p:sp>
        <p:nvSpPr>
          <p:cNvPr id="20" name="左大括号 19"/>
          <p:cNvSpPr/>
          <p:nvPr/>
        </p:nvSpPr>
        <p:spPr bwMode="auto">
          <a:xfrm>
            <a:off x="1382876" y="3336275"/>
            <a:ext cx="288925" cy="3024187"/>
          </a:xfrm>
          <a:prstGeom prst="leftBrace">
            <a:avLst>
              <a:gd name="adj1" fmla="val 87128"/>
              <a:gd name="adj2" fmla="val 50028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83005" y="1447800"/>
            <a:ext cx="4419600" cy="1570038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defTabSz="914400" fontAlgn="base">
              <a:spcBef>
                <a:spcPct val="0"/>
              </a:spcBef>
              <a:spcAft>
                <a:spcPct val="0"/>
              </a:spcAft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 </a:t>
            </a:r>
            <a:r>
              <a:rPr lang="en-US" altLang="zh-CN" dirty="0"/>
              <a:t>6</a:t>
            </a:r>
            <a:r>
              <a:rPr lang="zh-CN" altLang="en-US" dirty="0"/>
              <a:t> 编写一程序，将字单元VARW内容用二进制表示时“1”的个数统计出来，存入CONT单元中。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87767" y="3429000"/>
            <a:ext cx="4343400" cy="249299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通过将字单元逐位移入最高位来判断。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为了减少循环次数，加上了判断各位是否全为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。当低位有多个全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时循环次数将减少。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214" y="925152"/>
            <a:ext cx="3049033" cy="5997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47700" y="1374533"/>
            <a:ext cx="7848600" cy="489426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VARW    DW   1101010010001000B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CONT      DB   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SEGMENT PARA STACK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DW  20H DUP(0)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   SEGMENT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ASSUME  CS:CODE,DS:DATA,SS:STACK1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BEGIN:   MOV  AX,DATA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MOV  DS,AX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MOV  CL,0              ;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初始值为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统计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的个数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AX,VARW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13099" y="1430767"/>
            <a:ext cx="7239000" cy="489364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LOP: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 CMP  AX  , 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JZ   RES               ;AX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则退出循环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TEST  AX , 8000H 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判断最高位是否为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JZ     NEXT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INC   CL   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NEXT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SHL  AX 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左移一位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	JMP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LOP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RES:    MOV  CONT , CL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；存结果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  AH,4CH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INT      21H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COSEG  ENDS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END BEGIN</a:t>
            </a:r>
          </a:p>
        </p:txBody>
      </p:sp>
    </p:spTree>
    <p:extLst>
      <p:ext uri="{BB962C8B-B14F-4D97-AF65-F5344CB8AC3E}">
        <p14:creationId xmlns:p14="http://schemas.microsoft.com/office/powerpoint/2010/main" val="311049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62500" lnSpcReduction="2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4.11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839812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顺序程序设计实例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顺序程序设计实例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2" name="MH_Other_1"/>
          <p:cNvSpPr/>
          <p:nvPr>
            <p:custDataLst>
              <p:tags r:id="rId1"/>
            </p:custDataLst>
          </p:nvPr>
        </p:nvSpPr>
        <p:spPr>
          <a:xfrm>
            <a:off x="2152949" y="2233799"/>
            <a:ext cx="3889375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3" name="MH_Desc_1"/>
          <p:cNvSpPr/>
          <p:nvPr>
            <p:custDataLst>
              <p:tags r:id="rId2"/>
            </p:custDataLst>
          </p:nvPr>
        </p:nvSpPr>
        <p:spPr>
          <a:xfrm>
            <a:off x="1916412" y="2521136"/>
            <a:ext cx="5464175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算法分析：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首先在数据段中建立一个成绩表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TABLE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，在表中各学生的成绩按照学号从小到大的顺序存放。要查的学号存放在变量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中，查表的结果放在变量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MATH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</a:p>
        </p:txBody>
      </p:sp>
      <p:sp>
        <p:nvSpPr>
          <p:cNvPr id="64" name="MH_Other_2"/>
          <p:cNvSpPr/>
          <p:nvPr>
            <p:custDataLst>
              <p:tags r:id="rId3"/>
            </p:custDataLst>
          </p:nvPr>
        </p:nvSpPr>
        <p:spPr bwMode="auto">
          <a:xfrm>
            <a:off x="5496224" y="4126099"/>
            <a:ext cx="2281238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5" name="矩形 13313"/>
          <p:cNvSpPr>
            <a:spLocks noChangeArrowheads="1"/>
          </p:cNvSpPr>
          <p:nvPr/>
        </p:nvSpPr>
        <p:spPr bwMode="auto">
          <a:xfrm>
            <a:off x="1238025" y="1170129"/>
            <a:ext cx="6667949" cy="52322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利用学号查学生的数学成绩表。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顺序程序设计实例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aphicFrame>
        <p:nvGraphicFramePr>
          <p:cNvPr id="10" name="对象 14338"/>
          <p:cNvGraphicFramePr>
            <a:graphicFrameLocks noChangeAspect="1"/>
          </p:cNvGraphicFramePr>
          <p:nvPr/>
        </p:nvGraphicFramePr>
        <p:xfrm>
          <a:off x="3245093" y="858837"/>
          <a:ext cx="2266950" cy="599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r:id="rId5" imgW="1138555" imgH="2999105" progId="Word.Picture.8">
                  <p:embed/>
                </p:oleObj>
              </mc:Choice>
              <mc:Fallback>
                <p:oleObj r:id="rId5" imgW="1138555" imgH="2999105" progId="Word.Picture.8">
                  <p:embed/>
                  <p:pic>
                    <p:nvPicPr>
                      <p:cNvPr id="0" name="对象 14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093" y="858837"/>
                        <a:ext cx="2266950" cy="599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线形标注 1 1"/>
          <p:cNvSpPr/>
          <p:nvPr/>
        </p:nvSpPr>
        <p:spPr>
          <a:xfrm>
            <a:off x="5908918" y="2801937"/>
            <a:ext cx="2232025" cy="649288"/>
          </a:xfrm>
          <a:prstGeom prst="borderCallout1">
            <a:avLst>
              <a:gd name="adj1" fmla="val 95912"/>
              <a:gd name="adj2" fmla="val -652"/>
              <a:gd name="adj3" fmla="val 127932"/>
              <a:gd name="adj4" fmla="val -37053"/>
            </a:avLst>
          </a:prstGeom>
          <a:solidFill>
            <a:srgbClr val="FFCC00"/>
          </a:solidFill>
          <a:ln w="25400" cap="flat" cmpd="sng" algn="ctr">
            <a:solidFill>
              <a:srgbClr val="FFCC00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学号从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开始，存放地址从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开始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顺序程序设计实例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27356" y="1628044"/>
            <a:ext cx="6944061" cy="41549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      TITLE   TABLE       LOOKUP</a:t>
            </a:r>
          </a:p>
          <a:p>
            <a:r>
              <a:rPr lang="en-US" altLang="zh-CN" sz="2400" dirty="0"/>
              <a:t>DATA      SEGMENT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TABLE    DB     81, 78, 90, 64, 85, 76, 93, 82, 57, 80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   DB     73, 62, 87, 77, 74, 86, 95, 91, 82, 71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NUM       DB      8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MATH     DB     ?</a:t>
            </a:r>
          </a:p>
          <a:p>
            <a:r>
              <a:rPr lang="en-US" altLang="zh-CN" sz="2400" dirty="0"/>
              <a:t>DATA      ENDS</a:t>
            </a:r>
          </a:p>
          <a:p>
            <a:endParaRPr lang="en-US" altLang="zh-CN" sz="2400" dirty="0"/>
          </a:p>
          <a:p>
            <a:r>
              <a:rPr lang="en-US" altLang="zh-CN" sz="2400" dirty="0"/>
              <a:t>STACK1  SEGMENT  PARA  STACK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   DW   20H    DUP(0)</a:t>
            </a:r>
          </a:p>
          <a:p>
            <a:r>
              <a:rPr lang="en-US" altLang="zh-CN" sz="2400" dirty="0"/>
              <a:t>STACK1  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顺序程序设计实例</a:t>
            </a: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41796" y="1126033"/>
            <a:ext cx="8579223" cy="5632311"/>
          </a:xfrm>
          <a:prstGeom prst="rect">
            <a:avLst/>
          </a:prstGeom>
          <a:noFill/>
          <a:ln w="28575">
            <a:prstDash val="lgDash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 sz="24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COSEG    SEGMENT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          ASSUME  CS:COSEG,DS:DATA,SS:STACK1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START:  MOV   AX,DATA  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         MOV    DS,AX        ;</a:t>
            </a:r>
            <a:r>
              <a:rPr lang="zh-CN" altLang="en-US" dirty="0">
                <a:solidFill>
                  <a:srgbClr val="0000FF"/>
                </a:solidFill>
              </a:rPr>
              <a:t>装入</a:t>
            </a:r>
            <a:r>
              <a:rPr lang="en-US" altLang="zh-CN" dirty="0">
                <a:solidFill>
                  <a:srgbClr val="0000FF"/>
                </a:solidFill>
              </a:rPr>
              <a:t>DS</a:t>
            </a:r>
          </a:p>
          <a:p>
            <a:r>
              <a:rPr lang="en-US" altLang="zh-CN" dirty="0"/>
              <a:t>                MOV    BX,OFFSET  TABLE    ;BX</a:t>
            </a:r>
            <a:r>
              <a:rPr lang="zh-CN" altLang="en-US" dirty="0"/>
              <a:t>指向表首址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XOR     AH,AH                            ;(AH)=0</a:t>
            </a:r>
          </a:p>
          <a:p>
            <a:r>
              <a:rPr lang="en-US" altLang="zh-CN" dirty="0"/>
              <a:t>                MOV    AL,NUM          </a:t>
            </a:r>
          </a:p>
          <a:p>
            <a:r>
              <a:rPr lang="en-US" altLang="zh-CN" dirty="0"/>
              <a:t>                DEC     AL                     ;</a:t>
            </a:r>
            <a:r>
              <a:rPr lang="zh-CN" altLang="en-US" dirty="0"/>
              <a:t>实际学号是从</a:t>
            </a:r>
            <a:r>
              <a:rPr lang="en-US" altLang="zh-CN" dirty="0"/>
              <a:t>1</a:t>
            </a:r>
            <a:r>
              <a:rPr lang="zh-CN" altLang="en-US" dirty="0"/>
              <a:t>开始的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ADD     BX,AX              ;BX</a:t>
            </a:r>
            <a:r>
              <a:rPr lang="zh-CN" altLang="en-US" dirty="0"/>
              <a:t>加上学号指向要查的成绩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MOV   AL,[BX]            ;</a:t>
            </a:r>
            <a:r>
              <a:rPr lang="zh-CN" altLang="en-US" dirty="0"/>
              <a:t>查到成绩送</a:t>
            </a:r>
            <a:r>
              <a:rPr lang="en-US" altLang="zh-CN" dirty="0"/>
              <a:t>AL</a:t>
            </a:r>
          </a:p>
          <a:p>
            <a:r>
              <a:rPr lang="en-US" altLang="zh-CN" dirty="0"/>
              <a:t>                MOV   MATH,AL        ;</a:t>
            </a:r>
            <a:r>
              <a:rPr lang="zh-CN" altLang="en-US" dirty="0"/>
              <a:t>存结果</a:t>
            </a:r>
          </a:p>
          <a:p>
            <a:r>
              <a:rPr lang="zh-CN" altLang="en-US" dirty="0"/>
              <a:t>                </a:t>
            </a:r>
            <a:r>
              <a:rPr lang="en-US" altLang="zh-CN" dirty="0">
                <a:solidFill>
                  <a:srgbClr val="0000FF"/>
                </a:solidFill>
              </a:rPr>
              <a:t>MOV   AH,4CH            ;</a:t>
            </a:r>
            <a:r>
              <a:rPr lang="zh-CN" altLang="en-US" dirty="0">
                <a:solidFill>
                  <a:srgbClr val="0000FF"/>
                </a:solidFill>
              </a:rPr>
              <a:t>返回</a:t>
            </a:r>
            <a:r>
              <a:rPr lang="en-US" altLang="zh-CN" dirty="0">
                <a:solidFill>
                  <a:srgbClr val="0000FF"/>
                </a:solidFill>
              </a:rPr>
              <a:t>DOS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         INT      21H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COSEG  ENDS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         END   START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  <p:tag name="MH_CONTENTSID" val="264"/>
  <p:tag name="MH_SECTIONID" val="281,723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Desc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85439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85439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85439"/>
  <p:tag name="MH_LIBRARY" val="GRAPHIC"/>
  <p:tag name="MH_TYPE" val="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85439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85439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85439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85439"/>
  <p:tag name="MH_LIBRARY" val="GRAPHIC"/>
  <p:tag name="MH_TYPE" val="SubTitle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85439"/>
  <p:tag name="MH_LIBRARY" val="GRAPHIC"/>
  <p:tag name="MH_TYPE" val="Other"/>
  <p:tag name="MH_ORDER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85439"/>
  <p:tag name="MH_LIBRARY" val="GRAPHIC"/>
  <p:tag name="MH_TYPE" val="Other"/>
  <p:tag name="MH_ORD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Other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Text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Other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Other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Other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Other"/>
  <p:tag name="MH_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Text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Other"/>
  <p:tag name="MH_ORDER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Other"/>
  <p:tag name="MH_ORDER" val="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1828"/>
  <p:tag name="MH_LIBRARY" val="GRAPHIC"/>
  <p:tag name="MH_TYPE" val="Other"/>
  <p:tag name="MH_ORDER" val="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Desc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24141106"/>
  <p:tag name="MH_LIBRARY" val="GRAPHIC"/>
  <p:tag name="MH_TYPE" val="Other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3454"/>
  <p:tag name="MH_LIBRARY" val="GRAPHIC"/>
  <p:tag name="MH_TYPE" val="Sub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3454"/>
  <p:tag name="MH_LIBRARY" val="GRAPHIC"/>
  <p:tag name="MH_TYPE" val="Other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3454"/>
  <p:tag name="MH_LIBRARY" val="GRAPHIC"/>
  <p:tag name="MH_TYPE" val="SubTitle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3454"/>
  <p:tag name="MH_LIBRARY" val="GRAPHIC"/>
  <p:tag name="MH_TYPE" val="Other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3454"/>
  <p:tag name="MH_LIBRARY" val="GRAPHIC"/>
  <p:tag name="MH_TYPE" val="SubTitle"/>
  <p:tag name="MH_ORDER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3454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3454"/>
  <p:tag name="MH_LIBRARY" val="GRAPHIC"/>
  <p:tag name="MH_TYPE" val="SubTitle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3454"/>
  <p:tag name="MH_LIBRARY" val="GRAPHIC"/>
  <p:tag name="MH_TYPE" val="Other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3454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9093454"/>
  <p:tag name="MH_LIBRARY" val="GRAPHIC"/>
  <p:tag name="MH_TYPE" val="Desc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3018</Words>
  <Application>Microsoft Office PowerPoint</Application>
  <PresentationFormat>全屏显示(4:3)</PresentationFormat>
  <Paragraphs>485</Paragraphs>
  <Slides>42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Arial Unicode MS</vt:lpstr>
      <vt:lpstr>PingFang SC</vt:lpstr>
      <vt:lpstr>等线</vt:lpstr>
      <vt:lpstr>华文行楷</vt:lpstr>
      <vt:lpstr>华文楷体</vt:lpstr>
      <vt:lpstr>华文隶书</vt:lpstr>
      <vt:lpstr>楷体</vt:lpstr>
      <vt:lpstr>Arial</vt:lpstr>
      <vt:lpstr>Calibri</vt:lpstr>
      <vt:lpstr>Calibri Light</vt:lpstr>
      <vt:lpstr>Times New Roman</vt:lpstr>
      <vt:lpstr>Wingdings</vt:lpstr>
      <vt:lpstr>1_Office 主题​​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1170</cp:revision>
  <dcterms:created xsi:type="dcterms:W3CDTF">2018-07-22T02:36:00Z</dcterms:created>
  <dcterms:modified xsi:type="dcterms:W3CDTF">2020-12-02T01:56:11Z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