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2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3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8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9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49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50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5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54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5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6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63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64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65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66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67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68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69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70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77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730" r:id="rId2"/>
    <p:sldId id="719" r:id="rId3"/>
    <p:sldId id="825" r:id="rId4"/>
    <p:sldId id="1051" r:id="rId5"/>
    <p:sldId id="1161" r:id="rId6"/>
    <p:sldId id="1162" r:id="rId7"/>
    <p:sldId id="1163" r:id="rId8"/>
    <p:sldId id="1164" r:id="rId9"/>
    <p:sldId id="1165" r:id="rId10"/>
    <p:sldId id="1166" r:id="rId11"/>
    <p:sldId id="1167" r:id="rId12"/>
    <p:sldId id="1168" r:id="rId13"/>
    <p:sldId id="1169" r:id="rId14"/>
    <p:sldId id="1160" r:id="rId15"/>
    <p:sldId id="1171" r:id="rId16"/>
    <p:sldId id="1172" r:id="rId17"/>
    <p:sldId id="1173" r:id="rId18"/>
    <p:sldId id="1178" r:id="rId19"/>
    <p:sldId id="1174" r:id="rId20"/>
    <p:sldId id="1175" r:id="rId21"/>
    <p:sldId id="1179" r:id="rId22"/>
    <p:sldId id="1176" r:id="rId23"/>
    <p:sldId id="1177" r:id="rId24"/>
    <p:sldId id="1180" r:id="rId25"/>
    <p:sldId id="1181" r:id="rId26"/>
    <p:sldId id="1182" r:id="rId27"/>
    <p:sldId id="1246" r:id="rId28"/>
    <p:sldId id="1183" r:id="rId29"/>
    <p:sldId id="1188" r:id="rId30"/>
    <p:sldId id="1184" r:id="rId31"/>
    <p:sldId id="1185" r:id="rId32"/>
    <p:sldId id="1195" r:id="rId33"/>
    <p:sldId id="1189" r:id="rId34"/>
    <p:sldId id="1190" r:id="rId35"/>
    <p:sldId id="1196" r:id="rId36"/>
    <p:sldId id="1191" r:id="rId37"/>
    <p:sldId id="1192" r:id="rId38"/>
    <p:sldId id="1197" r:id="rId39"/>
    <p:sldId id="1198" r:id="rId40"/>
    <p:sldId id="1199" r:id="rId41"/>
    <p:sldId id="1200" r:id="rId42"/>
    <p:sldId id="1201" r:id="rId43"/>
    <p:sldId id="1202" r:id="rId44"/>
    <p:sldId id="1203" r:id="rId45"/>
    <p:sldId id="1204" r:id="rId46"/>
    <p:sldId id="1208" r:id="rId47"/>
    <p:sldId id="1209" r:id="rId48"/>
    <p:sldId id="1205" r:id="rId49"/>
    <p:sldId id="1206" r:id="rId50"/>
    <p:sldId id="1207" r:id="rId51"/>
    <p:sldId id="1210" r:id="rId52"/>
    <p:sldId id="1211" r:id="rId53"/>
    <p:sldId id="1212" r:id="rId54"/>
    <p:sldId id="1213" r:id="rId55"/>
    <p:sldId id="1214" r:id="rId56"/>
    <p:sldId id="1215" r:id="rId57"/>
    <p:sldId id="1216" r:id="rId58"/>
    <p:sldId id="1219" r:id="rId59"/>
    <p:sldId id="1220" r:id="rId60"/>
    <p:sldId id="1221" r:id="rId61"/>
    <p:sldId id="1222" r:id="rId62"/>
    <p:sldId id="1223" r:id="rId63"/>
    <p:sldId id="1224" r:id="rId64"/>
    <p:sldId id="1225" r:id="rId65"/>
    <p:sldId id="1217" r:id="rId66"/>
    <p:sldId id="1226" r:id="rId67"/>
    <p:sldId id="1227" r:id="rId68"/>
    <p:sldId id="1230" r:id="rId69"/>
    <p:sldId id="1231" r:id="rId70"/>
    <p:sldId id="1232" r:id="rId71"/>
    <p:sldId id="1233" r:id="rId72"/>
    <p:sldId id="1235" r:id="rId73"/>
    <p:sldId id="1236" r:id="rId74"/>
    <p:sldId id="1238" r:id="rId75"/>
    <p:sldId id="1239" r:id="rId76"/>
    <p:sldId id="1240" r:id="rId77"/>
    <p:sldId id="1241" r:id="rId78"/>
    <p:sldId id="1237" r:id="rId79"/>
    <p:sldId id="1242" r:id="rId80"/>
    <p:sldId id="1243" r:id="rId81"/>
    <p:sldId id="1244" r:id="rId82"/>
    <p:sldId id="1245" r:id="rId83"/>
    <p:sldId id="256" r:id="rId84"/>
  </p:sldIdLst>
  <p:sldSz cx="9144000" cy="6858000" type="screen4x3"/>
  <p:notesSz cx="6858000" cy="9144000"/>
  <p:custDataLst>
    <p:tags r:id="rId8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6" autoAdjust="0"/>
    <p:restoredTop sz="84717" autoAdjust="0"/>
  </p:normalViewPr>
  <p:slideViewPr>
    <p:cSldViewPr snapToGrid="0" showGuides="1">
      <p:cViewPr varScale="1">
        <p:scale>
          <a:sx n="58" d="100"/>
          <a:sy n="58" d="100"/>
        </p:scale>
        <p:origin x="141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下端输入为高电平时保持原有逻辑输出</a:t>
            </a:r>
            <a:endParaRPr lang="en-US" altLang="zh-CN" dirty="0"/>
          </a:p>
          <a:p>
            <a:r>
              <a:rPr lang="zh-CN" altLang="en-US" dirty="0"/>
              <a:t>下端输入为低电平时，断路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26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PingFangSC"/>
              </a:rPr>
              <a:t>74LS244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ingFangSC"/>
              </a:rPr>
              <a:t>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"/>
              </a:rPr>
              <a:t>3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ingFangSC"/>
              </a:rPr>
              <a:t>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"/>
              </a:rPr>
              <a:t>8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ingFangSC"/>
              </a:rPr>
              <a:t>位缓冲器，一般用作总线驱动器。</a:t>
            </a:r>
            <a:endParaRPr lang="en-US" altLang="zh-CN" b="0" i="0" dirty="0">
              <a:solidFill>
                <a:srgbClr val="222222"/>
              </a:solidFill>
              <a:effectLst/>
              <a:latin typeface="PingFangSC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位</a:t>
            </a:r>
            <a:r>
              <a:rPr lang="en-US" altLang="zh-CN" dirty="0"/>
              <a:t>0</a:t>
            </a:r>
            <a:r>
              <a:rPr lang="zh-CN" altLang="en-US" dirty="0"/>
              <a:t>复位 </a:t>
            </a:r>
            <a:r>
              <a:rPr lang="en-US" altLang="zh-CN" dirty="0"/>
              <a:t>–Qi</a:t>
            </a:r>
            <a:r>
              <a:rPr lang="zh-CN" altLang="en-US" dirty="0"/>
              <a:t>均置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输入 </a:t>
            </a:r>
            <a:r>
              <a:rPr lang="en-US" altLang="zh-CN" dirty="0"/>
              <a:t>Q</a:t>
            </a:r>
            <a:r>
              <a:rPr lang="zh-CN" altLang="en-US" dirty="0"/>
              <a:t>输出 脉冲上升沿打入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273</a:t>
            </a:r>
            <a:r>
              <a:rPr lang="zh-CN" altLang="en-US" dirty="0"/>
              <a:t>在</a:t>
            </a:r>
            <a:r>
              <a:rPr lang="en-US" altLang="zh-CN" dirty="0"/>
              <a:t>Q</a:t>
            </a:r>
            <a:r>
              <a:rPr lang="zh-CN" altLang="en-US" dirty="0"/>
              <a:t>端一直维持数据，不可以直接连接数据总线，如果要作为输入接口，必须加上三态门，地址片选信号作为三态门</a:t>
            </a:r>
            <a:r>
              <a:rPr lang="en-US" altLang="zh-CN" dirty="0"/>
              <a:t>E</a:t>
            </a:r>
            <a:r>
              <a:rPr lang="zh-CN" altLang="en-US" dirty="0"/>
              <a:t>输入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和</a:t>
            </a:r>
            <a:r>
              <a:rPr lang="en-US" altLang="zh-CN" dirty="0"/>
              <a:t>WR</a:t>
            </a:r>
            <a:r>
              <a:rPr lang="zh-CN" altLang="en-US" dirty="0"/>
              <a:t>共用引脚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总线封锁信号。当本信号有效时，封锁了系统内别的总线主设备对系统总线的占有。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LOCK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输出信号是由前缀指令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LOCK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产生的，且保持有效至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LOCK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指令的下条指令执行后。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8088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的中断响应时，在两个连续响应周期之间，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LOCK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信号为有效，以防止一个完整的中断过程被外部主设备占用总线而破坏。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　　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DMA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操作时，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LOCK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</a:rPr>
              <a:t>被悬空。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TF</a:t>
            </a:r>
            <a:r>
              <a:rPr lang="zh-CN" altLang="en-US" dirty="0"/>
              <a:t>跟踪标志位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tags" Target="../tags/tag55.xml"/><Relationship Id="rId21" Type="http://schemas.openxmlformats.org/officeDocument/2006/relationships/image" Target="../media/image5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notesSlide" Target="../notesSlides/notesSlide1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image" Target="../media/image5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notesSlide" Target="../notesSlides/notesSlide15.xml"/><Relationship Id="rId2" Type="http://schemas.openxmlformats.org/officeDocument/2006/relationships/tags" Target="../tags/tag7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5.png"/><Relationship Id="rId5" Type="http://schemas.openxmlformats.org/officeDocument/2006/relationships/tags" Target="../tags/tag102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5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5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12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7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image" Target="../media/image7.png"/><Relationship Id="rId4" Type="http://schemas.openxmlformats.org/officeDocument/2006/relationships/tags" Target="../tags/tag133.xml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18" Type="http://schemas.openxmlformats.org/officeDocument/2006/relationships/image" Target="../media/image5.pn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notesSlide" Target="../notesSlides/notesSlide30.xml"/><Relationship Id="rId2" Type="http://schemas.openxmlformats.org/officeDocument/2006/relationships/tags" Target="../tags/tag13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3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2" Type="http://schemas.openxmlformats.org/officeDocument/2006/relationships/tags" Target="../tags/tag157.xml"/><Relationship Id="rId16" Type="http://schemas.openxmlformats.org/officeDocument/2006/relationships/image" Target="../media/image5.png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notesSlide" Target="../notesSlides/notesSlide39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notesSlide" Target="../notesSlides/notesSlide40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image" Target="../media/image5.png"/><Relationship Id="rId5" Type="http://schemas.openxmlformats.org/officeDocument/2006/relationships/tags" Target="../tags/tag184.xml"/><Relationship Id="rId10" Type="http://schemas.openxmlformats.org/officeDocument/2006/relationships/notesSlide" Target="../notesSlides/notesSlide42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5.png"/><Relationship Id="rId5" Type="http://schemas.openxmlformats.org/officeDocument/2006/relationships/tags" Target="../tags/tag192.xml"/><Relationship Id="rId10" Type="http://schemas.openxmlformats.org/officeDocument/2006/relationships/notesSlide" Target="../notesSlides/notesSlide45.xml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5.png"/><Relationship Id="rId5" Type="http://schemas.openxmlformats.org/officeDocument/2006/relationships/tags" Target="../tags/tag200.xml"/><Relationship Id="rId10" Type="http://schemas.openxmlformats.org/officeDocument/2006/relationships/notesSlide" Target="../notesSlides/notesSlide49.xml"/><Relationship Id="rId4" Type="http://schemas.openxmlformats.org/officeDocument/2006/relationships/tags" Target="../tags/tag199.xml"/><Relationship Id="rId9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5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image" Target="../media/image5.png"/><Relationship Id="rId5" Type="http://schemas.openxmlformats.org/officeDocument/2006/relationships/tags" Target="../tags/tag208.xml"/><Relationship Id="rId10" Type="http://schemas.openxmlformats.org/officeDocument/2006/relationships/notesSlide" Target="../notesSlides/notesSlide50.xml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21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9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5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image" Target="../media/image5.png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notesSlide" Target="../notesSlides/notesSlide5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3" Type="http://schemas.openxmlformats.org/officeDocument/2006/relationships/tags" Target="../tags/tag25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9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1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5.png"/><Relationship Id="rId5" Type="http://schemas.openxmlformats.org/officeDocument/2006/relationships/tags" Target="../tags/tag23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image" Target="../media/image5.png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notesSlide" Target="../notesSlides/notesSlide62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notesSlide" Target="../notesSlides/notesSlide63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10" Type="http://schemas.openxmlformats.org/officeDocument/2006/relationships/tags" Target="../tags/tag286.xml"/><Relationship Id="rId19" Type="http://schemas.openxmlformats.org/officeDocument/2006/relationships/image" Target="../media/image5.png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95.xml"/><Relationship Id="rId7" Type="http://schemas.openxmlformats.org/officeDocument/2006/relationships/notesSlide" Target="../notesSlides/notesSlide64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97.xml"/><Relationship Id="rId4" Type="http://schemas.openxmlformats.org/officeDocument/2006/relationships/tags" Target="../tags/tag29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notesSlide" Target="../notesSlides/notesSlide65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image" Target="../media/image5.png"/><Relationship Id="rId5" Type="http://schemas.openxmlformats.org/officeDocument/2006/relationships/tags" Target="../tags/tag313.xml"/><Relationship Id="rId10" Type="http://schemas.openxmlformats.org/officeDocument/2006/relationships/notesSlide" Target="../notesSlides/notesSlide66.xml"/><Relationship Id="rId4" Type="http://schemas.openxmlformats.org/officeDocument/2006/relationships/tags" Target="../tags/tag312.xml"/><Relationship Id="rId9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notesSlide" Target="../notesSlides/notesSlide67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5" Type="http://schemas.openxmlformats.org/officeDocument/2006/relationships/tags" Target="../tags/tag321.xml"/><Relationship Id="rId10" Type="http://schemas.openxmlformats.org/officeDocument/2006/relationships/tags" Target="../tags/tag326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notesSlide" Target="../notesSlides/notesSlide68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10" Type="http://schemas.openxmlformats.org/officeDocument/2006/relationships/tags" Target="../tags/tag337.xml"/><Relationship Id="rId19" Type="http://schemas.openxmlformats.org/officeDocument/2006/relationships/image" Target="../media/image5.png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5.png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notesSlide" Target="../notesSlides/notesSlide69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48.xml"/><Relationship Id="rId10" Type="http://schemas.openxmlformats.org/officeDocument/2006/relationships/tags" Target="../tags/tag353.xml"/><Relationship Id="rId4" Type="http://schemas.openxmlformats.org/officeDocument/2006/relationships/tags" Target="../tags/tag347.xml"/><Relationship Id="rId9" Type="http://schemas.openxmlformats.org/officeDocument/2006/relationships/tags" Target="../tags/tag3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6" Type="http://schemas.openxmlformats.org/officeDocument/2006/relationships/image" Target="../media/image5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13" Type="http://schemas.openxmlformats.org/officeDocument/2006/relationships/tags" Target="../tags/tag366.xml"/><Relationship Id="rId18" Type="http://schemas.openxmlformats.org/officeDocument/2006/relationships/tags" Target="../tags/tag371.xml"/><Relationship Id="rId3" Type="http://schemas.openxmlformats.org/officeDocument/2006/relationships/tags" Target="../tags/tag356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360.xml"/><Relationship Id="rId12" Type="http://schemas.openxmlformats.org/officeDocument/2006/relationships/tags" Target="../tags/tag365.xml"/><Relationship Id="rId17" Type="http://schemas.openxmlformats.org/officeDocument/2006/relationships/tags" Target="../tags/tag370.xml"/><Relationship Id="rId2" Type="http://schemas.openxmlformats.org/officeDocument/2006/relationships/tags" Target="../tags/tag355.xml"/><Relationship Id="rId16" Type="http://schemas.openxmlformats.org/officeDocument/2006/relationships/tags" Target="../tags/tag369.xml"/><Relationship Id="rId20" Type="http://schemas.openxmlformats.org/officeDocument/2006/relationships/tags" Target="../tags/tag373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5" Type="http://schemas.openxmlformats.org/officeDocument/2006/relationships/tags" Target="../tags/tag358.xml"/><Relationship Id="rId15" Type="http://schemas.openxmlformats.org/officeDocument/2006/relationships/tags" Target="../tags/tag368.xml"/><Relationship Id="rId23" Type="http://schemas.openxmlformats.org/officeDocument/2006/relationships/image" Target="../media/image5.png"/><Relationship Id="rId10" Type="http://schemas.openxmlformats.org/officeDocument/2006/relationships/tags" Target="../tags/tag363.xml"/><Relationship Id="rId19" Type="http://schemas.openxmlformats.org/officeDocument/2006/relationships/tags" Target="../tags/tag372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tags" Target="../tags/tag367.xml"/><Relationship Id="rId2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3" Type="http://schemas.openxmlformats.org/officeDocument/2006/relationships/tags" Target="../tags/tag37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9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26" Type="http://schemas.openxmlformats.org/officeDocument/2006/relationships/tags" Target="../tags/tag405.xml"/><Relationship Id="rId3" Type="http://schemas.openxmlformats.org/officeDocument/2006/relationships/tags" Target="../tags/tag382.xml"/><Relationship Id="rId21" Type="http://schemas.openxmlformats.org/officeDocument/2006/relationships/tags" Target="../tags/tag400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tags" Target="../tags/tag404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24" Type="http://schemas.openxmlformats.org/officeDocument/2006/relationships/tags" Target="../tags/tag403.xml"/><Relationship Id="rId5" Type="http://schemas.openxmlformats.org/officeDocument/2006/relationships/tags" Target="../tags/tag384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28" Type="http://schemas.openxmlformats.org/officeDocument/2006/relationships/tags" Target="../tags/tag407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31" Type="http://schemas.openxmlformats.org/officeDocument/2006/relationships/image" Target="../media/image5.png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Relationship Id="rId27" Type="http://schemas.openxmlformats.org/officeDocument/2006/relationships/tags" Target="../tags/tag406.xml"/><Relationship Id="rId30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3" Type="http://schemas.openxmlformats.org/officeDocument/2006/relationships/tags" Target="../tags/tag410.xml"/><Relationship Id="rId7" Type="http://schemas.openxmlformats.org/officeDocument/2006/relationships/tags" Target="../tags/tag414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11" Type="http://schemas.openxmlformats.org/officeDocument/2006/relationships/image" Target="../media/image5.png"/><Relationship Id="rId5" Type="http://schemas.openxmlformats.org/officeDocument/2006/relationships/tags" Target="../tags/tag412.xml"/><Relationship Id="rId10" Type="http://schemas.openxmlformats.org/officeDocument/2006/relationships/notesSlide" Target="../notesSlides/notesSlide77.xml"/><Relationship Id="rId4" Type="http://schemas.openxmlformats.org/officeDocument/2006/relationships/tags" Target="../tags/tag411.xml"/><Relationship Id="rId9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tags" Target="../tags/tag428.xml"/><Relationship Id="rId18" Type="http://schemas.openxmlformats.org/officeDocument/2006/relationships/image" Target="../media/image5.png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17" Type="http://schemas.openxmlformats.org/officeDocument/2006/relationships/notesSlide" Target="../notesSlides/notesSlide78.xml"/><Relationship Id="rId2" Type="http://schemas.openxmlformats.org/officeDocument/2006/relationships/tags" Target="../tags/tag41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.png"/><Relationship Id="rId5" Type="http://schemas.openxmlformats.org/officeDocument/2006/relationships/tags" Target="../tags/tag44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1.xml"/><Relationship Id="rId3" Type="http://schemas.openxmlformats.org/officeDocument/2006/relationships/tags" Target="../tags/tag43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9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输入输出及中断技术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系统中的接口和端口的地址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29885" y="3425322"/>
            <a:ext cx="8683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kern="0"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4973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101098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968123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29435" y="2417260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229435" y="3209422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29435" y="4577847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73898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245560" y="2417260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45560" y="3209422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45560" y="4577847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390023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110998" y="2417260"/>
            <a:ext cx="792162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10998" y="3209422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110998" y="4577847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255460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56410" y="1660022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101098" y="162509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968123" y="162509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18323" y="249663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202448" y="3293560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218323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239210" y="24823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10998" y="2490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245560" y="32824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112585" y="32824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194760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6066548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969960" y="2706185"/>
            <a:ext cx="1008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端口编址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6890460" y="3209422"/>
            <a:ext cx="1008063" cy="360363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950035" y="5497010"/>
            <a:ext cx="712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端口地址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芯片地址（高位地址）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片内地址</a:t>
            </a: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878598" y="5971672"/>
            <a:ext cx="7091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类似于学号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班号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班内编号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端口的编址方式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310628" y="3248971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845240" y="3248971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3"/>
            </p:custDataLst>
          </p:nvPr>
        </p:nvSpPr>
        <p:spPr>
          <a:xfrm>
            <a:off x="3770753" y="2987034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91479" y="3474396"/>
            <a:ext cx="381817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独立编址</a:t>
            </a: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8052" y="3474396"/>
            <a:ext cx="315138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与内存统一编址</a:t>
            </a:r>
          </a:p>
        </p:txBody>
      </p:sp>
      <p:sp>
        <p:nvSpPr>
          <p:cNvPr id="13" name="矩形 12"/>
          <p:cNvSpPr/>
          <p:nvPr/>
        </p:nvSpPr>
        <p:spPr>
          <a:xfrm>
            <a:off x="4149340" y="3379244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编址</a:t>
            </a:r>
            <a:endParaRPr lang="en-US" altLang="zh-CN" sz="24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端口与内存统一编址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1638" y="2905125"/>
            <a:ext cx="36004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指令及控制信号统一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内存地址资源减少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83250" y="2571750"/>
            <a:ext cx="16002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683250" y="5086350"/>
            <a:ext cx="16002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>
            <a:off x="7435850" y="2571750"/>
            <a:ext cx="228600" cy="2438400"/>
          </a:xfrm>
          <a:prstGeom prst="rightBrace">
            <a:avLst>
              <a:gd name="adj1" fmla="val 888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8"/>
          <p:cNvSpPr/>
          <p:nvPr/>
        </p:nvSpPr>
        <p:spPr bwMode="auto">
          <a:xfrm>
            <a:off x="7435850" y="5162550"/>
            <a:ext cx="152400" cy="990600"/>
          </a:xfrm>
          <a:prstGeom prst="rightBrace">
            <a:avLst>
              <a:gd name="adj1" fmla="val 5413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740650" y="3333750"/>
            <a:ext cx="10795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664450" y="5241925"/>
            <a:ext cx="1295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562475" y="24717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562475" y="4886325"/>
            <a:ext cx="1304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F0000H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483100" y="5924550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3438" y="1930400"/>
            <a:ext cx="331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例如，系统地址空间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1MB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02088" y="2232212"/>
            <a:ext cx="69681" cy="40288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端口独立编址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02088" y="2232212"/>
            <a:ext cx="69681" cy="40288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2113" y="2786950"/>
            <a:ext cx="353377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内存地址资源充分利用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能够应用于端口的指令较少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21375" y="2279650"/>
            <a:ext cx="1600200" cy="2514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>
            <a:off x="7673975" y="2279650"/>
            <a:ext cx="228600" cy="2438400"/>
          </a:xfrm>
          <a:prstGeom prst="rightBrace">
            <a:avLst>
              <a:gd name="adj1" fmla="val 888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8"/>
          <p:cNvSpPr/>
          <p:nvPr/>
        </p:nvSpPr>
        <p:spPr bwMode="auto">
          <a:xfrm>
            <a:off x="7673975" y="5062538"/>
            <a:ext cx="138113" cy="1079500"/>
          </a:xfrm>
          <a:prstGeom prst="rightBrace">
            <a:avLst>
              <a:gd name="adj1" fmla="val 6509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978775" y="3041650"/>
            <a:ext cx="83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1MB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054975" y="5062538"/>
            <a:ext cx="83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702175" y="21796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572000" y="4492625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702175" y="590073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FFFFH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778375" y="49863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908675" y="5035550"/>
            <a:ext cx="1600200" cy="11668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端口编址</a:t>
            </a:r>
          </a:p>
        </p:txBody>
      </p:sp>
      <p:sp>
        <p:nvSpPr>
          <p:cNvPr id="59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344702" y="2390886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141659" y="261359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latin typeface="+mn-ea"/>
            </a:endParaRPr>
          </a:p>
        </p:txBody>
      </p:sp>
      <p:sp>
        <p:nvSpPr>
          <p:cNvPr id="61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-1517484" y="3989344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2" name="MH_Other_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224287" y="2155870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MH_Other_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-1171931" y="2571438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6" name="MH_Other_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-853194" y="2908612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7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1424405" y="2352167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端口独立编址方式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但地址线与存储器共用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8" name="MH_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-468578" y="3300903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000" kern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</a:rPr>
              <a:t>说明</a:t>
            </a:r>
          </a:p>
        </p:txBody>
      </p:sp>
      <p:sp>
        <p:nvSpPr>
          <p:cNvPr id="69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481340" y="306124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0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673579" y="3580005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1" name="MH_Other_9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673579" y="407590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2" name="MH_Other_10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1527060" y="4571811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b="1" kern="0" dirty="0">
              <a:latin typeface="+mn-ea"/>
            </a:endParaRPr>
          </a:p>
        </p:txBody>
      </p:sp>
      <p:sp>
        <p:nvSpPr>
          <p:cNvPr id="73" name="MH_Other_1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1186521" y="506771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latin typeface="+mn-ea"/>
            </a:endParaRPr>
          </a:p>
        </p:txBody>
      </p:sp>
      <p:sp>
        <p:nvSpPr>
          <p:cNvPr id="74" name="MH_SubTitle_2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1752284" y="2822548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地址线上的地址信号用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IO/M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来区分</a:t>
            </a:r>
          </a:p>
        </p:txBody>
      </p:sp>
      <p:sp>
        <p:nvSpPr>
          <p:cNvPr id="75" name="MH_SubTitle_3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1974714" y="3356430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操作只使用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根地址线中的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根：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A15</a:t>
            </a:r>
            <a:r>
              <a:rPr lang="zh-CN" altLang="da-DK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</a:p>
        </p:txBody>
      </p:sp>
      <p:sp>
        <p:nvSpPr>
          <p:cNvPr id="76" name="MH_SubTitle_4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1959947" y="3865394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可寻址的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端口数为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64K(65536)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</a:p>
        </p:txBody>
      </p:sp>
      <p:sp>
        <p:nvSpPr>
          <p:cNvPr id="77" name="MH_SubTitle_5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1759285" y="4373875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地址范围为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FFFFH</a:t>
            </a:r>
          </a:p>
        </p:txBody>
      </p:sp>
      <p:sp>
        <p:nvSpPr>
          <p:cNvPr id="78" name="MH_SubTitle_6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1435994" y="4882358"/>
            <a:ext cx="7052620" cy="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IBM PC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只使用了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1024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da-DK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FFH)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</a:t>
            </a:r>
          </a:p>
        </p:txBody>
      </p:sp>
      <p:sp>
        <p:nvSpPr>
          <p:cNvPr id="22" name="MH_Other_1"/>
          <p:cNvSpPr/>
          <p:nvPr>
            <p:custDataLst>
              <p:tags r:id="rId1"/>
            </p:custDataLst>
          </p:nvPr>
        </p:nvSpPr>
        <p:spPr>
          <a:xfrm>
            <a:off x="1504745" y="179689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MH_Other_2"/>
          <p:cNvSpPr/>
          <p:nvPr>
            <p:custDataLst>
              <p:tags r:id="rId2"/>
            </p:custDataLst>
          </p:nvPr>
        </p:nvSpPr>
        <p:spPr>
          <a:xfrm>
            <a:off x="1369807" y="165719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28682" y="1425419"/>
            <a:ext cx="5108575" cy="48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</a:p>
        </p:txBody>
      </p:sp>
      <p:sp>
        <p:nvSpPr>
          <p:cNvPr id="25" name="MH_Text_1"/>
          <p:cNvSpPr txBox="1"/>
          <p:nvPr>
            <p:custDataLst>
              <p:tags r:id="rId4"/>
            </p:custDataLst>
          </p:nvPr>
        </p:nvSpPr>
        <p:spPr>
          <a:xfrm>
            <a:off x="2528682" y="1957231"/>
            <a:ext cx="5856514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确定端口的地址</a:t>
            </a:r>
          </a:p>
        </p:txBody>
      </p:sp>
      <p:sp>
        <p:nvSpPr>
          <p:cNvPr id="26" name="MH_Other_3"/>
          <p:cNvSpPr/>
          <p:nvPr>
            <p:custDataLst>
              <p:tags r:id="rId5"/>
            </p:custDataLst>
          </p:nvPr>
        </p:nvSpPr>
        <p:spPr>
          <a:xfrm>
            <a:off x="1504745" y="3366931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MH_Other_4"/>
          <p:cNvSpPr/>
          <p:nvPr>
            <p:custDataLst>
              <p:tags r:id="rId6"/>
            </p:custDataLst>
          </p:nvPr>
        </p:nvSpPr>
        <p:spPr>
          <a:xfrm>
            <a:off x="1369807" y="3227231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28682" y="2997043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寻址端口的信号</a:t>
            </a:r>
          </a:p>
        </p:txBody>
      </p:sp>
      <p:sp>
        <p:nvSpPr>
          <p:cNvPr id="29" name="MH_Other_5"/>
          <p:cNvSpPr/>
          <p:nvPr>
            <p:custDataLst>
              <p:tags r:id="rId8"/>
            </p:custDataLst>
          </p:nvPr>
        </p:nvSpPr>
        <p:spPr bwMode="auto">
          <a:xfrm>
            <a:off x="1652382" y="196675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" name="MH_Other_6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669845" y="3535206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MH_Other_5"/>
          <p:cNvSpPr/>
          <p:nvPr>
            <p:custDataLst>
              <p:tags r:id="rId10"/>
            </p:custDataLst>
          </p:nvPr>
        </p:nvSpPr>
        <p:spPr>
          <a:xfrm>
            <a:off x="1504745" y="4872757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_6"/>
          <p:cNvSpPr/>
          <p:nvPr>
            <p:custDataLst>
              <p:tags r:id="rId11"/>
            </p:custDataLst>
          </p:nvPr>
        </p:nvSpPr>
        <p:spPr>
          <a:xfrm>
            <a:off x="1369807" y="4733057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MH_Other_9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652382" y="5034682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4" name="MH_SubTitle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28682" y="4633222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参加译码的信号</a:t>
            </a:r>
          </a:p>
        </p:txBody>
      </p:sp>
      <p:sp>
        <p:nvSpPr>
          <p:cNvPr id="35" name="MH_Text_2"/>
          <p:cNvSpPr txBox="1"/>
          <p:nvPr>
            <p:custDataLst>
              <p:tags r:id="rId14"/>
            </p:custDataLst>
          </p:nvPr>
        </p:nvSpPr>
        <p:spPr>
          <a:xfrm>
            <a:off x="2528682" y="5163447"/>
            <a:ext cx="510857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IOW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，高位地址信号</a:t>
            </a:r>
          </a:p>
        </p:txBody>
      </p:sp>
      <p:sp>
        <p:nvSpPr>
          <p:cNvPr id="37" name="MH_Text_1"/>
          <p:cNvSpPr txBox="1"/>
          <p:nvPr>
            <p:custDataLst>
              <p:tags r:id="rId15"/>
            </p:custDataLst>
          </p:nvPr>
        </p:nvSpPr>
        <p:spPr>
          <a:xfrm>
            <a:off x="2509632" y="3504065"/>
            <a:ext cx="5856514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IOW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A15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28682" y="3560339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83511" y="3560339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528682" y="5272598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283511" y="5272598"/>
            <a:ext cx="488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圆角矩形标注 10"/>
          <p:cNvSpPr/>
          <p:nvPr/>
        </p:nvSpPr>
        <p:spPr bwMode="auto">
          <a:xfrm>
            <a:off x="3600244" y="6070171"/>
            <a:ext cx="2143125" cy="714375"/>
          </a:xfrm>
          <a:prstGeom prst="wedgeRoundRectCallout">
            <a:avLst>
              <a:gd name="adj1" fmla="val -47974"/>
              <a:gd name="adj2" fmla="val -117575"/>
              <a:gd name="adj3" fmla="val 16667"/>
            </a:avLst>
          </a:prstGeom>
          <a:noFill/>
          <a:ln w="28575">
            <a:headEnd type="none" w="sm" len="sm"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OUT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指令将使总线中的该信号有效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圆角矩形标注 11"/>
          <p:cNvSpPr/>
          <p:nvPr/>
        </p:nvSpPr>
        <p:spPr bwMode="auto">
          <a:xfrm>
            <a:off x="1272969" y="6090546"/>
            <a:ext cx="2143125" cy="714375"/>
          </a:xfrm>
          <a:prstGeom prst="wedgeRoundRectCallout">
            <a:avLst>
              <a:gd name="adj1" fmla="val 26173"/>
              <a:gd name="adj2" fmla="val -111874"/>
              <a:gd name="adj3" fmla="val 16667"/>
            </a:avLst>
          </a:prstGeom>
          <a:noFill/>
          <a:ln w="28575">
            <a:headEnd type="none" w="sm" len="sm"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指令将使总线中的该信号有效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4" grpId="0"/>
      <p:bldP spid="35" grpId="0"/>
      <p:bldP spid="37" grpId="0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全地址译码与部分地址译码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184650" y="2693988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318593" y="2827909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7538" y="2833688"/>
            <a:ext cx="3446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全地址译码</a:t>
            </a:r>
          </a:p>
        </p:txBody>
      </p:sp>
      <p:sp>
        <p:nvSpPr>
          <p:cNvPr id="11" name="MH_Text_2"/>
          <p:cNvSpPr/>
          <p:nvPr>
            <p:custDataLst>
              <p:tags r:id="rId4"/>
            </p:custDataLst>
          </p:nvPr>
        </p:nvSpPr>
        <p:spPr>
          <a:xfrm>
            <a:off x="5051425" y="3295650"/>
            <a:ext cx="3915074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全部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地址信号参与译码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当接口只有一个端口时，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位地址线应全部参与译码，译码输出直接选择该端口；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当接口具有多个端口时，则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位地址线的高位参与译码（决定接口的基地址），低位用于寻址接口中要访问的端口。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4318593" y="4711377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4288" y="4718050"/>
            <a:ext cx="3432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部分地址译码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1"/>
          <p:cNvSpPr/>
          <p:nvPr>
            <p:custDataLst>
              <p:tags r:id="rId7"/>
            </p:custDataLst>
          </p:nvPr>
        </p:nvSpPr>
        <p:spPr>
          <a:xfrm>
            <a:off x="623888" y="2609850"/>
            <a:ext cx="2836862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仅用部分地址（比如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位）信号参与译码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含多个端口的接口，最低的几位直接连到接口芯片。</a:t>
            </a: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051425" y="2978150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H="1">
            <a:off x="3803650" y="4876800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8799" y="1400018"/>
            <a:ext cx="5830645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一个接口电路中可以有一个或多个端口。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21329" y="2990311"/>
            <a:ext cx="7539559" cy="3906893"/>
            <a:chOff x="1303227" y="3163834"/>
            <a:chExt cx="5861050" cy="4249737"/>
          </a:xfrm>
        </p:grpSpPr>
        <p:sp>
          <p:nvSpPr>
            <p:cNvPr id="8" name="MH_Other_1"/>
            <p:cNvSpPr/>
            <p:nvPr>
              <p:custDataLst>
                <p:tags r:id="rId1"/>
              </p:custDataLst>
            </p:nvPr>
          </p:nvSpPr>
          <p:spPr>
            <a:xfrm>
              <a:off x="1539764" y="3163834"/>
              <a:ext cx="3889375" cy="3192462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" name="MH_Desc_1"/>
            <p:cNvSpPr/>
            <p:nvPr>
              <p:custDataLst>
                <p:tags r:id="rId2"/>
              </p:custDataLst>
            </p:nvPr>
          </p:nvSpPr>
          <p:spPr>
            <a:xfrm>
              <a:off x="1303227" y="3468420"/>
              <a:ext cx="5464175" cy="3894350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612000" tIns="216000" rIns="324000" bIns="1584000">
              <a:noAutofit/>
            </a:bodyPr>
            <a:lstStyle/>
            <a:p>
              <a:pPr algn="just">
                <a:lnSpc>
                  <a:spcPct val="160000"/>
                </a:lnSpc>
                <a:defRPr/>
              </a:pPr>
              <a:r>
                <a:rPr lang="zh-CN" altLang="en-US" sz="2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题目分析：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寻址端口的地址信号最多为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16bit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，题中仅用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12bit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就能表示其地址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故采用部分地址译码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该接口电路中含有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个端口，片内端口寻址需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位地址信号，其余</a:t>
              </a:r>
              <a:r>
                <a:rPr lang="en-US" altLang="zh-CN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20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位为片选地址信号。</a:t>
              </a: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 bwMode="auto">
            <a:xfrm>
              <a:off x="4883039" y="5056134"/>
              <a:ext cx="2281238" cy="2357437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5761" y="1748410"/>
            <a:ext cx="7916140" cy="120032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例：某外设接口有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个端口，地址为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2F0H——2F3H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A15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译码得到，而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用来区分接口中的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个端口。试画出该接口与系统的连接图。</a:t>
            </a:r>
          </a:p>
        </p:txBody>
      </p:sp>
      <p:sp>
        <p:nvSpPr>
          <p:cNvPr id="2" name="矩形 1"/>
          <p:cNvSpPr/>
          <p:nvPr/>
        </p:nvSpPr>
        <p:spPr>
          <a:xfrm>
            <a:off x="645458" y="1245173"/>
            <a:ext cx="7739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系统中，因地址资源丰富，多采用部分地址译码。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地址译码例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2688" y="2162175"/>
            <a:ext cx="7772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地址范围：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cs typeface="Tahoma" panose="020B0604030504040204" pitchFamily="34" charset="0"/>
              </a:rPr>
              <a:t>× × × ×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0 0 1 0 1 1 1 1 0 0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</a:rPr>
              <a:t>0 0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</a:rPr>
              <a:t>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…….                 ……                ……   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cs typeface="Tahoma" panose="020B0604030504040204" pitchFamily="34" charset="0"/>
              </a:rPr>
              <a:t>× × × ×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0 0 1 0 1 1 1 1 0 0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</a:rPr>
              <a:t>1 1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</a:endParaRPr>
          </a:p>
        </p:txBody>
      </p:sp>
      <p:sp>
        <p:nvSpPr>
          <p:cNvPr id="15" name="AutoShape 4"/>
          <p:cNvSpPr/>
          <p:nvPr/>
        </p:nvSpPr>
        <p:spPr bwMode="auto">
          <a:xfrm rot="16200000">
            <a:off x="2407167" y="3549649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41588" y="4378325"/>
            <a:ext cx="215900" cy="8778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820863" y="523081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任意状态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162817" y="2471447"/>
            <a:ext cx="3636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990033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 dirty="0">
                <a:solidFill>
                  <a:srgbClr val="990033"/>
                </a:solidFill>
                <a:ea typeface="宋体" panose="02010600030101010101" pitchFamily="2" charset="-122"/>
              </a:rPr>
              <a:t>11……………………………..A1A0</a:t>
            </a:r>
          </a:p>
        </p:txBody>
      </p:sp>
      <p:sp>
        <p:nvSpPr>
          <p:cNvPr id="19" name="AutoShape 9"/>
          <p:cNvSpPr/>
          <p:nvPr/>
        </p:nvSpPr>
        <p:spPr bwMode="auto">
          <a:xfrm rot="16200000">
            <a:off x="6173345" y="4017963"/>
            <a:ext cx="144463" cy="287337"/>
          </a:xfrm>
          <a:prstGeom prst="leftBrace">
            <a:avLst>
              <a:gd name="adj1" fmla="val 16566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6259070" y="4330700"/>
            <a:ext cx="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940425" y="53133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片内地址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2470150" y="5688013"/>
            <a:ext cx="14288" cy="404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619250" y="61214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图中不接入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 animBg="1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地址译码例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84505" y="1795501"/>
            <a:ext cx="4321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译码电路图：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115418" y="2157451"/>
            <a:ext cx="1314450" cy="25923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67493" y="3813213"/>
            <a:ext cx="1027112" cy="27352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7268" y="3667163"/>
            <a:ext cx="936625" cy="16557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940293" y="4145001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≥ 1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002080" y="38830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003668" y="417040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003668" y="450218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003668" y="481810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003668" y="5107026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413118" y="36385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413118" y="395450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413118" y="427200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427405" y="458791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427405" y="4891126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3803893" y="4459326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2003668" y="5611851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2003668" y="5899188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2003668" y="6404013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498843" y="53594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498843" y="56959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498843" y="61516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2940293" y="5972213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3803893" y="4372013"/>
            <a:ext cx="144462" cy="144463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5675555" y="5108613"/>
            <a:ext cx="144463" cy="144463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4956418" y="49657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&amp;</a:t>
            </a: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5820018" y="51816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V="1">
            <a:off x="6683618" y="4389476"/>
            <a:ext cx="0" cy="7921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6683618" y="4389476"/>
            <a:ext cx="431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7115418" y="4148176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CE</a:t>
            </a: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7217018" y="4187863"/>
            <a:ext cx="360362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6251818" y="345285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6251818" y="3021051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820018" y="280515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5805730" y="32226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7132880" y="16859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接口芯片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100630" y="2514638"/>
            <a:ext cx="647700" cy="8651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237030" y="27305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2237030" y="3163926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371843" y="2514638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IOR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1371843" y="2948026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IOW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1433755" y="2554326"/>
            <a:ext cx="53975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1467093" y="2986126"/>
            <a:ext cx="576262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3210168" y="27305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&amp;</a:t>
            </a: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748330" y="2875001"/>
            <a:ext cx="144463" cy="144462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3892793" y="2948026"/>
            <a:ext cx="3603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V="1">
            <a:off x="4253155" y="2948026"/>
            <a:ext cx="0" cy="1079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253155" y="4027526"/>
            <a:ext cx="409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左大括号 61"/>
          <p:cNvSpPr/>
          <p:nvPr/>
        </p:nvSpPr>
        <p:spPr bwMode="auto">
          <a:xfrm>
            <a:off x="1013068" y="3813213"/>
            <a:ext cx="454025" cy="1293813"/>
          </a:xfrm>
          <a:prstGeom prst="leftBrace">
            <a:avLst>
              <a:gd name="adj1" fmla="val 8338"/>
              <a:gd name="adj2" fmla="val 50000"/>
            </a:avLst>
          </a:prstGeom>
          <a:solidFill>
            <a:srgbClr val="FFFFFF"/>
          </a:solidFill>
          <a:ln w="25400" cap="sq" algn="ctr">
            <a:solidFill>
              <a:srgbClr val="333399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997193" y="5457863"/>
            <a:ext cx="455612" cy="946150"/>
          </a:xfrm>
          <a:prstGeom prst="leftBrace">
            <a:avLst>
              <a:gd name="adj1" fmla="val 8316"/>
              <a:gd name="adj2" fmla="val 50000"/>
            </a:avLst>
          </a:prstGeom>
          <a:solidFill>
            <a:srgbClr val="FFFFFF"/>
          </a:solidFill>
          <a:ln w="25400" cap="sq" algn="ctr">
            <a:solidFill>
              <a:srgbClr val="333399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文本框 65"/>
          <p:cNvSpPr txBox="1">
            <a:spLocks noChangeArrowheads="1"/>
          </p:cNvSpPr>
          <p:nvPr/>
        </p:nvSpPr>
        <p:spPr bwMode="auto">
          <a:xfrm>
            <a:off x="652705" y="3835438"/>
            <a:ext cx="50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的位</a:t>
            </a: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652705" y="5275301"/>
            <a:ext cx="50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的位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3" grpId="0" animBg="1"/>
      <p:bldP spid="34" grpId="0" animBg="1"/>
      <p:bldP spid="50" grpId="0" animBg="1"/>
      <p:bldP spid="58" grpId="0" animBg="1"/>
      <p:bldP spid="62" grpId="0" animBg="1"/>
      <p:bldP spid="65" grpId="0" animBg="1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-21515" y="805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502444" y="1728444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iṧḷïḋê"/>
          <p:cNvGrpSpPr/>
          <p:nvPr/>
        </p:nvGrpSpPr>
        <p:grpSpPr>
          <a:xfrm>
            <a:off x="502444" y="2118052"/>
            <a:ext cx="2648086" cy="530914"/>
            <a:chOff x="669925" y="1643428"/>
            <a:chExt cx="3530781" cy="707886"/>
          </a:xfrm>
        </p:grpSpPr>
        <p:sp>
          <p:nvSpPr>
            <p:cNvPr id="30" name="ïšḻïdê"/>
            <p:cNvSpPr txBox="1"/>
            <p:nvPr/>
          </p:nvSpPr>
          <p:spPr bwMode="auto">
            <a:xfrm>
              <a:off x="669925" y="1643428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主要内容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îsḻíḋé"/>
          <p:cNvSpPr txBox="1"/>
          <p:nvPr/>
        </p:nvSpPr>
        <p:spPr>
          <a:xfrm>
            <a:off x="1872698" y="311595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8" name="ísḻiḑe"/>
          <p:cNvSpPr/>
          <p:nvPr/>
        </p:nvSpPr>
        <p:spPr>
          <a:xfrm>
            <a:off x="2526228" y="3127498"/>
            <a:ext cx="4158035" cy="2885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基本概念</a:t>
            </a:r>
          </a:p>
        </p:txBody>
      </p:sp>
      <p:sp>
        <p:nvSpPr>
          <p:cNvPr id="9" name="ïṩľîdé"/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02.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îṣ1idè"/>
          <p:cNvSpPr/>
          <p:nvPr/>
        </p:nvSpPr>
        <p:spPr>
          <a:xfrm>
            <a:off x="2526228" y="3612339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简单接口芯片及其应用</a:t>
            </a:r>
          </a:p>
        </p:txBody>
      </p:sp>
      <p:sp>
        <p:nvSpPr>
          <p:cNvPr id="12" name="işľíďe"/>
          <p:cNvSpPr txBox="1"/>
          <p:nvPr/>
        </p:nvSpPr>
        <p:spPr>
          <a:xfrm>
            <a:off x="1872697" y="408564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03.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ïşľïdé"/>
          <p:cNvSpPr/>
          <p:nvPr/>
        </p:nvSpPr>
        <p:spPr>
          <a:xfrm>
            <a:off x="2526228" y="4097181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基本输入输出方法</a:t>
            </a:r>
          </a:p>
        </p:txBody>
      </p:sp>
      <p:sp>
        <p:nvSpPr>
          <p:cNvPr id="15" name="ís1íde"/>
          <p:cNvSpPr txBox="1"/>
          <p:nvPr/>
        </p:nvSpPr>
        <p:spPr>
          <a:xfrm>
            <a:off x="1872697" y="457048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04.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íṡḻîḓé"/>
          <p:cNvSpPr/>
          <p:nvPr/>
        </p:nvSpPr>
        <p:spPr>
          <a:xfrm>
            <a:off x="2526228" y="4582023"/>
            <a:ext cx="4885791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中断的基本概念及工作过程</a:t>
            </a:r>
          </a:p>
        </p:txBody>
      </p:sp>
      <p:sp>
        <p:nvSpPr>
          <p:cNvPr id="18" name="îṩļíḑé"/>
          <p:cNvSpPr/>
          <p:nvPr/>
        </p:nvSpPr>
        <p:spPr>
          <a:xfrm>
            <a:off x="1524070" y="314451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ïśľîḋê"/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íṧļîḓê"/>
          <p:cNvSpPr/>
          <p:nvPr/>
        </p:nvSpPr>
        <p:spPr>
          <a:xfrm>
            <a:off x="1524070" y="411419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íšḻíḋe"/>
          <p:cNvSpPr/>
          <p:nvPr/>
        </p:nvSpPr>
        <p:spPr>
          <a:xfrm>
            <a:off x="1524070" y="459903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65396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961785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58174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59428" y="4954563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42" name="ís1íde"/>
          <p:cNvSpPr txBox="1"/>
          <p:nvPr/>
        </p:nvSpPr>
        <p:spPr>
          <a:xfrm>
            <a:off x="1872697" y="507634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05.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3" name="íṡḻîḓé"/>
          <p:cNvSpPr/>
          <p:nvPr/>
        </p:nvSpPr>
        <p:spPr>
          <a:xfrm>
            <a:off x="2526228" y="5087885"/>
            <a:ext cx="4885791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介绍</a:t>
            </a:r>
          </a:p>
        </p:txBody>
      </p:sp>
      <p:sp>
        <p:nvSpPr>
          <p:cNvPr id="44" name="íšḻíḋe"/>
          <p:cNvSpPr/>
          <p:nvPr/>
        </p:nvSpPr>
        <p:spPr>
          <a:xfrm>
            <a:off x="1524070" y="510489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959428" y="5460425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959428" y="5488979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ís1íde"/>
          <p:cNvSpPr txBox="1"/>
          <p:nvPr/>
        </p:nvSpPr>
        <p:spPr>
          <a:xfrm>
            <a:off x="1872697" y="561076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06.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7" name="íṡḻîḓé"/>
          <p:cNvSpPr/>
          <p:nvPr/>
        </p:nvSpPr>
        <p:spPr>
          <a:xfrm>
            <a:off x="2526228" y="5622301"/>
            <a:ext cx="4885791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8237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介绍</a:t>
            </a:r>
          </a:p>
        </p:txBody>
      </p:sp>
      <p:sp>
        <p:nvSpPr>
          <p:cNvPr id="38" name="íšḻíḋe"/>
          <p:cNvSpPr/>
          <p:nvPr/>
        </p:nvSpPr>
        <p:spPr>
          <a:xfrm>
            <a:off x="1524070" y="563931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959428" y="5994841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接口的基本构成</a:t>
            </a:r>
          </a:p>
        </p:txBody>
      </p:sp>
      <p:sp>
        <p:nvSpPr>
          <p:cNvPr id="8" name="Text Box 2053"/>
          <p:cNvSpPr txBox="1">
            <a:spLocks noChangeArrowheads="1"/>
          </p:cNvSpPr>
          <p:nvPr/>
        </p:nvSpPr>
        <p:spPr bwMode="auto">
          <a:xfrm>
            <a:off x="7447543" y="2498464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数据线</a:t>
            </a:r>
          </a:p>
        </p:txBody>
      </p:sp>
      <p:sp>
        <p:nvSpPr>
          <p:cNvPr id="9" name="Text Box 2054"/>
          <p:cNvSpPr txBox="1">
            <a:spLocks noChangeArrowheads="1"/>
          </p:cNvSpPr>
          <p:nvPr/>
        </p:nvSpPr>
        <p:spPr bwMode="auto">
          <a:xfrm>
            <a:off x="7530093" y="4825739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控制线</a:t>
            </a:r>
          </a:p>
        </p:txBody>
      </p:sp>
      <p:sp>
        <p:nvSpPr>
          <p:cNvPr id="10" name="Text Box 2055"/>
          <p:cNvSpPr txBox="1">
            <a:spLocks noChangeArrowheads="1"/>
          </p:cNvSpPr>
          <p:nvPr/>
        </p:nvSpPr>
        <p:spPr bwMode="auto">
          <a:xfrm>
            <a:off x="7523743" y="3946264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状态线</a:t>
            </a:r>
          </a:p>
        </p:txBody>
      </p:sp>
      <p:sp>
        <p:nvSpPr>
          <p:cNvPr id="11" name="Text Box 2056"/>
          <p:cNvSpPr txBox="1">
            <a:spLocks noChangeArrowheads="1"/>
          </p:cNvSpPr>
          <p:nvPr/>
        </p:nvSpPr>
        <p:spPr bwMode="auto">
          <a:xfrm>
            <a:off x="599068" y="3670039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12" name="Text Box 2057"/>
          <p:cNvSpPr txBox="1">
            <a:spLocks noChangeArrowheads="1"/>
          </p:cNvSpPr>
          <p:nvPr/>
        </p:nvSpPr>
        <p:spPr bwMode="auto">
          <a:xfrm>
            <a:off x="599068" y="4503477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13" name="Text Box 2058"/>
          <p:cNvSpPr txBox="1">
            <a:spLocks noChangeArrowheads="1"/>
          </p:cNvSpPr>
          <p:nvPr/>
        </p:nvSpPr>
        <p:spPr bwMode="auto">
          <a:xfrm>
            <a:off x="584781" y="2808027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14" name="Rectangle 2059"/>
          <p:cNvSpPr>
            <a:spLocks noChangeArrowheads="1"/>
          </p:cNvSpPr>
          <p:nvPr/>
        </p:nvSpPr>
        <p:spPr bwMode="auto">
          <a:xfrm>
            <a:off x="4258256" y="2363527"/>
            <a:ext cx="2298700" cy="51593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数据输入寄存器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(or 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5" name="Rectangle 2060"/>
          <p:cNvSpPr>
            <a:spLocks noChangeArrowheads="1"/>
          </p:cNvSpPr>
          <p:nvPr/>
        </p:nvSpPr>
        <p:spPr bwMode="auto">
          <a:xfrm>
            <a:off x="4258256" y="3225539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数据输出寄存器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" name="Rectangle 2061"/>
          <p:cNvSpPr>
            <a:spLocks noChangeArrowheads="1"/>
          </p:cNvSpPr>
          <p:nvPr/>
        </p:nvSpPr>
        <p:spPr bwMode="auto">
          <a:xfrm>
            <a:off x="4258256" y="4087552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(or 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" name="Rectangle 2062"/>
          <p:cNvSpPr>
            <a:spLocks noChangeArrowheads="1"/>
          </p:cNvSpPr>
          <p:nvPr/>
        </p:nvSpPr>
        <p:spPr bwMode="auto">
          <a:xfrm>
            <a:off x="4258256" y="4949564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6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命令寄存器</a:t>
            </a:r>
          </a:p>
        </p:txBody>
      </p:sp>
      <p:sp>
        <p:nvSpPr>
          <p:cNvPr id="18" name="Line 2063"/>
          <p:cNvSpPr>
            <a:spLocks noChangeShapeType="1"/>
          </p:cNvSpPr>
          <p:nvPr/>
        </p:nvSpPr>
        <p:spPr bwMode="auto">
          <a:xfrm>
            <a:off x="6556956" y="4333614"/>
            <a:ext cx="1147762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2064"/>
          <p:cNvSpPr>
            <a:spLocks noChangeShapeType="1"/>
          </p:cNvSpPr>
          <p:nvPr/>
        </p:nvSpPr>
        <p:spPr bwMode="auto">
          <a:xfrm flipH="1">
            <a:off x="3766131" y="2609589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2065"/>
          <p:cNvSpPr>
            <a:spLocks noChangeShapeType="1"/>
          </p:cNvSpPr>
          <p:nvPr/>
        </p:nvSpPr>
        <p:spPr bwMode="auto">
          <a:xfrm>
            <a:off x="3766131" y="3471602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2066"/>
          <p:cNvSpPr>
            <a:spLocks noChangeShapeType="1"/>
          </p:cNvSpPr>
          <p:nvPr/>
        </p:nvSpPr>
        <p:spPr bwMode="auto">
          <a:xfrm>
            <a:off x="3766131" y="2609589"/>
            <a:ext cx="0" cy="25860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2067"/>
          <p:cNvSpPr>
            <a:spLocks noChangeShapeType="1"/>
          </p:cNvSpPr>
          <p:nvPr/>
        </p:nvSpPr>
        <p:spPr bwMode="auto">
          <a:xfrm>
            <a:off x="6556956" y="3471602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068"/>
          <p:cNvSpPr>
            <a:spLocks noChangeShapeType="1"/>
          </p:cNvSpPr>
          <p:nvPr/>
        </p:nvSpPr>
        <p:spPr bwMode="auto">
          <a:xfrm>
            <a:off x="6556956" y="2609589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069"/>
          <p:cNvSpPr>
            <a:spLocks noChangeShapeType="1"/>
          </p:cNvSpPr>
          <p:nvPr/>
        </p:nvSpPr>
        <p:spPr bwMode="auto">
          <a:xfrm>
            <a:off x="7049081" y="2609589"/>
            <a:ext cx="0" cy="86201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070"/>
          <p:cNvSpPr>
            <a:spLocks noChangeShapeType="1"/>
          </p:cNvSpPr>
          <p:nvPr/>
        </p:nvSpPr>
        <p:spPr bwMode="auto">
          <a:xfrm>
            <a:off x="7049081" y="2979477"/>
            <a:ext cx="82073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071"/>
          <p:cNvSpPr>
            <a:spLocks noChangeShapeType="1"/>
          </p:cNvSpPr>
          <p:nvPr/>
        </p:nvSpPr>
        <p:spPr bwMode="auto">
          <a:xfrm>
            <a:off x="6556956" y="5195627"/>
            <a:ext cx="1147762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072"/>
          <p:cNvSpPr>
            <a:spLocks noChangeShapeType="1"/>
          </p:cNvSpPr>
          <p:nvPr/>
        </p:nvSpPr>
        <p:spPr bwMode="auto">
          <a:xfrm flipH="1">
            <a:off x="3766131" y="5195627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073"/>
          <p:cNvSpPr>
            <a:spLocks noChangeShapeType="1"/>
          </p:cNvSpPr>
          <p:nvPr/>
        </p:nvSpPr>
        <p:spPr bwMode="auto">
          <a:xfrm>
            <a:off x="3766131" y="4333614"/>
            <a:ext cx="4921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074"/>
          <p:cNvSpPr>
            <a:spLocks noChangeShapeType="1"/>
          </p:cNvSpPr>
          <p:nvPr/>
        </p:nvSpPr>
        <p:spPr bwMode="auto">
          <a:xfrm>
            <a:off x="1137231" y="3841489"/>
            <a:ext cx="26257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2075"/>
          <p:cNvSpPr>
            <a:spLocks noChangeArrowheads="1"/>
          </p:cNvSpPr>
          <p:nvPr/>
        </p:nvSpPr>
        <p:spPr bwMode="auto">
          <a:xfrm>
            <a:off x="1961143" y="2627052"/>
            <a:ext cx="820738" cy="7381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译码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</a:p>
        </p:txBody>
      </p:sp>
      <p:sp>
        <p:nvSpPr>
          <p:cNvPr id="31" name="Rectangle 2076"/>
          <p:cNvSpPr>
            <a:spLocks noChangeArrowheads="1"/>
          </p:cNvSpPr>
          <p:nvPr/>
        </p:nvSpPr>
        <p:spPr bwMode="auto">
          <a:xfrm>
            <a:off x="1961143" y="4351077"/>
            <a:ext cx="820738" cy="7381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</a:t>
            </a:r>
          </a:p>
        </p:txBody>
      </p:sp>
      <p:sp>
        <p:nvSpPr>
          <p:cNvPr id="32" name="Line 2077"/>
          <p:cNvSpPr>
            <a:spLocks noChangeShapeType="1"/>
          </p:cNvSpPr>
          <p:nvPr/>
        </p:nvSpPr>
        <p:spPr bwMode="auto">
          <a:xfrm flipV="1">
            <a:off x="2780293" y="2733414"/>
            <a:ext cx="14779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" name="Group 2078"/>
          <p:cNvGrpSpPr/>
          <p:nvPr/>
        </p:nvGrpSpPr>
        <p:grpSpPr bwMode="auto">
          <a:xfrm>
            <a:off x="2780293" y="2855652"/>
            <a:ext cx="1477963" cy="739775"/>
            <a:chOff x="3960" y="10956"/>
            <a:chExt cx="1620" cy="936"/>
          </a:xfrm>
        </p:grpSpPr>
        <p:sp>
          <p:nvSpPr>
            <p:cNvPr id="34" name="Line 2079"/>
            <p:cNvSpPr>
              <a:spLocks noChangeShapeType="1"/>
            </p:cNvSpPr>
            <p:nvPr/>
          </p:nvSpPr>
          <p:spPr bwMode="auto">
            <a:xfrm>
              <a:off x="3960" y="1097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2080"/>
            <p:cNvSpPr>
              <a:spLocks noChangeShapeType="1"/>
            </p:cNvSpPr>
            <p:nvPr/>
          </p:nvSpPr>
          <p:spPr bwMode="auto">
            <a:xfrm>
              <a:off x="4680" y="10956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081"/>
            <p:cNvSpPr>
              <a:spLocks noChangeShapeType="1"/>
            </p:cNvSpPr>
            <p:nvPr/>
          </p:nvSpPr>
          <p:spPr bwMode="auto">
            <a:xfrm>
              <a:off x="4680" y="1189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Group 2082"/>
          <p:cNvGrpSpPr/>
          <p:nvPr/>
        </p:nvGrpSpPr>
        <p:grpSpPr bwMode="auto">
          <a:xfrm>
            <a:off x="2780293" y="3030277"/>
            <a:ext cx="1477963" cy="1425575"/>
            <a:chOff x="3960" y="11176"/>
            <a:chExt cx="1620" cy="1808"/>
          </a:xfrm>
        </p:grpSpPr>
        <p:sp>
          <p:nvSpPr>
            <p:cNvPr id="42" name="Line 2083"/>
            <p:cNvSpPr>
              <a:spLocks noChangeShapeType="1"/>
            </p:cNvSpPr>
            <p:nvPr/>
          </p:nvSpPr>
          <p:spPr bwMode="auto">
            <a:xfrm>
              <a:off x="3960" y="11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2084"/>
            <p:cNvSpPr>
              <a:spLocks noChangeShapeType="1"/>
            </p:cNvSpPr>
            <p:nvPr/>
          </p:nvSpPr>
          <p:spPr bwMode="auto">
            <a:xfrm>
              <a:off x="4500" y="11192"/>
              <a:ext cx="0" cy="1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085"/>
            <p:cNvSpPr>
              <a:spLocks noChangeShapeType="1"/>
            </p:cNvSpPr>
            <p:nvPr/>
          </p:nvSpPr>
          <p:spPr bwMode="auto">
            <a:xfrm>
              <a:off x="4500" y="1298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2086"/>
          <p:cNvGrpSpPr/>
          <p:nvPr/>
        </p:nvGrpSpPr>
        <p:grpSpPr bwMode="auto">
          <a:xfrm>
            <a:off x="2780293" y="3177914"/>
            <a:ext cx="1477963" cy="2139950"/>
            <a:chOff x="3960" y="11364"/>
            <a:chExt cx="1620" cy="2712"/>
          </a:xfrm>
        </p:grpSpPr>
        <p:sp>
          <p:nvSpPr>
            <p:cNvPr id="46" name="Line 2087"/>
            <p:cNvSpPr>
              <a:spLocks noChangeShapeType="1"/>
            </p:cNvSpPr>
            <p:nvPr/>
          </p:nvSpPr>
          <p:spPr bwMode="auto">
            <a:xfrm>
              <a:off x="3960" y="113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2088"/>
            <p:cNvSpPr>
              <a:spLocks noChangeShapeType="1"/>
            </p:cNvSpPr>
            <p:nvPr/>
          </p:nvSpPr>
          <p:spPr bwMode="auto">
            <a:xfrm>
              <a:off x="4320" y="11376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2089"/>
            <p:cNvSpPr>
              <a:spLocks noChangeShapeType="1"/>
            </p:cNvSpPr>
            <p:nvPr/>
          </p:nvSpPr>
          <p:spPr bwMode="auto">
            <a:xfrm>
              <a:off x="4320" y="1407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Line 2090"/>
          <p:cNvSpPr>
            <a:spLocks noChangeShapeType="1"/>
          </p:cNvSpPr>
          <p:nvPr/>
        </p:nvSpPr>
        <p:spPr bwMode="auto">
          <a:xfrm>
            <a:off x="1137231" y="2979477"/>
            <a:ext cx="82073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Line 2091"/>
          <p:cNvSpPr>
            <a:spLocks noChangeShapeType="1"/>
          </p:cNvSpPr>
          <p:nvPr/>
        </p:nvSpPr>
        <p:spPr bwMode="auto">
          <a:xfrm>
            <a:off x="1137231" y="4703502"/>
            <a:ext cx="82073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2092"/>
          <p:cNvSpPr>
            <a:spLocks noChangeShapeType="1"/>
          </p:cNvSpPr>
          <p:nvPr/>
        </p:nvSpPr>
        <p:spPr bwMode="auto">
          <a:xfrm flipV="1">
            <a:off x="2288168" y="3347777"/>
            <a:ext cx="0" cy="985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2093"/>
          <p:cNvSpPr>
            <a:spLocks noChangeShapeType="1"/>
          </p:cNvSpPr>
          <p:nvPr/>
        </p:nvSpPr>
        <p:spPr bwMode="auto">
          <a:xfrm>
            <a:off x="3601031" y="5687752"/>
            <a:ext cx="985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Line 2094"/>
          <p:cNvSpPr>
            <a:spLocks noChangeShapeType="1"/>
          </p:cNvSpPr>
          <p:nvPr/>
        </p:nvSpPr>
        <p:spPr bwMode="auto">
          <a:xfrm>
            <a:off x="4586868" y="5441689"/>
            <a:ext cx="0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Line 2095"/>
          <p:cNvSpPr>
            <a:spLocks noChangeShapeType="1"/>
          </p:cNvSpPr>
          <p:nvPr/>
        </p:nvSpPr>
        <p:spPr bwMode="auto">
          <a:xfrm>
            <a:off x="4586868" y="3717664"/>
            <a:ext cx="0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2096"/>
          <p:cNvSpPr>
            <a:spLocks noChangeShapeType="1"/>
          </p:cNvSpPr>
          <p:nvPr/>
        </p:nvSpPr>
        <p:spPr bwMode="auto">
          <a:xfrm>
            <a:off x="4586868" y="4579677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2097"/>
          <p:cNvSpPr>
            <a:spLocks noChangeShapeType="1"/>
          </p:cNvSpPr>
          <p:nvPr/>
        </p:nvSpPr>
        <p:spPr bwMode="auto">
          <a:xfrm>
            <a:off x="4586868" y="2855652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Line 2098"/>
          <p:cNvSpPr>
            <a:spLocks noChangeShapeType="1"/>
          </p:cNvSpPr>
          <p:nvPr/>
        </p:nvSpPr>
        <p:spPr bwMode="auto">
          <a:xfrm flipH="1">
            <a:off x="3601031" y="3101714"/>
            <a:ext cx="98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Line 2099"/>
          <p:cNvSpPr>
            <a:spLocks noChangeShapeType="1"/>
          </p:cNvSpPr>
          <p:nvPr/>
        </p:nvSpPr>
        <p:spPr bwMode="auto">
          <a:xfrm>
            <a:off x="3601031" y="3101714"/>
            <a:ext cx="0" cy="2586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Line 2100"/>
          <p:cNvSpPr>
            <a:spLocks noChangeShapeType="1"/>
          </p:cNvSpPr>
          <p:nvPr/>
        </p:nvSpPr>
        <p:spPr bwMode="auto">
          <a:xfrm>
            <a:off x="2780293" y="4703502"/>
            <a:ext cx="82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2101"/>
          <p:cNvSpPr>
            <a:spLocks noChangeShapeType="1"/>
          </p:cNvSpPr>
          <p:nvPr/>
        </p:nvSpPr>
        <p:spPr bwMode="auto">
          <a:xfrm flipH="1">
            <a:off x="3601031" y="3963727"/>
            <a:ext cx="98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2102"/>
          <p:cNvSpPr>
            <a:spLocks noChangeShapeType="1"/>
          </p:cNvSpPr>
          <p:nvPr/>
        </p:nvSpPr>
        <p:spPr bwMode="auto">
          <a:xfrm>
            <a:off x="3601031" y="4825739"/>
            <a:ext cx="985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Line 2103"/>
          <p:cNvSpPr>
            <a:spLocks noChangeShapeType="1"/>
          </p:cNvSpPr>
          <p:nvPr/>
        </p:nvSpPr>
        <p:spPr bwMode="auto">
          <a:xfrm>
            <a:off x="7377693" y="2117464"/>
            <a:ext cx="0" cy="3816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Line 2104"/>
          <p:cNvSpPr>
            <a:spLocks noChangeShapeType="1"/>
          </p:cNvSpPr>
          <p:nvPr/>
        </p:nvSpPr>
        <p:spPr bwMode="auto">
          <a:xfrm>
            <a:off x="1467431" y="2117464"/>
            <a:ext cx="0" cy="381635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Line 2105"/>
          <p:cNvSpPr>
            <a:spLocks noChangeShapeType="1"/>
          </p:cNvSpPr>
          <p:nvPr/>
        </p:nvSpPr>
        <p:spPr bwMode="auto">
          <a:xfrm>
            <a:off x="1467431" y="2117464"/>
            <a:ext cx="5910262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2106"/>
          <p:cNvSpPr>
            <a:spLocks noChangeShapeType="1"/>
          </p:cNvSpPr>
          <p:nvPr/>
        </p:nvSpPr>
        <p:spPr bwMode="auto">
          <a:xfrm>
            <a:off x="1467431" y="5933814"/>
            <a:ext cx="5910262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接口的基本构成</a:t>
            </a:r>
          </a:p>
        </p:txBody>
      </p:sp>
      <p:sp>
        <p:nvSpPr>
          <p:cNvPr id="68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2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构成</a:t>
            </a:r>
          </a:p>
        </p:txBody>
      </p:sp>
      <p:sp>
        <p:nvSpPr>
          <p:cNvPr id="73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3022544"/>
            <a:ext cx="5181846" cy="140960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命令寄存器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存放控制命令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设定接口功能、工作参数和工作方式。</a:t>
            </a:r>
          </a:p>
        </p:txBody>
      </p:sp>
      <p:sp>
        <p:nvSpPr>
          <p:cNvPr id="74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数据输入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输出寄存器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暂存输入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输出的数据</a:t>
            </a:r>
          </a:p>
        </p:txBody>
      </p:sp>
      <p:sp>
        <p:nvSpPr>
          <p:cNvPr id="75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4152452"/>
            <a:ext cx="5520468" cy="27432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状态寄存器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保存外设当前状态，以供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读取。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接口的类型及特点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21439215">
            <a:off x="2106613" y="4302125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1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9" name="MH_Other_2"/>
          <p:cNvCxnSpPr/>
          <p:nvPr>
            <p:custDataLst>
              <p:tags r:id="rId2"/>
            </p:custDataLst>
          </p:nvPr>
        </p:nvCxnSpPr>
        <p:spPr>
          <a:xfrm>
            <a:off x="3135313" y="4794250"/>
            <a:ext cx="12366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rot="21439215">
            <a:off x="2328863" y="3251200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2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3346450" y="3716338"/>
            <a:ext cx="12366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 rot="21116664">
            <a:off x="1989138" y="2227263"/>
            <a:ext cx="1027112" cy="1041400"/>
          </a:xfrm>
          <a:prstGeom prst="roundRect">
            <a:avLst>
              <a:gd name="adj" fmla="val 185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FFFFFF"/>
                </a:solidFill>
              </a:rPr>
              <a:t>3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cxnSp>
        <p:nvCxnSpPr>
          <p:cNvPr id="13" name="MH_Other_6"/>
          <p:cNvCxnSpPr/>
          <p:nvPr>
            <p:custDataLst>
              <p:tags r:id="rId6"/>
            </p:custDataLst>
          </p:nvPr>
        </p:nvCxnSpPr>
        <p:spPr>
          <a:xfrm>
            <a:off x="2992438" y="2625725"/>
            <a:ext cx="12366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928688" y="2681288"/>
            <a:ext cx="1306512" cy="2687637"/>
          </a:xfrm>
          <a:custGeom>
            <a:avLst/>
            <a:gdLst>
              <a:gd name="connsiteX0" fmla="*/ 293746 w 1306152"/>
              <a:gd name="connsiteY0" fmla="*/ 0 h 2686846"/>
              <a:gd name="connsiteX1" fmla="*/ 585501 w 1306152"/>
              <a:gd name="connsiteY1" fmla="*/ 291755 h 2686846"/>
              <a:gd name="connsiteX2" fmla="*/ 579574 w 1306152"/>
              <a:gd name="connsiteY2" fmla="*/ 350554 h 2686846"/>
              <a:gd name="connsiteX3" fmla="*/ 577096 w 1306152"/>
              <a:gd name="connsiteY3" fmla="*/ 358536 h 2686846"/>
              <a:gd name="connsiteX4" fmla="*/ 935187 w 1306152"/>
              <a:gd name="connsiteY4" fmla="*/ 95888 h 2686846"/>
              <a:gd name="connsiteX5" fmla="*/ 983494 w 1306152"/>
              <a:gd name="connsiteY5" fmla="*/ 103315 h 2686846"/>
              <a:gd name="connsiteX6" fmla="*/ 1065250 w 1306152"/>
              <a:gd name="connsiteY6" fmla="*/ 214780 h 2686846"/>
              <a:gd name="connsiteX7" fmla="*/ 1057823 w 1306152"/>
              <a:gd name="connsiteY7" fmla="*/ 263088 h 2686846"/>
              <a:gd name="connsiteX8" fmla="*/ 613339 w 1306152"/>
              <a:gd name="connsiteY8" fmla="*/ 589102 h 2686846"/>
              <a:gd name="connsiteX9" fmla="*/ 1182197 w 1306152"/>
              <a:gd name="connsiteY9" fmla="*/ 245417 h 2686846"/>
              <a:gd name="connsiteX10" fmla="*/ 1229663 w 1306152"/>
              <a:gd name="connsiteY10" fmla="*/ 257130 h 2686846"/>
              <a:gd name="connsiteX11" fmla="*/ 1301166 w 1306152"/>
              <a:gd name="connsiteY11" fmla="*/ 375480 h 2686846"/>
              <a:gd name="connsiteX12" fmla="*/ 1289454 w 1306152"/>
              <a:gd name="connsiteY12" fmla="*/ 422945 h 2686846"/>
              <a:gd name="connsiteX13" fmla="*/ 520445 w 1306152"/>
              <a:gd name="connsiteY13" fmla="*/ 887555 h 2686846"/>
              <a:gd name="connsiteX14" fmla="*/ 520445 w 1306152"/>
              <a:gd name="connsiteY14" fmla="*/ 1530594 h 2686846"/>
              <a:gd name="connsiteX15" fmla="*/ 517079 w 1306152"/>
              <a:gd name="connsiteY15" fmla="*/ 1547268 h 2686846"/>
              <a:gd name="connsiteX16" fmla="*/ 524388 w 1306152"/>
              <a:gd name="connsiteY16" fmla="*/ 1558620 h 2686846"/>
              <a:gd name="connsiteX17" fmla="*/ 598416 w 1306152"/>
              <a:gd name="connsiteY17" fmla="*/ 1747885 h 2686846"/>
              <a:gd name="connsiteX18" fmla="*/ 602444 w 1306152"/>
              <a:gd name="connsiteY18" fmla="*/ 1749554 h 2686846"/>
              <a:gd name="connsiteX19" fmla="*/ 613843 w 1306152"/>
              <a:gd name="connsiteY19" fmla="*/ 1777073 h 2686846"/>
              <a:gd name="connsiteX20" fmla="*/ 613843 w 1306152"/>
              <a:gd name="connsiteY20" fmla="*/ 2639033 h 2686846"/>
              <a:gd name="connsiteX21" fmla="*/ 574924 w 1306152"/>
              <a:gd name="connsiteY21" fmla="*/ 2677952 h 2686846"/>
              <a:gd name="connsiteX22" fmla="*/ 419251 w 1306152"/>
              <a:gd name="connsiteY22" fmla="*/ 2677952 h 2686846"/>
              <a:gd name="connsiteX23" fmla="*/ 380332 w 1306152"/>
              <a:gd name="connsiteY23" fmla="*/ 2639033 h 2686846"/>
              <a:gd name="connsiteX24" fmla="*/ 380332 w 1306152"/>
              <a:gd name="connsiteY24" fmla="*/ 1815414 h 2686846"/>
              <a:gd name="connsiteX25" fmla="*/ 312333 w 1306152"/>
              <a:gd name="connsiteY25" fmla="*/ 1641561 h 2686846"/>
              <a:gd name="connsiteX26" fmla="*/ 308084 w 1306152"/>
              <a:gd name="connsiteY26" fmla="*/ 1617337 h 2686846"/>
              <a:gd name="connsiteX27" fmla="*/ 233545 w 1306152"/>
              <a:gd name="connsiteY27" fmla="*/ 1617337 h 2686846"/>
              <a:gd name="connsiteX28" fmla="*/ 233545 w 1306152"/>
              <a:gd name="connsiteY28" fmla="*/ 2648895 h 2686846"/>
              <a:gd name="connsiteX29" fmla="*/ 195594 w 1306152"/>
              <a:gd name="connsiteY29" fmla="*/ 2686846 h 2686846"/>
              <a:gd name="connsiteX30" fmla="*/ 43797 w 1306152"/>
              <a:gd name="connsiteY30" fmla="*/ 2686846 h 2686846"/>
              <a:gd name="connsiteX31" fmla="*/ 5846 w 1306152"/>
              <a:gd name="connsiteY31" fmla="*/ 2648895 h 2686846"/>
              <a:gd name="connsiteX32" fmla="*/ 5846 w 1306152"/>
              <a:gd name="connsiteY32" fmla="*/ 1581840 h 2686846"/>
              <a:gd name="connsiteX33" fmla="*/ 10701 w 1306152"/>
              <a:gd name="connsiteY33" fmla="*/ 1570120 h 2686846"/>
              <a:gd name="connsiteX34" fmla="*/ 6817 w 1306152"/>
              <a:gd name="connsiteY34" fmla="*/ 1564359 h 2686846"/>
              <a:gd name="connsiteX35" fmla="*/ 0 w 1306152"/>
              <a:gd name="connsiteY35" fmla="*/ 1530594 h 2686846"/>
              <a:gd name="connsiteX36" fmla="*/ 0 w 1306152"/>
              <a:gd name="connsiteY36" fmla="*/ 695715 h 2686846"/>
              <a:gd name="connsiteX37" fmla="*/ 86743 w 1306152"/>
              <a:gd name="connsiteY37" fmla="*/ 608972 h 2686846"/>
              <a:gd name="connsiteX38" fmla="*/ 235655 w 1306152"/>
              <a:gd name="connsiteY38" fmla="*/ 608972 h 2686846"/>
              <a:gd name="connsiteX39" fmla="*/ 275415 w 1306152"/>
              <a:gd name="connsiteY39" fmla="*/ 579809 h 2686846"/>
              <a:gd name="connsiteX40" fmla="*/ 180182 w 1306152"/>
              <a:gd name="connsiteY40" fmla="*/ 560583 h 2686846"/>
              <a:gd name="connsiteX41" fmla="*/ 1991 w 1306152"/>
              <a:gd name="connsiteY41" fmla="*/ 291755 h 2686846"/>
              <a:gd name="connsiteX42" fmla="*/ 293746 w 1306152"/>
              <a:gd name="connsiteY42" fmla="*/ 0 h 268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06152" h="2686846">
                <a:moveTo>
                  <a:pt x="293746" y="0"/>
                </a:moveTo>
                <a:cubicBezTo>
                  <a:pt x="454878" y="0"/>
                  <a:pt x="585501" y="130623"/>
                  <a:pt x="585501" y="291755"/>
                </a:cubicBezTo>
                <a:cubicBezTo>
                  <a:pt x="585501" y="311897"/>
                  <a:pt x="583460" y="331561"/>
                  <a:pt x="579574" y="350554"/>
                </a:cubicBezTo>
                <a:lnTo>
                  <a:pt x="577096" y="358536"/>
                </a:lnTo>
                <a:lnTo>
                  <a:pt x="935187" y="95888"/>
                </a:lnTo>
                <a:cubicBezTo>
                  <a:pt x="950578" y="84599"/>
                  <a:pt x="972206" y="87925"/>
                  <a:pt x="983494" y="103315"/>
                </a:cubicBezTo>
                <a:lnTo>
                  <a:pt x="1065250" y="214780"/>
                </a:lnTo>
                <a:cubicBezTo>
                  <a:pt x="1076539" y="230171"/>
                  <a:pt x="1073213" y="251799"/>
                  <a:pt x="1057823" y="263088"/>
                </a:cubicBezTo>
                <a:lnTo>
                  <a:pt x="613339" y="589102"/>
                </a:lnTo>
                <a:lnTo>
                  <a:pt x="1182197" y="245417"/>
                </a:lnTo>
                <a:cubicBezTo>
                  <a:pt x="1198539" y="235544"/>
                  <a:pt x="1219790" y="240788"/>
                  <a:pt x="1229663" y="257130"/>
                </a:cubicBezTo>
                <a:lnTo>
                  <a:pt x="1301166" y="375480"/>
                </a:lnTo>
                <a:cubicBezTo>
                  <a:pt x="1311039" y="391821"/>
                  <a:pt x="1305795" y="413072"/>
                  <a:pt x="1289454" y="422945"/>
                </a:cubicBezTo>
                <a:lnTo>
                  <a:pt x="520445" y="887555"/>
                </a:lnTo>
                <a:lnTo>
                  <a:pt x="520445" y="1530594"/>
                </a:lnTo>
                <a:lnTo>
                  <a:pt x="517079" y="1547268"/>
                </a:lnTo>
                <a:lnTo>
                  <a:pt x="524388" y="1558620"/>
                </a:lnTo>
                <a:lnTo>
                  <a:pt x="598416" y="1747885"/>
                </a:lnTo>
                <a:lnTo>
                  <a:pt x="602444" y="1749554"/>
                </a:lnTo>
                <a:cubicBezTo>
                  <a:pt x="609487" y="1756597"/>
                  <a:pt x="613843" y="1766326"/>
                  <a:pt x="613843" y="1777073"/>
                </a:cubicBezTo>
                <a:lnTo>
                  <a:pt x="613843" y="2639033"/>
                </a:lnTo>
                <a:cubicBezTo>
                  <a:pt x="613843" y="2660527"/>
                  <a:pt x="596418" y="2677952"/>
                  <a:pt x="574924" y="2677952"/>
                </a:cubicBezTo>
                <a:lnTo>
                  <a:pt x="419251" y="2677952"/>
                </a:lnTo>
                <a:cubicBezTo>
                  <a:pt x="397757" y="2677952"/>
                  <a:pt x="380332" y="2660527"/>
                  <a:pt x="380332" y="2639033"/>
                </a:cubicBezTo>
                <a:lnTo>
                  <a:pt x="380332" y="1815414"/>
                </a:lnTo>
                <a:lnTo>
                  <a:pt x="312333" y="1641561"/>
                </a:lnTo>
                <a:lnTo>
                  <a:pt x="308084" y="1617337"/>
                </a:lnTo>
                <a:lnTo>
                  <a:pt x="233545" y="1617337"/>
                </a:lnTo>
                <a:lnTo>
                  <a:pt x="233545" y="2648895"/>
                </a:lnTo>
                <a:cubicBezTo>
                  <a:pt x="233545" y="2669855"/>
                  <a:pt x="216554" y="2686846"/>
                  <a:pt x="195594" y="2686846"/>
                </a:cubicBezTo>
                <a:lnTo>
                  <a:pt x="43797" y="2686846"/>
                </a:lnTo>
                <a:cubicBezTo>
                  <a:pt x="22837" y="2686846"/>
                  <a:pt x="5846" y="2669855"/>
                  <a:pt x="5846" y="2648895"/>
                </a:cubicBezTo>
                <a:lnTo>
                  <a:pt x="5846" y="1581840"/>
                </a:lnTo>
                <a:lnTo>
                  <a:pt x="10701" y="1570120"/>
                </a:lnTo>
                <a:lnTo>
                  <a:pt x="6817" y="1564359"/>
                </a:lnTo>
                <a:cubicBezTo>
                  <a:pt x="2427" y="1553981"/>
                  <a:pt x="0" y="1542571"/>
                  <a:pt x="0" y="1530594"/>
                </a:cubicBezTo>
                <a:lnTo>
                  <a:pt x="0" y="695715"/>
                </a:lnTo>
                <a:cubicBezTo>
                  <a:pt x="0" y="647808"/>
                  <a:pt x="38836" y="608972"/>
                  <a:pt x="86743" y="608972"/>
                </a:cubicBezTo>
                <a:lnTo>
                  <a:pt x="235655" y="608972"/>
                </a:lnTo>
                <a:lnTo>
                  <a:pt x="275415" y="579809"/>
                </a:lnTo>
                <a:lnTo>
                  <a:pt x="180182" y="560583"/>
                </a:lnTo>
                <a:cubicBezTo>
                  <a:pt x="75466" y="516292"/>
                  <a:pt x="1991" y="412604"/>
                  <a:pt x="1991" y="291755"/>
                </a:cubicBezTo>
                <a:cubicBezTo>
                  <a:pt x="1991" y="130623"/>
                  <a:pt x="132614" y="0"/>
                  <a:pt x="293746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 bwMode="auto">
          <a:xfrm>
            <a:off x="4535487" y="4570412"/>
            <a:ext cx="4622869" cy="123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按传输信息的方式分类：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并行接口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串行接口</a:t>
            </a:r>
          </a:p>
        </p:txBody>
      </p:sp>
      <p:sp>
        <p:nvSpPr>
          <p:cNvPr id="16" name="MH_SubTitle_2"/>
          <p:cNvSpPr txBox="1"/>
          <p:nvPr>
            <p:custDataLst>
              <p:tags r:id="rId9"/>
            </p:custDataLst>
          </p:nvPr>
        </p:nvSpPr>
        <p:spPr bwMode="auto">
          <a:xfrm>
            <a:off x="4748213" y="3490912"/>
            <a:ext cx="3992583" cy="8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按传输信息的类型分类：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数字接口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模拟接口</a:t>
            </a: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SubTitle_1"/>
          <p:cNvSpPr txBox="1"/>
          <p:nvPr>
            <p:custDataLst>
              <p:tags r:id="rId10"/>
            </p:custDataLst>
          </p:nvPr>
        </p:nvSpPr>
        <p:spPr bwMode="auto">
          <a:xfrm>
            <a:off x="4371975" y="2092329"/>
            <a:ext cx="3992583" cy="82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按传输信息的方向分类：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输入接口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输出接口</a:t>
            </a: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接口特点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001770" y="2338986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135713" y="2472907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14658" y="2478686"/>
            <a:ext cx="3446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输出接口</a:t>
            </a:r>
          </a:p>
        </p:txBody>
      </p:sp>
      <p:sp>
        <p:nvSpPr>
          <p:cNvPr id="11" name="MH_Text_2"/>
          <p:cNvSpPr/>
          <p:nvPr>
            <p:custDataLst>
              <p:tags r:id="rId4"/>
            </p:custDataLst>
          </p:nvPr>
        </p:nvSpPr>
        <p:spPr>
          <a:xfrm>
            <a:off x="5173345" y="2940648"/>
            <a:ext cx="3141662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要求对数据具有锁存能力（接收后保持数据不变）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常用锁存器实现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4135713" y="4356375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-168592" y="4363048"/>
            <a:ext cx="3432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输入接口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1"/>
          <p:cNvSpPr/>
          <p:nvPr>
            <p:custDataLst>
              <p:tags r:id="rId7"/>
            </p:custDataLst>
          </p:nvPr>
        </p:nvSpPr>
        <p:spPr>
          <a:xfrm>
            <a:off x="441008" y="2254848"/>
            <a:ext cx="3297274" cy="212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要求对数据具有控制能力（允许数据送到数据线）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常用三态门实现</a:t>
            </a: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868545" y="262314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H="1">
            <a:off x="3620770" y="4521798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简单接口电路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8" name="ïşlíḋe"/>
          <p:cNvGrpSpPr/>
          <p:nvPr/>
        </p:nvGrpSpPr>
        <p:grpSpPr>
          <a:xfrm>
            <a:off x="302174" y="2446358"/>
            <a:ext cx="3037514" cy="2452180"/>
            <a:chOff x="673100" y="2377471"/>
            <a:chExt cx="4050018" cy="3269572"/>
          </a:xfrm>
        </p:grpSpPr>
        <p:sp>
          <p:nvSpPr>
            <p:cNvPr id="9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3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9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3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5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</p:grpSp>
      <p:sp>
        <p:nvSpPr>
          <p:cNvPr id="37" name="iṡḻîḑè"/>
          <p:cNvSpPr txBox="1"/>
          <p:nvPr/>
        </p:nvSpPr>
        <p:spPr>
          <a:xfrm>
            <a:off x="4585925" y="2487956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两类简单接口芯片的应用</a:t>
            </a:r>
          </a:p>
        </p:txBody>
      </p:sp>
      <p:sp>
        <p:nvSpPr>
          <p:cNvPr id="42" name="ïšḻîďê"/>
          <p:cNvSpPr txBox="1"/>
          <p:nvPr/>
        </p:nvSpPr>
        <p:spPr>
          <a:xfrm>
            <a:off x="3331906" y="2480311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668636" y="3237594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三态门接口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58317" y="1989172"/>
            <a:ext cx="3901134" cy="461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高电平、低电平、高阻态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 rot="16135152">
            <a:off x="2344651" y="3619052"/>
            <a:ext cx="762000" cy="6096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>
            <a:off x="1506451" y="3923852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40"/>
          <p:cNvSpPr>
            <a:spLocks noChangeShapeType="1"/>
          </p:cNvSpPr>
          <p:nvPr/>
        </p:nvSpPr>
        <p:spPr bwMode="auto">
          <a:xfrm flipV="1">
            <a:off x="3049501" y="3923852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2744701" y="4152452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AutoShape 42"/>
          <p:cNvSpPr>
            <a:spLocks noChangeArrowheads="1"/>
          </p:cNvSpPr>
          <p:nvPr/>
        </p:nvSpPr>
        <p:spPr bwMode="auto">
          <a:xfrm rot="16135152">
            <a:off x="6002251" y="3695252"/>
            <a:ext cx="762000" cy="6096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5164051" y="4000052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44"/>
          <p:cNvSpPr>
            <a:spLocks noChangeShapeType="1"/>
          </p:cNvSpPr>
          <p:nvPr/>
        </p:nvSpPr>
        <p:spPr bwMode="auto">
          <a:xfrm flipV="1">
            <a:off x="6707101" y="4000052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6388014" y="4300090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307051" y="4195315"/>
            <a:ext cx="152400" cy="152400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>
            <a:off x="2497051" y="5828852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V="1">
            <a:off x="2801851" y="54478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2801851" y="54478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51"/>
          <p:cNvSpPr>
            <a:spLocks noChangeShapeType="1"/>
          </p:cNvSpPr>
          <p:nvPr/>
        </p:nvSpPr>
        <p:spPr bwMode="auto">
          <a:xfrm>
            <a:off x="3182851" y="54478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3182851" y="58288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5697451" y="5524052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 flipV="1">
            <a:off x="6383251" y="55240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6383251" y="55240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002251" y="552405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6002251" y="5905052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DEA19F-FC5C-4291-88A8-90C25F989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6" y="539024"/>
            <a:ext cx="5154309" cy="392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FE20E6-F3EF-4858-A212-587D49631014}"/>
              </a:ext>
            </a:extLst>
          </p:cNvPr>
          <p:cNvSpPr txBox="1"/>
          <p:nvPr/>
        </p:nvSpPr>
        <p:spPr>
          <a:xfrm>
            <a:off x="5540681" y="823917"/>
            <a:ext cx="34372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为高电位时，经非门后加到两个或非门输入端的均为低电位，此时若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为高电位，则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为低电位，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NMOS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管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断开，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反馈到上一个或非门后，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为高电位，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NMOS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管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导通，即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+5 V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接通，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点为高电位，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B=1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；若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为低电位，则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为高电位，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为低电位，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NMOS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管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断开，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导通，即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与地接通，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点为低电位，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B=0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               B=A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35B1BA-D532-4D98-8F94-E68B462231F2}"/>
              </a:ext>
            </a:extLst>
          </p:cNvPr>
          <p:cNvSpPr txBox="1"/>
          <p:nvPr/>
        </p:nvSpPr>
        <p:spPr>
          <a:xfrm>
            <a:off x="407634" y="4787084"/>
            <a:ext cx="46711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为低电位时，经非门后加到两个或非门输入端的均为高电位，经或非门后，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均为低电位，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NMOS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管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均断开，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不相通，呈现出高阻状态。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21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74LS244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 descr="f3.T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32" y="1698909"/>
            <a:ext cx="3113087" cy="4464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357640" y="5371459"/>
            <a:ext cx="5198685" cy="830997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编程判断图中的开关状态，若全闭合则转</a:t>
            </a:r>
            <a:r>
              <a:rPr lang="en-US" altLang="zh-CN" dirty="0"/>
              <a:t>NEXT1</a:t>
            </a:r>
            <a:r>
              <a:rPr lang="zh-CN" altLang="en-US" dirty="0"/>
              <a:t>，否则转</a:t>
            </a:r>
            <a:r>
              <a:rPr lang="en-US" altLang="zh-CN" dirty="0"/>
              <a:t>NEXT2</a:t>
            </a:r>
            <a:r>
              <a:rPr lang="zh-CN" altLang="en-US" dirty="0"/>
              <a:t>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698909"/>
            <a:ext cx="41085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个三态门的集成电路芯片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2922872"/>
            <a:ext cx="418920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在外设具有数据保持能力时用来输入接口数据</a:t>
            </a:r>
          </a:p>
        </p:txBody>
      </p:sp>
      <p:sp>
        <p:nvSpPr>
          <p:cNvPr id="14" name="MH_SubTitle_3"/>
          <p:cNvSpPr txBox="1"/>
          <p:nvPr>
            <p:custDataLst>
              <p:tags r:id="rId3"/>
            </p:custDataLst>
          </p:nvPr>
        </p:nvSpPr>
        <p:spPr>
          <a:xfrm>
            <a:off x="1447800" y="4146834"/>
            <a:ext cx="4108525" cy="830263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74LS244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应用例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p244</a:t>
            </a:r>
          </a:p>
        </p:txBody>
      </p:sp>
      <p:sp>
        <p:nvSpPr>
          <p:cNvPr id="15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5400000">
            <a:off x="785812" y="1854485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5400000">
            <a:off x="785813" y="3078447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785812" y="4302410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74LS244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86" y="1543981"/>
            <a:ext cx="4405256" cy="53140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904" y="1693483"/>
            <a:ext cx="47529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图中译码器对应的地址：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14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  …        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     …      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 1  0  0  0  0  0  1 1 1 1 1 1 1 1  X  </a:t>
            </a:r>
            <a:r>
              <a:rPr lang="en-US" altLang="zh-CN" sz="2000" b="0" dirty="0" err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endParaRPr lang="zh-CN" altLang="en-US" sz="20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05155" y="2920898"/>
            <a:ext cx="414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地址范围：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83FCH~83FFH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68229" y="3468233"/>
            <a:ext cx="3562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可以任选其中一个地址如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作为该接口地址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73456" y="4385456"/>
            <a:ext cx="3095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MOV   DX, 83FCH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IN      AL,  DX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AND   AL,  0FFH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JZ       NEXT1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ea typeface="宋体" panose="02010600030101010101" pitchFamily="2" charset="-122"/>
              </a:rPr>
              <a:t>JMP    NEXT2</a:t>
            </a:r>
            <a:endParaRPr lang="zh-CN" altLang="en-US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6.1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输入输出系统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锁存器接口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100513" y="3833813"/>
            <a:ext cx="1049337" cy="10493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194071" y="3926374"/>
            <a:ext cx="863260" cy="863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5208588" y="3911600"/>
            <a:ext cx="198437" cy="89376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5405438" y="4356100"/>
            <a:ext cx="225425" cy="0"/>
          </a:xfrm>
          <a:prstGeom prst="line">
            <a:avLst/>
          </a:prstGeom>
          <a:ln w="254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5343525" y="4294188"/>
            <a:ext cx="123825" cy="1222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4410075" y="4206875"/>
            <a:ext cx="431800" cy="296863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 flipH="1">
            <a:off x="4008438" y="2355850"/>
            <a:ext cx="1049337" cy="10493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 flipH="1">
            <a:off x="4101247" y="2449062"/>
            <a:ext cx="863260" cy="86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 flipH="1">
            <a:off x="3751263" y="2433638"/>
            <a:ext cx="198437" cy="89376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MH_Other_10"/>
          <p:cNvCxnSpPr/>
          <p:nvPr>
            <p:custDataLst>
              <p:tags r:id="rId10"/>
            </p:custDataLst>
          </p:nvPr>
        </p:nvCxnSpPr>
        <p:spPr>
          <a:xfrm flipH="1">
            <a:off x="3527425" y="2878138"/>
            <a:ext cx="225425" cy="0"/>
          </a:xfrm>
          <a:prstGeom prst="line">
            <a:avLst/>
          </a:prstGeom>
          <a:ln w="254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 flipH="1">
            <a:off x="3690938" y="2816225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 bwMode="auto">
          <a:xfrm>
            <a:off x="4337050" y="2713038"/>
            <a:ext cx="390525" cy="39052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Sub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23825" y="2644775"/>
            <a:ext cx="3343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通常由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触发器构成；</a:t>
            </a:r>
          </a:p>
        </p:txBody>
      </p:sp>
      <p:sp>
        <p:nvSpPr>
          <p:cNvPr id="21" name="MH_SubTitle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0075" y="4122738"/>
            <a:ext cx="33416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</a:p>
        </p:txBody>
      </p:sp>
      <p:sp>
        <p:nvSpPr>
          <p:cNvPr id="22" name="MH_Text_2"/>
          <p:cNvSpPr/>
          <p:nvPr>
            <p:custDataLst>
              <p:tags r:id="rId15"/>
            </p:custDataLst>
          </p:nvPr>
        </p:nvSpPr>
        <p:spPr>
          <a:xfrm>
            <a:off x="5405437" y="4807844"/>
            <a:ext cx="3787775" cy="1512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具有对数据的锁存能力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不具备对数据的输出控制能力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常用锁存器芯片</a:t>
            </a:r>
          </a:p>
        </p:txBody>
      </p:sp>
      <p:pic>
        <p:nvPicPr>
          <p:cNvPr id="9" name="图片 8" descr="f5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6" y="2805558"/>
            <a:ext cx="5530084" cy="39280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37817" y="1579410"/>
            <a:ext cx="4572000" cy="9664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en-US" altLang="zh-CN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LS273</a:t>
            </a:r>
          </a:p>
          <a:p>
            <a:pPr marL="914400" lvl="1" indent="-457200" defTabSz="914400" fontAlgn="base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8D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触发器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常用锁存器芯片</a:t>
            </a:r>
          </a:p>
        </p:txBody>
      </p:sp>
      <p:sp>
        <p:nvSpPr>
          <p:cNvPr id="2" name="矩形 1"/>
          <p:cNvSpPr/>
          <p:nvPr/>
        </p:nvSpPr>
        <p:spPr>
          <a:xfrm>
            <a:off x="434173" y="1462958"/>
            <a:ext cx="724140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74LS373</a:t>
            </a:r>
            <a:r>
              <a:rPr lang="zh-CN" altLang="en-US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74LS374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三态输出的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8D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触发器，并具有对数据的控制能力。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既可以做输入接口，也可以做输出接口。</a:t>
            </a:r>
          </a:p>
        </p:txBody>
      </p:sp>
      <p:pic>
        <p:nvPicPr>
          <p:cNvPr id="10" name="内容占位符 3" descr="f7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6" y="3407597"/>
            <a:ext cx="4086225" cy="2592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4" descr="f8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41" y="4056884"/>
            <a:ext cx="3359150" cy="1943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74LS374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作输入输出接口示例</a:t>
            </a:r>
          </a:p>
        </p:txBody>
      </p:sp>
      <p:pic>
        <p:nvPicPr>
          <p:cNvPr id="8" name="图片 3" descr="f9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7" y="1737099"/>
            <a:ext cx="80581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接口综合应用例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801" y="1462958"/>
            <a:ext cx="7770812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R="0" defTabSz="914400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根据开关状态在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段数码管上显示数字或符号</a:t>
            </a:r>
          </a:p>
          <a:p>
            <a:pPr marR="0" defTabSz="914400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设输出接口的地址为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F0H,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输入接口地址为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F1H</a:t>
            </a:r>
          </a:p>
          <a:p>
            <a:pPr marR="0" defTabSz="914400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个开关的状态分别为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时，在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段数码管上对应显示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’0’</a:t>
            </a:r>
            <a:r>
              <a:rPr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’F’</a:t>
            </a:r>
            <a:endParaRPr lang="zh-CN" altLang="en-US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46113" y="4390308"/>
            <a:ext cx="22320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阳极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数码管结构示意图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88" y="3563220"/>
            <a:ext cx="568483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接口综合应用例</a:t>
            </a:r>
          </a:p>
        </p:txBody>
      </p:sp>
      <p:sp>
        <p:nvSpPr>
          <p:cNvPr id="162" name="Text Box 150"/>
          <p:cNvSpPr txBox="1">
            <a:spLocks noChangeArrowheads="1"/>
          </p:cNvSpPr>
          <p:nvPr/>
        </p:nvSpPr>
        <p:spPr bwMode="auto">
          <a:xfrm>
            <a:off x="330904" y="1259309"/>
            <a:ext cx="31400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输出口：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 = 1111  000 0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输入口：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F1H = 1111  000 1</a:t>
            </a:r>
          </a:p>
        </p:txBody>
      </p:sp>
      <p:sp>
        <p:nvSpPr>
          <p:cNvPr id="190" name="Text Box 190"/>
          <p:cNvSpPr txBox="1">
            <a:spLocks noChangeArrowheads="1"/>
          </p:cNvSpPr>
          <p:nvPr/>
        </p:nvSpPr>
        <p:spPr bwMode="auto">
          <a:xfrm>
            <a:off x="3723392" y="1041102"/>
            <a:ext cx="5364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的两个取值分别用于显示输出和开关输入的控制</a:t>
            </a:r>
            <a:endParaRPr lang="en-US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" name="Line 194"/>
          <p:cNvSpPr>
            <a:spLocks noChangeShapeType="1"/>
          </p:cNvSpPr>
          <p:nvPr/>
        </p:nvSpPr>
        <p:spPr bwMode="auto">
          <a:xfrm flipV="1">
            <a:off x="3372553" y="1339419"/>
            <a:ext cx="461963" cy="342165"/>
          </a:xfrm>
          <a:prstGeom prst="lin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39608" y="1444229"/>
            <a:ext cx="3918392" cy="3219629"/>
            <a:chOff x="4731292" y="1734395"/>
            <a:chExt cx="4119562" cy="346233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11017" y="1950295"/>
              <a:ext cx="433387" cy="2447925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8260304" y="4974483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8453979" y="4860183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+5V</a:t>
              </a:r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4802729" y="2023320"/>
              <a:ext cx="720725" cy="23050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|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Q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7036342" y="2094758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6806154" y="2166195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>
              <a:off x="7484017" y="2166195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69"/>
            <p:cNvSpPr>
              <a:spLocks noChangeShapeType="1"/>
            </p:cNvSpPr>
            <p:nvPr/>
          </p:nvSpPr>
          <p:spPr bwMode="auto">
            <a:xfrm>
              <a:off x="7714204" y="2051895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AutoShape 70"/>
            <p:cNvSpPr>
              <a:spLocks noChangeArrowheads="1"/>
            </p:cNvSpPr>
            <p:nvPr/>
          </p:nvSpPr>
          <p:spPr bwMode="auto">
            <a:xfrm rot="16200000">
              <a:off x="7731667" y="2051895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7930104" y="2166195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2"/>
            <p:cNvSpPr>
              <a:spLocks noChangeArrowheads="1"/>
            </p:cNvSpPr>
            <p:nvPr/>
          </p:nvSpPr>
          <p:spPr bwMode="auto">
            <a:xfrm>
              <a:off x="7036342" y="2382095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6806154" y="245353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>
              <a:off x="7484017" y="245353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75"/>
            <p:cNvSpPr>
              <a:spLocks noChangeShapeType="1"/>
            </p:cNvSpPr>
            <p:nvPr/>
          </p:nvSpPr>
          <p:spPr bwMode="auto">
            <a:xfrm>
              <a:off x="7714204" y="233923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AutoShape 76"/>
            <p:cNvSpPr>
              <a:spLocks noChangeArrowheads="1"/>
            </p:cNvSpPr>
            <p:nvPr/>
          </p:nvSpPr>
          <p:spPr bwMode="auto">
            <a:xfrm rot="16200000">
              <a:off x="7731667" y="233923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>
              <a:off x="7930104" y="245353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78"/>
            <p:cNvSpPr>
              <a:spLocks noChangeArrowheads="1"/>
            </p:cNvSpPr>
            <p:nvPr/>
          </p:nvSpPr>
          <p:spPr bwMode="auto">
            <a:xfrm>
              <a:off x="7036342" y="2669433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79"/>
            <p:cNvSpPr>
              <a:spLocks noChangeShapeType="1"/>
            </p:cNvSpPr>
            <p:nvPr/>
          </p:nvSpPr>
          <p:spPr bwMode="auto">
            <a:xfrm>
              <a:off x="6806154" y="27408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80"/>
            <p:cNvSpPr>
              <a:spLocks noChangeShapeType="1"/>
            </p:cNvSpPr>
            <p:nvPr/>
          </p:nvSpPr>
          <p:spPr bwMode="auto">
            <a:xfrm>
              <a:off x="7484017" y="27408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81"/>
            <p:cNvSpPr>
              <a:spLocks noChangeShapeType="1"/>
            </p:cNvSpPr>
            <p:nvPr/>
          </p:nvSpPr>
          <p:spPr bwMode="auto">
            <a:xfrm>
              <a:off x="7714204" y="2626570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AutoShape 82"/>
            <p:cNvSpPr>
              <a:spLocks noChangeArrowheads="1"/>
            </p:cNvSpPr>
            <p:nvPr/>
          </p:nvSpPr>
          <p:spPr bwMode="auto">
            <a:xfrm rot="16200000">
              <a:off x="7731667" y="262657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83"/>
            <p:cNvSpPr>
              <a:spLocks noChangeShapeType="1"/>
            </p:cNvSpPr>
            <p:nvPr/>
          </p:nvSpPr>
          <p:spPr bwMode="auto">
            <a:xfrm>
              <a:off x="7930104" y="27408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84"/>
            <p:cNvSpPr>
              <a:spLocks noChangeArrowheads="1"/>
            </p:cNvSpPr>
            <p:nvPr/>
          </p:nvSpPr>
          <p:spPr bwMode="auto">
            <a:xfrm>
              <a:off x="6026692" y="2023320"/>
              <a:ext cx="792162" cy="2303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" name="AutoShape 85"/>
            <p:cNvSpPr>
              <a:spLocks noChangeArrowheads="1"/>
            </p:cNvSpPr>
            <p:nvPr/>
          </p:nvSpPr>
          <p:spPr bwMode="auto">
            <a:xfrm rot="5400000">
              <a:off x="6165598" y="3038526"/>
              <a:ext cx="346075" cy="2397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Oval 86"/>
            <p:cNvSpPr>
              <a:spLocks noChangeArrowheads="1"/>
            </p:cNvSpPr>
            <p:nvPr/>
          </p:nvSpPr>
          <p:spPr bwMode="auto">
            <a:xfrm>
              <a:off x="6445792" y="3102820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87"/>
            <p:cNvSpPr>
              <a:spLocks noChangeShapeType="1"/>
            </p:cNvSpPr>
            <p:nvPr/>
          </p:nvSpPr>
          <p:spPr bwMode="auto">
            <a:xfrm>
              <a:off x="6085429" y="3174258"/>
              <a:ext cx="1444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Line 88"/>
            <p:cNvSpPr>
              <a:spLocks noChangeShapeType="1"/>
            </p:cNvSpPr>
            <p:nvPr/>
          </p:nvSpPr>
          <p:spPr bwMode="auto">
            <a:xfrm>
              <a:off x="6547392" y="3159970"/>
              <a:ext cx="2000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89"/>
            <p:cNvSpPr>
              <a:spLocks noChangeArrowheads="1"/>
            </p:cNvSpPr>
            <p:nvPr/>
          </p:nvSpPr>
          <p:spPr bwMode="auto">
            <a:xfrm>
              <a:off x="7036342" y="2959945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Line 90"/>
            <p:cNvSpPr>
              <a:spLocks noChangeShapeType="1"/>
            </p:cNvSpPr>
            <p:nvPr/>
          </p:nvSpPr>
          <p:spPr bwMode="auto">
            <a:xfrm>
              <a:off x="6806154" y="30313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91"/>
            <p:cNvSpPr>
              <a:spLocks noChangeShapeType="1"/>
            </p:cNvSpPr>
            <p:nvPr/>
          </p:nvSpPr>
          <p:spPr bwMode="auto">
            <a:xfrm>
              <a:off x="7484017" y="30313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Line 92"/>
            <p:cNvSpPr>
              <a:spLocks noChangeShapeType="1"/>
            </p:cNvSpPr>
            <p:nvPr/>
          </p:nvSpPr>
          <p:spPr bwMode="auto">
            <a:xfrm>
              <a:off x="7714204" y="291708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AutoShape 93"/>
            <p:cNvSpPr>
              <a:spLocks noChangeArrowheads="1"/>
            </p:cNvSpPr>
            <p:nvPr/>
          </p:nvSpPr>
          <p:spPr bwMode="auto">
            <a:xfrm rot="16200000">
              <a:off x="7731667" y="291708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94"/>
            <p:cNvSpPr>
              <a:spLocks noChangeShapeType="1"/>
            </p:cNvSpPr>
            <p:nvPr/>
          </p:nvSpPr>
          <p:spPr bwMode="auto">
            <a:xfrm>
              <a:off x="7930104" y="30313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95"/>
            <p:cNvSpPr>
              <a:spLocks noChangeArrowheads="1"/>
            </p:cNvSpPr>
            <p:nvPr/>
          </p:nvSpPr>
          <p:spPr bwMode="auto">
            <a:xfrm>
              <a:off x="7049042" y="3823545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96"/>
            <p:cNvSpPr>
              <a:spLocks noChangeShapeType="1"/>
            </p:cNvSpPr>
            <p:nvPr/>
          </p:nvSpPr>
          <p:spPr bwMode="auto">
            <a:xfrm>
              <a:off x="6818854" y="38949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97"/>
            <p:cNvSpPr>
              <a:spLocks noChangeShapeType="1"/>
            </p:cNvSpPr>
            <p:nvPr/>
          </p:nvSpPr>
          <p:spPr bwMode="auto">
            <a:xfrm>
              <a:off x="7496717" y="38949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98"/>
            <p:cNvSpPr>
              <a:spLocks noChangeShapeType="1"/>
            </p:cNvSpPr>
            <p:nvPr/>
          </p:nvSpPr>
          <p:spPr bwMode="auto">
            <a:xfrm>
              <a:off x="7726904" y="378068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AutoShape 99"/>
            <p:cNvSpPr>
              <a:spLocks noChangeArrowheads="1"/>
            </p:cNvSpPr>
            <p:nvPr/>
          </p:nvSpPr>
          <p:spPr bwMode="auto">
            <a:xfrm rot="16200000">
              <a:off x="7744367" y="378068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100"/>
            <p:cNvSpPr>
              <a:spLocks noChangeShapeType="1"/>
            </p:cNvSpPr>
            <p:nvPr/>
          </p:nvSpPr>
          <p:spPr bwMode="auto">
            <a:xfrm>
              <a:off x="7942804" y="38949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7049042" y="4110883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102"/>
            <p:cNvSpPr>
              <a:spLocks noChangeShapeType="1"/>
            </p:cNvSpPr>
            <p:nvPr/>
          </p:nvSpPr>
          <p:spPr bwMode="auto">
            <a:xfrm>
              <a:off x="6818854" y="41823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Line 103"/>
            <p:cNvSpPr>
              <a:spLocks noChangeShapeType="1"/>
            </p:cNvSpPr>
            <p:nvPr/>
          </p:nvSpPr>
          <p:spPr bwMode="auto">
            <a:xfrm>
              <a:off x="7496717" y="41823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7726904" y="4068020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rot="16200000">
              <a:off x="7744367" y="406802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>
              <a:off x="7942804" y="41823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" name="Rectangle 107"/>
            <p:cNvSpPr>
              <a:spLocks noChangeArrowheads="1"/>
            </p:cNvSpPr>
            <p:nvPr/>
          </p:nvSpPr>
          <p:spPr bwMode="auto">
            <a:xfrm>
              <a:off x="7036342" y="3247283"/>
              <a:ext cx="433387" cy="144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>
              <a:off x="6806154" y="33187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>
              <a:off x="7484017" y="33187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>
              <a:off x="7714204" y="3204420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 rot="16200000">
              <a:off x="7731667" y="320442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112"/>
            <p:cNvSpPr>
              <a:spLocks noChangeShapeType="1"/>
            </p:cNvSpPr>
            <p:nvPr/>
          </p:nvSpPr>
          <p:spPr bwMode="auto">
            <a:xfrm>
              <a:off x="7930104" y="331872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Rectangle 113"/>
            <p:cNvSpPr>
              <a:spLocks noChangeArrowheads="1"/>
            </p:cNvSpPr>
            <p:nvPr/>
          </p:nvSpPr>
          <p:spPr bwMode="auto">
            <a:xfrm>
              <a:off x="7036342" y="3534620"/>
              <a:ext cx="433387" cy="144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>
              <a:off x="6806154" y="3606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115"/>
            <p:cNvSpPr>
              <a:spLocks noChangeShapeType="1"/>
            </p:cNvSpPr>
            <p:nvPr/>
          </p:nvSpPr>
          <p:spPr bwMode="auto">
            <a:xfrm>
              <a:off x="7484017" y="3606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Line 116"/>
            <p:cNvSpPr>
              <a:spLocks noChangeShapeType="1"/>
            </p:cNvSpPr>
            <p:nvPr/>
          </p:nvSpPr>
          <p:spPr bwMode="auto">
            <a:xfrm>
              <a:off x="7714204" y="3491758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AutoShape 117"/>
            <p:cNvSpPr>
              <a:spLocks noChangeArrowheads="1"/>
            </p:cNvSpPr>
            <p:nvPr/>
          </p:nvSpPr>
          <p:spPr bwMode="auto">
            <a:xfrm rot="16200000">
              <a:off x="7731667" y="3491758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Line 118"/>
            <p:cNvSpPr>
              <a:spLocks noChangeShapeType="1"/>
            </p:cNvSpPr>
            <p:nvPr/>
          </p:nvSpPr>
          <p:spPr bwMode="auto">
            <a:xfrm>
              <a:off x="7930104" y="3606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Line 119"/>
            <p:cNvSpPr>
              <a:spLocks noChangeShapeType="1"/>
            </p:cNvSpPr>
            <p:nvPr/>
          </p:nvSpPr>
          <p:spPr bwMode="auto">
            <a:xfrm>
              <a:off x="5523454" y="2166195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Line 120"/>
            <p:cNvSpPr>
              <a:spLocks noChangeShapeType="1"/>
            </p:cNvSpPr>
            <p:nvPr/>
          </p:nvSpPr>
          <p:spPr bwMode="auto">
            <a:xfrm>
              <a:off x="5523454" y="2455120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Line 121"/>
            <p:cNvSpPr>
              <a:spLocks noChangeShapeType="1"/>
            </p:cNvSpPr>
            <p:nvPr/>
          </p:nvSpPr>
          <p:spPr bwMode="auto">
            <a:xfrm>
              <a:off x="5523454" y="2742458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22"/>
            <p:cNvSpPr>
              <a:spLocks noChangeShapeType="1"/>
            </p:cNvSpPr>
            <p:nvPr/>
          </p:nvSpPr>
          <p:spPr bwMode="auto">
            <a:xfrm>
              <a:off x="5523454" y="3031383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123"/>
            <p:cNvSpPr>
              <a:spLocks noChangeShapeType="1"/>
            </p:cNvSpPr>
            <p:nvPr/>
          </p:nvSpPr>
          <p:spPr bwMode="auto">
            <a:xfrm>
              <a:off x="5523454" y="3318720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124"/>
            <p:cNvSpPr>
              <a:spLocks noChangeShapeType="1"/>
            </p:cNvSpPr>
            <p:nvPr/>
          </p:nvSpPr>
          <p:spPr bwMode="auto">
            <a:xfrm>
              <a:off x="5523454" y="3606058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25"/>
            <p:cNvSpPr>
              <a:spLocks noChangeShapeType="1"/>
            </p:cNvSpPr>
            <p:nvPr/>
          </p:nvSpPr>
          <p:spPr bwMode="auto">
            <a:xfrm>
              <a:off x="5523454" y="3894983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126"/>
            <p:cNvSpPr>
              <a:spLocks noChangeShapeType="1"/>
            </p:cNvSpPr>
            <p:nvPr/>
          </p:nvSpPr>
          <p:spPr bwMode="auto">
            <a:xfrm>
              <a:off x="5523454" y="4182320"/>
              <a:ext cx="503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127"/>
            <p:cNvSpPr>
              <a:spLocks noChangeShapeType="1"/>
            </p:cNvSpPr>
            <p:nvPr/>
          </p:nvSpPr>
          <p:spPr bwMode="auto">
            <a:xfrm>
              <a:off x="8158704" y="2166195"/>
              <a:ext cx="0" cy="288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Text Box 128"/>
            <p:cNvSpPr txBox="1">
              <a:spLocks noChangeArrowheads="1"/>
            </p:cNvSpPr>
            <p:nvPr/>
          </p:nvSpPr>
          <p:spPr bwMode="auto">
            <a:xfrm>
              <a:off x="8331742" y="1940387"/>
              <a:ext cx="360361" cy="231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  <a:p>
              <a:pPr defTabSz="914400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DP</a:t>
              </a:r>
            </a:p>
          </p:txBody>
        </p:sp>
        <p:sp>
          <p:nvSpPr>
            <p:cNvPr id="142" name="Text Box 129"/>
            <p:cNvSpPr txBox="1">
              <a:spLocks noChangeArrowheads="1"/>
            </p:cNvSpPr>
            <p:nvPr/>
          </p:nvSpPr>
          <p:spPr bwMode="auto">
            <a:xfrm>
              <a:off x="6171154" y="1734395"/>
              <a:ext cx="5762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7406</a:t>
              </a:r>
            </a:p>
          </p:txBody>
        </p:sp>
        <p:sp>
          <p:nvSpPr>
            <p:cNvPr id="143" name="Text Box 130"/>
            <p:cNvSpPr txBox="1">
              <a:spLocks noChangeArrowheads="1"/>
            </p:cNvSpPr>
            <p:nvPr/>
          </p:nvSpPr>
          <p:spPr bwMode="auto">
            <a:xfrm>
              <a:off x="6099717" y="2382095"/>
              <a:ext cx="6477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反相器</a:t>
              </a:r>
            </a:p>
          </p:txBody>
        </p:sp>
        <p:sp>
          <p:nvSpPr>
            <p:cNvPr id="144" name="Text Box 131"/>
            <p:cNvSpPr txBox="1">
              <a:spLocks noChangeArrowheads="1"/>
            </p:cNvSpPr>
            <p:nvPr/>
          </p:nvSpPr>
          <p:spPr bwMode="auto">
            <a:xfrm>
              <a:off x="4731292" y="1734395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74LS273</a:t>
              </a:r>
            </a:p>
          </p:txBody>
        </p:sp>
        <p:sp>
          <p:nvSpPr>
            <p:cNvPr id="145" name="Text Box 132"/>
            <p:cNvSpPr txBox="1">
              <a:spLocks noChangeArrowheads="1"/>
            </p:cNvSpPr>
            <p:nvPr/>
          </p:nvSpPr>
          <p:spPr bwMode="auto">
            <a:xfrm>
              <a:off x="7034754" y="1734395"/>
              <a:ext cx="4333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Rx8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8907" y="1913666"/>
            <a:ext cx="4108649" cy="333625"/>
            <a:chOff x="483142" y="2239220"/>
            <a:chExt cx="4319587" cy="358775"/>
          </a:xfrm>
        </p:grpSpPr>
        <p:sp>
          <p:nvSpPr>
            <p:cNvPr id="78" name="AutoShape 65"/>
            <p:cNvSpPr>
              <a:spLocks noChangeArrowheads="1"/>
            </p:cNvSpPr>
            <p:nvPr/>
          </p:nvSpPr>
          <p:spPr bwMode="auto">
            <a:xfrm>
              <a:off x="1491204" y="2239220"/>
              <a:ext cx="3311525" cy="358775"/>
            </a:xfrm>
            <a:prstGeom prst="leftRightArrow">
              <a:avLst>
                <a:gd name="adj1" fmla="val 49556"/>
                <a:gd name="adj2" fmla="val 56363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Text Box 141"/>
            <p:cNvSpPr txBox="1">
              <a:spLocks noChangeArrowheads="1"/>
            </p:cNvSpPr>
            <p:nvPr/>
          </p:nvSpPr>
          <p:spPr bwMode="auto">
            <a:xfrm>
              <a:off x="483142" y="2239220"/>
              <a:ext cx="863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96843" y="2114431"/>
            <a:ext cx="822938" cy="3954784"/>
            <a:chOff x="4370929" y="2455120"/>
            <a:chExt cx="865188" cy="4252913"/>
          </a:xfrm>
        </p:grpSpPr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4370929" y="2455120"/>
              <a:ext cx="0" cy="410368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4515392" y="6703270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>
              <a:off x="4370929" y="6558808"/>
              <a:ext cx="144463" cy="1444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4515392" y="6342908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>
              <a:off x="4515392" y="5982545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4515392" y="5622183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4370929" y="6198445"/>
              <a:ext cx="144463" cy="14446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>
              <a:off x="4370929" y="5839670"/>
              <a:ext cx="144463" cy="14446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370929" y="5479308"/>
              <a:ext cx="144463" cy="1444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1" name="Text Box 181"/>
            <p:cNvSpPr txBox="1">
              <a:spLocks noChangeArrowheads="1"/>
            </p:cNvSpPr>
            <p:nvPr/>
          </p:nvSpPr>
          <p:spPr bwMode="auto">
            <a:xfrm>
              <a:off x="4731292" y="5406283"/>
              <a:ext cx="3603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182" name="Text Box 182"/>
            <p:cNvSpPr txBox="1">
              <a:spLocks noChangeArrowheads="1"/>
            </p:cNvSpPr>
            <p:nvPr/>
          </p:nvSpPr>
          <p:spPr bwMode="auto">
            <a:xfrm>
              <a:off x="4731292" y="5766645"/>
              <a:ext cx="3603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D1</a:t>
              </a:r>
            </a:p>
          </p:txBody>
        </p:sp>
        <p:sp>
          <p:nvSpPr>
            <p:cNvPr id="183" name="Text Box 183"/>
            <p:cNvSpPr txBox="1">
              <a:spLocks noChangeArrowheads="1"/>
            </p:cNvSpPr>
            <p:nvPr/>
          </p:nvSpPr>
          <p:spPr bwMode="auto">
            <a:xfrm>
              <a:off x="4731292" y="6127008"/>
              <a:ext cx="3603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D2</a:t>
              </a:r>
            </a:p>
          </p:txBody>
        </p:sp>
        <p:sp>
          <p:nvSpPr>
            <p:cNvPr id="184" name="Text Box 184"/>
            <p:cNvSpPr txBox="1">
              <a:spLocks noChangeArrowheads="1"/>
            </p:cNvSpPr>
            <p:nvPr/>
          </p:nvSpPr>
          <p:spPr bwMode="auto">
            <a:xfrm>
              <a:off x="4731292" y="6487370"/>
              <a:ext cx="3603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D3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82373" y="4525093"/>
            <a:ext cx="3149814" cy="2007654"/>
            <a:chOff x="5091654" y="5047508"/>
            <a:chExt cx="3311525" cy="215900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236117" y="5406283"/>
              <a:ext cx="647700" cy="18002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   I1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O2   I2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O3   I3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O4   I4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E1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883817" y="5622183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395117" y="5579320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7855492" y="5565033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7511004" y="5465020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7971379" y="562218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5883817" y="5982545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7395117" y="5939683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7855492" y="5925395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7511004" y="5825383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7971379" y="5982545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883817" y="6342908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7395117" y="6300045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7855492" y="6285758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7511004" y="6185745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7971379" y="6342908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5883817" y="6703270"/>
              <a:ext cx="151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7395117" y="6660408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7855492" y="6646120"/>
              <a:ext cx="107950" cy="1079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V="1">
              <a:off x="7511004" y="6546108"/>
              <a:ext cx="3159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971379" y="6703270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260304" y="5622183"/>
              <a:ext cx="0" cy="1296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8115842" y="6919170"/>
              <a:ext cx="287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8187279" y="6977908"/>
              <a:ext cx="144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8231729" y="7049345"/>
              <a:ext cx="714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6171154" y="5118945"/>
              <a:ext cx="144463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244179" y="5406283"/>
              <a:ext cx="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V="1">
              <a:off x="6244179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6244179" y="5047508"/>
              <a:ext cx="2016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6460079" y="5118945"/>
              <a:ext cx="144463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 flipH="1">
              <a:off x="6531517" y="5406283"/>
              <a:ext cx="1587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V="1">
              <a:off x="6533104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6747417" y="5118945"/>
              <a:ext cx="144462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H="1">
              <a:off x="6818854" y="5406283"/>
              <a:ext cx="1588" cy="936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V="1">
              <a:off x="6820442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7036342" y="5118945"/>
              <a:ext cx="144462" cy="287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H="1">
              <a:off x="7107779" y="5406283"/>
              <a:ext cx="1588" cy="1296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V="1">
              <a:off x="7109367" y="5047508"/>
              <a:ext cx="0" cy="7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7395117" y="5118945"/>
              <a:ext cx="792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K0</a:t>
              </a:r>
              <a:r>
                <a:rPr lang="zh-CN" altLang="en-US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K3</a:t>
              </a:r>
            </a:p>
          </p:txBody>
        </p:sp>
        <p:sp>
          <p:nvSpPr>
            <p:cNvPr id="67" name="Text Box 54"/>
            <p:cNvSpPr txBox="1">
              <a:spLocks noChangeArrowheads="1"/>
            </p:cNvSpPr>
            <p:nvPr/>
          </p:nvSpPr>
          <p:spPr bwMode="auto">
            <a:xfrm>
              <a:off x="5091654" y="5118945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74LS244</a:t>
              </a:r>
            </a:p>
          </p:txBody>
        </p:sp>
        <p:sp>
          <p:nvSpPr>
            <p:cNvPr id="186" name="Line 186"/>
            <p:cNvSpPr>
              <a:spLocks noChangeShapeType="1"/>
            </p:cNvSpPr>
            <p:nvPr/>
          </p:nvSpPr>
          <p:spPr bwMode="auto">
            <a:xfrm>
              <a:off x="5326604" y="6865195"/>
              <a:ext cx="2286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19348" y="2873207"/>
            <a:ext cx="898437" cy="343959"/>
            <a:chOff x="3974054" y="3271095"/>
            <a:chExt cx="944563" cy="369888"/>
          </a:xfrm>
        </p:grpSpPr>
        <p:sp>
          <p:nvSpPr>
            <p:cNvPr id="147" name="Line 134"/>
            <p:cNvSpPr>
              <a:spLocks noChangeShapeType="1"/>
            </p:cNvSpPr>
            <p:nvPr/>
          </p:nvSpPr>
          <p:spPr bwMode="auto">
            <a:xfrm>
              <a:off x="3974054" y="3588595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" name="矩形 194"/>
            <p:cNvSpPr>
              <a:spLocks noChangeArrowheads="1"/>
            </p:cNvSpPr>
            <p:nvPr/>
          </p:nvSpPr>
          <p:spPr bwMode="auto">
            <a:xfrm>
              <a:off x="4323304" y="3271095"/>
              <a:ext cx="595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F0H</a:t>
              </a: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86129" y="6311315"/>
            <a:ext cx="1233652" cy="342482"/>
            <a:chOff x="3939129" y="6968383"/>
            <a:chExt cx="1296988" cy="368300"/>
          </a:xfrm>
        </p:grpSpPr>
        <p:sp>
          <p:nvSpPr>
            <p:cNvPr id="60" name="Line 49"/>
            <p:cNvSpPr>
              <a:spLocks noChangeShapeType="1"/>
            </p:cNvSpPr>
            <p:nvPr/>
          </p:nvSpPr>
          <p:spPr bwMode="auto">
            <a:xfrm flipV="1">
              <a:off x="3939129" y="7020770"/>
              <a:ext cx="1296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6" name="矩形 195"/>
            <p:cNvSpPr>
              <a:spLocks noChangeArrowheads="1"/>
            </p:cNvSpPr>
            <p:nvPr/>
          </p:nvSpPr>
          <p:spPr bwMode="auto">
            <a:xfrm>
              <a:off x="4361404" y="6968383"/>
              <a:ext cx="593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F1H</a:t>
              </a:r>
              <a:endParaRPr lang="zh-CN" altLang="en-US" sz="1800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86000" y="2448056"/>
            <a:ext cx="3605827" cy="4396173"/>
            <a:chOff x="259304" y="2813895"/>
            <a:chExt cx="3790950" cy="472757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313404" y="3148858"/>
              <a:ext cx="2736850" cy="4392612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2210342" y="4326783"/>
              <a:ext cx="792162" cy="2160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G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C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B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A</a:t>
              </a: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3578767" y="6703270"/>
              <a:ext cx="358775" cy="647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V="1">
              <a:off x="1275304" y="7135070"/>
              <a:ext cx="2303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3002504" y="501258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3288254" y="4998295"/>
              <a:ext cx="3175" cy="1849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3291429" y="6862020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Rectangle 133"/>
            <p:cNvSpPr>
              <a:spLocks noChangeArrowheads="1"/>
            </p:cNvSpPr>
            <p:nvPr/>
          </p:nvSpPr>
          <p:spPr bwMode="auto">
            <a:xfrm>
              <a:off x="3594642" y="3290145"/>
              <a:ext cx="358775" cy="6477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148" name="Line 135"/>
            <p:cNvSpPr>
              <a:spLocks noChangeShapeType="1"/>
            </p:cNvSpPr>
            <p:nvPr/>
          </p:nvSpPr>
          <p:spPr bwMode="auto">
            <a:xfrm>
              <a:off x="3002504" y="4628408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Line 136"/>
            <p:cNvSpPr>
              <a:spLocks noChangeShapeType="1"/>
            </p:cNvSpPr>
            <p:nvPr/>
          </p:nvSpPr>
          <p:spPr bwMode="auto">
            <a:xfrm>
              <a:off x="3291429" y="3821958"/>
              <a:ext cx="0" cy="793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137"/>
            <p:cNvSpPr>
              <a:spLocks noChangeShapeType="1"/>
            </p:cNvSpPr>
            <p:nvPr/>
          </p:nvSpPr>
          <p:spPr bwMode="auto">
            <a:xfrm>
              <a:off x="3291429" y="3821958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" name="Line 139"/>
            <p:cNvSpPr>
              <a:spLocks noChangeShapeType="1"/>
            </p:cNvSpPr>
            <p:nvPr/>
          </p:nvSpPr>
          <p:spPr bwMode="auto">
            <a:xfrm>
              <a:off x="1346742" y="3463183"/>
              <a:ext cx="22320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 Box 140"/>
            <p:cNvSpPr txBox="1">
              <a:spLocks noChangeArrowheads="1"/>
            </p:cNvSpPr>
            <p:nvPr/>
          </p:nvSpPr>
          <p:spPr bwMode="auto">
            <a:xfrm>
              <a:off x="2138904" y="4039445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74LS138</a:t>
              </a:r>
            </a:p>
          </p:txBody>
        </p:sp>
        <p:sp>
          <p:nvSpPr>
            <p:cNvPr id="154" name="Text Box 142"/>
            <p:cNvSpPr txBox="1">
              <a:spLocks noChangeArrowheads="1"/>
            </p:cNvSpPr>
            <p:nvPr/>
          </p:nvSpPr>
          <p:spPr bwMode="auto">
            <a:xfrm>
              <a:off x="483142" y="3318720"/>
              <a:ext cx="7207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IOW</a:t>
              </a:r>
            </a:p>
          </p:txBody>
        </p:sp>
        <p:sp>
          <p:nvSpPr>
            <p:cNvPr id="155" name="Text Box 143"/>
            <p:cNvSpPr txBox="1">
              <a:spLocks noChangeArrowheads="1"/>
            </p:cNvSpPr>
            <p:nvPr/>
          </p:nvSpPr>
          <p:spPr bwMode="auto">
            <a:xfrm>
              <a:off x="483142" y="6990608"/>
              <a:ext cx="7207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IOR</a:t>
              </a:r>
            </a:p>
          </p:txBody>
        </p:sp>
        <p:sp>
          <p:nvSpPr>
            <p:cNvPr id="156" name="Text Box 144"/>
            <p:cNvSpPr txBox="1">
              <a:spLocks noChangeArrowheads="1"/>
            </p:cNvSpPr>
            <p:nvPr/>
          </p:nvSpPr>
          <p:spPr bwMode="auto">
            <a:xfrm>
              <a:off x="3391442" y="4506170"/>
              <a:ext cx="3603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45"/>
            <p:cNvSpPr txBox="1">
              <a:spLocks noChangeArrowheads="1"/>
            </p:cNvSpPr>
            <p:nvPr/>
          </p:nvSpPr>
          <p:spPr bwMode="auto">
            <a:xfrm>
              <a:off x="3477167" y="4945908"/>
              <a:ext cx="4333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146"/>
            <p:cNvSpPr>
              <a:spLocks noChangeShapeType="1"/>
            </p:cNvSpPr>
            <p:nvPr/>
          </p:nvSpPr>
          <p:spPr bwMode="auto">
            <a:xfrm>
              <a:off x="2267492" y="4901458"/>
              <a:ext cx="323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Line 147"/>
            <p:cNvSpPr>
              <a:spLocks noChangeShapeType="1"/>
            </p:cNvSpPr>
            <p:nvPr/>
          </p:nvSpPr>
          <p:spPr bwMode="auto">
            <a:xfrm>
              <a:off x="2281779" y="5465020"/>
              <a:ext cx="323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Line 148"/>
            <p:cNvSpPr>
              <a:spLocks noChangeShapeType="1"/>
            </p:cNvSpPr>
            <p:nvPr/>
          </p:nvSpPr>
          <p:spPr bwMode="auto">
            <a:xfrm>
              <a:off x="3410492" y="4471245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149"/>
            <p:cNvSpPr>
              <a:spLocks noChangeShapeType="1"/>
            </p:cNvSpPr>
            <p:nvPr/>
          </p:nvSpPr>
          <p:spPr bwMode="auto">
            <a:xfrm>
              <a:off x="3467642" y="4887170"/>
              <a:ext cx="254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" name="Rectangle 151"/>
            <p:cNvSpPr>
              <a:spLocks noChangeArrowheads="1"/>
            </p:cNvSpPr>
            <p:nvPr/>
          </p:nvSpPr>
          <p:spPr bwMode="auto">
            <a:xfrm>
              <a:off x="1491204" y="4039445"/>
              <a:ext cx="360363" cy="5762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164" name="Line 153"/>
            <p:cNvSpPr>
              <a:spLocks noChangeShapeType="1"/>
            </p:cNvSpPr>
            <p:nvPr/>
          </p:nvSpPr>
          <p:spPr bwMode="auto">
            <a:xfrm>
              <a:off x="2067467" y="4471245"/>
              <a:ext cx="14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Line 154"/>
            <p:cNvSpPr>
              <a:spLocks noChangeShapeType="1"/>
            </p:cNvSpPr>
            <p:nvPr/>
          </p:nvSpPr>
          <p:spPr bwMode="auto">
            <a:xfrm>
              <a:off x="1275304" y="4112470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Line 155"/>
            <p:cNvSpPr>
              <a:spLocks noChangeShapeType="1"/>
            </p:cNvSpPr>
            <p:nvPr/>
          </p:nvSpPr>
          <p:spPr bwMode="auto">
            <a:xfrm>
              <a:off x="1275304" y="42791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156"/>
            <p:cNvSpPr>
              <a:spLocks noChangeShapeType="1"/>
            </p:cNvSpPr>
            <p:nvPr/>
          </p:nvSpPr>
          <p:spPr bwMode="auto">
            <a:xfrm>
              <a:off x="1275304" y="4495058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Line 166"/>
            <p:cNvSpPr>
              <a:spLocks noChangeShapeType="1"/>
            </p:cNvSpPr>
            <p:nvPr/>
          </p:nvSpPr>
          <p:spPr bwMode="auto">
            <a:xfrm flipV="1">
              <a:off x="1872204" y="5018933"/>
              <a:ext cx="33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Line 167"/>
            <p:cNvSpPr>
              <a:spLocks noChangeShapeType="1"/>
            </p:cNvSpPr>
            <p:nvPr/>
          </p:nvSpPr>
          <p:spPr bwMode="auto">
            <a:xfrm>
              <a:off x="1275304" y="5550745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>
              <a:off x="1275304" y="5839670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1" name="Line 169"/>
            <p:cNvSpPr>
              <a:spLocks noChangeShapeType="1"/>
            </p:cNvSpPr>
            <p:nvPr/>
          </p:nvSpPr>
          <p:spPr bwMode="auto">
            <a:xfrm>
              <a:off x="1275304" y="6055570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" name="Line 170"/>
            <p:cNvSpPr>
              <a:spLocks noChangeShapeType="1"/>
            </p:cNvSpPr>
            <p:nvPr/>
          </p:nvSpPr>
          <p:spPr bwMode="auto">
            <a:xfrm>
              <a:off x="1275304" y="6342908"/>
              <a:ext cx="9350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171"/>
            <p:cNvSpPr>
              <a:spLocks noChangeShapeType="1"/>
            </p:cNvSpPr>
            <p:nvPr/>
          </p:nvSpPr>
          <p:spPr bwMode="auto">
            <a:xfrm flipV="1">
              <a:off x="2067467" y="4326783"/>
              <a:ext cx="0" cy="144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" name="Line 172"/>
            <p:cNvSpPr>
              <a:spLocks noChangeShapeType="1"/>
            </p:cNvSpPr>
            <p:nvPr/>
          </p:nvSpPr>
          <p:spPr bwMode="auto">
            <a:xfrm flipH="1">
              <a:off x="1851567" y="4326783"/>
              <a:ext cx="21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" name="AutoShape 173"/>
            <p:cNvSpPr/>
            <p:nvPr/>
          </p:nvSpPr>
          <p:spPr bwMode="auto">
            <a:xfrm>
              <a:off x="1130842" y="4110883"/>
              <a:ext cx="69850" cy="384175"/>
            </a:xfrm>
            <a:prstGeom prst="leftBrace">
              <a:avLst>
                <a:gd name="adj1" fmla="val 45808"/>
                <a:gd name="adj2" fmla="val 50000"/>
              </a:avLst>
            </a:prstGeom>
            <a:noFill/>
            <a:ln w="127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6" name="Text Box 175"/>
            <p:cNvSpPr txBox="1">
              <a:spLocks noChangeArrowheads="1"/>
            </p:cNvSpPr>
            <p:nvPr/>
          </p:nvSpPr>
          <p:spPr bwMode="auto">
            <a:xfrm>
              <a:off x="259304" y="4191845"/>
              <a:ext cx="8572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77" name="Text Box 177"/>
            <p:cNvSpPr txBox="1">
              <a:spLocks noChangeArrowheads="1"/>
            </p:cNvSpPr>
            <p:nvPr/>
          </p:nvSpPr>
          <p:spPr bwMode="auto">
            <a:xfrm>
              <a:off x="770479" y="5450733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A3</a:t>
              </a:r>
            </a:p>
          </p:txBody>
        </p:sp>
        <p:sp>
          <p:nvSpPr>
            <p:cNvPr id="178" name="Text Box 178"/>
            <p:cNvSpPr txBox="1">
              <a:spLocks noChangeArrowheads="1"/>
            </p:cNvSpPr>
            <p:nvPr/>
          </p:nvSpPr>
          <p:spPr bwMode="auto">
            <a:xfrm>
              <a:off x="770479" y="5723783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A2</a:t>
              </a:r>
            </a:p>
          </p:txBody>
        </p:sp>
        <p:sp>
          <p:nvSpPr>
            <p:cNvPr id="179" name="Text Box 179"/>
            <p:cNvSpPr txBox="1">
              <a:spLocks noChangeArrowheads="1"/>
            </p:cNvSpPr>
            <p:nvPr/>
          </p:nvSpPr>
          <p:spPr bwMode="auto">
            <a:xfrm>
              <a:off x="770479" y="5969845"/>
              <a:ext cx="3603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A1</a:t>
              </a:r>
            </a:p>
          </p:txBody>
        </p:sp>
        <p:sp>
          <p:nvSpPr>
            <p:cNvPr id="180" name="Text Box 180"/>
            <p:cNvSpPr txBox="1">
              <a:spLocks noChangeArrowheads="1"/>
            </p:cNvSpPr>
            <p:nvPr/>
          </p:nvSpPr>
          <p:spPr bwMode="auto">
            <a:xfrm>
              <a:off x="770479" y="6257183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A0</a:t>
              </a:r>
            </a:p>
          </p:txBody>
        </p:sp>
        <p:sp>
          <p:nvSpPr>
            <p:cNvPr id="185" name="Text Box 185"/>
            <p:cNvSpPr txBox="1">
              <a:spLocks noChangeArrowheads="1"/>
            </p:cNvSpPr>
            <p:nvPr/>
          </p:nvSpPr>
          <p:spPr bwMode="auto">
            <a:xfrm>
              <a:off x="1743617" y="2813895"/>
              <a:ext cx="1168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187" name="Text Box 187"/>
            <p:cNvSpPr txBox="1">
              <a:spLocks noChangeArrowheads="1"/>
            </p:cNvSpPr>
            <p:nvPr/>
          </p:nvSpPr>
          <p:spPr bwMode="auto">
            <a:xfrm>
              <a:off x="719679" y="4804620"/>
              <a:ext cx="574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zh-CN" altLang="en-US" sz="1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8" name="Line 188"/>
            <p:cNvSpPr>
              <a:spLocks noChangeShapeType="1"/>
            </p:cNvSpPr>
            <p:nvPr/>
          </p:nvSpPr>
          <p:spPr bwMode="auto">
            <a:xfrm>
              <a:off x="633954" y="6971558"/>
              <a:ext cx="395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Line 189"/>
            <p:cNvSpPr>
              <a:spLocks noChangeShapeType="1"/>
            </p:cNvSpPr>
            <p:nvPr/>
          </p:nvSpPr>
          <p:spPr bwMode="auto">
            <a:xfrm>
              <a:off x="627604" y="3299670"/>
              <a:ext cx="395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1497554" y="4783983"/>
              <a:ext cx="360363" cy="460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2" name="Oval 192"/>
            <p:cNvSpPr>
              <a:spLocks noChangeArrowheads="1"/>
            </p:cNvSpPr>
            <p:nvPr/>
          </p:nvSpPr>
          <p:spPr bwMode="auto">
            <a:xfrm>
              <a:off x="1843629" y="4985595"/>
              <a:ext cx="71438" cy="71438"/>
            </a:xfrm>
            <a:prstGeom prst="ellipse">
              <a:avLst/>
            </a:prstGeom>
            <a:solidFill>
              <a:srgbClr val="000000"/>
            </a:solidFill>
            <a:ln w="19050" cap="sq">
              <a:solidFill>
                <a:srgbClr val="00000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Line 193"/>
            <p:cNvSpPr>
              <a:spLocks noChangeShapeType="1"/>
            </p:cNvSpPr>
            <p:nvPr/>
          </p:nvSpPr>
          <p:spPr bwMode="auto">
            <a:xfrm flipV="1">
              <a:off x="1165767" y="5012583"/>
              <a:ext cx="3317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Line 51"/>
            <p:cNvSpPr>
              <a:spLocks noChangeShapeType="1"/>
            </p:cNvSpPr>
            <p:nvPr/>
          </p:nvSpPr>
          <p:spPr bwMode="auto">
            <a:xfrm>
              <a:off x="2994567" y="5298333"/>
              <a:ext cx="222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8" name="Line 51"/>
            <p:cNvSpPr>
              <a:spLocks noChangeShapeType="1"/>
            </p:cNvSpPr>
            <p:nvPr/>
          </p:nvSpPr>
          <p:spPr bwMode="auto">
            <a:xfrm>
              <a:off x="2994567" y="5574558"/>
              <a:ext cx="2222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9" name="Line 51"/>
            <p:cNvSpPr>
              <a:spLocks noChangeShapeType="1"/>
            </p:cNvSpPr>
            <p:nvPr/>
          </p:nvSpPr>
          <p:spPr bwMode="auto">
            <a:xfrm>
              <a:off x="2994567" y="6293695"/>
              <a:ext cx="222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0" name="文本框 199"/>
            <p:cNvSpPr txBox="1">
              <a:spLocks noChangeArrowheads="1"/>
            </p:cNvSpPr>
            <p:nvPr/>
          </p:nvSpPr>
          <p:spPr bwMode="auto">
            <a:xfrm>
              <a:off x="2850104" y="5630120"/>
              <a:ext cx="461963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。。。</a:t>
              </a:r>
            </a:p>
          </p:txBody>
        </p:sp>
      </p:grpSp>
      <p:sp>
        <p:nvSpPr>
          <p:cNvPr id="201" name="椭圆 200"/>
          <p:cNvSpPr>
            <a:spLocks noChangeArrowheads="1"/>
          </p:cNvSpPr>
          <p:nvPr/>
        </p:nvSpPr>
        <p:spPr bwMode="auto">
          <a:xfrm>
            <a:off x="3207454" y="1229147"/>
            <a:ext cx="152400" cy="650875"/>
          </a:xfrm>
          <a:prstGeom prst="ellipse">
            <a:avLst/>
          </a:prstGeom>
          <a:noFill/>
          <a:ln w="25400" cap="sq" algn="ctr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显示符号与输出数据对应表</a:t>
            </a:r>
          </a:p>
        </p:txBody>
      </p:sp>
      <p:graphicFrame>
        <p:nvGraphicFramePr>
          <p:cNvPr id="10" name="Group 6"/>
          <p:cNvGraphicFramePr>
            <a:graphicFrameLocks noGrp="1"/>
          </p:cNvGraphicFramePr>
          <p:nvPr/>
        </p:nvGraphicFramePr>
        <p:xfrm>
          <a:off x="290456" y="1500692"/>
          <a:ext cx="8557897" cy="5125052"/>
        </p:xfrm>
        <a:graphic>
          <a:graphicData uri="http://schemas.openxmlformats.org/drawingml/2006/table">
            <a:tbl>
              <a:tblPr/>
              <a:tblGrid>
                <a:gridCol w="133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1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形状</a:t>
                      </a: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段码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D7   ---   D0</a:t>
                      </a: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符号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形状</a:t>
                      </a: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D7  ---  D0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’0’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00111111,3FH</a:t>
                      </a: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’8’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01111111,7FH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’1’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00000110,06H</a:t>
                      </a: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’9’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01100111,67H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’2’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01011011,5BH</a:t>
                      </a: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’A’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01110111,77H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’3’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01001111,4FH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’B’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01111100,7CH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’4’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01100110,66H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’C’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00111001,39H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’5’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01101101,6DH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’D’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01011110,5EH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’6’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01111101,7DH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’E’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01111001,79H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’7’</a:t>
                      </a:r>
                    </a:p>
                  </a:txBody>
                  <a:tcPr marL="91446" marR="91446" marT="45713" marB="45713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00000111,07H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’F’</a:t>
                      </a:r>
                    </a:p>
                  </a:txBody>
                  <a:tcPr marL="91446" marR="91446" marT="45713" marB="45713" anchor="ctr" anchorCtr="1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01110001,71H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6" marR="91446" marT="45713" marB="4571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Line 78"/>
          <p:cNvSpPr>
            <a:spLocks noChangeShapeType="1"/>
          </p:cNvSpPr>
          <p:nvPr/>
        </p:nvSpPr>
        <p:spPr bwMode="auto">
          <a:xfrm>
            <a:off x="1915067" y="242952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9"/>
          <p:cNvSpPr>
            <a:spLocks noChangeShapeType="1"/>
          </p:cNvSpPr>
          <p:nvPr/>
        </p:nvSpPr>
        <p:spPr bwMode="auto">
          <a:xfrm>
            <a:off x="1886492" y="24581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0"/>
          <p:cNvSpPr>
            <a:spLocks noChangeShapeType="1"/>
          </p:cNvSpPr>
          <p:nvPr/>
        </p:nvSpPr>
        <p:spPr bwMode="auto">
          <a:xfrm>
            <a:off x="2159542" y="24581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1"/>
          <p:cNvSpPr>
            <a:spLocks noChangeShapeType="1"/>
          </p:cNvSpPr>
          <p:nvPr/>
        </p:nvSpPr>
        <p:spPr bwMode="auto">
          <a:xfrm>
            <a:off x="1915067" y="286132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2"/>
          <p:cNvSpPr>
            <a:spLocks noChangeShapeType="1"/>
          </p:cNvSpPr>
          <p:nvPr/>
        </p:nvSpPr>
        <p:spPr bwMode="auto">
          <a:xfrm>
            <a:off x="1886492" y="26740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>
            <a:off x="2159542" y="267400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4"/>
          <p:cNvSpPr>
            <a:spLocks noChangeShapeType="1"/>
          </p:cNvSpPr>
          <p:nvPr/>
        </p:nvSpPr>
        <p:spPr bwMode="auto">
          <a:xfrm>
            <a:off x="2159542" y="307881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5"/>
          <p:cNvSpPr>
            <a:spLocks noChangeShapeType="1"/>
          </p:cNvSpPr>
          <p:nvPr/>
        </p:nvSpPr>
        <p:spPr bwMode="auto">
          <a:xfrm>
            <a:off x="2159542" y="329471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86"/>
          <p:cNvSpPr>
            <a:spLocks noChangeShapeType="1"/>
          </p:cNvSpPr>
          <p:nvPr/>
        </p:nvSpPr>
        <p:spPr bwMode="auto">
          <a:xfrm>
            <a:off x="1915067" y="3559492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7"/>
          <p:cNvSpPr>
            <a:spLocks noChangeShapeType="1"/>
          </p:cNvSpPr>
          <p:nvPr/>
        </p:nvSpPr>
        <p:spPr bwMode="auto">
          <a:xfrm>
            <a:off x="2159542" y="3588067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8"/>
          <p:cNvSpPr>
            <a:spLocks noChangeShapeType="1"/>
          </p:cNvSpPr>
          <p:nvPr/>
        </p:nvSpPr>
        <p:spPr bwMode="auto">
          <a:xfrm>
            <a:off x="1915067" y="3775392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9"/>
          <p:cNvSpPr>
            <a:spLocks noChangeShapeType="1"/>
          </p:cNvSpPr>
          <p:nvPr/>
        </p:nvSpPr>
        <p:spPr bwMode="auto">
          <a:xfrm>
            <a:off x="1915067" y="3991292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0"/>
          <p:cNvSpPr>
            <a:spLocks noChangeShapeType="1"/>
          </p:cNvSpPr>
          <p:nvPr/>
        </p:nvSpPr>
        <p:spPr bwMode="auto">
          <a:xfrm>
            <a:off x="1886492" y="3803967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>
            <a:off x="1886492" y="4072106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2"/>
          <p:cNvSpPr>
            <a:spLocks noChangeShapeType="1"/>
          </p:cNvSpPr>
          <p:nvPr/>
        </p:nvSpPr>
        <p:spPr bwMode="auto">
          <a:xfrm>
            <a:off x="2130967" y="412290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1886492" y="4310231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>
            <a:off x="1886492" y="4526131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2130967" y="433880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>
            <a:off x="1857917" y="469916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2130967" y="469916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1886492" y="488649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99"/>
          <p:cNvSpPr>
            <a:spLocks noChangeShapeType="1"/>
          </p:cNvSpPr>
          <p:nvPr/>
        </p:nvSpPr>
        <p:spPr bwMode="auto">
          <a:xfrm>
            <a:off x="2130967" y="491506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1886492" y="509238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1"/>
          <p:cNvSpPr>
            <a:spLocks noChangeShapeType="1"/>
          </p:cNvSpPr>
          <p:nvPr/>
        </p:nvSpPr>
        <p:spPr bwMode="auto">
          <a:xfrm>
            <a:off x="1857917" y="512095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1886492" y="530828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03"/>
          <p:cNvSpPr>
            <a:spLocks noChangeShapeType="1"/>
          </p:cNvSpPr>
          <p:nvPr/>
        </p:nvSpPr>
        <p:spPr bwMode="auto">
          <a:xfrm>
            <a:off x="1886492" y="552418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04"/>
          <p:cNvSpPr>
            <a:spLocks noChangeShapeType="1"/>
          </p:cNvSpPr>
          <p:nvPr/>
        </p:nvSpPr>
        <p:spPr bwMode="auto">
          <a:xfrm>
            <a:off x="2130967" y="533685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05"/>
          <p:cNvSpPr>
            <a:spLocks noChangeShapeType="1"/>
          </p:cNvSpPr>
          <p:nvPr/>
        </p:nvSpPr>
        <p:spPr bwMode="auto">
          <a:xfrm>
            <a:off x="1886492" y="566864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06"/>
          <p:cNvSpPr>
            <a:spLocks noChangeShapeType="1"/>
          </p:cNvSpPr>
          <p:nvPr/>
        </p:nvSpPr>
        <p:spPr bwMode="auto">
          <a:xfrm>
            <a:off x="1857917" y="569722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07"/>
          <p:cNvSpPr>
            <a:spLocks noChangeShapeType="1"/>
          </p:cNvSpPr>
          <p:nvPr/>
        </p:nvSpPr>
        <p:spPr bwMode="auto">
          <a:xfrm>
            <a:off x="1886492" y="588454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08"/>
          <p:cNvSpPr>
            <a:spLocks noChangeShapeType="1"/>
          </p:cNvSpPr>
          <p:nvPr/>
        </p:nvSpPr>
        <p:spPr bwMode="auto">
          <a:xfrm>
            <a:off x="1886492" y="610044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09"/>
          <p:cNvSpPr>
            <a:spLocks noChangeShapeType="1"/>
          </p:cNvSpPr>
          <p:nvPr/>
        </p:nvSpPr>
        <p:spPr bwMode="auto">
          <a:xfrm>
            <a:off x="1857917" y="591312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10"/>
          <p:cNvSpPr>
            <a:spLocks noChangeShapeType="1"/>
          </p:cNvSpPr>
          <p:nvPr/>
        </p:nvSpPr>
        <p:spPr bwMode="auto">
          <a:xfrm>
            <a:off x="2130967" y="591312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11"/>
          <p:cNvSpPr>
            <a:spLocks noChangeShapeType="1"/>
          </p:cNvSpPr>
          <p:nvPr/>
        </p:nvSpPr>
        <p:spPr bwMode="auto">
          <a:xfrm>
            <a:off x="1886492" y="624490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12"/>
          <p:cNvSpPr>
            <a:spLocks noChangeShapeType="1"/>
          </p:cNvSpPr>
          <p:nvPr/>
        </p:nvSpPr>
        <p:spPr bwMode="auto">
          <a:xfrm>
            <a:off x="2130967" y="627348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13"/>
          <p:cNvSpPr>
            <a:spLocks noChangeShapeType="1"/>
          </p:cNvSpPr>
          <p:nvPr/>
        </p:nvSpPr>
        <p:spPr bwMode="auto">
          <a:xfrm>
            <a:off x="2130967" y="648938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14"/>
          <p:cNvSpPr>
            <a:spLocks noChangeShapeType="1"/>
          </p:cNvSpPr>
          <p:nvPr/>
        </p:nvSpPr>
        <p:spPr bwMode="auto">
          <a:xfrm>
            <a:off x="6124799" y="242952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15"/>
          <p:cNvSpPr>
            <a:spLocks noChangeShapeType="1"/>
          </p:cNvSpPr>
          <p:nvPr/>
        </p:nvSpPr>
        <p:spPr bwMode="auto">
          <a:xfrm>
            <a:off x="6096224" y="24581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16"/>
          <p:cNvSpPr>
            <a:spLocks noChangeShapeType="1"/>
          </p:cNvSpPr>
          <p:nvPr/>
        </p:nvSpPr>
        <p:spPr bwMode="auto">
          <a:xfrm>
            <a:off x="6369274" y="24581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17"/>
          <p:cNvSpPr>
            <a:spLocks noChangeShapeType="1"/>
          </p:cNvSpPr>
          <p:nvPr/>
        </p:nvSpPr>
        <p:spPr bwMode="auto">
          <a:xfrm>
            <a:off x="6124799" y="264542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18"/>
          <p:cNvSpPr>
            <a:spLocks noChangeShapeType="1"/>
          </p:cNvSpPr>
          <p:nvPr/>
        </p:nvSpPr>
        <p:spPr bwMode="auto">
          <a:xfrm>
            <a:off x="6124799" y="286132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19"/>
          <p:cNvSpPr>
            <a:spLocks noChangeShapeType="1"/>
          </p:cNvSpPr>
          <p:nvPr/>
        </p:nvSpPr>
        <p:spPr bwMode="auto">
          <a:xfrm>
            <a:off x="6096224" y="26740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20"/>
          <p:cNvSpPr>
            <a:spLocks noChangeShapeType="1"/>
          </p:cNvSpPr>
          <p:nvPr/>
        </p:nvSpPr>
        <p:spPr bwMode="auto">
          <a:xfrm>
            <a:off x="6369274" y="2674004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21"/>
          <p:cNvSpPr>
            <a:spLocks noChangeShapeType="1"/>
          </p:cNvSpPr>
          <p:nvPr/>
        </p:nvSpPr>
        <p:spPr bwMode="auto">
          <a:xfrm>
            <a:off x="6124799" y="3062942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22"/>
          <p:cNvSpPr>
            <a:spLocks noChangeShapeType="1"/>
          </p:cNvSpPr>
          <p:nvPr/>
        </p:nvSpPr>
        <p:spPr bwMode="auto">
          <a:xfrm>
            <a:off x="6096224" y="309151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23"/>
          <p:cNvSpPr>
            <a:spLocks noChangeShapeType="1"/>
          </p:cNvSpPr>
          <p:nvPr/>
        </p:nvSpPr>
        <p:spPr bwMode="auto">
          <a:xfrm>
            <a:off x="6369274" y="309151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24"/>
          <p:cNvSpPr>
            <a:spLocks noChangeShapeType="1"/>
          </p:cNvSpPr>
          <p:nvPr/>
        </p:nvSpPr>
        <p:spPr bwMode="auto">
          <a:xfrm>
            <a:off x="6124799" y="3278842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25"/>
          <p:cNvSpPr>
            <a:spLocks noChangeShapeType="1"/>
          </p:cNvSpPr>
          <p:nvPr/>
        </p:nvSpPr>
        <p:spPr bwMode="auto">
          <a:xfrm>
            <a:off x="6369274" y="330741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>
            <a:off x="6124799" y="349819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27"/>
          <p:cNvSpPr>
            <a:spLocks noChangeShapeType="1"/>
          </p:cNvSpPr>
          <p:nvPr/>
        </p:nvSpPr>
        <p:spPr bwMode="auto">
          <a:xfrm>
            <a:off x="6096224" y="35267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28"/>
          <p:cNvSpPr>
            <a:spLocks noChangeShapeType="1"/>
          </p:cNvSpPr>
          <p:nvPr/>
        </p:nvSpPr>
        <p:spPr bwMode="auto">
          <a:xfrm>
            <a:off x="6369274" y="35267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29"/>
          <p:cNvSpPr>
            <a:spLocks noChangeShapeType="1"/>
          </p:cNvSpPr>
          <p:nvPr/>
        </p:nvSpPr>
        <p:spPr bwMode="auto">
          <a:xfrm>
            <a:off x="6124799" y="371409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30"/>
          <p:cNvSpPr>
            <a:spLocks noChangeShapeType="1"/>
          </p:cNvSpPr>
          <p:nvPr/>
        </p:nvSpPr>
        <p:spPr bwMode="auto">
          <a:xfrm>
            <a:off x="6096224" y="37426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31"/>
          <p:cNvSpPr>
            <a:spLocks noChangeShapeType="1"/>
          </p:cNvSpPr>
          <p:nvPr/>
        </p:nvSpPr>
        <p:spPr bwMode="auto">
          <a:xfrm>
            <a:off x="6369274" y="374267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32"/>
          <p:cNvSpPr>
            <a:spLocks noChangeShapeType="1"/>
          </p:cNvSpPr>
          <p:nvPr/>
        </p:nvSpPr>
        <p:spPr bwMode="auto">
          <a:xfrm>
            <a:off x="6096224" y="410303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6124799" y="429036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34"/>
          <p:cNvSpPr>
            <a:spLocks noChangeShapeType="1"/>
          </p:cNvSpPr>
          <p:nvPr/>
        </p:nvSpPr>
        <p:spPr bwMode="auto">
          <a:xfrm>
            <a:off x="6124799" y="450626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35"/>
          <p:cNvSpPr>
            <a:spLocks noChangeShapeType="1"/>
          </p:cNvSpPr>
          <p:nvPr/>
        </p:nvSpPr>
        <p:spPr bwMode="auto">
          <a:xfrm>
            <a:off x="6096224" y="431893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36"/>
          <p:cNvSpPr>
            <a:spLocks noChangeShapeType="1"/>
          </p:cNvSpPr>
          <p:nvPr/>
        </p:nvSpPr>
        <p:spPr bwMode="auto">
          <a:xfrm>
            <a:off x="6369274" y="431893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37"/>
          <p:cNvSpPr>
            <a:spLocks noChangeShapeType="1"/>
          </p:cNvSpPr>
          <p:nvPr/>
        </p:nvSpPr>
        <p:spPr bwMode="auto">
          <a:xfrm>
            <a:off x="6153374" y="461379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38"/>
          <p:cNvSpPr>
            <a:spLocks noChangeShapeType="1"/>
          </p:cNvSpPr>
          <p:nvPr/>
        </p:nvSpPr>
        <p:spPr bwMode="auto">
          <a:xfrm>
            <a:off x="6124799" y="464237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39"/>
          <p:cNvSpPr>
            <a:spLocks noChangeShapeType="1"/>
          </p:cNvSpPr>
          <p:nvPr/>
        </p:nvSpPr>
        <p:spPr bwMode="auto">
          <a:xfrm>
            <a:off x="6153374" y="504559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140"/>
          <p:cNvSpPr>
            <a:spLocks noChangeShapeType="1"/>
          </p:cNvSpPr>
          <p:nvPr/>
        </p:nvSpPr>
        <p:spPr bwMode="auto">
          <a:xfrm>
            <a:off x="6124799" y="485827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41"/>
          <p:cNvSpPr>
            <a:spLocks noChangeShapeType="1"/>
          </p:cNvSpPr>
          <p:nvPr/>
        </p:nvSpPr>
        <p:spPr bwMode="auto">
          <a:xfrm>
            <a:off x="6397849" y="50654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42"/>
          <p:cNvSpPr>
            <a:spLocks noChangeShapeType="1"/>
          </p:cNvSpPr>
          <p:nvPr/>
        </p:nvSpPr>
        <p:spPr bwMode="auto">
          <a:xfrm>
            <a:off x="6153374" y="52527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43"/>
          <p:cNvSpPr>
            <a:spLocks noChangeShapeType="1"/>
          </p:cNvSpPr>
          <p:nvPr/>
        </p:nvSpPr>
        <p:spPr bwMode="auto">
          <a:xfrm>
            <a:off x="6153374" y="54686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44"/>
          <p:cNvSpPr>
            <a:spLocks noChangeShapeType="1"/>
          </p:cNvSpPr>
          <p:nvPr/>
        </p:nvSpPr>
        <p:spPr bwMode="auto">
          <a:xfrm>
            <a:off x="6124799" y="52813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145"/>
          <p:cNvSpPr>
            <a:spLocks noChangeShapeType="1"/>
          </p:cNvSpPr>
          <p:nvPr/>
        </p:nvSpPr>
        <p:spPr bwMode="auto">
          <a:xfrm>
            <a:off x="6397849" y="52813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46"/>
          <p:cNvSpPr>
            <a:spLocks noChangeShapeType="1"/>
          </p:cNvSpPr>
          <p:nvPr/>
        </p:nvSpPr>
        <p:spPr bwMode="auto">
          <a:xfrm>
            <a:off x="6153374" y="564171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147"/>
          <p:cNvSpPr>
            <a:spLocks noChangeShapeType="1"/>
          </p:cNvSpPr>
          <p:nvPr/>
        </p:nvSpPr>
        <p:spPr bwMode="auto">
          <a:xfrm>
            <a:off x="6124799" y="5670289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148"/>
          <p:cNvSpPr>
            <a:spLocks noChangeShapeType="1"/>
          </p:cNvSpPr>
          <p:nvPr/>
        </p:nvSpPr>
        <p:spPr bwMode="auto">
          <a:xfrm>
            <a:off x="6153374" y="585761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149"/>
          <p:cNvSpPr>
            <a:spLocks noChangeShapeType="1"/>
          </p:cNvSpPr>
          <p:nvPr/>
        </p:nvSpPr>
        <p:spPr bwMode="auto">
          <a:xfrm>
            <a:off x="6153374" y="607351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150"/>
          <p:cNvSpPr>
            <a:spLocks noChangeShapeType="1"/>
          </p:cNvSpPr>
          <p:nvPr/>
        </p:nvSpPr>
        <p:spPr bwMode="auto">
          <a:xfrm>
            <a:off x="6124799" y="5886189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151"/>
          <p:cNvSpPr>
            <a:spLocks noChangeShapeType="1"/>
          </p:cNvSpPr>
          <p:nvPr/>
        </p:nvSpPr>
        <p:spPr bwMode="auto">
          <a:xfrm>
            <a:off x="6153374" y="62179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52"/>
          <p:cNvSpPr>
            <a:spLocks noChangeShapeType="1"/>
          </p:cNvSpPr>
          <p:nvPr/>
        </p:nvSpPr>
        <p:spPr bwMode="auto">
          <a:xfrm>
            <a:off x="6124799" y="62465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153"/>
          <p:cNvSpPr>
            <a:spLocks noChangeShapeType="1"/>
          </p:cNvSpPr>
          <p:nvPr/>
        </p:nvSpPr>
        <p:spPr bwMode="auto">
          <a:xfrm>
            <a:off x="6153374" y="64338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154"/>
          <p:cNvSpPr>
            <a:spLocks noChangeShapeType="1"/>
          </p:cNvSpPr>
          <p:nvPr/>
        </p:nvSpPr>
        <p:spPr bwMode="auto">
          <a:xfrm>
            <a:off x="6124799" y="646245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简单接口电路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接口综合应用例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700213"/>
            <a:ext cx="37338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……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Seg7  DB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3FH,06H,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5BH,4FH,66H,6DH,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7DH,07H,7FH,67H,77H,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7CH,39H,5EH,79H,71H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……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LEA   BX, Seg7	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MOV  AH, 0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0" y="2109788"/>
            <a:ext cx="4454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	AL, 0F1H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AND    AL, 0FH     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MOV    SI, AX     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MOV    AL,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BX+SI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］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OUT    0F0H, AL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Clr>
                <a:srgbClr val="FFCF0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JMP    GO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572000" y="1773238"/>
            <a:ext cx="0" cy="5084762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基本输入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输出方法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基本输入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输出方法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16374127">
            <a:off x="-660315" y="2993728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/>
          <p:nvPr>
            <p:custDataLst>
              <p:tags r:id="rId2"/>
            </p:custDataLst>
          </p:nvPr>
        </p:nvSpPr>
        <p:spPr>
          <a:xfrm>
            <a:off x="862892" y="2072184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01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>
          <a:xfrm rot="18174127">
            <a:off x="-148346" y="314374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2"/>
          <p:cNvSpPr/>
          <p:nvPr>
            <p:custDataLst>
              <p:tags r:id="rId4"/>
            </p:custDataLst>
          </p:nvPr>
        </p:nvSpPr>
        <p:spPr>
          <a:xfrm>
            <a:off x="2010654" y="247064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02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 rot="19974127">
            <a:off x="158042" y="3526334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3"/>
          <p:cNvSpPr/>
          <p:nvPr>
            <p:custDataLst>
              <p:tags r:id="rId6"/>
            </p:custDataLst>
          </p:nvPr>
        </p:nvSpPr>
        <p:spPr>
          <a:xfrm>
            <a:off x="2744079" y="3385046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03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4" name="MH_Other_4"/>
          <p:cNvSpPr/>
          <p:nvPr>
            <p:custDataLst>
              <p:tags r:id="rId7"/>
            </p:custDataLst>
          </p:nvPr>
        </p:nvSpPr>
        <p:spPr>
          <a:xfrm rot="174127">
            <a:off x="289804" y="403909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5" name="MH_Title_1"/>
          <p:cNvSpPr/>
          <p:nvPr>
            <p:custDataLst>
              <p:tags r:id="rId8"/>
            </p:custDataLst>
          </p:nvPr>
        </p:nvSpPr>
        <p:spPr>
          <a:xfrm>
            <a:off x="331079" y="4061321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</a:p>
        </p:txBody>
      </p:sp>
      <p:sp>
        <p:nvSpPr>
          <p:cNvPr id="16" name="MH_SubTitle_4"/>
          <p:cNvSpPr/>
          <p:nvPr>
            <p:custDataLst>
              <p:tags r:id="rId9"/>
            </p:custDataLst>
          </p:nvPr>
        </p:nvSpPr>
        <p:spPr>
          <a:xfrm>
            <a:off x="2979029" y="457249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04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7" name="MH_SubTitle_1"/>
          <p:cNvSpPr txBox="1"/>
          <p:nvPr>
            <p:custDataLst>
              <p:tags r:id="rId10"/>
            </p:custDataLst>
          </p:nvPr>
        </p:nvSpPr>
        <p:spPr>
          <a:xfrm>
            <a:off x="2821868" y="2336437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查询式传送</a:t>
            </a:r>
          </a:p>
        </p:txBody>
      </p:sp>
      <p:sp>
        <p:nvSpPr>
          <p:cNvPr id="18" name="MH_SubTitle_1"/>
          <p:cNvSpPr txBox="1"/>
          <p:nvPr>
            <p:custDataLst>
              <p:tags r:id="rId11"/>
            </p:custDataLst>
          </p:nvPr>
        </p:nvSpPr>
        <p:spPr>
          <a:xfrm>
            <a:off x="3668072" y="3298696"/>
            <a:ext cx="5718921" cy="12738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中断方式传送</a:t>
            </a:r>
          </a:p>
        </p:txBody>
      </p:sp>
      <p:sp>
        <p:nvSpPr>
          <p:cNvPr id="19" name="MH_SubTitle_1"/>
          <p:cNvSpPr txBox="1"/>
          <p:nvPr>
            <p:custDataLst>
              <p:tags r:id="rId12"/>
            </p:custDataLst>
          </p:nvPr>
        </p:nvSpPr>
        <p:spPr>
          <a:xfrm>
            <a:off x="3816358" y="4691320"/>
            <a:ext cx="5718921" cy="86242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直接存储器存取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(DMA)</a:t>
            </a:r>
          </a:p>
        </p:txBody>
      </p:sp>
      <p:sp>
        <p:nvSpPr>
          <p:cNvPr id="20" name="MH_SubTitle_1"/>
          <p:cNvSpPr txBox="1"/>
          <p:nvPr>
            <p:custDataLst>
              <p:tags r:id="rId13"/>
            </p:custDataLst>
          </p:nvPr>
        </p:nvSpPr>
        <p:spPr>
          <a:xfrm>
            <a:off x="2101139" y="1425869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无条件传送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4860" y="2470646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程序控制方式</a:t>
            </a:r>
          </a:p>
        </p:txBody>
      </p:sp>
      <p:sp>
        <p:nvSpPr>
          <p:cNvPr id="28" name="AutoShape 6"/>
          <p:cNvSpPr/>
          <p:nvPr/>
        </p:nvSpPr>
        <p:spPr bwMode="auto">
          <a:xfrm flipH="1">
            <a:off x="5764628" y="1570616"/>
            <a:ext cx="442534" cy="2379117"/>
          </a:xfrm>
          <a:prstGeom prst="leftBrace">
            <a:avLst>
              <a:gd name="adj1" fmla="val 3220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14" name="ïşlíḋe"/>
          <p:cNvGrpSpPr/>
          <p:nvPr/>
        </p:nvGrpSpPr>
        <p:grpSpPr>
          <a:xfrm>
            <a:off x="-343285" y="2968104"/>
            <a:ext cx="3037514" cy="2452180"/>
            <a:chOff x="673100" y="2377471"/>
            <a:chExt cx="4050018" cy="3269572"/>
          </a:xfrm>
        </p:grpSpPr>
        <p:sp>
          <p:nvSpPr>
            <p:cNvPr id="15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8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1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3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4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5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6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</p:grpSp>
      <p:sp>
        <p:nvSpPr>
          <p:cNvPr id="45" name="iSľîḍé"/>
          <p:cNvSpPr txBox="1"/>
          <p:nvPr/>
        </p:nvSpPr>
        <p:spPr>
          <a:xfrm>
            <a:off x="3943947" y="2037975"/>
            <a:ext cx="4441788" cy="77352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系统组成及主要特点</a:t>
            </a:r>
          </a:p>
        </p:txBody>
      </p:sp>
      <p:sp>
        <p:nvSpPr>
          <p:cNvPr id="46" name="îšḷídê"/>
          <p:cNvSpPr txBox="1"/>
          <p:nvPr/>
        </p:nvSpPr>
        <p:spPr>
          <a:xfrm>
            <a:off x="2686447" y="2046099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7" name="iṡḻîḑè"/>
          <p:cNvSpPr txBox="1"/>
          <p:nvPr/>
        </p:nvSpPr>
        <p:spPr>
          <a:xfrm>
            <a:off x="3940466" y="3009702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接口的基本功能</a:t>
            </a:r>
          </a:p>
        </p:txBody>
      </p:sp>
      <p:sp>
        <p:nvSpPr>
          <p:cNvPr id="48" name="ïšḻîďê"/>
          <p:cNvSpPr txBox="1"/>
          <p:nvPr/>
        </p:nvSpPr>
        <p:spPr>
          <a:xfrm>
            <a:off x="2686447" y="3002057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îṩļiḑé"/>
          <p:cNvSpPr txBox="1"/>
          <p:nvPr/>
        </p:nvSpPr>
        <p:spPr>
          <a:xfrm>
            <a:off x="3943946" y="3790870"/>
            <a:ext cx="5098454" cy="1051103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端口的概念</a:t>
            </a:r>
          </a:p>
        </p:txBody>
      </p:sp>
      <p:sp>
        <p:nvSpPr>
          <p:cNvPr id="50" name="iṣlïḑè"/>
          <p:cNvSpPr txBox="1"/>
          <p:nvPr/>
        </p:nvSpPr>
        <p:spPr>
          <a:xfrm>
            <a:off x="2686447" y="3958017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ïsľiḑé"/>
          <p:cNvSpPr txBox="1"/>
          <p:nvPr/>
        </p:nvSpPr>
        <p:spPr>
          <a:xfrm>
            <a:off x="3943947" y="4739663"/>
            <a:ext cx="4441788" cy="121729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端口的编址方式</a:t>
            </a:r>
          </a:p>
        </p:txBody>
      </p:sp>
      <p:sp>
        <p:nvSpPr>
          <p:cNvPr id="52" name="íṧḻïḑè"/>
          <p:cNvSpPr txBox="1"/>
          <p:nvPr/>
        </p:nvSpPr>
        <p:spPr>
          <a:xfrm>
            <a:off x="2686447" y="4913974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iṡḻîdê"/>
          <p:cNvSpPr txBox="1"/>
          <p:nvPr/>
        </p:nvSpPr>
        <p:spPr>
          <a:xfrm>
            <a:off x="3943946" y="5861808"/>
            <a:ext cx="5112895" cy="741181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地址译码</a:t>
            </a:r>
          </a:p>
        </p:txBody>
      </p:sp>
      <p:sp>
        <p:nvSpPr>
          <p:cNvPr id="54" name="iṥľïďe"/>
          <p:cNvSpPr txBox="1"/>
          <p:nvPr/>
        </p:nvSpPr>
        <p:spPr>
          <a:xfrm>
            <a:off x="2686447" y="5869932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05.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023177" y="2803382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023177" y="3759340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023177" y="4715297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023177" y="5671255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了解和掌握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无条件传送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513388" y="387350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rot="10800000">
            <a:off x="2111375" y="342265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5902325" y="239395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854075" y="382270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3363913" y="2654300"/>
            <a:ext cx="2398712" cy="2408238"/>
          </a:xfrm>
          <a:custGeom>
            <a:avLst/>
            <a:gdLst>
              <a:gd name="connsiteX0" fmla="*/ 1269440 w 2545728"/>
              <a:gd name="connsiteY0" fmla="*/ 0 h 2555827"/>
              <a:gd name="connsiteX1" fmla="*/ 1398396 w 2545728"/>
              <a:gd name="connsiteY1" fmla="*/ 6511 h 2555827"/>
              <a:gd name="connsiteX2" fmla="*/ 2545728 w 2545728"/>
              <a:gd name="connsiteY2" fmla="*/ 1277913 h 2555827"/>
              <a:gd name="connsiteX3" fmla="*/ 1398396 w 2545728"/>
              <a:gd name="connsiteY3" fmla="*/ 2549315 h 2555827"/>
              <a:gd name="connsiteX4" fmla="*/ 1269440 w 2545728"/>
              <a:gd name="connsiteY4" fmla="*/ 2555827 h 2555827"/>
              <a:gd name="connsiteX5" fmla="*/ 1142416 w 2545728"/>
              <a:gd name="connsiteY5" fmla="*/ 2549413 h 2555827"/>
              <a:gd name="connsiteX6" fmla="*/ 1132157 w 2545728"/>
              <a:gd name="connsiteY6" fmla="*/ 2548044 h 2555827"/>
              <a:gd name="connsiteX7" fmla="*/ 1017127 w 2545728"/>
              <a:gd name="connsiteY7" fmla="*/ 2530489 h 2555827"/>
              <a:gd name="connsiteX8" fmla="*/ 1005921 w 2545728"/>
              <a:gd name="connsiteY8" fmla="*/ 2527977 h 2555827"/>
              <a:gd name="connsiteX9" fmla="*/ 893396 w 2545728"/>
              <a:gd name="connsiteY9" fmla="*/ 2499044 h 2555827"/>
              <a:gd name="connsiteX10" fmla="*/ 888250 w 2545728"/>
              <a:gd name="connsiteY10" fmla="*/ 2497409 h 2555827"/>
              <a:gd name="connsiteX11" fmla="*/ 773697 w 2545728"/>
              <a:gd name="connsiteY11" fmla="*/ 2455481 h 2555827"/>
              <a:gd name="connsiteX12" fmla="*/ 458225 w 2545728"/>
              <a:gd name="connsiteY12" fmla="*/ 2264080 h 2555827"/>
              <a:gd name="connsiteX13" fmla="*/ 408745 w 2545728"/>
              <a:gd name="connsiteY13" fmla="*/ 2219110 h 2555827"/>
              <a:gd name="connsiteX14" fmla="*/ 344960 w 2545728"/>
              <a:gd name="connsiteY14" fmla="*/ 2156829 h 2555827"/>
              <a:gd name="connsiteX15" fmla="*/ 284985 w 2545728"/>
              <a:gd name="connsiteY15" fmla="*/ 2090840 h 2555827"/>
              <a:gd name="connsiteX16" fmla="*/ 19116 w 2545728"/>
              <a:gd name="connsiteY16" fmla="*/ 1535475 h 2555827"/>
              <a:gd name="connsiteX17" fmla="*/ 0 w 2545728"/>
              <a:gd name="connsiteY17" fmla="*/ 1410221 h 2555827"/>
              <a:gd name="connsiteX18" fmla="*/ 228347 w 2545728"/>
              <a:gd name="connsiteY18" fmla="*/ 1410221 h 2555827"/>
              <a:gd name="connsiteX19" fmla="*/ 240408 w 2545728"/>
              <a:gd name="connsiteY19" fmla="*/ 1489248 h 2555827"/>
              <a:gd name="connsiteX20" fmla="*/ 291840 w 2545728"/>
              <a:gd name="connsiteY20" fmla="*/ 1662418 h 2555827"/>
              <a:gd name="connsiteX21" fmla="*/ 348446 w 2545728"/>
              <a:gd name="connsiteY21" fmla="*/ 1776414 h 2555827"/>
              <a:gd name="connsiteX22" fmla="*/ 349090 w 2545728"/>
              <a:gd name="connsiteY22" fmla="*/ 1777750 h 2555827"/>
              <a:gd name="connsiteX23" fmla="*/ 349199 w 2545728"/>
              <a:gd name="connsiteY23" fmla="*/ 1777929 h 2555827"/>
              <a:gd name="connsiteX24" fmla="*/ 370916 w 2545728"/>
              <a:gd name="connsiteY24" fmla="*/ 1821664 h 2555827"/>
              <a:gd name="connsiteX25" fmla="*/ 400016 w 2545728"/>
              <a:gd name="connsiteY25" fmla="*/ 1861575 h 2555827"/>
              <a:gd name="connsiteX26" fmla="*/ 401616 w 2545728"/>
              <a:gd name="connsiteY26" fmla="*/ 1864209 h 2555827"/>
              <a:gd name="connsiteX27" fmla="*/ 414450 w 2545728"/>
              <a:gd name="connsiteY27" fmla="*/ 1881371 h 2555827"/>
              <a:gd name="connsiteX28" fmla="*/ 474813 w 2545728"/>
              <a:gd name="connsiteY28" fmla="*/ 1964161 h 2555827"/>
              <a:gd name="connsiteX29" fmla="*/ 516043 w 2545728"/>
              <a:gd name="connsiteY29" fmla="*/ 2004419 h 2555827"/>
              <a:gd name="connsiteX30" fmla="*/ 529662 w 2545728"/>
              <a:gd name="connsiteY30" fmla="*/ 2019403 h 2555827"/>
              <a:gd name="connsiteX31" fmla="*/ 554636 w 2545728"/>
              <a:gd name="connsiteY31" fmla="*/ 2042101 h 2555827"/>
              <a:gd name="connsiteX32" fmla="*/ 600705 w 2545728"/>
              <a:gd name="connsiteY32" fmla="*/ 2087083 h 2555827"/>
              <a:gd name="connsiteX33" fmla="*/ 647418 w 2545728"/>
              <a:gd name="connsiteY33" fmla="*/ 2119454 h 2555827"/>
              <a:gd name="connsiteX34" fmla="*/ 684856 w 2545728"/>
              <a:gd name="connsiteY34" fmla="*/ 2147449 h 2555827"/>
              <a:gd name="connsiteX35" fmla="*/ 708873 w 2545728"/>
              <a:gd name="connsiteY35" fmla="*/ 2162040 h 2555827"/>
              <a:gd name="connsiteX36" fmla="*/ 745768 w 2545728"/>
              <a:gd name="connsiteY36" fmla="*/ 2187607 h 2555827"/>
              <a:gd name="connsiteX37" fmla="*/ 768126 w 2545728"/>
              <a:gd name="connsiteY37" fmla="*/ 2198038 h 2555827"/>
              <a:gd name="connsiteX38" fmla="*/ 771315 w 2545728"/>
              <a:gd name="connsiteY38" fmla="*/ 2199975 h 2555827"/>
              <a:gd name="connsiteX39" fmla="*/ 862980 w 2545728"/>
              <a:gd name="connsiteY39" fmla="*/ 2244132 h 2555827"/>
              <a:gd name="connsiteX40" fmla="*/ 881310 w 2545728"/>
              <a:gd name="connsiteY40" fmla="*/ 2250841 h 2555827"/>
              <a:gd name="connsiteX41" fmla="*/ 907176 w 2545728"/>
              <a:gd name="connsiteY41" fmla="*/ 2262908 h 2555827"/>
              <a:gd name="connsiteX42" fmla="*/ 993126 w 2545728"/>
              <a:gd name="connsiteY42" fmla="*/ 2290216 h 2555827"/>
              <a:gd name="connsiteX43" fmla="*/ 1057709 w 2545728"/>
              <a:gd name="connsiteY43" fmla="*/ 2304692 h 2555827"/>
              <a:gd name="connsiteX44" fmla="*/ 1059817 w 2545728"/>
              <a:gd name="connsiteY44" fmla="*/ 2305234 h 2555827"/>
              <a:gd name="connsiteX45" fmla="*/ 1060789 w 2545728"/>
              <a:gd name="connsiteY45" fmla="*/ 2305383 h 2555827"/>
              <a:gd name="connsiteX46" fmla="*/ 1082104 w 2545728"/>
              <a:gd name="connsiteY46" fmla="*/ 2310160 h 2555827"/>
              <a:gd name="connsiteX47" fmla="*/ 1161396 w 2545728"/>
              <a:gd name="connsiteY47" fmla="*/ 2320737 h 2555827"/>
              <a:gd name="connsiteX48" fmla="*/ 1163936 w 2545728"/>
              <a:gd name="connsiteY48" fmla="*/ 2321124 h 2555827"/>
              <a:gd name="connsiteX49" fmla="*/ 1164525 w 2545728"/>
              <a:gd name="connsiteY49" fmla="*/ 2321154 h 2555827"/>
              <a:gd name="connsiteX50" fmla="*/ 1173756 w 2545728"/>
              <a:gd name="connsiteY50" fmla="*/ 2322385 h 2555827"/>
              <a:gd name="connsiteX51" fmla="*/ 1267728 w 2545728"/>
              <a:gd name="connsiteY51" fmla="*/ 2326538 h 2555827"/>
              <a:gd name="connsiteX52" fmla="*/ 1269440 w 2545728"/>
              <a:gd name="connsiteY52" fmla="*/ 2326452 h 2555827"/>
              <a:gd name="connsiteX53" fmla="*/ 1271152 w 2545728"/>
              <a:gd name="connsiteY53" fmla="*/ 2326538 h 2555827"/>
              <a:gd name="connsiteX54" fmla="*/ 2319777 w 2545728"/>
              <a:gd name="connsiteY54" fmla="*/ 1277913 h 2555827"/>
              <a:gd name="connsiteX55" fmla="*/ 1271152 w 2545728"/>
              <a:gd name="connsiteY55" fmla="*/ 229288 h 2555827"/>
              <a:gd name="connsiteX56" fmla="*/ 1269440 w 2545728"/>
              <a:gd name="connsiteY56" fmla="*/ 229375 h 2555827"/>
              <a:gd name="connsiteX57" fmla="*/ 1267728 w 2545728"/>
              <a:gd name="connsiteY57" fmla="*/ 229288 h 2555827"/>
              <a:gd name="connsiteX58" fmla="*/ 1267728 w 2545728"/>
              <a:gd name="connsiteY58" fmla="*/ 86 h 2555827"/>
              <a:gd name="connsiteX59" fmla="*/ 1269440 w 2545728"/>
              <a:gd name="connsiteY59" fmla="*/ 0 h 255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728" h="2555827">
                <a:moveTo>
                  <a:pt x="1269440" y="0"/>
                </a:moveTo>
                <a:lnTo>
                  <a:pt x="1398396" y="6511"/>
                </a:lnTo>
                <a:cubicBezTo>
                  <a:pt x="2042836" y="71958"/>
                  <a:pt x="2545728" y="616207"/>
                  <a:pt x="2545728" y="1277913"/>
                </a:cubicBezTo>
                <a:cubicBezTo>
                  <a:pt x="2545728" y="1939619"/>
                  <a:pt x="2042836" y="2483869"/>
                  <a:pt x="1398396" y="2549315"/>
                </a:cubicBezTo>
                <a:lnTo>
                  <a:pt x="1269440" y="2555827"/>
                </a:lnTo>
                <a:lnTo>
                  <a:pt x="1142416" y="2549413"/>
                </a:lnTo>
                <a:lnTo>
                  <a:pt x="1132157" y="2548044"/>
                </a:lnTo>
                <a:lnTo>
                  <a:pt x="1017127" y="2530489"/>
                </a:lnTo>
                <a:lnTo>
                  <a:pt x="1005921" y="2527977"/>
                </a:lnTo>
                <a:lnTo>
                  <a:pt x="893396" y="2499044"/>
                </a:lnTo>
                <a:lnTo>
                  <a:pt x="888250" y="2497409"/>
                </a:lnTo>
                <a:lnTo>
                  <a:pt x="773697" y="2455481"/>
                </a:lnTo>
                <a:cubicBezTo>
                  <a:pt x="659023" y="2406979"/>
                  <a:pt x="552903" y="2342215"/>
                  <a:pt x="458225" y="2264080"/>
                </a:cubicBezTo>
                <a:lnTo>
                  <a:pt x="408745" y="2219110"/>
                </a:lnTo>
                <a:lnTo>
                  <a:pt x="344960" y="2156829"/>
                </a:lnTo>
                <a:lnTo>
                  <a:pt x="284985" y="2090840"/>
                </a:lnTo>
                <a:cubicBezTo>
                  <a:pt x="154761" y="1933044"/>
                  <a:pt x="61677" y="1743462"/>
                  <a:pt x="19116" y="1535475"/>
                </a:cubicBezTo>
                <a:lnTo>
                  <a:pt x="0" y="1410221"/>
                </a:lnTo>
                <a:lnTo>
                  <a:pt x="228347" y="1410221"/>
                </a:lnTo>
                <a:lnTo>
                  <a:pt x="240408" y="1489248"/>
                </a:lnTo>
                <a:cubicBezTo>
                  <a:pt x="252631" y="1548978"/>
                  <a:pt x="269931" y="1606859"/>
                  <a:pt x="291840" y="1662418"/>
                </a:cubicBezTo>
                <a:lnTo>
                  <a:pt x="348446" y="1776414"/>
                </a:lnTo>
                <a:lnTo>
                  <a:pt x="349090" y="1777750"/>
                </a:lnTo>
                <a:lnTo>
                  <a:pt x="349199" y="1777929"/>
                </a:lnTo>
                <a:lnTo>
                  <a:pt x="370916" y="1821664"/>
                </a:lnTo>
                <a:lnTo>
                  <a:pt x="400016" y="1861575"/>
                </a:lnTo>
                <a:lnTo>
                  <a:pt x="401616" y="1864209"/>
                </a:lnTo>
                <a:lnTo>
                  <a:pt x="414450" y="1881371"/>
                </a:lnTo>
                <a:lnTo>
                  <a:pt x="474813" y="1964161"/>
                </a:lnTo>
                <a:lnTo>
                  <a:pt x="516043" y="2004419"/>
                </a:lnTo>
                <a:lnTo>
                  <a:pt x="529662" y="2019403"/>
                </a:lnTo>
                <a:lnTo>
                  <a:pt x="554636" y="2042101"/>
                </a:lnTo>
                <a:lnTo>
                  <a:pt x="600705" y="2087083"/>
                </a:lnTo>
                <a:lnTo>
                  <a:pt x="647418" y="2119454"/>
                </a:lnTo>
                <a:lnTo>
                  <a:pt x="684856" y="2147449"/>
                </a:lnTo>
                <a:lnTo>
                  <a:pt x="708873" y="2162040"/>
                </a:lnTo>
                <a:lnTo>
                  <a:pt x="745768" y="2187607"/>
                </a:lnTo>
                <a:lnTo>
                  <a:pt x="768126" y="2198038"/>
                </a:lnTo>
                <a:lnTo>
                  <a:pt x="771315" y="2199975"/>
                </a:lnTo>
                <a:cubicBezTo>
                  <a:pt x="801032" y="2216118"/>
                  <a:pt x="831616" y="2230866"/>
                  <a:pt x="862980" y="2244132"/>
                </a:cubicBezTo>
                <a:lnTo>
                  <a:pt x="881310" y="2250841"/>
                </a:lnTo>
                <a:lnTo>
                  <a:pt x="907176" y="2262908"/>
                </a:lnTo>
                <a:cubicBezTo>
                  <a:pt x="935282" y="2273199"/>
                  <a:pt x="963952" y="2282322"/>
                  <a:pt x="993126" y="2290216"/>
                </a:cubicBezTo>
                <a:lnTo>
                  <a:pt x="1057709" y="2304692"/>
                </a:lnTo>
                <a:lnTo>
                  <a:pt x="1059817" y="2305234"/>
                </a:lnTo>
                <a:lnTo>
                  <a:pt x="1060789" y="2305383"/>
                </a:lnTo>
                <a:lnTo>
                  <a:pt x="1082104" y="2310160"/>
                </a:lnTo>
                <a:lnTo>
                  <a:pt x="1161396" y="2320737"/>
                </a:lnTo>
                <a:lnTo>
                  <a:pt x="1163936" y="2321124"/>
                </a:lnTo>
                <a:lnTo>
                  <a:pt x="1164525" y="2321154"/>
                </a:lnTo>
                <a:lnTo>
                  <a:pt x="1173756" y="2322385"/>
                </a:lnTo>
                <a:cubicBezTo>
                  <a:pt x="1204713" y="2325134"/>
                  <a:pt x="1236057" y="2326538"/>
                  <a:pt x="1267728" y="2326538"/>
                </a:cubicBezTo>
                <a:lnTo>
                  <a:pt x="1269440" y="2326452"/>
                </a:lnTo>
                <a:lnTo>
                  <a:pt x="1271152" y="2326538"/>
                </a:lnTo>
                <a:cubicBezTo>
                  <a:pt x="1850292" y="2326538"/>
                  <a:pt x="2319777" y="1857053"/>
                  <a:pt x="2319777" y="1277913"/>
                </a:cubicBezTo>
                <a:cubicBezTo>
                  <a:pt x="2319777" y="698773"/>
                  <a:pt x="1850292" y="229288"/>
                  <a:pt x="1271152" y="229288"/>
                </a:cubicBezTo>
                <a:lnTo>
                  <a:pt x="1269440" y="229375"/>
                </a:lnTo>
                <a:lnTo>
                  <a:pt x="1267728" y="229288"/>
                </a:lnTo>
                <a:lnTo>
                  <a:pt x="1267728" y="86"/>
                </a:lnTo>
                <a:lnTo>
                  <a:pt x="12694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4229100" y="2220913"/>
            <a:ext cx="1588" cy="0"/>
          </a:xfrm>
          <a:custGeom>
            <a:avLst/>
            <a:gdLst>
              <a:gd name="connsiteX0" fmla="*/ 0 w 1712"/>
              <a:gd name="connsiteY0" fmla="*/ 0 h 173"/>
              <a:gd name="connsiteX1" fmla="*/ 1712 w 1712"/>
              <a:gd name="connsiteY1" fmla="*/ 87 h 173"/>
              <a:gd name="connsiteX2" fmla="*/ 0 w 1712"/>
              <a:gd name="connsiteY2" fmla="*/ 173 h 173"/>
              <a:gd name="connsiteX3" fmla="*/ 0 w 1712"/>
              <a:gd name="connsiteY3" fmla="*/ 0 h 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" h="173">
                <a:moveTo>
                  <a:pt x="0" y="0"/>
                </a:moveTo>
                <a:lnTo>
                  <a:pt x="1712" y="8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3363913" y="2654300"/>
            <a:ext cx="1155700" cy="1285875"/>
          </a:xfrm>
          <a:custGeom>
            <a:avLst/>
            <a:gdLst>
              <a:gd name="connsiteX0" fmla="*/ 1274576 w 1276288"/>
              <a:gd name="connsiteY0" fmla="*/ 0 h 1398633"/>
              <a:gd name="connsiteX1" fmla="*/ 1274576 w 1276288"/>
              <a:gd name="connsiteY1" fmla="*/ 229202 h 1398633"/>
              <a:gd name="connsiteX2" fmla="*/ 1276288 w 1276288"/>
              <a:gd name="connsiteY2" fmla="*/ 229289 h 1398633"/>
              <a:gd name="connsiteX3" fmla="*/ 1170784 w 1276288"/>
              <a:gd name="connsiteY3" fmla="*/ 234616 h 1398633"/>
              <a:gd name="connsiteX4" fmla="*/ 229375 w 1276288"/>
              <a:gd name="connsiteY4" fmla="*/ 1277827 h 1398633"/>
              <a:gd name="connsiteX5" fmla="*/ 234789 w 1276288"/>
              <a:gd name="connsiteY5" fmla="*/ 1385043 h 1398633"/>
              <a:gd name="connsiteX6" fmla="*/ 236863 w 1276288"/>
              <a:gd name="connsiteY6" fmla="*/ 1398633 h 1398633"/>
              <a:gd name="connsiteX7" fmla="*/ 6100 w 1276288"/>
              <a:gd name="connsiteY7" fmla="*/ 1398633 h 1398633"/>
              <a:gd name="connsiteX8" fmla="*/ 0 w 1276288"/>
              <a:gd name="connsiteY8" fmla="*/ 1277827 h 1398633"/>
              <a:gd name="connsiteX9" fmla="*/ 1147332 w 1276288"/>
              <a:gd name="connsiteY9" fmla="*/ 6425 h 13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88" h="1398633">
                <a:moveTo>
                  <a:pt x="1274576" y="0"/>
                </a:moveTo>
                <a:lnTo>
                  <a:pt x="1274576" y="229202"/>
                </a:lnTo>
                <a:lnTo>
                  <a:pt x="1276288" y="229289"/>
                </a:lnTo>
                <a:lnTo>
                  <a:pt x="1170784" y="234616"/>
                </a:lnTo>
                <a:cubicBezTo>
                  <a:pt x="642008" y="288316"/>
                  <a:pt x="229375" y="734883"/>
                  <a:pt x="229375" y="1277827"/>
                </a:cubicBezTo>
                <a:cubicBezTo>
                  <a:pt x="229375" y="1314023"/>
                  <a:pt x="231209" y="1349791"/>
                  <a:pt x="234789" y="1385043"/>
                </a:cubicBezTo>
                <a:lnTo>
                  <a:pt x="236863" y="1398633"/>
                </a:lnTo>
                <a:lnTo>
                  <a:pt x="6100" y="1398633"/>
                </a:lnTo>
                <a:lnTo>
                  <a:pt x="0" y="1277827"/>
                </a:lnTo>
                <a:cubicBezTo>
                  <a:pt x="0" y="616121"/>
                  <a:pt x="502893" y="71872"/>
                  <a:pt x="1147332" y="64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MH_Text_1"/>
          <p:cNvSpPr/>
          <p:nvPr>
            <p:custDataLst>
              <p:tags r:id="rId8"/>
            </p:custDataLst>
          </p:nvPr>
        </p:nvSpPr>
        <p:spPr>
          <a:xfrm>
            <a:off x="715384" y="4427538"/>
            <a:ext cx="2588204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软件及接口硬件简单</a:t>
            </a:r>
          </a:p>
        </p:txBody>
      </p:sp>
      <p:sp>
        <p:nvSpPr>
          <p:cNvPr id="16" name="MH_SubTitle_1"/>
          <p:cNvSpPr/>
          <p:nvPr>
            <p:custDataLst>
              <p:tags r:id="rId9"/>
            </p:custDataLst>
          </p:nvPr>
        </p:nvSpPr>
        <p:spPr>
          <a:xfrm>
            <a:off x="1016000" y="3981450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/>
          <p:nvPr>
            <p:custDataLst>
              <p:tags r:id="rId10"/>
            </p:custDataLst>
          </p:nvPr>
        </p:nvSpPr>
        <p:spPr>
          <a:xfrm>
            <a:off x="5684214" y="3000376"/>
            <a:ext cx="3024187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只适用于简单外设，适应范围较窄</a:t>
            </a:r>
          </a:p>
        </p:txBody>
      </p:sp>
      <p:sp>
        <p:nvSpPr>
          <p:cNvPr id="18" name="MH_SubTitle_2"/>
          <p:cNvSpPr/>
          <p:nvPr>
            <p:custDataLst>
              <p:tags r:id="rId11"/>
            </p:custDataLst>
          </p:nvPr>
        </p:nvSpPr>
        <p:spPr>
          <a:xfrm>
            <a:off x="6088063" y="2576513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0288" y="3191967"/>
            <a:ext cx="1907551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要求外设总是处于准备好状态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无条件传送例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339" y="1742473"/>
            <a:ext cx="5113000" cy="120032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读取开关的状态；</a:t>
            </a:r>
          </a:p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当开关闭合时，输出编码使发光二极管亮。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13511">
            <a:off x="4315946" y="4953766"/>
            <a:ext cx="533400" cy="609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611221" y="5512566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533434" y="5395091"/>
            <a:ext cx="144462" cy="142875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3430121" y="526967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887446" y="522205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87271" y="3574228"/>
            <a:ext cx="990600" cy="1143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2649071" y="38790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477871" y="38790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316071" y="3574228"/>
            <a:ext cx="457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773271" y="3802828"/>
            <a:ext cx="152400" cy="152400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5925671" y="38790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87671" y="2050228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 rot="10891764">
            <a:off x="6487646" y="3145603"/>
            <a:ext cx="533400" cy="3810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763871" y="342182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63871" y="276460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6763871" y="164065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754221" y="526967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554196" y="5574478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554196" y="5726878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754221" y="5726878"/>
            <a:ext cx="0" cy="8810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801846" y="6212653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754221" y="5222053"/>
            <a:ext cx="21812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6149509" y="525062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6135221" y="5907853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6135221" y="5582416"/>
            <a:ext cx="2286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6792446" y="1869253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7935446" y="1869253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 rot="5400000">
            <a:off x="7135346" y="4879153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5620871" y="6607941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5682784" y="6131691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auto">
          <a:xfrm>
            <a:off x="5684371" y="5160141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" name="Oval 35"/>
          <p:cNvSpPr>
            <a:spLocks noChangeArrowheads="1"/>
          </p:cNvSpPr>
          <p:nvPr/>
        </p:nvSpPr>
        <p:spPr bwMode="auto">
          <a:xfrm>
            <a:off x="6070134" y="5160141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Oval 36"/>
          <p:cNvSpPr>
            <a:spLocks noChangeArrowheads="1"/>
          </p:cNvSpPr>
          <p:nvPr/>
        </p:nvSpPr>
        <p:spPr bwMode="auto">
          <a:xfrm>
            <a:off x="6692434" y="1793053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6563846" y="3531366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2677646" y="4460053"/>
            <a:ext cx="7762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3515846" y="362661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3515846" y="423145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125446" y="36218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2830046" y="506965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</a:t>
            </a: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2068046" y="362185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D1</a:t>
            </a: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1153646" y="4079053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输出口地址38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F3H</a:t>
            </a: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1306046" y="554272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输入口地址38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</a:t>
            </a:r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2782421" y="6115816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878046" y="148825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+5V</a:t>
            </a: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344646" y="362185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" name="Line 49"/>
          <p:cNvSpPr>
            <a:spLocks noChangeShapeType="1"/>
          </p:cNvSpPr>
          <p:nvPr/>
        </p:nvSpPr>
        <p:spPr bwMode="auto">
          <a:xfrm flipH="1">
            <a:off x="7249646" y="3012253"/>
            <a:ext cx="1524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Line 50"/>
          <p:cNvSpPr>
            <a:spLocks noChangeShapeType="1"/>
          </p:cNvSpPr>
          <p:nvPr/>
        </p:nvSpPr>
        <p:spPr bwMode="auto">
          <a:xfrm>
            <a:off x="7249646" y="3317053"/>
            <a:ext cx="152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51"/>
          <p:cNvSpPr>
            <a:spLocks noChangeShapeType="1"/>
          </p:cNvSpPr>
          <p:nvPr/>
        </p:nvSpPr>
        <p:spPr bwMode="auto">
          <a:xfrm flipH="1">
            <a:off x="7173446" y="3317053"/>
            <a:ext cx="22860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</a:t>
            </a:r>
          </a:p>
        </p:txBody>
      </p:sp>
      <p:sp>
        <p:nvSpPr>
          <p:cNvPr id="15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108558" y="2126493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4808" y="2655603"/>
            <a:ext cx="631910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每满足一次条件只能进行一次数据传送。</a:t>
            </a:r>
          </a:p>
        </p:txBody>
      </p:sp>
      <p:sp>
        <p:nvSpPr>
          <p:cNvPr id="17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108558" y="2742667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4808" y="3218917"/>
            <a:ext cx="6319109" cy="1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适用场合：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外设并不总是准备好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对传送速率和效率要求不高</a:t>
            </a:r>
          </a:p>
        </p:txBody>
      </p:sp>
      <p:sp>
        <p:nvSpPr>
          <p:cNvPr id="19" name="MH_Other_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108558" y="350565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84807" y="4913970"/>
            <a:ext cx="6319109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工作条件：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外设应提供设备状态信息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接口应具备状态端口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108558" y="467584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89645" y="2017059"/>
            <a:ext cx="6314272" cy="58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仅当条件满足时才能进行数据传送；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单个外设的查询工作方式流程图</a:t>
            </a: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4425369" y="1772119"/>
            <a:ext cx="0" cy="79216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0631" y="3369144"/>
            <a:ext cx="2151063" cy="628650"/>
          </a:xfrm>
          <a:prstGeom prst="flowChartDecision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READY?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0631" y="4310531"/>
            <a:ext cx="2151063" cy="628650"/>
          </a:xfrm>
          <a:prstGeom prst="flowChartPredefined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zh-CN" altLang="en-US" sz="2000">
                <a:solidFill>
                  <a:srgbClr val="FFFFFF"/>
                </a:solidFill>
                <a:ea typeface="宋体" panose="02010600030101010101" pitchFamily="2" charset="-122"/>
              </a:rPr>
              <a:t>一次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数据交换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425369" y="2161056"/>
            <a:ext cx="0" cy="4095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25369" y="3997794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75894" y="3683469"/>
            <a:ext cx="1074737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279069" y="2161056"/>
            <a:ext cx="0" cy="15113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264781" y="2161056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25369" y="4939181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933119" y="2584919"/>
            <a:ext cx="2954337" cy="471487"/>
          </a:xfrm>
          <a:prstGeom prst="flowChart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读入并测试外设状态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25369" y="3056406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507919" y="3975569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923594" y="3365969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3258556" y="5251919"/>
            <a:ext cx="2322513" cy="628650"/>
          </a:xfrm>
          <a:prstGeom prst="flowChartDecision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传送完？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2275894" y="5569419"/>
            <a:ext cx="103981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436481" y="5899619"/>
            <a:ext cx="0" cy="3889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 flipV="1">
            <a:off x="2279069" y="2161056"/>
            <a:ext cx="0" cy="3406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507919" y="5899619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3690356" y="6264744"/>
            <a:ext cx="1511300" cy="471487"/>
          </a:xfrm>
          <a:prstGeom prst="flowChart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 束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941056" y="5270969"/>
            <a:ext cx="287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2264781" y="2161056"/>
            <a:ext cx="2149475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4425369" y="2154706"/>
            <a:ext cx="0" cy="409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AutoShape 38"/>
          <p:cNvSpPr>
            <a:spLocks noChangeArrowheads="1"/>
          </p:cNvSpPr>
          <p:nvPr/>
        </p:nvSpPr>
        <p:spPr bwMode="auto">
          <a:xfrm>
            <a:off x="6398631" y="3816819"/>
            <a:ext cx="2160588" cy="1552575"/>
          </a:xfrm>
          <a:prstGeom prst="cloudCallout">
            <a:avLst>
              <a:gd name="adj1" fmla="val -94894"/>
              <a:gd name="adj2" fmla="val -6134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每满足一次条件只能进行一次数据传送</a:t>
            </a:r>
          </a:p>
        </p:txBody>
      </p:sp>
      <p:grpSp>
        <p:nvGrpSpPr>
          <p:cNvPr id="31" name="Group 41"/>
          <p:cNvGrpSpPr/>
          <p:nvPr/>
        </p:nvGrpSpPr>
        <p:grpSpPr bwMode="auto">
          <a:xfrm>
            <a:off x="3710994" y="1319681"/>
            <a:ext cx="1439862" cy="433388"/>
            <a:chOff x="2412" y="496"/>
            <a:chExt cx="907" cy="273"/>
          </a:xfrm>
        </p:grpSpPr>
        <p:sp>
          <p:nvSpPr>
            <p:cNvPr id="32" name="AutoShape 39"/>
            <p:cNvSpPr>
              <a:spLocks noChangeArrowheads="1"/>
            </p:cNvSpPr>
            <p:nvPr/>
          </p:nvSpPr>
          <p:spPr bwMode="auto">
            <a:xfrm>
              <a:off x="2412" y="496"/>
              <a:ext cx="907" cy="273"/>
            </a:xfrm>
            <a:prstGeom prst="flowChartAlternateProcess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2654" y="506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ea typeface="宋体" panose="02010600030101010101" pitchFamily="2" charset="-122"/>
                </a:rPr>
                <a:t>开 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/>
      <p:bldP spid="21" grpId="0" animBg="1"/>
      <p:bldP spid="25" grpId="0"/>
      <p:bldP spid="26" grpId="0" animBg="1"/>
      <p:bldP spid="27" grpId="0"/>
      <p:bldP spid="30" grpId="0" animBg="1"/>
      <p:bldP spid="3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单个外设的查询工作方式流程图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80" y="1523620"/>
            <a:ext cx="5503725" cy="5334380"/>
          </a:xfrm>
          <a:prstGeom prst="rect">
            <a:avLst/>
          </a:prstGeom>
        </p:spPr>
      </p:pic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5663670" y="1510267"/>
            <a:ext cx="1873250" cy="503238"/>
          </a:xfrm>
          <a:prstGeom prst="wedgeRoundRectCallout">
            <a:avLst>
              <a:gd name="adj1" fmla="val -91019"/>
              <a:gd name="adj2" fmla="val 135491"/>
              <a:gd name="adj3" fmla="val 16667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防止死循环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flipH="1" flipV="1">
            <a:off x="4373717" y="4211694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V="1">
            <a:off x="3789517" y="3267132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5051579" y="3184582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5145547" y="3279539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3300567" y="2230494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3394296" y="2324295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 flipH="1">
            <a:off x="3306917" y="4140257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>
            <a:off x="3401846" y="4234783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98" y="1889601"/>
            <a:ext cx="3335256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外设状态端口地址为0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3FBH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(bit5)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为状态标志（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忙，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准备好）</a:t>
            </a:r>
          </a:p>
        </p:txBody>
      </p:sp>
      <p:sp>
        <p:nvSpPr>
          <p:cNvPr id="20" name="矩形 19"/>
          <p:cNvSpPr/>
          <p:nvPr/>
        </p:nvSpPr>
        <p:spPr>
          <a:xfrm>
            <a:off x="6117185" y="2676393"/>
            <a:ext cx="2821988" cy="233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外设数据端口地址为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03F8H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，写入数据会使状态标志置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；外设把数据读走后又把它置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66744" y="4359770"/>
            <a:ext cx="3037279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试画出其电路图，并将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BUF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个字节数据输出。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</a:p>
        </p:txBody>
      </p:sp>
      <p:grpSp>
        <p:nvGrpSpPr>
          <p:cNvPr id="19" name="Group 122"/>
          <p:cNvGrpSpPr/>
          <p:nvPr/>
        </p:nvGrpSpPr>
        <p:grpSpPr bwMode="auto">
          <a:xfrm>
            <a:off x="4610121" y="4795837"/>
            <a:ext cx="1008063" cy="1728788"/>
            <a:chOff x="2880" y="2296"/>
            <a:chExt cx="635" cy="1089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880" y="2296"/>
              <a:ext cx="635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prstDash val="dash"/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" name="Group 33"/>
            <p:cNvGrpSpPr/>
            <p:nvPr/>
          </p:nvGrpSpPr>
          <p:grpSpPr bwMode="auto">
            <a:xfrm>
              <a:off x="2976" y="2353"/>
              <a:ext cx="287" cy="240"/>
              <a:chOff x="3288" y="1848"/>
              <a:chExt cx="288" cy="250"/>
            </a:xfrm>
          </p:grpSpPr>
          <p:sp>
            <p:nvSpPr>
              <p:cNvPr id="26" name="AutoShape 34"/>
              <p:cNvSpPr>
                <a:spLocks noChangeArrowheads="1"/>
              </p:cNvSpPr>
              <p:nvPr/>
            </p:nvSpPr>
            <p:spPr bwMode="auto">
              <a:xfrm>
                <a:off x="3288" y="184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 rot="5400000">
                <a:off x="3310" y="1943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2939" y="3113"/>
              <a:ext cx="51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状态端口</a:t>
              </a: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3127" y="2594"/>
              <a:ext cx="0" cy="22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000646" y="2868612"/>
            <a:ext cx="287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D5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23934" y="2563812"/>
            <a:ext cx="631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D7-D0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817584" y="3987800"/>
            <a:ext cx="238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A9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687534" y="4652962"/>
            <a:ext cx="327025" cy="64770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tIns="1440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687534" y="3881437"/>
            <a:ext cx="330200" cy="7207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tIns="19080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1174771" y="4240212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174771" y="404177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1174771" y="4338637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1174771" y="414020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174771" y="44386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1174771" y="453707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1174771" y="39433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22334" y="4699000"/>
            <a:ext cx="3143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A15</a:t>
            </a: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A10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3848121" y="3787775"/>
            <a:ext cx="457200" cy="890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2022496" y="4221162"/>
            <a:ext cx="301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4314846" y="4221162"/>
            <a:ext cx="143986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3128984" y="451485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3F8H</a:t>
            </a: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1471634" y="2563812"/>
            <a:ext cx="4283075" cy="233363"/>
          </a:xfrm>
          <a:prstGeom prst="leftRightArrow">
            <a:avLst>
              <a:gd name="adj1" fmla="val 57824"/>
              <a:gd name="adj2" fmla="val 92448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>
            <a:off x="4279921" y="6021387"/>
            <a:ext cx="215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6559571" y="2776537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6559571" y="297497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6559571" y="3173412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6559571" y="337185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>
            <a:off x="6559571" y="356870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>
            <a:off x="6559571" y="3767137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6559571" y="396557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6559571" y="4164012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AutoShape 47"/>
          <p:cNvSpPr/>
          <p:nvPr/>
        </p:nvSpPr>
        <p:spPr bwMode="auto">
          <a:xfrm>
            <a:off x="1068409" y="3954462"/>
            <a:ext cx="71437" cy="576263"/>
          </a:xfrm>
          <a:prstGeom prst="leftBrace">
            <a:avLst>
              <a:gd name="adj1" fmla="val 67185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0" name="Line 48"/>
          <p:cNvSpPr>
            <a:spLocks noChangeShapeType="1"/>
          </p:cNvSpPr>
          <p:nvPr/>
        </p:nvSpPr>
        <p:spPr bwMode="auto">
          <a:xfrm>
            <a:off x="1174771" y="5030787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1174771" y="48323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Line 50"/>
          <p:cNvSpPr>
            <a:spLocks noChangeShapeType="1"/>
          </p:cNvSpPr>
          <p:nvPr/>
        </p:nvSpPr>
        <p:spPr bwMode="auto">
          <a:xfrm>
            <a:off x="1174771" y="5129212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>
            <a:off x="1174771" y="493077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1174771" y="52292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53"/>
          <p:cNvSpPr>
            <a:spLocks noChangeShapeType="1"/>
          </p:cNvSpPr>
          <p:nvPr/>
        </p:nvSpPr>
        <p:spPr bwMode="auto">
          <a:xfrm>
            <a:off x="1174771" y="47339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AutoShape 55"/>
          <p:cNvSpPr/>
          <p:nvPr/>
        </p:nvSpPr>
        <p:spPr bwMode="auto">
          <a:xfrm>
            <a:off x="1069996" y="4699000"/>
            <a:ext cx="71438" cy="530225"/>
          </a:xfrm>
          <a:prstGeom prst="leftBrace">
            <a:avLst>
              <a:gd name="adj1" fmla="val 61817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>
            <a:off x="2192359" y="4749800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2192359" y="5084762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2192359" y="4749800"/>
            <a:ext cx="0" cy="3238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2014559" y="4940300"/>
            <a:ext cx="17938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1184296" y="5588000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Line 63"/>
          <p:cNvSpPr>
            <a:spLocks noChangeShapeType="1"/>
          </p:cNvSpPr>
          <p:nvPr/>
        </p:nvSpPr>
        <p:spPr bwMode="auto">
          <a:xfrm>
            <a:off x="1184296" y="5843587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1184296" y="6092825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803296" y="5492750"/>
            <a:ext cx="309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A2</a:t>
            </a:r>
          </a:p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</a:p>
          <a:p>
            <a:pPr algn="ctr" defTabSz="91440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A0</a:t>
            </a:r>
          </a:p>
        </p:txBody>
      </p:sp>
      <p:grpSp>
        <p:nvGrpSpPr>
          <p:cNvPr id="77" name="Group 130"/>
          <p:cNvGrpSpPr/>
          <p:nvPr/>
        </p:nvGrpSpPr>
        <p:grpSpPr bwMode="auto">
          <a:xfrm>
            <a:off x="2301896" y="3813175"/>
            <a:ext cx="936625" cy="2424112"/>
            <a:chOff x="1426" y="1825"/>
            <a:chExt cx="590" cy="1527"/>
          </a:xfrm>
        </p:grpSpPr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1448" y="1991"/>
              <a:ext cx="499" cy="1361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lIns="3600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9" name="Line 56"/>
            <p:cNvSpPr>
              <a:spLocks noChangeShapeType="1"/>
            </p:cNvSpPr>
            <p:nvPr/>
          </p:nvSpPr>
          <p:spPr bwMode="auto">
            <a:xfrm>
              <a:off x="1469" y="2346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1469" y="252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66"/>
            <p:cNvSpPr txBox="1">
              <a:spLocks noChangeArrowheads="1"/>
            </p:cNvSpPr>
            <p:nvPr/>
          </p:nvSpPr>
          <p:spPr bwMode="auto">
            <a:xfrm>
              <a:off x="1426" y="1825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74LS138</a:t>
              </a:r>
            </a:p>
          </p:txBody>
        </p:sp>
      </p:grpSp>
      <p:sp>
        <p:nvSpPr>
          <p:cNvPr id="82" name="Line 67"/>
          <p:cNvSpPr>
            <a:spLocks noChangeShapeType="1"/>
          </p:cNvSpPr>
          <p:nvPr/>
        </p:nvSpPr>
        <p:spPr bwMode="auto">
          <a:xfrm>
            <a:off x="1471634" y="3429000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Line 68"/>
          <p:cNvSpPr>
            <a:spLocks noChangeShapeType="1"/>
          </p:cNvSpPr>
          <p:nvPr/>
        </p:nvSpPr>
        <p:spPr bwMode="auto">
          <a:xfrm>
            <a:off x="3487759" y="4005262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Line 69"/>
          <p:cNvSpPr>
            <a:spLocks noChangeShapeType="1"/>
          </p:cNvSpPr>
          <p:nvPr/>
        </p:nvSpPr>
        <p:spPr bwMode="auto">
          <a:xfrm>
            <a:off x="3487759" y="3429000"/>
            <a:ext cx="0" cy="57626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>
            <a:off x="3128984" y="4437062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6" name="Group 132"/>
          <p:cNvGrpSpPr/>
          <p:nvPr/>
        </p:nvGrpSpPr>
        <p:grpSpPr bwMode="auto">
          <a:xfrm>
            <a:off x="3271859" y="4211637"/>
            <a:ext cx="288925" cy="244475"/>
            <a:chOff x="2037" y="2076"/>
            <a:chExt cx="182" cy="154"/>
          </a:xfrm>
        </p:grpSpPr>
        <p:sp>
          <p:nvSpPr>
            <p:cNvPr id="87" name="Text Box 71"/>
            <p:cNvSpPr txBox="1">
              <a:spLocks noChangeArrowheads="1"/>
            </p:cNvSpPr>
            <p:nvPr/>
          </p:nvSpPr>
          <p:spPr bwMode="auto">
            <a:xfrm>
              <a:off x="2037" y="2076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72"/>
            <p:cNvSpPr>
              <a:spLocks noChangeShapeType="1"/>
            </p:cNvSpPr>
            <p:nvPr/>
          </p:nvSpPr>
          <p:spPr bwMode="auto">
            <a:xfrm>
              <a:off x="2053" y="208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" name="Rectangle 73"/>
          <p:cNvSpPr>
            <a:spLocks noChangeArrowheads="1"/>
          </p:cNvSpPr>
          <p:nvPr/>
        </p:nvSpPr>
        <p:spPr bwMode="auto">
          <a:xfrm>
            <a:off x="3848121" y="5588000"/>
            <a:ext cx="457200" cy="890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90" name="Line 74"/>
          <p:cNvSpPr>
            <a:spLocks noChangeShapeType="1"/>
          </p:cNvSpPr>
          <p:nvPr/>
        </p:nvSpPr>
        <p:spPr bwMode="auto">
          <a:xfrm>
            <a:off x="3128984" y="5805487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>
            <a:off x="3487759" y="6308725"/>
            <a:ext cx="0" cy="431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Line 76"/>
          <p:cNvSpPr>
            <a:spLocks noChangeShapeType="1"/>
          </p:cNvSpPr>
          <p:nvPr/>
        </p:nvSpPr>
        <p:spPr bwMode="auto">
          <a:xfrm>
            <a:off x="3487759" y="6308725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Line 77"/>
          <p:cNvSpPr>
            <a:spLocks noChangeShapeType="1"/>
          </p:cNvSpPr>
          <p:nvPr/>
        </p:nvSpPr>
        <p:spPr bwMode="auto">
          <a:xfrm>
            <a:off x="1471634" y="6740525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>
            <a:off x="4495821" y="5073650"/>
            <a:ext cx="3238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5" name="Group 126"/>
          <p:cNvGrpSpPr/>
          <p:nvPr/>
        </p:nvGrpSpPr>
        <p:grpSpPr bwMode="auto">
          <a:xfrm>
            <a:off x="5719784" y="2132012"/>
            <a:ext cx="936625" cy="2520950"/>
            <a:chOff x="3579" y="618"/>
            <a:chExt cx="590" cy="1588"/>
          </a:xfrm>
        </p:grpSpPr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3604" y="800"/>
              <a:ext cx="504" cy="140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633" y="903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D7-D0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609" y="1874"/>
              <a:ext cx="18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3942" y="952"/>
              <a:ext cx="13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Q7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Q6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Q5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Q4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Q3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Q2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Q1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Q0</a:t>
              </a:r>
            </a:p>
            <a:p>
              <a:pPr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3579" y="618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74LS273</a:t>
              </a:r>
            </a:p>
          </p:txBody>
        </p:sp>
      </p:grp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5000646" y="5621337"/>
            <a:ext cx="24479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" name="Group 119"/>
          <p:cNvGrpSpPr/>
          <p:nvPr/>
        </p:nvGrpSpPr>
        <p:grpSpPr bwMode="auto">
          <a:xfrm>
            <a:off x="7448571" y="2420937"/>
            <a:ext cx="936625" cy="4062413"/>
            <a:chOff x="4668" y="800"/>
            <a:chExt cx="590" cy="2559"/>
          </a:xfrm>
        </p:grpSpPr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4668" y="800"/>
              <a:ext cx="590" cy="2559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4940" y="2024"/>
              <a:ext cx="21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05" name="Text Box 28"/>
            <p:cNvSpPr txBox="1">
              <a:spLocks noChangeArrowheads="1"/>
            </p:cNvSpPr>
            <p:nvPr/>
          </p:nvSpPr>
          <p:spPr bwMode="auto">
            <a:xfrm>
              <a:off x="4711" y="954"/>
              <a:ext cx="162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D7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D6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D5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D4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D3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D2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D1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Text Box 29"/>
            <p:cNvSpPr txBox="1">
              <a:spLocks noChangeArrowheads="1"/>
            </p:cNvSpPr>
            <p:nvPr/>
          </p:nvSpPr>
          <p:spPr bwMode="auto">
            <a:xfrm>
              <a:off x="4752" y="2736"/>
              <a:ext cx="34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BUSY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103"/>
            <p:cNvSpPr>
              <a:spLocks noChangeShapeType="1"/>
            </p:cNvSpPr>
            <p:nvPr/>
          </p:nvSpPr>
          <p:spPr bwMode="auto">
            <a:xfrm>
              <a:off x="4740" y="2716"/>
              <a:ext cx="279" cy="2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Group 131"/>
          <p:cNvGrpSpPr/>
          <p:nvPr/>
        </p:nvGrpSpPr>
        <p:grpSpPr bwMode="auto">
          <a:xfrm>
            <a:off x="3271859" y="5516562"/>
            <a:ext cx="288925" cy="244475"/>
            <a:chOff x="2037" y="2898"/>
            <a:chExt cx="182" cy="154"/>
          </a:xfrm>
        </p:grpSpPr>
        <p:sp>
          <p:nvSpPr>
            <p:cNvPr id="109" name="Text Box 79"/>
            <p:cNvSpPr txBox="1">
              <a:spLocks noChangeArrowheads="1"/>
            </p:cNvSpPr>
            <p:nvPr/>
          </p:nvSpPr>
          <p:spPr bwMode="auto">
            <a:xfrm>
              <a:off x="2037" y="2898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2054" y="28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3163909" y="5246687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3FBH</a:t>
            </a:r>
          </a:p>
        </p:txBody>
      </p:sp>
      <p:grpSp>
        <p:nvGrpSpPr>
          <p:cNvPr id="112" name="Group 134"/>
          <p:cNvGrpSpPr/>
          <p:nvPr/>
        </p:nvGrpSpPr>
        <p:grpSpPr bwMode="auto">
          <a:xfrm>
            <a:off x="968396" y="3330575"/>
            <a:ext cx="454025" cy="214312"/>
            <a:chOff x="586" y="1521"/>
            <a:chExt cx="286" cy="135"/>
          </a:xfrm>
        </p:grpSpPr>
        <p:sp>
          <p:nvSpPr>
            <p:cNvPr id="113" name="Text Box 21"/>
            <p:cNvSpPr txBox="1">
              <a:spLocks noChangeArrowheads="1"/>
            </p:cNvSpPr>
            <p:nvPr/>
          </p:nvSpPr>
          <p:spPr bwMode="auto">
            <a:xfrm>
              <a:off x="586" y="1537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IOW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109"/>
            <p:cNvSpPr>
              <a:spLocks noChangeShapeType="1"/>
            </p:cNvSpPr>
            <p:nvPr/>
          </p:nvSpPr>
          <p:spPr bwMode="auto">
            <a:xfrm>
              <a:off x="628" y="1521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Group 135"/>
          <p:cNvGrpSpPr/>
          <p:nvPr/>
        </p:nvGrpSpPr>
        <p:grpSpPr bwMode="auto">
          <a:xfrm>
            <a:off x="968396" y="6646862"/>
            <a:ext cx="454025" cy="211138"/>
            <a:chOff x="586" y="3610"/>
            <a:chExt cx="286" cy="133"/>
          </a:xfrm>
        </p:grpSpPr>
        <p:sp>
          <p:nvSpPr>
            <p:cNvPr id="116" name="Text Box 78"/>
            <p:cNvSpPr txBox="1">
              <a:spLocks noChangeArrowheads="1"/>
            </p:cNvSpPr>
            <p:nvPr/>
          </p:nvSpPr>
          <p:spPr bwMode="auto">
            <a:xfrm>
              <a:off x="586" y="3624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>
              <a:off x="620" y="3610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" name="Line 32"/>
          <p:cNvSpPr>
            <a:spLocks noChangeShapeType="1"/>
          </p:cNvSpPr>
          <p:nvPr/>
        </p:nvSpPr>
        <p:spPr bwMode="auto">
          <a:xfrm flipV="1">
            <a:off x="4989534" y="2757487"/>
            <a:ext cx="0" cy="21383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Line 81"/>
          <p:cNvSpPr>
            <a:spLocks noChangeShapeType="1"/>
          </p:cNvSpPr>
          <p:nvPr/>
        </p:nvSpPr>
        <p:spPr bwMode="auto">
          <a:xfrm flipV="1">
            <a:off x="4495821" y="5084762"/>
            <a:ext cx="0" cy="935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Text Box 128"/>
          <p:cNvSpPr txBox="1">
            <a:spLocks noChangeArrowheads="1"/>
          </p:cNvSpPr>
          <p:nvPr/>
        </p:nvSpPr>
        <p:spPr bwMode="auto">
          <a:xfrm>
            <a:off x="495944" y="1257749"/>
            <a:ext cx="5955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状态端口地址：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0000 0011 1111 10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    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3FBH</a:t>
            </a:r>
          </a:p>
        </p:txBody>
      </p:sp>
      <p:sp>
        <p:nvSpPr>
          <p:cNvPr id="121" name="Text Box 129"/>
          <p:cNvSpPr txBox="1">
            <a:spLocks noChangeArrowheads="1"/>
          </p:cNvSpPr>
          <p:nvPr/>
        </p:nvSpPr>
        <p:spPr bwMode="auto">
          <a:xfrm>
            <a:off x="536861" y="1740349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数据端口地址：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0000 0011 1111 10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00     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3F8H</a:t>
            </a:r>
          </a:p>
        </p:txBody>
      </p:sp>
      <p:sp>
        <p:nvSpPr>
          <p:cNvPr id="122" name="文本框 2"/>
          <p:cNvSpPr txBox="1">
            <a:spLocks noChangeArrowheads="1"/>
          </p:cNvSpPr>
          <p:nvPr/>
        </p:nvSpPr>
        <p:spPr bwMode="auto">
          <a:xfrm>
            <a:off x="3238521" y="2126408"/>
            <a:ext cx="158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A9            A3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  <p:bldP spid="32" grpId="0" animBg="1"/>
      <p:bldP spid="44" grpId="0"/>
      <p:bldP spid="45" grpId="0" animBg="1"/>
      <p:bldP spid="48" grpId="0"/>
      <p:bldP spid="49" grpId="0" animBg="1"/>
      <p:bldP spid="59" grpId="0" animBg="1"/>
      <p:bldP spid="68" grpId="0" animBg="1"/>
      <p:bldP spid="76" grpId="0"/>
      <p:bldP spid="89" grpId="0" animBg="1"/>
      <p:bldP spid="111" grpId="0"/>
      <p:bldP spid="120" grpId="0"/>
      <p:bldP spid="121" grpId="0"/>
      <p:bldP spid="1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89" y="929658"/>
            <a:ext cx="3007623" cy="5970854"/>
          </a:xfrm>
          <a:prstGeom prst="rect">
            <a:avLst/>
          </a:prstGeom>
        </p:spPr>
      </p:pic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63266" y="1967654"/>
            <a:ext cx="48228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LEA SI,BUF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MOV CX,100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AGAIN : MOV DX,03FBH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WAITT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IN AL,DX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TEST AL,20H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JNZ   WAITT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MOV DX,03F8H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MOV AL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[SI]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OUT DX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INC SI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LOOP  AGAIN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ea typeface="楷体_GB2312"/>
                <a:cs typeface="+mn-cs"/>
              </a:rPr>
              <a:t>               HLT</a:t>
            </a:r>
          </a:p>
        </p:txBody>
      </p:sp>
      <p:sp>
        <p:nvSpPr>
          <p:cNvPr id="124" name="Text Box 37"/>
          <p:cNvSpPr txBox="1">
            <a:spLocks noChangeArrowheads="1"/>
          </p:cNvSpPr>
          <p:nvPr/>
        </p:nvSpPr>
        <p:spPr bwMode="auto">
          <a:xfrm>
            <a:off x="635430" y="1317620"/>
            <a:ext cx="2663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控制程序</a:t>
            </a:r>
          </a:p>
        </p:txBody>
      </p:sp>
      <p:sp>
        <p:nvSpPr>
          <p:cNvPr id="125" name="Line 6"/>
          <p:cNvSpPr>
            <a:spLocks noChangeShapeType="1"/>
          </p:cNvSpPr>
          <p:nvPr/>
        </p:nvSpPr>
        <p:spPr bwMode="auto">
          <a:xfrm>
            <a:off x="4572000" y="1773238"/>
            <a:ext cx="0" cy="5084762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1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多个外设时查询工作方式</a:t>
            </a:r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 bwMode="auto">
          <a:xfrm>
            <a:off x="642938" y="2071688"/>
            <a:ext cx="3643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软硬件比较简单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效率低，数据传送的实时性差，速度较慢</a:t>
            </a:r>
          </a:p>
        </p:txBody>
      </p:sp>
      <p:graphicFrame>
        <p:nvGraphicFramePr>
          <p:cNvPr id="9" name="Object 3"/>
          <p:cNvGraphicFramePr/>
          <p:nvPr/>
        </p:nvGraphicFramePr>
        <p:xfrm>
          <a:off x="4067175" y="908050"/>
          <a:ext cx="50419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r:id="rId5" imgW="3310890" imgH="3535680" progId="">
                  <p:embed/>
                </p:oleObj>
              </mc:Choice>
              <mc:Fallback>
                <p:oleObj r:id="rId5" imgW="3310890" imgH="353568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908050"/>
                        <a:ext cx="5041900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835127" y="78550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一般工作流程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中断控制方式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中断</a:t>
            </a:r>
          </a:p>
        </p:txBody>
      </p:sp>
      <p:sp>
        <p:nvSpPr>
          <p:cNvPr id="13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3022545"/>
            <a:ext cx="5181846" cy="1670106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优点：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效率高，实时性好，速度快。</a:t>
            </a:r>
          </a:p>
        </p:txBody>
      </p:sp>
      <p:sp>
        <p:nvSpPr>
          <p:cNvPr id="14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278717"/>
            <a:ext cx="4831234" cy="198200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特点：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外设在需要时向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提出请求，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再去为它服务。服务结束后或在外设不需要时，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可执行自己的程序。</a:t>
            </a:r>
          </a:p>
          <a:p>
            <a:pPr>
              <a:lnSpc>
                <a:spcPct val="130000"/>
              </a:lnSpc>
              <a:defRPr/>
            </a:pP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5048710"/>
            <a:ext cx="4831233" cy="108068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缺点：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程序编制相对较复杂。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输入输出系统</a:t>
            </a:r>
          </a:p>
        </p:txBody>
      </p:sp>
      <p:cxnSp>
        <p:nvCxnSpPr>
          <p:cNvPr id="8" name="MH_Other_1"/>
          <p:cNvCxnSpPr/>
          <p:nvPr>
            <p:custDataLst>
              <p:tags r:id="rId1"/>
            </p:custDataLst>
          </p:nvPr>
        </p:nvCxnSpPr>
        <p:spPr>
          <a:xfrm flipH="1">
            <a:off x="4115921" y="2494411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514009" y="3286573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3"/>
            </p:custDataLst>
          </p:nvPr>
        </p:nvSpPr>
        <p:spPr>
          <a:xfrm>
            <a:off x="1714034" y="3486598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</a:p>
        </p:txBody>
      </p:sp>
      <p:sp>
        <p:nvSpPr>
          <p:cNvPr id="11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1384" y="2786511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输入输出设备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3885734" y="3007173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3971459" y="3092898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41384" y="3818386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输入输出接口</a:t>
            </a:r>
          </a:p>
        </p:txBody>
      </p: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3885734" y="4039048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6"/>
          <p:cNvSpPr/>
          <p:nvPr>
            <p:custDataLst>
              <p:tags r:id="rId9"/>
            </p:custDataLst>
          </p:nvPr>
        </p:nvSpPr>
        <p:spPr>
          <a:xfrm>
            <a:off x="3971459" y="4124773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41384" y="4851848"/>
            <a:ext cx="355758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输入输出软件</a:t>
            </a:r>
          </a:p>
        </p:txBody>
      </p:sp>
      <p:sp>
        <p:nvSpPr>
          <p:cNvPr id="18" name="MH_Other_7"/>
          <p:cNvSpPr/>
          <p:nvPr>
            <p:custDataLst>
              <p:tags r:id="rId11"/>
            </p:custDataLst>
          </p:nvPr>
        </p:nvSpPr>
        <p:spPr>
          <a:xfrm>
            <a:off x="3885734" y="5070923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8"/>
          <p:cNvSpPr/>
          <p:nvPr>
            <p:custDataLst>
              <p:tags r:id="rId12"/>
            </p:custDataLst>
          </p:nvPr>
        </p:nvSpPr>
        <p:spPr>
          <a:xfrm>
            <a:off x="3971459" y="5156648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011" y="1483619"/>
            <a:ext cx="7571890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计算机系统中除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和内存储器之外的部分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以上三种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方式的共性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0" y="2304835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601913" y="2409610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H="1">
            <a:off x="2617788" y="5357597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 flipH="1">
            <a:off x="3041650" y="3827247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5"/>
            </p:custDataLst>
          </p:nvPr>
        </p:nvSpPr>
        <p:spPr>
          <a:xfrm>
            <a:off x="3175" y="3498635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共性</a:t>
            </a:r>
          </a:p>
        </p:txBody>
      </p:sp>
      <p:sp>
        <p:nvSpPr>
          <p:cNvPr id="13" name="MH_SubTitle_2"/>
          <p:cNvSpPr txBox="1"/>
          <p:nvPr>
            <p:custDataLst>
              <p:tags r:id="rId6"/>
            </p:custDataLst>
          </p:nvPr>
        </p:nvSpPr>
        <p:spPr>
          <a:xfrm>
            <a:off x="4029075" y="3589067"/>
            <a:ext cx="5181846" cy="1670106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硬件：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接口和存储器的读写控制信号、地址信号都是由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发出的。</a:t>
            </a:r>
          </a:p>
        </p:txBody>
      </p:sp>
      <p:sp>
        <p:nvSpPr>
          <p:cNvPr id="14" name="MH_SubTitle_1"/>
          <p:cNvSpPr txBox="1"/>
          <p:nvPr>
            <p:custDataLst>
              <p:tags r:id="rId7"/>
            </p:custDataLst>
          </p:nvPr>
        </p:nvSpPr>
        <p:spPr>
          <a:xfrm>
            <a:off x="3784600" y="1845239"/>
            <a:ext cx="4831234" cy="198200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软件：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外设与内存之间的数据传送是通过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执行程序来完成的（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PIO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方式）；</a:t>
            </a:r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>
          <a:xfrm>
            <a:off x="3804208" y="5345702"/>
            <a:ext cx="5092366" cy="99932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缺点：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程序的执行速度限定了传送的最大速度</a:t>
            </a:r>
          </a:p>
        </p:txBody>
      </p:sp>
      <p:sp>
        <p:nvSpPr>
          <p:cNvPr id="2" name="矩形 1"/>
          <p:cNvSpPr/>
          <p:nvPr/>
        </p:nvSpPr>
        <p:spPr>
          <a:xfrm>
            <a:off x="152015" y="1396146"/>
            <a:ext cx="3974165" cy="508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Clr>
                <a:srgbClr val="3333CC"/>
              </a:buClr>
              <a:buSzPct val="60000"/>
            </a:pP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信息的传送均需通过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endParaRPr lang="zh-CN" altLang="en-US" sz="2800" b="1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</a:t>
            </a:r>
          </a:p>
        </p:txBody>
      </p:sp>
      <p:sp>
        <p:nvSpPr>
          <p:cNvPr id="8" name="MH_SubTitle_2"/>
          <p:cNvSpPr/>
          <p:nvPr>
            <p:custDataLst>
              <p:tags r:id="rId1"/>
            </p:custDataLst>
          </p:nvPr>
        </p:nvSpPr>
        <p:spPr>
          <a:xfrm>
            <a:off x="21367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17716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0" name="MH_Text_1"/>
          <p:cNvSpPr/>
          <p:nvPr>
            <p:custDataLst>
              <p:tags r:id="rId3"/>
            </p:custDataLst>
          </p:nvPr>
        </p:nvSpPr>
        <p:spPr>
          <a:xfrm>
            <a:off x="1280354" y="3766242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外设直接与存储器进行数据交换 ，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不再担当数据传输的中介者；</a:t>
            </a:r>
          </a:p>
        </p:txBody>
      </p:sp>
      <p:sp>
        <p:nvSpPr>
          <p:cNvPr id="11" name="MH_SubTitle_1"/>
          <p:cNvSpPr/>
          <p:nvPr>
            <p:custDataLst>
              <p:tags r:id="rId4"/>
            </p:custDataLst>
          </p:nvPr>
        </p:nvSpPr>
        <p:spPr>
          <a:xfrm>
            <a:off x="546100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02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2" name="MH_Other_2"/>
          <p:cNvSpPr/>
          <p:nvPr>
            <p:custDataLst>
              <p:tags r:id="rId5"/>
            </p:custDataLst>
          </p:nvPr>
        </p:nvSpPr>
        <p:spPr>
          <a:xfrm>
            <a:off x="509587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3" name="MH_Text_2"/>
          <p:cNvSpPr/>
          <p:nvPr>
            <p:custDataLst>
              <p:tags r:id="rId6"/>
            </p:custDataLst>
          </p:nvPr>
        </p:nvSpPr>
        <p:spPr>
          <a:xfrm>
            <a:off x="4784699" y="3753672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总线由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控制器（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）进行控制（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要放弃总线控制权），内存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外设的地址和读写控制信号均由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提供。</a:t>
            </a:r>
          </a:p>
        </p:txBody>
      </p:sp>
      <p:sp>
        <p:nvSpPr>
          <p:cNvPr id="3" name="矩形 2"/>
          <p:cNvSpPr/>
          <p:nvPr/>
        </p:nvSpPr>
        <p:spPr>
          <a:xfrm>
            <a:off x="789059" y="157959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1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38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257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114800" y="4865688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934200" y="47894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600200" y="49418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486400" y="41798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590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590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257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443663" y="1916113"/>
            <a:ext cx="1600200" cy="914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7134225" y="2852738"/>
            <a:ext cx="333375" cy="1296987"/>
          </a:xfrm>
          <a:prstGeom prst="upDownArrow">
            <a:avLst>
              <a:gd name="adj1" fmla="val 50000"/>
              <a:gd name="adj2" fmla="val 7779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791325" y="2144713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914400" y="3121025"/>
            <a:ext cx="838200" cy="457200"/>
          </a:xfrm>
          <a:prstGeom prst="leftArrow">
            <a:avLst>
              <a:gd name="adj1" fmla="val 50000"/>
              <a:gd name="adj2" fmla="val 4582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7620000" y="312102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52600" y="3240088"/>
            <a:ext cx="5943600" cy="228600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4284663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953000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19700" y="57800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DACK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555875" y="41497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555875" y="530066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HLDA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95775" y="34353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057400" y="2678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BUS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932363" y="35734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048000" y="36083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地址信号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控制方式的工作过程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919779" y="1447850"/>
            <a:ext cx="7535732" cy="513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控制器发出“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传送请求”信号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DREQ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控制器收到请求后，向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发出“总线请求”信号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在完成当前总线周期后会立即发出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信号，对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信号进行响应；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控制器收到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信号后，就开始控制总线，并向外设发出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DACK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0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50364" y="180914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2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22534" y="259301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MH_Other_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02996" y="401297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57640" y="5523734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控制方式工作过程例</a:t>
            </a: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8187" y="2627554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541348" y="2723267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85405" y="4226012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MH_Other_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1827176" y="2392538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30958" y="2808106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49695" y="3145280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2951094" y="2650605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接口发出读信号；</a:t>
            </a:r>
          </a:p>
        </p:txBody>
      </p:sp>
      <p:sp>
        <p:nvSpPr>
          <p:cNvPr id="15" name="MH_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134311" y="3537571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</a:rPr>
              <a:t>说明</a:t>
            </a: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95329" y="318017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225668" y="363709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303788" y="4094004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MH_Other_10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225668" y="45509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MH_Other_1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995329" y="500782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MH_Other_12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536585" y="54552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MH_SubTitle_2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3342473" y="3120986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向地址总线上发出存储器的地址；</a:t>
            </a:r>
          </a:p>
        </p:txBody>
      </p:sp>
      <p:sp>
        <p:nvSpPr>
          <p:cNvPr id="23" name="MH_SubTitle_3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3577603" y="3591368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发出存储器写信号和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AEN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信号；</a:t>
            </a:r>
          </a:p>
        </p:txBody>
      </p:sp>
      <p:sp>
        <p:nvSpPr>
          <p:cNvPr id="24" name="MH_SubTitle_4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3691139" y="4061750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传送数据并自动修改地址和字节计数器</a:t>
            </a:r>
          </a:p>
        </p:txBody>
      </p:sp>
      <p:sp>
        <p:nvSpPr>
          <p:cNvPr id="25" name="MH_SubTitle_5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3691139" y="4439799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判断是否需要重复传送操作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26" name="MH_SubTitle_6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3212819" y="5002513"/>
            <a:ext cx="61721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若数据传送完，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控制器撤销发往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信号；</a:t>
            </a:r>
          </a:p>
        </p:txBody>
      </p:sp>
      <p:sp>
        <p:nvSpPr>
          <p:cNvPr id="27" name="MH_SubTitle_7"/>
          <p:cNvSpPr>
            <a:spLocks noChangeArrowheads="1"/>
          </p:cNvSpPr>
          <p:nvPr>
            <p:custDataLst>
              <p:tags r:id="rId20"/>
            </p:custDataLst>
          </p:nvPr>
        </p:nvSpPr>
        <p:spPr bwMode="black">
          <a:xfrm>
            <a:off x="2924583" y="5472896"/>
            <a:ext cx="5607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检测到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失效后，则撤销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信号，并在下一时钟周期重新开始控制总线。</a:t>
            </a:r>
          </a:p>
        </p:txBody>
      </p:sp>
      <p:sp>
        <p:nvSpPr>
          <p:cNvPr id="2" name="矩形 1"/>
          <p:cNvSpPr/>
          <p:nvPr/>
        </p:nvSpPr>
        <p:spPr>
          <a:xfrm>
            <a:off x="1551918" y="1491459"/>
            <a:ext cx="5495391" cy="46166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例：从外设向内存传送若干字节数据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工作方式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513388" y="387350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rot="10800000">
            <a:off x="2111375" y="342265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5902325" y="239395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854075" y="382270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3363913" y="2654300"/>
            <a:ext cx="2398712" cy="2408238"/>
          </a:xfrm>
          <a:custGeom>
            <a:avLst/>
            <a:gdLst>
              <a:gd name="connsiteX0" fmla="*/ 1269440 w 2545728"/>
              <a:gd name="connsiteY0" fmla="*/ 0 h 2555827"/>
              <a:gd name="connsiteX1" fmla="*/ 1398396 w 2545728"/>
              <a:gd name="connsiteY1" fmla="*/ 6511 h 2555827"/>
              <a:gd name="connsiteX2" fmla="*/ 2545728 w 2545728"/>
              <a:gd name="connsiteY2" fmla="*/ 1277913 h 2555827"/>
              <a:gd name="connsiteX3" fmla="*/ 1398396 w 2545728"/>
              <a:gd name="connsiteY3" fmla="*/ 2549315 h 2555827"/>
              <a:gd name="connsiteX4" fmla="*/ 1269440 w 2545728"/>
              <a:gd name="connsiteY4" fmla="*/ 2555827 h 2555827"/>
              <a:gd name="connsiteX5" fmla="*/ 1142416 w 2545728"/>
              <a:gd name="connsiteY5" fmla="*/ 2549413 h 2555827"/>
              <a:gd name="connsiteX6" fmla="*/ 1132157 w 2545728"/>
              <a:gd name="connsiteY6" fmla="*/ 2548044 h 2555827"/>
              <a:gd name="connsiteX7" fmla="*/ 1017127 w 2545728"/>
              <a:gd name="connsiteY7" fmla="*/ 2530489 h 2555827"/>
              <a:gd name="connsiteX8" fmla="*/ 1005921 w 2545728"/>
              <a:gd name="connsiteY8" fmla="*/ 2527977 h 2555827"/>
              <a:gd name="connsiteX9" fmla="*/ 893396 w 2545728"/>
              <a:gd name="connsiteY9" fmla="*/ 2499044 h 2555827"/>
              <a:gd name="connsiteX10" fmla="*/ 888250 w 2545728"/>
              <a:gd name="connsiteY10" fmla="*/ 2497409 h 2555827"/>
              <a:gd name="connsiteX11" fmla="*/ 773697 w 2545728"/>
              <a:gd name="connsiteY11" fmla="*/ 2455481 h 2555827"/>
              <a:gd name="connsiteX12" fmla="*/ 458225 w 2545728"/>
              <a:gd name="connsiteY12" fmla="*/ 2264080 h 2555827"/>
              <a:gd name="connsiteX13" fmla="*/ 408745 w 2545728"/>
              <a:gd name="connsiteY13" fmla="*/ 2219110 h 2555827"/>
              <a:gd name="connsiteX14" fmla="*/ 344960 w 2545728"/>
              <a:gd name="connsiteY14" fmla="*/ 2156829 h 2555827"/>
              <a:gd name="connsiteX15" fmla="*/ 284985 w 2545728"/>
              <a:gd name="connsiteY15" fmla="*/ 2090840 h 2555827"/>
              <a:gd name="connsiteX16" fmla="*/ 19116 w 2545728"/>
              <a:gd name="connsiteY16" fmla="*/ 1535475 h 2555827"/>
              <a:gd name="connsiteX17" fmla="*/ 0 w 2545728"/>
              <a:gd name="connsiteY17" fmla="*/ 1410221 h 2555827"/>
              <a:gd name="connsiteX18" fmla="*/ 228347 w 2545728"/>
              <a:gd name="connsiteY18" fmla="*/ 1410221 h 2555827"/>
              <a:gd name="connsiteX19" fmla="*/ 240408 w 2545728"/>
              <a:gd name="connsiteY19" fmla="*/ 1489248 h 2555827"/>
              <a:gd name="connsiteX20" fmla="*/ 291840 w 2545728"/>
              <a:gd name="connsiteY20" fmla="*/ 1662418 h 2555827"/>
              <a:gd name="connsiteX21" fmla="*/ 348446 w 2545728"/>
              <a:gd name="connsiteY21" fmla="*/ 1776414 h 2555827"/>
              <a:gd name="connsiteX22" fmla="*/ 349090 w 2545728"/>
              <a:gd name="connsiteY22" fmla="*/ 1777750 h 2555827"/>
              <a:gd name="connsiteX23" fmla="*/ 349199 w 2545728"/>
              <a:gd name="connsiteY23" fmla="*/ 1777929 h 2555827"/>
              <a:gd name="connsiteX24" fmla="*/ 370916 w 2545728"/>
              <a:gd name="connsiteY24" fmla="*/ 1821664 h 2555827"/>
              <a:gd name="connsiteX25" fmla="*/ 400016 w 2545728"/>
              <a:gd name="connsiteY25" fmla="*/ 1861575 h 2555827"/>
              <a:gd name="connsiteX26" fmla="*/ 401616 w 2545728"/>
              <a:gd name="connsiteY26" fmla="*/ 1864209 h 2555827"/>
              <a:gd name="connsiteX27" fmla="*/ 414450 w 2545728"/>
              <a:gd name="connsiteY27" fmla="*/ 1881371 h 2555827"/>
              <a:gd name="connsiteX28" fmla="*/ 474813 w 2545728"/>
              <a:gd name="connsiteY28" fmla="*/ 1964161 h 2555827"/>
              <a:gd name="connsiteX29" fmla="*/ 516043 w 2545728"/>
              <a:gd name="connsiteY29" fmla="*/ 2004419 h 2555827"/>
              <a:gd name="connsiteX30" fmla="*/ 529662 w 2545728"/>
              <a:gd name="connsiteY30" fmla="*/ 2019403 h 2555827"/>
              <a:gd name="connsiteX31" fmla="*/ 554636 w 2545728"/>
              <a:gd name="connsiteY31" fmla="*/ 2042101 h 2555827"/>
              <a:gd name="connsiteX32" fmla="*/ 600705 w 2545728"/>
              <a:gd name="connsiteY32" fmla="*/ 2087083 h 2555827"/>
              <a:gd name="connsiteX33" fmla="*/ 647418 w 2545728"/>
              <a:gd name="connsiteY33" fmla="*/ 2119454 h 2555827"/>
              <a:gd name="connsiteX34" fmla="*/ 684856 w 2545728"/>
              <a:gd name="connsiteY34" fmla="*/ 2147449 h 2555827"/>
              <a:gd name="connsiteX35" fmla="*/ 708873 w 2545728"/>
              <a:gd name="connsiteY35" fmla="*/ 2162040 h 2555827"/>
              <a:gd name="connsiteX36" fmla="*/ 745768 w 2545728"/>
              <a:gd name="connsiteY36" fmla="*/ 2187607 h 2555827"/>
              <a:gd name="connsiteX37" fmla="*/ 768126 w 2545728"/>
              <a:gd name="connsiteY37" fmla="*/ 2198038 h 2555827"/>
              <a:gd name="connsiteX38" fmla="*/ 771315 w 2545728"/>
              <a:gd name="connsiteY38" fmla="*/ 2199975 h 2555827"/>
              <a:gd name="connsiteX39" fmla="*/ 862980 w 2545728"/>
              <a:gd name="connsiteY39" fmla="*/ 2244132 h 2555827"/>
              <a:gd name="connsiteX40" fmla="*/ 881310 w 2545728"/>
              <a:gd name="connsiteY40" fmla="*/ 2250841 h 2555827"/>
              <a:gd name="connsiteX41" fmla="*/ 907176 w 2545728"/>
              <a:gd name="connsiteY41" fmla="*/ 2262908 h 2555827"/>
              <a:gd name="connsiteX42" fmla="*/ 993126 w 2545728"/>
              <a:gd name="connsiteY42" fmla="*/ 2290216 h 2555827"/>
              <a:gd name="connsiteX43" fmla="*/ 1057709 w 2545728"/>
              <a:gd name="connsiteY43" fmla="*/ 2304692 h 2555827"/>
              <a:gd name="connsiteX44" fmla="*/ 1059817 w 2545728"/>
              <a:gd name="connsiteY44" fmla="*/ 2305234 h 2555827"/>
              <a:gd name="connsiteX45" fmla="*/ 1060789 w 2545728"/>
              <a:gd name="connsiteY45" fmla="*/ 2305383 h 2555827"/>
              <a:gd name="connsiteX46" fmla="*/ 1082104 w 2545728"/>
              <a:gd name="connsiteY46" fmla="*/ 2310160 h 2555827"/>
              <a:gd name="connsiteX47" fmla="*/ 1161396 w 2545728"/>
              <a:gd name="connsiteY47" fmla="*/ 2320737 h 2555827"/>
              <a:gd name="connsiteX48" fmla="*/ 1163936 w 2545728"/>
              <a:gd name="connsiteY48" fmla="*/ 2321124 h 2555827"/>
              <a:gd name="connsiteX49" fmla="*/ 1164525 w 2545728"/>
              <a:gd name="connsiteY49" fmla="*/ 2321154 h 2555827"/>
              <a:gd name="connsiteX50" fmla="*/ 1173756 w 2545728"/>
              <a:gd name="connsiteY50" fmla="*/ 2322385 h 2555827"/>
              <a:gd name="connsiteX51" fmla="*/ 1267728 w 2545728"/>
              <a:gd name="connsiteY51" fmla="*/ 2326538 h 2555827"/>
              <a:gd name="connsiteX52" fmla="*/ 1269440 w 2545728"/>
              <a:gd name="connsiteY52" fmla="*/ 2326452 h 2555827"/>
              <a:gd name="connsiteX53" fmla="*/ 1271152 w 2545728"/>
              <a:gd name="connsiteY53" fmla="*/ 2326538 h 2555827"/>
              <a:gd name="connsiteX54" fmla="*/ 2319777 w 2545728"/>
              <a:gd name="connsiteY54" fmla="*/ 1277913 h 2555827"/>
              <a:gd name="connsiteX55" fmla="*/ 1271152 w 2545728"/>
              <a:gd name="connsiteY55" fmla="*/ 229288 h 2555827"/>
              <a:gd name="connsiteX56" fmla="*/ 1269440 w 2545728"/>
              <a:gd name="connsiteY56" fmla="*/ 229375 h 2555827"/>
              <a:gd name="connsiteX57" fmla="*/ 1267728 w 2545728"/>
              <a:gd name="connsiteY57" fmla="*/ 229288 h 2555827"/>
              <a:gd name="connsiteX58" fmla="*/ 1267728 w 2545728"/>
              <a:gd name="connsiteY58" fmla="*/ 86 h 2555827"/>
              <a:gd name="connsiteX59" fmla="*/ 1269440 w 2545728"/>
              <a:gd name="connsiteY59" fmla="*/ 0 h 255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728" h="2555827">
                <a:moveTo>
                  <a:pt x="1269440" y="0"/>
                </a:moveTo>
                <a:lnTo>
                  <a:pt x="1398396" y="6511"/>
                </a:lnTo>
                <a:cubicBezTo>
                  <a:pt x="2042836" y="71958"/>
                  <a:pt x="2545728" y="616207"/>
                  <a:pt x="2545728" y="1277913"/>
                </a:cubicBezTo>
                <a:cubicBezTo>
                  <a:pt x="2545728" y="1939619"/>
                  <a:pt x="2042836" y="2483869"/>
                  <a:pt x="1398396" y="2549315"/>
                </a:cubicBezTo>
                <a:lnTo>
                  <a:pt x="1269440" y="2555827"/>
                </a:lnTo>
                <a:lnTo>
                  <a:pt x="1142416" y="2549413"/>
                </a:lnTo>
                <a:lnTo>
                  <a:pt x="1132157" y="2548044"/>
                </a:lnTo>
                <a:lnTo>
                  <a:pt x="1017127" y="2530489"/>
                </a:lnTo>
                <a:lnTo>
                  <a:pt x="1005921" y="2527977"/>
                </a:lnTo>
                <a:lnTo>
                  <a:pt x="893396" y="2499044"/>
                </a:lnTo>
                <a:lnTo>
                  <a:pt x="888250" y="2497409"/>
                </a:lnTo>
                <a:lnTo>
                  <a:pt x="773697" y="2455481"/>
                </a:lnTo>
                <a:cubicBezTo>
                  <a:pt x="659023" y="2406979"/>
                  <a:pt x="552903" y="2342215"/>
                  <a:pt x="458225" y="2264080"/>
                </a:cubicBezTo>
                <a:lnTo>
                  <a:pt x="408745" y="2219110"/>
                </a:lnTo>
                <a:lnTo>
                  <a:pt x="344960" y="2156829"/>
                </a:lnTo>
                <a:lnTo>
                  <a:pt x="284985" y="2090840"/>
                </a:lnTo>
                <a:cubicBezTo>
                  <a:pt x="154761" y="1933044"/>
                  <a:pt x="61677" y="1743462"/>
                  <a:pt x="19116" y="1535475"/>
                </a:cubicBezTo>
                <a:lnTo>
                  <a:pt x="0" y="1410221"/>
                </a:lnTo>
                <a:lnTo>
                  <a:pt x="228347" y="1410221"/>
                </a:lnTo>
                <a:lnTo>
                  <a:pt x="240408" y="1489248"/>
                </a:lnTo>
                <a:cubicBezTo>
                  <a:pt x="252631" y="1548978"/>
                  <a:pt x="269931" y="1606859"/>
                  <a:pt x="291840" y="1662418"/>
                </a:cubicBezTo>
                <a:lnTo>
                  <a:pt x="348446" y="1776414"/>
                </a:lnTo>
                <a:lnTo>
                  <a:pt x="349090" y="1777750"/>
                </a:lnTo>
                <a:lnTo>
                  <a:pt x="349199" y="1777929"/>
                </a:lnTo>
                <a:lnTo>
                  <a:pt x="370916" y="1821664"/>
                </a:lnTo>
                <a:lnTo>
                  <a:pt x="400016" y="1861575"/>
                </a:lnTo>
                <a:lnTo>
                  <a:pt x="401616" y="1864209"/>
                </a:lnTo>
                <a:lnTo>
                  <a:pt x="414450" y="1881371"/>
                </a:lnTo>
                <a:lnTo>
                  <a:pt x="474813" y="1964161"/>
                </a:lnTo>
                <a:lnTo>
                  <a:pt x="516043" y="2004419"/>
                </a:lnTo>
                <a:lnTo>
                  <a:pt x="529662" y="2019403"/>
                </a:lnTo>
                <a:lnTo>
                  <a:pt x="554636" y="2042101"/>
                </a:lnTo>
                <a:lnTo>
                  <a:pt x="600705" y="2087083"/>
                </a:lnTo>
                <a:lnTo>
                  <a:pt x="647418" y="2119454"/>
                </a:lnTo>
                <a:lnTo>
                  <a:pt x="684856" y="2147449"/>
                </a:lnTo>
                <a:lnTo>
                  <a:pt x="708873" y="2162040"/>
                </a:lnTo>
                <a:lnTo>
                  <a:pt x="745768" y="2187607"/>
                </a:lnTo>
                <a:lnTo>
                  <a:pt x="768126" y="2198038"/>
                </a:lnTo>
                <a:lnTo>
                  <a:pt x="771315" y="2199975"/>
                </a:lnTo>
                <a:cubicBezTo>
                  <a:pt x="801032" y="2216118"/>
                  <a:pt x="831616" y="2230866"/>
                  <a:pt x="862980" y="2244132"/>
                </a:cubicBezTo>
                <a:lnTo>
                  <a:pt x="881310" y="2250841"/>
                </a:lnTo>
                <a:lnTo>
                  <a:pt x="907176" y="2262908"/>
                </a:lnTo>
                <a:cubicBezTo>
                  <a:pt x="935282" y="2273199"/>
                  <a:pt x="963952" y="2282322"/>
                  <a:pt x="993126" y="2290216"/>
                </a:cubicBezTo>
                <a:lnTo>
                  <a:pt x="1057709" y="2304692"/>
                </a:lnTo>
                <a:lnTo>
                  <a:pt x="1059817" y="2305234"/>
                </a:lnTo>
                <a:lnTo>
                  <a:pt x="1060789" y="2305383"/>
                </a:lnTo>
                <a:lnTo>
                  <a:pt x="1082104" y="2310160"/>
                </a:lnTo>
                <a:lnTo>
                  <a:pt x="1161396" y="2320737"/>
                </a:lnTo>
                <a:lnTo>
                  <a:pt x="1163936" y="2321124"/>
                </a:lnTo>
                <a:lnTo>
                  <a:pt x="1164525" y="2321154"/>
                </a:lnTo>
                <a:lnTo>
                  <a:pt x="1173756" y="2322385"/>
                </a:lnTo>
                <a:cubicBezTo>
                  <a:pt x="1204713" y="2325134"/>
                  <a:pt x="1236057" y="2326538"/>
                  <a:pt x="1267728" y="2326538"/>
                </a:cubicBezTo>
                <a:lnTo>
                  <a:pt x="1269440" y="2326452"/>
                </a:lnTo>
                <a:lnTo>
                  <a:pt x="1271152" y="2326538"/>
                </a:lnTo>
                <a:cubicBezTo>
                  <a:pt x="1850292" y="2326538"/>
                  <a:pt x="2319777" y="1857053"/>
                  <a:pt x="2319777" y="1277913"/>
                </a:cubicBezTo>
                <a:cubicBezTo>
                  <a:pt x="2319777" y="698773"/>
                  <a:pt x="1850292" y="229288"/>
                  <a:pt x="1271152" y="229288"/>
                </a:cubicBezTo>
                <a:lnTo>
                  <a:pt x="1269440" y="229375"/>
                </a:lnTo>
                <a:lnTo>
                  <a:pt x="1267728" y="229288"/>
                </a:lnTo>
                <a:lnTo>
                  <a:pt x="1267728" y="86"/>
                </a:lnTo>
                <a:lnTo>
                  <a:pt x="12694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4229100" y="2220913"/>
            <a:ext cx="1588" cy="0"/>
          </a:xfrm>
          <a:custGeom>
            <a:avLst/>
            <a:gdLst>
              <a:gd name="connsiteX0" fmla="*/ 0 w 1712"/>
              <a:gd name="connsiteY0" fmla="*/ 0 h 173"/>
              <a:gd name="connsiteX1" fmla="*/ 1712 w 1712"/>
              <a:gd name="connsiteY1" fmla="*/ 87 h 173"/>
              <a:gd name="connsiteX2" fmla="*/ 0 w 1712"/>
              <a:gd name="connsiteY2" fmla="*/ 173 h 173"/>
              <a:gd name="connsiteX3" fmla="*/ 0 w 1712"/>
              <a:gd name="connsiteY3" fmla="*/ 0 h 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" h="173">
                <a:moveTo>
                  <a:pt x="0" y="0"/>
                </a:moveTo>
                <a:lnTo>
                  <a:pt x="1712" y="8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3363913" y="2654300"/>
            <a:ext cx="1155700" cy="1285875"/>
          </a:xfrm>
          <a:custGeom>
            <a:avLst/>
            <a:gdLst>
              <a:gd name="connsiteX0" fmla="*/ 1274576 w 1276288"/>
              <a:gd name="connsiteY0" fmla="*/ 0 h 1398633"/>
              <a:gd name="connsiteX1" fmla="*/ 1274576 w 1276288"/>
              <a:gd name="connsiteY1" fmla="*/ 229202 h 1398633"/>
              <a:gd name="connsiteX2" fmla="*/ 1276288 w 1276288"/>
              <a:gd name="connsiteY2" fmla="*/ 229289 h 1398633"/>
              <a:gd name="connsiteX3" fmla="*/ 1170784 w 1276288"/>
              <a:gd name="connsiteY3" fmla="*/ 234616 h 1398633"/>
              <a:gd name="connsiteX4" fmla="*/ 229375 w 1276288"/>
              <a:gd name="connsiteY4" fmla="*/ 1277827 h 1398633"/>
              <a:gd name="connsiteX5" fmla="*/ 234789 w 1276288"/>
              <a:gd name="connsiteY5" fmla="*/ 1385043 h 1398633"/>
              <a:gd name="connsiteX6" fmla="*/ 236863 w 1276288"/>
              <a:gd name="connsiteY6" fmla="*/ 1398633 h 1398633"/>
              <a:gd name="connsiteX7" fmla="*/ 6100 w 1276288"/>
              <a:gd name="connsiteY7" fmla="*/ 1398633 h 1398633"/>
              <a:gd name="connsiteX8" fmla="*/ 0 w 1276288"/>
              <a:gd name="connsiteY8" fmla="*/ 1277827 h 1398633"/>
              <a:gd name="connsiteX9" fmla="*/ 1147332 w 1276288"/>
              <a:gd name="connsiteY9" fmla="*/ 6425 h 13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88" h="1398633">
                <a:moveTo>
                  <a:pt x="1274576" y="0"/>
                </a:moveTo>
                <a:lnTo>
                  <a:pt x="1274576" y="229202"/>
                </a:lnTo>
                <a:lnTo>
                  <a:pt x="1276288" y="229289"/>
                </a:lnTo>
                <a:lnTo>
                  <a:pt x="1170784" y="234616"/>
                </a:lnTo>
                <a:cubicBezTo>
                  <a:pt x="642008" y="288316"/>
                  <a:pt x="229375" y="734883"/>
                  <a:pt x="229375" y="1277827"/>
                </a:cubicBezTo>
                <a:cubicBezTo>
                  <a:pt x="229375" y="1314023"/>
                  <a:pt x="231209" y="1349791"/>
                  <a:pt x="234789" y="1385043"/>
                </a:cubicBezTo>
                <a:lnTo>
                  <a:pt x="236863" y="1398633"/>
                </a:lnTo>
                <a:lnTo>
                  <a:pt x="6100" y="1398633"/>
                </a:lnTo>
                <a:lnTo>
                  <a:pt x="0" y="1277827"/>
                </a:lnTo>
                <a:cubicBezTo>
                  <a:pt x="0" y="616121"/>
                  <a:pt x="502893" y="71872"/>
                  <a:pt x="1147332" y="64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MH_Text_1"/>
          <p:cNvSpPr/>
          <p:nvPr>
            <p:custDataLst>
              <p:tags r:id="rId8"/>
            </p:custDataLst>
          </p:nvPr>
        </p:nvSpPr>
        <p:spPr>
          <a:xfrm>
            <a:off x="715384" y="4427538"/>
            <a:ext cx="2588204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周期只传送一个字节或一个字就立即释放总线。</a:t>
            </a:r>
          </a:p>
        </p:txBody>
      </p:sp>
      <p:sp>
        <p:nvSpPr>
          <p:cNvPr id="16" name="MH_SubTitle_1"/>
          <p:cNvSpPr/>
          <p:nvPr>
            <p:custDataLst>
              <p:tags r:id="rId9"/>
            </p:custDataLst>
          </p:nvPr>
        </p:nvSpPr>
        <p:spPr>
          <a:xfrm>
            <a:off x="1016000" y="3981450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周期窃取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Text_2"/>
          <p:cNvSpPr/>
          <p:nvPr>
            <p:custDataLst>
              <p:tags r:id="rId10"/>
            </p:custDataLst>
          </p:nvPr>
        </p:nvSpPr>
        <p:spPr>
          <a:xfrm>
            <a:off x="5684214" y="3000376"/>
            <a:ext cx="3024187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DMAC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在申请到总线后，将一块数据传送完后才释放总线，而不管中间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DREQ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是否有效。</a:t>
            </a:r>
          </a:p>
        </p:txBody>
      </p:sp>
      <p:sp>
        <p:nvSpPr>
          <p:cNvPr id="18" name="MH_SubTitle_2"/>
          <p:cNvSpPr/>
          <p:nvPr>
            <p:custDataLst>
              <p:tags r:id="rId11"/>
            </p:custDataLst>
          </p:nvPr>
        </p:nvSpPr>
        <p:spPr>
          <a:xfrm>
            <a:off x="6088063" y="2576513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数据块传送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周期窃取的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1438" y="2327145"/>
            <a:ext cx="179387" cy="179387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78488" y="2893882"/>
            <a:ext cx="215900" cy="179388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445150" y="5456107"/>
            <a:ext cx="215900" cy="179388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326088" y="1888995"/>
            <a:ext cx="0" cy="32861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357713" y="1642932"/>
            <a:ext cx="1936750" cy="246063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</a:t>
            </a: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311800" y="2870070"/>
            <a:ext cx="0" cy="28733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43425" y="3155820"/>
            <a:ext cx="1936750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请求总线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311800" y="3401882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3388" y="3647945"/>
            <a:ext cx="2519362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DMAC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获总线控制权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311800" y="3894007"/>
            <a:ext cx="0" cy="247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343425" y="4141657"/>
            <a:ext cx="1936750" cy="246063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传送一个数据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3205313" y="5127495"/>
            <a:ext cx="2212975" cy="333375"/>
          </a:xfrm>
          <a:prstGeom prst="flowChartDecision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块结束？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311800" y="5456107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05313" y="5702170"/>
            <a:ext cx="2212975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释放总线至少一个总线周期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418288" y="5292595"/>
            <a:ext cx="136683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311800" y="4387720"/>
            <a:ext cx="0" cy="24606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343425" y="4633782"/>
            <a:ext cx="1936750" cy="247650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地址增量，计数器减量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311800" y="4881432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532213" y="2549395"/>
            <a:ext cx="395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522688" y="2050920"/>
            <a:ext cx="0" cy="4318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2527450" y="2054095"/>
            <a:ext cx="17986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946925" y="6375270"/>
            <a:ext cx="1658938" cy="246062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4311800" y="5948232"/>
            <a:ext cx="0" cy="431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6785125" y="5292595"/>
            <a:ext cx="0" cy="10795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556400" y="5019545"/>
            <a:ext cx="293688" cy="200025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2925913" y="2219195"/>
            <a:ext cx="2765425" cy="657225"/>
          </a:xfrm>
          <a:prstGeom prst="flowChartDecision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 DMA</a:t>
            </a:r>
            <a:r>
              <a:rPr lang="zh-CN" altLang="en-US" sz="1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请求？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2522688" y="6376857"/>
            <a:ext cx="178435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输出方法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控制方式的优缺点</a:t>
            </a:r>
          </a:p>
        </p:txBody>
      </p:sp>
      <p:sp>
        <p:nvSpPr>
          <p:cNvPr id="8" name="MH_SubTitle_2"/>
          <p:cNvSpPr/>
          <p:nvPr>
            <p:custDataLst>
              <p:tags r:id="rId1"/>
            </p:custDataLst>
          </p:nvPr>
        </p:nvSpPr>
        <p:spPr>
          <a:xfrm>
            <a:off x="21367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</a:p>
        </p:txBody>
      </p:sp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17716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ext_1"/>
          <p:cNvSpPr/>
          <p:nvPr>
            <p:custDataLst>
              <p:tags r:id="rId3"/>
            </p:custDataLst>
          </p:nvPr>
        </p:nvSpPr>
        <p:spPr>
          <a:xfrm>
            <a:off x="1280354" y="3766242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数据传输由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硬件来控制，数据直接在内存和外设之间交换，可以达到很高的传输速率。</a:t>
            </a:r>
          </a:p>
        </p:txBody>
      </p:sp>
      <p:sp>
        <p:nvSpPr>
          <p:cNvPr id="11" name="MH_SubTitle_1"/>
          <p:cNvSpPr/>
          <p:nvPr>
            <p:custDataLst>
              <p:tags r:id="rId4"/>
            </p:custDataLst>
          </p:nvPr>
        </p:nvSpPr>
        <p:spPr>
          <a:xfrm>
            <a:off x="546100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</a:p>
        </p:txBody>
      </p:sp>
      <p:sp>
        <p:nvSpPr>
          <p:cNvPr id="12" name="MH_Other_2"/>
          <p:cNvSpPr/>
          <p:nvPr>
            <p:custDataLst>
              <p:tags r:id="rId5"/>
            </p:custDataLst>
          </p:nvPr>
        </p:nvSpPr>
        <p:spPr>
          <a:xfrm>
            <a:off x="509587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Text_2"/>
          <p:cNvSpPr/>
          <p:nvPr>
            <p:custDataLst>
              <p:tags r:id="rId6"/>
            </p:custDataLst>
          </p:nvPr>
        </p:nvSpPr>
        <p:spPr>
          <a:xfrm>
            <a:off x="4784699" y="3753672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控制复杂，硬件成本相对较高。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中断技术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</a:p>
        </p:txBody>
      </p:sp>
      <p:grpSp>
        <p:nvGrpSpPr>
          <p:cNvPr id="8" name="ïşlíḋe"/>
          <p:cNvGrpSpPr/>
          <p:nvPr/>
        </p:nvGrpSpPr>
        <p:grpSpPr>
          <a:xfrm>
            <a:off x="-343285" y="2968104"/>
            <a:ext cx="3037514" cy="2452180"/>
            <a:chOff x="673100" y="2377471"/>
            <a:chExt cx="4050018" cy="3269572"/>
          </a:xfrm>
        </p:grpSpPr>
        <p:sp>
          <p:nvSpPr>
            <p:cNvPr id="9" name="iṥľïḍé"/>
            <p:cNvSpPr/>
            <p:nvPr/>
          </p:nvSpPr>
          <p:spPr bwMode="auto">
            <a:xfrm>
              <a:off x="1790615" y="2486370"/>
              <a:ext cx="2932503" cy="2922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íṣlîḑè"/>
            <p:cNvSpPr/>
            <p:nvPr/>
          </p:nvSpPr>
          <p:spPr bwMode="auto">
            <a:xfrm>
              <a:off x="2138055" y="3915026"/>
              <a:ext cx="168535" cy="264469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" name="ïşḷíde"/>
            <p:cNvSpPr/>
            <p:nvPr/>
          </p:nvSpPr>
          <p:spPr bwMode="auto">
            <a:xfrm>
              <a:off x="2231398" y="3396458"/>
              <a:ext cx="847860" cy="923051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śḻíḓe"/>
            <p:cNvSpPr/>
            <p:nvPr/>
          </p:nvSpPr>
          <p:spPr bwMode="auto">
            <a:xfrm>
              <a:off x="2431046" y="4065411"/>
              <a:ext cx="694881" cy="347440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3" name="îŝlîdê"/>
            <p:cNvSpPr/>
            <p:nvPr/>
          </p:nvSpPr>
          <p:spPr bwMode="auto">
            <a:xfrm>
              <a:off x="2861457" y="2877890"/>
              <a:ext cx="1146035" cy="1192707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śḷíḑè"/>
            <p:cNvSpPr/>
            <p:nvPr/>
          </p:nvSpPr>
          <p:spPr bwMode="auto">
            <a:xfrm>
              <a:off x="3074070" y="3883912"/>
              <a:ext cx="1018987" cy="329292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îs1íḍe"/>
            <p:cNvSpPr/>
            <p:nvPr/>
          </p:nvSpPr>
          <p:spPr bwMode="auto">
            <a:xfrm>
              <a:off x="4147506" y="3111245"/>
              <a:ext cx="248913" cy="547090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íṥľiḓè"/>
            <p:cNvSpPr/>
            <p:nvPr/>
          </p:nvSpPr>
          <p:spPr bwMode="auto">
            <a:xfrm>
              <a:off x="4297890" y="3170880"/>
              <a:ext cx="165942" cy="505605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ïśḷîḑê"/>
            <p:cNvSpPr/>
            <p:nvPr/>
          </p:nvSpPr>
          <p:spPr bwMode="auto">
            <a:xfrm>
              <a:off x="3691166" y="2377471"/>
              <a:ext cx="666360" cy="1384577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išḷidé"/>
            <p:cNvSpPr/>
            <p:nvPr/>
          </p:nvSpPr>
          <p:spPr bwMode="auto">
            <a:xfrm>
              <a:off x="4015272" y="3751676"/>
              <a:ext cx="552276" cy="6689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9" name="iŝľídè"/>
            <p:cNvSpPr/>
            <p:nvPr/>
          </p:nvSpPr>
          <p:spPr bwMode="auto">
            <a:xfrm>
              <a:off x="3667831" y="2781954"/>
              <a:ext cx="381149" cy="106565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ślíḑe"/>
            <p:cNvSpPr/>
            <p:nvPr/>
          </p:nvSpPr>
          <p:spPr bwMode="auto">
            <a:xfrm>
              <a:off x="3984157" y="3845019"/>
              <a:ext cx="181499" cy="368183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iṩḻïďe"/>
            <p:cNvSpPr/>
            <p:nvPr/>
          </p:nvSpPr>
          <p:spPr bwMode="auto">
            <a:xfrm>
              <a:off x="2586616" y="4327287"/>
              <a:ext cx="687104" cy="326698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îŝḻïḓê"/>
            <p:cNvSpPr/>
            <p:nvPr/>
          </p:nvSpPr>
          <p:spPr bwMode="auto">
            <a:xfrm>
              <a:off x="2451788" y="4583979"/>
              <a:ext cx="243727" cy="482268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3" name="iŝḷïḍê"/>
            <p:cNvSpPr/>
            <p:nvPr/>
          </p:nvSpPr>
          <p:spPr bwMode="auto">
            <a:xfrm>
              <a:off x="2545131" y="4547679"/>
              <a:ext cx="754518" cy="557462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îṩ1ídé"/>
            <p:cNvSpPr/>
            <p:nvPr/>
          </p:nvSpPr>
          <p:spPr bwMode="auto">
            <a:xfrm>
              <a:off x="2259918" y="4739549"/>
              <a:ext cx="386334" cy="448562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5" name="îSľiḍè"/>
            <p:cNvSpPr/>
            <p:nvPr/>
          </p:nvSpPr>
          <p:spPr bwMode="auto">
            <a:xfrm>
              <a:off x="2205469" y="4545085"/>
              <a:ext cx="388926" cy="277435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iṩḷïḑe"/>
            <p:cNvSpPr/>
            <p:nvPr/>
          </p:nvSpPr>
          <p:spPr bwMode="auto">
            <a:xfrm>
              <a:off x="691250" y="4664355"/>
              <a:ext cx="1887588" cy="98268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ïśḻîḑè"/>
            <p:cNvSpPr/>
            <p:nvPr/>
          </p:nvSpPr>
          <p:spPr bwMode="auto">
            <a:xfrm>
              <a:off x="673100" y="4501008"/>
              <a:ext cx="1789060" cy="609318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îṡḻîḋè"/>
            <p:cNvSpPr/>
            <p:nvPr/>
          </p:nvSpPr>
          <p:spPr bwMode="auto">
            <a:xfrm>
              <a:off x="2980728" y="4345437"/>
              <a:ext cx="277435" cy="601539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îṣḻîḓe"/>
            <p:cNvSpPr/>
            <p:nvPr/>
          </p:nvSpPr>
          <p:spPr bwMode="auto">
            <a:xfrm>
              <a:off x="2638473" y="4275430"/>
              <a:ext cx="425226" cy="655990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iṣlíḋê"/>
            <p:cNvSpPr/>
            <p:nvPr/>
          </p:nvSpPr>
          <p:spPr bwMode="auto">
            <a:xfrm>
              <a:off x="2980728" y="4314323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ïṥlíḑè"/>
            <p:cNvSpPr/>
            <p:nvPr/>
          </p:nvSpPr>
          <p:spPr bwMode="auto">
            <a:xfrm>
              <a:off x="3042956" y="4467300"/>
              <a:ext cx="285213" cy="21002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iṡ1íde"/>
            <p:cNvSpPr/>
            <p:nvPr/>
          </p:nvSpPr>
          <p:spPr bwMode="auto">
            <a:xfrm>
              <a:off x="3063699" y="4633242"/>
              <a:ext cx="282620" cy="212612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" name="ïSḻîḓé"/>
            <p:cNvSpPr/>
            <p:nvPr/>
          </p:nvSpPr>
          <p:spPr bwMode="auto">
            <a:xfrm>
              <a:off x="3071478" y="4801777"/>
              <a:ext cx="285213" cy="21002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îşḻïḑê"/>
            <p:cNvSpPr/>
            <p:nvPr/>
          </p:nvSpPr>
          <p:spPr bwMode="auto">
            <a:xfrm>
              <a:off x="2594395" y="4327287"/>
              <a:ext cx="409669" cy="228170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</p:grpSp>
      <p:sp>
        <p:nvSpPr>
          <p:cNvPr id="35" name="iSľîḍé"/>
          <p:cNvSpPr txBox="1"/>
          <p:nvPr/>
        </p:nvSpPr>
        <p:spPr>
          <a:xfrm>
            <a:off x="3943947" y="2037975"/>
            <a:ext cx="4441788" cy="77352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中断的基本概念</a:t>
            </a:r>
          </a:p>
        </p:txBody>
      </p:sp>
      <p:sp>
        <p:nvSpPr>
          <p:cNvPr id="36" name="îšḷídê"/>
          <p:cNvSpPr txBox="1"/>
          <p:nvPr/>
        </p:nvSpPr>
        <p:spPr>
          <a:xfrm>
            <a:off x="2686447" y="2046099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iṡḻîḑè"/>
          <p:cNvSpPr txBox="1"/>
          <p:nvPr/>
        </p:nvSpPr>
        <p:spPr>
          <a:xfrm>
            <a:off x="3940466" y="3009702"/>
            <a:ext cx="4617595" cy="5748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中断响应的一般过程</a:t>
            </a:r>
          </a:p>
        </p:txBody>
      </p:sp>
      <p:sp>
        <p:nvSpPr>
          <p:cNvPr id="42" name="ïšḻîďê"/>
          <p:cNvSpPr txBox="1"/>
          <p:nvPr/>
        </p:nvSpPr>
        <p:spPr>
          <a:xfrm>
            <a:off x="2686447" y="3002057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" name="îṩļiḑé"/>
          <p:cNvSpPr txBox="1"/>
          <p:nvPr/>
        </p:nvSpPr>
        <p:spPr>
          <a:xfrm>
            <a:off x="3943946" y="3790870"/>
            <a:ext cx="5098454" cy="1051103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中断向量表及其初始化</a:t>
            </a:r>
          </a:p>
        </p:txBody>
      </p:sp>
      <p:sp>
        <p:nvSpPr>
          <p:cNvPr id="44" name="iṣlïḑè"/>
          <p:cNvSpPr txBox="1"/>
          <p:nvPr/>
        </p:nvSpPr>
        <p:spPr>
          <a:xfrm>
            <a:off x="2686447" y="3958017"/>
            <a:ext cx="1257495" cy="558605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ïsľiḑé"/>
          <p:cNvSpPr txBox="1"/>
          <p:nvPr/>
        </p:nvSpPr>
        <p:spPr>
          <a:xfrm>
            <a:off x="3943947" y="4739663"/>
            <a:ext cx="4441788" cy="121729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Aft>
                <a:spcPct val="2000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8088/8086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中断系统</a:t>
            </a:r>
          </a:p>
        </p:txBody>
      </p:sp>
      <p:sp>
        <p:nvSpPr>
          <p:cNvPr id="46" name="íṧḻïḑè"/>
          <p:cNvSpPr txBox="1"/>
          <p:nvPr/>
        </p:nvSpPr>
        <p:spPr>
          <a:xfrm>
            <a:off x="2686447" y="4913974"/>
            <a:ext cx="1257495" cy="55860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023177" y="2803382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023177" y="3759340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023177" y="4715297"/>
            <a:ext cx="43625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输入输出系统特点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795463" y="1685666"/>
            <a:ext cx="2251075" cy="334963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1"/>
          </a:solidFill>
        </p:spPr>
        <p:txBody>
          <a:bodyPr lIns="36000" tIns="0" bIns="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7413" y="1730115"/>
            <a:ext cx="4829175" cy="1069975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输入输出设备、处理器、操作系统的复杂性 </a:t>
            </a: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>
          <a:xfrm>
            <a:off x="1795463" y="3740769"/>
            <a:ext cx="2251075" cy="334962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3"/>
          </a:solidFill>
        </p:spPr>
        <p:txBody>
          <a:bodyPr lIns="36000" tIns="0" bIns="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03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7413" y="3785218"/>
            <a:ext cx="4829175" cy="1190193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实时性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控制的时效性。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系统保证处理器对不同设备的请求提供及时服务。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5099050" y="5079011"/>
            <a:ext cx="2249488" cy="33655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4"/>
          </a:solidFill>
        </p:spPr>
        <p:txBody>
          <a:bodyPr lIns="90000" tIns="0" rIns="36000" bIns="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04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7413" y="5125048"/>
            <a:ext cx="4829175" cy="1039084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与设备无关性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接口的标准化，由操作系统屏蔽了设备的差异。</a:t>
            </a:r>
          </a:p>
        </p:txBody>
      </p:sp>
      <p:sp>
        <p:nvSpPr>
          <p:cNvPr id="14" name="MH_Other_4"/>
          <p:cNvSpPr/>
          <p:nvPr>
            <p:custDataLst>
              <p:tags r:id="rId7"/>
            </p:custDataLst>
          </p:nvPr>
        </p:nvSpPr>
        <p:spPr>
          <a:xfrm>
            <a:off x="5099049" y="2958766"/>
            <a:ext cx="2249488" cy="336550"/>
          </a:xfrm>
          <a:prstGeom prst="round2SameRect">
            <a:avLst>
              <a:gd name="adj1" fmla="val 19408"/>
              <a:gd name="adj2" fmla="val 0"/>
            </a:avLst>
          </a:prstGeom>
          <a:solidFill>
            <a:schemeClr val="accent2"/>
          </a:solidFill>
        </p:spPr>
        <p:txBody>
          <a:bodyPr lIns="90000" tIns="0" rIns="36000" bIns="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7412" y="3004803"/>
            <a:ext cx="4829175" cy="612775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异步性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工作速度和时序不一致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中断的基本概念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873250" y="1830388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1636713" y="2117725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defRPr/>
            </a:pP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执行程序时，发生了某种随机的事件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外部或内部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，引起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暂时中断正在运行的程序，转去执行一段特殊的服务程序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称为中断服务程序或中断处理程序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，以处理该事件，该事件处理完后又返回被中断的程序继续执行，这一过程称为中断。</a:t>
            </a: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 bwMode="auto">
          <a:xfrm>
            <a:off x="5216525" y="3722688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中断源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9150" y="1769297"/>
            <a:ext cx="7195297" cy="52322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0" lvl="1" indent="0" defTabSz="9144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引起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中断的事件，发出中断请求的来源。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52512" y="3228209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内部中断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52512" y="5023672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外部中断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81312" y="281387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异常中断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95600" y="363302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软件中断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14650" y="45664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可屏蔽中断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81312" y="54808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</a:t>
            </a:r>
          </a:p>
        </p:txBody>
      </p:sp>
      <p:sp>
        <p:nvSpPr>
          <p:cNvPr id="15" name="AutoShape 10"/>
          <p:cNvSpPr/>
          <p:nvPr/>
        </p:nvSpPr>
        <p:spPr bwMode="auto">
          <a:xfrm>
            <a:off x="823912" y="3637784"/>
            <a:ext cx="228600" cy="1600200"/>
          </a:xfrm>
          <a:prstGeom prst="leftBrace">
            <a:avLst>
              <a:gd name="adj1" fmla="val 5830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11"/>
          <p:cNvSpPr/>
          <p:nvPr/>
        </p:nvSpPr>
        <p:spPr bwMode="auto">
          <a:xfrm>
            <a:off x="2671762" y="3104384"/>
            <a:ext cx="209550" cy="885825"/>
          </a:xfrm>
          <a:prstGeom prst="leftBrace">
            <a:avLst>
              <a:gd name="adj1" fmla="val 3520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AutoShape 12"/>
          <p:cNvSpPr/>
          <p:nvPr/>
        </p:nvSpPr>
        <p:spPr bwMode="auto">
          <a:xfrm>
            <a:off x="2667000" y="4795072"/>
            <a:ext cx="228600" cy="990600"/>
          </a:xfrm>
          <a:prstGeom prst="leftBrace">
            <a:avLst>
              <a:gd name="adj1" fmla="val 360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510087" y="31043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243512" y="279958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异常事件引起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43512" y="361873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中断指令引起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4524375" y="39425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4862512" y="48569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862512" y="577138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48312" y="455218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548312" y="54808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NMI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/>
      <p:bldP spid="20" grpId="0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引入中断的原因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21439215">
            <a:off x="2106613" y="4302125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1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9" name="MH_Other_2"/>
          <p:cNvCxnSpPr/>
          <p:nvPr>
            <p:custDataLst>
              <p:tags r:id="rId2"/>
            </p:custDataLst>
          </p:nvPr>
        </p:nvCxnSpPr>
        <p:spPr>
          <a:xfrm>
            <a:off x="3135313" y="4794250"/>
            <a:ext cx="12366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rot="21439215">
            <a:off x="2328863" y="3251200"/>
            <a:ext cx="1028700" cy="1041400"/>
          </a:xfrm>
          <a:prstGeom prst="roundRect">
            <a:avLst>
              <a:gd name="adj" fmla="val 185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FFFF"/>
                </a:solidFill>
              </a:rPr>
              <a:t>2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3346450" y="3716338"/>
            <a:ext cx="12366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 rot="21116664">
            <a:off x="1989138" y="2227263"/>
            <a:ext cx="1027112" cy="1041400"/>
          </a:xfrm>
          <a:prstGeom prst="roundRect">
            <a:avLst>
              <a:gd name="adj" fmla="val 185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FFFFFF"/>
                </a:solidFill>
              </a:rPr>
              <a:t>3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cxnSp>
        <p:nvCxnSpPr>
          <p:cNvPr id="13" name="MH_Other_6"/>
          <p:cNvCxnSpPr/>
          <p:nvPr>
            <p:custDataLst>
              <p:tags r:id="rId6"/>
            </p:custDataLst>
          </p:nvPr>
        </p:nvCxnSpPr>
        <p:spPr>
          <a:xfrm>
            <a:off x="2992438" y="2625725"/>
            <a:ext cx="12366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928688" y="2681288"/>
            <a:ext cx="1306512" cy="2687637"/>
          </a:xfrm>
          <a:custGeom>
            <a:avLst/>
            <a:gdLst>
              <a:gd name="connsiteX0" fmla="*/ 293746 w 1306152"/>
              <a:gd name="connsiteY0" fmla="*/ 0 h 2686846"/>
              <a:gd name="connsiteX1" fmla="*/ 585501 w 1306152"/>
              <a:gd name="connsiteY1" fmla="*/ 291755 h 2686846"/>
              <a:gd name="connsiteX2" fmla="*/ 579574 w 1306152"/>
              <a:gd name="connsiteY2" fmla="*/ 350554 h 2686846"/>
              <a:gd name="connsiteX3" fmla="*/ 577096 w 1306152"/>
              <a:gd name="connsiteY3" fmla="*/ 358536 h 2686846"/>
              <a:gd name="connsiteX4" fmla="*/ 935187 w 1306152"/>
              <a:gd name="connsiteY4" fmla="*/ 95888 h 2686846"/>
              <a:gd name="connsiteX5" fmla="*/ 983494 w 1306152"/>
              <a:gd name="connsiteY5" fmla="*/ 103315 h 2686846"/>
              <a:gd name="connsiteX6" fmla="*/ 1065250 w 1306152"/>
              <a:gd name="connsiteY6" fmla="*/ 214780 h 2686846"/>
              <a:gd name="connsiteX7" fmla="*/ 1057823 w 1306152"/>
              <a:gd name="connsiteY7" fmla="*/ 263088 h 2686846"/>
              <a:gd name="connsiteX8" fmla="*/ 613339 w 1306152"/>
              <a:gd name="connsiteY8" fmla="*/ 589102 h 2686846"/>
              <a:gd name="connsiteX9" fmla="*/ 1182197 w 1306152"/>
              <a:gd name="connsiteY9" fmla="*/ 245417 h 2686846"/>
              <a:gd name="connsiteX10" fmla="*/ 1229663 w 1306152"/>
              <a:gd name="connsiteY10" fmla="*/ 257130 h 2686846"/>
              <a:gd name="connsiteX11" fmla="*/ 1301166 w 1306152"/>
              <a:gd name="connsiteY11" fmla="*/ 375480 h 2686846"/>
              <a:gd name="connsiteX12" fmla="*/ 1289454 w 1306152"/>
              <a:gd name="connsiteY12" fmla="*/ 422945 h 2686846"/>
              <a:gd name="connsiteX13" fmla="*/ 520445 w 1306152"/>
              <a:gd name="connsiteY13" fmla="*/ 887555 h 2686846"/>
              <a:gd name="connsiteX14" fmla="*/ 520445 w 1306152"/>
              <a:gd name="connsiteY14" fmla="*/ 1530594 h 2686846"/>
              <a:gd name="connsiteX15" fmla="*/ 517079 w 1306152"/>
              <a:gd name="connsiteY15" fmla="*/ 1547268 h 2686846"/>
              <a:gd name="connsiteX16" fmla="*/ 524388 w 1306152"/>
              <a:gd name="connsiteY16" fmla="*/ 1558620 h 2686846"/>
              <a:gd name="connsiteX17" fmla="*/ 598416 w 1306152"/>
              <a:gd name="connsiteY17" fmla="*/ 1747885 h 2686846"/>
              <a:gd name="connsiteX18" fmla="*/ 602444 w 1306152"/>
              <a:gd name="connsiteY18" fmla="*/ 1749554 h 2686846"/>
              <a:gd name="connsiteX19" fmla="*/ 613843 w 1306152"/>
              <a:gd name="connsiteY19" fmla="*/ 1777073 h 2686846"/>
              <a:gd name="connsiteX20" fmla="*/ 613843 w 1306152"/>
              <a:gd name="connsiteY20" fmla="*/ 2639033 h 2686846"/>
              <a:gd name="connsiteX21" fmla="*/ 574924 w 1306152"/>
              <a:gd name="connsiteY21" fmla="*/ 2677952 h 2686846"/>
              <a:gd name="connsiteX22" fmla="*/ 419251 w 1306152"/>
              <a:gd name="connsiteY22" fmla="*/ 2677952 h 2686846"/>
              <a:gd name="connsiteX23" fmla="*/ 380332 w 1306152"/>
              <a:gd name="connsiteY23" fmla="*/ 2639033 h 2686846"/>
              <a:gd name="connsiteX24" fmla="*/ 380332 w 1306152"/>
              <a:gd name="connsiteY24" fmla="*/ 1815414 h 2686846"/>
              <a:gd name="connsiteX25" fmla="*/ 312333 w 1306152"/>
              <a:gd name="connsiteY25" fmla="*/ 1641561 h 2686846"/>
              <a:gd name="connsiteX26" fmla="*/ 308084 w 1306152"/>
              <a:gd name="connsiteY26" fmla="*/ 1617337 h 2686846"/>
              <a:gd name="connsiteX27" fmla="*/ 233545 w 1306152"/>
              <a:gd name="connsiteY27" fmla="*/ 1617337 h 2686846"/>
              <a:gd name="connsiteX28" fmla="*/ 233545 w 1306152"/>
              <a:gd name="connsiteY28" fmla="*/ 2648895 h 2686846"/>
              <a:gd name="connsiteX29" fmla="*/ 195594 w 1306152"/>
              <a:gd name="connsiteY29" fmla="*/ 2686846 h 2686846"/>
              <a:gd name="connsiteX30" fmla="*/ 43797 w 1306152"/>
              <a:gd name="connsiteY30" fmla="*/ 2686846 h 2686846"/>
              <a:gd name="connsiteX31" fmla="*/ 5846 w 1306152"/>
              <a:gd name="connsiteY31" fmla="*/ 2648895 h 2686846"/>
              <a:gd name="connsiteX32" fmla="*/ 5846 w 1306152"/>
              <a:gd name="connsiteY32" fmla="*/ 1581840 h 2686846"/>
              <a:gd name="connsiteX33" fmla="*/ 10701 w 1306152"/>
              <a:gd name="connsiteY33" fmla="*/ 1570120 h 2686846"/>
              <a:gd name="connsiteX34" fmla="*/ 6817 w 1306152"/>
              <a:gd name="connsiteY34" fmla="*/ 1564359 h 2686846"/>
              <a:gd name="connsiteX35" fmla="*/ 0 w 1306152"/>
              <a:gd name="connsiteY35" fmla="*/ 1530594 h 2686846"/>
              <a:gd name="connsiteX36" fmla="*/ 0 w 1306152"/>
              <a:gd name="connsiteY36" fmla="*/ 695715 h 2686846"/>
              <a:gd name="connsiteX37" fmla="*/ 86743 w 1306152"/>
              <a:gd name="connsiteY37" fmla="*/ 608972 h 2686846"/>
              <a:gd name="connsiteX38" fmla="*/ 235655 w 1306152"/>
              <a:gd name="connsiteY38" fmla="*/ 608972 h 2686846"/>
              <a:gd name="connsiteX39" fmla="*/ 275415 w 1306152"/>
              <a:gd name="connsiteY39" fmla="*/ 579809 h 2686846"/>
              <a:gd name="connsiteX40" fmla="*/ 180182 w 1306152"/>
              <a:gd name="connsiteY40" fmla="*/ 560583 h 2686846"/>
              <a:gd name="connsiteX41" fmla="*/ 1991 w 1306152"/>
              <a:gd name="connsiteY41" fmla="*/ 291755 h 2686846"/>
              <a:gd name="connsiteX42" fmla="*/ 293746 w 1306152"/>
              <a:gd name="connsiteY42" fmla="*/ 0 h 268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06152" h="2686846">
                <a:moveTo>
                  <a:pt x="293746" y="0"/>
                </a:moveTo>
                <a:cubicBezTo>
                  <a:pt x="454878" y="0"/>
                  <a:pt x="585501" y="130623"/>
                  <a:pt x="585501" y="291755"/>
                </a:cubicBezTo>
                <a:cubicBezTo>
                  <a:pt x="585501" y="311897"/>
                  <a:pt x="583460" y="331561"/>
                  <a:pt x="579574" y="350554"/>
                </a:cubicBezTo>
                <a:lnTo>
                  <a:pt x="577096" y="358536"/>
                </a:lnTo>
                <a:lnTo>
                  <a:pt x="935187" y="95888"/>
                </a:lnTo>
                <a:cubicBezTo>
                  <a:pt x="950578" y="84599"/>
                  <a:pt x="972206" y="87925"/>
                  <a:pt x="983494" y="103315"/>
                </a:cubicBezTo>
                <a:lnTo>
                  <a:pt x="1065250" y="214780"/>
                </a:lnTo>
                <a:cubicBezTo>
                  <a:pt x="1076539" y="230171"/>
                  <a:pt x="1073213" y="251799"/>
                  <a:pt x="1057823" y="263088"/>
                </a:cubicBezTo>
                <a:lnTo>
                  <a:pt x="613339" y="589102"/>
                </a:lnTo>
                <a:lnTo>
                  <a:pt x="1182197" y="245417"/>
                </a:lnTo>
                <a:cubicBezTo>
                  <a:pt x="1198539" y="235544"/>
                  <a:pt x="1219790" y="240788"/>
                  <a:pt x="1229663" y="257130"/>
                </a:cubicBezTo>
                <a:lnTo>
                  <a:pt x="1301166" y="375480"/>
                </a:lnTo>
                <a:cubicBezTo>
                  <a:pt x="1311039" y="391821"/>
                  <a:pt x="1305795" y="413072"/>
                  <a:pt x="1289454" y="422945"/>
                </a:cubicBezTo>
                <a:lnTo>
                  <a:pt x="520445" y="887555"/>
                </a:lnTo>
                <a:lnTo>
                  <a:pt x="520445" y="1530594"/>
                </a:lnTo>
                <a:lnTo>
                  <a:pt x="517079" y="1547268"/>
                </a:lnTo>
                <a:lnTo>
                  <a:pt x="524388" y="1558620"/>
                </a:lnTo>
                <a:lnTo>
                  <a:pt x="598416" y="1747885"/>
                </a:lnTo>
                <a:lnTo>
                  <a:pt x="602444" y="1749554"/>
                </a:lnTo>
                <a:cubicBezTo>
                  <a:pt x="609487" y="1756597"/>
                  <a:pt x="613843" y="1766326"/>
                  <a:pt x="613843" y="1777073"/>
                </a:cubicBezTo>
                <a:lnTo>
                  <a:pt x="613843" y="2639033"/>
                </a:lnTo>
                <a:cubicBezTo>
                  <a:pt x="613843" y="2660527"/>
                  <a:pt x="596418" y="2677952"/>
                  <a:pt x="574924" y="2677952"/>
                </a:cubicBezTo>
                <a:lnTo>
                  <a:pt x="419251" y="2677952"/>
                </a:lnTo>
                <a:cubicBezTo>
                  <a:pt x="397757" y="2677952"/>
                  <a:pt x="380332" y="2660527"/>
                  <a:pt x="380332" y="2639033"/>
                </a:cubicBezTo>
                <a:lnTo>
                  <a:pt x="380332" y="1815414"/>
                </a:lnTo>
                <a:lnTo>
                  <a:pt x="312333" y="1641561"/>
                </a:lnTo>
                <a:lnTo>
                  <a:pt x="308084" y="1617337"/>
                </a:lnTo>
                <a:lnTo>
                  <a:pt x="233545" y="1617337"/>
                </a:lnTo>
                <a:lnTo>
                  <a:pt x="233545" y="2648895"/>
                </a:lnTo>
                <a:cubicBezTo>
                  <a:pt x="233545" y="2669855"/>
                  <a:pt x="216554" y="2686846"/>
                  <a:pt x="195594" y="2686846"/>
                </a:cubicBezTo>
                <a:lnTo>
                  <a:pt x="43797" y="2686846"/>
                </a:lnTo>
                <a:cubicBezTo>
                  <a:pt x="22837" y="2686846"/>
                  <a:pt x="5846" y="2669855"/>
                  <a:pt x="5846" y="2648895"/>
                </a:cubicBezTo>
                <a:lnTo>
                  <a:pt x="5846" y="1581840"/>
                </a:lnTo>
                <a:lnTo>
                  <a:pt x="10701" y="1570120"/>
                </a:lnTo>
                <a:lnTo>
                  <a:pt x="6817" y="1564359"/>
                </a:lnTo>
                <a:cubicBezTo>
                  <a:pt x="2427" y="1553981"/>
                  <a:pt x="0" y="1542571"/>
                  <a:pt x="0" y="1530594"/>
                </a:cubicBezTo>
                <a:lnTo>
                  <a:pt x="0" y="695715"/>
                </a:lnTo>
                <a:cubicBezTo>
                  <a:pt x="0" y="647808"/>
                  <a:pt x="38836" y="608972"/>
                  <a:pt x="86743" y="608972"/>
                </a:cubicBezTo>
                <a:lnTo>
                  <a:pt x="235655" y="608972"/>
                </a:lnTo>
                <a:lnTo>
                  <a:pt x="275415" y="579809"/>
                </a:lnTo>
                <a:lnTo>
                  <a:pt x="180182" y="560583"/>
                </a:lnTo>
                <a:cubicBezTo>
                  <a:pt x="75466" y="516292"/>
                  <a:pt x="1991" y="412604"/>
                  <a:pt x="1991" y="291755"/>
                </a:cubicBezTo>
                <a:cubicBezTo>
                  <a:pt x="1991" y="130623"/>
                  <a:pt x="132614" y="0"/>
                  <a:pt x="293746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 bwMode="auto">
          <a:xfrm>
            <a:off x="4535488" y="4570413"/>
            <a:ext cx="4248132" cy="79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实现对特殊事件的实时响应。</a:t>
            </a:r>
          </a:p>
        </p:txBody>
      </p:sp>
      <p:sp>
        <p:nvSpPr>
          <p:cNvPr id="16" name="MH_SubTitle_2"/>
          <p:cNvSpPr txBox="1"/>
          <p:nvPr>
            <p:custDataLst>
              <p:tags r:id="rId9"/>
            </p:custDataLst>
          </p:nvPr>
        </p:nvSpPr>
        <p:spPr bwMode="auto">
          <a:xfrm>
            <a:off x="4748213" y="3490912"/>
            <a:ext cx="3992583" cy="8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避免了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不断检测外设状态的过程，提高了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的利用率。</a:t>
            </a:r>
          </a:p>
        </p:txBody>
      </p:sp>
      <p:sp>
        <p:nvSpPr>
          <p:cNvPr id="17" name="MH_SubTitle_1"/>
          <p:cNvSpPr txBox="1"/>
          <p:nvPr>
            <p:custDataLst>
              <p:tags r:id="rId10"/>
            </p:custDataLst>
          </p:nvPr>
        </p:nvSpPr>
        <p:spPr bwMode="auto">
          <a:xfrm>
            <a:off x="4392613" y="2401888"/>
            <a:ext cx="3992583" cy="82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提高数据传输率；</a:t>
            </a: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中断处理的一般过程</a:t>
            </a:r>
          </a:p>
        </p:txBody>
      </p:sp>
      <p:sp>
        <p:nvSpPr>
          <p:cNvPr id="8" name="MH_SubTitle_1"/>
          <p:cNvSpPr txBox="1"/>
          <p:nvPr>
            <p:custDataLst>
              <p:tags r:id="rId1"/>
            </p:custDataLst>
          </p:nvPr>
        </p:nvSpPr>
        <p:spPr>
          <a:xfrm>
            <a:off x="1565275" y="2506663"/>
            <a:ext cx="200501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SubTitle_2"/>
          <p:cNvSpPr txBox="1"/>
          <p:nvPr>
            <p:custDataLst>
              <p:tags r:id="rId2"/>
            </p:custDataLst>
          </p:nvPr>
        </p:nvSpPr>
        <p:spPr>
          <a:xfrm>
            <a:off x="5703888" y="3155950"/>
            <a:ext cx="220298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中断源识别及中断判优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3"/>
          <p:cNvSpPr txBox="1"/>
          <p:nvPr>
            <p:custDataLst>
              <p:tags r:id="rId3"/>
            </p:custDataLst>
          </p:nvPr>
        </p:nvSpPr>
        <p:spPr>
          <a:xfrm>
            <a:off x="1565275" y="3803650"/>
            <a:ext cx="200501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中断响应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4"/>
          <p:cNvSpPr txBox="1"/>
          <p:nvPr>
            <p:custDataLst>
              <p:tags r:id="rId4"/>
            </p:custDataLst>
          </p:nvPr>
        </p:nvSpPr>
        <p:spPr>
          <a:xfrm>
            <a:off x="5703888" y="4452938"/>
            <a:ext cx="3352954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中断处理（服务）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5"/>
          <p:cNvSpPr txBox="1"/>
          <p:nvPr>
            <p:custDataLst>
              <p:tags r:id="rId5"/>
            </p:custDataLst>
          </p:nvPr>
        </p:nvSpPr>
        <p:spPr>
          <a:xfrm>
            <a:off x="1565275" y="5173663"/>
            <a:ext cx="2005013" cy="39687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中断返回</a:t>
            </a:r>
          </a:p>
        </p:txBody>
      </p:sp>
      <p:cxnSp>
        <p:nvCxnSpPr>
          <p:cNvPr id="18" name="MH_Other_1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4960938" y="3341688"/>
            <a:ext cx="741362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MH_Other_2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3597275" y="3989388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MH_Other_3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4959350" y="4637088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MH_Other_4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3597275" y="2692400"/>
            <a:ext cx="742950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MH_Other_5"/>
          <p:cNvSpPr/>
          <p:nvPr>
            <p:custDataLst>
              <p:tags r:id="rId10"/>
            </p:custDataLst>
          </p:nvPr>
        </p:nvSpPr>
        <p:spPr>
          <a:xfrm rot="5400000">
            <a:off x="2382838" y="3616362"/>
            <a:ext cx="4500562" cy="13287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H_Other_21"/>
          <p:cNvSpPr/>
          <p:nvPr>
            <p:custDataLst>
              <p:tags r:id="rId11"/>
            </p:custDataLst>
          </p:nvPr>
        </p:nvSpPr>
        <p:spPr bwMode="auto">
          <a:xfrm rot="212982">
            <a:off x="4354737" y="2433643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cxnSp>
        <p:nvCxnSpPr>
          <p:cNvPr id="24" name="MH_Other_30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3597275" y="5359400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矩形 24"/>
          <p:cNvSpPr/>
          <p:nvPr/>
        </p:nvSpPr>
        <p:spPr>
          <a:xfrm>
            <a:off x="4376603" y="2502355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01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6" name="MH_Other_21"/>
          <p:cNvSpPr/>
          <p:nvPr>
            <p:custDataLst>
              <p:tags r:id="rId13"/>
            </p:custDataLst>
          </p:nvPr>
        </p:nvSpPr>
        <p:spPr bwMode="auto">
          <a:xfrm rot="212982">
            <a:off x="4360159" y="3082136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82025" y="3150848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02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8" name="MH_Other_21"/>
          <p:cNvSpPr/>
          <p:nvPr>
            <p:custDataLst>
              <p:tags r:id="rId14"/>
            </p:custDataLst>
          </p:nvPr>
        </p:nvSpPr>
        <p:spPr bwMode="auto">
          <a:xfrm rot="212982">
            <a:off x="4386069" y="3777063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07935" y="3845775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03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0" name="MH_Other_21"/>
          <p:cNvSpPr/>
          <p:nvPr>
            <p:custDataLst>
              <p:tags r:id="rId15"/>
            </p:custDataLst>
          </p:nvPr>
        </p:nvSpPr>
        <p:spPr bwMode="auto">
          <a:xfrm rot="212982">
            <a:off x="4391491" y="4425556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13357" y="4494268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04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2" name="MH_Other_21"/>
          <p:cNvSpPr/>
          <p:nvPr>
            <p:custDataLst>
              <p:tags r:id="rId16"/>
            </p:custDataLst>
          </p:nvPr>
        </p:nvSpPr>
        <p:spPr bwMode="auto">
          <a:xfrm rot="212982">
            <a:off x="4354737" y="5170008"/>
            <a:ext cx="520145" cy="496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76603" y="5238720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accent4"/>
                </a:solidFill>
                <a:latin typeface="Bauhaus 93" panose="04030905020B02020C02" pitchFamily="82" charset="0"/>
              </a:rPr>
              <a:t>05</a:t>
            </a:r>
            <a:endParaRPr lang="zh-CN" altLang="en-US" sz="2000" kern="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中断请求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186915" y="2291540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721527" y="2291540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3"/>
            </p:custDataLst>
          </p:nvPr>
        </p:nvSpPr>
        <p:spPr>
          <a:xfrm>
            <a:off x="3647040" y="2029603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67766" y="2516965"/>
            <a:ext cx="381817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4339" y="2516965"/>
            <a:ext cx="315138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NMI</a:t>
            </a:r>
          </a:p>
        </p:txBody>
      </p:sp>
      <p:sp>
        <p:nvSpPr>
          <p:cNvPr id="13" name="矩形 12"/>
          <p:cNvSpPr/>
          <p:nvPr/>
        </p:nvSpPr>
        <p:spPr>
          <a:xfrm>
            <a:off x="3923035" y="2421813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</a:p>
        </p:txBody>
      </p:sp>
      <p:sp>
        <p:nvSpPr>
          <p:cNvPr id="2" name="矩形 1"/>
          <p:cNvSpPr/>
          <p:nvPr/>
        </p:nvSpPr>
        <p:spPr>
          <a:xfrm>
            <a:off x="1339326" y="4106530"/>
            <a:ext cx="6798833" cy="143693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中断请求信号应保持到中断被处理为止；</a:t>
            </a:r>
          </a:p>
          <a:p>
            <a:pPr marL="342900" indent="-3429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响应中断后，中断请求信号应及时撤销。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中断源识别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74750" y="272415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 bwMode="auto">
          <a:xfrm>
            <a:off x="1566863" y="3105150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MH_Other_3"/>
          <p:cNvCxnSpPr/>
          <p:nvPr>
            <p:custDataLst>
              <p:tags r:id="rId3"/>
            </p:custDataLst>
          </p:nvPr>
        </p:nvCxnSpPr>
        <p:spPr>
          <a:xfrm>
            <a:off x="3725863" y="1892300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3616325" y="4649788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3616325" y="2622550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MH_Other_6"/>
          <p:cNvCxnSpPr/>
          <p:nvPr>
            <p:custDataLst>
              <p:tags r:id="rId6"/>
            </p:custDataLst>
          </p:nvPr>
        </p:nvCxnSpPr>
        <p:spPr>
          <a:xfrm flipV="1">
            <a:off x="3836988" y="2724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MH_Other_7"/>
          <p:cNvCxnSpPr/>
          <p:nvPr>
            <p:custDataLst>
              <p:tags r:id="rId7"/>
            </p:custDataLst>
          </p:nvPr>
        </p:nvCxnSpPr>
        <p:spPr>
          <a:xfrm flipV="1">
            <a:off x="3836988" y="4756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MH_Text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37025" y="2741613"/>
            <a:ext cx="376237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在中断处理程序中查找中断源</a:t>
            </a:r>
            <a:endParaRPr lang="zh-HK" altLang="zh-HK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7025" y="189230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软件查询法</a:t>
            </a: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4768850"/>
            <a:ext cx="44260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由中断源提供中断类型号，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根据类型确定中断源。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中断源识别及确定先响应哪个中断请求（中断判优）由硬件系统完成</a:t>
            </a: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37025" y="391795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中断矢量法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硬件识别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中断判优</a:t>
            </a:r>
          </a:p>
        </p:txBody>
      </p:sp>
      <p:sp>
        <p:nvSpPr>
          <p:cNvPr id="2" name="矩形 1"/>
          <p:cNvSpPr/>
          <p:nvPr/>
        </p:nvSpPr>
        <p:spPr>
          <a:xfrm>
            <a:off x="403412" y="1655360"/>
            <a:ext cx="7981784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当有多个中断源同时提出请求时，需要确定首先响应哪一个中断源。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 flipH="1" flipV="1">
            <a:off x="4448534" y="5099224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 flipV="1">
            <a:off x="3864334" y="4154662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MH_Other_3"/>
          <p:cNvSpPr/>
          <p:nvPr>
            <p:custDataLst>
              <p:tags r:id="rId3"/>
            </p:custDataLst>
          </p:nvPr>
        </p:nvSpPr>
        <p:spPr>
          <a:xfrm>
            <a:off x="5126396" y="4072112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MH_Other_4"/>
          <p:cNvSpPr/>
          <p:nvPr>
            <p:custDataLst>
              <p:tags r:id="rId4"/>
            </p:custDataLst>
          </p:nvPr>
        </p:nvSpPr>
        <p:spPr>
          <a:xfrm>
            <a:off x="5220364" y="4167069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MH_Other_5"/>
          <p:cNvSpPr/>
          <p:nvPr>
            <p:custDataLst>
              <p:tags r:id="rId5"/>
            </p:custDataLst>
          </p:nvPr>
        </p:nvSpPr>
        <p:spPr>
          <a:xfrm>
            <a:off x="3375384" y="3118024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MH_Other_6"/>
          <p:cNvSpPr/>
          <p:nvPr>
            <p:custDataLst>
              <p:tags r:id="rId6"/>
            </p:custDataLst>
          </p:nvPr>
        </p:nvSpPr>
        <p:spPr>
          <a:xfrm>
            <a:off x="3469113" y="3211825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MH_Other_7"/>
          <p:cNvSpPr/>
          <p:nvPr>
            <p:custDataLst>
              <p:tags r:id="rId7"/>
            </p:custDataLst>
          </p:nvPr>
        </p:nvSpPr>
        <p:spPr>
          <a:xfrm flipH="1">
            <a:off x="3381734" y="5027787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MH_Other_8"/>
          <p:cNvSpPr/>
          <p:nvPr>
            <p:custDataLst>
              <p:tags r:id="rId8"/>
            </p:custDataLst>
          </p:nvPr>
        </p:nvSpPr>
        <p:spPr>
          <a:xfrm>
            <a:off x="3476663" y="5122313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2015" y="2777131"/>
            <a:ext cx="3335256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同时出现或等待的多个中断源，优先级最高的被响应。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192002" y="3563923"/>
            <a:ext cx="2821988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低优先级的中断程序允许被高优先级的中断源所中断</a:t>
            </a:r>
          </a:p>
        </p:txBody>
      </p:sp>
      <p:sp>
        <p:nvSpPr>
          <p:cNvPr id="30" name="矩形 29"/>
          <p:cNvSpPr/>
          <p:nvPr/>
        </p:nvSpPr>
        <p:spPr>
          <a:xfrm>
            <a:off x="241561" y="5247300"/>
            <a:ext cx="3037279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也可以设置成禁止中断嵌套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757901" y="567866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中断嵌套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7332576" y="5015087"/>
            <a:ext cx="0" cy="657225"/>
          </a:xfrm>
          <a:prstGeom prst="line">
            <a:avLst/>
          </a:prstGeom>
          <a:noFill/>
          <a:ln w="508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中断判优方法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74750" y="272415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 bwMode="auto">
          <a:xfrm>
            <a:off x="1566863" y="3105150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MH_Other_3"/>
          <p:cNvCxnSpPr/>
          <p:nvPr>
            <p:custDataLst>
              <p:tags r:id="rId3"/>
            </p:custDataLst>
          </p:nvPr>
        </p:nvCxnSpPr>
        <p:spPr>
          <a:xfrm>
            <a:off x="3725863" y="1892300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3616325" y="4649788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3616325" y="2622550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MH_Other_6"/>
          <p:cNvCxnSpPr/>
          <p:nvPr>
            <p:custDataLst>
              <p:tags r:id="rId6"/>
            </p:custDataLst>
          </p:nvPr>
        </p:nvCxnSpPr>
        <p:spPr>
          <a:xfrm flipV="1">
            <a:off x="3836988" y="2724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MH_Other_7"/>
          <p:cNvCxnSpPr/>
          <p:nvPr>
            <p:custDataLst>
              <p:tags r:id="rId7"/>
            </p:custDataLst>
          </p:nvPr>
        </p:nvCxnSpPr>
        <p:spPr>
          <a:xfrm flipV="1">
            <a:off x="3836988" y="4756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MH_Text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37025" y="2741613"/>
            <a:ext cx="487788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顺序查询中断请求，先查询的先服务</a:t>
            </a:r>
          </a:p>
          <a:p>
            <a:pPr marL="108585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即先被查询的中断源优先级别高</a:t>
            </a:r>
          </a:p>
        </p:txBody>
      </p:sp>
      <p:sp>
        <p:nvSpPr>
          <p:cNvPr id="16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7025" y="189230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软件判优</a:t>
            </a: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4768850"/>
            <a:ext cx="44260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链式判优、并行判优（中断向量法）</a:t>
            </a: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37025" y="391795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硬件判优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中断响应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457200" y="3987800"/>
            <a:ext cx="3759200" cy="179388"/>
          </a:xfrm>
          <a:custGeom>
            <a:avLst/>
            <a:gdLst>
              <a:gd name="connsiteX0" fmla="*/ 0 w 3721100"/>
              <a:gd name="connsiteY0" fmla="*/ 101600 h 193715"/>
              <a:gd name="connsiteX1" fmla="*/ 2463800 w 3721100"/>
              <a:gd name="connsiteY1" fmla="*/ 190500 h 193715"/>
              <a:gd name="connsiteX2" fmla="*/ 3721100 w 3721100"/>
              <a:gd name="connsiteY2" fmla="*/ 0 h 193715"/>
              <a:gd name="connsiteX0-1" fmla="*/ 0 w 3721100"/>
              <a:gd name="connsiteY0-2" fmla="*/ 101600 h 193715"/>
              <a:gd name="connsiteX1-3" fmla="*/ 2463800 w 3721100"/>
              <a:gd name="connsiteY1-4" fmla="*/ 190500 h 193715"/>
              <a:gd name="connsiteX2-5" fmla="*/ 3721100 w 3721100"/>
              <a:gd name="connsiteY2-6" fmla="*/ 0 h 193715"/>
              <a:gd name="connsiteX0-7" fmla="*/ 0 w 3721100"/>
              <a:gd name="connsiteY0-8" fmla="*/ 101600 h 159057"/>
              <a:gd name="connsiteX1-9" fmla="*/ 1638300 w 3721100"/>
              <a:gd name="connsiteY1-10" fmla="*/ 152400 h 159057"/>
              <a:gd name="connsiteX2-11" fmla="*/ 3721100 w 3721100"/>
              <a:gd name="connsiteY2-12" fmla="*/ 0 h 159057"/>
              <a:gd name="connsiteX0-13" fmla="*/ 0 w 3759200"/>
              <a:gd name="connsiteY0-14" fmla="*/ 76200 h 154960"/>
              <a:gd name="connsiteX1-15" fmla="*/ 1676400 w 3759200"/>
              <a:gd name="connsiteY1-16" fmla="*/ 152400 h 154960"/>
              <a:gd name="connsiteX2-17" fmla="*/ 3759200 w 3759200"/>
              <a:gd name="connsiteY2-18" fmla="*/ 0 h 154960"/>
              <a:gd name="connsiteX0-19" fmla="*/ 0 w 3759200"/>
              <a:gd name="connsiteY0-20" fmla="*/ 76200 h 107454"/>
              <a:gd name="connsiteX1-21" fmla="*/ 2044700 w 3759200"/>
              <a:gd name="connsiteY1-22" fmla="*/ 88900 h 107454"/>
              <a:gd name="connsiteX2-23" fmla="*/ 3759200 w 3759200"/>
              <a:gd name="connsiteY2-24" fmla="*/ 0 h 107454"/>
              <a:gd name="connsiteX0-25" fmla="*/ 0 w 3759200"/>
              <a:gd name="connsiteY0-26" fmla="*/ 76200 h 179488"/>
              <a:gd name="connsiteX1-27" fmla="*/ 2070100 w 3759200"/>
              <a:gd name="connsiteY1-28" fmla="*/ 177800 h 179488"/>
              <a:gd name="connsiteX2-29" fmla="*/ 3759200 w 3759200"/>
              <a:gd name="connsiteY2-30" fmla="*/ 0 h 179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59200" h="179488">
                <a:moveTo>
                  <a:pt x="0" y="76200"/>
                </a:moveTo>
                <a:cubicBezTo>
                  <a:pt x="921808" y="129116"/>
                  <a:pt x="1443567" y="190500"/>
                  <a:pt x="2070100" y="177800"/>
                </a:cubicBezTo>
                <a:cubicBezTo>
                  <a:pt x="2696633" y="165100"/>
                  <a:pt x="3440641" y="86783"/>
                  <a:pt x="375920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457200" y="2324100"/>
            <a:ext cx="3263900" cy="1778000"/>
          </a:xfrm>
          <a:custGeom>
            <a:avLst/>
            <a:gdLst>
              <a:gd name="connsiteX0" fmla="*/ 0 w 3225800"/>
              <a:gd name="connsiteY0" fmla="*/ 1816100 h 1816100"/>
              <a:gd name="connsiteX1" fmla="*/ 1727200 w 3225800"/>
              <a:gd name="connsiteY1" fmla="*/ 1270000 h 1816100"/>
              <a:gd name="connsiteX2" fmla="*/ 3225800 w 3225800"/>
              <a:gd name="connsiteY2" fmla="*/ 0 h 1816100"/>
              <a:gd name="connsiteX0-1" fmla="*/ 0 w 3263900"/>
              <a:gd name="connsiteY0-2" fmla="*/ 1778000 h 1778000"/>
              <a:gd name="connsiteX1-3" fmla="*/ 1765300 w 3263900"/>
              <a:gd name="connsiteY1-4" fmla="*/ 1270000 h 1778000"/>
              <a:gd name="connsiteX2-5" fmla="*/ 3263900 w 3263900"/>
              <a:gd name="connsiteY2-6" fmla="*/ 0 h 1778000"/>
              <a:gd name="connsiteX0-7" fmla="*/ 0 w 3263900"/>
              <a:gd name="connsiteY0-8" fmla="*/ 1778000 h 1778000"/>
              <a:gd name="connsiteX1-9" fmla="*/ 2235200 w 3263900"/>
              <a:gd name="connsiteY1-10" fmla="*/ 1041400 h 1778000"/>
              <a:gd name="connsiteX2-11" fmla="*/ 3263900 w 3263900"/>
              <a:gd name="connsiteY2-12" fmla="*/ 0 h 1778000"/>
              <a:gd name="connsiteX0-13" fmla="*/ 0 w 3263900"/>
              <a:gd name="connsiteY0-14" fmla="*/ 1778000 h 1778000"/>
              <a:gd name="connsiteX1-15" fmla="*/ 2235200 w 3263900"/>
              <a:gd name="connsiteY1-16" fmla="*/ 1041400 h 1778000"/>
              <a:gd name="connsiteX2-17" fmla="*/ 3263900 w 3263900"/>
              <a:gd name="connsiteY2-18" fmla="*/ 0 h 1778000"/>
              <a:gd name="connsiteX0-19" fmla="*/ 0 w 3263900"/>
              <a:gd name="connsiteY0-20" fmla="*/ 1778000 h 1778000"/>
              <a:gd name="connsiteX1-21" fmla="*/ 2044700 w 3263900"/>
              <a:gd name="connsiteY1-22" fmla="*/ 1130300 h 1778000"/>
              <a:gd name="connsiteX2-23" fmla="*/ 3263900 w 3263900"/>
              <a:gd name="connsiteY2-24" fmla="*/ 0 h 1778000"/>
              <a:gd name="connsiteX0-25" fmla="*/ 0 w 3263900"/>
              <a:gd name="connsiteY0-26" fmla="*/ 1778000 h 1778000"/>
              <a:gd name="connsiteX1-27" fmla="*/ 2197100 w 3263900"/>
              <a:gd name="connsiteY1-28" fmla="*/ 901700 h 1778000"/>
              <a:gd name="connsiteX2-29" fmla="*/ 3263900 w 3263900"/>
              <a:gd name="connsiteY2-30" fmla="*/ 0 h 1778000"/>
              <a:gd name="connsiteX0-31" fmla="*/ 0 w 3263900"/>
              <a:gd name="connsiteY0-32" fmla="*/ 1778000 h 1778000"/>
              <a:gd name="connsiteX1-33" fmla="*/ 2159000 w 3263900"/>
              <a:gd name="connsiteY1-34" fmla="*/ 952500 h 1778000"/>
              <a:gd name="connsiteX2-35" fmla="*/ 3263900 w 3263900"/>
              <a:gd name="connsiteY2-36" fmla="*/ 0 h 1778000"/>
              <a:gd name="connsiteX0-37" fmla="*/ 0 w 3263900"/>
              <a:gd name="connsiteY0-38" fmla="*/ 1778000 h 1778000"/>
              <a:gd name="connsiteX1-39" fmla="*/ 2070100 w 3263900"/>
              <a:gd name="connsiteY1-40" fmla="*/ 1016000 h 1778000"/>
              <a:gd name="connsiteX2-41" fmla="*/ 3263900 w 3263900"/>
              <a:gd name="connsiteY2-42" fmla="*/ 0 h 1778000"/>
              <a:gd name="connsiteX0-43" fmla="*/ 0 w 3263900"/>
              <a:gd name="connsiteY0-44" fmla="*/ 1778000 h 1778000"/>
              <a:gd name="connsiteX1-45" fmla="*/ 2070100 w 3263900"/>
              <a:gd name="connsiteY1-46" fmla="*/ 1016000 h 1778000"/>
              <a:gd name="connsiteX2-47" fmla="*/ 3263900 w 3263900"/>
              <a:gd name="connsiteY2-48" fmla="*/ 0 h 177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263900" h="1778000">
                <a:moveTo>
                  <a:pt x="0" y="1778000"/>
                </a:moveTo>
                <a:cubicBezTo>
                  <a:pt x="594783" y="1656291"/>
                  <a:pt x="1526117" y="1312333"/>
                  <a:pt x="2070100" y="1016000"/>
                </a:cubicBezTo>
                <a:cubicBezTo>
                  <a:pt x="2614083" y="719667"/>
                  <a:pt x="2897716" y="483658"/>
                  <a:pt x="326390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457200" y="3162300"/>
            <a:ext cx="4203700" cy="939800"/>
          </a:xfrm>
          <a:custGeom>
            <a:avLst/>
            <a:gdLst>
              <a:gd name="connsiteX0" fmla="*/ 0 w 4203700"/>
              <a:gd name="connsiteY0" fmla="*/ 939800 h 939800"/>
              <a:gd name="connsiteX1" fmla="*/ 2540000 w 4203700"/>
              <a:gd name="connsiteY1" fmla="*/ 558800 h 939800"/>
              <a:gd name="connsiteX2" fmla="*/ 4203700 w 4203700"/>
              <a:gd name="connsiteY2" fmla="*/ 0 h 939800"/>
              <a:gd name="connsiteX0-1" fmla="*/ 0 w 4203700"/>
              <a:gd name="connsiteY0-2" fmla="*/ 939800 h 939800"/>
              <a:gd name="connsiteX1-3" fmla="*/ 2374900 w 4203700"/>
              <a:gd name="connsiteY1-4" fmla="*/ 711200 h 939800"/>
              <a:gd name="connsiteX2-5" fmla="*/ 4203700 w 4203700"/>
              <a:gd name="connsiteY2-6" fmla="*/ 0 h 939800"/>
              <a:gd name="connsiteX0-7" fmla="*/ 0 w 4203700"/>
              <a:gd name="connsiteY0-8" fmla="*/ 939800 h 939800"/>
              <a:gd name="connsiteX1-9" fmla="*/ 2387600 w 4203700"/>
              <a:gd name="connsiteY1-10" fmla="*/ 622300 h 939800"/>
              <a:gd name="connsiteX2-11" fmla="*/ 4203700 w 4203700"/>
              <a:gd name="connsiteY2-12" fmla="*/ 0 h 939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203700" h="939800">
                <a:moveTo>
                  <a:pt x="0" y="939800"/>
                </a:moveTo>
                <a:cubicBezTo>
                  <a:pt x="919691" y="827616"/>
                  <a:pt x="1686983" y="778933"/>
                  <a:pt x="2387600" y="622300"/>
                </a:cubicBezTo>
                <a:cubicBezTo>
                  <a:pt x="3088217" y="465667"/>
                  <a:pt x="3722158" y="201083"/>
                  <a:pt x="420370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520700" y="4089400"/>
            <a:ext cx="4152900" cy="685800"/>
          </a:xfrm>
          <a:custGeom>
            <a:avLst/>
            <a:gdLst>
              <a:gd name="connsiteX0" fmla="*/ 0 w 4152900"/>
              <a:gd name="connsiteY0" fmla="*/ 0 h 685800"/>
              <a:gd name="connsiteX1" fmla="*/ 2959100 w 4152900"/>
              <a:gd name="connsiteY1" fmla="*/ 368300 h 685800"/>
              <a:gd name="connsiteX2" fmla="*/ 4152900 w 41529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685800">
                <a:moveTo>
                  <a:pt x="0" y="0"/>
                </a:moveTo>
                <a:cubicBezTo>
                  <a:pt x="1133475" y="127000"/>
                  <a:pt x="2266950" y="254000"/>
                  <a:pt x="2959100" y="368300"/>
                </a:cubicBezTo>
                <a:cubicBezTo>
                  <a:pt x="3651250" y="482600"/>
                  <a:pt x="3902075" y="584200"/>
                  <a:pt x="4152900" y="68580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469900" y="4089400"/>
            <a:ext cx="3251200" cy="1536700"/>
          </a:xfrm>
          <a:custGeom>
            <a:avLst/>
            <a:gdLst>
              <a:gd name="connsiteX0" fmla="*/ 0 w 3251200"/>
              <a:gd name="connsiteY0" fmla="*/ 0 h 1536700"/>
              <a:gd name="connsiteX1" fmla="*/ 2489200 w 3251200"/>
              <a:gd name="connsiteY1" fmla="*/ 927100 h 1536700"/>
              <a:gd name="connsiteX2" fmla="*/ 3251200 w 3251200"/>
              <a:gd name="connsiteY2" fmla="*/ 1536700 h 1536700"/>
              <a:gd name="connsiteX0-1" fmla="*/ 0 w 3251200"/>
              <a:gd name="connsiteY0-2" fmla="*/ 0 h 1536700"/>
              <a:gd name="connsiteX1-3" fmla="*/ 2235200 w 3251200"/>
              <a:gd name="connsiteY1-4" fmla="*/ 787400 h 1536700"/>
              <a:gd name="connsiteX2-5" fmla="*/ 3251200 w 3251200"/>
              <a:gd name="connsiteY2-6" fmla="*/ 1536700 h 1536700"/>
              <a:gd name="connsiteX0-7" fmla="*/ 0 w 3251200"/>
              <a:gd name="connsiteY0-8" fmla="*/ 0 h 1536700"/>
              <a:gd name="connsiteX1-9" fmla="*/ 2235200 w 3251200"/>
              <a:gd name="connsiteY1-10" fmla="*/ 787400 h 1536700"/>
              <a:gd name="connsiteX2-11" fmla="*/ 3251200 w 3251200"/>
              <a:gd name="connsiteY2-12" fmla="*/ 1536700 h 1536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251200" h="1536700">
                <a:moveTo>
                  <a:pt x="0" y="0"/>
                </a:moveTo>
                <a:cubicBezTo>
                  <a:pt x="1049866" y="208491"/>
                  <a:pt x="1693333" y="531283"/>
                  <a:pt x="2235200" y="787400"/>
                </a:cubicBezTo>
                <a:cubicBezTo>
                  <a:pt x="2777067" y="1043517"/>
                  <a:pt x="3141133" y="1359958"/>
                  <a:pt x="3251200" y="1536700"/>
                </a:cubicBezTo>
              </a:path>
            </a:pathLst>
          </a:custGeom>
          <a:noFill/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3425825" y="1965325"/>
            <a:ext cx="668338" cy="668338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01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4354513" y="2770188"/>
            <a:ext cx="668337" cy="668337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02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>
            <a:off x="3879850" y="3638550"/>
            <a:ext cx="668338" cy="669925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>
            <a:off x="4351338" y="4379913"/>
            <a:ext cx="668337" cy="669925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04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7" name="MH_Other_10"/>
          <p:cNvSpPr/>
          <p:nvPr>
            <p:custDataLst>
              <p:tags r:id="rId10"/>
            </p:custDataLst>
          </p:nvPr>
        </p:nvSpPr>
        <p:spPr>
          <a:xfrm>
            <a:off x="3394075" y="5313363"/>
            <a:ext cx="668338" cy="668337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05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8" name="MH_Title_1"/>
          <p:cNvSpPr/>
          <p:nvPr>
            <p:custDataLst>
              <p:tags r:id="rId11"/>
            </p:custDataLst>
          </p:nvPr>
        </p:nvSpPr>
        <p:spPr>
          <a:xfrm>
            <a:off x="-6350" y="3249613"/>
            <a:ext cx="1158875" cy="1674812"/>
          </a:xfrm>
          <a:custGeom>
            <a:avLst/>
            <a:gdLst>
              <a:gd name="connsiteX0" fmla="*/ 273226 w 1159484"/>
              <a:gd name="connsiteY0" fmla="*/ 1430 h 1674380"/>
              <a:gd name="connsiteX1" fmla="*/ 987809 w 1159484"/>
              <a:gd name="connsiteY1" fmla="*/ 329296 h 1674380"/>
              <a:gd name="connsiteX2" fmla="*/ 985175 w 1159484"/>
              <a:gd name="connsiteY2" fmla="*/ 1348519 h 1674380"/>
              <a:gd name="connsiteX3" fmla="*/ 0 w 1159484"/>
              <a:gd name="connsiteY3" fmla="*/ 1609769 h 1674380"/>
              <a:gd name="connsiteX4" fmla="*/ 3997 w 1159484"/>
              <a:gd name="connsiteY4" fmla="*/ 62957 h 1674380"/>
              <a:gd name="connsiteX5" fmla="*/ 273226 w 1159484"/>
              <a:gd name="connsiteY5" fmla="*/ 1430 h 16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</a:p>
        </p:txBody>
      </p:sp>
      <p:sp>
        <p:nvSpPr>
          <p:cNvPr id="19" name="MH_SubTitle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37024" y="1770531"/>
            <a:ext cx="4583995" cy="85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向中断源发出中断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响应信号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</a:p>
        </p:txBody>
      </p:sp>
      <p:sp>
        <p:nvSpPr>
          <p:cNvPr id="20" name="MH_SubTitle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53013" y="2754313"/>
            <a:ext cx="367188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关中断</a:t>
            </a:r>
          </a:p>
        </p:txBody>
      </p:sp>
      <p:sp>
        <p:nvSpPr>
          <p:cNvPr id="21" name="MH_SubTitle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9938" y="3468214"/>
            <a:ext cx="3671888" cy="84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保护硬件现场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压入堆栈</a:t>
            </a:r>
          </a:p>
        </p:txBody>
      </p:sp>
      <p:sp>
        <p:nvSpPr>
          <p:cNvPr id="22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49131" y="4379913"/>
            <a:ext cx="3671888" cy="82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保护断点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压入堆栈</a:t>
            </a:r>
          </a:p>
        </p:txBody>
      </p:sp>
      <p:sp>
        <p:nvSpPr>
          <p:cNvPr id="23" name="MH_SubTitle_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92575" y="5343525"/>
            <a:ext cx="444341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获得中断服务程序入口地址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403500" y="2419240"/>
            <a:ext cx="41554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由硬件系统完成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250891" y="2260144"/>
            <a:ext cx="838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8"/>
          <p:cNvSpPr/>
          <p:nvPr/>
        </p:nvSpPr>
        <p:spPr bwMode="auto">
          <a:xfrm rot="10800000">
            <a:off x="8000087" y="2091980"/>
            <a:ext cx="287337" cy="3529013"/>
          </a:xfrm>
          <a:prstGeom prst="leftBrace">
            <a:avLst>
              <a:gd name="adj1" fmla="val 1022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中断处理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18393" y="215511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>
            <a:off x="1174750" y="272415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 bwMode="auto">
          <a:xfrm>
            <a:off x="1566863" y="3105150"/>
            <a:ext cx="1362075" cy="1282700"/>
          </a:xfrm>
          <a:custGeom>
            <a:avLst/>
            <a:gdLst>
              <a:gd name="T0" fmla="*/ 373604 w 1361803"/>
              <a:gd name="T1" fmla="*/ 892336 h 1281345"/>
              <a:gd name="T2" fmla="*/ 476200 w 1361803"/>
              <a:gd name="T3" fmla="*/ 934187 h 1281345"/>
              <a:gd name="T4" fmla="*/ 554139 w 1361803"/>
              <a:gd name="T5" fmla="*/ 951356 h 1281345"/>
              <a:gd name="T6" fmla="*/ 528484 w 1361803"/>
              <a:gd name="T7" fmla="*/ 1028618 h 1281345"/>
              <a:gd name="T8" fmla="*/ 460417 w 1361803"/>
              <a:gd name="T9" fmla="*/ 1051153 h 1281345"/>
              <a:gd name="T10" fmla="*/ 352881 w 1361803"/>
              <a:gd name="T11" fmla="*/ 987840 h 1281345"/>
              <a:gd name="T12" fmla="*/ 286785 w 1361803"/>
              <a:gd name="T13" fmla="*/ 1060811 h 1281345"/>
              <a:gd name="T14" fmla="*/ 312434 w 1361803"/>
              <a:gd name="T15" fmla="*/ 895552 h 1281345"/>
              <a:gd name="T16" fmla="*/ 274750 w 1361803"/>
              <a:gd name="T17" fmla="*/ 693935 h 1281345"/>
              <a:gd name="T18" fmla="*/ 665920 w 1361803"/>
              <a:gd name="T19" fmla="*/ 693935 h 1281345"/>
              <a:gd name="T20" fmla="*/ 633318 w 1361803"/>
              <a:gd name="T21" fmla="*/ 779681 h 1281345"/>
              <a:gd name="T22" fmla="*/ 270797 w 1361803"/>
              <a:gd name="T23" fmla="*/ 785039 h 1281345"/>
              <a:gd name="T24" fmla="*/ 255979 w 1361803"/>
              <a:gd name="T25" fmla="*/ 713227 h 1281345"/>
              <a:gd name="T26" fmla="*/ 278558 w 1361803"/>
              <a:gd name="T27" fmla="*/ 509459 h 1281345"/>
              <a:gd name="T28" fmla="*/ 746925 w 1361803"/>
              <a:gd name="T29" fmla="*/ 509459 h 1281345"/>
              <a:gd name="T30" fmla="*/ 766688 w 1361803"/>
              <a:gd name="T31" fmla="*/ 562075 h 1281345"/>
              <a:gd name="T32" fmla="*/ 279544 w 1361803"/>
              <a:gd name="T33" fmla="*/ 599656 h 1281345"/>
              <a:gd name="T34" fmla="*/ 256813 w 1361803"/>
              <a:gd name="T35" fmla="*/ 533083 h 1281345"/>
              <a:gd name="T36" fmla="*/ 944591 w 1361803"/>
              <a:gd name="T37" fmla="*/ 457790 h 1281345"/>
              <a:gd name="T38" fmla="*/ 1023588 w 1361803"/>
              <a:gd name="T39" fmla="*/ 650972 h 1281345"/>
              <a:gd name="T40" fmla="*/ 636495 w 1361803"/>
              <a:gd name="T41" fmla="*/ 1052366 h 1281345"/>
              <a:gd name="T42" fmla="*/ 601932 w 1361803"/>
              <a:gd name="T43" fmla="*/ 1022315 h 1281345"/>
              <a:gd name="T44" fmla="*/ 940644 w 1361803"/>
              <a:gd name="T45" fmla="*/ 465300 h 1281345"/>
              <a:gd name="T46" fmla="*/ 1339566 w 1361803"/>
              <a:gd name="T47" fmla="*/ 326100 h 1281345"/>
              <a:gd name="T48" fmla="*/ 1356355 w 1361803"/>
              <a:gd name="T49" fmla="*/ 377558 h 1281345"/>
              <a:gd name="T50" fmla="*/ 1136163 w 1361803"/>
              <a:gd name="T51" fmla="*/ 671299 h 1281345"/>
              <a:gd name="T52" fmla="*/ 1082839 w 1361803"/>
              <a:gd name="T53" fmla="*/ 684164 h 1281345"/>
              <a:gd name="T54" fmla="*/ 1123322 w 1361803"/>
              <a:gd name="T55" fmla="*/ 602689 h 1281345"/>
              <a:gd name="T56" fmla="*/ 1312908 w 1361803"/>
              <a:gd name="T57" fmla="*/ 337893 h 1281345"/>
              <a:gd name="T58" fmla="*/ 526769 w 1361803"/>
              <a:gd name="T59" fmla="*/ 231614 h 1281345"/>
              <a:gd name="T60" fmla="*/ 766688 w 1361803"/>
              <a:gd name="T61" fmla="*/ 247720 h 1281345"/>
              <a:gd name="T62" fmla="*/ 749907 w 1361803"/>
              <a:gd name="T63" fmla="*/ 321812 h 1281345"/>
              <a:gd name="T64" fmla="*/ 529735 w 1361803"/>
              <a:gd name="T65" fmla="*/ 321812 h 1281345"/>
              <a:gd name="T66" fmla="*/ 511959 w 1361803"/>
              <a:gd name="T67" fmla="*/ 248795 h 1281345"/>
              <a:gd name="T68" fmla="*/ 1245419 w 1361803"/>
              <a:gd name="T69" fmla="*/ 139267 h 1281345"/>
              <a:gd name="T70" fmla="*/ 1309122 w 1361803"/>
              <a:gd name="T71" fmla="*/ 242312 h 1281345"/>
              <a:gd name="T72" fmla="*/ 1116528 w 1361803"/>
              <a:gd name="T73" fmla="*/ 537108 h 1281345"/>
              <a:gd name="T74" fmla="*/ 998003 w 1361803"/>
              <a:gd name="T75" fmla="*/ 389175 h 1281345"/>
              <a:gd name="T76" fmla="*/ 1207394 w 1361803"/>
              <a:gd name="T77" fmla="*/ 150121 h 1281345"/>
              <a:gd name="T78" fmla="*/ 327005 w 1361803"/>
              <a:gd name="T79" fmla="*/ 0 h 1281345"/>
              <a:gd name="T80" fmla="*/ 1023501 w 1361803"/>
              <a:gd name="T81" fmla="*/ 138369 h 1281345"/>
              <a:gd name="T82" fmla="*/ 1015602 w 1361803"/>
              <a:gd name="T83" fmla="*/ 240270 h 1281345"/>
              <a:gd name="T84" fmla="*/ 909891 w 1361803"/>
              <a:gd name="T85" fmla="*/ 384002 h 1281345"/>
              <a:gd name="T86" fmla="*/ 897047 w 1361803"/>
              <a:gd name="T87" fmla="*/ 317499 h 1281345"/>
              <a:gd name="T88" fmla="*/ 872348 w 1361803"/>
              <a:gd name="T89" fmla="*/ 137297 h 1281345"/>
              <a:gd name="T90" fmla="*/ 382329 w 1361803"/>
              <a:gd name="T91" fmla="*/ 137297 h 1281345"/>
              <a:gd name="T92" fmla="*/ 382329 w 1361803"/>
              <a:gd name="T93" fmla="*/ 317499 h 1281345"/>
              <a:gd name="T94" fmla="*/ 143255 w 1361803"/>
              <a:gd name="T95" fmla="*/ 414036 h 1281345"/>
              <a:gd name="T96" fmla="*/ 126454 w 1361803"/>
              <a:gd name="T97" fmla="*/ 433342 h 1281345"/>
              <a:gd name="T98" fmla="*/ 151153 w 1361803"/>
              <a:gd name="T99" fmla="*/ 1156294 h 1281345"/>
              <a:gd name="T100" fmla="*/ 897047 w 1361803"/>
              <a:gd name="T101" fmla="*/ 1128406 h 1281345"/>
              <a:gd name="T102" fmla="*/ 902973 w 1361803"/>
              <a:gd name="T103" fmla="*/ 912806 h 1281345"/>
              <a:gd name="T104" fmla="*/ 1022515 w 1361803"/>
              <a:gd name="T105" fmla="*/ 776583 h 1281345"/>
              <a:gd name="T106" fmla="*/ 1023501 w 1361803"/>
              <a:gd name="T107" fmla="*/ 1146641 h 1281345"/>
              <a:gd name="T108" fmla="*/ 131394 w 1361803"/>
              <a:gd name="T109" fmla="*/ 1293592 h 1281345"/>
              <a:gd name="T110" fmla="*/ 0 w 1361803"/>
              <a:gd name="T111" fmla="*/ 338951 h 1281345"/>
              <a:gd name="T112" fmla="*/ 261801 w 1361803"/>
              <a:gd name="T113" fmla="*/ 28960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MH_Other_3"/>
          <p:cNvCxnSpPr/>
          <p:nvPr>
            <p:custDataLst>
              <p:tags r:id="rId3"/>
            </p:custDataLst>
          </p:nvPr>
        </p:nvCxnSpPr>
        <p:spPr>
          <a:xfrm>
            <a:off x="3725863" y="1892300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4"/>
          <p:cNvSpPr/>
          <p:nvPr>
            <p:custDataLst>
              <p:tags r:id="rId4"/>
            </p:custDataLst>
          </p:nvPr>
        </p:nvSpPr>
        <p:spPr>
          <a:xfrm>
            <a:off x="3616325" y="4649788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5"/>
          <p:cNvSpPr/>
          <p:nvPr>
            <p:custDataLst>
              <p:tags r:id="rId5"/>
            </p:custDataLst>
          </p:nvPr>
        </p:nvSpPr>
        <p:spPr>
          <a:xfrm>
            <a:off x="3616325" y="2622550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MH_Other_6"/>
          <p:cNvCxnSpPr/>
          <p:nvPr>
            <p:custDataLst>
              <p:tags r:id="rId6"/>
            </p:custDataLst>
          </p:nvPr>
        </p:nvCxnSpPr>
        <p:spPr>
          <a:xfrm flipV="1">
            <a:off x="3836988" y="2724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MH_Other_7"/>
          <p:cNvCxnSpPr/>
          <p:nvPr>
            <p:custDataLst>
              <p:tags r:id="rId7"/>
            </p:custDataLst>
          </p:nvPr>
        </p:nvCxnSpPr>
        <p:spPr>
          <a:xfrm flipV="1">
            <a:off x="3836988" y="4756150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37025" y="189230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执行中断服务子程序</a:t>
            </a:r>
          </a:p>
        </p:txBody>
      </p:sp>
      <p:sp>
        <p:nvSpPr>
          <p:cNvPr id="18" name="MH_Text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7025" y="4768850"/>
            <a:ext cx="4426061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中断服务程序要定义为“远过程”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结束时要用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IRET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指令返回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SubTitle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3917950"/>
            <a:ext cx="34305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中断服务子程序的特点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接口系统及接口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16374127">
            <a:off x="-1138752" y="3999568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9" name="MH_SubTitle_1"/>
          <p:cNvSpPr/>
          <p:nvPr>
            <p:custDataLst>
              <p:tags r:id="rId2"/>
            </p:custDataLst>
          </p:nvPr>
        </p:nvSpPr>
        <p:spPr>
          <a:xfrm>
            <a:off x="384455" y="3078024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01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>
          <a:xfrm rot="18174127">
            <a:off x="-626783" y="414958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2"/>
          <p:cNvSpPr/>
          <p:nvPr>
            <p:custDataLst>
              <p:tags r:id="rId4"/>
            </p:custDataLst>
          </p:nvPr>
        </p:nvSpPr>
        <p:spPr>
          <a:xfrm>
            <a:off x="1532217" y="347648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02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 rot="19974127">
            <a:off x="-320395" y="4532174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3"/>
          <p:cNvSpPr/>
          <p:nvPr>
            <p:custDataLst>
              <p:tags r:id="rId6"/>
            </p:custDataLst>
          </p:nvPr>
        </p:nvSpPr>
        <p:spPr>
          <a:xfrm>
            <a:off x="2265642" y="4390886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03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4" name="MH_Other_4"/>
          <p:cNvSpPr/>
          <p:nvPr>
            <p:custDataLst>
              <p:tags r:id="rId7"/>
            </p:custDataLst>
          </p:nvPr>
        </p:nvSpPr>
        <p:spPr>
          <a:xfrm rot="174127">
            <a:off x="-188633" y="504493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5" name="MH_Title_1"/>
          <p:cNvSpPr/>
          <p:nvPr>
            <p:custDataLst>
              <p:tags r:id="rId8"/>
            </p:custDataLst>
          </p:nvPr>
        </p:nvSpPr>
        <p:spPr>
          <a:xfrm>
            <a:off x="-147358" y="5067161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16" name="MH_SubTitle_4"/>
          <p:cNvSpPr/>
          <p:nvPr>
            <p:custDataLst>
              <p:tags r:id="rId9"/>
            </p:custDataLst>
          </p:nvPr>
        </p:nvSpPr>
        <p:spPr>
          <a:xfrm>
            <a:off x="2500592" y="557833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04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17" name="MH_SubTitle_1"/>
          <p:cNvSpPr txBox="1"/>
          <p:nvPr>
            <p:custDataLst>
              <p:tags r:id="rId10"/>
            </p:custDataLst>
          </p:nvPr>
        </p:nvSpPr>
        <p:spPr>
          <a:xfrm>
            <a:off x="1195666" y="2221998"/>
            <a:ext cx="7985985" cy="1381155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数据的缓冲与暂存</a:t>
            </a:r>
          </a:p>
        </p:txBody>
      </p:sp>
      <p:sp>
        <p:nvSpPr>
          <p:cNvPr id="18" name="矩形 17"/>
          <p:cNvSpPr/>
          <p:nvPr/>
        </p:nvSpPr>
        <p:spPr>
          <a:xfrm>
            <a:off x="357640" y="1343452"/>
            <a:ext cx="7819322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有关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系统的概念、特点，以及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接口的功能等，请参阅教材描述，自行学习。</a:t>
            </a:r>
          </a:p>
        </p:txBody>
      </p:sp>
      <p:sp>
        <p:nvSpPr>
          <p:cNvPr id="19" name="MH_SubTitle_1"/>
          <p:cNvSpPr txBox="1"/>
          <p:nvPr>
            <p:custDataLst>
              <p:tags r:id="rId11"/>
            </p:custDataLst>
          </p:nvPr>
        </p:nvSpPr>
        <p:spPr>
          <a:xfrm>
            <a:off x="2343431" y="3342277"/>
            <a:ext cx="661988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信号电平与类型的转换</a:t>
            </a:r>
          </a:p>
        </p:txBody>
      </p:sp>
      <p:sp>
        <p:nvSpPr>
          <p:cNvPr id="20" name="MH_SubTitle_1"/>
          <p:cNvSpPr txBox="1"/>
          <p:nvPr>
            <p:custDataLst>
              <p:tags r:id="rId12"/>
            </p:custDataLst>
          </p:nvPr>
        </p:nvSpPr>
        <p:spPr>
          <a:xfrm>
            <a:off x="3189635" y="4304536"/>
            <a:ext cx="5718921" cy="12738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增加信号的驱动能力</a:t>
            </a:r>
          </a:p>
        </p:txBody>
      </p:sp>
      <p:sp>
        <p:nvSpPr>
          <p:cNvPr id="21" name="MH_SubTitle_1"/>
          <p:cNvSpPr txBox="1"/>
          <p:nvPr>
            <p:custDataLst>
              <p:tags r:id="rId13"/>
            </p:custDataLst>
          </p:nvPr>
        </p:nvSpPr>
        <p:spPr>
          <a:xfrm>
            <a:off x="3337921" y="5697160"/>
            <a:ext cx="5718921" cy="86242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对外设进行监测、控制与管理，中断处理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中断服务子程序完成的工作</a:t>
            </a: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8187" y="2627554"/>
            <a:ext cx="3153554" cy="3182906"/>
          </a:xfrm>
          <a:prstGeom prst="ellipse">
            <a:avLst/>
          </a:prstGeom>
          <a:noFill/>
          <a:ln w="19050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541348" y="2723267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85405" y="4226012"/>
            <a:ext cx="3483541" cy="0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MH_Other_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1827176" y="2392538"/>
            <a:ext cx="0" cy="3663845"/>
          </a:xfrm>
          <a:prstGeom prst="line">
            <a:avLst/>
          </a:prstGeom>
          <a:noFill/>
          <a:ln w="2857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30958" y="2808106"/>
            <a:ext cx="2789323" cy="2810920"/>
          </a:xfrm>
          <a:prstGeom prst="ellipse">
            <a:avLst/>
          </a:prstGeom>
          <a:noFill/>
          <a:ln w="9525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64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49695" y="3145280"/>
            <a:ext cx="2137679" cy="218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2956349" y="2393517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在前面的中断响应阶段：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关中断，保护硬件现场，保护断点</a:t>
            </a:r>
          </a:p>
        </p:txBody>
      </p:sp>
      <p:sp>
        <p:nvSpPr>
          <p:cNvPr id="15" name="MH_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134311" y="3537571"/>
            <a:ext cx="1368457" cy="1397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FFFFFF"/>
                </a:solidFill>
              </a:rPr>
              <a:t>工作</a:t>
            </a: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95329" y="3180179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225668" y="3637092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303788" y="4094004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MH_Other_10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225668" y="45509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MH_Other_1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995329" y="5007828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MH_Other_12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536585" y="5455216"/>
            <a:ext cx="251461" cy="25144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MH_SubTitle_2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3342473" y="3120986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保护软件现场（参数）</a:t>
            </a:r>
          </a:p>
        </p:txBody>
      </p:sp>
      <p:sp>
        <p:nvSpPr>
          <p:cNvPr id="23" name="MH_SubTitle_3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3577603" y="3591368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开中断（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STI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允许中断嵌套</a:t>
            </a:r>
          </a:p>
        </p:txBody>
      </p:sp>
      <p:sp>
        <p:nvSpPr>
          <p:cNvPr id="24" name="MH_SubTitle_4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3691139" y="4061750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中断处理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具体的处理</a:t>
            </a:r>
          </a:p>
        </p:txBody>
      </p:sp>
      <p:sp>
        <p:nvSpPr>
          <p:cNvPr id="25" name="MH_SubTitle_5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3691139" y="4439799"/>
            <a:ext cx="5189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关中断（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CLI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6" name="MH_SubTitle_6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3212819" y="5002513"/>
            <a:ext cx="61721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恢复软件现场</a:t>
            </a:r>
          </a:p>
        </p:txBody>
      </p:sp>
      <p:sp>
        <p:nvSpPr>
          <p:cNvPr id="27" name="MH_SubTitle_7"/>
          <p:cNvSpPr>
            <a:spLocks noChangeArrowheads="1"/>
          </p:cNvSpPr>
          <p:nvPr>
            <p:custDataLst>
              <p:tags r:id="rId20"/>
            </p:custDataLst>
          </p:nvPr>
        </p:nvSpPr>
        <p:spPr bwMode="black">
          <a:xfrm>
            <a:off x="2924583" y="5472896"/>
            <a:ext cx="5607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zh-CN" altLang="en-US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中断返回</a:t>
            </a:r>
            <a:r>
              <a:rPr lang="en-US" altLang="zh-CN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sz="2000" b="1" kern="0">
                <a:latin typeface="楷体" panose="02010609060101010101" pitchFamily="49" charset="-122"/>
                <a:ea typeface="楷体" panose="02010609060101010101" pitchFamily="49" charset="-122"/>
              </a:rPr>
              <a:t>IRET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中断返回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29553" y="1319681"/>
            <a:ext cx="81010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IRET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指令，包括下面的操作：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2899186" y="5166834"/>
            <a:ext cx="17696" cy="46799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28600" y="562940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恢复断点和硬件现场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6562165" y="4584729"/>
            <a:ext cx="2359" cy="85326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76554" y="5502638"/>
            <a:ext cx="439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中断返回后才能响应中断请求</a:t>
            </a:r>
          </a:p>
        </p:txBody>
      </p:sp>
      <p:sp>
        <p:nvSpPr>
          <p:cNvPr id="13" name="MH_SubTitle_2"/>
          <p:cNvSpPr/>
          <p:nvPr>
            <p:custDataLst>
              <p:tags r:id="rId1"/>
            </p:custDataLst>
          </p:nvPr>
        </p:nvSpPr>
        <p:spPr>
          <a:xfrm>
            <a:off x="2149326" y="2434431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1"/>
          <p:cNvSpPr/>
          <p:nvPr>
            <p:custDataLst>
              <p:tags r:id="rId2"/>
            </p:custDataLst>
          </p:nvPr>
        </p:nvSpPr>
        <p:spPr>
          <a:xfrm>
            <a:off x="1784201" y="3540919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1"/>
          <p:cNvSpPr/>
          <p:nvPr>
            <p:custDataLst>
              <p:tags r:id="rId3"/>
            </p:custDataLst>
          </p:nvPr>
        </p:nvSpPr>
        <p:spPr>
          <a:xfrm>
            <a:off x="1292905" y="4057548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从堆栈弹出</a:t>
            </a:r>
          </a:p>
        </p:txBody>
      </p:sp>
      <p:sp>
        <p:nvSpPr>
          <p:cNvPr id="16" name="MH_SubTitle_1"/>
          <p:cNvSpPr/>
          <p:nvPr>
            <p:custDataLst>
              <p:tags r:id="rId4"/>
            </p:custDataLst>
          </p:nvPr>
        </p:nvSpPr>
        <p:spPr>
          <a:xfrm>
            <a:off x="5473551" y="2434431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2"/>
          <p:cNvSpPr/>
          <p:nvPr>
            <p:custDataLst>
              <p:tags r:id="rId5"/>
            </p:custDataLst>
          </p:nvPr>
        </p:nvSpPr>
        <p:spPr>
          <a:xfrm>
            <a:off x="5108426" y="3540919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Text_2"/>
          <p:cNvSpPr/>
          <p:nvPr>
            <p:custDataLst>
              <p:tags r:id="rId6"/>
            </p:custDataLst>
          </p:nvPr>
        </p:nvSpPr>
        <p:spPr>
          <a:xfrm>
            <a:off x="4797250" y="4044978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开中断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中断系统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12582" y="3088341"/>
            <a:ext cx="281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内部中断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外部中断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28707" y="2585104"/>
            <a:ext cx="28194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异常中断</a:t>
            </a:r>
          </a:p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软件中断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79495" y="4825066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可屏蔽中断</a:t>
            </a:r>
          </a:p>
        </p:txBody>
      </p:sp>
      <p:sp>
        <p:nvSpPr>
          <p:cNvPr id="11" name="AutoShape 6"/>
          <p:cNvSpPr/>
          <p:nvPr/>
        </p:nvSpPr>
        <p:spPr bwMode="auto">
          <a:xfrm>
            <a:off x="1630007" y="3385204"/>
            <a:ext cx="288925" cy="2087562"/>
          </a:xfrm>
          <a:prstGeom prst="leftBrace">
            <a:avLst>
              <a:gd name="adj1" fmla="val 6017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7"/>
          <p:cNvSpPr/>
          <p:nvPr/>
        </p:nvSpPr>
        <p:spPr bwMode="auto">
          <a:xfrm>
            <a:off x="3568345" y="2729566"/>
            <a:ext cx="288925" cy="1223963"/>
          </a:xfrm>
          <a:prstGeom prst="leftBrace">
            <a:avLst>
              <a:gd name="adj1" fmla="val 352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AutoShape 8"/>
          <p:cNvSpPr/>
          <p:nvPr/>
        </p:nvSpPr>
        <p:spPr bwMode="auto">
          <a:xfrm>
            <a:off x="3574695" y="5053666"/>
            <a:ext cx="304800" cy="762000"/>
          </a:xfrm>
          <a:prstGeom prst="leftBrace">
            <a:avLst>
              <a:gd name="adj1" fmla="val 208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4970" y="3707466"/>
            <a:ext cx="106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256个中断源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873395" y="1872316"/>
            <a:ext cx="2819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除法错中断</a:t>
            </a: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溢出中断</a:t>
            </a: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单步中断</a:t>
            </a: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11"/>
          <p:cNvSpPr/>
          <p:nvPr/>
        </p:nvSpPr>
        <p:spPr bwMode="auto">
          <a:xfrm>
            <a:off x="5590820" y="2089804"/>
            <a:ext cx="287337" cy="1511300"/>
          </a:xfrm>
          <a:prstGeom prst="leftBrace">
            <a:avLst>
              <a:gd name="adj1" fmla="val 4380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8086/8088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中断源的类型号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69891" y="3082160"/>
            <a:ext cx="698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01653" y="4949060"/>
            <a:ext cx="4953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82066" y="2477322"/>
            <a:ext cx="4189412" cy="39338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25228" y="3082160"/>
            <a:ext cx="1222375" cy="24193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中断逻辑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56691" y="2629722"/>
            <a:ext cx="1276350" cy="452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软件中断指令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56691" y="3385372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溢出中断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156691" y="4668072"/>
            <a:ext cx="1220787" cy="452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除法错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156691" y="5438010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单步中断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377478" y="3591747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377478" y="4896672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377478" y="5653910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901353" y="5350697"/>
            <a:ext cx="1588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901353" y="5350697"/>
            <a:ext cx="523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433041" y="2902772"/>
            <a:ext cx="468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2901353" y="2901185"/>
            <a:ext cx="1588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901353" y="3234560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868391" y="3240910"/>
            <a:ext cx="18780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非屏蔽中断请求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868391" y="3990210"/>
            <a:ext cx="1222375" cy="242093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中断控</a:t>
            </a: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制器</a:t>
            </a: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8259A</a:t>
            </a:r>
          </a:p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PIC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4647603" y="3385372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4647603" y="5201472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7090766" y="4139435"/>
            <a:ext cx="522287" cy="31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7090766" y="4444235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090766" y="4745860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7090766" y="5050660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7090766" y="5350697"/>
            <a:ext cx="522287" cy="1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7090766" y="5653910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7090766" y="5955535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090766" y="6260335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2720378" y="5998397"/>
            <a:ext cx="22685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17970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8086/8088CPU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内部逻辑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34"/>
          <p:cNvSpPr/>
          <p:nvPr/>
        </p:nvSpPr>
        <p:spPr bwMode="auto">
          <a:xfrm>
            <a:off x="7787678" y="4141022"/>
            <a:ext cx="174625" cy="2117725"/>
          </a:xfrm>
          <a:prstGeom prst="rightBrace">
            <a:avLst>
              <a:gd name="adj1" fmla="val 101004"/>
              <a:gd name="adj2" fmla="val 50000"/>
            </a:avLst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156691" y="3990210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断点中断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2377478" y="4204522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7594003" y="4112447"/>
            <a:ext cx="1219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52260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屏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蔽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断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3050578" y="3017072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3052166" y="3406010"/>
            <a:ext cx="1444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3037878" y="3982272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037878" y="4702997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037878" y="5177660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4809528" y="3190110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4646016" y="5144322"/>
            <a:ext cx="1054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08H~0FH</a:t>
            </a:r>
            <a:endParaRPr lang="zh-CN" altLang="en-US" sz="16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2" name="矩形 2"/>
          <p:cNvSpPr>
            <a:spLocks noChangeArrowheads="1"/>
          </p:cNvSpPr>
          <p:nvPr/>
        </p:nvSpPr>
        <p:spPr bwMode="auto">
          <a:xfrm>
            <a:off x="4634903" y="5368160"/>
            <a:ext cx="1058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70H~77H</a:t>
            </a:r>
          </a:p>
        </p:txBody>
      </p:sp>
      <p:sp>
        <p:nvSpPr>
          <p:cNvPr id="53" name="文本框 1"/>
          <p:cNvSpPr txBox="1">
            <a:spLocks noChangeArrowheads="1"/>
          </p:cNvSpPr>
          <p:nvPr/>
        </p:nvSpPr>
        <p:spPr bwMode="auto">
          <a:xfrm>
            <a:off x="810616" y="1734372"/>
            <a:ext cx="7475537" cy="461963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8086/8088</a:t>
            </a:r>
            <a:r>
              <a:rPr lang="zh-CN" altLang="en-US" dirty="0"/>
              <a:t>所有的中断源都统一分配了不同的类型号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内部中断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/>
        </p:nvGraphicFramePr>
        <p:xfrm>
          <a:off x="2140193" y="1878461"/>
          <a:ext cx="5368925" cy="4248152"/>
        </p:xfrm>
        <a:graphic>
          <a:graphicData uri="http://schemas.openxmlformats.org/drawingml/2006/table">
            <a:tbl>
              <a:tblPr/>
              <a:tblGrid>
                <a:gridCol w="14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中断类型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除数为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中断例行程序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非屏蔽中断，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设置断点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溢出处理中断，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INTO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显示设备中断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程序结束中断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DOS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系统功能调用功能程序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外部中断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018577" y="2194878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621827" y="2394903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1769465" y="2394903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1918690" y="2394903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206632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221396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>
            <a:off x="2361602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>
            <a:off x="251082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>
            <a:off x="265846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0"/>
            </p:custDataLst>
          </p:nvPr>
        </p:nvSpPr>
        <p:spPr>
          <a:xfrm>
            <a:off x="2806102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>
            <a:off x="2953740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>
            <a:off x="310296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13"/>
          <p:cNvSpPr/>
          <p:nvPr>
            <p:custDataLst>
              <p:tags r:id="rId13"/>
            </p:custDataLst>
          </p:nvPr>
        </p:nvSpPr>
        <p:spPr>
          <a:xfrm>
            <a:off x="3250602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SubTitle_1"/>
          <p:cNvSpPr txBox="1"/>
          <p:nvPr>
            <p:custDataLst>
              <p:tags r:id="rId14"/>
            </p:custDataLst>
          </p:nvPr>
        </p:nvSpPr>
        <p:spPr bwMode="auto">
          <a:xfrm>
            <a:off x="1013815" y="2682240"/>
            <a:ext cx="319780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NMI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引脚上出现上升沿触发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不受标志位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的限制，即不可以屏蔽。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类型号 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22" name="MH_Other_14"/>
          <p:cNvSpPr/>
          <p:nvPr>
            <p:custDataLst>
              <p:tags r:id="rId15"/>
            </p:custDataLst>
          </p:nvPr>
        </p:nvSpPr>
        <p:spPr>
          <a:xfrm>
            <a:off x="5514377" y="2394903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Other_15"/>
          <p:cNvSpPr/>
          <p:nvPr>
            <p:custDataLst>
              <p:tags r:id="rId16"/>
            </p:custDataLst>
          </p:nvPr>
        </p:nvSpPr>
        <p:spPr>
          <a:xfrm>
            <a:off x="5663602" y="2394903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16"/>
          <p:cNvSpPr/>
          <p:nvPr>
            <p:custDataLst>
              <p:tags r:id="rId17"/>
            </p:custDataLst>
          </p:nvPr>
        </p:nvSpPr>
        <p:spPr>
          <a:xfrm>
            <a:off x="5811240" y="2394903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MH_Other_17"/>
          <p:cNvSpPr/>
          <p:nvPr>
            <p:custDataLst>
              <p:tags r:id="rId18"/>
            </p:custDataLst>
          </p:nvPr>
        </p:nvSpPr>
        <p:spPr>
          <a:xfrm>
            <a:off x="595887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Other_18"/>
          <p:cNvSpPr/>
          <p:nvPr>
            <p:custDataLst>
              <p:tags r:id="rId19"/>
            </p:custDataLst>
          </p:nvPr>
        </p:nvSpPr>
        <p:spPr>
          <a:xfrm>
            <a:off x="6106515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MH_Other_19"/>
          <p:cNvSpPr/>
          <p:nvPr>
            <p:custDataLst>
              <p:tags r:id="rId20"/>
            </p:custDataLst>
          </p:nvPr>
        </p:nvSpPr>
        <p:spPr>
          <a:xfrm>
            <a:off x="6255740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MH_Other_20"/>
          <p:cNvSpPr/>
          <p:nvPr>
            <p:custDataLst>
              <p:tags r:id="rId21"/>
            </p:custDataLst>
          </p:nvPr>
        </p:nvSpPr>
        <p:spPr>
          <a:xfrm>
            <a:off x="640337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21"/>
          <p:cNvSpPr/>
          <p:nvPr>
            <p:custDataLst>
              <p:tags r:id="rId22"/>
            </p:custDataLst>
          </p:nvPr>
        </p:nvSpPr>
        <p:spPr>
          <a:xfrm>
            <a:off x="655101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MH_Other_22"/>
          <p:cNvSpPr/>
          <p:nvPr>
            <p:custDataLst>
              <p:tags r:id="rId23"/>
            </p:custDataLst>
          </p:nvPr>
        </p:nvSpPr>
        <p:spPr>
          <a:xfrm>
            <a:off x="6698652" y="239490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MH_Other_23"/>
          <p:cNvSpPr/>
          <p:nvPr>
            <p:custDataLst>
              <p:tags r:id="rId24"/>
            </p:custDataLst>
          </p:nvPr>
        </p:nvSpPr>
        <p:spPr>
          <a:xfrm>
            <a:off x="6847877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MH_Other_24"/>
          <p:cNvSpPr/>
          <p:nvPr>
            <p:custDataLst>
              <p:tags r:id="rId25"/>
            </p:custDataLst>
          </p:nvPr>
        </p:nvSpPr>
        <p:spPr>
          <a:xfrm>
            <a:off x="6995515" y="239490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MH_Other_25"/>
          <p:cNvSpPr/>
          <p:nvPr>
            <p:custDataLst>
              <p:tags r:id="rId26"/>
            </p:custDataLst>
          </p:nvPr>
        </p:nvSpPr>
        <p:spPr>
          <a:xfrm>
            <a:off x="7143152" y="239490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MH_SubTitle_2"/>
          <p:cNvSpPr txBox="1"/>
          <p:nvPr>
            <p:custDataLst>
              <p:tags r:id="rId27"/>
            </p:custDataLst>
          </p:nvPr>
        </p:nvSpPr>
        <p:spPr bwMode="auto">
          <a:xfrm>
            <a:off x="4906365" y="2682240"/>
            <a:ext cx="322382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引脚输入，高电平有效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受标志位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的限制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类型号：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08H~0FH   70H~77H</a:t>
            </a:r>
          </a:p>
        </p:txBody>
      </p:sp>
      <p:sp>
        <p:nvSpPr>
          <p:cNvPr id="35" name="MH_Other_26"/>
          <p:cNvSpPr/>
          <p:nvPr>
            <p:custDataLst>
              <p:tags r:id="rId28"/>
            </p:custDataLst>
          </p:nvPr>
        </p:nvSpPr>
        <p:spPr bwMode="auto">
          <a:xfrm>
            <a:off x="4990502" y="2282190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7825" y="175629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非屏蔽中断</a:t>
            </a:r>
          </a:p>
        </p:txBody>
      </p:sp>
      <p:sp>
        <p:nvSpPr>
          <p:cNvPr id="37" name="矩形 36"/>
          <p:cNvSpPr/>
          <p:nvPr/>
        </p:nvSpPr>
        <p:spPr>
          <a:xfrm>
            <a:off x="5493659" y="180183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可屏蔽中断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IVT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60" y="992454"/>
            <a:ext cx="2476559" cy="574111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92275" y="2744788"/>
            <a:ext cx="16764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692275" y="3125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692275" y="3506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692275" y="3887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692275" y="42687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25675" y="42687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692275" y="47259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692275" y="5183188"/>
            <a:ext cx="1676400" cy="0"/>
          </a:xfrm>
          <a:prstGeom prst="line">
            <a:avLst/>
          </a:prstGeom>
          <a:noFill/>
          <a:ln w="25400" cap="sq">
            <a:solidFill>
              <a:srgbClr val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225675" y="52593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3075" y="27447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73075" y="47593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003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FFH</a:t>
            </a:r>
          </a:p>
        </p:txBody>
      </p:sp>
      <p:sp>
        <p:nvSpPr>
          <p:cNvPr id="20" name="AutoShape 15"/>
          <p:cNvSpPr/>
          <p:nvPr/>
        </p:nvSpPr>
        <p:spPr bwMode="auto">
          <a:xfrm>
            <a:off x="3554413" y="2849563"/>
            <a:ext cx="228600" cy="2286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825875" y="37353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1KB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06332" y="1754188"/>
            <a:ext cx="5707193" cy="461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8086/8088</a:t>
            </a:r>
            <a:r>
              <a:rPr lang="zh-CN" altLang="en-US" dirty="0"/>
              <a:t>中断向量表位于内存最低</a:t>
            </a:r>
            <a:r>
              <a:rPr lang="en-US" altLang="zh-CN" dirty="0"/>
              <a:t>1KB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/>
      <p:bldP spid="18" grpId="0"/>
      <p:bldP spid="19" grpId="0"/>
      <p:bldP spid="20" grpId="0" animBg="1"/>
      <p:bldP spid="2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使用</a:t>
            </a:r>
          </a:p>
        </p:txBody>
      </p:sp>
      <p:sp>
        <p:nvSpPr>
          <p:cNvPr id="13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3022544"/>
            <a:ext cx="5181846" cy="2241719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每个入口占用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 Bytes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，低字为段内偏移，高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字为段基址；</a:t>
            </a:r>
          </a:p>
        </p:txBody>
      </p:sp>
      <p:sp>
        <p:nvSpPr>
          <p:cNvPr id="14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存放各类中断的中断服务程序的入口地址；</a:t>
            </a:r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5048710"/>
            <a:ext cx="4831233" cy="133483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表的地址位于内存的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00000H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003FFH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，大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小为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1KB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，共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256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个入口。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中断向量表的初始化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504745" y="179689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69807" y="165719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28682" y="142541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528682" y="1957231"/>
            <a:ext cx="5856514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将用户自定义的中断服务程序入口地址放入向量表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04745" y="3366931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69807" y="3227231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28682" y="2997043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注意点</a:t>
            </a:r>
          </a:p>
        </p:txBody>
      </p:sp>
      <p:sp>
        <p:nvSpPr>
          <p:cNvPr id="15" name="MH_Other_5"/>
          <p:cNvSpPr/>
          <p:nvPr>
            <p:custDataLst>
              <p:tags r:id="rId8"/>
            </p:custDataLst>
          </p:nvPr>
        </p:nvSpPr>
        <p:spPr bwMode="auto">
          <a:xfrm>
            <a:off x="1652382" y="196675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MH_Other_6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669845" y="3535206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5"/>
          <p:cNvSpPr/>
          <p:nvPr>
            <p:custDataLst>
              <p:tags r:id="rId10"/>
            </p:custDataLst>
          </p:nvPr>
        </p:nvSpPr>
        <p:spPr>
          <a:xfrm>
            <a:off x="1504745" y="4872757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MH_Other_6"/>
          <p:cNvSpPr/>
          <p:nvPr>
            <p:custDataLst>
              <p:tags r:id="rId11"/>
            </p:custDataLst>
          </p:nvPr>
        </p:nvSpPr>
        <p:spPr>
          <a:xfrm>
            <a:off x="1369807" y="4733057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9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652382" y="5034682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MH_SubTitle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28682" y="4633222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21" name="MH_Text_2"/>
          <p:cNvSpPr txBox="1"/>
          <p:nvPr>
            <p:custDataLst>
              <p:tags r:id="rId14"/>
            </p:custDataLst>
          </p:nvPr>
        </p:nvSpPr>
        <p:spPr>
          <a:xfrm>
            <a:off x="2528682" y="5163447"/>
            <a:ext cx="6064213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将中断类型码为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的服务程序入口地址放入向量表</a:t>
            </a:r>
          </a:p>
        </p:txBody>
      </p:sp>
      <p:sp>
        <p:nvSpPr>
          <p:cNvPr id="23" name="MH_Text_2"/>
          <p:cNvSpPr txBox="1"/>
          <p:nvPr>
            <p:custDataLst>
              <p:tags r:id="rId15"/>
            </p:custDataLst>
          </p:nvPr>
        </p:nvSpPr>
        <p:spPr>
          <a:xfrm>
            <a:off x="2509632" y="3438102"/>
            <a:ext cx="6064213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向量表所在的段基址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存放子程序入口的单元的偏移地址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=n×4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42824" y="6077847"/>
            <a:ext cx="914400" cy="609600"/>
          </a:xfrm>
          <a:prstGeom prst="ellipse">
            <a:avLst/>
          </a:prstGeom>
          <a:solidFill>
            <a:srgbClr val="FFCF01"/>
          </a:solidFill>
          <a:ln w="38100" cap="flat" cmpd="sng" algn="ctr">
            <a:solidFill>
              <a:srgbClr val="FFFFFF"/>
            </a:solidFill>
            <a:prstDash val="solid"/>
            <a:headEnd type="none" w="sm" len="sm"/>
            <a:tailEnd type="non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9024" y="615404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p281</a:t>
            </a: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357224" y="6211197"/>
            <a:ext cx="767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教材中使用了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25H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DOS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功能调用将服务程序入口地址写入向量表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20" grpId="0"/>
      <p:bldP spid="21" grpId="0"/>
      <p:bldP spid="23" grpId="0"/>
      <p:bldP spid="26" grpId="0" animBg="1"/>
      <p:bldP spid="27" grpId="0"/>
      <p:bldP spid="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中断向量表的初始化</a:t>
            </a:r>
          </a:p>
        </p:txBody>
      </p:sp>
      <p:sp>
        <p:nvSpPr>
          <p:cNvPr id="2" name="矩形 1"/>
          <p:cNvSpPr/>
          <p:nvPr/>
        </p:nvSpPr>
        <p:spPr>
          <a:xfrm>
            <a:off x="1538344" y="2748382"/>
            <a:ext cx="5388630" cy="338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AX，0000H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DS，AX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SI，</a:t>
            </a:r>
            <a:r>
              <a:rPr lang="en-US" altLang="zh-CN" sz="2800" dirty="0">
                <a:solidFill>
                  <a:srgbClr val="FF0000"/>
                </a:solidFill>
              </a:rPr>
              <a:t>0120H; 48H*4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BX，</a:t>
            </a:r>
            <a:r>
              <a:rPr lang="en-US" altLang="zh-CN" sz="2800" dirty="0">
                <a:solidFill>
                  <a:srgbClr val="FF0000"/>
                </a:solidFill>
              </a:rPr>
              <a:t>OFFSET TIMER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[SI]，BX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BX，</a:t>
            </a:r>
            <a:r>
              <a:rPr lang="en-US" altLang="zh-CN" sz="2800" dirty="0">
                <a:solidFill>
                  <a:srgbClr val="FF0000"/>
                </a:solidFill>
              </a:rPr>
              <a:t>SEG TIMER 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MOV [SI+2]，BX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84781" y="1584953"/>
            <a:ext cx="7800415" cy="830997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将类型码为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的中断服务子程序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TIMER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的中断向量用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指令放入向量表</a:t>
            </a:r>
            <a:endParaRPr lang="en-US" altLang="zh-CN" sz="24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I/O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端口</a:t>
            </a:r>
          </a:p>
        </p:txBody>
      </p:sp>
      <p:sp>
        <p:nvSpPr>
          <p:cNvPr id="13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3022544"/>
            <a:ext cx="5181846" cy="140960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端口的主要作用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信息的缓存</a:t>
            </a:r>
          </a:p>
        </p:txBody>
      </p:sp>
      <p:sp>
        <p:nvSpPr>
          <p:cNvPr id="14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端口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接口中的寄存器</a:t>
            </a:r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4152452"/>
            <a:ext cx="5520468" cy="27432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端口类型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数据端口：缓存输入和输出的数据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状态端口：缓存需要输入的外设工作状态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控制端口：缓存由系统输出的各种控制信息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可屏蔽中断的类型号的获取时序</a:t>
            </a:r>
          </a:p>
        </p:txBody>
      </p:sp>
      <p:pic>
        <p:nvPicPr>
          <p:cNvPr id="8" name="内容占位符 3" descr="f2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9" y="2852738"/>
            <a:ext cx="76231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1781175" y="1957423"/>
            <a:ext cx="5581650" cy="461962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对可屏蔽中断的响应需要两个总线周期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内部中断与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NMI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29553" y="1319681"/>
            <a:ext cx="81010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lvl="0" indent="0" defTabSz="914400" eaLnBrk="1" hangingPunct="1">
              <a:lnSpc>
                <a:spcPct val="145000"/>
              </a:lnSpc>
              <a:buClr>
                <a:srgbClr val="3333CC"/>
              </a:buClr>
              <a:buNone/>
            </a:pPr>
            <a:r>
              <a:rPr lang="zh-CN" altLang="en-US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SubTitle_2"/>
          <p:cNvSpPr/>
          <p:nvPr>
            <p:custDataLst>
              <p:tags r:id="rId1"/>
            </p:custDataLst>
          </p:nvPr>
        </p:nvSpPr>
        <p:spPr>
          <a:xfrm>
            <a:off x="2149326" y="2434431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1"/>
          <p:cNvSpPr/>
          <p:nvPr>
            <p:custDataLst>
              <p:tags r:id="rId2"/>
            </p:custDataLst>
          </p:nvPr>
        </p:nvSpPr>
        <p:spPr>
          <a:xfrm>
            <a:off x="1784201" y="3540919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Text_1"/>
          <p:cNvSpPr/>
          <p:nvPr>
            <p:custDataLst>
              <p:tags r:id="rId3"/>
            </p:custDataLst>
          </p:nvPr>
        </p:nvSpPr>
        <p:spPr>
          <a:xfrm>
            <a:off x="1292905" y="4057548"/>
            <a:ext cx="3247954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</a:p>
        </p:txBody>
      </p:sp>
      <p:sp>
        <p:nvSpPr>
          <p:cNvPr id="12" name="MH_SubTitle_1"/>
          <p:cNvSpPr/>
          <p:nvPr>
            <p:custDataLst>
              <p:tags r:id="rId4"/>
            </p:custDataLst>
          </p:nvPr>
        </p:nvSpPr>
        <p:spPr>
          <a:xfrm>
            <a:off x="5473551" y="2434431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>
            <a:off x="5108426" y="3540919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2"/>
          <p:cNvSpPr/>
          <p:nvPr>
            <p:custDataLst>
              <p:tags r:id="rId6"/>
            </p:custDataLst>
          </p:nvPr>
        </p:nvSpPr>
        <p:spPr>
          <a:xfrm>
            <a:off x="4797250" y="4044978"/>
            <a:ext cx="3534548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中断类型码固定或由指令给出</a:t>
            </a: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072565" y="4214327"/>
            <a:ext cx="7207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中断技术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的中断响应和处理流程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93" y="1255405"/>
            <a:ext cx="4480080" cy="560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输入输出系统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3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矩形 6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3191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9891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5956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998913" y="3667125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98913" y="4886325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465263" y="39719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132263" y="29051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151313" y="40481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124325" y="52292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59588" y="39719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3203575" y="4365625"/>
            <a:ext cx="7953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5065713" y="4352925"/>
            <a:ext cx="15652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995738" y="2133600"/>
            <a:ext cx="1150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3203575" y="3284538"/>
            <a:ext cx="0" cy="10652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2411413" y="2997200"/>
            <a:ext cx="792162" cy="360363"/>
          </a:xfrm>
          <a:prstGeom prst="leftArrow">
            <a:avLst>
              <a:gd name="adj1" fmla="val 50000"/>
              <a:gd name="adj2" fmla="val 5494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3203575" y="2997200"/>
            <a:ext cx="809625" cy="358775"/>
          </a:xfrm>
          <a:prstGeom prst="rightArrow">
            <a:avLst>
              <a:gd name="adj1" fmla="val 50000"/>
              <a:gd name="adj2" fmla="val 56405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5060950" y="2997200"/>
            <a:ext cx="792163" cy="360363"/>
          </a:xfrm>
          <a:prstGeom prst="leftArrow">
            <a:avLst>
              <a:gd name="adj1" fmla="val 50000"/>
              <a:gd name="adj2" fmla="val 5494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5853113" y="2997200"/>
            <a:ext cx="792162" cy="358775"/>
          </a:xfrm>
          <a:prstGeom prst="rightArrow">
            <a:avLst>
              <a:gd name="adj1" fmla="val 50000"/>
              <a:gd name="adj2" fmla="val 55189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2411413" y="3011488"/>
            <a:ext cx="792162" cy="323850"/>
          </a:xfrm>
          <a:prstGeom prst="leftArrow">
            <a:avLst>
              <a:gd name="adj1" fmla="val 50000"/>
              <a:gd name="adj2" fmla="val 61141"/>
            </a:avLst>
          </a:prstGeom>
          <a:solidFill>
            <a:srgbClr val="33CCCC"/>
          </a:solidFill>
          <a:ln w="25400" cap="sq">
            <a:solidFill>
              <a:srgbClr val="33CCCC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700338" y="256540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DB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2411413" y="5229225"/>
            <a:ext cx="1584325" cy="287338"/>
          </a:xfrm>
          <a:prstGeom prst="rightArrow">
            <a:avLst>
              <a:gd name="adj1" fmla="val 50000"/>
              <a:gd name="adj2" fmla="val 13782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75238" y="5229225"/>
            <a:ext cx="1584325" cy="287338"/>
          </a:xfrm>
          <a:prstGeom prst="rightArrow">
            <a:avLst>
              <a:gd name="adj1" fmla="val 50000"/>
              <a:gd name="adj2" fmla="val 13782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/>
      <p:bldP spid="17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SubTitle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SubTitle"/>
  <p:tag name="MH_ORDER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SubTitle"/>
  <p:tag name="MH_ORDER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0553"/>
  <p:tag name="MH_LIBRARY" val="GRAPHIC"/>
  <p:tag name="MH_TYPE" val="Other"/>
  <p:tag name="MH_ORD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Other"/>
  <p:tag name="MH_ORDER" val="1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SubTitle"/>
  <p:tag name="MH_ORDER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1110"/>
  <p:tag name="MH_LIBRARY" val="GRAPHIC"/>
  <p:tag name="MH_TYPE" val="Text"/>
  <p:tag name="MH_ORDER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SubTitle"/>
  <p:tag name="MH_ORDER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Title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Text"/>
  <p:tag name="MH_ORDE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Text"/>
  <p:tag name="MH_ORDER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Other"/>
  <p:tag name="MH_ORDER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Text"/>
  <p:tag name="MH_ORDER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95502"/>
  <p:tag name="MH_LIBRARY" val="GRAPHIC"/>
  <p:tag name="MH_TYPE" val="SubTitle"/>
  <p:tag name="MH_ORDER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Other"/>
  <p:tag name="MH_ORDER" val="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0354"/>
  <p:tag name="MH_LIBRARY" val="GRAPHIC"/>
  <p:tag name="MH_TYPE" val="SubTitle"/>
  <p:tag name="MH_ORDER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SubTitle"/>
  <p:tag name="MH_ORDER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SubTitle"/>
  <p:tag name="MH_ORDER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SubTitle"/>
  <p:tag name="MH_ORDER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SubTitle"/>
  <p:tag name="MH_ORDER" val="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3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2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2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2635"/>
  <p:tag name="MH_LIBRARY" val="GRAPHIC"/>
  <p:tag name="MH_TYPE" val="Other"/>
  <p:tag name="MH_ORDER" val="2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Title"/>
  <p:tag name="MH_ORDER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5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7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6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7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Other"/>
  <p:tag name="MH_ORDER" val="1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Title"/>
  <p:tag name="MH_ORDER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Title"/>
  <p:tag name="MH_ORDER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SubTitle"/>
  <p:tag name="MH_ORDER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SubTitle"/>
  <p:tag name="MH_ORDER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SubTitle"/>
  <p:tag name="MH_ORDER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71837"/>
  <p:tag name="MH_LIBRARY" val="GRAPHIC"/>
  <p:tag name="MH_TYPE" val="SubTitle"/>
  <p:tag name="MH_ORDER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3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4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5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Other"/>
  <p:tag name="MH_ORDER" val="7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Text"/>
  <p:tag name="MH_ORDER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3518"/>
  <p:tag name="MH_LIBRARY" val="GRAPHIC"/>
  <p:tag name="MH_TYPE" val="SubTitle"/>
  <p:tag name="MH_ORDER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4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Title"/>
  <p:tag name="MH_ORDER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7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8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9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Other"/>
  <p:tag name="MH_ORDER" val="1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751"/>
  <p:tag name="MH_LIBRARY" val="GRAPHIC"/>
  <p:tag name="MH_TYPE" val="SubTitle"/>
  <p:tag name="MH_ORDER" val="7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5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6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7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9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SubTitle"/>
  <p:tag name="MH_ORDER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3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5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SubTitle"/>
  <p:tag name="MH_ORDER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6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9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SubTitle"/>
  <p:tag name="MH_ORDER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Other"/>
  <p:tag name="MH_ORDER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90040"/>
  <p:tag name="MH_LIBRARY" val="GRAPHIC"/>
  <p:tag name="MH_TYPE" val="Text"/>
  <p:tag name="MH_ORDER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任意多边形 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Other"/>
  <p:tag name="MH_ORDER" val="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SubTitle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SubTitle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SubTitle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SubTitle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031"/>
  <p:tag name="MH_LIBRARY" val="GRAPHIC"/>
  <p:tag name="MH_TYPE" val="SubTitle"/>
  <p:tag name="MH_ORDER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0308"/>
  <p:tag name="MH_LIBRARY" val="GRAPHIC"/>
  <p:tag name="MH_TYPE" val="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Text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102712"/>
  <p:tag name="MH_LIBRARY" val="GRAPHIC"/>
  <p:tag name="MH_TYPE" val="Other"/>
  <p:tag name="MH_ORDER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4379</Words>
  <Application>Microsoft Office PowerPoint</Application>
  <PresentationFormat>全屏显示(4:3)</PresentationFormat>
  <Paragraphs>1037</Paragraphs>
  <Slides>83</Slides>
  <Notes>83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83</vt:i4>
      </vt:variant>
    </vt:vector>
  </HeadingPairs>
  <TitlesOfParts>
    <vt:vector size="103" baseType="lpstr">
      <vt:lpstr>Arial Unicode MS</vt:lpstr>
      <vt:lpstr>PingFangSC</vt:lpstr>
      <vt:lpstr>等线</vt:lpstr>
      <vt:lpstr>华文行楷</vt:lpstr>
      <vt:lpstr>华文楷体</vt:lpstr>
      <vt:lpstr>华文隶书</vt:lpstr>
      <vt:lpstr>楷体</vt:lpstr>
      <vt:lpstr>宋体</vt:lpstr>
      <vt:lpstr>微软雅黑</vt:lpstr>
      <vt:lpstr>Agency FB</vt:lpstr>
      <vt:lpstr>Arial</vt:lpstr>
      <vt:lpstr>Arial</vt:lpstr>
      <vt:lpstr>Bauhaus 93</vt:lpstr>
      <vt:lpstr>Calibri</vt:lpstr>
      <vt:lpstr>Calibri Light</vt:lpstr>
      <vt:lpstr>Tahoma</vt:lpstr>
      <vt:lpstr>Times New Roman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1261</cp:revision>
  <dcterms:created xsi:type="dcterms:W3CDTF">2018-07-22T02:36:00Z</dcterms:created>
  <dcterms:modified xsi:type="dcterms:W3CDTF">2020-12-06T04:29:49Z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