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8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1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3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4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5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16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17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18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9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20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39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42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730" r:id="rId2"/>
    <p:sldId id="825" r:id="rId3"/>
    <p:sldId id="1051" r:id="rId4"/>
    <p:sldId id="1247" r:id="rId5"/>
    <p:sldId id="1254" r:id="rId6"/>
    <p:sldId id="1255" r:id="rId7"/>
    <p:sldId id="1256" r:id="rId8"/>
    <p:sldId id="1257" r:id="rId9"/>
    <p:sldId id="1248" r:id="rId10"/>
    <p:sldId id="1249" r:id="rId11"/>
    <p:sldId id="1258" r:id="rId12"/>
    <p:sldId id="1259" r:id="rId13"/>
    <p:sldId id="1250" r:id="rId14"/>
    <p:sldId id="1251" r:id="rId15"/>
    <p:sldId id="1260" r:id="rId16"/>
    <p:sldId id="1252" r:id="rId17"/>
    <p:sldId id="1261" r:id="rId18"/>
    <p:sldId id="1262" r:id="rId19"/>
    <p:sldId id="1263" r:id="rId20"/>
    <p:sldId id="1264" r:id="rId21"/>
    <p:sldId id="1253" r:id="rId22"/>
    <p:sldId id="1246" r:id="rId23"/>
    <p:sldId id="1265" r:id="rId24"/>
    <p:sldId id="1266" r:id="rId25"/>
    <p:sldId id="1267" r:id="rId26"/>
    <p:sldId id="1268" r:id="rId27"/>
    <p:sldId id="1271" r:id="rId28"/>
    <p:sldId id="1272" r:id="rId29"/>
    <p:sldId id="1273" r:id="rId30"/>
    <p:sldId id="1274" r:id="rId31"/>
    <p:sldId id="1275" r:id="rId32"/>
    <p:sldId id="1276" r:id="rId33"/>
    <p:sldId id="1269" r:id="rId34"/>
    <p:sldId id="1277" r:id="rId35"/>
    <p:sldId id="1270" r:id="rId36"/>
    <p:sldId id="1278" r:id="rId37"/>
    <p:sldId id="1282" r:id="rId38"/>
    <p:sldId id="1283" r:id="rId39"/>
    <p:sldId id="1284" r:id="rId40"/>
    <p:sldId id="1285" r:id="rId41"/>
    <p:sldId id="1286" r:id="rId42"/>
    <p:sldId id="1287" r:id="rId43"/>
    <p:sldId id="1279" r:id="rId44"/>
    <p:sldId id="1280" r:id="rId45"/>
    <p:sldId id="1281" r:id="rId46"/>
    <p:sldId id="1288" r:id="rId47"/>
    <p:sldId id="1289" r:id="rId48"/>
    <p:sldId id="1290" r:id="rId49"/>
    <p:sldId id="1291" r:id="rId50"/>
    <p:sldId id="1292" r:id="rId51"/>
    <p:sldId id="256" r:id="rId52"/>
  </p:sldIdLst>
  <p:sldSz cx="9144000" cy="6858000" type="screen4x3"/>
  <p:notesSz cx="6858000" cy="9144000"/>
  <p:custDataLst>
    <p:tags r:id="rId5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6" autoAdjust="0"/>
    <p:restoredTop sz="82740" autoAdjust="0"/>
  </p:normalViewPr>
  <p:slideViewPr>
    <p:cSldViewPr snapToGrid="0" showGuides="1">
      <p:cViewPr varScale="1">
        <p:scale>
          <a:sx n="56" d="100"/>
          <a:sy n="56" d="100"/>
        </p:scale>
        <p:origin x="1472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D4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写</a:t>
            </a:r>
            <a:r>
              <a:rPr lang="en-US" altLang="zh-CN" dirty="0"/>
              <a:t>ICW1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OCW1—</a:t>
            </a:r>
            <a:r>
              <a:rPr lang="zh-CN" altLang="en-US" dirty="0"/>
              <a:t>设置 </a:t>
            </a:r>
            <a:r>
              <a:rPr lang="en-US" altLang="zh-CN" dirty="0"/>
              <a:t>IMR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P=1 </a:t>
            </a:r>
            <a:r>
              <a:rPr lang="zh-CN" altLang="en-US" dirty="0"/>
              <a:t>表示查询当前优先级最高的中断请求。  </a:t>
            </a:r>
            <a:r>
              <a:rPr lang="en-US" altLang="zh-CN" dirty="0"/>
              <a:t>--- </a:t>
            </a:r>
            <a:r>
              <a:rPr lang="zh-CN" altLang="en-US" dirty="0"/>
              <a:t>下一次偶地址读入命令，</a:t>
            </a:r>
            <a:r>
              <a:rPr lang="en-US" altLang="zh-CN" dirty="0"/>
              <a:t>8259 </a:t>
            </a:r>
            <a:r>
              <a:rPr lang="zh-CN" altLang="en-US" dirty="0"/>
              <a:t>送出中断状态字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D1D0</a:t>
            </a:r>
            <a:r>
              <a:rPr lang="zh-CN" altLang="en-US" dirty="0"/>
              <a:t>：</a:t>
            </a:r>
            <a:r>
              <a:rPr lang="en-US" altLang="zh-CN" dirty="0"/>
              <a:t>10—</a:t>
            </a:r>
            <a:r>
              <a:rPr lang="zh-CN" altLang="en-US" dirty="0"/>
              <a:t>下一次偶地址读入命令，</a:t>
            </a:r>
            <a:r>
              <a:rPr lang="en-US" altLang="zh-CN" dirty="0"/>
              <a:t>8259 </a:t>
            </a:r>
            <a:r>
              <a:rPr lang="zh-CN" altLang="en-US" dirty="0"/>
              <a:t>送出</a:t>
            </a:r>
            <a:r>
              <a:rPr lang="en-US" altLang="zh-CN" dirty="0"/>
              <a:t>IRR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D1D0</a:t>
            </a:r>
            <a:r>
              <a:rPr lang="zh-CN" altLang="en-US" dirty="0"/>
              <a:t>：</a:t>
            </a:r>
            <a:r>
              <a:rPr lang="en-US" altLang="zh-CN" dirty="0"/>
              <a:t>11—</a:t>
            </a:r>
            <a:r>
              <a:rPr lang="zh-CN" altLang="en-US" dirty="0"/>
              <a:t>下一次偶地址读入命令，</a:t>
            </a:r>
            <a:r>
              <a:rPr lang="en-US" altLang="zh-CN" dirty="0"/>
              <a:t>8259 </a:t>
            </a:r>
            <a:r>
              <a:rPr lang="zh-CN" altLang="en-US" dirty="0"/>
              <a:t>送出</a:t>
            </a:r>
            <a:r>
              <a:rPr lang="en-US" altLang="zh-CN" dirty="0"/>
              <a:t>ISR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宋体" panose="02010600030101010101" pitchFamily="2" charset="-122"/>
              </a:rPr>
              <a:t>JMP </a:t>
            </a:r>
            <a:r>
              <a:rPr lang="zh-CN" altLang="en-US" sz="1200" dirty="0">
                <a:latin typeface="宋体" panose="02010600030101010101" pitchFamily="2" charset="-122"/>
              </a:rPr>
              <a:t> </a:t>
            </a:r>
            <a:r>
              <a:rPr lang="en-US" altLang="zh-CN" sz="1200" dirty="0">
                <a:latin typeface="宋体" panose="02010600030101010101" pitchFamily="2" charset="-122"/>
              </a:rPr>
              <a:t>SHORT $+2  </a:t>
            </a:r>
            <a:r>
              <a:rPr lang="zh-CN" altLang="en-US" sz="1200" dirty="0">
                <a:latin typeface="宋体" panose="02010600030101010101" pitchFamily="2" charset="-122"/>
              </a:rPr>
              <a:t>延迟用，给端口反应时间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</a:rPr>
              <a:t>ICW2 </a:t>
            </a:r>
            <a:r>
              <a:rPr lang="zh-CN" altLang="en-US" sz="1200" dirty="0">
                <a:latin typeface="宋体" panose="02010600030101010101" pitchFamily="2" charset="-122"/>
              </a:rPr>
              <a:t>高</a:t>
            </a:r>
            <a:r>
              <a:rPr lang="en-US" altLang="zh-CN" sz="1200" dirty="0">
                <a:latin typeface="宋体" panose="02010600030101010101" pitchFamily="2" charset="-122"/>
              </a:rPr>
              <a:t>5</a:t>
            </a:r>
            <a:r>
              <a:rPr lang="zh-CN" altLang="en-US" sz="1200" dirty="0">
                <a:latin typeface="宋体" panose="02010600030101010101" pitchFamily="2" charset="-122"/>
              </a:rPr>
              <a:t>位 </a:t>
            </a:r>
            <a:r>
              <a:rPr lang="en-US" altLang="zh-CN" sz="1200" dirty="0">
                <a:latin typeface="宋体" panose="02010600030101010101" pitchFamily="2" charset="-122"/>
              </a:rPr>
              <a:t>---</a:t>
            </a:r>
            <a:r>
              <a:rPr lang="zh-CN" altLang="en-US" sz="1200" dirty="0">
                <a:latin typeface="宋体" panose="02010600030101010101" pitchFamily="2" charset="-122"/>
              </a:rPr>
              <a:t>中断号高五位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STI </a:t>
            </a:r>
            <a:r>
              <a:rPr lang="zh-CN" altLang="en-US" dirty="0"/>
              <a:t>开中断</a:t>
            </a:r>
            <a:endParaRPr lang="en-US" altLang="zh-CN" dirty="0"/>
          </a:p>
          <a:p>
            <a:r>
              <a:rPr lang="en-US" altLang="zh-CN" dirty="0"/>
              <a:t>CLI </a:t>
            </a:r>
            <a:r>
              <a:rPr lang="zh-CN" altLang="en-US" dirty="0"/>
              <a:t>关中断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EOI 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End of Interrupt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4.png"/><Relationship Id="rId5" Type="http://schemas.openxmlformats.org/officeDocument/2006/relationships/tags" Target="../tags/tag68.xml"/><Relationship Id="rId10" Type="http://schemas.openxmlformats.org/officeDocument/2006/relationships/notesSlide" Target="../notesSlides/notesSlide11.xml"/><Relationship Id="rId4" Type="http://schemas.openxmlformats.org/officeDocument/2006/relationships/tags" Target="../tags/tag67.xml"/><Relationship Id="rId9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7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image" Target="../media/image4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notesSlide" Target="../notesSlides/notesSlide13.xml"/><Relationship Id="rId5" Type="http://schemas.openxmlformats.org/officeDocument/2006/relationships/tags" Target="../tags/tag82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image" Target="../media/image4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notesSlide" Target="../notesSlides/notesSlide14.xml"/><Relationship Id="rId5" Type="http://schemas.openxmlformats.org/officeDocument/2006/relationships/tags" Target="../tags/tag91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90.xml"/><Relationship Id="rId9" Type="http://schemas.openxmlformats.org/officeDocument/2006/relationships/tags" Target="../tags/tag9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4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notesSlide" Target="../notesSlides/notesSlide15.xml"/><Relationship Id="rId5" Type="http://schemas.openxmlformats.org/officeDocument/2006/relationships/tags" Target="../tags/tag100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notesSlide" Target="../notesSlides/notesSlide16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10" Type="http://schemas.openxmlformats.org/officeDocument/2006/relationships/tags" Target="../tags/tag114.xml"/><Relationship Id="rId19" Type="http://schemas.openxmlformats.org/officeDocument/2006/relationships/image" Target="../media/image4.png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image" Target="../media/image4.png"/><Relationship Id="rId5" Type="http://schemas.openxmlformats.org/officeDocument/2006/relationships/tags" Target="../tags/tag125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124.xml"/><Relationship Id="rId9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image" Target="../media/image4.png"/><Relationship Id="rId5" Type="http://schemas.openxmlformats.org/officeDocument/2006/relationships/tags" Target="../tags/tag133.xml"/><Relationship Id="rId10" Type="http://schemas.openxmlformats.org/officeDocument/2006/relationships/notesSlide" Target="../notesSlides/notesSlide18.xml"/><Relationship Id="rId4" Type="http://schemas.openxmlformats.org/officeDocument/2006/relationships/tags" Target="../tags/tag132.xml"/><Relationship Id="rId9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12" Type="http://schemas.openxmlformats.org/officeDocument/2006/relationships/image" Target="../media/image4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notesSlide" Target="../notesSlides/notesSlide20.xml"/><Relationship Id="rId5" Type="http://schemas.openxmlformats.org/officeDocument/2006/relationships/tags" Target="../tags/tag147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146.xml"/><Relationship Id="rId9" Type="http://schemas.openxmlformats.org/officeDocument/2006/relationships/tags" Target="../tags/tag15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notesSlide" Target="../notesSlides/notesSlide21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5" Type="http://schemas.openxmlformats.org/officeDocument/2006/relationships/tags" Target="../tags/tag156.xml"/><Relationship Id="rId10" Type="http://schemas.openxmlformats.org/officeDocument/2006/relationships/tags" Target="../tags/tag161.xml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notesSlide" Target="../notesSlides/notesSlide23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164.xml"/><Relationship Id="rId16" Type="http://schemas.openxmlformats.org/officeDocument/2006/relationships/tags" Target="../tags/tag178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5" Type="http://schemas.openxmlformats.org/officeDocument/2006/relationships/tags" Target="../tags/tag177.xml"/><Relationship Id="rId10" Type="http://schemas.openxmlformats.org/officeDocument/2006/relationships/tags" Target="../tags/tag172.xml"/><Relationship Id="rId19" Type="http://schemas.openxmlformats.org/officeDocument/2006/relationships/image" Target="../media/image4.png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3" Type="http://schemas.openxmlformats.org/officeDocument/2006/relationships/tags" Target="../tags/tag181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9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image" Target="../media/image4.png"/><Relationship Id="rId5" Type="http://schemas.openxmlformats.org/officeDocument/2006/relationships/tags" Target="../tags/tag189.xml"/><Relationship Id="rId10" Type="http://schemas.openxmlformats.org/officeDocument/2006/relationships/notesSlide" Target="../notesSlides/notesSlide35.xml"/><Relationship Id="rId4" Type="http://schemas.openxmlformats.org/officeDocument/2006/relationships/tags" Target="../tags/tag188.xml"/><Relationship Id="rId9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tags" Target="../tags/tag208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6" Type="http://schemas.openxmlformats.org/officeDocument/2006/relationships/image" Target="../media/image4.png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5" Type="http://schemas.openxmlformats.org/officeDocument/2006/relationships/notesSlide" Target="../notesSlides/notesSlide39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Relationship Id="rId1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4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2.xml"/><Relationship Id="rId3" Type="http://schemas.openxmlformats.org/officeDocument/2006/relationships/tags" Target="../tags/tag21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10" Type="http://schemas.openxmlformats.org/officeDocument/2006/relationships/image" Target="../media/image21.png"/><Relationship Id="rId4" Type="http://schemas.openxmlformats.org/officeDocument/2006/relationships/tags" Target="../tags/tag215.xml"/><Relationship Id="rId9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13" Type="http://schemas.openxmlformats.org/officeDocument/2006/relationships/tags" Target="../tags/tag230.xml"/><Relationship Id="rId18" Type="http://schemas.openxmlformats.org/officeDocument/2006/relationships/notesSlide" Target="../notesSlides/notesSlide43.xml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12" Type="http://schemas.openxmlformats.org/officeDocument/2006/relationships/tags" Target="../tags/tag229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219.xml"/><Relationship Id="rId16" Type="http://schemas.openxmlformats.org/officeDocument/2006/relationships/tags" Target="../tags/tag233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11" Type="http://schemas.openxmlformats.org/officeDocument/2006/relationships/tags" Target="../tags/tag228.xml"/><Relationship Id="rId5" Type="http://schemas.openxmlformats.org/officeDocument/2006/relationships/tags" Target="../tags/tag222.xml"/><Relationship Id="rId15" Type="http://schemas.openxmlformats.org/officeDocument/2006/relationships/tags" Target="../tags/tag232.xml"/><Relationship Id="rId10" Type="http://schemas.openxmlformats.org/officeDocument/2006/relationships/tags" Target="../tags/tag227.xml"/><Relationship Id="rId19" Type="http://schemas.openxmlformats.org/officeDocument/2006/relationships/image" Target="../media/image4.png"/><Relationship Id="rId4" Type="http://schemas.openxmlformats.org/officeDocument/2006/relationships/tags" Target="../tags/tag221.xml"/><Relationship Id="rId9" Type="http://schemas.openxmlformats.org/officeDocument/2006/relationships/tags" Target="../tags/tag226.xml"/><Relationship Id="rId14" Type="http://schemas.openxmlformats.org/officeDocument/2006/relationships/tags" Target="../tags/tag23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236.xml"/><Relationship Id="rId7" Type="http://schemas.openxmlformats.org/officeDocument/2006/relationships/notesSlide" Target="../notesSlides/notesSlide51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8.xml"/><Relationship Id="rId4" Type="http://schemas.openxmlformats.org/officeDocument/2006/relationships/tags" Target="../tags/tag23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image" Target="../media/image4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notesSlide" Target="../notesSlides/notesSlide6.xml"/><Relationship Id="rId2" Type="http://schemas.openxmlformats.org/officeDocument/2006/relationships/tags" Target="../tags/tag20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image" Target="../media/image4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notesSlide" Target="../notesSlides/notesSlide7.xml"/><Relationship Id="rId2" Type="http://schemas.openxmlformats.org/officeDocument/2006/relationships/tags" Target="../tags/tag35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1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0" y="319601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汇编语言与微机接口技术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93131" y="4121256"/>
            <a:ext cx="4579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 输入输出及中断技术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0302" y="6465052"/>
            <a:ext cx="1771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1" name="图片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8259A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的外部特性 </a:t>
            </a:r>
          </a:p>
        </p:txBody>
      </p:sp>
      <p:pic>
        <p:nvPicPr>
          <p:cNvPr id="8" name="图片 163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15" y="1391316"/>
            <a:ext cx="4148137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668398" y="5999984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的接口引脚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6.5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可编程中断控制器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8259A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8259A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的外部特性 </a:t>
            </a:r>
          </a:p>
        </p:txBody>
      </p:sp>
      <p:sp>
        <p:nvSpPr>
          <p:cNvPr id="11" name="MH_Other_1"/>
          <p:cNvSpPr/>
          <p:nvPr>
            <p:custDataLst>
              <p:tags r:id="rId1"/>
            </p:custDataLst>
          </p:nvPr>
        </p:nvSpPr>
        <p:spPr>
          <a:xfrm>
            <a:off x="-3175" y="1738313"/>
            <a:ext cx="4135438" cy="4152900"/>
          </a:xfrm>
          <a:custGeom>
            <a:avLst/>
            <a:gdLst>
              <a:gd name="connsiteX0" fmla="*/ 3089036 w 4134954"/>
              <a:gd name="connsiteY0" fmla="*/ 19 h 4152849"/>
              <a:gd name="connsiteX1" fmla="*/ 3615265 w 4134954"/>
              <a:gd name="connsiteY1" fmla="*/ 318497 h 4152849"/>
              <a:gd name="connsiteX2" fmla="*/ 3367532 w 4134954"/>
              <a:gd name="connsiteY2" fmla="*/ 1131705 h 4152849"/>
              <a:gd name="connsiteX3" fmla="*/ 2936624 w 4134954"/>
              <a:gd name="connsiteY3" fmla="*/ 1183097 h 4152849"/>
              <a:gd name="connsiteX4" fmla="*/ 2121962 w 4134954"/>
              <a:gd name="connsiteY4" fmla="*/ 1375343 h 4152849"/>
              <a:gd name="connsiteX5" fmla="*/ 1711534 w 4134954"/>
              <a:gd name="connsiteY5" fmla="*/ 1673204 h 4152849"/>
              <a:gd name="connsiteX6" fmla="*/ 1673139 w 4134954"/>
              <a:gd name="connsiteY6" fmla="*/ 1714588 h 4152849"/>
              <a:gd name="connsiteX7" fmla="*/ 1723384 w 4134954"/>
              <a:gd name="connsiteY7" fmla="*/ 1734930 h 4152849"/>
              <a:gd name="connsiteX8" fmla="*/ 2269957 w 4134954"/>
              <a:gd name="connsiteY8" fmla="*/ 1825448 h 4152849"/>
              <a:gd name="connsiteX9" fmla="*/ 3086034 w 4134954"/>
              <a:gd name="connsiteY9" fmla="*/ 1618355 h 4152849"/>
              <a:gd name="connsiteX10" fmla="*/ 3203403 w 4134954"/>
              <a:gd name="connsiteY10" fmla="*/ 1516313 h 4152849"/>
              <a:gd name="connsiteX11" fmla="*/ 3207674 w 4134954"/>
              <a:gd name="connsiteY11" fmla="*/ 1511619 h 4152849"/>
              <a:gd name="connsiteX12" fmla="*/ 3211231 w 4134954"/>
              <a:gd name="connsiteY12" fmla="*/ 1511660 h 4152849"/>
              <a:gd name="connsiteX13" fmla="*/ 3540812 w 4134954"/>
              <a:gd name="connsiteY13" fmla="*/ 1417449 h 4152849"/>
              <a:gd name="connsiteX14" fmla="*/ 4134913 w 4134954"/>
              <a:gd name="connsiteY14" fmla="*/ 2025498 h 4152849"/>
              <a:gd name="connsiteX15" fmla="*/ 3526862 w 4134954"/>
              <a:gd name="connsiteY15" fmla="*/ 2619598 h 4152849"/>
              <a:gd name="connsiteX16" fmla="*/ 3124277 w 4134954"/>
              <a:gd name="connsiteY16" fmla="*/ 2457589 h 4152849"/>
              <a:gd name="connsiteX17" fmla="*/ 2317463 w 4134954"/>
              <a:gd name="connsiteY17" fmla="*/ 2234686 h 4152849"/>
              <a:gd name="connsiteX18" fmla="*/ 1707569 w 4134954"/>
              <a:gd name="connsiteY18" fmla="*/ 2334249 h 4152849"/>
              <a:gd name="connsiteX19" fmla="*/ 1682125 w 4134954"/>
              <a:gd name="connsiteY19" fmla="*/ 2345343 h 4152849"/>
              <a:gd name="connsiteX20" fmla="*/ 1710521 w 4134954"/>
              <a:gd name="connsiteY20" fmla="*/ 2382713 h 4152849"/>
              <a:gd name="connsiteX21" fmla="*/ 2134084 w 4134954"/>
              <a:gd name="connsiteY21" fmla="*/ 2739826 h 4152849"/>
              <a:gd name="connsiteX22" fmla="*/ 2941390 w 4134954"/>
              <a:gd name="connsiteY22" fmla="*/ 2978840 h 4152849"/>
              <a:gd name="connsiteX23" fmla="*/ 3094422 w 4134954"/>
              <a:gd name="connsiteY23" fmla="*/ 2951105 h 4152849"/>
              <a:gd name="connsiteX24" fmla="*/ 3100492 w 4134954"/>
              <a:gd name="connsiteY24" fmla="*/ 2949252 h 4152849"/>
              <a:gd name="connsiteX25" fmla="*/ 3103528 w 4134954"/>
              <a:gd name="connsiteY25" fmla="*/ 2951105 h 4152849"/>
              <a:gd name="connsiteX26" fmla="*/ 3434970 w 4134954"/>
              <a:gd name="connsiteY26" fmla="*/ 3038544 h 4152849"/>
              <a:gd name="connsiteX27" fmla="*/ 3634923 w 4134954"/>
              <a:gd name="connsiteY27" fmla="*/ 3864800 h 4152849"/>
              <a:gd name="connsiteX28" fmla="*/ 2808666 w 4134954"/>
              <a:gd name="connsiteY28" fmla="*/ 4064751 h 4152849"/>
              <a:gd name="connsiteX29" fmla="*/ 2545403 w 4134954"/>
              <a:gd name="connsiteY29" fmla="*/ 3719766 h 4152849"/>
              <a:gd name="connsiteX30" fmla="*/ 1965793 w 4134954"/>
              <a:gd name="connsiteY30" fmla="*/ 3115873 h 4152849"/>
              <a:gd name="connsiteX31" fmla="*/ 1187140 w 4134954"/>
              <a:gd name="connsiteY31" fmla="*/ 2874272 h 4152849"/>
              <a:gd name="connsiteX32" fmla="*/ 1102375 w 4134954"/>
              <a:gd name="connsiteY32" fmla="*/ 2882353 h 4152849"/>
              <a:gd name="connsiteX33" fmla="*/ 1096470 w 4134954"/>
              <a:gd name="connsiteY33" fmla="*/ 2886778 h 4152849"/>
              <a:gd name="connsiteX34" fmla="*/ 994951 w 4134954"/>
              <a:gd name="connsiteY34" fmla="*/ 2942378 h 4152849"/>
              <a:gd name="connsiteX35" fmla="*/ 977538 w 4134954"/>
              <a:gd name="connsiteY35" fmla="*/ 2952616 h 4152849"/>
              <a:gd name="connsiteX36" fmla="*/ 46328 w 4134954"/>
              <a:gd name="connsiteY36" fmla="*/ 2911558 h 4152849"/>
              <a:gd name="connsiteX37" fmla="*/ 1 w 4134954"/>
              <a:gd name="connsiteY37" fmla="*/ 2878176 h 4152849"/>
              <a:gd name="connsiteX38" fmla="*/ 0 w 4134954"/>
              <a:gd name="connsiteY38" fmla="*/ 1926001 h 4152849"/>
              <a:gd name="connsiteX39" fmla="*/ 1 w 4134954"/>
              <a:gd name="connsiteY39" fmla="*/ 1926000 h 4152849"/>
              <a:gd name="connsiteX40" fmla="*/ 1 w 4134954"/>
              <a:gd name="connsiteY40" fmla="*/ 1257695 h 4152849"/>
              <a:gd name="connsiteX41" fmla="*/ 61658 w 4134954"/>
              <a:gd name="connsiteY41" fmla="*/ 1219491 h 4152849"/>
              <a:gd name="connsiteX42" fmla="*/ 503519 w 4134954"/>
              <a:gd name="connsiteY42" fmla="*/ 1105956 h 4152849"/>
              <a:gd name="connsiteX43" fmla="*/ 569031 w 4134954"/>
              <a:gd name="connsiteY43" fmla="*/ 1109032 h 4152849"/>
              <a:gd name="connsiteX44" fmla="*/ 585555 w 4134954"/>
              <a:gd name="connsiteY44" fmla="*/ 1107907 h 4152849"/>
              <a:gd name="connsiteX45" fmla="*/ 1027609 w 4134954"/>
              <a:gd name="connsiteY45" fmla="*/ 1220683 h 4152849"/>
              <a:gd name="connsiteX46" fmla="*/ 1039650 w 4134954"/>
              <a:gd name="connsiteY46" fmla="*/ 1228036 h 4152849"/>
              <a:gd name="connsiteX47" fmla="*/ 1128582 w 4134954"/>
              <a:gd name="connsiteY47" fmla="*/ 1237940 h 4152849"/>
              <a:gd name="connsiteX48" fmla="*/ 1883635 w 4134954"/>
              <a:gd name="connsiteY48" fmla="*/ 1039286 h 4152849"/>
              <a:gd name="connsiteX49" fmla="*/ 2499782 w 4134954"/>
              <a:gd name="connsiteY49" fmla="*/ 465499 h 4152849"/>
              <a:gd name="connsiteX50" fmla="*/ 2553672 w 4134954"/>
              <a:gd name="connsiteY50" fmla="*/ 319609 h 4152849"/>
              <a:gd name="connsiteX51" fmla="*/ 2555163 w 4134954"/>
              <a:gd name="connsiteY51" fmla="*/ 313440 h 4152849"/>
              <a:gd name="connsiteX52" fmla="*/ 2558302 w 4134954"/>
              <a:gd name="connsiteY52" fmla="*/ 311766 h 4152849"/>
              <a:gd name="connsiteX53" fmla="*/ 2802058 w 4134954"/>
              <a:gd name="connsiteY53" fmla="*/ 70763 h 4152849"/>
              <a:gd name="connsiteX54" fmla="*/ 3089036 w 4134954"/>
              <a:gd name="connsiteY54" fmla="*/ 19 h 415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34954" h="4152849">
                <a:moveTo>
                  <a:pt x="3089036" y="19"/>
                </a:moveTo>
                <a:cubicBezTo>
                  <a:pt x="3302275" y="1712"/>
                  <a:pt x="3507912" y="117078"/>
                  <a:pt x="3615265" y="318497"/>
                </a:cubicBezTo>
                <a:cubicBezTo>
                  <a:pt x="3771417" y="611467"/>
                  <a:pt x="3660503" y="975553"/>
                  <a:pt x="3367532" y="1131705"/>
                </a:cubicBezTo>
                <a:cubicBezTo>
                  <a:pt x="3229889" y="1205067"/>
                  <a:pt x="3076552" y="1219481"/>
                  <a:pt x="2936624" y="1183097"/>
                </a:cubicBezTo>
                <a:cubicBezTo>
                  <a:pt x="2713131" y="1154646"/>
                  <a:pt x="2414345" y="1219506"/>
                  <a:pt x="2121962" y="1375343"/>
                </a:cubicBezTo>
                <a:cubicBezTo>
                  <a:pt x="1960645" y="1461323"/>
                  <a:pt x="1821233" y="1564362"/>
                  <a:pt x="1711534" y="1673204"/>
                </a:cubicBezTo>
                <a:lnTo>
                  <a:pt x="1673139" y="1714588"/>
                </a:lnTo>
                <a:lnTo>
                  <a:pt x="1723384" y="1734930"/>
                </a:lnTo>
                <a:cubicBezTo>
                  <a:pt x="1880619" y="1790042"/>
                  <a:pt x="2068224" y="1823107"/>
                  <a:pt x="2269957" y="1825448"/>
                </a:cubicBezTo>
                <a:cubicBezTo>
                  <a:pt x="2603814" y="1829322"/>
                  <a:pt x="2900939" y="1748173"/>
                  <a:pt x="3086034" y="1618355"/>
                </a:cubicBezTo>
                <a:cubicBezTo>
                  <a:pt x="3120263" y="1579223"/>
                  <a:pt x="3159863" y="1545006"/>
                  <a:pt x="3203403" y="1516313"/>
                </a:cubicBezTo>
                <a:lnTo>
                  <a:pt x="3207674" y="1511619"/>
                </a:lnTo>
                <a:lnTo>
                  <a:pt x="3211231" y="1511660"/>
                </a:lnTo>
                <a:cubicBezTo>
                  <a:pt x="3306202" y="1450657"/>
                  <a:pt x="3419519" y="1416041"/>
                  <a:pt x="3540812" y="1417449"/>
                </a:cubicBezTo>
                <a:cubicBezTo>
                  <a:pt x="3872776" y="1421301"/>
                  <a:pt x="4138765" y="1693533"/>
                  <a:pt x="4134913" y="2025498"/>
                </a:cubicBezTo>
                <a:cubicBezTo>
                  <a:pt x="4131061" y="2357462"/>
                  <a:pt x="3858827" y="2623450"/>
                  <a:pt x="3526862" y="2619598"/>
                </a:cubicBezTo>
                <a:cubicBezTo>
                  <a:pt x="3370902" y="2617788"/>
                  <a:pt x="3229503" y="2556741"/>
                  <a:pt x="3124277" y="2457589"/>
                </a:cubicBezTo>
                <a:cubicBezTo>
                  <a:pt x="2941955" y="2325237"/>
                  <a:pt x="2648762" y="2238531"/>
                  <a:pt x="2317463" y="2234686"/>
                </a:cubicBezTo>
                <a:cubicBezTo>
                  <a:pt x="2088980" y="2232035"/>
                  <a:pt x="1877701" y="2269206"/>
                  <a:pt x="1707569" y="2334249"/>
                </a:cubicBezTo>
                <a:lnTo>
                  <a:pt x="1682125" y="2345343"/>
                </a:lnTo>
                <a:lnTo>
                  <a:pt x="1710521" y="2382713"/>
                </a:lnTo>
                <a:cubicBezTo>
                  <a:pt x="1817513" y="2510436"/>
                  <a:pt x="1961876" y="2634726"/>
                  <a:pt x="2134084" y="2739826"/>
                </a:cubicBezTo>
                <a:cubicBezTo>
                  <a:pt x="2419079" y="2913761"/>
                  <a:pt x="2715948" y="2995842"/>
                  <a:pt x="2941390" y="2978840"/>
                </a:cubicBezTo>
                <a:cubicBezTo>
                  <a:pt x="2990809" y="2962696"/>
                  <a:pt x="3042333" y="2953519"/>
                  <a:pt x="3094422" y="2951105"/>
                </a:cubicBezTo>
                <a:lnTo>
                  <a:pt x="3100492" y="2949252"/>
                </a:lnTo>
                <a:lnTo>
                  <a:pt x="3103528" y="2951105"/>
                </a:lnTo>
                <a:cubicBezTo>
                  <a:pt x="3216336" y="2947200"/>
                  <a:pt x="3331429" y="2975352"/>
                  <a:pt x="3434970" y="3038544"/>
                </a:cubicBezTo>
                <a:cubicBezTo>
                  <a:pt x="3718349" y="3211493"/>
                  <a:pt x="3807872" y="3581420"/>
                  <a:pt x="3634923" y="3864800"/>
                </a:cubicBezTo>
                <a:cubicBezTo>
                  <a:pt x="3461973" y="4148179"/>
                  <a:pt x="3092046" y="4237700"/>
                  <a:pt x="2808666" y="4064751"/>
                </a:cubicBezTo>
                <a:cubicBezTo>
                  <a:pt x="2675531" y="3983497"/>
                  <a:pt x="2585185" y="3858766"/>
                  <a:pt x="2545403" y="3719766"/>
                </a:cubicBezTo>
                <a:cubicBezTo>
                  <a:pt x="2456318" y="3512832"/>
                  <a:pt x="2248604" y="3288475"/>
                  <a:pt x="1965793" y="3115873"/>
                </a:cubicBezTo>
                <a:cubicBezTo>
                  <a:pt x="1692733" y="2949223"/>
                  <a:pt x="1408771" y="2866892"/>
                  <a:pt x="1187140" y="2874272"/>
                </a:cubicBezTo>
                <a:lnTo>
                  <a:pt x="1102375" y="2882353"/>
                </a:lnTo>
                <a:lnTo>
                  <a:pt x="1096470" y="2886778"/>
                </a:lnTo>
                <a:lnTo>
                  <a:pt x="994951" y="2942378"/>
                </a:lnTo>
                <a:lnTo>
                  <a:pt x="977538" y="2952616"/>
                </a:lnTo>
                <a:cubicBezTo>
                  <a:pt x="690820" y="3094618"/>
                  <a:pt x="339714" y="3090613"/>
                  <a:pt x="46328" y="2911558"/>
                </a:cubicBezTo>
                <a:lnTo>
                  <a:pt x="1" y="2878176"/>
                </a:lnTo>
                <a:lnTo>
                  <a:pt x="0" y="1926001"/>
                </a:lnTo>
                <a:lnTo>
                  <a:pt x="1" y="1926000"/>
                </a:lnTo>
                <a:lnTo>
                  <a:pt x="1" y="1257695"/>
                </a:lnTo>
                <a:cubicBezTo>
                  <a:pt x="19193" y="1243150"/>
                  <a:pt x="40119" y="1230971"/>
                  <a:pt x="61658" y="1219491"/>
                </a:cubicBezTo>
                <a:cubicBezTo>
                  <a:pt x="202725" y="1144303"/>
                  <a:pt x="354052" y="1107642"/>
                  <a:pt x="503519" y="1105956"/>
                </a:cubicBezTo>
                <a:lnTo>
                  <a:pt x="569031" y="1109032"/>
                </a:lnTo>
                <a:lnTo>
                  <a:pt x="585555" y="1107907"/>
                </a:lnTo>
                <a:cubicBezTo>
                  <a:pt x="745397" y="1109762"/>
                  <a:pt x="895722" y="1150334"/>
                  <a:pt x="1027609" y="1220683"/>
                </a:cubicBezTo>
                <a:lnTo>
                  <a:pt x="1039650" y="1228036"/>
                </a:lnTo>
                <a:lnTo>
                  <a:pt x="1128582" y="1237940"/>
                </a:lnTo>
                <a:cubicBezTo>
                  <a:pt x="1344181" y="1248064"/>
                  <a:pt x="1616580" y="1181625"/>
                  <a:pt x="1883635" y="1039286"/>
                </a:cubicBezTo>
                <a:cubicBezTo>
                  <a:pt x="2178277" y="882244"/>
                  <a:pt x="2399846" y="668293"/>
                  <a:pt x="2499782" y="465499"/>
                </a:cubicBezTo>
                <a:cubicBezTo>
                  <a:pt x="2510996" y="414732"/>
                  <a:pt x="2529280" y="365696"/>
                  <a:pt x="2553672" y="319609"/>
                </a:cubicBezTo>
                <a:lnTo>
                  <a:pt x="2555163" y="313440"/>
                </a:lnTo>
                <a:lnTo>
                  <a:pt x="2558302" y="311766"/>
                </a:lnTo>
                <a:cubicBezTo>
                  <a:pt x="2612273" y="212630"/>
                  <a:pt x="2695012" y="127817"/>
                  <a:pt x="2802058" y="70763"/>
                </a:cubicBezTo>
                <a:cubicBezTo>
                  <a:pt x="2893611" y="21965"/>
                  <a:pt x="2992110" y="-751"/>
                  <a:pt x="3089036" y="19"/>
                </a:cubicBez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MH_Other_2"/>
          <p:cNvSpPr/>
          <p:nvPr>
            <p:custDataLst>
              <p:tags r:id="rId2"/>
            </p:custDataLst>
          </p:nvPr>
        </p:nvSpPr>
        <p:spPr>
          <a:xfrm flipH="1">
            <a:off x="2598738" y="1843088"/>
            <a:ext cx="987425" cy="987425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MH_Other_3"/>
          <p:cNvSpPr/>
          <p:nvPr>
            <p:custDataLst>
              <p:tags r:id="rId3"/>
            </p:custDataLst>
          </p:nvPr>
        </p:nvSpPr>
        <p:spPr>
          <a:xfrm flipH="1">
            <a:off x="2614613" y="4791075"/>
            <a:ext cx="987425" cy="987425"/>
          </a:xfrm>
          <a:prstGeom prst="ellipse">
            <a:avLst/>
          </a:prstGeom>
          <a:solidFill>
            <a:schemeClr val="accent3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MH_Other_4"/>
          <p:cNvSpPr/>
          <p:nvPr>
            <p:custDataLst>
              <p:tags r:id="rId4"/>
            </p:custDataLst>
          </p:nvPr>
        </p:nvSpPr>
        <p:spPr>
          <a:xfrm flipH="1">
            <a:off x="3038475" y="3260725"/>
            <a:ext cx="987425" cy="987425"/>
          </a:xfrm>
          <a:prstGeom prst="ellipse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MH_Title_1"/>
          <p:cNvSpPr/>
          <p:nvPr>
            <p:custDataLst>
              <p:tags r:id="rId5"/>
            </p:custDataLst>
          </p:nvPr>
        </p:nvSpPr>
        <p:spPr>
          <a:xfrm>
            <a:off x="0" y="2932113"/>
            <a:ext cx="1411288" cy="1760537"/>
          </a:xfrm>
          <a:custGeom>
            <a:avLst/>
            <a:gdLst>
              <a:gd name="connsiteX0" fmla="*/ 586959 w 1529609"/>
              <a:gd name="connsiteY0" fmla="*/ 65 h 1907431"/>
              <a:gd name="connsiteX1" fmla="*/ 1529544 w 1529609"/>
              <a:gd name="connsiteY1" fmla="*/ 964782 h 1907431"/>
              <a:gd name="connsiteX2" fmla="*/ 564827 w 1529609"/>
              <a:gd name="connsiteY2" fmla="*/ 1907366 h 1907431"/>
              <a:gd name="connsiteX3" fmla="*/ 0 w 1529609"/>
              <a:gd name="connsiteY3" fmla="*/ 1712632 h 1907431"/>
              <a:gd name="connsiteX4" fmla="*/ 0 w 1529609"/>
              <a:gd name="connsiteY4" fmla="*/ 194607 h 1907431"/>
              <a:gd name="connsiteX5" fmla="*/ 586959 w 1529609"/>
              <a:gd name="connsiteY5" fmla="*/ 65 h 190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09" h="1907431">
                <a:moveTo>
                  <a:pt x="586959" y="65"/>
                </a:moveTo>
                <a:cubicBezTo>
                  <a:pt x="1113646" y="6177"/>
                  <a:pt x="1535656" y="438095"/>
                  <a:pt x="1529544" y="964782"/>
                </a:cubicBezTo>
                <a:cubicBezTo>
                  <a:pt x="1523433" y="1491469"/>
                  <a:pt x="1091515" y="1913478"/>
                  <a:pt x="564827" y="1907366"/>
                </a:cubicBezTo>
                <a:cubicBezTo>
                  <a:pt x="352169" y="1904899"/>
                  <a:pt x="156577" y="1833014"/>
                  <a:pt x="0" y="1712632"/>
                </a:cubicBezTo>
                <a:lnTo>
                  <a:pt x="0" y="194607"/>
                </a:lnTo>
                <a:cubicBezTo>
                  <a:pt x="162454" y="70026"/>
                  <a:pt x="366397" y="-2494"/>
                  <a:pt x="586959" y="65"/>
                </a:cubicBezTo>
                <a:close/>
              </a:path>
            </a:pathLst>
          </a:custGeom>
          <a:solidFill>
            <a:srgbClr val="A9A9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接口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引脚</a:t>
            </a:r>
          </a:p>
        </p:txBody>
      </p:sp>
      <p:sp>
        <p:nvSpPr>
          <p:cNvPr id="16" name="MH_SubTitle_2"/>
          <p:cNvSpPr txBox="1"/>
          <p:nvPr>
            <p:custDataLst>
              <p:tags r:id="rId6"/>
            </p:custDataLst>
          </p:nvPr>
        </p:nvSpPr>
        <p:spPr>
          <a:xfrm>
            <a:off x="4025900" y="2686443"/>
            <a:ext cx="5181846" cy="1409607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数据总线（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条）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D7~D0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：双向数据线，接数据总线的低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位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MH_SubTitle_1"/>
          <p:cNvSpPr txBox="1"/>
          <p:nvPr>
            <p:custDataLst>
              <p:tags r:id="rId7"/>
            </p:custDataLst>
          </p:nvPr>
        </p:nvSpPr>
        <p:spPr>
          <a:xfrm>
            <a:off x="3781425" y="1538344"/>
            <a:ext cx="4831234" cy="1284231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电源线（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条）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MH_SubTitle_3"/>
          <p:cNvSpPr txBox="1"/>
          <p:nvPr>
            <p:custDataLst>
              <p:tags r:id="rId8"/>
            </p:custDataLst>
          </p:nvPr>
        </p:nvSpPr>
        <p:spPr>
          <a:xfrm>
            <a:off x="3801033" y="4152452"/>
            <a:ext cx="5520468" cy="2743200"/>
          </a:xfrm>
          <a:prstGeom prst="rect">
            <a:avLst/>
          </a:prstGeom>
          <a:noFill/>
        </p:spPr>
        <p:txBody>
          <a:bodyPr lIns="72000" tIns="0" rIns="72000" bIns="0" anchor="ctr"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中断线（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条）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IR7~IR0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：外设中断请求输入端，可编程为脉冲或电平触发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INT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：向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发出的中断请求信号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向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8259A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发出的中断响应信号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6.5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可编程中断控制器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8259A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8259A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的外部特性 </a:t>
            </a:r>
          </a:p>
        </p:txBody>
      </p:sp>
      <p:sp>
        <p:nvSpPr>
          <p:cNvPr id="11" name="MH_Other_1"/>
          <p:cNvSpPr/>
          <p:nvPr>
            <p:custDataLst>
              <p:tags r:id="rId1"/>
            </p:custDataLst>
          </p:nvPr>
        </p:nvSpPr>
        <p:spPr>
          <a:xfrm>
            <a:off x="-3175" y="1738313"/>
            <a:ext cx="4135438" cy="4152900"/>
          </a:xfrm>
          <a:custGeom>
            <a:avLst/>
            <a:gdLst>
              <a:gd name="connsiteX0" fmla="*/ 3089036 w 4134954"/>
              <a:gd name="connsiteY0" fmla="*/ 19 h 4152849"/>
              <a:gd name="connsiteX1" fmla="*/ 3615265 w 4134954"/>
              <a:gd name="connsiteY1" fmla="*/ 318497 h 4152849"/>
              <a:gd name="connsiteX2" fmla="*/ 3367532 w 4134954"/>
              <a:gd name="connsiteY2" fmla="*/ 1131705 h 4152849"/>
              <a:gd name="connsiteX3" fmla="*/ 2936624 w 4134954"/>
              <a:gd name="connsiteY3" fmla="*/ 1183097 h 4152849"/>
              <a:gd name="connsiteX4" fmla="*/ 2121962 w 4134954"/>
              <a:gd name="connsiteY4" fmla="*/ 1375343 h 4152849"/>
              <a:gd name="connsiteX5" fmla="*/ 1711534 w 4134954"/>
              <a:gd name="connsiteY5" fmla="*/ 1673204 h 4152849"/>
              <a:gd name="connsiteX6" fmla="*/ 1673139 w 4134954"/>
              <a:gd name="connsiteY6" fmla="*/ 1714588 h 4152849"/>
              <a:gd name="connsiteX7" fmla="*/ 1723384 w 4134954"/>
              <a:gd name="connsiteY7" fmla="*/ 1734930 h 4152849"/>
              <a:gd name="connsiteX8" fmla="*/ 2269957 w 4134954"/>
              <a:gd name="connsiteY8" fmla="*/ 1825448 h 4152849"/>
              <a:gd name="connsiteX9" fmla="*/ 3086034 w 4134954"/>
              <a:gd name="connsiteY9" fmla="*/ 1618355 h 4152849"/>
              <a:gd name="connsiteX10" fmla="*/ 3203403 w 4134954"/>
              <a:gd name="connsiteY10" fmla="*/ 1516313 h 4152849"/>
              <a:gd name="connsiteX11" fmla="*/ 3207674 w 4134954"/>
              <a:gd name="connsiteY11" fmla="*/ 1511619 h 4152849"/>
              <a:gd name="connsiteX12" fmla="*/ 3211231 w 4134954"/>
              <a:gd name="connsiteY12" fmla="*/ 1511660 h 4152849"/>
              <a:gd name="connsiteX13" fmla="*/ 3540812 w 4134954"/>
              <a:gd name="connsiteY13" fmla="*/ 1417449 h 4152849"/>
              <a:gd name="connsiteX14" fmla="*/ 4134913 w 4134954"/>
              <a:gd name="connsiteY14" fmla="*/ 2025498 h 4152849"/>
              <a:gd name="connsiteX15" fmla="*/ 3526862 w 4134954"/>
              <a:gd name="connsiteY15" fmla="*/ 2619598 h 4152849"/>
              <a:gd name="connsiteX16" fmla="*/ 3124277 w 4134954"/>
              <a:gd name="connsiteY16" fmla="*/ 2457589 h 4152849"/>
              <a:gd name="connsiteX17" fmla="*/ 2317463 w 4134954"/>
              <a:gd name="connsiteY17" fmla="*/ 2234686 h 4152849"/>
              <a:gd name="connsiteX18" fmla="*/ 1707569 w 4134954"/>
              <a:gd name="connsiteY18" fmla="*/ 2334249 h 4152849"/>
              <a:gd name="connsiteX19" fmla="*/ 1682125 w 4134954"/>
              <a:gd name="connsiteY19" fmla="*/ 2345343 h 4152849"/>
              <a:gd name="connsiteX20" fmla="*/ 1710521 w 4134954"/>
              <a:gd name="connsiteY20" fmla="*/ 2382713 h 4152849"/>
              <a:gd name="connsiteX21" fmla="*/ 2134084 w 4134954"/>
              <a:gd name="connsiteY21" fmla="*/ 2739826 h 4152849"/>
              <a:gd name="connsiteX22" fmla="*/ 2941390 w 4134954"/>
              <a:gd name="connsiteY22" fmla="*/ 2978840 h 4152849"/>
              <a:gd name="connsiteX23" fmla="*/ 3094422 w 4134954"/>
              <a:gd name="connsiteY23" fmla="*/ 2951105 h 4152849"/>
              <a:gd name="connsiteX24" fmla="*/ 3100492 w 4134954"/>
              <a:gd name="connsiteY24" fmla="*/ 2949252 h 4152849"/>
              <a:gd name="connsiteX25" fmla="*/ 3103528 w 4134954"/>
              <a:gd name="connsiteY25" fmla="*/ 2951105 h 4152849"/>
              <a:gd name="connsiteX26" fmla="*/ 3434970 w 4134954"/>
              <a:gd name="connsiteY26" fmla="*/ 3038544 h 4152849"/>
              <a:gd name="connsiteX27" fmla="*/ 3634923 w 4134954"/>
              <a:gd name="connsiteY27" fmla="*/ 3864800 h 4152849"/>
              <a:gd name="connsiteX28" fmla="*/ 2808666 w 4134954"/>
              <a:gd name="connsiteY28" fmla="*/ 4064751 h 4152849"/>
              <a:gd name="connsiteX29" fmla="*/ 2545403 w 4134954"/>
              <a:gd name="connsiteY29" fmla="*/ 3719766 h 4152849"/>
              <a:gd name="connsiteX30" fmla="*/ 1965793 w 4134954"/>
              <a:gd name="connsiteY30" fmla="*/ 3115873 h 4152849"/>
              <a:gd name="connsiteX31" fmla="*/ 1187140 w 4134954"/>
              <a:gd name="connsiteY31" fmla="*/ 2874272 h 4152849"/>
              <a:gd name="connsiteX32" fmla="*/ 1102375 w 4134954"/>
              <a:gd name="connsiteY32" fmla="*/ 2882353 h 4152849"/>
              <a:gd name="connsiteX33" fmla="*/ 1096470 w 4134954"/>
              <a:gd name="connsiteY33" fmla="*/ 2886778 h 4152849"/>
              <a:gd name="connsiteX34" fmla="*/ 994951 w 4134954"/>
              <a:gd name="connsiteY34" fmla="*/ 2942378 h 4152849"/>
              <a:gd name="connsiteX35" fmla="*/ 977538 w 4134954"/>
              <a:gd name="connsiteY35" fmla="*/ 2952616 h 4152849"/>
              <a:gd name="connsiteX36" fmla="*/ 46328 w 4134954"/>
              <a:gd name="connsiteY36" fmla="*/ 2911558 h 4152849"/>
              <a:gd name="connsiteX37" fmla="*/ 1 w 4134954"/>
              <a:gd name="connsiteY37" fmla="*/ 2878176 h 4152849"/>
              <a:gd name="connsiteX38" fmla="*/ 0 w 4134954"/>
              <a:gd name="connsiteY38" fmla="*/ 1926001 h 4152849"/>
              <a:gd name="connsiteX39" fmla="*/ 1 w 4134954"/>
              <a:gd name="connsiteY39" fmla="*/ 1926000 h 4152849"/>
              <a:gd name="connsiteX40" fmla="*/ 1 w 4134954"/>
              <a:gd name="connsiteY40" fmla="*/ 1257695 h 4152849"/>
              <a:gd name="connsiteX41" fmla="*/ 61658 w 4134954"/>
              <a:gd name="connsiteY41" fmla="*/ 1219491 h 4152849"/>
              <a:gd name="connsiteX42" fmla="*/ 503519 w 4134954"/>
              <a:gd name="connsiteY42" fmla="*/ 1105956 h 4152849"/>
              <a:gd name="connsiteX43" fmla="*/ 569031 w 4134954"/>
              <a:gd name="connsiteY43" fmla="*/ 1109032 h 4152849"/>
              <a:gd name="connsiteX44" fmla="*/ 585555 w 4134954"/>
              <a:gd name="connsiteY44" fmla="*/ 1107907 h 4152849"/>
              <a:gd name="connsiteX45" fmla="*/ 1027609 w 4134954"/>
              <a:gd name="connsiteY45" fmla="*/ 1220683 h 4152849"/>
              <a:gd name="connsiteX46" fmla="*/ 1039650 w 4134954"/>
              <a:gd name="connsiteY46" fmla="*/ 1228036 h 4152849"/>
              <a:gd name="connsiteX47" fmla="*/ 1128582 w 4134954"/>
              <a:gd name="connsiteY47" fmla="*/ 1237940 h 4152849"/>
              <a:gd name="connsiteX48" fmla="*/ 1883635 w 4134954"/>
              <a:gd name="connsiteY48" fmla="*/ 1039286 h 4152849"/>
              <a:gd name="connsiteX49" fmla="*/ 2499782 w 4134954"/>
              <a:gd name="connsiteY49" fmla="*/ 465499 h 4152849"/>
              <a:gd name="connsiteX50" fmla="*/ 2553672 w 4134954"/>
              <a:gd name="connsiteY50" fmla="*/ 319609 h 4152849"/>
              <a:gd name="connsiteX51" fmla="*/ 2555163 w 4134954"/>
              <a:gd name="connsiteY51" fmla="*/ 313440 h 4152849"/>
              <a:gd name="connsiteX52" fmla="*/ 2558302 w 4134954"/>
              <a:gd name="connsiteY52" fmla="*/ 311766 h 4152849"/>
              <a:gd name="connsiteX53" fmla="*/ 2802058 w 4134954"/>
              <a:gd name="connsiteY53" fmla="*/ 70763 h 4152849"/>
              <a:gd name="connsiteX54" fmla="*/ 3089036 w 4134954"/>
              <a:gd name="connsiteY54" fmla="*/ 19 h 415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34954" h="4152849">
                <a:moveTo>
                  <a:pt x="3089036" y="19"/>
                </a:moveTo>
                <a:cubicBezTo>
                  <a:pt x="3302275" y="1712"/>
                  <a:pt x="3507912" y="117078"/>
                  <a:pt x="3615265" y="318497"/>
                </a:cubicBezTo>
                <a:cubicBezTo>
                  <a:pt x="3771417" y="611467"/>
                  <a:pt x="3660503" y="975553"/>
                  <a:pt x="3367532" y="1131705"/>
                </a:cubicBezTo>
                <a:cubicBezTo>
                  <a:pt x="3229889" y="1205067"/>
                  <a:pt x="3076552" y="1219481"/>
                  <a:pt x="2936624" y="1183097"/>
                </a:cubicBezTo>
                <a:cubicBezTo>
                  <a:pt x="2713131" y="1154646"/>
                  <a:pt x="2414345" y="1219506"/>
                  <a:pt x="2121962" y="1375343"/>
                </a:cubicBezTo>
                <a:cubicBezTo>
                  <a:pt x="1960645" y="1461323"/>
                  <a:pt x="1821233" y="1564362"/>
                  <a:pt x="1711534" y="1673204"/>
                </a:cubicBezTo>
                <a:lnTo>
                  <a:pt x="1673139" y="1714588"/>
                </a:lnTo>
                <a:lnTo>
                  <a:pt x="1723384" y="1734930"/>
                </a:lnTo>
                <a:cubicBezTo>
                  <a:pt x="1880619" y="1790042"/>
                  <a:pt x="2068224" y="1823107"/>
                  <a:pt x="2269957" y="1825448"/>
                </a:cubicBezTo>
                <a:cubicBezTo>
                  <a:pt x="2603814" y="1829322"/>
                  <a:pt x="2900939" y="1748173"/>
                  <a:pt x="3086034" y="1618355"/>
                </a:cubicBezTo>
                <a:cubicBezTo>
                  <a:pt x="3120263" y="1579223"/>
                  <a:pt x="3159863" y="1545006"/>
                  <a:pt x="3203403" y="1516313"/>
                </a:cubicBezTo>
                <a:lnTo>
                  <a:pt x="3207674" y="1511619"/>
                </a:lnTo>
                <a:lnTo>
                  <a:pt x="3211231" y="1511660"/>
                </a:lnTo>
                <a:cubicBezTo>
                  <a:pt x="3306202" y="1450657"/>
                  <a:pt x="3419519" y="1416041"/>
                  <a:pt x="3540812" y="1417449"/>
                </a:cubicBezTo>
                <a:cubicBezTo>
                  <a:pt x="3872776" y="1421301"/>
                  <a:pt x="4138765" y="1693533"/>
                  <a:pt x="4134913" y="2025498"/>
                </a:cubicBezTo>
                <a:cubicBezTo>
                  <a:pt x="4131061" y="2357462"/>
                  <a:pt x="3858827" y="2623450"/>
                  <a:pt x="3526862" y="2619598"/>
                </a:cubicBezTo>
                <a:cubicBezTo>
                  <a:pt x="3370902" y="2617788"/>
                  <a:pt x="3229503" y="2556741"/>
                  <a:pt x="3124277" y="2457589"/>
                </a:cubicBezTo>
                <a:cubicBezTo>
                  <a:pt x="2941955" y="2325237"/>
                  <a:pt x="2648762" y="2238531"/>
                  <a:pt x="2317463" y="2234686"/>
                </a:cubicBezTo>
                <a:cubicBezTo>
                  <a:pt x="2088980" y="2232035"/>
                  <a:pt x="1877701" y="2269206"/>
                  <a:pt x="1707569" y="2334249"/>
                </a:cubicBezTo>
                <a:lnTo>
                  <a:pt x="1682125" y="2345343"/>
                </a:lnTo>
                <a:lnTo>
                  <a:pt x="1710521" y="2382713"/>
                </a:lnTo>
                <a:cubicBezTo>
                  <a:pt x="1817513" y="2510436"/>
                  <a:pt x="1961876" y="2634726"/>
                  <a:pt x="2134084" y="2739826"/>
                </a:cubicBezTo>
                <a:cubicBezTo>
                  <a:pt x="2419079" y="2913761"/>
                  <a:pt x="2715948" y="2995842"/>
                  <a:pt x="2941390" y="2978840"/>
                </a:cubicBezTo>
                <a:cubicBezTo>
                  <a:pt x="2990809" y="2962696"/>
                  <a:pt x="3042333" y="2953519"/>
                  <a:pt x="3094422" y="2951105"/>
                </a:cubicBezTo>
                <a:lnTo>
                  <a:pt x="3100492" y="2949252"/>
                </a:lnTo>
                <a:lnTo>
                  <a:pt x="3103528" y="2951105"/>
                </a:lnTo>
                <a:cubicBezTo>
                  <a:pt x="3216336" y="2947200"/>
                  <a:pt x="3331429" y="2975352"/>
                  <a:pt x="3434970" y="3038544"/>
                </a:cubicBezTo>
                <a:cubicBezTo>
                  <a:pt x="3718349" y="3211493"/>
                  <a:pt x="3807872" y="3581420"/>
                  <a:pt x="3634923" y="3864800"/>
                </a:cubicBezTo>
                <a:cubicBezTo>
                  <a:pt x="3461973" y="4148179"/>
                  <a:pt x="3092046" y="4237700"/>
                  <a:pt x="2808666" y="4064751"/>
                </a:cubicBezTo>
                <a:cubicBezTo>
                  <a:pt x="2675531" y="3983497"/>
                  <a:pt x="2585185" y="3858766"/>
                  <a:pt x="2545403" y="3719766"/>
                </a:cubicBezTo>
                <a:cubicBezTo>
                  <a:pt x="2456318" y="3512832"/>
                  <a:pt x="2248604" y="3288475"/>
                  <a:pt x="1965793" y="3115873"/>
                </a:cubicBezTo>
                <a:cubicBezTo>
                  <a:pt x="1692733" y="2949223"/>
                  <a:pt x="1408771" y="2866892"/>
                  <a:pt x="1187140" y="2874272"/>
                </a:cubicBezTo>
                <a:lnTo>
                  <a:pt x="1102375" y="2882353"/>
                </a:lnTo>
                <a:lnTo>
                  <a:pt x="1096470" y="2886778"/>
                </a:lnTo>
                <a:lnTo>
                  <a:pt x="994951" y="2942378"/>
                </a:lnTo>
                <a:lnTo>
                  <a:pt x="977538" y="2952616"/>
                </a:lnTo>
                <a:cubicBezTo>
                  <a:pt x="690820" y="3094618"/>
                  <a:pt x="339714" y="3090613"/>
                  <a:pt x="46328" y="2911558"/>
                </a:cubicBezTo>
                <a:lnTo>
                  <a:pt x="1" y="2878176"/>
                </a:lnTo>
                <a:lnTo>
                  <a:pt x="0" y="1926001"/>
                </a:lnTo>
                <a:lnTo>
                  <a:pt x="1" y="1926000"/>
                </a:lnTo>
                <a:lnTo>
                  <a:pt x="1" y="1257695"/>
                </a:lnTo>
                <a:cubicBezTo>
                  <a:pt x="19193" y="1243150"/>
                  <a:pt x="40119" y="1230971"/>
                  <a:pt x="61658" y="1219491"/>
                </a:cubicBezTo>
                <a:cubicBezTo>
                  <a:pt x="202725" y="1144303"/>
                  <a:pt x="354052" y="1107642"/>
                  <a:pt x="503519" y="1105956"/>
                </a:cubicBezTo>
                <a:lnTo>
                  <a:pt x="569031" y="1109032"/>
                </a:lnTo>
                <a:lnTo>
                  <a:pt x="585555" y="1107907"/>
                </a:lnTo>
                <a:cubicBezTo>
                  <a:pt x="745397" y="1109762"/>
                  <a:pt x="895722" y="1150334"/>
                  <a:pt x="1027609" y="1220683"/>
                </a:cubicBezTo>
                <a:lnTo>
                  <a:pt x="1039650" y="1228036"/>
                </a:lnTo>
                <a:lnTo>
                  <a:pt x="1128582" y="1237940"/>
                </a:lnTo>
                <a:cubicBezTo>
                  <a:pt x="1344181" y="1248064"/>
                  <a:pt x="1616580" y="1181625"/>
                  <a:pt x="1883635" y="1039286"/>
                </a:cubicBezTo>
                <a:cubicBezTo>
                  <a:pt x="2178277" y="882244"/>
                  <a:pt x="2399846" y="668293"/>
                  <a:pt x="2499782" y="465499"/>
                </a:cubicBezTo>
                <a:cubicBezTo>
                  <a:pt x="2510996" y="414732"/>
                  <a:pt x="2529280" y="365696"/>
                  <a:pt x="2553672" y="319609"/>
                </a:cubicBezTo>
                <a:lnTo>
                  <a:pt x="2555163" y="313440"/>
                </a:lnTo>
                <a:lnTo>
                  <a:pt x="2558302" y="311766"/>
                </a:lnTo>
                <a:cubicBezTo>
                  <a:pt x="2612273" y="212630"/>
                  <a:pt x="2695012" y="127817"/>
                  <a:pt x="2802058" y="70763"/>
                </a:cubicBezTo>
                <a:cubicBezTo>
                  <a:pt x="2893611" y="21965"/>
                  <a:pt x="2992110" y="-751"/>
                  <a:pt x="3089036" y="19"/>
                </a:cubicBez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MH_Other_2"/>
          <p:cNvSpPr/>
          <p:nvPr>
            <p:custDataLst>
              <p:tags r:id="rId2"/>
            </p:custDataLst>
          </p:nvPr>
        </p:nvSpPr>
        <p:spPr>
          <a:xfrm flipH="1">
            <a:off x="2598738" y="1843088"/>
            <a:ext cx="987425" cy="987425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04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MH_Other_3"/>
          <p:cNvSpPr/>
          <p:nvPr>
            <p:custDataLst>
              <p:tags r:id="rId3"/>
            </p:custDataLst>
          </p:nvPr>
        </p:nvSpPr>
        <p:spPr>
          <a:xfrm flipH="1">
            <a:off x="2614613" y="4791075"/>
            <a:ext cx="987425" cy="987425"/>
          </a:xfrm>
          <a:prstGeom prst="ellipse">
            <a:avLst/>
          </a:prstGeom>
          <a:solidFill>
            <a:schemeClr val="accent3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05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MH_Title_1"/>
          <p:cNvSpPr/>
          <p:nvPr>
            <p:custDataLst>
              <p:tags r:id="rId4"/>
            </p:custDataLst>
          </p:nvPr>
        </p:nvSpPr>
        <p:spPr>
          <a:xfrm>
            <a:off x="0" y="2932113"/>
            <a:ext cx="1411288" cy="1760537"/>
          </a:xfrm>
          <a:custGeom>
            <a:avLst/>
            <a:gdLst>
              <a:gd name="connsiteX0" fmla="*/ 586959 w 1529609"/>
              <a:gd name="connsiteY0" fmla="*/ 65 h 1907431"/>
              <a:gd name="connsiteX1" fmla="*/ 1529544 w 1529609"/>
              <a:gd name="connsiteY1" fmla="*/ 964782 h 1907431"/>
              <a:gd name="connsiteX2" fmla="*/ 564827 w 1529609"/>
              <a:gd name="connsiteY2" fmla="*/ 1907366 h 1907431"/>
              <a:gd name="connsiteX3" fmla="*/ 0 w 1529609"/>
              <a:gd name="connsiteY3" fmla="*/ 1712632 h 1907431"/>
              <a:gd name="connsiteX4" fmla="*/ 0 w 1529609"/>
              <a:gd name="connsiteY4" fmla="*/ 194607 h 1907431"/>
              <a:gd name="connsiteX5" fmla="*/ 586959 w 1529609"/>
              <a:gd name="connsiteY5" fmla="*/ 65 h 190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09" h="1907431">
                <a:moveTo>
                  <a:pt x="586959" y="65"/>
                </a:moveTo>
                <a:cubicBezTo>
                  <a:pt x="1113646" y="6177"/>
                  <a:pt x="1535656" y="438095"/>
                  <a:pt x="1529544" y="964782"/>
                </a:cubicBezTo>
                <a:cubicBezTo>
                  <a:pt x="1523433" y="1491469"/>
                  <a:pt x="1091515" y="1913478"/>
                  <a:pt x="564827" y="1907366"/>
                </a:cubicBezTo>
                <a:cubicBezTo>
                  <a:pt x="352169" y="1904899"/>
                  <a:pt x="156577" y="1833014"/>
                  <a:pt x="0" y="1712632"/>
                </a:cubicBezTo>
                <a:lnTo>
                  <a:pt x="0" y="194607"/>
                </a:lnTo>
                <a:cubicBezTo>
                  <a:pt x="162454" y="70026"/>
                  <a:pt x="366397" y="-2494"/>
                  <a:pt x="586959" y="65"/>
                </a:cubicBezTo>
                <a:close/>
              </a:path>
            </a:pathLst>
          </a:custGeom>
          <a:solidFill>
            <a:srgbClr val="A9A9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接口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引脚</a:t>
            </a:r>
          </a:p>
        </p:txBody>
      </p:sp>
      <p:sp>
        <p:nvSpPr>
          <p:cNvPr id="17" name="MH_SubTitle_1"/>
          <p:cNvSpPr txBox="1"/>
          <p:nvPr>
            <p:custDataLst>
              <p:tags r:id="rId5"/>
            </p:custDataLst>
          </p:nvPr>
        </p:nvSpPr>
        <p:spPr>
          <a:xfrm>
            <a:off x="3781424" y="1538343"/>
            <a:ext cx="5142043" cy="2388197"/>
          </a:xfrm>
          <a:prstGeom prst="rect">
            <a:avLst/>
          </a:prstGeom>
          <a:noFill/>
        </p:spPr>
        <p:txBody>
          <a:bodyPr lIns="72000" tIns="0" rIns="72000" bIns="0" anchor="ctr"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读写控制线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条）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CS</a:t>
            </a:r>
            <a:r>
              <a:rPr lang="zh-CN" altLang="en-US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：片选信号，低电平有效</a:t>
            </a:r>
            <a:endParaRPr lang="en-US" altLang="zh-CN" sz="2000" b="1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RD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：读写信号，低电平有效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WR</a:t>
            </a:r>
            <a:r>
              <a:rPr lang="zh-CN" altLang="en-US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：写信号，低电平有效 </a:t>
            </a:r>
            <a:endParaRPr lang="en-US" altLang="zh-CN" sz="2000" b="1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AO: 8259A</a:t>
            </a:r>
            <a:r>
              <a:rPr lang="zh-CN" altLang="en-US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内部寄存器选择信号（</a:t>
            </a:r>
            <a:r>
              <a:rPr lang="en-US" altLang="zh-CN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0:</a:t>
            </a:r>
            <a:r>
              <a:rPr lang="zh-CN" altLang="en-US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偶地址，</a:t>
            </a:r>
            <a:r>
              <a:rPr lang="en-US" altLang="zh-CN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1:</a:t>
            </a:r>
            <a:r>
              <a:rPr lang="zh-CN" altLang="en-US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奇地址</a:t>
            </a:r>
            <a:r>
              <a:rPr lang="en-US" altLang="zh-CN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)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MH_SubTitle_3"/>
          <p:cNvSpPr txBox="1"/>
          <p:nvPr>
            <p:custDataLst>
              <p:tags r:id="rId6"/>
            </p:custDataLst>
          </p:nvPr>
        </p:nvSpPr>
        <p:spPr>
          <a:xfrm>
            <a:off x="3767631" y="3812381"/>
            <a:ext cx="5520468" cy="2743200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级联线（</a:t>
            </a:r>
            <a:r>
              <a:rPr lang="en-US" altLang="zh-CN" sz="24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24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条）</a:t>
            </a:r>
            <a:endParaRPr lang="en-US" altLang="zh-CN" sz="2400" b="1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CAS2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~CAS0</a:t>
            </a:r>
            <a:r>
              <a:rPr lang="zh-CN" altLang="en-US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：级联信号线，需与</a:t>
            </a:r>
            <a:r>
              <a:rPr lang="en-US" altLang="zh-CN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SP/EN</a:t>
            </a:r>
            <a:r>
              <a:rPr lang="zh-CN" altLang="en-US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配合</a:t>
            </a:r>
            <a:endParaRPr lang="en-US" altLang="zh-CN" sz="2000" b="1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SP/EN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：作输入时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SP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：从片，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：主片）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			</a:t>
            </a:r>
            <a:r>
              <a:rPr lang="zh-CN" altLang="en-US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作输出时</a:t>
            </a:r>
            <a:r>
              <a:rPr lang="en-US" altLang="zh-CN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EN</a:t>
            </a:r>
            <a:r>
              <a:rPr lang="zh-CN" altLang="en-US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（控制总线驱动方向）</a:t>
            </a:r>
            <a:endParaRPr lang="en-US" altLang="zh-CN" sz="2000" b="1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0">
              <a:lnSpc>
                <a:spcPct val="130000"/>
              </a:lnSpc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SP</a:t>
            </a:r>
            <a:r>
              <a:rPr lang="zh-CN" altLang="en-US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Slave Program/EN</a:t>
            </a:r>
            <a:r>
              <a:rPr lang="zh-CN" altLang="en-US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0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Enable Buffer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132263" y="2079550"/>
            <a:ext cx="3230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132263" y="2443490"/>
            <a:ext cx="3230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132263" y="2846976"/>
            <a:ext cx="3230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132263" y="5094307"/>
            <a:ext cx="3230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572000" y="5094307"/>
            <a:ext cx="3230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8259A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的工作方式 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5513388" y="3873500"/>
            <a:ext cx="1398587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 rot="10800000">
            <a:off x="2111375" y="3422650"/>
            <a:ext cx="1398588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>
            <a:off x="5902325" y="2393950"/>
            <a:ext cx="31750" cy="13827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_4"/>
          <p:cNvSpPr/>
          <p:nvPr>
            <p:custDataLst>
              <p:tags r:id="rId4"/>
            </p:custDataLst>
          </p:nvPr>
        </p:nvSpPr>
        <p:spPr>
          <a:xfrm>
            <a:off x="854075" y="3822700"/>
            <a:ext cx="33338" cy="1381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5"/>
          <p:cNvSpPr/>
          <p:nvPr>
            <p:custDataLst>
              <p:tags r:id="rId5"/>
            </p:custDataLst>
          </p:nvPr>
        </p:nvSpPr>
        <p:spPr>
          <a:xfrm>
            <a:off x="3363913" y="2654300"/>
            <a:ext cx="2398712" cy="2408238"/>
          </a:xfrm>
          <a:custGeom>
            <a:avLst/>
            <a:gdLst>
              <a:gd name="connsiteX0" fmla="*/ 1269440 w 2545728"/>
              <a:gd name="connsiteY0" fmla="*/ 0 h 2555827"/>
              <a:gd name="connsiteX1" fmla="*/ 1398396 w 2545728"/>
              <a:gd name="connsiteY1" fmla="*/ 6511 h 2555827"/>
              <a:gd name="connsiteX2" fmla="*/ 2545728 w 2545728"/>
              <a:gd name="connsiteY2" fmla="*/ 1277913 h 2555827"/>
              <a:gd name="connsiteX3" fmla="*/ 1398396 w 2545728"/>
              <a:gd name="connsiteY3" fmla="*/ 2549315 h 2555827"/>
              <a:gd name="connsiteX4" fmla="*/ 1269440 w 2545728"/>
              <a:gd name="connsiteY4" fmla="*/ 2555827 h 2555827"/>
              <a:gd name="connsiteX5" fmla="*/ 1142416 w 2545728"/>
              <a:gd name="connsiteY5" fmla="*/ 2549413 h 2555827"/>
              <a:gd name="connsiteX6" fmla="*/ 1132157 w 2545728"/>
              <a:gd name="connsiteY6" fmla="*/ 2548044 h 2555827"/>
              <a:gd name="connsiteX7" fmla="*/ 1017127 w 2545728"/>
              <a:gd name="connsiteY7" fmla="*/ 2530489 h 2555827"/>
              <a:gd name="connsiteX8" fmla="*/ 1005921 w 2545728"/>
              <a:gd name="connsiteY8" fmla="*/ 2527977 h 2555827"/>
              <a:gd name="connsiteX9" fmla="*/ 893396 w 2545728"/>
              <a:gd name="connsiteY9" fmla="*/ 2499044 h 2555827"/>
              <a:gd name="connsiteX10" fmla="*/ 888250 w 2545728"/>
              <a:gd name="connsiteY10" fmla="*/ 2497409 h 2555827"/>
              <a:gd name="connsiteX11" fmla="*/ 773697 w 2545728"/>
              <a:gd name="connsiteY11" fmla="*/ 2455481 h 2555827"/>
              <a:gd name="connsiteX12" fmla="*/ 458225 w 2545728"/>
              <a:gd name="connsiteY12" fmla="*/ 2264080 h 2555827"/>
              <a:gd name="connsiteX13" fmla="*/ 408745 w 2545728"/>
              <a:gd name="connsiteY13" fmla="*/ 2219110 h 2555827"/>
              <a:gd name="connsiteX14" fmla="*/ 344960 w 2545728"/>
              <a:gd name="connsiteY14" fmla="*/ 2156829 h 2555827"/>
              <a:gd name="connsiteX15" fmla="*/ 284985 w 2545728"/>
              <a:gd name="connsiteY15" fmla="*/ 2090840 h 2555827"/>
              <a:gd name="connsiteX16" fmla="*/ 19116 w 2545728"/>
              <a:gd name="connsiteY16" fmla="*/ 1535475 h 2555827"/>
              <a:gd name="connsiteX17" fmla="*/ 0 w 2545728"/>
              <a:gd name="connsiteY17" fmla="*/ 1410221 h 2555827"/>
              <a:gd name="connsiteX18" fmla="*/ 228347 w 2545728"/>
              <a:gd name="connsiteY18" fmla="*/ 1410221 h 2555827"/>
              <a:gd name="connsiteX19" fmla="*/ 240408 w 2545728"/>
              <a:gd name="connsiteY19" fmla="*/ 1489248 h 2555827"/>
              <a:gd name="connsiteX20" fmla="*/ 291840 w 2545728"/>
              <a:gd name="connsiteY20" fmla="*/ 1662418 h 2555827"/>
              <a:gd name="connsiteX21" fmla="*/ 348446 w 2545728"/>
              <a:gd name="connsiteY21" fmla="*/ 1776414 h 2555827"/>
              <a:gd name="connsiteX22" fmla="*/ 349090 w 2545728"/>
              <a:gd name="connsiteY22" fmla="*/ 1777750 h 2555827"/>
              <a:gd name="connsiteX23" fmla="*/ 349199 w 2545728"/>
              <a:gd name="connsiteY23" fmla="*/ 1777929 h 2555827"/>
              <a:gd name="connsiteX24" fmla="*/ 370916 w 2545728"/>
              <a:gd name="connsiteY24" fmla="*/ 1821664 h 2555827"/>
              <a:gd name="connsiteX25" fmla="*/ 400016 w 2545728"/>
              <a:gd name="connsiteY25" fmla="*/ 1861575 h 2555827"/>
              <a:gd name="connsiteX26" fmla="*/ 401616 w 2545728"/>
              <a:gd name="connsiteY26" fmla="*/ 1864209 h 2555827"/>
              <a:gd name="connsiteX27" fmla="*/ 414450 w 2545728"/>
              <a:gd name="connsiteY27" fmla="*/ 1881371 h 2555827"/>
              <a:gd name="connsiteX28" fmla="*/ 474813 w 2545728"/>
              <a:gd name="connsiteY28" fmla="*/ 1964161 h 2555827"/>
              <a:gd name="connsiteX29" fmla="*/ 516043 w 2545728"/>
              <a:gd name="connsiteY29" fmla="*/ 2004419 h 2555827"/>
              <a:gd name="connsiteX30" fmla="*/ 529662 w 2545728"/>
              <a:gd name="connsiteY30" fmla="*/ 2019403 h 2555827"/>
              <a:gd name="connsiteX31" fmla="*/ 554636 w 2545728"/>
              <a:gd name="connsiteY31" fmla="*/ 2042101 h 2555827"/>
              <a:gd name="connsiteX32" fmla="*/ 600705 w 2545728"/>
              <a:gd name="connsiteY32" fmla="*/ 2087083 h 2555827"/>
              <a:gd name="connsiteX33" fmla="*/ 647418 w 2545728"/>
              <a:gd name="connsiteY33" fmla="*/ 2119454 h 2555827"/>
              <a:gd name="connsiteX34" fmla="*/ 684856 w 2545728"/>
              <a:gd name="connsiteY34" fmla="*/ 2147449 h 2555827"/>
              <a:gd name="connsiteX35" fmla="*/ 708873 w 2545728"/>
              <a:gd name="connsiteY35" fmla="*/ 2162040 h 2555827"/>
              <a:gd name="connsiteX36" fmla="*/ 745768 w 2545728"/>
              <a:gd name="connsiteY36" fmla="*/ 2187607 h 2555827"/>
              <a:gd name="connsiteX37" fmla="*/ 768126 w 2545728"/>
              <a:gd name="connsiteY37" fmla="*/ 2198038 h 2555827"/>
              <a:gd name="connsiteX38" fmla="*/ 771315 w 2545728"/>
              <a:gd name="connsiteY38" fmla="*/ 2199975 h 2555827"/>
              <a:gd name="connsiteX39" fmla="*/ 862980 w 2545728"/>
              <a:gd name="connsiteY39" fmla="*/ 2244132 h 2555827"/>
              <a:gd name="connsiteX40" fmla="*/ 881310 w 2545728"/>
              <a:gd name="connsiteY40" fmla="*/ 2250841 h 2555827"/>
              <a:gd name="connsiteX41" fmla="*/ 907176 w 2545728"/>
              <a:gd name="connsiteY41" fmla="*/ 2262908 h 2555827"/>
              <a:gd name="connsiteX42" fmla="*/ 993126 w 2545728"/>
              <a:gd name="connsiteY42" fmla="*/ 2290216 h 2555827"/>
              <a:gd name="connsiteX43" fmla="*/ 1057709 w 2545728"/>
              <a:gd name="connsiteY43" fmla="*/ 2304692 h 2555827"/>
              <a:gd name="connsiteX44" fmla="*/ 1059817 w 2545728"/>
              <a:gd name="connsiteY44" fmla="*/ 2305234 h 2555827"/>
              <a:gd name="connsiteX45" fmla="*/ 1060789 w 2545728"/>
              <a:gd name="connsiteY45" fmla="*/ 2305383 h 2555827"/>
              <a:gd name="connsiteX46" fmla="*/ 1082104 w 2545728"/>
              <a:gd name="connsiteY46" fmla="*/ 2310160 h 2555827"/>
              <a:gd name="connsiteX47" fmla="*/ 1161396 w 2545728"/>
              <a:gd name="connsiteY47" fmla="*/ 2320737 h 2555827"/>
              <a:gd name="connsiteX48" fmla="*/ 1163936 w 2545728"/>
              <a:gd name="connsiteY48" fmla="*/ 2321124 h 2555827"/>
              <a:gd name="connsiteX49" fmla="*/ 1164525 w 2545728"/>
              <a:gd name="connsiteY49" fmla="*/ 2321154 h 2555827"/>
              <a:gd name="connsiteX50" fmla="*/ 1173756 w 2545728"/>
              <a:gd name="connsiteY50" fmla="*/ 2322385 h 2555827"/>
              <a:gd name="connsiteX51" fmla="*/ 1267728 w 2545728"/>
              <a:gd name="connsiteY51" fmla="*/ 2326538 h 2555827"/>
              <a:gd name="connsiteX52" fmla="*/ 1269440 w 2545728"/>
              <a:gd name="connsiteY52" fmla="*/ 2326452 h 2555827"/>
              <a:gd name="connsiteX53" fmla="*/ 1271152 w 2545728"/>
              <a:gd name="connsiteY53" fmla="*/ 2326538 h 2555827"/>
              <a:gd name="connsiteX54" fmla="*/ 2319777 w 2545728"/>
              <a:gd name="connsiteY54" fmla="*/ 1277913 h 2555827"/>
              <a:gd name="connsiteX55" fmla="*/ 1271152 w 2545728"/>
              <a:gd name="connsiteY55" fmla="*/ 229288 h 2555827"/>
              <a:gd name="connsiteX56" fmla="*/ 1269440 w 2545728"/>
              <a:gd name="connsiteY56" fmla="*/ 229375 h 2555827"/>
              <a:gd name="connsiteX57" fmla="*/ 1267728 w 2545728"/>
              <a:gd name="connsiteY57" fmla="*/ 229288 h 2555827"/>
              <a:gd name="connsiteX58" fmla="*/ 1267728 w 2545728"/>
              <a:gd name="connsiteY58" fmla="*/ 86 h 2555827"/>
              <a:gd name="connsiteX59" fmla="*/ 1269440 w 2545728"/>
              <a:gd name="connsiteY59" fmla="*/ 0 h 255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545728" h="2555827">
                <a:moveTo>
                  <a:pt x="1269440" y="0"/>
                </a:moveTo>
                <a:lnTo>
                  <a:pt x="1398396" y="6511"/>
                </a:lnTo>
                <a:cubicBezTo>
                  <a:pt x="2042836" y="71958"/>
                  <a:pt x="2545728" y="616207"/>
                  <a:pt x="2545728" y="1277913"/>
                </a:cubicBezTo>
                <a:cubicBezTo>
                  <a:pt x="2545728" y="1939619"/>
                  <a:pt x="2042836" y="2483869"/>
                  <a:pt x="1398396" y="2549315"/>
                </a:cubicBezTo>
                <a:lnTo>
                  <a:pt x="1269440" y="2555827"/>
                </a:lnTo>
                <a:lnTo>
                  <a:pt x="1142416" y="2549413"/>
                </a:lnTo>
                <a:lnTo>
                  <a:pt x="1132157" y="2548044"/>
                </a:lnTo>
                <a:lnTo>
                  <a:pt x="1017127" y="2530489"/>
                </a:lnTo>
                <a:lnTo>
                  <a:pt x="1005921" y="2527977"/>
                </a:lnTo>
                <a:lnTo>
                  <a:pt x="893396" y="2499044"/>
                </a:lnTo>
                <a:lnTo>
                  <a:pt x="888250" y="2497409"/>
                </a:lnTo>
                <a:lnTo>
                  <a:pt x="773697" y="2455481"/>
                </a:lnTo>
                <a:cubicBezTo>
                  <a:pt x="659023" y="2406979"/>
                  <a:pt x="552903" y="2342215"/>
                  <a:pt x="458225" y="2264080"/>
                </a:cubicBezTo>
                <a:lnTo>
                  <a:pt x="408745" y="2219110"/>
                </a:lnTo>
                <a:lnTo>
                  <a:pt x="344960" y="2156829"/>
                </a:lnTo>
                <a:lnTo>
                  <a:pt x="284985" y="2090840"/>
                </a:lnTo>
                <a:cubicBezTo>
                  <a:pt x="154761" y="1933044"/>
                  <a:pt x="61677" y="1743462"/>
                  <a:pt x="19116" y="1535475"/>
                </a:cubicBezTo>
                <a:lnTo>
                  <a:pt x="0" y="1410221"/>
                </a:lnTo>
                <a:lnTo>
                  <a:pt x="228347" y="1410221"/>
                </a:lnTo>
                <a:lnTo>
                  <a:pt x="240408" y="1489248"/>
                </a:lnTo>
                <a:cubicBezTo>
                  <a:pt x="252631" y="1548978"/>
                  <a:pt x="269931" y="1606859"/>
                  <a:pt x="291840" y="1662418"/>
                </a:cubicBezTo>
                <a:lnTo>
                  <a:pt x="348446" y="1776414"/>
                </a:lnTo>
                <a:lnTo>
                  <a:pt x="349090" y="1777750"/>
                </a:lnTo>
                <a:lnTo>
                  <a:pt x="349199" y="1777929"/>
                </a:lnTo>
                <a:lnTo>
                  <a:pt x="370916" y="1821664"/>
                </a:lnTo>
                <a:lnTo>
                  <a:pt x="400016" y="1861575"/>
                </a:lnTo>
                <a:lnTo>
                  <a:pt x="401616" y="1864209"/>
                </a:lnTo>
                <a:lnTo>
                  <a:pt x="414450" y="1881371"/>
                </a:lnTo>
                <a:lnTo>
                  <a:pt x="474813" y="1964161"/>
                </a:lnTo>
                <a:lnTo>
                  <a:pt x="516043" y="2004419"/>
                </a:lnTo>
                <a:lnTo>
                  <a:pt x="529662" y="2019403"/>
                </a:lnTo>
                <a:lnTo>
                  <a:pt x="554636" y="2042101"/>
                </a:lnTo>
                <a:lnTo>
                  <a:pt x="600705" y="2087083"/>
                </a:lnTo>
                <a:lnTo>
                  <a:pt x="647418" y="2119454"/>
                </a:lnTo>
                <a:lnTo>
                  <a:pt x="684856" y="2147449"/>
                </a:lnTo>
                <a:lnTo>
                  <a:pt x="708873" y="2162040"/>
                </a:lnTo>
                <a:lnTo>
                  <a:pt x="745768" y="2187607"/>
                </a:lnTo>
                <a:lnTo>
                  <a:pt x="768126" y="2198038"/>
                </a:lnTo>
                <a:lnTo>
                  <a:pt x="771315" y="2199975"/>
                </a:lnTo>
                <a:cubicBezTo>
                  <a:pt x="801032" y="2216118"/>
                  <a:pt x="831616" y="2230866"/>
                  <a:pt x="862980" y="2244132"/>
                </a:cubicBezTo>
                <a:lnTo>
                  <a:pt x="881310" y="2250841"/>
                </a:lnTo>
                <a:lnTo>
                  <a:pt x="907176" y="2262908"/>
                </a:lnTo>
                <a:cubicBezTo>
                  <a:pt x="935282" y="2273199"/>
                  <a:pt x="963952" y="2282322"/>
                  <a:pt x="993126" y="2290216"/>
                </a:cubicBezTo>
                <a:lnTo>
                  <a:pt x="1057709" y="2304692"/>
                </a:lnTo>
                <a:lnTo>
                  <a:pt x="1059817" y="2305234"/>
                </a:lnTo>
                <a:lnTo>
                  <a:pt x="1060789" y="2305383"/>
                </a:lnTo>
                <a:lnTo>
                  <a:pt x="1082104" y="2310160"/>
                </a:lnTo>
                <a:lnTo>
                  <a:pt x="1161396" y="2320737"/>
                </a:lnTo>
                <a:lnTo>
                  <a:pt x="1163936" y="2321124"/>
                </a:lnTo>
                <a:lnTo>
                  <a:pt x="1164525" y="2321154"/>
                </a:lnTo>
                <a:lnTo>
                  <a:pt x="1173756" y="2322385"/>
                </a:lnTo>
                <a:cubicBezTo>
                  <a:pt x="1204713" y="2325134"/>
                  <a:pt x="1236057" y="2326538"/>
                  <a:pt x="1267728" y="2326538"/>
                </a:cubicBezTo>
                <a:lnTo>
                  <a:pt x="1269440" y="2326452"/>
                </a:lnTo>
                <a:lnTo>
                  <a:pt x="1271152" y="2326538"/>
                </a:lnTo>
                <a:cubicBezTo>
                  <a:pt x="1850292" y="2326538"/>
                  <a:pt x="2319777" y="1857053"/>
                  <a:pt x="2319777" y="1277913"/>
                </a:cubicBezTo>
                <a:cubicBezTo>
                  <a:pt x="2319777" y="698773"/>
                  <a:pt x="1850292" y="229288"/>
                  <a:pt x="1271152" y="229288"/>
                </a:cubicBezTo>
                <a:lnTo>
                  <a:pt x="1269440" y="229375"/>
                </a:lnTo>
                <a:lnTo>
                  <a:pt x="1267728" y="229288"/>
                </a:lnTo>
                <a:lnTo>
                  <a:pt x="1267728" y="86"/>
                </a:lnTo>
                <a:lnTo>
                  <a:pt x="12694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MH_Other_6"/>
          <p:cNvSpPr/>
          <p:nvPr>
            <p:custDataLst>
              <p:tags r:id="rId6"/>
            </p:custDataLst>
          </p:nvPr>
        </p:nvSpPr>
        <p:spPr>
          <a:xfrm>
            <a:off x="4229100" y="2220913"/>
            <a:ext cx="1588" cy="0"/>
          </a:xfrm>
          <a:custGeom>
            <a:avLst/>
            <a:gdLst>
              <a:gd name="connsiteX0" fmla="*/ 0 w 1712"/>
              <a:gd name="connsiteY0" fmla="*/ 0 h 173"/>
              <a:gd name="connsiteX1" fmla="*/ 1712 w 1712"/>
              <a:gd name="connsiteY1" fmla="*/ 87 h 173"/>
              <a:gd name="connsiteX2" fmla="*/ 0 w 1712"/>
              <a:gd name="connsiteY2" fmla="*/ 173 h 173"/>
              <a:gd name="connsiteX3" fmla="*/ 0 w 1712"/>
              <a:gd name="connsiteY3" fmla="*/ 0 h 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2" h="173">
                <a:moveTo>
                  <a:pt x="0" y="0"/>
                </a:moveTo>
                <a:lnTo>
                  <a:pt x="1712" y="87"/>
                </a:lnTo>
                <a:lnTo>
                  <a:pt x="0" y="1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MH_Other_7"/>
          <p:cNvSpPr/>
          <p:nvPr>
            <p:custDataLst>
              <p:tags r:id="rId7"/>
            </p:custDataLst>
          </p:nvPr>
        </p:nvSpPr>
        <p:spPr>
          <a:xfrm>
            <a:off x="3363913" y="2654300"/>
            <a:ext cx="1155700" cy="1285875"/>
          </a:xfrm>
          <a:custGeom>
            <a:avLst/>
            <a:gdLst>
              <a:gd name="connsiteX0" fmla="*/ 1274576 w 1276288"/>
              <a:gd name="connsiteY0" fmla="*/ 0 h 1398633"/>
              <a:gd name="connsiteX1" fmla="*/ 1274576 w 1276288"/>
              <a:gd name="connsiteY1" fmla="*/ 229202 h 1398633"/>
              <a:gd name="connsiteX2" fmla="*/ 1276288 w 1276288"/>
              <a:gd name="connsiteY2" fmla="*/ 229289 h 1398633"/>
              <a:gd name="connsiteX3" fmla="*/ 1170784 w 1276288"/>
              <a:gd name="connsiteY3" fmla="*/ 234616 h 1398633"/>
              <a:gd name="connsiteX4" fmla="*/ 229375 w 1276288"/>
              <a:gd name="connsiteY4" fmla="*/ 1277827 h 1398633"/>
              <a:gd name="connsiteX5" fmla="*/ 234789 w 1276288"/>
              <a:gd name="connsiteY5" fmla="*/ 1385043 h 1398633"/>
              <a:gd name="connsiteX6" fmla="*/ 236863 w 1276288"/>
              <a:gd name="connsiteY6" fmla="*/ 1398633 h 1398633"/>
              <a:gd name="connsiteX7" fmla="*/ 6100 w 1276288"/>
              <a:gd name="connsiteY7" fmla="*/ 1398633 h 1398633"/>
              <a:gd name="connsiteX8" fmla="*/ 0 w 1276288"/>
              <a:gd name="connsiteY8" fmla="*/ 1277827 h 1398633"/>
              <a:gd name="connsiteX9" fmla="*/ 1147332 w 1276288"/>
              <a:gd name="connsiteY9" fmla="*/ 6425 h 139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6288" h="1398633">
                <a:moveTo>
                  <a:pt x="1274576" y="0"/>
                </a:moveTo>
                <a:lnTo>
                  <a:pt x="1274576" y="229202"/>
                </a:lnTo>
                <a:lnTo>
                  <a:pt x="1276288" y="229289"/>
                </a:lnTo>
                <a:lnTo>
                  <a:pt x="1170784" y="234616"/>
                </a:lnTo>
                <a:cubicBezTo>
                  <a:pt x="642008" y="288316"/>
                  <a:pt x="229375" y="734883"/>
                  <a:pt x="229375" y="1277827"/>
                </a:cubicBezTo>
                <a:cubicBezTo>
                  <a:pt x="229375" y="1314023"/>
                  <a:pt x="231209" y="1349791"/>
                  <a:pt x="234789" y="1385043"/>
                </a:cubicBezTo>
                <a:lnTo>
                  <a:pt x="236863" y="1398633"/>
                </a:lnTo>
                <a:lnTo>
                  <a:pt x="6100" y="1398633"/>
                </a:lnTo>
                <a:lnTo>
                  <a:pt x="0" y="1277827"/>
                </a:lnTo>
                <a:cubicBezTo>
                  <a:pt x="0" y="616121"/>
                  <a:pt x="502893" y="71872"/>
                  <a:pt x="1147332" y="642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MH_SubTitle_1"/>
          <p:cNvSpPr/>
          <p:nvPr>
            <p:custDataLst>
              <p:tags r:id="rId8"/>
            </p:custDataLst>
          </p:nvPr>
        </p:nvSpPr>
        <p:spPr>
          <a:xfrm>
            <a:off x="1016000" y="3981450"/>
            <a:ext cx="1989138" cy="4619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中断嵌套方式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MH_SubTitle_2"/>
          <p:cNvSpPr/>
          <p:nvPr>
            <p:custDataLst>
              <p:tags r:id="rId9"/>
            </p:custDataLst>
          </p:nvPr>
        </p:nvSpPr>
        <p:spPr>
          <a:xfrm>
            <a:off x="6088063" y="2576513"/>
            <a:ext cx="2297133" cy="461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优先级变化方式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70288" y="3191967"/>
            <a:ext cx="1907551" cy="105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15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优先级管理方式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中断嵌套方式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4184650" y="2229966"/>
            <a:ext cx="774700" cy="2659062"/>
          </a:xfrm>
          <a:custGeom>
            <a:avLst/>
            <a:gdLst>
              <a:gd name="connsiteX0" fmla="*/ 286341 w 572682"/>
              <a:gd name="connsiteY0" fmla="*/ 0 h 1963148"/>
              <a:gd name="connsiteX1" fmla="*/ 572682 w 572682"/>
              <a:gd name="connsiteY1" fmla="*/ 286341 h 1963148"/>
              <a:gd name="connsiteX2" fmla="*/ 488815 w 572682"/>
              <a:gd name="connsiteY2" fmla="*/ 488815 h 1963148"/>
              <a:gd name="connsiteX3" fmla="*/ 452012 w 572682"/>
              <a:gd name="connsiteY3" fmla="*/ 513628 h 1963148"/>
              <a:gd name="connsiteX4" fmla="*/ 452012 w 572682"/>
              <a:gd name="connsiteY4" fmla="*/ 1449520 h 1963148"/>
              <a:gd name="connsiteX5" fmla="*/ 488815 w 572682"/>
              <a:gd name="connsiteY5" fmla="*/ 1474333 h 1963148"/>
              <a:gd name="connsiteX6" fmla="*/ 572682 w 572682"/>
              <a:gd name="connsiteY6" fmla="*/ 1676807 h 1963148"/>
              <a:gd name="connsiteX7" fmla="*/ 286341 w 572682"/>
              <a:gd name="connsiteY7" fmla="*/ 1963148 h 1963148"/>
              <a:gd name="connsiteX8" fmla="*/ 0 w 572682"/>
              <a:gd name="connsiteY8" fmla="*/ 1676807 h 1963148"/>
              <a:gd name="connsiteX9" fmla="*/ 83868 w 572682"/>
              <a:gd name="connsiteY9" fmla="*/ 1474333 h 1963148"/>
              <a:gd name="connsiteX10" fmla="*/ 120669 w 572682"/>
              <a:gd name="connsiteY10" fmla="*/ 1449521 h 1963148"/>
              <a:gd name="connsiteX11" fmla="*/ 120669 w 572682"/>
              <a:gd name="connsiteY11" fmla="*/ 513627 h 1963148"/>
              <a:gd name="connsiteX12" fmla="*/ 83868 w 572682"/>
              <a:gd name="connsiteY12" fmla="*/ 488815 h 1963148"/>
              <a:gd name="connsiteX13" fmla="*/ 0 w 572682"/>
              <a:gd name="connsiteY13" fmla="*/ 286341 h 1963148"/>
              <a:gd name="connsiteX14" fmla="*/ 286341 w 572682"/>
              <a:gd name="connsiteY14" fmla="*/ 0 h 196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682" h="1963148">
                <a:moveTo>
                  <a:pt x="286341" y="0"/>
                </a:moveTo>
                <a:cubicBezTo>
                  <a:pt x="444483" y="0"/>
                  <a:pt x="572682" y="128199"/>
                  <a:pt x="572682" y="286341"/>
                </a:cubicBezTo>
                <a:cubicBezTo>
                  <a:pt x="572682" y="365412"/>
                  <a:pt x="540632" y="436997"/>
                  <a:pt x="488815" y="488815"/>
                </a:cubicBezTo>
                <a:lnTo>
                  <a:pt x="452012" y="513628"/>
                </a:lnTo>
                <a:lnTo>
                  <a:pt x="452012" y="1449520"/>
                </a:lnTo>
                <a:lnTo>
                  <a:pt x="488815" y="1474333"/>
                </a:lnTo>
                <a:cubicBezTo>
                  <a:pt x="540632" y="1526151"/>
                  <a:pt x="572682" y="1597736"/>
                  <a:pt x="572682" y="1676807"/>
                </a:cubicBezTo>
                <a:cubicBezTo>
                  <a:pt x="572682" y="1834949"/>
                  <a:pt x="444483" y="1963148"/>
                  <a:pt x="286341" y="1963148"/>
                </a:cubicBezTo>
                <a:cubicBezTo>
                  <a:pt x="128199" y="1963148"/>
                  <a:pt x="0" y="1834949"/>
                  <a:pt x="0" y="1676807"/>
                </a:cubicBezTo>
                <a:cubicBezTo>
                  <a:pt x="0" y="1597736"/>
                  <a:pt x="32050" y="1526151"/>
                  <a:pt x="83868" y="1474333"/>
                </a:cubicBezTo>
                <a:lnTo>
                  <a:pt x="120669" y="1449521"/>
                </a:lnTo>
                <a:lnTo>
                  <a:pt x="120669" y="513627"/>
                </a:lnTo>
                <a:lnTo>
                  <a:pt x="83868" y="488815"/>
                </a:lnTo>
                <a:cubicBezTo>
                  <a:pt x="32050" y="436997"/>
                  <a:pt x="0" y="365412"/>
                  <a:pt x="0" y="286341"/>
                </a:cubicBezTo>
                <a:cubicBezTo>
                  <a:pt x="0" y="128199"/>
                  <a:pt x="128199" y="0"/>
                  <a:pt x="28634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4318593" y="2363887"/>
            <a:ext cx="506815" cy="50681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97538" y="2369666"/>
            <a:ext cx="34464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特殊全嵌套方式</a:t>
            </a:r>
          </a:p>
        </p:txBody>
      </p:sp>
      <p:sp>
        <p:nvSpPr>
          <p:cNvPr id="11" name="MH_Text_2"/>
          <p:cNvSpPr/>
          <p:nvPr>
            <p:custDataLst>
              <p:tags r:id="rId4"/>
            </p:custDataLst>
          </p:nvPr>
        </p:nvSpPr>
        <p:spPr>
          <a:xfrm>
            <a:off x="5051425" y="2831628"/>
            <a:ext cx="3915074" cy="21272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它与固定优先级方式基本相同。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区别：允许同级中断进行嵌套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只允许主片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使用特殊全嵌套方式，以实现从片中的高低优先级之间的嵌套。</a:t>
            </a: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>
            <a:off x="4318593" y="4247355"/>
            <a:ext cx="506815" cy="50681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>
            <a:off x="14288" y="4254028"/>
            <a:ext cx="34321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普通全嵌套方式</a:t>
            </a:r>
          </a:p>
        </p:txBody>
      </p:sp>
      <p:sp>
        <p:nvSpPr>
          <p:cNvPr id="14" name="MH_Text_1"/>
          <p:cNvSpPr/>
          <p:nvPr>
            <p:custDataLst>
              <p:tags r:id="rId7"/>
            </p:custDataLst>
          </p:nvPr>
        </p:nvSpPr>
        <p:spPr>
          <a:xfrm>
            <a:off x="405375" y="1806103"/>
            <a:ext cx="3754248" cy="21272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这是最常用、最基本的工作方式，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初始化后没有设置其他优先级方式，则默认为是该方式。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当一个中断正被响应时，只有比它优先级更高的中断请求才会被响应。</a:t>
            </a:r>
          </a:p>
        </p:txBody>
      </p:sp>
      <p:sp>
        <p:nvSpPr>
          <p:cNvPr id="15" name="MH_Other_4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5051425" y="2514128"/>
            <a:ext cx="304800" cy="241300"/>
          </a:xfrm>
          <a:custGeom>
            <a:avLst/>
            <a:gdLst>
              <a:gd name="T0" fmla="*/ 457481883 w 5616"/>
              <a:gd name="T1" fmla="*/ 457857528 h 4433"/>
              <a:gd name="T2" fmla="*/ 457481883 w 5616"/>
              <a:gd name="T3" fmla="*/ 457857528 h 4433"/>
              <a:gd name="T4" fmla="*/ 457481883 w 5616"/>
              <a:gd name="T5" fmla="*/ 457857528 h 4433"/>
              <a:gd name="T6" fmla="*/ 457481883 w 5616"/>
              <a:gd name="T7" fmla="*/ 457857528 h 4433"/>
              <a:gd name="T8" fmla="*/ 457481883 w 5616"/>
              <a:gd name="T9" fmla="*/ 457857528 h 4433"/>
              <a:gd name="T10" fmla="*/ 457481883 w 5616"/>
              <a:gd name="T11" fmla="*/ 457857528 h 4433"/>
              <a:gd name="T12" fmla="*/ 457481883 w 5616"/>
              <a:gd name="T13" fmla="*/ 457857528 h 4433"/>
              <a:gd name="T14" fmla="*/ 457481883 w 5616"/>
              <a:gd name="T15" fmla="*/ 457857528 h 4433"/>
              <a:gd name="T16" fmla="*/ 457481883 w 5616"/>
              <a:gd name="T17" fmla="*/ 457857528 h 4433"/>
              <a:gd name="T18" fmla="*/ 457481883 w 5616"/>
              <a:gd name="T19" fmla="*/ 457857528 h 4433"/>
              <a:gd name="T20" fmla="*/ 457481883 w 5616"/>
              <a:gd name="T21" fmla="*/ 457857528 h 4433"/>
              <a:gd name="T22" fmla="*/ 457481883 w 5616"/>
              <a:gd name="T23" fmla="*/ 457857528 h 4433"/>
              <a:gd name="T24" fmla="*/ 457481883 w 5616"/>
              <a:gd name="T25" fmla="*/ 457857528 h 4433"/>
              <a:gd name="T26" fmla="*/ 457481883 w 5616"/>
              <a:gd name="T27" fmla="*/ 457857528 h 44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16" h="4433">
                <a:moveTo>
                  <a:pt x="1854" y="1391"/>
                </a:moveTo>
                <a:lnTo>
                  <a:pt x="0" y="983"/>
                </a:lnTo>
                <a:lnTo>
                  <a:pt x="346" y="2217"/>
                </a:lnTo>
                <a:lnTo>
                  <a:pt x="0" y="3451"/>
                </a:lnTo>
                <a:lnTo>
                  <a:pt x="1854" y="3043"/>
                </a:lnTo>
                <a:lnTo>
                  <a:pt x="2116" y="2217"/>
                </a:lnTo>
                <a:lnTo>
                  <a:pt x="1854" y="1391"/>
                </a:lnTo>
                <a:close/>
                <a:moveTo>
                  <a:pt x="5616" y="2217"/>
                </a:moveTo>
                <a:lnTo>
                  <a:pt x="1777" y="0"/>
                </a:lnTo>
                <a:lnTo>
                  <a:pt x="2481" y="2217"/>
                </a:lnTo>
                <a:lnTo>
                  <a:pt x="1777" y="4433"/>
                </a:lnTo>
                <a:lnTo>
                  <a:pt x="5616" y="221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flipH="1">
            <a:off x="3803650" y="4412778"/>
            <a:ext cx="304800" cy="241300"/>
          </a:xfrm>
          <a:custGeom>
            <a:avLst/>
            <a:gdLst>
              <a:gd name="T0" fmla="*/ 457481883 w 5616"/>
              <a:gd name="T1" fmla="*/ 457857528 h 4433"/>
              <a:gd name="T2" fmla="*/ 457481883 w 5616"/>
              <a:gd name="T3" fmla="*/ 457857528 h 4433"/>
              <a:gd name="T4" fmla="*/ 457481883 w 5616"/>
              <a:gd name="T5" fmla="*/ 457857528 h 4433"/>
              <a:gd name="T6" fmla="*/ 457481883 w 5616"/>
              <a:gd name="T7" fmla="*/ 457857528 h 4433"/>
              <a:gd name="T8" fmla="*/ 457481883 w 5616"/>
              <a:gd name="T9" fmla="*/ 457857528 h 4433"/>
              <a:gd name="T10" fmla="*/ 457481883 w 5616"/>
              <a:gd name="T11" fmla="*/ 457857528 h 4433"/>
              <a:gd name="T12" fmla="*/ 457481883 w 5616"/>
              <a:gd name="T13" fmla="*/ 457857528 h 4433"/>
              <a:gd name="T14" fmla="*/ 457481883 w 5616"/>
              <a:gd name="T15" fmla="*/ 457857528 h 4433"/>
              <a:gd name="T16" fmla="*/ 457481883 w 5616"/>
              <a:gd name="T17" fmla="*/ 457857528 h 4433"/>
              <a:gd name="T18" fmla="*/ 457481883 w 5616"/>
              <a:gd name="T19" fmla="*/ 457857528 h 4433"/>
              <a:gd name="T20" fmla="*/ 457481883 w 5616"/>
              <a:gd name="T21" fmla="*/ 457857528 h 4433"/>
              <a:gd name="T22" fmla="*/ 457481883 w 5616"/>
              <a:gd name="T23" fmla="*/ 457857528 h 4433"/>
              <a:gd name="T24" fmla="*/ 457481883 w 5616"/>
              <a:gd name="T25" fmla="*/ 457857528 h 4433"/>
              <a:gd name="T26" fmla="*/ 457481883 w 5616"/>
              <a:gd name="T27" fmla="*/ 457857528 h 44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16" h="4433">
                <a:moveTo>
                  <a:pt x="1854" y="1391"/>
                </a:moveTo>
                <a:lnTo>
                  <a:pt x="0" y="983"/>
                </a:lnTo>
                <a:lnTo>
                  <a:pt x="346" y="2217"/>
                </a:lnTo>
                <a:lnTo>
                  <a:pt x="0" y="3451"/>
                </a:lnTo>
                <a:lnTo>
                  <a:pt x="1854" y="3043"/>
                </a:lnTo>
                <a:lnTo>
                  <a:pt x="2116" y="2217"/>
                </a:lnTo>
                <a:lnTo>
                  <a:pt x="1854" y="1391"/>
                </a:lnTo>
                <a:close/>
                <a:moveTo>
                  <a:pt x="5616" y="2217"/>
                </a:moveTo>
                <a:lnTo>
                  <a:pt x="1777" y="0"/>
                </a:lnTo>
                <a:lnTo>
                  <a:pt x="2481" y="2217"/>
                </a:lnTo>
                <a:lnTo>
                  <a:pt x="1777" y="4433"/>
                </a:lnTo>
                <a:lnTo>
                  <a:pt x="5616" y="221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5345" y="5584485"/>
            <a:ext cx="8013309" cy="83099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全嵌套和特殊全嵌套方式中各中断源的优先级顺序是固定的，优先级从高到低顺序为</a:t>
            </a:r>
            <a:r>
              <a:rPr lang="en-US" altLang="zh-CN" sz="24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IR0</a:t>
            </a:r>
            <a:r>
              <a:rPr lang="zh-CN" altLang="en-US" sz="24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IR1</a:t>
            </a:r>
            <a:r>
              <a:rPr lang="zh-CN" altLang="en-US" sz="24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……IR7</a:t>
            </a:r>
            <a:r>
              <a:rPr lang="zh-CN" altLang="en-US" sz="24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优先级变化方式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4184650" y="2229966"/>
            <a:ext cx="774700" cy="2659062"/>
          </a:xfrm>
          <a:custGeom>
            <a:avLst/>
            <a:gdLst>
              <a:gd name="connsiteX0" fmla="*/ 286341 w 572682"/>
              <a:gd name="connsiteY0" fmla="*/ 0 h 1963148"/>
              <a:gd name="connsiteX1" fmla="*/ 572682 w 572682"/>
              <a:gd name="connsiteY1" fmla="*/ 286341 h 1963148"/>
              <a:gd name="connsiteX2" fmla="*/ 488815 w 572682"/>
              <a:gd name="connsiteY2" fmla="*/ 488815 h 1963148"/>
              <a:gd name="connsiteX3" fmla="*/ 452012 w 572682"/>
              <a:gd name="connsiteY3" fmla="*/ 513628 h 1963148"/>
              <a:gd name="connsiteX4" fmla="*/ 452012 w 572682"/>
              <a:gd name="connsiteY4" fmla="*/ 1449520 h 1963148"/>
              <a:gd name="connsiteX5" fmla="*/ 488815 w 572682"/>
              <a:gd name="connsiteY5" fmla="*/ 1474333 h 1963148"/>
              <a:gd name="connsiteX6" fmla="*/ 572682 w 572682"/>
              <a:gd name="connsiteY6" fmla="*/ 1676807 h 1963148"/>
              <a:gd name="connsiteX7" fmla="*/ 286341 w 572682"/>
              <a:gd name="connsiteY7" fmla="*/ 1963148 h 1963148"/>
              <a:gd name="connsiteX8" fmla="*/ 0 w 572682"/>
              <a:gd name="connsiteY8" fmla="*/ 1676807 h 1963148"/>
              <a:gd name="connsiteX9" fmla="*/ 83868 w 572682"/>
              <a:gd name="connsiteY9" fmla="*/ 1474333 h 1963148"/>
              <a:gd name="connsiteX10" fmla="*/ 120669 w 572682"/>
              <a:gd name="connsiteY10" fmla="*/ 1449521 h 1963148"/>
              <a:gd name="connsiteX11" fmla="*/ 120669 w 572682"/>
              <a:gd name="connsiteY11" fmla="*/ 513627 h 1963148"/>
              <a:gd name="connsiteX12" fmla="*/ 83868 w 572682"/>
              <a:gd name="connsiteY12" fmla="*/ 488815 h 1963148"/>
              <a:gd name="connsiteX13" fmla="*/ 0 w 572682"/>
              <a:gd name="connsiteY13" fmla="*/ 286341 h 1963148"/>
              <a:gd name="connsiteX14" fmla="*/ 286341 w 572682"/>
              <a:gd name="connsiteY14" fmla="*/ 0 h 196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682" h="1963148">
                <a:moveTo>
                  <a:pt x="286341" y="0"/>
                </a:moveTo>
                <a:cubicBezTo>
                  <a:pt x="444483" y="0"/>
                  <a:pt x="572682" y="128199"/>
                  <a:pt x="572682" y="286341"/>
                </a:cubicBezTo>
                <a:cubicBezTo>
                  <a:pt x="572682" y="365412"/>
                  <a:pt x="540632" y="436997"/>
                  <a:pt x="488815" y="488815"/>
                </a:cubicBezTo>
                <a:lnTo>
                  <a:pt x="452012" y="513628"/>
                </a:lnTo>
                <a:lnTo>
                  <a:pt x="452012" y="1449520"/>
                </a:lnTo>
                <a:lnTo>
                  <a:pt x="488815" y="1474333"/>
                </a:lnTo>
                <a:cubicBezTo>
                  <a:pt x="540632" y="1526151"/>
                  <a:pt x="572682" y="1597736"/>
                  <a:pt x="572682" y="1676807"/>
                </a:cubicBezTo>
                <a:cubicBezTo>
                  <a:pt x="572682" y="1834949"/>
                  <a:pt x="444483" y="1963148"/>
                  <a:pt x="286341" y="1963148"/>
                </a:cubicBezTo>
                <a:cubicBezTo>
                  <a:pt x="128199" y="1963148"/>
                  <a:pt x="0" y="1834949"/>
                  <a:pt x="0" y="1676807"/>
                </a:cubicBezTo>
                <a:cubicBezTo>
                  <a:pt x="0" y="1597736"/>
                  <a:pt x="32050" y="1526151"/>
                  <a:pt x="83868" y="1474333"/>
                </a:cubicBezTo>
                <a:lnTo>
                  <a:pt x="120669" y="1449521"/>
                </a:lnTo>
                <a:lnTo>
                  <a:pt x="120669" y="513627"/>
                </a:lnTo>
                <a:lnTo>
                  <a:pt x="83868" y="488815"/>
                </a:lnTo>
                <a:cubicBezTo>
                  <a:pt x="32050" y="436997"/>
                  <a:pt x="0" y="365412"/>
                  <a:pt x="0" y="286341"/>
                </a:cubicBezTo>
                <a:cubicBezTo>
                  <a:pt x="0" y="128199"/>
                  <a:pt x="128199" y="0"/>
                  <a:pt x="28634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4318593" y="2363887"/>
            <a:ext cx="506815" cy="50681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97538" y="2369666"/>
            <a:ext cx="34464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优先级特殊循环方式 </a:t>
            </a:r>
          </a:p>
        </p:txBody>
      </p:sp>
      <p:sp>
        <p:nvSpPr>
          <p:cNvPr id="11" name="MH_Text_2"/>
          <p:cNvSpPr/>
          <p:nvPr>
            <p:custDataLst>
              <p:tags r:id="rId4"/>
            </p:custDataLst>
          </p:nvPr>
        </p:nvSpPr>
        <p:spPr>
          <a:xfrm>
            <a:off x="5051425" y="2831628"/>
            <a:ext cx="3915074" cy="21272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它与优先级自动循环方式的区别是初始的最低优先级由编程来确定（由操作命令字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OCW2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设置），从而优先级队列及最高优先级中断也由此而定。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例如，程序确定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IR5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为最低优先级，则优先级队列为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IR6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IR7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IR0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IR1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IR5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>
            <a:off x="4318593" y="4247355"/>
            <a:ext cx="506815" cy="50681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>
            <a:off x="1187353" y="4254028"/>
            <a:ext cx="281979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优先级自动循环方式 </a:t>
            </a:r>
          </a:p>
        </p:txBody>
      </p:sp>
      <p:sp>
        <p:nvSpPr>
          <p:cNvPr id="14" name="MH_Text_1"/>
          <p:cNvSpPr/>
          <p:nvPr>
            <p:custDataLst>
              <p:tags r:id="rId7"/>
            </p:custDataLst>
          </p:nvPr>
        </p:nvSpPr>
        <p:spPr>
          <a:xfrm>
            <a:off x="405375" y="1806103"/>
            <a:ext cx="3754248" cy="21272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优先队列是变化的，一个中断源得到中断服务后，它的优先级自动降为最低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该方式适合于系统中各个中断源级别相当，能够得到均衡的服务。</a:t>
            </a:r>
          </a:p>
        </p:txBody>
      </p:sp>
      <p:sp>
        <p:nvSpPr>
          <p:cNvPr id="15" name="MH_Other_4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5051425" y="2514128"/>
            <a:ext cx="304800" cy="241300"/>
          </a:xfrm>
          <a:custGeom>
            <a:avLst/>
            <a:gdLst>
              <a:gd name="T0" fmla="*/ 457481883 w 5616"/>
              <a:gd name="T1" fmla="*/ 457857528 h 4433"/>
              <a:gd name="T2" fmla="*/ 457481883 w 5616"/>
              <a:gd name="T3" fmla="*/ 457857528 h 4433"/>
              <a:gd name="T4" fmla="*/ 457481883 w 5616"/>
              <a:gd name="T5" fmla="*/ 457857528 h 4433"/>
              <a:gd name="T6" fmla="*/ 457481883 w 5616"/>
              <a:gd name="T7" fmla="*/ 457857528 h 4433"/>
              <a:gd name="T8" fmla="*/ 457481883 w 5616"/>
              <a:gd name="T9" fmla="*/ 457857528 h 4433"/>
              <a:gd name="T10" fmla="*/ 457481883 w 5616"/>
              <a:gd name="T11" fmla="*/ 457857528 h 4433"/>
              <a:gd name="T12" fmla="*/ 457481883 w 5616"/>
              <a:gd name="T13" fmla="*/ 457857528 h 4433"/>
              <a:gd name="T14" fmla="*/ 457481883 w 5616"/>
              <a:gd name="T15" fmla="*/ 457857528 h 4433"/>
              <a:gd name="T16" fmla="*/ 457481883 w 5616"/>
              <a:gd name="T17" fmla="*/ 457857528 h 4433"/>
              <a:gd name="T18" fmla="*/ 457481883 w 5616"/>
              <a:gd name="T19" fmla="*/ 457857528 h 4433"/>
              <a:gd name="T20" fmla="*/ 457481883 w 5616"/>
              <a:gd name="T21" fmla="*/ 457857528 h 4433"/>
              <a:gd name="T22" fmla="*/ 457481883 w 5616"/>
              <a:gd name="T23" fmla="*/ 457857528 h 4433"/>
              <a:gd name="T24" fmla="*/ 457481883 w 5616"/>
              <a:gd name="T25" fmla="*/ 457857528 h 4433"/>
              <a:gd name="T26" fmla="*/ 457481883 w 5616"/>
              <a:gd name="T27" fmla="*/ 457857528 h 44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16" h="4433">
                <a:moveTo>
                  <a:pt x="1854" y="1391"/>
                </a:moveTo>
                <a:lnTo>
                  <a:pt x="0" y="983"/>
                </a:lnTo>
                <a:lnTo>
                  <a:pt x="346" y="2217"/>
                </a:lnTo>
                <a:lnTo>
                  <a:pt x="0" y="3451"/>
                </a:lnTo>
                <a:lnTo>
                  <a:pt x="1854" y="3043"/>
                </a:lnTo>
                <a:lnTo>
                  <a:pt x="2116" y="2217"/>
                </a:lnTo>
                <a:lnTo>
                  <a:pt x="1854" y="1391"/>
                </a:lnTo>
                <a:close/>
                <a:moveTo>
                  <a:pt x="5616" y="2217"/>
                </a:moveTo>
                <a:lnTo>
                  <a:pt x="1777" y="0"/>
                </a:lnTo>
                <a:lnTo>
                  <a:pt x="2481" y="2217"/>
                </a:lnTo>
                <a:lnTo>
                  <a:pt x="1777" y="4433"/>
                </a:lnTo>
                <a:lnTo>
                  <a:pt x="5616" y="221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flipH="1">
            <a:off x="3803650" y="4412778"/>
            <a:ext cx="304800" cy="241300"/>
          </a:xfrm>
          <a:custGeom>
            <a:avLst/>
            <a:gdLst>
              <a:gd name="T0" fmla="*/ 457481883 w 5616"/>
              <a:gd name="T1" fmla="*/ 457857528 h 4433"/>
              <a:gd name="T2" fmla="*/ 457481883 w 5616"/>
              <a:gd name="T3" fmla="*/ 457857528 h 4433"/>
              <a:gd name="T4" fmla="*/ 457481883 w 5616"/>
              <a:gd name="T5" fmla="*/ 457857528 h 4433"/>
              <a:gd name="T6" fmla="*/ 457481883 w 5616"/>
              <a:gd name="T7" fmla="*/ 457857528 h 4433"/>
              <a:gd name="T8" fmla="*/ 457481883 w 5616"/>
              <a:gd name="T9" fmla="*/ 457857528 h 4433"/>
              <a:gd name="T10" fmla="*/ 457481883 w 5616"/>
              <a:gd name="T11" fmla="*/ 457857528 h 4433"/>
              <a:gd name="T12" fmla="*/ 457481883 w 5616"/>
              <a:gd name="T13" fmla="*/ 457857528 h 4433"/>
              <a:gd name="T14" fmla="*/ 457481883 w 5616"/>
              <a:gd name="T15" fmla="*/ 457857528 h 4433"/>
              <a:gd name="T16" fmla="*/ 457481883 w 5616"/>
              <a:gd name="T17" fmla="*/ 457857528 h 4433"/>
              <a:gd name="T18" fmla="*/ 457481883 w 5616"/>
              <a:gd name="T19" fmla="*/ 457857528 h 4433"/>
              <a:gd name="T20" fmla="*/ 457481883 w 5616"/>
              <a:gd name="T21" fmla="*/ 457857528 h 4433"/>
              <a:gd name="T22" fmla="*/ 457481883 w 5616"/>
              <a:gd name="T23" fmla="*/ 457857528 h 4433"/>
              <a:gd name="T24" fmla="*/ 457481883 w 5616"/>
              <a:gd name="T25" fmla="*/ 457857528 h 4433"/>
              <a:gd name="T26" fmla="*/ 457481883 w 5616"/>
              <a:gd name="T27" fmla="*/ 457857528 h 44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16" h="4433">
                <a:moveTo>
                  <a:pt x="1854" y="1391"/>
                </a:moveTo>
                <a:lnTo>
                  <a:pt x="0" y="983"/>
                </a:lnTo>
                <a:lnTo>
                  <a:pt x="346" y="2217"/>
                </a:lnTo>
                <a:lnTo>
                  <a:pt x="0" y="3451"/>
                </a:lnTo>
                <a:lnTo>
                  <a:pt x="1854" y="3043"/>
                </a:lnTo>
                <a:lnTo>
                  <a:pt x="2116" y="2217"/>
                </a:lnTo>
                <a:lnTo>
                  <a:pt x="1854" y="1391"/>
                </a:lnTo>
                <a:close/>
                <a:moveTo>
                  <a:pt x="5616" y="2217"/>
                </a:moveTo>
                <a:lnTo>
                  <a:pt x="1777" y="0"/>
                </a:lnTo>
                <a:lnTo>
                  <a:pt x="2481" y="2217"/>
                </a:lnTo>
                <a:lnTo>
                  <a:pt x="1777" y="4433"/>
                </a:lnTo>
                <a:lnTo>
                  <a:pt x="5616" y="221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屏蔽中断源方式 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3745671" y="1062840"/>
            <a:ext cx="1049337" cy="1049337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3839229" y="1155401"/>
            <a:ext cx="863260" cy="8632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>
            <a:off x="4853746" y="1140627"/>
            <a:ext cx="198437" cy="893763"/>
          </a:xfrm>
          <a:custGeom>
            <a:avLst/>
            <a:gdLst>
              <a:gd name="connsiteX0" fmla="*/ 0 w 200069"/>
              <a:gd name="connsiteY0" fmla="*/ 0 h 904875"/>
              <a:gd name="connsiteX1" fmla="*/ 200025 w 200069"/>
              <a:gd name="connsiteY1" fmla="*/ 490538 h 904875"/>
              <a:gd name="connsiteX2" fmla="*/ 14288 w 200069"/>
              <a:gd name="connsiteY2" fmla="*/ 904875 h 904875"/>
              <a:gd name="connsiteX0-1" fmla="*/ 0 w 202450"/>
              <a:gd name="connsiteY0-2" fmla="*/ 0 h 904875"/>
              <a:gd name="connsiteX1-3" fmla="*/ 202407 w 202450"/>
              <a:gd name="connsiteY1-4" fmla="*/ 471488 h 904875"/>
              <a:gd name="connsiteX2-5" fmla="*/ 14288 w 202450"/>
              <a:gd name="connsiteY2-6" fmla="*/ 904875 h 904875"/>
              <a:gd name="connsiteX0-7" fmla="*/ 0 w 202558"/>
              <a:gd name="connsiteY0-8" fmla="*/ 0 h 904875"/>
              <a:gd name="connsiteX1-9" fmla="*/ 202407 w 202558"/>
              <a:gd name="connsiteY1-10" fmla="*/ 471488 h 904875"/>
              <a:gd name="connsiteX2-11" fmla="*/ 14288 w 202558"/>
              <a:gd name="connsiteY2-12" fmla="*/ 904875 h 904875"/>
              <a:gd name="connsiteX0-13" fmla="*/ 0 w 204846"/>
              <a:gd name="connsiteY0-14" fmla="*/ 0 h 897731"/>
              <a:gd name="connsiteX1-15" fmla="*/ 204788 w 204846"/>
              <a:gd name="connsiteY1-16" fmla="*/ 464344 h 897731"/>
              <a:gd name="connsiteX2-17" fmla="*/ 16669 w 204846"/>
              <a:gd name="connsiteY2-18" fmla="*/ 897731 h 897731"/>
              <a:gd name="connsiteX0-19" fmla="*/ 0 w 204846"/>
              <a:gd name="connsiteY0-20" fmla="*/ 0 h 897731"/>
              <a:gd name="connsiteX1-21" fmla="*/ 204788 w 204846"/>
              <a:gd name="connsiteY1-22" fmla="*/ 464344 h 897731"/>
              <a:gd name="connsiteX2-23" fmla="*/ 16669 w 204846"/>
              <a:gd name="connsiteY2-24" fmla="*/ 897731 h 897731"/>
              <a:gd name="connsiteX0-25" fmla="*/ 0 w 204798"/>
              <a:gd name="connsiteY0-26" fmla="*/ 0 h 916781"/>
              <a:gd name="connsiteX1-27" fmla="*/ 204788 w 204798"/>
              <a:gd name="connsiteY1-28" fmla="*/ 464344 h 916781"/>
              <a:gd name="connsiteX2-29" fmla="*/ 7144 w 204798"/>
              <a:gd name="connsiteY2-30" fmla="*/ 916781 h 916781"/>
              <a:gd name="connsiteX0-31" fmla="*/ 0 w 204800"/>
              <a:gd name="connsiteY0-32" fmla="*/ 0 h 916781"/>
              <a:gd name="connsiteX1-33" fmla="*/ 204788 w 204800"/>
              <a:gd name="connsiteY1-34" fmla="*/ 464344 h 916781"/>
              <a:gd name="connsiteX2-35" fmla="*/ 7144 w 204800"/>
              <a:gd name="connsiteY2-36" fmla="*/ 916781 h 9167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4800" h="916781">
                <a:moveTo>
                  <a:pt x="0" y="0"/>
                </a:moveTo>
                <a:cubicBezTo>
                  <a:pt x="158353" y="148432"/>
                  <a:pt x="203597" y="311547"/>
                  <a:pt x="204788" y="464344"/>
                </a:cubicBezTo>
                <a:cubicBezTo>
                  <a:pt x="205979" y="617141"/>
                  <a:pt x="120253" y="789782"/>
                  <a:pt x="7144" y="916781"/>
                </a:cubicBezTo>
              </a:path>
            </a:pathLst>
          </a:custGeom>
          <a:noFill/>
          <a:ln w="25400">
            <a:solidFill>
              <a:schemeClr val="accent2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MH_Other_4"/>
          <p:cNvCxnSpPr/>
          <p:nvPr>
            <p:custDataLst>
              <p:tags r:id="rId4"/>
            </p:custDataLst>
          </p:nvPr>
        </p:nvCxnSpPr>
        <p:spPr>
          <a:xfrm>
            <a:off x="5050596" y="1585127"/>
            <a:ext cx="225425" cy="0"/>
          </a:xfrm>
          <a:prstGeom prst="line">
            <a:avLst/>
          </a:prstGeom>
          <a:ln w="25400">
            <a:solidFill>
              <a:schemeClr val="accent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Other_5"/>
          <p:cNvSpPr/>
          <p:nvPr>
            <p:custDataLst>
              <p:tags r:id="rId5"/>
            </p:custDataLst>
          </p:nvPr>
        </p:nvSpPr>
        <p:spPr>
          <a:xfrm>
            <a:off x="4988683" y="1523215"/>
            <a:ext cx="123825" cy="1222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MH_Other_6"/>
          <p:cNvSpPr/>
          <p:nvPr>
            <p:custDataLst>
              <p:tags r:id="rId6"/>
            </p:custDataLst>
          </p:nvPr>
        </p:nvSpPr>
        <p:spPr>
          <a:xfrm>
            <a:off x="4055233" y="1435902"/>
            <a:ext cx="431800" cy="296863"/>
          </a:xfrm>
          <a:custGeom>
            <a:avLst/>
            <a:gdLst>
              <a:gd name="connsiteX0" fmla="*/ 1720704 w 1721074"/>
              <a:gd name="connsiteY0" fmla="*/ 0 h 1180530"/>
              <a:gd name="connsiteX1" fmla="*/ 1721074 w 1721074"/>
              <a:gd name="connsiteY1" fmla="*/ 328961 h 1180530"/>
              <a:gd name="connsiteX2" fmla="*/ 1609393 w 1721074"/>
              <a:gd name="connsiteY2" fmla="*/ 253106 h 1180530"/>
              <a:gd name="connsiteX3" fmla="*/ 1153934 w 1721074"/>
              <a:gd name="connsiteY3" fmla="*/ 933995 h 1180530"/>
              <a:gd name="connsiteX4" fmla="*/ 899597 w 1721074"/>
              <a:gd name="connsiteY4" fmla="*/ 519521 h 1180530"/>
              <a:gd name="connsiteX5" fmla="*/ 532223 w 1721074"/>
              <a:gd name="connsiteY5" fmla="*/ 1009354 h 1180530"/>
              <a:gd name="connsiteX6" fmla="*/ 292016 w 1721074"/>
              <a:gd name="connsiteY6" fmla="*/ 792697 h 1180530"/>
              <a:gd name="connsiteX7" fmla="*/ 0 w 1721074"/>
              <a:gd name="connsiteY7" fmla="*/ 1180530 h 1180530"/>
              <a:gd name="connsiteX8" fmla="*/ 0 w 1721074"/>
              <a:gd name="connsiteY8" fmla="*/ 996382 h 1180530"/>
              <a:gd name="connsiteX9" fmla="*/ 277886 w 1721074"/>
              <a:gd name="connsiteY9" fmla="*/ 613720 h 1180530"/>
              <a:gd name="connsiteX10" fmla="*/ 503963 w 1721074"/>
              <a:gd name="connsiteY10" fmla="*/ 839796 h 1180530"/>
              <a:gd name="connsiteX11" fmla="*/ 923147 w 1721074"/>
              <a:gd name="connsiteY11" fmla="*/ 316994 h 1180530"/>
              <a:gd name="connsiteX12" fmla="*/ 1158644 w 1721074"/>
              <a:gd name="connsiteY12" fmla="*/ 731468 h 1180530"/>
              <a:gd name="connsiteX13" fmla="*/ 1529274 w 1721074"/>
              <a:gd name="connsiteY13" fmla="*/ 198688 h 1180530"/>
              <a:gd name="connsiteX14" fmla="*/ 1414772 w 1721074"/>
              <a:gd name="connsiteY14" fmla="*/ 120917 h 118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1074" h="1180530">
                <a:moveTo>
                  <a:pt x="1720704" y="0"/>
                </a:moveTo>
                <a:lnTo>
                  <a:pt x="1721074" y="328961"/>
                </a:lnTo>
                <a:lnTo>
                  <a:pt x="1609393" y="253106"/>
                </a:lnTo>
                <a:lnTo>
                  <a:pt x="1153934" y="933995"/>
                </a:lnTo>
                <a:lnTo>
                  <a:pt x="899597" y="519521"/>
                </a:lnTo>
                <a:lnTo>
                  <a:pt x="532223" y="1009354"/>
                </a:lnTo>
                <a:lnTo>
                  <a:pt x="292016" y="792697"/>
                </a:lnTo>
                <a:lnTo>
                  <a:pt x="0" y="1180530"/>
                </a:lnTo>
                <a:lnTo>
                  <a:pt x="0" y="996382"/>
                </a:lnTo>
                <a:lnTo>
                  <a:pt x="277886" y="613720"/>
                </a:lnTo>
                <a:lnTo>
                  <a:pt x="503963" y="839796"/>
                </a:lnTo>
                <a:lnTo>
                  <a:pt x="923147" y="316994"/>
                </a:lnTo>
                <a:lnTo>
                  <a:pt x="1158644" y="731468"/>
                </a:lnTo>
                <a:lnTo>
                  <a:pt x="1529274" y="198688"/>
                </a:lnTo>
                <a:lnTo>
                  <a:pt x="1414772" y="1209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MH_Other_7"/>
          <p:cNvSpPr/>
          <p:nvPr>
            <p:custDataLst>
              <p:tags r:id="rId7"/>
            </p:custDataLst>
          </p:nvPr>
        </p:nvSpPr>
        <p:spPr>
          <a:xfrm flipH="1">
            <a:off x="3566788" y="2446926"/>
            <a:ext cx="1049337" cy="1049338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MH_Other_8"/>
          <p:cNvSpPr/>
          <p:nvPr>
            <p:custDataLst>
              <p:tags r:id="rId8"/>
            </p:custDataLst>
          </p:nvPr>
        </p:nvSpPr>
        <p:spPr>
          <a:xfrm flipH="1">
            <a:off x="3659597" y="2540138"/>
            <a:ext cx="863260" cy="8632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MH_Other_9"/>
          <p:cNvSpPr/>
          <p:nvPr>
            <p:custDataLst>
              <p:tags r:id="rId9"/>
            </p:custDataLst>
          </p:nvPr>
        </p:nvSpPr>
        <p:spPr>
          <a:xfrm flipH="1">
            <a:off x="3309613" y="2524714"/>
            <a:ext cx="198437" cy="893762"/>
          </a:xfrm>
          <a:custGeom>
            <a:avLst/>
            <a:gdLst>
              <a:gd name="connsiteX0" fmla="*/ 0 w 200069"/>
              <a:gd name="connsiteY0" fmla="*/ 0 h 904875"/>
              <a:gd name="connsiteX1" fmla="*/ 200025 w 200069"/>
              <a:gd name="connsiteY1" fmla="*/ 490538 h 904875"/>
              <a:gd name="connsiteX2" fmla="*/ 14288 w 200069"/>
              <a:gd name="connsiteY2" fmla="*/ 904875 h 904875"/>
              <a:gd name="connsiteX0-1" fmla="*/ 0 w 202450"/>
              <a:gd name="connsiteY0-2" fmla="*/ 0 h 904875"/>
              <a:gd name="connsiteX1-3" fmla="*/ 202407 w 202450"/>
              <a:gd name="connsiteY1-4" fmla="*/ 471488 h 904875"/>
              <a:gd name="connsiteX2-5" fmla="*/ 14288 w 202450"/>
              <a:gd name="connsiteY2-6" fmla="*/ 904875 h 904875"/>
              <a:gd name="connsiteX0-7" fmla="*/ 0 w 202558"/>
              <a:gd name="connsiteY0-8" fmla="*/ 0 h 904875"/>
              <a:gd name="connsiteX1-9" fmla="*/ 202407 w 202558"/>
              <a:gd name="connsiteY1-10" fmla="*/ 471488 h 904875"/>
              <a:gd name="connsiteX2-11" fmla="*/ 14288 w 202558"/>
              <a:gd name="connsiteY2-12" fmla="*/ 904875 h 904875"/>
              <a:gd name="connsiteX0-13" fmla="*/ 0 w 204846"/>
              <a:gd name="connsiteY0-14" fmla="*/ 0 h 897731"/>
              <a:gd name="connsiteX1-15" fmla="*/ 204788 w 204846"/>
              <a:gd name="connsiteY1-16" fmla="*/ 464344 h 897731"/>
              <a:gd name="connsiteX2-17" fmla="*/ 16669 w 204846"/>
              <a:gd name="connsiteY2-18" fmla="*/ 897731 h 897731"/>
              <a:gd name="connsiteX0-19" fmla="*/ 0 w 204846"/>
              <a:gd name="connsiteY0-20" fmla="*/ 0 h 897731"/>
              <a:gd name="connsiteX1-21" fmla="*/ 204788 w 204846"/>
              <a:gd name="connsiteY1-22" fmla="*/ 464344 h 897731"/>
              <a:gd name="connsiteX2-23" fmla="*/ 16669 w 204846"/>
              <a:gd name="connsiteY2-24" fmla="*/ 897731 h 897731"/>
              <a:gd name="connsiteX0-25" fmla="*/ 0 w 204798"/>
              <a:gd name="connsiteY0-26" fmla="*/ 0 h 916781"/>
              <a:gd name="connsiteX1-27" fmla="*/ 204788 w 204798"/>
              <a:gd name="connsiteY1-28" fmla="*/ 464344 h 916781"/>
              <a:gd name="connsiteX2-29" fmla="*/ 7144 w 204798"/>
              <a:gd name="connsiteY2-30" fmla="*/ 916781 h 916781"/>
              <a:gd name="connsiteX0-31" fmla="*/ 0 w 204800"/>
              <a:gd name="connsiteY0-32" fmla="*/ 0 h 916781"/>
              <a:gd name="connsiteX1-33" fmla="*/ 204788 w 204800"/>
              <a:gd name="connsiteY1-34" fmla="*/ 464344 h 916781"/>
              <a:gd name="connsiteX2-35" fmla="*/ 7144 w 204800"/>
              <a:gd name="connsiteY2-36" fmla="*/ 916781 h 9167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4800" h="916781">
                <a:moveTo>
                  <a:pt x="0" y="0"/>
                </a:moveTo>
                <a:cubicBezTo>
                  <a:pt x="158353" y="148432"/>
                  <a:pt x="203597" y="311547"/>
                  <a:pt x="204788" y="464344"/>
                </a:cubicBezTo>
                <a:cubicBezTo>
                  <a:pt x="205979" y="617141"/>
                  <a:pt x="120253" y="789782"/>
                  <a:pt x="7144" y="916781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7" name="MH_Other_10"/>
          <p:cNvCxnSpPr/>
          <p:nvPr>
            <p:custDataLst>
              <p:tags r:id="rId10"/>
            </p:custDataLst>
          </p:nvPr>
        </p:nvCxnSpPr>
        <p:spPr>
          <a:xfrm flipH="1">
            <a:off x="3085775" y="2969214"/>
            <a:ext cx="225425" cy="0"/>
          </a:xfrm>
          <a:prstGeom prst="line">
            <a:avLst/>
          </a:prstGeom>
          <a:ln w="25400">
            <a:solidFill>
              <a:schemeClr val="accent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H_Other_11"/>
          <p:cNvSpPr/>
          <p:nvPr>
            <p:custDataLst>
              <p:tags r:id="rId11"/>
            </p:custDataLst>
          </p:nvPr>
        </p:nvSpPr>
        <p:spPr>
          <a:xfrm flipH="1">
            <a:off x="3249288" y="2907301"/>
            <a:ext cx="123825" cy="1238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MH_Other_12"/>
          <p:cNvSpPr/>
          <p:nvPr>
            <p:custDataLst>
              <p:tags r:id="rId12"/>
            </p:custDataLst>
          </p:nvPr>
        </p:nvSpPr>
        <p:spPr bwMode="auto">
          <a:xfrm>
            <a:off x="3895400" y="2804114"/>
            <a:ext cx="390525" cy="39052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" name="MH_SubTitle_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flipH="1">
            <a:off x="-317825" y="2735851"/>
            <a:ext cx="33432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Aft>
                <a:spcPct val="300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常规屏蔽方式 </a:t>
            </a:r>
          </a:p>
        </p:txBody>
      </p:sp>
      <p:sp>
        <p:nvSpPr>
          <p:cNvPr id="21" name="MH_SubTitle_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325233" y="1351765"/>
            <a:ext cx="334168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特殊屏蔽方式</a:t>
            </a:r>
          </a:p>
        </p:txBody>
      </p:sp>
      <p:sp>
        <p:nvSpPr>
          <p:cNvPr id="22" name="MH_Text_2"/>
          <p:cNvSpPr/>
          <p:nvPr>
            <p:custDataLst>
              <p:tags r:id="rId15"/>
            </p:custDataLst>
          </p:nvPr>
        </p:nvSpPr>
        <p:spPr>
          <a:xfrm>
            <a:off x="4487033" y="2036871"/>
            <a:ext cx="4351337" cy="15128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使正在处理的中断所对应的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IMR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位置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，并使对应的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位清零，这样任何优先级的中断都可得到响应。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主要用在中断服务程序中需要动态地改变系统的优先级结构的情况。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例如，在执行中断服务程序的某一部分时，需要禁止比本中断优先级低的其他中断请求，而在执行另一部分时，又希望开放这些中断请求。</a:t>
            </a:r>
          </a:p>
        </p:txBody>
      </p:sp>
      <p:sp>
        <p:nvSpPr>
          <p:cNvPr id="23" name="MH_Text_2"/>
          <p:cNvSpPr/>
          <p:nvPr>
            <p:custDataLst>
              <p:tags r:id="rId16"/>
            </p:custDataLst>
          </p:nvPr>
        </p:nvSpPr>
        <p:spPr>
          <a:xfrm>
            <a:off x="478715" y="3367823"/>
            <a:ext cx="2894398" cy="15128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的每个中断请求输入端都可通过对应的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IMR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位的设置被屏蔽。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IMR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某位为“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1”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表示屏蔽对应的中断请求。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中断结束（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EOI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）的处理方式 </a:t>
            </a:r>
          </a:p>
        </p:txBody>
      </p:sp>
      <p:sp>
        <p:nvSpPr>
          <p:cNvPr id="18" name="MH_Other_1"/>
          <p:cNvSpPr/>
          <p:nvPr>
            <p:custDataLst>
              <p:tags r:id="rId1"/>
            </p:custDataLst>
          </p:nvPr>
        </p:nvSpPr>
        <p:spPr>
          <a:xfrm>
            <a:off x="-3175" y="1738313"/>
            <a:ext cx="4135438" cy="4152900"/>
          </a:xfrm>
          <a:custGeom>
            <a:avLst/>
            <a:gdLst>
              <a:gd name="connsiteX0" fmla="*/ 3089036 w 4134954"/>
              <a:gd name="connsiteY0" fmla="*/ 19 h 4152849"/>
              <a:gd name="connsiteX1" fmla="*/ 3615265 w 4134954"/>
              <a:gd name="connsiteY1" fmla="*/ 318497 h 4152849"/>
              <a:gd name="connsiteX2" fmla="*/ 3367532 w 4134954"/>
              <a:gd name="connsiteY2" fmla="*/ 1131705 h 4152849"/>
              <a:gd name="connsiteX3" fmla="*/ 2936624 w 4134954"/>
              <a:gd name="connsiteY3" fmla="*/ 1183097 h 4152849"/>
              <a:gd name="connsiteX4" fmla="*/ 2121962 w 4134954"/>
              <a:gd name="connsiteY4" fmla="*/ 1375343 h 4152849"/>
              <a:gd name="connsiteX5" fmla="*/ 1711534 w 4134954"/>
              <a:gd name="connsiteY5" fmla="*/ 1673204 h 4152849"/>
              <a:gd name="connsiteX6" fmla="*/ 1673139 w 4134954"/>
              <a:gd name="connsiteY6" fmla="*/ 1714588 h 4152849"/>
              <a:gd name="connsiteX7" fmla="*/ 1723384 w 4134954"/>
              <a:gd name="connsiteY7" fmla="*/ 1734930 h 4152849"/>
              <a:gd name="connsiteX8" fmla="*/ 2269957 w 4134954"/>
              <a:gd name="connsiteY8" fmla="*/ 1825448 h 4152849"/>
              <a:gd name="connsiteX9" fmla="*/ 3086034 w 4134954"/>
              <a:gd name="connsiteY9" fmla="*/ 1618355 h 4152849"/>
              <a:gd name="connsiteX10" fmla="*/ 3203403 w 4134954"/>
              <a:gd name="connsiteY10" fmla="*/ 1516313 h 4152849"/>
              <a:gd name="connsiteX11" fmla="*/ 3207674 w 4134954"/>
              <a:gd name="connsiteY11" fmla="*/ 1511619 h 4152849"/>
              <a:gd name="connsiteX12" fmla="*/ 3211231 w 4134954"/>
              <a:gd name="connsiteY12" fmla="*/ 1511660 h 4152849"/>
              <a:gd name="connsiteX13" fmla="*/ 3540812 w 4134954"/>
              <a:gd name="connsiteY13" fmla="*/ 1417449 h 4152849"/>
              <a:gd name="connsiteX14" fmla="*/ 4134913 w 4134954"/>
              <a:gd name="connsiteY14" fmla="*/ 2025498 h 4152849"/>
              <a:gd name="connsiteX15" fmla="*/ 3526862 w 4134954"/>
              <a:gd name="connsiteY15" fmla="*/ 2619598 h 4152849"/>
              <a:gd name="connsiteX16" fmla="*/ 3124277 w 4134954"/>
              <a:gd name="connsiteY16" fmla="*/ 2457589 h 4152849"/>
              <a:gd name="connsiteX17" fmla="*/ 2317463 w 4134954"/>
              <a:gd name="connsiteY17" fmla="*/ 2234686 h 4152849"/>
              <a:gd name="connsiteX18" fmla="*/ 1707569 w 4134954"/>
              <a:gd name="connsiteY18" fmla="*/ 2334249 h 4152849"/>
              <a:gd name="connsiteX19" fmla="*/ 1682125 w 4134954"/>
              <a:gd name="connsiteY19" fmla="*/ 2345343 h 4152849"/>
              <a:gd name="connsiteX20" fmla="*/ 1710521 w 4134954"/>
              <a:gd name="connsiteY20" fmla="*/ 2382713 h 4152849"/>
              <a:gd name="connsiteX21" fmla="*/ 2134084 w 4134954"/>
              <a:gd name="connsiteY21" fmla="*/ 2739826 h 4152849"/>
              <a:gd name="connsiteX22" fmla="*/ 2941390 w 4134954"/>
              <a:gd name="connsiteY22" fmla="*/ 2978840 h 4152849"/>
              <a:gd name="connsiteX23" fmla="*/ 3094422 w 4134954"/>
              <a:gd name="connsiteY23" fmla="*/ 2951105 h 4152849"/>
              <a:gd name="connsiteX24" fmla="*/ 3100492 w 4134954"/>
              <a:gd name="connsiteY24" fmla="*/ 2949252 h 4152849"/>
              <a:gd name="connsiteX25" fmla="*/ 3103528 w 4134954"/>
              <a:gd name="connsiteY25" fmla="*/ 2951105 h 4152849"/>
              <a:gd name="connsiteX26" fmla="*/ 3434970 w 4134954"/>
              <a:gd name="connsiteY26" fmla="*/ 3038544 h 4152849"/>
              <a:gd name="connsiteX27" fmla="*/ 3634923 w 4134954"/>
              <a:gd name="connsiteY27" fmla="*/ 3864800 h 4152849"/>
              <a:gd name="connsiteX28" fmla="*/ 2808666 w 4134954"/>
              <a:gd name="connsiteY28" fmla="*/ 4064751 h 4152849"/>
              <a:gd name="connsiteX29" fmla="*/ 2545403 w 4134954"/>
              <a:gd name="connsiteY29" fmla="*/ 3719766 h 4152849"/>
              <a:gd name="connsiteX30" fmla="*/ 1965793 w 4134954"/>
              <a:gd name="connsiteY30" fmla="*/ 3115873 h 4152849"/>
              <a:gd name="connsiteX31" fmla="*/ 1187140 w 4134954"/>
              <a:gd name="connsiteY31" fmla="*/ 2874272 h 4152849"/>
              <a:gd name="connsiteX32" fmla="*/ 1102375 w 4134954"/>
              <a:gd name="connsiteY32" fmla="*/ 2882353 h 4152849"/>
              <a:gd name="connsiteX33" fmla="*/ 1096470 w 4134954"/>
              <a:gd name="connsiteY33" fmla="*/ 2886778 h 4152849"/>
              <a:gd name="connsiteX34" fmla="*/ 994951 w 4134954"/>
              <a:gd name="connsiteY34" fmla="*/ 2942378 h 4152849"/>
              <a:gd name="connsiteX35" fmla="*/ 977538 w 4134954"/>
              <a:gd name="connsiteY35" fmla="*/ 2952616 h 4152849"/>
              <a:gd name="connsiteX36" fmla="*/ 46328 w 4134954"/>
              <a:gd name="connsiteY36" fmla="*/ 2911558 h 4152849"/>
              <a:gd name="connsiteX37" fmla="*/ 1 w 4134954"/>
              <a:gd name="connsiteY37" fmla="*/ 2878176 h 4152849"/>
              <a:gd name="connsiteX38" fmla="*/ 0 w 4134954"/>
              <a:gd name="connsiteY38" fmla="*/ 1926001 h 4152849"/>
              <a:gd name="connsiteX39" fmla="*/ 1 w 4134954"/>
              <a:gd name="connsiteY39" fmla="*/ 1926000 h 4152849"/>
              <a:gd name="connsiteX40" fmla="*/ 1 w 4134954"/>
              <a:gd name="connsiteY40" fmla="*/ 1257695 h 4152849"/>
              <a:gd name="connsiteX41" fmla="*/ 61658 w 4134954"/>
              <a:gd name="connsiteY41" fmla="*/ 1219491 h 4152849"/>
              <a:gd name="connsiteX42" fmla="*/ 503519 w 4134954"/>
              <a:gd name="connsiteY42" fmla="*/ 1105956 h 4152849"/>
              <a:gd name="connsiteX43" fmla="*/ 569031 w 4134954"/>
              <a:gd name="connsiteY43" fmla="*/ 1109032 h 4152849"/>
              <a:gd name="connsiteX44" fmla="*/ 585555 w 4134954"/>
              <a:gd name="connsiteY44" fmla="*/ 1107907 h 4152849"/>
              <a:gd name="connsiteX45" fmla="*/ 1027609 w 4134954"/>
              <a:gd name="connsiteY45" fmla="*/ 1220683 h 4152849"/>
              <a:gd name="connsiteX46" fmla="*/ 1039650 w 4134954"/>
              <a:gd name="connsiteY46" fmla="*/ 1228036 h 4152849"/>
              <a:gd name="connsiteX47" fmla="*/ 1128582 w 4134954"/>
              <a:gd name="connsiteY47" fmla="*/ 1237940 h 4152849"/>
              <a:gd name="connsiteX48" fmla="*/ 1883635 w 4134954"/>
              <a:gd name="connsiteY48" fmla="*/ 1039286 h 4152849"/>
              <a:gd name="connsiteX49" fmla="*/ 2499782 w 4134954"/>
              <a:gd name="connsiteY49" fmla="*/ 465499 h 4152849"/>
              <a:gd name="connsiteX50" fmla="*/ 2553672 w 4134954"/>
              <a:gd name="connsiteY50" fmla="*/ 319609 h 4152849"/>
              <a:gd name="connsiteX51" fmla="*/ 2555163 w 4134954"/>
              <a:gd name="connsiteY51" fmla="*/ 313440 h 4152849"/>
              <a:gd name="connsiteX52" fmla="*/ 2558302 w 4134954"/>
              <a:gd name="connsiteY52" fmla="*/ 311766 h 4152849"/>
              <a:gd name="connsiteX53" fmla="*/ 2802058 w 4134954"/>
              <a:gd name="connsiteY53" fmla="*/ 70763 h 4152849"/>
              <a:gd name="connsiteX54" fmla="*/ 3089036 w 4134954"/>
              <a:gd name="connsiteY54" fmla="*/ 19 h 415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34954" h="4152849">
                <a:moveTo>
                  <a:pt x="3089036" y="19"/>
                </a:moveTo>
                <a:cubicBezTo>
                  <a:pt x="3302275" y="1712"/>
                  <a:pt x="3507912" y="117078"/>
                  <a:pt x="3615265" y="318497"/>
                </a:cubicBezTo>
                <a:cubicBezTo>
                  <a:pt x="3771417" y="611467"/>
                  <a:pt x="3660503" y="975553"/>
                  <a:pt x="3367532" y="1131705"/>
                </a:cubicBezTo>
                <a:cubicBezTo>
                  <a:pt x="3229889" y="1205067"/>
                  <a:pt x="3076552" y="1219481"/>
                  <a:pt x="2936624" y="1183097"/>
                </a:cubicBezTo>
                <a:cubicBezTo>
                  <a:pt x="2713131" y="1154646"/>
                  <a:pt x="2414345" y="1219506"/>
                  <a:pt x="2121962" y="1375343"/>
                </a:cubicBezTo>
                <a:cubicBezTo>
                  <a:pt x="1960645" y="1461323"/>
                  <a:pt x="1821233" y="1564362"/>
                  <a:pt x="1711534" y="1673204"/>
                </a:cubicBezTo>
                <a:lnTo>
                  <a:pt x="1673139" y="1714588"/>
                </a:lnTo>
                <a:lnTo>
                  <a:pt x="1723384" y="1734930"/>
                </a:lnTo>
                <a:cubicBezTo>
                  <a:pt x="1880619" y="1790042"/>
                  <a:pt x="2068224" y="1823107"/>
                  <a:pt x="2269957" y="1825448"/>
                </a:cubicBezTo>
                <a:cubicBezTo>
                  <a:pt x="2603814" y="1829322"/>
                  <a:pt x="2900939" y="1748173"/>
                  <a:pt x="3086034" y="1618355"/>
                </a:cubicBezTo>
                <a:cubicBezTo>
                  <a:pt x="3120263" y="1579223"/>
                  <a:pt x="3159863" y="1545006"/>
                  <a:pt x="3203403" y="1516313"/>
                </a:cubicBezTo>
                <a:lnTo>
                  <a:pt x="3207674" y="1511619"/>
                </a:lnTo>
                <a:lnTo>
                  <a:pt x="3211231" y="1511660"/>
                </a:lnTo>
                <a:cubicBezTo>
                  <a:pt x="3306202" y="1450657"/>
                  <a:pt x="3419519" y="1416041"/>
                  <a:pt x="3540812" y="1417449"/>
                </a:cubicBezTo>
                <a:cubicBezTo>
                  <a:pt x="3872776" y="1421301"/>
                  <a:pt x="4138765" y="1693533"/>
                  <a:pt x="4134913" y="2025498"/>
                </a:cubicBezTo>
                <a:cubicBezTo>
                  <a:pt x="4131061" y="2357462"/>
                  <a:pt x="3858827" y="2623450"/>
                  <a:pt x="3526862" y="2619598"/>
                </a:cubicBezTo>
                <a:cubicBezTo>
                  <a:pt x="3370902" y="2617788"/>
                  <a:pt x="3229503" y="2556741"/>
                  <a:pt x="3124277" y="2457589"/>
                </a:cubicBezTo>
                <a:cubicBezTo>
                  <a:pt x="2941955" y="2325237"/>
                  <a:pt x="2648762" y="2238531"/>
                  <a:pt x="2317463" y="2234686"/>
                </a:cubicBezTo>
                <a:cubicBezTo>
                  <a:pt x="2088980" y="2232035"/>
                  <a:pt x="1877701" y="2269206"/>
                  <a:pt x="1707569" y="2334249"/>
                </a:cubicBezTo>
                <a:lnTo>
                  <a:pt x="1682125" y="2345343"/>
                </a:lnTo>
                <a:lnTo>
                  <a:pt x="1710521" y="2382713"/>
                </a:lnTo>
                <a:cubicBezTo>
                  <a:pt x="1817513" y="2510436"/>
                  <a:pt x="1961876" y="2634726"/>
                  <a:pt x="2134084" y="2739826"/>
                </a:cubicBezTo>
                <a:cubicBezTo>
                  <a:pt x="2419079" y="2913761"/>
                  <a:pt x="2715948" y="2995842"/>
                  <a:pt x="2941390" y="2978840"/>
                </a:cubicBezTo>
                <a:cubicBezTo>
                  <a:pt x="2990809" y="2962696"/>
                  <a:pt x="3042333" y="2953519"/>
                  <a:pt x="3094422" y="2951105"/>
                </a:cubicBezTo>
                <a:lnTo>
                  <a:pt x="3100492" y="2949252"/>
                </a:lnTo>
                <a:lnTo>
                  <a:pt x="3103528" y="2951105"/>
                </a:lnTo>
                <a:cubicBezTo>
                  <a:pt x="3216336" y="2947200"/>
                  <a:pt x="3331429" y="2975352"/>
                  <a:pt x="3434970" y="3038544"/>
                </a:cubicBezTo>
                <a:cubicBezTo>
                  <a:pt x="3718349" y="3211493"/>
                  <a:pt x="3807872" y="3581420"/>
                  <a:pt x="3634923" y="3864800"/>
                </a:cubicBezTo>
                <a:cubicBezTo>
                  <a:pt x="3461973" y="4148179"/>
                  <a:pt x="3092046" y="4237700"/>
                  <a:pt x="2808666" y="4064751"/>
                </a:cubicBezTo>
                <a:cubicBezTo>
                  <a:pt x="2675531" y="3983497"/>
                  <a:pt x="2585185" y="3858766"/>
                  <a:pt x="2545403" y="3719766"/>
                </a:cubicBezTo>
                <a:cubicBezTo>
                  <a:pt x="2456318" y="3512832"/>
                  <a:pt x="2248604" y="3288475"/>
                  <a:pt x="1965793" y="3115873"/>
                </a:cubicBezTo>
                <a:cubicBezTo>
                  <a:pt x="1692733" y="2949223"/>
                  <a:pt x="1408771" y="2866892"/>
                  <a:pt x="1187140" y="2874272"/>
                </a:cubicBezTo>
                <a:lnTo>
                  <a:pt x="1102375" y="2882353"/>
                </a:lnTo>
                <a:lnTo>
                  <a:pt x="1096470" y="2886778"/>
                </a:lnTo>
                <a:lnTo>
                  <a:pt x="994951" y="2942378"/>
                </a:lnTo>
                <a:lnTo>
                  <a:pt x="977538" y="2952616"/>
                </a:lnTo>
                <a:cubicBezTo>
                  <a:pt x="690820" y="3094618"/>
                  <a:pt x="339714" y="3090613"/>
                  <a:pt x="46328" y="2911558"/>
                </a:cubicBezTo>
                <a:lnTo>
                  <a:pt x="1" y="2878176"/>
                </a:lnTo>
                <a:lnTo>
                  <a:pt x="0" y="1926001"/>
                </a:lnTo>
                <a:lnTo>
                  <a:pt x="1" y="1926000"/>
                </a:lnTo>
                <a:lnTo>
                  <a:pt x="1" y="1257695"/>
                </a:lnTo>
                <a:cubicBezTo>
                  <a:pt x="19193" y="1243150"/>
                  <a:pt x="40119" y="1230971"/>
                  <a:pt x="61658" y="1219491"/>
                </a:cubicBezTo>
                <a:cubicBezTo>
                  <a:pt x="202725" y="1144303"/>
                  <a:pt x="354052" y="1107642"/>
                  <a:pt x="503519" y="1105956"/>
                </a:cubicBezTo>
                <a:lnTo>
                  <a:pt x="569031" y="1109032"/>
                </a:lnTo>
                <a:lnTo>
                  <a:pt x="585555" y="1107907"/>
                </a:lnTo>
                <a:cubicBezTo>
                  <a:pt x="745397" y="1109762"/>
                  <a:pt x="895722" y="1150334"/>
                  <a:pt x="1027609" y="1220683"/>
                </a:cubicBezTo>
                <a:lnTo>
                  <a:pt x="1039650" y="1228036"/>
                </a:lnTo>
                <a:lnTo>
                  <a:pt x="1128582" y="1237940"/>
                </a:lnTo>
                <a:cubicBezTo>
                  <a:pt x="1344181" y="1248064"/>
                  <a:pt x="1616580" y="1181625"/>
                  <a:pt x="1883635" y="1039286"/>
                </a:cubicBezTo>
                <a:cubicBezTo>
                  <a:pt x="2178277" y="882244"/>
                  <a:pt x="2399846" y="668293"/>
                  <a:pt x="2499782" y="465499"/>
                </a:cubicBezTo>
                <a:cubicBezTo>
                  <a:pt x="2510996" y="414732"/>
                  <a:pt x="2529280" y="365696"/>
                  <a:pt x="2553672" y="319609"/>
                </a:cubicBezTo>
                <a:lnTo>
                  <a:pt x="2555163" y="313440"/>
                </a:lnTo>
                <a:lnTo>
                  <a:pt x="2558302" y="311766"/>
                </a:lnTo>
                <a:cubicBezTo>
                  <a:pt x="2612273" y="212630"/>
                  <a:pt x="2695012" y="127817"/>
                  <a:pt x="2802058" y="70763"/>
                </a:cubicBezTo>
                <a:cubicBezTo>
                  <a:pt x="2893611" y="21965"/>
                  <a:pt x="2992110" y="-751"/>
                  <a:pt x="3089036" y="19"/>
                </a:cubicBez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MH_Other_2"/>
          <p:cNvSpPr/>
          <p:nvPr>
            <p:custDataLst>
              <p:tags r:id="rId2"/>
            </p:custDataLst>
          </p:nvPr>
        </p:nvSpPr>
        <p:spPr>
          <a:xfrm flipH="1">
            <a:off x="2598738" y="1843088"/>
            <a:ext cx="987425" cy="987425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MH_Other_3"/>
          <p:cNvSpPr/>
          <p:nvPr>
            <p:custDataLst>
              <p:tags r:id="rId3"/>
            </p:custDataLst>
          </p:nvPr>
        </p:nvSpPr>
        <p:spPr>
          <a:xfrm flipH="1">
            <a:off x="2614613" y="4791075"/>
            <a:ext cx="987425" cy="987425"/>
          </a:xfrm>
          <a:prstGeom prst="ellipse">
            <a:avLst/>
          </a:prstGeom>
          <a:solidFill>
            <a:schemeClr val="accent3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MH_Other_4"/>
          <p:cNvSpPr/>
          <p:nvPr>
            <p:custDataLst>
              <p:tags r:id="rId4"/>
            </p:custDataLst>
          </p:nvPr>
        </p:nvSpPr>
        <p:spPr>
          <a:xfrm flipH="1">
            <a:off x="3038475" y="3260725"/>
            <a:ext cx="987425" cy="987425"/>
          </a:xfrm>
          <a:prstGeom prst="ellipse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MH_Title_1"/>
          <p:cNvSpPr/>
          <p:nvPr>
            <p:custDataLst>
              <p:tags r:id="rId5"/>
            </p:custDataLst>
          </p:nvPr>
        </p:nvSpPr>
        <p:spPr>
          <a:xfrm>
            <a:off x="0" y="2932113"/>
            <a:ext cx="1411288" cy="1760537"/>
          </a:xfrm>
          <a:custGeom>
            <a:avLst/>
            <a:gdLst>
              <a:gd name="connsiteX0" fmla="*/ 586959 w 1529609"/>
              <a:gd name="connsiteY0" fmla="*/ 65 h 1907431"/>
              <a:gd name="connsiteX1" fmla="*/ 1529544 w 1529609"/>
              <a:gd name="connsiteY1" fmla="*/ 964782 h 1907431"/>
              <a:gd name="connsiteX2" fmla="*/ 564827 w 1529609"/>
              <a:gd name="connsiteY2" fmla="*/ 1907366 h 1907431"/>
              <a:gd name="connsiteX3" fmla="*/ 0 w 1529609"/>
              <a:gd name="connsiteY3" fmla="*/ 1712632 h 1907431"/>
              <a:gd name="connsiteX4" fmla="*/ 0 w 1529609"/>
              <a:gd name="connsiteY4" fmla="*/ 194607 h 1907431"/>
              <a:gd name="connsiteX5" fmla="*/ 586959 w 1529609"/>
              <a:gd name="connsiteY5" fmla="*/ 65 h 190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09" h="1907431">
                <a:moveTo>
                  <a:pt x="586959" y="65"/>
                </a:moveTo>
                <a:cubicBezTo>
                  <a:pt x="1113646" y="6177"/>
                  <a:pt x="1535656" y="438095"/>
                  <a:pt x="1529544" y="964782"/>
                </a:cubicBezTo>
                <a:cubicBezTo>
                  <a:pt x="1523433" y="1491469"/>
                  <a:pt x="1091515" y="1913478"/>
                  <a:pt x="564827" y="1907366"/>
                </a:cubicBezTo>
                <a:cubicBezTo>
                  <a:pt x="352169" y="1904899"/>
                  <a:pt x="156577" y="1833014"/>
                  <a:pt x="0" y="1712632"/>
                </a:cubicBezTo>
                <a:lnTo>
                  <a:pt x="0" y="194607"/>
                </a:lnTo>
                <a:cubicBezTo>
                  <a:pt x="162454" y="70026"/>
                  <a:pt x="366397" y="-2494"/>
                  <a:pt x="586959" y="65"/>
                </a:cubicBezTo>
                <a:close/>
              </a:path>
            </a:pathLst>
          </a:custGeom>
          <a:solidFill>
            <a:srgbClr val="A9A9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EOI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23" name="MH_SubTitle_2"/>
          <p:cNvSpPr txBox="1"/>
          <p:nvPr>
            <p:custDataLst>
              <p:tags r:id="rId6"/>
            </p:custDataLst>
          </p:nvPr>
        </p:nvSpPr>
        <p:spPr>
          <a:xfrm>
            <a:off x="4025900" y="3022544"/>
            <a:ext cx="5181846" cy="1409607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正常中断结束方式 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MH_SubTitle_1"/>
          <p:cNvSpPr txBox="1"/>
          <p:nvPr>
            <p:custDataLst>
              <p:tags r:id="rId7"/>
            </p:custDataLst>
          </p:nvPr>
        </p:nvSpPr>
        <p:spPr>
          <a:xfrm>
            <a:off x="3781425" y="1538344"/>
            <a:ext cx="4831234" cy="1284231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自动中断结束方式 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" name="MH_SubTitle_3"/>
          <p:cNvSpPr txBox="1"/>
          <p:nvPr>
            <p:custDataLst>
              <p:tags r:id="rId8"/>
            </p:custDataLst>
          </p:nvPr>
        </p:nvSpPr>
        <p:spPr>
          <a:xfrm>
            <a:off x="3801033" y="4152452"/>
            <a:ext cx="5520468" cy="2231096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特殊中断结束方式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自动中断结束方式 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795463" y="1424410"/>
            <a:ext cx="2251075" cy="334963"/>
          </a:xfrm>
          <a:prstGeom prst="round2SameRect">
            <a:avLst>
              <a:gd name="adj1" fmla="val 19408"/>
              <a:gd name="adj2" fmla="val 0"/>
            </a:avLst>
          </a:prstGeom>
          <a:solidFill>
            <a:schemeClr val="accent1"/>
          </a:solidFill>
        </p:spPr>
        <p:txBody>
          <a:bodyPr lIns="36000" tIns="0" bIns="0"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01</a:t>
            </a:r>
            <a:endParaRPr lang="zh-CN" altLang="en-US" b="1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9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7413" y="1468860"/>
            <a:ext cx="4829175" cy="776406"/>
          </a:xfrm>
          <a:prstGeom prst="rect">
            <a:avLst/>
          </a:prstGeom>
          <a:solidFill>
            <a:srgbClr val="FFFFFF"/>
          </a:solidFill>
          <a:ln w="9525">
            <a:solidFill>
              <a:srgbClr val="D9D9D9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它是最简单的中断结束方式。</a:t>
            </a:r>
          </a:p>
        </p:txBody>
      </p:sp>
      <p:sp>
        <p:nvSpPr>
          <p:cNvPr id="10" name="MH_Other_2"/>
          <p:cNvSpPr/>
          <p:nvPr>
            <p:custDataLst>
              <p:tags r:id="rId3"/>
            </p:custDataLst>
          </p:nvPr>
        </p:nvSpPr>
        <p:spPr>
          <a:xfrm>
            <a:off x="1795463" y="3907684"/>
            <a:ext cx="2251075" cy="334962"/>
          </a:xfrm>
          <a:prstGeom prst="round2SameRect">
            <a:avLst>
              <a:gd name="adj1" fmla="val 19408"/>
              <a:gd name="adj2" fmla="val 0"/>
            </a:avLst>
          </a:prstGeom>
          <a:solidFill>
            <a:schemeClr val="accent3"/>
          </a:solidFill>
        </p:spPr>
        <p:txBody>
          <a:bodyPr lIns="36000" tIns="0" bIns="0"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03</a:t>
            </a:r>
            <a:endParaRPr lang="zh-CN" altLang="en-US" b="1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" name="MH_SubTitle_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57413" y="3952133"/>
            <a:ext cx="4829175" cy="1528514"/>
          </a:xfrm>
          <a:prstGeom prst="rect">
            <a:avLst/>
          </a:prstGeom>
          <a:solidFill>
            <a:srgbClr val="FFFFFF"/>
          </a:solidFill>
          <a:ln w="9525">
            <a:solidFill>
              <a:srgbClr val="D9D9D9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当系统正在为某外设进行中断服务，但在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中却没有对应位指示，故该方式只能用于非嵌套方式处理。</a:t>
            </a: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>
            <a:off x="5099050" y="5543465"/>
            <a:ext cx="2249488" cy="336550"/>
          </a:xfrm>
          <a:prstGeom prst="round2SameRect">
            <a:avLst>
              <a:gd name="adj1" fmla="val 19408"/>
              <a:gd name="adj2" fmla="val 0"/>
            </a:avLst>
          </a:prstGeom>
          <a:solidFill>
            <a:schemeClr val="accent4"/>
          </a:solidFill>
        </p:spPr>
        <p:txBody>
          <a:bodyPr lIns="90000" tIns="0" rIns="36000" bIns="0"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04</a:t>
            </a:r>
            <a:endParaRPr lang="zh-CN" altLang="en-US" b="1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" name="MH_SubTitle_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57413" y="5589502"/>
            <a:ext cx="4829175" cy="1039084"/>
          </a:xfrm>
          <a:prstGeom prst="rect">
            <a:avLst/>
          </a:prstGeom>
          <a:solidFill>
            <a:srgbClr val="FFFFFF"/>
          </a:solidFill>
          <a:ln w="9525">
            <a:solidFill>
              <a:srgbClr val="D9D9D9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在初始化时由初始化命令字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ICW4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AEOI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位置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实现。</a:t>
            </a:r>
          </a:p>
        </p:txBody>
      </p:sp>
      <p:sp>
        <p:nvSpPr>
          <p:cNvPr id="14" name="MH_Other_4"/>
          <p:cNvSpPr/>
          <p:nvPr>
            <p:custDataLst>
              <p:tags r:id="rId7"/>
            </p:custDataLst>
          </p:nvPr>
        </p:nvSpPr>
        <p:spPr>
          <a:xfrm>
            <a:off x="5099049" y="2385455"/>
            <a:ext cx="2249488" cy="336550"/>
          </a:xfrm>
          <a:prstGeom prst="round2SameRect">
            <a:avLst>
              <a:gd name="adj1" fmla="val 19408"/>
              <a:gd name="adj2" fmla="val 0"/>
            </a:avLst>
          </a:prstGeom>
          <a:solidFill>
            <a:schemeClr val="accent2"/>
          </a:solidFill>
        </p:spPr>
        <p:txBody>
          <a:bodyPr lIns="90000" tIns="0" rIns="36000" bIns="0"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02</a:t>
            </a:r>
            <a:endParaRPr lang="zh-CN" altLang="en-US" b="1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5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157412" y="2431491"/>
            <a:ext cx="4829175" cy="1326555"/>
          </a:xfrm>
          <a:prstGeom prst="rect">
            <a:avLst/>
          </a:prstGeom>
          <a:solidFill>
            <a:srgbClr val="FFFFFF"/>
          </a:solidFill>
          <a:ln w="9525">
            <a:solidFill>
              <a:srgbClr val="D9D9D9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系统进入中断过程，在第二个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脉冲的后沿，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将当前处理的中断所对应的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位清零。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正常中断结束方式 </a:t>
            </a:r>
          </a:p>
        </p:txBody>
      </p:sp>
      <p:sp>
        <p:nvSpPr>
          <p:cNvPr id="8" name="MH_SubTitle_2"/>
          <p:cNvSpPr/>
          <p:nvPr>
            <p:custDataLst>
              <p:tags r:id="rId1"/>
            </p:custDataLst>
          </p:nvPr>
        </p:nvSpPr>
        <p:spPr>
          <a:xfrm>
            <a:off x="2136775" y="2143125"/>
            <a:ext cx="1535113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</a:rPr>
              <a:t>01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9" name="MH_Other_1"/>
          <p:cNvSpPr/>
          <p:nvPr>
            <p:custDataLst>
              <p:tags r:id="rId2"/>
            </p:custDataLst>
          </p:nvPr>
        </p:nvSpPr>
        <p:spPr>
          <a:xfrm>
            <a:off x="1771650" y="3249613"/>
            <a:ext cx="2265363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>
              <a:solidFill>
                <a:srgbClr val="FFFFFF"/>
              </a:solidFill>
            </a:endParaRPr>
          </a:p>
        </p:txBody>
      </p:sp>
      <p:sp>
        <p:nvSpPr>
          <p:cNvPr id="10" name="MH_Text_1"/>
          <p:cNvSpPr/>
          <p:nvPr>
            <p:custDataLst>
              <p:tags r:id="rId3"/>
            </p:custDataLst>
          </p:nvPr>
        </p:nvSpPr>
        <p:spPr>
          <a:xfrm>
            <a:off x="1066800" y="3766242"/>
            <a:ext cx="3461508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它用在两种全嵌套方式下，当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发出中断结束命令时，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中优先级最高的位复位（即当前正在进行的中断服务结束）。</a:t>
            </a:r>
          </a:p>
        </p:txBody>
      </p:sp>
      <p:sp>
        <p:nvSpPr>
          <p:cNvPr id="11" name="MH_SubTitle_1"/>
          <p:cNvSpPr/>
          <p:nvPr>
            <p:custDataLst>
              <p:tags r:id="rId4"/>
            </p:custDataLst>
          </p:nvPr>
        </p:nvSpPr>
        <p:spPr>
          <a:xfrm>
            <a:off x="5461000" y="2143125"/>
            <a:ext cx="1536700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</a:rPr>
              <a:t>02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2" name="MH_Other_2"/>
          <p:cNvSpPr/>
          <p:nvPr>
            <p:custDataLst>
              <p:tags r:id="rId5"/>
            </p:custDataLst>
          </p:nvPr>
        </p:nvSpPr>
        <p:spPr>
          <a:xfrm>
            <a:off x="5095875" y="3249613"/>
            <a:ext cx="2266950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>
              <a:solidFill>
                <a:srgbClr val="FFFFFF"/>
              </a:solidFill>
            </a:endParaRPr>
          </a:p>
        </p:txBody>
      </p:sp>
      <p:sp>
        <p:nvSpPr>
          <p:cNvPr id="13" name="MH_Text_2"/>
          <p:cNvSpPr/>
          <p:nvPr>
            <p:custDataLst>
              <p:tags r:id="rId6"/>
            </p:custDataLst>
          </p:nvPr>
        </p:nvSpPr>
        <p:spPr>
          <a:xfrm>
            <a:off x="4784699" y="3753672"/>
            <a:ext cx="3534548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这种结束方式的操作很简单，通过向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的偶地址端口输出一个操作命令字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OCW2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来发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EOI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命令。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6.5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可编程中断控制器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8259A 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特殊中断结束方式 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 rot="21439215">
            <a:off x="481018" y="3743325"/>
            <a:ext cx="1028700" cy="1041400"/>
          </a:xfrm>
          <a:prstGeom prst="roundRect">
            <a:avLst>
              <a:gd name="adj" fmla="val 18567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FFFFFF"/>
                </a:solidFill>
              </a:rPr>
              <a:t>1</a:t>
            </a:r>
            <a:endParaRPr lang="zh-CN" altLang="en-US" sz="4800" dirty="0">
              <a:solidFill>
                <a:srgbClr val="FFFFFF"/>
              </a:solidFill>
            </a:endParaRPr>
          </a:p>
        </p:txBody>
      </p:sp>
      <p:cxnSp>
        <p:nvCxnSpPr>
          <p:cNvPr id="9" name="MH_Other_2"/>
          <p:cNvCxnSpPr/>
          <p:nvPr>
            <p:custDataLst>
              <p:tags r:id="rId2"/>
            </p:custDataLst>
          </p:nvPr>
        </p:nvCxnSpPr>
        <p:spPr>
          <a:xfrm>
            <a:off x="1509718" y="4235450"/>
            <a:ext cx="1236662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 rot="21439215">
            <a:off x="703268" y="2692400"/>
            <a:ext cx="1028700" cy="1041400"/>
          </a:xfrm>
          <a:prstGeom prst="roundRect">
            <a:avLst>
              <a:gd name="adj" fmla="val 18567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FFFFFF"/>
                </a:solidFill>
              </a:rPr>
              <a:t>2</a:t>
            </a:r>
            <a:endParaRPr lang="zh-CN" altLang="en-US" sz="4800" dirty="0">
              <a:solidFill>
                <a:srgbClr val="FFFFFF"/>
              </a:solidFill>
            </a:endParaRPr>
          </a:p>
        </p:txBody>
      </p:sp>
      <p:cxnSp>
        <p:nvCxnSpPr>
          <p:cNvPr id="11" name="MH_Other_4"/>
          <p:cNvCxnSpPr/>
          <p:nvPr>
            <p:custDataLst>
              <p:tags r:id="rId4"/>
            </p:custDataLst>
          </p:nvPr>
        </p:nvCxnSpPr>
        <p:spPr>
          <a:xfrm>
            <a:off x="1720855" y="3157538"/>
            <a:ext cx="123666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Other_5"/>
          <p:cNvSpPr/>
          <p:nvPr>
            <p:custDataLst>
              <p:tags r:id="rId5"/>
            </p:custDataLst>
          </p:nvPr>
        </p:nvSpPr>
        <p:spPr>
          <a:xfrm rot="21116664">
            <a:off x="363543" y="1668463"/>
            <a:ext cx="1027112" cy="1041400"/>
          </a:xfrm>
          <a:prstGeom prst="roundRect">
            <a:avLst>
              <a:gd name="adj" fmla="val 185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solidFill>
                  <a:srgbClr val="FFFFFF"/>
                </a:solidFill>
              </a:rPr>
              <a:t>3</a:t>
            </a:r>
            <a:endParaRPr lang="zh-CN" altLang="en-US" sz="5400" dirty="0">
              <a:solidFill>
                <a:srgbClr val="FFFFFF"/>
              </a:solidFill>
            </a:endParaRPr>
          </a:p>
        </p:txBody>
      </p:sp>
      <p:cxnSp>
        <p:nvCxnSpPr>
          <p:cNvPr id="13" name="MH_Other_6"/>
          <p:cNvCxnSpPr/>
          <p:nvPr>
            <p:custDataLst>
              <p:tags r:id="rId6"/>
            </p:custDataLst>
          </p:nvPr>
        </p:nvCxnSpPr>
        <p:spPr>
          <a:xfrm>
            <a:off x="1366843" y="2066925"/>
            <a:ext cx="123666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SubTitle_3"/>
          <p:cNvSpPr txBox="1"/>
          <p:nvPr>
            <p:custDataLst>
              <p:tags r:id="rId7"/>
            </p:custDataLst>
          </p:nvPr>
        </p:nvSpPr>
        <p:spPr bwMode="auto">
          <a:xfrm>
            <a:off x="2909893" y="3757280"/>
            <a:ext cx="5975242" cy="149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实际上，也是通过向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的偶地址端口输出一个操作命令字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OCW2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，其中的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L2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L1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L0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这三位指出了对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中的哪一位进行清除。 </a:t>
            </a:r>
          </a:p>
        </p:txBody>
      </p:sp>
      <p:sp>
        <p:nvSpPr>
          <p:cNvPr id="16" name="MH_SubTitle_2"/>
          <p:cNvSpPr txBox="1"/>
          <p:nvPr>
            <p:custDataLst>
              <p:tags r:id="rId8"/>
            </p:custDataLst>
          </p:nvPr>
        </p:nvSpPr>
        <p:spPr bwMode="auto">
          <a:xfrm>
            <a:off x="3122618" y="2489204"/>
            <a:ext cx="5634434" cy="126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用这种方式结束中断时，在程序中要发一条特殊中断结束命令，指出当前中断服务寄存器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中的哪一位将被清除。</a:t>
            </a:r>
          </a:p>
        </p:txBody>
      </p:sp>
      <p:sp>
        <p:nvSpPr>
          <p:cNvPr id="17" name="MH_SubTitle_1"/>
          <p:cNvSpPr txBox="1"/>
          <p:nvPr>
            <p:custDataLst>
              <p:tags r:id="rId9"/>
            </p:custDataLst>
          </p:nvPr>
        </p:nvSpPr>
        <p:spPr bwMode="auto">
          <a:xfrm>
            <a:off x="2746379" y="1411293"/>
            <a:ext cx="6165391" cy="94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该方式用于中断优先级顺序会改变的非全嵌套方式（两种优先级循环方式），无法判断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的哪位是当前处理的中断。</a:t>
            </a:r>
          </a:p>
        </p:txBody>
      </p:sp>
      <p:sp>
        <p:nvSpPr>
          <p:cNvPr id="2" name="矩形 1"/>
          <p:cNvSpPr/>
          <p:nvPr/>
        </p:nvSpPr>
        <p:spPr>
          <a:xfrm>
            <a:off x="152015" y="5184376"/>
            <a:ext cx="8846385" cy="163121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对于多片</a:t>
            </a:r>
            <a:r>
              <a:rPr lang="en-US" altLang="zh-CN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级联情况，如果不是自动中断结束方式，在中断服务程序的最后需要发两次</a:t>
            </a:r>
            <a:r>
              <a:rPr lang="en-US" altLang="zh-CN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EOI</a:t>
            </a:r>
            <a:r>
              <a:rPr lang="zh-CN" altLang="en-US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命令，分别清除从片中的</a:t>
            </a:r>
            <a:r>
              <a:rPr lang="en-US" altLang="zh-CN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r>
              <a:rPr lang="zh-CN" altLang="en-US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位和主片中的</a:t>
            </a:r>
            <a:r>
              <a:rPr lang="en-US" altLang="zh-CN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r>
              <a:rPr lang="zh-CN" altLang="en-US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位。</a:t>
            </a:r>
            <a:endParaRPr lang="en-US" altLang="zh-CN" sz="2000" b="1" kern="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对于采用特殊嵌套方式的多片级联，从片中可能嵌套有多个中断源，应先向从片发</a:t>
            </a:r>
            <a:r>
              <a:rPr lang="en-US" altLang="zh-CN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EOI</a:t>
            </a:r>
            <a:r>
              <a:rPr lang="zh-CN" altLang="en-US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命令，然后读</a:t>
            </a:r>
            <a:r>
              <a:rPr lang="en-US" altLang="zh-CN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r>
              <a:rPr lang="zh-CN" altLang="en-US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，检查还有无为</a:t>
            </a:r>
            <a:r>
              <a:rPr lang="en-US" altLang="zh-CN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的位，如无则才能向主片发</a:t>
            </a:r>
            <a:r>
              <a:rPr lang="en-US" altLang="zh-CN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EOI</a:t>
            </a:r>
            <a:r>
              <a:rPr lang="zh-CN" altLang="en-US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命令。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连接系统总线的方式 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209550" y="2535465"/>
            <a:ext cx="2044700" cy="20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 bwMode="auto">
          <a:xfrm>
            <a:off x="601663" y="2916465"/>
            <a:ext cx="1362075" cy="1282700"/>
          </a:xfrm>
          <a:custGeom>
            <a:avLst/>
            <a:gdLst>
              <a:gd name="T0" fmla="*/ 373604 w 1361803"/>
              <a:gd name="T1" fmla="*/ 892336 h 1281345"/>
              <a:gd name="T2" fmla="*/ 476200 w 1361803"/>
              <a:gd name="T3" fmla="*/ 934187 h 1281345"/>
              <a:gd name="T4" fmla="*/ 554139 w 1361803"/>
              <a:gd name="T5" fmla="*/ 951356 h 1281345"/>
              <a:gd name="T6" fmla="*/ 528484 w 1361803"/>
              <a:gd name="T7" fmla="*/ 1028618 h 1281345"/>
              <a:gd name="T8" fmla="*/ 460417 w 1361803"/>
              <a:gd name="T9" fmla="*/ 1051153 h 1281345"/>
              <a:gd name="T10" fmla="*/ 352881 w 1361803"/>
              <a:gd name="T11" fmla="*/ 987840 h 1281345"/>
              <a:gd name="T12" fmla="*/ 286785 w 1361803"/>
              <a:gd name="T13" fmla="*/ 1060811 h 1281345"/>
              <a:gd name="T14" fmla="*/ 312434 w 1361803"/>
              <a:gd name="T15" fmla="*/ 895552 h 1281345"/>
              <a:gd name="T16" fmla="*/ 274750 w 1361803"/>
              <a:gd name="T17" fmla="*/ 693935 h 1281345"/>
              <a:gd name="T18" fmla="*/ 665920 w 1361803"/>
              <a:gd name="T19" fmla="*/ 693935 h 1281345"/>
              <a:gd name="T20" fmla="*/ 633318 w 1361803"/>
              <a:gd name="T21" fmla="*/ 779681 h 1281345"/>
              <a:gd name="T22" fmla="*/ 270797 w 1361803"/>
              <a:gd name="T23" fmla="*/ 785039 h 1281345"/>
              <a:gd name="T24" fmla="*/ 255979 w 1361803"/>
              <a:gd name="T25" fmla="*/ 713227 h 1281345"/>
              <a:gd name="T26" fmla="*/ 278558 w 1361803"/>
              <a:gd name="T27" fmla="*/ 509459 h 1281345"/>
              <a:gd name="T28" fmla="*/ 746925 w 1361803"/>
              <a:gd name="T29" fmla="*/ 509459 h 1281345"/>
              <a:gd name="T30" fmla="*/ 766688 w 1361803"/>
              <a:gd name="T31" fmla="*/ 562075 h 1281345"/>
              <a:gd name="T32" fmla="*/ 279544 w 1361803"/>
              <a:gd name="T33" fmla="*/ 599656 h 1281345"/>
              <a:gd name="T34" fmla="*/ 256813 w 1361803"/>
              <a:gd name="T35" fmla="*/ 533083 h 1281345"/>
              <a:gd name="T36" fmla="*/ 944591 w 1361803"/>
              <a:gd name="T37" fmla="*/ 457790 h 1281345"/>
              <a:gd name="T38" fmla="*/ 1023588 w 1361803"/>
              <a:gd name="T39" fmla="*/ 650972 h 1281345"/>
              <a:gd name="T40" fmla="*/ 636495 w 1361803"/>
              <a:gd name="T41" fmla="*/ 1052366 h 1281345"/>
              <a:gd name="T42" fmla="*/ 601932 w 1361803"/>
              <a:gd name="T43" fmla="*/ 1022315 h 1281345"/>
              <a:gd name="T44" fmla="*/ 940644 w 1361803"/>
              <a:gd name="T45" fmla="*/ 465300 h 1281345"/>
              <a:gd name="T46" fmla="*/ 1339566 w 1361803"/>
              <a:gd name="T47" fmla="*/ 326100 h 1281345"/>
              <a:gd name="T48" fmla="*/ 1356355 w 1361803"/>
              <a:gd name="T49" fmla="*/ 377558 h 1281345"/>
              <a:gd name="T50" fmla="*/ 1136163 w 1361803"/>
              <a:gd name="T51" fmla="*/ 671299 h 1281345"/>
              <a:gd name="T52" fmla="*/ 1082839 w 1361803"/>
              <a:gd name="T53" fmla="*/ 684164 h 1281345"/>
              <a:gd name="T54" fmla="*/ 1123322 w 1361803"/>
              <a:gd name="T55" fmla="*/ 602689 h 1281345"/>
              <a:gd name="T56" fmla="*/ 1312908 w 1361803"/>
              <a:gd name="T57" fmla="*/ 337893 h 1281345"/>
              <a:gd name="T58" fmla="*/ 526769 w 1361803"/>
              <a:gd name="T59" fmla="*/ 231614 h 1281345"/>
              <a:gd name="T60" fmla="*/ 766688 w 1361803"/>
              <a:gd name="T61" fmla="*/ 247720 h 1281345"/>
              <a:gd name="T62" fmla="*/ 749907 w 1361803"/>
              <a:gd name="T63" fmla="*/ 321812 h 1281345"/>
              <a:gd name="T64" fmla="*/ 529735 w 1361803"/>
              <a:gd name="T65" fmla="*/ 321812 h 1281345"/>
              <a:gd name="T66" fmla="*/ 511959 w 1361803"/>
              <a:gd name="T67" fmla="*/ 248795 h 1281345"/>
              <a:gd name="T68" fmla="*/ 1245419 w 1361803"/>
              <a:gd name="T69" fmla="*/ 139267 h 1281345"/>
              <a:gd name="T70" fmla="*/ 1309122 w 1361803"/>
              <a:gd name="T71" fmla="*/ 242312 h 1281345"/>
              <a:gd name="T72" fmla="*/ 1116528 w 1361803"/>
              <a:gd name="T73" fmla="*/ 537108 h 1281345"/>
              <a:gd name="T74" fmla="*/ 998003 w 1361803"/>
              <a:gd name="T75" fmla="*/ 389175 h 1281345"/>
              <a:gd name="T76" fmla="*/ 1207394 w 1361803"/>
              <a:gd name="T77" fmla="*/ 150121 h 1281345"/>
              <a:gd name="T78" fmla="*/ 327005 w 1361803"/>
              <a:gd name="T79" fmla="*/ 0 h 1281345"/>
              <a:gd name="T80" fmla="*/ 1023501 w 1361803"/>
              <a:gd name="T81" fmla="*/ 138369 h 1281345"/>
              <a:gd name="T82" fmla="*/ 1015602 w 1361803"/>
              <a:gd name="T83" fmla="*/ 240270 h 1281345"/>
              <a:gd name="T84" fmla="*/ 909891 w 1361803"/>
              <a:gd name="T85" fmla="*/ 384002 h 1281345"/>
              <a:gd name="T86" fmla="*/ 897047 w 1361803"/>
              <a:gd name="T87" fmla="*/ 317499 h 1281345"/>
              <a:gd name="T88" fmla="*/ 872348 w 1361803"/>
              <a:gd name="T89" fmla="*/ 137297 h 1281345"/>
              <a:gd name="T90" fmla="*/ 382329 w 1361803"/>
              <a:gd name="T91" fmla="*/ 137297 h 1281345"/>
              <a:gd name="T92" fmla="*/ 382329 w 1361803"/>
              <a:gd name="T93" fmla="*/ 317499 h 1281345"/>
              <a:gd name="T94" fmla="*/ 143255 w 1361803"/>
              <a:gd name="T95" fmla="*/ 414036 h 1281345"/>
              <a:gd name="T96" fmla="*/ 126454 w 1361803"/>
              <a:gd name="T97" fmla="*/ 433342 h 1281345"/>
              <a:gd name="T98" fmla="*/ 151153 w 1361803"/>
              <a:gd name="T99" fmla="*/ 1156294 h 1281345"/>
              <a:gd name="T100" fmla="*/ 897047 w 1361803"/>
              <a:gd name="T101" fmla="*/ 1128406 h 1281345"/>
              <a:gd name="T102" fmla="*/ 902973 w 1361803"/>
              <a:gd name="T103" fmla="*/ 912806 h 1281345"/>
              <a:gd name="T104" fmla="*/ 1022515 w 1361803"/>
              <a:gd name="T105" fmla="*/ 776583 h 1281345"/>
              <a:gd name="T106" fmla="*/ 1023501 w 1361803"/>
              <a:gd name="T107" fmla="*/ 1146641 h 1281345"/>
              <a:gd name="T108" fmla="*/ 131394 w 1361803"/>
              <a:gd name="T109" fmla="*/ 1293592 h 1281345"/>
              <a:gd name="T110" fmla="*/ 0 w 1361803"/>
              <a:gd name="T111" fmla="*/ 338951 h 1281345"/>
              <a:gd name="T112" fmla="*/ 261801 w 1361803"/>
              <a:gd name="T113" fmla="*/ 28960 h 12813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361803" h="1281345">
                <a:moveTo>
                  <a:pt x="340187" y="867542"/>
                </a:moveTo>
                <a:cubicBezTo>
                  <a:pt x="351512" y="867144"/>
                  <a:pt x="363575" y="872724"/>
                  <a:pt x="372930" y="883885"/>
                </a:cubicBezTo>
                <a:cubicBezTo>
                  <a:pt x="394595" y="907270"/>
                  <a:pt x="415275" y="931718"/>
                  <a:pt x="436940" y="957229"/>
                </a:cubicBezTo>
                <a:cubicBezTo>
                  <a:pt x="449742" y="946599"/>
                  <a:pt x="462543" y="935970"/>
                  <a:pt x="475345" y="925340"/>
                </a:cubicBezTo>
                <a:cubicBezTo>
                  <a:pt x="492086" y="911522"/>
                  <a:pt x="506857" y="910459"/>
                  <a:pt x="525568" y="923214"/>
                </a:cubicBezTo>
                <a:cubicBezTo>
                  <a:pt x="535415" y="929592"/>
                  <a:pt x="544278" y="935970"/>
                  <a:pt x="553141" y="942347"/>
                </a:cubicBezTo>
                <a:cubicBezTo>
                  <a:pt x="545263" y="967858"/>
                  <a:pt x="538370" y="993369"/>
                  <a:pt x="530492" y="1018880"/>
                </a:cubicBezTo>
                <a:cubicBezTo>
                  <a:pt x="528522" y="1018880"/>
                  <a:pt x="528522" y="1018880"/>
                  <a:pt x="527537" y="1018880"/>
                </a:cubicBezTo>
                <a:cubicBezTo>
                  <a:pt x="509812" y="1000810"/>
                  <a:pt x="494056" y="1007187"/>
                  <a:pt x="479284" y="1024195"/>
                </a:cubicBezTo>
                <a:cubicBezTo>
                  <a:pt x="473376" y="1030572"/>
                  <a:pt x="466482" y="1035887"/>
                  <a:pt x="459589" y="1041202"/>
                </a:cubicBezTo>
                <a:cubicBezTo>
                  <a:pt x="438909" y="1058209"/>
                  <a:pt x="420199" y="1056083"/>
                  <a:pt x="402473" y="1035887"/>
                </a:cubicBezTo>
                <a:cubicBezTo>
                  <a:pt x="385732" y="1017817"/>
                  <a:pt x="369976" y="998684"/>
                  <a:pt x="352251" y="978488"/>
                </a:cubicBezTo>
                <a:cubicBezTo>
                  <a:pt x="343388" y="995495"/>
                  <a:pt x="335510" y="1012502"/>
                  <a:pt x="327632" y="1028446"/>
                </a:cubicBezTo>
                <a:cubicBezTo>
                  <a:pt x="318769" y="1046517"/>
                  <a:pt x="303013" y="1053957"/>
                  <a:pt x="286272" y="1050768"/>
                </a:cubicBezTo>
                <a:cubicBezTo>
                  <a:pt x="262638" y="1046517"/>
                  <a:pt x="248851" y="1019943"/>
                  <a:pt x="259683" y="995495"/>
                </a:cubicBezTo>
                <a:cubicBezTo>
                  <a:pt x="276424" y="959355"/>
                  <a:pt x="293165" y="922151"/>
                  <a:pt x="311876" y="887074"/>
                </a:cubicBezTo>
                <a:cubicBezTo>
                  <a:pt x="318276" y="874318"/>
                  <a:pt x="328863" y="867941"/>
                  <a:pt x="340187" y="867542"/>
                </a:cubicBezTo>
                <a:close/>
                <a:moveTo>
                  <a:pt x="274255" y="687365"/>
                </a:moveTo>
                <a:cubicBezTo>
                  <a:pt x="330459" y="687365"/>
                  <a:pt x="386662" y="687365"/>
                  <a:pt x="442866" y="687365"/>
                </a:cubicBezTo>
                <a:cubicBezTo>
                  <a:pt x="516819" y="687365"/>
                  <a:pt x="590771" y="687365"/>
                  <a:pt x="664723" y="687365"/>
                </a:cubicBezTo>
                <a:cubicBezTo>
                  <a:pt x="670640" y="687365"/>
                  <a:pt x="675570" y="687365"/>
                  <a:pt x="684444" y="687365"/>
                </a:cubicBezTo>
                <a:cubicBezTo>
                  <a:pt x="666695" y="718154"/>
                  <a:pt x="649933" y="745757"/>
                  <a:pt x="632184" y="772299"/>
                </a:cubicBezTo>
                <a:cubicBezTo>
                  <a:pt x="630212" y="775484"/>
                  <a:pt x="625282" y="776545"/>
                  <a:pt x="621338" y="776545"/>
                </a:cubicBezTo>
                <a:cubicBezTo>
                  <a:pt x="504000" y="777607"/>
                  <a:pt x="387648" y="776545"/>
                  <a:pt x="270311" y="777607"/>
                </a:cubicBezTo>
                <a:cubicBezTo>
                  <a:pt x="259464" y="777607"/>
                  <a:pt x="255520" y="772299"/>
                  <a:pt x="256506" y="760620"/>
                </a:cubicBezTo>
                <a:cubicBezTo>
                  <a:pt x="256506" y="742572"/>
                  <a:pt x="256506" y="724524"/>
                  <a:pt x="255520" y="706475"/>
                </a:cubicBezTo>
                <a:cubicBezTo>
                  <a:pt x="255520" y="691612"/>
                  <a:pt x="261436" y="687365"/>
                  <a:pt x="274255" y="687365"/>
                </a:cubicBezTo>
                <a:close/>
                <a:moveTo>
                  <a:pt x="278054" y="504636"/>
                </a:moveTo>
                <a:cubicBezTo>
                  <a:pt x="354989" y="504636"/>
                  <a:pt x="432911" y="504636"/>
                  <a:pt x="509846" y="504636"/>
                </a:cubicBezTo>
                <a:cubicBezTo>
                  <a:pt x="588754" y="504636"/>
                  <a:pt x="666676" y="504636"/>
                  <a:pt x="745584" y="504636"/>
                </a:cubicBezTo>
                <a:cubicBezTo>
                  <a:pt x="764325" y="504636"/>
                  <a:pt x="765311" y="505700"/>
                  <a:pt x="765311" y="524845"/>
                </a:cubicBezTo>
                <a:cubicBezTo>
                  <a:pt x="765311" y="535481"/>
                  <a:pt x="765311" y="546117"/>
                  <a:pt x="765311" y="556753"/>
                </a:cubicBezTo>
                <a:cubicBezTo>
                  <a:pt x="765311" y="580153"/>
                  <a:pt x="752489" y="593980"/>
                  <a:pt x="730789" y="593980"/>
                </a:cubicBezTo>
                <a:cubicBezTo>
                  <a:pt x="580863" y="593980"/>
                  <a:pt x="429952" y="593980"/>
                  <a:pt x="279040" y="593980"/>
                </a:cubicBezTo>
                <a:cubicBezTo>
                  <a:pt x="256354" y="593980"/>
                  <a:pt x="256354" y="592917"/>
                  <a:pt x="256354" y="569517"/>
                </a:cubicBezTo>
                <a:cubicBezTo>
                  <a:pt x="256354" y="555690"/>
                  <a:pt x="256354" y="541863"/>
                  <a:pt x="256354" y="528036"/>
                </a:cubicBezTo>
                <a:cubicBezTo>
                  <a:pt x="256354" y="504636"/>
                  <a:pt x="256354" y="504636"/>
                  <a:pt x="278054" y="504636"/>
                </a:cubicBezTo>
                <a:close/>
                <a:moveTo>
                  <a:pt x="942895" y="453454"/>
                </a:moveTo>
                <a:cubicBezTo>
                  <a:pt x="989224" y="494914"/>
                  <a:pt x="1033581" y="534249"/>
                  <a:pt x="1077938" y="574646"/>
                </a:cubicBezTo>
                <a:cubicBezTo>
                  <a:pt x="1059210" y="599097"/>
                  <a:pt x="1040481" y="622484"/>
                  <a:pt x="1021752" y="644809"/>
                </a:cubicBezTo>
                <a:cubicBezTo>
                  <a:pt x="928109" y="760685"/>
                  <a:pt x="831509" y="874435"/>
                  <a:pt x="722095" y="974365"/>
                </a:cubicBezTo>
                <a:cubicBezTo>
                  <a:pt x="695481" y="999879"/>
                  <a:pt x="664923" y="1021141"/>
                  <a:pt x="635352" y="1042403"/>
                </a:cubicBezTo>
                <a:cubicBezTo>
                  <a:pt x="626481" y="1048781"/>
                  <a:pt x="613666" y="1046655"/>
                  <a:pt x="601838" y="1048781"/>
                </a:cubicBezTo>
                <a:cubicBezTo>
                  <a:pt x="601838" y="1037087"/>
                  <a:pt x="596909" y="1023267"/>
                  <a:pt x="600852" y="1012636"/>
                </a:cubicBezTo>
                <a:cubicBezTo>
                  <a:pt x="619581" y="969050"/>
                  <a:pt x="637323" y="924400"/>
                  <a:pt x="659995" y="882940"/>
                </a:cubicBezTo>
                <a:cubicBezTo>
                  <a:pt x="741809" y="734108"/>
                  <a:pt x="838409" y="595907"/>
                  <a:pt x="938952" y="460896"/>
                </a:cubicBezTo>
                <a:cubicBezTo>
                  <a:pt x="939938" y="458770"/>
                  <a:pt x="940924" y="456643"/>
                  <a:pt x="942895" y="453454"/>
                </a:cubicBezTo>
                <a:close/>
                <a:moveTo>
                  <a:pt x="1337162" y="323013"/>
                </a:moveTo>
                <a:cubicBezTo>
                  <a:pt x="1348990" y="326198"/>
                  <a:pt x="1361803" y="343189"/>
                  <a:pt x="1361803" y="358055"/>
                </a:cubicBezTo>
                <a:cubicBezTo>
                  <a:pt x="1359832" y="361241"/>
                  <a:pt x="1357861" y="367612"/>
                  <a:pt x="1353918" y="373984"/>
                </a:cubicBezTo>
                <a:cubicBezTo>
                  <a:pt x="1300693" y="447255"/>
                  <a:pt x="1247469" y="521588"/>
                  <a:pt x="1194244" y="594859"/>
                </a:cubicBezTo>
                <a:cubicBezTo>
                  <a:pt x="1175517" y="619282"/>
                  <a:pt x="1154818" y="642644"/>
                  <a:pt x="1134120" y="664944"/>
                </a:cubicBezTo>
                <a:cubicBezTo>
                  <a:pt x="1125249" y="673439"/>
                  <a:pt x="1113421" y="678749"/>
                  <a:pt x="1101594" y="682996"/>
                </a:cubicBezTo>
                <a:cubicBezTo>
                  <a:pt x="1095680" y="685120"/>
                  <a:pt x="1083852" y="682996"/>
                  <a:pt x="1080895" y="677687"/>
                </a:cubicBezTo>
                <a:cubicBezTo>
                  <a:pt x="1077938" y="671315"/>
                  <a:pt x="1077938" y="658573"/>
                  <a:pt x="1080895" y="652201"/>
                </a:cubicBezTo>
                <a:cubicBezTo>
                  <a:pt x="1092723" y="633087"/>
                  <a:pt x="1107507" y="615035"/>
                  <a:pt x="1121306" y="596983"/>
                </a:cubicBezTo>
                <a:cubicBezTo>
                  <a:pt x="1175517" y="522650"/>
                  <a:pt x="1229727" y="449379"/>
                  <a:pt x="1284923" y="375046"/>
                </a:cubicBezTo>
                <a:cubicBezTo>
                  <a:pt x="1293794" y="362303"/>
                  <a:pt x="1302665" y="348498"/>
                  <a:pt x="1310550" y="334694"/>
                </a:cubicBezTo>
                <a:cubicBezTo>
                  <a:pt x="1317449" y="324075"/>
                  <a:pt x="1325334" y="318765"/>
                  <a:pt x="1337162" y="323013"/>
                </a:cubicBezTo>
                <a:close/>
                <a:moveTo>
                  <a:pt x="525824" y="229421"/>
                </a:moveTo>
                <a:cubicBezTo>
                  <a:pt x="600725" y="229421"/>
                  <a:pt x="675627" y="229421"/>
                  <a:pt x="750528" y="229421"/>
                </a:cubicBezTo>
                <a:cubicBezTo>
                  <a:pt x="761369" y="229421"/>
                  <a:pt x="765311" y="233676"/>
                  <a:pt x="765311" y="245375"/>
                </a:cubicBezTo>
                <a:cubicBezTo>
                  <a:pt x="764326" y="264521"/>
                  <a:pt x="764326" y="282602"/>
                  <a:pt x="765311" y="301747"/>
                </a:cubicBezTo>
                <a:cubicBezTo>
                  <a:pt x="765311" y="314511"/>
                  <a:pt x="760383" y="318765"/>
                  <a:pt x="748557" y="318765"/>
                </a:cubicBezTo>
                <a:cubicBezTo>
                  <a:pt x="711106" y="318765"/>
                  <a:pt x="674641" y="318765"/>
                  <a:pt x="638176" y="318765"/>
                </a:cubicBezTo>
                <a:cubicBezTo>
                  <a:pt x="601711" y="318765"/>
                  <a:pt x="565246" y="317702"/>
                  <a:pt x="528781" y="318765"/>
                </a:cubicBezTo>
                <a:cubicBezTo>
                  <a:pt x="515969" y="318765"/>
                  <a:pt x="511041" y="313447"/>
                  <a:pt x="511041" y="299620"/>
                </a:cubicBezTo>
                <a:cubicBezTo>
                  <a:pt x="512027" y="282602"/>
                  <a:pt x="512027" y="264521"/>
                  <a:pt x="511041" y="246439"/>
                </a:cubicBezTo>
                <a:cubicBezTo>
                  <a:pt x="511041" y="234739"/>
                  <a:pt x="514983" y="229421"/>
                  <a:pt x="525824" y="229421"/>
                </a:cubicBezTo>
                <a:close/>
                <a:moveTo>
                  <a:pt x="1243182" y="137949"/>
                </a:moveTo>
                <a:cubicBezTo>
                  <a:pt x="1255260" y="139675"/>
                  <a:pt x="1267337" y="146577"/>
                  <a:pt x="1281140" y="158257"/>
                </a:cubicBezTo>
                <a:cubicBezTo>
                  <a:pt x="1308745" y="183741"/>
                  <a:pt x="1317618" y="208163"/>
                  <a:pt x="1306773" y="240018"/>
                </a:cubicBezTo>
                <a:cubicBezTo>
                  <a:pt x="1300858" y="257008"/>
                  <a:pt x="1294942" y="275059"/>
                  <a:pt x="1285083" y="289925"/>
                </a:cubicBezTo>
                <a:cubicBezTo>
                  <a:pt x="1228886" y="370624"/>
                  <a:pt x="1171704" y="450262"/>
                  <a:pt x="1114521" y="532023"/>
                </a:cubicBezTo>
                <a:cubicBezTo>
                  <a:pt x="1066212" y="489550"/>
                  <a:pt x="1022832" y="450262"/>
                  <a:pt x="977480" y="410974"/>
                </a:cubicBezTo>
                <a:cubicBezTo>
                  <a:pt x="984381" y="401417"/>
                  <a:pt x="990297" y="392923"/>
                  <a:pt x="996212" y="385490"/>
                </a:cubicBezTo>
                <a:cubicBezTo>
                  <a:pt x="1050437" y="319656"/>
                  <a:pt x="1103676" y="252760"/>
                  <a:pt x="1157901" y="187988"/>
                </a:cubicBezTo>
                <a:cubicBezTo>
                  <a:pt x="1170718" y="172061"/>
                  <a:pt x="1188464" y="159319"/>
                  <a:pt x="1205225" y="148700"/>
                </a:cubicBezTo>
                <a:cubicBezTo>
                  <a:pt x="1219027" y="139675"/>
                  <a:pt x="1231105" y="136224"/>
                  <a:pt x="1243182" y="137949"/>
                </a:cubicBezTo>
                <a:close/>
                <a:moveTo>
                  <a:pt x="326420" y="0"/>
                </a:moveTo>
                <a:cubicBezTo>
                  <a:pt x="513791" y="0"/>
                  <a:pt x="702148" y="0"/>
                  <a:pt x="889519" y="0"/>
                </a:cubicBezTo>
                <a:cubicBezTo>
                  <a:pt x="964468" y="1063"/>
                  <a:pt x="1018707" y="56311"/>
                  <a:pt x="1021665" y="137059"/>
                </a:cubicBezTo>
                <a:cubicBezTo>
                  <a:pt x="1021665" y="164684"/>
                  <a:pt x="1021665" y="191246"/>
                  <a:pt x="1020679" y="218870"/>
                </a:cubicBezTo>
                <a:cubicBezTo>
                  <a:pt x="1020679" y="225245"/>
                  <a:pt x="1017721" y="232682"/>
                  <a:pt x="1013776" y="237995"/>
                </a:cubicBezTo>
                <a:cubicBezTo>
                  <a:pt x="985177" y="275181"/>
                  <a:pt x="956578" y="311305"/>
                  <a:pt x="928966" y="348492"/>
                </a:cubicBezTo>
                <a:cubicBezTo>
                  <a:pt x="921077" y="358054"/>
                  <a:pt x="915160" y="369741"/>
                  <a:pt x="908256" y="380366"/>
                </a:cubicBezTo>
                <a:cubicBezTo>
                  <a:pt x="905298" y="384616"/>
                  <a:pt x="901353" y="387804"/>
                  <a:pt x="895436" y="395241"/>
                </a:cubicBezTo>
                <a:cubicBezTo>
                  <a:pt x="895436" y="365492"/>
                  <a:pt x="895436" y="339992"/>
                  <a:pt x="895436" y="314493"/>
                </a:cubicBezTo>
                <a:cubicBezTo>
                  <a:pt x="895436" y="263494"/>
                  <a:pt x="895436" y="212495"/>
                  <a:pt x="895436" y="161496"/>
                </a:cubicBezTo>
                <a:cubicBezTo>
                  <a:pt x="895436" y="139184"/>
                  <a:pt x="892478" y="135997"/>
                  <a:pt x="870782" y="135997"/>
                </a:cubicBezTo>
                <a:cubicBezTo>
                  <a:pt x="713982" y="135997"/>
                  <a:pt x="557182" y="135997"/>
                  <a:pt x="399396" y="135997"/>
                </a:cubicBezTo>
                <a:cubicBezTo>
                  <a:pt x="394465" y="135997"/>
                  <a:pt x="388548" y="135997"/>
                  <a:pt x="381645" y="135997"/>
                </a:cubicBezTo>
                <a:cubicBezTo>
                  <a:pt x="381645" y="145559"/>
                  <a:pt x="381645" y="152997"/>
                  <a:pt x="381645" y="159371"/>
                </a:cubicBezTo>
                <a:cubicBezTo>
                  <a:pt x="381645" y="211433"/>
                  <a:pt x="381645" y="262431"/>
                  <a:pt x="381645" y="314493"/>
                </a:cubicBezTo>
                <a:cubicBezTo>
                  <a:pt x="380659" y="373991"/>
                  <a:pt x="346143" y="410116"/>
                  <a:pt x="290918" y="410116"/>
                </a:cubicBezTo>
                <a:cubicBezTo>
                  <a:pt x="241610" y="410116"/>
                  <a:pt x="192302" y="410116"/>
                  <a:pt x="142994" y="410116"/>
                </a:cubicBezTo>
                <a:cubicBezTo>
                  <a:pt x="138063" y="410116"/>
                  <a:pt x="133132" y="410116"/>
                  <a:pt x="126229" y="410116"/>
                </a:cubicBezTo>
                <a:cubicBezTo>
                  <a:pt x="126229" y="418615"/>
                  <a:pt x="126229" y="423928"/>
                  <a:pt x="126229" y="429240"/>
                </a:cubicBezTo>
                <a:cubicBezTo>
                  <a:pt x="126229" y="658735"/>
                  <a:pt x="126229" y="888229"/>
                  <a:pt x="126229" y="1117724"/>
                </a:cubicBezTo>
                <a:cubicBezTo>
                  <a:pt x="126229" y="1143223"/>
                  <a:pt x="128201" y="1145348"/>
                  <a:pt x="150883" y="1145348"/>
                </a:cubicBezTo>
                <a:cubicBezTo>
                  <a:pt x="390521" y="1145348"/>
                  <a:pt x="630158" y="1145348"/>
                  <a:pt x="869796" y="1145348"/>
                </a:cubicBezTo>
                <a:cubicBezTo>
                  <a:pt x="893464" y="1145348"/>
                  <a:pt x="895436" y="1143223"/>
                  <a:pt x="895436" y="1117724"/>
                </a:cubicBezTo>
                <a:cubicBezTo>
                  <a:pt x="895436" y="1052913"/>
                  <a:pt x="895436" y="988102"/>
                  <a:pt x="895436" y="923291"/>
                </a:cubicBezTo>
                <a:cubicBezTo>
                  <a:pt x="895436" y="916916"/>
                  <a:pt x="897409" y="908416"/>
                  <a:pt x="901353" y="904166"/>
                </a:cubicBezTo>
                <a:cubicBezTo>
                  <a:pt x="938827" y="860605"/>
                  <a:pt x="976302" y="818106"/>
                  <a:pt x="1013776" y="774545"/>
                </a:cubicBezTo>
                <a:cubicBezTo>
                  <a:pt x="1015748" y="773482"/>
                  <a:pt x="1016734" y="772420"/>
                  <a:pt x="1020679" y="769232"/>
                </a:cubicBezTo>
                <a:cubicBezTo>
                  <a:pt x="1020679" y="775607"/>
                  <a:pt x="1021665" y="779857"/>
                  <a:pt x="1021665" y="784107"/>
                </a:cubicBezTo>
                <a:cubicBezTo>
                  <a:pt x="1021665" y="902042"/>
                  <a:pt x="1021665" y="1018914"/>
                  <a:pt x="1021665" y="1135786"/>
                </a:cubicBezTo>
                <a:cubicBezTo>
                  <a:pt x="1020679" y="1222909"/>
                  <a:pt x="967426" y="1281345"/>
                  <a:pt x="886561" y="1281345"/>
                </a:cubicBezTo>
                <a:cubicBezTo>
                  <a:pt x="634103" y="1281345"/>
                  <a:pt x="382631" y="1281345"/>
                  <a:pt x="131160" y="1281345"/>
                </a:cubicBezTo>
                <a:cubicBezTo>
                  <a:pt x="55225" y="1281345"/>
                  <a:pt x="0" y="1221847"/>
                  <a:pt x="0" y="1140036"/>
                </a:cubicBezTo>
                <a:cubicBezTo>
                  <a:pt x="0" y="872292"/>
                  <a:pt x="0" y="603486"/>
                  <a:pt x="0" y="335742"/>
                </a:cubicBezTo>
                <a:cubicBezTo>
                  <a:pt x="0" y="315555"/>
                  <a:pt x="5917" y="298556"/>
                  <a:pt x="18737" y="283681"/>
                </a:cubicBezTo>
                <a:cubicBezTo>
                  <a:pt x="99603" y="198683"/>
                  <a:pt x="180468" y="113685"/>
                  <a:pt x="261333" y="28687"/>
                </a:cubicBezTo>
                <a:cubicBezTo>
                  <a:pt x="279084" y="9562"/>
                  <a:pt x="300780" y="0"/>
                  <a:pt x="326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0" name="MH_Other_3"/>
          <p:cNvCxnSpPr/>
          <p:nvPr>
            <p:custDataLst>
              <p:tags r:id="rId3"/>
            </p:custDataLst>
          </p:nvPr>
        </p:nvCxnSpPr>
        <p:spPr>
          <a:xfrm>
            <a:off x="2760663" y="1703615"/>
            <a:ext cx="0" cy="370840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H_Other_4"/>
          <p:cNvSpPr/>
          <p:nvPr>
            <p:custDataLst>
              <p:tags r:id="rId4"/>
            </p:custDataLst>
          </p:nvPr>
        </p:nvSpPr>
        <p:spPr>
          <a:xfrm>
            <a:off x="2651125" y="4461103"/>
            <a:ext cx="220663" cy="220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5"/>
          <p:cNvSpPr/>
          <p:nvPr>
            <p:custDataLst>
              <p:tags r:id="rId5"/>
            </p:custDataLst>
          </p:nvPr>
        </p:nvSpPr>
        <p:spPr>
          <a:xfrm>
            <a:off x="2651125" y="2056494"/>
            <a:ext cx="220663" cy="220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3" name="MH_Other_6"/>
          <p:cNvCxnSpPr/>
          <p:nvPr>
            <p:custDataLst>
              <p:tags r:id="rId6"/>
            </p:custDataLst>
          </p:nvPr>
        </p:nvCxnSpPr>
        <p:spPr>
          <a:xfrm flipV="1">
            <a:off x="2871788" y="2158094"/>
            <a:ext cx="3995737" cy="7938"/>
          </a:xfrm>
          <a:prstGeom prst="line">
            <a:avLst/>
          </a:prstGeom>
          <a:solidFill>
            <a:srgbClr val="D3481D"/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MH_Other_7"/>
          <p:cNvCxnSpPr/>
          <p:nvPr>
            <p:custDataLst>
              <p:tags r:id="rId7"/>
            </p:custDataLst>
          </p:nvPr>
        </p:nvCxnSpPr>
        <p:spPr>
          <a:xfrm flipV="1">
            <a:off x="2871788" y="4567465"/>
            <a:ext cx="3995737" cy="7938"/>
          </a:xfrm>
          <a:prstGeom prst="line">
            <a:avLst/>
          </a:prstGeom>
          <a:solidFill>
            <a:srgbClr val="D3481D"/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sp>
        <p:nvSpPr>
          <p:cNvPr id="15" name="MH_Text_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71825" y="2175557"/>
            <a:ext cx="5762625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通过总线驱动器和数据总线相连，这就是缓冲方式。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在缓冲方式下，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SP/EN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端和总线驱动器的允许端相连，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SP/EN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端输出的低电平可作为总线驱动器的控制信号。</a:t>
            </a:r>
          </a:p>
        </p:txBody>
      </p:sp>
      <p:sp>
        <p:nvSpPr>
          <p:cNvPr id="16" name="MH_SubTitle_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171825" y="1326244"/>
            <a:ext cx="343058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缓冲方式 </a:t>
            </a:r>
          </a:p>
        </p:txBody>
      </p:sp>
      <p:sp>
        <p:nvSpPr>
          <p:cNvPr id="17" name="MH_Text_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171825" y="4580165"/>
            <a:ext cx="5703661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直接与数据总线相连，这种方式就称为非缓冲方式。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SP/EN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端作为输入端，在单片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系统中，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SP/EN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端接高电平；在多片系统，主片的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SP/EN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端接高电平，从片的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SP/EN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端接低电平。</a:t>
            </a:r>
          </a:p>
        </p:txBody>
      </p:sp>
      <p:sp>
        <p:nvSpPr>
          <p:cNvPr id="18" name="MH_SubTitle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171825" y="3729265"/>
            <a:ext cx="343058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非缓冲方式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8259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的级联结构</a:t>
            </a:r>
          </a:p>
        </p:txBody>
      </p:sp>
      <p:sp>
        <p:nvSpPr>
          <p:cNvPr id="87" name="Text Box 6"/>
          <p:cNvSpPr txBox="1">
            <a:spLocks noChangeArrowheads="1"/>
          </p:cNvSpPr>
          <p:nvPr/>
        </p:nvSpPr>
        <p:spPr bwMode="auto">
          <a:xfrm>
            <a:off x="460375" y="2703513"/>
            <a:ext cx="706438" cy="136525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U</a:t>
            </a:r>
            <a:endParaRPr kumimoji="0" lang="en-US" altLang="zh-CN" sz="4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1712913" y="2392363"/>
            <a:ext cx="1428750" cy="233838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主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8259</a:t>
            </a:r>
          </a:p>
          <a:p>
            <a:pPr marL="0" marR="0" lvl="0" indent="0" algn="r" defTabSz="914400" eaLnBrk="1" fontAlgn="base" latinLnBrk="0" hangingPunct="1">
              <a:lnSpc>
                <a:spcPct val="8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CAS0</a:t>
            </a:r>
          </a:p>
          <a:p>
            <a:pPr marL="0" marR="0" lvl="0" indent="0" algn="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CAS1</a:t>
            </a:r>
          </a:p>
          <a:p>
            <a:pPr marL="0" marR="0" lvl="0" indent="0" algn="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CAS2</a:t>
            </a:r>
          </a:p>
          <a:p>
            <a:pPr marL="0" marR="0" lvl="0" indent="0" algn="r" defTabSz="914400" eaLnBrk="1" fontAlgn="base" latinLnBrk="0" hangingPunct="1">
              <a:lnSpc>
                <a:spcPct val="8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IR0</a:t>
            </a:r>
          </a:p>
          <a:p>
            <a:pPr marL="0" marR="0" lvl="0" indent="0" algn="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IR1</a:t>
            </a:r>
          </a:p>
          <a:p>
            <a:pPr marL="0" marR="0" lvl="0" indent="0" algn="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IR2</a:t>
            </a:r>
          </a:p>
          <a:p>
            <a:pPr marL="0" marR="0" lvl="0" indent="0" algn="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IR7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9" name="Text Box 10"/>
          <p:cNvSpPr txBox="1">
            <a:spLocks noChangeArrowheads="1"/>
          </p:cNvSpPr>
          <p:nvPr/>
        </p:nvSpPr>
        <p:spPr bwMode="auto">
          <a:xfrm>
            <a:off x="1731963" y="3544888"/>
            <a:ext cx="4746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INT</a:t>
            </a:r>
            <a:endParaRPr lang="en-US" altLang="zh-CN" sz="36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90" name="Text Box 11"/>
          <p:cNvSpPr txBox="1">
            <a:spLocks noChangeArrowheads="1"/>
          </p:cNvSpPr>
          <p:nvPr/>
        </p:nvSpPr>
        <p:spPr bwMode="auto">
          <a:xfrm>
            <a:off x="1674813" y="2986088"/>
            <a:ext cx="68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INTA</a:t>
            </a:r>
            <a:endParaRPr lang="en-US" altLang="zh-CN" sz="32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91" name="Text Box 12"/>
          <p:cNvSpPr txBox="1">
            <a:spLocks noChangeArrowheads="1"/>
          </p:cNvSpPr>
          <p:nvPr/>
        </p:nvSpPr>
        <p:spPr bwMode="auto">
          <a:xfrm>
            <a:off x="1731963" y="4311650"/>
            <a:ext cx="80803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SP/EN</a:t>
            </a:r>
            <a:endParaRPr lang="en-US" altLang="zh-CN" sz="36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92" name="Line 13"/>
          <p:cNvSpPr>
            <a:spLocks noChangeShapeType="1"/>
          </p:cNvSpPr>
          <p:nvPr/>
        </p:nvSpPr>
        <p:spPr bwMode="auto">
          <a:xfrm flipH="1">
            <a:off x="1798638" y="2986088"/>
            <a:ext cx="407987" cy="0"/>
          </a:xfrm>
          <a:prstGeom prst="line">
            <a:avLst/>
          </a:prstGeom>
          <a:noFill/>
          <a:ln w="38100">
            <a:solidFill>
              <a:srgbClr val="E5E5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" name="Line 14"/>
          <p:cNvSpPr>
            <a:spLocks noChangeShapeType="1"/>
          </p:cNvSpPr>
          <p:nvPr/>
        </p:nvSpPr>
        <p:spPr bwMode="auto">
          <a:xfrm flipH="1">
            <a:off x="1828800" y="4330700"/>
            <a:ext cx="231775" cy="0"/>
          </a:xfrm>
          <a:prstGeom prst="line">
            <a:avLst/>
          </a:prstGeom>
          <a:noFill/>
          <a:ln w="38100">
            <a:solidFill>
              <a:srgbClr val="E5E5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" name="Line 15"/>
          <p:cNvSpPr>
            <a:spLocks noChangeShapeType="1"/>
          </p:cNvSpPr>
          <p:nvPr/>
        </p:nvSpPr>
        <p:spPr bwMode="auto">
          <a:xfrm flipH="1">
            <a:off x="2189163" y="4330700"/>
            <a:ext cx="231775" cy="0"/>
          </a:xfrm>
          <a:prstGeom prst="line">
            <a:avLst/>
          </a:prstGeom>
          <a:noFill/>
          <a:ln w="38100">
            <a:solidFill>
              <a:srgbClr val="E5E5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" name="AutoShape 16"/>
          <p:cNvSpPr>
            <a:spLocks noChangeArrowheads="1"/>
          </p:cNvSpPr>
          <p:nvPr/>
        </p:nvSpPr>
        <p:spPr bwMode="auto">
          <a:xfrm>
            <a:off x="1625600" y="3074988"/>
            <a:ext cx="88900" cy="77787"/>
          </a:xfrm>
          <a:prstGeom prst="flowChartConnector">
            <a:avLst/>
          </a:prstGeom>
          <a:noFill/>
          <a:ln w="38100">
            <a:solidFill>
              <a:srgbClr val="E5E5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96" name="Text Box 18"/>
          <p:cNvSpPr txBox="1">
            <a:spLocks noChangeArrowheads="1"/>
          </p:cNvSpPr>
          <p:nvPr/>
        </p:nvSpPr>
        <p:spPr bwMode="auto">
          <a:xfrm>
            <a:off x="5861050" y="1225550"/>
            <a:ext cx="1428750" cy="2339975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8259</a:t>
            </a:r>
          </a:p>
          <a:p>
            <a:pPr marL="0" marR="0" lvl="0" indent="0" algn="r" defTabSz="914400" eaLnBrk="1" fontAlgn="base" latinLnBrk="0" hangingPunct="1">
              <a:lnSpc>
                <a:spcPct val="72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IR0</a:t>
            </a:r>
          </a:p>
          <a:p>
            <a:pPr marL="0" marR="0" lvl="0" indent="0" algn="r" defTabSz="914400" eaLnBrk="1" fontAlgn="base" latinLnBrk="0" hangingPunct="1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IR1</a:t>
            </a:r>
          </a:p>
          <a:p>
            <a:pPr marL="0" marR="0" lvl="0" indent="0" algn="r" defTabSz="914400" eaLnBrk="1" fontAlgn="base" latinLnBrk="0" hangingPunct="1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IR2</a:t>
            </a:r>
          </a:p>
          <a:p>
            <a:pPr marL="0" marR="0" lvl="0" indent="0" algn="r" defTabSz="914400" eaLnBrk="1" fontAlgn="base" latinLnBrk="0" hangingPunct="1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r" defTabSz="914400" eaLnBrk="1" fontAlgn="base" latinLnBrk="0" hangingPunct="1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dist" defTabSz="914400" eaLnBrk="1" fontAlgn="base" latinLnBrk="0" hangingPunct="1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CAS0   IR7</a:t>
            </a:r>
          </a:p>
          <a:p>
            <a:pPr marL="0" marR="0" lvl="0" indent="0" algn="just" defTabSz="914400" eaLnBrk="1" fontAlgn="base" latinLnBrk="0" hangingPunct="1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CAS1</a:t>
            </a:r>
          </a:p>
          <a:p>
            <a:pPr marL="0" marR="0" lvl="0" indent="0" algn="just" defTabSz="914400" eaLnBrk="1" fontAlgn="base" latinLnBrk="0" hangingPunct="1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CAS2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97" name="Text Box 20"/>
          <p:cNvSpPr txBox="1">
            <a:spLocks noChangeArrowheads="1"/>
          </p:cNvSpPr>
          <p:nvPr/>
        </p:nvSpPr>
        <p:spPr bwMode="auto">
          <a:xfrm>
            <a:off x="5880100" y="2200275"/>
            <a:ext cx="4746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INT</a:t>
            </a:r>
            <a:endParaRPr lang="en-US" altLang="zh-CN" sz="32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98" name="Text Box 21"/>
          <p:cNvSpPr txBox="1">
            <a:spLocks noChangeArrowheads="1"/>
          </p:cNvSpPr>
          <p:nvPr/>
        </p:nvSpPr>
        <p:spPr bwMode="auto">
          <a:xfrm>
            <a:off x="5880100" y="1790700"/>
            <a:ext cx="5969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INTA</a:t>
            </a:r>
            <a:endParaRPr lang="en-US" altLang="zh-CN" sz="32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99" name="Text Box 22"/>
          <p:cNvSpPr txBox="1">
            <a:spLocks noChangeArrowheads="1"/>
          </p:cNvSpPr>
          <p:nvPr/>
        </p:nvSpPr>
        <p:spPr bwMode="auto">
          <a:xfrm>
            <a:off x="6710363" y="3136900"/>
            <a:ext cx="63341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SP/EN</a:t>
            </a:r>
            <a:endParaRPr lang="en-US" altLang="zh-CN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0" name="Line 23"/>
          <p:cNvSpPr>
            <a:spLocks noChangeShapeType="1"/>
          </p:cNvSpPr>
          <p:nvPr/>
        </p:nvSpPr>
        <p:spPr bwMode="auto">
          <a:xfrm flipH="1">
            <a:off x="5946775" y="1790700"/>
            <a:ext cx="407988" cy="0"/>
          </a:xfrm>
          <a:prstGeom prst="line">
            <a:avLst/>
          </a:prstGeom>
          <a:noFill/>
          <a:ln w="38100">
            <a:solidFill>
              <a:srgbClr val="E5E5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" name="Line 24"/>
          <p:cNvSpPr>
            <a:spLocks noChangeShapeType="1"/>
          </p:cNvSpPr>
          <p:nvPr/>
        </p:nvSpPr>
        <p:spPr bwMode="auto">
          <a:xfrm flipH="1">
            <a:off x="6708775" y="3155950"/>
            <a:ext cx="230188" cy="0"/>
          </a:xfrm>
          <a:prstGeom prst="line">
            <a:avLst/>
          </a:prstGeom>
          <a:noFill/>
          <a:ln w="38100">
            <a:solidFill>
              <a:srgbClr val="E5E5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" name="Line 25"/>
          <p:cNvSpPr>
            <a:spLocks noChangeShapeType="1"/>
          </p:cNvSpPr>
          <p:nvPr/>
        </p:nvSpPr>
        <p:spPr bwMode="auto">
          <a:xfrm flipH="1">
            <a:off x="7040563" y="3155950"/>
            <a:ext cx="230187" cy="0"/>
          </a:xfrm>
          <a:prstGeom prst="line">
            <a:avLst/>
          </a:prstGeom>
          <a:noFill/>
          <a:ln w="38100">
            <a:solidFill>
              <a:srgbClr val="E5E5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" name="AutoShape 26"/>
          <p:cNvSpPr>
            <a:spLocks noChangeArrowheads="1"/>
          </p:cNvSpPr>
          <p:nvPr/>
        </p:nvSpPr>
        <p:spPr bwMode="auto">
          <a:xfrm>
            <a:off x="5773738" y="1908175"/>
            <a:ext cx="88900" cy="77788"/>
          </a:xfrm>
          <a:prstGeom prst="flowChartConnector">
            <a:avLst/>
          </a:prstGeom>
          <a:noFill/>
          <a:ln w="38100">
            <a:solidFill>
              <a:srgbClr val="E5E5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04" name="Line 27"/>
          <p:cNvSpPr>
            <a:spLocks noChangeShapeType="1"/>
          </p:cNvSpPr>
          <p:nvPr/>
        </p:nvSpPr>
        <p:spPr bwMode="auto">
          <a:xfrm>
            <a:off x="3141663" y="2859088"/>
            <a:ext cx="2701925" cy="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" name="Text Box 29"/>
          <p:cNvSpPr txBox="1">
            <a:spLocks noChangeArrowheads="1"/>
          </p:cNvSpPr>
          <p:nvPr/>
        </p:nvSpPr>
        <p:spPr bwMode="auto">
          <a:xfrm>
            <a:off x="5861050" y="4013200"/>
            <a:ext cx="1428750" cy="2339975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8259</a:t>
            </a:r>
          </a:p>
          <a:p>
            <a:pPr marL="0" marR="0" lvl="0" indent="0" algn="r" defTabSz="914400" eaLnBrk="1" fontAlgn="base" latinLnBrk="0" hangingPunct="1">
              <a:lnSpc>
                <a:spcPct val="72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IR0</a:t>
            </a:r>
          </a:p>
          <a:p>
            <a:pPr marL="0" marR="0" lvl="0" indent="0" algn="r" defTabSz="914400" eaLnBrk="1" fontAlgn="base" latinLnBrk="0" hangingPunct="1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IR1</a:t>
            </a:r>
          </a:p>
          <a:p>
            <a:pPr marL="0" marR="0" lvl="0" indent="0" algn="r" defTabSz="914400" eaLnBrk="1" fontAlgn="base" latinLnBrk="0" hangingPunct="1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IR2</a:t>
            </a:r>
          </a:p>
          <a:p>
            <a:pPr marL="0" marR="0" lvl="0" indent="0" algn="r" defTabSz="914400" eaLnBrk="1" fontAlgn="base" latinLnBrk="0" hangingPunct="1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r" defTabSz="914400" eaLnBrk="1" fontAlgn="base" latinLnBrk="0" hangingPunct="1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dist" defTabSz="914400" eaLnBrk="1" fontAlgn="base" latinLnBrk="0" hangingPunct="1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CAS0     IR7</a:t>
            </a:r>
          </a:p>
          <a:p>
            <a:pPr marL="0" marR="0" lvl="0" indent="0" algn="just" defTabSz="914400" eaLnBrk="1" fontAlgn="base" latinLnBrk="0" hangingPunct="1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CAS1</a:t>
            </a:r>
          </a:p>
          <a:p>
            <a:pPr marL="0" marR="0" lvl="0" indent="0" algn="just" defTabSz="914400" eaLnBrk="1" fontAlgn="base" latinLnBrk="0" hangingPunct="1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CAS2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5880100" y="4987925"/>
            <a:ext cx="4746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INT</a:t>
            </a:r>
            <a:endParaRPr lang="en-US" altLang="zh-CN" sz="32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7" name="Text Box 32"/>
          <p:cNvSpPr txBox="1">
            <a:spLocks noChangeArrowheads="1"/>
          </p:cNvSpPr>
          <p:nvPr/>
        </p:nvSpPr>
        <p:spPr bwMode="auto">
          <a:xfrm>
            <a:off x="5880100" y="4578350"/>
            <a:ext cx="5969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INTA</a:t>
            </a:r>
            <a:endParaRPr lang="en-US" altLang="zh-CN" sz="32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8" name="Text Box 33"/>
          <p:cNvSpPr txBox="1">
            <a:spLocks noChangeArrowheads="1"/>
          </p:cNvSpPr>
          <p:nvPr/>
        </p:nvSpPr>
        <p:spPr bwMode="auto">
          <a:xfrm>
            <a:off x="6710363" y="5924550"/>
            <a:ext cx="63341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SP/EN</a:t>
            </a:r>
            <a:endParaRPr lang="en-US" altLang="zh-CN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9" name="Line 34"/>
          <p:cNvSpPr>
            <a:spLocks noChangeShapeType="1"/>
          </p:cNvSpPr>
          <p:nvPr/>
        </p:nvSpPr>
        <p:spPr bwMode="auto">
          <a:xfrm flipH="1">
            <a:off x="5946775" y="4578350"/>
            <a:ext cx="407988" cy="0"/>
          </a:xfrm>
          <a:prstGeom prst="line">
            <a:avLst/>
          </a:prstGeom>
          <a:noFill/>
          <a:ln w="38100">
            <a:solidFill>
              <a:srgbClr val="E5E5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" name="Line 35"/>
          <p:cNvSpPr>
            <a:spLocks noChangeShapeType="1"/>
          </p:cNvSpPr>
          <p:nvPr/>
        </p:nvSpPr>
        <p:spPr bwMode="auto">
          <a:xfrm flipH="1">
            <a:off x="6708775" y="5943600"/>
            <a:ext cx="230188" cy="0"/>
          </a:xfrm>
          <a:prstGeom prst="line">
            <a:avLst/>
          </a:prstGeom>
          <a:noFill/>
          <a:ln w="38100">
            <a:solidFill>
              <a:srgbClr val="E5E5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" name="Line 36"/>
          <p:cNvSpPr>
            <a:spLocks noChangeShapeType="1"/>
          </p:cNvSpPr>
          <p:nvPr/>
        </p:nvSpPr>
        <p:spPr bwMode="auto">
          <a:xfrm flipH="1">
            <a:off x="7040563" y="5943600"/>
            <a:ext cx="230187" cy="0"/>
          </a:xfrm>
          <a:prstGeom prst="line">
            <a:avLst/>
          </a:prstGeom>
          <a:noFill/>
          <a:ln w="38100">
            <a:solidFill>
              <a:srgbClr val="E5E5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" name="AutoShape 37"/>
          <p:cNvSpPr>
            <a:spLocks noChangeArrowheads="1"/>
          </p:cNvSpPr>
          <p:nvPr/>
        </p:nvSpPr>
        <p:spPr bwMode="auto">
          <a:xfrm>
            <a:off x="5773738" y="4695825"/>
            <a:ext cx="88900" cy="77788"/>
          </a:xfrm>
          <a:prstGeom prst="flowChartConnector">
            <a:avLst/>
          </a:prstGeom>
          <a:noFill/>
          <a:ln w="38100">
            <a:solidFill>
              <a:srgbClr val="E5E5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13" name="Line 38"/>
          <p:cNvSpPr>
            <a:spLocks noChangeShapeType="1"/>
          </p:cNvSpPr>
          <p:nvPr/>
        </p:nvSpPr>
        <p:spPr bwMode="auto">
          <a:xfrm>
            <a:off x="3141663" y="3055938"/>
            <a:ext cx="2701925" cy="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" name="Line 39"/>
          <p:cNvSpPr>
            <a:spLocks noChangeShapeType="1"/>
          </p:cNvSpPr>
          <p:nvPr/>
        </p:nvSpPr>
        <p:spPr bwMode="auto">
          <a:xfrm>
            <a:off x="3141663" y="3308350"/>
            <a:ext cx="2701925" cy="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" name="Line 40"/>
          <p:cNvSpPr>
            <a:spLocks noChangeShapeType="1"/>
          </p:cNvSpPr>
          <p:nvPr/>
        </p:nvSpPr>
        <p:spPr bwMode="auto">
          <a:xfrm flipH="1">
            <a:off x="3689350" y="5608638"/>
            <a:ext cx="2170113" cy="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" name="Line 41"/>
          <p:cNvSpPr>
            <a:spLocks noChangeShapeType="1"/>
          </p:cNvSpPr>
          <p:nvPr/>
        </p:nvSpPr>
        <p:spPr bwMode="auto">
          <a:xfrm flipH="1">
            <a:off x="3529013" y="5842000"/>
            <a:ext cx="2330450" cy="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" name="Line 42"/>
          <p:cNvSpPr>
            <a:spLocks noChangeShapeType="1"/>
          </p:cNvSpPr>
          <p:nvPr/>
        </p:nvSpPr>
        <p:spPr bwMode="auto">
          <a:xfrm flipH="1">
            <a:off x="3427413" y="6096000"/>
            <a:ext cx="2432050" cy="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" name="Line 43"/>
          <p:cNvSpPr>
            <a:spLocks noChangeShapeType="1"/>
          </p:cNvSpPr>
          <p:nvPr/>
        </p:nvSpPr>
        <p:spPr bwMode="auto">
          <a:xfrm flipV="1">
            <a:off x="3406775" y="3308350"/>
            <a:ext cx="0" cy="278765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" name="Line 44"/>
          <p:cNvSpPr>
            <a:spLocks noChangeShapeType="1"/>
          </p:cNvSpPr>
          <p:nvPr/>
        </p:nvSpPr>
        <p:spPr bwMode="auto">
          <a:xfrm flipV="1">
            <a:off x="3532188" y="3055938"/>
            <a:ext cx="0" cy="276701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" name="Line 45"/>
          <p:cNvSpPr>
            <a:spLocks noChangeShapeType="1"/>
          </p:cNvSpPr>
          <p:nvPr/>
        </p:nvSpPr>
        <p:spPr bwMode="auto">
          <a:xfrm flipV="1">
            <a:off x="3689350" y="2859088"/>
            <a:ext cx="0" cy="273050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" name="Line 46"/>
          <p:cNvSpPr>
            <a:spLocks noChangeShapeType="1"/>
          </p:cNvSpPr>
          <p:nvPr/>
        </p:nvSpPr>
        <p:spPr bwMode="auto">
          <a:xfrm flipH="1">
            <a:off x="4148138" y="2392363"/>
            <a:ext cx="17113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" name="Line 47"/>
          <p:cNvSpPr>
            <a:spLocks noChangeShapeType="1"/>
          </p:cNvSpPr>
          <p:nvPr/>
        </p:nvSpPr>
        <p:spPr bwMode="auto">
          <a:xfrm>
            <a:off x="4148138" y="2392363"/>
            <a:ext cx="0" cy="122713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" name="Line 48"/>
          <p:cNvSpPr>
            <a:spLocks noChangeShapeType="1"/>
          </p:cNvSpPr>
          <p:nvPr/>
        </p:nvSpPr>
        <p:spPr bwMode="auto">
          <a:xfrm flipH="1">
            <a:off x="3160713" y="3600450"/>
            <a:ext cx="9874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" name="Line 49"/>
          <p:cNvSpPr>
            <a:spLocks noChangeShapeType="1"/>
          </p:cNvSpPr>
          <p:nvPr/>
        </p:nvSpPr>
        <p:spPr bwMode="auto">
          <a:xfrm flipH="1">
            <a:off x="4146550" y="5159375"/>
            <a:ext cx="1712913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" name="Line 50"/>
          <p:cNvSpPr>
            <a:spLocks noChangeShapeType="1"/>
          </p:cNvSpPr>
          <p:nvPr/>
        </p:nvSpPr>
        <p:spPr bwMode="auto">
          <a:xfrm>
            <a:off x="4148138" y="4556125"/>
            <a:ext cx="0" cy="60325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" name="Line 51"/>
          <p:cNvSpPr>
            <a:spLocks noChangeShapeType="1"/>
          </p:cNvSpPr>
          <p:nvPr/>
        </p:nvSpPr>
        <p:spPr bwMode="auto">
          <a:xfrm flipH="1">
            <a:off x="3160713" y="4556125"/>
            <a:ext cx="9874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7" name="AutoShape 56"/>
          <p:cNvSpPr>
            <a:spLocks noChangeArrowheads="1"/>
          </p:cNvSpPr>
          <p:nvPr/>
        </p:nvSpPr>
        <p:spPr bwMode="auto">
          <a:xfrm>
            <a:off x="3659188" y="2835275"/>
            <a:ext cx="88900" cy="77788"/>
          </a:xfrm>
          <a:prstGeom prst="flowChartConnector">
            <a:avLst/>
          </a:prstGeom>
          <a:noFill/>
          <a:ln w="38100">
            <a:solidFill>
              <a:srgbClr val="FFFF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endParaRPr lang="zh-CN" altLang="en-US" sz="1600" b="0"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28" name="AutoShape 57"/>
          <p:cNvSpPr>
            <a:spLocks noChangeArrowheads="1"/>
          </p:cNvSpPr>
          <p:nvPr/>
        </p:nvSpPr>
        <p:spPr bwMode="auto">
          <a:xfrm>
            <a:off x="3502025" y="3009900"/>
            <a:ext cx="88900" cy="80963"/>
          </a:xfrm>
          <a:prstGeom prst="flowChartConnector">
            <a:avLst/>
          </a:prstGeom>
          <a:noFill/>
          <a:ln w="38100">
            <a:solidFill>
              <a:srgbClr val="FFFF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endParaRPr lang="zh-CN" altLang="en-US" sz="1600" b="0"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29" name="AutoShape 58"/>
          <p:cNvSpPr>
            <a:spLocks noChangeArrowheads="1"/>
          </p:cNvSpPr>
          <p:nvPr/>
        </p:nvSpPr>
        <p:spPr bwMode="auto">
          <a:xfrm>
            <a:off x="3373438" y="3273425"/>
            <a:ext cx="90487" cy="77788"/>
          </a:xfrm>
          <a:prstGeom prst="flowChartConnector">
            <a:avLst/>
          </a:prstGeom>
          <a:noFill/>
          <a:ln w="38100">
            <a:solidFill>
              <a:srgbClr val="FFFF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endParaRPr lang="zh-CN" altLang="en-US" sz="1600" b="0"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30" name="Line 59"/>
          <p:cNvSpPr>
            <a:spLocks noChangeShapeType="1"/>
          </p:cNvSpPr>
          <p:nvPr/>
        </p:nvSpPr>
        <p:spPr bwMode="auto">
          <a:xfrm>
            <a:off x="7291388" y="6116638"/>
            <a:ext cx="284162" cy="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" name="Line 60"/>
          <p:cNvSpPr>
            <a:spLocks noChangeShapeType="1"/>
          </p:cNvSpPr>
          <p:nvPr/>
        </p:nvSpPr>
        <p:spPr bwMode="auto">
          <a:xfrm>
            <a:off x="7575550" y="6116638"/>
            <a:ext cx="0" cy="174625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2" name="Line 61"/>
          <p:cNvSpPr>
            <a:spLocks noChangeShapeType="1"/>
          </p:cNvSpPr>
          <p:nvPr/>
        </p:nvSpPr>
        <p:spPr bwMode="auto">
          <a:xfrm>
            <a:off x="7446963" y="6307138"/>
            <a:ext cx="280987" cy="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" name="Line 62"/>
          <p:cNvSpPr>
            <a:spLocks noChangeShapeType="1"/>
          </p:cNvSpPr>
          <p:nvPr/>
        </p:nvSpPr>
        <p:spPr bwMode="auto">
          <a:xfrm flipH="1">
            <a:off x="7291388" y="4478338"/>
            <a:ext cx="406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" name="Line 63"/>
          <p:cNvSpPr>
            <a:spLocks noChangeShapeType="1"/>
          </p:cNvSpPr>
          <p:nvPr/>
        </p:nvSpPr>
        <p:spPr bwMode="auto">
          <a:xfrm flipH="1">
            <a:off x="7291388" y="4692650"/>
            <a:ext cx="406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5" name="Line 64"/>
          <p:cNvSpPr>
            <a:spLocks noChangeShapeType="1"/>
          </p:cNvSpPr>
          <p:nvPr/>
        </p:nvSpPr>
        <p:spPr bwMode="auto">
          <a:xfrm flipH="1">
            <a:off x="7291388" y="4906963"/>
            <a:ext cx="406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6" name="Line 65"/>
          <p:cNvSpPr>
            <a:spLocks noChangeShapeType="1"/>
          </p:cNvSpPr>
          <p:nvPr/>
        </p:nvSpPr>
        <p:spPr bwMode="auto">
          <a:xfrm flipH="1">
            <a:off x="7291388" y="5608638"/>
            <a:ext cx="406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" name="Line 66"/>
          <p:cNvSpPr>
            <a:spLocks noChangeShapeType="1"/>
          </p:cNvSpPr>
          <p:nvPr/>
        </p:nvSpPr>
        <p:spPr bwMode="auto">
          <a:xfrm>
            <a:off x="7291388" y="3308350"/>
            <a:ext cx="284162" cy="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8" name="Line 67"/>
          <p:cNvSpPr>
            <a:spLocks noChangeShapeType="1"/>
          </p:cNvSpPr>
          <p:nvPr/>
        </p:nvSpPr>
        <p:spPr bwMode="auto">
          <a:xfrm>
            <a:off x="7575550" y="3308350"/>
            <a:ext cx="0" cy="174625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" name="Line 68"/>
          <p:cNvSpPr>
            <a:spLocks noChangeShapeType="1"/>
          </p:cNvSpPr>
          <p:nvPr/>
        </p:nvSpPr>
        <p:spPr bwMode="auto">
          <a:xfrm>
            <a:off x="7446963" y="3498850"/>
            <a:ext cx="280987" cy="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0" name="Line 69"/>
          <p:cNvSpPr>
            <a:spLocks noChangeShapeType="1"/>
          </p:cNvSpPr>
          <p:nvPr/>
        </p:nvSpPr>
        <p:spPr bwMode="auto">
          <a:xfrm flipH="1">
            <a:off x="7291388" y="1670050"/>
            <a:ext cx="406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1" name="Line 70"/>
          <p:cNvSpPr>
            <a:spLocks noChangeShapeType="1"/>
          </p:cNvSpPr>
          <p:nvPr/>
        </p:nvSpPr>
        <p:spPr bwMode="auto">
          <a:xfrm flipH="1">
            <a:off x="7291388" y="1884363"/>
            <a:ext cx="406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" name="Line 71"/>
          <p:cNvSpPr>
            <a:spLocks noChangeShapeType="1"/>
          </p:cNvSpPr>
          <p:nvPr/>
        </p:nvSpPr>
        <p:spPr bwMode="auto">
          <a:xfrm flipH="1">
            <a:off x="7291388" y="2098675"/>
            <a:ext cx="406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" name="Line 72"/>
          <p:cNvSpPr>
            <a:spLocks noChangeShapeType="1"/>
          </p:cNvSpPr>
          <p:nvPr/>
        </p:nvSpPr>
        <p:spPr bwMode="auto">
          <a:xfrm flipH="1">
            <a:off x="7291388" y="2800350"/>
            <a:ext cx="406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" name="Text Box 74"/>
          <p:cNvSpPr txBox="1">
            <a:spLocks noChangeArrowheads="1"/>
          </p:cNvSpPr>
          <p:nvPr/>
        </p:nvSpPr>
        <p:spPr bwMode="auto">
          <a:xfrm>
            <a:off x="7432675" y="5203825"/>
            <a:ext cx="228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…</a:t>
            </a:r>
            <a:endParaRPr lang="en-US" altLang="zh-CN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5" name="Text Box 75"/>
          <p:cNvSpPr txBox="1">
            <a:spLocks noChangeArrowheads="1"/>
          </p:cNvSpPr>
          <p:nvPr/>
        </p:nvSpPr>
        <p:spPr bwMode="auto">
          <a:xfrm>
            <a:off x="7432675" y="2435225"/>
            <a:ext cx="228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…</a:t>
            </a:r>
            <a:endParaRPr lang="en-US" altLang="zh-CN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6" name="Line 76"/>
          <p:cNvSpPr>
            <a:spLocks noChangeShapeType="1"/>
          </p:cNvSpPr>
          <p:nvPr/>
        </p:nvSpPr>
        <p:spPr bwMode="auto">
          <a:xfrm flipH="1">
            <a:off x="1185863" y="3638550"/>
            <a:ext cx="5302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" name="Line 77"/>
          <p:cNvSpPr>
            <a:spLocks noChangeShapeType="1"/>
          </p:cNvSpPr>
          <p:nvPr/>
        </p:nvSpPr>
        <p:spPr bwMode="auto">
          <a:xfrm>
            <a:off x="1185863" y="3113088"/>
            <a:ext cx="4619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" name="Line 78"/>
          <p:cNvSpPr>
            <a:spLocks noChangeShapeType="1"/>
          </p:cNvSpPr>
          <p:nvPr/>
        </p:nvSpPr>
        <p:spPr bwMode="auto">
          <a:xfrm flipH="1">
            <a:off x="1395413" y="4457700"/>
            <a:ext cx="317500" cy="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9" name="AutoShape 79"/>
          <p:cNvSpPr>
            <a:spLocks noChangeArrowheads="1"/>
          </p:cNvSpPr>
          <p:nvPr/>
        </p:nvSpPr>
        <p:spPr bwMode="auto">
          <a:xfrm>
            <a:off x="1330325" y="4433888"/>
            <a:ext cx="88900" cy="79375"/>
          </a:xfrm>
          <a:prstGeom prst="flowChartConnector">
            <a:avLst/>
          </a:prstGeom>
          <a:noFill/>
          <a:ln w="38100">
            <a:solidFill>
              <a:srgbClr val="FF99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endParaRPr lang="zh-CN" altLang="en-US" sz="1600" b="0"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50" name="Text Box 80"/>
          <p:cNvSpPr txBox="1">
            <a:spLocks noChangeArrowheads="1"/>
          </p:cNvSpPr>
          <p:nvPr/>
        </p:nvSpPr>
        <p:spPr bwMode="auto">
          <a:xfrm>
            <a:off x="754063" y="4267200"/>
            <a:ext cx="4746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</a:rPr>
              <a:t>CC</a:t>
            </a:r>
            <a:endParaRPr lang="en-US" altLang="zh-CN" sz="36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51" name="Text Box 82"/>
          <p:cNvSpPr txBox="1">
            <a:spLocks noChangeArrowheads="1"/>
          </p:cNvSpPr>
          <p:nvPr/>
        </p:nvSpPr>
        <p:spPr bwMode="auto">
          <a:xfrm>
            <a:off x="8351838" y="2979738"/>
            <a:ext cx="792162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接外设的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中断请求信号</a:t>
            </a:r>
            <a:endParaRPr lang="zh-CN" altLang="en-US" sz="40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52" name="AutoShape 83"/>
          <p:cNvSpPr/>
          <p:nvPr/>
        </p:nvSpPr>
        <p:spPr bwMode="auto">
          <a:xfrm>
            <a:off x="7872413" y="1677988"/>
            <a:ext cx="352425" cy="3957637"/>
          </a:xfrm>
          <a:prstGeom prst="rightBrace">
            <a:avLst>
              <a:gd name="adj1" fmla="val 93529"/>
              <a:gd name="adj2" fmla="val 50000"/>
            </a:avLst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53" name="Line 85"/>
          <p:cNvSpPr>
            <a:spLocks noChangeShapeType="1"/>
          </p:cNvSpPr>
          <p:nvPr/>
        </p:nvSpPr>
        <p:spPr bwMode="auto">
          <a:xfrm flipV="1">
            <a:off x="1393825" y="1973263"/>
            <a:ext cx="0" cy="113347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" name="Line 86"/>
          <p:cNvSpPr>
            <a:spLocks noChangeShapeType="1"/>
          </p:cNvSpPr>
          <p:nvPr/>
        </p:nvSpPr>
        <p:spPr bwMode="auto">
          <a:xfrm flipV="1">
            <a:off x="1408113" y="1928813"/>
            <a:ext cx="4425950" cy="2857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5" name="Line 87"/>
          <p:cNvSpPr>
            <a:spLocks noChangeShapeType="1"/>
          </p:cNvSpPr>
          <p:nvPr/>
        </p:nvSpPr>
        <p:spPr bwMode="auto">
          <a:xfrm>
            <a:off x="5210175" y="1930400"/>
            <a:ext cx="14288" cy="28162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6" name="Line 88"/>
          <p:cNvSpPr>
            <a:spLocks noChangeShapeType="1"/>
          </p:cNvSpPr>
          <p:nvPr/>
        </p:nvSpPr>
        <p:spPr bwMode="auto">
          <a:xfrm flipV="1">
            <a:off x="5224463" y="4718050"/>
            <a:ext cx="538162" cy="1428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7" name="AutoShape 89"/>
          <p:cNvSpPr>
            <a:spLocks noChangeArrowheads="1"/>
          </p:cNvSpPr>
          <p:nvPr/>
        </p:nvSpPr>
        <p:spPr bwMode="auto">
          <a:xfrm>
            <a:off x="5168900" y="1906588"/>
            <a:ext cx="88900" cy="77787"/>
          </a:xfrm>
          <a:prstGeom prst="flowChartConnector">
            <a:avLst/>
          </a:prstGeom>
          <a:noFill/>
          <a:ln w="38100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endParaRPr lang="zh-CN" altLang="en-US" sz="1600" b="0"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58" name="AutoShape 90"/>
          <p:cNvSpPr>
            <a:spLocks noChangeArrowheads="1"/>
          </p:cNvSpPr>
          <p:nvPr/>
        </p:nvSpPr>
        <p:spPr bwMode="auto">
          <a:xfrm>
            <a:off x="1365250" y="3068638"/>
            <a:ext cx="88900" cy="77787"/>
          </a:xfrm>
          <a:prstGeom prst="flowChartConnector">
            <a:avLst/>
          </a:prstGeom>
          <a:noFill/>
          <a:ln w="38100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endParaRPr lang="zh-CN" altLang="en-US" sz="1600" b="0"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59" name="文本框 158"/>
          <p:cNvSpPr txBox="1">
            <a:spLocks noChangeArrowheads="1"/>
          </p:cNvSpPr>
          <p:nvPr/>
        </p:nvSpPr>
        <p:spPr bwMode="auto">
          <a:xfrm>
            <a:off x="-19050" y="4889500"/>
            <a:ext cx="254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采用非缓冲方式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/>
      <p:bldP spid="90" grpId="0"/>
      <p:bldP spid="91" grpId="0"/>
      <p:bldP spid="92" grpId="0" animBg="1"/>
      <p:bldP spid="93" grpId="0" animBg="1"/>
      <p:bldP spid="94" grpId="0" animBg="1"/>
      <p:bldP spid="95" grpId="0" animBg="1"/>
      <p:bldP spid="96" grpId="0" animBg="1"/>
      <p:bldP spid="97" grpId="0"/>
      <p:bldP spid="98" grpId="0"/>
      <p:bldP spid="99" grpId="0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/>
      <p:bldP spid="107" grpId="0"/>
      <p:bldP spid="108" grpId="0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/>
      <p:bldP spid="145" grpId="0"/>
      <p:bldP spid="146" grpId="0" animBg="1"/>
      <p:bldP spid="147" grpId="0" animBg="1"/>
      <p:bldP spid="148" grpId="0" animBg="1"/>
      <p:bldP spid="149" grpId="0" animBg="1"/>
      <p:bldP spid="150" grpId="0"/>
      <p:bldP spid="151" grpId="0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中断触发方式 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4100513" y="3100842"/>
            <a:ext cx="1049337" cy="1049337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4194071" y="3193403"/>
            <a:ext cx="863260" cy="8632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>
            <a:off x="5208588" y="3178629"/>
            <a:ext cx="198437" cy="893763"/>
          </a:xfrm>
          <a:custGeom>
            <a:avLst/>
            <a:gdLst>
              <a:gd name="connsiteX0" fmla="*/ 0 w 200069"/>
              <a:gd name="connsiteY0" fmla="*/ 0 h 904875"/>
              <a:gd name="connsiteX1" fmla="*/ 200025 w 200069"/>
              <a:gd name="connsiteY1" fmla="*/ 490538 h 904875"/>
              <a:gd name="connsiteX2" fmla="*/ 14288 w 200069"/>
              <a:gd name="connsiteY2" fmla="*/ 904875 h 904875"/>
              <a:gd name="connsiteX0-1" fmla="*/ 0 w 202450"/>
              <a:gd name="connsiteY0-2" fmla="*/ 0 h 904875"/>
              <a:gd name="connsiteX1-3" fmla="*/ 202407 w 202450"/>
              <a:gd name="connsiteY1-4" fmla="*/ 471488 h 904875"/>
              <a:gd name="connsiteX2-5" fmla="*/ 14288 w 202450"/>
              <a:gd name="connsiteY2-6" fmla="*/ 904875 h 904875"/>
              <a:gd name="connsiteX0-7" fmla="*/ 0 w 202558"/>
              <a:gd name="connsiteY0-8" fmla="*/ 0 h 904875"/>
              <a:gd name="connsiteX1-9" fmla="*/ 202407 w 202558"/>
              <a:gd name="connsiteY1-10" fmla="*/ 471488 h 904875"/>
              <a:gd name="connsiteX2-11" fmla="*/ 14288 w 202558"/>
              <a:gd name="connsiteY2-12" fmla="*/ 904875 h 904875"/>
              <a:gd name="connsiteX0-13" fmla="*/ 0 w 204846"/>
              <a:gd name="connsiteY0-14" fmla="*/ 0 h 897731"/>
              <a:gd name="connsiteX1-15" fmla="*/ 204788 w 204846"/>
              <a:gd name="connsiteY1-16" fmla="*/ 464344 h 897731"/>
              <a:gd name="connsiteX2-17" fmla="*/ 16669 w 204846"/>
              <a:gd name="connsiteY2-18" fmla="*/ 897731 h 897731"/>
              <a:gd name="connsiteX0-19" fmla="*/ 0 w 204846"/>
              <a:gd name="connsiteY0-20" fmla="*/ 0 h 897731"/>
              <a:gd name="connsiteX1-21" fmla="*/ 204788 w 204846"/>
              <a:gd name="connsiteY1-22" fmla="*/ 464344 h 897731"/>
              <a:gd name="connsiteX2-23" fmla="*/ 16669 w 204846"/>
              <a:gd name="connsiteY2-24" fmla="*/ 897731 h 897731"/>
              <a:gd name="connsiteX0-25" fmla="*/ 0 w 204798"/>
              <a:gd name="connsiteY0-26" fmla="*/ 0 h 916781"/>
              <a:gd name="connsiteX1-27" fmla="*/ 204788 w 204798"/>
              <a:gd name="connsiteY1-28" fmla="*/ 464344 h 916781"/>
              <a:gd name="connsiteX2-29" fmla="*/ 7144 w 204798"/>
              <a:gd name="connsiteY2-30" fmla="*/ 916781 h 916781"/>
              <a:gd name="connsiteX0-31" fmla="*/ 0 w 204800"/>
              <a:gd name="connsiteY0-32" fmla="*/ 0 h 916781"/>
              <a:gd name="connsiteX1-33" fmla="*/ 204788 w 204800"/>
              <a:gd name="connsiteY1-34" fmla="*/ 464344 h 916781"/>
              <a:gd name="connsiteX2-35" fmla="*/ 7144 w 204800"/>
              <a:gd name="connsiteY2-36" fmla="*/ 916781 h 9167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4800" h="916781">
                <a:moveTo>
                  <a:pt x="0" y="0"/>
                </a:moveTo>
                <a:cubicBezTo>
                  <a:pt x="158353" y="148432"/>
                  <a:pt x="203597" y="311547"/>
                  <a:pt x="204788" y="464344"/>
                </a:cubicBezTo>
                <a:cubicBezTo>
                  <a:pt x="205979" y="617141"/>
                  <a:pt x="120253" y="789782"/>
                  <a:pt x="7144" y="916781"/>
                </a:cubicBezTo>
              </a:path>
            </a:pathLst>
          </a:custGeom>
          <a:noFill/>
          <a:ln w="25400">
            <a:solidFill>
              <a:schemeClr val="accent2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MH_Other_4"/>
          <p:cNvCxnSpPr/>
          <p:nvPr>
            <p:custDataLst>
              <p:tags r:id="rId4"/>
            </p:custDataLst>
          </p:nvPr>
        </p:nvCxnSpPr>
        <p:spPr>
          <a:xfrm>
            <a:off x="5405438" y="3623129"/>
            <a:ext cx="225425" cy="0"/>
          </a:xfrm>
          <a:prstGeom prst="line">
            <a:avLst/>
          </a:prstGeom>
          <a:ln w="25400">
            <a:solidFill>
              <a:schemeClr val="accent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Other_5"/>
          <p:cNvSpPr/>
          <p:nvPr>
            <p:custDataLst>
              <p:tags r:id="rId5"/>
            </p:custDataLst>
          </p:nvPr>
        </p:nvSpPr>
        <p:spPr>
          <a:xfrm>
            <a:off x="5343525" y="3561217"/>
            <a:ext cx="123825" cy="1222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MH_Other_6"/>
          <p:cNvSpPr/>
          <p:nvPr>
            <p:custDataLst>
              <p:tags r:id="rId6"/>
            </p:custDataLst>
          </p:nvPr>
        </p:nvSpPr>
        <p:spPr>
          <a:xfrm>
            <a:off x="4410075" y="3473904"/>
            <a:ext cx="431800" cy="296863"/>
          </a:xfrm>
          <a:custGeom>
            <a:avLst/>
            <a:gdLst>
              <a:gd name="connsiteX0" fmla="*/ 1720704 w 1721074"/>
              <a:gd name="connsiteY0" fmla="*/ 0 h 1180530"/>
              <a:gd name="connsiteX1" fmla="*/ 1721074 w 1721074"/>
              <a:gd name="connsiteY1" fmla="*/ 328961 h 1180530"/>
              <a:gd name="connsiteX2" fmla="*/ 1609393 w 1721074"/>
              <a:gd name="connsiteY2" fmla="*/ 253106 h 1180530"/>
              <a:gd name="connsiteX3" fmla="*/ 1153934 w 1721074"/>
              <a:gd name="connsiteY3" fmla="*/ 933995 h 1180530"/>
              <a:gd name="connsiteX4" fmla="*/ 899597 w 1721074"/>
              <a:gd name="connsiteY4" fmla="*/ 519521 h 1180530"/>
              <a:gd name="connsiteX5" fmla="*/ 532223 w 1721074"/>
              <a:gd name="connsiteY5" fmla="*/ 1009354 h 1180530"/>
              <a:gd name="connsiteX6" fmla="*/ 292016 w 1721074"/>
              <a:gd name="connsiteY6" fmla="*/ 792697 h 1180530"/>
              <a:gd name="connsiteX7" fmla="*/ 0 w 1721074"/>
              <a:gd name="connsiteY7" fmla="*/ 1180530 h 1180530"/>
              <a:gd name="connsiteX8" fmla="*/ 0 w 1721074"/>
              <a:gd name="connsiteY8" fmla="*/ 996382 h 1180530"/>
              <a:gd name="connsiteX9" fmla="*/ 277886 w 1721074"/>
              <a:gd name="connsiteY9" fmla="*/ 613720 h 1180530"/>
              <a:gd name="connsiteX10" fmla="*/ 503963 w 1721074"/>
              <a:gd name="connsiteY10" fmla="*/ 839796 h 1180530"/>
              <a:gd name="connsiteX11" fmla="*/ 923147 w 1721074"/>
              <a:gd name="connsiteY11" fmla="*/ 316994 h 1180530"/>
              <a:gd name="connsiteX12" fmla="*/ 1158644 w 1721074"/>
              <a:gd name="connsiteY12" fmla="*/ 731468 h 1180530"/>
              <a:gd name="connsiteX13" fmla="*/ 1529274 w 1721074"/>
              <a:gd name="connsiteY13" fmla="*/ 198688 h 1180530"/>
              <a:gd name="connsiteX14" fmla="*/ 1414772 w 1721074"/>
              <a:gd name="connsiteY14" fmla="*/ 120917 h 118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1074" h="1180530">
                <a:moveTo>
                  <a:pt x="1720704" y="0"/>
                </a:moveTo>
                <a:lnTo>
                  <a:pt x="1721074" y="328961"/>
                </a:lnTo>
                <a:lnTo>
                  <a:pt x="1609393" y="253106"/>
                </a:lnTo>
                <a:lnTo>
                  <a:pt x="1153934" y="933995"/>
                </a:lnTo>
                <a:lnTo>
                  <a:pt x="899597" y="519521"/>
                </a:lnTo>
                <a:lnTo>
                  <a:pt x="532223" y="1009354"/>
                </a:lnTo>
                <a:lnTo>
                  <a:pt x="292016" y="792697"/>
                </a:lnTo>
                <a:lnTo>
                  <a:pt x="0" y="1180530"/>
                </a:lnTo>
                <a:lnTo>
                  <a:pt x="0" y="996382"/>
                </a:lnTo>
                <a:lnTo>
                  <a:pt x="277886" y="613720"/>
                </a:lnTo>
                <a:lnTo>
                  <a:pt x="503963" y="839796"/>
                </a:lnTo>
                <a:lnTo>
                  <a:pt x="923147" y="316994"/>
                </a:lnTo>
                <a:lnTo>
                  <a:pt x="1158644" y="731468"/>
                </a:lnTo>
                <a:lnTo>
                  <a:pt x="1529274" y="198688"/>
                </a:lnTo>
                <a:lnTo>
                  <a:pt x="1414772" y="1209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MH_Other_7"/>
          <p:cNvSpPr/>
          <p:nvPr>
            <p:custDataLst>
              <p:tags r:id="rId7"/>
            </p:custDataLst>
          </p:nvPr>
        </p:nvSpPr>
        <p:spPr>
          <a:xfrm flipH="1">
            <a:off x="4008438" y="1622879"/>
            <a:ext cx="1049337" cy="1049338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MH_Other_8"/>
          <p:cNvSpPr/>
          <p:nvPr>
            <p:custDataLst>
              <p:tags r:id="rId8"/>
            </p:custDataLst>
          </p:nvPr>
        </p:nvSpPr>
        <p:spPr>
          <a:xfrm flipH="1">
            <a:off x="4101247" y="1716091"/>
            <a:ext cx="863260" cy="8632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MH_Other_9"/>
          <p:cNvSpPr/>
          <p:nvPr>
            <p:custDataLst>
              <p:tags r:id="rId9"/>
            </p:custDataLst>
          </p:nvPr>
        </p:nvSpPr>
        <p:spPr>
          <a:xfrm flipH="1">
            <a:off x="3751263" y="1700667"/>
            <a:ext cx="198437" cy="893762"/>
          </a:xfrm>
          <a:custGeom>
            <a:avLst/>
            <a:gdLst>
              <a:gd name="connsiteX0" fmla="*/ 0 w 200069"/>
              <a:gd name="connsiteY0" fmla="*/ 0 h 904875"/>
              <a:gd name="connsiteX1" fmla="*/ 200025 w 200069"/>
              <a:gd name="connsiteY1" fmla="*/ 490538 h 904875"/>
              <a:gd name="connsiteX2" fmla="*/ 14288 w 200069"/>
              <a:gd name="connsiteY2" fmla="*/ 904875 h 904875"/>
              <a:gd name="connsiteX0-1" fmla="*/ 0 w 202450"/>
              <a:gd name="connsiteY0-2" fmla="*/ 0 h 904875"/>
              <a:gd name="connsiteX1-3" fmla="*/ 202407 w 202450"/>
              <a:gd name="connsiteY1-4" fmla="*/ 471488 h 904875"/>
              <a:gd name="connsiteX2-5" fmla="*/ 14288 w 202450"/>
              <a:gd name="connsiteY2-6" fmla="*/ 904875 h 904875"/>
              <a:gd name="connsiteX0-7" fmla="*/ 0 w 202558"/>
              <a:gd name="connsiteY0-8" fmla="*/ 0 h 904875"/>
              <a:gd name="connsiteX1-9" fmla="*/ 202407 w 202558"/>
              <a:gd name="connsiteY1-10" fmla="*/ 471488 h 904875"/>
              <a:gd name="connsiteX2-11" fmla="*/ 14288 w 202558"/>
              <a:gd name="connsiteY2-12" fmla="*/ 904875 h 904875"/>
              <a:gd name="connsiteX0-13" fmla="*/ 0 w 204846"/>
              <a:gd name="connsiteY0-14" fmla="*/ 0 h 897731"/>
              <a:gd name="connsiteX1-15" fmla="*/ 204788 w 204846"/>
              <a:gd name="connsiteY1-16" fmla="*/ 464344 h 897731"/>
              <a:gd name="connsiteX2-17" fmla="*/ 16669 w 204846"/>
              <a:gd name="connsiteY2-18" fmla="*/ 897731 h 897731"/>
              <a:gd name="connsiteX0-19" fmla="*/ 0 w 204846"/>
              <a:gd name="connsiteY0-20" fmla="*/ 0 h 897731"/>
              <a:gd name="connsiteX1-21" fmla="*/ 204788 w 204846"/>
              <a:gd name="connsiteY1-22" fmla="*/ 464344 h 897731"/>
              <a:gd name="connsiteX2-23" fmla="*/ 16669 w 204846"/>
              <a:gd name="connsiteY2-24" fmla="*/ 897731 h 897731"/>
              <a:gd name="connsiteX0-25" fmla="*/ 0 w 204798"/>
              <a:gd name="connsiteY0-26" fmla="*/ 0 h 916781"/>
              <a:gd name="connsiteX1-27" fmla="*/ 204788 w 204798"/>
              <a:gd name="connsiteY1-28" fmla="*/ 464344 h 916781"/>
              <a:gd name="connsiteX2-29" fmla="*/ 7144 w 204798"/>
              <a:gd name="connsiteY2-30" fmla="*/ 916781 h 916781"/>
              <a:gd name="connsiteX0-31" fmla="*/ 0 w 204800"/>
              <a:gd name="connsiteY0-32" fmla="*/ 0 h 916781"/>
              <a:gd name="connsiteX1-33" fmla="*/ 204788 w 204800"/>
              <a:gd name="connsiteY1-34" fmla="*/ 464344 h 916781"/>
              <a:gd name="connsiteX2-35" fmla="*/ 7144 w 204800"/>
              <a:gd name="connsiteY2-36" fmla="*/ 916781 h 9167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4800" h="916781">
                <a:moveTo>
                  <a:pt x="0" y="0"/>
                </a:moveTo>
                <a:cubicBezTo>
                  <a:pt x="158353" y="148432"/>
                  <a:pt x="203597" y="311547"/>
                  <a:pt x="204788" y="464344"/>
                </a:cubicBezTo>
                <a:cubicBezTo>
                  <a:pt x="205979" y="617141"/>
                  <a:pt x="120253" y="789782"/>
                  <a:pt x="7144" y="916781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7" name="MH_Other_10"/>
          <p:cNvCxnSpPr/>
          <p:nvPr>
            <p:custDataLst>
              <p:tags r:id="rId10"/>
            </p:custDataLst>
          </p:nvPr>
        </p:nvCxnSpPr>
        <p:spPr>
          <a:xfrm flipH="1">
            <a:off x="3527425" y="2145167"/>
            <a:ext cx="225425" cy="0"/>
          </a:xfrm>
          <a:prstGeom prst="line">
            <a:avLst/>
          </a:prstGeom>
          <a:ln w="25400">
            <a:solidFill>
              <a:schemeClr val="accent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H_Other_11"/>
          <p:cNvSpPr/>
          <p:nvPr>
            <p:custDataLst>
              <p:tags r:id="rId11"/>
            </p:custDataLst>
          </p:nvPr>
        </p:nvSpPr>
        <p:spPr>
          <a:xfrm flipH="1">
            <a:off x="3690938" y="2083254"/>
            <a:ext cx="123825" cy="1238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MH_Other_12"/>
          <p:cNvSpPr/>
          <p:nvPr>
            <p:custDataLst>
              <p:tags r:id="rId12"/>
            </p:custDataLst>
          </p:nvPr>
        </p:nvSpPr>
        <p:spPr bwMode="auto">
          <a:xfrm>
            <a:off x="4337050" y="1980067"/>
            <a:ext cx="390525" cy="39052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" name="MH_SubTitle_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flipH="1">
            <a:off x="123825" y="1911804"/>
            <a:ext cx="33432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Aft>
                <a:spcPct val="300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电平触发方式 </a:t>
            </a:r>
          </a:p>
        </p:txBody>
      </p:sp>
      <p:sp>
        <p:nvSpPr>
          <p:cNvPr id="21" name="MH_SubTitle_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680075" y="3389767"/>
            <a:ext cx="334168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边沿触发方式 </a:t>
            </a:r>
          </a:p>
        </p:txBody>
      </p:sp>
      <p:sp>
        <p:nvSpPr>
          <p:cNvPr id="22" name="MH_Text_2"/>
          <p:cNvSpPr/>
          <p:nvPr>
            <p:custDataLst>
              <p:tags r:id="rId15"/>
            </p:custDataLst>
          </p:nvPr>
        </p:nvSpPr>
        <p:spPr>
          <a:xfrm>
            <a:off x="4337050" y="4056663"/>
            <a:ext cx="4659313" cy="15128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在边沿触发方式下，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将中断请求输入端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IRi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出现的上升沿作为中断请求信号。该中断请求得到触发后可以一直保持高电平。</a:t>
            </a:r>
          </a:p>
        </p:txBody>
      </p:sp>
      <p:sp>
        <p:nvSpPr>
          <p:cNvPr id="23" name="MH_Text_2"/>
          <p:cNvSpPr/>
          <p:nvPr>
            <p:custDataLst>
              <p:tags r:id="rId16"/>
            </p:custDataLst>
          </p:nvPr>
        </p:nvSpPr>
        <p:spPr>
          <a:xfrm>
            <a:off x="170316" y="2559505"/>
            <a:ext cx="3787775" cy="15128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工作于电平触发方式时，把中断请求输入端的高电平作为中断请求信号。这时高电平信号不能持续太久，否则一次中断请求可能会被多次响应。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8259A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的控制字和初始化编程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2196"/>
            <a:ext cx="78390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081233"/>
            <a:ext cx="78390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8259A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的读写功能</a:t>
            </a:r>
          </a:p>
        </p:txBody>
      </p:sp>
      <p:pic>
        <p:nvPicPr>
          <p:cNvPr id="8" name="图片 2764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6"/>
          <a:stretch>
            <a:fillRect/>
          </a:stretch>
        </p:blipFill>
        <p:spPr bwMode="auto">
          <a:xfrm>
            <a:off x="584781" y="1659759"/>
            <a:ext cx="7837487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63266" y="884111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初始化命令字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ICW1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2867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7"/>
          <a:stretch>
            <a:fillRect/>
          </a:stretch>
        </p:blipFill>
        <p:spPr bwMode="auto">
          <a:xfrm>
            <a:off x="1" y="1705575"/>
            <a:ext cx="9143999" cy="503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28674"/>
          <p:cNvSpPr txBox="1">
            <a:spLocks noChangeArrowheads="1"/>
          </p:cNvSpPr>
          <p:nvPr/>
        </p:nvSpPr>
        <p:spPr bwMode="auto">
          <a:xfrm>
            <a:off x="1331640" y="2876960"/>
            <a:ext cx="2664296" cy="648896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在16、32位系统中不起作用</a:t>
            </a:r>
          </a:p>
        </p:txBody>
      </p:sp>
      <p:sp>
        <p:nvSpPr>
          <p:cNvPr id="10" name="文本框 28675"/>
          <p:cNvSpPr txBox="1">
            <a:spLocks noChangeArrowheads="1"/>
          </p:cNvSpPr>
          <p:nvPr/>
        </p:nvSpPr>
        <p:spPr bwMode="auto">
          <a:xfrm>
            <a:off x="5724128" y="2927757"/>
            <a:ext cx="953865" cy="642938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在16、32位系统中不起作用</a:t>
            </a:r>
          </a:p>
        </p:txBody>
      </p:sp>
      <p:sp>
        <p:nvSpPr>
          <p:cNvPr id="11" name="椭圆形标注 1"/>
          <p:cNvSpPr/>
          <p:nvPr/>
        </p:nvSpPr>
        <p:spPr>
          <a:xfrm>
            <a:off x="7919863" y="3762264"/>
            <a:ext cx="1224136" cy="576064"/>
          </a:xfrm>
          <a:prstGeom prst="wedgeEllipseCallout">
            <a:avLst>
              <a:gd name="adj1" fmla="val -86193"/>
              <a:gd name="adj2" fmla="val 103837"/>
            </a:avLst>
          </a:prstGeom>
          <a:solidFill>
            <a:srgbClr val="0099CC"/>
          </a:solidFill>
          <a:ln w="25400" cap="flat" cmpd="sng" algn="ctr">
            <a:solidFill>
              <a:srgbClr val="0099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ICW4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为全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63266" y="884111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初始化命令字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ICW2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图片 2969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6"/>
          <a:stretch>
            <a:fillRect/>
          </a:stretch>
        </p:blipFill>
        <p:spPr bwMode="auto">
          <a:xfrm>
            <a:off x="29666" y="1489052"/>
            <a:ext cx="9036050" cy="509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63266" y="884111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初始化命令字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ICW2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82486" y="2215122"/>
            <a:ext cx="670248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C000"/>
              </a:buClr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ICW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是用来设置中断类型码，编程时用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ICW2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设置中断类型码高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（即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），而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的值恒为零。</a:t>
            </a:r>
          </a:p>
        </p:txBody>
      </p:sp>
      <p:sp>
        <p:nvSpPr>
          <p:cNvPr id="10" name="MH_SubTitle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85146" y="3670357"/>
            <a:ext cx="6834101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C000"/>
              </a:buClr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中断类型码的高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位就是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ICW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的高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位，而低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位是由引起中断请求的引脚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决定。</a:t>
            </a:r>
          </a:p>
        </p:txBody>
      </p:sp>
      <p:sp>
        <p:nvSpPr>
          <p:cNvPr id="11" name="MH_SubTitle_3"/>
          <p:cNvSpPr txBox="1"/>
          <p:nvPr>
            <p:custDataLst>
              <p:tags r:id="rId3"/>
            </p:custDataLst>
          </p:nvPr>
        </p:nvSpPr>
        <p:spPr>
          <a:xfrm>
            <a:off x="1485146" y="4894319"/>
            <a:ext cx="6702480" cy="830263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lvl="0" defTabSz="914400" fontAlgn="base">
              <a:spcBef>
                <a:spcPct val="30000"/>
              </a:spcBef>
              <a:spcAft>
                <a:spcPct val="0"/>
              </a:spcAft>
              <a:buClr>
                <a:srgbClr val="FFC000"/>
              </a:buClr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ICW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Ｈ，则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对应的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个中断类型码为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20H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21H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22H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23H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24H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25H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26H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27H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Other_4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 rot="5400000">
            <a:off x="720498" y="2370698"/>
            <a:ext cx="354013" cy="322262"/>
          </a:xfrm>
          <a:custGeom>
            <a:avLst/>
            <a:gdLst>
              <a:gd name="T0" fmla="*/ 85221703 w 115"/>
              <a:gd name="T1" fmla="*/ 839050551 h 105"/>
              <a:gd name="T2" fmla="*/ 994256285 w 115"/>
              <a:gd name="T3" fmla="*/ 839050551 h 105"/>
              <a:gd name="T4" fmla="*/ 1060539832 w 115"/>
              <a:gd name="T5" fmla="*/ 744775104 h 105"/>
              <a:gd name="T6" fmla="*/ 596555002 w 115"/>
              <a:gd name="T7" fmla="*/ 28282327 h 105"/>
              <a:gd name="T8" fmla="*/ 482922986 w 115"/>
              <a:gd name="T9" fmla="*/ 28282327 h 105"/>
              <a:gd name="T10" fmla="*/ 18938156 w 115"/>
              <a:gd name="T11" fmla="*/ 744775104 h 105"/>
              <a:gd name="T12" fmla="*/ 85221703 w 115"/>
              <a:gd name="T13" fmla="*/ 839050551 h 105"/>
              <a:gd name="T14" fmla="*/ 539737455 w 115"/>
              <a:gd name="T15" fmla="*/ 113129308 h 105"/>
              <a:gd name="T16" fmla="*/ 965849050 w 115"/>
              <a:gd name="T17" fmla="*/ 763628966 h 105"/>
              <a:gd name="T18" fmla="*/ 113628938 w 115"/>
              <a:gd name="T19" fmla="*/ 763628966 h 105"/>
              <a:gd name="T20" fmla="*/ 539737455 w 115"/>
              <a:gd name="T21" fmla="*/ 113129308 h 105"/>
              <a:gd name="T22" fmla="*/ 1032132597 w 115"/>
              <a:gd name="T23" fmla="*/ 914469066 h 105"/>
              <a:gd name="T24" fmla="*/ 47345391 w 115"/>
              <a:gd name="T25" fmla="*/ 914469066 h 105"/>
              <a:gd name="T26" fmla="*/ 9469078 w 115"/>
              <a:gd name="T27" fmla="*/ 952179858 h 105"/>
              <a:gd name="T28" fmla="*/ 47345391 w 115"/>
              <a:gd name="T29" fmla="*/ 989890651 h 105"/>
              <a:gd name="T30" fmla="*/ 1032132597 w 115"/>
              <a:gd name="T31" fmla="*/ 989890651 h 105"/>
              <a:gd name="T32" fmla="*/ 1070008910 w 115"/>
              <a:gd name="T33" fmla="*/ 952179858 h 105"/>
              <a:gd name="T34" fmla="*/ 1032132597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Other_5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 rot="5400000">
            <a:off x="823159" y="3825932"/>
            <a:ext cx="354012" cy="322262"/>
          </a:xfrm>
          <a:custGeom>
            <a:avLst/>
            <a:gdLst>
              <a:gd name="T0" fmla="*/ 85221463 w 115"/>
              <a:gd name="T1" fmla="*/ 839050551 h 105"/>
              <a:gd name="T2" fmla="*/ 994253476 w 115"/>
              <a:gd name="T3" fmla="*/ 839050551 h 105"/>
              <a:gd name="T4" fmla="*/ 1060536836 w 115"/>
              <a:gd name="T5" fmla="*/ 744775104 h 105"/>
              <a:gd name="T6" fmla="*/ 596553317 w 115"/>
              <a:gd name="T7" fmla="*/ 28282327 h 105"/>
              <a:gd name="T8" fmla="*/ 482921622 w 115"/>
              <a:gd name="T9" fmla="*/ 28282327 h 105"/>
              <a:gd name="T10" fmla="*/ 18938103 w 115"/>
              <a:gd name="T11" fmla="*/ 744775104 h 105"/>
              <a:gd name="T12" fmla="*/ 85221463 w 115"/>
              <a:gd name="T13" fmla="*/ 839050551 h 105"/>
              <a:gd name="T14" fmla="*/ 539735930 w 115"/>
              <a:gd name="T15" fmla="*/ 113129308 h 105"/>
              <a:gd name="T16" fmla="*/ 965846322 w 115"/>
              <a:gd name="T17" fmla="*/ 763628966 h 105"/>
              <a:gd name="T18" fmla="*/ 113628617 w 115"/>
              <a:gd name="T19" fmla="*/ 763628966 h 105"/>
              <a:gd name="T20" fmla="*/ 539735930 w 115"/>
              <a:gd name="T21" fmla="*/ 113129308 h 105"/>
              <a:gd name="T22" fmla="*/ 1032129682 w 115"/>
              <a:gd name="T23" fmla="*/ 914469066 h 105"/>
              <a:gd name="T24" fmla="*/ 47345257 w 115"/>
              <a:gd name="T25" fmla="*/ 914469066 h 105"/>
              <a:gd name="T26" fmla="*/ 9469051 w 115"/>
              <a:gd name="T27" fmla="*/ 952179858 h 105"/>
              <a:gd name="T28" fmla="*/ 47345257 w 115"/>
              <a:gd name="T29" fmla="*/ 989890651 h 105"/>
              <a:gd name="T30" fmla="*/ 1032129682 w 115"/>
              <a:gd name="T31" fmla="*/ 989890651 h 105"/>
              <a:gd name="T32" fmla="*/ 1070005888 w 115"/>
              <a:gd name="T33" fmla="*/ 952179858 h 105"/>
              <a:gd name="T34" fmla="*/ 1032129682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Other_6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 rot="5400000">
            <a:off x="823158" y="5049895"/>
            <a:ext cx="354013" cy="322262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63266" y="884111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初始化命令字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ICW3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6" name="图片 3174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9"/>
          <a:stretch>
            <a:fillRect/>
          </a:stretch>
        </p:blipFill>
        <p:spPr bwMode="auto">
          <a:xfrm>
            <a:off x="0" y="1389255"/>
            <a:ext cx="9144000" cy="540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grpSp>
        <p:nvGrpSpPr>
          <p:cNvPr id="14" name="ïşlíḋe"/>
          <p:cNvGrpSpPr/>
          <p:nvPr/>
        </p:nvGrpSpPr>
        <p:grpSpPr>
          <a:xfrm>
            <a:off x="-343285" y="2968104"/>
            <a:ext cx="3037514" cy="2452180"/>
            <a:chOff x="673100" y="2377471"/>
            <a:chExt cx="4050018" cy="3269572"/>
          </a:xfrm>
        </p:grpSpPr>
        <p:sp>
          <p:nvSpPr>
            <p:cNvPr id="15" name="iṥľïḍé"/>
            <p:cNvSpPr/>
            <p:nvPr/>
          </p:nvSpPr>
          <p:spPr bwMode="auto">
            <a:xfrm>
              <a:off x="1790615" y="2486370"/>
              <a:ext cx="2932503" cy="2922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6" name="íṣlîḑè"/>
            <p:cNvSpPr/>
            <p:nvPr/>
          </p:nvSpPr>
          <p:spPr bwMode="auto">
            <a:xfrm>
              <a:off x="2138055" y="3915026"/>
              <a:ext cx="168535" cy="264469"/>
            </a:xfrm>
            <a:custGeom>
              <a:avLst/>
              <a:gdLst>
                <a:gd name="T0" fmla="*/ 6 w 43"/>
                <a:gd name="T1" fmla="*/ 6 h 68"/>
                <a:gd name="T2" fmla="*/ 1 w 43"/>
                <a:gd name="T3" fmla="*/ 15 h 68"/>
                <a:gd name="T4" fmla="*/ 16 w 43"/>
                <a:gd name="T5" fmla="*/ 62 h 68"/>
                <a:gd name="T6" fmla="*/ 25 w 43"/>
                <a:gd name="T7" fmla="*/ 67 h 68"/>
                <a:gd name="T8" fmla="*/ 43 w 43"/>
                <a:gd name="T9" fmla="*/ 61 h 68"/>
                <a:gd name="T10" fmla="*/ 23 w 43"/>
                <a:gd name="T11" fmla="*/ 0 h 68"/>
                <a:gd name="T12" fmla="*/ 6 w 43"/>
                <a:gd name="T13" fmla="*/ 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8">
                  <a:moveTo>
                    <a:pt x="6" y="6"/>
                  </a:moveTo>
                  <a:cubicBezTo>
                    <a:pt x="2" y="7"/>
                    <a:pt x="0" y="11"/>
                    <a:pt x="1" y="15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7" y="66"/>
                    <a:pt x="21" y="68"/>
                    <a:pt x="25" y="67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7" name="ïşḷíde"/>
            <p:cNvSpPr/>
            <p:nvPr/>
          </p:nvSpPr>
          <p:spPr bwMode="auto">
            <a:xfrm>
              <a:off x="2231398" y="3396458"/>
              <a:ext cx="847860" cy="923051"/>
            </a:xfrm>
            <a:custGeom>
              <a:avLst/>
              <a:gdLst>
                <a:gd name="T0" fmla="*/ 162 w 217"/>
                <a:gd name="T1" fmla="*/ 0 h 237"/>
                <a:gd name="T2" fmla="*/ 161 w 217"/>
                <a:gd name="T3" fmla="*/ 0 h 237"/>
                <a:gd name="T4" fmla="*/ 2 w 217"/>
                <a:gd name="T5" fmla="*/ 50 h 237"/>
                <a:gd name="T6" fmla="*/ 6 w 217"/>
                <a:gd name="T7" fmla="*/ 131 h 237"/>
                <a:gd name="T8" fmla="*/ 25 w 217"/>
                <a:gd name="T9" fmla="*/ 192 h 237"/>
                <a:gd name="T10" fmla="*/ 51 w 217"/>
                <a:gd name="T11" fmla="*/ 237 h 237"/>
                <a:gd name="T12" fmla="*/ 217 w 217"/>
                <a:gd name="T13" fmla="*/ 172 h 237"/>
                <a:gd name="T14" fmla="*/ 162 w 217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237">
                  <a:moveTo>
                    <a:pt x="162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82"/>
                    <a:pt x="3" y="111"/>
                    <a:pt x="6" y="131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31" y="205"/>
                    <a:pt x="40" y="220"/>
                    <a:pt x="51" y="237"/>
                  </a:cubicBezTo>
                  <a:cubicBezTo>
                    <a:pt x="217" y="172"/>
                    <a:pt x="217" y="172"/>
                    <a:pt x="217" y="172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006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8" name="ïśḻíḓe"/>
            <p:cNvSpPr/>
            <p:nvPr/>
          </p:nvSpPr>
          <p:spPr bwMode="auto">
            <a:xfrm>
              <a:off x="2431046" y="4065411"/>
              <a:ext cx="694881" cy="347440"/>
            </a:xfrm>
            <a:custGeom>
              <a:avLst/>
              <a:gdLst>
                <a:gd name="T0" fmla="*/ 0 w 178"/>
                <a:gd name="T1" fmla="*/ 65 h 89"/>
                <a:gd name="T2" fmla="*/ 17 w 178"/>
                <a:gd name="T3" fmla="*/ 89 h 89"/>
                <a:gd name="T4" fmla="*/ 176 w 178"/>
                <a:gd name="T5" fmla="*/ 38 h 89"/>
                <a:gd name="T6" fmla="*/ 178 w 178"/>
                <a:gd name="T7" fmla="*/ 38 h 89"/>
                <a:gd name="T8" fmla="*/ 166 w 178"/>
                <a:gd name="T9" fmla="*/ 0 h 89"/>
                <a:gd name="T10" fmla="*/ 0 w 178"/>
                <a:gd name="T11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89">
                  <a:moveTo>
                    <a:pt x="0" y="65"/>
                  </a:moveTo>
                  <a:cubicBezTo>
                    <a:pt x="5" y="72"/>
                    <a:pt x="11" y="81"/>
                    <a:pt x="17" y="89"/>
                  </a:cubicBezTo>
                  <a:cubicBezTo>
                    <a:pt x="176" y="38"/>
                    <a:pt x="176" y="38"/>
                    <a:pt x="176" y="38"/>
                  </a:cubicBezTo>
                  <a:cubicBezTo>
                    <a:pt x="176" y="38"/>
                    <a:pt x="177" y="38"/>
                    <a:pt x="178" y="38"/>
                  </a:cubicBezTo>
                  <a:cubicBezTo>
                    <a:pt x="166" y="0"/>
                    <a:pt x="166" y="0"/>
                    <a:pt x="166" y="0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05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9" name="îŝlîdê"/>
            <p:cNvSpPr/>
            <p:nvPr/>
          </p:nvSpPr>
          <p:spPr bwMode="auto">
            <a:xfrm>
              <a:off x="2861457" y="2877890"/>
              <a:ext cx="1146035" cy="1192707"/>
            </a:xfrm>
            <a:custGeom>
              <a:avLst/>
              <a:gdLst>
                <a:gd name="T0" fmla="*/ 294 w 294"/>
                <a:gd name="T1" fmla="*/ 258 h 306"/>
                <a:gd name="T2" fmla="*/ 212 w 294"/>
                <a:gd name="T3" fmla="*/ 0 h 306"/>
                <a:gd name="T4" fmla="*/ 0 w 294"/>
                <a:gd name="T5" fmla="*/ 133 h 306"/>
                <a:gd name="T6" fmla="*/ 55 w 294"/>
                <a:gd name="T7" fmla="*/ 306 h 306"/>
                <a:gd name="T8" fmla="*/ 294 w 294"/>
                <a:gd name="T9" fmla="*/ 258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06">
                  <a:moveTo>
                    <a:pt x="294" y="258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145" y="78"/>
                    <a:pt x="42" y="119"/>
                    <a:pt x="0" y="133"/>
                  </a:cubicBezTo>
                  <a:cubicBezTo>
                    <a:pt x="55" y="306"/>
                    <a:pt x="55" y="306"/>
                    <a:pt x="55" y="306"/>
                  </a:cubicBezTo>
                  <a:cubicBezTo>
                    <a:pt x="86" y="296"/>
                    <a:pt x="208" y="260"/>
                    <a:pt x="294" y="2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0" name="íśḷíḑè"/>
            <p:cNvSpPr/>
            <p:nvPr/>
          </p:nvSpPr>
          <p:spPr bwMode="auto">
            <a:xfrm>
              <a:off x="3074070" y="3883912"/>
              <a:ext cx="1018987" cy="329292"/>
            </a:xfrm>
            <a:custGeom>
              <a:avLst/>
              <a:gdLst>
                <a:gd name="T0" fmla="*/ 0 w 261"/>
                <a:gd name="T1" fmla="*/ 48 h 85"/>
                <a:gd name="T2" fmla="*/ 12 w 261"/>
                <a:gd name="T3" fmla="*/ 85 h 85"/>
                <a:gd name="T4" fmla="*/ 261 w 261"/>
                <a:gd name="T5" fmla="*/ 72 h 85"/>
                <a:gd name="T6" fmla="*/ 239 w 261"/>
                <a:gd name="T7" fmla="*/ 0 h 85"/>
                <a:gd name="T8" fmla="*/ 0 w 261"/>
                <a:gd name="T9" fmla="*/ 4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85">
                  <a:moveTo>
                    <a:pt x="0" y="48"/>
                  </a:moveTo>
                  <a:cubicBezTo>
                    <a:pt x="12" y="85"/>
                    <a:pt x="12" y="85"/>
                    <a:pt x="12" y="85"/>
                  </a:cubicBezTo>
                  <a:cubicBezTo>
                    <a:pt x="54" y="72"/>
                    <a:pt x="162" y="46"/>
                    <a:pt x="261" y="72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153" y="2"/>
                    <a:pt x="31" y="38"/>
                    <a:pt x="0" y="48"/>
                  </a:cubicBezTo>
                  <a:close/>
                </a:path>
              </a:pathLst>
            </a:custGeom>
            <a:solidFill>
              <a:srgbClr val="D1D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1" name="îs1íḍe"/>
            <p:cNvSpPr/>
            <p:nvPr/>
          </p:nvSpPr>
          <p:spPr bwMode="auto">
            <a:xfrm>
              <a:off x="4147506" y="3111245"/>
              <a:ext cx="248913" cy="547090"/>
            </a:xfrm>
            <a:custGeom>
              <a:avLst/>
              <a:gdLst>
                <a:gd name="T0" fmla="*/ 39 w 64"/>
                <a:gd name="T1" fmla="*/ 15 h 140"/>
                <a:gd name="T2" fmla="*/ 0 w 64"/>
                <a:gd name="T3" fmla="*/ 0 h 140"/>
                <a:gd name="T4" fmla="*/ 44 w 64"/>
                <a:gd name="T5" fmla="*/ 140 h 140"/>
                <a:gd name="T6" fmla="*/ 39 w 64"/>
                <a:gd name="T7" fmla="*/ 1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140">
                  <a:moveTo>
                    <a:pt x="39" y="15"/>
                  </a:moveTo>
                  <a:cubicBezTo>
                    <a:pt x="28" y="7"/>
                    <a:pt x="14" y="2"/>
                    <a:pt x="0" y="0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64" y="95"/>
                    <a:pt x="51" y="46"/>
                    <a:pt x="39" y="15"/>
                  </a:cubicBezTo>
                  <a:close/>
                </a:path>
              </a:pathLst>
            </a:custGeom>
            <a:solidFill>
              <a:srgbClr val="CEC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2" name="íṥľiḓè"/>
            <p:cNvSpPr/>
            <p:nvPr/>
          </p:nvSpPr>
          <p:spPr bwMode="auto">
            <a:xfrm>
              <a:off x="4297890" y="3170880"/>
              <a:ext cx="165942" cy="505605"/>
            </a:xfrm>
            <a:custGeom>
              <a:avLst/>
              <a:gdLst>
                <a:gd name="T0" fmla="*/ 32 w 42"/>
                <a:gd name="T1" fmla="*/ 43 h 130"/>
                <a:gd name="T2" fmla="*/ 0 w 42"/>
                <a:gd name="T3" fmla="*/ 0 h 130"/>
                <a:gd name="T4" fmla="*/ 5 w 42"/>
                <a:gd name="T5" fmla="*/ 125 h 130"/>
                <a:gd name="T6" fmla="*/ 7 w 42"/>
                <a:gd name="T7" fmla="*/ 130 h 130"/>
                <a:gd name="T8" fmla="*/ 32 w 42"/>
                <a:gd name="T9" fmla="*/ 4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30">
                  <a:moveTo>
                    <a:pt x="32" y="43"/>
                  </a:moveTo>
                  <a:cubicBezTo>
                    <a:pt x="26" y="25"/>
                    <a:pt x="15" y="10"/>
                    <a:pt x="0" y="0"/>
                  </a:cubicBezTo>
                  <a:cubicBezTo>
                    <a:pt x="12" y="31"/>
                    <a:pt x="25" y="80"/>
                    <a:pt x="5" y="125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31" y="109"/>
                    <a:pt x="42" y="75"/>
                    <a:pt x="3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3" name="ïśḷîḑê"/>
            <p:cNvSpPr/>
            <p:nvPr/>
          </p:nvSpPr>
          <p:spPr bwMode="auto">
            <a:xfrm>
              <a:off x="3691166" y="2377471"/>
              <a:ext cx="666360" cy="1384577"/>
            </a:xfrm>
            <a:custGeom>
              <a:avLst/>
              <a:gdLst>
                <a:gd name="T0" fmla="*/ 165 w 171"/>
                <a:gd name="T1" fmla="*/ 335 h 356"/>
                <a:gd name="T2" fmla="*/ 119 w 171"/>
                <a:gd name="T3" fmla="*/ 190 h 356"/>
                <a:gd name="T4" fmla="*/ 71 w 171"/>
                <a:gd name="T5" fmla="*/ 38 h 356"/>
                <a:gd name="T6" fmla="*/ 22 w 171"/>
                <a:gd name="T7" fmla="*/ 27 h 356"/>
                <a:gd name="T8" fmla="*/ 0 w 171"/>
                <a:gd name="T9" fmla="*/ 88 h 356"/>
                <a:gd name="T10" fmla="*/ 83 w 171"/>
                <a:gd name="T11" fmla="*/ 353 h 356"/>
                <a:gd name="T12" fmla="*/ 171 w 171"/>
                <a:gd name="T13" fmla="*/ 356 h 356"/>
                <a:gd name="T14" fmla="*/ 165 w 171"/>
                <a:gd name="T15" fmla="*/ 33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356">
                  <a:moveTo>
                    <a:pt x="165" y="335"/>
                  </a:moveTo>
                  <a:cubicBezTo>
                    <a:pt x="119" y="190"/>
                    <a:pt x="119" y="190"/>
                    <a:pt x="119" y="190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59" y="0"/>
                    <a:pt x="22" y="27"/>
                    <a:pt x="22" y="27"/>
                  </a:cubicBezTo>
                  <a:cubicBezTo>
                    <a:pt x="17" y="49"/>
                    <a:pt x="10" y="69"/>
                    <a:pt x="0" y="88"/>
                  </a:cubicBezTo>
                  <a:cubicBezTo>
                    <a:pt x="83" y="353"/>
                    <a:pt x="83" y="353"/>
                    <a:pt x="83" y="353"/>
                  </a:cubicBezTo>
                  <a:cubicBezTo>
                    <a:pt x="171" y="356"/>
                    <a:pt x="171" y="356"/>
                    <a:pt x="171" y="356"/>
                  </a:cubicBezTo>
                  <a:lnTo>
                    <a:pt x="165" y="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4" name="išḷidé"/>
            <p:cNvSpPr/>
            <p:nvPr/>
          </p:nvSpPr>
          <p:spPr bwMode="auto">
            <a:xfrm>
              <a:off x="4015272" y="3751676"/>
              <a:ext cx="552276" cy="668953"/>
            </a:xfrm>
            <a:custGeom>
              <a:avLst/>
              <a:gdLst>
                <a:gd name="T0" fmla="*/ 0 w 142"/>
                <a:gd name="T1" fmla="*/ 0 h 172"/>
                <a:gd name="T2" fmla="*/ 43 w 142"/>
                <a:gd name="T3" fmla="*/ 134 h 172"/>
                <a:gd name="T4" fmla="*/ 96 w 142"/>
                <a:gd name="T5" fmla="*/ 171 h 172"/>
                <a:gd name="T6" fmla="*/ 130 w 142"/>
                <a:gd name="T7" fmla="*/ 134 h 172"/>
                <a:gd name="T8" fmla="*/ 88 w 142"/>
                <a:gd name="T9" fmla="*/ 3 h 172"/>
                <a:gd name="T10" fmla="*/ 0 w 142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72">
                  <a:moveTo>
                    <a:pt x="0" y="0"/>
                  </a:moveTo>
                  <a:cubicBezTo>
                    <a:pt x="43" y="134"/>
                    <a:pt x="43" y="134"/>
                    <a:pt x="43" y="134"/>
                  </a:cubicBezTo>
                  <a:cubicBezTo>
                    <a:pt x="62" y="143"/>
                    <a:pt x="80" y="155"/>
                    <a:pt x="96" y="171"/>
                  </a:cubicBezTo>
                  <a:cubicBezTo>
                    <a:pt x="96" y="171"/>
                    <a:pt x="142" y="172"/>
                    <a:pt x="130" y="134"/>
                  </a:cubicBezTo>
                  <a:cubicBezTo>
                    <a:pt x="88" y="3"/>
                    <a:pt x="88" y="3"/>
                    <a:pt x="88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5" name="iŝľídè"/>
            <p:cNvSpPr/>
            <p:nvPr/>
          </p:nvSpPr>
          <p:spPr bwMode="auto">
            <a:xfrm>
              <a:off x="3667831" y="2781954"/>
              <a:ext cx="381149" cy="1065658"/>
            </a:xfrm>
            <a:custGeom>
              <a:avLst/>
              <a:gdLst>
                <a:gd name="T0" fmla="*/ 11 w 98"/>
                <a:gd name="T1" fmla="*/ 0 h 274"/>
                <a:gd name="T2" fmla="*/ 0 w 98"/>
                <a:gd name="T3" fmla="*/ 16 h 274"/>
                <a:gd name="T4" fmla="*/ 81 w 98"/>
                <a:gd name="T5" fmla="*/ 273 h 274"/>
                <a:gd name="T6" fmla="*/ 98 w 98"/>
                <a:gd name="T7" fmla="*/ 274 h 274"/>
                <a:gd name="T8" fmla="*/ 11 w 98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74">
                  <a:moveTo>
                    <a:pt x="11" y="0"/>
                  </a:moveTo>
                  <a:cubicBezTo>
                    <a:pt x="8" y="6"/>
                    <a:pt x="4" y="11"/>
                    <a:pt x="0" y="16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98" y="274"/>
                    <a:pt x="98" y="274"/>
                    <a:pt x="98" y="274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6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6" name="îślíḑe"/>
            <p:cNvSpPr/>
            <p:nvPr/>
          </p:nvSpPr>
          <p:spPr bwMode="auto">
            <a:xfrm>
              <a:off x="3984157" y="3845019"/>
              <a:ext cx="181499" cy="368183"/>
            </a:xfrm>
            <a:custGeom>
              <a:avLst/>
              <a:gdLst>
                <a:gd name="T0" fmla="*/ 0 w 47"/>
                <a:gd name="T1" fmla="*/ 0 h 95"/>
                <a:gd name="T2" fmla="*/ 28 w 47"/>
                <a:gd name="T3" fmla="*/ 89 h 95"/>
                <a:gd name="T4" fmla="*/ 47 w 47"/>
                <a:gd name="T5" fmla="*/ 95 h 95"/>
                <a:gd name="T6" fmla="*/ 17 w 47"/>
                <a:gd name="T7" fmla="*/ 1 h 95"/>
                <a:gd name="T8" fmla="*/ 0 w 47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5">
                  <a:moveTo>
                    <a:pt x="0" y="0"/>
                  </a:moveTo>
                  <a:cubicBezTo>
                    <a:pt x="28" y="89"/>
                    <a:pt x="28" y="89"/>
                    <a:pt x="28" y="89"/>
                  </a:cubicBezTo>
                  <a:cubicBezTo>
                    <a:pt x="34" y="91"/>
                    <a:pt x="41" y="93"/>
                    <a:pt x="47" y="95"/>
                  </a:cubicBezTo>
                  <a:cubicBezTo>
                    <a:pt x="17" y="1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5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7" name="iṩḻïďe"/>
            <p:cNvSpPr/>
            <p:nvPr/>
          </p:nvSpPr>
          <p:spPr bwMode="auto">
            <a:xfrm>
              <a:off x="2586616" y="4327287"/>
              <a:ext cx="687104" cy="326698"/>
            </a:xfrm>
            <a:custGeom>
              <a:avLst/>
              <a:gdLst>
                <a:gd name="T0" fmla="*/ 18 w 176"/>
                <a:gd name="T1" fmla="*/ 27 h 84"/>
                <a:gd name="T2" fmla="*/ 0 w 176"/>
                <a:gd name="T3" fmla="*/ 57 h 84"/>
                <a:gd name="T4" fmla="*/ 157 w 176"/>
                <a:gd name="T5" fmla="*/ 84 h 84"/>
                <a:gd name="T6" fmla="*/ 158 w 176"/>
                <a:gd name="T7" fmla="*/ 84 h 84"/>
                <a:gd name="T8" fmla="*/ 173 w 176"/>
                <a:gd name="T9" fmla="*/ 58 h 84"/>
                <a:gd name="T10" fmla="*/ 148 w 176"/>
                <a:gd name="T11" fmla="*/ 43 h 84"/>
                <a:gd name="T12" fmla="*/ 142 w 176"/>
                <a:gd name="T13" fmla="*/ 44 h 84"/>
                <a:gd name="T14" fmla="*/ 157 w 176"/>
                <a:gd name="T15" fmla="*/ 18 h 84"/>
                <a:gd name="T16" fmla="*/ 132 w 176"/>
                <a:gd name="T17" fmla="*/ 3 h 84"/>
                <a:gd name="T18" fmla="*/ 85 w 176"/>
                <a:gd name="T19" fmla="*/ 15 h 84"/>
                <a:gd name="T20" fmla="*/ 56 w 176"/>
                <a:gd name="T21" fmla="*/ 1 h 84"/>
                <a:gd name="T22" fmla="*/ 18 w 176"/>
                <a:gd name="T23" fmla="*/ 2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84">
                  <a:moveTo>
                    <a:pt x="18" y="2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69" y="81"/>
                    <a:pt x="176" y="69"/>
                    <a:pt x="173" y="58"/>
                  </a:cubicBezTo>
                  <a:cubicBezTo>
                    <a:pt x="171" y="47"/>
                    <a:pt x="159" y="40"/>
                    <a:pt x="148" y="43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53" y="41"/>
                    <a:pt x="160" y="30"/>
                    <a:pt x="157" y="18"/>
                  </a:cubicBezTo>
                  <a:cubicBezTo>
                    <a:pt x="155" y="7"/>
                    <a:pt x="143" y="0"/>
                    <a:pt x="132" y="3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29" y="5"/>
                    <a:pt x="18" y="27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8" name="îŝḻïḓê"/>
            <p:cNvSpPr/>
            <p:nvPr/>
          </p:nvSpPr>
          <p:spPr bwMode="auto">
            <a:xfrm>
              <a:off x="2451788" y="4583979"/>
              <a:ext cx="243727" cy="482268"/>
            </a:xfrm>
            <a:custGeom>
              <a:avLst/>
              <a:gdLst>
                <a:gd name="T0" fmla="*/ 24 w 63"/>
                <a:gd name="T1" fmla="*/ 0 h 124"/>
                <a:gd name="T2" fmla="*/ 0 w 63"/>
                <a:gd name="T3" fmla="*/ 9 h 124"/>
                <a:gd name="T4" fmla="*/ 33 w 63"/>
                <a:gd name="T5" fmla="*/ 124 h 124"/>
                <a:gd name="T6" fmla="*/ 53 w 63"/>
                <a:gd name="T7" fmla="*/ 119 h 124"/>
                <a:gd name="T8" fmla="*/ 24 w 63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24">
                  <a:moveTo>
                    <a:pt x="24" y="0"/>
                  </a:moveTo>
                  <a:cubicBezTo>
                    <a:pt x="18" y="3"/>
                    <a:pt x="10" y="7"/>
                    <a:pt x="0" y="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6" y="103"/>
                    <a:pt x="63" y="39"/>
                    <a:pt x="24" y="0"/>
                  </a:cubicBezTo>
                  <a:close/>
                </a:path>
              </a:pathLst>
            </a:custGeom>
            <a:solidFill>
              <a:srgbClr val="BB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9" name="iŝḷïḍê"/>
            <p:cNvSpPr/>
            <p:nvPr/>
          </p:nvSpPr>
          <p:spPr bwMode="auto">
            <a:xfrm>
              <a:off x="2545131" y="4547679"/>
              <a:ext cx="754518" cy="557462"/>
            </a:xfrm>
            <a:custGeom>
              <a:avLst/>
              <a:gdLst>
                <a:gd name="T0" fmla="*/ 11 w 194"/>
                <a:gd name="T1" fmla="*/ 0 h 143"/>
                <a:gd name="T2" fmla="*/ 9 w 194"/>
                <a:gd name="T3" fmla="*/ 4 h 143"/>
                <a:gd name="T4" fmla="*/ 0 w 194"/>
                <a:gd name="T5" fmla="*/ 9 h 143"/>
                <a:gd name="T6" fmla="*/ 29 w 194"/>
                <a:gd name="T7" fmla="*/ 128 h 143"/>
                <a:gd name="T8" fmla="*/ 36 w 194"/>
                <a:gd name="T9" fmla="*/ 126 h 143"/>
                <a:gd name="T10" fmla="*/ 77 w 194"/>
                <a:gd name="T11" fmla="*/ 137 h 143"/>
                <a:gd name="T12" fmla="*/ 98 w 194"/>
                <a:gd name="T13" fmla="*/ 132 h 143"/>
                <a:gd name="T14" fmla="*/ 173 w 194"/>
                <a:gd name="T15" fmla="*/ 113 h 143"/>
                <a:gd name="T16" fmla="*/ 176 w 194"/>
                <a:gd name="T17" fmla="*/ 113 h 143"/>
                <a:gd name="T18" fmla="*/ 191 w 194"/>
                <a:gd name="T19" fmla="*/ 87 h 143"/>
                <a:gd name="T20" fmla="*/ 166 w 194"/>
                <a:gd name="T21" fmla="*/ 71 h 143"/>
                <a:gd name="T22" fmla="*/ 174 w 194"/>
                <a:gd name="T23" fmla="*/ 69 h 143"/>
                <a:gd name="T24" fmla="*/ 189 w 194"/>
                <a:gd name="T25" fmla="*/ 44 h 143"/>
                <a:gd name="T26" fmla="*/ 163 w 194"/>
                <a:gd name="T27" fmla="*/ 28 h 143"/>
                <a:gd name="T28" fmla="*/ 168 w 194"/>
                <a:gd name="T29" fmla="*/ 27 h 143"/>
                <a:gd name="T30" fmla="*/ 11 w 19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43">
                  <a:moveTo>
                    <a:pt x="11" y="0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6" y="6"/>
                    <a:pt x="0" y="9"/>
                  </a:cubicBezTo>
                  <a:cubicBezTo>
                    <a:pt x="39" y="48"/>
                    <a:pt x="32" y="112"/>
                    <a:pt x="29" y="128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6" y="126"/>
                    <a:pt x="55" y="143"/>
                    <a:pt x="77" y="137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173" y="113"/>
                    <a:pt x="173" y="113"/>
                    <a:pt x="173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87" y="110"/>
                    <a:pt x="194" y="98"/>
                    <a:pt x="191" y="87"/>
                  </a:cubicBezTo>
                  <a:cubicBezTo>
                    <a:pt x="188" y="75"/>
                    <a:pt x="177" y="69"/>
                    <a:pt x="166" y="71"/>
                  </a:cubicBezTo>
                  <a:cubicBezTo>
                    <a:pt x="174" y="69"/>
                    <a:pt x="174" y="69"/>
                    <a:pt x="174" y="69"/>
                  </a:cubicBezTo>
                  <a:cubicBezTo>
                    <a:pt x="185" y="67"/>
                    <a:pt x="192" y="55"/>
                    <a:pt x="189" y="44"/>
                  </a:cubicBezTo>
                  <a:cubicBezTo>
                    <a:pt x="186" y="32"/>
                    <a:pt x="175" y="25"/>
                    <a:pt x="163" y="28"/>
                  </a:cubicBezTo>
                  <a:cubicBezTo>
                    <a:pt x="168" y="27"/>
                    <a:pt x="168" y="27"/>
                    <a:pt x="168" y="27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D4B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0" name="îṩ1ídé"/>
            <p:cNvSpPr/>
            <p:nvPr/>
          </p:nvSpPr>
          <p:spPr bwMode="auto">
            <a:xfrm>
              <a:off x="2259918" y="4739549"/>
              <a:ext cx="386334" cy="448562"/>
            </a:xfrm>
            <a:custGeom>
              <a:avLst/>
              <a:gdLst>
                <a:gd name="T0" fmla="*/ 7 w 99"/>
                <a:gd name="T1" fmla="*/ 52 h 115"/>
                <a:gd name="T2" fmla="*/ 23 w 99"/>
                <a:gd name="T3" fmla="*/ 115 h 115"/>
                <a:gd name="T4" fmla="*/ 94 w 99"/>
                <a:gd name="T5" fmla="*/ 97 h 115"/>
                <a:gd name="T6" fmla="*/ 94 w 99"/>
                <a:gd name="T7" fmla="*/ 30 h 115"/>
                <a:gd name="T8" fmla="*/ 86 w 99"/>
                <a:gd name="T9" fmla="*/ 0 h 115"/>
                <a:gd name="T10" fmla="*/ 0 w 99"/>
                <a:gd name="T11" fmla="*/ 21 h 115"/>
                <a:gd name="T12" fmla="*/ 7 w 99"/>
                <a:gd name="T13" fmla="*/ 5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5">
                  <a:moveTo>
                    <a:pt x="7" y="52"/>
                  </a:moveTo>
                  <a:cubicBezTo>
                    <a:pt x="23" y="115"/>
                    <a:pt x="23" y="115"/>
                    <a:pt x="23" y="1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9" y="72"/>
                    <a:pt x="98" y="50"/>
                    <a:pt x="94" y="30"/>
                  </a:cubicBezTo>
                  <a:cubicBezTo>
                    <a:pt x="92" y="19"/>
                    <a:pt x="89" y="9"/>
                    <a:pt x="86" y="0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7" y="52"/>
                  </a:lnTo>
                  <a:close/>
                </a:path>
              </a:pathLst>
            </a:custGeom>
            <a:solidFill>
              <a:srgbClr val="CE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/>
            </a:p>
          </p:txBody>
        </p:sp>
        <p:sp>
          <p:nvSpPr>
            <p:cNvPr id="31" name="îSľiḍè"/>
            <p:cNvSpPr/>
            <p:nvPr/>
          </p:nvSpPr>
          <p:spPr bwMode="auto">
            <a:xfrm>
              <a:off x="2205469" y="4545085"/>
              <a:ext cx="388926" cy="277435"/>
            </a:xfrm>
            <a:custGeom>
              <a:avLst/>
              <a:gdLst>
                <a:gd name="T0" fmla="*/ 0 w 100"/>
                <a:gd name="T1" fmla="*/ 18 h 71"/>
                <a:gd name="T2" fmla="*/ 14 w 100"/>
                <a:gd name="T3" fmla="*/ 71 h 71"/>
                <a:gd name="T4" fmla="*/ 100 w 100"/>
                <a:gd name="T5" fmla="*/ 50 h 71"/>
                <a:gd name="T6" fmla="*/ 72 w 100"/>
                <a:gd name="T7" fmla="*/ 0 h 71"/>
                <a:gd name="T8" fmla="*/ 0 w 100"/>
                <a:gd name="T9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71">
                  <a:moveTo>
                    <a:pt x="0" y="18"/>
                  </a:moveTo>
                  <a:cubicBezTo>
                    <a:pt x="14" y="71"/>
                    <a:pt x="14" y="71"/>
                    <a:pt x="14" y="71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8" y="18"/>
                    <a:pt x="72" y="0"/>
                    <a:pt x="72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2" name="iṩḷïḑe"/>
            <p:cNvSpPr/>
            <p:nvPr/>
          </p:nvSpPr>
          <p:spPr bwMode="auto">
            <a:xfrm>
              <a:off x="691250" y="4664355"/>
              <a:ext cx="1887588" cy="982688"/>
            </a:xfrm>
            <a:custGeom>
              <a:avLst/>
              <a:gdLst>
                <a:gd name="T0" fmla="*/ 1 w 484"/>
                <a:gd name="T1" fmla="*/ 117 h 252"/>
                <a:gd name="T2" fmla="*/ 21 w 484"/>
                <a:gd name="T3" fmla="*/ 200 h 252"/>
                <a:gd name="T4" fmla="*/ 22 w 484"/>
                <a:gd name="T5" fmla="*/ 205 h 252"/>
                <a:gd name="T6" fmla="*/ 88 w 484"/>
                <a:gd name="T7" fmla="*/ 244 h 252"/>
                <a:gd name="T8" fmla="*/ 438 w 484"/>
                <a:gd name="T9" fmla="*/ 157 h 252"/>
                <a:gd name="T10" fmla="*/ 477 w 484"/>
                <a:gd name="T11" fmla="*/ 91 h 252"/>
                <a:gd name="T12" fmla="*/ 476 w 484"/>
                <a:gd name="T13" fmla="*/ 86 h 252"/>
                <a:gd name="T14" fmla="*/ 455 w 484"/>
                <a:gd name="T15" fmla="*/ 4 h 252"/>
                <a:gd name="T16" fmla="*/ 454 w 484"/>
                <a:gd name="T17" fmla="*/ 0 h 252"/>
                <a:gd name="T18" fmla="*/ 0 w 484"/>
                <a:gd name="T19" fmla="*/ 114 h 252"/>
                <a:gd name="T20" fmla="*/ 1 w 484"/>
                <a:gd name="T21" fmla="*/ 11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4" h="252">
                  <a:moveTo>
                    <a:pt x="1" y="117"/>
                  </a:moveTo>
                  <a:cubicBezTo>
                    <a:pt x="21" y="200"/>
                    <a:pt x="21" y="200"/>
                    <a:pt x="21" y="200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30" y="234"/>
                    <a:pt x="59" y="252"/>
                    <a:pt x="88" y="244"/>
                  </a:cubicBezTo>
                  <a:cubicBezTo>
                    <a:pt x="438" y="157"/>
                    <a:pt x="438" y="157"/>
                    <a:pt x="438" y="157"/>
                  </a:cubicBezTo>
                  <a:cubicBezTo>
                    <a:pt x="467" y="150"/>
                    <a:pt x="484" y="120"/>
                    <a:pt x="477" y="91"/>
                  </a:cubicBezTo>
                  <a:cubicBezTo>
                    <a:pt x="476" y="86"/>
                    <a:pt x="476" y="86"/>
                    <a:pt x="476" y="86"/>
                  </a:cubicBezTo>
                  <a:cubicBezTo>
                    <a:pt x="455" y="4"/>
                    <a:pt x="455" y="4"/>
                    <a:pt x="455" y="4"/>
                  </a:cubicBezTo>
                  <a:cubicBezTo>
                    <a:pt x="455" y="3"/>
                    <a:pt x="455" y="1"/>
                    <a:pt x="454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0" y="116"/>
                    <a:pt x="1" y="117"/>
                  </a:cubicBezTo>
                  <a:close/>
                </a:path>
              </a:pathLst>
            </a:custGeom>
            <a:solidFill>
              <a:srgbClr val="2E2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3" name="ïśḻîḑè"/>
            <p:cNvSpPr/>
            <p:nvPr/>
          </p:nvSpPr>
          <p:spPr bwMode="auto">
            <a:xfrm>
              <a:off x="673100" y="4501008"/>
              <a:ext cx="1789060" cy="609318"/>
            </a:xfrm>
            <a:custGeom>
              <a:avLst/>
              <a:gdLst>
                <a:gd name="T0" fmla="*/ 5 w 459"/>
                <a:gd name="T1" fmla="*/ 156 h 156"/>
                <a:gd name="T2" fmla="*/ 459 w 459"/>
                <a:gd name="T3" fmla="*/ 42 h 156"/>
                <a:gd name="T4" fmla="*/ 395 w 459"/>
                <a:gd name="T5" fmla="*/ 7 h 156"/>
                <a:gd name="T6" fmla="*/ 45 w 459"/>
                <a:gd name="T7" fmla="*/ 94 h 156"/>
                <a:gd name="T8" fmla="*/ 5 w 459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156">
                  <a:moveTo>
                    <a:pt x="5" y="156"/>
                  </a:moveTo>
                  <a:cubicBezTo>
                    <a:pt x="459" y="42"/>
                    <a:pt x="459" y="42"/>
                    <a:pt x="459" y="42"/>
                  </a:cubicBezTo>
                  <a:cubicBezTo>
                    <a:pt x="450" y="15"/>
                    <a:pt x="422" y="0"/>
                    <a:pt x="395" y="7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17" y="101"/>
                    <a:pt x="0" y="128"/>
                    <a:pt x="5" y="156"/>
                  </a:cubicBezTo>
                  <a:close/>
                </a:path>
              </a:pathLst>
            </a:custGeom>
            <a:solidFill>
              <a:srgbClr val="4D4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4" name="îṡḻîḋè"/>
            <p:cNvSpPr/>
            <p:nvPr/>
          </p:nvSpPr>
          <p:spPr bwMode="auto">
            <a:xfrm>
              <a:off x="2980728" y="4345437"/>
              <a:ext cx="277435" cy="601539"/>
            </a:xfrm>
            <a:custGeom>
              <a:avLst/>
              <a:gdLst>
                <a:gd name="T0" fmla="*/ 71 w 71"/>
                <a:gd name="T1" fmla="*/ 137 h 154"/>
                <a:gd name="T2" fmla="*/ 23 w 71"/>
                <a:gd name="T3" fmla="*/ 63 h 154"/>
                <a:gd name="T4" fmla="*/ 31 w 71"/>
                <a:gd name="T5" fmla="*/ 57 h 154"/>
                <a:gd name="T6" fmla="*/ 34 w 71"/>
                <a:gd name="T7" fmla="*/ 44 h 154"/>
                <a:gd name="T8" fmla="*/ 8 w 71"/>
                <a:gd name="T9" fmla="*/ 4 h 154"/>
                <a:gd name="T10" fmla="*/ 0 w 71"/>
                <a:gd name="T11" fmla="*/ 0 h 154"/>
                <a:gd name="T12" fmla="*/ 19 w 71"/>
                <a:gd name="T13" fmla="*/ 150 h 154"/>
                <a:gd name="T14" fmla="*/ 71 w 71"/>
                <a:gd name="T15" fmla="*/ 13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54">
                  <a:moveTo>
                    <a:pt x="71" y="137"/>
                  </a:moveTo>
                  <a:cubicBezTo>
                    <a:pt x="23" y="63"/>
                    <a:pt x="23" y="63"/>
                    <a:pt x="23" y="63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6" y="55"/>
                    <a:pt x="37" y="48"/>
                    <a:pt x="34" y="4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1"/>
                    <a:pt x="3" y="0"/>
                    <a:pt x="0" y="0"/>
                  </a:cubicBezTo>
                  <a:cubicBezTo>
                    <a:pt x="7" y="24"/>
                    <a:pt x="21" y="88"/>
                    <a:pt x="19" y="150"/>
                  </a:cubicBezTo>
                  <a:cubicBezTo>
                    <a:pt x="42" y="154"/>
                    <a:pt x="71" y="137"/>
                    <a:pt x="71" y="137"/>
                  </a:cubicBezTo>
                  <a:close/>
                </a:path>
              </a:pathLst>
            </a:custGeom>
            <a:solidFill>
              <a:srgbClr val="004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5" name="îṣḻîḓe"/>
            <p:cNvSpPr/>
            <p:nvPr/>
          </p:nvSpPr>
          <p:spPr bwMode="auto">
            <a:xfrm>
              <a:off x="2638473" y="4275430"/>
              <a:ext cx="425226" cy="655990"/>
            </a:xfrm>
            <a:custGeom>
              <a:avLst/>
              <a:gdLst>
                <a:gd name="T0" fmla="*/ 88 w 109"/>
                <a:gd name="T1" fmla="*/ 18 h 168"/>
                <a:gd name="T2" fmla="*/ 83 w 109"/>
                <a:gd name="T3" fmla="*/ 19 h 168"/>
                <a:gd name="T4" fmla="*/ 81 w 109"/>
                <a:gd name="T5" fmla="*/ 21 h 168"/>
                <a:gd name="T6" fmla="*/ 73 w 109"/>
                <a:gd name="T7" fmla="*/ 0 h 168"/>
                <a:gd name="T8" fmla="*/ 0 w 109"/>
                <a:gd name="T9" fmla="*/ 23 h 168"/>
                <a:gd name="T10" fmla="*/ 53 w 109"/>
                <a:gd name="T11" fmla="*/ 78 h 168"/>
                <a:gd name="T12" fmla="*/ 77 w 109"/>
                <a:gd name="T13" fmla="*/ 120 h 168"/>
                <a:gd name="T14" fmla="*/ 107 w 109"/>
                <a:gd name="T15" fmla="*/ 168 h 168"/>
                <a:gd name="T16" fmla="*/ 88 w 109"/>
                <a:gd name="T17" fmla="*/ 1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168">
                  <a:moveTo>
                    <a:pt x="88" y="18"/>
                  </a:moveTo>
                  <a:cubicBezTo>
                    <a:pt x="86" y="18"/>
                    <a:pt x="85" y="18"/>
                    <a:pt x="83" y="19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56"/>
                    <a:pt x="53" y="78"/>
                    <a:pt x="53" y="78"/>
                  </a:cubicBezTo>
                  <a:cubicBezTo>
                    <a:pt x="73" y="88"/>
                    <a:pt x="77" y="120"/>
                    <a:pt x="77" y="120"/>
                  </a:cubicBezTo>
                  <a:cubicBezTo>
                    <a:pt x="78" y="152"/>
                    <a:pt x="91" y="165"/>
                    <a:pt x="107" y="168"/>
                  </a:cubicBezTo>
                  <a:cubicBezTo>
                    <a:pt x="109" y="106"/>
                    <a:pt x="95" y="42"/>
                    <a:pt x="88" y="18"/>
                  </a:cubicBezTo>
                  <a:close/>
                </a:path>
              </a:pathLst>
            </a:custGeom>
            <a:solidFill>
              <a:srgbClr val="016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6" name="iṣlíḋê"/>
            <p:cNvSpPr/>
            <p:nvPr/>
          </p:nvSpPr>
          <p:spPr bwMode="auto">
            <a:xfrm>
              <a:off x="2980728" y="4314323"/>
              <a:ext cx="285213" cy="210021"/>
            </a:xfrm>
            <a:custGeom>
              <a:avLst/>
              <a:gdLst>
                <a:gd name="T0" fmla="*/ 70 w 73"/>
                <a:gd name="T1" fmla="*/ 19 h 54"/>
                <a:gd name="T2" fmla="*/ 55 w 73"/>
                <a:gd name="T3" fmla="*/ 45 h 54"/>
                <a:gd name="T4" fmla="*/ 29 w 73"/>
                <a:gd name="T5" fmla="*/ 51 h 54"/>
                <a:gd name="T6" fmla="*/ 3 w 73"/>
                <a:gd name="T7" fmla="*/ 36 h 54"/>
                <a:gd name="T8" fmla="*/ 18 w 73"/>
                <a:gd name="T9" fmla="*/ 10 h 54"/>
                <a:gd name="T10" fmla="*/ 44 w 73"/>
                <a:gd name="T11" fmla="*/ 3 h 54"/>
                <a:gd name="T12" fmla="*/ 70 w 73"/>
                <a:gd name="T13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9"/>
                  </a:moveTo>
                  <a:cubicBezTo>
                    <a:pt x="73" y="30"/>
                    <a:pt x="66" y="42"/>
                    <a:pt x="55" y="45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6"/>
                  </a:cubicBezTo>
                  <a:cubicBezTo>
                    <a:pt x="0" y="24"/>
                    <a:pt x="7" y="12"/>
                    <a:pt x="18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9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7" name="ïṥlíḑè"/>
            <p:cNvSpPr/>
            <p:nvPr/>
          </p:nvSpPr>
          <p:spPr bwMode="auto">
            <a:xfrm>
              <a:off x="3042956" y="4467300"/>
              <a:ext cx="285213" cy="210021"/>
            </a:xfrm>
            <a:custGeom>
              <a:avLst/>
              <a:gdLst>
                <a:gd name="T0" fmla="*/ 70 w 73"/>
                <a:gd name="T1" fmla="*/ 18 h 54"/>
                <a:gd name="T2" fmla="*/ 55 w 73"/>
                <a:gd name="T3" fmla="*/ 44 h 54"/>
                <a:gd name="T4" fmla="*/ 29 w 73"/>
                <a:gd name="T5" fmla="*/ 51 h 54"/>
                <a:gd name="T6" fmla="*/ 3 w 73"/>
                <a:gd name="T7" fmla="*/ 35 h 54"/>
                <a:gd name="T8" fmla="*/ 19 w 73"/>
                <a:gd name="T9" fmla="*/ 9 h 54"/>
                <a:gd name="T10" fmla="*/ 44 w 73"/>
                <a:gd name="T11" fmla="*/ 3 h 54"/>
                <a:gd name="T12" fmla="*/ 70 w 73"/>
                <a:gd name="T13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8"/>
                  </a:moveTo>
                  <a:cubicBezTo>
                    <a:pt x="73" y="30"/>
                    <a:pt x="66" y="42"/>
                    <a:pt x="55" y="44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5"/>
                  </a:cubicBezTo>
                  <a:cubicBezTo>
                    <a:pt x="0" y="24"/>
                    <a:pt x="7" y="12"/>
                    <a:pt x="19" y="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8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2" name="iṡ1íde"/>
            <p:cNvSpPr/>
            <p:nvPr/>
          </p:nvSpPr>
          <p:spPr bwMode="auto">
            <a:xfrm>
              <a:off x="3063699" y="4633242"/>
              <a:ext cx="282620" cy="212612"/>
            </a:xfrm>
            <a:custGeom>
              <a:avLst/>
              <a:gdLst>
                <a:gd name="T0" fmla="*/ 70 w 73"/>
                <a:gd name="T1" fmla="*/ 18 h 54"/>
                <a:gd name="T2" fmla="*/ 54 w 73"/>
                <a:gd name="T3" fmla="*/ 44 h 54"/>
                <a:gd name="T4" fmla="*/ 29 w 73"/>
                <a:gd name="T5" fmla="*/ 51 h 54"/>
                <a:gd name="T6" fmla="*/ 3 w 73"/>
                <a:gd name="T7" fmla="*/ 35 h 54"/>
                <a:gd name="T8" fmla="*/ 18 w 73"/>
                <a:gd name="T9" fmla="*/ 9 h 54"/>
                <a:gd name="T10" fmla="*/ 44 w 73"/>
                <a:gd name="T11" fmla="*/ 3 h 54"/>
                <a:gd name="T12" fmla="*/ 70 w 73"/>
                <a:gd name="T13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8"/>
                  </a:moveTo>
                  <a:cubicBezTo>
                    <a:pt x="73" y="30"/>
                    <a:pt x="66" y="42"/>
                    <a:pt x="54" y="44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5"/>
                  </a:cubicBezTo>
                  <a:cubicBezTo>
                    <a:pt x="0" y="24"/>
                    <a:pt x="7" y="12"/>
                    <a:pt x="18" y="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8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3" name="ïSḻîḓé"/>
            <p:cNvSpPr/>
            <p:nvPr/>
          </p:nvSpPr>
          <p:spPr bwMode="auto">
            <a:xfrm>
              <a:off x="3071478" y="4801777"/>
              <a:ext cx="285213" cy="210021"/>
            </a:xfrm>
            <a:custGeom>
              <a:avLst/>
              <a:gdLst>
                <a:gd name="T0" fmla="*/ 70 w 73"/>
                <a:gd name="T1" fmla="*/ 19 h 54"/>
                <a:gd name="T2" fmla="*/ 54 w 73"/>
                <a:gd name="T3" fmla="*/ 45 h 54"/>
                <a:gd name="T4" fmla="*/ 29 w 73"/>
                <a:gd name="T5" fmla="*/ 51 h 54"/>
                <a:gd name="T6" fmla="*/ 3 w 73"/>
                <a:gd name="T7" fmla="*/ 36 h 54"/>
                <a:gd name="T8" fmla="*/ 18 w 73"/>
                <a:gd name="T9" fmla="*/ 10 h 54"/>
                <a:gd name="T10" fmla="*/ 44 w 73"/>
                <a:gd name="T11" fmla="*/ 3 h 54"/>
                <a:gd name="T12" fmla="*/ 70 w 73"/>
                <a:gd name="T13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9"/>
                  </a:moveTo>
                  <a:cubicBezTo>
                    <a:pt x="73" y="30"/>
                    <a:pt x="66" y="42"/>
                    <a:pt x="54" y="45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6"/>
                  </a:cubicBezTo>
                  <a:cubicBezTo>
                    <a:pt x="0" y="24"/>
                    <a:pt x="7" y="13"/>
                    <a:pt x="18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9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4" name="îşḻïḑê"/>
            <p:cNvSpPr/>
            <p:nvPr/>
          </p:nvSpPr>
          <p:spPr bwMode="auto">
            <a:xfrm>
              <a:off x="2594395" y="4327287"/>
              <a:ext cx="409669" cy="228170"/>
            </a:xfrm>
            <a:custGeom>
              <a:avLst/>
              <a:gdLst>
                <a:gd name="T0" fmla="*/ 19 w 105"/>
                <a:gd name="T1" fmla="*/ 22 h 59"/>
                <a:gd name="T2" fmla="*/ 32 w 105"/>
                <a:gd name="T3" fmla="*/ 10 h 59"/>
                <a:gd name="T4" fmla="*/ 53 w 105"/>
                <a:gd name="T5" fmla="*/ 1 h 59"/>
                <a:gd name="T6" fmla="*/ 83 w 105"/>
                <a:gd name="T7" fmla="*/ 3 h 59"/>
                <a:gd name="T8" fmla="*/ 97 w 105"/>
                <a:gd name="T9" fmla="*/ 3 h 59"/>
                <a:gd name="T10" fmla="*/ 101 w 105"/>
                <a:gd name="T11" fmla="*/ 11 h 59"/>
                <a:gd name="T12" fmla="*/ 57 w 105"/>
                <a:gd name="T13" fmla="*/ 40 h 59"/>
                <a:gd name="T14" fmla="*/ 51 w 105"/>
                <a:gd name="T15" fmla="*/ 59 h 59"/>
                <a:gd name="T16" fmla="*/ 22 w 105"/>
                <a:gd name="T17" fmla="*/ 55 h 59"/>
                <a:gd name="T18" fmla="*/ 0 w 105"/>
                <a:gd name="T19" fmla="*/ 54 h 59"/>
                <a:gd name="T20" fmla="*/ 19 w 105"/>
                <a:gd name="T21" fmla="*/ 2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59">
                  <a:moveTo>
                    <a:pt x="19" y="22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9" y="0"/>
                    <a:pt x="53" y="1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92" y="4"/>
                    <a:pt x="97" y="3"/>
                  </a:cubicBezTo>
                  <a:cubicBezTo>
                    <a:pt x="97" y="3"/>
                    <a:pt x="105" y="5"/>
                    <a:pt x="101" y="11"/>
                  </a:cubicBezTo>
                  <a:cubicBezTo>
                    <a:pt x="101" y="11"/>
                    <a:pt x="100" y="38"/>
                    <a:pt x="57" y="40"/>
                  </a:cubicBezTo>
                  <a:cubicBezTo>
                    <a:pt x="57" y="40"/>
                    <a:pt x="53" y="48"/>
                    <a:pt x="51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19" y="22"/>
                  </a:ln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/>
            </a:p>
          </p:txBody>
        </p:sp>
      </p:grpSp>
      <p:sp>
        <p:nvSpPr>
          <p:cNvPr id="45" name="iSľîḍé"/>
          <p:cNvSpPr txBox="1"/>
          <p:nvPr/>
        </p:nvSpPr>
        <p:spPr>
          <a:xfrm>
            <a:off x="3943947" y="2037975"/>
            <a:ext cx="4441788" cy="773527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的结构 </a:t>
            </a:r>
          </a:p>
        </p:txBody>
      </p:sp>
      <p:sp>
        <p:nvSpPr>
          <p:cNvPr id="46" name="îšḷídê"/>
          <p:cNvSpPr txBox="1"/>
          <p:nvPr/>
        </p:nvSpPr>
        <p:spPr>
          <a:xfrm>
            <a:off x="2686447" y="2046099"/>
            <a:ext cx="1257495" cy="558605"/>
          </a:xfrm>
          <a:prstGeom prst="roundRect">
            <a:avLst/>
          </a:prstGeom>
          <a:solidFill>
            <a:schemeClr val="accent1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7" name="iṡḻîḑè"/>
          <p:cNvSpPr txBox="1"/>
          <p:nvPr/>
        </p:nvSpPr>
        <p:spPr>
          <a:xfrm>
            <a:off x="3940466" y="3009702"/>
            <a:ext cx="4617595" cy="57485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的工作方式</a:t>
            </a:r>
          </a:p>
        </p:txBody>
      </p:sp>
      <p:sp>
        <p:nvSpPr>
          <p:cNvPr id="48" name="ïšḻîďê"/>
          <p:cNvSpPr txBox="1"/>
          <p:nvPr/>
        </p:nvSpPr>
        <p:spPr>
          <a:xfrm>
            <a:off x="2686447" y="3002057"/>
            <a:ext cx="1257495" cy="558605"/>
          </a:xfrm>
          <a:prstGeom prst="roundRect">
            <a:avLst/>
          </a:prstGeom>
          <a:solidFill>
            <a:schemeClr val="accent2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02.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9" name="îṩļiḑé"/>
          <p:cNvSpPr txBox="1"/>
          <p:nvPr/>
        </p:nvSpPr>
        <p:spPr>
          <a:xfrm>
            <a:off x="3943946" y="3790870"/>
            <a:ext cx="5098454" cy="1051103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的初始化命令字和初始化流程</a:t>
            </a:r>
          </a:p>
        </p:txBody>
      </p:sp>
      <p:sp>
        <p:nvSpPr>
          <p:cNvPr id="50" name="iṣlïḑè"/>
          <p:cNvSpPr txBox="1"/>
          <p:nvPr/>
        </p:nvSpPr>
        <p:spPr>
          <a:xfrm>
            <a:off x="2686447" y="3958017"/>
            <a:ext cx="1257495" cy="558605"/>
          </a:xfrm>
          <a:prstGeom prst="roundRect">
            <a:avLst/>
          </a:prstGeom>
          <a:solidFill>
            <a:schemeClr val="accent1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03.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1" name="ïsľiḑé"/>
          <p:cNvSpPr txBox="1"/>
          <p:nvPr/>
        </p:nvSpPr>
        <p:spPr>
          <a:xfrm>
            <a:off x="3943947" y="4739663"/>
            <a:ext cx="4441788" cy="121729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spcAft>
                <a:spcPct val="20000"/>
              </a:spcAft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的操作命令字</a:t>
            </a:r>
          </a:p>
        </p:txBody>
      </p:sp>
      <p:sp>
        <p:nvSpPr>
          <p:cNvPr id="52" name="íṧḻïḑè"/>
          <p:cNvSpPr txBox="1"/>
          <p:nvPr/>
        </p:nvSpPr>
        <p:spPr>
          <a:xfrm>
            <a:off x="2686447" y="4913974"/>
            <a:ext cx="1257495" cy="558605"/>
          </a:xfrm>
          <a:prstGeom prst="roundRect">
            <a:avLst/>
          </a:prstGeom>
          <a:solidFill>
            <a:schemeClr val="accent2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04.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3" name="iṡḻîdê"/>
          <p:cNvSpPr txBox="1"/>
          <p:nvPr/>
        </p:nvSpPr>
        <p:spPr>
          <a:xfrm>
            <a:off x="3943946" y="5861808"/>
            <a:ext cx="5112895" cy="741181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spcAft>
                <a:spcPct val="20000"/>
              </a:spcAft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的中断举例</a:t>
            </a:r>
          </a:p>
        </p:txBody>
      </p:sp>
      <p:sp>
        <p:nvSpPr>
          <p:cNvPr id="54" name="iṥľïďe"/>
          <p:cNvSpPr txBox="1"/>
          <p:nvPr/>
        </p:nvSpPr>
        <p:spPr>
          <a:xfrm>
            <a:off x="2686447" y="5869932"/>
            <a:ext cx="1257495" cy="558605"/>
          </a:xfrm>
          <a:prstGeom prst="roundRect">
            <a:avLst/>
          </a:prstGeom>
          <a:solidFill>
            <a:schemeClr val="accent1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05.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4023177" y="2803382"/>
            <a:ext cx="43625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023177" y="3759340"/>
            <a:ext cx="43625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023177" y="4715297"/>
            <a:ext cx="43625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023177" y="5671255"/>
            <a:ext cx="43625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63266" y="884111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初始化命令字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ICW4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5"/>
          <a:stretch>
            <a:fillRect/>
          </a:stretch>
        </p:blipFill>
        <p:spPr bwMode="auto">
          <a:xfrm>
            <a:off x="0" y="1560286"/>
            <a:ext cx="9036496" cy="511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63266" y="884111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初始化命令字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ICW4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说明</a:t>
            </a: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8"/>
          <a:stretch>
            <a:fillRect/>
          </a:stretch>
        </p:blipFill>
        <p:spPr bwMode="auto">
          <a:xfrm>
            <a:off x="107504" y="1567543"/>
            <a:ext cx="8928992" cy="51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63266" y="884111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初始化命令字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ICW4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说明</a:t>
            </a: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0"/>
          <a:stretch>
            <a:fillRect/>
          </a:stretch>
        </p:blipFill>
        <p:spPr bwMode="auto">
          <a:xfrm>
            <a:off x="323528" y="1489053"/>
            <a:ext cx="8496944" cy="527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8259A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初始化流程</a:t>
            </a:r>
          </a:p>
        </p:txBody>
      </p:sp>
      <p:pic>
        <p:nvPicPr>
          <p:cNvPr id="8" name="图片 358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74" y="2034042"/>
            <a:ext cx="33242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wx14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42" y="906654"/>
            <a:ext cx="3787095" cy="595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8259A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的初始化编程</a:t>
            </a:r>
          </a:p>
        </p:txBody>
      </p:sp>
      <p:sp>
        <p:nvSpPr>
          <p:cNvPr id="10" name="内容占位符 2"/>
          <p:cNvSpPr txBox="1">
            <a:spLocks noChangeArrowheads="1"/>
          </p:cNvSpPr>
          <p:nvPr/>
        </p:nvSpPr>
        <p:spPr bwMode="auto">
          <a:xfrm>
            <a:off x="446087" y="2942482"/>
            <a:ext cx="8697913" cy="369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533400" indent="-5334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u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4572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4572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lvl="3" indent="-3810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lvl="4" indent="-3810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MOV	AL, 13H 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设置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ICW1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（中断请求信号采用边沿触发方式；单片； 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                                                后面要写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ICW4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OUT	20H, AL 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MOV	AL, 18H  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设置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ICW2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（将中断类型码高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位指定为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00011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）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OUT	 21H, AL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MOV	AL, 0DH  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设置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ICW4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（用一般全嵌套方式；不用中断自动结束方式；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                           ；采用缓冲方式，工作于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8088/8086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系统）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OUT 	21H, 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7317" y="1504582"/>
            <a:ext cx="7821930" cy="156966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以微型计算机中使用的单片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为例，试对其进行初始化设置。   在微型计算机中，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ICW1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ICW4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的端口地址分别为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20H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21H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。初始化设置的程序段如下：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8259A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的操作命令字</a:t>
            </a:r>
          </a:p>
        </p:txBody>
      </p:sp>
      <p:sp>
        <p:nvSpPr>
          <p:cNvPr id="8" name="MH_Other_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1108558" y="1959581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MH_SubTitle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4808" y="3112800"/>
            <a:ext cx="631910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工作期间，可通过操作命令字（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OCW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）来使它按不同的方式操作。</a:t>
            </a:r>
          </a:p>
        </p:txBody>
      </p:sp>
      <p:sp>
        <p:nvSpPr>
          <p:cNvPr id="10" name="MH_Other_2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1108558" y="3199864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MH_SubTitle_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84808" y="3937370"/>
            <a:ext cx="6319109" cy="133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个操作命令字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OCW1-OCW3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，没有写入顺序和时间要求，可独立使用。</a:t>
            </a:r>
          </a:p>
        </p:txBody>
      </p:sp>
      <p:sp>
        <p:nvSpPr>
          <p:cNvPr id="12" name="MH_Other_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108558" y="4224106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accent3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3" name="MH_SubTitle_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84807" y="5273292"/>
            <a:ext cx="6734440" cy="92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OCW1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写入奇地址，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OCW2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OCW3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写入偶地址（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D4D3:00-OCW2  01-OCW3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</a:p>
        </p:txBody>
      </p:sp>
      <p:sp>
        <p:nvSpPr>
          <p:cNvPr id="14" name="MH_Other_4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108558" y="5394298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4"/>
          </a:solidFill>
          <a:ln w="9525">
            <a:solidFill>
              <a:schemeClr val="accent4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5" name="MH_SubTitle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89645" y="1850147"/>
            <a:ext cx="6314272" cy="58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用初始化命令字初始化后，就进入工作状态了，准备接受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IRi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输入的中断请求信号。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操作命令字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OCW1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3891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/>
          <a:stretch>
            <a:fillRect/>
          </a:stretch>
        </p:blipFill>
        <p:spPr bwMode="auto">
          <a:xfrm>
            <a:off x="251520" y="1560286"/>
            <a:ext cx="8733298" cy="438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40099" y="6189885"/>
            <a:ext cx="8280920" cy="46166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altLang="zh-CN" dirty="0">
                <a:solidFill>
                  <a:srgbClr val="FF0000"/>
                </a:solidFill>
              </a:rPr>
              <a:t>8259A</a:t>
            </a:r>
            <a:r>
              <a:rPr lang="zh-CN" altLang="en-US" dirty="0">
                <a:solidFill>
                  <a:srgbClr val="FF0000"/>
                </a:solidFill>
              </a:rPr>
              <a:t>初始化后缺省的状态是全部屏蔽位</a:t>
            </a:r>
            <a:r>
              <a:rPr lang="en-US" altLang="zh-CN" dirty="0">
                <a:solidFill>
                  <a:srgbClr val="FF0000"/>
                </a:solidFill>
              </a:rPr>
              <a:t>=0(</a:t>
            </a:r>
            <a:r>
              <a:rPr lang="zh-CN" altLang="en-US" dirty="0">
                <a:solidFill>
                  <a:srgbClr val="FF0000"/>
                </a:solidFill>
              </a:rPr>
              <a:t>允许中断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操作命令字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OCW1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MH_Other_1"/>
          <p:cNvSpPr/>
          <p:nvPr>
            <p:custDataLst>
              <p:tags r:id="rId1"/>
            </p:custDataLst>
          </p:nvPr>
        </p:nvSpPr>
        <p:spPr>
          <a:xfrm>
            <a:off x="1873250" y="1830388"/>
            <a:ext cx="3889375" cy="3192462"/>
          </a:xfrm>
          <a:custGeom>
            <a:avLst/>
            <a:gdLst>
              <a:gd name="connsiteX0" fmla="*/ 0 w 3718560"/>
              <a:gd name="connsiteY0" fmla="*/ 0 h 3518262"/>
              <a:gd name="connsiteX1" fmla="*/ 0 w 3718560"/>
              <a:gd name="connsiteY1" fmla="*/ 3509554 h 3518262"/>
              <a:gd name="connsiteX2" fmla="*/ 3718560 w 3718560"/>
              <a:gd name="connsiteY2" fmla="*/ 3518262 h 3518262"/>
              <a:gd name="connsiteX3" fmla="*/ 3718560 w 3718560"/>
              <a:gd name="connsiteY3" fmla="*/ 3518262 h 351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8560" h="3518262">
                <a:moveTo>
                  <a:pt x="0" y="0"/>
                </a:moveTo>
                <a:lnTo>
                  <a:pt x="0" y="3509554"/>
                </a:lnTo>
                <a:lnTo>
                  <a:pt x="3718560" y="3518262"/>
                </a:lnTo>
                <a:lnTo>
                  <a:pt x="3718560" y="3518262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1" name="MH_Desc_1"/>
          <p:cNvSpPr/>
          <p:nvPr>
            <p:custDataLst>
              <p:tags r:id="rId2"/>
            </p:custDataLst>
          </p:nvPr>
        </p:nvSpPr>
        <p:spPr>
          <a:xfrm>
            <a:off x="1636713" y="2117725"/>
            <a:ext cx="5464175" cy="3911600"/>
          </a:xfrm>
          <a:custGeom>
            <a:avLst/>
            <a:gdLst>
              <a:gd name="connsiteX0" fmla="*/ 5320937 w 5320937"/>
              <a:gd name="connsiteY0" fmla="*/ 1837508 h 4188823"/>
              <a:gd name="connsiteX1" fmla="*/ 5320937 w 5320937"/>
              <a:gd name="connsiteY1" fmla="*/ 0 h 4188823"/>
              <a:gd name="connsiteX2" fmla="*/ 0 w 5320937"/>
              <a:gd name="connsiteY2" fmla="*/ 0 h 4188823"/>
              <a:gd name="connsiteX3" fmla="*/ 0 w 5320937"/>
              <a:gd name="connsiteY3" fmla="*/ 3405051 h 4188823"/>
              <a:gd name="connsiteX4" fmla="*/ 2717075 w 5320937"/>
              <a:gd name="connsiteY4" fmla="*/ 3405051 h 4188823"/>
              <a:gd name="connsiteX5" fmla="*/ 3500847 w 5320937"/>
              <a:gd name="connsiteY5" fmla="*/ 4188823 h 4188823"/>
              <a:gd name="connsiteX6" fmla="*/ 3518263 w 5320937"/>
              <a:gd name="connsiteY6" fmla="*/ 4188823 h 418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0937" h="4188823">
                <a:moveTo>
                  <a:pt x="5320937" y="1837508"/>
                </a:moveTo>
                <a:lnTo>
                  <a:pt x="5320937" y="0"/>
                </a:lnTo>
                <a:lnTo>
                  <a:pt x="0" y="0"/>
                </a:lnTo>
                <a:lnTo>
                  <a:pt x="0" y="3405051"/>
                </a:lnTo>
                <a:lnTo>
                  <a:pt x="2717075" y="3405051"/>
                </a:lnTo>
                <a:lnTo>
                  <a:pt x="3500847" y="4188823"/>
                </a:lnTo>
                <a:lnTo>
                  <a:pt x="3518263" y="4188823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612000" tIns="216000" rIns="324000" bIns="1584000">
            <a:noAutofit/>
          </a:bodyPr>
          <a:lstStyle/>
          <a:p>
            <a:pPr algn="just">
              <a:defRPr/>
            </a:pP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若要屏蔽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IR5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IR4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IR1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引脚上的中断，而让其余的中断得到允许。试确定其中断屏蔽操作命令字。</a:t>
            </a:r>
          </a:p>
          <a:p>
            <a:pPr algn="just"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</a:p>
          <a:p>
            <a:pPr algn="just">
              <a:defRPr/>
            </a:pP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OCW1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为：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00110010  32H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</p:txBody>
      </p:sp>
      <p:sp>
        <p:nvSpPr>
          <p:cNvPr id="12" name="MH_Other_2"/>
          <p:cNvSpPr/>
          <p:nvPr>
            <p:custDataLst>
              <p:tags r:id="rId3"/>
            </p:custDataLst>
          </p:nvPr>
        </p:nvSpPr>
        <p:spPr bwMode="auto">
          <a:xfrm>
            <a:off x="5216525" y="3722688"/>
            <a:ext cx="2281238" cy="2357437"/>
          </a:xfrm>
          <a:custGeom>
            <a:avLst/>
            <a:gdLst>
              <a:gd name="T0" fmla="*/ 311438 w 1909763"/>
              <a:gd name="T1" fmla="*/ 1234671 h 1912938"/>
              <a:gd name="T2" fmla="*/ 423998 w 1909763"/>
              <a:gd name="T3" fmla="*/ 1256142 h 1912938"/>
              <a:gd name="T4" fmla="*/ 469528 w 1909763"/>
              <a:gd name="T5" fmla="*/ 1335710 h 1912938"/>
              <a:gd name="T6" fmla="*/ 530235 w 1909763"/>
              <a:gd name="T7" fmla="*/ 1396649 h 1912938"/>
              <a:gd name="T8" fmla="*/ 631728 w 1909763"/>
              <a:gd name="T9" fmla="*/ 1456326 h 1912938"/>
              <a:gd name="T10" fmla="*/ 647854 w 1909763"/>
              <a:gd name="T11" fmla="*/ 1533683 h 1912938"/>
              <a:gd name="T12" fmla="*/ 0 w 1909763"/>
              <a:gd name="T13" fmla="*/ 1905000 h 1912938"/>
              <a:gd name="T14" fmla="*/ 990076 w 1909763"/>
              <a:gd name="T15" fmla="*/ 547002 h 1912938"/>
              <a:gd name="T16" fmla="*/ 1084268 w 1909763"/>
              <a:gd name="T17" fmla="*/ 595709 h 1912938"/>
              <a:gd name="T18" fmla="*/ 1176565 w 1909763"/>
              <a:gd name="T19" fmla="*/ 667504 h 1912938"/>
              <a:gd name="T20" fmla="*/ 1294781 w 1909763"/>
              <a:gd name="T21" fmla="*/ 800657 h 1912938"/>
              <a:gd name="T22" fmla="*/ 1351992 w 1909763"/>
              <a:gd name="T23" fmla="*/ 906610 h 1912938"/>
              <a:gd name="T24" fmla="*/ 1367480 w 1909763"/>
              <a:gd name="T25" fmla="*/ 971447 h 1912938"/>
              <a:gd name="T26" fmla="*/ 741633 w 1909763"/>
              <a:gd name="T27" fmla="*/ 1521772 h 1912938"/>
              <a:gd name="T28" fmla="*/ 719507 w 1909763"/>
              <a:gd name="T29" fmla="*/ 1441437 h 1912938"/>
              <a:gd name="T30" fmla="*/ 689163 w 1909763"/>
              <a:gd name="T31" fmla="*/ 1362684 h 1912938"/>
              <a:gd name="T32" fmla="*/ 605717 w 1909763"/>
              <a:gd name="T33" fmla="*/ 1309233 h 1912938"/>
              <a:gd name="T34" fmla="*/ 554511 w 1909763"/>
              <a:gd name="T35" fmla="*/ 1257047 h 1912938"/>
              <a:gd name="T36" fmla="*/ 495403 w 1909763"/>
              <a:gd name="T37" fmla="*/ 1173233 h 1912938"/>
              <a:gd name="T38" fmla="*/ 414485 w 1909763"/>
              <a:gd name="T39" fmla="*/ 1167223 h 1912938"/>
              <a:gd name="T40" fmla="*/ 334200 w 1909763"/>
              <a:gd name="T41" fmla="*/ 1137810 h 1912938"/>
              <a:gd name="T42" fmla="*/ 1102115 w 1909763"/>
              <a:gd name="T43" fmla="*/ 389221 h 1912938"/>
              <a:gd name="T44" fmla="*/ 1182317 w 1909763"/>
              <a:gd name="T45" fmla="*/ 412935 h 1912938"/>
              <a:gd name="T46" fmla="*/ 1278052 w 1909763"/>
              <a:gd name="T47" fmla="*/ 467951 h 1912938"/>
              <a:gd name="T48" fmla="*/ 1390271 w 1909763"/>
              <a:gd name="T49" fmla="*/ 569762 h 1912938"/>
              <a:gd name="T50" fmla="*/ 1465401 w 1909763"/>
              <a:gd name="T51" fmla="*/ 674102 h 1912938"/>
              <a:gd name="T52" fmla="*/ 1496150 w 1909763"/>
              <a:gd name="T53" fmla="*/ 753148 h 1912938"/>
              <a:gd name="T54" fmla="*/ 1438773 w 1909763"/>
              <a:gd name="T55" fmla="*/ 874245 h 1912938"/>
              <a:gd name="T56" fmla="*/ 1394075 w 1909763"/>
              <a:gd name="T57" fmla="*/ 754728 h 1912938"/>
              <a:gd name="T58" fmla="*/ 1286611 w 1909763"/>
              <a:gd name="T59" fmla="*/ 617822 h 1912938"/>
              <a:gd name="T60" fmla="*/ 1182317 w 1909763"/>
              <a:gd name="T61" fmla="*/ 530239 h 1912938"/>
              <a:gd name="T62" fmla="*/ 1095458 w 1909763"/>
              <a:gd name="T63" fmla="*/ 479966 h 1912938"/>
              <a:gd name="T64" fmla="*/ 1079925 w 1909763"/>
              <a:gd name="T65" fmla="*/ 387324 h 1912938"/>
              <a:gd name="T66" fmla="*/ 1274840 w 1909763"/>
              <a:gd name="T67" fmla="*/ 248813 h 1912938"/>
              <a:gd name="T68" fmla="*/ 1361157 w 1909763"/>
              <a:gd name="T69" fmla="*/ 287000 h 1912938"/>
              <a:gd name="T70" fmla="*/ 1471820 w 1909763"/>
              <a:gd name="T71" fmla="*/ 367792 h 1912938"/>
              <a:gd name="T72" fmla="*/ 1577108 w 1909763"/>
              <a:gd name="T73" fmla="*/ 484246 h 1912938"/>
              <a:gd name="T74" fmla="*/ 1629910 w 1909763"/>
              <a:gd name="T75" fmla="*/ 580818 h 1912938"/>
              <a:gd name="T76" fmla="*/ 1646668 w 1909763"/>
              <a:gd name="T77" fmla="*/ 647723 h 1912938"/>
              <a:gd name="T78" fmla="*/ 1571733 w 1909763"/>
              <a:gd name="T79" fmla="*/ 701374 h 1912938"/>
              <a:gd name="T80" fmla="*/ 1500908 w 1909763"/>
              <a:gd name="T81" fmla="*/ 566932 h 1912938"/>
              <a:gd name="T82" fmla="*/ 1381077 w 1909763"/>
              <a:gd name="T83" fmla="*/ 437539 h 1912938"/>
              <a:gd name="T84" fmla="*/ 1277685 w 1909763"/>
              <a:gd name="T85" fmla="*/ 362111 h 1912938"/>
              <a:gd name="T86" fmla="*/ 1174610 w 1909763"/>
              <a:gd name="T87" fmla="*/ 313195 h 1912938"/>
              <a:gd name="T88" fmla="*/ 1571880 w 1909763"/>
              <a:gd name="T89" fmla="*/ 0 h 1912938"/>
              <a:gd name="T90" fmla="*/ 1674374 w 1909763"/>
              <a:gd name="T91" fmla="*/ 27868 h 1912938"/>
              <a:gd name="T92" fmla="*/ 1797116 w 1909763"/>
              <a:gd name="T93" fmla="*/ 110838 h 1912938"/>
              <a:gd name="T94" fmla="*/ 1880946 w 1909763"/>
              <a:gd name="T95" fmla="*/ 216927 h 1912938"/>
              <a:gd name="T96" fmla="*/ 1901825 w 1909763"/>
              <a:gd name="T97" fmla="*/ 315415 h 1912938"/>
              <a:gd name="T98" fmla="*/ 1879681 w 1909763"/>
              <a:gd name="T99" fmla="*/ 399018 h 1912938"/>
              <a:gd name="T100" fmla="*/ 1834128 w 1909763"/>
              <a:gd name="T101" fmla="*/ 461405 h 1912938"/>
              <a:gd name="T102" fmla="*/ 1716764 w 1909763"/>
              <a:gd name="T103" fmla="*/ 551026 h 1912938"/>
              <a:gd name="T104" fmla="*/ 1686079 w 1909763"/>
              <a:gd name="T105" fmla="*/ 466156 h 1912938"/>
              <a:gd name="T106" fmla="*/ 1635148 w 1909763"/>
              <a:gd name="T107" fmla="*/ 386034 h 1912938"/>
              <a:gd name="T108" fmla="*/ 1552899 w 1909763"/>
              <a:gd name="T109" fmla="*/ 297997 h 1912938"/>
              <a:gd name="T110" fmla="*/ 1465272 w 1909763"/>
              <a:gd name="T111" fmla="*/ 231811 h 1912938"/>
              <a:gd name="T112" fmla="*/ 1387135 w 1909763"/>
              <a:gd name="T113" fmla="*/ 193176 h 1912938"/>
              <a:gd name="T114" fmla="*/ 1324816 w 1909763"/>
              <a:gd name="T115" fmla="*/ 138389 h 1912938"/>
              <a:gd name="T116" fmla="*/ 1449455 w 1909763"/>
              <a:gd name="T117" fmla="*/ 33885 h 1912938"/>
              <a:gd name="T118" fmla="*/ 1518102 w 1909763"/>
              <a:gd name="T119" fmla="*/ 4750 h 1912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9763" h="1912938">
                <a:moveTo>
                  <a:pt x="275590" y="1223963"/>
                </a:moveTo>
                <a:lnTo>
                  <a:pt x="276860" y="1225231"/>
                </a:lnTo>
                <a:lnTo>
                  <a:pt x="281623" y="1228085"/>
                </a:lnTo>
                <a:lnTo>
                  <a:pt x="285433" y="1229987"/>
                </a:lnTo>
                <a:lnTo>
                  <a:pt x="290513" y="1232207"/>
                </a:lnTo>
                <a:lnTo>
                  <a:pt x="296545" y="1235060"/>
                </a:lnTo>
                <a:lnTo>
                  <a:pt x="304165" y="1237280"/>
                </a:lnTo>
                <a:lnTo>
                  <a:pt x="312738" y="1239816"/>
                </a:lnTo>
                <a:lnTo>
                  <a:pt x="323215" y="1242036"/>
                </a:lnTo>
                <a:lnTo>
                  <a:pt x="335280" y="1244255"/>
                </a:lnTo>
                <a:lnTo>
                  <a:pt x="348933" y="1246157"/>
                </a:lnTo>
                <a:lnTo>
                  <a:pt x="364173" y="1248060"/>
                </a:lnTo>
                <a:lnTo>
                  <a:pt x="381318" y="1249328"/>
                </a:lnTo>
                <a:lnTo>
                  <a:pt x="400368" y="1249962"/>
                </a:lnTo>
                <a:lnTo>
                  <a:pt x="421958" y="1250279"/>
                </a:lnTo>
                <a:lnTo>
                  <a:pt x="425768" y="1261376"/>
                </a:lnTo>
                <a:lnTo>
                  <a:pt x="430213" y="1272474"/>
                </a:lnTo>
                <a:lnTo>
                  <a:pt x="434658" y="1282937"/>
                </a:lnTo>
                <a:lnTo>
                  <a:pt x="440055" y="1293083"/>
                </a:lnTo>
                <a:lnTo>
                  <a:pt x="445453" y="1303229"/>
                </a:lnTo>
                <a:lnTo>
                  <a:pt x="451485" y="1313375"/>
                </a:lnTo>
                <a:lnTo>
                  <a:pt x="457835" y="1322886"/>
                </a:lnTo>
                <a:lnTo>
                  <a:pt x="464185" y="1332081"/>
                </a:lnTo>
                <a:lnTo>
                  <a:pt x="471488" y="1341276"/>
                </a:lnTo>
                <a:lnTo>
                  <a:pt x="478473" y="1349837"/>
                </a:lnTo>
                <a:lnTo>
                  <a:pt x="485775" y="1358080"/>
                </a:lnTo>
                <a:lnTo>
                  <a:pt x="493395" y="1366324"/>
                </a:lnTo>
                <a:lnTo>
                  <a:pt x="500698" y="1374250"/>
                </a:lnTo>
                <a:lnTo>
                  <a:pt x="508635" y="1381860"/>
                </a:lnTo>
                <a:lnTo>
                  <a:pt x="516573" y="1388835"/>
                </a:lnTo>
                <a:lnTo>
                  <a:pt x="524510" y="1395493"/>
                </a:lnTo>
                <a:lnTo>
                  <a:pt x="532448" y="1402469"/>
                </a:lnTo>
                <a:lnTo>
                  <a:pt x="540385" y="1408810"/>
                </a:lnTo>
                <a:lnTo>
                  <a:pt x="555943" y="1420541"/>
                </a:lnTo>
                <a:lnTo>
                  <a:pt x="571500" y="1430687"/>
                </a:lnTo>
                <a:lnTo>
                  <a:pt x="586105" y="1439565"/>
                </a:lnTo>
                <a:lnTo>
                  <a:pt x="600075" y="1447492"/>
                </a:lnTo>
                <a:lnTo>
                  <a:pt x="612775" y="1453833"/>
                </a:lnTo>
                <a:lnTo>
                  <a:pt x="624523" y="1458589"/>
                </a:lnTo>
                <a:lnTo>
                  <a:pt x="634365" y="1462394"/>
                </a:lnTo>
                <a:lnTo>
                  <a:pt x="634365" y="1467784"/>
                </a:lnTo>
                <a:lnTo>
                  <a:pt x="634683" y="1473808"/>
                </a:lnTo>
                <a:lnTo>
                  <a:pt x="635318" y="1479832"/>
                </a:lnTo>
                <a:lnTo>
                  <a:pt x="636270" y="1486173"/>
                </a:lnTo>
                <a:lnTo>
                  <a:pt x="638810" y="1499173"/>
                </a:lnTo>
                <a:lnTo>
                  <a:pt x="641668" y="1512489"/>
                </a:lnTo>
                <a:lnTo>
                  <a:pt x="645795" y="1526440"/>
                </a:lnTo>
                <a:lnTo>
                  <a:pt x="650558" y="1540074"/>
                </a:lnTo>
                <a:lnTo>
                  <a:pt x="655321" y="1553707"/>
                </a:lnTo>
                <a:lnTo>
                  <a:pt x="660083" y="1566707"/>
                </a:lnTo>
                <a:lnTo>
                  <a:pt x="665481" y="1579389"/>
                </a:lnTo>
                <a:lnTo>
                  <a:pt x="670243" y="1590803"/>
                </a:lnTo>
                <a:lnTo>
                  <a:pt x="679133" y="1610144"/>
                </a:lnTo>
                <a:lnTo>
                  <a:pt x="685165" y="1623144"/>
                </a:lnTo>
                <a:lnTo>
                  <a:pt x="687388" y="1627900"/>
                </a:lnTo>
                <a:lnTo>
                  <a:pt x="0" y="1912938"/>
                </a:lnTo>
                <a:lnTo>
                  <a:pt x="275590" y="1223963"/>
                </a:lnTo>
                <a:close/>
                <a:moveTo>
                  <a:pt x="923427" y="530225"/>
                </a:moveTo>
                <a:lnTo>
                  <a:pt x="931362" y="531813"/>
                </a:lnTo>
                <a:lnTo>
                  <a:pt x="941201" y="533401"/>
                </a:lnTo>
                <a:lnTo>
                  <a:pt x="951993" y="536259"/>
                </a:lnTo>
                <a:lnTo>
                  <a:pt x="965007" y="539435"/>
                </a:lnTo>
                <a:lnTo>
                  <a:pt x="978972" y="544199"/>
                </a:lnTo>
                <a:lnTo>
                  <a:pt x="994208" y="549281"/>
                </a:lnTo>
                <a:lnTo>
                  <a:pt x="1010713" y="555950"/>
                </a:lnTo>
                <a:lnTo>
                  <a:pt x="1028805" y="564526"/>
                </a:lnTo>
                <a:lnTo>
                  <a:pt x="1038327" y="568972"/>
                </a:lnTo>
                <a:lnTo>
                  <a:pt x="1047849" y="574053"/>
                </a:lnTo>
                <a:lnTo>
                  <a:pt x="1057689" y="579453"/>
                </a:lnTo>
                <a:lnTo>
                  <a:pt x="1067845" y="585487"/>
                </a:lnTo>
                <a:lnTo>
                  <a:pt x="1078320" y="591521"/>
                </a:lnTo>
                <a:lnTo>
                  <a:pt x="1088794" y="598191"/>
                </a:lnTo>
                <a:lnTo>
                  <a:pt x="1099903" y="605495"/>
                </a:lnTo>
                <a:lnTo>
                  <a:pt x="1111012" y="613118"/>
                </a:lnTo>
                <a:lnTo>
                  <a:pt x="1122439" y="621058"/>
                </a:lnTo>
                <a:lnTo>
                  <a:pt x="1133548" y="630268"/>
                </a:lnTo>
                <a:lnTo>
                  <a:pt x="1145609" y="639161"/>
                </a:lnTo>
                <a:lnTo>
                  <a:pt x="1157353" y="649006"/>
                </a:lnTo>
                <a:lnTo>
                  <a:pt x="1169415" y="659487"/>
                </a:lnTo>
                <a:lnTo>
                  <a:pt x="1181476" y="670285"/>
                </a:lnTo>
                <a:lnTo>
                  <a:pt x="1193855" y="681719"/>
                </a:lnTo>
                <a:lnTo>
                  <a:pt x="1206234" y="693787"/>
                </a:lnTo>
                <a:lnTo>
                  <a:pt x="1224326" y="712208"/>
                </a:lnTo>
                <a:lnTo>
                  <a:pt x="1241148" y="730311"/>
                </a:lnTo>
                <a:lnTo>
                  <a:pt x="1257336" y="748731"/>
                </a:lnTo>
                <a:lnTo>
                  <a:pt x="1272888" y="767152"/>
                </a:lnTo>
                <a:lnTo>
                  <a:pt x="1287172" y="785573"/>
                </a:lnTo>
                <a:lnTo>
                  <a:pt x="1300185" y="803993"/>
                </a:lnTo>
                <a:lnTo>
                  <a:pt x="1312246" y="822096"/>
                </a:lnTo>
                <a:lnTo>
                  <a:pt x="1323356" y="840199"/>
                </a:lnTo>
                <a:lnTo>
                  <a:pt x="1333513" y="857984"/>
                </a:lnTo>
                <a:lnTo>
                  <a:pt x="1343035" y="875770"/>
                </a:lnTo>
                <a:lnTo>
                  <a:pt x="1346843" y="884345"/>
                </a:lnTo>
                <a:lnTo>
                  <a:pt x="1350970" y="892920"/>
                </a:lnTo>
                <a:lnTo>
                  <a:pt x="1354461" y="901813"/>
                </a:lnTo>
                <a:lnTo>
                  <a:pt x="1357635" y="910388"/>
                </a:lnTo>
                <a:lnTo>
                  <a:pt x="1360809" y="918963"/>
                </a:lnTo>
                <a:lnTo>
                  <a:pt x="1363349" y="927220"/>
                </a:lnTo>
                <a:lnTo>
                  <a:pt x="1365570" y="935478"/>
                </a:lnTo>
                <a:lnTo>
                  <a:pt x="1367792" y="943735"/>
                </a:lnTo>
                <a:lnTo>
                  <a:pt x="1369697" y="951675"/>
                </a:lnTo>
                <a:lnTo>
                  <a:pt x="1370966" y="959933"/>
                </a:lnTo>
                <a:lnTo>
                  <a:pt x="1372236" y="967873"/>
                </a:lnTo>
                <a:lnTo>
                  <a:pt x="1373188" y="975495"/>
                </a:lnTo>
                <a:lnTo>
                  <a:pt x="774247" y="1579563"/>
                </a:lnTo>
                <a:lnTo>
                  <a:pt x="771708" y="1576387"/>
                </a:lnTo>
                <a:lnTo>
                  <a:pt x="768851" y="1572258"/>
                </a:lnTo>
                <a:lnTo>
                  <a:pt x="765042" y="1566542"/>
                </a:lnTo>
                <a:lnTo>
                  <a:pt x="760281" y="1559237"/>
                </a:lnTo>
                <a:lnTo>
                  <a:pt x="755520" y="1550344"/>
                </a:lnTo>
                <a:lnTo>
                  <a:pt x="749807" y="1540181"/>
                </a:lnTo>
                <a:lnTo>
                  <a:pt x="744728" y="1528113"/>
                </a:lnTo>
                <a:lnTo>
                  <a:pt x="739333" y="1515091"/>
                </a:lnTo>
                <a:lnTo>
                  <a:pt x="734254" y="1500164"/>
                </a:lnTo>
                <a:lnTo>
                  <a:pt x="731715" y="1492224"/>
                </a:lnTo>
                <a:lnTo>
                  <a:pt x="729493" y="1483967"/>
                </a:lnTo>
                <a:lnTo>
                  <a:pt x="727271" y="1475392"/>
                </a:lnTo>
                <a:lnTo>
                  <a:pt x="725367" y="1466181"/>
                </a:lnTo>
                <a:lnTo>
                  <a:pt x="724097" y="1457289"/>
                </a:lnTo>
                <a:lnTo>
                  <a:pt x="722510" y="1447443"/>
                </a:lnTo>
                <a:lnTo>
                  <a:pt x="721241" y="1437280"/>
                </a:lnTo>
                <a:lnTo>
                  <a:pt x="720288" y="1427117"/>
                </a:lnTo>
                <a:lnTo>
                  <a:pt x="719336" y="1416319"/>
                </a:lnTo>
                <a:lnTo>
                  <a:pt x="719336" y="1405203"/>
                </a:lnTo>
                <a:lnTo>
                  <a:pt x="719336" y="1394087"/>
                </a:lnTo>
                <a:lnTo>
                  <a:pt x="719971" y="1382018"/>
                </a:lnTo>
                <a:lnTo>
                  <a:pt x="705688" y="1375349"/>
                </a:lnTo>
                <a:lnTo>
                  <a:pt x="692039" y="1368362"/>
                </a:lnTo>
                <a:lnTo>
                  <a:pt x="679343" y="1361692"/>
                </a:lnTo>
                <a:lnTo>
                  <a:pt x="667282" y="1355023"/>
                </a:lnTo>
                <a:lnTo>
                  <a:pt x="655855" y="1348035"/>
                </a:lnTo>
                <a:lnTo>
                  <a:pt x="645381" y="1341366"/>
                </a:lnTo>
                <a:lnTo>
                  <a:pt x="635224" y="1334696"/>
                </a:lnTo>
                <a:lnTo>
                  <a:pt x="625385" y="1327709"/>
                </a:lnTo>
                <a:lnTo>
                  <a:pt x="616497" y="1321357"/>
                </a:lnTo>
                <a:lnTo>
                  <a:pt x="608245" y="1314688"/>
                </a:lnTo>
                <a:lnTo>
                  <a:pt x="599992" y="1308018"/>
                </a:lnTo>
                <a:lnTo>
                  <a:pt x="592692" y="1301349"/>
                </a:lnTo>
                <a:lnTo>
                  <a:pt x="585709" y="1294679"/>
                </a:lnTo>
                <a:lnTo>
                  <a:pt x="579361" y="1288327"/>
                </a:lnTo>
                <a:lnTo>
                  <a:pt x="573013" y="1281975"/>
                </a:lnTo>
                <a:lnTo>
                  <a:pt x="567300" y="1275306"/>
                </a:lnTo>
                <a:lnTo>
                  <a:pt x="561904" y="1268636"/>
                </a:lnTo>
                <a:lnTo>
                  <a:pt x="556825" y="1262285"/>
                </a:lnTo>
                <a:lnTo>
                  <a:pt x="552064" y="1255933"/>
                </a:lnTo>
                <a:lnTo>
                  <a:pt x="547621" y="1249898"/>
                </a:lnTo>
                <a:lnTo>
                  <a:pt x="539686" y="1237194"/>
                </a:lnTo>
                <a:lnTo>
                  <a:pt x="532703" y="1224808"/>
                </a:lnTo>
                <a:lnTo>
                  <a:pt x="526355" y="1212739"/>
                </a:lnTo>
                <a:lnTo>
                  <a:pt x="520641" y="1200988"/>
                </a:lnTo>
                <a:lnTo>
                  <a:pt x="509850" y="1177804"/>
                </a:lnTo>
                <a:lnTo>
                  <a:pt x="497471" y="1178122"/>
                </a:lnTo>
                <a:lnTo>
                  <a:pt x="485727" y="1178122"/>
                </a:lnTo>
                <a:lnTo>
                  <a:pt x="474300" y="1178122"/>
                </a:lnTo>
                <a:lnTo>
                  <a:pt x="463509" y="1177804"/>
                </a:lnTo>
                <a:lnTo>
                  <a:pt x="453352" y="1177169"/>
                </a:lnTo>
                <a:lnTo>
                  <a:pt x="443512" y="1175898"/>
                </a:lnTo>
                <a:lnTo>
                  <a:pt x="433673" y="1174628"/>
                </a:lnTo>
                <a:lnTo>
                  <a:pt x="424785" y="1173675"/>
                </a:lnTo>
                <a:lnTo>
                  <a:pt x="416215" y="1172087"/>
                </a:lnTo>
                <a:lnTo>
                  <a:pt x="408280" y="1170182"/>
                </a:lnTo>
                <a:lnTo>
                  <a:pt x="393045" y="1167006"/>
                </a:lnTo>
                <a:lnTo>
                  <a:pt x="379714" y="1162877"/>
                </a:lnTo>
                <a:lnTo>
                  <a:pt x="367653" y="1158431"/>
                </a:lnTo>
                <a:lnTo>
                  <a:pt x="357496" y="1153984"/>
                </a:lnTo>
                <a:lnTo>
                  <a:pt x="348926" y="1149855"/>
                </a:lnTo>
                <a:lnTo>
                  <a:pt x="341308" y="1146044"/>
                </a:lnTo>
                <a:lnTo>
                  <a:pt x="335595" y="1142551"/>
                </a:lnTo>
                <a:lnTo>
                  <a:pt x="331151" y="1139375"/>
                </a:lnTo>
                <a:lnTo>
                  <a:pt x="327660" y="1137152"/>
                </a:lnTo>
                <a:lnTo>
                  <a:pt x="325438" y="1134928"/>
                </a:lnTo>
                <a:lnTo>
                  <a:pt x="923427" y="530225"/>
                </a:lnTo>
                <a:close/>
                <a:moveTo>
                  <a:pt x="1084432" y="388938"/>
                </a:moveTo>
                <a:lnTo>
                  <a:pt x="1089844" y="389573"/>
                </a:lnTo>
                <a:lnTo>
                  <a:pt x="1097165" y="389891"/>
                </a:lnTo>
                <a:lnTo>
                  <a:pt x="1106715" y="390843"/>
                </a:lnTo>
                <a:lnTo>
                  <a:pt x="1118175" y="392748"/>
                </a:lnTo>
                <a:lnTo>
                  <a:pt x="1132499" y="396241"/>
                </a:lnTo>
                <a:lnTo>
                  <a:pt x="1140458" y="398146"/>
                </a:lnTo>
                <a:lnTo>
                  <a:pt x="1148734" y="400686"/>
                </a:lnTo>
                <a:lnTo>
                  <a:pt x="1157329" y="403226"/>
                </a:lnTo>
                <a:lnTo>
                  <a:pt x="1166879" y="406718"/>
                </a:lnTo>
                <a:lnTo>
                  <a:pt x="1176747" y="410528"/>
                </a:lnTo>
                <a:lnTo>
                  <a:pt x="1187252" y="414656"/>
                </a:lnTo>
                <a:lnTo>
                  <a:pt x="1197756" y="419418"/>
                </a:lnTo>
                <a:lnTo>
                  <a:pt x="1208579" y="424816"/>
                </a:lnTo>
                <a:lnTo>
                  <a:pt x="1220358" y="430848"/>
                </a:lnTo>
                <a:lnTo>
                  <a:pt x="1232136" y="437198"/>
                </a:lnTo>
                <a:lnTo>
                  <a:pt x="1244550" y="444183"/>
                </a:lnTo>
                <a:lnTo>
                  <a:pt x="1256965" y="452121"/>
                </a:lnTo>
                <a:lnTo>
                  <a:pt x="1270017" y="460376"/>
                </a:lnTo>
                <a:lnTo>
                  <a:pt x="1283386" y="469901"/>
                </a:lnTo>
                <a:lnTo>
                  <a:pt x="1296438" y="480061"/>
                </a:lnTo>
                <a:lnTo>
                  <a:pt x="1310444" y="490856"/>
                </a:lnTo>
                <a:lnTo>
                  <a:pt x="1324450" y="502286"/>
                </a:lnTo>
                <a:lnTo>
                  <a:pt x="1338775" y="514986"/>
                </a:lnTo>
                <a:lnTo>
                  <a:pt x="1353100" y="528003"/>
                </a:lnTo>
                <a:lnTo>
                  <a:pt x="1367743" y="542291"/>
                </a:lnTo>
                <a:lnTo>
                  <a:pt x="1382386" y="557531"/>
                </a:lnTo>
                <a:lnTo>
                  <a:pt x="1396074" y="572136"/>
                </a:lnTo>
                <a:lnTo>
                  <a:pt x="1408489" y="586423"/>
                </a:lnTo>
                <a:lnTo>
                  <a:pt x="1420267" y="600393"/>
                </a:lnTo>
                <a:lnTo>
                  <a:pt x="1430772" y="613728"/>
                </a:lnTo>
                <a:lnTo>
                  <a:pt x="1440640" y="627381"/>
                </a:lnTo>
                <a:lnTo>
                  <a:pt x="1449235" y="640081"/>
                </a:lnTo>
                <a:lnTo>
                  <a:pt x="1457511" y="653098"/>
                </a:lnTo>
                <a:lnTo>
                  <a:pt x="1464833" y="665163"/>
                </a:lnTo>
                <a:lnTo>
                  <a:pt x="1471517" y="676911"/>
                </a:lnTo>
                <a:lnTo>
                  <a:pt x="1477566" y="688341"/>
                </a:lnTo>
                <a:lnTo>
                  <a:pt x="1482341" y="699136"/>
                </a:lnTo>
                <a:lnTo>
                  <a:pt x="1487434" y="709613"/>
                </a:lnTo>
                <a:lnTo>
                  <a:pt x="1490935" y="720408"/>
                </a:lnTo>
                <a:lnTo>
                  <a:pt x="1494755" y="729616"/>
                </a:lnTo>
                <a:lnTo>
                  <a:pt x="1497939" y="739141"/>
                </a:lnTo>
                <a:lnTo>
                  <a:pt x="1500167" y="747713"/>
                </a:lnTo>
                <a:lnTo>
                  <a:pt x="1502395" y="756286"/>
                </a:lnTo>
                <a:lnTo>
                  <a:pt x="1503987" y="763906"/>
                </a:lnTo>
                <a:lnTo>
                  <a:pt x="1505260" y="771526"/>
                </a:lnTo>
                <a:lnTo>
                  <a:pt x="1507170" y="784543"/>
                </a:lnTo>
                <a:lnTo>
                  <a:pt x="1508125" y="795338"/>
                </a:lnTo>
                <a:lnTo>
                  <a:pt x="1508125" y="804228"/>
                </a:lnTo>
                <a:lnTo>
                  <a:pt x="1507807" y="810261"/>
                </a:lnTo>
                <a:lnTo>
                  <a:pt x="1506852" y="815341"/>
                </a:lnTo>
                <a:lnTo>
                  <a:pt x="1444778" y="877888"/>
                </a:lnTo>
                <a:lnTo>
                  <a:pt x="1442550" y="864553"/>
                </a:lnTo>
                <a:lnTo>
                  <a:pt x="1439048" y="851218"/>
                </a:lnTo>
                <a:lnTo>
                  <a:pt x="1435228" y="836296"/>
                </a:lnTo>
                <a:lnTo>
                  <a:pt x="1430135" y="821691"/>
                </a:lnTo>
                <a:lnTo>
                  <a:pt x="1424087" y="806451"/>
                </a:lnTo>
                <a:lnTo>
                  <a:pt x="1416765" y="790576"/>
                </a:lnTo>
                <a:lnTo>
                  <a:pt x="1408807" y="774383"/>
                </a:lnTo>
                <a:lnTo>
                  <a:pt x="1399894" y="757873"/>
                </a:lnTo>
                <a:lnTo>
                  <a:pt x="1390026" y="741363"/>
                </a:lnTo>
                <a:lnTo>
                  <a:pt x="1378884" y="724536"/>
                </a:lnTo>
                <a:lnTo>
                  <a:pt x="1367106" y="707073"/>
                </a:lnTo>
                <a:lnTo>
                  <a:pt x="1353737" y="689928"/>
                </a:lnTo>
                <a:lnTo>
                  <a:pt x="1340048" y="672466"/>
                </a:lnTo>
                <a:lnTo>
                  <a:pt x="1325087" y="655003"/>
                </a:lnTo>
                <a:lnTo>
                  <a:pt x="1308852" y="637541"/>
                </a:lnTo>
                <a:lnTo>
                  <a:pt x="1291981" y="620396"/>
                </a:lnTo>
                <a:lnTo>
                  <a:pt x="1278611" y="607061"/>
                </a:lnTo>
                <a:lnTo>
                  <a:pt x="1264923" y="594361"/>
                </a:lnTo>
                <a:lnTo>
                  <a:pt x="1251235" y="582296"/>
                </a:lnTo>
                <a:lnTo>
                  <a:pt x="1238184" y="570866"/>
                </a:lnTo>
                <a:lnTo>
                  <a:pt x="1224814" y="560388"/>
                </a:lnTo>
                <a:lnTo>
                  <a:pt x="1212081" y="550228"/>
                </a:lnTo>
                <a:lnTo>
                  <a:pt x="1199348" y="541021"/>
                </a:lnTo>
                <a:lnTo>
                  <a:pt x="1187252" y="532448"/>
                </a:lnTo>
                <a:lnTo>
                  <a:pt x="1175155" y="524511"/>
                </a:lnTo>
                <a:lnTo>
                  <a:pt x="1163059" y="516573"/>
                </a:lnTo>
                <a:lnTo>
                  <a:pt x="1151917" y="509588"/>
                </a:lnTo>
                <a:lnTo>
                  <a:pt x="1140776" y="502921"/>
                </a:lnTo>
                <a:lnTo>
                  <a:pt x="1129953" y="496888"/>
                </a:lnTo>
                <a:lnTo>
                  <a:pt x="1119766" y="491808"/>
                </a:lnTo>
                <a:lnTo>
                  <a:pt x="1109580" y="486411"/>
                </a:lnTo>
                <a:lnTo>
                  <a:pt x="1100030" y="481966"/>
                </a:lnTo>
                <a:lnTo>
                  <a:pt x="1082522" y="474028"/>
                </a:lnTo>
                <a:lnTo>
                  <a:pt x="1066287" y="467678"/>
                </a:lnTo>
                <a:lnTo>
                  <a:pt x="1052599" y="462598"/>
                </a:lnTo>
                <a:lnTo>
                  <a:pt x="1040821" y="459106"/>
                </a:lnTo>
                <a:lnTo>
                  <a:pt x="1031590" y="456248"/>
                </a:lnTo>
                <a:lnTo>
                  <a:pt x="1024905" y="454343"/>
                </a:lnTo>
                <a:lnTo>
                  <a:pt x="1019175" y="453391"/>
                </a:lnTo>
                <a:lnTo>
                  <a:pt x="1084432" y="388938"/>
                </a:lnTo>
                <a:close/>
                <a:moveTo>
                  <a:pt x="1213168" y="238125"/>
                </a:moveTo>
                <a:lnTo>
                  <a:pt x="1218883" y="238125"/>
                </a:lnTo>
                <a:lnTo>
                  <a:pt x="1226186" y="238759"/>
                </a:lnTo>
                <a:lnTo>
                  <a:pt x="1236028" y="239709"/>
                </a:lnTo>
                <a:lnTo>
                  <a:pt x="1248411" y="242245"/>
                </a:lnTo>
                <a:lnTo>
                  <a:pt x="1263016" y="245414"/>
                </a:lnTo>
                <a:lnTo>
                  <a:pt x="1270953" y="247315"/>
                </a:lnTo>
                <a:lnTo>
                  <a:pt x="1280161" y="249850"/>
                </a:lnTo>
                <a:lnTo>
                  <a:pt x="1289051" y="253020"/>
                </a:lnTo>
                <a:lnTo>
                  <a:pt x="1298893" y="256506"/>
                </a:lnTo>
                <a:lnTo>
                  <a:pt x="1309053" y="260625"/>
                </a:lnTo>
                <a:lnTo>
                  <a:pt x="1319848" y="264745"/>
                </a:lnTo>
                <a:lnTo>
                  <a:pt x="1330961" y="269816"/>
                </a:lnTo>
                <a:lnTo>
                  <a:pt x="1342391" y="275203"/>
                </a:lnTo>
                <a:lnTo>
                  <a:pt x="1354456" y="281541"/>
                </a:lnTo>
                <a:lnTo>
                  <a:pt x="1366838" y="288196"/>
                </a:lnTo>
                <a:lnTo>
                  <a:pt x="1379538" y="295802"/>
                </a:lnTo>
                <a:lnTo>
                  <a:pt x="1392873" y="303725"/>
                </a:lnTo>
                <a:lnTo>
                  <a:pt x="1405891" y="312598"/>
                </a:lnTo>
                <a:lnTo>
                  <a:pt x="1419861" y="322422"/>
                </a:lnTo>
                <a:lnTo>
                  <a:pt x="1433831" y="332880"/>
                </a:lnTo>
                <a:lnTo>
                  <a:pt x="1448436" y="344289"/>
                </a:lnTo>
                <a:lnTo>
                  <a:pt x="1463041" y="356332"/>
                </a:lnTo>
                <a:lnTo>
                  <a:pt x="1477963" y="369325"/>
                </a:lnTo>
                <a:lnTo>
                  <a:pt x="1492886" y="383269"/>
                </a:lnTo>
                <a:lnTo>
                  <a:pt x="1508126" y="398164"/>
                </a:lnTo>
                <a:lnTo>
                  <a:pt x="1523366" y="413692"/>
                </a:lnTo>
                <a:lnTo>
                  <a:pt x="1537653" y="428587"/>
                </a:lnTo>
                <a:lnTo>
                  <a:pt x="1550353" y="443481"/>
                </a:lnTo>
                <a:lnTo>
                  <a:pt x="1562418" y="458376"/>
                </a:lnTo>
                <a:lnTo>
                  <a:pt x="1573848" y="472637"/>
                </a:lnTo>
                <a:lnTo>
                  <a:pt x="1583691" y="486264"/>
                </a:lnTo>
                <a:lnTo>
                  <a:pt x="1593216" y="499891"/>
                </a:lnTo>
                <a:lnTo>
                  <a:pt x="1601471" y="512884"/>
                </a:lnTo>
                <a:lnTo>
                  <a:pt x="1609091" y="525878"/>
                </a:lnTo>
                <a:lnTo>
                  <a:pt x="1616076" y="538237"/>
                </a:lnTo>
                <a:lnTo>
                  <a:pt x="1622108" y="549963"/>
                </a:lnTo>
                <a:lnTo>
                  <a:pt x="1627823" y="561371"/>
                </a:lnTo>
                <a:lnTo>
                  <a:pt x="1632268" y="572780"/>
                </a:lnTo>
                <a:lnTo>
                  <a:pt x="1636713" y="583238"/>
                </a:lnTo>
                <a:lnTo>
                  <a:pt x="1640206" y="593379"/>
                </a:lnTo>
                <a:lnTo>
                  <a:pt x="1643699" y="603203"/>
                </a:lnTo>
                <a:lnTo>
                  <a:pt x="1646239" y="612077"/>
                </a:lnTo>
                <a:lnTo>
                  <a:pt x="1648143" y="620633"/>
                </a:lnTo>
                <a:lnTo>
                  <a:pt x="1650049" y="628873"/>
                </a:lnTo>
                <a:lnTo>
                  <a:pt x="1651636" y="636478"/>
                </a:lnTo>
                <a:lnTo>
                  <a:pt x="1652589" y="643767"/>
                </a:lnTo>
                <a:lnTo>
                  <a:pt x="1653541" y="650422"/>
                </a:lnTo>
                <a:lnTo>
                  <a:pt x="1654176" y="661514"/>
                </a:lnTo>
                <a:lnTo>
                  <a:pt x="1654176" y="670705"/>
                </a:lnTo>
                <a:lnTo>
                  <a:pt x="1653859" y="677043"/>
                </a:lnTo>
                <a:lnTo>
                  <a:pt x="1652906" y="682747"/>
                </a:lnTo>
                <a:lnTo>
                  <a:pt x="1588136" y="747713"/>
                </a:lnTo>
                <a:lnTo>
                  <a:pt x="1585596" y="733769"/>
                </a:lnTo>
                <a:lnTo>
                  <a:pt x="1582421" y="719508"/>
                </a:lnTo>
                <a:lnTo>
                  <a:pt x="1578293" y="704297"/>
                </a:lnTo>
                <a:lnTo>
                  <a:pt x="1572896" y="689085"/>
                </a:lnTo>
                <a:lnTo>
                  <a:pt x="1566546" y="672923"/>
                </a:lnTo>
                <a:lnTo>
                  <a:pt x="1559561" y="656761"/>
                </a:lnTo>
                <a:lnTo>
                  <a:pt x="1550671" y="639964"/>
                </a:lnTo>
                <a:lnTo>
                  <a:pt x="1541463" y="622534"/>
                </a:lnTo>
                <a:lnTo>
                  <a:pt x="1531303" y="605105"/>
                </a:lnTo>
                <a:lnTo>
                  <a:pt x="1519556" y="587358"/>
                </a:lnTo>
                <a:lnTo>
                  <a:pt x="1507173" y="569294"/>
                </a:lnTo>
                <a:lnTo>
                  <a:pt x="1493521" y="551230"/>
                </a:lnTo>
                <a:lnTo>
                  <a:pt x="1479233" y="533166"/>
                </a:lnTo>
                <a:lnTo>
                  <a:pt x="1463676" y="514786"/>
                </a:lnTo>
                <a:lnTo>
                  <a:pt x="1446848" y="497039"/>
                </a:lnTo>
                <a:lnTo>
                  <a:pt x="1429386" y="478975"/>
                </a:lnTo>
                <a:lnTo>
                  <a:pt x="1415098" y="465031"/>
                </a:lnTo>
                <a:lnTo>
                  <a:pt x="1400811" y="451721"/>
                </a:lnTo>
                <a:lnTo>
                  <a:pt x="1386841" y="439362"/>
                </a:lnTo>
                <a:lnTo>
                  <a:pt x="1372871" y="427636"/>
                </a:lnTo>
                <a:lnTo>
                  <a:pt x="1359536" y="416544"/>
                </a:lnTo>
                <a:lnTo>
                  <a:pt x="1345883" y="406086"/>
                </a:lnTo>
                <a:lnTo>
                  <a:pt x="1332548" y="396262"/>
                </a:lnTo>
                <a:lnTo>
                  <a:pt x="1319848" y="387389"/>
                </a:lnTo>
                <a:lnTo>
                  <a:pt x="1307148" y="378832"/>
                </a:lnTo>
                <a:lnTo>
                  <a:pt x="1295083" y="370909"/>
                </a:lnTo>
                <a:lnTo>
                  <a:pt x="1283018" y="363620"/>
                </a:lnTo>
                <a:lnTo>
                  <a:pt x="1271271" y="356648"/>
                </a:lnTo>
                <a:lnTo>
                  <a:pt x="1260158" y="350627"/>
                </a:lnTo>
                <a:lnTo>
                  <a:pt x="1249681" y="344606"/>
                </a:lnTo>
                <a:lnTo>
                  <a:pt x="1239203" y="339219"/>
                </a:lnTo>
                <a:lnTo>
                  <a:pt x="1229361" y="334782"/>
                </a:lnTo>
                <a:lnTo>
                  <a:pt x="1210628" y="326542"/>
                </a:lnTo>
                <a:lnTo>
                  <a:pt x="1193801" y="319887"/>
                </a:lnTo>
                <a:lnTo>
                  <a:pt x="1179513" y="314500"/>
                </a:lnTo>
                <a:lnTo>
                  <a:pt x="1167766" y="310697"/>
                </a:lnTo>
                <a:lnTo>
                  <a:pt x="1157923" y="307845"/>
                </a:lnTo>
                <a:lnTo>
                  <a:pt x="1150621" y="306260"/>
                </a:lnTo>
                <a:lnTo>
                  <a:pt x="1144588" y="304992"/>
                </a:lnTo>
                <a:lnTo>
                  <a:pt x="1213168" y="238125"/>
                </a:lnTo>
                <a:close/>
                <a:moveTo>
                  <a:pt x="1555569" y="0"/>
                </a:moveTo>
                <a:lnTo>
                  <a:pt x="1566687" y="0"/>
                </a:lnTo>
                <a:lnTo>
                  <a:pt x="1578441" y="0"/>
                </a:lnTo>
                <a:lnTo>
                  <a:pt x="1589876" y="1272"/>
                </a:lnTo>
                <a:lnTo>
                  <a:pt x="1601948" y="2862"/>
                </a:lnTo>
                <a:lnTo>
                  <a:pt x="1614337" y="5088"/>
                </a:lnTo>
                <a:lnTo>
                  <a:pt x="1627043" y="7950"/>
                </a:lnTo>
                <a:lnTo>
                  <a:pt x="1640385" y="11766"/>
                </a:lnTo>
                <a:lnTo>
                  <a:pt x="1653409" y="16218"/>
                </a:lnTo>
                <a:lnTo>
                  <a:pt x="1667386" y="21624"/>
                </a:lnTo>
                <a:lnTo>
                  <a:pt x="1681363" y="27984"/>
                </a:lnTo>
                <a:lnTo>
                  <a:pt x="1695976" y="35298"/>
                </a:lnTo>
                <a:lnTo>
                  <a:pt x="1710588" y="42930"/>
                </a:lnTo>
                <a:lnTo>
                  <a:pt x="1725836" y="52152"/>
                </a:lnTo>
                <a:lnTo>
                  <a:pt x="1741084" y="62010"/>
                </a:lnTo>
                <a:lnTo>
                  <a:pt x="1756649" y="72822"/>
                </a:lnTo>
                <a:lnTo>
                  <a:pt x="1772850" y="84588"/>
                </a:lnTo>
                <a:lnTo>
                  <a:pt x="1789051" y="97626"/>
                </a:lnTo>
                <a:lnTo>
                  <a:pt x="1804617" y="111300"/>
                </a:lnTo>
                <a:lnTo>
                  <a:pt x="1819547" y="124656"/>
                </a:lnTo>
                <a:lnTo>
                  <a:pt x="1832571" y="138330"/>
                </a:lnTo>
                <a:lnTo>
                  <a:pt x="1844642" y="151686"/>
                </a:lnTo>
                <a:lnTo>
                  <a:pt x="1856078" y="165042"/>
                </a:lnTo>
                <a:lnTo>
                  <a:pt x="1865608" y="178398"/>
                </a:lnTo>
                <a:lnTo>
                  <a:pt x="1874502" y="191755"/>
                </a:lnTo>
                <a:lnTo>
                  <a:pt x="1881809" y="204475"/>
                </a:lnTo>
                <a:lnTo>
                  <a:pt x="1888797" y="217831"/>
                </a:lnTo>
                <a:lnTo>
                  <a:pt x="1894197" y="230869"/>
                </a:lnTo>
                <a:lnTo>
                  <a:pt x="1898962" y="243907"/>
                </a:lnTo>
                <a:lnTo>
                  <a:pt x="1902457" y="256309"/>
                </a:lnTo>
                <a:lnTo>
                  <a:pt x="1905633" y="268711"/>
                </a:lnTo>
                <a:lnTo>
                  <a:pt x="1907857" y="281113"/>
                </a:lnTo>
                <a:lnTo>
                  <a:pt x="1908810" y="293197"/>
                </a:lnTo>
                <a:lnTo>
                  <a:pt x="1909763" y="305281"/>
                </a:lnTo>
                <a:lnTo>
                  <a:pt x="1909763" y="316729"/>
                </a:lnTo>
                <a:lnTo>
                  <a:pt x="1908492" y="328177"/>
                </a:lnTo>
                <a:lnTo>
                  <a:pt x="1907539" y="339307"/>
                </a:lnTo>
                <a:lnTo>
                  <a:pt x="1905316" y="350437"/>
                </a:lnTo>
                <a:lnTo>
                  <a:pt x="1902457" y="360931"/>
                </a:lnTo>
                <a:lnTo>
                  <a:pt x="1899598" y="371425"/>
                </a:lnTo>
                <a:lnTo>
                  <a:pt x="1895786" y="381601"/>
                </a:lnTo>
                <a:lnTo>
                  <a:pt x="1891656" y="391459"/>
                </a:lnTo>
                <a:lnTo>
                  <a:pt x="1887527" y="400681"/>
                </a:lnTo>
                <a:lnTo>
                  <a:pt x="1882762" y="409903"/>
                </a:lnTo>
                <a:lnTo>
                  <a:pt x="1877361" y="418490"/>
                </a:lnTo>
                <a:lnTo>
                  <a:pt x="1871643" y="426758"/>
                </a:lnTo>
                <a:lnTo>
                  <a:pt x="1865925" y="434708"/>
                </a:lnTo>
                <a:lnTo>
                  <a:pt x="1860208" y="442340"/>
                </a:lnTo>
                <a:lnTo>
                  <a:pt x="1854172" y="449336"/>
                </a:lnTo>
                <a:lnTo>
                  <a:pt x="1847501" y="456014"/>
                </a:lnTo>
                <a:lnTo>
                  <a:pt x="1841783" y="463328"/>
                </a:lnTo>
                <a:lnTo>
                  <a:pt x="1830983" y="476048"/>
                </a:lnTo>
                <a:lnTo>
                  <a:pt x="1801122" y="514208"/>
                </a:lnTo>
                <a:lnTo>
                  <a:pt x="1764909" y="560636"/>
                </a:lnTo>
                <a:lnTo>
                  <a:pt x="1730283" y="604838"/>
                </a:lnTo>
                <a:lnTo>
                  <a:pt x="1729648" y="593708"/>
                </a:lnTo>
                <a:lnTo>
                  <a:pt x="1728377" y="581306"/>
                </a:lnTo>
                <a:lnTo>
                  <a:pt x="1726471" y="567632"/>
                </a:lnTo>
                <a:lnTo>
                  <a:pt x="1723930" y="553322"/>
                </a:lnTo>
                <a:lnTo>
                  <a:pt x="1720118" y="537740"/>
                </a:lnTo>
                <a:lnTo>
                  <a:pt x="1715353" y="521840"/>
                </a:lnTo>
                <a:lnTo>
                  <a:pt x="1712494" y="513254"/>
                </a:lnTo>
                <a:lnTo>
                  <a:pt x="1709318" y="504668"/>
                </a:lnTo>
                <a:lnTo>
                  <a:pt x="1705823" y="496082"/>
                </a:lnTo>
                <a:lnTo>
                  <a:pt x="1702011" y="487178"/>
                </a:lnTo>
                <a:lnTo>
                  <a:pt x="1697882" y="477638"/>
                </a:lnTo>
                <a:lnTo>
                  <a:pt x="1693117" y="468098"/>
                </a:lnTo>
                <a:lnTo>
                  <a:pt x="1688034" y="458876"/>
                </a:lnTo>
                <a:lnTo>
                  <a:pt x="1682952" y="449018"/>
                </a:lnTo>
                <a:lnTo>
                  <a:pt x="1677234" y="439160"/>
                </a:lnTo>
                <a:lnTo>
                  <a:pt x="1670881" y="428984"/>
                </a:lnTo>
                <a:lnTo>
                  <a:pt x="1664527" y="418808"/>
                </a:lnTo>
                <a:lnTo>
                  <a:pt x="1657221" y="408631"/>
                </a:lnTo>
                <a:lnTo>
                  <a:pt x="1649915" y="398137"/>
                </a:lnTo>
                <a:lnTo>
                  <a:pt x="1641973" y="387643"/>
                </a:lnTo>
                <a:lnTo>
                  <a:pt x="1633079" y="376831"/>
                </a:lnTo>
                <a:lnTo>
                  <a:pt x="1624184" y="365701"/>
                </a:lnTo>
                <a:lnTo>
                  <a:pt x="1614337" y="354889"/>
                </a:lnTo>
                <a:lnTo>
                  <a:pt x="1604489" y="343441"/>
                </a:lnTo>
                <a:lnTo>
                  <a:pt x="1593688" y="332311"/>
                </a:lnTo>
                <a:lnTo>
                  <a:pt x="1582570" y="320863"/>
                </a:lnTo>
                <a:lnTo>
                  <a:pt x="1571134" y="310051"/>
                </a:lnTo>
                <a:lnTo>
                  <a:pt x="1559381" y="299239"/>
                </a:lnTo>
                <a:lnTo>
                  <a:pt x="1548263" y="289381"/>
                </a:lnTo>
                <a:lnTo>
                  <a:pt x="1536827" y="279523"/>
                </a:lnTo>
                <a:lnTo>
                  <a:pt x="1525709" y="270619"/>
                </a:lnTo>
                <a:lnTo>
                  <a:pt x="1514590" y="262351"/>
                </a:lnTo>
                <a:lnTo>
                  <a:pt x="1503472" y="254083"/>
                </a:lnTo>
                <a:lnTo>
                  <a:pt x="1492672" y="246451"/>
                </a:lnTo>
                <a:lnTo>
                  <a:pt x="1481871" y="239137"/>
                </a:lnTo>
                <a:lnTo>
                  <a:pt x="1471388" y="232777"/>
                </a:lnTo>
                <a:lnTo>
                  <a:pt x="1460905" y="226417"/>
                </a:lnTo>
                <a:lnTo>
                  <a:pt x="1450740" y="220693"/>
                </a:lnTo>
                <a:lnTo>
                  <a:pt x="1440575" y="215287"/>
                </a:lnTo>
                <a:lnTo>
                  <a:pt x="1430410" y="210199"/>
                </a:lnTo>
                <a:lnTo>
                  <a:pt x="1420562" y="205747"/>
                </a:lnTo>
                <a:lnTo>
                  <a:pt x="1411350" y="201613"/>
                </a:lnTo>
                <a:lnTo>
                  <a:pt x="1401820" y="197479"/>
                </a:lnTo>
                <a:lnTo>
                  <a:pt x="1392925" y="193981"/>
                </a:lnTo>
                <a:lnTo>
                  <a:pt x="1375136" y="187620"/>
                </a:lnTo>
                <a:lnTo>
                  <a:pt x="1358300" y="182850"/>
                </a:lnTo>
                <a:lnTo>
                  <a:pt x="1342417" y="178716"/>
                </a:lnTo>
                <a:lnTo>
                  <a:pt x="1327805" y="175536"/>
                </a:lnTo>
                <a:lnTo>
                  <a:pt x="1314145" y="173310"/>
                </a:lnTo>
                <a:lnTo>
                  <a:pt x="1301756" y="171720"/>
                </a:lnTo>
                <a:lnTo>
                  <a:pt x="1290638" y="171084"/>
                </a:lnTo>
                <a:lnTo>
                  <a:pt x="1330346" y="138966"/>
                </a:lnTo>
                <a:lnTo>
                  <a:pt x="1370689" y="105894"/>
                </a:lnTo>
                <a:lnTo>
                  <a:pt x="1405950" y="76638"/>
                </a:lnTo>
                <a:lnTo>
                  <a:pt x="1419609" y="64554"/>
                </a:lnTo>
                <a:lnTo>
                  <a:pt x="1429774" y="55650"/>
                </a:lnTo>
                <a:lnTo>
                  <a:pt x="1435810" y="49926"/>
                </a:lnTo>
                <a:lnTo>
                  <a:pt x="1442163" y="44520"/>
                </a:lnTo>
                <a:lnTo>
                  <a:pt x="1448834" y="39432"/>
                </a:lnTo>
                <a:lnTo>
                  <a:pt x="1455505" y="34026"/>
                </a:lnTo>
                <a:lnTo>
                  <a:pt x="1463129" y="29256"/>
                </a:lnTo>
                <a:lnTo>
                  <a:pt x="1470753" y="24486"/>
                </a:lnTo>
                <a:lnTo>
                  <a:pt x="1479012" y="20352"/>
                </a:lnTo>
                <a:lnTo>
                  <a:pt x="1487271" y="16218"/>
                </a:lnTo>
                <a:lnTo>
                  <a:pt x="1495848" y="13038"/>
                </a:lnTo>
                <a:lnTo>
                  <a:pt x="1505378" y="9540"/>
                </a:lnTo>
                <a:lnTo>
                  <a:pt x="1514590" y="6996"/>
                </a:lnTo>
                <a:lnTo>
                  <a:pt x="1524438" y="4770"/>
                </a:lnTo>
                <a:lnTo>
                  <a:pt x="1534285" y="2544"/>
                </a:lnTo>
                <a:lnTo>
                  <a:pt x="1544768" y="1272"/>
                </a:lnTo>
                <a:lnTo>
                  <a:pt x="1555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操作命令字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OCW2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95" y="1462958"/>
            <a:ext cx="8422024" cy="5047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操作命令字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OCW2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6374127">
            <a:off x="-1138752" y="3607682"/>
            <a:ext cx="3570287" cy="1587500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11" name="MH_SubTitle_1"/>
          <p:cNvSpPr/>
          <p:nvPr>
            <p:custDataLst>
              <p:tags r:id="rId2"/>
            </p:custDataLst>
          </p:nvPr>
        </p:nvSpPr>
        <p:spPr>
          <a:xfrm>
            <a:off x="384455" y="2686138"/>
            <a:ext cx="811212" cy="811212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01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12" name="MH_Other_2"/>
          <p:cNvSpPr/>
          <p:nvPr>
            <p:custDataLst>
              <p:tags r:id="rId3"/>
            </p:custDataLst>
          </p:nvPr>
        </p:nvSpPr>
        <p:spPr>
          <a:xfrm rot="18174127">
            <a:off x="-626783" y="3757700"/>
            <a:ext cx="3570288" cy="1589088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13" name="MH_SubTitle_2"/>
          <p:cNvSpPr/>
          <p:nvPr>
            <p:custDataLst>
              <p:tags r:id="rId4"/>
            </p:custDataLst>
          </p:nvPr>
        </p:nvSpPr>
        <p:spPr>
          <a:xfrm>
            <a:off x="1532217" y="3084600"/>
            <a:ext cx="811213" cy="809625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02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 rot="19974127">
            <a:off x="-320395" y="4140288"/>
            <a:ext cx="3570287" cy="1587500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15" name="MH_SubTitle_3"/>
          <p:cNvSpPr/>
          <p:nvPr>
            <p:custDataLst>
              <p:tags r:id="rId6"/>
            </p:custDataLst>
          </p:nvPr>
        </p:nvSpPr>
        <p:spPr>
          <a:xfrm>
            <a:off x="2265642" y="3999000"/>
            <a:ext cx="811213" cy="811213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03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 rot="174127">
            <a:off x="-188633" y="4653050"/>
            <a:ext cx="3570288" cy="1589088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17" name="MH_Title_1"/>
          <p:cNvSpPr/>
          <p:nvPr>
            <p:custDataLst>
              <p:tags r:id="rId8"/>
            </p:custDataLst>
          </p:nvPr>
        </p:nvSpPr>
        <p:spPr>
          <a:xfrm>
            <a:off x="-147358" y="4675275"/>
            <a:ext cx="1439863" cy="1439863"/>
          </a:xfrm>
          <a:custGeom>
            <a:avLst/>
            <a:gdLst>
              <a:gd name="connsiteX0" fmla="*/ 719142 w 1440001"/>
              <a:gd name="connsiteY0" fmla="*/ 1 h 1440000"/>
              <a:gd name="connsiteX1" fmla="*/ 1228510 w 1440001"/>
              <a:gd name="connsiteY1" fmla="*/ 210276 h 1440000"/>
              <a:gd name="connsiteX2" fmla="*/ 1229725 w 1440001"/>
              <a:gd name="connsiteY2" fmla="*/ 1228509 h 1440000"/>
              <a:gd name="connsiteX3" fmla="*/ 211492 w 1440001"/>
              <a:gd name="connsiteY3" fmla="*/ 1229724 h 1440000"/>
              <a:gd name="connsiteX4" fmla="*/ 210277 w 1440001"/>
              <a:gd name="connsiteY4" fmla="*/ 211491 h 1440000"/>
              <a:gd name="connsiteX5" fmla="*/ 719142 w 1440001"/>
              <a:gd name="connsiteY5" fmla="*/ 1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0001" h="1440000">
                <a:moveTo>
                  <a:pt x="719142" y="1"/>
                </a:moveTo>
                <a:cubicBezTo>
                  <a:pt x="903406" y="-219"/>
                  <a:pt x="1087754" y="69855"/>
                  <a:pt x="1228510" y="210276"/>
                </a:cubicBezTo>
                <a:cubicBezTo>
                  <a:pt x="1510023" y="491118"/>
                  <a:pt x="1510567" y="946996"/>
                  <a:pt x="1229725" y="1228509"/>
                </a:cubicBezTo>
                <a:cubicBezTo>
                  <a:pt x="948884" y="1510022"/>
                  <a:pt x="493005" y="1510566"/>
                  <a:pt x="211492" y="1229724"/>
                </a:cubicBezTo>
                <a:cubicBezTo>
                  <a:pt x="-70021" y="948883"/>
                  <a:pt x="-70565" y="493004"/>
                  <a:pt x="210277" y="211491"/>
                </a:cubicBezTo>
                <a:cubicBezTo>
                  <a:pt x="350698" y="70735"/>
                  <a:pt x="534878" y="221"/>
                  <a:pt x="7191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32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sp>
        <p:nvSpPr>
          <p:cNvPr id="18" name="MH_SubTitle_4"/>
          <p:cNvSpPr/>
          <p:nvPr>
            <p:custDataLst>
              <p:tags r:id="rId9"/>
            </p:custDataLst>
          </p:nvPr>
        </p:nvSpPr>
        <p:spPr>
          <a:xfrm>
            <a:off x="2500592" y="5186450"/>
            <a:ext cx="811213" cy="809625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04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19" name="MH_SubTitle_1"/>
          <p:cNvSpPr txBox="1"/>
          <p:nvPr>
            <p:custDataLst>
              <p:tags r:id="rId10"/>
            </p:custDataLst>
          </p:nvPr>
        </p:nvSpPr>
        <p:spPr>
          <a:xfrm>
            <a:off x="1195666" y="1830112"/>
            <a:ext cx="7985985" cy="1381155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defRPr/>
            </a:pP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R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：优先级方式控制位。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：循环优先级，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：为固定优先级。</a:t>
            </a:r>
          </a:p>
        </p:txBody>
      </p:sp>
      <p:sp>
        <p:nvSpPr>
          <p:cNvPr id="20" name="矩形 19"/>
          <p:cNvSpPr/>
          <p:nvPr/>
        </p:nvSpPr>
        <p:spPr>
          <a:xfrm>
            <a:off x="357640" y="1343452"/>
            <a:ext cx="7819322" cy="83099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OCW2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具有发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EOI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命令和设置优先级循环方式的两种功能，其中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101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111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两种情况是结束中断后的系统方式设置。</a:t>
            </a:r>
          </a:p>
        </p:txBody>
      </p:sp>
      <p:sp>
        <p:nvSpPr>
          <p:cNvPr id="21" name="MH_SubTitle_1"/>
          <p:cNvSpPr txBox="1"/>
          <p:nvPr>
            <p:custDataLst>
              <p:tags r:id="rId11"/>
            </p:custDataLst>
          </p:nvPr>
        </p:nvSpPr>
        <p:spPr>
          <a:xfrm>
            <a:off x="2343431" y="2950391"/>
            <a:ext cx="6619880" cy="926297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defRPr/>
            </a:pP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SL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：指示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OCW2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中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L2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L0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位是否有效。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：有效；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：无效。</a:t>
            </a:r>
          </a:p>
        </p:txBody>
      </p:sp>
      <p:sp>
        <p:nvSpPr>
          <p:cNvPr id="22" name="MH_SubTitle_1"/>
          <p:cNvSpPr txBox="1"/>
          <p:nvPr>
            <p:custDataLst>
              <p:tags r:id="rId12"/>
            </p:custDataLst>
          </p:nvPr>
        </p:nvSpPr>
        <p:spPr>
          <a:xfrm>
            <a:off x="3212223" y="3797798"/>
            <a:ext cx="5954365" cy="1586366"/>
          </a:xfrm>
          <a:prstGeom prst="rect">
            <a:avLst/>
          </a:prstGeom>
          <a:noFill/>
        </p:spPr>
        <p:txBody>
          <a:bodyPr lIns="72000" tIns="0" rIns="72000" bIns="0" anchor="ctr">
            <a:normAutofit fontScale="850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：在非自动中断结束方式下的中断结束命令位。</a:t>
            </a:r>
          </a:p>
          <a:p>
            <a:pPr marL="3429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：发中断结束命令，它使现行中断的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位复位；</a:t>
            </a:r>
          </a:p>
          <a:p>
            <a:pPr marL="3429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：不发出中断结束命令。</a:t>
            </a:r>
          </a:p>
        </p:txBody>
      </p:sp>
      <p:sp>
        <p:nvSpPr>
          <p:cNvPr id="23" name="MH_SubTitle_1"/>
          <p:cNvSpPr txBox="1"/>
          <p:nvPr>
            <p:custDataLst>
              <p:tags r:id="rId13"/>
            </p:custDataLst>
          </p:nvPr>
        </p:nvSpPr>
        <p:spPr>
          <a:xfrm>
            <a:off x="3337921" y="5305274"/>
            <a:ext cx="5718921" cy="1586366"/>
          </a:xfrm>
          <a:prstGeom prst="rect">
            <a:avLst/>
          </a:prstGeom>
          <a:noFill/>
        </p:spPr>
        <p:txBody>
          <a:bodyPr lIns="72000" tIns="0" rIns="72000" bIns="0" anchor="ctr">
            <a:normAutofit fontScale="850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L2</a:t>
            </a: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US" altLang="zh-CN" sz="28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L0</a:t>
            </a: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：它有两个作用。</a:t>
            </a:r>
            <a:endParaRPr lang="en-US" altLang="zh-CN" sz="28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设定优先级特殊循环方式时初始的最低优先级序号。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在特殊中断结束命令中指明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的哪位被复位。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8259A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的结构 </a:t>
            </a:r>
          </a:p>
        </p:txBody>
      </p:sp>
      <p:cxnSp>
        <p:nvCxnSpPr>
          <p:cNvPr id="8" name="MH_Other_1"/>
          <p:cNvCxnSpPr/>
          <p:nvPr>
            <p:custDataLst>
              <p:tags r:id="rId1"/>
            </p:custDataLst>
          </p:nvPr>
        </p:nvCxnSpPr>
        <p:spPr>
          <a:xfrm flipH="1">
            <a:off x="4115921" y="2494411"/>
            <a:ext cx="0" cy="35877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1514009" y="3286573"/>
            <a:ext cx="2003425" cy="2003425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Title_1"/>
          <p:cNvSpPr/>
          <p:nvPr>
            <p:custDataLst>
              <p:tags r:id="rId3"/>
            </p:custDataLst>
          </p:nvPr>
        </p:nvSpPr>
        <p:spPr>
          <a:xfrm>
            <a:off x="1714034" y="3486598"/>
            <a:ext cx="1603375" cy="16033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主要功能 </a:t>
            </a:r>
          </a:p>
        </p:txBody>
      </p:sp>
      <p:sp>
        <p:nvSpPr>
          <p:cNvPr id="11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1384" y="2786511"/>
            <a:ext cx="4206400" cy="83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记录各级中断源的中断请求。</a:t>
            </a: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>
            <a:off x="3885734" y="3007173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Other_4"/>
          <p:cNvSpPr/>
          <p:nvPr>
            <p:custDataLst>
              <p:tags r:id="rId6"/>
            </p:custDataLst>
          </p:nvPr>
        </p:nvSpPr>
        <p:spPr>
          <a:xfrm>
            <a:off x="3971459" y="3092898"/>
            <a:ext cx="280987" cy="280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SubTitle_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641384" y="3818386"/>
            <a:ext cx="4415456" cy="83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判优，确定是否响应中断请求，找出优先的中断请求并响应。</a:t>
            </a:r>
          </a:p>
        </p:txBody>
      </p:sp>
      <p:sp>
        <p:nvSpPr>
          <p:cNvPr id="15" name="MH_Other_5"/>
          <p:cNvSpPr/>
          <p:nvPr>
            <p:custDataLst>
              <p:tags r:id="rId8"/>
            </p:custDataLst>
          </p:nvPr>
        </p:nvSpPr>
        <p:spPr>
          <a:xfrm>
            <a:off x="3885734" y="4039048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6"/>
          <p:cNvSpPr/>
          <p:nvPr>
            <p:custDataLst>
              <p:tags r:id="rId9"/>
            </p:custDataLst>
          </p:nvPr>
        </p:nvSpPr>
        <p:spPr>
          <a:xfrm>
            <a:off x="3971459" y="4124773"/>
            <a:ext cx="280987" cy="280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641384" y="4991238"/>
            <a:ext cx="4140946" cy="79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响应中断时向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发送中断类型号。</a:t>
            </a:r>
          </a:p>
        </p:txBody>
      </p:sp>
      <p:sp>
        <p:nvSpPr>
          <p:cNvPr id="18" name="MH_Other_7"/>
          <p:cNvSpPr/>
          <p:nvPr>
            <p:custDataLst>
              <p:tags r:id="rId11"/>
            </p:custDataLst>
          </p:nvPr>
        </p:nvSpPr>
        <p:spPr>
          <a:xfrm>
            <a:off x="3885734" y="5070923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MH_Other_8"/>
          <p:cNvSpPr/>
          <p:nvPr>
            <p:custDataLst>
              <p:tags r:id="rId12"/>
            </p:custDataLst>
          </p:nvPr>
        </p:nvSpPr>
        <p:spPr>
          <a:xfrm>
            <a:off x="3971459" y="5156648"/>
            <a:ext cx="280987" cy="2809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0011" y="1483619"/>
            <a:ext cx="7571890" cy="46166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主要特性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操作命令字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OCW2</a:t>
            </a:r>
          </a:p>
        </p:txBody>
      </p:sp>
      <p:sp>
        <p:nvSpPr>
          <p:cNvPr id="10" name="MH_Other_1"/>
          <p:cNvSpPr/>
          <p:nvPr>
            <p:custDataLst>
              <p:tags r:id="rId1"/>
            </p:custDataLst>
          </p:nvPr>
        </p:nvSpPr>
        <p:spPr>
          <a:xfrm>
            <a:off x="1605960" y="2041928"/>
            <a:ext cx="4743519" cy="3192462"/>
          </a:xfrm>
          <a:custGeom>
            <a:avLst/>
            <a:gdLst>
              <a:gd name="connsiteX0" fmla="*/ 0 w 3718560"/>
              <a:gd name="connsiteY0" fmla="*/ 0 h 3518262"/>
              <a:gd name="connsiteX1" fmla="*/ 0 w 3718560"/>
              <a:gd name="connsiteY1" fmla="*/ 3509554 h 3518262"/>
              <a:gd name="connsiteX2" fmla="*/ 3718560 w 3718560"/>
              <a:gd name="connsiteY2" fmla="*/ 3518262 h 3518262"/>
              <a:gd name="connsiteX3" fmla="*/ 3718560 w 3718560"/>
              <a:gd name="connsiteY3" fmla="*/ 3518262 h 351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8560" h="3518262">
                <a:moveTo>
                  <a:pt x="0" y="0"/>
                </a:moveTo>
                <a:lnTo>
                  <a:pt x="0" y="3509554"/>
                </a:lnTo>
                <a:lnTo>
                  <a:pt x="3718560" y="3518262"/>
                </a:lnTo>
                <a:lnTo>
                  <a:pt x="3718560" y="3518262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1" name="MH_Desc_1"/>
          <p:cNvSpPr/>
          <p:nvPr>
            <p:custDataLst>
              <p:tags r:id="rId2"/>
            </p:custDataLst>
          </p:nvPr>
        </p:nvSpPr>
        <p:spPr>
          <a:xfrm>
            <a:off x="1023583" y="2329265"/>
            <a:ext cx="6664160" cy="3911600"/>
          </a:xfrm>
          <a:custGeom>
            <a:avLst/>
            <a:gdLst>
              <a:gd name="connsiteX0" fmla="*/ 5320937 w 5320937"/>
              <a:gd name="connsiteY0" fmla="*/ 1837508 h 4188823"/>
              <a:gd name="connsiteX1" fmla="*/ 5320937 w 5320937"/>
              <a:gd name="connsiteY1" fmla="*/ 0 h 4188823"/>
              <a:gd name="connsiteX2" fmla="*/ 0 w 5320937"/>
              <a:gd name="connsiteY2" fmla="*/ 0 h 4188823"/>
              <a:gd name="connsiteX3" fmla="*/ 0 w 5320937"/>
              <a:gd name="connsiteY3" fmla="*/ 3405051 h 4188823"/>
              <a:gd name="connsiteX4" fmla="*/ 2717075 w 5320937"/>
              <a:gd name="connsiteY4" fmla="*/ 3405051 h 4188823"/>
              <a:gd name="connsiteX5" fmla="*/ 3500847 w 5320937"/>
              <a:gd name="connsiteY5" fmla="*/ 4188823 h 4188823"/>
              <a:gd name="connsiteX6" fmla="*/ 3518263 w 5320937"/>
              <a:gd name="connsiteY6" fmla="*/ 4188823 h 418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0937" h="4188823">
                <a:moveTo>
                  <a:pt x="5320937" y="1837508"/>
                </a:moveTo>
                <a:lnTo>
                  <a:pt x="5320937" y="0"/>
                </a:lnTo>
                <a:lnTo>
                  <a:pt x="0" y="0"/>
                </a:lnTo>
                <a:lnTo>
                  <a:pt x="0" y="3405051"/>
                </a:lnTo>
                <a:lnTo>
                  <a:pt x="2717075" y="3405051"/>
                </a:lnTo>
                <a:lnTo>
                  <a:pt x="3500847" y="4188823"/>
                </a:lnTo>
                <a:lnTo>
                  <a:pt x="3518263" y="4188823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612000" tIns="216000" rIns="324000" bIns="1584000">
            <a:no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若某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OCW2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设置为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11000011B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，试分析此操作命令字所确定的操作方式。</a:t>
            </a:r>
          </a:p>
          <a:p>
            <a:pPr algn="just">
              <a:lnSpc>
                <a:spcPct val="8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该命令字确定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为特殊循环优先级，将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IR3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定为最低优先级。因此，系统中优先级从高到低为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IR4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IR5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IR6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IR7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IR0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IR1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IR2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IR3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</p:txBody>
      </p:sp>
      <p:sp>
        <p:nvSpPr>
          <p:cNvPr id="12" name="MH_Other_2"/>
          <p:cNvSpPr/>
          <p:nvPr>
            <p:custDataLst>
              <p:tags r:id="rId3"/>
            </p:custDataLst>
          </p:nvPr>
        </p:nvSpPr>
        <p:spPr bwMode="auto">
          <a:xfrm>
            <a:off x="5302397" y="3934228"/>
            <a:ext cx="2782220" cy="2357437"/>
          </a:xfrm>
          <a:custGeom>
            <a:avLst/>
            <a:gdLst>
              <a:gd name="T0" fmla="*/ 311438 w 1909763"/>
              <a:gd name="T1" fmla="*/ 1234671 h 1912938"/>
              <a:gd name="T2" fmla="*/ 423998 w 1909763"/>
              <a:gd name="T3" fmla="*/ 1256142 h 1912938"/>
              <a:gd name="T4" fmla="*/ 469528 w 1909763"/>
              <a:gd name="T5" fmla="*/ 1335710 h 1912938"/>
              <a:gd name="T6" fmla="*/ 530235 w 1909763"/>
              <a:gd name="T7" fmla="*/ 1396649 h 1912938"/>
              <a:gd name="T8" fmla="*/ 631728 w 1909763"/>
              <a:gd name="T9" fmla="*/ 1456326 h 1912938"/>
              <a:gd name="T10" fmla="*/ 647854 w 1909763"/>
              <a:gd name="T11" fmla="*/ 1533683 h 1912938"/>
              <a:gd name="T12" fmla="*/ 0 w 1909763"/>
              <a:gd name="T13" fmla="*/ 1905000 h 1912938"/>
              <a:gd name="T14" fmla="*/ 990076 w 1909763"/>
              <a:gd name="T15" fmla="*/ 547002 h 1912938"/>
              <a:gd name="T16" fmla="*/ 1084268 w 1909763"/>
              <a:gd name="T17" fmla="*/ 595709 h 1912938"/>
              <a:gd name="T18" fmla="*/ 1176565 w 1909763"/>
              <a:gd name="T19" fmla="*/ 667504 h 1912938"/>
              <a:gd name="T20" fmla="*/ 1294781 w 1909763"/>
              <a:gd name="T21" fmla="*/ 800657 h 1912938"/>
              <a:gd name="T22" fmla="*/ 1351992 w 1909763"/>
              <a:gd name="T23" fmla="*/ 906610 h 1912938"/>
              <a:gd name="T24" fmla="*/ 1367480 w 1909763"/>
              <a:gd name="T25" fmla="*/ 971447 h 1912938"/>
              <a:gd name="T26" fmla="*/ 741633 w 1909763"/>
              <a:gd name="T27" fmla="*/ 1521772 h 1912938"/>
              <a:gd name="T28" fmla="*/ 719507 w 1909763"/>
              <a:gd name="T29" fmla="*/ 1441437 h 1912938"/>
              <a:gd name="T30" fmla="*/ 689163 w 1909763"/>
              <a:gd name="T31" fmla="*/ 1362684 h 1912938"/>
              <a:gd name="T32" fmla="*/ 605717 w 1909763"/>
              <a:gd name="T33" fmla="*/ 1309233 h 1912938"/>
              <a:gd name="T34" fmla="*/ 554511 w 1909763"/>
              <a:gd name="T35" fmla="*/ 1257047 h 1912938"/>
              <a:gd name="T36" fmla="*/ 495403 w 1909763"/>
              <a:gd name="T37" fmla="*/ 1173233 h 1912938"/>
              <a:gd name="T38" fmla="*/ 414485 w 1909763"/>
              <a:gd name="T39" fmla="*/ 1167223 h 1912938"/>
              <a:gd name="T40" fmla="*/ 334200 w 1909763"/>
              <a:gd name="T41" fmla="*/ 1137810 h 1912938"/>
              <a:gd name="T42" fmla="*/ 1102115 w 1909763"/>
              <a:gd name="T43" fmla="*/ 389221 h 1912938"/>
              <a:gd name="T44" fmla="*/ 1182317 w 1909763"/>
              <a:gd name="T45" fmla="*/ 412935 h 1912938"/>
              <a:gd name="T46" fmla="*/ 1278052 w 1909763"/>
              <a:gd name="T47" fmla="*/ 467951 h 1912938"/>
              <a:gd name="T48" fmla="*/ 1390271 w 1909763"/>
              <a:gd name="T49" fmla="*/ 569762 h 1912938"/>
              <a:gd name="T50" fmla="*/ 1465401 w 1909763"/>
              <a:gd name="T51" fmla="*/ 674102 h 1912938"/>
              <a:gd name="T52" fmla="*/ 1496150 w 1909763"/>
              <a:gd name="T53" fmla="*/ 753148 h 1912938"/>
              <a:gd name="T54" fmla="*/ 1438773 w 1909763"/>
              <a:gd name="T55" fmla="*/ 874245 h 1912938"/>
              <a:gd name="T56" fmla="*/ 1394075 w 1909763"/>
              <a:gd name="T57" fmla="*/ 754728 h 1912938"/>
              <a:gd name="T58" fmla="*/ 1286611 w 1909763"/>
              <a:gd name="T59" fmla="*/ 617822 h 1912938"/>
              <a:gd name="T60" fmla="*/ 1182317 w 1909763"/>
              <a:gd name="T61" fmla="*/ 530239 h 1912938"/>
              <a:gd name="T62" fmla="*/ 1095458 w 1909763"/>
              <a:gd name="T63" fmla="*/ 479966 h 1912938"/>
              <a:gd name="T64" fmla="*/ 1079925 w 1909763"/>
              <a:gd name="T65" fmla="*/ 387324 h 1912938"/>
              <a:gd name="T66" fmla="*/ 1274840 w 1909763"/>
              <a:gd name="T67" fmla="*/ 248813 h 1912938"/>
              <a:gd name="T68" fmla="*/ 1361157 w 1909763"/>
              <a:gd name="T69" fmla="*/ 287000 h 1912938"/>
              <a:gd name="T70" fmla="*/ 1471820 w 1909763"/>
              <a:gd name="T71" fmla="*/ 367792 h 1912938"/>
              <a:gd name="T72" fmla="*/ 1577108 w 1909763"/>
              <a:gd name="T73" fmla="*/ 484246 h 1912938"/>
              <a:gd name="T74" fmla="*/ 1629910 w 1909763"/>
              <a:gd name="T75" fmla="*/ 580818 h 1912938"/>
              <a:gd name="T76" fmla="*/ 1646668 w 1909763"/>
              <a:gd name="T77" fmla="*/ 647723 h 1912938"/>
              <a:gd name="T78" fmla="*/ 1571733 w 1909763"/>
              <a:gd name="T79" fmla="*/ 701374 h 1912938"/>
              <a:gd name="T80" fmla="*/ 1500908 w 1909763"/>
              <a:gd name="T81" fmla="*/ 566932 h 1912938"/>
              <a:gd name="T82" fmla="*/ 1381077 w 1909763"/>
              <a:gd name="T83" fmla="*/ 437539 h 1912938"/>
              <a:gd name="T84" fmla="*/ 1277685 w 1909763"/>
              <a:gd name="T85" fmla="*/ 362111 h 1912938"/>
              <a:gd name="T86" fmla="*/ 1174610 w 1909763"/>
              <a:gd name="T87" fmla="*/ 313195 h 1912938"/>
              <a:gd name="T88" fmla="*/ 1571880 w 1909763"/>
              <a:gd name="T89" fmla="*/ 0 h 1912938"/>
              <a:gd name="T90" fmla="*/ 1674374 w 1909763"/>
              <a:gd name="T91" fmla="*/ 27868 h 1912938"/>
              <a:gd name="T92" fmla="*/ 1797116 w 1909763"/>
              <a:gd name="T93" fmla="*/ 110838 h 1912938"/>
              <a:gd name="T94" fmla="*/ 1880946 w 1909763"/>
              <a:gd name="T95" fmla="*/ 216927 h 1912938"/>
              <a:gd name="T96" fmla="*/ 1901825 w 1909763"/>
              <a:gd name="T97" fmla="*/ 315415 h 1912938"/>
              <a:gd name="T98" fmla="*/ 1879681 w 1909763"/>
              <a:gd name="T99" fmla="*/ 399018 h 1912938"/>
              <a:gd name="T100" fmla="*/ 1834128 w 1909763"/>
              <a:gd name="T101" fmla="*/ 461405 h 1912938"/>
              <a:gd name="T102" fmla="*/ 1716764 w 1909763"/>
              <a:gd name="T103" fmla="*/ 551026 h 1912938"/>
              <a:gd name="T104" fmla="*/ 1686079 w 1909763"/>
              <a:gd name="T105" fmla="*/ 466156 h 1912938"/>
              <a:gd name="T106" fmla="*/ 1635148 w 1909763"/>
              <a:gd name="T107" fmla="*/ 386034 h 1912938"/>
              <a:gd name="T108" fmla="*/ 1552899 w 1909763"/>
              <a:gd name="T109" fmla="*/ 297997 h 1912938"/>
              <a:gd name="T110" fmla="*/ 1465272 w 1909763"/>
              <a:gd name="T111" fmla="*/ 231811 h 1912938"/>
              <a:gd name="T112" fmla="*/ 1387135 w 1909763"/>
              <a:gd name="T113" fmla="*/ 193176 h 1912938"/>
              <a:gd name="T114" fmla="*/ 1324816 w 1909763"/>
              <a:gd name="T115" fmla="*/ 138389 h 1912938"/>
              <a:gd name="T116" fmla="*/ 1449455 w 1909763"/>
              <a:gd name="T117" fmla="*/ 33885 h 1912938"/>
              <a:gd name="T118" fmla="*/ 1518102 w 1909763"/>
              <a:gd name="T119" fmla="*/ 4750 h 1912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9763" h="1912938">
                <a:moveTo>
                  <a:pt x="275590" y="1223963"/>
                </a:moveTo>
                <a:lnTo>
                  <a:pt x="276860" y="1225231"/>
                </a:lnTo>
                <a:lnTo>
                  <a:pt x="281623" y="1228085"/>
                </a:lnTo>
                <a:lnTo>
                  <a:pt x="285433" y="1229987"/>
                </a:lnTo>
                <a:lnTo>
                  <a:pt x="290513" y="1232207"/>
                </a:lnTo>
                <a:lnTo>
                  <a:pt x="296545" y="1235060"/>
                </a:lnTo>
                <a:lnTo>
                  <a:pt x="304165" y="1237280"/>
                </a:lnTo>
                <a:lnTo>
                  <a:pt x="312738" y="1239816"/>
                </a:lnTo>
                <a:lnTo>
                  <a:pt x="323215" y="1242036"/>
                </a:lnTo>
                <a:lnTo>
                  <a:pt x="335280" y="1244255"/>
                </a:lnTo>
                <a:lnTo>
                  <a:pt x="348933" y="1246157"/>
                </a:lnTo>
                <a:lnTo>
                  <a:pt x="364173" y="1248060"/>
                </a:lnTo>
                <a:lnTo>
                  <a:pt x="381318" y="1249328"/>
                </a:lnTo>
                <a:lnTo>
                  <a:pt x="400368" y="1249962"/>
                </a:lnTo>
                <a:lnTo>
                  <a:pt x="421958" y="1250279"/>
                </a:lnTo>
                <a:lnTo>
                  <a:pt x="425768" y="1261376"/>
                </a:lnTo>
                <a:lnTo>
                  <a:pt x="430213" y="1272474"/>
                </a:lnTo>
                <a:lnTo>
                  <a:pt x="434658" y="1282937"/>
                </a:lnTo>
                <a:lnTo>
                  <a:pt x="440055" y="1293083"/>
                </a:lnTo>
                <a:lnTo>
                  <a:pt x="445453" y="1303229"/>
                </a:lnTo>
                <a:lnTo>
                  <a:pt x="451485" y="1313375"/>
                </a:lnTo>
                <a:lnTo>
                  <a:pt x="457835" y="1322886"/>
                </a:lnTo>
                <a:lnTo>
                  <a:pt x="464185" y="1332081"/>
                </a:lnTo>
                <a:lnTo>
                  <a:pt x="471488" y="1341276"/>
                </a:lnTo>
                <a:lnTo>
                  <a:pt x="478473" y="1349837"/>
                </a:lnTo>
                <a:lnTo>
                  <a:pt x="485775" y="1358080"/>
                </a:lnTo>
                <a:lnTo>
                  <a:pt x="493395" y="1366324"/>
                </a:lnTo>
                <a:lnTo>
                  <a:pt x="500698" y="1374250"/>
                </a:lnTo>
                <a:lnTo>
                  <a:pt x="508635" y="1381860"/>
                </a:lnTo>
                <a:lnTo>
                  <a:pt x="516573" y="1388835"/>
                </a:lnTo>
                <a:lnTo>
                  <a:pt x="524510" y="1395493"/>
                </a:lnTo>
                <a:lnTo>
                  <a:pt x="532448" y="1402469"/>
                </a:lnTo>
                <a:lnTo>
                  <a:pt x="540385" y="1408810"/>
                </a:lnTo>
                <a:lnTo>
                  <a:pt x="555943" y="1420541"/>
                </a:lnTo>
                <a:lnTo>
                  <a:pt x="571500" y="1430687"/>
                </a:lnTo>
                <a:lnTo>
                  <a:pt x="586105" y="1439565"/>
                </a:lnTo>
                <a:lnTo>
                  <a:pt x="600075" y="1447492"/>
                </a:lnTo>
                <a:lnTo>
                  <a:pt x="612775" y="1453833"/>
                </a:lnTo>
                <a:lnTo>
                  <a:pt x="624523" y="1458589"/>
                </a:lnTo>
                <a:lnTo>
                  <a:pt x="634365" y="1462394"/>
                </a:lnTo>
                <a:lnTo>
                  <a:pt x="634365" y="1467784"/>
                </a:lnTo>
                <a:lnTo>
                  <a:pt x="634683" y="1473808"/>
                </a:lnTo>
                <a:lnTo>
                  <a:pt x="635318" y="1479832"/>
                </a:lnTo>
                <a:lnTo>
                  <a:pt x="636270" y="1486173"/>
                </a:lnTo>
                <a:lnTo>
                  <a:pt x="638810" y="1499173"/>
                </a:lnTo>
                <a:lnTo>
                  <a:pt x="641668" y="1512489"/>
                </a:lnTo>
                <a:lnTo>
                  <a:pt x="645795" y="1526440"/>
                </a:lnTo>
                <a:lnTo>
                  <a:pt x="650558" y="1540074"/>
                </a:lnTo>
                <a:lnTo>
                  <a:pt x="655321" y="1553707"/>
                </a:lnTo>
                <a:lnTo>
                  <a:pt x="660083" y="1566707"/>
                </a:lnTo>
                <a:lnTo>
                  <a:pt x="665481" y="1579389"/>
                </a:lnTo>
                <a:lnTo>
                  <a:pt x="670243" y="1590803"/>
                </a:lnTo>
                <a:lnTo>
                  <a:pt x="679133" y="1610144"/>
                </a:lnTo>
                <a:lnTo>
                  <a:pt x="685165" y="1623144"/>
                </a:lnTo>
                <a:lnTo>
                  <a:pt x="687388" y="1627900"/>
                </a:lnTo>
                <a:lnTo>
                  <a:pt x="0" y="1912938"/>
                </a:lnTo>
                <a:lnTo>
                  <a:pt x="275590" y="1223963"/>
                </a:lnTo>
                <a:close/>
                <a:moveTo>
                  <a:pt x="923427" y="530225"/>
                </a:moveTo>
                <a:lnTo>
                  <a:pt x="931362" y="531813"/>
                </a:lnTo>
                <a:lnTo>
                  <a:pt x="941201" y="533401"/>
                </a:lnTo>
                <a:lnTo>
                  <a:pt x="951993" y="536259"/>
                </a:lnTo>
                <a:lnTo>
                  <a:pt x="965007" y="539435"/>
                </a:lnTo>
                <a:lnTo>
                  <a:pt x="978972" y="544199"/>
                </a:lnTo>
                <a:lnTo>
                  <a:pt x="994208" y="549281"/>
                </a:lnTo>
                <a:lnTo>
                  <a:pt x="1010713" y="555950"/>
                </a:lnTo>
                <a:lnTo>
                  <a:pt x="1028805" y="564526"/>
                </a:lnTo>
                <a:lnTo>
                  <a:pt x="1038327" y="568972"/>
                </a:lnTo>
                <a:lnTo>
                  <a:pt x="1047849" y="574053"/>
                </a:lnTo>
                <a:lnTo>
                  <a:pt x="1057689" y="579453"/>
                </a:lnTo>
                <a:lnTo>
                  <a:pt x="1067845" y="585487"/>
                </a:lnTo>
                <a:lnTo>
                  <a:pt x="1078320" y="591521"/>
                </a:lnTo>
                <a:lnTo>
                  <a:pt x="1088794" y="598191"/>
                </a:lnTo>
                <a:lnTo>
                  <a:pt x="1099903" y="605495"/>
                </a:lnTo>
                <a:lnTo>
                  <a:pt x="1111012" y="613118"/>
                </a:lnTo>
                <a:lnTo>
                  <a:pt x="1122439" y="621058"/>
                </a:lnTo>
                <a:lnTo>
                  <a:pt x="1133548" y="630268"/>
                </a:lnTo>
                <a:lnTo>
                  <a:pt x="1145609" y="639161"/>
                </a:lnTo>
                <a:lnTo>
                  <a:pt x="1157353" y="649006"/>
                </a:lnTo>
                <a:lnTo>
                  <a:pt x="1169415" y="659487"/>
                </a:lnTo>
                <a:lnTo>
                  <a:pt x="1181476" y="670285"/>
                </a:lnTo>
                <a:lnTo>
                  <a:pt x="1193855" y="681719"/>
                </a:lnTo>
                <a:lnTo>
                  <a:pt x="1206234" y="693787"/>
                </a:lnTo>
                <a:lnTo>
                  <a:pt x="1224326" y="712208"/>
                </a:lnTo>
                <a:lnTo>
                  <a:pt x="1241148" y="730311"/>
                </a:lnTo>
                <a:lnTo>
                  <a:pt x="1257336" y="748731"/>
                </a:lnTo>
                <a:lnTo>
                  <a:pt x="1272888" y="767152"/>
                </a:lnTo>
                <a:lnTo>
                  <a:pt x="1287172" y="785573"/>
                </a:lnTo>
                <a:lnTo>
                  <a:pt x="1300185" y="803993"/>
                </a:lnTo>
                <a:lnTo>
                  <a:pt x="1312246" y="822096"/>
                </a:lnTo>
                <a:lnTo>
                  <a:pt x="1323356" y="840199"/>
                </a:lnTo>
                <a:lnTo>
                  <a:pt x="1333513" y="857984"/>
                </a:lnTo>
                <a:lnTo>
                  <a:pt x="1343035" y="875770"/>
                </a:lnTo>
                <a:lnTo>
                  <a:pt x="1346843" y="884345"/>
                </a:lnTo>
                <a:lnTo>
                  <a:pt x="1350970" y="892920"/>
                </a:lnTo>
                <a:lnTo>
                  <a:pt x="1354461" y="901813"/>
                </a:lnTo>
                <a:lnTo>
                  <a:pt x="1357635" y="910388"/>
                </a:lnTo>
                <a:lnTo>
                  <a:pt x="1360809" y="918963"/>
                </a:lnTo>
                <a:lnTo>
                  <a:pt x="1363349" y="927220"/>
                </a:lnTo>
                <a:lnTo>
                  <a:pt x="1365570" y="935478"/>
                </a:lnTo>
                <a:lnTo>
                  <a:pt x="1367792" y="943735"/>
                </a:lnTo>
                <a:lnTo>
                  <a:pt x="1369697" y="951675"/>
                </a:lnTo>
                <a:lnTo>
                  <a:pt x="1370966" y="959933"/>
                </a:lnTo>
                <a:lnTo>
                  <a:pt x="1372236" y="967873"/>
                </a:lnTo>
                <a:lnTo>
                  <a:pt x="1373188" y="975495"/>
                </a:lnTo>
                <a:lnTo>
                  <a:pt x="774247" y="1579563"/>
                </a:lnTo>
                <a:lnTo>
                  <a:pt x="771708" y="1576387"/>
                </a:lnTo>
                <a:lnTo>
                  <a:pt x="768851" y="1572258"/>
                </a:lnTo>
                <a:lnTo>
                  <a:pt x="765042" y="1566542"/>
                </a:lnTo>
                <a:lnTo>
                  <a:pt x="760281" y="1559237"/>
                </a:lnTo>
                <a:lnTo>
                  <a:pt x="755520" y="1550344"/>
                </a:lnTo>
                <a:lnTo>
                  <a:pt x="749807" y="1540181"/>
                </a:lnTo>
                <a:lnTo>
                  <a:pt x="744728" y="1528113"/>
                </a:lnTo>
                <a:lnTo>
                  <a:pt x="739333" y="1515091"/>
                </a:lnTo>
                <a:lnTo>
                  <a:pt x="734254" y="1500164"/>
                </a:lnTo>
                <a:lnTo>
                  <a:pt x="731715" y="1492224"/>
                </a:lnTo>
                <a:lnTo>
                  <a:pt x="729493" y="1483967"/>
                </a:lnTo>
                <a:lnTo>
                  <a:pt x="727271" y="1475392"/>
                </a:lnTo>
                <a:lnTo>
                  <a:pt x="725367" y="1466181"/>
                </a:lnTo>
                <a:lnTo>
                  <a:pt x="724097" y="1457289"/>
                </a:lnTo>
                <a:lnTo>
                  <a:pt x="722510" y="1447443"/>
                </a:lnTo>
                <a:lnTo>
                  <a:pt x="721241" y="1437280"/>
                </a:lnTo>
                <a:lnTo>
                  <a:pt x="720288" y="1427117"/>
                </a:lnTo>
                <a:lnTo>
                  <a:pt x="719336" y="1416319"/>
                </a:lnTo>
                <a:lnTo>
                  <a:pt x="719336" y="1405203"/>
                </a:lnTo>
                <a:lnTo>
                  <a:pt x="719336" y="1394087"/>
                </a:lnTo>
                <a:lnTo>
                  <a:pt x="719971" y="1382018"/>
                </a:lnTo>
                <a:lnTo>
                  <a:pt x="705688" y="1375349"/>
                </a:lnTo>
                <a:lnTo>
                  <a:pt x="692039" y="1368362"/>
                </a:lnTo>
                <a:lnTo>
                  <a:pt x="679343" y="1361692"/>
                </a:lnTo>
                <a:lnTo>
                  <a:pt x="667282" y="1355023"/>
                </a:lnTo>
                <a:lnTo>
                  <a:pt x="655855" y="1348035"/>
                </a:lnTo>
                <a:lnTo>
                  <a:pt x="645381" y="1341366"/>
                </a:lnTo>
                <a:lnTo>
                  <a:pt x="635224" y="1334696"/>
                </a:lnTo>
                <a:lnTo>
                  <a:pt x="625385" y="1327709"/>
                </a:lnTo>
                <a:lnTo>
                  <a:pt x="616497" y="1321357"/>
                </a:lnTo>
                <a:lnTo>
                  <a:pt x="608245" y="1314688"/>
                </a:lnTo>
                <a:lnTo>
                  <a:pt x="599992" y="1308018"/>
                </a:lnTo>
                <a:lnTo>
                  <a:pt x="592692" y="1301349"/>
                </a:lnTo>
                <a:lnTo>
                  <a:pt x="585709" y="1294679"/>
                </a:lnTo>
                <a:lnTo>
                  <a:pt x="579361" y="1288327"/>
                </a:lnTo>
                <a:lnTo>
                  <a:pt x="573013" y="1281975"/>
                </a:lnTo>
                <a:lnTo>
                  <a:pt x="567300" y="1275306"/>
                </a:lnTo>
                <a:lnTo>
                  <a:pt x="561904" y="1268636"/>
                </a:lnTo>
                <a:lnTo>
                  <a:pt x="556825" y="1262285"/>
                </a:lnTo>
                <a:lnTo>
                  <a:pt x="552064" y="1255933"/>
                </a:lnTo>
                <a:lnTo>
                  <a:pt x="547621" y="1249898"/>
                </a:lnTo>
                <a:lnTo>
                  <a:pt x="539686" y="1237194"/>
                </a:lnTo>
                <a:lnTo>
                  <a:pt x="532703" y="1224808"/>
                </a:lnTo>
                <a:lnTo>
                  <a:pt x="526355" y="1212739"/>
                </a:lnTo>
                <a:lnTo>
                  <a:pt x="520641" y="1200988"/>
                </a:lnTo>
                <a:lnTo>
                  <a:pt x="509850" y="1177804"/>
                </a:lnTo>
                <a:lnTo>
                  <a:pt x="497471" y="1178122"/>
                </a:lnTo>
                <a:lnTo>
                  <a:pt x="485727" y="1178122"/>
                </a:lnTo>
                <a:lnTo>
                  <a:pt x="474300" y="1178122"/>
                </a:lnTo>
                <a:lnTo>
                  <a:pt x="463509" y="1177804"/>
                </a:lnTo>
                <a:lnTo>
                  <a:pt x="453352" y="1177169"/>
                </a:lnTo>
                <a:lnTo>
                  <a:pt x="443512" y="1175898"/>
                </a:lnTo>
                <a:lnTo>
                  <a:pt x="433673" y="1174628"/>
                </a:lnTo>
                <a:lnTo>
                  <a:pt x="424785" y="1173675"/>
                </a:lnTo>
                <a:lnTo>
                  <a:pt x="416215" y="1172087"/>
                </a:lnTo>
                <a:lnTo>
                  <a:pt x="408280" y="1170182"/>
                </a:lnTo>
                <a:lnTo>
                  <a:pt x="393045" y="1167006"/>
                </a:lnTo>
                <a:lnTo>
                  <a:pt x="379714" y="1162877"/>
                </a:lnTo>
                <a:lnTo>
                  <a:pt x="367653" y="1158431"/>
                </a:lnTo>
                <a:lnTo>
                  <a:pt x="357496" y="1153984"/>
                </a:lnTo>
                <a:lnTo>
                  <a:pt x="348926" y="1149855"/>
                </a:lnTo>
                <a:lnTo>
                  <a:pt x="341308" y="1146044"/>
                </a:lnTo>
                <a:lnTo>
                  <a:pt x="335595" y="1142551"/>
                </a:lnTo>
                <a:lnTo>
                  <a:pt x="331151" y="1139375"/>
                </a:lnTo>
                <a:lnTo>
                  <a:pt x="327660" y="1137152"/>
                </a:lnTo>
                <a:lnTo>
                  <a:pt x="325438" y="1134928"/>
                </a:lnTo>
                <a:lnTo>
                  <a:pt x="923427" y="530225"/>
                </a:lnTo>
                <a:close/>
                <a:moveTo>
                  <a:pt x="1084432" y="388938"/>
                </a:moveTo>
                <a:lnTo>
                  <a:pt x="1089844" y="389573"/>
                </a:lnTo>
                <a:lnTo>
                  <a:pt x="1097165" y="389891"/>
                </a:lnTo>
                <a:lnTo>
                  <a:pt x="1106715" y="390843"/>
                </a:lnTo>
                <a:lnTo>
                  <a:pt x="1118175" y="392748"/>
                </a:lnTo>
                <a:lnTo>
                  <a:pt x="1132499" y="396241"/>
                </a:lnTo>
                <a:lnTo>
                  <a:pt x="1140458" y="398146"/>
                </a:lnTo>
                <a:lnTo>
                  <a:pt x="1148734" y="400686"/>
                </a:lnTo>
                <a:lnTo>
                  <a:pt x="1157329" y="403226"/>
                </a:lnTo>
                <a:lnTo>
                  <a:pt x="1166879" y="406718"/>
                </a:lnTo>
                <a:lnTo>
                  <a:pt x="1176747" y="410528"/>
                </a:lnTo>
                <a:lnTo>
                  <a:pt x="1187252" y="414656"/>
                </a:lnTo>
                <a:lnTo>
                  <a:pt x="1197756" y="419418"/>
                </a:lnTo>
                <a:lnTo>
                  <a:pt x="1208579" y="424816"/>
                </a:lnTo>
                <a:lnTo>
                  <a:pt x="1220358" y="430848"/>
                </a:lnTo>
                <a:lnTo>
                  <a:pt x="1232136" y="437198"/>
                </a:lnTo>
                <a:lnTo>
                  <a:pt x="1244550" y="444183"/>
                </a:lnTo>
                <a:lnTo>
                  <a:pt x="1256965" y="452121"/>
                </a:lnTo>
                <a:lnTo>
                  <a:pt x="1270017" y="460376"/>
                </a:lnTo>
                <a:lnTo>
                  <a:pt x="1283386" y="469901"/>
                </a:lnTo>
                <a:lnTo>
                  <a:pt x="1296438" y="480061"/>
                </a:lnTo>
                <a:lnTo>
                  <a:pt x="1310444" y="490856"/>
                </a:lnTo>
                <a:lnTo>
                  <a:pt x="1324450" y="502286"/>
                </a:lnTo>
                <a:lnTo>
                  <a:pt x="1338775" y="514986"/>
                </a:lnTo>
                <a:lnTo>
                  <a:pt x="1353100" y="528003"/>
                </a:lnTo>
                <a:lnTo>
                  <a:pt x="1367743" y="542291"/>
                </a:lnTo>
                <a:lnTo>
                  <a:pt x="1382386" y="557531"/>
                </a:lnTo>
                <a:lnTo>
                  <a:pt x="1396074" y="572136"/>
                </a:lnTo>
                <a:lnTo>
                  <a:pt x="1408489" y="586423"/>
                </a:lnTo>
                <a:lnTo>
                  <a:pt x="1420267" y="600393"/>
                </a:lnTo>
                <a:lnTo>
                  <a:pt x="1430772" y="613728"/>
                </a:lnTo>
                <a:lnTo>
                  <a:pt x="1440640" y="627381"/>
                </a:lnTo>
                <a:lnTo>
                  <a:pt x="1449235" y="640081"/>
                </a:lnTo>
                <a:lnTo>
                  <a:pt x="1457511" y="653098"/>
                </a:lnTo>
                <a:lnTo>
                  <a:pt x="1464833" y="665163"/>
                </a:lnTo>
                <a:lnTo>
                  <a:pt x="1471517" y="676911"/>
                </a:lnTo>
                <a:lnTo>
                  <a:pt x="1477566" y="688341"/>
                </a:lnTo>
                <a:lnTo>
                  <a:pt x="1482341" y="699136"/>
                </a:lnTo>
                <a:lnTo>
                  <a:pt x="1487434" y="709613"/>
                </a:lnTo>
                <a:lnTo>
                  <a:pt x="1490935" y="720408"/>
                </a:lnTo>
                <a:lnTo>
                  <a:pt x="1494755" y="729616"/>
                </a:lnTo>
                <a:lnTo>
                  <a:pt x="1497939" y="739141"/>
                </a:lnTo>
                <a:lnTo>
                  <a:pt x="1500167" y="747713"/>
                </a:lnTo>
                <a:lnTo>
                  <a:pt x="1502395" y="756286"/>
                </a:lnTo>
                <a:lnTo>
                  <a:pt x="1503987" y="763906"/>
                </a:lnTo>
                <a:lnTo>
                  <a:pt x="1505260" y="771526"/>
                </a:lnTo>
                <a:lnTo>
                  <a:pt x="1507170" y="784543"/>
                </a:lnTo>
                <a:lnTo>
                  <a:pt x="1508125" y="795338"/>
                </a:lnTo>
                <a:lnTo>
                  <a:pt x="1508125" y="804228"/>
                </a:lnTo>
                <a:lnTo>
                  <a:pt x="1507807" y="810261"/>
                </a:lnTo>
                <a:lnTo>
                  <a:pt x="1506852" y="815341"/>
                </a:lnTo>
                <a:lnTo>
                  <a:pt x="1444778" y="877888"/>
                </a:lnTo>
                <a:lnTo>
                  <a:pt x="1442550" y="864553"/>
                </a:lnTo>
                <a:lnTo>
                  <a:pt x="1439048" y="851218"/>
                </a:lnTo>
                <a:lnTo>
                  <a:pt x="1435228" y="836296"/>
                </a:lnTo>
                <a:lnTo>
                  <a:pt x="1430135" y="821691"/>
                </a:lnTo>
                <a:lnTo>
                  <a:pt x="1424087" y="806451"/>
                </a:lnTo>
                <a:lnTo>
                  <a:pt x="1416765" y="790576"/>
                </a:lnTo>
                <a:lnTo>
                  <a:pt x="1408807" y="774383"/>
                </a:lnTo>
                <a:lnTo>
                  <a:pt x="1399894" y="757873"/>
                </a:lnTo>
                <a:lnTo>
                  <a:pt x="1390026" y="741363"/>
                </a:lnTo>
                <a:lnTo>
                  <a:pt x="1378884" y="724536"/>
                </a:lnTo>
                <a:lnTo>
                  <a:pt x="1367106" y="707073"/>
                </a:lnTo>
                <a:lnTo>
                  <a:pt x="1353737" y="689928"/>
                </a:lnTo>
                <a:lnTo>
                  <a:pt x="1340048" y="672466"/>
                </a:lnTo>
                <a:lnTo>
                  <a:pt x="1325087" y="655003"/>
                </a:lnTo>
                <a:lnTo>
                  <a:pt x="1308852" y="637541"/>
                </a:lnTo>
                <a:lnTo>
                  <a:pt x="1291981" y="620396"/>
                </a:lnTo>
                <a:lnTo>
                  <a:pt x="1278611" y="607061"/>
                </a:lnTo>
                <a:lnTo>
                  <a:pt x="1264923" y="594361"/>
                </a:lnTo>
                <a:lnTo>
                  <a:pt x="1251235" y="582296"/>
                </a:lnTo>
                <a:lnTo>
                  <a:pt x="1238184" y="570866"/>
                </a:lnTo>
                <a:lnTo>
                  <a:pt x="1224814" y="560388"/>
                </a:lnTo>
                <a:lnTo>
                  <a:pt x="1212081" y="550228"/>
                </a:lnTo>
                <a:lnTo>
                  <a:pt x="1199348" y="541021"/>
                </a:lnTo>
                <a:lnTo>
                  <a:pt x="1187252" y="532448"/>
                </a:lnTo>
                <a:lnTo>
                  <a:pt x="1175155" y="524511"/>
                </a:lnTo>
                <a:lnTo>
                  <a:pt x="1163059" y="516573"/>
                </a:lnTo>
                <a:lnTo>
                  <a:pt x="1151917" y="509588"/>
                </a:lnTo>
                <a:lnTo>
                  <a:pt x="1140776" y="502921"/>
                </a:lnTo>
                <a:lnTo>
                  <a:pt x="1129953" y="496888"/>
                </a:lnTo>
                <a:lnTo>
                  <a:pt x="1119766" y="491808"/>
                </a:lnTo>
                <a:lnTo>
                  <a:pt x="1109580" y="486411"/>
                </a:lnTo>
                <a:lnTo>
                  <a:pt x="1100030" y="481966"/>
                </a:lnTo>
                <a:lnTo>
                  <a:pt x="1082522" y="474028"/>
                </a:lnTo>
                <a:lnTo>
                  <a:pt x="1066287" y="467678"/>
                </a:lnTo>
                <a:lnTo>
                  <a:pt x="1052599" y="462598"/>
                </a:lnTo>
                <a:lnTo>
                  <a:pt x="1040821" y="459106"/>
                </a:lnTo>
                <a:lnTo>
                  <a:pt x="1031590" y="456248"/>
                </a:lnTo>
                <a:lnTo>
                  <a:pt x="1024905" y="454343"/>
                </a:lnTo>
                <a:lnTo>
                  <a:pt x="1019175" y="453391"/>
                </a:lnTo>
                <a:lnTo>
                  <a:pt x="1084432" y="388938"/>
                </a:lnTo>
                <a:close/>
                <a:moveTo>
                  <a:pt x="1213168" y="238125"/>
                </a:moveTo>
                <a:lnTo>
                  <a:pt x="1218883" y="238125"/>
                </a:lnTo>
                <a:lnTo>
                  <a:pt x="1226186" y="238759"/>
                </a:lnTo>
                <a:lnTo>
                  <a:pt x="1236028" y="239709"/>
                </a:lnTo>
                <a:lnTo>
                  <a:pt x="1248411" y="242245"/>
                </a:lnTo>
                <a:lnTo>
                  <a:pt x="1263016" y="245414"/>
                </a:lnTo>
                <a:lnTo>
                  <a:pt x="1270953" y="247315"/>
                </a:lnTo>
                <a:lnTo>
                  <a:pt x="1280161" y="249850"/>
                </a:lnTo>
                <a:lnTo>
                  <a:pt x="1289051" y="253020"/>
                </a:lnTo>
                <a:lnTo>
                  <a:pt x="1298893" y="256506"/>
                </a:lnTo>
                <a:lnTo>
                  <a:pt x="1309053" y="260625"/>
                </a:lnTo>
                <a:lnTo>
                  <a:pt x="1319848" y="264745"/>
                </a:lnTo>
                <a:lnTo>
                  <a:pt x="1330961" y="269816"/>
                </a:lnTo>
                <a:lnTo>
                  <a:pt x="1342391" y="275203"/>
                </a:lnTo>
                <a:lnTo>
                  <a:pt x="1354456" y="281541"/>
                </a:lnTo>
                <a:lnTo>
                  <a:pt x="1366838" y="288196"/>
                </a:lnTo>
                <a:lnTo>
                  <a:pt x="1379538" y="295802"/>
                </a:lnTo>
                <a:lnTo>
                  <a:pt x="1392873" y="303725"/>
                </a:lnTo>
                <a:lnTo>
                  <a:pt x="1405891" y="312598"/>
                </a:lnTo>
                <a:lnTo>
                  <a:pt x="1419861" y="322422"/>
                </a:lnTo>
                <a:lnTo>
                  <a:pt x="1433831" y="332880"/>
                </a:lnTo>
                <a:lnTo>
                  <a:pt x="1448436" y="344289"/>
                </a:lnTo>
                <a:lnTo>
                  <a:pt x="1463041" y="356332"/>
                </a:lnTo>
                <a:lnTo>
                  <a:pt x="1477963" y="369325"/>
                </a:lnTo>
                <a:lnTo>
                  <a:pt x="1492886" y="383269"/>
                </a:lnTo>
                <a:lnTo>
                  <a:pt x="1508126" y="398164"/>
                </a:lnTo>
                <a:lnTo>
                  <a:pt x="1523366" y="413692"/>
                </a:lnTo>
                <a:lnTo>
                  <a:pt x="1537653" y="428587"/>
                </a:lnTo>
                <a:lnTo>
                  <a:pt x="1550353" y="443481"/>
                </a:lnTo>
                <a:lnTo>
                  <a:pt x="1562418" y="458376"/>
                </a:lnTo>
                <a:lnTo>
                  <a:pt x="1573848" y="472637"/>
                </a:lnTo>
                <a:lnTo>
                  <a:pt x="1583691" y="486264"/>
                </a:lnTo>
                <a:lnTo>
                  <a:pt x="1593216" y="499891"/>
                </a:lnTo>
                <a:lnTo>
                  <a:pt x="1601471" y="512884"/>
                </a:lnTo>
                <a:lnTo>
                  <a:pt x="1609091" y="525878"/>
                </a:lnTo>
                <a:lnTo>
                  <a:pt x="1616076" y="538237"/>
                </a:lnTo>
                <a:lnTo>
                  <a:pt x="1622108" y="549963"/>
                </a:lnTo>
                <a:lnTo>
                  <a:pt x="1627823" y="561371"/>
                </a:lnTo>
                <a:lnTo>
                  <a:pt x="1632268" y="572780"/>
                </a:lnTo>
                <a:lnTo>
                  <a:pt x="1636713" y="583238"/>
                </a:lnTo>
                <a:lnTo>
                  <a:pt x="1640206" y="593379"/>
                </a:lnTo>
                <a:lnTo>
                  <a:pt x="1643699" y="603203"/>
                </a:lnTo>
                <a:lnTo>
                  <a:pt x="1646239" y="612077"/>
                </a:lnTo>
                <a:lnTo>
                  <a:pt x="1648143" y="620633"/>
                </a:lnTo>
                <a:lnTo>
                  <a:pt x="1650049" y="628873"/>
                </a:lnTo>
                <a:lnTo>
                  <a:pt x="1651636" y="636478"/>
                </a:lnTo>
                <a:lnTo>
                  <a:pt x="1652589" y="643767"/>
                </a:lnTo>
                <a:lnTo>
                  <a:pt x="1653541" y="650422"/>
                </a:lnTo>
                <a:lnTo>
                  <a:pt x="1654176" y="661514"/>
                </a:lnTo>
                <a:lnTo>
                  <a:pt x="1654176" y="670705"/>
                </a:lnTo>
                <a:lnTo>
                  <a:pt x="1653859" y="677043"/>
                </a:lnTo>
                <a:lnTo>
                  <a:pt x="1652906" y="682747"/>
                </a:lnTo>
                <a:lnTo>
                  <a:pt x="1588136" y="747713"/>
                </a:lnTo>
                <a:lnTo>
                  <a:pt x="1585596" y="733769"/>
                </a:lnTo>
                <a:lnTo>
                  <a:pt x="1582421" y="719508"/>
                </a:lnTo>
                <a:lnTo>
                  <a:pt x="1578293" y="704297"/>
                </a:lnTo>
                <a:lnTo>
                  <a:pt x="1572896" y="689085"/>
                </a:lnTo>
                <a:lnTo>
                  <a:pt x="1566546" y="672923"/>
                </a:lnTo>
                <a:lnTo>
                  <a:pt x="1559561" y="656761"/>
                </a:lnTo>
                <a:lnTo>
                  <a:pt x="1550671" y="639964"/>
                </a:lnTo>
                <a:lnTo>
                  <a:pt x="1541463" y="622534"/>
                </a:lnTo>
                <a:lnTo>
                  <a:pt x="1531303" y="605105"/>
                </a:lnTo>
                <a:lnTo>
                  <a:pt x="1519556" y="587358"/>
                </a:lnTo>
                <a:lnTo>
                  <a:pt x="1507173" y="569294"/>
                </a:lnTo>
                <a:lnTo>
                  <a:pt x="1493521" y="551230"/>
                </a:lnTo>
                <a:lnTo>
                  <a:pt x="1479233" y="533166"/>
                </a:lnTo>
                <a:lnTo>
                  <a:pt x="1463676" y="514786"/>
                </a:lnTo>
                <a:lnTo>
                  <a:pt x="1446848" y="497039"/>
                </a:lnTo>
                <a:lnTo>
                  <a:pt x="1429386" y="478975"/>
                </a:lnTo>
                <a:lnTo>
                  <a:pt x="1415098" y="465031"/>
                </a:lnTo>
                <a:lnTo>
                  <a:pt x="1400811" y="451721"/>
                </a:lnTo>
                <a:lnTo>
                  <a:pt x="1386841" y="439362"/>
                </a:lnTo>
                <a:lnTo>
                  <a:pt x="1372871" y="427636"/>
                </a:lnTo>
                <a:lnTo>
                  <a:pt x="1359536" y="416544"/>
                </a:lnTo>
                <a:lnTo>
                  <a:pt x="1345883" y="406086"/>
                </a:lnTo>
                <a:lnTo>
                  <a:pt x="1332548" y="396262"/>
                </a:lnTo>
                <a:lnTo>
                  <a:pt x="1319848" y="387389"/>
                </a:lnTo>
                <a:lnTo>
                  <a:pt x="1307148" y="378832"/>
                </a:lnTo>
                <a:lnTo>
                  <a:pt x="1295083" y="370909"/>
                </a:lnTo>
                <a:lnTo>
                  <a:pt x="1283018" y="363620"/>
                </a:lnTo>
                <a:lnTo>
                  <a:pt x="1271271" y="356648"/>
                </a:lnTo>
                <a:lnTo>
                  <a:pt x="1260158" y="350627"/>
                </a:lnTo>
                <a:lnTo>
                  <a:pt x="1249681" y="344606"/>
                </a:lnTo>
                <a:lnTo>
                  <a:pt x="1239203" y="339219"/>
                </a:lnTo>
                <a:lnTo>
                  <a:pt x="1229361" y="334782"/>
                </a:lnTo>
                <a:lnTo>
                  <a:pt x="1210628" y="326542"/>
                </a:lnTo>
                <a:lnTo>
                  <a:pt x="1193801" y="319887"/>
                </a:lnTo>
                <a:lnTo>
                  <a:pt x="1179513" y="314500"/>
                </a:lnTo>
                <a:lnTo>
                  <a:pt x="1167766" y="310697"/>
                </a:lnTo>
                <a:lnTo>
                  <a:pt x="1157923" y="307845"/>
                </a:lnTo>
                <a:lnTo>
                  <a:pt x="1150621" y="306260"/>
                </a:lnTo>
                <a:lnTo>
                  <a:pt x="1144588" y="304992"/>
                </a:lnTo>
                <a:lnTo>
                  <a:pt x="1213168" y="238125"/>
                </a:lnTo>
                <a:close/>
                <a:moveTo>
                  <a:pt x="1555569" y="0"/>
                </a:moveTo>
                <a:lnTo>
                  <a:pt x="1566687" y="0"/>
                </a:lnTo>
                <a:lnTo>
                  <a:pt x="1578441" y="0"/>
                </a:lnTo>
                <a:lnTo>
                  <a:pt x="1589876" y="1272"/>
                </a:lnTo>
                <a:lnTo>
                  <a:pt x="1601948" y="2862"/>
                </a:lnTo>
                <a:lnTo>
                  <a:pt x="1614337" y="5088"/>
                </a:lnTo>
                <a:lnTo>
                  <a:pt x="1627043" y="7950"/>
                </a:lnTo>
                <a:lnTo>
                  <a:pt x="1640385" y="11766"/>
                </a:lnTo>
                <a:lnTo>
                  <a:pt x="1653409" y="16218"/>
                </a:lnTo>
                <a:lnTo>
                  <a:pt x="1667386" y="21624"/>
                </a:lnTo>
                <a:lnTo>
                  <a:pt x="1681363" y="27984"/>
                </a:lnTo>
                <a:lnTo>
                  <a:pt x="1695976" y="35298"/>
                </a:lnTo>
                <a:lnTo>
                  <a:pt x="1710588" y="42930"/>
                </a:lnTo>
                <a:lnTo>
                  <a:pt x="1725836" y="52152"/>
                </a:lnTo>
                <a:lnTo>
                  <a:pt x="1741084" y="62010"/>
                </a:lnTo>
                <a:lnTo>
                  <a:pt x="1756649" y="72822"/>
                </a:lnTo>
                <a:lnTo>
                  <a:pt x="1772850" y="84588"/>
                </a:lnTo>
                <a:lnTo>
                  <a:pt x="1789051" y="97626"/>
                </a:lnTo>
                <a:lnTo>
                  <a:pt x="1804617" y="111300"/>
                </a:lnTo>
                <a:lnTo>
                  <a:pt x="1819547" y="124656"/>
                </a:lnTo>
                <a:lnTo>
                  <a:pt x="1832571" y="138330"/>
                </a:lnTo>
                <a:lnTo>
                  <a:pt x="1844642" y="151686"/>
                </a:lnTo>
                <a:lnTo>
                  <a:pt x="1856078" y="165042"/>
                </a:lnTo>
                <a:lnTo>
                  <a:pt x="1865608" y="178398"/>
                </a:lnTo>
                <a:lnTo>
                  <a:pt x="1874502" y="191755"/>
                </a:lnTo>
                <a:lnTo>
                  <a:pt x="1881809" y="204475"/>
                </a:lnTo>
                <a:lnTo>
                  <a:pt x="1888797" y="217831"/>
                </a:lnTo>
                <a:lnTo>
                  <a:pt x="1894197" y="230869"/>
                </a:lnTo>
                <a:lnTo>
                  <a:pt x="1898962" y="243907"/>
                </a:lnTo>
                <a:lnTo>
                  <a:pt x="1902457" y="256309"/>
                </a:lnTo>
                <a:lnTo>
                  <a:pt x="1905633" y="268711"/>
                </a:lnTo>
                <a:lnTo>
                  <a:pt x="1907857" y="281113"/>
                </a:lnTo>
                <a:lnTo>
                  <a:pt x="1908810" y="293197"/>
                </a:lnTo>
                <a:lnTo>
                  <a:pt x="1909763" y="305281"/>
                </a:lnTo>
                <a:lnTo>
                  <a:pt x="1909763" y="316729"/>
                </a:lnTo>
                <a:lnTo>
                  <a:pt x="1908492" y="328177"/>
                </a:lnTo>
                <a:lnTo>
                  <a:pt x="1907539" y="339307"/>
                </a:lnTo>
                <a:lnTo>
                  <a:pt x="1905316" y="350437"/>
                </a:lnTo>
                <a:lnTo>
                  <a:pt x="1902457" y="360931"/>
                </a:lnTo>
                <a:lnTo>
                  <a:pt x="1899598" y="371425"/>
                </a:lnTo>
                <a:lnTo>
                  <a:pt x="1895786" y="381601"/>
                </a:lnTo>
                <a:lnTo>
                  <a:pt x="1891656" y="391459"/>
                </a:lnTo>
                <a:lnTo>
                  <a:pt x="1887527" y="400681"/>
                </a:lnTo>
                <a:lnTo>
                  <a:pt x="1882762" y="409903"/>
                </a:lnTo>
                <a:lnTo>
                  <a:pt x="1877361" y="418490"/>
                </a:lnTo>
                <a:lnTo>
                  <a:pt x="1871643" y="426758"/>
                </a:lnTo>
                <a:lnTo>
                  <a:pt x="1865925" y="434708"/>
                </a:lnTo>
                <a:lnTo>
                  <a:pt x="1860208" y="442340"/>
                </a:lnTo>
                <a:lnTo>
                  <a:pt x="1854172" y="449336"/>
                </a:lnTo>
                <a:lnTo>
                  <a:pt x="1847501" y="456014"/>
                </a:lnTo>
                <a:lnTo>
                  <a:pt x="1841783" y="463328"/>
                </a:lnTo>
                <a:lnTo>
                  <a:pt x="1830983" y="476048"/>
                </a:lnTo>
                <a:lnTo>
                  <a:pt x="1801122" y="514208"/>
                </a:lnTo>
                <a:lnTo>
                  <a:pt x="1764909" y="560636"/>
                </a:lnTo>
                <a:lnTo>
                  <a:pt x="1730283" y="604838"/>
                </a:lnTo>
                <a:lnTo>
                  <a:pt x="1729648" y="593708"/>
                </a:lnTo>
                <a:lnTo>
                  <a:pt x="1728377" y="581306"/>
                </a:lnTo>
                <a:lnTo>
                  <a:pt x="1726471" y="567632"/>
                </a:lnTo>
                <a:lnTo>
                  <a:pt x="1723930" y="553322"/>
                </a:lnTo>
                <a:lnTo>
                  <a:pt x="1720118" y="537740"/>
                </a:lnTo>
                <a:lnTo>
                  <a:pt x="1715353" y="521840"/>
                </a:lnTo>
                <a:lnTo>
                  <a:pt x="1712494" y="513254"/>
                </a:lnTo>
                <a:lnTo>
                  <a:pt x="1709318" y="504668"/>
                </a:lnTo>
                <a:lnTo>
                  <a:pt x="1705823" y="496082"/>
                </a:lnTo>
                <a:lnTo>
                  <a:pt x="1702011" y="487178"/>
                </a:lnTo>
                <a:lnTo>
                  <a:pt x="1697882" y="477638"/>
                </a:lnTo>
                <a:lnTo>
                  <a:pt x="1693117" y="468098"/>
                </a:lnTo>
                <a:lnTo>
                  <a:pt x="1688034" y="458876"/>
                </a:lnTo>
                <a:lnTo>
                  <a:pt x="1682952" y="449018"/>
                </a:lnTo>
                <a:lnTo>
                  <a:pt x="1677234" y="439160"/>
                </a:lnTo>
                <a:lnTo>
                  <a:pt x="1670881" y="428984"/>
                </a:lnTo>
                <a:lnTo>
                  <a:pt x="1664527" y="418808"/>
                </a:lnTo>
                <a:lnTo>
                  <a:pt x="1657221" y="408631"/>
                </a:lnTo>
                <a:lnTo>
                  <a:pt x="1649915" y="398137"/>
                </a:lnTo>
                <a:lnTo>
                  <a:pt x="1641973" y="387643"/>
                </a:lnTo>
                <a:lnTo>
                  <a:pt x="1633079" y="376831"/>
                </a:lnTo>
                <a:lnTo>
                  <a:pt x="1624184" y="365701"/>
                </a:lnTo>
                <a:lnTo>
                  <a:pt x="1614337" y="354889"/>
                </a:lnTo>
                <a:lnTo>
                  <a:pt x="1604489" y="343441"/>
                </a:lnTo>
                <a:lnTo>
                  <a:pt x="1593688" y="332311"/>
                </a:lnTo>
                <a:lnTo>
                  <a:pt x="1582570" y="320863"/>
                </a:lnTo>
                <a:lnTo>
                  <a:pt x="1571134" y="310051"/>
                </a:lnTo>
                <a:lnTo>
                  <a:pt x="1559381" y="299239"/>
                </a:lnTo>
                <a:lnTo>
                  <a:pt x="1548263" y="289381"/>
                </a:lnTo>
                <a:lnTo>
                  <a:pt x="1536827" y="279523"/>
                </a:lnTo>
                <a:lnTo>
                  <a:pt x="1525709" y="270619"/>
                </a:lnTo>
                <a:lnTo>
                  <a:pt x="1514590" y="262351"/>
                </a:lnTo>
                <a:lnTo>
                  <a:pt x="1503472" y="254083"/>
                </a:lnTo>
                <a:lnTo>
                  <a:pt x="1492672" y="246451"/>
                </a:lnTo>
                <a:lnTo>
                  <a:pt x="1481871" y="239137"/>
                </a:lnTo>
                <a:lnTo>
                  <a:pt x="1471388" y="232777"/>
                </a:lnTo>
                <a:lnTo>
                  <a:pt x="1460905" y="226417"/>
                </a:lnTo>
                <a:lnTo>
                  <a:pt x="1450740" y="220693"/>
                </a:lnTo>
                <a:lnTo>
                  <a:pt x="1440575" y="215287"/>
                </a:lnTo>
                <a:lnTo>
                  <a:pt x="1430410" y="210199"/>
                </a:lnTo>
                <a:lnTo>
                  <a:pt x="1420562" y="205747"/>
                </a:lnTo>
                <a:lnTo>
                  <a:pt x="1411350" y="201613"/>
                </a:lnTo>
                <a:lnTo>
                  <a:pt x="1401820" y="197479"/>
                </a:lnTo>
                <a:lnTo>
                  <a:pt x="1392925" y="193981"/>
                </a:lnTo>
                <a:lnTo>
                  <a:pt x="1375136" y="187620"/>
                </a:lnTo>
                <a:lnTo>
                  <a:pt x="1358300" y="182850"/>
                </a:lnTo>
                <a:lnTo>
                  <a:pt x="1342417" y="178716"/>
                </a:lnTo>
                <a:lnTo>
                  <a:pt x="1327805" y="175536"/>
                </a:lnTo>
                <a:lnTo>
                  <a:pt x="1314145" y="173310"/>
                </a:lnTo>
                <a:lnTo>
                  <a:pt x="1301756" y="171720"/>
                </a:lnTo>
                <a:lnTo>
                  <a:pt x="1290638" y="171084"/>
                </a:lnTo>
                <a:lnTo>
                  <a:pt x="1330346" y="138966"/>
                </a:lnTo>
                <a:lnTo>
                  <a:pt x="1370689" y="105894"/>
                </a:lnTo>
                <a:lnTo>
                  <a:pt x="1405950" y="76638"/>
                </a:lnTo>
                <a:lnTo>
                  <a:pt x="1419609" y="64554"/>
                </a:lnTo>
                <a:lnTo>
                  <a:pt x="1429774" y="55650"/>
                </a:lnTo>
                <a:lnTo>
                  <a:pt x="1435810" y="49926"/>
                </a:lnTo>
                <a:lnTo>
                  <a:pt x="1442163" y="44520"/>
                </a:lnTo>
                <a:lnTo>
                  <a:pt x="1448834" y="39432"/>
                </a:lnTo>
                <a:lnTo>
                  <a:pt x="1455505" y="34026"/>
                </a:lnTo>
                <a:lnTo>
                  <a:pt x="1463129" y="29256"/>
                </a:lnTo>
                <a:lnTo>
                  <a:pt x="1470753" y="24486"/>
                </a:lnTo>
                <a:lnTo>
                  <a:pt x="1479012" y="20352"/>
                </a:lnTo>
                <a:lnTo>
                  <a:pt x="1487271" y="16218"/>
                </a:lnTo>
                <a:lnTo>
                  <a:pt x="1495848" y="13038"/>
                </a:lnTo>
                <a:lnTo>
                  <a:pt x="1505378" y="9540"/>
                </a:lnTo>
                <a:lnTo>
                  <a:pt x="1514590" y="6996"/>
                </a:lnTo>
                <a:lnTo>
                  <a:pt x="1524438" y="4770"/>
                </a:lnTo>
                <a:lnTo>
                  <a:pt x="1534285" y="2544"/>
                </a:lnTo>
                <a:lnTo>
                  <a:pt x="1544768" y="1272"/>
                </a:lnTo>
                <a:lnTo>
                  <a:pt x="1555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操作命令字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OCW3</a:t>
            </a: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4"/>
          <a:stretch>
            <a:fillRect/>
          </a:stretch>
        </p:blipFill>
        <p:spPr bwMode="auto">
          <a:xfrm>
            <a:off x="614294" y="2130686"/>
            <a:ext cx="7770902" cy="357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操作命令字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OCW3</a:t>
            </a:r>
          </a:p>
        </p:txBody>
      </p:sp>
      <p:sp>
        <p:nvSpPr>
          <p:cNvPr id="9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11967" y="1525057"/>
            <a:ext cx="670248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30000"/>
              </a:spcBef>
              <a:spcAft>
                <a:spcPct val="0"/>
              </a:spcAft>
              <a:buClr>
                <a:srgbClr val="FFC000"/>
              </a:buClr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设置特殊中断屏蔽方式：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D6D5=11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为设置，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为清除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0" name="MH_SubTitle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11967" y="2460888"/>
            <a:ext cx="6834101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30000"/>
              </a:spcBef>
              <a:spcAft>
                <a:spcPct val="0"/>
              </a:spcAft>
              <a:buClr>
                <a:srgbClr val="FFC000"/>
              </a:buClr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查询中断请求：使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P=1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写到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，再对该地址读入，得到中断状态字节。</a:t>
            </a:r>
          </a:p>
        </p:txBody>
      </p:sp>
      <p:sp>
        <p:nvSpPr>
          <p:cNvPr id="11" name="MH_SubTitle_3"/>
          <p:cNvSpPr txBox="1"/>
          <p:nvPr>
            <p:custDataLst>
              <p:tags r:id="rId3"/>
            </p:custDataLst>
          </p:nvPr>
        </p:nvSpPr>
        <p:spPr>
          <a:xfrm>
            <a:off x="1443587" y="4670285"/>
            <a:ext cx="6702480" cy="830263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lvl="0" defTabSz="914400" fontAlgn="base">
              <a:spcBef>
                <a:spcPct val="30000"/>
              </a:spcBef>
              <a:spcAft>
                <a:spcPct val="0"/>
              </a:spcAft>
              <a:buClr>
                <a:srgbClr val="FFC000"/>
              </a:buClr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的状态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4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 rot="5400000">
            <a:off x="649979" y="1680633"/>
            <a:ext cx="354013" cy="322262"/>
          </a:xfrm>
          <a:custGeom>
            <a:avLst/>
            <a:gdLst>
              <a:gd name="T0" fmla="*/ 85221703 w 115"/>
              <a:gd name="T1" fmla="*/ 839050551 h 105"/>
              <a:gd name="T2" fmla="*/ 994256285 w 115"/>
              <a:gd name="T3" fmla="*/ 839050551 h 105"/>
              <a:gd name="T4" fmla="*/ 1060539832 w 115"/>
              <a:gd name="T5" fmla="*/ 744775104 h 105"/>
              <a:gd name="T6" fmla="*/ 596555002 w 115"/>
              <a:gd name="T7" fmla="*/ 28282327 h 105"/>
              <a:gd name="T8" fmla="*/ 482922986 w 115"/>
              <a:gd name="T9" fmla="*/ 28282327 h 105"/>
              <a:gd name="T10" fmla="*/ 18938156 w 115"/>
              <a:gd name="T11" fmla="*/ 744775104 h 105"/>
              <a:gd name="T12" fmla="*/ 85221703 w 115"/>
              <a:gd name="T13" fmla="*/ 839050551 h 105"/>
              <a:gd name="T14" fmla="*/ 539737455 w 115"/>
              <a:gd name="T15" fmla="*/ 113129308 h 105"/>
              <a:gd name="T16" fmla="*/ 965849050 w 115"/>
              <a:gd name="T17" fmla="*/ 763628966 h 105"/>
              <a:gd name="T18" fmla="*/ 113628938 w 115"/>
              <a:gd name="T19" fmla="*/ 763628966 h 105"/>
              <a:gd name="T20" fmla="*/ 539737455 w 115"/>
              <a:gd name="T21" fmla="*/ 113129308 h 105"/>
              <a:gd name="T22" fmla="*/ 1032132597 w 115"/>
              <a:gd name="T23" fmla="*/ 914469066 h 105"/>
              <a:gd name="T24" fmla="*/ 47345391 w 115"/>
              <a:gd name="T25" fmla="*/ 914469066 h 105"/>
              <a:gd name="T26" fmla="*/ 9469078 w 115"/>
              <a:gd name="T27" fmla="*/ 952179858 h 105"/>
              <a:gd name="T28" fmla="*/ 47345391 w 115"/>
              <a:gd name="T29" fmla="*/ 989890651 h 105"/>
              <a:gd name="T30" fmla="*/ 1032132597 w 115"/>
              <a:gd name="T31" fmla="*/ 989890651 h 105"/>
              <a:gd name="T32" fmla="*/ 1070008910 w 115"/>
              <a:gd name="T33" fmla="*/ 952179858 h 105"/>
              <a:gd name="T34" fmla="*/ 1032132597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Other_5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 rot="5400000">
            <a:off x="649980" y="2616463"/>
            <a:ext cx="354012" cy="322262"/>
          </a:xfrm>
          <a:custGeom>
            <a:avLst/>
            <a:gdLst>
              <a:gd name="T0" fmla="*/ 85221463 w 115"/>
              <a:gd name="T1" fmla="*/ 839050551 h 105"/>
              <a:gd name="T2" fmla="*/ 994253476 w 115"/>
              <a:gd name="T3" fmla="*/ 839050551 h 105"/>
              <a:gd name="T4" fmla="*/ 1060536836 w 115"/>
              <a:gd name="T5" fmla="*/ 744775104 h 105"/>
              <a:gd name="T6" fmla="*/ 596553317 w 115"/>
              <a:gd name="T7" fmla="*/ 28282327 h 105"/>
              <a:gd name="T8" fmla="*/ 482921622 w 115"/>
              <a:gd name="T9" fmla="*/ 28282327 h 105"/>
              <a:gd name="T10" fmla="*/ 18938103 w 115"/>
              <a:gd name="T11" fmla="*/ 744775104 h 105"/>
              <a:gd name="T12" fmla="*/ 85221463 w 115"/>
              <a:gd name="T13" fmla="*/ 839050551 h 105"/>
              <a:gd name="T14" fmla="*/ 539735930 w 115"/>
              <a:gd name="T15" fmla="*/ 113129308 h 105"/>
              <a:gd name="T16" fmla="*/ 965846322 w 115"/>
              <a:gd name="T17" fmla="*/ 763628966 h 105"/>
              <a:gd name="T18" fmla="*/ 113628617 w 115"/>
              <a:gd name="T19" fmla="*/ 763628966 h 105"/>
              <a:gd name="T20" fmla="*/ 539735930 w 115"/>
              <a:gd name="T21" fmla="*/ 113129308 h 105"/>
              <a:gd name="T22" fmla="*/ 1032129682 w 115"/>
              <a:gd name="T23" fmla="*/ 914469066 h 105"/>
              <a:gd name="T24" fmla="*/ 47345257 w 115"/>
              <a:gd name="T25" fmla="*/ 914469066 h 105"/>
              <a:gd name="T26" fmla="*/ 9469051 w 115"/>
              <a:gd name="T27" fmla="*/ 952179858 h 105"/>
              <a:gd name="T28" fmla="*/ 47345257 w 115"/>
              <a:gd name="T29" fmla="*/ 989890651 h 105"/>
              <a:gd name="T30" fmla="*/ 1032129682 w 115"/>
              <a:gd name="T31" fmla="*/ 989890651 h 105"/>
              <a:gd name="T32" fmla="*/ 1070005888 w 115"/>
              <a:gd name="T33" fmla="*/ 952179858 h 105"/>
              <a:gd name="T34" fmla="*/ 1032129682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Other_6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 rot="5400000">
            <a:off x="781599" y="4825861"/>
            <a:ext cx="354013" cy="322262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4932" y="3202924"/>
            <a:ext cx="6376969" cy="49381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33018" y="324977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中断状态字</a:t>
            </a:r>
          </a:p>
        </p:txBody>
      </p:sp>
      <p:sp>
        <p:nvSpPr>
          <p:cNvPr id="3" name="矩形 2"/>
          <p:cNvSpPr/>
          <p:nvPr/>
        </p:nvSpPr>
        <p:spPr>
          <a:xfrm>
            <a:off x="1228298" y="3643456"/>
            <a:ext cx="69177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I=1,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IR0~IR7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中有中断请求，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R2R1R0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表示其中的最高优先级的编码；</a:t>
            </a:r>
          </a:p>
          <a:p>
            <a:pPr marL="342900" indent="-342900" defTabSz="914400" fontAlgn="base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I=0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，表示无中断请求产生。</a:t>
            </a:r>
          </a:p>
        </p:txBody>
      </p:sp>
      <p:sp>
        <p:nvSpPr>
          <p:cNvPr id="5" name="矩形 4"/>
          <p:cNvSpPr/>
          <p:nvPr/>
        </p:nvSpPr>
        <p:spPr>
          <a:xfrm>
            <a:off x="1064525" y="5404881"/>
            <a:ext cx="74448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RR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RIS=10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OCW3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，再读该地址，得到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IRR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的内容；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RR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RIS=11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OCW3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，再读该地址，得到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的内容；</a:t>
            </a: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469032" y="6235144"/>
            <a:ext cx="8388350" cy="40011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sz="2000" dirty="0">
                <a:solidFill>
                  <a:srgbClr val="FF0000"/>
                </a:solidFill>
              </a:rPr>
              <a:t>如果要读</a:t>
            </a:r>
            <a:r>
              <a:rPr lang="en-US" altLang="zh-CN" sz="2000" dirty="0">
                <a:solidFill>
                  <a:srgbClr val="FF0000"/>
                </a:solidFill>
              </a:rPr>
              <a:t>IMR</a:t>
            </a:r>
            <a:r>
              <a:rPr lang="zh-CN" altLang="en-US" sz="2000" dirty="0">
                <a:solidFill>
                  <a:srgbClr val="FF0000"/>
                </a:solidFill>
              </a:rPr>
              <a:t>，只需要从奇地址端口</a:t>
            </a:r>
            <a:r>
              <a:rPr lang="en-US" altLang="zh-CN" sz="2000" dirty="0">
                <a:solidFill>
                  <a:srgbClr val="FF0000"/>
                </a:solidFill>
              </a:rPr>
              <a:t>(A0=1)</a:t>
            </a:r>
            <a:r>
              <a:rPr lang="zh-CN" altLang="en-US" sz="2000" dirty="0">
                <a:solidFill>
                  <a:srgbClr val="FF0000"/>
                </a:solidFill>
              </a:rPr>
              <a:t>读</a:t>
            </a:r>
            <a:r>
              <a:rPr lang="en-US" altLang="zh-CN" sz="2000" dirty="0">
                <a:solidFill>
                  <a:srgbClr val="FF0000"/>
                </a:solidFill>
              </a:rPr>
              <a:t>8259A</a:t>
            </a:r>
            <a:r>
              <a:rPr lang="zh-CN" altLang="en-US" sz="2000" dirty="0">
                <a:solidFill>
                  <a:srgbClr val="FF0000"/>
                </a:solidFill>
              </a:rPr>
              <a:t>即可，与</a:t>
            </a:r>
            <a:r>
              <a:rPr lang="en-US" altLang="zh-CN" sz="2000" dirty="0">
                <a:solidFill>
                  <a:srgbClr val="FF0000"/>
                </a:solidFill>
              </a:rPr>
              <a:t>OCW3</a:t>
            </a:r>
            <a:r>
              <a:rPr lang="zh-CN" altLang="en-US" sz="2000" dirty="0">
                <a:solidFill>
                  <a:srgbClr val="FF0000"/>
                </a:solidFill>
              </a:rPr>
              <a:t>无关。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8259A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的应用举例</a:t>
            </a:r>
          </a:p>
        </p:txBody>
      </p:sp>
      <p:sp>
        <p:nvSpPr>
          <p:cNvPr id="8" name="MH_Other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8187" y="2961382"/>
            <a:ext cx="3153554" cy="3182906"/>
          </a:xfrm>
          <a:prstGeom prst="ellipse">
            <a:avLst/>
          </a:prstGeom>
          <a:noFill/>
          <a:ln w="19050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" name="MH_Other_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082098" y="2855565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" name="MH_Other_3"/>
          <p:cNvSpPr>
            <a:spLocks noChangeShapeType="1"/>
          </p:cNvSpPr>
          <p:nvPr>
            <p:custDataLst>
              <p:tags r:id="rId3"/>
            </p:custDataLst>
          </p:nvPr>
        </p:nvSpPr>
        <p:spPr bwMode="gray">
          <a:xfrm>
            <a:off x="85405" y="4559840"/>
            <a:ext cx="3483541" cy="0"/>
          </a:xfrm>
          <a:prstGeom prst="line">
            <a:avLst/>
          </a:prstGeom>
          <a:noFill/>
          <a:ln w="28575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MH_Other_4"/>
          <p:cNvSpPr>
            <a:spLocks noChangeShapeType="1"/>
          </p:cNvSpPr>
          <p:nvPr>
            <p:custDataLst>
              <p:tags r:id="rId4"/>
            </p:custDataLst>
          </p:nvPr>
        </p:nvSpPr>
        <p:spPr bwMode="gray">
          <a:xfrm>
            <a:off x="1827176" y="2726366"/>
            <a:ext cx="0" cy="3663845"/>
          </a:xfrm>
          <a:prstGeom prst="line">
            <a:avLst/>
          </a:prstGeom>
          <a:noFill/>
          <a:ln w="28575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2" name="MH_Other_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30958" y="3141934"/>
            <a:ext cx="2789323" cy="2810920"/>
          </a:xfrm>
          <a:prstGeom prst="ellipse">
            <a:avLst/>
          </a:prstGeom>
          <a:noFill/>
          <a:ln w="9525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6499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3" name="MH_Other_6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49695" y="3479108"/>
            <a:ext cx="2137679" cy="21820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4" name="MH_SubTitle_1"/>
          <p:cNvSpPr>
            <a:spLocks noChangeArrowheads="1"/>
          </p:cNvSpPr>
          <p:nvPr>
            <p:custDataLst>
              <p:tags r:id="rId7"/>
            </p:custDataLst>
          </p:nvPr>
        </p:nvSpPr>
        <p:spPr bwMode="black">
          <a:xfrm>
            <a:off x="2491844" y="2362807"/>
            <a:ext cx="6040505" cy="727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端口地址，主片在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020H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03FH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范围内，实际使用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020H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021H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两个端口；从片在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0A0H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0BFH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范围，实际使用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0A0H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0A1H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两个端口。</a:t>
            </a:r>
          </a:p>
        </p:txBody>
      </p:sp>
      <p:sp>
        <p:nvSpPr>
          <p:cNvPr id="15" name="MH_Title_1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1134311" y="3871399"/>
            <a:ext cx="1368457" cy="139751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kern="0" dirty="0">
                <a:solidFill>
                  <a:srgbClr val="FFFFFF"/>
                </a:solidFill>
              </a:rPr>
              <a:t>说明</a:t>
            </a:r>
          </a:p>
        </p:txBody>
      </p:sp>
      <p:sp>
        <p:nvSpPr>
          <p:cNvPr id="16" name="MH_Other_7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2995329" y="3478508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8" name="MH_Other_9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3303788" y="4427832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0" name="MH_Other_11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3069198" y="5283309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1" name="MH_Other_12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2202756" y="5971538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2" name="MH_SubTitle_2"/>
          <p:cNvSpPr>
            <a:spLocks noChangeArrowheads="1"/>
          </p:cNvSpPr>
          <p:nvPr>
            <p:custDataLst>
              <p:tags r:id="rId13"/>
            </p:custDataLst>
          </p:nvPr>
        </p:nvSpPr>
        <p:spPr bwMode="black">
          <a:xfrm>
            <a:off x="3342473" y="3419315"/>
            <a:ext cx="5656729" cy="40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主、从片的中断请求信号均采用边沿触发方式。</a:t>
            </a:r>
          </a:p>
        </p:txBody>
      </p:sp>
      <p:sp>
        <p:nvSpPr>
          <p:cNvPr id="24" name="MH_SubTitle_4"/>
          <p:cNvSpPr>
            <a:spLocks noChangeArrowheads="1"/>
          </p:cNvSpPr>
          <p:nvPr>
            <p:custDataLst>
              <p:tags r:id="rId14"/>
            </p:custDataLst>
          </p:nvPr>
        </p:nvSpPr>
        <p:spPr bwMode="black">
          <a:xfrm>
            <a:off x="3604897" y="3819421"/>
            <a:ext cx="5604417" cy="719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0" lvl="1" defTabSz="914400" fontAlgn="base">
              <a:spcAft>
                <a:spcPct val="0"/>
              </a:spcAft>
              <a:buClr>
                <a:srgbClr val="B4B9BE"/>
              </a:buClr>
              <a:buSzPct val="80000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主片与从片采用一般全嵌套方式，优先级的排列次序为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级最高（主片的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），依次为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级（主片的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）、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级（主片的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，即从片的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），然后是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级～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级（主片的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</a:p>
        </p:txBody>
      </p:sp>
      <p:sp>
        <p:nvSpPr>
          <p:cNvPr id="26" name="MH_SubTitle_6"/>
          <p:cNvSpPr>
            <a:spLocks noChangeArrowheads="1"/>
          </p:cNvSpPr>
          <p:nvPr>
            <p:custDataLst>
              <p:tags r:id="rId15"/>
            </p:custDataLst>
          </p:nvPr>
        </p:nvSpPr>
        <p:spPr bwMode="black">
          <a:xfrm>
            <a:off x="3286688" y="5277994"/>
            <a:ext cx="61721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采用非缓冲方式，主片的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SP/EN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端接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+5V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，从片的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SP/EN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端接地。</a:t>
            </a:r>
          </a:p>
        </p:txBody>
      </p:sp>
      <p:sp>
        <p:nvSpPr>
          <p:cNvPr id="27" name="MH_SubTitle_7"/>
          <p:cNvSpPr>
            <a:spLocks noChangeArrowheads="1"/>
          </p:cNvSpPr>
          <p:nvPr>
            <p:custDataLst>
              <p:tags r:id="rId16"/>
            </p:custDataLst>
          </p:nvPr>
        </p:nvSpPr>
        <p:spPr bwMode="black">
          <a:xfrm>
            <a:off x="2590754" y="5989218"/>
            <a:ext cx="56077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设定主片的中断号为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08H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0FH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，从片的中断号为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70H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77H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28" name="矩形 27"/>
          <p:cNvSpPr/>
          <p:nvPr/>
        </p:nvSpPr>
        <p:spPr>
          <a:xfrm>
            <a:off x="334370" y="1491459"/>
            <a:ext cx="7947531" cy="83099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设两片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级联，提供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级向量中断，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CAS2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CAS0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作为互连线，从片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直接连到主片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IR2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两个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8259A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的级联图 </a:t>
            </a:r>
          </a:p>
        </p:txBody>
      </p:sp>
      <p:grpSp>
        <p:nvGrpSpPr>
          <p:cNvPr id="13" name="组合 47120"/>
          <p:cNvGrpSpPr/>
          <p:nvPr/>
        </p:nvGrpSpPr>
        <p:grpSpPr bwMode="auto">
          <a:xfrm>
            <a:off x="353040" y="1319681"/>
            <a:ext cx="8492898" cy="5462471"/>
            <a:chOff x="0" y="0"/>
            <a:chExt cx="3100" cy="3475"/>
          </a:xfrm>
        </p:grpSpPr>
        <p:pic>
          <p:nvPicPr>
            <p:cNvPr id="14" name="Picture 19" descr="image00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35"/>
            <a:stretch>
              <a:fillRect/>
            </a:stretch>
          </p:blipFill>
          <p:spPr bwMode="auto">
            <a:xfrm>
              <a:off x="0" y="0"/>
              <a:ext cx="3100" cy="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直接连接符 47122"/>
            <p:cNvSpPr>
              <a:spLocks noChangeShapeType="1"/>
            </p:cNvSpPr>
            <p:nvPr/>
          </p:nvSpPr>
          <p:spPr bwMode="auto">
            <a:xfrm>
              <a:off x="18" y="507"/>
              <a:ext cx="0" cy="2940"/>
            </a:xfrm>
            <a:prstGeom prst="line">
              <a:avLst/>
            </a:prstGeom>
            <a:noFill/>
            <a:ln w="9525">
              <a:solidFill>
                <a:srgbClr val="00051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对两片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8259A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的初始化 </a:t>
            </a:r>
          </a:p>
        </p:txBody>
      </p:sp>
      <p:sp>
        <p:nvSpPr>
          <p:cNvPr id="8" name="内容占位符 2"/>
          <p:cNvSpPr>
            <a:spLocks noChangeArrowheads="1"/>
          </p:cNvSpPr>
          <p:nvPr/>
        </p:nvSpPr>
        <p:spPr bwMode="auto">
          <a:xfrm>
            <a:off x="4917" y="1166693"/>
            <a:ext cx="9051925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对主片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的初始化 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</a:rPr>
              <a:t>INTM00	EQU  	020H       		;</a:t>
            </a:r>
            <a:r>
              <a:rPr lang="zh-CN" altLang="en-US" sz="2400" dirty="0">
                <a:latin typeface="宋体" panose="02010600030101010101" pitchFamily="2" charset="-122"/>
              </a:rPr>
              <a:t>主</a:t>
            </a:r>
            <a:r>
              <a:rPr lang="en-US" altLang="zh-CN" sz="2400" dirty="0">
                <a:latin typeface="宋体" panose="02010600030101010101" pitchFamily="2" charset="-122"/>
              </a:rPr>
              <a:t>8259A</a:t>
            </a:r>
            <a:r>
              <a:rPr lang="zh-CN" altLang="en-US" sz="2400" dirty="0">
                <a:latin typeface="宋体" panose="02010600030101010101" pitchFamily="2" charset="-122"/>
              </a:rPr>
              <a:t>端口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INTM01	EQU   021H       		;</a:t>
            </a:r>
            <a:r>
              <a:rPr lang="zh-CN" altLang="en-US" sz="2400" dirty="0">
                <a:latin typeface="宋体" panose="02010600030101010101" pitchFamily="2" charset="-122"/>
              </a:rPr>
              <a:t>主</a:t>
            </a:r>
            <a:r>
              <a:rPr lang="en-US" altLang="zh-CN" sz="2400" dirty="0">
                <a:latin typeface="宋体" panose="02010600030101010101" pitchFamily="2" charset="-122"/>
              </a:rPr>
              <a:t>8259A</a:t>
            </a:r>
            <a:r>
              <a:rPr lang="zh-CN" altLang="en-US" sz="2400" dirty="0">
                <a:latin typeface="宋体" panose="02010600030101010101" pitchFamily="2" charset="-122"/>
              </a:rPr>
              <a:t>端口</a:t>
            </a:r>
            <a:r>
              <a:rPr lang="en-US" altLang="zh-CN" sz="2400" dirty="0">
                <a:latin typeface="宋体" panose="02010600030101010101" pitchFamily="2" charset="-122"/>
              </a:rPr>
              <a:t>l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……      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MOV  AL, 00010001B;ICWl;  </a:t>
            </a:r>
            <a:r>
              <a:rPr lang="zh-CN" altLang="en-US" sz="2400" dirty="0">
                <a:latin typeface="宋体" panose="02010600030101010101" pitchFamily="2" charset="-122"/>
              </a:rPr>
              <a:t>边沿触发，要</a:t>
            </a:r>
            <a:r>
              <a:rPr lang="en-US" altLang="zh-CN" sz="2400" dirty="0">
                <a:latin typeface="宋体" panose="02010600030101010101" pitchFamily="2" charset="-122"/>
              </a:rPr>
              <a:t>ICW4</a:t>
            </a:r>
            <a:r>
              <a:rPr lang="zh-CN" altLang="en-US" sz="2400" dirty="0">
                <a:latin typeface="宋体" panose="02010600030101010101" pitchFamily="2" charset="-122"/>
              </a:rPr>
              <a:t>，级联方式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                    </a:t>
            </a:r>
            <a:r>
              <a:rPr lang="zh-CN" altLang="en-US" sz="2400" dirty="0">
                <a:latin typeface="宋体" panose="02010600030101010101" pitchFamily="2" charset="-122"/>
              </a:rPr>
              <a:t>；要</a:t>
            </a:r>
            <a:r>
              <a:rPr lang="en-US" altLang="zh-CN" sz="2400" dirty="0">
                <a:latin typeface="宋体" panose="02010600030101010101" pitchFamily="2" charset="-122"/>
              </a:rPr>
              <a:t>ICW3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</a:rPr>
              <a:t>OUT  INTM00, AL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JMP </a:t>
            </a: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</a:rPr>
              <a:t>SHORT $+2 ;</a:t>
            </a:r>
            <a:r>
              <a:rPr lang="zh-CN" altLang="en-US" sz="2400" dirty="0">
                <a:latin typeface="宋体" panose="02010600030101010101" pitchFamily="2" charset="-122"/>
              </a:rPr>
              <a:t>延迟</a:t>
            </a:r>
            <a:r>
              <a:rPr lang="en-US" altLang="zh-CN" sz="2400" dirty="0">
                <a:latin typeface="宋体" panose="02010600030101010101" pitchFamily="2" charset="-122"/>
              </a:rPr>
              <a:t>=</a:t>
            </a:r>
            <a:r>
              <a:rPr lang="zh-CN" altLang="en-US" sz="2400" dirty="0">
                <a:latin typeface="宋体" panose="02010600030101010101" pitchFamily="2" charset="-122"/>
              </a:rPr>
              <a:t>该指令的执行时间，</a:t>
            </a:r>
            <a:r>
              <a:rPr lang="en-US" altLang="zh-CN" sz="2400" dirty="0">
                <a:latin typeface="宋体" panose="02010600030101010101" pitchFamily="2" charset="-122"/>
              </a:rPr>
              <a:t>$+2</a:t>
            </a:r>
            <a:r>
              <a:rPr lang="zh-CN" altLang="en-US" sz="2400" dirty="0">
                <a:latin typeface="宋体" panose="02010600030101010101" pitchFamily="2" charset="-122"/>
              </a:rPr>
              <a:t>是下条指令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</a:rPr>
              <a:t>MOV AL, 00001000B	 ;ICW2</a:t>
            </a:r>
            <a:r>
              <a:rPr lang="zh-CN" altLang="en-US" sz="2400" dirty="0">
                <a:latin typeface="宋体" panose="02010600030101010101" pitchFamily="2" charset="-122"/>
              </a:rPr>
              <a:t>：设置主片的中断向量，起始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                  ;</a:t>
            </a:r>
            <a:r>
              <a:rPr lang="zh-CN" altLang="en-US" sz="2400" dirty="0">
                <a:latin typeface="宋体" panose="02010600030101010101" pitchFamily="2" charset="-122"/>
              </a:rPr>
              <a:t>的中断向量为</a:t>
            </a:r>
            <a:r>
              <a:rPr lang="en-US" altLang="zh-CN" sz="2400" dirty="0">
                <a:latin typeface="宋体" panose="02010600030101010101" pitchFamily="2" charset="-122"/>
              </a:rPr>
              <a:t>08H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OUT INTM01, AL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JMP  SHORT $+2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MOV </a:t>
            </a: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</a:rPr>
              <a:t>AL, 00000100B  ;ICW3</a:t>
            </a:r>
            <a:r>
              <a:rPr lang="zh-CN" altLang="en-US" sz="2400" dirty="0">
                <a:latin typeface="宋体" panose="02010600030101010101" pitchFamily="2" charset="-122"/>
              </a:rPr>
              <a:t>：主片的</a:t>
            </a:r>
            <a:r>
              <a:rPr lang="en-US" altLang="zh-CN" sz="2400" dirty="0">
                <a:latin typeface="宋体" panose="02010600030101010101" pitchFamily="2" charset="-122"/>
              </a:rPr>
              <a:t>IR2</a:t>
            </a:r>
            <a:r>
              <a:rPr lang="zh-CN" altLang="en-US" sz="2400" dirty="0">
                <a:latin typeface="宋体" panose="02010600030101010101" pitchFamily="2" charset="-122"/>
              </a:rPr>
              <a:t>接从片</a:t>
            </a:r>
            <a:r>
              <a:rPr lang="en-US" altLang="zh-CN" sz="2400" dirty="0">
                <a:latin typeface="宋体" panose="02010600030101010101" pitchFamily="2" charset="-122"/>
              </a:rPr>
              <a:t>8259A</a:t>
            </a:r>
            <a:r>
              <a:rPr lang="zh-CN" altLang="en-US" sz="2400" dirty="0">
                <a:latin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</a:rPr>
              <a:t>INT  		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对两片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8259A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的初始化 </a:t>
            </a:r>
          </a:p>
        </p:txBody>
      </p:sp>
      <p:sp>
        <p:nvSpPr>
          <p:cNvPr id="9" name="内容占位符 2"/>
          <p:cNvSpPr>
            <a:spLocks noChangeArrowheads="1"/>
          </p:cNvSpPr>
          <p:nvPr/>
        </p:nvSpPr>
        <p:spPr bwMode="auto">
          <a:xfrm>
            <a:off x="-87158" y="1526948"/>
            <a:ext cx="9144000" cy="612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OUT  	INTM01, AL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JMP 	SHORT$+2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MOV 	AL, 00000001B   ;ICW4</a:t>
            </a:r>
            <a:r>
              <a:rPr lang="zh-CN" altLang="en-US" sz="2400" dirty="0">
                <a:latin typeface="宋体" panose="02010600030101010101" pitchFamily="2" charset="-122"/>
              </a:rPr>
              <a:t>：非总线缓冲，一般全嵌套，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                     ;</a:t>
            </a:r>
            <a:r>
              <a:rPr lang="zh-CN" altLang="en-US" sz="2400" dirty="0">
                <a:latin typeface="宋体" panose="02010600030101010101" pitchFamily="2" charset="-122"/>
              </a:rPr>
              <a:t>正常中断结束方式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	</a:t>
            </a:r>
            <a:r>
              <a:rPr lang="en-US" altLang="zh-CN" sz="2400" dirty="0">
                <a:latin typeface="宋体" panose="02010600030101010101" pitchFamily="2" charset="-122"/>
              </a:rPr>
              <a:t>OUT  	INTM01, AL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JMP  	SHORT$+2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</a:rPr>
              <a:t>;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对从片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的初始化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	</a:t>
            </a:r>
            <a:r>
              <a:rPr lang="en-US" altLang="zh-CN" sz="2400" dirty="0">
                <a:latin typeface="宋体" panose="02010600030101010101" pitchFamily="2" charset="-122"/>
              </a:rPr>
              <a:t>INTS00  EQU  	0A0H       ;</a:t>
            </a:r>
            <a:r>
              <a:rPr lang="zh-CN" altLang="en-US" sz="2400" dirty="0">
                <a:latin typeface="宋体" panose="02010600030101010101" pitchFamily="2" charset="-122"/>
              </a:rPr>
              <a:t>从片</a:t>
            </a:r>
            <a:r>
              <a:rPr lang="en-US" altLang="zh-CN" sz="2400" dirty="0">
                <a:latin typeface="宋体" panose="02010600030101010101" pitchFamily="2" charset="-122"/>
              </a:rPr>
              <a:t>8259A</a:t>
            </a:r>
            <a:r>
              <a:rPr lang="zh-CN" altLang="en-US" sz="2400" dirty="0">
                <a:latin typeface="宋体" panose="02010600030101010101" pitchFamily="2" charset="-122"/>
              </a:rPr>
              <a:t>端口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INTS01  EQU  	0A1H       ;</a:t>
            </a:r>
            <a:r>
              <a:rPr lang="zh-CN" altLang="en-US" sz="2400" dirty="0">
                <a:latin typeface="宋体" panose="02010600030101010101" pitchFamily="2" charset="-122"/>
              </a:rPr>
              <a:t>从片</a:t>
            </a:r>
            <a:r>
              <a:rPr lang="en-US" altLang="zh-CN" sz="2400" dirty="0">
                <a:latin typeface="宋体" panose="02010600030101010101" pitchFamily="2" charset="-122"/>
              </a:rPr>
              <a:t>8259A</a:t>
            </a:r>
            <a:r>
              <a:rPr lang="zh-CN" altLang="en-US" sz="2400" dirty="0">
                <a:latin typeface="宋体" panose="02010600030101010101" pitchFamily="2" charset="-122"/>
              </a:rPr>
              <a:t>端口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MOV 	AL, 0001000lB	    ;</a:t>
            </a:r>
            <a:r>
              <a:rPr lang="en-US" altLang="zh-CN" sz="2400" dirty="0" err="1">
                <a:latin typeface="宋体" panose="02010600030101010101" pitchFamily="2" charset="-122"/>
              </a:rPr>
              <a:t>ICWl</a:t>
            </a:r>
            <a:r>
              <a:rPr lang="zh-CN" altLang="en-US" sz="2400" dirty="0">
                <a:latin typeface="宋体" panose="02010600030101010101" pitchFamily="2" charset="-122"/>
              </a:rPr>
              <a:t>：边沿触发，要</a:t>
            </a:r>
            <a:r>
              <a:rPr lang="en-US" altLang="zh-CN" sz="2400" dirty="0">
                <a:latin typeface="宋体" panose="02010600030101010101" pitchFamily="2" charset="-122"/>
              </a:rPr>
              <a:t>ICW4</a:t>
            </a:r>
            <a:r>
              <a:rPr lang="zh-CN" altLang="en-US" sz="2400" dirty="0">
                <a:latin typeface="宋体" panose="02010600030101010101" pitchFamily="2" charset="-122"/>
              </a:rPr>
              <a:t>；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                            </a:t>
            </a:r>
            <a:r>
              <a:rPr lang="en-US" altLang="zh-CN" sz="2400" dirty="0">
                <a:latin typeface="宋体" panose="02010600030101010101" pitchFamily="2" charset="-122"/>
              </a:rPr>
              <a:t>;</a:t>
            </a:r>
            <a:r>
              <a:rPr lang="zh-CN" altLang="en-US" sz="2400" dirty="0">
                <a:latin typeface="宋体" panose="02010600030101010101" pitchFamily="2" charset="-122"/>
              </a:rPr>
              <a:t>级联方式，要</a:t>
            </a:r>
            <a:r>
              <a:rPr lang="en-US" altLang="zh-CN" sz="2400" dirty="0">
                <a:latin typeface="宋体" panose="02010600030101010101" pitchFamily="2" charset="-122"/>
              </a:rPr>
              <a:t>ICW3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OUT 	INTS00, Al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	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对两片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8259A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的初始化 </a:t>
            </a:r>
          </a:p>
        </p:txBody>
      </p:sp>
      <p:sp>
        <p:nvSpPr>
          <p:cNvPr id="10" name="内容占位符 2"/>
          <p:cNvSpPr>
            <a:spLocks noChangeArrowheads="1"/>
          </p:cNvSpPr>
          <p:nvPr/>
        </p:nvSpPr>
        <p:spPr bwMode="auto">
          <a:xfrm>
            <a:off x="-255718" y="1159436"/>
            <a:ext cx="9110663" cy="614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	JMP 	SHORT  $+2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MOV 	AL, 01110000B 	;ICW2</a:t>
            </a:r>
            <a:r>
              <a:rPr lang="zh-CN" altLang="en-US" sz="2400" dirty="0">
                <a:latin typeface="宋体" panose="02010600030101010101" pitchFamily="2" charset="-122"/>
              </a:rPr>
              <a:t>：设置从片的中断向量，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                        ；起始的中断向量为</a:t>
            </a:r>
            <a:r>
              <a:rPr lang="en-US" altLang="zh-CN" sz="2400" dirty="0">
                <a:latin typeface="宋体" panose="02010600030101010101" pitchFamily="2" charset="-122"/>
              </a:rPr>
              <a:t>70H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OUT 	INTS01, AL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JMP 	SHORT  $+2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MOV	AL, 00000010B 	;ICW3</a:t>
            </a:r>
            <a:r>
              <a:rPr lang="zh-CN" altLang="en-US" sz="2400" dirty="0">
                <a:latin typeface="宋体" panose="02010600030101010101" pitchFamily="2" charset="-122"/>
              </a:rPr>
              <a:t>，设置从片的识别标志，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                        ；即指定连接主片的</a:t>
            </a:r>
            <a:r>
              <a:rPr lang="en-US" altLang="zh-CN" sz="2400" dirty="0">
                <a:latin typeface="宋体" panose="02010600030101010101" pitchFamily="2" charset="-122"/>
              </a:rPr>
              <a:t>IR2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OUT 	INTS01, AL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JMP 	SHORT  $+2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MOV 	AL, 00000001B  ;ICW4</a:t>
            </a:r>
            <a:r>
              <a:rPr lang="zh-CN" altLang="en-US" sz="2400" dirty="0">
                <a:latin typeface="宋体" panose="02010600030101010101" pitchFamily="2" charset="-122"/>
              </a:rPr>
              <a:t>：非总线缓冲，一般全嵌套，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                     ；正常的中断结束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	</a:t>
            </a:r>
            <a:r>
              <a:rPr lang="en-US" altLang="zh-CN" sz="2400" dirty="0">
                <a:latin typeface="宋体" panose="02010600030101010101" pitchFamily="2" charset="-122"/>
              </a:rPr>
              <a:t>OUT 	INTS01, AL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JMP 	SHORT  $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中断服务程序设计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385762" y="1697053"/>
            <a:ext cx="8372475" cy="604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533400" indent="-5334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u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4572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4572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lvl="3" indent="-3810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lvl="4" indent="-3810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MY_INT PROC FAR</a:t>
            </a: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PUSH  AX</a:t>
            </a: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PUSH  BX</a:t>
            </a: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….</a:t>
            </a: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STI</a:t>
            </a: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&lt;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中断服务程序主体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&gt;</a:t>
            </a: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CLI</a:t>
            </a: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….</a:t>
            </a: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POP  BX</a:t>
            </a: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POP  AX</a:t>
            </a: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MOV AL, 20H	;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OCW2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写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EOI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命令  ，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00100000B</a:t>
            </a: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OUT  A0H, AL  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向从片发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EOI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命令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MOV AL, 20H</a:t>
            </a: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OUT 20H, AL   ;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向主片发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EOI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命令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	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MY_INT ENDP</a:t>
            </a: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4427420" y="2399207"/>
            <a:ext cx="45365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要对用户的每个中断按照此方法编写中断服务程序。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主程序中设置中断向量 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468313" y="1389254"/>
            <a:ext cx="6121400" cy="515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533400" indent="-5334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u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4572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4572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lvl="3" indent="-3810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lvl="4" indent="-3810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CLI 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PUSH DS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XOR AX, AX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MOV DS, AX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MOV BX,  n   ;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中断类型号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MOV CL,2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SHL BX, CL   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向量表偏移地址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=nX4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MOV AX,  OFFSET MY_INT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MOV [BX],  AX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MOV AX,  SEG MY_INT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MOV [BX+2], AX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POP DS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按上述方法设置用户的各个中断向量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STI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8259A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的结构 </a:t>
            </a:r>
          </a:p>
        </p:txBody>
      </p:sp>
      <p:sp>
        <p:nvSpPr>
          <p:cNvPr id="20" name="矩形 19"/>
          <p:cNvSpPr/>
          <p:nvPr/>
        </p:nvSpPr>
        <p:spPr>
          <a:xfrm>
            <a:off x="710011" y="1483619"/>
            <a:ext cx="7571890" cy="46166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内部结构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内部逻辑框图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3864" y="2109222"/>
            <a:ext cx="7984184" cy="467171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4082" y="946775"/>
            <a:ext cx="8516937" cy="611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90000"/>
              </a:lnSpc>
              <a:spcAft>
                <a:spcPct val="0"/>
              </a:spcAft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6.5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6.7</a:t>
            </a:r>
          </a:p>
          <a:p>
            <a:pPr defTabSz="914400" fontAlgn="base">
              <a:lnSpc>
                <a:spcPct val="90000"/>
              </a:lnSpc>
              <a:spcAft>
                <a:spcPct val="0"/>
              </a:spcAft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补充题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：初始化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控制器，系统中有一片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，中断请求用电平触发，中断类型号为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60H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67H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，特殊全嵌套方式，不用缓冲方式，采用中断自动结束方式。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端口地址为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93H/94H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。编写其初始化程序。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 fontAlgn="base">
              <a:lnSpc>
                <a:spcPct val="90000"/>
              </a:lnSpc>
              <a:spcAft>
                <a:spcPct val="0"/>
              </a:spcAft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补充题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：开关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K4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的信号输入到中断控制器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IR2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，当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K4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开关合上瞬间，产生中断，在中断服务程序中完成读取开关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K0~K3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的状态，并在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段数码管上显示数字或符号。设输出接口的地址为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3F2H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，输入接口地址为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3F3H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。当开关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K0~K3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的状态分别为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0000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1111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时，在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段数码管上对应显示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’0’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’F’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的端口为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3F0H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3F1H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</a:p>
          <a:p>
            <a:pPr defTabSz="914400" fontAlgn="base">
              <a:lnSpc>
                <a:spcPct val="90000"/>
              </a:lnSpc>
              <a:spcAft>
                <a:spcPct val="0"/>
              </a:spcAft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１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设计相关的接口电路，包括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的连接。</a:t>
            </a:r>
          </a:p>
          <a:p>
            <a:pPr defTabSz="914400" fontAlgn="base">
              <a:lnSpc>
                <a:spcPct val="90000"/>
              </a:lnSpc>
              <a:spcAft>
                <a:spcPct val="0"/>
              </a:spcAft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编写主程序完成初始化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和相关中断向量的设置。</a:t>
            </a:r>
          </a:p>
          <a:p>
            <a:pPr defTabSz="914400" fontAlgn="base">
              <a:lnSpc>
                <a:spcPct val="90000"/>
              </a:lnSpc>
              <a:spcAft>
                <a:spcPct val="0"/>
              </a:spcAft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3.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编写中断服务程序。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3131087" flipV="1">
            <a:off x="2609057" y="223044"/>
            <a:ext cx="3925887" cy="4937125"/>
          </a:xfrm>
          <a:custGeom>
            <a:avLst/>
            <a:gdLst>
              <a:gd name="connsiteX0" fmla="*/ 1588293 w 3925991"/>
              <a:gd name="connsiteY0" fmla="*/ 2290541 h 4937492"/>
              <a:gd name="connsiteX1" fmla="*/ 2063727 w 3925991"/>
              <a:gd name="connsiteY1" fmla="*/ 1821287 h 4937492"/>
              <a:gd name="connsiteX2" fmla="*/ 2189212 w 3925991"/>
              <a:gd name="connsiteY2" fmla="*/ 2081910 h 4937492"/>
              <a:gd name="connsiteX3" fmla="*/ 1526366 w 3925991"/>
              <a:gd name="connsiteY3" fmla="*/ 2351663 h 4937492"/>
              <a:gd name="connsiteX4" fmla="*/ 1573848 w 3925991"/>
              <a:gd name="connsiteY4" fmla="*/ 2304798 h 4937492"/>
              <a:gd name="connsiteX5" fmla="*/ 2654669 w 3925991"/>
              <a:gd name="connsiteY5" fmla="*/ 2121927 h 4937492"/>
              <a:gd name="connsiteX6" fmla="*/ 2607219 w 3925991"/>
              <a:gd name="connsiteY6" fmla="*/ 1936784 h 4937492"/>
              <a:gd name="connsiteX7" fmla="*/ 2413412 w 3925991"/>
              <a:gd name="connsiteY7" fmla="*/ 2004071 h 4937492"/>
              <a:gd name="connsiteX8" fmla="*/ 2124688 w 3925991"/>
              <a:gd name="connsiteY8" fmla="*/ 1761118 h 4937492"/>
              <a:gd name="connsiteX9" fmla="*/ 2347705 w 3925991"/>
              <a:gd name="connsiteY9" fmla="*/ 1540999 h 4937492"/>
              <a:gd name="connsiteX10" fmla="*/ 2119430 w 3925991"/>
              <a:gd name="connsiteY10" fmla="*/ 1361689 h 4937492"/>
              <a:gd name="connsiteX11" fmla="*/ 1556336 w 3925991"/>
              <a:gd name="connsiteY11" fmla="*/ 2301636 h 4937492"/>
              <a:gd name="connsiteX12" fmla="*/ 1521924 w 3925991"/>
              <a:gd name="connsiteY12" fmla="*/ 2313583 h 4937492"/>
              <a:gd name="connsiteX13" fmla="*/ 1552253 w 3925991"/>
              <a:gd name="connsiteY13" fmla="*/ 2308452 h 4937492"/>
              <a:gd name="connsiteX14" fmla="*/ 0 w 3925991"/>
              <a:gd name="connsiteY14" fmla="*/ 534139 h 4937492"/>
              <a:gd name="connsiteX15" fmla="*/ 748392 w 3925991"/>
              <a:gd name="connsiteY15" fmla="*/ 1253112 h 4937492"/>
              <a:gd name="connsiteX16" fmla="*/ 430781 w 3925991"/>
              <a:gd name="connsiteY16" fmla="*/ 691321 h 4937492"/>
              <a:gd name="connsiteX17" fmla="*/ 1327878 w 3925991"/>
              <a:gd name="connsiteY17" fmla="*/ 298905 h 4937492"/>
              <a:gd name="connsiteX18" fmla="*/ 1138066 w 3925991"/>
              <a:gd name="connsiteY18" fmla="*/ 0 h 4937492"/>
              <a:gd name="connsiteX19" fmla="*/ 403558 w 3925991"/>
              <a:gd name="connsiteY19" fmla="*/ 643170 h 4937492"/>
              <a:gd name="connsiteX20" fmla="*/ 237644 w 3925991"/>
              <a:gd name="connsiteY20" fmla="*/ 349702 h 4937492"/>
              <a:gd name="connsiteX21" fmla="*/ 3259808 w 3925991"/>
              <a:gd name="connsiteY21" fmla="*/ 4769533 h 4937492"/>
              <a:gd name="connsiteX22" fmla="*/ 3326451 w 3925991"/>
              <a:gd name="connsiteY22" fmla="*/ 4769533 h 4937492"/>
              <a:gd name="connsiteX23" fmla="*/ 3259808 w 3925991"/>
              <a:gd name="connsiteY23" fmla="*/ 4546311 h 4937492"/>
              <a:gd name="connsiteX24" fmla="*/ 715016 w 3925991"/>
              <a:gd name="connsiteY24" fmla="*/ 1545812 h 4937492"/>
              <a:gd name="connsiteX25" fmla="*/ 1224662 w 3925991"/>
              <a:gd name="connsiteY25" fmla="*/ 1228640 h 4937492"/>
              <a:gd name="connsiteX26" fmla="*/ 1553185 w 3925991"/>
              <a:gd name="connsiteY26" fmla="*/ 1505082 h 4937492"/>
              <a:gd name="connsiteX27" fmla="*/ 985860 w 3925991"/>
              <a:gd name="connsiteY27" fmla="*/ 1875541 h 4937492"/>
              <a:gd name="connsiteX28" fmla="*/ 1114162 w 3925991"/>
              <a:gd name="connsiteY28" fmla="*/ 2040856 h 4937492"/>
              <a:gd name="connsiteX29" fmla="*/ 1629252 w 3925991"/>
              <a:gd name="connsiteY29" fmla="*/ 1569091 h 4937492"/>
              <a:gd name="connsiteX30" fmla="*/ 1629945 w 3925991"/>
              <a:gd name="connsiteY30" fmla="*/ 1569674 h 4937492"/>
              <a:gd name="connsiteX31" fmla="*/ 1629538 w 3925991"/>
              <a:gd name="connsiteY31" fmla="*/ 1568829 h 4937492"/>
              <a:gd name="connsiteX32" fmla="*/ 2061669 w 3925991"/>
              <a:gd name="connsiteY32" fmla="*/ 1173046 h 4937492"/>
              <a:gd name="connsiteX33" fmla="*/ 1587923 w 3925991"/>
              <a:gd name="connsiteY33" fmla="*/ 1482398 h 4937492"/>
              <a:gd name="connsiteX34" fmla="*/ 1410160 w 3925991"/>
              <a:gd name="connsiteY34" fmla="*/ 1113198 h 4937492"/>
              <a:gd name="connsiteX35" fmla="*/ 1808084 w 3925991"/>
              <a:gd name="connsiteY35" fmla="*/ 865554 h 4937492"/>
              <a:gd name="connsiteX36" fmla="*/ 1645264 w 3925991"/>
              <a:gd name="connsiteY36" fmla="*/ 655764 h 4937492"/>
              <a:gd name="connsiteX37" fmla="*/ 2756171 w 3925991"/>
              <a:gd name="connsiteY37" fmla="*/ 4212531 h 4937492"/>
              <a:gd name="connsiteX38" fmla="*/ 3140506 w 3925991"/>
              <a:gd name="connsiteY38" fmla="*/ 3905777 h 4937492"/>
              <a:gd name="connsiteX39" fmla="*/ 3176620 w 3925991"/>
              <a:gd name="connsiteY39" fmla="*/ 4432247 h 4937492"/>
              <a:gd name="connsiteX40" fmla="*/ 3380443 w 3925991"/>
              <a:gd name="connsiteY40" fmla="*/ 3809456 h 4937492"/>
              <a:gd name="connsiteX41" fmla="*/ 3925991 w 3925991"/>
              <a:gd name="connsiteY41" fmla="*/ 3818061 h 4937492"/>
              <a:gd name="connsiteX42" fmla="*/ 3879334 w 3925991"/>
              <a:gd name="connsiteY42" fmla="*/ 3556633 h 4937492"/>
              <a:gd name="connsiteX43" fmla="*/ 3339029 w 3925991"/>
              <a:gd name="connsiteY43" fmla="*/ 3765576 h 4937492"/>
              <a:gd name="connsiteX44" fmla="*/ 3319251 w 3925991"/>
              <a:gd name="connsiteY44" fmla="*/ 3763113 h 4937492"/>
              <a:gd name="connsiteX45" fmla="*/ 3766016 w 3925991"/>
              <a:gd name="connsiteY45" fmla="*/ 3406530 h 4937492"/>
              <a:gd name="connsiteX46" fmla="*/ 3517889 w 3925991"/>
              <a:gd name="connsiteY46" fmla="*/ 3168879 h 4937492"/>
              <a:gd name="connsiteX47" fmla="*/ 1894465 w 3925991"/>
              <a:gd name="connsiteY47" fmla="*/ 3132813 h 4937492"/>
              <a:gd name="connsiteX48" fmla="*/ 1926278 w 3925991"/>
              <a:gd name="connsiteY48" fmla="*/ 3130130 h 4937492"/>
              <a:gd name="connsiteX49" fmla="*/ 1911336 w 3925991"/>
              <a:gd name="connsiteY49" fmla="*/ 3147018 h 4937492"/>
              <a:gd name="connsiteX50" fmla="*/ 1935017 w 3925991"/>
              <a:gd name="connsiteY50" fmla="*/ 3129393 h 4937492"/>
              <a:gd name="connsiteX51" fmla="*/ 2934976 w 3925991"/>
              <a:gd name="connsiteY51" fmla="*/ 3045067 h 4937492"/>
              <a:gd name="connsiteX52" fmla="*/ 2323478 w 3925991"/>
              <a:gd name="connsiteY52" fmla="*/ 3627121 h 4937492"/>
              <a:gd name="connsiteX53" fmla="*/ 3302960 w 3925991"/>
              <a:gd name="connsiteY53" fmla="*/ 3014035 h 4937492"/>
              <a:gd name="connsiteX54" fmla="*/ 3327171 w 3925991"/>
              <a:gd name="connsiteY54" fmla="*/ 3011993 h 4937492"/>
              <a:gd name="connsiteX55" fmla="*/ 3325066 w 3925991"/>
              <a:gd name="connsiteY55" fmla="*/ 3000198 h 4937492"/>
              <a:gd name="connsiteX56" fmla="*/ 3414494 w 3925991"/>
              <a:gd name="connsiteY56" fmla="*/ 2944223 h 4937492"/>
              <a:gd name="connsiteX57" fmla="*/ 3285386 w 3925991"/>
              <a:gd name="connsiteY57" fmla="*/ 2777869 h 4937492"/>
              <a:gd name="connsiteX58" fmla="*/ 3280513 w 3925991"/>
              <a:gd name="connsiteY58" fmla="*/ 2750563 h 4937492"/>
              <a:gd name="connsiteX59" fmla="*/ 3267071 w 3925991"/>
              <a:gd name="connsiteY59" fmla="*/ 2754270 h 4937492"/>
              <a:gd name="connsiteX60" fmla="*/ 3255775 w 3925991"/>
              <a:gd name="connsiteY60" fmla="*/ 2739715 h 4937492"/>
              <a:gd name="connsiteX61" fmla="*/ 3229637 w 3925991"/>
              <a:gd name="connsiteY61" fmla="*/ 2764594 h 4937492"/>
              <a:gd name="connsiteX62" fmla="*/ 1951589 w 3925991"/>
              <a:gd name="connsiteY62" fmla="*/ 3117059 h 4937492"/>
              <a:gd name="connsiteX63" fmla="*/ 2944142 w 3925991"/>
              <a:gd name="connsiteY63" fmla="*/ 2378348 h 4937492"/>
              <a:gd name="connsiteX64" fmla="*/ 2764465 w 3925991"/>
              <a:gd name="connsiteY64" fmla="*/ 2182801 h 4937492"/>
              <a:gd name="connsiteX65" fmla="*/ 1933406 w 3925991"/>
              <a:gd name="connsiteY65" fmla="*/ 3122074 h 4937492"/>
              <a:gd name="connsiteX66" fmla="*/ 3194103 w 3925991"/>
              <a:gd name="connsiteY66" fmla="*/ 4937492 h 4937492"/>
              <a:gd name="connsiteX67" fmla="*/ 3257914 w 3925991"/>
              <a:gd name="connsiteY67" fmla="*/ 4924012 h 4937492"/>
              <a:gd name="connsiteX68" fmla="*/ 3212759 w 3925991"/>
              <a:gd name="connsiteY68" fmla="*/ 4710275 h 4937492"/>
              <a:gd name="connsiteX69" fmla="*/ 3024632 w 3925991"/>
              <a:gd name="connsiteY69" fmla="*/ 4815933 h 4937492"/>
              <a:gd name="connsiteX70" fmla="*/ 3137795 w 3925991"/>
              <a:gd name="connsiteY70" fmla="*/ 4844962 h 4937492"/>
              <a:gd name="connsiteX71" fmla="*/ 3178445 w 3925991"/>
              <a:gd name="connsiteY71" fmla="*/ 4451404 h 49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3522663" y="4202113"/>
            <a:ext cx="2098675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accent1"/>
                </a:solidFill>
                <a:latin typeface="Tempus Sans ITC" panose="04020404030D07020202" pitchFamily="82" charset="0"/>
                <a:ea typeface="Adobe Gothic Std B" panose="020B0800000000000000" pitchFamily="34" charset="-128"/>
              </a:rPr>
              <a:t>@</a:t>
            </a:r>
            <a:r>
              <a:rPr lang="zh-CN" altLang="en-US" kern="0" dirty="0">
                <a:solidFill>
                  <a:schemeClr val="accent1"/>
                </a:solidFill>
                <a:latin typeface="Tempus Sans ITC" panose="04020404030D07020202" pitchFamily="82" charset="0"/>
                <a:ea typeface="Adobe Gothic Std B" panose="020B0800000000000000" pitchFamily="34" charset="-128"/>
              </a:rPr>
              <a:t>刘辉</a:t>
            </a:r>
            <a:endParaRPr lang="zh-CN" altLang="en-US" kern="0" dirty="0">
              <a:solidFill>
                <a:schemeClr val="accent1"/>
              </a:solidFill>
              <a:latin typeface="Tempus Sans ITC" panose="04020404030D07020202" pitchFamily="82" charset="0"/>
              <a:ea typeface="+mn-ea"/>
            </a:endParaRPr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 rot="5400000">
            <a:off x="4572000" y="996950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 rot="5400000">
            <a:off x="4572000" y="1687513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8259A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的结构 </a:t>
            </a:r>
          </a:p>
        </p:txBody>
      </p:sp>
      <p:sp>
        <p:nvSpPr>
          <p:cNvPr id="20" name="矩形 19"/>
          <p:cNvSpPr/>
          <p:nvPr/>
        </p:nvSpPr>
        <p:spPr>
          <a:xfrm>
            <a:off x="710011" y="1483619"/>
            <a:ext cx="7571890" cy="46166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内部结构</a:t>
            </a:r>
          </a:p>
        </p:txBody>
      </p:sp>
      <p:sp>
        <p:nvSpPr>
          <p:cNvPr id="12" name="MH_Other_1"/>
          <p:cNvSpPr/>
          <p:nvPr>
            <p:custDataLst>
              <p:tags r:id="rId1"/>
            </p:custDataLst>
          </p:nvPr>
        </p:nvSpPr>
        <p:spPr>
          <a:xfrm>
            <a:off x="508459" y="2406706"/>
            <a:ext cx="704850" cy="802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2"/>
          <p:cNvSpPr/>
          <p:nvPr>
            <p:custDataLst>
              <p:tags r:id="rId2"/>
            </p:custDataLst>
          </p:nvPr>
        </p:nvSpPr>
        <p:spPr>
          <a:xfrm>
            <a:off x="373521" y="2239238"/>
            <a:ext cx="974725" cy="1109994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Text_1"/>
          <p:cNvSpPr txBox="1"/>
          <p:nvPr>
            <p:custDataLst>
              <p:tags r:id="rId3"/>
            </p:custDataLst>
          </p:nvPr>
        </p:nvSpPr>
        <p:spPr>
          <a:xfrm>
            <a:off x="1532396" y="2515609"/>
            <a:ext cx="6669908" cy="861439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三态双向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位缓冲器，接数据总线低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D7~D0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也可通过总线驱动器与总线连接。</a:t>
            </a:r>
          </a:p>
        </p:txBody>
      </p:sp>
      <p:sp>
        <p:nvSpPr>
          <p:cNvPr id="15" name="MH_Other_3"/>
          <p:cNvSpPr/>
          <p:nvPr>
            <p:custDataLst>
              <p:tags r:id="rId4"/>
            </p:custDataLst>
          </p:nvPr>
        </p:nvSpPr>
        <p:spPr>
          <a:xfrm>
            <a:off x="508459" y="3608247"/>
            <a:ext cx="704850" cy="8028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373521" y="3440779"/>
            <a:ext cx="974725" cy="1109994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MH_SubTitle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13346" y="3112456"/>
            <a:ext cx="5108575" cy="54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读写控制逻辑</a:t>
            </a:r>
          </a:p>
        </p:txBody>
      </p:sp>
      <p:sp>
        <p:nvSpPr>
          <p:cNvPr id="18" name="MH_Other_5"/>
          <p:cNvSpPr/>
          <p:nvPr>
            <p:custDataLst>
              <p:tags r:id="rId7"/>
            </p:custDataLst>
          </p:nvPr>
        </p:nvSpPr>
        <p:spPr bwMode="auto">
          <a:xfrm>
            <a:off x="656096" y="2609702"/>
            <a:ext cx="398463" cy="436318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9" name="MH_Other_6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673559" y="3809970"/>
            <a:ext cx="396875" cy="43282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1" name="MH_Other_5"/>
          <p:cNvSpPr/>
          <p:nvPr>
            <p:custDataLst>
              <p:tags r:id="rId9"/>
            </p:custDataLst>
          </p:nvPr>
        </p:nvSpPr>
        <p:spPr>
          <a:xfrm>
            <a:off x="508459" y="5489393"/>
            <a:ext cx="704850" cy="8028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MH_Other_6"/>
          <p:cNvSpPr/>
          <p:nvPr>
            <p:custDataLst>
              <p:tags r:id="rId10"/>
            </p:custDataLst>
          </p:nvPr>
        </p:nvSpPr>
        <p:spPr>
          <a:xfrm>
            <a:off x="373521" y="5322083"/>
            <a:ext cx="974725" cy="1108248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MH_Other_9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656096" y="5684293"/>
            <a:ext cx="398463" cy="438063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4" name="MH_SubTitle_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532395" y="5268991"/>
            <a:ext cx="5108575" cy="54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级联缓冲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比较器</a:t>
            </a:r>
          </a:p>
        </p:txBody>
      </p:sp>
      <p:sp>
        <p:nvSpPr>
          <p:cNvPr id="25" name="MH_Text_2"/>
          <p:cNvSpPr txBox="1"/>
          <p:nvPr>
            <p:custDataLst>
              <p:tags r:id="rId13"/>
            </p:custDataLst>
          </p:nvPr>
        </p:nvSpPr>
        <p:spPr>
          <a:xfrm>
            <a:off x="1532396" y="5728649"/>
            <a:ext cx="7761729" cy="137178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若中断源多于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个，可用几个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级联。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主片的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CAS2~CAS0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输出，从片的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CAS2~CS0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输入，从片的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接主片的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IRi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26" name="MH_Text_1"/>
          <p:cNvSpPr txBox="1"/>
          <p:nvPr>
            <p:custDataLst>
              <p:tags r:id="rId14"/>
            </p:custDataLst>
          </p:nvPr>
        </p:nvSpPr>
        <p:spPr>
          <a:xfrm>
            <a:off x="1513345" y="3693947"/>
            <a:ext cx="7378171" cy="137178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实现对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的读写和端口译码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输入信号：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WR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A0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IBM-PC/XT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中只有一个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，地址为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20H-21H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386/486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等机器中有两个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，地址为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20H-21H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0A0H-0A1H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3242852" y="4099419"/>
            <a:ext cx="488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29829" y="4090866"/>
            <a:ext cx="488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MH_SubTitle_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375542" y="1914412"/>
            <a:ext cx="5108575" cy="54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数据总线缓冲器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4572000" y="4099419"/>
            <a:ext cx="488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椭圆形标注 10"/>
          <p:cNvSpPr/>
          <p:nvPr/>
        </p:nvSpPr>
        <p:spPr>
          <a:xfrm>
            <a:off x="6146936" y="3328486"/>
            <a:ext cx="2134965" cy="720080"/>
          </a:xfrm>
          <a:prstGeom prst="wedgeEllipseCallout">
            <a:avLst>
              <a:gd name="adj1" fmla="val 22157"/>
              <a:gd name="adj2" fmla="val 97223"/>
            </a:avLst>
          </a:prstGeom>
          <a:solidFill>
            <a:srgbClr val="0099CC"/>
          </a:solidFill>
          <a:ln w="25400" cap="flat" cmpd="sng" algn="ctr">
            <a:solidFill>
              <a:srgbClr val="0099C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solidFill>
                    <a:srgbClr val="FFFF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地址线如何接？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8259A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的结构 </a:t>
            </a:r>
          </a:p>
        </p:txBody>
      </p:sp>
      <p:sp>
        <p:nvSpPr>
          <p:cNvPr id="20" name="矩形 19"/>
          <p:cNvSpPr/>
          <p:nvPr/>
        </p:nvSpPr>
        <p:spPr>
          <a:xfrm>
            <a:off x="710011" y="1483619"/>
            <a:ext cx="7571890" cy="46166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内部结构</a:t>
            </a:r>
          </a:p>
        </p:txBody>
      </p:sp>
      <p:sp>
        <p:nvSpPr>
          <p:cNvPr id="12" name="MH_Other_1"/>
          <p:cNvSpPr/>
          <p:nvPr>
            <p:custDataLst>
              <p:tags r:id="rId1"/>
            </p:custDataLst>
          </p:nvPr>
        </p:nvSpPr>
        <p:spPr>
          <a:xfrm>
            <a:off x="508459" y="2406706"/>
            <a:ext cx="704850" cy="802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2"/>
          <p:cNvSpPr/>
          <p:nvPr>
            <p:custDataLst>
              <p:tags r:id="rId2"/>
            </p:custDataLst>
          </p:nvPr>
        </p:nvSpPr>
        <p:spPr>
          <a:xfrm>
            <a:off x="373521" y="2239238"/>
            <a:ext cx="974725" cy="1109994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Text_1"/>
          <p:cNvSpPr txBox="1"/>
          <p:nvPr>
            <p:custDataLst>
              <p:tags r:id="rId3"/>
            </p:custDataLst>
          </p:nvPr>
        </p:nvSpPr>
        <p:spPr>
          <a:xfrm>
            <a:off x="1532396" y="2515609"/>
            <a:ext cx="6669908" cy="86143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位寄存器，对应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IR7-IR0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，如某个外设有中断请求，则相应位置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，并通知控制逻辑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如该中断被响应后，相应的请求位清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允许多位同时被置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15" name="MH_Other_3"/>
          <p:cNvSpPr/>
          <p:nvPr>
            <p:custDataLst>
              <p:tags r:id="rId4"/>
            </p:custDataLst>
          </p:nvPr>
        </p:nvSpPr>
        <p:spPr>
          <a:xfrm>
            <a:off x="508459" y="4092746"/>
            <a:ext cx="704850" cy="8028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373521" y="3925278"/>
            <a:ext cx="974725" cy="1109994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MH_SubTitle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13346" y="3596955"/>
            <a:ext cx="5108575" cy="54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中断屏蔽寄存器</a:t>
            </a:r>
            <a:r>
              <a:rPr lang="en-US" altLang="zh-CN" dirty="0"/>
              <a:t>IMR</a:t>
            </a:r>
            <a:endParaRPr lang="zh-CN" altLang="en-US" dirty="0"/>
          </a:p>
        </p:txBody>
      </p:sp>
      <p:sp>
        <p:nvSpPr>
          <p:cNvPr id="18" name="MH_Other_5"/>
          <p:cNvSpPr/>
          <p:nvPr>
            <p:custDataLst>
              <p:tags r:id="rId7"/>
            </p:custDataLst>
          </p:nvPr>
        </p:nvSpPr>
        <p:spPr bwMode="auto">
          <a:xfrm>
            <a:off x="656096" y="2609702"/>
            <a:ext cx="398463" cy="436318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9" name="MH_Other_6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673559" y="4294469"/>
            <a:ext cx="396875" cy="43282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1" name="MH_Other_5"/>
          <p:cNvSpPr/>
          <p:nvPr>
            <p:custDataLst>
              <p:tags r:id="rId9"/>
            </p:custDataLst>
          </p:nvPr>
        </p:nvSpPr>
        <p:spPr>
          <a:xfrm>
            <a:off x="508459" y="5489393"/>
            <a:ext cx="704850" cy="8028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MH_Other_6"/>
          <p:cNvSpPr/>
          <p:nvPr>
            <p:custDataLst>
              <p:tags r:id="rId10"/>
            </p:custDataLst>
          </p:nvPr>
        </p:nvSpPr>
        <p:spPr>
          <a:xfrm>
            <a:off x="373521" y="5322083"/>
            <a:ext cx="974725" cy="1108248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MH_Other_9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656096" y="5684293"/>
            <a:ext cx="398463" cy="438063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4" name="MH_SubTitle_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532395" y="4989209"/>
            <a:ext cx="5108575" cy="54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优先判别器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Priority Resolver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25" name="MH_Text_2"/>
          <p:cNvSpPr txBox="1"/>
          <p:nvPr>
            <p:custDataLst>
              <p:tags r:id="rId13"/>
            </p:custDataLst>
          </p:nvPr>
        </p:nvSpPr>
        <p:spPr>
          <a:xfrm>
            <a:off x="1513345" y="5606326"/>
            <a:ext cx="7761729" cy="137178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IRR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中置‘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’的中断请求，根据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IMR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中的情况判别其优先级，对于优先级最高的，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发出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INTR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信号，在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发出第一个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INTA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后置相应的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为‘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’并清相应的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IRR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为‘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’</a:t>
            </a:r>
          </a:p>
        </p:txBody>
      </p:sp>
      <p:sp>
        <p:nvSpPr>
          <p:cNvPr id="26" name="MH_Text_1"/>
          <p:cNvSpPr txBox="1"/>
          <p:nvPr>
            <p:custDataLst>
              <p:tags r:id="rId14"/>
            </p:custDataLst>
          </p:nvPr>
        </p:nvSpPr>
        <p:spPr>
          <a:xfrm>
            <a:off x="1513345" y="4178446"/>
            <a:ext cx="7378171" cy="100770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位寄存器，可由软件设定某位或某几位为‘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’，即相应的中断被屏蔽，即使该位的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IRR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已置位，也不会进入中断优先级判别器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PR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MH_SubTitle_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375542" y="1914412"/>
            <a:ext cx="5108575" cy="54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中断请求寄存器</a:t>
            </a:r>
            <a:r>
              <a:rPr lang="en-US" altLang="zh-CN" dirty="0"/>
              <a:t>IRR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8281901" y="5955515"/>
            <a:ext cx="488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8259A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的结构 </a:t>
            </a:r>
          </a:p>
        </p:txBody>
      </p:sp>
      <p:sp>
        <p:nvSpPr>
          <p:cNvPr id="20" name="矩形 19"/>
          <p:cNvSpPr/>
          <p:nvPr/>
        </p:nvSpPr>
        <p:spPr>
          <a:xfrm>
            <a:off x="710011" y="1483619"/>
            <a:ext cx="7571890" cy="46166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内部结构</a:t>
            </a:r>
          </a:p>
        </p:txBody>
      </p:sp>
      <p:sp>
        <p:nvSpPr>
          <p:cNvPr id="12" name="MH_Other_1"/>
          <p:cNvSpPr/>
          <p:nvPr>
            <p:custDataLst>
              <p:tags r:id="rId1"/>
            </p:custDataLst>
          </p:nvPr>
        </p:nvSpPr>
        <p:spPr>
          <a:xfrm>
            <a:off x="508459" y="2406706"/>
            <a:ext cx="704850" cy="802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2"/>
          <p:cNvSpPr/>
          <p:nvPr>
            <p:custDataLst>
              <p:tags r:id="rId2"/>
            </p:custDataLst>
          </p:nvPr>
        </p:nvSpPr>
        <p:spPr>
          <a:xfrm>
            <a:off x="373521" y="2239238"/>
            <a:ext cx="974725" cy="1109994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Text_1"/>
          <p:cNvSpPr txBox="1"/>
          <p:nvPr>
            <p:custDataLst>
              <p:tags r:id="rId3"/>
            </p:custDataLst>
          </p:nvPr>
        </p:nvSpPr>
        <p:spPr>
          <a:xfrm>
            <a:off x="1532396" y="2515609"/>
            <a:ext cx="6669908" cy="86143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位寄存器，如某中断被执行，则相应的位置‘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’，直至该中断服务结束，即执行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EOI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操作后将被清‘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’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在中断嵌套时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中有多位被置‘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’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Other_3"/>
          <p:cNvSpPr/>
          <p:nvPr>
            <p:custDataLst>
              <p:tags r:id="rId4"/>
            </p:custDataLst>
          </p:nvPr>
        </p:nvSpPr>
        <p:spPr>
          <a:xfrm>
            <a:off x="508459" y="4577243"/>
            <a:ext cx="704850" cy="8028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373521" y="4409775"/>
            <a:ext cx="974725" cy="1109994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MH_SubTitle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13346" y="4081452"/>
            <a:ext cx="5108575" cy="54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控制电路</a:t>
            </a:r>
          </a:p>
        </p:txBody>
      </p:sp>
      <p:sp>
        <p:nvSpPr>
          <p:cNvPr id="18" name="MH_Other_5"/>
          <p:cNvSpPr/>
          <p:nvPr>
            <p:custDataLst>
              <p:tags r:id="rId7"/>
            </p:custDataLst>
          </p:nvPr>
        </p:nvSpPr>
        <p:spPr bwMode="auto">
          <a:xfrm>
            <a:off x="656096" y="2609702"/>
            <a:ext cx="398463" cy="436318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9" name="MH_Other_6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673559" y="4778966"/>
            <a:ext cx="396875" cy="43282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6" name="MH_Text_1"/>
          <p:cNvSpPr txBox="1"/>
          <p:nvPr>
            <p:custDataLst>
              <p:tags r:id="rId9"/>
            </p:custDataLst>
          </p:nvPr>
        </p:nvSpPr>
        <p:spPr>
          <a:xfrm>
            <a:off x="1513345" y="4662943"/>
            <a:ext cx="7378171" cy="100770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IRR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IMR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判定的优先级向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发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信号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接收到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第一次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信号后，清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IRR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中相应位并置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中的相应位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接收到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第二个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信号后，送出中断类型号</a:t>
            </a:r>
          </a:p>
        </p:txBody>
      </p:sp>
      <p:sp>
        <p:nvSpPr>
          <p:cNvPr id="32" name="MH_SubTitle_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75542" y="1914412"/>
            <a:ext cx="5108575" cy="54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现行服务寄存器</a:t>
            </a:r>
            <a:r>
              <a:rPr lang="en-US" altLang="zh-CN" dirty="0"/>
              <a:t>ISR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4248988" y="5750798"/>
            <a:ext cx="488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869125" y="5043390"/>
            <a:ext cx="488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6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可编程中断控制器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 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8259A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的工作原理</a:t>
            </a:r>
          </a:p>
        </p:txBody>
      </p:sp>
      <p:sp>
        <p:nvSpPr>
          <p:cNvPr id="8" name="MH_Other_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325141" y="1541242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MH_Other_2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259675" y="2393794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MH_Other_3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266156" y="3598635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accent3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1" name="MH_Other_4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266156" y="4142697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4"/>
          </a:solidFill>
          <a:ln w="9525">
            <a:solidFill>
              <a:schemeClr val="accent4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735925" y="1455738"/>
            <a:ext cx="8137525" cy="540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SzTx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IR0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IR7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中的一条或多条请求线变高时，将相应的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IRR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位置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SzTx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综合现行服务寄存器（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）和中断屏蔽寄存器（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IMR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）的状态，找出最高优先权的中断请求，并判断是否能发中断请求，如是则向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发信号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，请求中断服务。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SzTx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响应中断时，送回应答信号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INTA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脉冲。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SzTx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接到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的第一个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INTA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脉冲时，把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中与最高优先级请求信号对应的位置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，并把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IRR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中的相应位复位。同时，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准备向数据总线发送中断类型码。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SzTx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接到第二个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INTA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脉冲时向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发送中断类型码。如果是在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AEOI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（自动结束中断）方式，在这个脉冲结束时复位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的相应位。在其他方式下，要在中断服务程序结束时通过发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EOI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命令来复位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相应位。</a:t>
            </a:r>
          </a:p>
        </p:txBody>
      </p:sp>
      <p:sp>
        <p:nvSpPr>
          <p:cNvPr id="13" name="MH_Other_4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295773" y="5316758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4"/>
          </a:solidFill>
          <a:ln w="9525">
            <a:solidFill>
              <a:schemeClr val="accent4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  <p:tag name="MH_CONTENTSID" val="264"/>
  <p:tag name="MH_SECTIONID" val="281,723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SubTitle"/>
  <p:tag name="MH_ORDER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Other"/>
  <p:tag name="MH_ORDER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SubTitle"/>
  <p:tag name="MH_ORDER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Text"/>
  <p:tag name="MH_ORDER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Other"/>
  <p:tag name="MH_ORDER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Other"/>
  <p:tag name="MH_ORDER" val="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Other"/>
  <p:tag name="MH_ORDER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1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1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1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SubTitle"/>
  <p:tag name="MH_ORDER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SubTitle"/>
  <p:tag name="MH_ORDER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Text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Other"/>
  <p:tag name="MH_ORDER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Text"/>
  <p:tag name="MH_ORDER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Title"/>
  <p:tag name="MH_ORDER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95502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SubTitle"/>
  <p:tag name="MH_ORDER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95502"/>
  <p:tag name="MH_LIBRARY" val="GRAPHIC"/>
  <p:tag name="MH_TYPE" val="SubTitle"/>
  <p:tag name="MH_ORDER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95502"/>
  <p:tag name="MH_LIBRARY" val="GRAPHIC"/>
  <p:tag name="MH_TYPE" val="Other"/>
  <p:tag name="MH_ORDER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95502"/>
  <p:tag name="MH_LIBRARY" val="GRAPHIC"/>
  <p:tag name="MH_TYPE" val="SubTitle"/>
  <p:tag name="MH_ORDER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95502"/>
  <p:tag name="MH_LIBRARY" val="GRAPHIC"/>
  <p:tag name="MH_TYPE" val="Other"/>
  <p:tag name="MH_ORDER" val="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95502"/>
  <p:tag name="MH_LIBRARY" val="GRAPHIC"/>
  <p:tag name="MH_TYPE" val="SubTitle"/>
  <p:tag name="MH_ORDER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95502"/>
  <p:tag name="MH_LIBRARY" val="GRAPHIC"/>
  <p:tag name="MH_TYPE" val="Other"/>
  <p:tag name="MH_ORDER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95502"/>
  <p:tag name="MH_LIBRARY" val="GRAPHIC"/>
  <p:tag name="MH_TYPE" val="SubTitle"/>
  <p:tag name="MH_ORDER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SubTitle"/>
  <p:tag name="MH_ORDER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Other"/>
  <p:tag name="MH_ORDER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Text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Other"/>
  <p:tag name="MH_ORDER" val="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SubTitle"/>
  <p:tag name="MH_ORDER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Other"/>
  <p:tag name="MH_ORDER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Text"/>
  <p:tag name="MH_ORDER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Other"/>
  <p:tag name="MH_ORDER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Other"/>
  <p:tag name="MH_ORDER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Other"/>
  <p:tag name="MH_ORDER" val="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Other"/>
  <p:tag name="MH_ORDER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Other"/>
  <p:tag name="MH_ORDER" val="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Other"/>
  <p:tag name="MH_ORDER" val="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SubTitle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Other"/>
  <p:tag name="MH_ORDER" val="6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SubTitle"/>
  <p:tag name="MH_ORDER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SubTitle"/>
  <p:tag name="MH_ORDER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6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Text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SubTitle"/>
  <p:tag name="MH_ORDER" val="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SubTitle"/>
  <p:tag name="MH_ORDER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Text"/>
  <p:tag name="MH_ORDER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SubTitle"/>
  <p:tag name="MH_ORDER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Other"/>
  <p:tag name="MH_ORDER" val="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1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1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1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SubTitle"/>
  <p:tag name="MH_ORDER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SubTitle"/>
  <p:tag name="MH_ORDER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Text"/>
  <p:tag name="MH_ORDER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Text"/>
  <p:tag name="MH_ORDER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0553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Other"/>
  <p:tag name="MH_ORDER" val="8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0553"/>
  <p:tag name="MH_LIBRARY" val="GRAPHIC"/>
  <p:tag name="MH_TYPE" val="SubTitle"/>
  <p:tag name="MH_ORDER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0553"/>
  <p:tag name="MH_LIBRARY" val="GRAPHIC"/>
  <p:tag name="MH_TYPE" val="SubTitle"/>
  <p:tag name="MH_ORDER" val="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0553"/>
  <p:tag name="MH_LIBRARY" val="GRAPHIC"/>
  <p:tag name="MH_TYPE" val="Other"/>
  <p:tag name="MH_ORDER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0553"/>
  <p:tag name="MH_LIBRARY" val="GRAPHIC"/>
  <p:tag name="MH_TYPE" val="Other"/>
  <p:tag name="MH_ORDER" val="5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0553"/>
  <p:tag name="MH_LIBRARY" val="GRAPHIC"/>
  <p:tag name="MH_TYPE" val="Other"/>
  <p:tag name="MH_ORDER" val="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SubTitle"/>
  <p:tag name="MH_ORDER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SubTitle"/>
  <p:tag name="MH_ORDER" val="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SubTitle"/>
  <p:tag name="MH_ORDER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SubTitle"/>
  <p:tag name="MH_ORDER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1106"/>
  <p:tag name="MH_LIBRARY" val="GRAPHIC"/>
  <p:tag name="MH_TYPE" val="Other"/>
  <p:tag name="MH_ORDER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1106"/>
  <p:tag name="MH_LIBRARY" val="GRAPHIC"/>
  <p:tag name="MH_TYPE" val="Desc"/>
  <p:tag name="MH_ORDER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1106"/>
  <p:tag name="MH_LIBRARY" val="GRAPHIC"/>
  <p:tag name="MH_TYPE" val="Other"/>
  <p:tag name="MH_ORDER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Other"/>
  <p:tag name="MH_ORDER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SubTitle"/>
  <p:tag name="MH_ORDER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Other"/>
  <p:tag name="MH_ORDER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Other"/>
  <p:tag name="MH_ORDER" val="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SubTitle"/>
  <p:tag name="MH_ORDER" val="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Other"/>
  <p:tag name="MH_ORDER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Title"/>
  <p:tag name="MH_ORDER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SubTitle"/>
  <p:tag name="MH_ORDER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1106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1106"/>
  <p:tag name="MH_LIBRARY" val="GRAPHIC"/>
  <p:tag name="MH_TYPE" val="Desc"/>
  <p:tag name="MH_ORDER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1106"/>
  <p:tag name="MH_LIBRARY" val="GRAPHIC"/>
  <p:tag name="MH_TYPE" val="Other"/>
  <p:tag name="MH_ORDER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0553"/>
  <p:tag name="MH_LIBRARY" val="GRAPHIC"/>
  <p:tag name="MH_TYPE" val="SubTitle"/>
  <p:tag name="MH_ORDER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0553"/>
  <p:tag name="MH_LIBRARY" val="GRAPHIC"/>
  <p:tag name="MH_TYPE" val="SubTitle"/>
  <p:tag name="MH_ORDER" val="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0553"/>
  <p:tag name="MH_LIBRARY" val="GRAPHIC"/>
  <p:tag name="MH_TYPE" val="SubTitle"/>
  <p:tag name="MH_ORDER" val="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0553"/>
  <p:tag name="MH_LIBRARY" val="GRAPHIC"/>
  <p:tag name="MH_TYPE" val="Other"/>
  <p:tag name="MH_ORDER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0553"/>
  <p:tag name="MH_LIBRARY" val="GRAPHIC"/>
  <p:tag name="MH_TYPE" val="Other"/>
  <p:tag name="MH_ORDER" val="5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0553"/>
  <p:tag name="MH_LIBRARY" val="GRAPHIC"/>
  <p:tag name="MH_TYPE" val="Other"/>
  <p:tag name="MH_ORDER" val="6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5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6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SubTitle"/>
  <p:tag name="MH_ORDER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Title"/>
  <p:tag name="MH_ORDER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1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SubTitle"/>
  <p:tag name="MH_ORDER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SubTitle"/>
  <p:tag name="MH_ORDER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SubTitle"/>
  <p:tag name="MH_ORDER" val="6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SubTitle"/>
  <p:tag name="MH_ORDER" val="7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2301"/>
  <p:tag name="MH_LIBRARY" val="GRAPHIC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2301"/>
  <p:tag name="MH_LIBRARY" val="GRAPHIC"/>
  <p:tag name="MH_ORDER" val="任意多边形 6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2301"/>
  <p:tag name="MH_LIBRARY" val="GRAPHIC"/>
  <p:tag name="MH_ORDER" val="Rectangle 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2301"/>
  <p:tag name="MH_LIBRARY" val="GRAPHIC"/>
  <p:tag name="MH_ORDER" val="Straight Connector 9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2301"/>
  <p:tag name="MH_LIBRARY" val="GRAPHIC"/>
  <p:tag name="MH_ORDER" val="Straight Connector 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2132"/>
  <p:tag name="MH_LIBRARY" val="GRAPHIC"/>
  <p:tag name="MH_TYPE" val="Other"/>
  <p:tag name="MH_ORDER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2132"/>
  <p:tag name="MH_LIBRARY" val="GRAPHIC"/>
  <p:tag name="MH_TYPE" val="Other"/>
  <p:tag name="MH_ORDER" val="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2132"/>
  <p:tag name="MH_LIBRARY" val="GRAPHIC"/>
  <p:tag name="MH_TYPE" val="Other"/>
  <p:tag name="MH_ORDER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2132"/>
  <p:tag name="MH_LIBRARY" val="GRAPHIC"/>
  <p:tag name="MH_TYPE" val="Other"/>
  <p:tag name="MH_ORDER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2132"/>
  <p:tag name="MH_LIBRARY" val="GRAPHIC"/>
  <p:tag name="MH_TYPE" val="Other"/>
  <p:tag name="MH_ORDER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2132"/>
  <p:tag name="MH_LIBRARY" val="GRAPHIC"/>
  <p:tag name="MH_TYPE" val="Other"/>
  <p:tag name="MH_ORDER" val="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Title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Other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Title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Other"/>
  <p:tag name="MH_ORDER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SubTitle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SubTitle"/>
  <p:tag name="MH_ORDER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Other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Other"/>
  <p:tag name="MH_ORDER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Title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Text"/>
  <p:tag name="MH_ORDER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Other"/>
  <p:tag name="MH_ORDER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SubTitle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Text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Other"/>
  <p:tag name="MH_ORDER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Other"/>
  <p:tag name="MH_ORDER" val="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Other"/>
  <p:tag name="MH_ORDER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Other"/>
  <p:tag name="MH_ORDER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SubTitle"/>
  <p:tag name="MH_ORDER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Text"/>
  <p:tag name="MH_ORDER" val="2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4037</Words>
  <Application>Microsoft Office PowerPoint</Application>
  <PresentationFormat>全屏显示(4:3)</PresentationFormat>
  <Paragraphs>479</Paragraphs>
  <Slides>51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7" baseType="lpstr">
      <vt:lpstr>Arial Unicode MS</vt:lpstr>
      <vt:lpstr>等线</vt:lpstr>
      <vt:lpstr>华文行楷</vt:lpstr>
      <vt:lpstr>华文楷体</vt:lpstr>
      <vt:lpstr>华文隶书</vt:lpstr>
      <vt:lpstr>楷体</vt:lpstr>
      <vt:lpstr>宋体</vt:lpstr>
      <vt:lpstr>微软雅黑</vt:lpstr>
      <vt:lpstr>Arial</vt:lpstr>
      <vt:lpstr>Calibri</vt:lpstr>
      <vt:lpstr>Calibri Light</vt:lpstr>
      <vt:lpstr>Comic Sans MS</vt:lpstr>
      <vt:lpstr>Tempus Sans ITC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wyd</cp:lastModifiedBy>
  <cp:revision>1336</cp:revision>
  <dcterms:created xsi:type="dcterms:W3CDTF">2018-07-22T02:36:00Z</dcterms:created>
  <dcterms:modified xsi:type="dcterms:W3CDTF">2020-12-08T05:46:30Z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