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27" r:id="rId3"/>
    <p:sldId id="335" r:id="rId4"/>
    <p:sldId id="261" r:id="rId5"/>
    <p:sldId id="271" r:id="rId6"/>
    <p:sldId id="336" r:id="rId7"/>
    <p:sldId id="272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73" r:id="rId17"/>
    <p:sldId id="284" r:id="rId18"/>
    <p:sldId id="285" r:id="rId19"/>
    <p:sldId id="286" r:id="rId20"/>
    <p:sldId id="287" r:id="rId21"/>
    <p:sldId id="288" r:id="rId22"/>
    <p:sldId id="337" r:id="rId23"/>
    <p:sldId id="290" r:id="rId24"/>
    <p:sldId id="289" r:id="rId25"/>
    <p:sldId id="291" r:id="rId26"/>
    <p:sldId id="292" r:id="rId27"/>
    <p:sldId id="294" r:id="rId28"/>
    <p:sldId id="295" r:id="rId29"/>
    <p:sldId id="297" r:id="rId30"/>
    <p:sldId id="299" r:id="rId31"/>
    <p:sldId id="300" r:id="rId32"/>
    <p:sldId id="301" r:id="rId33"/>
    <p:sldId id="302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38" r:id="rId55"/>
    <p:sldId id="324" r:id="rId56"/>
    <p:sldId id="325" r:id="rId57"/>
    <p:sldId id="270" r:id="rId58"/>
    <p:sldId id="257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>
      <p:cViewPr varScale="1">
        <p:scale>
          <a:sx n="77" d="100"/>
          <a:sy n="77" d="100"/>
        </p:scale>
        <p:origin x="10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A6A-4D1C-93F0-D402828B8F5C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A6A-4D1C-93F0-D402828B8F5C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A6A-4D1C-93F0-D402828B8F5C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A6A-4D1C-93F0-D402828B8F5C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6A-4D1C-93F0-D402828B8F5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171400"/>
            <a:ext cx="9289032" cy="70484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2363242" y="27473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目录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460755" y="221739"/>
            <a:ext cx="933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383C6"/>
                </a:solidFill>
                <a:sym typeface="Wingdings" panose="05000000000000000000" pitchFamily="2" charset="2"/>
              </a:rPr>
              <a:t></a:t>
            </a:r>
            <a:endParaRPr lang="zh-CN" altLang="en-US" sz="4800" dirty="0">
              <a:solidFill>
                <a:srgbClr val="2383C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2395003" y="310289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知识架构</a:t>
            </a:r>
          </a:p>
        </p:txBody>
      </p:sp>
      <p:sp>
        <p:nvSpPr>
          <p:cNvPr id="5" name="Freeform 20"/>
          <p:cNvSpPr>
            <a:spLocks noEditPoints="1"/>
          </p:cNvSpPr>
          <p:nvPr userDrawn="1"/>
        </p:nvSpPr>
        <p:spPr bwMode="auto">
          <a:xfrm>
            <a:off x="1630853" y="333537"/>
            <a:ext cx="658836" cy="501988"/>
          </a:xfrm>
          <a:custGeom>
            <a:avLst/>
            <a:gdLst>
              <a:gd name="T0" fmla="*/ 2821 w 2821"/>
              <a:gd name="T1" fmla="*/ 623 h 1889"/>
              <a:gd name="T2" fmla="*/ 2817 w 2821"/>
              <a:gd name="T3" fmla="*/ 621 h 1889"/>
              <a:gd name="T4" fmla="*/ 2817 w 2821"/>
              <a:gd name="T5" fmla="*/ 621 h 1889"/>
              <a:gd name="T6" fmla="*/ 1409 w 2821"/>
              <a:gd name="T7" fmla="*/ 0 h 1889"/>
              <a:gd name="T8" fmla="*/ 464 w 2821"/>
              <a:gd name="T9" fmla="*/ 417 h 1889"/>
              <a:gd name="T10" fmla="*/ 397 w 2821"/>
              <a:gd name="T11" fmla="*/ 391 h 1889"/>
              <a:gd name="T12" fmla="*/ 294 w 2821"/>
              <a:gd name="T13" fmla="*/ 492 h 1889"/>
              <a:gd name="T14" fmla="*/ 0 w 2821"/>
              <a:gd name="T15" fmla="*/ 621 h 1889"/>
              <a:gd name="T16" fmla="*/ 293 w 2821"/>
              <a:gd name="T17" fmla="*/ 750 h 1889"/>
              <a:gd name="T18" fmla="*/ 293 w 2821"/>
              <a:gd name="T19" fmla="*/ 1170 h 1889"/>
              <a:gd name="T20" fmla="*/ 237 w 2821"/>
              <a:gd name="T21" fmla="*/ 1170 h 1889"/>
              <a:gd name="T22" fmla="*/ 179 w 2821"/>
              <a:gd name="T23" fmla="*/ 1877 h 1889"/>
              <a:gd name="T24" fmla="*/ 504 w 2821"/>
              <a:gd name="T25" fmla="*/ 1877 h 1889"/>
              <a:gd name="T26" fmla="*/ 446 w 2821"/>
              <a:gd name="T27" fmla="*/ 1170 h 1889"/>
              <a:gd name="T28" fmla="*/ 391 w 2821"/>
              <a:gd name="T29" fmla="*/ 1170 h 1889"/>
              <a:gd name="T30" fmla="*/ 391 w 2821"/>
              <a:gd name="T31" fmla="*/ 793 h 1889"/>
              <a:gd name="T32" fmla="*/ 468 w 2821"/>
              <a:gd name="T33" fmla="*/ 827 h 1889"/>
              <a:gd name="T34" fmla="*/ 468 w 2821"/>
              <a:gd name="T35" fmla="*/ 827 h 1889"/>
              <a:gd name="T36" fmla="*/ 638 w 2821"/>
              <a:gd name="T37" fmla="*/ 903 h 1889"/>
              <a:gd name="T38" fmla="*/ 638 w 2821"/>
              <a:gd name="T39" fmla="*/ 1450 h 1889"/>
              <a:gd name="T40" fmla="*/ 1409 w 2821"/>
              <a:gd name="T41" fmla="*/ 1889 h 1889"/>
              <a:gd name="T42" fmla="*/ 2179 w 2821"/>
              <a:gd name="T43" fmla="*/ 1450 h 1889"/>
              <a:gd name="T44" fmla="*/ 2179 w 2821"/>
              <a:gd name="T45" fmla="*/ 906 h 1889"/>
              <a:gd name="T46" fmla="*/ 2821 w 2821"/>
              <a:gd name="T47" fmla="*/ 623 h 1889"/>
              <a:gd name="T48" fmla="*/ 2034 w 2821"/>
              <a:gd name="T49" fmla="*/ 1427 h 1889"/>
              <a:gd name="T50" fmla="*/ 1409 w 2821"/>
              <a:gd name="T51" fmla="*/ 1704 h 1889"/>
              <a:gd name="T52" fmla="*/ 784 w 2821"/>
              <a:gd name="T53" fmla="*/ 1427 h 1889"/>
              <a:gd name="T54" fmla="*/ 784 w 2821"/>
              <a:gd name="T55" fmla="*/ 967 h 1889"/>
              <a:gd name="T56" fmla="*/ 1412 w 2821"/>
              <a:gd name="T57" fmla="*/ 1244 h 1889"/>
              <a:gd name="T58" fmla="*/ 2034 w 2821"/>
              <a:gd name="T59" fmla="*/ 970 h 1889"/>
              <a:gd name="T60" fmla="*/ 2034 w 2821"/>
              <a:gd name="T61" fmla="*/ 1427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1" h="1889">
                <a:moveTo>
                  <a:pt x="2821" y="623"/>
                </a:moveTo>
                <a:lnTo>
                  <a:pt x="2817" y="621"/>
                </a:lnTo>
                <a:lnTo>
                  <a:pt x="2817" y="621"/>
                </a:lnTo>
                <a:lnTo>
                  <a:pt x="1409" y="0"/>
                </a:lnTo>
                <a:lnTo>
                  <a:pt x="464" y="417"/>
                </a:lnTo>
                <a:cubicBezTo>
                  <a:pt x="446" y="401"/>
                  <a:pt x="423" y="391"/>
                  <a:pt x="397" y="391"/>
                </a:cubicBezTo>
                <a:cubicBezTo>
                  <a:pt x="341" y="391"/>
                  <a:pt x="296" y="436"/>
                  <a:pt x="294" y="492"/>
                </a:cubicBezTo>
                <a:lnTo>
                  <a:pt x="0" y="621"/>
                </a:lnTo>
                <a:lnTo>
                  <a:pt x="293" y="750"/>
                </a:lnTo>
                <a:lnTo>
                  <a:pt x="293" y="1170"/>
                </a:lnTo>
                <a:lnTo>
                  <a:pt x="237" y="1170"/>
                </a:lnTo>
                <a:lnTo>
                  <a:pt x="179" y="1877"/>
                </a:lnTo>
                <a:lnTo>
                  <a:pt x="504" y="1877"/>
                </a:lnTo>
                <a:lnTo>
                  <a:pt x="446" y="1170"/>
                </a:lnTo>
                <a:lnTo>
                  <a:pt x="391" y="1170"/>
                </a:lnTo>
                <a:lnTo>
                  <a:pt x="391" y="793"/>
                </a:lnTo>
                <a:lnTo>
                  <a:pt x="468" y="827"/>
                </a:lnTo>
                <a:lnTo>
                  <a:pt x="468" y="827"/>
                </a:lnTo>
                <a:lnTo>
                  <a:pt x="638" y="903"/>
                </a:lnTo>
                <a:lnTo>
                  <a:pt x="638" y="1450"/>
                </a:lnTo>
                <a:cubicBezTo>
                  <a:pt x="638" y="1641"/>
                  <a:pt x="1374" y="1889"/>
                  <a:pt x="1409" y="1889"/>
                </a:cubicBezTo>
                <a:cubicBezTo>
                  <a:pt x="1443" y="1889"/>
                  <a:pt x="2179" y="1641"/>
                  <a:pt x="2179" y="1450"/>
                </a:cubicBezTo>
                <a:lnTo>
                  <a:pt x="2179" y="906"/>
                </a:lnTo>
                <a:lnTo>
                  <a:pt x="2821" y="623"/>
                </a:lnTo>
                <a:close/>
                <a:moveTo>
                  <a:pt x="2034" y="1427"/>
                </a:moveTo>
                <a:cubicBezTo>
                  <a:pt x="1969" y="1489"/>
                  <a:pt x="1691" y="1644"/>
                  <a:pt x="1409" y="1704"/>
                </a:cubicBezTo>
                <a:cubicBezTo>
                  <a:pt x="1131" y="1645"/>
                  <a:pt x="848" y="1489"/>
                  <a:pt x="784" y="1427"/>
                </a:cubicBezTo>
                <a:lnTo>
                  <a:pt x="784" y="967"/>
                </a:lnTo>
                <a:lnTo>
                  <a:pt x="1412" y="1244"/>
                </a:lnTo>
                <a:lnTo>
                  <a:pt x="2034" y="970"/>
                </a:lnTo>
                <a:lnTo>
                  <a:pt x="2034" y="1427"/>
                </a:lnTo>
                <a:close/>
              </a:path>
            </a:pathLst>
          </a:custGeom>
          <a:solidFill>
            <a:srgbClr val="2484C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>
              <a:solidFill>
                <a:srgbClr val="2383C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2017/6/15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2017/6/15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90" y="-171401"/>
            <a:ext cx="9266610" cy="7128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4.xml"/><Relationship Id="rId5" Type="http://schemas.openxmlformats.org/officeDocument/2006/relationships/slide" Target="slide2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2.xml"/><Relationship Id="rId7" Type="http://schemas.openxmlformats.org/officeDocument/2006/relationships/slide" Target="slide2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slide" Target="slide5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5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 bwMode="auto">
          <a:xfrm>
            <a:off x="2117814" y="2320184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1712172" y="431617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的安装和配置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包的使用 </a:t>
            </a:r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805200" y="4273450"/>
            <a:ext cx="3877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运行和调试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66" y="-171400"/>
            <a:ext cx="9280970" cy="7117288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 bwMode="auto">
          <a:xfrm>
            <a:off x="1922481" y="2318036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1516839" y="4314022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的安装和配置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包的使用 </a:t>
            </a: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5609867" y="4271302"/>
            <a:ext cx="3877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运行和调试 </a:t>
            </a:r>
          </a:p>
        </p:txBody>
      </p:sp>
    </p:spTree>
    <p:extLst>
      <p:ext uri="{BB962C8B-B14F-4D97-AF65-F5344CB8AC3E}">
        <p14:creationId xmlns:p14="http://schemas.microsoft.com/office/powerpoint/2010/main" val="243794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49" y="1459026"/>
            <a:ext cx="8604448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951410" cy="375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26195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3760"/>
            <a:ext cx="8604448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开发包下载完成后，直接进行解压缩。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33488"/>
            <a:ext cx="5904656" cy="408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9498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328" y="1458444"/>
            <a:ext cx="889248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）直接运行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eclipse.exe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38172"/>
            <a:ext cx="6546313" cy="39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467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889248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）启动后会弹出一个对话框，提示选择工作空间（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9831"/>
            <a:ext cx="4968552" cy="22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518792"/>
            <a:ext cx="8892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工作空间用于保存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中创建的项目和相关配置。可以单击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按钮进行设置，本教材使用默认路径。选项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this as the default and do not ask again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表示将此工作空间设置为默认，再次启动时将不再提示此对话框。工作空间设置完成后点击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按钮即可。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8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66639"/>
            <a:ext cx="889248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）工具启动之后，首次会进入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的欢迎界面。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6367"/>
            <a:ext cx="6408712" cy="395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14732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1855" y="1459026"/>
            <a:ext cx="7094135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）关闭欢迎界面窗口，进入到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38754"/>
            <a:ext cx="6192688" cy="39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33942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834" y="1451413"/>
            <a:ext cx="8604448" cy="21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主窗口又称工作台，它是程序员开发程序的主要场所。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工作台主要包含了标题栏、菜单栏、工具栏、编辑器、透视图和视图等内容。工作台界面上有包资源管理视图、编辑器视图、大纲视图等多个模块，如下图所示。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13.2.1Eclipse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6231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7584" y="141277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13.2.1Eclipse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03418"/>
            <a:ext cx="6912768" cy="44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7388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1413"/>
            <a:ext cx="86044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下面介绍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工作台上几种主要视图的作用：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：包资源管理器视图，用于显示项目文件的组成结构。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：编辑器视图，用于编写代码的区域。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：问题视图，显示项目中的一些警告和错误。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：控制台视图，显示程序的输出信息、异常和错误。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：大纲视图，显示代码中的类结构。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13.2.1Eclipse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6204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7475"/>
            <a:ext cx="8604448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）是一系列视图的布局和可用操作的集合。例如，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透视图就是与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程序设计相关的视图和操作的集合，而调试透视图是程序调试有关的视图和操作的集合。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开发环境中提供了几种常用的透视，如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透视图、调试透视图、资源透视图、小组同步透视图等。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窗口可以打开多个透视图，但在同一时间只能有一个透视图处于激活状态。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）切换透视图，用户可以通过透视图按钮在不同的透视图之间切换，也可以在菜单栏中选择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Window→Perspective→Open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Perspective→Other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打开其他透视图，如下图所示。在弹出的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Perspective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对话框中选择要打开的透视图，如下图所示。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13.2.2Eclipse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透视图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38572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 bwMode="auto">
          <a:xfrm>
            <a:off x="2682919" y="1780264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6" name="矩形 35"/>
          <p:cNvSpPr>
            <a:spLocks noChangeArrowheads="1"/>
          </p:cNvSpPr>
          <p:nvPr/>
        </p:nvSpPr>
        <p:spPr bwMode="auto">
          <a:xfrm>
            <a:off x="2752517" y="1440827"/>
            <a:ext cx="1396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195"/>
          <p:cNvGrpSpPr>
            <a:grpSpLocks/>
          </p:cNvGrpSpPr>
          <p:nvPr/>
        </p:nvGrpSpPr>
        <p:grpSpPr bwMode="auto">
          <a:xfrm>
            <a:off x="3101332" y="2496793"/>
            <a:ext cx="4141720" cy="584190"/>
            <a:chOff x="1707622" y="1198229"/>
            <a:chExt cx="4045478" cy="656238"/>
          </a:xfrm>
        </p:grpSpPr>
        <p:sp>
          <p:nvSpPr>
            <p:cNvPr id="48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0" name="矩形 35"/>
            <p:cNvSpPr>
              <a:spLocks noChangeArrowheads="1"/>
            </p:cNvSpPr>
            <p:nvPr/>
          </p:nvSpPr>
          <p:spPr bwMode="auto">
            <a:xfrm>
              <a:off x="2681682" y="1198229"/>
              <a:ext cx="2040490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安装与启动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106152" y="2817469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195"/>
          <p:cNvGrpSpPr>
            <a:grpSpLocks/>
          </p:cNvGrpSpPr>
          <p:nvPr/>
        </p:nvGrpSpPr>
        <p:grpSpPr bwMode="auto">
          <a:xfrm>
            <a:off x="1846799" y="3355465"/>
            <a:ext cx="4141722" cy="585779"/>
            <a:chOff x="1707620" y="1198229"/>
            <a:chExt cx="4045480" cy="656243"/>
          </a:xfrm>
        </p:grpSpPr>
        <p:sp>
          <p:nvSpPr>
            <p:cNvPr id="62" name="圆角矩形 5"/>
            <p:cNvSpPr/>
            <p:nvPr/>
          </p:nvSpPr>
          <p:spPr bwMode="auto">
            <a:xfrm rot="21587233">
              <a:off x="1707620" y="1534349"/>
              <a:ext cx="855938" cy="32012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>
              <a:off x="2810041" y="1569927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4" name="矩形 35"/>
            <p:cNvSpPr>
              <a:spLocks noChangeArrowheads="1"/>
            </p:cNvSpPr>
            <p:nvPr/>
          </p:nvSpPr>
          <p:spPr bwMode="auto">
            <a:xfrm>
              <a:off x="2681682" y="1198229"/>
              <a:ext cx="2265959" cy="41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进行程序开发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34238" y="3679302"/>
            <a:ext cx="2346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点击查看本小节知识架构 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4195476" y="4549660"/>
            <a:ext cx="3013075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7" name="矩形 35"/>
          <p:cNvSpPr>
            <a:spLocks noChangeArrowheads="1"/>
          </p:cNvSpPr>
          <p:nvPr/>
        </p:nvSpPr>
        <p:spPr bwMode="auto">
          <a:xfrm>
            <a:off x="4063713" y="4217873"/>
            <a:ext cx="1858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2935653" y="5443241"/>
            <a:ext cx="3013075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9" name="矩形 35"/>
          <p:cNvSpPr>
            <a:spLocks noChangeArrowheads="1"/>
          </p:cNvSpPr>
          <p:nvPr/>
        </p:nvSpPr>
        <p:spPr bwMode="auto">
          <a:xfrm>
            <a:off x="2803890" y="5111454"/>
            <a:ext cx="3289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导出、导入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29"/>
          <p:cNvGrpSpPr>
            <a:grpSpLocks/>
          </p:cNvGrpSpPr>
          <p:nvPr/>
        </p:nvGrpSpPr>
        <p:grpSpPr bwMode="auto">
          <a:xfrm rot="-12767">
            <a:off x="3066091" y="2541736"/>
            <a:ext cx="1005156" cy="547688"/>
            <a:chOff x="1931297" y="1314359"/>
            <a:chExt cx="1319272" cy="1728192"/>
          </a:xfrm>
        </p:grpSpPr>
        <p:grpSp>
          <p:nvGrpSpPr>
            <p:cNvPr id="71" name="组合 31"/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73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74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2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75" name="组合 29"/>
          <p:cNvGrpSpPr>
            <a:grpSpLocks/>
          </p:cNvGrpSpPr>
          <p:nvPr/>
        </p:nvGrpSpPr>
        <p:grpSpPr bwMode="auto">
          <a:xfrm rot="-12767">
            <a:off x="1826873" y="3409177"/>
            <a:ext cx="1005156" cy="547688"/>
            <a:chOff x="1931297" y="1314359"/>
            <a:chExt cx="1319272" cy="1728192"/>
          </a:xfrm>
        </p:grpSpPr>
        <p:grpSp>
          <p:nvGrpSpPr>
            <p:cNvPr id="76" name="组合 31"/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78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79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7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80" name="组合 29"/>
          <p:cNvGrpSpPr>
            <a:grpSpLocks/>
          </p:cNvGrpSpPr>
          <p:nvPr/>
        </p:nvGrpSpPr>
        <p:grpSpPr bwMode="auto">
          <a:xfrm rot="-12767">
            <a:off x="3057543" y="4185517"/>
            <a:ext cx="1005156" cy="547688"/>
            <a:chOff x="1931297" y="1314359"/>
            <a:chExt cx="1319272" cy="1728192"/>
          </a:xfrm>
        </p:grpSpPr>
        <p:grpSp>
          <p:nvGrpSpPr>
            <p:cNvPr id="81" name="组合 31"/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83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13.4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84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82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85" name="组合 29"/>
          <p:cNvGrpSpPr>
            <a:grpSpLocks/>
          </p:cNvGrpSpPr>
          <p:nvPr/>
        </p:nvGrpSpPr>
        <p:grpSpPr bwMode="auto">
          <a:xfrm rot="-12767">
            <a:off x="1848347" y="5147511"/>
            <a:ext cx="1005156" cy="547688"/>
            <a:chOff x="1931297" y="1314359"/>
            <a:chExt cx="1319272" cy="1728192"/>
          </a:xfrm>
        </p:grpSpPr>
        <p:grpSp>
          <p:nvGrpSpPr>
            <p:cNvPr id="86" name="组合 31"/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88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13.5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89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87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90" name="组合 29"/>
          <p:cNvGrpSpPr>
            <a:grpSpLocks/>
          </p:cNvGrpSpPr>
          <p:nvPr/>
        </p:nvGrpSpPr>
        <p:grpSpPr bwMode="auto">
          <a:xfrm rot="-12767">
            <a:off x="1731588" y="1619299"/>
            <a:ext cx="1005156" cy="547688"/>
            <a:chOff x="1931297" y="1314359"/>
            <a:chExt cx="1319272" cy="1728192"/>
          </a:xfrm>
        </p:grpSpPr>
        <p:grpSp>
          <p:nvGrpSpPr>
            <p:cNvPr id="91" name="组合 31"/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93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94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2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36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862507" y="5460777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  <p:bldP spid="65" grpId="0"/>
      <p:bldP spid="67" grpId="0"/>
      <p:bldP spid="69" grpId="0"/>
      <p:bldP spid="1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7584" y="141277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13.2.2Eclipse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透视图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74441"/>
            <a:ext cx="384915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4441"/>
            <a:ext cx="3240360" cy="341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29550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266" y="1451413"/>
            <a:ext cx="8897745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）重置透视图，在菜单栏选择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Window→Perspective→Reset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Perspective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进行重置。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13.2.2Eclipse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透视图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55767"/>
            <a:ext cx="3492060" cy="317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181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AutoShape 132"/>
          <p:cNvSpPr>
            <a:spLocks noChangeArrowheads="1"/>
          </p:cNvSpPr>
          <p:nvPr/>
        </p:nvSpPr>
        <p:spPr bwMode="auto">
          <a:xfrm>
            <a:off x="544513" y="1291985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1" name="AutoShape 208"/>
          <p:cNvSpPr>
            <a:spLocks noChangeArrowheads="1"/>
          </p:cNvSpPr>
          <p:nvPr/>
        </p:nvSpPr>
        <p:spPr bwMode="auto">
          <a:xfrm>
            <a:off x="2822575" y="1521161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2" name="组合 153"/>
          <p:cNvGrpSpPr>
            <a:grpSpLocks/>
          </p:cNvGrpSpPr>
          <p:nvPr/>
        </p:nvGrpSpPr>
        <p:grpSpPr bwMode="auto">
          <a:xfrm>
            <a:off x="1258888" y="2789444"/>
            <a:ext cx="6535738" cy="662433"/>
            <a:chOff x="1029300" y="5045322"/>
            <a:chExt cx="6535224" cy="661526"/>
          </a:xfrm>
        </p:grpSpPr>
        <p:grpSp>
          <p:nvGrpSpPr>
            <p:cNvPr id="103" name="组合 219"/>
            <p:cNvGrpSpPr>
              <a:grpSpLocks/>
            </p:cNvGrpSpPr>
            <p:nvPr/>
          </p:nvGrpSpPr>
          <p:grpSpPr bwMode="auto">
            <a:xfrm>
              <a:off x="2521433" y="5045325"/>
              <a:ext cx="5043091" cy="661523"/>
              <a:chOff x="2521433" y="4924680"/>
              <a:chExt cx="5043091" cy="780824"/>
            </a:xfrm>
          </p:grpSpPr>
          <p:sp>
            <p:nvSpPr>
              <p:cNvPr id="108" name="AutoShape 218"/>
              <p:cNvSpPr>
                <a:spLocks noChangeArrowheads="1"/>
              </p:cNvSpPr>
              <p:nvPr/>
            </p:nvSpPr>
            <p:spPr bwMode="auto">
              <a:xfrm>
                <a:off x="2721443" y="5394349"/>
                <a:ext cx="4843081" cy="311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09" name="组合 225"/>
              <p:cNvGrpSpPr>
                <a:grpSpLocks/>
              </p:cNvGrpSpPr>
              <p:nvPr/>
            </p:nvGrpSpPr>
            <p:grpSpPr bwMode="auto">
              <a:xfrm>
                <a:off x="2521433" y="4924680"/>
                <a:ext cx="5043090" cy="767740"/>
                <a:chOff x="2521433" y="4868199"/>
                <a:chExt cx="5043090" cy="833020"/>
              </a:xfrm>
            </p:grpSpPr>
            <p:sp>
              <p:nvSpPr>
                <p:cNvPr id="11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9"/>
                  <a:ext cx="5043090" cy="8330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1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4"/>
                  <a:ext cx="4675538" cy="49134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104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105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10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12" name="TextBox 154"/>
          <p:cNvSpPr txBox="1">
            <a:spLocks noChangeArrowheads="1"/>
          </p:cNvSpPr>
          <p:nvPr/>
        </p:nvSpPr>
        <p:spPr bwMode="auto">
          <a:xfrm>
            <a:off x="3520182" y="1702121"/>
            <a:ext cx="4581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13.3 Eclipse</a:t>
            </a:r>
            <a:r>
              <a:rPr lang="zh-CN" altLang="en-US" sz="2800" b="1" dirty="0"/>
              <a:t>进行程序开发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63"/>
          <p:cNvSpPr txBox="1">
            <a:spLocks noChangeArrowheads="1"/>
          </p:cNvSpPr>
          <p:nvPr/>
        </p:nvSpPr>
        <p:spPr bwMode="auto">
          <a:xfrm>
            <a:off x="1169536" y="2905689"/>
            <a:ext cx="915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13.3.1</a:t>
            </a:r>
            <a:endParaRPr lang="zh-CN" altLang="en-US" dirty="0"/>
          </a:p>
        </p:txBody>
      </p:sp>
      <p:sp>
        <p:nvSpPr>
          <p:cNvPr id="115" name="TextBox 16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228973" y="2888792"/>
            <a:ext cx="2351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6" name="AutoShape 864"/>
          <p:cNvSpPr>
            <a:spLocks noChangeArrowheads="1"/>
          </p:cNvSpPr>
          <p:nvPr/>
        </p:nvSpPr>
        <p:spPr bwMode="auto">
          <a:xfrm>
            <a:off x="605745" y="2059492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17" name="矩形 116">
            <a:hlinkClick r:id="rId3" action="ppaction://hlinksldjump"/>
          </p:cNvPr>
          <p:cNvSpPr/>
          <p:nvPr/>
        </p:nvSpPr>
        <p:spPr bwMode="auto">
          <a:xfrm>
            <a:off x="1086983" y="2084467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" y="2038262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组合 153"/>
          <p:cNvGrpSpPr>
            <a:grpSpLocks/>
          </p:cNvGrpSpPr>
          <p:nvPr/>
        </p:nvGrpSpPr>
        <p:grpSpPr bwMode="auto">
          <a:xfrm>
            <a:off x="1258886" y="3609045"/>
            <a:ext cx="6535739" cy="638176"/>
            <a:chOff x="1029300" y="5045322"/>
            <a:chExt cx="6535225" cy="637302"/>
          </a:xfrm>
        </p:grpSpPr>
        <p:grpSp>
          <p:nvGrpSpPr>
            <p:cNvPr id="120" name="组合 219"/>
            <p:cNvGrpSpPr>
              <a:grpSpLocks/>
            </p:cNvGrpSpPr>
            <p:nvPr/>
          </p:nvGrpSpPr>
          <p:grpSpPr bwMode="auto">
            <a:xfrm>
              <a:off x="2521434" y="5045324"/>
              <a:ext cx="5043091" cy="637300"/>
              <a:chOff x="2521434" y="4924675"/>
              <a:chExt cx="5043091" cy="752232"/>
            </a:xfrm>
          </p:grpSpPr>
          <p:sp>
            <p:nvSpPr>
              <p:cNvPr id="125" name="AutoShape 218"/>
              <p:cNvSpPr>
                <a:spLocks noChangeArrowheads="1"/>
              </p:cNvSpPr>
              <p:nvPr/>
            </p:nvSpPr>
            <p:spPr bwMode="auto">
              <a:xfrm>
                <a:off x="2721442" y="5394349"/>
                <a:ext cx="4843082" cy="28255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26" name="组合 225"/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127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28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75539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121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122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123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24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29" name="TextBox 163"/>
          <p:cNvSpPr txBox="1">
            <a:spLocks noChangeArrowheads="1"/>
          </p:cNvSpPr>
          <p:nvPr/>
        </p:nvSpPr>
        <p:spPr bwMode="auto">
          <a:xfrm>
            <a:off x="1155081" y="3726449"/>
            <a:ext cx="889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13.3.2</a:t>
            </a:r>
            <a:endParaRPr lang="zh-CN" altLang="en-US" dirty="0"/>
          </a:p>
        </p:txBody>
      </p:sp>
      <p:sp>
        <p:nvSpPr>
          <p:cNvPr id="130" name="TextBox 16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216273" y="3711265"/>
            <a:ext cx="1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</a:p>
        </p:txBody>
      </p:sp>
      <p:grpSp>
        <p:nvGrpSpPr>
          <p:cNvPr id="131" name="组合 153"/>
          <p:cNvGrpSpPr>
            <a:grpSpLocks/>
          </p:cNvGrpSpPr>
          <p:nvPr/>
        </p:nvGrpSpPr>
        <p:grpSpPr bwMode="auto">
          <a:xfrm>
            <a:off x="1246007" y="4432771"/>
            <a:ext cx="6649668" cy="638130"/>
            <a:chOff x="1029300" y="5045322"/>
            <a:chExt cx="6649145" cy="637257"/>
          </a:xfrm>
        </p:grpSpPr>
        <p:grpSp>
          <p:nvGrpSpPr>
            <p:cNvPr id="132" name="组合 219"/>
            <p:cNvGrpSpPr>
              <a:grpSpLocks/>
            </p:cNvGrpSpPr>
            <p:nvPr/>
          </p:nvGrpSpPr>
          <p:grpSpPr bwMode="auto">
            <a:xfrm>
              <a:off x="2521434" y="5045322"/>
              <a:ext cx="5157011" cy="631436"/>
              <a:chOff x="2521434" y="4924675"/>
              <a:chExt cx="5157011" cy="745311"/>
            </a:xfrm>
          </p:grpSpPr>
          <p:sp>
            <p:nvSpPr>
              <p:cNvPr id="137" name="AutoShape 218"/>
              <p:cNvSpPr>
                <a:spLocks noChangeArrowheads="1"/>
              </p:cNvSpPr>
              <p:nvPr/>
            </p:nvSpPr>
            <p:spPr bwMode="auto">
              <a:xfrm>
                <a:off x="2721442" y="5394349"/>
                <a:ext cx="4957003" cy="2756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38" name="组合 225"/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4995273" cy="664285"/>
                <a:chOff x="2521434" y="4868192"/>
                <a:chExt cx="4995273" cy="720768"/>
              </a:xfrm>
            </p:grpSpPr>
            <p:sp>
              <p:nvSpPr>
                <p:cNvPr id="139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4995273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40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1"/>
                  <a:ext cx="4627721" cy="49134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133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134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135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36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1" name="TextBox 163"/>
          <p:cNvSpPr txBox="1">
            <a:spLocks noChangeArrowheads="1"/>
          </p:cNvSpPr>
          <p:nvPr/>
        </p:nvSpPr>
        <p:spPr bwMode="auto">
          <a:xfrm>
            <a:off x="1142201" y="4550772"/>
            <a:ext cx="889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13.3.3</a:t>
            </a:r>
            <a:endParaRPr lang="zh-CN" altLang="en-US" dirty="0"/>
          </a:p>
        </p:txBody>
      </p:sp>
      <p:sp>
        <p:nvSpPr>
          <p:cNvPr id="142" name="TextBox 168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3309234" y="4544094"/>
            <a:ext cx="132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</a:p>
        </p:txBody>
      </p:sp>
      <p:grpSp>
        <p:nvGrpSpPr>
          <p:cNvPr id="143" name="组合 153"/>
          <p:cNvGrpSpPr>
            <a:grpSpLocks/>
          </p:cNvGrpSpPr>
          <p:nvPr/>
        </p:nvGrpSpPr>
        <p:grpSpPr bwMode="auto">
          <a:xfrm>
            <a:off x="1246007" y="5224557"/>
            <a:ext cx="6649668" cy="638130"/>
            <a:chOff x="1029300" y="5045322"/>
            <a:chExt cx="6649145" cy="637257"/>
          </a:xfrm>
        </p:grpSpPr>
        <p:grpSp>
          <p:nvGrpSpPr>
            <p:cNvPr id="144" name="组合 219"/>
            <p:cNvGrpSpPr>
              <a:grpSpLocks/>
            </p:cNvGrpSpPr>
            <p:nvPr/>
          </p:nvGrpSpPr>
          <p:grpSpPr bwMode="auto">
            <a:xfrm>
              <a:off x="2521434" y="5045322"/>
              <a:ext cx="5157011" cy="631436"/>
              <a:chOff x="2521434" y="4924675"/>
              <a:chExt cx="5157011" cy="745311"/>
            </a:xfrm>
          </p:grpSpPr>
          <p:sp>
            <p:nvSpPr>
              <p:cNvPr id="149" name="AutoShape 218"/>
              <p:cNvSpPr>
                <a:spLocks noChangeArrowheads="1"/>
              </p:cNvSpPr>
              <p:nvPr/>
            </p:nvSpPr>
            <p:spPr bwMode="auto">
              <a:xfrm>
                <a:off x="2721442" y="5394349"/>
                <a:ext cx="4957003" cy="2756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50" name="组合 225"/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4995273" cy="664285"/>
                <a:chOff x="2521434" y="4868192"/>
                <a:chExt cx="4995273" cy="720768"/>
              </a:xfrm>
            </p:grpSpPr>
            <p:sp>
              <p:nvSpPr>
                <p:cNvPr id="151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4995273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52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27722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145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146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147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48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53" name="TextBox 163"/>
          <p:cNvSpPr txBox="1">
            <a:spLocks noChangeArrowheads="1"/>
          </p:cNvSpPr>
          <p:nvPr/>
        </p:nvSpPr>
        <p:spPr bwMode="auto">
          <a:xfrm>
            <a:off x="1139096" y="5352121"/>
            <a:ext cx="1037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13.3.4</a:t>
            </a:r>
            <a:endParaRPr lang="zh-CN" altLang="en-US" dirty="0"/>
          </a:p>
        </p:txBody>
      </p:sp>
      <p:sp>
        <p:nvSpPr>
          <p:cNvPr id="154" name="TextBox 16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352619" y="5326161"/>
            <a:ext cx="1950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</a:p>
        </p:txBody>
      </p:sp>
    </p:spTree>
    <p:extLst>
      <p:ext uri="{BB962C8B-B14F-4D97-AF65-F5344CB8AC3E}">
        <p14:creationId xmlns:p14="http://schemas.microsoft.com/office/powerpoint/2010/main" val="528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860444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有了基本认识之后，本节将介绍如何使用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完成程序的编写和运行。接下来演示使用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开发一个程序，具体步骤如下。</a:t>
            </a: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4273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7475"/>
            <a:ext cx="8604448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中编写程序，必须先创建项目。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中有很多种项目，其中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项目用于管理和编写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项目步骤如下。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窗口的菜单栏中选择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File→New→Java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视图中右击，然后选择菜单项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New→Java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项目，如下图所示。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18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3773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7584" y="1412776"/>
            <a:ext cx="3018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4441"/>
            <a:ext cx="6624736" cy="43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29625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5183"/>
            <a:ext cx="4499992" cy="295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）之后弹出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Java 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对话框，在该对话框中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文本框中输入项目的名称，这里将项目命名为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，其余选项默认，然后单击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按钮完成项目的创建。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18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74441"/>
            <a:ext cx="3782036" cy="385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3760"/>
            <a:ext cx="860444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）创建完成之后，在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视图中便会出现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3018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13.3.1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52" y="2748986"/>
            <a:ext cx="3096344" cy="329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14215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348" y="1457475"/>
            <a:ext cx="860444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视图中，鼠标右键单击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项目下的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文件夹，选择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New→Package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命令创建包。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56" y="2797400"/>
            <a:ext cx="5094232" cy="361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68062"/>
            <a:ext cx="5004048" cy="2541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）之后会弹出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Java 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folder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文本框表示项目所在目录，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文本框表示包名称，这里将包命名为“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com.l000phone.www”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410445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图表 2"/>
          <p:cNvGraphicFramePr>
            <a:graphicFrameLocks/>
          </p:cNvGraphicFramePr>
          <p:nvPr>
            <p:extLst/>
          </p:nvPr>
        </p:nvGraphicFramePr>
        <p:xfrm>
          <a:off x="-161813" y="2000287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5" name="TextBox 130"/>
          <p:cNvSpPr txBox="1"/>
          <p:nvPr/>
        </p:nvSpPr>
        <p:spPr bwMode="auto">
          <a:xfrm rot="18760561">
            <a:off x="3424991" y="262216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156" name="TextBox 126"/>
          <p:cNvSpPr txBox="1"/>
          <p:nvPr/>
        </p:nvSpPr>
        <p:spPr bwMode="auto">
          <a:xfrm rot="2839439" flipH="1">
            <a:off x="5264537" y="2835275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157" name="TextBox 127"/>
          <p:cNvSpPr txBox="1"/>
          <p:nvPr/>
        </p:nvSpPr>
        <p:spPr bwMode="auto">
          <a:xfrm rot="13580827" flipV="1">
            <a:off x="3306011" y="4578900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158" name="TextBox 126"/>
          <p:cNvSpPr txBox="1"/>
          <p:nvPr/>
        </p:nvSpPr>
        <p:spPr bwMode="auto">
          <a:xfrm rot="18947968" flipH="1">
            <a:off x="5262574" y="435034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  <p:grpSp>
        <p:nvGrpSpPr>
          <p:cNvPr id="120" name="组合 18"/>
          <p:cNvGrpSpPr>
            <a:grpSpLocks/>
          </p:cNvGrpSpPr>
          <p:nvPr/>
        </p:nvGrpSpPr>
        <p:grpSpPr bwMode="auto">
          <a:xfrm>
            <a:off x="565837" y="1731758"/>
            <a:ext cx="2887915" cy="1446411"/>
            <a:chOff x="547807" y="2050920"/>
            <a:chExt cx="2853183" cy="1447013"/>
          </a:xfrm>
        </p:grpSpPr>
        <p:sp>
          <p:nvSpPr>
            <p:cNvPr id="121" name="矩形 5"/>
            <p:cNvSpPr>
              <a:spLocks noChangeArrowheads="1"/>
            </p:cNvSpPr>
            <p:nvPr/>
          </p:nvSpPr>
          <p:spPr bwMode="auto">
            <a:xfrm>
              <a:off x="1222939" y="2050920"/>
              <a:ext cx="2178051" cy="101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的安装和配置</a:t>
              </a:r>
              <a:endParaRPr lang="zh-CN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" name="组合 16"/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2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组合 15"/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24" name="椭圆 123"/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5" name="TextBox 94"/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" name="组合 17"/>
          <p:cNvGrpSpPr>
            <a:grpSpLocks/>
          </p:cNvGrpSpPr>
          <p:nvPr/>
        </p:nvGrpSpPr>
        <p:grpSpPr bwMode="auto">
          <a:xfrm>
            <a:off x="790402" y="4765408"/>
            <a:ext cx="3143539" cy="1097152"/>
            <a:chOff x="547807" y="3950799"/>
            <a:chExt cx="3142997" cy="1096516"/>
          </a:xfrm>
        </p:grpSpPr>
        <p:sp>
          <p:nvSpPr>
            <p:cNvPr id="129" name="矩形 21"/>
            <p:cNvSpPr>
              <a:spLocks noChangeArrowheads="1"/>
            </p:cNvSpPr>
            <p:nvPr/>
          </p:nvSpPr>
          <p:spPr bwMode="auto">
            <a:xfrm>
              <a:off x="1214553" y="4366548"/>
              <a:ext cx="2476251" cy="553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Eclipse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开发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30" name="组合 26"/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134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组合 29"/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32" name="椭圆 131"/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3" name="TextBox 102"/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组合 135"/>
          <p:cNvGrpSpPr>
            <a:grpSpLocks/>
          </p:cNvGrpSpPr>
          <p:nvPr/>
        </p:nvGrpSpPr>
        <p:grpSpPr bwMode="auto">
          <a:xfrm>
            <a:off x="5836274" y="1834504"/>
            <a:ext cx="2860051" cy="1375422"/>
            <a:chOff x="5836274" y="1834699"/>
            <a:chExt cx="2860051" cy="1375226"/>
          </a:xfrm>
        </p:grpSpPr>
        <p:grpSp>
          <p:nvGrpSpPr>
            <p:cNvPr id="137" name="组合 32"/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142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8" name="组合 35"/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140" name="椭圆 139"/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1" name="TextBox 110"/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" name="矩形 46"/>
            <p:cNvSpPr>
              <a:spLocks noChangeArrowheads="1"/>
            </p:cNvSpPr>
            <p:nvPr/>
          </p:nvSpPr>
          <p:spPr bwMode="auto">
            <a:xfrm>
              <a:off x="5836274" y="1834699"/>
              <a:ext cx="2405288" cy="97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jar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包的使用</a:t>
              </a:r>
              <a:endParaRPr lang="zh-CN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>
            <a:grpSpLocks/>
          </p:cNvGrpSpPr>
          <p:nvPr/>
        </p:nvGrpSpPr>
        <p:grpSpPr bwMode="auto">
          <a:xfrm>
            <a:off x="5940152" y="4666209"/>
            <a:ext cx="2797369" cy="1306924"/>
            <a:chOff x="5920805" y="4225925"/>
            <a:chExt cx="2797369" cy="1307586"/>
          </a:xfrm>
        </p:grpSpPr>
        <p:grpSp>
          <p:nvGrpSpPr>
            <p:cNvPr id="145" name="组合 38"/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150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6" name="组合 41"/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148" name="椭圆 147"/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9" name="TextBox 118"/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7" name="矩形 51"/>
            <p:cNvSpPr>
              <a:spLocks noChangeArrowheads="1"/>
            </p:cNvSpPr>
            <p:nvPr/>
          </p:nvSpPr>
          <p:spPr bwMode="auto">
            <a:xfrm>
              <a:off x="5920805" y="4517334"/>
              <a:ext cx="2256079" cy="1016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Eclipse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运行和调试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6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8837 -0.0974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488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8854 -0.099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0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8299 0.105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525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06059 0.0888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44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3" grpId="0">
        <p:bldAsOne/>
      </p:bldGraphic>
      <p:bldP spid="155" grpId="0"/>
      <p:bldP spid="155" grpId="1"/>
      <p:bldP spid="155" grpId="2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8" grpId="2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646" y="1459404"/>
            <a:ext cx="860444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）创建完成之后，在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项目下的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文件夹中，便会出现包名对应的文件夹。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09" y="2741751"/>
            <a:ext cx="3119738" cy="357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12229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25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49759"/>
            <a:ext cx="8604448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）鼠标右键点击包名，选择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New→Class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32" y="2329487"/>
            <a:ext cx="5256584" cy="400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40351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1413"/>
            <a:ext cx="8604448" cy="2541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）之后会弹出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Java 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文本框表示包名，此处会默认显示一个包名，也可以手动修改，而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文本框表示类名，这里创建一个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类，然后选中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复选框，表示创建类时会自动生成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按钮，就完成类的创建，如下图所示。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26892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31616"/>
            <a:ext cx="4183168" cy="431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2911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47210"/>
            <a:ext cx="860444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）创建完成之后，在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项目下的包文件夹中，便会出现名为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的类，并会在编辑区自动打开，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13.3.2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56" y="2742436"/>
            <a:ext cx="4824536" cy="352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4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5908" y="1444596"/>
            <a:ext cx="8604448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编辑器总是位于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工作台的中间区域，该区域可以重叠放置多个编辑器。编辑器的类型可以不同，但是它们的主要功能是完成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等代码编写或可视化设计工作。本节将向读者介绍如何使用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编辑器和其代码辅助功能快速编写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类文件之后，会自动打开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编辑器编辑新创建的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类文件。除此之外，还可以通过双击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源文件，或者右击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源文件选择“打开方式”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编辑器”的方式来打开。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编辑器的界面，如下图所示。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13.3.3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40577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7584" y="141277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13.3.3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74440"/>
            <a:ext cx="6624736" cy="443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1645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1413"/>
            <a:ext cx="8604448" cy="1359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在文本编辑器中编写代码，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13.3.3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8" y="2800473"/>
            <a:ext cx="5688632" cy="356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2805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42304"/>
            <a:ext cx="8316416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程序编辑完成后，直接单击工具栏上的按钮运行程序，也可以鼠标右击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文件或文本编辑区，选择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As→Java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Application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运行程序，如下图所示。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7584" y="141277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17326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03418"/>
            <a:ext cx="6408712" cy="439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141277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6888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64292"/>
            <a:ext cx="8604448" cy="21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的学习和开发过程中，离不开一款功能强大、使用简单、能够辅助程序设计的集成开发工具（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是目前最流行的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语言开发工具，它有强大的代码辅助功能，帮助开发人员自动完成语法、补全文字、代码修正和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提示等功能，提高了开发效率，节省了大量的开发时间。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3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1212" y="1459427"/>
            <a:ext cx="8820472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程序运行完成后，在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视图中打印运行结果，程序的运行结果如下所示。</a:t>
            </a: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44417"/>
            <a:ext cx="7272808" cy="194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141277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13.3.4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13.3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进行程序开发</a:t>
            </a:r>
          </a:p>
        </p:txBody>
      </p:sp>
    </p:spTree>
    <p:extLst>
      <p:ext uri="{BB962C8B-B14F-4D97-AF65-F5344CB8AC3E}">
        <p14:creationId xmlns:p14="http://schemas.microsoft.com/office/powerpoint/2010/main" val="21476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1413"/>
            <a:ext cx="8820472" cy="433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程序开发过程中用到最多的就是程序调试。为验证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的运行状况，常常在某个方法的开始和结束位置使用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方法输出状态信息，根据这些信息判断程序的执行状况，这种调试方法经常导致程序输出结果和调试信息混淆。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程序调试功能，使用调试器可以设置断点、实现程序单步执行、在调试过程中查看变量和表达式的值等调试操作，从而很容易分析代码的运行情况以及定位代码出错的原因。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接下来通过一个案例学习如何使用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进行程序调试，首先创建一个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程序，代码如下图所示。</a:t>
            </a: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43063" y="388938"/>
            <a:ext cx="422508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11834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400600" cy="466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3582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66639"/>
            <a:ext cx="8820472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程序的运行结果如下图所示。</a:t>
            </a:r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6366"/>
            <a:ext cx="7366276" cy="194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42670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8892480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图中通过错误提示信息，很容易知道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行出现了除数为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的异常，如果编辑器中没有显示行号，可以在编辑器左侧右击，在弹出快捷键菜单中选择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Line Numbers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选项，就能显示代码行号，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34" y="3169751"/>
            <a:ext cx="4680520" cy="317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9839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9036496" cy="356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下面就通过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调试器来观察程序的运行情况，步骤如下所示。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设置断点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设置断点是程序调试中必不可少的有效方法，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调试器每次遇到断点时，就将程序暂停在断点处，否则程序会从头执行到尾，没有调试机会。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在编辑器中显示代码行号的位置双击添加断点，或者右击选择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Toggle Breakpoint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添加，删除断点方法是类似的。此时会显示一个蓝色的小圆点，表示一个断点，如下图所示。</a:t>
            </a: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3207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45" y="1556792"/>
            <a:ext cx="6216997" cy="46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35029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8892480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透视图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直接点击工具栏的按钮调试程序，也可以右击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文件或文本编辑器，选择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As→Java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Application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将会启动，切换到调试透视图，并在断点处暂停执行，如下图所示。</a:t>
            </a: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286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264696" cy="48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32069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402" y="1453682"/>
            <a:ext cx="8814070" cy="465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程序运行暂停在设置断点处，可以通过工具栏上的调试按钮执行相应的调试操作，具体如图所示。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按钮具体的功能如下：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，表示重新开始执行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，直到下一个断点为止，快捷键为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，表示中断这个进程，快捷键为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Ctrl+F2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Into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，表示进入当前方法，快捷键为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：表示运行下一行代码，快捷键为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3168352" cy="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20941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8604448" cy="29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公司开发的替代商业软件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Age for 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月贡献给开源社区，现在它由非营利软件供应商联盟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基金会（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Foundation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）管理。</a:t>
            </a: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是目前最流行的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集成开发工具之一，是一个开放源代码的、基于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的可扩展开发平台。就其本身而言，它只是一个框架和一组服务，用于通过插件构建开发环境。众多插件的支持使得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有高度的灵活性。</a:t>
            </a: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43062" y="388938"/>
            <a:ext cx="631331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34963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71905"/>
            <a:ext cx="896448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）查看和修改变量值，单击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Into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按钮会执行当前代码，并进入到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方法中，同时变量（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）视图中出现了形参，如下图所示。</a:t>
            </a:r>
          </a:p>
        </p:txBody>
      </p:sp>
      <p:pic>
        <p:nvPicPr>
          <p:cNvPr id="481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67131"/>
            <a:ext cx="5544616" cy="240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12313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85" y="1451413"/>
            <a:ext cx="8964488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栏中可以动态修改变量的值，在这里将形参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的值修改为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，如下图所示。</a:t>
            </a:r>
          </a:p>
        </p:txBody>
      </p:sp>
      <p:pic>
        <p:nvPicPr>
          <p:cNvPr id="49154" name="Picture 2" descr="X30GWN8)E$%BTZOP5GACGF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01" y="2331141"/>
            <a:ext cx="5377209" cy="212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26200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4622" y="1460751"/>
            <a:ext cx="8964488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）计算表达式的值，在编辑视图中右键单击选择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命令，会显示表达式（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）视图，单击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new expression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选项添加要计算的表达式，在这里计算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501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2" y="3171476"/>
            <a:ext cx="5472608" cy="240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3489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992" y="1471905"/>
            <a:ext cx="896448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在变量视图中将形参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的值修改为初始值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，再次查看表达式视图，会发现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栏中报错，并显示“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 by zero”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pic>
        <p:nvPicPr>
          <p:cNvPr id="512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67131"/>
            <a:ext cx="5544616" cy="240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13.4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程序调试</a:t>
            </a:r>
          </a:p>
        </p:txBody>
      </p:sp>
    </p:spTree>
    <p:extLst>
      <p:ext uri="{BB962C8B-B14F-4D97-AF65-F5344CB8AC3E}">
        <p14:creationId xmlns:p14="http://schemas.microsoft.com/office/powerpoint/2010/main" val="32154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AutoShape 132"/>
          <p:cNvSpPr>
            <a:spLocks noChangeArrowheads="1"/>
          </p:cNvSpPr>
          <p:nvPr/>
        </p:nvSpPr>
        <p:spPr bwMode="auto">
          <a:xfrm>
            <a:off x="544513" y="1291985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1" name="AutoShape 208"/>
          <p:cNvSpPr>
            <a:spLocks noChangeArrowheads="1"/>
          </p:cNvSpPr>
          <p:nvPr/>
        </p:nvSpPr>
        <p:spPr bwMode="auto">
          <a:xfrm>
            <a:off x="2822575" y="1521161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2" name="TextBox 154"/>
          <p:cNvSpPr txBox="1">
            <a:spLocks noChangeArrowheads="1"/>
          </p:cNvSpPr>
          <p:nvPr/>
        </p:nvSpPr>
        <p:spPr bwMode="auto">
          <a:xfrm>
            <a:off x="2872867" y="1688765"/>
            <a:ext cx="5876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13.5</a:t>
            </a:r>
            <a:r>
              <a:rPr lang="zh-CN" altLang="en-US" sz="2800" b="1" dirty="0"/>
              <a:t>使用</a:t>
            </a:r>
            <a:r>
              <a:rPr lang="en-US" altLang="zh-CN" sz="2800" b="1" dirty="0"/>
              <a:t>Eclipse</a:t>
            </a:r>
            <a:r>
              <a:rPr lang="zh-CN" altLang="en-US" sz="2800" b="1" dirty="0"/>
              <a:t>导出、导入</a:t>
            </a:r>
            <a:r>
              <a:rPr lang="en-US" altLang="zh-CN" sz="2800" b="1" dirty="0"/>
              <a:t>jar</a:t>
            </a:r>
            <a:r>
              <a:rPr lang="zh-CN" altLang="en-US" sz="2800" b="1" dirty="0"/>
              <a:t>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AutoShape 864"/>
          <p:cNvSpPr>
            <a:spLocks noChangeArrowheads="1"/>
          </p:cNvSpPr>
          <p:nvPr/>
        </p:nvSpPr>
        <p:spPr bwMode="auto">
          <a:xfrm>
            <a:off x="605745" y="2059492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17" name="矩形 116">
            <a:hlinkClick r:id="rId2" action="ppaction://hlinksldjump"/>
          </p:cNvPr>
          <p:cNvSpPr/>
          <p:nvPr/>
        </p:nvSpPr>
        <p:spPr bwMode="auto">
          <a:xfrm>
            <a:off x="1086983" y="2071588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8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" y="2038262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组合 153"/>
          <p:cNvGrpSpPr>
            <a:grpSpLocks/>
          </p:cNvGrpSpPr>
          <p:nvPr/>
        </p:nvGrpSpPr>
        <p:grpSpPr bwMode="auto">
          <a:xfrm>
            <a:off x="1238416" y="3161543"/>
            <a:ext cx="6535738" cy="662433"/>
            <a:chOff x="1029300" y="5045322"/>
            <a:chExt cx="6535224" cy="661526"/>
          </a:xfrm>
        </p:grpSpPr>
        <p:grpSp>
          <p:nvGrpSpPr>
            <p:cNvPr id="33" name="组合 219"/>
            <p:cNvGrpSpPr>
              <a:grpSpLocks/>
            </p:cNvGrpSpPr>
            <p:nvPr/>
          </p:nvGrpSpPr>
          <p:grpSpPr bwMode="auto">
            <a:xfrm>
              <a:off x="2521433" y="5045325"/>
              <a:ext cx="5043091" cy="661523"/>
              <a:chOff x="2521433" y="4924680"/>
              <a:chExt cx="5043091" cy="780824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1443" y="5394349"/>
                <a:ext cx="4843081" cy="311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/>
              <p:cNvGrpSpPr>
                <a:grpSpLocks/>
              </p:cNvGrpSpPr>
              <p:nvPr/>
            </p:nvGrpSpPr>
            <p:grpSpPr bwMode="auto">
              <a:xfrm>
                <a:off x="2521433" y="4924680"/>
                <a:ext cx="5043090" cy="767740"/>
                <a:chOff x="2521433" y="4868199"/>
                <a:chExt cx="5043090" cy="833020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9"/>
                  <a:ext cx="5043090" cy="8330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4"/>
                  <a:ext cx="4675538" cy="49134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49064" y="3290667"/>
            <a:ext cx="915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13.5.1</a:t>
            </a:r>
            <a:endParaRPr lang="zh-CN" alt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208501" y="3260891"/>
            <a:ext cx="2351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grpSp>
        <p:nvGrpSpPr>
          <p:cNvPr id="44" name="组合 153"/>
          <p:cNvGrpSpPr>
            <a:grpSpLocks/>
          </p:cNvGrpSpPr>
          <p:nvPr/>
        </p:nvGrpSpPr>
        <p:grpSpPr bwMode="auto">
          <a:xfrm>
            <a:off x="1251295" y="4401660"/>
            <a:ext cx="6535739" cy="638176"/>
            <a:chOff x="1029300" y="5045322"/>
            <a:chExt cx="6535225" cy="637302"/>
          </a:xfrm>
        </p:grpSpPr>
        <p:grpSp>
          <p:nvGrpSpPr>
            <p:cNvPr id="45" name="组合 219"/>
            <p:cNvGrpSpPr>
              <a:grpSpLocks/>
            </p:cNvGrpSpPr>
            <p:nvPr/>
          </p:nvGrpSpPr>
          <p:grpSpPr bwMode="auto">
            <a:xfrm>
              <a:off x="2521434" y="5045324"/>
              <a:ext cx="5043091" cy="637300"/>
              <a:chOff x="2521434" y="4924675"/>
              <a:chExt cx="5043091" cy="752232"/>
            </a:xfrm>
          </p:grpSpPr>
          <p:sp>
            <p:nvSpPr>
              <p:cNvPr id="5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49"/>
                <a:ext cx="4843082" cy="28255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/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75539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/>
          <p:cNvSpPr txBox="1">
            <a:spLocks noChangeArrowheads="1"/>
          </p:cNvSpPr>
          <p:nvPr/>
        </p:nvSpPr>
        <p:spPr bwMode="auto">
          <a:xfrm>
            <a:off x="1134611" y="4531943"/>
            <a:ext cx="889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13.5.2</a:t>
            </a:r>
            <a:endParaRPr lang="zh-CN" altLang="en-US" dirty="0"/>
          </a:p>
        </p:txBody>
      </p:sp>
      <p:sp>
        <p:nvSpPr>
          <p:cNvPr id="55" name="TextBox 16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208682" y="4503880"/>
            <a:ext cx="2227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8622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4054" y="1451413"/>
            <a:ext cx="896448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项目导出为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文件，以供其他程序使用，具体步骤如下：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选择导出项目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选择导出格式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定义导出文件的路径和名称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项目导出完成</a:t>
            </a: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43062" y="388938"/>
            <a:ext cx="703339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13.5	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导出、导入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jar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412776"/>
            <a:ext cx="380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13.5.1Eclipse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6403" y="1451413"/>
            <a:ext cx="8964488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文件导入到项目，以供该项目使用，具体步骤如下：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文件到工程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当前项目中使用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412776"/>
            <a:ext cx="380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13.5.2Eclipse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43062" y="388938"/>
            <a:ext cx="703339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13.5	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导出、导入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jar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6738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71905"/>
            <a:ext cx="8532440" cy="21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通过本章的学习，能够掌握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工具的安装与使用。重点要理解的是日常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开发中实际写代码的时间并不会很多，花在整理思路，代码重构，调试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上的时间占很大部分。熟练掌握调试工具，了解调试相关技巧，是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开发中减少调试时间，提高效率不可或缺的一部分。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43063" y="388938"/>
            <a:ext cx="19208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16561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0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AutoShape 132"/>
          <p:cNvSpPr>
            <a:spLocks noChangeArrowheads="1"/>
          </p:cNvSpPr>
          <p:nvPr/>
        </p:nvSpPr>
        <p:spPr bwMode="auto">
          <a:xfrm>
            <a:off x="544513" y="1291985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xtLst/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1" name="AutoShape 208"/>
          <p:cNvSpPr>
            <a:spLocks noChangeArrowheads="1"/>
          </p:cNvSpPr>
          <p:nvPr/>
        </p:nvSpPr>
        <p:spPr bwMode="auto">
          <a:xfrm>
            <a:off x="2822575" y="1521161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2" name="组合 153"/>
          <p:cNvGrpSpPr>
            <a:grpSpLocks/>
          </p:cNvGrpSpPr>
          <p:nvPr/>
        </p:nvGrpSpPr>
        <p:grpSpPr bwMode="auto">
          <a:xfrm>
            <a:off x="1238416" y="3045632"/>
            <a:ext cx="6535738" cy="662433"/>
            <a:chOff x="1029300" y="5045322"/>
            <a:chExt cx="6535224" cy="661526"/>
          </a:xfrm>
        </p:grpSpPr>
        <p:grpSp>
          <p:nvGrpSpPr>
            <p:cNvPr id="103" name="组合 219"/>
            <p:cNvGrpSpPr>
              <a:grpSpLocks/>
            </p:cNvGrpSpPr>
            <p:nvPr/>
          </p:nvGrpSpPr>
          <p:grpSpPr bwMode="auto">
            <a:xfrm>
              <a:off x="2521433" y="5045325"/>
              <a:ext cx="5043091" cy="661523"/>
              <a:chOff x="2521433" y="4924680"/>
              <a:chExt cx="5043091" cy="780824"/>
            </a:xfrm>
          </p:grpSpPr>
          <p:sp>
            <p:nvSpPr>
              <p:cNvPr id="108" name="AutoShape 218"/>
              <p:cNvSpPr>
                <a:spLocks noChangeArrowheads="1"/>
              </p:cNvSpPr>
              <p:nvPr/>
            </p:nvSpPr>
            <p:spPr bwMode="auto">
              <a:xfrm>
                <a:off x="2721443" y="5394349"/>
                <a:ext cx="4843081" cy="3111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09" name="组合 225"/>
              <p:cNvGrpSpPr>
                <a:grpSpLocks/>
              </p:cNvGrpSpPr>
              <p:nvPr/>
            </p:nvGrpSpPr>
            <p:grpSpPr bwMode="auto">
              <a:xfrm>
                <a:off x="2521433" y="4924680"/>
                <a:ext cx="5043090" cy="767740"/>
                <a:chOff x="2521433" y="4868199"/>
                <a:chExt cx="5043090" cy="833020"/>
              </a:xfrm>
            </p:grpSpPr>
            <p:sp>
              <p:nvSpPr>
                <p:cNvPr id="11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9"/>
                  <a:ext cx="5043090" cy="8330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1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4"/>
                  <a:ext cx="4675538" cy="49134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104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105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10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12" name="TextBox 154"/>
          <p:cNvSpPr txBox="1">
            <a:spLocks noChangeArrowheads="1"/>
          </p:cNvSpPr>
          <p:nvPr/>
        </p:nvSpPr>
        <p:spPr bwMode="auto">
          <a:xfrm>
            <a:off x="3520182" y="1702121"/>
            <a:ext cx="4581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13.2 Eclipse</a:t>
            </a:r>
            <a:r>
              <a:rPr lang="zh-CN" altLang="en-US" sz="2800" b="1" dirty="0"/>
              <a:t>安装与启动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63"/>
          <p:cNvSpPr txBox="1">
            <a:spLocks noChangeArrowheads="1"/>
          </p:cNvSpPr>
          <p:nvPr/>
        </p:nvSpPr>
        <p:spPr bwMode="auto">
          <a:xfrm>
            <a:off x="1149064" y="3174756"/>
            <a:ext cx="915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13.2.1</a:t>
            </a:r>
            <a:endParaRPr lang="zh-CN" altLang="en-US" dirty="0"/>
          </a:p>
        </p:txBody>
      </p:sp>
      <p:sp>
        <p:nvSpPr>
          <p:cNvPr id="115" name="TextBox 16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208501" y="3144980"/>
            <a:ext cx="2351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工作台</a:t>
            </a:r>
          </a:p>
        </p:txBody>
      </p:sp>
      <p:sp>
        <p:nvSpPr>
          <p:cNvPr id="116" name="AutoShape 864"/>
          <p:cNvSpPr>
            <a:spLocks noChangeArrowheads="1"/>
          </p:cNvSpPr>
          <p:nvPr/>
        </p:nvSpPr>
        <p:spPr bwMode="auto">
          <a:xfrm>
            <a:off x="605745" y="2059492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17" name="矩形 116">
            <a:hlinkClick r:id="rId3" action="ppaction://hlinksldjump"/>
          </p:cNvPr>
          <p:cNvSpPr/>
          <p:nvPr/>
        </p:nvSpPr>
        <p:spPr bwMode="auto">
          <a:xfrm>
            <a:off x="1086983" y="2084467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" y="2038262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组合 153"/>
          <p:cNvGrpSpPr>
            <a:grpSpLocks/>
          </p:cNvGrpSpPr>
          <p:nvPr/>
        </p:nvGrpSpPr>
        <p:grpSpPr bwMode="auto">
          <a:xfrm>
            <a:off x="1251295" y="4285749"/>
            <a:ext cx="6535739" cy="638176"/>
            <a:chOff x="1029300" y="5045322"/>
            <a:chExt cx="6535225" cy="637302"/>
          </a:xfrm>
        </p:grpSpPr>
        <p:grpSp>
          <p:nvGrpSpPr>
            <p:cNvPr id="120" name="组合 219"/>
            <p:cNvGrpSpPr>
              <a:grpSpLocks/>
            </p:cNvGrpSpPr>
            <p:nvPr/>
          </p:nvGrpSpPr>
          <p:grpSpPr bwMode="auto">
            <a:xfrm>
              <a:off x="2521434" y="5045324"/>
              <a:ext cx="5043091" cy="637300"/>
              <a:chOff x="2521434" y="4924675"/>
              <a:chExt cx="5043091" cy="752232"/>
            </a:xfrm>
          </p:grpSpPr>
          <p:sp>
            <p:nvSpPr>
              <p:cNvPr id="125" name="AutoShape 218"/>
              <p:cNvSpPr>
                <a:spLocks noChangeArrowheads="1"/>
              </p:cNvSpPr>
              <p:nvPr/>
            </p:nvSpPr>
            <p:spPr bwMode="auto">
              <a:xfrm>
                <a:off x="2721442" y="5394349"/>
                <a:ext cx="4843082" cy="28255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26" name="组合 225"/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127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28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75539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121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122" name="组合 221"/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123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24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29" name="TextBox 163"/>
          <p:cNvSpPr txBox="1">
            <a:spLocks noChangeArrowheads="1"/>
          </p:cNvSpPr>
          <p:nvPr/>
        </p:nvSpPr>
        <p:spPr bwMode="auto">
          <a:xfrm>
            <a:off x="1134611" y="4416032"/>
            <a:ext cx="889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13.2.2</a:t>
            </a:r>
            <a:endParaRPr lang="zh-CN" altLang="en-US" dirty="0"/>
          </a:p>
        </p:txBody>
      </p:sp>
      <p:sp>
        <p:nvSpPr>
          <p:cNvPr id="130" name="TextBox 16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208682" y="4387969"/>
            <a:ext cx="1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透视图</a:t>
            </a:r>
          </a:p>
        </p:txBody>
      </p:sp>
    </p:spTree>
    <p:extLst>
      <p:ext uri="{BB962C8B-B14F-4D97-AF65-F5344CB8AC3E}">
        <p14:creationId xmlns:p14="http://schemas.microsoft.com/office/powerpoint/2010/main" val="28860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61539"/>
            <a:ext cx="8604448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）打开浏览器，进入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79" y="2492896"/>
            <a:ext cx="5665241" cy="36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2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340768"/>
            <a:ext cx="8604448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超链接，进入到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下载页。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57" y="2420888"/>
            <a:ext cx="6191385" cy="375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37197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459026"/>
            <a:ext cx="8532440" cy="21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 Packages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超链接，进入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页。在新页面中，点击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… Release 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下拉框选择适当的操作系统，并在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IDE for Java Developers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栏中选择下载适当系统位数的版本，进入到具体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版本的下载页。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85249"/>
            <a:ext cx="4829715" cy="286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3063" y="388938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	Eclipse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安装与启动</a:t>
            </a:r>
          </a:p>
        </p:txBody>
      </p:sp>
    </p:spTree>
    <p:extLst>
      <p:ext uri="{BB962C8B-B14F-4D97-AF65-F5344CB8AC3E}">
        <p14:creationId xmlns:p14="http://schemas.microsoft.com/office/powerpoint/2010/main" val="3324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2434</Words>
  <Application>Microsoft Office PowerPoint</Application>
  <PresentationFormat>全屏显示(4:3)</PresentationFormat>
  <Paragraphs>250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굴림</vt:lpstr>
      <vt:lpstr>굴림</vt:lpstr>
      <vt:lpstr>等线</vt:lpstr>
      <vt:lpstr>汉仪综艺体简</vt:lpstr>
      <vt:lpstr>宋体</vt:lpstr>
      <vt:lpstr>微软雅黑</vt:lpstr>
      <vt:lpstr>Arial</vt:lpstr>
      <vt:lpstr>Arial Black</vt:lpstr>
      <vt:lpstr>Calibri</vt:lpstr>
      <vt:lpstr>Cambria Math</vt:lpstr>
      <vt:lpstr>Cordia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</dc:creator>
  <cp:lastModifiedBy>胡耀文</cp:lastModifiedBy>
  <cp:revision>106</cp:revision>
  <dcterms:created xsi:type="dcterms:W3CDTF">2017-01-09T03:08:51Z</dcterms:created>
  <dcterms:modified xsi:type="dcterms:W3CDTF">2017-06-15T05:54:49Z</dcterms:modified>
</cp:coreProperties>
</file>