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71" r:id="rId2"/>
    <p:sldId id="300" r:id="rId3"/>
    <p:sldId id="295" r:id="rId4"/>
    <p:sldId id="298" r:id="rId5"/>
    <p:sldId id="299" r:id="rId6"/>
    <p:sldId id="296" r:id="rId7"/>
    <p:sldId id="297" r:id="rId8"/>
    <p:sldId id="301" r:id="rId9"/>
  </p:sldIdLst>
  <p:sldSz cx="12192000" cy="6858000"/>
  <p:notesSz cx="6858000" cy="9144000"/>
  <p:custDataLst>
    <p:tags r:id="rId12"/>
  </p:custDataLst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22" userDrawn="1">
          <p15:clr>
            <a:srgbClr val="A4A3A4"/>
          </p15:clr>
        </p15:guide>
        <p15:guide id="2" pos="7257" userDrawn="1">
          <p15:clr>
            <a:srgbClr val="A4A3A4"/>
          </p15:clr>
        </p15:guide>
        <p15:guide id="3" orient="horz" pos="414" userDrawn="1">
          <p15:clr>
            <a:srgbClr val="A4A3A4"/>
          </p15:clr>
        </p15:guide>
        <p15:guide id="6" orient="horz" pos="390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15" autoAdjust="0"/>
    <p:restoredTop sz="86016" autoAdjust="0"/>
  </p:normalViewPr>
  <p:slideViewPr>
    <p:cSldViewPr snapToGrid="0">
      <p:cViewPr varScale="1">
        <p:scale>
          <a:sx n="74" d="100"/>
          <a:sy n="74" d="100"/>
        </p:scale>
        <p:origin x="1498" y="67"/>
      </p:cViewPr>
      <p:guideLst>
        <p:guide pos="422"/>
        <p:guide pos="7257"/>
        <p:guide orient="horz" pos="414"/>
        <p:guide orient="horz" pos="39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0176C01-2996-41EA-87C6-D94E8BA12DB2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2020年9月9日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A50F75F-AD11-4973-BAED-59A0098129E9}" type="datetime2">
              <a:rPr lang="zh-CN" altLang="en-US" smtClean="0"/>
              <a:pPr/>
              <a:t>2020年9月9日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869989-EB00-4EE7-BCB5-25BDC5BB29F8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fld id="{49CD1C7F-0836-45EF-B0D5-C8289C26A76C}" type="slidenum">
              <a:rPr kumimoji="0" lang="zh-CN" altLang="en-US" sz="1200" b="0" smtClean="0">
                <a:latin typeface="Arial" charset="0"/>
                <a:ea typeface="宋体" pitchFamily="2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t>1</a:t>
            </a:fld>
            <a:endParaRPr kumimoji="0" lang="en-US" altLang="zh-CN" sz="1200" b="0" dirty="0">
              <a:latin typeface="Arial" charset="0"/>
              <a:ea typeface="宋体" pitchFamily="2" charset="-122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7761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这个图体现了软件开发的不同利益相关方对需求理解的差异，也体现出软件项目管理中存在的一系列问题。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4758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接连接符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接连接符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接连接符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​​(S)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接连接符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​​(S)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接连接符​​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接连接符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​​(S)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接连接符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(S)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45" y="3421150"/>
            <a:ext cx="9604310" cy="1871475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6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629" y="58735"/>
            <a:ext cx="6342743" cy="356128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501" y="0"/>
            <a:ext cx="5202767" cy="668780"/>
          </a:xfrm>
          <a:prstGeom prst="rect">
            <a:avLst/>
          </a:prstGeom>
        </p:spPr>
        <p:txBody>
          <a:bodyPr rtlCol="0"/>
          <a:lstStyle>
            <a:lvl1pPr>
              <a:lnSpc>
                <a:spcPct val="130000"/>
              </a:lnSpc>
              <a:defRPr sz="3200"/>
            </a:lvl1pPr>
          </a:lstStyle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368300" cy="668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EA946F-9E58-4197-B970-78284E15F6A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9423" y="1019908"/>
            <a:ext cx="10735408" cy="5046784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sz="3200" b="1"/>
            </a:lvl1pPr>
            <a:lvl2pPr marL="457200" indent="-182880">
              <a:buFont typeface="Wingdings" panose="05000000000000000000" pitchFamily="2" charset="2"/>
              <a:buChar char="Ø"/>
              <a:defRPr sz="2800" b="1"/>
            </a:lvl2pPr>
            <a:lvl3pPr marL="685800" indent="-179388">
              <a:buFont typeface="Wingdings" panose="05000000000000000000" pitchFamily="2" charset="2"/>
              <a:buChar char="Ø"/>
              <a:defRPr sz="2400" b="1"/>
            </a:lvl3pPr>
            <a:lvl4pPr marL="914400" indent="-182880">
              <a:buFont typeface="Wingdings" panose="05000000000000000000" pitchFamily="2" charset="2"/>
              <a:buChar char="Ø"/>
              <a:defRPr sz="2000" b="1"/>
            </a:lvl4pPr>
            <a:lvl5pPr marL="1143000" indent="-179388">
              <a:buFont typeface="Wingdings" panose="05000000000000000000" pitchFamily="2" charset="2"/>
              <a:buChar char="Ø"/>
              <a:defRPr sz="1800" b="1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过渡页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接连接符​​(S)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接连接符​​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接连接符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接连接符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接连接符​​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接连接符​​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目录页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接连接符​​(S)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​​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接连接符​​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​​(S)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接连接符​​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​​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(S)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接连接符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​​(S)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接连接符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(S)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088923" y="6289679"/>
            <a:ext cx="2171065" cy="145542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432DCC3-517C-49BA-ABA2-B2F6E7404DD7}" type="datetime2">
              <a:rPr lang="zh-CN" altLang="en-US" smtClean="0"/>
              <a:pPr/>
              <a:t>2020年9月9日</a:t>
            </a:fld>
            <a:endParaRPr lang="zh-CN" altLang="en-US" dirty="0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891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24B919C4-B555-4A5D-AE9E-3CD588E525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DD511C9-35D2-451E-9E5E-3D4B0A129C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72E94592-F4CE-4979-B834-93CE051897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2B9AC-A31C-4047-BE8D-273E28AB9D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8346349"/>
      </p:ext>
    </p:extLst>
  </p:cSld>
  <p:clrMapOvr>
    <a:masterClrMapping/>
  </p:clrMapOvr>
  <p:transition spd="slow">
    <p:pull dir="r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 95"/>
          <p:cNvGrpSpPr/>
          <p:nvPr userDrawn="1"/>
        </p:nvGrpSpPr>
        <p:grpSpPr bwMode="hidden">
          <a:xfrm>
            <a:off x="0" y="0"/>
            <a:ext cx="12192000" cy="6738256"/>
            <a:chOff x="-1" y="0"/>
            <a:chExt cx="12192002" cy="6858000"/>
          </a:xfrm>
        </p:grpSpPr>
        <p:cxnSp>
          <p:nvCxnSpPr>
            <p:cNvPr id="97" name="直接连接符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​​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​​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​​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​​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​​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​​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接连接符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接连接符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接连接符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接连接符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接连接符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接连接符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​​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接连接符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8" name="直接连接符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1" r:id="rId3"/>
    <p:sldLayoutId id="2147483656" r:id="rId4"/>
    <p:sldLayoutId id="2147483657" r:id="rId5"/>
    <p:sldLayoutId id="2147483659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course163.org/course/PKU-1001941004" TargetMode="External"/><Relationship Id="rId2" Type="http://schemas.openxmlformats.org/officeDocument/2006/relationships/hyperlink" Target="https://www.icourse163.org/course/UESTC-1003043002?tid=120606022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course163.org/course/NJU-1002246017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293845" y="3429000"/>
            <a:ext cx="9604310" cy="1863626"/>
          </a:xfrm>
        </p:spPr>
        <p:txBody>
          <a:bodyPr/>
          <a:lstStyle/>
          <a:p>
            <a:pPr algn="ctr"/>
            <a:r>
              <a:rPr lang="zh-CN" altLang="en-US" sz="6600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软件工程与实践</a:t>
            </a:r>
          </a:p>
        </p:txBody>
      </p:sp>
      <p:sp>
        <p:nvSpPr>
          <p:cNvPr id="10" name="副标题 9"/>
          <p:cNvSpPr>
            <a:spLocks noGrp="1"/>
          </p:cNvSpPr>
          <p:nvPr>
            <p:ph type="subTitle" idx="1"/>
          </p:nvPr>
        </p:nvSpPr>
        <p:spPr>
          <a:xfrm>
            <a:off x="1293845" y="5483364"/>
            <a:ext cx="9604310" cy="457200"/>
          </a:xfrm>
        </p:spPr>
        <p:txBody>
          <a:bodyPr>
            <a:normAutofit/>
          </a:bodyPr>
          <a:lstStyle/>
          <a:p>
            <a:pPr algn="ctr">
              <a:lnSpc>
                <a:spcPct val="80000"/>
              </a:lnSpc>
              <a:buClrTx/>
              <a:defRPr/>
            </a:pP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授课教师：邱元杰     电子邮箱：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yuanjiq@126.com</a:t>
            </a: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，微信电话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:</a:t>
            </a:r>
            <a:r>
              <a:rPr lang="en-US" altLang="zh-CN" dirty="0">
                <a:latin typeface="Times New Roman" panose="02020603050405020304" pitchFamily="18" charset="0"/>
                <a:ea typeface="GungsuhChe" panose="02030609000101010101" pitchFamily="49" charset="-127"/>
                <a:cs typeface="Times New Roman" panose="02020603050405020304" pitchFamily="18" charset="0"/>
              </a:rPr>
              <a:t> 13679081552</a:t>
            </a:r>
            <a:endParaRPr lang="zh-CN" altLang="en-US" b="1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2AD121E-6CD4-4E4C-8B0D-7638A8185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93" y="785477"/>
            <a:ext cx="3269206" cy="343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18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9600F6-A827-4DB3-8C95-5CCB7CE93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2E3A97-79B8-466F-9D9B-F68609CAD78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A096C5B-E396-4C96-8EE3-0A3765584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62" y="28575"/>
            <a:ext cx="11496675" cy="682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10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585AE6-AD2C-4760-ACCD-4F807666E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课程内容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02A2EA-759A-4FC1-BF3C-26C8414F99E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091395" y="905608"/>
            <a:ext cx="4130786" cy="5046784"/>
          </a:xfrm>
        </p:spPr>
        <p:txBody>
          <a:bodyPr/>
          <a:lstStyle/>
          <a:p>
            <a:r>
              <a:rPr lang="zh-CN" altLang="en-US" dirty="0"/>
              <a:t>软件工程概述</a:t>
            </a:r>
            <a:endParaRPr lang="en-US" altLang="zh-CN" dirty="0"/>
          </a:p>
          <a:p>
            <a:r>
              <a:rPr lang="zh-CN" altLang="en-US" dirty="0"/>
              <a:t>软件工程过程模型</a:t>
            </a:r>
            <a:endParaRPr lang="en-US" altLang="zh-CN" dirty="0"/>
          </a:p>
          <a:p>
            <a:r>
              <a:rPr lang="zh-CN" altLang="en-US" dirty="0"/>
              <a:t>需求分析</a:t>
            </a:r>
            <a:endParaRPr lang="en-US" altLang="zh-CN" dirty="0"/>
          </a:p>
          <a:p>
            <a:r>
              <a:rPr lang="zh-CN" altLang="en-US" dirty="0"/>
              <a:t>系统设计</a:t>
            </a:r>
            <a:endParaRPr lang="en-US" altLang="zh-CN" dirty="0"/>
          </a:p>
          <a:p>
            <a:r>
              <a:rPr lang="zh-CN" altLang="en-US" dirty="0"/>
              <a:t>软件实现</a:t>
            </a:r>
            <a:endParaRPr lang="en-US" altLang="zh-CN" dirty="0"/>
          </a:p>
          <a:p>
            <a:r>
              <a:rPr lang="zh-CN" altLang="en-US" dirty="0"/>
              <a:t>质量保证</a:t>
            </a:r>
            <a:endParaRPr lang="en-US" altLang="zh-CN" dirty="0"/>
          </a:p>
          <a:p>
            <a:r>
              <a:rPr lang="zh-CN" altLang="en-US" dirty="0"/>
              <a:t>软件维护</a:t>
            </a:r>
            <a:endParaRPr lang="en-US" altLang="zh-CN" dirty="0"/>
          </a:p>
          <a:p>
            <a:r>
              <a:rPr lang="zh-CN" altLang="en-US" dirty="0"/>
              <a:t>项目管理</a:t>
            </a:r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69475270-3AD7-4552-A91E-76FC277643C5}"/>
              </a:ext>
            </a:extLst>
          </p:cNvPr>
          <p:cNvSpPr txBox="1">
            <a:spLocks/>
          </p:cNvSpPr>
          <p:nvPr/>
        </p:nvSpPr>
        <p:spPr>
          <a:xfrm>
            <a:off x="804895" y="832872"/>
            <a:ext cx="4969373" cy="504678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Ø"/>
              <a:defRPr sz="32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Ø"/>
              <a:defRPr sz="2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Ø"/>
              <a:defRPr sz="2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Ø"/>
              <a:defRPr sz="2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Ø"/>
              <a:defRPr sz="1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altLang="zh-CN" sz="2800" dirty="0"/>
              <a:t>JAVA</a:t>
            </a:r>
            <a:r>
              <a:rPr lang="zh-CN" altLang="en-US" sz="2800" dirty="0"/>
              <a:t>概述</a:t>
            </a:r>
            <a:endParaRPr lang="en-US" altLang="zh-CN" sz="2800" dirty="0"/>
          </a:p>
          <a:p>
            <a:pPr>
              <a:spcBef>
                <a:spcPts val="1200"/>
              </a:spcBef>
            </a:pPr>
            <a:r>
              <a:rPr lang="en-US" altLang="zh-CN" sz="2800" dirty="0"/>
              <a:t>JAVA</a:t>
            </a:r>
            <a:r>
              <a:rPr lang="zh-CN" altLang="en-US" sz="2800" dirty="0"/>
              <a:t>语句基础</a:t>
            </a:r>
            <a:endParaRPr lang="en-US" altLang="zh-CN" sz="2800" dirty="0"/>
          </a:p>
          <a:p>
            <a:pPr>
              <a:spcBef>
                <a:spcPts val="1200"/>
              </a:spcBef>
            </a:pPr>
            <a:r>
              <a:rPr lang="zh-CN" altLang="en-US" sz="2800" dirty="0"/>
              <a:t>流程控制和数组</a:t>
            </a:r>
            <a:endParaRPr lang="en-US" altLang="zh-CN" sz="2800" dirty="0"/>
          </a:p>
          <a:p>
            <a:pPr>
              <a:spcBef>
                <a:spcPts val="1200"/>
              </a:spcBef>
            </a:pPr>
            <a:r>
              <a:rPr lang="zh-CN" altLang="en-US" sz="2800" dirty="0"/>
              <a:t>类和对象</a:t>
            </a:r>
            <a:endParaRPr lang="en-US" altLang="zh-CN" sz="2800" dirty="0"/>
          </a:p>
          <a:p>
            <a:pPr>
              <a:spcBef>
                <a:spcPts val="1200"/>
              </a:spcBef>
            </a:pPr>
            <a:r>
              <a:rPr lang="zh-CN" altLang="en-US" sz="2800" dirty="0"/>
              <a:t>超类、子类和继承性</a:t>
            </a:r>
            <a:endParaRPr lang="en-US" altLang="zh-CN" sz="2800" dirty="0"/>
          </a:p>
          <a:p>
            <a:pPr>
              <a:spcBef>
                <a:spcPts val="1200"/>
              </a:spcBef>
            </a:pPr>
            <a:r>
              <a:rPr lang="zh-CN" altLang="en-US" sz="2800" dirty="0"/>
              <a:t>包、访问控制和接口</a:t>
            </a:r>
            <a:endParaRPr lang="en-US" altLang="zh-CN" sz="2800" dirty="0"/>
          </a:p>
          <a:p>
            <a:pPr>
              <a:spcBef>
                <a:spcPts val="1200"/>
              </a:spcBef>
            </a:pPr>
            <a:r>
              <a:rPr lang="zh-CN" altLang="en-US" sz="2800" dirty="0"/>
              <a:t>异常处理</a:t>
            </a:r>
            <a:endParaRPr lang="en-US" altLang="zh-CN" sz="2800" dirty="0"/>
          </a:p>
          <a:p>
            <a:pPr>
              <a:spcBef>
                <a:spcPts val="1200"/>
              </a:spcBef>
            </a:pPr>
            <a:r>
              <a:rPr lang="zh-CN" altLang="en-US" sz="2800" dirty="0"/>
              <a:t>多线程设计</a:t>
            </a:r>
            <a:endParaRPr lang="en-US" altLang="zh-CN" sz="2800" dirty="0"/>
          </a:p>
          <a:p>
            <a:pPr>
              <a:spcBef>
                <a:spcPts val="1200"/>
              </a:spcBef>
            </a:pPr>
            <a:r>
              <a:rPr lang="zh-CN" altLang="en-US" sz="2800" dirty="0"/>
              <a:t>输入输出类</a:t>
            </a:r>
            <a:endParaRPr lang="en-US" altLang="zh-CN" sz="2800" dirty="0"/>
          </a:p>
          <a:p>
            <a:pPr>
              <a:spcBef>
                <a:spcPts val="1200"/>
              </a:spcBef>
            </a:pPr>
            <a:r>
              <a:rPr lang="zh-CN" altLang="en-US" sz="2800" dirty="0"/>
              <a:t>网络编程</a:t>
            </a:r>
          </a:p>
        </p:txBody>
      </p:sp>
    </p:spTree>
    <p:extLst>
      <p:ext uri="{BB962C8B-B14F-4D97-AF65-F5344CB8AC3E}">
        <p14:creationId xmlns:p14="http://schemas.microsoft.com/office/powerpoint/2010/main" val="47358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1DB577-EC5F-486F-9781-1D9ADA176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教材和参考资料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93C727-91A8-4C97-AB0E-963A376A65B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/>
              <a:t>教材：</a:t>
            </a:r>
            <a:r>
              <a:rPr lang="zh-CN" altLang="zh-CN" dirty="0"/>
              <a:t>《软件工程</a:t>
            </a:r>
            <a:r>
              <a:rPr lang="en-US" altLang="zh-CN" dirty="0"/>
              <a:t>:</a:t>
            </a:r>
            <a:r>
              <a:rPr lang="zh-CN" altLang="zh-CN" dirty="0"/>
              <a:t>实践者的研究方法</a:t>
            </a:r>
            <a:r>
              <a:rPr lang="en-US" altLang="zh-CN" dirty="0"/>
              <a:t>(</a:t>
            </a:r>
            <a:r>
              <a:rPr lang="zh-CN" altLang="zh-CN" dirty="0"/>
              <a:t>原书第</a:t>
            </a:r>
            <a:r>
              <a:rPr lang="en-US" altLang="zh-CN" dirty="0"/>
              <a:t>8</a:t>
            </a:r>
            <a:r>
              <a:rPr lang="zh-CN" altLang="zh-CN" dirty="0"/>
              <a:t>版•本科教学版</a:t>
            </a:r>
            <a:r>
              <a:rPr lang="en-US" altLang="zh-CN" dirty="0"/>
              <a:t>)</a:t>
            </a:r>
            <a:r>
              <a:rPr lang="zh-CN" altLang="zh-CN" dirty="0"/>
              <a:t>》，</a:t>
            </a:r>
            <a:r>
              <a:rPr lang="en-US" altLang="zh-CN" dirty="0"/>
              <a:t>Roger </a:t>
            </a:r>
            <a:r>
              <a:rPr lang="en-US" altLang="zh-CN" dirty="0" err="1"/>
              <a:t>S.Pressman</a:t>
            </a:r>
            <a:r>
              <a:rPr lang="zh-CN" altLang="zh-CN" dirty="0"/>
              <a:t>，机械工业出版社，</a:t>
            </a:r>
            <a:r>
              <a:rPr lang="en-US" altLang="zh-CN" dirty="0"/>
              <a:t>2017.1</a:t>
            </a:r>
          </a:p>
          <a:p>
            <a:pPr>
              <a:lnSpc>
                <a:spcPct val="100000"/>
              </a:lnSpc>
            </a:pPr>
            <a:r>
              <a:rPr lang="zh-CN" altLang="en-US" dirty="0"/>
              <a:t>教材：</a:t>
            </a:r>
            <a:r>
              <a:rPr lang="en-US" altLang="zh-CN" dirty="0"/>
              <a:t>JAVA</a:t>
            </a:r>
            <a:r>
              <a:rPr lang="zh-CN" altLang="en-US" dirty="0"/>
              <a:t>语言程序设计，千锋教育高教产品研发部，清华大学出版社。</a:t>
            </a:r>
            <a:r>
              <a:rPr lang="en-US" altLang="zh-CN" dirty="0"/>
              <a:t>2017.6</a:t>
            </a:r>
            <a:endParaRPr lang="zh-CN" altLang="zh-CN" dirty="0"/>
          </a:p>
          <a:p>
            <a:pPr>
              <a:lnSpc>
                <a:spcPct val="100000"/>
              </a:lnSpc>
            </a:pPr>
            <a:r>
              <a:rPr lang="zh-CN" altLang="zh-CN" dirty="0"/>
              <a:t>《软件工程</a:t>
            </a:r>
            <a:r>
              <a:rPr lang="en-US" altLang="zh-CN" dirty="0"/>
              <a:t>(</a:t>
            </a:r>
            <a:r>
              <a:rPr lang="zh-CN" altLang="zh-CN" dirty="0"/>
              <a:t>原书第</a:t>
            </a:r>
            <a:r>
              <a:rPr lang="en-US" altLang="zh-CN" dirty="0"/>
              <a:t>10</a:t>
            </a:r>
            <a:r>
              <a:rPr lang="zh-CN" altLang="zh-CN" dirty="0"/>
              <a:t>版</a:t>
            </a:r>
            <a:r>
              <a:rPr lang="en-US" altLang="zh-CN" dirty="0"/>
              <a:t>)</a:t>
            </a:r>
            <a:r>
              <a:rPr lang="zh-CN" altLang="zh-CN" dirty="0"/>
              <a:t>》，</a:t>
            </a:r>
            <a:r>
              <a:rPr lang="en-US" altLang="zh-CN" dirty="0"/>
              <a:t>Ian Sommerville</a:t>
            </a:r>
            <a:r>
              <a:rPr lang="zh-CN" altLang="zh-CN" dirty="0"/>
              <a:t>，机械工业出版社，</a:t>
            </a:r>
            <a:r>
              <a:rPr lang="en-US" altLang="zh-CN" dirty="0"/>
              <a:t>2017.10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《Java</a:t>
            </a:r>
            <a:r>
              <a:rPr lang="zh-CN" altLang="en-US" dirty="0"/>
              <a:t>程序设计</a:t>
            </a:r>
            <a:r>
              <a:rPr lang="en-US" altLang="zh-CN" dirty="0"/>
              <a:t>》</a:t>
            </a:r>
            <a:r>
              <a:rPr lang="zh-CN" altLang="en-US" dirty="0"/>
              <a:t>，江春华，电子科技大学出版社，</a:t>
            </a:r>
            <a:r>
              <a:rPr lang="en-US" altLang="zh-CN" dirty="0"/>
              <a:t>2010.06</a:t>
            </a:r>
            <a:endParaRPr lang="zh-CN" altLang="en-US" dirty="0"/>
          </a:p>
          <a:p>
            <a:pPr>
              <a:lnSpc>
                <a:spcPct val="100000"/>
              </a:lnSpc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908664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AA8F59-8BB8-4EBE-91A3-F3B5AAF66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网络资源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2FA154-93A2-46A9-A767-E9B50A09C33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28296" y="1123817"/>
            <a:ext cx="10735408" cy="5046784"/>
          </a:xfrm>
        </p:spPr>
        <p:txBody>
          <a:bodyPr/>
          <a:lstStyle/>
          <a:p>
            <a:r>
              <a:rPr lang="zh-CN" altLang="en-US" dirty="0"/>
              <a:t>爱课程：软件工程基础，蓝天老师主讲，必须参加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https://www.icourse163.org/course/UESTC-1003043002?tid=1206060227</a:t>
            </a:r>
            <a:endParaRPr lang="en-US" altLang="zh-CN" dirty="0"/>
          </a:p>
          <a:p>
            <a:r>
              <a:rPr lang="en-US" altLang="zh-CN" dirty="0"/>
              <a:t>Java</a:t>
            </a:r>
            <a:r>
              <a:rPr lang="zh-CN" altLang="en-US" dirty="0"/>
              <a:t>程序设计，北京大学，唐大仕</a:t>
            </a:r>
            <a:endParaRPr lang="en-US" altLang="zh-CN" dirty="0"/>
          </a:p>
          <a:p>
            <a:pPr lvl="1"/>
            <a:r>
              <a:rPr lang="en-US" altLang="zh-CN" dirty="0">
                <a:hlinkClick r:id="rId3"/>
              </a:rPr>
              <a:t>https://www.icourse163.org/course/PKU-1001941004</a:t>
            </a:r>
            <a:endParaRPr lang="en-US" altLang="zh-CN" dirty="0"/>
          </a:p>
          <a:p>
            <a:r>
              <a:rPr lang="zh-CN" altLang="en-US" dirty="0"/>
              <a:t>基于</a:t>
            </a:r>
            <a:r>
              <a:rPr lang="en-US" altLang="zh-CN" dirty="0"/>
              <a:t>Java</a:t>
            </a:r>
            <a:r>
              <a:rPr lang="zh-CN" altLang="en-US" dirty="0"/>
              <a:t>的面向对象编程范式，南京大学，刘钦</a:t>
            </a:r>
            <a:endParaRPr lang="en-US" altLang="zh-CN" dirty="0"/>
          </a:p>
          <a:p>
            <a:pPr lvl="1"/>
            <a:r>
              <a:rPr lang="en-US" altLang="zh-CN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https://www.icourse163.org/course/NJU-1002246017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7051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7F055-01DA-4FB6-B620-8663ACD8E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课程时间安排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31ADDA-04E3-4076-B293-662493ED777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48</a:t>
            </a:r>
            <a:r>
              <a:rPr lang="zh-CN" altLang="en-US" dirty="0"/>
              <a:t>学时的课堂教学</a:t>
            </a:r>
            <a:endParaRPr lang="en-US" altLang="zh-CN" dirty="0"/>
          </a:p>
          <a:p>
            <a:pPr lvl="1"/>
            <a:r>
              <a:rPr lang="en-US" altLang="zh-CN" dirty="0"/>
              <a:t>20</a:t>
            </a:r>
            <a:r>
              <a:rPr lang="zh-CN" altLang="en-US" dirty="0"/>
              <a:t>课时是</a:t>
            </a:r>
            <a:r>
              <a:rPr lang="en-US" altLang="zh-CN" dirty="0"/>
              <a:t>Java</a:t>
            </a:r>
            <a:r>
              <a:rPr lang="zh-CN" altLang="en-US" dirty="0"/>
              <a:t>程序设计</a:t>
            </a:r>
            <a:endParaRPr lang="en-US" altLang="zh-CN" dirty="0"/>
          </a:p>
          <a:p>
            <a:pPr lvl="1"/>
            <a:r>
              <a:rPr lang="en-US" altLang="zh-CN" dirty="0"/>
              <a:t>28</a:t>
            </a:r>
            <a:r>
              <a:rPr lang="zh-CN" altLang="en-US" dirty="0"/>
              <a:t>课时的软件工程基础</a:t>
            </a:r>
            <a:endParaRPr lang="en-US" altLang="zh-CN" dirty="0"/>
          </a:p>
          <a:p>
            <a:r>
              <a:rPr lang="zh-CN" altLang="en-US" dirty="0"/>
              <a:t>课程实践放在课程设计中，不过希望大家能主动参加兴趣小组</a:t>
            </a:r>
          </a:p>
        </p:txBody>
      </p:sp>
    </p:spTree>
    <p:extLst>
      <p:ext uri="{BB962C8B-B14F-4D97-AF65-F5344CB8AC3E}">
        <p14:creationId xmlns:p14="http://schemas.microsoft.com/office/powerpoint/2010/main" val="28433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789BF4-03D2-4A3E-A05B-EDE871252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考核方式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5444DC-7178-46B3-9357-32CBB7DA41F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zh-CN" dirty="0"/>
              <a:t>平时考核</a:t>
            </a:r>
            <a:r>
              <a:rPr lang="en-US" altLang="zh-CN" dirty="0"/>
              <a:t>+</a:t>
            </a:r>
            <a:r>
              <a:rPr lang="zh-CN" altLang="zh-CN" dirty="0"/>
              <a:t>期末考核</a:t>
            </a:r>
            <a:endParaRPr lang="en-US" altLang="zh-CN" dirty="0"/>
          </a:p>
          <a:p>
            <a:r>
              <a:rPr lang="zh-CN" altLang="zh-CN" dirty="0"/>
              <a:t>平时考核依据课堂表现</a:t>
            </a:r>
            <a:r>
              <a:rPr lang="zh-CN" altLang="en-US" dirty="0"/>
              <a:t>（</a:t>
            </a:r>
            <a:r>
              <a:rPr lang="en-US" altLang="zh-CN" dirty="0"/>
              <a:t>10</a:t>
            </a:r>
            <a:r>
              <a:rPr lang="zh-CN" altLang="en-US" dirty="0"/>
              <a:t>）</a:t>
            </a:r>
            <a:r>
              <a:rPr lang="zh-CN" altLang="zh-CN" dirty="0"/>
              <a:t>、</a:t>
            </a:r>
            <a:r>
              <a:rPr lang="zh-CN" altLang="en-US" dirty="0"/>
              <a:t>作业（</a:t>
            </a:r>
            <a:r>
              <a:rPr lang="en-US" altLang="zh-CN" dirty="0"/>
              <a:t>20</a:t>
            </a:r>
            <a:r>
              <a:rPr lang="zh-CN" altLang="en-US" dirty="0"/>
              <a:t>）、</a:t>
            </a:r>
            <a:r>
              <a:rPr lang="en-US" altLang="zh-CN" dirty="0"/>
              <a:t>MOOC</a:t>
            </a:r>
            <a:r>
              <a:rPr lang="zh-CN" altLang="zh-CN" dirty="0"/>
              <a:t>成绩</a:t>
            </a:r>
            <a:r>
              <a:rPr lang="zh-CN" altLang="en-US" dirty="0"/>
              <a:t>（</a:t>
            </a:r>
            <a:r>
              <a:rPr lang="en-US" altLang="zh-CN" dirty="0"/>
              <a:t>10</a:t>
            </a:r>
            <a:r>
              <a:rPr lang="zh-CN" altLang="en-US" dirty="0"/>
              <a:t>）</a:t>
            </a:r>
            <a:r>
              <a:rPr lang="zh-CN" altLang="zh-CN" dirty="0"/>
              <a:t>、期中考核成绩</a:t>
            </a:r>
            <a:r>
              <a:rPr lang="zh-CN" altLang="en-US" dirty="0"/>
              <a:t>（</a:t>
            </a:r>
            <a:r>
              <a:rPr lang="en-US" altLang="zh-CN" dirty="0"/>
              <a:t>10</a:t>
            </a:r>
            <a:r>
              <a:rPr lang="zh-CN" altLang="en-US" dirty="0"/>
              <a:t>）</a:t>
            </a:r>
            <a:r>
              <a:rPr lang="zh-CN" altLang="zh-CN" dirty="0"/>
              <a:t>，占</a:t>
            </a:r>
            <a:r>
              <a:rPr lang="en-US" altLang="zh-CN" dirty="0"/>
              <a:t>50%</a:t>
            </a:r>
          </a:p>
          <a:p>
            <a:r>
              <a:rPr lang="zh-CN" altLang="zh-CN" dirty="0"/>
              <a:t>期末考核为闭卷考试，占</a:t>
            </a:r>
            <a:r>
              <a:rPr lang="en-US" altLang="zh-CN" dirty="0"/>
              <a:t>50%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77747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CD731E-5DDA-430C-A62A-30F328181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AEFF25-63B3-4AEE-A926-2C759DB880E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听讲！听讲！事半功倍的方法</a:t>
            </a:r>
            <a:endParaRPr lang="en-US" altLang="zh-CN" dirty="0"/>
          </a:p>
          <a:p>
            <a:r>
              <a:rPr lang="zh-CN" altLang="en-US" dirty="0"/>
              <a:t>自学不再是可有可无，大量内容需要你们自学</a:t>
            </a:r>
            <a:endParaRPr lang="en-US" altLang="zh-CN" dirty="0"/>
          </a:p>
          <a:p>
            <a:r>
              <a:rPr lang="zh-CN" altLang="en-US" dirty="0"/>
              <a:t>按时提交作业，不要抄袭，上机编程，给出截图</a:t>
            </a:r>
            <a:endParaRPr lang="en-US" altLang="zh-CN" dirty="0"/>
          </a:p>
          <a:p>
            <a:r>
              <a:rPr lang="zh-CN" altLang="en-US" dirty="0"/>
              <a:t>主动编程实践，完善我们的示例</a:t>
            </a:r>
            <a:r>
              <a:rPr lang="en-US" altLang="zh-CN" dirty="0"/>
              <a:t>——</a:t>
            </a:r>
            <a:r>
              <a:rPr lang="zh-CN" altLang="en-US" dirty="0"/>
              <a:t>成绩管理系统，大家试做</a:t>
            </a:r>
          </a:p>
        </p:txBody>
      </p:sp>
    </p:spTree>
    <p:extLst>
      <p:ext uri="{BB962C8B-B14F-4D97-AF65-F5344CB8AC3E}">
        <p14:creationId xmlns:p14="http://schemas.microsoft.com/office/powerpoint/2010/main" val="714060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01 软件工程概述 h5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</p:tagLst>
</file>

<file path=ppt/theme/theme1.xml><?xml version="1.0" encoding="utf-8"?>
<a:theme xmlns:a="http://schemas.openxmlformats.org/drawingml/2006/main" name="菱形网格 16x9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dhj2zogs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19_TF03031015" id="{4D6D15B2-A3EB-4896-B32E-5E1845D70213}" vid="{3C8FFD1D-C814-4C51-B282-C32E538AEF55}"/>
    </a:ext>
  </a:extLst>
</a:theme>
</file>

<file path=ppt/theme/theme2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菱形网格业务演示文稿（宽屏）</Template>
  <TotalTime>6812</TotalTime>
  <Words>376</Words>
  <Application>Microsoft Office PowerPoint</Application>
  <PresentationFormat>宽屏</PresentationFormat>
  <Paragraphs>50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微软雅黑</vt:lpstr>
      <vt:lpstr>Arial</vt:lpstr>
      <vt:lpstr>Times New Roman</vt:lpstr>
      <vt:lpstr>Wingdings</vt:lpstr>
      <vt:lpstr>菱形网格 16x9</vt:lpstr>
      <vt:lpstr>软件工程与实践</vt:lpstr>
      <vt:lpstr>PowerPoint 演示文稿</vt:lpstr>
      <vt:lpstr>课程内容</vt:lpstr>
      <vt:lpstr>教材和参考资料</vt:lpstr>
      <vt:lpstr>网络资源</vt:lpstr>
      <vt:lpstr>课程时间安排</vt:lpstr>
      <vt:lpstr>考核方式</vt:lpstr>
      <vt:lpstr>学习要求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软件工程概述 h5</dc:title>
  <dc:creator>lan tian</dc:creator>
  <cp:lastModifiedBy>qyjghl</cp:lastModifiedBy>
  <cp:revision>173</cp:revision>
  <dcterms:created xsi:type="dcterms:W3CDTF">2018-03-05T08:16:37Z</dcterms:created>
  <dcterms:modified xsi:type="dcterms:W3CDTF">2020-09-09T14:50:43Z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