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1" r:id="rId2"/>
    <p:sldId id="262" r:id="rId3"/>
    <p:sldId id="311" r:id="rId4"/>
    <p:sldId id="313" r:id="rId5"/>
    <p:sldId id="314" r:id="rId6"/>
    <p:sldId id="333" r:id="rId7"/>
    <p:sldId id="315" r:id="rId8"/>
    <p:sldId id="316" r:id="rId9"/>
    <p:sldId id="318" r:id="rId10"/>
    <p:sldId id="335" r:id="rId11"/>
    <p:sldId id="319" r:id="rId12"/>
    <p:sldId id="336" r:id="rId13"/>
    <p:sldId id="334" r:id="rId14"/>
    <p:sldId id="323" r:id="rId15"/>
    <p:sldId id="324" r:id="rId16"/>
    <p:sldId id="325" r:id="rId17"/>
    <p:sldId id="326" r:id="rId18"/>
    <p:sldId id="327" r:id="rId19"/>
    <p:sldId id="329" r:id="rId20"/>
    <p:sldId id="331" r:id="rId21"/>
  </p:sldIdLst>
  <p:sldSz cx="12192000" cy="6858000"/>
  <p:notesSz cx="6858000" cy="9144000"/>
  <p:custDataLst>
    <p:tags r:id="rId24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56" y="60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/>
      <dgm:t>
        <a:bodyPr/>
        <a:lstStyle/>
        <a:p>
          <a:pPr rtl="0"/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A6210140-66F0-465E-B3C6-7C5C805D7B31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DA1A2DC3-AEA8-4AE8-BDCF-22586C2A811E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3EB16058-7479-4BAB-8E20-F2D44229B5FF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102D0AD-F702-483A-B6DC-CF1B3748A354}" type="pres">
      <dgm:prSet presAssocID="{A6210140-66F0-465E-B3C6-7C5C805D7B31}" presName="txShp" presStyleLbl="node1" presStyleIdx="1" presStyleCnt="4">
        <dgm:presLayoutVars>
          <dgm:bulletEnabled val="1"/>
        </dgm:presLayoutVars>
      </dgm:prSet>
      <dgm:spPr/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2359AF-8767-4DA6-9A9B-C256ACAFE0A5}" type="pres">
      <dgm:prSet presAssocID="{DA1A2DC3-AEA8-4AE8-BDCF-22586C2A811E}" presName="txShp" presStyleLbl="node1" presStyleIdx="2" presStyleCnt="4">
        <dgm:presLayoutVars>
          <dgm:bulletEnabled val="1"/>
        </dgm:presLayoutVars>
      </dgm:prSet>
      <dgm:spPr/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E7FC733-0110-45EC-8823-505233BD51F7}" type="pres">
      <dgm:prSet presAssocID="{3EB16058-7479-4BAB-8E20-F2D44229B5FF}" presName="txShp" presStyleLbl="node1" presStyleIdx="3" presStyleCnt="4">
        <dgm:presLayoutVars>
          <dgm:bulletEnabled val="1"/>
        </dgm:presLayoutVars>
      </dgm:prSet>
      <dgm:spPr/>
    </dgm:pt>
  </dgm:ptLst>
  <dgm:cxnLst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sp:txBody>
      <dsp:txXfrm rot="10800000">
        <a:off x="2313761" y="1339387"/>
        <a:ext cx="6881895" cy="1030875"/>
      </dsp:txXfrm>
    </dsp:sp>
    <dsp:sp modelId="{7F1772D3-0CA1-481F-8FB9-CD544130C413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sp:txBody>
      <dsp:txXfrm rot="10800000">
        <a:off x="2313761" y="2677986"/>
        <a:ext cx="6881895" cy="1030875"/>
      </dsp:txXfrm>
    </dsp:sp>
    <dsp:sp modelId="{8FF6D790-5D9E-4505-A7AF-B1C31D101073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sp:txBody>
      <dsp:txXfrm rot="10800000">
        <a:off x="2313761" y="4016585"/>
        <a:ext cx="6881895" cy="1030875"/>
      </dsp:txXfrm>
    </dsp:sp>
    <dsp:sp modelId="{7F9B028D-7B78-4384-9920-DA75ECB310DB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2020年10月10日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DA28E-9055-F94C-A4E6-05E617A587B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85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2020年10月10日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10/10/2020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Java7: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异常处理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D200E-7099-4C22-8C9F-2020C25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8CE2312-3833-4C9E-A044-5176F58586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813" y="1019175"/>
            <a:ext cx="10736262" cy="50482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altLang="zh-CN" dirty="0" err="1"/>
              <a:t>IllegalThreadStateException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非法改变线程状态，如启动已执行线程，导致异常。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是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类的超类，它是抽象类。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NegativeArraySizeException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创建数组时，规定数组大小的参数是负数，产生异常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试图访问空对象的变量、方法或空数组的元素，产生异常。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NumberFormatException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试图把一字符串非法转换成数组（或相反），导致该异常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2400" dirty="0"/>
              <a:t>SecurityException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Applet试图执行被WWW浏览器安全设置所禁止的操作，产生异常。</a:t>
            </a:r>
          </a:p>
          <a:p>
            <a:r>
              <a:rPr lang="zh-CN" altLang="zh-CN" sz="2400" dirty="0"/>
              <a:t>IncompatibleClassChangeException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有两种情况抛出该异常，一是某成员变量的声明被从静态改变为非静态，但其它引用了这个变量的类却没有重新编译，或者相反。二是删除了类声明中的某一域或方法，但没有重新编译那些引用了这个域或方法的类。</a:t>
            </a:r>
          </a:p>
          <a:p>
            <a:r>
              <a:rPr lang="zh-CN" altLang="zh-CN" sz="2400" dirty="0"/>
              <a:t>OutOfMemoryException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表示“内存不足”异常。</a:t>
            </a:r>
          </a:p>
          <a:p>
            <a:r>
              <a:rPr lang="zh-CN" altLang="zh-CN" sz="2400" dirty="0"/>
              <a:t>NoClassDefException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Java执行时找不到所引用的类，产生该异常。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5FAD-915E-496C-A476-E996285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11BC029-935F-4AB9-A72A-5764D4C40A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813" y="1019175"/>
            <a:ext cx="10736262" cy="5048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IncompatibleTypeException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试图实例化一个接口，产生该异常。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UnsatisfiedLinkException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所调用的方法是</a:t>
            </a:r>
            <a:r>
              <a:rPr lang="en-US" altLang="zh-CN" dirty="0"/>
              <a:t>C</a:t>
            </a:r>
            <a:r>
              <a:rPr lang="zh-CN" altLang="en-US" dirty="0"/>
              <a:t>方法，但执行时无法连接这个方法，将产生该异常。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InternalException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是系统内部故障所导致的异常。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9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发生异常时，就会抛出一个异常，通过捕获这个异常，就可以进行相应异常处理。其形式如下：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DD3644F-5EB8-41E0-921F-E4530D253114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/>
        </p:nvSpPr>
        <p:spPr bwMode="auto">
          <a:xfrm>
            <a:off x="1423555" y="2228856"/>
            <a:ext cx="9253735" cy="418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正常程序段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//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也称作被保护的程序段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1  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2  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......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finally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退出异常处理程序段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486929" y="2096985"/>
            <a:ext cx="2574677" cy="530304"/>
          </a:xfrm>
          <a:prstGeom prst="wedgeRectCallout">
            <a:avLst>
              <a:gd name="adj1" fmla="val -101448"/>
              <a:gd name="adj2" fmla="val 93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latin typeface="Courier New" pitchFamily="49" charset="0"/>
                <a:ea typeface="宋体" charset="-122"/>
              </a:rPr>
              <a:t>异常抛出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696739" y="2501086"/>
            <a:ext cx="2574677" cy="530304"/>
          </a:xfrm>
          <a:prstGeom prst="wedgeRectCallout">
            <a:avLst>
              <a:gd name="adj1" fmla="val -111462"/>
              <a:gd name="adj2" fmla="val 112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400" b="1">
                <a:latin typeface="Courier New" pitchFamily="49" charset="0"/>
                <a:ea typeface="宋体" charset="-122"/>
              </a:rPr>
              <a:t>被捕获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696738" y="3614636"/>
            <a:ext cx="2574677" cy="530304"/>
          </a:xfrm>
          <a:prstGeom prst="wedgeRectCallout">
            <a:avLst>
              <a:gd name="adj1" fmla="val -107641"/>
              <a:gd name="adj2" fmla="val 791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400" b="1">
                <a:latin typeface="Courier New" pitchFamily="49" charset="0"/>
                <a:ea typeface="宋体" charset="-122"/>
                <a:sym typeface="Arial" charset="0"/>
              </a:rPr>
              <a:t>被捕获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6637856" y="4867135"/>
            <a:ext cx="2574677" cy="530304"/>
          </a:xfrm>
          <a:prstGeom prst="wedgeRectCallout">
            <a:avLst>
              <a:gd name="adj1" fmla="val -138021"/>
              <a:gd name="adj2" fmla="val 921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Courier New" pitchFamily="49" charset="0"/>
                <a:ea typeface="宋体" charset="-122"/>
              </a:rPr>
              <a:t>与异常是否抛出无关</a:t>
            </a:r>
          </a:p>
        </p:txBody>
      </p:sp>
    </p:spTree>
    <p:extLst>
      <p:ext uri="{BB962C8B-B14F-4D97-AF65-F5344CB8AC3E}">
        <p14:creationId xmlns:p14="http://schemas.microsoft.com/office/powerpoint/2010/main" val="130169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nimBg="1"/>
      <p:bldP spid="49158" grpId="0" build="p" animBg="1"/>
      <p:bldP spid="49159" grpId="0" build="p" animBg="1"/>
      <p:bldP spid="4916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810894" y="984935"/>
            <a:ext cx="1080614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public class TryTest1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TryTest1() {	</a:t>
            </a:r>
            <a:endParaRPr lang="zh-CN" altLang="en-US" b="1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int a[] = new int[2];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a[4]= 3;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在异常处理后，会返回到这吗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?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}catch(IndexOutOfBoundsException e)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msg:"+e.getMessage());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string:"+e.toString());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e.printStackTrace();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finally{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System.out.println("-------------");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System.out.println("finally");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System.out.println("No exception?");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static void main(String[] args){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new TryTest1();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297559" y="2019300"/>
            <a:ext cx="9144000" cy="2819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Exception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: 4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Exception string:java.lang.ArrayIndexOutOfBoundsException:4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java.lang.ArrayIndexOutOfBoundsException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: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at TryTest1.&lt;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init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&gt;(TryTest1.java:5)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at TryTest1.main(TryTest1.java:19)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-------------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No exception?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在try-catch-finally结构中，可以使用嵌套形式，即在捕获异常处理过程中，可以继续抛出异常。</a:t>
            </a:r>
          </a:p>
          <a:p>
            <a:r>
              <a:rPr lang="zh-CN"/>
              <a:t>在这种嵌套结构中，产生异常后，首先与最内层的try-catch-finally结构中的catch语句进行匹配比较。</a:t>
            </a:r>
            <a:endParaRPr lang="en-US" altLang="zh-CN"/>
          </a:p>
          <a:p>
            <a:r>
              <a:rPr lang="zh-CN" altLang="en-US"/>
              <a:t>如果没有相匹配的</a:t>
            </a:r>
            <a:r>
              <a:rPr lang="en-US" altLang="zh-CN"/>
              <a:t>catch</a:t>
            </a:r>
            <a:r>
              <a:rPr lang="zh-CN" altLang="en-US"/>
              <a:t>语句，该异常情况可以被抛出，让外层的</a:t>
            </a:r>
            <a:r>
              <a:rPr lang="en-US" altLang="zh-CN"/>
              <a:t>try-catch-finlly</a:t>
            </a:r>
            <a:r>
              <a:rPr lang="zh-CN" altLang="en-US"/>
              <a:t>的结构重复进行匹配检查。这样从最内层到最外层，逐一检查匹配，直到找到一个匹配为止。</a:t>
            </a:r>
          </a:p>
          <a:p>
            <a:endParaRPr lang="zh-CN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693151" y="6491288"/>
            <a:ext cx="20308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MethNestTry.java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1852" y="6072206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TryTest2.java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throw语句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在实际的应用程序中，除了可能产生Java的标准异常外，还可能产生应用程序的特定异常，这时应用程序应该给用户提供明确的指示，帮助用户正确理解和使用该应用程序。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>
                <a:sym typeface="Arial" charset="0"/>
              </a:rPr>
              <a:t>throw</a:t>
            </a:r>
            <a:r>
              <a:rPr lang="zh-CN" altLang="en-US" dirty="0">
                <a:sym typeface="Arial" charset="0"/>
              </a:rPr>
              <a:t>语句抛出异常格式为：</a:t>
            </a:r>
          </a:p>
          <a:p>
            <a:pPr lvl="1"/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>
                <a:sym typeface="Arial" charset="0"/>
              </a:rPr>
              <a:t>throw </a:t>
            </a:r>
            <a:r>
              <a:rPr lang="zh-CN" altLang="en-US" dirty="0">
                <a:sym typeface="Arial" charset="0"/>
              </a:rPr>
              <a:t>表达式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/>
            <a:r>
              <a:rPr lang="zh-CN" altLang="en-US" dirty="0">
                <a:sym typeface="Arial" charset="0"/>
              </a:rPr>
              <a:t>   其中，“表达式” 为一个异常对象。</a:t>
            </a:r>
          </a:p>
          <a:p>
            <a:pPr lvl="1"/>
            <a:r>
              <a:rPr lang="zh-CN" altLang="en-US" dirty="0">
                <a:sym typeface="Arial" charset="0"/>
              </a:rPr>
              <a:t>例： </a:t>
            </a:r>
          </a:p>
          <a:p>
            <a:pPr lvl="1"/>
            <a:r>
              <a:rPr lang="zh-CN" altLang="en-US" dirty="0">
                <a:sym typeface="Arial" charset="0"/>
              </a:rPr>
              <a:t>   </a:t>
            </a:r>
            <a:r>
              <a:rPr lang="en-US" altLang="zh-CN" dirty="0">
                <a:sym typeface="Arial" charset="0"/>
              </a:rPr>
              <a:t>throw new </a:t>
            </a:r>
            <a:r>
              <a:rPr lang="en-US" altLang="zh-CN" dirty="0" err="1">
                <a:sym typeface="Arial" charset="0"/>
              </a:rPr>
              <a:t>IOException</a:t>
            </a:r>
            <a:r>
              <a:rPr lang="en-US" altLang="zh-CN" dirty="0">
                <a:sym typeface="Arial" charset="0"/>
              </a:rPr>
              <a:t>("Not found the file");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858250" y="6491288"/>
            <a:ext cx="180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自定义异常类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用户可以根据需要定义异常类。则要完成三件事:</a:t>
            </a:r>
          </a:p>
          <a:p>
            <a:pPr lvl="1"/>
            <a:r>
              <a:rPr lang="zh-CN" dirty="0">
                <a:sym typeface="Arial" charset="0"/>
              </a:rPr>
              <a:t>生成Throwable类或其子类的一个子类。</a:t>
            </a:r>
          </a:p>
          <a:p>
            <a:pPr lvl="1"/>
            <a:r>
              <a:rPr lang="zh-CN" dirty="0">
                <a:sym typeface="Arial" charset="0"/>
              </a:rPr>
              <a:t>在可能发生异常的地方，判断是否发生异常，如果发生异常，则用throw抛出异常。</a:t>
            </a:r>
          </a:p>
          <a:p>
            <a:pPr lvl="1"/>
            <a:r>
              <a:rPr lang="zh-CN" dirty="0">
                <a:sym typeface="Arial" charset="0"/>
              </a:rPr>
              <a:t>用try-catch-finally结构来捕获异常，进行处理。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例，自定义异常类</a:t>
            </a:r>
            <a:r>
              <a:rPr lang="en-US" altLang="zh-CN" dirty="0" err="1">
                <a:sym typeface="Arial" charset="0"/>
              </a:rPr>
              <a:t>IllegalMarkException</a:t>
            </a:r>
            <a:r>
              <a:rPr lang="en-US" altLang="zh-CN" dirty="0">
                <a:sym typeface="Arial" charset="0"/>
              </a:rPr>
              <a:t>: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class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 extends </a:t>
            </a:r>
            <a:r>
              <a:rPr lang="en-US" altLang="zh-CN" dirty="0" err="1">
                <a:sym typeface="Arial" charset="0"/>
              </a:rPr>
              <a:t>Throwable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() {}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} </a:t>
            </a:r>
          </a:p>
          <a:p>
            <a:pPr lvl="1"/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throws语句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sz="2800" dirty="0">
                <a:sym typeface="Arial" charset="0"/>
              </a:rPr>
              <a:t>抛出异常的方法并不处理该异常，而是由调用该方法的另一方法来处理，那么这时可以使用throws语句给方法声明一个例外情况，其声明格式为：</a:t>
            </a:r>
            <a:endParaRPr lang="en-US" altLang="zh-CN" sz="2800" dirty="0">
              <a:sym typeface="Arial" charset="0"/>
            </a:endParaRPr>
          </a:p>
          <a:p>
            <a:r>
              <a:rPr lang="en-US" altLang="zh-CN" sz="2800" dirty="0"/>
              <a:t>&lt;</a:t>
            </a:r>
            <a:r>
              <a:rPr lang="zh-CN" altLang="en-US" sz="2800" dirty="0"/>
              <a:t>返回类型</a:t>
            </a:r>
            <a:r>
              <a:rPr lang="en-US" altLang="zh-CN" sz="2800" dirty="0"/>
              <a:t>&gt; &lt;</a:t>
            </a:r>
            <a:r>
              <a:rPr lang="zh-CN" altLang="en-US" sz="2800" dirty="0"/>
              <a:t>方法名</a:t>
            </a:r>
            <a:r>
              <a:rPr lang="en-US" altLang="zh-CN" sz="2800" dirty="0"/>
              <a:t>&gt;(</a:t>
            </a:r>
            <a:r>
              <a:rPr lang="en-US" altLang="zh-CN" sz="2800" dirty="0" err="1"/>
              <a:t>paraList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throws</a:t>
            </a:r>
            <a:r>
              <a:rPr lang="zh-CN" altLang="en-US" sz="2800" dirty="0"/>
              <a:t> 异常类</a:t>
            </a:r>
            <a:r>
              <a:rPr lang="en-US" altLang="zh-CN" sz="2800" dirty="0"/>
              <a:t>1,...</a:t>
            </a:r>
          </a:p>
          <a:p>
            <a:r>
              <a:rPr lang="zh-CN" altLang="en-US" sz="2800" dirty="0"/>
              <a:t>例：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void exam(int mark) throws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NegativeMarkException</a:t>
            </a:r>
            <a:r>
              <a:rPr lang="en-US" altLang="zh-CN" sz="2400" dirty="0"/>
              <a:t>,</a:t>
            </a:r>
          </a:p>
          <a:p>
            <a:pPr marL="274320" lvl="1" indent="0">
              <a:buNone/>
            </a:pPr>
            <a:r>
              <a:rPr lang="zh-CN" altLang="en-US" sz="2400" dirty="0"/>
              <a:t>                            </a:t>
            </a:r>
            <a:r>
              <a:rPr lang="en-US" altLang="zh-CN" sz="2400" dirty="0" err="1"/>
              <a:t>OutofMarkException</a:t>
            </a:r>
            <a:r>
              <a:rPr lang="en-US" altLang="zh-CN" sz="2400" dirty="0"/>
              <a:t> {</a:t>
            </a:r>
          </a:p>
          <a:p>
            <a:pPr marL="27432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if(mark &lt; 0) throw new </a:t>
            </a:r>
            <a:r>
              <a:rPr lang="en-US" altLang="zh-CN" sz="2400" dirty="0" err="1"/>
              <a:t>NegativeMarkException</a:t>
            </a:r>
            <a:r>
              <a:rPr lang="en-US" altLang="zh-CN" sz="2400" dirty="0"/>
              <a:t>(); </a:t>
            </a:r>
          </a:p>
          <a:p>
            <a:pPr marL="27432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if(mark&gt; 100) throw new </a:t>
            </a:r>
            <a:r>
              <a:rPr lang="en-US" altLang="zh-CN" sz="2400" dirty="0" err="1"/>
              <a:t>OutofMarkException</a:t>
            </a:r>
            <a:r>
              <a:rPr lang="en-US" altLang="zh-CN" sz="2400" dirty="0"/>
              <a:t>();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endParaRPr lang="zh-CN" sz="2800" dirty="0">
              <a:sym typeface="Arial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743982" y="6491288"/>
            <a:ext cx="1924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ThrowsTest.java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发现错误立刻停止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</a:t>
            </a:r>
            <a:endParaRPr lang="en-US" altLang="zh-CN" dirty="0"/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booleanExpression:message</a:t>
            </a:r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 err="1"/>
              <a:t>booleanExpression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的时候，程序从断言处停止执行，并输出</a:t>
            </a:r>
            <a:r>
              <a:rPr lang="en-US" altLang="zh-CN" dirty="0"/>
              <a:t>message</a:t>
            </a:r>
          </a:p>
          <a:p>
            <a:r>
              <a:rPr lang="zh-CN" altLang="en-US" dirty="0"/>
              <a:t>启用断言：</a:t>
            </a:r>
            <a:r>
              <a:rPr lang="en-US" altLang="zh-CN" dirty="0"/>
              <a:t>java –ea </a:t>
            </a:r>
            <a:r>
              <a:rPr lang="en-US" altLang="zh-CN" dirty="0" err="1"/>
              <a:t>ClassName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异常处理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2983998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dirty="0"/>
          </a:p>
        </p:txBody>
      </p:sp>
      <p:sp>
        <p:nvSpPr>
          <p:cNvPr id="32802" name="Rectangle 3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语言中的异常处理是什么含义？</a:t>
            </a:r>
          </a:p>
          <a:p>
            <a:r>
              <a:rPr lang="zh-CN" altLang="en-US"/>
              <a:t>在异常处理的中由哪些部分组成，它们各有什么作用？</a:t>
            </a:r>
          </a:p>
          <a:p>
            <a:r>
              <a:rPr lang="zh-CN" altLang="en-US"/>
              <a:t>在异常处理的</a:t>
            </a:r>
            <a:r>
              <a:rPr lang="en-US" altLang="zh-CN"/>
              <a:t>catch</a:t>
            </a:r>
            <a:r>
              <a:rPr lang="zh-CN" altLang="en-US"/>
              <a:t>语句中，异常类在安排次序是有什么要注意的？</a:t>
            </a:r>
          </a:p>
          <a:p>
            <a:r>
              <a:rPr lang="zh-CN" altLang="en-US"/>
              <a:t>什么情况下必须使用</a:t>
            </a:r>
            <a:r>
              <a:rPr lang="en-US" altLang="zh-CN"/>
              <a:t>throw</a:t>
            </a:r>
            <a:r>
              <a:rPr lang="zh-CN" altLang="en-US"/>
              <a:t>语句？举例说明。</a:t>
            </a:r>
          </a:p>
          <a:p>
            <a:r>
              <a:rPr lang="en-US" altLang="zh-CN"/>
              <a:t>throws</a:t>
            </a:r>
            <a:r>
              <a:rPr lang="zh-CN" altLang="en-US"/>
              <a:t>子句在什么位置使用，它表示什么含义？举例说明。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异常概念</a:t>
            </a:r>
            <a:endParaRPr 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异常就是程序执行过程中出现的不正常现象。非预期情况，错误的参数、网络故障。</a:t>
            </a:r>
            <a:endParaRPr lang="en-US" altLang="zh-CN">
              <a:sym typeface="Arial" charset="0"/>
            </a:endParaRPr>
          </a:p>
          <a:p>
            <a:r>
              <a:rPr lang="zh-CN" altLang="en-US">
                <a:sym typeface="Arial" charset="0"/>
              </a:rPr>
              <a:t>任何一个程序都可能出现异常，</a:t>
            </a:r>
            <a:r>
              <a:rPr lang="en-US" altLang="zh-CN">
                <a:sym typeface="Arial" charset="0"/>
              </a:rPr>
              <a:t>Java</a:t>
            </a:r>
            <a:r>
              <a:rPr lang="zh-CN" altLang="en-US">
                <a:sym typeface="Arial" charset="0"/>
              </a:rPr>
              <a:t>使用对象表示对打开的文件不存在、内存不够、数组访问超界等非预期情况。</a:t>
            </a:r>
            <a:endParaRPr lang="en-US" altLang="zh-CN">
              <a:sym typeface="Arial" charset="0"/>
            </a:endParaRPr>
          </a:p>
          <a:p>
            <a:r>
              <a:rPr lang="en-US" altLang="zh-CN"/>
              <a:t>Java</a:t>
            </a:r>
            <a:r>
              <a:rPr lang="zh-CN" altLang="en-US"/>
              <a:t>使异常处理标准化，使程序设计思路更清楚，理解更容易。</a:t>
            </a:r>
          </a:p>
          <a:p>
            <a:endParaRPr lang="zh-CN" altLang="en-US">
              <a:sym typeface="Arial" charset="0"/>
            </a:endParaRPr>
          </a:p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Java定义的异常类有自己的类层次。所有异常类都是Throwable类的子类。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>
                <a:sym typeface="Arial" charset="0"/>
              </a:rPr>
              <a:t>Throwable</a:t>
            </a:r>
            <a:r>
              <a:rPr lang="zh-CN" altLang="en-US" dirty="0">
                <a:sym typeface="Arial" charset="0"/>
              </a:rPr>
              <a:t>属于</a:t>
            </a:r>
            <a:r>
              <a:rPr lang="en-US" altLang="zh-CN" dirty="0" err="1">
                <a:sym typeface="Arial" charset="0"/>
              </a:rPr>
              <a:t>java.lang</a:t>
            </a:r>
            <a:r>
              <a:rPr lang="zh-CN" altLang="en-US" dirty="0">
                <a:sym typeface="Arial" charset="0"/>
              </a:rPr>
              <a:t>包，在程序中不必使用</a:t>
            </a:r>
            <a:r>
              <a:rPr lang="en-US" altLang="zh-CN" dirty="0">
                <a:sym typeface="Arial" charset="0"/>
              </a:rPr>
              <a:t>import</a:t>
            </a:r>
            <a:r>
              <a:rPr lang="zh-CN" altLang="en-US" dirty="0">
                <a:sym typeface="Arial" charset="0"/>
              </a:rPr>
              <a:t>语句引入即可使用。</a:t>
            </a:r>
          </a:p>
          <a:p>
            <a:r>
              <a:rPr lang="en-US" altLang="zh-CN" dirty="0" err="1"/>
              <a:t>Throwable</a:t>
            </a:r>
            <a:r>
              <a:rPr lang="zh-CN" altLang="en-US" dirty="0"/>
              <a:t>类有三个最基本的子类</a:t>
            </a:r>
            <a:r>
              <a:rPr lang="en-US" altLang="zh-CN" dirty="0"/>
              <a:t>Error, Exception</a:t>
            </a:r>
            <a:r>
              <a:rPr lang="zh-CN" altLang="en-US" dirty="0"/>
              <a:t>和</a:t>
            </a:r>
            <a:r>
              <a:rPr lang="en-US" altLang="zh-CN" dirty="0" err="1"/>
              <a:t>RuntimeException</a:t>
            </a:r>
            <a:r>
              <a:rPr lang="zh-CN" altLang="en-US" dirty="0"/>
              <a:t>类。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D54EDE-8E07-41DA-AEA9-BBFF3D3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90" y="668779"/>
            <a:ext cx="8451274" cy="5956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Throwable</a:t>
            </a:r>
            <a:r>
              <a:rPr lang="zh-CN" altLang="en-US"/>
              <a:t>类的定义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9786" y="940087"/>
            <a:ext cx="11043732" cy="573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extends Object implements Serializable{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(String message);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getMessage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getLocalizedMessage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toString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s);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PrintWriter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s);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native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fillInStackTrace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}</a:t>
            </a:r>
            <a:endParaRPr kumimoji="1" lang="zh-CN" altLang="en-US" sz="2800" b="1" dirty="0">
              <a:latin typeface="Times New Roman" panose="02020603050405020304" pitchFamily="18" charset="0"/>
              <a:ea typeface="SimSun-ExtB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Throwable类常用的方法</a:t>
            </a:r>
            <a:endParaRPr lang="en-US" altLang="zh-CN" dirty="0">
              <a:sym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ym typeface="Arial" charset="0"/>
              </a:rPr>
              <a:t>getMessage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获得更详细的异常信息，但并非每个异常都有详细信息。如果没有详细信息，该方法调用后返回空值。</a:t>
            </a:r>
          </a:p>
          <a:p>
            <a:r>
              <a:rPr lang="en-US" altLang="zh-CN" dirty="0" err="1">
                <a:sym typeface="Arial" charset="0"/>
              </a:rPr>
              <a:t>toString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获得异常的简短描述。</a:t>
            </a:r>
          </a:p>
          <a:p>
            <a:r>
              <a:rPr lang="en-US" altLang="zh-CN" dirty="0" err="1">
                <a:sym typeface="Arial" charset="0"/>
              </a:rPr>
              <a:t>printStackTrace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打印异常发生处堆栈跟踪的信息，包括异常的类名、方法名及所在程序的行数。</a:t>
            </a:r>
          </a:p>
          <a:p>
            <a:pPr lvl="1"/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三种不同形式的异常</a:t>
            </a:r>
            <a:endParaRPr 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Error</a:t>
            </a:r>
          </a:p>
          <a:p>
            <a:pPr lvl="1"/>
            <a:r>
              <a:rPr lang="zh-CN" altLang="en-US" sz="2400" dirty="0"/>
              <a:t>表示产生了非常严重的问题，即使有可能使程序恢复正常也非常困难，如内存不足等。对于这一类问题，一般不要求应用程序进行异常处理。</a:t>
            </a:r>
          </a:p>
          <a:p>
            <a:r>
              <a:rPr lang="en-US" altLang="zh-CN" sz="2800" dirty="0" err="1"/>
              <a:t>RuntimeException</a:t>
            </a:r>
            <a:endParaRPr lang="en-US" altLang="zh-CN" sz="2800" dirty="0"/>
          </a:p>
          <a:p>
            <a:pPr lvl="1"/>
            <a:r>
              <a:rPr lang="zh-CN" altLang="en-US" sz="2400" dirty="0"/>
              <a:t>表明产生了一个设计或执行问题，如果程序设计正确应该能够避免发生这类问题，如在访问数组时，数组下标越界等。对于这类问题也不要求进行处理，使该类问题能够暴露出来，从而改正程序。</a:t>
            </a:r>
            <a:endParaRPr lang="en-US" altLang="zh-CN" sz="2400" dirty="0"/>
          </a:p>
          <a:p>
            <a:r>
              <a:rPr lang="zh-CN" altLang="en-US" sz="2800" dirty="0"/>
              <a:t>其它</a:t>
            </a:r>
            <a:r>
              <a:rPr lang="en-US" altLang="zh-CN" sz="2800" dirty="0"/>
              <a:t>Exception</a:t>
            </a:r>
          </a:p>
          <a:p>
            <a:pPr lvl="1"/>
            <a:r>
              <a:rPr lang="zh-CN" altLang="en-US" sz="2400" dirty="0"/>
              <a:t>由于执行环境的影响，不可避免地将产生的问题。如用户敲入错误的文件名而导致文件没有找到等。对于这类问题，</a:t>
            </a:r>
            <a:r>
              <a:rPr lang="en-US" altLang="zh-CN" sz="2400" dirty="0"/>
              <a:t>Java</a:t>
            </a:r>
            <a:r>
              <a:rPr lang="zh-CN" altLang="en-US" sz="2400" dirty="0"/>
              <a:t>强烈要求应用程序进行完整的异常处理，给用户友好的提示，或者修正后使程序继续执行。</a:t>
            </a:r>
            <a:endParaRPr 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2400" dirty="0"/>
              <a:t>ArithmeticException</a:t>
            </a:r>
            <a:endParaRPr lang="zh-CN" altLang="en-US" sz="2400" dirty="0"/>
          </a:p>
          <a:p>
            <a:pPr lvl="1"/>
            <a:r>
              <a:rPr lang="zh-CN" sz="2000" dirty="0"/>
              <a:t>算术运算中，整数被零除，如</a:t>
            </a:r>
            <a:r>
              <a:rPr lang="zh-CN" altLang="zh-CN" sz="2000" dirty="0"/>
              <a:t>int i = 12/0;</a:t>
            </a:r>
          </a:p>
          <a:p>
            <a:r>
              <a:rPr lang="zh-CN" altLang="zh-CN" sz="2400" dirty="0"/>
              <a:t>ArrayIndexOutOfBoundsException</a:t>
            </a:r>
            <a:endParaRPr lang="zh-CN" altLang="en-US" sz="2400" dirty="0"/>
          </a:p>
          <a:p>
            <a:pPr lvl="1"/>
            <a:r>
              <a:rPr lang="zh-CN" sz="2000" dirty="0"/>
              <a:t>访问数组超界异常</a:t>
            </a:r>
          </a:p>
          <a:p>
            <a:r>
              <a:rPr lang="zh-CN" altLang="zh-CN" sz="2400" dirty="0"/>
              <a:t>ArrayStoreException</a:t>
            </a:r>
            <a:endParaRPr lang="zh-CN" altLang="en-US" sz="2400" dirty="0"/>
          </a:p>
          <a:p>
            <a:pPr lvl="1"/>
            <a:r>
              <a:rPr lang="zh-CN" sz="2000" dirty="0"/>
              <a:t>进行写数组操作时，对象或数据类型不兼容，导致异常。</a:t>
            </a:r>
          </a:p>
          <a:p>
            <a:r>
              <a:rPr lang="zh-CN" altLang="zh-CN" sz="2400" dirty="0"/>
              <a:t>ClassCastException</a:t>
            </a:r>
            <a:endParaRPr lang="zh-CN" altLang="en-US" sz="2400" dirty="0"/>
          </a:p>
          <a:p>
            <a:pPr lvl="1"/>
            <a:r>
              <a:rPr lang="zh-CN" sz="2000" dirty="0"/>
              <a:t>当试图把对象</a:t>
            </a:r>
            <a:r>
              <a:rPr lang="zh-CN" altLang="zh-CN" sz="2000" dirty="0"/>
              <a:t>A</a:t>
            </a:r>
            <a:r>
              <a:rPr lang="zh-CN" sz="2000" dirty="0"/>
              <a:t>转换为对象</a:t>
            </a:r>
            <a:r>
              <a:rPr lang="zh-CN" altLang="zh-CN" sz="2000" dirty="0"/>
              <a:t>B</a:t>
            </a:r>
            <a:r>
              <a:rPr lang="zh-CN" sz="2000" dirty="0"/>
              <a:t>时，如果对象</a:t>
            </a:r>
            <a:r>
              <a:rPr lang="zh-CN" altLang="zh-CN" sz="2000" dirty="0"/>
              <a:t>A</a:t>
            </a:r>
            <a:r>
              <a:rPr lang="zh-CN" sz="2000" dirty="0"/>
              <a:t>既不是对象</a:t>
            </a:r>
            <a:r>
              <a:rPr lang="zh-CN" altLang="zh-CN" sz="2000" dirty="0"/>
              <a:t>B</a:t>
            </a:r>
            <a:r>
              <a:rPr lang="zh-CN" sz="2000" dirty="0"/>
              <a:t>的同类，又非对象</a:t>
            </a:r>
            <a:r>
              <a:rPr lang="zh-CN" altLang="zh-CN" sz="2000" dirty="0"/>
              <a:t>B</a:t>
            </a:r>
            <a:r>
              <a:rPr lang="zh-CN" sz="2000" dirty="0"/>
              <a:t>的子类，将产生该异常。</a:t>
            </a:r>
          </a:p>
          <a:p>
            <a:r>
              <a:rPr lang="zh-CN" altLang="zh-CN" sz="2400" dirty="0"/>
              <a:t>IllegalArgumentException</a:t>
            </a:r>
            <a:endParaRPr lang="zh-CN" altLang="en-US" sz="2400" dirty="0"/>
          </a:p>
          <a:p>
            <a:pPr lvl="1"/>
            <a:r>
              <a:rPr lang="zh-CN" sz="2000" dirty="0"/>
              <a:t>在方法的参数表中，如果参数无效，将产生异常。</a:t>
            </a:r>
          </a:p>
          <a:p>
            <a:pPr lvl="1"/>
            <a:endParaRPr lang="zh-CN" sz="2000" dirty="0"/>
          </a:p>
          <a:p>
            <a:pPr lvl="1"/>
            <a:endParaRPr 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6765</TotalTime>
  <Words>1584</Words>
  <Application>Microsoft Office PowerPoint</Application>
  <PresentationFormat>宽屏</PresentationFormat>
  <Paragraphs>179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GungsuhChe</vt:lpstr>
      <vt:lpstr>SimSun-ExtB</vt:lpstr>
      <vt:lpstr>黑体</vt:lpstr>
      <vt:lpstr>宋体</vt:lpstr>
      <vt:lpstr>Microsoft YaHei</vt:lpstr>
      <vt:lpstr>Microsoft YaHei</vt:lpstr>
      <vt:lpstr>Arial</vt:lpstr>
      <vt:lpstr>Courier New</vt:lpstr>
      <vt:lpstr>Times New Roman</vt:lpstr>
      <vt:lpstr>Wingdings</vt:lpstr>
      <vt:lpstr>菱形网格 16x9</vt:lpstr>
      <vt:lpstr>Java7:异常处理</vt:lpstr>
      <vt:lpstr>第7章 异常处理</vt:lpstr>
      <vt:lpstr>异常概念</vt:lpstr>
      <vt:lpstr>异常类的层次</vt:lpstr>
      <vt:lpstr>异常类的层次</vt:lpstr>
      <vt:lpstr>Throwable类的定义</vt:lpstr>
      <vt:lpstr>Throwable类常用的方法</vt:lpstr>
      <vt:lpstr>三种不同形式的异常</vt:lpstr>
      <vt:lpstr>常用异常类</vt:lpstr>
      <vt:lpstr>常用异常类</vt:lpstr>
      <vt:lpstr>常用异常类</vt:lpstr>
      <vt:lpstr>常用异常类</vt:lpstr>
      <vt:lpstr>异常处理</vt:lpstr>
      <vt:lpstr>异常处理</vt:lpstr>
      <vt:lpstr>嵌套的异常处理</vt:lpstr>
      <vt:lpstr>throw语句</vt:lpstr>
      <vt:lpstr>自定义异常类</vt:lpstr>
      <vt:lpstr>throws语句</vt:lpstr>
      <vt:lpstr>断言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170</cp:revision>
  <dcterms:created xsi:type="dcterms:W3CDTF">2018-03-05T08:16:37Z</dcterms:created>
  <dcterms:modified xsi:type="dcterms:W3CDTF">2020-10-10T13:12:40Z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