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71" r:id="rId2"/>
    <p:sldId id="317" r:id="rId3"/>
    <p:sldId id="266" r:id="rId4"/>
    <p:sldId id="267" r:id="rId5"/>
    <p:sldId id="268" r:id="rId6"/>
    <p:sldId id="269" r:id="rId7"/>
    <p:sldId id="270" r:id="rId8"/>
    <p:sldId id="273" r:id="rId9"/>
    <p:sldId id="274" r:id="rId10"/>
    <p:sldId id="275" r:id="rId11"/>
    <p:sldId id="276" r:id="rId12"/>
    <p:sldId id="282" r:id="rId13"/>
    <p:sldId id="283" r:id="rId14"/>
    <p:sldId id="278" r:id="rId15"/>
    <p:sldId id="279" r:id="rId16"/>
    <p:sldId id="277" r:id="rId17"/>
    <p:sldId id="280" r:id="rId18"/>
    <p:sldId id="281" r:id="rId19"/>
    <p:sldId id="318"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300" r:id="rId34"/>
    <p:sldId id="301" r:id="rId35"/>
    <p:sldId id="297" r:id="rId36"/>
    <p:sldId id="298"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Lst>
  <p:sldSz cx="12192000" cy="6858000"/>
  <p:notesSz cx="6858000" cy="9144000"/>
  <p:custDataLst>
    <p:tags r:id="rId55"/>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86016" autoAdjust="0"/>
  </p:normalViewPr>
  <p:slideViewPr>
    <p:cSldViewPr snapToGrid="0">
      <p:cViewPr varScale="1">
        <p:scale>
          <a:sx n="74" d="100"/>
          <a:sy n="74" d="100"/>
        </p:scale>
        <p:origin x="1459"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4.jpeg"/></Relationships>
</file>

<file path=ppt/diagrams/_rels/data6.xml.rels><?xml version="1.0" encoding="UTF-8" standalone="yes"?>
<Relationships xmlns="http://schemas.openxmlformats.org/package/2006/relationships"><Relationship Id="rId1" Type="http://schemas.openxmlformats.org/officeDocument/2006/relationships/image" Target="../media/image4.jpeg"/></Relationships>
</file>

<file path=ppt/diagrams/_rels/data7.xml.rels><?xml version="1.0" encoding="UTF-8" standalone="yes"?>
<Relationships xmlns="http://schemas.openxmlformats.org/package/2006/relationships"><Relationship Id="rId1" Type="http://schemas.openxmlformats.org/officeDocument/2006/relationships/image" Target="../media/image14.jpeg"/></Relationships>
</file>

<file path=ppt/diagrams/_rels/data8.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4.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custT="1"/>
      <dgm:spPr>
        <a:solidFill>
          <a:srgbClr val="4A66AC">
            <a:lumMod val="50000"/>
          </a:srgbClr>
        </a:solidFill>
        <a:ln w="12700" cap="flat" cmpd="sng" algn="ctr">
          <a:solidFill>
            <a:prstClr val="white"/>
          </a:solidFill>
          <a:prstDash val="solid"/>
          <a:miter lim="800000"/>
        </a:ln>
        <a:effectLst/>
      </dgm:spPr>
      <dgm:t>
        <a:bodyPr spcFirstLastPara="0" vert="horz" wrap="square" lIns="454587" tIns="140970" rIns="263144" bIns="140970" numCol="1" spcCol="1270" anchor="ctr" anchorCtr="0"/>
        <a:lstStyle/>
        <a:p>
          <a:pPr marL="0" lvl="0" indent="0" algn="ctr" defTabSz="1644650" rtl="0">
            <a:lnSpc>
              <a:spcPct val="90000"/>
            </a:lnSpc>
            <a:spcBef>
              <a:spcPct val="0"/>
            </a:spcBef>
            <a:spcAft>
              <a:spcPct val="35000"/>
            </a:spcAft>
            <a:buNone/>
          </a:pPr>
          <a:r>
            <a:rPr lang="en-US" sz="3700" b="0" kern="1200" dirty="0">
              <a:solidFill>
                <a:prstClr val="white"/>
              </a:solidFill>
              <a:latin typeface="Arial"/>
              <a:ea typeface="Microsoft YaHei"/>
              <a:cs typeface="+mn-cs"/>
            </a:rPr>
            <a:t>Java</a:t>
          </a:r>
          <a:r>
            <a:rPr lang="zh-CN" sz="3700" b="0" kern="1200" dirty="0">
              <a:solidFill>
                <a:prstClr val="white"/>
              </a:solidFill>
              <a:latin typeface="Arial"/>
              <a:ea typeface="Microsoft YaHei"/>
              <a:cs typeface="+mn-cs"/>
            </a:rPr>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custT="1"/>
      <dgm:spPr>
        <a:solidFill>
          <a:srgbClr val="4A66AC">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4587" tIns="140970" rIns="263144" bIns="140970" numCol="1" spcCol="1270" anchor="ctr" anchorCtr="0"/>
        <a:lstStyle/>
        <a:p>
          <a:pPr marL="0" lvl="0" indent="0" algn="ctr" defTabSz="1644650" rtl="0">
            <a:lnSpc>
              <a:spcPct val="90000"/>
            </a:lnSpc>
            <a:spcBef>
              <a:spcPct val="0"/>
            </a:spcBef>
            <a:spcAft>
              <a:spcPct val="35000"/>
            </a:spcAft>
            <a:buNone/>
          </a:pPr>
          <a:r>
            <a:rPr lang="en-US" sz="3700" kern="1200" dirty="0">
              <a:solidFill>
                <a:prstClr val="white"/>
              </a:solidFill>
              <a:latin typeface="Arial"/>
              <a:ea typeface="Microsoft YaHei"/>
              <a:cs typeface="+mn-cs"/>
            </a:rPr>
            <a:t>Java</a:t>
          </a:r>
          <a:r>
            <a:rPr lang="zh-CN" sz="3700" kern="1200" dirty="0">
              <a:solidFill>
                <a:prstClr val="white"/>
              </a:solidFill>
              <a:latin typeface="Arial"/>
              <a:ea typeface="Microsoft YaHei"/>
              <a:cs typeface="+mn-cs"/>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a:xfrm rot="10800000">
          <a:off x="2056042" y="788"/>
          <a:ext cx="7139614" cy="1030875"/>
        </a:xfrm>
        <a:prstGeom prst="homePlate">
          <a:avLst/>
        </a:prstGeom>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a:xfrm rot="10800000">
          <a:off x="2056042" y="1339387"/>
          <a:ext cx="7139614" cy="1030875"/>
        </a:xfrm>
        <a:prstGeom prst="homePlate">
          <a:avLst/>
        </a:prstGeom>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A5946816-3DB4-463E-8653-0C71D6A58C19}" type="presOf" srcId="{AC44FC8F-6B9F-41DE-9FDC-DD5F8D2A0071}" destId="{698F5D1F-7ADD-43FC-BF6F-1A7A0D6A7A4F}" srcOrd="0" destOrd="0" presId="urn:microsoft.com/office/officeart/2005/8/layout/vList3#2"/>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3DA2493-3A2C-424D-B0FF-1FC0FB84DBBD}" type="presOf" srcId="{52AD3E45-DB84-4E4A-ACE3-77EEE6DFCCE8}" destId="{9D250348-5190-442A-8984-6E900A808E3D}" srcOrd="0" destOrd="0" presId="urn:microsoft.com/office/officeart/2005/8/layout/vList3#2"/>
    <dgm:cxn modelId="{39C77ABA-E23E-4557-B1CD-12E005297045}" type="presOf" srcId="{90AEAF06-FF20-4EC1-93EE-D6117FFE98B9}" destId="{73852271-39CE-485E-9C35-81AE2EA898DF}" srcOrd="0" destOrd="0" presId="urn:microsoft.com/office/officeart/2005/8/layout/vList3#2"/>
    <dgm:cxn modelId="{FAA8F1D7-206D-4669-829E-7C00957D6FE8}" type="presOf" srcId="{54979C80-CE33-45C6-BC0D-C8910FA84C45}" destId="{8F17198A-8BF1-42B6-BD77-73010F8AD1F3}"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7A109CEC-3307-41D5-9E11-882ACF65D1B5}" type="presOf" srcId="{8B5C3722-8F08-4972-A8DF-D469DE0979A7}" destId="{7B8FCDBB-76C1-4584-AC31-0172DF18E82B}"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a:solidFill>
          <a:schemeClr val="accent1">
            <a:lumMod val="50000"/>
          </a:schemeClr>
        </a:solidFill>
        <a:ln>
          <a:solidFill>
            <a:schemeClr val="bg1"/>
          </a:solidFill>
        </a:ln>
      </dgm:spPr>
      <dgm:t>
        <a:bodyPr/>
        <a:lstStyle/>
        <a:p>
          <a:pPr rtl="0"/>
          <a:r>
            <a:rPr lang="en-US" b="0" dirty="0">
              <a:solidFill>
                <a:schemeClr val="bg1"/>
              </a:solidFill>
            </a:rPr>
            <a:t>Java</a:t>
          </a:r>
          <a:r>
            <a:rPr lang="zh-CN" b="0" dirty="0">
              <a:solidFill>
                <a:schemeClr val="bg1"/>
              </a:solidFill>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A5946816-3DB4-463E-8653-0C71D6A58C19}" type="presOf" srcId="{AC44FC8F-6B9F-41DE-9FDC-DD5F8D2A0071}" destId="{698F5D1F-7ADD-43FC-BF6F-1A7A0D6A7A4F}" srcOrd="0" destOrd="0" presId="urn:microsoft.com/office/officeart/2005/8/layout/vList3#2"/>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3DA2493-3A2C-424D-B0FF-1FC0FB84DBBD}" type="presOf" srcId="{52AD3E45-DB84-4E4A-ACE3-77EEE6DFCCE8}" destId="{9D250348-5190-442A-8984-6E900A808E3D}" srcOrd="0" destOrd="0" presId="urn:microsoft.com/office/officeart/2005/8/layout/vList3#2"/>
    <dgm:cxn modelId="{39C77ABA-E23E-4557-B1CD-12E005297045}" type="presOf" srcId="{90AEAF06-FF20-4EC1-93EE-D6117FFE98B9}" destId="{73852271-39CE-485E-9C35-81AE2EA898DF}" srcOrd="0" destOrd="0" presId="urn:microsoft.com/office/officeart/2005/8/layout/vList3#2"/>
    <dgm:cxn modelId="{FAA8F1D7-206D-4669-829E-7C00957D6FE8}" type="presOf" srcId="{54979C80-CE33-45C6-BC0D-C8910FA84C45}" destId="{8F17198A-8BF1-42B6-BD77-73010F8AD1F3}"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7A109CEC-3307-41D5-9E11-882ACF65D1B5}" type="presOf" srcId="{8B5C3722-8F08-4972-A8DF-D469DE0979A7}" destId="{7B8FCDBB-76C1-4584-AC31-0172DF18E82B}"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994046-F05F-46AB-9B1F-F539A04B409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zh-CN" altLang="en-US"/>
        </a:p>
      </dgm:t>
    </dgm:pt>
    <dgm:pt modelId="{E80E454B-CA2D-4CBD-94A9-97817AC0CF66}">
      <dgm:prSet/>
      <dgm:spPr/>
      <dgm:t>
        <a:bodyPr/>
        <a:lstStyle/>
        <a:p>
          <a:pPr rtl="0"/>
          <a:r>
            <a:rPr lang="zh-CN" dirty="0"/>
            <a:t>简洁性</a:t>
          </a:r>
        </a:p>
      </dgm:t>
    </dgm:pt>
    <dgm:pt modelId="{C8B9DA3E-4140-457C-90F0-8AF99BB8BDE4}" type="parTrans" cxnId="{3567A0B5-241F-4BDD-8984-21E8717A73F8}">
      <dgm:prSet/>
      <dgm:spPr/>
      <dgm:t>
        <a:bodyPr/>
        <a:lstStyle/>
        <a:p>
          <a:endParaRPr lang="zh-CN" altLang="en-US"/>
        </a:p>
      </dgm:t>
    </dgm:pt>
    <dgm:pt modelId="{B9232E13-21BC-4D79-B8AA-986ED7D00777}" type="sibTrans" cxnId="{3567A0B5-241F-4BDD-8984-21E8717A73F8}">
      <dgm:prSet/>
      <dgm:spPr/>
      <dgm:t>
        <a:bodyPr/>
        <a:lstStyle/>
        <a:p>
          <a:endParaRPr lang="zh-CN" altLang="en-US"/>
        </a:p>
      </dgm:t>
    </dgm:pt>
    <dgm:pt modelId="{BFBF7877-282D-4623-8E47-5BF29B243B77}">
      <dgm:prSet/>
      <dgm:spPr/>
      <dgm:t>
        <a:bodyPr/>
        <a:lstStyle/>
        <a:p>
          <a:pPr rtl="0"/>
          <a:r>
            <a:rPr lang="zh-CN" dirty="0"/>
            <a:t>面向对象</a:t>
          </a:r>
        </a:p>
      </dgm:t>
    </dgm:pt>
    <dgm:pt modelId="{06E23738-FF9A-4A4D-9F7E-451FB0C5EC6D}" type="parTrans" cxnId="{85336546-9674-49A7-B811-F36553FC4624}">
      <dgm:prSet/>
      <dgm:spPr/>
      <dgm:t>
        <a:bodyPr/>
        <a:lstStyle/>
        <a:p>
          <a:endParaRPr lang="zh-CN" altLang="en-US"/>
        </a:p>
      </dgm:t>
    </dgm:pt>
    <dgm:pt modelId="{84B8A625-B8B4-4DC8-8CC6-9F2DBB7738D1}" type="sibTrans" cxnId="{85336546-9674-49A7-B811-F36553FC4624}">
      <dgm:prSet/>
      <dgm:spPr/>
      <dgm:t>
        <a:bodyPr/>
        <a:lstStyle/>
        <a:p>
          <a:endParaRPr lang="zh-CN" altLang="en-US"/>
        </a:p>
      </dgm:t>
    </dgm:pt>
    <dgm:pt modelId="{DA8470F8-A1BF-4A6C-960A-44130AADF753}">
      <dgm:prSet/>
      <dgm:spPr/>
      <dgm:t>
        <a:bodyPr/>
        <a:lstStyle/>
        <a:p>
          <a:pPr rtl="0"/>
          <a:r>
            <a:rPr lang="zh-CN" dirty="0"/>
            <a:t>动态性</a:t>
          </a:r>
        </a:p>
      </dgm:t>
    </dgm:pt>
    <dgm:pt modelId="{51AA0690-A836-456C-9F8F-CBF6BC76C162}" type="parTrans" cxnId="{7C6A10DE-0F69-489C-BCC1-1A4510D50718}">
      <dgm:prSet/>
      <dgm:spPr/>
      <dgm:t>
        <a:bodyPr/>
        <a:lstStyle/>
        <a:p>
          <a:endParaRPr lang="zh-CN" altLang="en-US"/>
        </a:p>
      </dgm:t>
    </dgm:pt>
    <dgm:pt modelId="{8064BE69-3976-4EB2-95C5-69912FB2A185}" type="sibTrans" cxnId="{7C6A10DE-0F69-489C-BCC1-1A4510D50718}">
      <dgm:prSet/>
      <dgm:spPr/>
      <dgm:t>
        <a:bodyPr/>
        <a:lstStyle/>
        <a:p>
          <a:endParaRPr lang="zh-CN" altLang="en-US"/>
        </a:p>
      </dgm:t>
    </dgm:pt>
    <dgm:pt modelId="{AF5A0B4D-1CAE-42C2-A640-22F29B0EF1E9}">
      <dgm:prSet/>
      <dgm:spPr/>
      <dgm:t>
        <a:bodyPr/>
        <a:lstStyle/>
        <a:p>
          <a:pPr rtl="0"/>
          <a:r>
            <a:rPr lang="zh-CN" dirty="0"/>
            <a:t>安全性</a:t>
          </a:r>
        </a:p>
      </dgm:t>
    </dgm:pt>
    <dgm:pt modelId="{88703F01-7724-475B-BD81-02DDC52A543E}" type="parTrans" cxnId="{484E6C85-6692-4A5C-AA9A-A94598E42A78}">
      <dgm:prSet/>
      <dgm:spPr/>
      <dgm:t>
        <a:bodyPr/>
        <a:lstStyle/>
        <a:p>
          <a:endParaRPr lang="zh-CN" altLang="en-US"/>
        </a:p>
      </dgm:t>
    </dgm:pt>
    <dgm:pt modelId="{C9AA9F71-EEC4-40C5-AD23-6403AF6FE91F}" type="sibTrans" cxnId="{484E6C85-6692-4A5C-AA9A-A94598E42A78}">
      <dgm:prSet/>
      <dgm:spPr/>
      <dgm:t>
        <a:bodyPr/>
        <a:lstStyle/>
        <a:p>
          <a:endParaRPr lang="zh-CN" altLang="en-US"/>
        </a:p>
      </dgm:t>
    </dgm:pt>
    <dgm:pt modelId="{A19D2948-F6F4-4325-B879-39B60246BA90}">
      <dgm:prSet/>
      <dgm:spPr/>
      <dgm:t>
        <a:bodyPr/>
        <a:lstStyle/>
        <a:p>
          <a:pPr rtl="0"/>
          <a:r>
            <a:rPr lang="zh-CN" dirty="0"/>
            <a:t>可移植性</a:t>
          </a:r>
        </a:p>
      </dgm:t>
    </dgm:pt>
    <dgm:pt modelId="{26695B9F-1523-4BD1-8E51-771ADB1DC986}" type="parTrans" cxnId="{B5A801E7-C4F1-46D5-BE7A-B93A39159500}">
      <dgm:prSet/>
      <dgm:spPr/>
      <dgm:t>
        <a:bodyPr/>
        <a:lstStyle/>
        <a:p>
          <a:endParaRPr lang="zh-CN" altLang="en-US"/>
        </a:p>
      </dgm:t>
    </dgm:pt>
    <dgm:pt modelId="{F4646859-9EC2-4C2E-A83D-8C4068CEFE87}" type="sibTrans" cxnId="{B5A801E7-C4F1-46D5-BE7A-B93A39159500}">
      <dgm:prSet/>
      <dgm:spPr/>
      <dgm:t>
        <a:bodyPr/>
        <a:lstStyle/>
        <a:p>
          <a:endParaRPr lang="zh-CN" altLang="en-US"/>
        </a:p>
      </dgm:t>
    </dgm:pt>
    <dgm:pt modelId="{59712793-0C79-414A-AF7F-25390D6819F5}">
      <dgm:prSet/>
      <dgm:spPr/>
      <dgm:t>
        <a:bodyPr/>
        <a:lstStyle/>
        <a:p>
          <a:pPr rtl="0"/>
          <a:r>
            <a:rPr lang="zh-CN" dirty="0"/>
            <a:t>高性能</a:t>
          </a:r>
        </a:p>
      </dgm:t>
    </dgm:pt>
    <dgm:pt modelId="{7121DB58-13F0-40BE-9831-D1DBF87E377E}" type="parTrans" cxnId="{1D08914F-8025-43D8-9B70-48F0969FC4A1}">
      <dgm:prSet/>
      <dgm:spPr/>
      <dgm:t>
        <a:bodyPr/>
        <a:lstStyle/>
        <a:p>
          <a:endParaRPr lang="zh-CN" altLang="en-US"/>
        </a:p>
      </dgm:t>
    </dgm:pt>
    <dgm:pt modelId="{5B1512EE-FB65-419A-A511-819771CF432D}" type="sibTrans" cxnId="{1D08914F-8025-43D8-9B70-48F0969FC4A1}">
      <dgm:prSet/>
      <dgm:spPr/>
      <dgm:t>
        <a:bodyPr/>
        <a:lstStyle/>
        <a:p>
          <a:endParaRPr lang="zh-CN" altLang="en-US"/>
        </a:p>
      </dgm:t>
    </dgm:pt>
    <dgm:pt modelId="{40EB59AF-DCE4-4AB6-AC49-445840DBAE97}">
      <dgm:prSet/>
      <dgm:spPr/>
      <dgm:t>
        <a:bodyPr/>
        <a:lstStyle/>
        <a:p>
          <a:pPr rtl="0"/>
          <a:r>
            <a:rPr lang="zh-CN" dirty="0"/>
            <a:t>多线程</a:t>
          </a:r>
        </a:p>
      </dgm:t>
    </dgm:pt>
    <dgm:pt modelId="{BA86F2C2-6B5F-4F1C-BF54-70CCD64C0377}" type="parTrans" cxnId="{356AF0F8-21B0-4016-AFD4-8954A28A50E1}">
      <dgm:prSet/>
      <dgm:spPr/>
      <dgm:t>
        <a:bodyPr/>
        <a:lstStyle/>
        <a:p>
          <a:endParaRPr lang="zh-CN" altLang="en-US"/>
        </a:p>
      </dgm:t>
    </dgm:pt>
    <dgm:pt modelId="{861D2EB8-1F24-41EB-A323-7493C4EA5417}" type="sibTrans" cxnId="{356AF0F8-21B0-4016-AFD4-8954A28A50E1}">
      <dgm:prSet/>
      <dgm:spPr/>
      <dgm:t>
        <a:bodyPr/>
        <a:lstStyle/>
        <a:p>
          <a:endParaRPr lang="zh-CN" altLang="en-US"/>
        </a:p>
      </dgm:t>
    </dgm:pt>
    <dgm:pt modelId="{A18F5EDE-5178-4EFD-81D4-D1C715BC1D24}">
      <dgm:prSet/>
      <dgm:spPr/>
      <dgm:t>
        <a:bodyPr/>
        <a:lstStyle/>
        <a:p>
          <a:pPr rtl="0"/>
          <a:r>
            <a:rPr lang="zh-CN" dirty="0"/>
            <a:t>分布式</a:t>
          </a:r>
        </a:p>
      </dgm:t>
    </dgm:pt>
    <dgm:pt modelId="{D36E7B06-752E-4C20-9599-90B3EBD9BC51}" type="parTrans" cxnId="{C7E57038-0F0A-434E-B956-A8ACCC658E03}">
      <dgm:prSet/>
      <dgm:spPr/>
      <dgm:t>
        <a:bodyPr/>
        <a:lstStyle/>
        <a:p>
          <a:endParaRPr lang="zh-CN" altLang="en-US"/>
        </a:p>
      </dgm:t>
    </dgm:pt>
    <dgm:pt modelId="{6002A880-F375-4AAD-B731-617550B528C4}" type="sibTrans" cxnId="{C7E57038-0F0A-434E-B956-A8ACCC658E03}">
      <dgm:prSet/>
      <dgm:spPr/>
      <dgm:t>
        <a:bodyPr/>
        <a:lstStyle/>
        <a:p>
          <a:endParaRPr lang="zh-CN" altLang="en-US"/>
        </a:p>
      </dgm:t>
    </dgm:pt>
    <dgm:pt modelId="{9FE33FC7-B8E2-4A54-BC93-511B370C760E}">
      <dgm:prSet/>
      <dgm:spPr/>
      <dgm:t>
        <a:bodyPr/>
        <a:lstStyle/>
        <a:p>
          <a:pPr rtl="0"/>
          <a:r>
            <a:rPr lang="zh-CN" dirty="0"/>
            <a:t>健壮性</a:t>
          </a:r>
        </a:p>
      </dgm:t>
    </dgm:pt>
    <dgm:pt modelId="{1DF91E0F-54FC-4F1C-A25F-A8C281FFD7C9}" type="parTrans" cxnId="{96213EE5-DA55-4D64-B0A8-B361F88E4879}">
      <dgm:prSet/>
      <dgm:spPr/>
      <dgm:t>
        <a:bodyPr/>
        <a:lstStyle/>
        <a:p>
          <a:endParaRPr lang="zh-CN" altLang="en-US"/>
        </a:p>
      </dgm:t>
    </dgm:pt>
    <dgm:pt modelId="{52413F11-6B4E-4AC5-B063-5CF359DD4464}" type="sibTrans" cxnId="{96213EE5-DA55-4D64-B0A8-B361F88E4879}">
      <dgm:prSet/>
      <dgm:spPr/>
      <dgm:t>
        <a:bodyPr/>
        <a:lstStyle/>
        <a:p>
          <a:endParaRPr lang="zh-CN" altLang="en-US"/>
        </a:p>
      </dgm:t>
    </dgm:pt>
    <dgm:pt modelId="{0604BBA0-6A63-4580-A6F7-9D37C75FB8DF}" type="pres">
      <dgm:prSet presAssocID="{E0994046-F05F-46AB-9B1F-F539A04B409B}" presName="cycle" presStyleCnt="0">
        <dgm:presLayoutVars>
          <dgm:dir/>
          <dgm:resizeHandles val="exact"/>
        </dgm:presLayoutVars>
      </dgm:prSet>
      <dgm:spPr/>
    </dgm:pt>
    <dgm:pt modelId="{CBD9CE39-34F5-456D-9DC1-6F0C993DEC4B}" type="pres">
      <dgm:prSet presAssocID="{E80E454B-CA2D-4CBD-94A9-97817AC0CF66}" presName="node" presStyleLbl="node1" presStyleIdx="0" presStyleCnt="9">
        <dgm:presLayoutVars>
          <dgm:bulletEnabled val="1"/>
        </dgm:presLayoutVars>
      </dgm:prSet>
      <dgm:spPr/>
    </dgm:pt>
    <dgm:pt modelId="{96A921E8-EDE2-4657-A517-E49C18068AD9}" type="pres">
      <dgm:prSet presAssocID="{B9232E13-21BC-4D79-B8AA-986ED7D00777}" presName="sibTrans" presStyleLbl="sibTrans2D1" presStyleIdx="0" presStyleCnt="9"/>
      <dgm:spPr/>
    </dgm:pt>
    <dgm:pt modelId="{2D1E81A9-66D5-4DF3-8AAA-FEBF343685D3}" type="pres">
      <dgm:prSet presAssocID="{B9232E13-21BC-4D79-B8AA-986ED7D00777}" presName="connectorText" presStyleLbl="sibTrans2D1" presStyleIdx="0" presStyleCnt="9"/>
      <dgm:spPr/>
    </dgm:pt>
    <dgm:pt modelId="{D35FFC0A-C7DC-42A7-831B-7BCA4C199069}" type="pres">
      <dgm:prSet presAssocID="{BFBF7877-282D-4623-8E47-5BF29B243B77}" presName="node" presStyleLbl="node1" presStyleIdx="1" presStyleCnt="9">
        <dgm:presLayoutVars>
          <dgm:bulletEnabled val="1"/>
        </dgm:presLayoutVars>
      </dgm:prSet>
      <dgm:spPr/>
    </dgm:pt>
    <dgm:pt modelId="{0AB61873-B354-4756-96C1-837D7502ECEB}" type="pres">
      <dgm:prSet presAssocID="{84B8A625-B8B4-4DC8-8CC6-9F2DBB7738D1}" presName="sibTrans" presStyleLbl="sibTrans2D1" presStyleIdx="1" presStyleCnt="9"/>
      <dgm:spPr/>
    </dgm:pt>
    <dgm:pt modelId="{186A5B09-EC68-4379-AD1E-DA5D39913C34}" type="pres">
      <dgm:prSet presAssocID="{84B8A625-B8B4-4DC8-8CC6-9F2DBB7738D1}" presName="connectorText" presStyleLbl="sibTrans2D1" presStyleIdx="1" presStyleCnt="9"/>
      <dgm:spPr/>
    </dgm:pt>
    <dgm:pt modelId="{65DA1832-6210-4461-B40B-139D0F49648D}" type="pres">
      <dgm:prSet presAssocID="{DA8470F8-A1BF-4A6C-960A-44130AADF753}" presName="node" presStyleLbl="node1" presStyleIdx="2" presStyleCnt="9">
        <dgm:presLayoutVars>
          <dgm:bulletEnabled val="1"/>
        </dgm:presLayoutVars>
      </dgm:prSet>
      <dgm:spPr/>
    </dgm:pt>
    <dgm:pt modelId="{6401E0DD-8A56-48D6-96EF-2EEF38F873BB}" type="pres">
      <dgm:prSet presAssocID="{8064BE69-3976-4EB2-95C5-69912FB2A185}" presName="sibTrans" presStyleLbl="sibTrans2D1" presStyleIdx="2" presStyleCnt="9"/>
      <dgm:spPr/>
    </dgm:pt>
    <dgm:pt modelId="{77906E18-93D1-4001-94DB-8352C46DF002}" type="pres">
      <dgm:prSet presAssocID="{8064BE69-3976-4EB2-95C5-69912FB2A185}" presName="connectorText" presStyleLbl="sibTrans2D1" presStyleIdx="2" presStyleCnt="9"/>
      <dgm:spPr/>
    </dgm:pt>
    <dgm:pt modelId="{EF37A4D7-B26D-4463-B56F-9BB28008DB58}" type="pres">
      <dgm:prSet presAssocID="{AF5A0B4D-1CAE-42C2-A640-22F29B0EF1E9}" presName="node" presStyleLbl="node1" presStyleIdx="3" presStyleCnt="9">
        <dgm:presLayoutVars>
          <dgm:bulletEnabled val="1"/>
        </dgm:presLayoutVars>
      </dgm:prSet>
      <dgm:spPr/>
    </dgm:pt>
    <dgm:pt modelId="{A9DA61C7-648F-43D8-9ECA-3EFA71B7AF3E}" type="pres">
      <dgm:prSet presAssocID="{C9AA9F71-EEC4-40C5-AD23-6403AF6FE91F}" presName="sibTrans" presStyleLbl="sibTrans2D1" presStyleIdx="3" presStyleCnt="9"/>
      <dgm:spPr/>
    </dgm:pt>
    <dgm:pt modelId="{021EDCD2-C2DC-46F8-9C3A-16B4650D801C}" type="pres">
      <dgm:prSet presAssocID="{C9AA9F71-EEC4-40C5-AD23-6403AF6FE91F}" presName="connectorText" presStyleLbl="sibTrans2D1" presStyleIdx="3" presStyleCnt="9"/>
      <dgm:spPr/>
    </dgm:pt>
    <dgm:pt modelId="{5FD26E73-90F5-4AA8-8AC1-464E7DD44E90}" type="pres">
      <dgm:prSet presAssocID="{A19D2948-F6F4-4325-B879-39B60246BA90}" presName="node" presStyleLbl="node1" presStyleIdx="4" presStyleCnt="9">
        <dgm:presLayoutVars>
          <dgm:bulletEnabled val="1"/>
        </dgm:presLayoutVars>
      </dgm:prSet>
      <dgm:spPr/>
    </dgm:pt>
    <dgm:pt modelId="{B26759D6-8AB6-4004-A4DF-09104FECC287}" type="pres">
      <dgm:prSet presAssocID="{F4646859-9EC2-4C2E-A83D-8C4068CEFE87}" presName="sibTrans" presStyleLbl="sibTrans2D1" presStyleIdx="4" presStyleCnt="9"/>
      <dgm:spPr/>
    </dgm:pt>
    <dgm:pt modelId="{E64999AC-ABA6-47BF-9FA8-BEB54EB040AF}" type="pres">
      <dgm:prSet presAssocID="{F4646859-9EC2-4C2E-A83D-8C4068CEFE87}" presName="connectorText" presStyleLbl="sibTrans2D1" presStyleIdx="4" presStyleCnt="9"/>
      <dgm:spPr/>
    </dgm:pt>
    <dgm:pt modelId="{0C50617F-D4FF-45EE-BB9C-5A28AC82773E}" type="pres">
      <dgm:prSet presAssocID="{59712793-0C79-414A-AF7F-25390D6819F5}" presName="node" presStyleLbl="node1" presStyleIdx="5" presStyleCnt="9">
        <dgm:presLayoutVars>
          <dgm:bulletEnabled val="1"/>
        </dgm:presLayoutVars>
      </dgm:prSet>
      <dgm:spPr/>
    </dgm:pt>
    <dgm:pt modelId="{EBD9350F-40D1-43AE-AC0C-03244AF3A708}" type="pres">
      <dgm:prSet presAssocID="{5B1512EE-FB65-419A-A511-819771CF432D}" presName="sibTrans" presStyleLbl="sibTrans2D1" presStyleIdx="5" presStyleCnt="9"/>
      <dgm:spPr/>
    </dgm:pt>
    <dgm:pt modelId="{9FF85491-B34F-4DE5-AAFD-BAFA4C2D5322}" type="pres">
      <dgm:prSet presAssocID="{5B1512EE-FB65-419A-A511-819771CF432D}" presName="connectorText" presStyleLbl="sibTrans2D1" presStyleIdx="5" presStyleCnt="9"/>
      <dgm:spPr/>
    </dgm:pt>
    <dgm:pt modelId="{2B45AE74-57C2-43E1-B28C-31A59E0DD600}" type="pres">
      <dgm:prSet presAssocID="{40EB59AF-DCE4-4AB6-AC49-445840DBAE97}" presName="node" presStyleLbl="node1" presStyleIdx="6" presStyleCnt="9">
        <dgm:presLayoutVars>
          <dgm:bulletEnabled val="1"/>
        </dgm:presLayoutVars>
      </dgm:prSet>
      <dgm:spPr/>
    </dgm:pt>
    <dgm:pt modelId="{C4A5E6FD-9360-4E42-9A57-3F20C5CE8065}" type="pres">
      <dgm:prSet presAssocID="{861D2EB8-1F24-41EB-A323-7493C4EA5417}" presName="sibTrans" presStyleLbl="sibTrans2D1" presStyleIdx="6" presStyleCnt="9"/>
      <dgm:spPr/>
    </dgm:pt>
    <dgm:pt modelId="{E095F6A1-02BB-414B-AD67-26D184205660}" type="pres">
      <dgm:prSet presAssocID="{861D2EB8-1F24-41EB-A323-7493C4EA5417}" presName="connectorText" presStyleLbl="sibTrans2D1" presStyleIdx="6" presStyleCnt="9"/>
      <dgm:spPr/>
    </dgm:pt>
    <dgm:pt modelId="{FCA7EA88-7AEB-49A8-A6E8-FB0B4A762A59}" type="pres">
      <dgm:prSet presAssocID="{A18F5EDE-5178-4EFD-81D4-D1C715BC1D24}" presName="node" presStyleLbl="node1" presStyleIdx="7" presStyleCnt="9">
        <dgm:presLayoutVars>
          <dgm:bulletEnabled val="1"/>
        </dgm:presLayoutVars>
      </dgm:prSet>
      <dgm:spPr/>
    </dgm:pt>
    <dgm:pt modelId="{DED12F17-EE26-414D-A9CC-3C7067A4FD80}" type="pres">
      <dgm:prSet presAssocID="{6002A880-F375-4AAD-B731-617550B528C4}" presName="sibTrans" presStyleLbl="sibTrans2D1" presStyleIdx="7" presStyleCnt="9"/>
      <dgm:spPr/>
    </dgm:pt>
    <dgm:pt modelId="{8A911D0A-AC4B-4F7F-B1F0-07F51EF8B90F}" type="pres">
      <dgm:prSet presAssocID="{6002A880-F375-4AAD-B731-617550B528C4}" presName="connectorText" presStyleLbl="sibTrans2D1" presStyleIdx="7" presStyleCnt="9"/>
      <dgm:spPr/>
    </dgm:pt>
    <dgm:pt modelId="{9EC14538-D5F9-4100-88A9-3760B3E461B4}" type="pres">
      <dgm:prSet presAssocID="{9FE33FC7-B8E2-4A54-BC93-511B370C760E}" presName="node" presStyleLbl="node1" presStyleIdx="8" presStyleCnt="9">
        <dgm:presLayoutVars>
          <dgm:bulletEnabled val="1"/>
        </dgm:presLayoutVars>
      </dgm:prSet>
      <dgm:spPr/>
    </dgm:pt>
    <dgm:pt modelId="{61A63D83-B1B9-419F-B6F8-B1D91E46FF58}" type="pres">
      <dgm:prSet presAssocID="{52413F11-6B4E-4AC5-B063-5CF359DD4464}" presName="sibTrans" presStyleLbl="sibTrans2D1" presStyleIdx="8" presStyleCnt="9"/>
      <dgm:spPr/>
    </dgm:pt>
    <dgm:pt modelId="{575147C0-06D5-4A94-B985-B7133AC95996}" type="pres">
      <dgm:prSet presAssocID="{52413F11-6B4E-4AC5-B063-5CF359DD4464}" presName="connectorText" presStyleLbl="sibTrans2D1" presStyleIdx="8" presStyleCnt="9"/>
      <dgm:spPr/>
    </dgm:pt>
  </dgm:ptLst>
  <dgm:cxnLst>
    <dgm:cxn modelId="{2FF6DA12-416B-4BD3-88B1-67B543A2573A}" type="presOf" srcId="{B9232E13-21BC-4D79-B8AA-986ED7D00777}" destId="{96A921E8-EDE2-4657-A517-E49C18068AD9}" srcOrd="0" destOrd="0" presId="urn:microsoft.com/office/officeart/2005/8/layout/cycle2"/>
    <dgm:cxn modelId="{C5E04116-80A1-484C-B393-0B5757ABC018}" type="presOf" srcId="{59712793-0C79-414A-AF7F-25390D6819F5}" destId="{0C50617F-D4FF-45EE-BB9C-5A28AC82773E}" srcOrd="0" destOrd="0" presId="urn:microsoft.com/office/officeart/2005/8/layout/cycle2"/>
    <dgm:cxn modelId="{B275C01C-607B-4C72-9FD5-FAAA7146F2D2}" type="presOf" srcId="{E80E454B-CA2D-4CBD-94A9-97817AC0CF66}" destId="{CBD9CE39-34F5-456D-9DC1-6F0C993DEC4B}" srcOrd="0" destOrd="0" presId="urn:microsoft.com/office/officeart/2005/8/layout/cycle2"/>
    <dgm:cxn modelId="{905D0420-E455-42EF-A6FE-3CD4EE68483F}" type="presOf" srcId="{A18F5EDE-5178-4EFD-81D4-D1C715BC1D24}" destId="{FCA7EA88-7AEB-49A8-A6E8-FB0B4A762A59}" srcOrd="0" destOrd="0" presId="urn:microsoft.com/office/officeart/2005/8/layout/cycle2"/>
    <dgm:cxn modelId="{2B4D9727-60A2-4299-A440-0105578B03EB}" type="presOf" srcId="{5B1512EE-FB65-419A-A511-819771CF432D}" destId="{EBD9350F-40D1-43AE-AC0C-03244AF3A708}" srcOrd="0" destOrd="0" presId="urn:microsoft.com/office/officeart/2005/8/layout/cycle2"/>
    <dgm:cxn modelId="{6DD8B327-A8FC-4FE5-A3A7-FC2F4D3B17E2}" type="presOf" srcId="{6002A880-F375-4AAD-B731-617550B528C4}" destId="{DED12F17-EE26-414D-A9CC-3C7067A4FD80}" srcOrd="0" destOrd="0" presId="urn:microsoft.com/office/officeart/2005/8/layout/cycle2"/>
    <dgm:cxn modelId="{C7E57038-0F0A-434E-B956-A8ACCC658E03}" srcId="{E0994046-F05F-46AB-9B1F-F539A04B409B}" destId="{A18F5EDE-5178-4EFD-81D4-D1C715BC1D24}" srcOrd="7" destOrd="0" parTransId="{D36E7B06-752E-4C20-9599-90B3EBD9BC51}" sibTransId="{6002A880-F375-4AAD-B731-617550B528C4}"/>
    <dgm:cxn modelId="{62595039-311B-4673-9F15-BA3C234AF4C2}" type="presOf" srcId="{A19D2948-F6F4-4325-B879-39B60246BA90}" destId="{5FD26E73-90F5-4AA8-8AC1-464E7DD44E90}" srcOrd="0" destOrd="0" presId="urn:microsoft.com/office/officeart/2005/8/layout/cycle2"/>
    <dgm:cxn modelId="{DBDF503A-EA9D-4FE2-98DF-B31F6A9A2679}" type="presOf" srcId="{8064BE69-3976-4EB2-95C5-69912FB2A185}" destId="{77906E18-93D1-4001-94DB-8352C46DF002}" srcOrd="1" destOrd="0" presId="urn:microsoft.com/office/officeart/2005/8/layout/cycle2"/>
    <dgm:cxn modelId="{268C545C-BB68-4CCA-8F1C-E597A3A645BD}" type="presOf" srcId="{52413F11-6B4E-4AC5-B063-5CF359DD4464}" destId="{575147C0-06D5-4A94-B985-B7133AC95996}" srcOrd="1" destOrd="0" presId="urn:microsoft.com/office/officeart/2005/8/layout/cycle2"/>
    <dgm:cxn modelId="{FD54AD5C-C99C-4612-A70F-31E79B24FD23}" type="presOf" srcId="{9FE33FC7-B8E2-4A54-BC93-511B370C760E}" destId="{9EC14538-D5F9-4100-88A9-3760B3E461B4}" srcOrd="0" destOrd="0" presId="urn:microsoft.com/office/officeart/2005/8/layout/cycle2"/>
    <dgm:cxn modelId="{3350B95F-E008-4F05-AF6A-A135FF0833E0}" type="presOf" srcId="{F4646859-9EC2-4C2E-A83D-8C4068CEFE87}" destId="{E64999AC-ABA6-47BF-9FA8-BEB54EB040AF}" srcOrd="1" destOrd="0" presId="urn:microsoft.com/office/officeart/2005/8/layout/cycle2"/>
    <dgm:cxn modelId="{BBA3E844-AC23-4829-996A-7373F9FD13CD}" type="presOf" srcId="{E0994046-F05F-46AB-9B1F-F539A04B409B}" destId="{0604BBA0-6A63-4580-A6F7-9D37C75FB8DF}" srcOrd="0" destOrd="0" presId="urn:microsoft.com/office/officeart/2005/8/layout/cycle2"/>
    <dgm:cxn modelId="{85336546-9674-49A7-B811-F36553FC4624}" srcId="{E0994046-F05F-46AB-9B1F-F539A04B409B}" destId="{BFBF7877-282D-4623-8E47-5BF29B243B77}" srcOrd="1" destOrd="0" parTransId="{06E23738-FF9A-4A4D-9F7E-451FB0C5EC6D}" sibTransId="{84B8A625-B8B4-4DC8-8CC6-9F2DBB7738D1}"/>
    <dgm:cxn modelId="{1D08914F-8025-43D8-9B70-48F0969FC4A1}" srcId="{E0994046-F05F-46AB-9B1F-F539A04B409B}" destId="{59712793-0C79-414A-AF7F-25390D6819F5}" srcOrd="5" destOrd="0" parTransId="{7121DB58-13F0-40BE-9831-D1DBF87E377E}" sibTransId="{5B1512EE-FB65-419A-A511-819771CF432D}"/>
    <dgm:cxn modelId="{5C21D571-8B0F-43AF-AC0E-197F26B084F9}" type="presOf" srcId="{861D2EB8-1F24-41EB-A323-7493C4EA5417}" destId="{E095F6A1-02BB-414B-AD67-26D184205660}" srcOrd="1" destOrd="0" presId="urn:microsoft.com/office/officeart/2005/8/layout/cycle2"/>
    <dgm:cxn modelId="{1E4B8454-7338-4572-9DFD-2CF0C872EE79}" type="presOf" srcId="{861D2EB8-1F24-41EB-A323-7493C4EA5417}" destId="{C4A5E6FD-9360-4E42-9A57-3F20C5CE8065}" srcOrd="0" destOrd="0" presId="urn:microsoft.com/office/officeart/2005/8/layout/cycle2"/>
    <dgm:cxn modelId="{563EAB7A-76A1-4F36-B762-2FE4ED0063A3}" type="presOf" srcId="{40EB59AF-DCE4-4AB6-AC49-445840DBAE97}" destId="{2B45AE74-57C2-43E1-B28C-31A59E0DD600}" srcOrd="0" destOrd="0" presId="urn:microsoft.com/office/officeart/2005/8/layout/cycle2"/>
    <dgm:cxn modelId="{65EC3E85-DC8F-42A9-A2C1-A6F5CDD3A488}" type="presOf" srcId="{84B8A625-B8B4-4DC8-8CC6-9F2DBB7738D1}" destId="{0AB61873-B354-4756-96C1-837D7502ECEB}" srcOrd="0" destOrd="0" presId="urn:microsoft.com/office/officeart/2005/8/layout/cycle2"/>
    <dgm:cxn modelId="{484E6C85-6692-4A5C-AA9A-A94598E42A78}" srcId="{E0994046-F05F-46AB-9B1F-F539A04B409B}" destId="{AF5A0B4D-1CAE-42C2-A640-22F29B0EF1E9}" srcOrd="3" destOrd="0" parTransId="{88703F01-7724-475B-BD81-02DDC52A543E}" sibTransId="{C9AA9F71-EEC4-40C5-AD23-6403AF6FE91F}"/>
    <dgm:cxn modelId="{03F2828A-4A03-40CD-B764-AD06FCE8A1D6}" type="presOf" srcId="{5B1512EE-FB65-419A-A511-819771CF432D}" destId="{9FF85491-B34F-4DE5-AAFD-BAFA4C2D5322}" srcOrd="1" destOrd="0" presId="urn:microsoft.com/office/officeart/2005/8/layout/cycle2"/>
    <dgm:cxn modelId="{782B5E99-F5AF-4693-ABA9-4F347E44C0E7}" type="presOf" srcId="{8064BE69-3976-4EB2-95C5-69912FB2A185}" destId="{6401E0DD-8A56-48D6-96EF-2EEF38F873BB}" srcOrd="0" destOrd="0" presId="urn:microsoft.com/office/officeart/2005/8/layout/cycle2"/>
    <dgm:cxn modelId="{78638A9A-3AC6-4FCB-ACCC-2EC01DFFA87B}" type="presOf" srcId="{F4646859-9EC2-4C2E-A83D-8C4068CEFE87}" destId="{B26759D6-8AB6-4004-A4DF-09104FECC287}" srcOrd="0" destOrd="0" presId="urn:microsoft.com/office/officeart/2005/8/layout/cycle2"/>
    <dgm:cxn modelId="{5BE671AC-CB2C-4F02-9955-4C54BA025490}" type="presOf" srcId="{B9232E13-21BC-4D79-B8AA-986ED7D00777}" destId="{2D1E81A9-66D5-4DF3-8AAA-FEBF343685D3}" srcOrd="1" destOrd="0" presId="urn:microsoft.com/office/officeart/2005/8/layout/cycle2"/>
    <dgm:cxn modelId="{26DDABB4-CF57-4F02-B542-40EE1238F026}" type="presOf" srcId="{52413F11-6B4E-4AC5-B063-5CF359DD4464}" destId="{61A63D83-B1B9-419F-B6F8-B1D91E46FF58}" srcOrd="0" destOrd="0" presId="urn:microsoft.com/office/officeart/2005/8/layout/cycle2"/>
    <dgm:cxn modelId="{3567A0B5-241F-4BDD-8984-21E8717A73F8}" srcId="{E0994046-F05F-46AB-9B1F-F539A04B409B}" destId="{E80E454B-CA2D-4CBD-94A9-97817AC0CF66}" srcOrd="0" destOrd="0" parTransId="{C8B9DA3E-4140-457C-90F0-8AF99BB8BDE4}" sibTransId="{B9232E13-21BC-4D79-B8AA-986ED7D00777}"/>
    <dgm:cxn modelId="{8D4C9DB7-FDAF-4B8A-9EF9-12E9AF222EB7}" type="presOf" srcId="{6002A880-F375-4AAD-B731-617550B528C4}" destId="{8A911D0A-AC4B-4F7F-B1F0-07F51EF8B90F}" srcOrd="1" destOrd="0" presId="urn:microsoft.com/office/officeart/2005/8/layout/cycle2"/>
    <dgm:cxn modelId="{EED081BD-4D47-4499-AFC6-2C99D201A882}" type="presOf" srcId="{AF5A0B4D-1CAE-42C2-A640-22F29B0EF1E9}" destId="{EF37A4D7-B26D-4463-B56F-9BB28008DB58}" srcOrd="0" destOrd="0" presId="urn:microsoft.com/office/officeart/2005/8/layout/cycle2"/>
    <dgm:cxn modelId="{BC2337D1-3A3C-45A7-945B-1683707F842C}" type="presOf" srcId="{DA8470F8-A1BF-4A6C-960A-44130AADF753}" destId="{65DA1832-6210-4461-B40B-139D0F49648D}" srcOrd="0" destOrd="0" presId="urn:microsoft.com/office/officeart/2005/8/layout/cycle2"/>
    <dgm:cxn modelId="{7FE52AD6-DC13-4237-9521-99BA0EDB4CE7}" type="presOf" srcId="{84B8A625-B8B4-4DC8-8CC6-9F2DBB7738D1}" destId="{186A5B09-EC68-4379-AD1E-DA5D39913C34}" srcOrd="1" destOrd="0" presId="urn:microsoft.com/office/officeart/2005/8/layout/cycle2"/>
    <dgm:cxn modelId="{1227D2DC-BCF4-48A6-A062-7BD34B348A18}" type="presOf" srcId="{BFBF7877-282D-4623-8E47-5BF29B243B77}" destId="{D35FFC0A-C7DC-42A7-831B-7BCA4C199069}" srcOrd="0" destOrd="0" presId="urn:microsoft.com/office/officeart/2005/8/layout/cycle2"/>
    <dgm:cxn modelId="{7C6A10DE-0F69-489C-BCC1-1A4510D50718}" srcId="{E0994046-F05F-46AB-9B1F-F539A04B409B}" destId="{DA8470F8-A1BF-4A6C-960A-44130AADF753}" srcOrd="2" destOrd="0" parTransId="{51AA0690-A836-456C-9F8F-CBF6BC76C162}" sibTransId="{8064BE69-3976-4EB2-95C5-69912FB2A185}"/>
    <dgm:cxn modelId="{EC6746DE-6613-49DF-8849-7AEC23194F51}" type="presOf" srcId="{C9AA9F71-EEC4-40C5-AD23-6403AF6FE91F}" destId="{A9DA61C7-648F-43D8-9ECA-3EFA71B7AF3E}" srcOrd="0" destOrd="0" presId="urn:microsoft.com/office/officeart/2005/8/layout/cycle2"/>
    <dgm:cxn modelId="{E42974E3-4714-439E-BA28-B015BB033DEF}" type="presOf" srcId="{C9AA9F71-EEC4-40C5-AD23-6403AF6FE91F}" destId="{021EDCD2-C2DC-46F8-9C3A-16B4650D801C}" srcOrd="1" destOrd="0" presId="urn:microsoft.com/office/officeart/2005/8/layout/cycle2"/>
    <dgm:cxn modelId="{96213EE5-DA55-4D64-B0A8-B361F88E4879}" srcId="{E0994046-F05F-46AB-9B1F-F539A04B409B}" destId="{9FE33FC7-B8E2-4A54-BC93-511B370C760E}" srcOrd="8" destOrd="0" parTransId="{1DF91E0F-54FC-4F1C-A25F-A8C281FFD7C9}" sibTransId="{52413F11-6B4E-4AC5-B063-5CF359DD4464}"/>
    <dgm:cxn modelId="{B5A801E7-C4F1-46D5-BE7A-B93A39159500}" srcId="{E0994046-F05F-46AB-9B1F-F539A04B409B}" destId="{A19D2948-F6F4-4325-B879-39B60246BA90}" srcOrd="4" destOrd="0" parTransId="{26695B9F-1523-4BD1-8E51-771ADB1DC986}" sibTransId="{F4646859-9EC2-4C2E-A83D-8C4068CEFE87}"/>
    <dgm:cxn modelId="{356AF0F8-21B0-4016-AFD4-8954A28A50E1}" srcId="{E0994046-F05F-46AB-9B1F-F539A04B409B}" destId="{40EB59AF-DCE4-4AB6-AC49-445840DBAE97}" srcOrd="6" destOrd="0" parTransId="{BA86F2C2-6B5F-4F1C-BF54-70CCD64C0377}" sibTransId="{861D2EB8-1F24-41EB-A323-7493C4EA5417}"/>
    <dgm:cxn modelId="{4A322AC1-018E-44D9-84A2-70C63E1DC5CE}" type="presParOf" srcId="{0604BBA0-6A63-4580-A6F7-9D37C75FB8DF}" destId="{CBD9CE39-34F5-456D-9DC1-6F0C993DEC4B}" srcOrd="0" destOrd="0" presId="urn:microsoft.com/office/officeart/2005/8/layout/cycle2"/>
    <dgm:cxn modelId="{00C02987-B27B-468B-B45A-12BE50035DA3}" type="presParOf" srcId="{0604BBA0-6A63-4580-A6F7-9D37C75FB8DF}" destId="{96A921E8-EDE2-4657-A517-E49C18068AD9}" srcOrd="1" destOrd="0" presId="urn:microsoft.com/office/officeart/2005/8/layout/cycle2"/>
    <dgm:cxn modelId="{85ACF0F0-3E8F-491C-888D-B39D595C7BAE}" type="presParOf" srcId="{96A921E8-EDE2-4657-A517-E49C18068AD9}" destId="{2D1E81A9-66D5-4DF3-8AAA-FEBF343685D3}" srcOrd="0" destOrd="0" presId="urn:microsoft.com/office/officeart/2005/8/layout/cycle2"/>
    <dgm:cxn modelId="{505D88E9-F8A8-4EC9-90B8-17C23E58CBFE}" type="presParOf" srcId="{0604BBA0-6A63-4580-A6F7-9D37C75FB8DF}" destId="{D35FFC0A-C7DC-42A7-831B-7BCA4C199069}" srcOrd="2" destOrd="0" presId="urn:microsoft.com/office/officeart/2005/8/layout/cycle2"/>
    <dgm:cxn modelId="{3F9417FD-CBD6-4122-B35E-C500BB463B86}" type="presParOf" srcId="{0604BBA0-6A63-4580-A6F7-9D37C75FB8DF}" destId="{0AB61873-B354-4756-96C1-837D7502ECEB}" srcOrd="3" destOrd="0" presId="urn:microsoft.com/office/officeart/2005/8/layout/cycle2"/>
    <dgm:cxn modelId="{C2EF18EE-B4BA-4BC9-8F2A-46D9CCBE8A5C}" type="presParOf" srcId="{0AB61873-B354-4756-96C1-837D7502ECEB}" destId="{186A5B09-EC68-4379-AD1E-DA5D39913C34}" srcOrd="0" destOrd="0" presId="urn:microsoft.com/office/officeart/2005/8/layout/cycle2"/>
    <dgm:cxn modelId="{50297687-3AC2-492A-9CC4-CBAE69AE2C4A}" type="presParOf" srcId="{0604BBA0-6A63-4580-A6F7-9D37C75FB8DF}" destId="{65DA1832-6210-4461-B40B-139D0F49648D}" srcOrd="4" destOrd="0" presId="urn:microsoft.com/office/officeart/2005/8/layout/cycle2"/>
    <dgm:cxn modelId="{A794DF70-3806-4566-ACD1-356FBC99114B}" type="presParOf" srcId="{0604BBA0-6A63-4580-A6F7-9D37C75FB8DF}" destId="{6401E0DD-8A56-48D6-96EF-2EEF38F873BB}" srcOrd="5" destOrd="0" presId="urn:microsoft.com/office/officeart/2005/8/layout/cycle2"/>
    <dgm:cxn modelId="{D8F0F17B-ADA3-42AD-B7D5-873AE62C8C46}" type="presParOf" srcId="{6401E0DD-8A56-48D6-96EF-2EEF38F873BB}" destId="{77906E18-93D1-4001-94DB-8352C46DF002}" srcOrd="0" destOrd="0" presId="urn:microsoft.com/office/officeart/2005/8/layout/cycle2"/>
    <dgm:cxn modelId="{41AFB913-F11F-44E2-80AA-EF5CAD491951}" type="presParOf" srcId="{0604BBA0-6A63-4580-A6F7-9D37C75FB8DF}" destId="{EF37A4D7-B26D-4463-B56F-9BB28008DB58}" srcOrd="6" destOrd="0" presId="urn:microsoft.com/office/officeart/2005/8/layout/cycle2"/>
    <dgm:cxn modelId="{1ED3E20B-AA4F-4941-B0B6-DAB8F733742F}" type="presParOf" srcId="{0604BBA0-6A63-4580-A6F7-9D37C75FB8DF}" destId="{A9DA61C7-648F-43D8-9ECA-3EFA71B7AF3E}" srcOrd="7" destOrd="0" presId="urn:microsoft.com/office/officeart/2005/8/layout/cycle2"/>
    <dgm:cxn modelId="{674B68C1-158F-4A6F-BBAE-F78FB7EFF5EC}" type="presParOf" srcId="{A9DA61C7-648F-43D8-9ECA-3EFA71B7AF3E}" destId="{021EDCD2-C2DC-46F8-9C3A-16B4650D801C}" srcOrd="0" destOrd="0" presId="urn:microsoft.com/office/officeart/2005/8/layout/cycle2"/>
    <dgm:cxn modelId="{CFC23DFA-BDA0-4F2C-9670-5213DB13E664}" type="presParOf" srcId="{0604BBA0-6A63-4580-A6F7-9D37C75FB8DF}" destId="{5FD26E73-90F5-4AA8-8AC1-464E7DD44E90}" srcOrd="8" destOrd="0" presId="urn:microsoft.com/office/officeart/2005/8/layout/cycle2"/>
    <dgm:cxn modelId="{256E4D0B-CDCE-4FA1-8CE0-912CBC0BDD14}" type="presParOf" srcId="{0604BBA0-6A63-4580-A6F7-9D37C75FB8DF}" destId="{B26759D6-8AB6-4004-A4DF-09104FECC287}" srcOrd="9" destOrd="0" presId="urn:microsoft.com/office/officeart/2005/8/layout/cycle2"/>
    <dgm:cxn modelId="{B1F0FFF7-E48E-462E-8D03-BCF2C315DD4E}" type="presParOf" srcId="{B26759D6-8AB6-4004-A4DF-09104FECC287}" destId="{E64999AC-ABA6-47BF-9FA8-BEB54EB040AF}" srcOrd="0" destOrd="0" presId="urn:microsoft.com/office/officeart/2005/8/layout/cycle2"/>
    <dgm:cxn modelId="{F2E2920B-4657-4E54-9B74-C76155D5E6B5}" type="presParOf" srcId="{0604BBA0-6A63-4580-A6F7-9D37C75FB8DF}" destId="{0C50617F-D4FF-45EE-BB9C-5A28AC82773E}" srcOrd="10" destOrd="0" presId="urn:microsoft.com/office/officeart/2005/8/layout/cycle2"/>
    <dgm:cxn modelId="{B387E6CC-585B-490D-8B5A-CE6E8B8B2C41}" type="presParOf" srcId="{0604BBA0-6A63-4580-A6F7-9D37C75FB8DF}" destId="{EBD9350F-40D1-43AE-AC0C-03244AF3A708}" srcOrd="11" destOrd="0" presId="urn:microsoft.com/office/officeart/2005/8/layout/cycle2"/>
    <dgm:cxn modelId="{0DE31F04-22CB-41E5-92F6-509AEE628BEF}" type="presParOf" srcId="{EBD9350F-40D1-43AE-AC0C-03244AF3A708}" destId="{9FF85491-B34F-4DE5-AAFD-BAFA4C2D5322}" srcOrd="0" destOrd="0" presId="urn:microsoft.com/office/officeart/2005/8/layout/cycle2"/>
    <dgm:cxn modelId="{E7FD720B-0F59-4075-B87A-D7BCC38E7E56}" type="presParOf" srcId="{0604BBA0-6A63-4580-A6F7-9D37C75FB8DF}" destId="{2B45AE74-57C2-43E1-B28C-31A59E0DD600}" srcOrd="12" destOrd="0" presId="urn:microsoft.com/office/officeart/2005/8/layout/cycle2"/>
    <dgm:cxn modelId="{614DBAF6-389D-4E49-B47A-50F7A8BABAE0}" type="presParOf" srcId="{0604BBA0-6A63-4580-A6F7-9D37C75FB8DF}" destId="{C4A5E6FD-9360-4E42-9A57-3F20C5CE8065}" srcOrd="13" destOrd="0" presId="urn:microsoft.com/office/officeart/2005/8/layout/cycle2"/>
    <dgm:cxn modelId="{FDFAC813-8EFD-406E-9D57-1A55D37DD823}" type="presParOf" srcId="{C4A5E6FD-9360-4E42-9A57-3F20C5CE8065}" destId="{E095F6A1-02BB-414B-AD67-26D184205660}" srcOrd="0" destOrd="0" presId="urn:microsoft.com/office/officeart/2005/8/layout/cycle2"/>
    <dgm:cxn modelId="{407F40B5-C769-4A10-B023-6119FBD3C559}" type="presParOf" srcId="{0604BBA0-6A63-4580-A6F7-9D37C75FB8DF}" destId="{FCA7EA88-7AEB-49A8-A6E8-FB0B4A762A59}" srcOrd="14" destOrd="0" presId="urn:microsoft.com/office/officeart/2005/8/layout/cycle2"/>
    <dgm:cxn modelId="{39B74936-2724-43D9-A692-53DD1A74570F}" type="presParOf" srcId="{0604BBA0-6A63-4580-A6F7-9D37C75FB8DF}" destId="{DED12F17-EE26-414D-A9CC-3C7067A4FD80}" srcOrd="15" destOrd="0" presId="urn:microsoft.com/office/officeart/2005/8/layout/cycle2"/>
    <dgm:cxn modelId="{47676505-1AD4-4BCD-A77E-FF74FE0515C3}" type="presParOf" srcId="{DED12F17-EE26-414D-A9CC-3C7067A4FD80}" destId="{8A911D0A-AC4B-4F7F-B1F0-07F51EF8B90F}" srcOrd="0" destOrd="0" presId="urn:microsoft.com/office/officeart/2005/8/layout/cycle2"/>
    <dgm:cxn modelId="{CF144092-5C06-4844-856A-6A78C59D8E8F}" type="presParOf" srcId="{0604BBA0-6A63-4580-A6F7-9D37C75FB8DF}" destId="{9EC14538-D5F9-4100-88A9-3760B3E461B4}" srcOrd="16" destOrd="0" presId="urn:microsoft.com/office/officeart/2005/8/layout/cycle2"/>
    <dgm:cxn modelId="{8EAFC2B4-F595-4D1B-8E62-2CBFDD943BD7}" type="presParOf" srcId="{0604BBA0-6A63-4580-A6F7-9D37C75FB8DF}" destId="{61A63D83-B1B9-419F-B6F8-B1D91E46FF58}" srcOrd="17" destOrd="0" presId="urn:microsoft.com/office/officeart/2005/8/layout/cycle2"/>
    <dgm:cxn modelId="{A853B9E8-6DF6-4506-B727-1524C7769494}" type="presParOf" srcId="{61A63D83-B1B9-419F-B6F8-B1D91E46FF58}" destId="{575147C0-06D5-4A94-B985-B7133AC9599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8E0785-F2D9-404B-B863-049C4E9A9AF8}">
      <dgm:prSet/>
      <dgm:spPr/>
      <dgm:t>
        <a:bodyPr/>
        <a:lstStyle/>
        <a:p>
          <a:pPr rtl="0"/>
          <a:r>
            <a:rPr lang="zh-CN" dirty="0"/>
            <a:t>动态性</a:t>
          </a:r>
        </a:p>
      </dgm:t>
    </dgm:pt>
    <dgm:pt modelId="{F2946FB6-B6F6-49E5-AE08-AF55A23EE3A7}" type="parTrans" cxnId="{786C06A5-F37C-4823-9297-4B7ECA90DBC7}">
      <dgm:prSet/>
      <dgm:spPr/>
      <dgm:t>
        <a:bodyPr/>
        <a:lstStyle/>
        <a:p>
          <a:endParaRPr lang="zh-CN" altLang="en-US"/>
        </a:p>
      </dgm:t>
    </dgm:pt>
    <dgm:pt modelId="{F8AF815E-952B-4477-88AC-F3FBD6F8339F}" type="sibTrans" cxnId="{786C06A5-F37C-4823-9297-4B7ECA90DBC7}">
      <dgm:prSet/>
      <dgm:spPr/>
      <dgm:t>
        <a:bodyPr/>
        <a:lstStyle/>
        <a:p>
          <a:endParaRPr lang="zh-CN" altLang="en-US"/>
        </a:p>
      </dgm:t>
    </dgm:pt>
    <dgm:pt modelId="{FC976C60-0736-40D9-8C2C-AD67EBC1CF5C}">
      <dgm:prSet/>
      <dgm:spPr/>
      <dgm:t>
        <a:bodyPr/>
        <a:lstStyle/>
        <a:p>
          <a:pPr rtl="0"/>
          <a:r>
            <a:rPr lang="zh-CN" dirty="0"/>
            <a:t>分布式系统中动态地维护应用程序和对支持类库间一致性，就可避免像类库升级问题。</a:t>
          </a:r>
        </a:p>
      </dgm:t>
    </dgm:pt>
    <dgm:pt modelId="{9FC8FB07-9532-4D84-A161-0BDBFF23B157}" type="parTrans" cxnId="{2908E934-AB94-4B69-913A-4CCD2AA6BB26}">
      <dgm:prSet/>
      <dgm:spPr/>
      <dgm:t>
        <a:bodyPr/>
        <a:lstStyle/>
        <a:p>
          <a:endParaRPr lang="zh-CN" altLang="en-US"/>
        </a:p>
      </dgm:t>
    </dgm:pt>
    <dgm:pt modelId="{92E49286-AB3D-4A92-A5C8-AA09CC9BB27C}" type="sibTrans" cxnId="{2908E934-AB94-4B69-913A-4CCD2AA6BB26}">
      <dgm:prSet/>
      <dgm:spPr/>
      <dgm:t>
        <a:bodyPr/>
        <a:lstStyle/>
        <a:p>
          <a:endParaRPr lang="zh-CN" altLang="en-US"/>
        </a:p>
      </dgm:t>
    </dgm:pt>
    <dgm:pt modelId="{E5023A90-7ED3-4A83-BBF2-96ADB7E2C625}">
      <dgm:prSet/>
      <dgm:spPr/>
      <dgm:t>
        <a:bodyPr/>
        <a:lstStyle/>
        <a:p>
          <a:pPr rtl="0"/>
          <a:r>
            <a:rPr lang="zh-CN" dirty="0"/>
            <a:t>在类库中可以自由地加入新的方法和实例变量而不会影响用户程序的执行。</a:t>
          </a:r>
        </a:p>
      </dgm:t>
    </dgm:pt>
    <dgm:pt modelId="{B1F3BC72-272D-4103-BAF1-8E6DC44491F1}" type="parTrans" cxnId="{95146922-B0C4-4233-9C14-05DD1B6871FB}">
      <dgm:prSet/>
      <dgm:spPr/>
      <dgm:t>
        <a:bodyPr/>
        <a:lstStyle/>
        <a:p>
          <a:endParaRPr lang="zh-CN" altLang="en-US"/>
        </a:p>
      </dgm:t>
    </dgm:pt>
    <dgm:pt modelId="{DAE40D61-BA8F-441C-98EE-C27418684D4F}" type="sibTrans" cxnId="{95146922-B0C4-4233-9C14-05DD1B6871FB}">
      <dgm:prSet/>
      <dgm:spPr/>
      <dgm:t>
        <a:bodyPr/>
        <a:lstStyle/>
        <a:p>
          <a:endParaRPr lang="zh-CN" altLang="en-US"/>
        </a:p>
      </dgm:t>
    </dgm:pt>
    <dgm:pt modelId="{99F06809-41C3-4268-AAF0-2B201349F83C}">
      <dgm:prSet/>
      <dgm:spPr/>
      <dgm:t>
        <a:bodyPr/>
        <a:lstStyle/>
        <a:p>
          <a:pPr rtl="0"/>
          <a:r>
            <a:rPr lang="zh-CN" dirty="0"/>
            <a:t>高性能</a:t>
          </a:r>
        </a:p>
      </dgm:t>
    </dgm:pt>
    <dgm:pt modelId="{6F6C981D-6DB3-4359-AC14-6A8ED7A8593A}" type="parTrans" cxnId="{EA41557D-87C1-426D-B77E-8246A100DAB8}">
      <dgm:prSet/>
      <dgm:spPr/>
      <dgm:t>
        <a:bodyPr/>
        <a:lstStyle/>
        <a:p>
          <a:endParaRPr lang="zh-CN" altLang="en-US"/>
        </a:p>
      </dgm:t>
    </dgm:pt>
    <dgm:pt modelId="{9452ABA0-82F4-4A9E-A9AE-7AC4B284FFAE}" type="sibTrans" cxnId="{EA41557D-87C1-426D-B77E-8246A100DAB8}">
      <dgm:prSet/>
      <dgm:spPr/>
      <dgm:t>
        <a:bodyPr/>
        <a:lstStyle/>
        <a:p>
          <a:endParaRPr lang="zh-CN" altLang="en-US"/>
        </a:p>
      </dgm:t>
    </dgm:pt>
    <dgm:pt modelId="{A8201A87-8B91-4C6C-B7C3-B78B347235C4}">
      <dgm:prSet/>
      <dgm:spPr/>
      <dgm:t>
        <a:bodyPr/>
        <a:lstStyle/>
        <a:p>
          <a:pPr rtl="0"/>
          <a:r>
            <a:rPr lang="en-US" dirty="0"/>
            <a:t>Java</a:t>
          </a:r>
          <a:r>
            <a:rPr lang="zh-CN" dirty="0"/>
            <a:t>字节码格式设计中充分考虑到它的机器码执行效率，很容易直接转换成对应于特定处理器的高性能机器码。</a:t>
          </a:r>
        </a:p>
      </dgm:t>
    </dgm:pt>
    <dgm:pt modelId="{46EB59F6-E161-4C45-8908-27EFEEEA3F74}" type="parTrans" cxnId="{6CC7F6F4-3C53-4999-8DD9-5A3BC01C2900}">
      <dgm:prSet/>
      <dgm:spPr/>
      <dgm:t>
        <a:bodyPr/>
        <a:lstStyle/>
        <a:p>
          <a:endParaRPr lang="zh-CN" altLang="en-US"/>
        </a:p>
      </dgm:t>
    </dgm:pt>
    <dgm:pt modelId="{8FA96429-490D-4317-891F-A39C19E0C95B}" type="sibTrans" cxnId="{6CC7F6F4-3C53-4999-8DD9-5A3BC01C2900}">
      <dgm:prSet/>
      <dgm:spPr/>
      <dgm:t>
        <a:bodyPr/>
        <a:lstStyle/>
        <a:p>
          <a:endParaRPr lang="zh-CN" altLang="en-US"/>
        </a:p>
      </dgm:t>
    </dgm:pt>
    <dgm:pt modelId="{7CE330C4-87D9-4F7A-9AC9-933FFA9514D4}" type="pres">
      <dgm:prSet presAssocID="{5D09EF2D-A390-44EE-8B38-56D93F33DF2A}" presName="Name0" presStyleCnt="0">
        <dgm:presLayoutVars>
          <dgm:dir/>
          <dgm:animLvl val="lvl"/>
          <dgm:resizeHandles val="exact"/>
        </dgm:presLayoutVars>
      </dgm:prSet>
      <dgm:spPr/>
    </dgm:pt>
    <dgm:pt modelId="{D8710794-875E-453D-A2AA-D816F495CE39}" type="pres">
      <dgm:prSet presAssocID="{3A8E0785-F2D9-404B-B863-049C4E9A9AF8}" presName="composite" presStyleCnt="0"/>
      <dgm:spPr/>
    </dgm:pt>
    <dgm:pt modelId="{EE83DC3B-3B59-4681-BA37-A575B43FA227}" type="pres">
      <dgm:prSet presAssocID="{3A8E0785-F2D9-404B-B863-049C4E9A9AF8}" presName="parTx" presStyleLbl="alignNode1" presStyleIdx="0" presStyleCnt="2">
        <dgm:presLayoutVars>
          <dgm:chMax val="0"/>
          <dgm:chPref val="0"/>
          <dgm:bulletEnabled val="1"/>
        </dgm:presLayoutVars>
      </dgm:prSet>
      <dgm:spPr/>
    </dgm:pt>
    <dgm:pt modelId="{220448AA-D9C3-4565-AA68-9F904DE84A45}" type="pres">
      <dgm:prSet presAssocID="{3A8E0785-F2D9-404B-B863-049C4E9A9AF8}" presName="desTx" presStyleLbl="alignAccFollowNode1" presStyleIdx="0" presStyleCnt="2">
        <dgm:presLayoutVars>
          <dgm:bulletEnabled val="1"/>
        </dgm:presLayoutVars>
      </dgm:prSet>
      <dgm:spPr/>
    </dgm:pt>
    <dgm:pt modelId="{FD3F6AF0-D363-45EB-AC45-A3802293D066}" type="pres">
      <dgm:prSet presAssocID="{F8AF815E-952B-4477-88AC-F3FBD6F8339F}" presName="space" presStyleCnt="0"/>
      <dgm:spPr/>
    </dgm:pt>
    <dgm:pt modelId="{36C004BF-CCB4-439B-9A3B-B3C7E307E7C9}" type="pres">
      <dgm:prSet presAssocID="{99F06809-41C3-4268-AAF0-2B201349F83C}" presName="composite" presStyleCnt="0"/>
      <dgm:spPr/>
    </dgm:pt>
    <dgm:pt modelId="{9E897DBA-6A6F-4CB0-8E12-C9BB96B7C772}" type="pres">
      <dgm:prSet presAssocID="{99F06809-41C3-4268-AAF0-2B201349F83C}" presName="parTx" presStyleLbl="alignNode1" presStyleIdx="1" presStyleCnt="2">
        <dgm:presLayoutVars>
          <dgm:chMax val="0"/>
          <dgm:chPref val="0"/>
          <dgm:bulletEnabled val="1"/>
        </dgm:presLayoutVars>
      </dgm:prSet>
      <dgm:spPr/>
    </dgm:pt>
    <dgm:pt modelId="{05112A01-EA9A-4C83-BCF5-AC997F3DE252}" type="pres">
      <dgm:prSet presAssocID="{99F06809-41C3-4268-AAF0-2B201349F83C}" presName="desTx" presStyleLbl="alignAccFollowNode1" presStyleIdx="1" presStyleCnt="2">
        <dgm:presLayoutVars>
          <dgm:bulletEnabled val="1"/>
        </dgm:presLayoutVars>
      </dgm:prSet>
      <dgm:spPr/>
    </dgm:pt>
  </dgm:ptLst>
  <dgm:cxnLst>
    <dgm:cxn modelId="{7DFB420A-359D-4CCD-91E1-E07B7A5E507D}" type="presOf" srcId="{5D09EF2D-A390-44EE-8B38-56D93F33DF2A}" destId="{7CE330C4-87D9-4F7A-9AC9-933FFA9514D4}" srcOrd="0" destOrd="0" presId="urn:microsoft.com/office/officeart/2005/8/layout/hList1"/>
    <dgm:cxn modelId="{95146922-B0C4-4233-9C14-05DD1B6871FB}" srcId="{3A8E0785-F2D9-404B-B863-049C4E9A9AF8}" destId="{E5023A90-7ED3-4A83-BBF2-96ADB7E2C625}" srcOrd="1" destOrd="0" parTransId="{B1F3BC72-272D-4103-BAF1-8E6DC44491F1}" sibTransId="{DAE40D61-BA8F-441C-98EE-C27418684D4F}"/>
    <dgm:cxn modelId="{2908E934-AB94-4B69-913A-4CCD2AA6BB26}" srcId="{3A8E0785-F2D9-404B-B863-049C4E9A9AF8}" destId="{FC976C60-0736-40D9-8C2C-AD67EBC1CF5C}" srcOrd="0" destOrd="0" parTransId="{9FC8FB07-9532-4D84-A161-0BDBFF23B157}" sibTransId="{92E49286-AB3D-4A92-A5C8-AA09CC9BB27C}"/>
    <dgm:cxn modelId="{B0F19667-6CD9-4298-8B13-DDC2CF452089}" type="presOf" srcId="{A8201A87-8B91-4C6C-B7C3-B78B347235C4}" destId="{05112A01-EA9A-4C83-BCF5-AC997F3DE252}" srcOrd="0" destOrd="0" presId="urn:microsoft.com/office/officeart/2005/8/layout/hList1"/>
    <dgm:cxn modelId="{E5DD314C-6BA9-4A9C-9989-66AC7BC5B5E6}" type="presOf" srcId="{3A8E0785-F2D9-404B-B863-049C4E9A9AF8}" destId="{EE83DC3B-3B59-4681-BA37-A575B43FA227}" srcOrd="0" destOrd="0" presId="urn:microsoft.com/office/officeart/2005/8/layout/hList1"/>
    <dgm:cxn modelId="{DFF56653-D1B3-47A0-9856-6158E30B7DEB}" type="presOf" srcId="{99F06809-41C3-4268-AAF0-2B201349F83C}" destId="{9E897DBA-6A6F-4CB0-8E12-C9BB96B7C772}" srcOrd="0" destOrd="0" presId="urn:microsoft.com/office/officeart/2005/8/layout/hList1"/>
    <dgm:cxn modelId="{EA41557D-87C1-426D-B77E-8246A100DAB8}" srcId="{5D09EF2D-A390-44EE-8B38-56D93F33DF2A}" destId="{99F06809-41C3-4268-AAF0-2B201349F83C}" srcOrd="1" destOrd="0" parTransId="{6F6C981D-6DB3-4359-AC14-6A8ED7A8593A}" sibTransId="{9452ABA0-82F4-4A9E-A9AE-7AC4B284FFAE}"/>
    <dgm:cxn modelId="{C36BB49C-1D96-4F3E-B7C4-4F2A25E706ED}" type="presOf" srcId="{FC976C60-0736-40D9-8C2C-AD67EBC1CF5C}" destId="{220448AA-D9C3-4565-AA68-9F904DE84A45}" srcOrd="0" destOrd="0" presId="urn:microsoft.com/office/officeart/2005/8/layout/hList1"/>
    <dgm:cxn modelId="{786C06A5-F37C-4823-9297-4B7ECA90DBC7}" srcId="{5D09EF2D-A390-44EE-8B38-56D93F33DF2A}" destId="{3A8E0785-F2D9-404B-B863-049C4E9A9AF8}" srcOrd="0" destOrd="0" parTransId="{F2946FB6-B6F6-49E5-AE08-AF55A23EE3A7}" sibTransId="{F8AF815E-952B-4477-88AC-F3FBD6F8339F}"/>
    <dgm:cxn modelId="{D66165CA-581A-4B07-8EBF-3EC9EBA691D4}" type="presOf" srcId="{E5023A90-7ED3-4A83-BBF2-96ADB7E2C625}" destId="{220448AA-D9C3-4565-AA68-9F904DE84A45}" srcOrd="0" destOrd="1" presId="urn:microsoft.com/office/officeart/2005/8/layout/hList1"/>
    <dgm:cxn modelId="{6CC7F6F4-3C53-4999-8DD9-5A3BC01C2900}" srcId="{99F06809-41C3-4268-AAF0-2B201349F83C}" destId="{A8201A87-8B91-4C6C-B7C3-B78B347235C4}" srcOrd="0" destOrd="0" parTransId="{46EB59F6-E161-4C45-8908-27EFEEEA3F74}" sibTransId="{8FA96429-490D-4317-891F-A39C19E0C95B}"/>
    <dgm:cxn modelId="{5CFBA25E-D83D-4114-B6F0-84998B1F2587}" type="presParOf" srcId="{7CE330C4-87D9-4F7A-9AC9-933FFA9514D4}" destId="{D8710794-875E-453D-A2AA-D816F495CE39}" srcOrd="0" destOrd="0" presId="urn:microsoft.com/office/officeart/2005/8/layout/hList1"/>
    <dgm:cxn modelId="{8E9EE692-9E9E-44A4-9187-228203BD9AF3}" type="presParOf" srcId="{D8710794-875E-453D-A2AA-D816F495CE39}" destId="{EE83DC3B-3B59-4681-BA37-A575B43FA227}" srcOrd="0" destOrd="0" presId="urn:microsoft.com/office/officeart/2005/8/layout/hList1"/>
    <dgm:cxn modelId="{3A19DBB8-E9F6-44FE-8B0F-7D32219362BC}" type="presParOf" srcId="{D8710794-875E-453D-A2AA-D816F495CE39}" destId="{220448AA-D9C3-4565-AA68-9F904DE84A45}" srcOrd="1" destOrd="0" presId="urn:microsoft.com/office/officeart/2005/8/layout/hList1"/>
    <dgm:cxn modelId="{3E0775C6-6C1E-483B-A560-5D776A7267AE}" type="presParOf" srcId="{7CE330C4-87D9-4F7A-9AC9-933FFA9514D4}" destId="{FD3F6AF0-D363-45EB-AC45-A3802293D066}" srcOrd="1" destOrd="0" presId="urn:microsoft.com/office/officeart/2005/8/layout/hList1"/>
    <dgm:cxn modelId="{11F0EA8C-5CF1-40B2-B634-59E6251E804B}" type="presParOf" srcId="{7CE330C4-87D9-4F7A-9AC9-933FFA9514D4}" destId="{36C004BF-CCB4-439B-9A3B-B3C7E307E7C9}" srcOrd="2" destOrd="0" presId="urn:microsoft.com/office/officeart/2005/8/layout/hList1"/>
    <dgm:cxn modelId="{E485530D-4D87-489D-BAF9-10AEC725CA3B}" type="presParOf" srcId="{36C004BF-CCB4-439B-9A3B-B3C7E307E7C9}" destId="{9E897DBA-6A6F-4CB0-8E12-C9BB96B7C772}" srcOrd="0" destOrd="0" presId="urn:microsoft.com/office/officeart/2005/8/layout/hList1"/>
    <dgm:cxn modelId="{5E9E5AD6-4F90-4DC0-8CA1-089149E3E01E}" type="presParOf" srcId="{36C004BF-CCB4-439B-9A3B-B3C7E307E7C9}" destId="{05112A01-EA9A-4C83-BCF5-AC997F3DE25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869BB85-CBD8-4799-8CB0-8E8D2CE12308}">
      <dgm:prSet/>
      <dgm:spPr/>
      <dgm:t>
        <a:bodyPr/>
        <a:lstStyle/>
        <a:p>
          <a:pPr rtl="0"/>
          <a:r>
            <a:rPr lang="zh-CN" dirty="0"/>
            <a:t>多线程</a:t>
          </a:r>
        </a:p>
      </dgm:t>
    </dgm:pt>
    <dgm:pt modelId="{D74A46E6-4715-4262-B54F-B3EB447C0D5B}" type="parTrans" cxnId="{48032908-AE7C-4739-A1B6-D3A3E701936F}">
      <dgm:prSet/>
      <dgm:spPr/>
      <dgm:t>
        <a:bodyPr/>
        <a:lstStyle/>
        <a:p>
          <a:endParaRPr lang="zh-CN" altLang="en-US"/>
        </a:p>
      </dgm:t>
    </dgm:pt>
    <dgm:pt modelId="{D4112F1B-52CB-4070-BA1B-1BD7F7AFDB7A}" type="sibTrans" cxnId="{48032908-AE7C-4739-A1B6-D3A3E701936F}">
      <dgm:prSet/>
      <dgm:spPr/>
      <dgm:t>
        <a:bodyPr/>
        <a:lstStyle/>
        <a:p>
          <a:endParaRPr lang="zh-CN" altLang="en-US"/>
        </a:p>
      </dgm:t>
    </dgm:pt>
    <dgm:pt modelId="{618E00B8-00B1-4BD3-BC17-48753DEC911B}">
      <dgm:prSet/>
      <dgm:spPr/>
      <dgm:t>
        <a:bodyPr/>
        <a:lstStyle/>
        <a:p>
          <a:pPr rtl="0"/>
          <a:r>
            <a:rPr lang="zh-CN" dirty="0"/>
            <a:t>自身的多线程利用系统的空闲执行一些常规处理等。</a:t>
          </a:r>
        </a:p>
      </dgm:t>
    </dgm:pt>
    <dgm:pt modelId="{B2082526-7A57-41DE-9333-04E1D79E8EF8}" type="parTrans" cxnId="{D5A76A57-AD12-4085-BC5C-0DA0B71917C0}">
      <dgm:prSet/>
      <dgm:spPr/>
      <dgm:t>
        <a:bodyPr/>
        <a:lstStyle/>
        <a:p>
          <a:endParaRPr lang="zh-CN" altLang="en-US"/>
        </a:p>
      </dgm:t>
    </dgm:pt>
    <dgm:pt modelId="{3E901B3B-C548-450A-888F-C5957DEE6E7D}" type="sibTrans" cxnId="{D5A76A57-AD12-4085-BC5C-0DA0B71917C0}">
      <dgm:prSet/>
      <dgm:spPr/>
      <dgm:t>
        <a:bodyPr/>
        <a:lstStyle/>
        <a:p>
          <a:endParaRPr lang="zh-CN" altLang="en-US"/>
        </a:p>
      </dgm:t>
    </dgm:pt>
    <dgm:pt modelId="{A910B1B5-38D8-4A3F-8594-818AF7A3FB29}">
      <dgm:prSet/>
      <dgm:spPr/>
      <dgm:t>
        <a:bodyPr/>
        <a:lstStyle/>
        <a:p>
          <a:pPr rtl="0"/>
          <a:r>
            <a:rPr lang="zh-CN" dirty="0"/>
            <a:t>提供对多线程的语言级支持，提高程序执行效率。</a:t>
          </a:r>
        </a:p>
      </dgm:t>
    </dgm:pt>
    <dgm:pt modelId="{E0B76190-F205-496B-9490-1BBC4446E053}" type="parTrans" cxnId="{75857FC8-C106-453C-B947-4FB2024BA589}">
      <dgm:prSet/>
      <dgm:spPr/>
      <dgm:t>
        <a:bodyPr/>
        <a:lstStyle/>
        <a:p>
          <a:endParaRPr lang="zh-CN" altLang="en-US"/>
        </a:p>
      </dgm:t>
    </dgm:pt>
    <dgm:pt modelId="{C83E2264-CBF4-4E40-9F3B-B3CF00AE4A82}" type="sibTrans" cxnId="{75857FC8-C106-453C-B947-4FB2024BA589}">
      <dgm:prSet/>
      <dgm:spPr/>
      <dgm:t>
        <a:bodyPr/>
        <a:lstStyle/>
        <a:p>
          <a:endParaRPr lang="zh-CN" altLang="en-US"/>
        </a:p>
      </dgm:t>
    </dgm:pt>
    <dgm:pt modelId="{C9E76246-D0B8-410A-88E7-168CDF61092F}">
      <dgm:prSet/>
      <dgm:spPr/>
      <dgm:t>
        <a:bodyPr/>
        <a:lstStyle/>
        <a:p>
          <a:pPr rtl="0"/>
          <a:r>
            <a:rPr lang="zh-CN" dirty="0"/>
            <a:t>分布式</a:t>
          </a:r>
        </a:p>
      </dgm:t>
    </dgm:pt>
    <dgm:pt modelId="{8EF450C8-3375-42DC-A615-4327673741F2}" type="parTrans" cxnId="{A8FE2369-D652-441D-9486-FE097032D128}">
      <dgm:prSet/>
      <dgm:spPr/>
      <dgm:t>
        <a:bodyPr/>
        <a:lstStyle/>
        <a:p>
          <a:endParaRPr lang="zh-CN" altLang="en-US"/>
        </a:p>
      </dgm:t>
    </dgm:pt>
    <dgm:pt modelId="{58CB1E61-6AB7-491C-BE1C-9497996A3E42}" type="sibTrans" cxnId="{A8FE2369-D652-441D-9486-FE097032D128}">
      <dgm:prSet/>
      <dgm:spPr/>
      <dgm:t>
        <a:bodyPr/>
        <a:lstStyle/>
        <a:p>
          <a:endParaRPr lang="zh-CN" altLang="en-US"/>
        </a:p>
      </dgm:t>
    </dgm:pt>
    <dgm:pt modelId="{D45A5B83-07E3-40EF-9EF6-DCCBC496BAFE}">
      <dgm:prSet/>
      <dgm:spPr/>
      <dgm:t>
        <a:bodyPr/>
        <a:lstStyle/>
        <a:p>
          <a:pPr rtl="0"/>
          <a:r>
            <a:rPr lang="en-US" dirty="0"/>
            <a:t>Java</a:t>
          </a:r>
          <a:r>
            <a:rPr lang="zh-CN" dirty="0"/>
            <a:t>是一个适用于网络的语言，它的设计是分布式计算变得容易起来。</a:t>
          </a:r>
        </a:p>
      </dgm:t>
    </dgm:pt>
    <dgm:pt modelId="{CE06BF82-A399-4BD6-83E5-537C49F78132}" type="parTrans" cxnId="{2229A1A8-C7D2-4B7F-A704-C5A4C4888C9C}">
      <dgm:prSet/>
      <dgm:spPr/>
      <dgm:t>
        <a:bodyPr/>
        <a:lstStyle/>
        <a:p>
          <a:endParaRPr lang="zh-CN" altLang="en-US"/>
        </a:p>
      </dgm:t>
    </dgm:pt>
    <dgm:pt modelId="{3A73518D-E2E5-4847-8A91-B8CE59FF987B}" type="sibTrans" cxnId="{2229A1A8-C7D2-4B7F-A704-C5A4C4888C9C}">
      <dgm:prSet/>
      <dgm:spPr/>
      <dgm:t>
        <a:bodyPr/>
        <a:lstStyle/>
        <a:p>
          <a:endParaRPr lang="zh-CN" altLang="en-US"/>
        </a:p>
      </dgm:t>
    </dgm:pt>
    <dgm:pt modelId="{FB1205FE-F53B-44C3-94B7-5DE5BC78687E}">
      <dgm:prSet/>
      <dgm:spPr/>
      <dgm:t>
        <a:bodyPr/>
        <a:lstStyle/>
        <a:p>
          <a:pPr rtl="0"/>
          <a:r>
            <a:rPr lang="zh-CN" dirty="0"/>
            <a:t>提供的类库支持对</a:t>
          </a:r>
          <a:r>
            <a:rPr lang="en-US" dirty="0"/>
            <a:t>TCP/IP</a:t>
          </a:r>
          <a:r>
            <a:rPr lang="zh-CN" dirty="0"/>
            <a:t>协议处理，可以通过</a:t>
          </a:r>
          <a:r>
            <a:rPr lang="en-US" dirty="0"/>
            <a:t>URL</a:t>
          </a:r>
          <a:r>
            <a:rPr lang="zh-CN" dirty="0"/>
            <a:t>地址访问网络上其它的对象。</a:t>
          </a:r>
        </a:p>
      </dgm:t>
    </dgm:pt>
    <dgm:pt modelId="{32C9D133-6DC3-4A75-98D3-65D98370FC4D}" type="parTrans" cxnId="{CBFD552F-93D8-477C-9693-39CFD0CC65CB}">
      <dgm:prSet/>
      <dgm:spPr/>
      <dgm:t>
        <a:bodyPr/>
        <a:lstStyle/>
        <a:p>
          <a:endParaRPr lang="zh-CN" altLang="en-US"/>
        </a:p>
      </dgm:t>
    </dgm:pt>
    <dgm:pt modelId="{6988C09F-4422-408F-9861-EAB46DF366D9}" type="sibTrans" cxnId="{CBFD552F-93D8-477C-9693-39CFD0CC65CB}">
      <dgm:prSet/>
      <dgm:spPr/>
      <dgm:t>
        <a:bodyPr/>
        <a:lstStyle/>
        <a:p>
          <a:endParaRPr lang="zh-CN" altLang="en-US"/>
        </a:p>
      </dgm:t>
    </dgm:pt>
    <dgm:pt modelId="{8000FB0B-9620-481D-B4F7-5B882B1CF8CA}">
      <dgm:prSet/>
      <dgm:spPr/>
      <dgm:t>
        <a:bodyPr/>
        <a:lstStyle/>
        <a:p>
          <a:pPr rtl="0"/>
          <a:r>
            <a:rPr lang="en-US" dirty="0"/>
            <a:t>Java</a:t>
          </a:r>
          <a:r>
            <a:rPr lang="zh-CN" dirty="0"/>
            <a:t>支持</a:t>
          </a:r>
          <a:r>
            <a:rPr lang="en-US" dirty="0"/>
            <a:t>WWW</a:t>
          </a:r>
          <a:r>
            <a:rPr lang="zh-CN" dirty="0"/>
            <a:t>的</a:t>
          </a:r>
          <a:r>
            <a:rPr lang="en-US" dirty="0"/>
            <a:t>C/S</a:t>
          </a:r>
          <a:r>
            <a:rPr lang="zh-CN" dirty="0"/>
            <a:t>和</a:t>
          </a:r>
          <a:r>
            <a:rPr lang="en-US" dirty="0"/>
            <a:t>B/S</a:t>
          </a:r>
          <a:r>
            <a:rPr lang="zh-CN" dirty="0"/>
            <a:t>的计算机网络模型，它可以支持分布式的数据分布和操作分布。</a:t>
          </a:r>
        </a:p>
      </dgm:t>
    </dgm:pt>
    <dgm:pt modelId="{4B7E53CB-15CB-4E09-B378-B37E1EBEADDF}" type="parTrans" cxnId="{F8C461B4-5766-4A69-A5BB-2F6465F57627}">
      <dgm:prSet/>
      <dgm:spPr/>
      <dgm:t>
        <a:bodyPr/>
        <a:lstStyle/>
        <a:p>
          <a:endParaRPr lang="zh-CN" altLang="en-US"/>
        </a:p>
      </dgm:t>
    </dgm:pt>
    <dgm:pt modelId="{23FFFC2E-47AF-408C-B36C-F4E092DBAB28}" type="sibTrans" cxnId="{F8C461B4-5766-4A69-A5BB-2F6465F57627}">
      <dgm:prSet/>
      <dgm:spPr/>
      <dgm:t>
        <a:bodyPr/>
        <a:lstStyle/>
        <a:p>
          <a:endParaRPr lang="zh-CN" altLang="en-US"/>
        </a:p>
      </dgm:t>
    </dgm:pt>
    <dgm:pt modelId="{7CE330C4-87D9-4F7A-9AC9-933FFA9514D4}" type="pres">
      <dgm:prSet presAssocID="{5D09EF2D-A390-44EE-8B38-56D93F33DF2A}" presName="Name0" presStyleCnt="0">
        <dgm:presLayoutVars>
          <dgm:dir/>
          <dgm:animLvl val="lvl"/>
          <dgm:resizeHandles val="exact"/>
        </dgm:presLayoutVars>
      </dgm:prSet>
      <dgm:spPr/>
    </dgm:pt>
    <dgm:pt modelId="{EB9ADADA-1CF0-42ED-BD0D-A0A582F3F38E}" type="pres">
      <dgm:prSet presAssocID="{E869BB85-CBD8-4799-8CB0-8E8D2CE12308}" presName="composite" presStyleCnt="0"/>
      <dgm:spPr/>
    </dgm:pt>
    <dgm:pt modelId="{A383021D-A241-429D-BFDE-5DD7AF27D209}" type="pres">
      <dgm:prSet presAssocID="{E869BB85-CBD8-4799-8CB0-8E8D2CE12308}" presName="parTx" presStyleLbl="alignNode1" presStyleIdx="0" presStyleCnt="2">
        <dgm:presLayoutVars>
          <dgm:chMax val="0"/>
          <dgm:chPref val="0"/>
          <dgm:bulletEnabled val="1"/>
        </dgm:presLayoutVars>
      </dgm:prSet>
      <dgm:spPr/>
    </dgm:pt>
    <dgm:pt modelId="{EB5384EC-7EC3-49E5-B6C7-8C7BD26C7FBB}" type="pres">
      <dgm:prSet presAssocID="{E869BB85-CBD8-4799-8CB0-8E8D2CE12308}" presName="desTx" presStyleLbl="alignAccFollowNode1" presStyleIdx="0" presStyleCnt="2">
        <dgm:presLayoutVars>
          <dgm:bulletEnabled val="1"/>
        </dgm:presLayoutVars>
      </dgm:prSet>
      <dgm:spPr/>
    </dgm:pt>
    <dgm:pt modelId="{583A28CA-8755-49DD-9D7F-A0A966C2FF21}" type="pres">
      <dgm:prSet presAssocID="{D4112F1B-52CB-4070-BA1B-1BD7F7AFDB7A}" presName="space" presStyleCnt="0"/>
      <dgm:spPr/>
    </dgm:pt>
    <dgm:pt modelId="{C116BA32-F682-4696-862F-F98830218639}" type="pres">
      <dgm:prSet presAssocID="{C9E76246-D0B8-410A-88E7-168CDF61092F}" presName="composite" presStyleCnt="0"/>
      <dgm:spPr/>
    </dgm:pt>
    <dgm:pt modelId="{CBBE9F98-8EDA-4A0D-9D1B-D3AD72565904}" type="pres">
      <dgm:prSet presAssocID="{C9E76246-D0B8-410A-88E7-168CDF61092F}" presName="parTx" presStyleLbl="alignNode1" presStyleIdx="1" presStyleCnt="2">
        <dgm:presLayoutVars>
          <dgm:chMax val="0"/>
          <dgm:chPref val="0"/>
          <dgm:bulletEnabled val="1"/>
        </dgm:presLayoutVars>
      </dgm:prSet>
      <dgm:spPr/>
    </dgm:pt>
    <dgm:pt modelId="{7A631111-961F-4B82-874F-8F39F8468F92}" type="pres">
      <dgm:prSet presAssocID="{C9E76246-D0B8-410A-88E7-168CDF61092F}" presName="desTx" presStyleLbl="alignAccFollowNode1" presStyleIdx="1" presStyleCnt="2">
        <dgm:presLayoutVars>
          <dgm:bulletEnabled val="1"/>
        </dgm:presLayoutVars>
      </dgm:prSet>
      <dgm:spPr/>
    </dgm:pt>
  </dgm:ptLst>
  <dgm:cxnLst>
    <dgm:cxn modelId="{48032908-AE7C-4739-A1B6-D3A3E701936F}" srcId="{5D09EF2D-A390-44EE-8B38-56D93F33DF2A}" destId="{E869BB85-CBD8-4799-8CB0-8E8D2CE12308}" srcOrd="0" destOrd="0" parTransId="{D74A46E6-4715-4262-B54F-B3EB447C0D5B}" sibTransId="{D4112F1B-52CB-4070-BA1B-1BD7F7AFDB7A}"/>
    <dgm:cxn modelId="{7DFB420A-359D-4CCD-91E1-E07B7A5E507D}" type="presOf" srcId="{5D09EF2D-A390-44EE-8B38-56D93F33DF2A}" destId="{7CE330C4-87D9-4F7A-9AC9-933FFA9514D4}" srcOrd="0" destOrd="0" presId="urn:microsoft.com/office/officeart/2005/8/layout/hList1"/>
    <dgm:cxn modelId="{B4E9221D-08E9-481C-92E6-A2D9C60EA492}" type="presOf" srcId="{A910B1B5-38D8-4A3F-8594-818AF7A3FB29}" destId="{EB5384EC-7EC3-49E5-B6C7-8C7BD26C7FBB}" srcOrd="0" destOrd="1" presId="urn:microsoft.com/office/officeart/2005/8/layout/hList1"/>
    <dgm:cxn modelId="{0281031F-803D-4B97-9AD6-96E61C275255}" type="presOf" srcId="{618E00B8-00B1-4BD3-BC17-48753DEC911B}" destId="{EB5384EC-7EC3-49E5-B6C7-8C7BD26C7FBB}" srcOrd="0" destOrd="0" presId="urn:microsoft.com/office/officeart/2005/8/layout/hList1"/>
    <dgm:cxn modelId="{CBFD552F-93D8-477C-9693-39CFD0CC65CB}" srcId="{C9E76246-D0B8-410A-88E7-168CDF61092F}" destId="{FB1205FE-F53B-44C3-94B7-5DE5BC78687E}" srcOrd="1" destOrd="0" parTransId="{32C9D133-6DC3-4A75-98D3-65D98370FC4D}" sibTransId="{6988C09F-4422-408F-9861-EAB46DF366D9}"/>
    <dgm:cxn modelId="{8FBB3A41-B5F4-4C1C-B527-B50319B10691}" type="presOf" srcId="{D45A5B83-07E3-40EF-9EF6-DCCBC496BAFE}" destId="{7A631111-961F-4B82-874F-8F39F8468F92}" srcOrd="0" destOrd="0" presId="urn:microsoft.com/office/officeart/2005/8/layout/hList1"/>
    <dgm:cxn modelId="{A8FE2369-D652-441D-9486-FE097032D128}" srcId="{5D09EF2D-A390-44EE-8B38-56D93F33DF2A}" destId="{C9E76246-D0B8-410A-88E7-168CDF61092F}" srcOrd="1" destOrd="0" parTransId="{8EF450C8-3375-42DC-A615-4327673741F2}" sibTransId="{58CB1E61-6AB7-491C-BE1C-9497996A3E42}"/>
    <dgm:cxn modelId="{D5A76A57-AD12-4085-BC5C-0DA0B71917C0}" srcId="{E869BB85-CBD8-4799-8CB0-8E8D2CE12308}" destId="{618E00B8-00B1-4BD3-BC17-48753DEC911B}" srcOrd="0" destOrd="0" parTransId="{B2082526-7A57-41DE-9333-04E1D79E8EF8}" sibTransId="{3E901B3B-C548-450A-888F-C5957DEE6E7D}"/>
    <dgm:cxn modelId="{F2562A8F-1964-4411-9798-52808B24A582}" type="presOf" srcId="{E869BB85-CBD8-4799-8CB0-8E8D2CE12308}" destId="{A383021D-A241-429D-BFDE-5DD7AF27D209}" srcOrd="0" destOrd="0" presId="urn:microsoft.com/office/officeart/2005/8/layout/hList1"/>
    <dgm:cxn modelId="{2229A1A8-C7D2-4B7F-A704-C5A4C4888C9C}" srcId="{C9E76246-D0B8-410A-88E7-168CDF61092F}" destId="{D45A5B83-07E3-40EF-9EF6-DCCBC496BAFE}" srcOrd="0" destOrd="0" parTransId="{CE06BF82-A399-4BD6-83E5-537C49F78132}" sibTransId="{3A73518D-E2E5-4847-8A91-B8CE59FF987B}"/>
    <dgm:cxn modelId="{F8C461B4-5766-4A69-A5BB-2F6465F57627}" srcId="{C9E76246-D0B8-410A-88E7-168CDF61092F}" destId="{8000FB0B-9620-481D-B4F7-5B882B1CF8CA}" srcOrd="2" destOrd="0" parTransId="{4B7E53CB-15CB-4E09-B378-B37E1EBEADDF}" sibTransId="{23FFFC2E-47AF-408C-B36C-F4E092DBAB28}"/>
    <dgm:cxn modelId="{36D7E9B9-9C52-4ED3-B04A-3C409EE4D8EE}" type="presOf" srcId="{C9E76246-D0B8-410A-88E7-168CDF61092F}" destId="{CBBE9F98-8EDA-4A0D-9D1B-D3AD72565904}" srcOrd="0" destOrd="0" presId="urn:microsoft.com/office/officeart/2005/8/layout/hList1"/>
    <dgm:cxn modelId="{41AF61C8-9835-4FF4-8F88-9B845B7A8A2E}" type="presOf" srcId="{8000FB0B-9620-481D-B4F7-5B882B1CF8CA}" destId="{7A631111-961F-4B82-874F-8F39F8468F92}" srcOrd="0" destOrd="2" presId="urn:microsoft.com/office/officeart/2005/8/layout/hList1"/>
    <dgm:cxn modelId="{75857FC8-C106-453C-B947-4FB2024BA589}" srcId="{E869BB85-CBD8-4799-8CB0-8E8D2CE12308}" destId="{A910B1B5-38D8-4A3F-8594-818AF7A3FB29}" srcOrd="1" destOrd="0" parTransId="{E0B76190-F205-496B-9490-1BBC4446E053}" sibTransId="{C83E2264-CBF4-4E40-9F3B-B3CF00AE4A82}"/>
    <dgm:cxn modelId="{F1D1B5E4-B4C5-4F64-AA51-3A803A75E926}" type="presOf" srcId="{FB1205FE-F53B-44C3-94B7-5DE5BC78687E}" destId="{7A631111-961F-4B82-874F-8F39F8468F92}" srcOrd="0" destOrd="1" presId="urn:microsoft.com/office/officeart/2005/8/layout/hList1"/>
    <dgm:cxn modelId="{C5370DDD-F428-4A53-9988-12930BF22958}" type="presParOf" srcId="{7CE330C4-87D9-4F7A-9AC9-933FFA9514D4}" destId="{EB9ADADA-1CF0-42ED-BD0D-A0A582F3F38E}" srcOrd="0" destOrd="0" presId="urn:microsoft.com/office/officeart/2005/8/layout/hList1"/>
    <dgm:cxn modelId="{740A27FD-F15D-4551-88E2-056D31420ACA}" type="presParOf" srcId="{EB9ADADA-1CF0-42ED-BD0D-A0A582F3F38E}" destId="{A383021D-A241-429D-BFDE-5DD7AF27D209}" srcOrd="0" destOrd="0" presId="urn:microsoft.com/office/officeart/2005/8/layout/hList1"/>
    <dgm:cxn modelId="{ED7BC6B5-9472-41B3-AAE6-1A837E6B6D3B}" type="presParOf" srcId="{EB9ADADA-1CF0-42ED-BD0D-A0A582F3F38E}" destId="{EB5384EC-7EC3-49E5-B6C7-8C7BD26C7FBB}" srcOrd="1" destOrd="0" presId="urn:microsoft.com/office/officeart/2005/8/layout/hList1"/>
    <dgm:cxn modelId="{36BDCD00-4098-4BB1-8E7C-6E688FEE9807}" type="presParOf" srcId="{7CE330C4-87D9-4F7A-9AC9-933FFA9514D4}" destId="{583A28CA-8755-49DD-9D7F-A0A966C2FF21}" srcOrd="1" destOrd="0" presId="urn:microsoft.com/office/officeart/2005/8/layout/hList1"/>
    <dgm:cxn modelId="{2C13CDA1-FF27-4EEA-A4A3-6B0DA4834243}" type="presParOf" srcId="{7CE330C4-87D9-4F7A-9AC9-933FFA9514D4}" destId="{C116BA32-F682-4696-862F-F98830218639}" srcOrd="2" destOrd="0" presId="urn:microsoft.com/office/officeart/2005/8/layout/hList1"/>
    <dgm:cxn modelId="{D61A07CC-6EBC-4FD4-B0FA-66669E597040}" type="presParOf" srcId="{C116BA32-F682-4696-862F-F98830218639}" destId="{CBBE9F98-8EDA-4A0D-9D1B-D3AD72565904}" srcOrd="0" destOrd="0" presId="urn:microsoft.com/office/officeart/2005/8/layout/hList1"/>
    <dgm:cxn modelId="{72F9E77E-2C22-471D-B4AC-CEF234D7A921}" type="presParOf" srcId="{C116BA32-F682-4696-862F-F98830218639}" destId="{7A631111-961F-4B82-874F-8F39F8468F9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lumMod val="50000"/>
          </a:schemeClr>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FCED2D51-7A64-439E-A0FC-A94B1E1E6F27}" type="presOf" srcId="{52AD3E45-DB84-4E4A-ACE3-77EEE6DFCCE8}" destId="{9D250348-5190-442A-8984-6E900A808E3D}" srcOrd="0" destOrd="0" presId="urn:microsoft.com/office/officeart/2005/8/layout/vList3#3"/>
    <dgm:cxn modelId="{EBFBBB7A-6069-4D4B-B460-1075E0E2962A}" type="presOf" srcId="{90AEAF06-FF20-4EC1-93EE-D6117FFE98B9}" destId="{73852271-39CE-485E-9C35-81AE2EA898DF}" srcOrd="0" destOrd="0" presId="urn:microsoft.com/office/officeart/2005/8/layout/vList3#3"/>
    <dgm:cxn modelId="{34F5EB8E-90D8-48C9-A6EE-59AA38F4B20C}" srcId="{90AEAF06-FF20-4EC1-93EE-D6117FFE98B9}" destId="{52AD3E45-DB84-4E4A-ACE3-77EEE6DFCCE8}" srcOrd="3" destOrd="0" parTransId="{635D3584-518B-4DF2-BEA4-1F74768EC9DB}" sibTransId="{047C3AD1-5E71-4329-944A-E3CA8D792E19}"/>
    <dgm:cxn modelId="{6EC2F7A4-2594-4A6F-BAB7-C5F5F1ECCFF5}" type="presOf" srcId="{54979C80-CE33-45C6-BC0D-C8910FA84C45}" destId="{8F17198A-8BF1-42B6-BD77-73010F8AD1F3}" srcOrd="0" destOrd="0" presId="urn:microsoft.com/office/officeart/2005/8/layout/vList3#3"/>
    <dgm:cxn modelId="{EC4687AA-C97F-41DD-9E27-CC621BF7EC23}" type="presOf" srcId="{AC44FC8F-6B9F-41DE-9FDC-DD5F8D2A0071}" destId="{698F5D1F-7ADD-43FC-BF6F-1A7A0D6A7A4F}" srcOrd="0" destOrd="0" presId="urn:microsoft.com/office/officeart/2005/8/layout/vList3#3"/>
    <dgm:cxn modelId="{78B054DD-9DE4-4B21-92EF-0F52CE58585F}" type="presOf" srcId="{8B5C3722-8F08-4972-A8DF-D469DE0979A7}" destId="{7B8FCDBB-76C1-4584-AC31-0172DF18E82B}"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2C109F00-FCEE-44E9-869D-F754D89F7FA6}" type="presParOf" srcId="{73852271-39CE-485E-9C35-81AE2EA898DF}" destId="{BEDC0BF3-D75F-4E5E-AA3A-2CC0D9DD0EAC}" srcOrd="0" destOrd="0" presId="urn:microsoft.com/office/officeart/2005/8/layout/vList3#3"/>
    <dgm:cxn modelId="{E8A43CED-BA9D-4FC9-A3E4-903977AD217F}" type="presParOf" srcId="{BEDC0BF3-D75F-4E5E-AA3A-2CC0D9DD0EAC}" destId="{DA3E3410-9F0D-46F0-B537-DC54EEF60B5A}" srcOrd="0" destOrd="0" presId="urn:microsoft.com/office/officeart/2005/8/layout/vList3#3"/>
    <dgm:cxn modelId="{32E6E530-39B8-4269-AC9B-5C7806C630D5}" type="presParOf" srcId="{BEDC0BF3-D75F-4E5E-AA3A-2CC0D9DD0EAC}" destId="{698F5D1F-7ADD-43FC-BF6F-1A7A0D6A7A4F}" srcOrd="1" destOrd="0" presId="urn:microsoft.com/office/officeart/2005/8/layout/vList3#3"/>
    <dgm:cxn modelId="{41768AE7-59F5-48BF-87C0-837270668C34}" type="presParOf" srcId="{73852271-39CE-485E-9C35-81AE2EA898DF}" destId="{6C69E316-95E7-4BF6-BD26-329C2CFA4FA0}" srcOrd="1" destOrd="0" presId="urn:microsoft.com/office/officeart/2005/8/layout/vList3#3"/>
    <dgm:cxn modelId="{2FDDB19E-A231-4272-BD49-54B175CE0813}" type="presParOf" srcId="{73852271-39CE-485E-9C35-81AE2EA898DF}" destId="{6BAA7BDC-02DF-4BFB-AFD7-BB519CC01B5D}" srcOrd="2" destOrd="0" presId="urn:microsoft.com/office/officeart/2005/8/layout/vList3#3"/>
    <dgm:cxn modelId="{4264F93E-8141-4B4C-8D7E-E84F296AA4F3}" type="presParOf" srcId="{6BAA7BDC-02DF-4BFB-AFD7-BB519CC01B5D}" destId="{3F0C57C3-8529-40EC-A685-FF997FA551A4}" srcOrd="0" destOrd="0" presId="urn:microsoft.com/office/officeart/2005/8/layout/vList3#3"/>
    <dgm:cxn modelId="{73B32DCE-ED3E-407E-B1B8-314CAB1A7A5B}" type="presParOf" srcId="{6BAA7BDC-02DF-4BFB-AFD7-BB519CC01B5D}" destId="{7B8FCDBB-76C1-4584-AC31-0172DF18E82B}" srcOrd="1" destOrd="0" presId="urn:microsoft.com/office/officeart/2005/8/layout/vList3#3"/>
    <dgm:cxn modelId="{DBCBB283-4816-43BB-8DA8-0679D82832C3}" type="presParOf" srcId="{73852271-39CE-485E-9C35-81AE2EA898DF}" destId="{33A20751-4338-4634-9057-55C67705704D}" srcOrd="3" destOrd="0" presId="urn:microsoft.com/office/officeart/2005/8/layout/vList3#3"/>
    <dgm:cxn modelId="{1659D435-14E5-4AFA-81DB-6AF61B1AD173}" type="presParOf" srcId="{73852271-39CE-485E-9C35-81AE2EA898DF}" destId="{4A2DEC13-D75B-45C3-ABA1-5D79A54E1A20}" srcOrd="4" destOrd="0" presId="urn:microsoft.com/office/officeart/2005/8/layout/vList3#3"/>
    <dgm:cxn modelId="{C0C27585-33A9-4133-859B-75596A8C727C}" type="presParOf" srcId="{4A2DEC13-D75B-45C3-ABA1-5D79A54E1A20}" destId="{C587311F-C141-4C57-BDF0-63613F31B327}" srcOrd="0" destOrd="0" presId="urn:microsoft.com/office/officeart/2005/8/layout/vList3#3"/>
    <dgm:cxn modelId="{60923E84-C458-43E0-B691-95CF1163FA80}" type="presParOf" srcId="{4A2DEC13-D75B-45C3-ABA1-5D79A54E1A20}" destId="{8F17198A-8BF1-42B6-BD77-73010F8AD1F3}" srcOrd="1" destOrd="0" presId="urn:microsoft.com/office/officeart/2005/8/layout/vList3#3"/>
    <dgm:cxn modelId="{99E1C4A6-A120-4A83-8BE4-7795F01B78C3}" type="presParOf" srcId="{73852271-39CE-485E-9C35-81AE2EA898DF}" destId="{E1F75486-6098-45F4-96EB-F182D3C07348}" srcOrd="5" destOrd="0" presId="urn:microsoft.com/office/officeart/2005/8/layout/vList3#3"/>
    <dgm:cxn modelId="{9DB8D219-C7B1-40D6-A2E6-B4002F5897DA}" type="presParOf" srcId="{73852271-39CE-485E-9C35-81AE2EA898DF}" destId="{C24B039C-799F-4C87-B631-28AF27F42164}" srcOrd="6" destOrd="0" presId="urn:microsoft.com/office/officeart/2005/8/layout/vList3#3"/>
    <dgm:cxn modelId="{98767BA0-3402-4DC6-AB53-181F84DE5C5E}" type="presParOf" srcId="{C24B039C-799F-4C87-B631-28AF27F42164}" destId="{E70DC6BC-3AA6-4B68-9F7E-5BE69AD13D76}" srcOrd="0" destOrd="0" presId="urn:microsoft.com/office/officeart/2005/8/layout/vList3#3"/>
    <dgm:cxn modelId="{DCB3B11C-EDD4-4E27-A32F-AF7916A77588}" type="presParOf" srcId="{C24B039C-799F-4C87-B631-28AF27F42164}" destId="{9D250348-5190-442A-8984-6E900A808E3D}"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B3ACB-9FE2-48D1-B96F-6DEDCC9D5B02}"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zh-CN" altLang="en-US"/>
        </a:p>
      </dgm:t>
    </dgm:pt>
    <dgm:pt modelId="{433F933B-380E-4DC6-B016-DAB420932CE1}">
      <dgm:prSet custT="1"/>
      <dgm:spPr/>
      <dgm:t>
        <a:bodyPr/>
        <a:lstStyle/>
        <a:p>
          <a:pPr algn="ctr" rtl="0"/>
          <a:r>
            <a:rPr lang="en-US" sz="3600" dirty="0"/>
            <a:t>JDK</a:t>
          </a:r>
          <a:endParaRPr lang="zh-CN" sz="3600" dirty="0"/>
        </a:p>
      </dgm:t>
    </dgm:pt>
    <dgm:pt modelId="{837BF4B8-4000-4CE2-9C95-35FC67A27BC5}" type="parTrans" cxnId="{0C6258B6-7D43-46C8-9284-AAF455C7C657}">
      <dgm:prSet/>
      <dgm:spPr/>
      <dgm:t>
        <a:bodyPr/>
        <a:lstStyle/>
        <a:p>
          <a:endParaRPr lang="zh-CN" altLang="en-US"/>
        </a:p>
      </dgm:t>
    </dgm:pt>
    <dgm:pt modelId="{770C9AD2-AD44-450B-9261-FD2A290727BA}" type="sibTrans" cxnId="{0C6258B6-7D43-46C8-9284-AAF455C7C657}">
      <dgm:prSet/>
      <dgm:spPr/>
      <dgm:t>
        <a:bodyPr/>
        <a:lstStyle/>
        <a:p>
          <a:endParaRPr lang="zh-CN" altLang="en-US"/>
        </a:p>
      </dgm:t>
    </dgm:pt>
    <dgm:pt modelId="{F0699B42-8821-462D-B423-DE6A9B5E3B20}">
      <dgm:prSet/>
      <dgm:spPr/>
      <dgm:t>
        <a:bodyPr/>
        <a:lstStyle/>
        <a:p>
          <a:pPr rtl="0"/>
          <a:r>
            <a:rPr lang="en-US" dirty="0"/>
            <a:t>Sun</a:t>
          </a:r>
          <a:r>
            <a:rPr lang="zh-CN" dirty="0"/>
            <a:t>免费提供的</a:t>
          </a:r>
          <a:r>
            <a:rPr lang="en-US" dirty="0"/>
            <a:t>Java SE: JDK1.6</a:t>
          </a:r>
          <a:r>
            <a:rPr lang="zh-CN" dirty="0"/>
            <a:t>。</a:t>
          </a:r>
        </a:p>
      </dgm:t>
    </dgm:pt>
    <dgm:pt modelId="{E3E43329-3287-41E8-9089-0DBFA4433163}" type="parTrans" cxnId="{DEC0E9FB-DF01-4388-AB62-F5DA6B87F00B}">
      <dgm:prSet/>
      <dgm:spPr/>
      <dgm:t>
        <a:bodyPr/>
        <a:lstStyle/>
        <a:p>
          <a:endParaRPr lang="zh-CN" altLang="en-US"/>
        </a:p>
      </dgm:t>
    </dgm:pt>
    <dgm:pt modelId="{0085E37A-EF86-46C7-896C-B7A7995E0208}" type="sibTrans" cxnId="{DEC0E9FB-DF01-4388-AB62-F5DA6B87F00B}">
      <dgm:prSet/>
      <dgm:spPr/>
      <dgm:t>
        <a:bodyPr/>
        <a:lstStyle/>
        <a:p>
          <a:endParaRPr lang="zh-CN" altLang="en-US"/>
        </a:p>
      </dgm:t>
    </dgm:pt>
    <dgm:pt modelId="{2F097E46-BC16-4297-87F3-0EA74CE41D7F}">
      <dgm:prSet/>
      <dgm:spPr/>
      <dgm:t>
        <a:bodyPr/>
        <a:lstStyle/>
        <a:p>
          <a:pPr rtl="0"/>
          <a:r>
            <a:rPr lang="en-US" dirty="0" err="1"/>
            <a:t>OpenJDK</a:t>
          </a:r>
          <a:r>
            <a:rPr lang="zh-CN" dirty="0"/>
            <a:t>：</a:t>
          </a:r>
          <a:r>
            <a:rPr lang="en-US" dirty="0"/>
            <a:t>GPL</a:t>
          </a:r>
          <a:r>
            <a:rPr lang="zh-CN" dirty="0"/>
            <a:t>许可的</a:t>
          </a:r>
          <a:r>
            <a:rPr lang="en-US" dirty="0"/>
            <a:t>Java</a:t>
          </a:r>
          <a:r>
            <a:rPr lang="zh-CN" dirty="0"/>
            <a:t>平台的实现</a:t>
          </a:r>
          <a:endParaRPr lang="en-US" dirty="0"/>
        </a:p>
      </dgm:t>
    </dgm:pt>
    <dgm:pt modelId="{4A978000-E1D1-4272-9F09-003DDFCE5350}" type="parTrans" cxnId="{E11237F5-09EA-4373-B338-70E5F69A0BC1}">
      <dgm:prSet/>
      <dgm:spPr/>
      <dgm:t>
        <a:bodyPr/>
        <a:lstStyle/>
        <a:p>
          <a:endParaRPr lang="zh-CN" altLang="en-US"/>
        </a:p>
      </dgm:t>
    </dgm:pt>
    <dgm:pt modelId="{BE6379D9-A3E3-4C1F-80FB-8981F86F7098}" type="sibTrans" cxnId="{E11237F5-09EA-4373-B338-70E5F69A0BC1}">
      <dgm:prSet/>
      <dgm:spPr/>
      <dgm:t>
        <a:bodyPr/>
        <a:lstStyle/>
        <a:p>
          <a:endParaRPr lang="zh-CN" altLang="en-US"/>
        </a:p>
      </dgm:t>
    </dgm:pt>
    <dgm:pt modelId="{811F7B89-99AD-4503-9C34-B697FC707535}">
      <dgm:prSet custT="1"/>
      <dgm:spPr/>
      <dgm:t>
        <a:bodyPr/>
        <a:lstStyle/>
        <a:p>
          <a:pPr algn="ctr" rtl="0"/>
          <a:r>
            <a:rPr lang="en-US" sz="3600" dirty="0"/>
            <a:t>IDE</a:t>
          </a:r>
          <a:endParaRPr lang="zh-CN" sz="6500" dirty="0"/>
        </a:p>
      </dgm:t>
    </dgm:pt>
    <dgm:pt modelId="{E36ED7A4-E544-4069-A7F9-0228427B1D40}" type="parTrans" cxnId="{55EED6FE-1726-419F-8EB4-1E2FF42340EF}">
      <dgm:prSet/>
      <dgm:spPr/>
      <dgm:t>
        <a:bodyPr/>
        <a:lstStyle/>
        <a:p>
          <a:endParaRPr lang="zh-CN" altLang="en-US"/>
        </a:p>
      </dgm:t>
    </dgm:pt>
    <dgm:pt modelId="{CDF81C6A-9780-4589-8C62-1F4217904D20}" type="sibTrans" cxnId="{55EED6FE-1726-419F-8EB4-1E2FF42340EF}">
      <dgm:prSet/>
      <dgm:spPr/>
      <dgm:t>
        <a:bodyPr/>
        <a:lstStyle/>
        <a:p>
          <a:endParaRPr lang="zh-CN" altLang="en-US"/>
        </a:p>
      </dgm:t>
    </dgm:pt>
    <dgm:pt modelId="{17CD9159-89F0-4E67-9110-D74035F36661}">
      <dgm:prSet/>
      <dgm:spPr/>
      <dgm:t>
        <a:bodyPr/>
        <a:lstStyle/>
        <a:p>
          <a:pPr rtl="0"/>
          <a:r>
            <a:rPr lang="en-US" dirty="0"/>
            <a:t>Sun</a:t>
          </a:r>
          <a:r>
            <a:rPr lang="zh-CN" dirty="0"/>
            <a:t>免费的开源</a:t>
          </a:r>
          <a:r>
            <a:rPr lang="en-US" dirty="0" err="1"/>
            <a:t>NetBeans</a:t>
          </a:r>
          <a:r>
            <a:rPr lang="en-US" dirty="0"/>
            <a:t> IDE</a:t>
          </a:r>
          <a:endParaRPr lang="zh-CN" dirty="0"/>
        </a:p>
      </dgm:t>
    </dgm:pt>
    <dgm:pt modelId="{3B48E505-70B5-4D87-BFDE-345C4A5CFCB2}" type="parTrans" cxnId="{A305E97A-4FAA-4068-A15B-0A4FF6975810}">
      <dgm:prSet/>
      <dgm:spPr/>
      <dgm:t>
        <a:bodyPr/>
        <a:lstStyle/>
        <a:p>
          <a:endParaRPr lang="zh-CN" altLang="en-US"/>
        </a:p>
      </dgm:t>
    </dgm:pt>
    <dgm:pt modelId="{4517A8D2-AA92-4DED-A04F-2015418993A9}" type="sibTrans" cxnId="{A305E97A-4FAA-4068-A15B-0A4FF6975810}">
      <dgm:prSet/>
      <dgm:spPr/>
      <dgm:t>
        <a:bodyPr/>
        <a:lstStyle/>
        <a:p>
          <a:endParaRPr lang="zh-CN" altLang="en-US"/>
        </a:p>
      </dgm:t>
    </dgm:pt>
    <dgm:pt modelId="{445D03C6-DF97-4F23-8CA7-481845622A7E}">
      <dgm:prSet/>
      <dgm:spPr/>
      <dgm:t>
        <a:bodyPr/>
        <a:lstStyle/>
        <a:p>
          <a:pPr rtl="0"/>
          <a:r>
            <a:rPr lang="en-US" dirty="0"/>
            <a:t>IBM</a:t>
          </a:r>
          <a:r>
            <a:rPr lang="zh-CN" dirty="0"/>
            <a:t>捐赠的开源</a:t>
          </a:r>
          <a:r>
            <a:rPr lang="en-US" dirty="0"/>
            <a:t>Eclipse</a:t>
          </a:r>
          <a:endParaRPr lang="zh-CN" dirty="0"/>
        </a:p>
      </dgm:t>
    </dgm:pt>
    <dgm:pt modelId="{C2EBB52E-E141-43D7-B4C5-3A2B891610C9}" type="parTrans" cxnId="{8B9DA325-24EA-4B00-A864-C4A1CDAABC41}">
      <dgm:prSet/>
      <dgm:spPr/>
      <dgm:t>
        <a:bodyPr/>
        <a:lstStyle/>
        <a:p>
          <a:endParaRPr lang="zh-CN" altLang="en-US"/>
        </a:p>
      </dgm:t>
    </dgm:pt>
    <dgm:pt modelId="{7E2BCB96-88F8-440B-8C4D-A2144A523DC7}" type="sibTrans" cxnId="{8B9DA325-24EA-4B00-A864-C4A1CDAABC41}">
      <dgm:prSet/>
      <dgm:spPr/>
      <dgm:t>
        <a:bodyPr/>
        <a:lstStyle/>
        <a:p>
          <a:endParaRPr lang="zh-CN" altLang="en-US"/>
        </a:p>
      </dgm:t>
    </dgm:pt>
    <dgm:pt modelId="{0A5840CA-61A3-4CE1-8E74-A7F76E7D8D94}">
      <dgm:prSet/>
      <dgm:spPr/>
      <dgm:t>
        <a:bodyPr/>
        <a:lstStyle/>
        <a:p>
          <a:pPr rtl="0"/>
          <a:r>
            <a:rPr lang="en-US" altLang="zh-CN" dirty="0" err="1"/>
            <a:t>IntelliJ</a:t>
          </a:r>
          <a:r>
            <a:rPr lang="en-US" altLang="zh-CN" dirty="0"/>
            <a:t> IDEA</a:t>
          </a:r>
          <a:endParaRPr lang="zh-CN" dirty="0"/>
        </a:p>
      </dgm:t>
    </dgm:pt>
    <dgm:pt modelId="{740A656C-202B-4809-860F-45C31E098CAA}" type="parTrans" cxnId="{3E5CB649-69D4-47DC-80E8-8B54C2A2F4F3}">
      <dgm:prSet/>
      <dgm:spPr/>
      <dgm:t>
        <a:bodyPr/>
        <a:lstStyle/>
        <a:p>
          <a:endParaRPr lang="zh-CN" altLang="en-US"/>
        </a:p>
      </dgm:t>
    </dgm:pt>
    <dgm:pt modelId="{BDF062DC-D650-4959-9F91-ACDC3D94B911}" type="sibTrans" cxnId="{3E5CB649-69D4-47DC-80E8-8B54C2A2F4F3}">
      <dgm:prSet/>
      <dgm:spPr/>
      <dgm:t>
        <a:bodyPr/>
        <a:lstStyle/>
        <a:p>
          <a:endParaRPr lang="zh-CN" altLang="en-US"/>
        </a:p>
      </dgm:t>
    </dgm:pt>
    <dgm:pt modelId="{1C224F00-CEF6-491D-8784-92FAC9186E1B}" type="pres">
      <dgm:prSet presAssocID="{4F9B3ACB-9FE2-48D1-B96F-6DEDCC9D5B02}" presName="diagram" presStyleCnt="0">
        <dgm:presLayoutVars>
          <dgm:dir/>
          <dgm:animLvl val="lvl"/>
          <dgm:resizeHandles val="exact"/>
        </dgm:presLayoutVars>
      </dgm:prSet>
      <dgm:spPr/>
    </dgm:pt>
    <dgm:pt modelId="{E4A53106-9135-4FFF-8790-3D8C876977CD}" type="pres">
      <dgm:prSet presAssocID="{433F933B-380E-4DC6-B016-DAB420932CE1}" presName="compNode" presStyleCnt="0"/>
      <dgm:spPr/>
    </dgm:pt>
    <dgm:pt modelId="{E2CE0F83-0579-409D-ACFF-2F21C77CF180}" type="pres">
      <dgm:prSet presAssocID="{433F933B-380E-4DC6-B016-DAB420932CE1}" presName="childRect" presStyleLbl="bgAcc1" presStyleIdx="0" presStyleCnt="2">
        <dgm:presLayoutVars>
          <dgm:bulletEnabled val="1"/>
        </dgm:presLayoutVars>
      </dgm:prSet>
      <dgm:spPr/>
    </dgm:pt>
    <dgm:pt modelId="{1AD20297-1CA9-4062-8C0A-2A818B8F1BDE}" type="pres">
      <dgm:prSet presAssocID="{433F933B-380E-4DC6-B016-DAB420932CE1}" presName="parentText" presStyleLbl="node1" presStyleIdx="0" presStyleCnt="0">
        <dgm:presLayoutVars>
          <dgm:chMax val="0"/>
          <dgm:bulletEnabled val="1"/>
        </dgm:presLayoutVars>
      </dgm:prSet>
      <dgm:spPr/>
    </dgm:pt>
    <dgm:pt modelId="{2199BA4B-0AB1-4EA7-B1C5-1221AFF0EEB7}" type="pres">
      <dgm:prSet presAssocID="{433F933B-380E-4DC6-B016-DAB420932CE1}" presName="parentRect" presStyleLbl="alignNode1" presStyleIdx="0" presStyleCnt="2"/>
      <dgm:spPr/>
    </dgm:pt>
    <dgm:pt modelId="{DE0796E2-4A51-4E2F-AE77-2B91697D1BB5}" type="pres">
      <dgm:prSet presAssocID="{433F933B-380E-4DC6-B016-DAB420932CE1}" presName="adorn" presStyleLbl="fgAccFollowNode1" presStyleIdx="0" presStyleCnt="2"/>
      <dgm:spPr>
        <a:blipFill rotWithShape="0">
          <a:blip xmlns:r="http://schemas.openxmlformats.org/officeDocument/2006/relationships" r:embed="rId1"/>
          <a:stretch>
            <a:fillRect/>
          </a:stretch>
        </a:blipFill>
      </dgm:spPr>
    </dgm:pt>
    <dgm:pt modelId="{AB4455A8-D5C6-47C4-81BC-3AF861891E94}" type="pres">
      <dgm:prSet presAssocID="{770C9AD2-AD44-450B-9261-FD2A290727BA}" presName="sibTrans" presStyleLbl="sibTrans2D1" presStyleIdx="0" presStyleCnt="0"/>
      <dgm:spPr/>
    </dgm:pt>
    <dgm:pt modelId="{8B8C2D14-FAB7-4E1B-AF62-2EC08C8F258B}" type="pres">
      <dgm:prSet presAssocID="{811F7B89-99AD-4503-9C34-B697FC707535}" presName="compNode" presStyleCnt="0"/>
      <dgm:spPr/>
    </dgm:pt>
    <dgm:pt modelId="{A5261B7C-28DE-4373-B9AA-B684F4C57ABB}" type="pres">
      <dgm:prSet presAssocID="{811F7B89-99AD-4503-9C34-B697FC707535}" presName="childRect" presStyleLbl="bgAcc1" presStyleIdx="1" presStyleCnt="2">
        <dgm:presLayoutVars>
          <dgm:bulletEnabled val="1"/>
        </dgm:presLayoutVars>
      </dgm:prSet>
      <dgm:spPr/>
    </dgm:pt>
    <dgm:pt modelId="{F008FC65-ABB9-4DCD-B852-B95EA6BFCD0A}" type="pres">
      <dgm:prSet presAssocID="{811F7B89-99AD-4503-9C34-B697FC707535}" presName="parentText" presStyleLbl="node1" presStyleIdx="0" presStyleCnt="0">
        <dgm:presLayoutVars>
          <dgm:chMax val="0"/>
          <dgm:bulletEnabled val="1"/>
        </dgm:presLayoutVars>
      </dgm:prSet>
      <dgm:spPr/>
    </dgm:pt>
    <dgm:pt modelId="{4DC76FCD-9C64-4722-A292-67C094EB4F87}" type="pres">
      <dgm:prSet presAssocID="{811F7B89-99AD-4503-9C34-B697FC707535}" presName="parentRect" presStyleLbl="alignNode1" presStyleIdx="1" presStyleCnt="2"/>
      <dgm:spPr/>
    </dgm:pt>
    <dgm:pt modelId="{DF18AFE8-CA11-4007-A62E-D9896C97193D}" type="pres">
      <dgm:prSet presAssocID="{811F7B89-99AD-4503-9C34-B697FC707535}" presName="adorn" presStyleLbl="fgAccFollowNode1" presStyleIdx="1" presStyleCnt="2"/>
      <dgm:spPr>
        <a:blipFill rotWithShape="0">
          <a:blip xmlns:r="http://schemas.openxmlformats.org/officeDocument/2006/relationships" r:embed="rId1"/>
          <a:stretch>
            <a:fillRect/>
          </a:stretch>
        </a:blipFill>
      </dgm:spPr>
    </dgm:pt>
  </dgm:ptLst>
  <dgm:cxnLst>
    <dgm:cxn modelId="{DB89C617-3222-4338-90EF-A35A199A98C9}" type="presOf" srcId="{433F933B-380E-4DC6-B016-DAB420932CE1}" destId="{1AD20297-1CA9-4062-8C0A-2A818B8F1BDE}" srcOrd="0" destOrd="0" presId="urn:microsoft.com/office/officeart/2005/8/layout/bList2#1"/>
    <dgm:cxn modelId="{8B9DA325-24EA-4B00-A864-C4A1CDAABC41}" srcId="{811F7B89-99AD-4503-9C34-B697FC707535}" destId="{445D03C6-DF97-4F23-8CA7-481845622A7E}" srcOrd="1" destOrd="0" parTransId="{C2EBB52E-E141-43D7-B4C5-3A2B891610C9}" sibTransId="{7E2BCB96-88F8-440B-8C4D-A2144A523DC7}"/>
    <dgm:cxn modelId="{CF514135-1C4D-4480-8660-1D7FDA3C31A8}" type="presOf" srcId="{770C9AD2-AD44-450B-9261-FD2A290727BA}" destId="{AB4455A8-D5C6-47C4-81BC-3AF861891E94}" srcOrd="0" destOrd="0" presId="urn:microsoft.com/office/officeart/2005/8/layout/bList2#1"/>
    <dgm:cxn modelId="{6153315F-D4CE-4BDE-921F-EAB69E771320}" type="presOf" srcId="{0A5840CA-61A3-4CE1-8E74-A7F76E7D8D94}" destId="{A5261B7C-28DE-4373-B9AA-B684F4C57ABB}" srcOrd="0" destOrd="2" presId="urn:microsoft.com/office/officeart/2005/8/layout/bList2#1"/>
    <dgm:cxn modelId="{1CB06766-AB0A-47DB-ACCC-7863B2D0CAD2}" type="presOf" srcId="{445D03C6-DF97-4F23-8CA7-481845622A7E}" destId="{A5261B7C-28DE-4373-B9AA-B684F4C57ABB}" srcOrd="0" destOrd="1" presId="urn:microsoft.com/office/officeart/2005/8/layout/bList2#1"/>
    <dgm:cxn modelId="{3E5CB649-69D4-47DC-80E8-8B54C2A2F4F3}" srcId="{811F7B89-99AD-4503-9C34-B697FC707535}" destId="{0A5840CA-61A3-4CE1-8E74-A7F76E7D8D94}" srcOrd="2" destOrd="0" parTransId="{740A656C-202B-4809-860F-45C31E098CAA}" sibTransId="{BDF062DC-D650-4959-9F91-ACDC3D94B911}"/>
    <dgm:cxn modelId="{648F3775-07E2-4B32-9210-8CE039CA4294}" type="presOf" srcId="{4F9B3ACB-9FE2-48D1-B96F-6DEDCC9D5B02}" destId="{1C224F00-CEF6-491D-8784-92FAC9186E1B}" srcOrd="0" destOrd="0" presId="urn:microsoft.com/office/officeart/2005/8/layout/bList2#1"/>
    <dgm:cxn modelId="{A305E97A-4FAA-4068-A15B-0A4FF6975810}" srcId="{811F7B89-99AD-4503-9C34-B697FC707535}" destId="{17CD9159-89F0-4E67-9110-D74035F36661}" srcOrd="0" destOrd="0" parTransId="{3B48E505-70B5-4D87-BFDE-345C4A5CFCB2}" sibTransId="{4517A8D2-AA92-4DED-A04F-2015418993A9}"/>
    <dgm:cxn modelId="{6FFC2A7E-C10D-4272-86E3-9EFBCF252CE0}" type="presOf" srcId="{17CD9159-89F0-4E67-9110-D74035F36661}" destId="{A5261B7C-28DE-4373-B9AA-B684F4C57ABB}" srcOrd="0" destOrd="0" presId="urn:microsoft.com/office/officeart/2005/8/layout/bList2#1"/>
    <dgm:cxn modelId="{EBA3F191-48C9-495C-9F30-BD6C2901ED5E}" type="presOf" srcId="{2F097E46-BC16-4297-87F3-0EA74CE41D7F}" destId="{E2CE0F83-0579-409D-ACFF-2F21C77CF180}" srcOrd="0" destOrd="1" presId="urn:microsoft.com/office/officeart/2005/8/layout/bList2#1"/>
    <dgm:cxn modelId="{35528794-F371-4BF8-B179-7381DA83F20D}" type="presOf" srcId="{811F7B89-99AD-4503-9C34-B697FC707535}" destId="{4DC76FCD-9C64-4722-A292-67C094EB4F87}" srcOrd="1" destOrd="0" presId="urn:microsoft.com/office/officeart/2005/8/layout/bList2#1"/>
    <dgm:cxn modelId="{0C6258B6-7D43-46C8-9284-AAF455C7C657}" srcId="{4F9B3ACB-9FE2-48D1-B96F-6DEDCC9D5B02}" destId="{433F933B-380E-4DC6-B016-DAB420932CE1}" srcOrd="0" destOrd="0" parTransId="{837BF4B8-4000-4CE2-9C95-35FC67A27BC5}" sibTransId="{770C9AD2-AD44-450B-9261-FD2A290727BA}"/>
    <dgm:cxn modelId="{2F7A82D5-BEC1-4065-A001-253B3CF93FD0}" type="presOf" srcId="{F0699B42-8821-462D-B423-DE6A9B5E3B20}" destId="{E2CE0F83-0579-409D-ACFF-2F21C77CF180}" srcOrd="0" destOrd="0" presId="urn:microsoft.com/office/officeart/2005/8/layout/bList2#1"/>
    <dgm:cxn modelId="{61DBB5DC-A054-46E1-A54E-34036324B09C}" type="presOf" srcId="{811F7B89-99AD-4503-9C34-B697FC707535}" destId="{F008FC65-ABB9-4DCD-B852-B95EA6BFCD0A}" srcOrd="0" destOrd="0" presId="urn:microsoft.com/office/officeart/2005/8/layout/bList2#1"/>
    <dgm:cxn modelId="{A45624E2-1C57-42E2-9131-8DC573D05526}" type="presOf" srcId="{433F933B-380E-4DC6-B016-DAB420932CE1}" destId="{2199BA4B-0AB1-4EA7-B1C5-1221AFF0EEB7}" srcOrd="1" destOrd="0" presId="urn:microsoft.com/office/officeart/2005/8/layout/bList2#1"/>
    <dgm:cxn modelId="{E11237F5-09EA-4373-B338-70E5F69A0BC1}" srcId="{433F933B-380E-4DC6-B016-DAB420932CE1}" destId="{2F097E46-BC16-4297-87F3-0EA74CE41D7F}" srcOrd="1" destOrd="0" parTransId="{4A978000-E1D1-4272-9F09-003DDFCE5350}" sibTransId="{BE6379D9-A3E3-4C1F-80FB-8981F86F7098}"/>
    <dgm:cxn modelId="{DEC0E9FB-DF01-4388-AB62-F5DA6B87F00B}" srcId="{433F933B-380E-4DC6-B016-DAB420932CE1}" destId="{F0699B42-8821-462D-B423-DE6A9B5E3B20}" srcOrd="0" destOrd="0" parTransId="{E3E43329-3287-41E8-9089-0DBFA4433163}" sibTransId="{0085E37A-EF86-46C7-896C-B7A7995E0208}"/>
    <dgm:cxn modelId="{55EED6FE-1726-419F-8EB4-1E2FF42340EF}" srcId="{4F9B3ACB-9FE2-48D1-B96F-6DEDCC9D5B02}" destId="{811F7B89-99AD-4503-9C34-B697FC707535}" srcOrd="1" destOrd="0" parTransId="{E36ED7A4-E544-4069-A7F9-0228427B1D40}" sibTransId="{CDF81C6A-9780-4589-8C62-1F4217904D20}"/>
    <dgm:cxn modelId="{9D2B2271-2640-4872-B710-2182DD266B64}" type="presParOf" srcId="{1C224F00-CEF6-491D-8784-92FAC9186E1B}" destId="{E4A53106-9135-4FFF-8790-3D8C876977CD}" srcOrd="0" destOrd="0" presId="urn:microsoft.com/office/officeart/2005/8/layout/bList2#1"/>
    <dgm:cxn modelId="{21204CF1-FF1F-443F-8DB5-E28FD037BC3D}" type="presParOf" srcId="{E4A53106-9135-4FFF-8790-3D8C876977CD}" destId="{E2CE0F83-0579-409D-ACFF-2F21C77CF180}" srcOrd="0" destOrd="0" presId="urn:microsoft.com/office/officeart/2005/8/layout/bList2#1"/>
    <dgm:cxn modelId="{AC212240-FCEE-450E-A2D3-9547050E9C73}" type="presParOf" srcId="{E4A53106-9135-4FFF-8790-3D8C876977CD}" destId="{1AD20297-1CA9-4062-8C0A-2A818B8F1BDE}" srcOrd="1" destOrd="0" presId="urn:microsoft.com/office/officeart/2005/8/layout/bList2#1"/>
    <dgm:cxn modelId="{8DBB95BF-1E36-4A15-A71E-D0070950FAB4}" type="presParOf" srcId="{E4A53106-9135-4FFF-8790-3D8C876977CD}" destId="{2199BA4B-0AB1-4EA7-B1C5-1221AFF0EEB7}" srcOrd="2" destOrd="0" presId="urn:microsoft.com/office/officeart/2005/8/layout/bList2#1"/>
    <dgm:cxn modelId="{53B23626-4FA2-41BF-A35B-5CA98EDD559B}" type="presParOf" srcId="{E4A53106-9135-4FFF-8790-3D8C876977CD}" destId="{DE0796E2-4A51-4E2F-AE77-2B91697D1BB5}" srcOrd="3" destOrd="0" presId="urn:microsoft.com/office/officeart/2005/8/layout/bList2#1"/>
    <dgm:cxn modelId="{734F02A2-A33D-4AFD-9B25-3F49446C3CC6}" type="presParOf" srcId="{1C224F00-CEF6-491D-8784-92FAC9186E1B}" destId="{AB4455A8-D5C6-47C4-81BC-3AF861891E94}" srcOrd="1" destOrd="0" presId="urn:microsoft.com/office/officeart/2005/8/layout/bList2#1"/>
    <dgm:cxn modelId="{455B93EB-B8AA-4640-9CF9-B55B319BACAC}" type="presParOf" srcId="{1C224F00-CEF6-491D-8784-92FAC9186E1B}" destId="{8B8C2D14-FAB7-4E1B-AF62-2EC08C8F258B}" srcOrd="2" destOrd="0" presId="urn:microsoft.com/office/officeart/2005/8/layout/bList2#1"/>
    <dgm:cxn modelId="{2BDBA9DA-62BE-4B08-999E-4E2B26A33D76}" type="presParOf" srcId="{8B8C2D14-FAB7-4E1B-AF62-2EC08C8F258B}" destId="{A5261B7C-28DE-4373-B9AA-B684F4C57ABB}" srcOrd="0" destOrd="0" presId="urn:microsoft.com/office/officeart/2005/8/layout/bList2#1"/>
    <dgm:cxn modelId="{D2FCC442-95CB-4989-B507-3055AD226AE7}" type="presParOf" srcId="{8B8C2D14-FAB7-4E1B-AF62-2EC08C8F258B}" destId="{F008FC65-ABB9-4DCD-B852-B95EA6BFCD0A}" srcOrd="1" destOrd="0" presId="urn:microsoft.com/office/officeart/2005/8/layout/bList2#1"/>
    <dgm:cxn modelId="{301C0BAE-032E-4D9B-A162-9107765D4987}" type="presParOf" srcId="{8B8C2D14-FAB7-4E1B-AF62-2EC08C8F258B}" destId="{4DC76FCD-9C64-4722-A292-67C094EB4F87}" srcOrd="2" destOrd="0" presId="urn:microsoft.com/office/officeart/2005/8/layout/bList2#1"/>
    <dgm:cxn modelId="{B01E0680-5BA7-46FB-8741-203061DB0D75}" type="presParOf" srcId="{8B8C2D14-FAB7-4E1B-AF62-2EC08C8F258B}" destId="{DF18AFE8-CA11-4007-A62E-D9896C97193D}"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lumMod val="50000"/>
          </a:schemeClr>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FDA04710-A3DC-49EE-BEF2-9E9A4E980CFD}" type="presOf" srcId="{54979C80-CE33-45C6-BC0D-C8910FA84C45}" destId="{8F17198A-8BF1-42B6-BD77-73010F8AD1F3}"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E73F1235-E816-4897-BD80-28D6696325F1}" srcId="{90AEAF06-FF20-4EC1-93EE-D6117FFE98B9}" destId="{54979C80-CE33-45C6-BC0D-C8910FA84C45}" srcOrd="2" destOrd="0" parTransId="{1AE98E5C-BEE5-4D3E-B4A0-72F9C2AFC019}" sibTransId="{E0F4C6D5-6495-424B-BAED-0E4351A17CAA}"/>
    <dgm:cxn modelId="{31B17D3E-54EB-4678-AFEF-8CF92CF4DC9F}" type="presOf" srcId="{52AD3E45-DB84-4E4A-ACE3-77EEE6DFCCE8}" destId="{9D250348-5190-442A-8984-6E900A808E3D}"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86C7C99-7E9D-488F-95D3-99B3EA929890}" type="presOf" srcId="{8B5C3722-8F08-4972-A8DF-D469DE0979A7}" destId="{7B8FCDBB-76C1-4584-AC31-0172DF18E82B}"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rgbClr val="4A66AC">
            <a:lumMod val="50000"/>
          </a:srgbClr>
        </a:solidFill>
        <a:ln w="12700" cap="flat" cmpd="sng" algn="ctr">
          <a:solidFill>
            <a:prstClr val="whit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b="0" kern="1200" dirty="0">
              <a:solidFill>
                <a:prstClr val="white"/>
              </a:solidFill>
              <a:latin typeface="Arial"/>
              <a:ea typeface="Microsoft YaHei"/>
              <a:cs typeface="+mn-cs"/>
            </a:rPr>
            <a:t>Java</a:t>
          </a:r>
          <a:r>
            <a:rPr lang="zh-CN" sz="3700" b="0" kern="1200" dirty="0">
              <a:solidFill>
                <a:prstClr val="white"/>
              </a:solidFill>
              <a:latin typeface="Arial"/>
              <a:ea typeface="Microsoft YaHei"/>
              <a:cs typeface="+mn-cs"/>
            </a:rPr>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rgbClr val="4A66AC">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solidFill>
                <a:prstClr val="white"/>
              </a:solidFill>
              <a:latin typeface="Arial"/>
              <a:ea typeface="Microsoft YaHei"/>
              <a:cs typeface="+mn-cs"/>
            </a:rPr>
            <a:t>Java</a:t>
          </a:r>
          <a:r>
            <a:rPr lang="zh-CN" sz="3700" kern="1200" dirty="0">
              <a:solidFill>
                <a:prstClr val="white"/>
              </a:solidFill>
              <a:latin typeface="Arial"/>
              <a:ea typeface="Microsoft YaHei"/>
              <a:cs typeface="+mn-cs"/>
            </a:rPr>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chemeClr val="accent1">
            <a:lumMod val="5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b="0" kern="1200" dirty="0">
              <a:solidFill>
                <a:schemeClr val="bg1"/>
              </a:solidFill>
            </a:rPr>
            <a:t>Java</a:t>
          </a:r>
          <a:r>
            <a:rPr lang="zh-CN" sz="3700" b="0" kern="1200" dirty="0">
              <a:solidFill>
                <a:schemeClr val="bg1"/>
              </a:solidFill>
            </a:rPr>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9CE39-34F5-456D-9DC1-6F0C993DEC4B}">
      <dsp:nvSpPr>
        <dsp:cNvPr id="0" name=""/>
        <dsp:cNvSpPr/>
      </dsp:nvSpPr>
      <dsp:spPr>
        <a:xfrm>
          <a:off x="4888459" y="1547"/>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简洁性</a:t>
          </a:r>
        </a:p>
      </dsp:txBody>
      <dsp:txXfrm>
        <a:off x="5028952" y="142040"/>
        <a:ext cx="678357" cy="678357"/>
      </dsp:txXfrm>
    </dsp:sp>
    <dsp:sp modelId="{96A921E8-EDE2-4657-A517-E49C18068AD9}">
      <dsp:nvSpPr>
        <dsp:cNvPr id="0" name=""/>
        <dsp:cNvSpPr/>
      </dsp:nvSpPr>
      <dsp:spPr>
        <a:xfrm rot="1200000">
          <a:off x="5910728" y="563264"/>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5913037" y="614927"/>
        <a:ext cx="178648" cy="194266"/>
      </dsp:txXfrm>
    </dsp:sp>
    <dsp:sp modelId="{D35FFC0A-C7DC-42A7-831B-7BCA4C199069}">
      <dsp:nvSpPr>
        <dsp:cNvPr id="0" name=""/>
        <dsp:cNvSpPr/>
      </dsp:nvSpPr>
      <dsp:spPr>
        <a:xfrm>
          <a:off x="6242441" y="494356"/>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面向对象</a:t>
          </a:r>
        </a:p>
      </dsp:txBody>
      <dsp:txXfrm>
        <a:off x="6382934" y="634849"/>
        <a:ext cx="678357" cy="678357"/>
      </dsp:txXfrm>
    </dsp:sp>
    <dsp:sp modelId="{0AB61873-B354-4756-96C1-837D7502ECEB}">
      <dsp:nvSpPr>
        <dsp:cNvPr id="0" name=""/>
        <dsp:cNvSpPr/>
      </dsp:nvSpPr>
      <dsp:spPr>
        <a:xfrm rot="3600000">
          <a:off x="6951114" y="1429802"/>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6970255" y="1461405"/>
        <a:ext cx="178648" cy="194266"/>
      </dsp:txXfrm>
    </dsp:sp>
    <dsp:sp modelId="{65DA1832-6210-4461-B40B-139D0F49648D}">
      <dsp:nvSpPr>
        <dsp:cNvPr id="0" name=""/>
        <dsp:cNvSpPr/>
      </dsp:nvSpPr>
      <dsp:spPr>
        <a:xfrm>
          <a:off x="6962879" y="1742193"/>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动态性</a:t>
          </a:r>
        </a:p>
      </dsp:txBody>
      <dsp:txXfrm>
        <a:off x="7103372" y="1882686"/>
        <a:ext cx="678357" cy="678357"/>
      </dsp:txXfrm>
    </dsp:sp>
    <dsp:sp modelId="{6401E0DD-8A56-48D6-96EF-2EEF38F873BB}">
      <dsp:nvSpPr>
        <dsp:cNvPr id="0" name=""/>
        <dsp:cNvSpPr/>
      </dsp:nvSpPr>
      <dsp:spPr>
        <a:xfrm rot="6000000">
          <a:off x="7191096" y="2762356"/>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7236026" y="2789412"/>
        <a:ext cx="178648" cy="194266"/>
      </dsp:txXfrm>
    </dsp:sp>
    <dsp:sp modelId="{EF37A4D7-B26D-4463-B56F-9BB28008DB58}">
      <dsp:nvSpPr>
        <dsp:cNvPr id="0" name=""/>
        <dsp:cNvSpPr/>
      </dsp:nvSpPr>
      <dsp:spPr>
        <a:xfrm>
          <a:off x="6712673" y="3161180"/>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安全性</a:t>
          </a:r>
        </a:p>
      </dsp:txBody>
      <dsp:txXfrm>
        <a:off x="6853166" y="3301673"/>
        <a:ext cx="678357" cy="678357"/>
      </dsp:txXfrm>
    </dsp:sp>
    <dsp:sp modelId="{A9DA61C7-648F-43D8-9ECA-3EFA71B7AF3E}">
      <dsp:nvSpPr>
        <dsp:cNvPr id="0" name=""/>
        <dsp:cNvSpPr/>
      </dsp:nvSpPr>
      <dsp:spPr>
        <a:xfrm rot="8400000">
          <a:off x="6518384" y="3937409"/>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6585992" y="3977558"/>
        <a:ext cx="178648" cy="194266"/>
      </dsp:txXfrm>
    </dsp:sp>
    <dsp:sp modelId="{5FD26E73-90F5-4AA8-8AC1-464E7DD44E90}">
      <dsp:nvSpPr>
        <dsp:cNvPr id="0" name=""/>
        <dsp:cNvSpPr/>
      </dsp:nvSpPr>
      <dsp:spPr>
        <a:xfrm>
          <a:off x="5608897" y="4087358"/>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可移植性</a:t>
          </a:r>
        </a:p>
      </dsp:txBody>
      <dsp:txXfrm>
        <a:off x="5749390" y="4227851"/>
        <a:ext cx="678357" cy="678357"/>
      </dsp:txXfrm>
    </dsp:sp>
    <dsp:sp modelId="{B26759D6-8AB6-4004-A4DF-09104FECC287}">
      <dsp:nvSpPr>
        <dsp:cNvPr id="0" name=""/>
        <dsp:cNvSpPr/>
      </dsp:nvSpPr>
      <dsp:spPr>
        <a:xfrm rot="10800000">
          <a:off x="5247747" y="4405141"/>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5324311" y="4469897"/>
        <a:ext cx="178648" cy="194266"/>
      </dsp:txXfrm>
    </dsp:sp>
    <dsp:sp modelId="{0C50617F-D4FF-45EE-BB9C-5A28AC82773E}">
      <dsp:nvSpPr>
        <dsp:cNvPr id="0" name=""/>
        <dsp:cNvSpPr/>
      </dsp:nvSpPr>
      <dsp:spPr>
        <a:xfrm>
          <a:off x="4168020" y="4087358"/>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高性能</a:t>
          </a:r>
        </a:p>
      </dsp:txBody>
      <dsp:txXfrm>
        <a:off x="4308513" y="4227851"/>
        <a:ext cx="678357" cy="678357"/>
      </dsp:txXfrm>
    </dsp:sp>
    <dsp:sp modelId="{EBD9350F-40D1-43AE-AC0C-03244AF3A708}">
      <dsp:nvSpPr>
        <dsp:cNvPr id="0" name=""/>
        <dsp:cNvSpPr/>
      </dsp:nvSpPr>
      <dsp:spPr>
        <a:xfrm rot="13200000">
          <a:off x="3973730" y="3946694"/>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4041338" y="4036057"/>
        <a:ext cx="178648" cy="194266"/>
      </dsp:txXfrm>
    </dsp:sp>
    <dsp:sp modelId="{2B45AE74-57C2-43E1-B28C-31A59E0DD600}">
      <dsp:nvSpPr>
        <dsp:cNvPr id="0" name=""/>
        <dsp:cNvSpPr/>
      </dsp:nvSpPr>
      <dsp:spPr>
        <a:xfrm>
          <a:off x="3064244" y="3161180"/>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多线程</a:t>
          </a:r>
        </a:p>
      </dsp:txBody>
      <dsp:txXfrm>
        <a:off x="3204737" y="3301673"/>
        <a:ext cx="678357" cy="678357"/>
      </dsp:txXfrm>
    </dsp:sp>
    <dsp:sp modelId="{C4A5E6FD-9360-4E42-9A57-3F20C5CE8065}">
      <dsp:nvSpPr>
        <dsp:cNvPr id="0" name=""/>
        <dsp:cNvSpPr/>
      </dsp:nvSpPr>
      <dsp:spPr>
        <a:xfrm rot="15600000">
          <a:off x="3292461" y="2776582"/>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3337391" y="2879038"/>
        <a:ext cx="178648" cy="194266"/>
      </dsp:txXfrm>
    </dsp:sp>
    <dsp:sp modelId="{FCA7EA88-7AEB-49A8-A6E8-FB0B4A762A59}">
      <dsp:nvSpPr>
        <dsp:cNvPr id="0" name=""/>
        <dsp:cNvSpPr/>
      </dsp:nvSpPr>
      <dsp:spPr>
        <a:xfrm>
          <a:off x="2814038" y="1742193"/>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分布式</a:t>
          </a:r>
        </a:p>
      </dsp:txBody>
      <dsp:txXfrm>
        <a:off x="2954531" y="1882686"/>
        <a:ext cx="678357" cy="678357"/>
      </dsp:txXfrm>
    </dsp:sp>
    <dsp:sp modelId="{DED12F17-EE26-414D-A9CC-3C7067A4FD80}">
      <dsp:nvSpPr>
        <dsp:cNvPr id="0" name=""/>
        <dsp:cNvSpPr/>
      </dsp:nvSpPr>
      <dsp:spPr>
        <a:xfrm rot="18000000">
          <a:off x="3522711" y="1442312"/>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541852" y="1540221"/>
        <a:ext cx="178648" cy="194266"/>
      </dsp:txXfrm>
    </dsp:sp>
    <dsp:sp modelId="{9EC14538-D5F9-4100-88A9-3760B3E461B4}">
      <dsp:nvSpPr>
        <dsp:cNvPr id="0" name=""/>
        <dsp:cNvSpPr/>
      </dsp:nvSpPr>
      <dsp:spPr>
        <a:xfrm>
          <a:off x="3534477" y="494356"/>
          <a:ext cx="959343" cy="959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zh-CN" sz="1600" kern="1200" dirty="0"/>
            <a:t>健壮性</a:t>
          </a:r>
        </a:p>
      </dsp:txBody>
      <dsp:txXfrm>
        <a:off x="3674970" y="634849"/>
        <a:ext cx="678357" cy="678357"/>
      </dsp:txXfrm>
    </dsp:sp>
    <dsp:sp modelId="{61A63D83-B1B9-419F-B6F8-B1D91E46FF58}">
      <dsp:nvSpPr>
        <dsp:cNvPr id="0" name=""/>
        <dsp:cNvSpPr/>
      </dsp:nvSpPr>
      <dsp:spPr>
        <a:xfrm rot="20400000">
          <a:off x="4556746" y="568205"/>
          <a:ext cx="255212" cy="3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4559055" y="646054"/>
        <a:ext cx="178648" cy="1942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3DC3B-3B59-4681-BA37-A575B43FA227}">
      <dsp:nvSpPr>
        <dsp:cNvPr id="0" name=""/>
        <dsp:cNvSpPr/>
      </dsp:nvSpPr>
      <dsp:spPr>
        <a:xfrm>
          <a:off x="52" y="23047"/>
          <a:ext cx="501689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altLang="en-US" sz="2700" kern="1200" dirty="0"/>
            <a:t>动态性</a:t>
          </a:r>
        </a:p>
      </dsp:txBody>
      <dsp:txXfrm>
        <a:off x="52" y="23047"/>
        <a:ext cx="5016895" cy="777600"/>
      </dsp:txXfrm>
    </dsp:sp>
    <dsp:sp modelId="{220448AA-D9C3-4565-AA68-9F904DE84A45}">
      <dsp:nvSpPr>
        <dsp:cNvPr id="0" name=""/>
        <dsp:cNvSpPr/>
      </dsp:nvSpPr>
      <dsp:spPr>
        <a:xfrm>
          <a:off x="52" y="800647"/>
          <a:ext cx="5016895" cy="42245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zh-CN" altLang="en-US" sz="2700" kern="1200" dirty="0"/>
            <a:t>分布式系统中动态地维护应用程序和对支持类库间一致性，就可避免像类库升级问题。</a:t>
          </a:r>
        </a:p>
        <a:p>
          <a:pPr marL="228600" lvl="1" indent="-228600" algn="l" defTabSz="1200150" rtl="0">
            <a:lnSpc>
              <a:spcPct val="90000"/>
            </a:lnSpc>
            <a:spcBef>
              <a:spcPct val="0"/>
            </a:spcBef>
            <a:spcAft>
              <a:spcPct val="15000"/>
            </a:spcAft>
            <a:buChar char="•"/>
          </a:pPr>
          <a:r>
            <a:rPr lang="zh-CN" altLang="en-US" sz="2700" kern="1200" dirty="0"/>
            <a:t>在类库中可以自由地加入新的方法和实例变量而不会影响用户程序的执行。</a:t>
          </a:r>
        </a:p>
      </dsp:txBody>
      <dsp:txXfrm>
        <a:off x="52" y="800647"/>
        <a:ext cx="5016895" cy="4224555"/>
      </dsp:txXfrm>
    </dsp:sp>
    <dsp:sp modelId="{9E897DBA-6A6F-4CB0-8E12-C9BB96B7C772}">
      <dsp:nvSpPr>
        <dsp:cNvPr id="0" name=""/>
        <dsp:cNvSpPr/>
      </dsp:nvSpPr>
      <dsp:spPr>
        <a:xfrm>
          <a:off x="5719313" y="23047"/>
          <a:ext cx="501689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altLang="en-US" sz="2700" kern="1200" dirty="0"/>
            <a:t>高性能</a:t>
          </a:r>
        </a:p>
      </dsp:txBody>
      <dsp:txXfrm>
        <a:off x="5719313" y="23047"/>
        <a:ext cx="5016895" cy="777600"/>
      </dsp:txXfrm>
    </dsp:sp>
    <dsp:sp modelId="{05112A01-EA9A-4C83-BCF5-AC997F3DE252}">
      <dsp:nvSpPr>
        <dsp:cNvPr id="0" name=""/>
        <dsp:cNvSpPr/>
      </dsp:nvSpPr>
      <dsp:spPr>
        <a:xfrm>
          <a:off x="5719313" y="800647"/>
          <a:ext cx="5016895" cy="42245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Java</a:t>
          </a:r>
          <a:r>
            <a:rPr lang="zh-CN" sz="2700" kern="1200" dirty="0"/>
            <a:t>字节码格式设计中充分考虑到它的机器码执行效率，很容易直接转换成对应于特定处理器的高性能机器码。</a:t>
          </a:r>
        </a:p>
      </dsp:txBody>
      <dsp:txXfrm>
        <a:off x="5719313" y="800647"/>
        <a:ext cx="5016895" cy="42245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3021D-A241-429D-BFDE-5DD7AF27D209}">
      <dsp:nvSpPr>
        <dsp:cNvPr id="0" name=""/>
        <dsp:cNvSpPr/>
      </dsp:nvSpPr>
      <dsp:spPr>
        <a:xfrm>
          <a:off x="52" y="121307"/>
          <a:ext cx="501689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altLang="en-US" sz="2300" kern="1200" dirty="0"/>
            <a:t>多线程</a:t>
          </a:r>
        </a:p>
      </dsp:txBody>
      <dsp:txXfrm>
        <a:off x="52" y="121307"/>
        <a:ext cx="5016895" cy="662400"/>
      </dsp:txXfrm>
    </dsp:sp>
    <dsp:sp modelId="{EB5384EC-7EC3-49E5-B6C7-8C7BD26C7FBB}">
      <dsp:nvSpPr>
        <dsp:cNvPr id="0" name=""/>
        <dsp:cNvSpPr/>
      </dsp:nvSpPr>
      <dsp:spPr>
        <a:xfrm>
          <a:off x="52" y="783707"/>
          <a:ext cx="5016895" cy="41432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kern="1200" dirty="0"/>
            <a:t>自身的多线程利用系统的空闲执行一些常规处理等。</a:t>
          </a:r>
        </a:p>
        <a:p>
          <a:pPr marL="228600" lvl="1" indent="-228600" algn="l" defTabSz="1022350" rtl="0">
            <a:lnSpc>
              <a:spcPct val="90000"/>
            </a:lnSpc>
            <a:spcBef>
              <a:spcPct val="0"/>
            </a:spcBef>
            <a:spcAft>
              <a:spcPct val="15000"/>
            </a:spcAft>
            <a:buChar char="•"/>
          </a:pPr>
          <a:r>
            <a:rPr lang="zh-CN" altLang="en-US" sz="2300" kern="1200" dirty="0"/>
            <a:t>提供对多线程的语言级支持，提高程序执行效率。</a:t>
          </a:r>
        </a:p>
      </dsp:txBody>
      <dsp:txXfrm>
        <a:off x="52" y="783707"/>
        <a:ext cx="5016895" cy="4143234"/>
      </dsp:txXfrm>
    </dsp:sp>
    <dsp:sp modelId="{CBBE9F98-8EDA-4A0D-9D1B-D3AD72565904}">
      <dsp:nvSpPr>
        <dsp:cNvPr id="0" name=""/>
        <dsp:cNvSpPr/>
      </dsp:nvSpPr>
      <dsp:spPr>
        <a:xfrm>
          <a:off x="5719313" y="121307"/>
          <a:ext cx="5016895"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altLang="en-US" sz="2300" kern="1200" dirty="0"/>
            <a:t>分布式</a:t>
          </a:r>
        </a:p>
      </dsp:txBody>
      <dsp:txXfrm>
        <a:off x="5719313" y="121307"/>
        <a:ext cx="5016895" cy="662400"/>
      </dsp:txXfrm>
    </dsp:sp>
    <dsp:sp modelId="{7A631111-961F-4B82-874F-8F39F8468F92}">
      <dsp:nvSpPr>
        <dsp:cNvPr id="0" name=""/>
        <dsp:cNvSpPr/>
      </dsp:nvSpPr>
      <dsp:spPr>
        <a:xfrm>
          <a:off x="5719313" y="783707"/>
          <a:ext cx="5016895" cy="41432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t>Java</a:t>
          </a:r>
          <a:r>
            <a:rPr lang="zh-CN" sz="2300" kern="1200" dirty="0"/>
            <a:t>是一个适用于网络的语言，它的设计是分布式计算变得容易起来。</a:t>
          </a:r>
        </a:p>
        <a:p>
          <a:pPr marL="228600" lvl="1" indent="-228600" algn="l" defTabSz="1022350" rtl="0">
            <a:lnSpc>
              <a:spcPct val="90000"/>
            </a:lnSpc>
            <a:spcBef>
              <a:spcPct val="0"/>
            </a:spcBef>
            <a:spcAft>
              <a:spcPct val="15000"/>
            </a:spcAft>
            <a:buChar char="•"/>
          </a:pPr>
          <a:r>
            <a:rPr lang="zh-CN" sz="2300" kern="1200" dirty="0"/>
            <a:t>提供的类库支持对</a:t>
          </a:r>
          <a:r>
            <a:rPr lang="en-US" sz="2300" kern="1200" dirty="0"/>
            <a:t>TCP/IP</a:t>
          </a:r>
          <a:r>
            <a:rPr lang="zh-CN" sz="2300" kern="1200" dirty="0"/>
            <a:t>协议处理，可以通过</a:t>
          </a:r>
          <a:r>
            <a:rPr lang="en-US" sz="2300" kern="1200" dirty="0"/>
            <a:t>URL</a:t>
          </a:r>
          <a:r>
            <a:rPr lang="zh-CN" sz="2300" kern="1200" dirty="0"/>
            <a:t>地址访问网络上其它的对象。</a:t>
          </a:r>
        </a:p>
        <a:p>
          <a:pPr marL="228600" lvl="1" indent="-228600" algn="l" defTabSz="1022350" rtl="0">
            <a:lnSpc>
              <a:spcPct val="90000"/>
            </a:lnSpc>
            <a:spcBef>
              <a:spcPct val="0"/>
            </a:spcBef>
            <a:spcAft>
              <a:spcPct val="15000"/>
            </a:spcAft>
            <a:buChar char="•"/>
          </a:pPr>
          <a:r>
            <a:rPr lang="en-US" sz="2300" kern="1200" dirty="0"/>
            <a:t>Java</a:t>
          </a:r>
          <a:r>
            <a:rPr lang="zh-CN" sz="2300" kern="1200" dirty="0"/>
            <a:t>支持</a:t>
          </a:r>
          <a:r>
            <a:rPr lang="en-US" sz="2300" kern="1200" dirty="0"/>
            <a:t>WWW</a:t>
          </a:r>
          <a:r>
            <a:rPr lang="zh-CN" sz="2300" kern="1200" dirty="0"/>
            <a:t>的</a:t>
          </a:r>
          <a:r>
            <a:rPr lang="en-US" sz="2300" kern="1200" dirty="0"/>
            <a:t>C/S</a:t>
          </a:r>
          <a:r>
            <a:rPr lang="zh-CN" sz="2300" kern="1200" dirty="0"/>
            <a:t>和</a:t>
          </a:r>
          <a:r>
            <a:rPr lang="en-US" sz="2300" kern="1200" dirty="0"/>
            <a:t>B/S</a:t>
          </a:r>
          <a:r>
            <a:rPr lang="zh-CN" sz="2300" kern="1200" dirty="0"/>
            <a:t>的计算机网络模型，它可以支持分布式的数据分布和操作分布。</a:t>
          </a:r>
        </a:p>
      </dsp:txBody>
      <dsp:txXfrm>
        <a:off x="5719313" y="783707"/>
        <a:ext cx="5016895" cy="41432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0F83-0579-409D-ACFF-2F21C77CF180}">
      <dsp:nvSpPr>
        <dsp:cNvPr id="0" name=""/>
        <dsp:cNvSpPr/>
      </dsp:nvSpPr>
      <dsp:spPr>
        <a:xfrm>
          <a:off x="423702" y="4490"/>
          <a:ext cx="4391655" cy="327827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125730" rIns="41910" bIns="41910" numCol="1" spcCol="1270" anchor="t" anchorCtr="0">
          <a:noAutofit/>
        </a:bodyPr>
        <a:lstStyle/>
        <a:p>
          <a:pPr marL="285750" lvl="1" indent="-285750" algn="l" defTabSz="1466850" rtl="0">
            <a:lnSpc>
              <a:spcPct val="90000"/>
            </a:lnSpc>
            <a:spcBef>
              <a:spcPct val="0"/>
            </a:spcBef>
            <a:spcAft>
              <a:spcPct val="15000"/>
            </a:spcAft>
            <a:buChar char="•"/>
          </a:pPr>
          <a:r>
            <a:rPr lang="en-US" sz="3300" kern="1200" dirty="0"/>
            <a:t>Sun</a:t>
          </a:r>
          <a:r>
            <a:rPr lang="zh-CN" sz="3300" kern="1200" dirty="0"/>
            <a:t>免费提供的</a:t>
          </a:r>
          <a:r>
            <a:rPr lang="en-US" sz="3300" kern="1200" dirty="0"/>
            <a:t>Java SE: JDK1.6</a:t>
          </a:r>
          <a:r>
            <a:rPr lang="zh-CN" sz="3300" kern="1200" dirty="0"/>
            <a:t>。</a:t>
          </a:r>
        </a:p>
        <a:p>
          <a:pPr marL="285750" lvl="1" indent="-285750" algn="l" defTabSz="1466850" rtl="0">
            <a:lnSpc>
              <a:spcPct val="90000"/>
            </a:lnSpc>
            <a:spcBef>
              <a:spcPct val="0"/>
            </a:spcBef>
            <a:spcAft>
              <a:spcPct val="15000"/>
            </a:spcAft>
            <a:buChar char="•"/>
          </a:pPr>
          <a:r>
            <a:rPr lang="en-US" sz="3300" kern="1200" dirty="0" err="1"/>
            <a:t>OpenJDK</a:t>
          </a:r>
          <a:r>
            <a:rPr lang="zh-CN" sz="3300" kern="1200" dirty="0"/>
            <a:t>：</a:t>
          </a:r>
          <a:r>
            <a:rPr lang="en-US" sz="3300" kern="1200" dirty="0"/>
            <a:t>GPL</a:t>
          </a:r>
          <a:r>
            <a:rPr lang="zh-CN" sz="3300" kern="1200" dirty="0"/>
            <a:t>许可的</a:t>
          </a:r>
          <a:r>
            <a:rPr lang="en-US" sz="3300" kern="1200" dirty="0"/>
            <a:t>Java</a:t>
          </a:r>
          <a:r>
            <a:rPr lang="zh-CN" sz="3300" kern="1200" dirty="0"/>
            <a:t>平台的实现</a:t>
          </a:r>
          <a:endParaRPr lang="en-US" sz="3300" kern="1200" dirty="0"/>
        </a:p>
      </dsp:txBody>
      <dsp:txXfrm>
        <a:off x="500516" y="81304"/>
        <a:ext cx="4238027" cy="3201463"/>
      </dsp:txXfrm>
    </dsp:sp>
    <dsp:sp modelId="{2199BA4B-0AB1-4EA7-B1C5-1221AFF0EEB7}">
      <dsp:nvSpPr>
        <dsp:cNvPr id="0" name=""/>
        <dsp:cNvSpPr/>
      </dsp:nvSpPr>
      <dsp:spPr>
        <a:xfrm>
          <a:off x="423702" y="3282768"/>
          <a:ext cx="4391655" cy="14096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JDK</a:t>
          </a:r>
          <a:endParaRPr lang="zh-CN" sz="3600" kern="1200" dirty="0"/>
        </a:p>
      </dsp:txBody>
      <dsp:txXfrm>
        <a:off x="423702" y="3282768"/>
        <a:ext cx="3092715" cy="1409659"/>
      </dsp:txXfrm>
    </dsp:sp>
    <dsp:sp modelId="{DE0796E2-4A51-4E2F-AE77-2B91697D1BB5}">
      <dsp:nvSpPr>
        <dsp:cNvPr id="0" name=""/>
        <dsp:cNvSpPr/>
      </dsp:nvSpPr>
      <dsp:spPr>
        <a:xfrm>
          <a:off x="3640650" y="3506680"/>
          <a:ext cx="1537079" cy="1537079"/>
        </a:xfrm>
        <a:prstGeom prst="ellipse">
          <a:avLst/>
        </a:prstGeom>
        <a:blipFill rotWithShape="0">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261B7C-28DE-4373-B9AA-B684F4C57ABB}">
      <dsp:nvSpPr>
        <dsp:cNvPr id="0" name=""/>
        <dsp:cNvSpPr/>
      </dsp:nvSpPr>
      <dsp:spPr>
        <a:xfrm>
          <a:off x="5558531" y="4490"/>
          <a:ext cx="4391655" cy="327827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125730" rIns="41910" bIns="41910" numCol="1" spcCol="1270" anchor="t" anchorCtr="0">
          <a:noAutofit/>
        </a:bodyPr>
        <a:lstStyle/>
        <a:p>
          <a:pPr marL="285750" lvl="1" indent="-285750" algn="l" defTabSz="1466850" rtl="0">
            <a:lnSpc>
              <a:spcPct val="90000"/>
            </a:lnSpc>
            <a:spcBef>
              <a:spcPct val="0"/>
            </a:spcBef>
            <a:spcAft>
              <a:spcPct val="15000"/>
            </a:spcAft>
            <a:buChar char="•"/>
          </a:pPr>
          <a:r>
            <a:rPr lang="en-US" sz="3300" kern="1200" dirty="0"/>
            <a:t>Sun</a:t>
          </a:r>
          <a:r>
            <a:rPr lang="zh-CN" sz="3300" kern="1200" dirty="0"/>
            <a:t>免费的开源</a:t>
          </a:r>
          <a:r>
            <a:rPr lang="en-US" sz="3300" kern="1200" dirty="0" err="1"/>
            <a:t>NetBeans</a:t>
          </a:r>
          <a:r>
            <a:rPr lang="en-US" sz="3300" kern="1200" dirty="0"/>
            <a:t> IDE</a:t>
          </a:r>
          <a:endParaRPr lang="zh-CN" sz="3300" kern="1200" dirty="0"/>
        </a:p>
        <a:p>
          <a:pPr marL="285750" lvl="1" indent="-285750" algn="l" defTabSz="1466850" rtl="0">
            <a:lnSpc>
              <a:spcPct val="90000"/>
            </a:lnSpc>
            <a:spcBef>
              <a:spcPct val="0"/>
            </a:spcBef>
            <a:spcAft>
              <a:spcPct val="15000"/>
            </a:spcAft>
            <a:buChar char="•"/>
          </a:pPr>
          <a:r>
            <a:rPr lang="en-US" sz="3300" kern="1200" dirty="0"/>
            <a:t>IBM</a:t>
          </a:r>
          <a:r>
            <a:rPr lang="zh-CN" sz="3300" kern="1200" dirty="0"/>
            <a:t>捐赠的开源</a:t>
          </a:r>
          <a:r>
            <a:rPr lang="en-US" sz="3300" kern="1200" dirty="0"/>
            <a:t>Eclipse</a:t>
          </a:r>
          <a:endParaRPr lang="zh-CN" sz="3300" kern="1200" dirty="0"/>
        </a:p>
        <a:p>
          <a:pPr marL="285750" lvl="1" indent="-285750" algn="l" defTabSz="1466850" rtl="0">
            <a:lnSpc>
              <a:spcPct val="90000"/>
            </a:lnSpc>
            <a:spcBef>
              <a:spcPct val="0"/>
            </a:spcBef>
            <a:spcAft>
              <a:spcPct val="15000"/>
            </a:spcAft>
            <a:buChar char="•"/>
          </a:pPr>
          <a:r>
            <a:rPr lang="en-US" altLang="zh-CN" sz="3300" kern="1200" dirty="0" err="1"/>
            <a:t>IntelliJ</a:t>
          </a:r>
          <a:r>
            <a:rPr lang="en-US" altLang="zh-CN" sz="3300" kern="1200" dirty="0"/>
            <a:t> IDEA</a:t>
          </a:r>
          <a:endParaRPr lang="zh-CN" sz="3300" kern="1200" dirty="0"/>
        </a:p>
      </dsp:txBody>
      <dsp:txXfrm>
        <a:off x="5635345" y="81304"/>
        <a:ext cx="4238027" cy="3201463"/>
      </dsp:txXfrm>
    </dsp:sp>
    <dsp:sp modelId="{4DC76FCD-9C64-4722-A292-67C094EB4F87}">
      <dsp:nvSpPr>
        <dsp:cNvPr id="0" name=""/>
        <dsp:cNvSpPr/>
      </dsp:nvSpPr>
      <dsp:spPr>
        <a:xfrm>
          <a:off x="5558531" y="3282768"/>
          <a:ext cx="4391655" cy="14096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IDE</a:t>
          </a:r>
          <a:endParaRPr lang="zh-CN" sz="6500" kern="1200" dirty="0"/>
        </a:p>
      </dsp:txBody>
      <dsp:txXfrm>
        <a:off x="5558531" y="3282768"/>
        <a:ext cx="3092715" cy="1409659"/>
      </dsp:txXfrm>
    </dsp:sp>
    <dsp:sp modelId="{DF18AFE8-CA11-4007-A62E-D9896C97193D}">
      <dsp:nvSpPr>
        <dsp:cNvPr id="0" name=""/>
        <dsp:cNvSpPr/>
      </dsp:nvSpPr>
      <dsp:spPr>
        <a:xfrm>
          <a:off x="8775479" y="3506680"/>
          <a:ext cx="1537079" cy="1537079"/>
        </a:xfrm>
        <a:prstGeom prst="ellipse">
          <a:avLst/>
        </a:prstGeom>
        <a:blipFill rotWithShape="0">
          <a:blip xmlns:r="http://schemas.openxmlformats.org/officeDocument/2006/relationships" r:embed="rId1"/>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发展历史</a:t>
          </a:r>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2056042" y="1339387"/>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语言特点</a:t>
          </a:r>
        </a:p>
      </dsp:txBody>
      <dsp:txXfrm rot="10800000">
        <a:off x="2313761" y="1339387"/>
        <a:ext cx="6881895" cy="1030875"/>
      </dsp:txXfrm>
    </dsp:sp>
    <dsp:sp modelId="{3F0C57C3-8529-40EC-A685-FF997FA551A4}">
      <dsp:nvSpPr>
        <dsp:cNvPr id="0" name=""/>
        <dsp:cNvSpPr/>
      </dsp:nvSpPr>
      <dsp:spPr>
        <a:xfrm>
          <a:off x="1540605" y="1339387"/>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2056042" y="2677986"/>
          <a:ext cx="7139614" cy="103087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开发工具</a:t>
          </a:r>
        </a:p>
      </dsp:txBody>
      <dsp:txXfrm rot="10800000">
        <a:off x="2313761" y="2677986"/>
        <a:ext cx="6881895" cy="1030875"/>
      </dsp:txXfrm>
    </dsp:sp>
    <dsp:sp modelId="{C587311F-C141-4C57-BDF0-63613F31B327}">
      <dsp:nvSpPr>
        <dsp:cNvPr id="0" name=""/>
        <dsp:cNvSpPr/>
      </dsp:nvSpPr>
      <dsp:spPr>
        <a:xfrm>
          <a:off x="1540605" y="2677986"/>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2056042" y="4016585"/>
          <a:ext cx="7139614" cy="103087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Java</a:t>
          </a:r>
          <a:r>
            <a:rPr lang="zh-CN" sz="3700" kern="1200" dirty="0"/>
            <a:t>程序基本结构</a:t>
          </a:r>
        </a:p>
      </dsp:txBody>
      <dsp:txXfrm rot="10800000">
        <a:off x="2313761" y="4016585"/>
        <a:ext cx="6881895" cy="1030875"/>
      </dsp:txXfrm>
    </dsp:sp>
    <dsp:sp modelId="{E70DC6BC-3AA6-4B68-9F7E-5BE69AD13D76}">
      <dsp:nvSpPr>
        <dsp:cNvPr id="0" name=""/>
        <dsp:cNvSpPr/>
      </dsp:nvSpPr>
      <dsp:spPr>
        <a:xfrm>
          <a:off x="1540605" y="4016585"/>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2020年9月5日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2020年9月5日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25</a:t>
            </a:fld>
            <a:endParaRPr lang="zh-CN" altLang="en-US" dirty="0"/>
          </a:p>
        </p:txBody>
      </p:sp>
    </p:spTree>
    <p:extLst>
      <p:ext uri="{BB962C8B-B14F-4D97-AF65-F5344CB8AC3E}">
        <p14:creationId xmlns:p14="http://schemas.microsoft.com/office/powerpoint/2010/main" val="297869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44</a:t>
            </a:fld>
            <a:endParaRPr lang="zh-CN" altLang="en-US" dirty="0"/>
          </a:p>
        </p:txBody>
      </p:sp>
    </p:spTree>
    <p:extLst>
      <p:ext uri="{BB962C8B-B14F-4D97-AF65-F5344CB8AC3E}">
        <p14:creationId xmlns:p14="http://schemas.microsoft.com/office/powerpoint/2010/main" val="2886222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C7B19EB-ADAB-D243-8AC0-DE630CD975E2}" type="slidenum">
              <a:rPr kumimoji="1" lang="zh-CN" altLang="en-US" smtClean="0"/>
              <a:t>45</a:t>
            </a:fld>
            <a:endParaRPr kumimoji="1" lang="zh-CN" altLang="en-US"/>
          </a:p>
        </p:txBody>
      </p:sp>
    </p:spTree>
    <p:extLst>
      <p:ext uri="{BB962C8B-B14F-4D97-AF65-F5344CB8AC3E}">
        <p14:creationId xmlns:p14="http://schemas.microsoft.com/office/powerpoint/2010/main" val="101952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2020年9月5日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3F416CD-67A3-4CF0-A210-F6AF31AC147F}" type="datetimeFigureOut">
              <a:rPr lang="en-US" smtClean="0"/>
              <a:pPr/>
              <a:t>9/5/2020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357143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9/5/2020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1911340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9/5/2020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305188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 id="2147483661" r:id="rId8"/>
    <p:sldLayoutId id="214748366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Java1</a:t>
            </a:r>
            <a:r>
              <a:rPr lang="zh-CN" altLang="en-US" sz="6600" dirty="0">
                <a:solidFill>
                  <a:schemeClr val="tx1">
                    <a:lumMod val="90000"/>
                    <a:lumOff val="10000"/>
                  </a:schemeClr>
                </a:solidFill>
                <a:latin typeface="+mn-lt"/>
                <a:ea typeface="+mn-ea"/>
                <a:cs typeface="+mn-ea"/>
                <a:sym typeface="+mn-lt"/>
              </a:rPr>
              <a:t>：概述</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什么是</a:t>
            </a:r>
            <a:r>
              <a:rPr lang="en-US" altLang="zh-CN"/>
              <a:t>Java</a:t>
            </a:r>
            <a:r>
              <a:rPr lang="zh-CN" altLang="en-US"/>
              <a:t>？</a:t>
            </a:r>
            <a:endParaRPr lang="zh-CN" altLang="en-US" dirty="0"/>
          </a:p>
        </p:txBody>
      </p:sp>
      <p:sp>
        <p:nvSpPr>
          <p:cNvPr id="2" name="内容占位符 1"/>
          <p:cNvSpPr>
            <a:spLocks noGrp="1"/>
          </p:cNvSpPr>
          <p:nvPr>
            <p:ph sz="quarter" idx="10"/>
          </p:nvPr>
        </p:nvSpPr>
        <p:spPr/>
        <p:txBody>
          <a:bodyPr/>
          <a:lstStyle/>
          <a:p>
            <a:pPr lvl="1"/>
            <a:r>
              <a:rPr lang="zh-CN" altLang="en-US" dirty="0"/>
              <a:t>一种编程语言；</a:t>
            </a:r>
          </a:p>
          <a:p>
            <a:pPr lvl="1"/>
            <a:r>
              <a:rPr lang="zh-CN" altLang="en-US" dirty="0"/>
              <a:t>一种开发环境；</a:t>
            </a:r>
          </a:p>
          <a:p>
            <a:pPr lvl="1"/>
            <a:r>
              <a:rPr lang="zh-CN" altLang="en-US" dirty="0"/>
              <a:t>一种应用程序环境；</a:t>
            </a:r>
          </a:p>
          <a:p>
            <a:pPr lvl="1"/>
            <a:r>
              <a:rPr lang="zh-CN" altLang="en-US" dirty="0"/>
              <a:t>一种部署环境。</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Android</a:t>
            </a:r>
            <a:r>
              <a:rPr lang="zh-CN" altLang="en-US" dirty="0"/>
              <a:t>是不是</a:t>
            </a:r>
            <a:r>
              <a:rPr lang="en-US" altLang="zh-CN" dirty="0"/>
              <a:t>java</a:t>
            </a:r>
            <a:r>
              <a:rPr lang="zh-CN" altLang="en-US" dirty="0"/>
              <a:t>？</a:t>
            </a:r>
          </a:p>
        </p:txBody>
      </p:sp>
      <p:pic>
        <p:nvPicPr>
          <p:cNvPr id="7" name="图片占位符 6" descr="20100531040812412.jpg"/>
          <p:cNvPicPr>
            <a:picLocks noGrp="1" noChangeAspect="1"/>
          </p:cNvPicPr>
          <p:nvPr>
            <p:ph sz="quarter" idx="10"/>
          </p:nvPr>
        </p:nvPicPr>
        <p:blipFill>
          <a:blip r:embed="rId2" cstate="print"/>
          <a:stretch>
            <a:fillRect/>
          </a:stretch>
        </p:blipFill>
        <p:spPr>
          <a:xfrm>
            <a:off x="1990661" y="1019175"/>
            <a:ext cx="8072565" cy="504825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419440438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语言特点</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3827507081"/>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descr="50px-Java.svg.png"/>
          <p:cNvPicPr>
            <a:picLocks noChangeAspect="1"/>
          </p:cNvPicPr>
          <p:nvPr/>
        </p:nvPicPr>
        <p:blipFill>
          <a:blip r:embed="rId7"/>
          <a:stretch>
            <a:fillRect/>
          </a:stretch>
        </p:blipFill>
        <p:spPr>
          <a:xfrm>
            <a:off x="5464966" y="2382197"/>
            <a:ext cx="1262068" cy="2322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语言特点：平台无关性</a:t>
            </a:r>
            <a:endParaRPr lang="zh-CN" altLang="en-US" dirty="0"/>
          </a:p>
        </p:txBody>
      </p:sp>
      <p:sp>
        <p:nvSpPr>
          <p:cNvPr id="2" name="内容占位符 1"/>
          <p:cNvSpPr>
            <a:spLocks noGrp="1"/>
          </p:cNvSpPr>
          <p:nvPr>
            <p:ph sz="quarter" idx="10"/>
          </p:nvPr>
        </p:nvSpPr>
        <p:spPr/>
        <p:txBody>
          <a:bodyPr/>
          <a:lstStyle/>
          <a:p>
            <a:r>
              <a:rPr lang="zh-CN" altLang="en-US"/>
              <a:t>编译器所生成的可执行代码是基于抽象处理器─</a:t>
            </a:r>
            <a:r>
              <a:rPr lang="en-US" altLang="zh-CN"/>
              <a:t>Java</a:t>
            </a:r>
            <a:r>
              <a:rPr lang="zh-CN" altLang="en-US"/>
              <a:t>虚拟机</a:t>
            </a:r>
            <a:r>
              <a:rPr lang="en-US" altLang="zh-CN"/>
              <a:t>(JVM</a:t>
            </a:r>
            <a:r>
              <a:rPr lang="zh-CN" altLang="en-US"/>
              <a:t>：</a:t>
            </a:r>
            <a:r>
              <a:rPr lang="en-US" altLang="zh-CN"/>
              <a:t>Java Virual Machine)</a:t>
            </a:r>
            <a:r>
              <a:rPr lang="zh-CN" altLang="en-US"/>
              <a:t>来实现。</a:t>
            </a:r>
          </a:p>
          <a:p>
            <a:r>
              <a:rPr lang="en-US" altLang="zh-CN"/>
              <a:t>Java</a:t>
            </a:r>
            <a:r>
              <a:rPr lang="zh-CN" altLang="en-US"/>
              <a:t>虚拟机就是虚拟运行</a:t>
            </a:r>
            <a:r>
              <a:rPr lang="en-US" altLang="zh-CN"/>
              <a:t>Java</a:t>
            </a:r>
            <a:r>
              <a:rPr lang="zh-CN" altLang="en-US"/>
              <a:t>代码的假想计算机，其定义为：运行经过编译的</a:t>
            </a:r>
            <a:r>
              <a:rPr lang="en-US" altLang="zh-CN"/>
              <a:t>Java</a:t>
            </a:r>
            <a:r>
              <a:rPr lang="zh-CN" altLang="en-US"/>
              <a:t>目标代码的计算机的实现。</a:t>
            </a:r>
          </a:p>
          <a:p>
            <a:r>
              <a:rPr lang="zh-CN" altLang="en-US"/>
              <a:t>编译生成的代码不针对任何具体的硬件体系结构和软件平台的代码</a:t>
            </a:r>
            <a:r>
              <a:rPr lang="en-US" altLang="zh-CN"/>
              <a:t>--“</a:t>
            </a:r>
            <a:r>
              <a:rPr lang="zh-CN" altLang="en-US"/>
              <a:t>字节码”。</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平台无关性</a:t>
            </a:r>
          </a:p>
        </p:txBody>
      </p:sp>
      <p:sp>
        <p:nvSpPr>
          <p:cNvPr id="5" name="内容占位符 4">
            <a:extLst>
              <a:ext uri="{FF2B5EF4-FFF2-40B4-BE49-F238E27FC236}">
                <a16:creationId xmlns:a16="http://schemas.microsoft.com/office/drawing/2014/main" id="{2AD3FC5E-2BCF-4555-9B6A-AA2FB9D218FB}"/>
              </a:ext>
            </a:extLst>
          </p:cNvPr>
          <p:cNvSpPr>
            <a:spLocks noGrp="1"/>
          </p:cNvSpPr>
          <p:nvPr>
            <p:ph sz="quarter" idx="10"/>
          </p:nvPr>
        </p:nvSpPr>
        <p:spPr/>
        <p:txBody>
          <a:bodyPr/>
          <a:lstStyle/>
          <a:p>
            <a:r>
              <a:rPr lang="en-US" altLang="zh-CN" dirty="0"/>
              <a:t>Write once, run anywhere</a:t>
            </a:r>
            <a:r>
              <a:rPr lang="zh-CN" altLang="en-US" dirty="0"/>
              <a:t>！</a:t>
            </a:r>
          </a:p>
        </p:txBody>
      </p:sp>
      <p:pic>
        <p:nvPicPr>
          <p:cNvPr id="25605" name="Picture 5"/>
          <p:cNvPicPr>
            <a:picLocks noChangeAspect="1" noChangeArrowheads="1"/>
          </p:cNvPicPr>
          <p:nvPr/>
        </p:nvPicPr>
        <p:blipFill>
          <a:blip r:embed="rId2"/>
          <a:srcRect/>
          <a:stretch>
            <a:fillRect/>
          </a:stretch>
        </p:blipFill>
        <p:spPr bwMode="auto">
          <a:xfrm>
            <a:off x="6027127" y="2130133"/>
            <a:ext cx="4729159" cy="357486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语言特点：简洁性</a:t>
            </a:r>
          </a:p>
        </p:txBody>
      </p:sp>
      <p:sp>
        <p:nvSpPr>
          <p:cNvPr id="2" name="内容占位符 1"/>
          <p:cNvSpPr>
            <a:spLocks noGrp="1"/>
          </p:cNvSpPr>
          <p:nvPr>
            <p:ph sz="quarter" idx="10"/>
          </p:nvPr>
        </p:nvSpPr>
        <p:spPr/>
        <p:txBody>
          <a:bodyPr/>
          <a:lstStyle/>
          <a:p>
            <a:r>
              <a:rPr lang="zh-CN" altLang="en-US" dirty="0"/>
              <a:t>由</a:t>
            </a:r>
            <a:r>
              <a:rPr lang="en-US" altLang="zh-CN" dirty="0"/>
              <a:t>C++</a:t>
            </a:r>
            <a:r>
              <a:rPr lang="zh-CN" altLang="en-US" dirty="0"/>
              <a:t>衍生而来，其语言风格与</a:t>
            </a:r>
            <a:r>
              <a:rPr lang="en-US" altLang="zh-CN" dirty="0"/>
              <a:t>C++</a:t>
            </a:r>
            <a:r>
              <a:rPr lang="zh-CN" altLang="en-US" dirty="0"/>
              <a:t>类似，但进行了很大的简化和改进。</a:t>
            </a:r>
          </a:p>
          <a:p>
            <a:r>
              <a:rPr lang="zh-CN" altLang="en-US" dirty="0"/>
              <a:t>抛弃了</a:t>
            </a:r>
            <a:r>
              <a:rPr lang="en-US" altLang="zh-CN" dirty="0"/>
              <a:t>C++</a:t>
            </a:r>
            <a:r>
              <a:rPr lang="zh-CN" altLang="en-US" dirty="0"/>
              <a:t>中一些不是绝对必要的东西，如头文件、指针、结构、联合、隐式的类型转换和操作符重载等</a:t>
            </a:r>
          </a:p>
          <a:p>
            <a:r>
              <a:rPr lang="en-US" altLang="zh-CN" dirty="0"/>
              <a:t>Java</a:t>
            </a:r>
            <a:r>
              <a:rPr lang="zh-CN" altLang="en-US" dirty="0"/>
              <a:t>支持单重继承，但接口</a:t>
            </a:r>
            <a:r>
              <a:rPr lang="en-US" altLang="zh-CN" dirty="0"/>
              <a:t>(interface)</a:t>
            </a:r>
            <a:r>
              <a:rPr lang="zh-CN" altLang="en-US" dirty="0"/>
              <a:t>能实现多继承，没有多继承混乱、复杂的问题。</a:t>
            </a:r>
          </a:p>
        </p:txBody>
      </p:sp>
      <p:pic>
        <p:nvPicPr>
          <p:cNvPr id="6" name="图片 5" descr="123362856213.gif"/>
          <p:cNvPicPr>
            <a:picLocks noChangeAspect="1"/>
          </p:cNvPicPr>
          <p:nvPr/>
        </p:nvPicPr>
        <p:blipFill>
          <a:blip r:embed="rId2"/>
          <a:stretch>
            <a:fillRect/>
          </a:stretch>
        </p:blipFill>
        <p:spPr>
          <a:xfrm>
            <a:off x="10859046" y="4670061"/>
            <a:ext cx="1071570" cy="10715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语言特点：安全性</a:t>
            </a:r>
          </a:p>
        </p:txBody>
      </p:sp>
      <p:sp>
        <p:nvSpPr>
          <p:cNvPr id="2" name="内容占位符 1"/>
          <p:cNvSpPr>
            <a:spLocks noGrp="1"/>
          </p:cNvSpPr>
          <p:nvPr>
            <p:ph sz="quarter" idx="10"/>
          </p:nvPr>
        </p:nvSpPr>
        <p:spPr/>
        <p:txBody>
          <a:bodyPr/>
          <a:lstStyle/>
          <a:p>
            <a:r>
              <a:rPr lang="zh-CN" altLang="en-US" dirty="0"/>
              <a:t>对内存访问是通过对象实例变量实现的，防止在网络系统或分布系统环境下特洛伊木马等手段访问对象的私有成员。</a:t>
            </a:r>
          </a:p>
          <a:p>
            <a:r>
              <a:rPr lang="en-US" altLang="zh-CN" dirty="0"/>
              <a:t>Java</a:t>
            </a:r>
            <a:r>
              <a:rPr lang="zh-CN" altLang="en-US" dirty="0"/>
              <a:t>语言不支持指针，避免了指针操作的安全隐患。</a:t>
            </a:r>
          </a:p>
          <a:p>
            <a:r>
              <a:rPr lang="en-US" altLang="zh-CN" dirty="0"/>
              <a:t>Java</a:t>
            </a:r>
            <a:r>
              <a:rPr lang="zh-CN" altLang="en-US" dirty="0"/>
              <a:t>语言提供的内存管理机制，有自动搜集“内存垃</a:t>
            </a:r>
            <a:br>
              <a:rPr lang="en-US" altLang="zh-CN" dirty="0"/>
            </a:br>
            <a:r>
              <a:rPr lang="zh-CN" altLang="en-US" dirty="0"/>
              <a:t>圾”程序。</a:t>
            </a:r>
          </a:p>
        </p:txBody>
      </p:sp>
      <p:pic>
        <p:nvPicPr>
          <p:cNvPr id="5" name="Picture 2"/>
          <p:cNvPicPr>
            <a:picLocks noChangeAspect="1" noChangeArrowheads="1"/>
          </p:cNvPicPr>
          <p:nvPr/>
        </p:nvPicPr>
        <p:blipFill>
          <a:blip r:embed="rId2"/>
          <a:srcRect/>
          <a:stretch>
            <a:fillRect/>
          </a:stretch>
        </p:blipFill>
        <p:spPr bwMode="auto">
          <a:xfrm>
            <a:off x="9150052" y="3980886"/>
            <a:ext cx="2773350" cy="208580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a:t>
            </a: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587690010"/>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0DAB0-0C44-42D7-87FB-8FC833DBC875}"/>
              </a:ext>
            </a:extLst>
          </p:cNvPr>
          <p:cNvSpPr>
            <a:spLocks noGrp="1"/>
          </p:cNvSpPr>
          <p:nvPr>
            <p:ph type="title"/>
          </p:nvPr>
        </p:nvSpPr>
        <p:spPr/>
        <p:txBody>
          <a:bodyPr/>
          <a:lstStyle/>
          <a:p>
            <a:r>
              <a:rPr lang="en-US" altLang="zh-CN" dirty="0"/>
              <a:t>Java</a:t>
            </a:r>
            <a:r>
              <a:rPr lang="zh-CN" altLang="en-US" dirty="0"/>
              <a:t>语言特点</a:t>
            </a:r>
          </a:p>
        </p:txBody>
      </p:sp>
      <p:graphicFrame>
        <p:nvGraphicFramePr>
          <p:cNvPr id="4" name="内容占位符 3">
            <a:extLst>
              <a:ext uri="{FF2B5EF4-FFF2-40B4-BE49-F238E27FC236}">
                <a16:creationId xmlns:a16="http://schemas.microsoft.com/office/drawing/2014/main" id="{34590339-02F0-4726-9EA6-16972B4D00DE}"/>
              </a:ext>
            </a:extLst>
          </p:cNvPr>
          <p:cNvGraphicFramePr>
            <a:graphicFrameLocks noGrp="1"/>
          </p:cNvGraphicFramePr>
          <p:nvPr>
            <p:ph sz="quarter" idx="10"/>
            <p:extLst>
              <p:ext uri="{D42A27DB-BD31-4B8C-83A1-F6EECF244321}">
                <p14:modId xmlns:p14="http://schemas.microsoft.com/office/powerpoint/2010/main" val="147201807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125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097965408"/>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12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语言特点：面向对象</a:t>
            </a:r>
          </a:p>
        </p:txBody>
      </p:sp>
      <p:sp>
        <p:nvSpPr>
          <p:cNvPr id="2" name="内容占位符 1"/>
          <p:cNvSpPr>
            <a:spLocks noGrp="1"/>
          </p:cNvSpPr>
          <p:nvPr>
            <p:ph sz="quarter" idx="10"/>
          </p:nvPr>
        </p:nvSpPr>
        <p:spPr/>
        <p:txBody>
          <a:bodyPr/>
          <a:lstStyle/>
          <a:p>
            <a:r>
              <a:rPr lang="zh-CN" altLang="en-US" dirty="0"/>
              <a:t>面向对象程序设计：</a:t>
            </a:r>
            <a:r>
              <a:rPr lang="en-US" altLang="zh-CN" dirty="0"/>
              <a:t>Object Oriented Programming</a:t>
            </a:r>
            <a:r>
              <a:rPr lang="zh-CN" altLang="en-US" dirty="0"/>
              <a:t>，</a:t>
            </a:r>
            <a:r>
              <a:rPr lang="en-US" altLang="zh-CN" dirty="0"/>
              <a:t>OOP</a:t>
            </a:r>
          </a:p>
          <a:p>
            <a:r>
              <a:rPr lang="zh-CN" altLang="en-US" dirty="0"/>
              <a:t>计算机程序是由单个能够起到子程序作用的单元或对象组合而成。</a:t>
            </a:r>
            <a:endParaRPr lang="en-US" altLang="zh-CN" dirty="0"/>
          </a:p>
          <a:p>
            <a:r>
              <a:rPr lang="en-US" altLang="zh-CN" dirty="0"/>
              <a:t>Java</a:t>
            </a:r>
            <a:r>
              <a:rPr lang="zh-CN" altLang="en-US" dirty="0"/>
              <a:t>是一个典型的面向对象程序设计语言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a:t>
            </a:r>
          </a:p>
        </p:txBody>
      </p:sp>
      <p:sp>
        <p:nvSpPr>
          <p:cNvPr id="2" name="内容占位符 1"/>
          <p:cNvSpPr>
            <a:spLocks noGrp="1"/>
          </p:cNvSpPr>
          <p:nvPr>
            <p:ph sz="quarter" idx="10"/>
          </p:nvPr>
        </p:nvSpPr>
        <p:spPr/>
        <p:txBody>
          <a:bodyPr/>
          <a:lstStyle/>
          <a:p>
            <a:pPr>
              <a:lnSpc>
                <a:spcPct val="100000"/>
              </a:lnSpc>
            </a:pPr>
            <a:r>
              <a:rPr lang="zh-CN" altLang="en-US" dirty="0"/>
              <a:t>程序设计语言分四个发展阶段：</a:t>
            </a:r>
          </a:p>
          <a:p>
            <a:pPr lvl="1">
              <a:lnSpc>
                <a:spcPct val="100000"/>
              </a:lnSpc>
            </a:pPr>
            <a:r>
              <a:rPr lang="zh-CN" altLang="en-US" dirty="0"/>
              <a:t>第一代语言</a:t>
            </a:r>
            <a:r>
              <a:rPr lang="en-US" altLang="zh-CN" dirty="0"/>
              <a:t>: </a:t>
            </a:r>
            <a:r>
              <a:rPr lang="zh-CN" altLang="en-US" dirty="0"/>
              <a:t>二进制机器代码</a:t>
            </a:r>
          </a:p>
          <a:p>
            <a:pPr lvl="1">
              <a:lnSpc>
                <a:spcPct val="100000"/>
              </a:lnSpc>
            </a:pPr>
            <a:r>
              <a:rPr lang="zh-CN" altLang="en-US" dirty="0"/>
              <a:t>第二代语言</a:t>
            </a:r>
            <a:r>
              <a:rPr lang="en-US" altLang="zh-CN" dirty="0"/>
              <a:t>: </a:t>
            </a:r>
            <a:r>
              <a:rPr lang="zh-CN" altLang="en-US" dirty="0"/>
              <a:t>汇编语言 </a:t>
            </a:r>
            <a:r>
              <a:rPr lang="en-US" altLang="zh-CN" dirty="0"/>
              <a:t>(Low Level Language LLL) </a:t>
            </a:r>
          </a:p>
          <a:p>
            <a:pPr lvl="1">
              <a:lnSpc>
                <a:spcPct val="100000"/>
              </a:lnSpc>
            </a:pPr>
            <a:r>
              <a:rPr lang="zh-CN" altLang="en-US" dirty="0"/>
              <a:t>第三代语言</a:t>
            </a:r>
            <a:r>
              <a:rPr lang="en-US" altLang="zh-CN" dirty="0"/>
              <a:t>: </a:t>
            </a:r>
            <a:r>
              <a:rPr lang="zh-CN" altLang="en-US" dirty="0"/>
              <a:t>高级语言 </a:t>
            </a:r>
            <a:r>
              <a:rPr lang="en-US" altLang="zh-CN" dirty="0"/>
              <a:t>(HLL)</a:t>
            </a:r>
          </a:p>
          <a:p>
            <a:pPr lvl="1">
              <a:lnSpc>
                <a:spcPct val="100000"/>
              </a:lnSpc>
            </a:pPr>
            <a:r>
              <a:rPr lang="zh-CN" altLang="en-US" dirty="0"/>
              <a:t>第四代语言</a:t>
            </a:r>
            <a:r>
              <a:rPr lang="en-US" altLang="zh-CN" dirty="0"/>
              <a:t>: </a:t>
            </a:r>
            <a:r>
              <a:rPr lang="zh-CN" altLang="en-US" dirty="0"/>
              <a:t>面向对象语言（</a:t>
            </a:r>
            <a:r>
              <a:rPr lang="en-US" altLang="zh-CN" dirty="0"/>
              <a:t>OOP Object Oriented Programming </a:t>
            </a:r>
            <a:r>
              <a:rPr lang="zh-CN" altLang="en-US" dirty="0"/>
              <a:t>）</a:t>
            </a:r>
          </a:p>
          <a:p>
            <a:pPr lvl="1">
              <a:lnSpc>
                <a:spcPct val="100000"/>
              </a:lnSpc>
            </a:pPr>
            <a:r>
              <a:rPr lang="zh-CN" altLang="en-US" dirty="0"/>
              <a:t>第五代语言：</a:t>
            </a:r>
            <a:r>
              <a:rPr lang="en-US" altLang="zh-CN" dirty="0"/>
              <a:t>(?)</a:t>
            </a:r>
          </a:p>
          <a:p>
            <a:pPr>
              <a:lnSpc>
                <a:spcPct val="10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面向对象：类、对象和实体</a:t>
            </a:r>
            <a:endParaRPr lang="zh-CN" altLang="en-US" dirty="0"/>
          </a:p>
        </p:txBody>
      </p:sp>
      <p:grpSp>
        <p:nvGrpSpPr>
          <p:cNvPr id="60" name="Group 2"/>
          <p:cNvGrpSpPr>
            <a:grpSpLocks/>
          </p:cNvGrpSpPr>
          <p:nvPr/>
        </p:nvGrpSpPr>
        <p:grpSpPr bwMode="auto">
          <a:xfrm>
            <a:off x="2014941" y="1385885"/>
            <a:ext cx="3048000" cy="4578350"/>
            <a:chOff x="312" y="1079"/>
            <a:chExt cx="1920" cy="2884"/>
          </a:xfrm>
        </p:grpSpPr>
        <p:sp>
          <p:nvSpPr>
            <p:cNvPr id="61" name="Oval 3" descr="花束"/>
            <p:cNvSpPr>
              <a:spLocks noChangeArrowheads="1"/>
            </p:cNvSpPr>
            <p:nvPr/>
          </p:nvSpPr>
          <p:spPr bwMode="auto">
            <a:xfrm>
              <a:off x="312" y="1079"/>
              <a:ext cx="1920" cy="2884"/>
            </a:xfrm>
            <a:prstGeom prst="ellipse">
              <a:avLst/>
            </a:prstGeom>
            <a:blipFill dpi="0" rotWithShape="1">
              <a:blip r:embed="rId2"/>
              <a:srcRect/>
              <a:tile tx="0" ty="0" sx="100000" sy="100000" flip="none" algn="tl"/>
            </a:blipFill>
            <a:ln w="28575" algn="ctr">
              <a:solidFill>
                <a:srgbClr val="99FF99"/>
              </a:solidFill>
              <a:round/>
              <a:headEnd/>
              <a:tailEnd/>
            </a:ln>
            <a:effectLst>
              <a:outerShdw dist="205175" dir="20291915" algn="ctr" rotWithShape="0">
                <a:srgbClr val="99FFCC">
                  <a:alpha val="50000"/>
                </a:srgbClr>
              </a:outerShdw>
            </a:effectLst>
          </p:spPr>
          <p:txBody>
            <a:bodyPr wrap="none" anchor="ctr"/>
            <a:lstStyle/>
            <a:p>
              <a:endParaRPr lang="zh-CN" altLang="en-US"/>
            </a:p>
          </p:txBody>
        </p:sp>
        <p:sp>
          <p:nvSpPr>
            <p:cNvPr id="62" name="Text Box 4"/>
            <p:cNvSpPr txBox="1">
              <a:spLocks noChangeArrowheads="1"/>
            </p:cNvSpPr>
            <p:nvPr/>
          </p:nvSpPr>
          <p:spPr bwMode="auto">
            <a:xfrm>
              <a:off x="624" y="1350"/>
              <a:ext cx="1296" cy="327"/>
            </a:xfrm>
            <a:prstGeom prst="rect">
              <a:avLst/>
            </a:prstGeom>
            <a:noFill/>
            <a:ln w="9525">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计算机世界</a:t>
              </a:r>
            </a:p>
          </p:txBody>
        </p:sp>
      </p:grpSp>
      <p:grpSp>
        <p:nvGrpSpPr>
          <p:cNvPr id="63" name="Group 5"/>
          <p:cNvGrpSpPr>
            <a:grpSpLocks/>
          </p:cNvGrpSpPr>
          <p:nvPr/>
        </p:nvGrpSpPr>
        <p:grpSpPr bwMode="auto">
          <a:xfrm>
            <a:off x="6842530" y="4083047"/>
            <a:ext cx="2992437" cy="1836738"/>
            <a:chOff x="3353" y="2778"/>
            <a:chExt cx="1885" cy="1157"/>
          </a:xfrm>
        </p:grpSpPr>
        <p:sp>
          <p:nvSpPr>
            <p:cNvPr id="64" name="Oval 6"/>
            <p:cNvSpPr>
              <a:spLocks noChangeArrowheads="1"/>
            </p:cNvSpPr>
            <p:nvPr/>
          </p:nvSpPr>
          <p:spPr bwMode="auto">
            <a:xfrm>
              <a:off x="3353" y="2778"/>
              <a:ext cx="1885" cy="1157"/>
            </a:xfrm>
            <a:prstGeom prst="ellipse">
              <a:avLst/>
            </a:prstGeom>
            <a:solidFill>
              <a:srgbClr val="FFFFCC"/>
            </a:solidFill>
            <a:ln w="28575" algn="ctr">
              <a:solidFill>
                <a:srgbClr val="FFFF99"/>
              </a:solidFill>
              <a:round/>
              <a:headEnd/>
              <a:tailEnd/>
            </a:ln>
            <a:effectLst>
              <a:outerShdw dist="205175" dir="20291915" algn="ctr" rotWithShape="0">
                <a:srgbClr val="FFFF99">
                  <a:alpha val="50000"/>
                </a:srgbClr>
              </a:outerShdw>
            </a:effectLst>
          </p:spPr>
          <p:txBody>
            <a:bodyPr wrap="none" anchor="ctr"/>
            <a:lstStyle/>
            <a:p>
              <a:endParaRPr lang="zh-CN" altLang="en-US"/>
            </a:p>
          </p:txBody>
        </p:sp>
        <p:sp>
          <p:nvSpPr>
            <p:cNvPr id="65" name="Text Box 7"/>
            <p:cNvSpPr txBox="1">
              <a:spLocks noChangeArrowheads="1"/>
            </p:cNvSpPr>
            <p:nvPr/>
          </p:nvSpPr>
          <p:spPr bwMode="auto">
            <a:xfrm>
              <a:off x="3786" y="3537"/>
              <a:ext cx="1067" cy="327"/>
            </a:xfrm>
            <a:prstGeom prst="rect">
              <a:avLst/>
            </a:prstGeom>
            <a:noFill/>
            <a:ln w="9525" algn="ctr">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概念世界</a:t>
              </a:r>
            </a:p>
          </p:txBody>
        </p:sp>
      </p:grpSp>
      <p:grpSp>
        <p:nvGrpSpPr>
          <p:cNvPr id="66" name="Group 8"/>
          <p:cNvGrpSpPr>
            <a:grpSpLocks/>
          </p:cNvGrpSpPr>
          <p:nvPr/>
        </p:nvGrpSpPr>
        <p:grpSpPr bwMode="auto">
          <a:xfrm>
            <a:off x="6842530" y="1484310"/>
            <a:ext cx="2992437" cy="1879600"/>
            <a:chOff x="3353" y="1141"/>
            <a:chExt cx="1885" cy="1184"/>
          </a:xfrm>
        </p:grpSpPr>
        <p:sp>
          <p:nvSpPr>
            <p:cNvPr id="67" name="Oval 9"/>
            <p:cNvSpPr>
              <a:spLocks noChangeArrowheads="1"/>
            </p:cNvSpPr>
            <p:nvPr/>
          </p:nvSpPr>
          <p:spPr bwMode="auto">
            <a:xfrm>
              <a:off x="3353" y="1141"/>
              <a:ext cx="1885" cy="1184"/>
            </a:xfrm>
            <a:prstGeom prst="ellipse">
              <a:avLst/>
            </a:prstGeom>
            <a:solidFill>
              <a:srgbClr val="FFCCFF"/>
            </a:solidFill>
            <a:ln w="28575">
              <a:solidFill>
                <a:srgbClr val="FF99FF"/>
              </a:solidFill>
              <a:round/>
              <a:headEnd/>
              <a:tailEnd/>
            </a:ln>
            <a:effectLst>
              <a:outerShdw dist="205175" dir="20291915" algn="ctr" rotWithShape="0">
                <a:srgbClr val="FF99FF"/>
              </a:outerShdw>
            </a:effectLst>
          </p:spPr>
          <p:txBody>
            <a:bodyPr wrap="none" anchor="ctr"/>
            <a:lstStyle/>
            <a:p>
              <a:pPr marL="342900" indent="-342900" algn="ctr">
                <a:lnSpc>
                  <a:spcPct val="120000"/>
                </a:lnSpc>
                <a:spcBef>
                  <a:spcPct val="20000"/>
                </a:spcBef>
                <a:buClr>
                  <a:schemeClr val="accent2"/>
                </a:buClr>
                <a:buSzPct val="80000"/>
                <a:buBlip>
                  <a:blip r:embed="rId3"/>
                </a:buBlip>
              </a:pPr>
              <a:endParaRPr kumimoji="1" lang="zh-CN" altLang="en-US">
                <a:solidFill>
                  <a:srgbClr val="008000"/>
                </a:solidFill>
                <a:latin typeface="宋体" pitchFamily="2" charset="-122"/>
              </a:endParaRPr>
            </a:p>
          </p:txBody>
        </p:sp>
        <p:sp>
          <p:nvSpPr>
            <p:cNvPr id="68" name="Text Box 10"/>
            <p:cNvSpPr txBox="1">
              <a:spLocks noChangeArrowheads="1"/>
            </p:cNvSpPr>
            <p:nvPr/>
          </p:nvSpPr>
          <p:spPr bwMode="auto">
            <a:xfrm>
              <a:off x="3804" y="1350"/>
              <a:ext cx="1067" cy="327"/>
            </a:xfrm>
            <a:prstGeom prst="rect">
              <a:avLst/>
            </a:prstGeom>
            <a:noFill/>
            <a:ln w="9525">
              <a:noFill/>
              <a:miter lim="800000"/>
              <a:headEnd/>
              <a:tailEnd/>
            </a:ln>
            <a:effectLst/>
          </p:spPr>
          <p:txBody>
            <a:bodyPr>
              <a:spAutoFit/>
            </a:bodyPr>
            <a:lstStyle/>
            <a:p>
              <a:pPr algn="ctr"/>
              <a:r>
                <a:rPr kumimoji="1" lang="zh-CN" altLang="en-US" sz="2800">
                  <a:solidFill>
                    <a:srgbClr val="008000"/>
                  </a:solidFill>
                  <a:latin typeface="Times New Roman" pitchFamily="18" charset="0"/>
                  <a:ea typeface="华文新魏" pitchFamily="2" charset="-122"/>
                </a:rPr>
                <a:t>现实世界</a:t>
              </a:r>
            </a:p>
          </p:txBody>
        </p:sp>
      </p:grpSp>
      <p:grpSp>
        <p:nvGrpSpPr>
          <p:cNvPr id="69" name="Group 12"/>
          <p:cNvGrpSpPr>
            <a:grpSpLocks/>
          </p:cNvGrpSpPr>
          <p:nvPr/>
        </p:nvGrpSpPr>
        <p:grpSpPr bwMode="auto">
          <a:xfrm>
            <a:off x="4102505" y="4451349"/>
            <a:ext cx="3322637" cy="534988"/>
            <a:chOff x="1627" y="3073"/>
            <a:chExt cx="2093" cy="337"/>
          </a:xfrm>
        </p:grpSpPr>
        <p:sp>
          <p:nvSpPr>
            <p:cNvPr id="70" name="Text Box 13"/>
            <p:cNvSpPr txBox="1">
              <a:spLocks noChangeArrowheads="1"/>
            </p:cNvSpPr>
            <p:nvPr/>
          </p:nvSpPr>
          <p:spPr bwMode="auto">
            <a:xfrm>
              <a:off x="2268" y="3073"/>
              <a:ext cx="1104" cy="337"/>
            </a:xfrm>
            <a:prstGeom prst="rect">
              <a:avLst/>
            </a:prstGeom>
            <a:noFill/>
            <a:ln w="9525">
              <a:noFill/>
              <a:miter lim="800000"/>
              <a:headEnd/>
              <a:tailEnd/>
            </a:ln>
            <a:effectLst/>
          </p:spPr>
          <p:txBody>
            <a:bodyPr>
              <a:spAutoFit/>
            </a:bodyPr>
            <a:lstStyle/>
            <a:p>
              <a:pPr algn="ctr">
                <a:lnSpc>
                  <a:spcPct val="70000"/>
                </a:lnSpc>
              </a:pPr>
              <a:r>
                <a:rPr kumimoji="1" lang="zh-CN" altLang="en-US" dirty="0">
                  <a:effectLst>
                    <a:outerShdw blurRad="38100" dist="38100" dir="2700000" algn="tl">
                      <a:srgbClr val="C0C0C0"/>
                    </a:outerShdw>
                  </a:effectLst>
                  <a:latin typeface="Times New Roman" pitchFamily="18" charset="0"/>
                  <a:ea typeface="黑体" pitchFamily="2" charset="-122"/>
                </a:rPr>
                <a:t>计算机逻辑</a:t>
              </a:r>
            </a:p>
            <a:p>
              <a:pPr algn="ctr">
                <a:lnSpc>
                  <a:spcPct val="90000"/>
                </a:lnSpc>
              </a:pPr>
              <a:r>
                <a:rPr kumimoji="1" lang="zh-CN" altLang="en-US" dirty="0">
                  <a:effectLst>
                    <a:outerShdw blurRad="38100" dist="38100" dir="2700000" algn="tl">
                      <a:srgbClr val="C0C0C0"/>
                    </a:outerShdw>
                  </a:effectLst>
                  <a:latin typeface="Times New Roman" pitchFamily="18" charset="0"/>
                  <a:ea typeface="黑体" pitchFamily="2" charset="-122"/>
                </a:rPr>
                <a:t>的实现</a:t>
              </a:r>
            </a:p>
          </p:txBody>
        </p:sp>
        <p:sp>
          <p:nvSpPr>
            <p:cNvPr id="71" name="Line 14"/>
            <p:cNvSpPr>
              <a:spLocks noChangeShapeType="1"/>
            </p:cNvSpPr>
            <p:nvPr/>
          </p:nvSpPr>
          <p:spPr bwMode="auto">
            <a:xfrm flipH="1">
              <a:off x="1627" y="3354"/>
              <a:ext cx="2093" cy="0"/>
            </a:xfrm>
            <a:prstGeom prst="line">
              <a:avLst/>
            </a:prstGeom>
            <a:noFill/>
            <a:ln w="38100">
              <a:solidFill>
                <a:srgbClr val="0000CC"/>
              </a:solidFill>
              <a:round/>
              <a:headEnd/>
              <a:tailEnd type="triangle" w="lg" len="lg"/>
            </a:ln>
            <a:effectLst/>
          </p:spPr>
          <p:txBody>
            <a:bodyPr wrap="none"/>
            <a:lstStyle/>
            <a:p>
              <a:endParaRPr lang="zh-CN" altLang="en-US"/>
            </a:p>
          </p:txBody>
        </p:sp>
      </p:grpSp>
      <p:sp>
        <p:nvSpPr>
          <p:cNvPr id="72" name="Rectangle 15"/>
          <p:cNvSpPr>
            <a:spLocks noChangeArrowheads="1"/>
          </p:cNvSpPr>
          <p:nvPr/>
        </p:nvSpPr>
        <p:spPr bwMode="auto">
          <a:xfrm>
            <a:off x="3119841" y="2563810"/>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对象</a:t>
            </a:r>
          </a:p>
        </p:txBody>
      </p:sp>
      <p:sp>
        <p:nvSpPr>
          <p:cNvPr id="73" name="Rectangle 16"/>
          <p:cNvSpPr>
            <a:spLocks noChangeArrowheads="1"/>
          </p:cNvSpPr>
          <p:nvPr/>
        </p:nvSpPr>
        <p:spPr bwMode="auto">
          <a:xfrm>
            <a:off x="3119841" y="4706935"/>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类</a:t>
            </a:r>
          </a:p>
        </p:txBody>
      </p:sp>
      <p:grpSp>
        <p:nvGrpSpPr>
          <p:cNvPr id="74" name="Group 17"/>
          <p:cNvGrpSpPr>
            <a:grpSpLocks/>
          </p:cNvGrpSpPr>
          <p:nvPr/>
        </p:nvGrpSpPr>
        <p:grpSpPr bwMode="auto">
          <a:xfrm>
            <a:off x="4102505" y="2273297"/>
            <a:ext cx="3798887" cy="476250"/>
            <a:chOff x="1627" y="1638"/>
            <a:chExt cx="2393" cy="300"/>
          </a:xfrm>
        </p:grpSpPr>
        <p:sp>
          <p:nvSpPr>
            <p:cNvPr id="75" name="Line 18"/>
            <p:cNvSpPr>
              <a:spLocks noChangeShapeType="1"/>
            </p:cNvSpPr>
            <p:nvPr/>
          </p:nvSpPr>
          <p:spPr bwMode="auto">
            <a:xfrm flipH="1">
              <a:off x="1627" y="1938"/>
              <a:ext cx="2393" cy="0"/>
            </a:xfrm>
            <a:prstGeom prst="line">
              <a:avLst/>
            </a:prstGeom>
            <a:noFill/>
            <a:ln w="38100">
              <a:solidFill>
                <a:srgbClr val="0000CC"/>
              </a:solidFill>
              <a:round/>
              <a:headEnd type="triangle" w="lg" len="lg"/>
              <a:tailEnd type="triangle" w="lg" len="lg"/>
            </a:ln>
            <a:effectLst/>
          </p:spPr>
          <p:txBody>
            <a:bodyPr wrap="none"/>
            <a:lstStyle/>
            <a:p>
              <a:endParaRPr lang="zh-CN" altLang="en-US"/>
            </a:p>
          </p:txBody>
        </p:sp>
        <p:sp>
          <p:nvSpPr>
            <p:cNvPr id="76" name="Text Box 19"/>
            <p:cNvSpPr txBox="1">
              <a:spLocks noChangeArrowheads="1"/>
            </p:cNvSpPr>
            <p:nvPr/>
          </p:nvSpPr>
          <p:spPr bwMode="auto">
            <a:xfrm>
              <a:off x="2502" y="1638"/>
              <a:ext cx="528" cy="233"/>
            </a:xfrm>
            <a:prstGeom prst="rect">
              <a:avLst/>
            </a:prstGeom>
            <a:noFill/>
            <a:ln w="9525">
              <a:noFill/>
              <a:miter lim="800000"/>
              <a:headEnd/>
              <a:tailEnd/>
            </a:ln>
            <a:effectLst/>
          </p:spPr>
          <p:txBody>
            <a:bodyPr>
              <a:spAutoFit/>
            </a:bodyPr>
            <a:lstStyle/>
            <a:p>
              <a:r>
                <a:rPr kumimoji="1" lang="zh-CN" altLang="en-US">
                  <a:effectLst>
                    <a:outerShdw blurRad="38100" dist="38100" dir="2700000" algn="tl">
                      <a:srgbClr val="C0C0C0"/>
                    </a:outerShdw>
                  </a:effectLst>
                  <a:latin typeface="Times New Roman" pitchFamily="18" charset="0"/>
                  <a:ea typeface="黑体" pitchFamily="2" charset="-122"/>
                </a:rPr>
                <a:t>映射</a:t>
              </a:r>
            </a:p>
          </p:txBody>
        </p:sp>
      </p:grpSp>
      <p:sp>
        <p:nvSpPr>
          <p:cNvPr id="77" name="Rectangle 20"/>
          <p:cNvSpPr>
            <a:spLocks noChangeArrowheads="1"/>
          </p:cNvSpPr>
          <p:nvPr/>
        </p:nvSpPr>
        <p:spPr bwMode="auto">
          <a:xfrm>
            <a:off x="7415617" y="4706935"/>
            <a:ext cx="1846263" cy="533400"/>
          </a:xfrm>
          <a:prstGeom prst="rect">
            <a:avLst/>
          </a:prstGeom>
          <a:gradFill rotWithShape="1">
            <a:gsLst>
              <a:gs pos="0">
                <a:srgbClr val="CCFFCC"/>
              </a:gs>
              <a:gs pos="100000">
                <a:srgbClr val="66CCFF"/>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dirty="0">
                <a:solidFill>
                  <a:srgbClr val="800000"/>
                </a:solidFill>
                <a:latin typeface="Times New Roman" pitchFamily="18" charset="0"/>
              </a:rPr>
              <a:t>抽象数据类</a:t>
            </a:r>
          </a:p>
        </p:txBody>
      </p:sp>
      <p:sp>
        <p:nvSpPr>
          <p:cNvPr id="78" name="Rectangle 21"/>
          <p:cNvSpPr>
            <a:spLocks noChangeArrowheads="1"/>
          </p:cNvSpPr>
          <p:nvPr/>
        </p:nvSpPr>
        <p:spPr bwMode="auto">
          <a:xfrm>
            <a:off x="7918854" y="2563810"/>
            <a:ext cx="838200" cy="457200"/>
          </a:xfrm>
          <a:prstGeom prst="rect">
            <a:avLst/>
          </a:prstGeom>
          <a:gradFill rotWithShape="1">
            <a:gsLst>
              <a:gs pos="0">
                <a:srgbClr val="CCFFCC"/>
              </a:gs>
              <a:gs pos="100000">
                <a:srgbClr val="FFFF99"/>
              </a:gs>
            </a:gsLst>
            <a:lin ang="540000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实体</a:t>
            </a:r>
          </a:p>
        </p:txBody>
      </p:sp>
      <p:grpSp>
        <p:nvGrpSpPr>
          <p:cNvPr id="79" name="Group 22"/>
          <p:cNvGrpSpPr>
            <a:grpSpLocks/>
          </p:cNvGrpSpPr>
          <p:nvPr/>
        </p:nvGrpSpPr>
        <p:grpSpPr bwMode="auto">
          <a:xfrm>
            <a:off x="8337954" y="3021011"/>
            <a:ext cx="546100" cy="1601787"/>
            <a:chOff x="4295" y="2109"/>
            <a:chExt cx="344" cy="1009"/>
          </a:xfrm>
        </p:grpSpPr>
        <p:sp>
          <p:nvSpPr>
            <p:cNvPr id="80" name="Text Box 23"/>
            <p:cNvSpPr txBox="1">
              <a:spLocks noChangeArrowheads="1"/>
            </p:cNvSpPr>
            <p:nvPr/>
          </p:nvSpPr>
          <p:spPr bwMode="auto">
            <a:xfrm>
              <a:off x="4348" y="2202"/>
              <a:ext cx="291"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sp>
          <p:nvSpPr>
            <p:cNvPr id="81" name="Line 24"/>
            <p:cNvSpPr>
              <a:spLocks noChangeShapeType="1"/>
            </p:cNvSpPr>
            <p:nvPr/>
          </p:nvSpPr>
          <p:spPr bwMode="auto">
            <a:xfrm>
              <a:off x="4295" y="2109"/>
              <a:ext cx="0" cy="1009"/>
            </a:xfrm>
            <a:prstGeom prst="line">
              <a:avLst/>
            </a:prstGeom>
            <a:noFill/>
            <a:ln w="38100">
              <a:solidFill>
                <a:srgbClr val="0000CC"/>
              </a:solidFill>
              <a:round/>
              <a:headEnd/>
              <a:tailEnd type="triangle" w="lg" len="lg"/>
            </a:ln>
            <a:effectLst/>
          </p:spPr>
          <p:txBody>
            <a:bodyPr wrap="none"/>
            <a:lstStyle/>
            <a:p>
              <a:endParaRPr lang="zh-CN" altLang="en-US"/>
            </a:p>
          </p:txBody>
        </p:sp>
      </p:grpSp>
      <p:grpSp>
        <p:nvGrpSpPr>
          <p:cNvPr id="82" name="Group 25"/>
          <p:cNvGrpSpPr>
            <a:grpSpLocks/>
          </p:cNvGrpSpPr>
          <p:nvPr/>
        </p:nvGrpSpPr>
        <p:grpSpPr bwMode="auto">
          <a:xfrm>
            <a:off x="2975381" y="3021011"/>
            <a:ext cx="461963" cy="1601787"/>
            <a:chOff x="917" y="2109"/>
            <a:chExt cx="291" cy="1009"/>
          </a:xfrm>
        </p:grpSpPr>
        <p:sp>
          <p:nvSpPr>
            <p:cNvPr id="83" name="Line 26"/>
            <p:cNvSpPr>
              <a:spLocks noChangeShapeType="1"/>
            </p:cNvSpPr>
            <p:nvPr/>
          </p:nvSpPr>
          <p:spPr bwMode="auto">
            <a:xfrm>
              <a:off x="1199" y="2109"/>
              <a:ext cx="9" cy="1009"/>
            </a:xfrm>
            <a:prstGeom prst="line">
              <a:avLst/>
            </a:prstGeom>
            <a:noFill/>
            <a:ln w="38100">
              <a:solidFill>
                <a:srgbClr val="0000CC"/>
              </a:solidFill>
              <a:round/>
              <a:headEnd type="none" w="lg" len="lg"/>
              <a:tailEnd type="triangle" w="lg" len="lg"/>
            </a:ln>
            <a:effectLst/>
          </p:spPr>
          <p:txBody>
            <a:bodyPr wrap="none"/>
            <a:lstStyle/>
            <a:p>
              <a:endParaRPr lang="zh-CN" altLang="en-US"/>
            </a:p>
          </p:txBody>
        </p:sp>
        <p:sp>
          <p:nvSpPr>
            <p:cNvPr id="84" name="Text Box 27"/>
            <p:cNvSpPr txBox="1">
              <a:spLocks noChangeArrowheads="1"/>
            </p:cNvSpPr>
            <p:nvPr/>
          </p:nvSpPr>
          <p:spPr bwMode="auto">
            <a:xfrm>
              <a:off x="917" y="2311"/>
              <a:ext cx="291"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grpSp>
      <p:grpSp>
        <p:nvGrpSpPr>
          <p:cNvPr id="85" name="Group 28"/>
          <p:cNvGrpSpPr>
            <a:grpSpLocks/>
          </p:cNvGrpSpPr>
          <p:nvPr/>
        </p:nvGrpSpPr>
        <p:grpSpPr bwMode="auto">
          <a:xfrm>
            <a:off x="3710392" y="3022597"/>
            <a:ext cx="568325" cy="1601788"/>
            <a:chOff x="1380" y="2110"/>
            <a:chExt cx="358" cy="1009"/>
          </a:xfrm>
        </p:grpSpPr>
        <p:sp>
          <p:nvSpPr>
            <p:cNvPr id="86" name="Text Box 29"/>
            <p:cNvSpPr txBox="1">
              <a:spLocks noChangeArrowheads="1"/>
            </p:cNvSpPr>
            <p:nvPr/>
          </p:nvSpPr>
          <p:spPr bwMode="auto">
            <a:xfrm flipH="1">
              <a:off x="1447" y="2311"/>
              <a:ext cx="291" cy="693"/>
            </a:xfrm>
            <a:prstGeom prst="rect">
              <a:avLst/>
            </a:prstGeom>
            <a:noFill/>
            <a:ln w="9525">
              <a:noFill/>
              <a:miter lim="800000"/>
              <a:headEnd/>
              <a:tailEnd/>
            </a:ln>
            <a:effectLst/>
          </p:spPr>
          <p:txBody>
            <a:bodyPr vert="eaVert">
              <a:spAutoFit/>
            </a:bodyPr>
            <a:lstStyle/>
            <a:p>
              <a:r>
                <a:rPr kumimoji="1" lang="zh-CN" altLang="en-US">
                  <a:solidFill>
                    <a:srgbClr val="0000CC"/>
                  </a:solidFill>
                  <a:latin typeface="宋体" pitchFamily="2" charset="-122"/>
                </a:rPr>
                <a:t>实例化</a:t>
              </a:r>
            </a:p>
          </p:txBody>
        </p:sp>
        <p:sp>
          <p:nvSpPr>
            <p:cNvPr id="87" name="Line 30"/>
            <p:cNvSpPr>
              <a:spLocks noChangeShapeType="1"/>
            </p:cNvSpPr>
            <p:nvPr/>
          </p:nvSpPr>
          <p:spPr bwMode="auto">
            <a:xfrm>
              <a:off x="1380" y="2110"/>
              <a:ext cx="9" cy="1009"/>
            </a:xfrm>
            <a:prstGeom prst="line">
              <a:avLst/>
            </a:prstGeom>
            <a:noFill/>
            <a:ln w="38100">
              <a:solidFill>
                <a:srgbClr val="0000CC"/>
              </a:solidFill>
              <a:round/>
              <a:headEnd type="triangle" w="lg" len="lg"/>
              <a:tailEnd type="none" w="lg" len="lg"/>
            </a:ln>
            <a:effec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extLst>
              <p:ext uri="{D42A27DB-BD31-4B8C-83A1-F6EECF244321}">
                <p14:modId xmlns:p14="http://schemas.microsoft.com/office/powerpoint/2010/main" val="319855487"/>
              </p:ext>
            </p:extLst>
          </p:nvPr>
        </p:nvGraphicFramePr>
        <p:xfrm>
          <a:off x="1981201" y="1189331"/>
          <a:ext cx="3121025" cy="1233488"/>
        </p:xfrm>
        <a:graphic>
          <a:graphicData uri="http://schemas.openxmlformats.org/presentationml/2006/ole">
            <mc:AlternateContent xmlns:mc="http://schemas.openxmlformats.org/markup-compatibility/2006">
              <mc:Choice xmlns:v="urn:schemas-microsoft-com:vml" Requires="v">
                <p:oleObj spid="_x0000_s1038" name="剪辑" r:id="rId3" imgW="6544800" imgH="1706400" progId="">
                  <p:embed/>
                </p:oleObj>
              </mc:Choice>
              <mc:Fallback>
                <p:oleObj name="剪辑" r:id="rId3" imgW="6544800" imgH="1706400" progId="">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1189331"/>
                        <a:ext cx="3121025" cy="12334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5562600" y="1646532"/>
            <a:ext cx="4572000" cy="3935413"/>
          </a:xfrm>
          <a:prstGeom prst="rect">
            <a:avLst/>
          </a:prstGeom>
          <a:solidFill>
            <a:srgbClr val="FFCC66"/>
          </a:solidFill>
          <a:ln w="9525">
            <a:noFill/>
            <a:miter lim="800000"/>
            <a:headEnd/>
            <a:tailEnd/>
          </a:ln>
        </p:spPr>
        <p:txBody>
          <a:bodyPr>
            <a:spAutoFit/>
          </a:bodyPr>
          <a:lstStyle/>
          <a:p>
            <a:pPr>
              <a:spcBef>
                <a:spcPct val="0"/>
              </a:spcBef>
            </a:pPr>
            <a:r>
              <a:rPr kumimoji="1" lang="en-US" altLang="zh-CN" sz="2800">
                <a:solidFill>
                  <a:srgbClr val="000066"/>
                </a:solidFill>
                <a:latin typeface="Times New Roman" pitchFamily="18" charset="0"/>
              </a:rPr>
              <a:t>class Car {</a:t>
            </a:r>
          </a:p>
          <a:p>
            <a:pPr>
              <a:spcBef>
                <a:spcPct val="0"/>
              </a:spcBef>
            </a:pPr>
            <a:r>
              <a:rPr kumimoji="1" lang="en-US" altLang="zh-CN" sz="2800">
                <a:solidFill>
                  <a:srgbClr val="000066"/>
                </a:solidFill>
                <a:latin typeface="Times New Roman" pitchFamily="18" charset="0"/>
              </a:rPr>
              <a:t>    int color;  </a:t>
            </a:r>
          </a:p>
          <a:p>
            <a:pPr>
              <a:spcBef>
                <a:spcPct val="0"/>
              </a:spcBef>
            </a:pPr>
            <a:r>
              <a:rPr kumimoji="1" lang="en-US" altLang="zh-CN" sz="2800">
                <a:solidFill>
                  <a:srgbClr val="000066"/>
                </a:solidFill>
                <a:latin typeface="Times New Roman" pitchFamily="18" charset="0"/>
              </a:rPr>
              <a:t>    int number;</a:t>
            </a:r>
            <a:endParaRPr kumimoji="1" lang="en-US" altLang="zh-CN">
              <a:solidFill>
                <a:srgbClr val="000066"/>
              </a:solidFill>
              <a:latin typeface="宋体" pitchFamily="2" charset="-122"/>
            </a:endParaRPr>
          </a:p>
          <a:p>
            <a:pPr>
              <a:spcBef>
                <a:spcPct val="0"/>
              </a:spcBef>
            </a:pPr>
            <a:r>
              <a:rPr kumimoji="1" lang="en-US" altLang="zh-CN" sz="2800">
                <a:latin typeface="Times New Roman" pitchFamily="18" charset="0"/>
              </a:rPr>
              <a:t>    </a:t>
            </a:r>
            <a:r>
              <a:rPr kumimoji="1" lang="en-US" altLang="zh-CN" sz="2800">
                <a:solidFill>
                  <a:srgbClr val="000066"/>
                </a:solidFill>
                <a:latin typeface="Times New Roman" pitchFamily="18" charset="0"/>
              </a:rPr>
              <a:t>int speed;</a:t>
            </a:r>
          </a:p>
          <a:p>
            <a:pPr>
              <a:spcBef>
                <a:spcPct val="0"/>
              </a:spcBef>
            </a:pPr>
            <a:r>
              <a:rPr kumimoji="1" lang="en-US" altLang="zh-CN" sz="2800">
                <a:solidFill>
                  <a:srgbClr val="000066"/>
                </a:solidFill>
                <a:latin typeface="Times New Roman" pitchFamily="18" charset="0"/>
              </a:rPr>
              <a:t>   </a:t>
            </a:r>
          </a:p>
          <a:p>
            <a:pPr>
              <a:spcBef>
                <a:spcPct val="0"/>
              </a:spcBef>
            </a:pPr>
            <a:r>
              <a:rPr kumimoji="1" lang="en-US" altLang="zh-CN" sz="2800">
                <a:solidFill>
                  <a:srgbClr val="000066"/>
                </a:solidFill>
                <a:latin typeface="Times New Roman" pitchFamily="18" charset="0"/>
              </a:rPr>
              <a:t>    void brake() { … }</a:t>
            </a:r>
          </a:p>
          <a:p>
            <a:pPr>
              <a:spcBef>
                <a:spcPct val="0"/>
              </a:spcBef>
            </a:pPr>
            <a:r>
              <a:rPr kumimoji="1" lang="en-US" altLang="zh-CN" sz="2800">
                <a:solidFill>
                  <a:srgbClr val="000066"/>
                </a:solidFill>
                <a:latin typeface="Times New Roman" pitchFamily="18" charset="0"/>
              </a:rPr>
              <a:t>    void speedUp() {…};</a:t>
            </a:r>
          </a:p>
          <a:p>
            <a:pPr>
              <a:spcBef>
                <a:spcPct val="0"/>
              </a:spcBef>
            </a:pPr>
            <a:r>
              <a:rPr kumimoji="1" lang="en-US" altLang="zh-CN" sz="2800">
                <a:solidFill>
                  <a:srgbClr val="000066"/>
                </a:solidFill>
                <a:latin typeface="Times New Roman" pitchFamily="18" charset="0"/>
              </a:rPr>
              <a:t>    void slowDown() { …  }</a:t>
            </a:r>
          </a:p>
          <a:p>
            <a:pPr>
              <a:spcBef>
                <a:spcPct val="0"/>
              </a:spcBef>
            </a:pPr>
            <a:r>
              <a:rPr kumimoji="1" lang="en-US" altLang="zh-CN" sz="2800">
                <a:solidFill>
                  <a:srgbClr val="000066"/>
                </a:solidFill>
                <a:latin typeface="Times New Roman" pitchFamily="18" charset="0"/>
              </a:rPr>
              <a:t>}</a:t>
            </a:r>
            <a:r>
              <a:rPr kumimoji="1" lang="en-US" altLang="zh-CN">
                <a:solidFill>
                  <a:srgbClr val="000066"/>
                </a:solidFill>
                <a:latin typeface="Times New Roman" pitchFamily="18" charset="0"/>
              </a:rPr>
              <a:t>  </a:t>
            </a:r>
          </a:p>
        </p:txBody>
      </p:sp>
      <p:grpSp>
        <p:nvGrpSpPr>
          <p:cNvPr id="6" name="Group 4"/>
          <p:cNvGrpSpPr>
            <a:grpSpLocks/>
          </p:cNvGrpSpPr>
          <p:nvPr/>
        </p:nvGrpSpPr>
        <p:grpSpPr bwMode="auto">
          <a:xfrm>
            <a:off x="2286000" y="3246731"/>
            <a:ext cx="3200400" cy="2438400"/>
            <a:chOff x="480" y="2592"/>
            <a:chExt cx="2016" cy="1536"/>
          </a:xfrm>
        </p:grpSpPr>
        <p:sp>
          <p:nvSpPr>
            <p:cNvPr id="7" name="Line 5"/>
            <p:cNvSpPr>
              <a:spLocks noChangeShapeType="1"/>
            </p:cNvSpPr>
            <p:nvPr/>
          </p:nvSpPr>
          <p:spPr bwMode="auto">
            <a:xfrm flipV="1">
              <a:off x="1680" y="2592"/>
              <a:ext cx="816" cy="124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480" y="3360"/>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pPr>
              <a:r>
                <a:rPr lang="zh-CN" altLang="en-US" sz="3200">
                  <a:solidFill>
                    <a:srgbClr val="0000CC"/>
                  </a:solidFill>
                  <a:latin typeface="Courier New" pitchFamily="49" charset="0"/>
                </a:rPr>
                <a:t>计算机中</a:t>
              </a:r>
            </a:p>
            <a:p>
              <a:pPr marL="342900" indent="-342900" algn="ctr">
                <a:spcBef>
                  <a:spcPct val="20000"/>
                </a:spcBef>
                <a:buClr>
                  <a:schemeClr val="tx2"/>
                </a:buClr>
              </a:pPr>
              <a:r>
                <a:rPr lang="zh-CN" altLang="en-US" sz="3200">
                  <a:solidFill>
                    <a:srgbClr val="0000CC"/>
                  </a:solidFill>
                  <a:latin typeface="Courier New" pitchFamily="49" charset="0"/>
                </a:rPr>
                <a:t>的对象的原型</a:t>
              </a:r>
            </a:p>
          </p:txBody>
        </p:sp>
      </p:grpSp>
      <p:grpSp>
        <p:nvGrpSpPr>
          <p:cNvPr id="9" name="Group 7"/>
          <p:cNvGrpSpPr>
            <a:grpSpLocks/>
          </p:cNvGrpSpPr>
          <p:nvPr/>
        </p:nvGrpSpPr>
        <p:grpSpPr bwMode="auto">
          <a:xfrm>
            <a:off x="2057400" y="2408531"/>
            <a:ext cx="2438400" cy="1981200"/>
            <a:chOff x="336" y="2064"/>
            <a:chExt cx="1536" cy="1248"/>
          </a:xfrm>
        </p:grpSpPr>
        <p:sp>
          <p:nvSpPr>
            <p:cNvPr id="10" name="Text Box 8"/>
            <p:cNvSpPr txBox="1">
              <a:spLocks noChangeArrowheads="1"/>
            </p:cNvSpPr>
            <p:nvPr/>
          </p:nvSpPr>
          <p:spPr bwMode="auto">
            <a:xfrm>
              <a:off x="336" y="2544"/>
              <a:ext cx="1536" cy="768"/>
            </a:xfrm>
            <a:prstGeom prst="rect">
              <a:avLst/>
            </a:prstGeom>
            <a:gradFill rotWithShape="1">
              <a:gsLst>
                <a:gs pos="0">
                  <a:srgbClr val="FFFFFF"/>
                </a:gs>
                <a:gs pos="100000">
                  <a:srgbClr val="FFFFCC"/>
                </a:gs>
              </a:gsLst>
              <a:lin ang="5400000" scaled="1"/>
            </a:gradFill>
            <a:ln w="38100">
              <a:solidFill>
                <a:srgbClr val="0000FF"/>
              </a:solidFill>
              <a:miter lim="800000"/>
              <a:headEnd/>
              <a:tailEnd/>
            </a:ln>
          </p:spPr>
          <p:txBody>
            <a:bodyPr/>
            <a:lstStyle/>
            <a:p>
              <a:pPr marL="342900" indent="-342900" algn="ctr">
                <a:spcBef>
                  <a:spcPct val="20000"/>
                </a:spcBef>
                <a:buClr>
                  <a:schemeClr val="tx2"/>
                </a:buClr>
              </a:pPr>
              <a:r>
                <a:rPr lang="zh-CN" altLang="en-US" sz="3200" dirty="0">
                  <a:solidFill>
                    <a:srgbClr val="CC0000"/>
                  </a:solidFill>
                  <a:latin typeface="Courier New" pitchFamily="49" charset="0"/>
                </a:rPr>
                <a:t>现实生活中的实体</a:t>
              </a:r>
            </a:p>
          </p:txBody>
        </p:sp>
        <p:sp>
          <p:nvSpPr>
            <p:cNvPr id="11" name="Line 9"/>
            <p:cNvSpPr>
              <a:spLocks noChangeShapeType="1"/>
            </p:cNvSpPr>
            <p:nvPr/>
          </p:nvSpPr>
          <p:spPr bwMode="auto">
            <a:xfrm flipV="1">
              <a:off x="1152" y="2064"/>
              <a:ext cx="0" cy="384"/>
            </a:xfrm>
            <a:prstGeom prst="line">
              <a:avLst/>
            </a:prstGeom>
            <a:noFill/>
            <a:ln w="38100">
              <a:solidFill>
                <a:srgbClr val="0000FF"/>
              </a:solidFill>
              <a:round/>
              <a:headEnd/>
              <a:tailEnd type="triangle" w="lg" len="lg"/>
            </a:ln>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extLst>
              <p:ext uri="{D42A27DB-BD31-4B8C-83A1-F6EECF244321}">
                <p14:modId xmlns:p14="http://schemas.microsoft.com/office/powerpoint/2010/main" val="1400445855"/>
              </p:ext>
            </p:extLst>
          </p:nvPr>
        </p:nvGraphicFramePr>
        <p:xfrm>
          <a:off x="2000282" y="1235339"/>
          <a:ext cx="3121025" cy="1233487"/>
        </p:xfrm>
        <a:graphic>
          <a:graphicData uri="http://schemas.openxmlformats.org/presentationml/2006/ole">
            <mc:AlternateContent xmlns:mc="http://schemas.openxmlformats.org/markup-compatibility/2006">
              <mc:Choice xmlns:v="urn:schemas-microsoft-com:vml" Requires="v">
                <p:oleObj spid="_x0000_s2062" name="剪辑" r:id="rId3" imgW="6544800" imgH="1706400" progId="">
                  <p:embed/>
                </p:oleObj>
              </mc:Choice>
              <mc:Fallback>
                <p:oleObj name="剪辑" r:id="rId3" imgW="6544800" imgH="1706400" progId="">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82" y="1235339"/>
                        <a:ext cx="3121025" cy="12334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6024594" y="3754700"/>
            <a:ext cx="4572000" cy="1631216"/>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a:t>
            </a:r>
          </a:p>
          <a:p>
            <a:pPr>
              <a:spcBef>
                <a:spcPct val="0"/>
              </a:spcBef>
            </a:pPr>
            <a:r>
              <a:rPr kumimoji="1" lang="en-US" altLang="zh-CN" sz="2000" dirty="0">
                <a:solidFill>
                  <a:srgbClr val="000066"/>
                </a:solidFill>
                <a:latin typeface="Times New Roman" pitchFamily="18" charset="0"/>
              </a:rPr>
              <a:t>Car </a:t>
            </a: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 new Car();</a:t>
            </a:r>
          </a:p>
          <a:p>
            <a:pPr>
              <a:spcBef>
                <a:spcPct val="0"/>
              </a:spcBef>
            </a:pP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err="1">
                <a:solidFill>
                  <a:srgbClr val="000066"/>
                </a:solidFill>
                <a:latin typeface="Times New Roman" pitchFamily="18" charset="0"/>
              </a:rPr>
              <a:t>myCar.brake</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a:t>
            </a:r>
          </a:p>
        </p:txBody>
      </p:sp>
      <p:grpSp>
        <p:nvGrpSpPr>
          <p:cNvPr id="6" name="Group 4"/>
          <p:cNvGrpSpPr>
            <a:grpSpLocks/>
          </p:cNvGrpSpPr>
          <p:nvPr/>
        </p:nvGrpSpPr>
        <p:grpSpPr bwMode="auto">
          <a:xfrm>
            <a:off x="6281769" y="1605226"/>
            <a:ext cx="2743200" cy="2263775"/>
            <a:chOff x="2985" y="896"/>
            <a:chExt cx="1728" cy="1426"/>
          </a:xfrm>
        </p:grpSpPr>
        <p:sp>
          <p:nvSpPr>
            <p:cNvPr id="7" name="Line 5"/>
            <p:cNvSpPr>
              <a:spLocks noChangeShapeType="1"/>
            </p:cNvSpPr>
            <p:nvPr/>
          </p:nvSpPr>
          <p:spPr bwMode="auto">
            <a:xfrm>
              <a:off x="3714" y="1664"/>
              <a:ext cx="0" cy="65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2985" y="896"/>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pPr>
              <a:r>
                <a:rPr lang="zh-CN" altLang="en-US" sz="3200">
                  <a:solidFill>
                    <a:srgbClr val="0000CC"/>
                  </a:solidFill>
                  <a:latin typeface="Courier New" pitchFamily="49" charset="0"/>
                </a:rPr>
                <a:t>计算机中</a:t>
              </a:r>
            </a:p>
            <a:p>
              <a:pPr marL="342900" indent="-342900" algn="ctr">
                <a:spcBef>
                  <a:spcPct val="20000"/>
                </a:spcBef>
                <a:buClr>
                  <a:schemeClr val="tx2"/>
                </a:buClr>
              </a:pPr>
              <a:r>
                <a:rPr lang="zh-CN" altLang="en-US" sz="3200">
                  <a:solidFill>
                    <a:srgbClr val="0000CC"/>
                  </a:solidFill>
                  <a:latin typeface="Courier New" pitchFamily="49" charset="0"/>
                </a:rPr>
                <a:t>的对象</a:t>
              </a:r>
            </a:p>
          </p:txBody>
        </p:sp>
      </p:grpSp>
      <p:sp>
        <p:nvSpPr>
          <p:cNvPr id="9" name="Text Box 7"/>
          <p:cNvSpPr txBox="1">
            <a:spLocks noChangeArrowheads="1"/>
          </p:cNvSpPr>
          <p:nvPr/>
        </p:nvSpPr>
        <p:spPr bwMode="auto">
          <a:xfrm>
            <a:off x="1724057" y="2752988"/>
            <a:ext cx="4157663" cy="2862322"/>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class Car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color;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number;</a:t>
            </a:r>
            <a:endParaRPr kumimoji="1" lang="en-US" altLang="zh-CN" sz="1400" dirty="0">
              <a:solidFill>
                <a:srgbClr val="000066"/>
              </a:solidFill>
              <a:latin typeface="宋体" pitchFamily="2" charset="-122"/>
            </a:endParaRPr>
          </a:p>
          <a:p>
            <a:pPr>
              <a:spcBef>
                <a:spcPct val="0"/>
              </a:spcBef>
            </a:pPr>
            <a:r>
              <a:rPr kumimoji="1" lang="en-US" altLang="zh-CN" sz="2000" dirty="0">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speed;</a:t>
            </a:r>
          </a:p>
          <a:p>
            <a:pPr>
              <a:spcBef>
                <a:spcPct val="0"/>
              </a:spcBef>
            </a:pP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brake() { …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slowDown</a:t>
            </a:r>
            <a:r>
              <a:rPr kumimoji="1" lang="en-US" altLang="zh-CN" sz="2000" dirty="0">
                <a:solidFill>
                  <a:srgbClr val="000066"/>
                </a:solidFill>
                <a:latin typeface="Times New Roman" pitchFamily="18" charset="0"/>
              </a:rPr>
              <a:t>() { …  }</a:t>
            </a:r>
          </a:p>
          <a:p>
            <a:pPr>
              <a:spcBef>
                <a:spcPct val="0"/>
              </a:spcBef>
            </a:pPr>
            <a:r>
              <a:rPr kumimoji="1" lang="en-US" altLang="zh-CN" sz="2000" dirty="0">
                <a:solidFill>
                  <a:srgbClr val="000066"/>
                </a:solidFill>
                <a:latin typeface="Times New Roman" pitchFamily="18" charset="0"/>
              </a:rPr>
              <a:t>}</a:t>
            </a:r>
            <a:r>
              <a:rPr kumimoji="1" lang="en-US" altLang="zh-CN" sz="1400" dirty="0">
                <a:solidFill>
                  <a:srgbClr val="000066"/>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面向对象：类和对象</a:t>
            </a:r>
            <a:endParaRPr lang="zh-CN" altLang="en-US" dirty="0"/>
          </a:p>
        </p:txBody>
      </p:sp>
      <p:sp>
        <p:nvSpPr>
          <p:cNvPr id="6" name="内容占位符 5"/>
          <p:cNvSpPr>
            <a:spLocks noGrp="1"/>
          </p:cNvSpPr>
          <p:nvPr>
            <p:ph sz="quarter" idx="10"/>
          </p:nvPr>
        </p:nvSpPr>
        <p:spPr>
          <a:xfrm>
            <a:off x="728296" y="1174173"/>
            <a:ext cx="10735408" cy="5046784"/>
          </a:xfrm>
        </p:spPr>
        <p:txBody>
          <a:bodyPr/>
          <a:lstStyle/>
          <a:p>
            <a:pPr>
              <a:lnSpc>
                <a:spcPct val="100000"/>
              </a:lnSpc>
            </a:pPr>
            <a:r>
              <a:rPr lang="zh-CN" altLang="en-US" dirty="0"/>
              <a:t>类是</a:t>
            </a:r>
            <a:r>
              <a:rPr lang="en-US" altLang="zh-CN" dirty="0"/>
              <a:t>Java</a:t>
            </a:r>
            <a:r>
              <a:rPr lang="zh-CN" altLang="en-US" dirty="0"/>
              <a:t>语言的最基本概念，是组成</a:t>
            </a:r>
            <a:r>
              <a:rPr lang="en-US" altLang="zh-CN" dirty="0"/>
              <a:t>Java</a:t>
            </a:r>
            <a:r>
              <a:rPr lang="zh-CN" altLang="en-US" dirty="0"/>
              <a:t>程序的基本要素</a:t>
            </a:r>
          </a:p>
          <a:p>
            <a:pPr>
              <a:lnSpc>
                <a:spcPct val="100000"/>
              </a:lnSpc>
            </a:pPr>
            <a:r>
              <a:rPr lang="zh-CN" altLang="en-US" dirty="0"/>
              <a:t>类是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a:t>
            </a:r>
          </a:p>
          <a:p>
            <a:pPr>
              <a:lnSpc>
                <a:spcPct val="100000"/>
              </a:lnSpc>
            </a:pPr>
            <a:r>
              <a:rPr lang="zh-CN" altLang="en-US" dirty="0"/>
              <a:t>类封装了该类对象的变量和方法</a:t>
            </a:r>
            <a:endParaRPr lang="en-US" altLang="zh-CN" dirty="0"/>
          </a:p>
          <a:p>
            <a:pPr>
              <a:lnSpc>
                <a:spcPct val="100000"/>
              </a:lnSpc>
              <a:buFont typeface="Wingdings" panose="05000000000000000000" pitchFamily="2" charset="2"/>
              <a:buChar char="Ø"/>
            </a:pPr>
            <a:r>
              <a:rPr lang="zh-CN" altLang="en-US" sz="3200" b="1" dirty="0"/>
              <a:t>对象是类的实例化，对象的创建是通过对象构造方法来实现的</a:t>
            </a:r>
          </a:p>
          <a:p>
            <a:pPr>
              <a:lnSpc>
                <a:spcPct val="100000"/>
              </a:lnSpc>
              <a:buFont typeface="Wingdings" panose="05000000000000000000" pitchFamily="2" charset="2"/>
              <a:buChar char="Ø"/>
            </a:pPr>
            <a:r>
              <a:rPr lang="zh-CN" altLang="en-US" sz="3200" b="1" dirty="0"/>
              <a:t>我们可以生成多个对象，通过消息传递来进行交互，最终完成复杂的任务</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sp>
        <p:nvSpPr>
          <p:cNvPr id="2" name="内容占位符 1"/>
          <p:cNvSpPr>
            <a:spLocks noGrp="1"/>
          </p:cNvSpPr>
          <p:nvPr>
            <p:ph sz="quarter" idx="10"/>
          </p:nvPr>
        </p:nvSpPr>
        <p:spPr/>
        <p:txBody>
          <a:bodyPr/>
          <a:lstStyle/>
          <a:p>
            <a:r>
              <a:rPr lang="zh-CN" altLang="en-US" dirty="0"/>
              <a:t>软件对象通过相互间传递消息来相互作用和通信</a:t>
            </a:r>
          </a:p>
          <a:p>
            <a:r>
              <a:rPr lang="zh-CN" altLang="en-US" dirty="0"/>
              <a:t>一个消息由三部分组成</a:t>
            </a:r>
            <a:r>
              <a:rPr lang="en-US" altLang="zh-CN" dirty="0"/>
              <a:t>:</a:t>
            </a:r>
          </a:p>
          <a:p>
            <a:pPr lvl="1"/>
            <a:r>
              <a:rPr lang="en-US" altLang="zh-CN" dirty="0"/>
              <a:t>1. </a:t>
            </a:r>
            <a:r>
              <a:rPr lang="zh-CN" altLang="en-US" dirty="0"/>
              <a:t>接受消息的对象</a:t>
            </a:r>
          </a:p>
          <a:p>
            <a:pPr lvl="1"/>
            <a:r>
              <a:rPr lang="en-US" altLang="zh-CN" dirty="0"/>
              <a:t>2. </a:t>
            </a:r>
            <a:r>
              <a:rPr lang="zh-CN" altLang="en-US" dirty="0"/>
              <a:t>方法的名字</a:t>
            </a:r>
          </a:p>
          <a:p>
            <a:pPr lvl="1"/>
            <a:r>
              <a:rPr lang="en-US" altLang="zh-CN" dirty="0"/>
              <a:t>3. </a:t>
            </a:r>
            <a:r>
              <a:rPr lang="zh-CN" altLang="en-US" dirty="0"/>
              <a:t>方法需要的参数</a:t>
            </a:r>
          </a:p>
          <a:p>
            <a:endParaRPr lang="zh-CN" altLang="en-US" dirty="0"/>
          </a:p>
        </p:txBody>
      </p:sp>
      <p:grpSp>
        <p:nvGrpSpPr>
          <p:cNvPr id="4" name="Group 4"/>
          <p:cNvGrpSpPr>
            <a:grpSpLocks/>
          </p:cNvGrpSpPr>
          <p:nvPr/>
        </p:nvGrpSpPr>
        <p:grpSpPr bwMode="auto">
          <a:xfrm>
            <a:off x="8312352" y="3547342"/>
            <a:ext cx="3269236" cy="2135908"/>
            <a:chOff x="599" y="2640"/>
            <a:chExt cx="1513" cy="952"/>
          </a:xfrm>
        </p:grpSpPr>
        <p:sp>
          <p:nvSpPr>
            <p:cNvPr id="5" name="Oval 5"/>
            <p:cNvSpPr>
              <a:spLocks noChangeArrowheads="1"/>
            </p:cNvSpPr>
            <p:nvPr/>
          </p:nvSpPr>
          <p:spPr bwMode="auto">
            <a:xfrm>
              <a:off x="1187" y="2640"/>
              <a:ext cx="925" cy="925"/>
            </a:xfrm>
            <a:prstGeom prst="ellipse">
              <a:avLst/>
            </a:prstGeom>
            <a:solidFill>
              <a:schemeClr val="bg2"/>
            </a:solidFill>
            <a:ln w="9525">
              <a:solidFill>
                <a:schemeClr val="tx1"/>
              </a:solidFill>
              <a:round/>
              <a:headEnd/>
              <a:tailEnd/>
            </a:ln>
          </p:spPr>
          <p:txBody>
            <a:bodyPr wrap="none" anchor="ctr"/>
            <a:lstStyle/>
            <a:p>
              <a:endParaRPr lang="zh-CN" altLang="en-US"/>
            </a:p>
          </p:txBody>
        </p:sp>
        <p:sp>
          <p:nvSpPr>
            <p:cNvPr id="6" name="Line 6"/>
            <p:cNvSpPr>
              <a:spLocks noChangeShapeType="1"/>
            </p:cNvSpPr>
            <p:nvPr/>
          </p:nvSpPr>
          <p:spPr bwMode="auto">
            <a:xfrm>
              <a:off x="1406" y="2715"/>
              <a:ext cx="463" cy="775"/>
            </a:xfrm>
            <a:prstGeom prst="line">
              <a:avLst/>
            </a:prstGeom>
            <a:noFill/>
            <a:ln w="38100">
              <a:solidFill>
                <a:schemeClr val="tx1"/>
              </a:solidFill>
              <a:round/>
              <a:headEnd/>
              <a:tailEnd/>
            </a:ln>
          </p:spPr>
          <p:txBody>
            <a:bodyPr wrap="none" anchor="ctr"/>
            <a:lstStyle/>
            <a:p>
              <a:endParaRPr lang="zh-CN" altLang="en-US"/>
            </a:p>
          </p:txBody>
        </p:sp>
        <p:sp>
          <p:nvSpPr>
            <p:cNvPr id="7" name="Line 7"/>
            <p:cNvSpPr>
              <a:spLocks noChangeShapeType="1"/>
            </p:cNvSpPr>
            <p:nvPr/>
          </p:nvSpPr>
          <p:spPr bwMode="auto">
            <a:xfrm flipH="1">
              <a:off x="1455" y="2665"/>
              <a:ext cx="340" cy="900"/>
            </a:xfrm>
            <a:prstGeom prst="line">
              <a:avLst/>
            </a:prstGeom>
            <a:noFill/>
            <a:ln w="9525">
              <a:solidFill>
                <a:schemeClr val="tx1"/>
              </a:solidFill>
              <a:round/>
              <a:headEnd/>
              <a:tailEnd/>
            </a:ln>
          </p:spPr>
          <p:txBody>
            <a:bodyPr wrap="none" anchor="ctr"/>
            <a:lstStyle/>
            <a:p>
              <a:endParaRPr lang="zh-CN" altLang="en-US"/>
            </a:p>
          </p:txBody>
        </p:sp>
        <p:sp>
          <p:nvSpPr>
            <p:cNvPr id="8" name="Line 8"/>
            <p:cNvSpPr>
              <a:spLocks noChangeShapeType="1"/>
            </p:cNvSpPr>
            <p:nvPr/>
          </p:nvSpPr>
          <p:spPr bwMode="auto">
            <a:xfrm>
              <a:off x="1187" y="3090"/>
              <a:ext cx="925" cy="0"/>
            </a:xfrm>
            <a:prstGeom prst="line">
              <a:avLst/>
            </a:prstGeom>
            <a:noFill/>
            <a:ln w="38100">
              <a:solidFill>
                <a:schemeClr val="tx1"/>
              </a:solidFill>
              <a:round/>
              <a:headEnd/>
              <a:tailEnd/>
            </a:ln>
          </p:spPr>
          <p:txBody>
            <a:bodyPr wrap="none" anchor="ctr"/>
            <a:lstStyle/>
            <a:p>
              <a:endParaRPr lang="zh-CN" altLang="en-US"/>
            </a:p>
          </p:txBody>
        </p:sp>
        <p:sp>
          <p:nvSpPr>
            <p:cNvPr id="9" name="Oval 9"/>
            <p:cNvSpPr>
              <a:spLocks noChangeArrowheads="1"/>
            </p:cNvSpPr>
            <p:nvPr/>
          </p:nvSpPr>
          <p:spPr bwMode="auto">
            <a:xfrm>
              <a:off x="1406" y="2865"/>
              <a:ext cx="463" cy="45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10" name="Rectangle 10"/>
            <p:cNvSpPr>
              <a:spLocks noChangeArrowheads="1"/>
            </p:cNvSpPr>
            <p:nvPr/>
          </p:nvSpPr>
          <p:spPr bwMode="auto">
            <a:xfrm>
              <a:off x="1576" y="294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1" name="Oval 11"/>
            <p:cNvSpPr>
              <a:spLocks noChangeArrowheads="1"/>
            </p:cNvSpPr>
            <p:nvPr/>
          </p:nvSpPr>
          <p:spPr bwMode="auto">
            <a:xfrm>
              <a:off x="1479" y="311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2" name="AutoShape 12"/>
            <p:cNvSpPr>
              <a:spLocks noChangeArrowheads="1"/>
            </p:cNvSpPr>
            <p:nvPr/>
          </p:nvSpPr>
          <p:spPr bwMode="auto">
            <a:xfrm>
              <a:off x="1503" y="29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Rectangle 13"/>
            <p:cNvSpPr>
              <a:spLocks noChangeArrowheads="1"/>
            </p:cNvSpPr>
            <p:nvPr/>
          </p:nvSpPr>
          <p:spPr bwMode="auto">
            <a:xfrm>
              <a:off x="1625" y="309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4" name="Oval 14"/>
            <p:cNvSpPr>
              <a:spLocks noChangeArrowheads="1"/>
            </p:cNvSpPr>
            <p:nvPr/>
          </p:nvSpPr>
          <p:spPr bwMode="auto">
            <a:xfrm>
              <a:off x="1698" y="296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5" name="AutoShape 15"/>
            <p:cNvSpPr>
              <a:spLocks noChangeArrowheads="1"/>
            </p:cNvSpPr>
            <p:nvPr/>
          </p:nvSpPr>
          <p:spPr bwMode="auto">
            <a:xfrm>
              <a:off x="1576" y="31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6" name="Text Box 16"/>
            <p:cNvSpPr txBox="1">
              <a:spLocks noChangeArrowheads="1"/>
            </p:cNvSpPr>
            <p:nvPr/>
          </p:nvSpPr>
          <p:spPr bwMode="auto">
            <a:xfrm>
              <a:off x="602" y="2659"/>
              <a:ext cx="362" cy="137"/>
            </a:xfrm>
            <a:prstGeom prst="rect">
              <a:avLst/>
            </a:prstGeom>
            <a:noFill/>
            <a:ln w="9525">
              <a:noFill/>
              <a:miter lim="800000"/>
              <a:headEnd/>
              <a:tailEnd/>
            </a:ln>
          </p:spPr>
          <p:txBody>
            <a:bodyPr wrap="none">
              <a:spAutoFit/>
            </a:bodyPr>
            <a:lstStyle/>
            <a:p>
              <a:pPr>
                <a:spcBef>
                  <a:spcPct val="0"/>
                </a:spcBef>
              </a:pPr>
              <a:r>
                <a:rPr kumimoji="1" lang="en-US" altLang="zh-CN" sz="1400">
                  <a:latin typeface="Times New Roman" pitchFamily="18" charset="0"/>
                </a:rPr>
                <a:t>attribute</a:t>
              </a:r>
            </a:p>
          </p:txBody>
        </p:sp>
        <p:sp>
          <p:nvSpPr>
            <p:cNvPr id="17" name="Line 17"/>
            <p:cNvSpPr>
              <a:spLocks noChangeShapeType="1"/>
            </p:cNvSpPr>
            <p:nvPr/>
          </p:nvSpPr>
          <p:spPr bwMode="auto">
            <a:xfrm>
              <a:off x="846" y="2815"/>
              <a:ext cx="755" cy="1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8" name="Line 18"/>
            <p:cNvSpPr>
              <a:spLocks noChangeShapeType="1"/>
            </p:cNvSpPr>
            <p:nvPr/>
          </p:nvSpPr>
          <p:spPr bwMode="auto">
            <a:xfrm>
              <a:off x="846" y="2815"/>
              <a:ext cx="706" cy="225"/>
            </a:xfrm>
            <a:prstGeom prst="line">
              <a:avLst/>
            </a:prstGeom>
            <a:noFill/>
            <a:ln w="9525">
              <a:solidFill>
                <a:schemeClr val="tx1"/>
              </a:solidFill>
              <a:round/>
              <a:headEnd/>
              <a:tailEnd/>
            </a:ln>
          </p:spPr>
          <p:txBody>
            <a:bodyPr wrap="none" anchor="ctr"/>
            <a:lstStyle/>
            <a:p>
              <a:endParaRPr lang="zh-CN" altLang="en-US"/>
            </a:p>
          </p:txBody>
        </p:sp>
        <p:sp>
          <p:nvSpPr>
            <p:cNvPr id="19" name="Line 19"/>
            <p:cNvSpPr>
              <a:spLocks noChangeShapeType="1"/>
            </p:cNvSpPr>
            <p:nvPr/>
          </p:nvSpPr>
          <p:spPr bwMode="auto">
            <a:xfrm>
              <a:off x="870" y="2815"/>
              <a:ext cx="633" cy="3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 name="Text Box 20"/>
            <p:cNvSpPr txBox="1">
              <a:spLocks noChangeArrowheads="1"/>
            </p:cNvSpPr>
            <p:nvPr/>
          </p:nvSpPr>
          <p:spPr bwMode="auto">
            <a:xfrm>
              <a:off x="599" y="3456"/>
              <a:ext cx="382" cy="136"/>
            </a:xfrm>
            <a:prstGeom prst="rect">
              <a:avLst/>
            </a:prstGeom>
            <a:noFill/>
            <a:ln w="9525">
              <a:noFill/>
              <a:miter lim="800000"/>
              <a:headEnd/>
              <a:tailEnd/>
            </a:ln>
          </p:spPr>
          <p:txBody>
            <a:bodyPr wrap="none">
              <a:spAutoFit/>
            </a:bodyPr>
            <a:lstStyle/>
            <a:p>
              <a:pPr>
                <a:spcBef>
                  <a:spcPct val="0"/>
                </a:spcBef>
              </a:pPr>
              <a:r>
                <a:rPr kumimoji="1" lang="en-US" altLang="zh-CN" sz="1400">
                  <a:latin typeface="Times New Roman" pitchFamily="18" charset="0"/>
                </a:rPr>
                <a:t>methods</a:t>
              </a:r>
            </a:p>
          </p:txBody>
        </p:sp>
        <p:sp>
          <p:nvSpPr>
            <p:cNvPr id="21" name="Line 21"/>
            <p:cNvSpPr>
              <a:spLocks noChangeShapeType="1"/>
            </p:cNvSpPr>
            <p:nvPr/>
          </p:nvSpPr>
          <p:spPr bwMode="auto">
            <a:xfrm flipV="1">
              <a:off x="870" y="3015"/>
              <a:ext cx="365" cy="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 name="Line 22"/>
            <p:cNvSpPr>
              <a:spLocks noChangeShapeType="1"/>
            </p:cNvSpPr>
            <p:nvPr/>
          </p:nvSpPr>
          <p:spPr bwMode="auto">
            <a:xfrm flipV="1">
              <a:off x="870" y="3390"/>
              <a:ext cx="1072" cy="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 name="Line 23"/>
            <p:cNvSpPr>
              <a:spLocks noChangeShapeType="1"/>
            </p:cNvSpPr>
            <p:nvPr/>
          </p:nvSpPr>
          <p:spPr bwMode="auto">
            <a:xfrm flipV="1">
              <a:off x="870" y="3265"/>
              <a:ext cx="487" cy="2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24" name="Group 4"/>
          <p:cNvGrpSpPr>
            <a:grpSpLocks/>
          </p:cNvGrpSpPr>
          <p:nvPr/>
        </p:nvGrpSpPr>
        <p:grpSpPr bwMode="auto">
          <a:xfrm>
            <a:off x="4622001" y="3531585"/>
            <a:ext cx="2895600" cy="2432358"/>
            <a:chOff x="3120" y="2208"/>
            <a:chExt cx="2352" cy="1867"/>
          </a:xfrm>
        </p:grpSpPr>
        <p:grpSp>
          <p:nvGrpSpPr>
            <p:cNvPr id="25" name="Group 5"/>
            <p:cNvGrpSpPr>
              <a:grpSpLocks/>
            </p:cNvGrpSpPr>
            <p:nvPr/>
          </p:nvGrpSpPr>
          <p:grpSpPr bwMode="auto">
            <a:xfrm>
              <a:off x="4464" y="2256"/>
              <a:ext cx="1008" cy="960"/>
              <a:chOff x="960" y="1296"/>
              <a:chExt cx="1008" cy="960"/>
            </a:xfrm>
          </p:grpSpPr>
          <p:sp>
            <p:nvSpPr>
              <p:cNvPr id="41" name="Oval 6"/>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 name="Line 7"/>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43" name="Line 8"/>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44" name="Group 9"/>
              <p:cNvGrpSpPr>
                <a:grpSpLocks/>
              </p:cNvGrpSpPr>
              <p:nvPr/>
            </p:nvGrpSpPr>
            <p:grpSpPr bwMode="auto">
              <a:xfrm>
                <a:off x="1200" y="1536"/>
                <a:ext cx="480" cy="480"/>
                <a:chOff x="1248" y="1536"/>
                <a:chExt cx="480" cy="480"/>
              </a:xfrm>
            </p:grpSpPr>
            <p:sp>
              <p:nvSpPr>
                <p:cNvPr id="45" name="Oval 10"/>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46" name="Rectangle 11"/>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7" name="AutoShape 12"/>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8" name="AutoShape 13"/>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9" name="Rectangle 14"/>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50" name="Oval 15"/>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6" name="Text Box 16"/>
            <p:cNvSpPr txBox="1">
              <a:spLocks noChangeArrowheads="1"/>
            </p:cNvSpPr>
            <p:nvPr/>
          </p:nvSpPr>
          <p:spPr bwMode="auto">
            <a:xfrm>
              <a:off x="4560" y="3312"/>
              <a:ext cx="650"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a:t>
              </a:r>
              <a:r>
                <a:rPr kumimoji="1" lang="en-US" altLang="zh-CN" dirty="0">
                  <a:solidFill>
                    <a:schemeClr val="tx1">
                      <a:lumMod val="50000"/>
                      <a:lumOff val="50000"/>
                    </a:schemeClr>
                  </a:solidFill>
                  <a:latin typeface="Times New Roman" pitchFamily="18" charset="0"/>
                </a:rPr>
                <a:t>B</a:t>
              </a:r>
            </a:p>
          </p:txBody>
        </p:sp>
        <p:grpSp>
          <p:nvGrpSpPr>
            <p:cNvPr id="27" name="Group 17"/>
            <p:cNvGrpSpPr>
              <a:grpSpLocks/>
            </p:cNvGrpSpPr>
            <p:nvPr/>
          </p:nvGrpSpPr>
          <p:grpSpPr bwMode="auto">
            <a:xfrm>
              <a:off x="3120" y="2688"/>
              <a:ext cx="1008" cy="960"/>
              <a:chOff x="960" y="1296"/>
              <a:chExt cx="1008" cy="960"/>
            </a:xfrm>
          </p:grpSpPr>
          <p:sp>
            <p:nvSpPr>
              <p:cNvPr id="31" name="Oval 18"/>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 name="Line 19"/>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33" name="Line 20"/>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34" name="Group 21"/>
              <p:cNvGrpSpPr>
                <a:grpSpLocks/>
              </p:cNvGrpSpPr>
              <p:nvPr/>
            </p:nvGrpSpPr>
            <p:grpSpPr bwMode="auto">
              <a:xfrm>
                <a:off x="1200" y="1536"/>
                <a:ext cx="480" cy="480"/>
                <a:chOff x="1248" y="1536"/>
                <a:chExt cx="480" cy="480"/>
              </a:xfrm>
            </p:grpSpPr>
            <p:sp>
              <p:nvSpPr>
                <p:cNvPr id="35" name="Oval 22"/>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36" name="Rectangle 23"/>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37" name="AutoShape 24"/>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8" name="AutoShape 25"/>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9" name="Rectangle 26"/>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0" name="Oval 27"/>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8" name="Text Box 28"/>
            <p:cNvSpPr txBox="1">
              <a:spLocks noChangeArrowheads="1"/>
            </p:cNvSpPr>
            <p:nvPr/>
          </p:nvSpPr>
          <p:spPr bwMode="auto">
            <a:xfrm>
              <a:off x="3360" y="3792"/>
              <a:ext cx="697"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 </a:t>
              </a:r>
              <a:r>
                <a:rPr kumimoji="1" lang="en-US" altLang="zh-CN" dirty="0">
                  <a:solidFill>
                    <a:schemeClr val="tx1">
                      <a:lumMod val="50000"/>
                      <a:lumOff val="50000"/>
                    </a:schemeClr>
                  </a:solidFill>
                  <a:latin typeface="Times New Roman" pitchFamily="18" charset="0"/>
                </a:rPr>
                <a:t>A</a:t>
              </a:r>
            </a:p>
          </p:txBody>
        </p:sp>
        <p:sp>
          <p:nvSpPr>
            <p:cNvPr id="29" name="Text Box 29"/>
            <p:cNvSpPr txBox="1">
              <a:spLocks noChangeArrowheads="1"/>
            </p:cNvSpPr>
            <p:nvPr/>
          </p:nvSpPr>
          <p:spPr bwMode="auto">
            <a:xfrm>
              <a:off x="3552" y="2208"/>
              <a:ext cx="785" cy="283"/>
            </a:xfrm>
            <a:prstGeom prst="rect">
              <a:avLst/>
            </a:prstGeom>
            <a:noFill/>
            <a:ln w="9525">
              <a:noFill/>
              <a:miter lim="800000"/>
              <a:headEnd/>
              <a:tailEnd/>
            </a:ln>
          </p:spPr>
          <p:txBody>
            <a:bodyPr wrap="none">
              <a:spAutoFit/>
            </a:bodyPr>
            <a:lstStyle/>
            <a:p>
              <a:pPr>
                <a:spcBef>
                  <a:spcPct val="0"/>
                </a:spcBef>
              </a:pPr>
              <a:r>
                <a:rPr kumimoji="1" lang="en-US" altLang="zh-CN">
                  <a:solidFill>
                    <a:schemeClr val="bg1"/>
                  </a:solidFill>
                  <a:latin typeface="Times New Roman" pitchFamily="18" charset="0"/>
                </a:rPr>
                <a:t>message</a:t>
              </a:r>
            </a:p>
          </p:txBody>
        </p:sp>
        <p:cxnSp>
          <p:nvCxnSpPr>
            <p:cNvPr id="30" name="AutoShape 30"/>
            <p:cNvCxnSpPr>
              <a:cxnSpLocks noChangeShapeType="1"/>
              <a:stCxn id="31" idx="0"/>
              <a:endCxn id="41" idx="2"/>
            </p:cNvCxnSpPr>
            <p:nvPr/>
          </p:nvCxnSpPr>
          <p:spPr bwMode="auto">
            <a:xfrm rot="5400000" flipV="1">
              <a:off x="4020" y="2292"/>
              <a:ext cx="48" cy="840"/>
            </a:xfrm>
            <a:prstGeom prst="curvedConnector4">
              <a:avLst>
                <a:gd name="adj1" fmla="val -300000"/>
                <a:gd name="adj2" fmla="val 80000"/>
              </a:avLst>
            </a:prstGeom>
            <a:noFill/>
            <a:ln w="9525">
              <a:solidFill>
                <a:schemeClr val="tx1"/>
              </a:solidFill>
              <a:round/>
              <a:headEnd/>
              <a:tailEnd type="triangle"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语言特点：面向对象</a:t>
            </a:r>
            <a:endParaRPr lang="zh-CN" altLang="en-US" dirty="0"/>
          </a:p>
        </p:txBody>
      </p:sp>
      <p:sp>
        <p:nvSpPr>
          <p:cNvPr id="2" name="内容占位符 1"/>
          <p:cNvSpPr>
            <a:spLocks noGrp="1"/>
          </p:cNvSpPr>
          <p:nvPr>
            <p:ph sz="quarter" idx="10"/>
          </p:nvPr>
        </p:nvSpPr>
        <p:spPr/>
        <p:txBody>
          <a:bodyPr/>
          <a:lstStyle/>
          <a:p>
            <a:r>
              <a:rPr lang="en-US" altLang="zh-CN" dirty="0"/>
              <a:t>Java</a:t>
            </a:r>
            <a:r>
              <a:rPr lang="zh-CN" altLang="en-US" dirty="0"/>
              <a:t>语言具有真正的面向对象语言的特点，除了数值、布尔和字符三种基本的数据类型外，其它类型都是对象。</a:t>
            </a:r>
          </a:p>
          <a:p>
            <a:r>
              <a:rPr lang="zh-CN" altLang="en-US" dirty="0"/>
              <a:t>它支持封装、多态性和继承。</a:t>
            </a:r>
          </a:p>
          <a:p>
            <a:pPr lvl="1"/>
            <a:r>
              <a:rPr lang="zh-CN" altLang="en-US" dirty="0"/>
              <a:t>封装就是将对象内的数据和代码联编起来，形成一个对象；</a:t>
            </a:r>
          </a:p>
          <a:p>
            <a:pPr lvl="1"/>
            <a:r>
              <a:rPr lang="zh-CN" altLang="en-US" dirty="0"/>
              <a:t>多态性是指一个接口，有多个内在实现形式表示；</a:t>
            </a:r>
          </a:p>
          <a:p>
            <a:pPr lvl="1"/>
            <a:r>
              <a:rPr lang="zh-CN" altLang="en-US" dirty="0"/>
              <a:t>继承是指某一对象直接使用另一对象的所有属性和方法的过程，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333737847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开发工具</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969590719"/>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a:t>
            </a:r>
            <a:endParaRPr lang="zh-CN" altLang="en-US" dirty="0"/>
          </a:p>
        </p:txBody>
      </p:sp>
      <p:sp>
        <p:nvSpPr>
          <p:cNvPr id="2" name="内容占位符 1"/>
          <p:cNvSpPr>
            <a:spLocks noGrp="1"/>
          </p:cNvSpPr>
          <p:nvPr>
            <p:ph sz="quarter" idx="10"/>
          </p:nvPr>
        </p:nvSpPr>
        <p:spPr/>
        <p:txBody>
          <a:bodyPr/>
          <a:lstStyle/>
          <a:p>
            <a:r>
              <a:rPr lang="zh-CN" altLang="en-US" dirty="0"/>
              <a:t>源于</a:t>
            </a:r>
            <a:r>
              <a:rPr lang="en-US" altLang="zh-CN" dirty="0"/>
              <a:t>1990</a:t>
            </a:r>
            <a:r>
              <a:rPr lang="zh-CN" altLang="en-US" dirty="0"/>
              <a:t>年</a:t>
            </a:r>
            <a:r>
              <a:rPr lang="en-US" altLang="zh-CN" dirty="0"/>
              <a:t>12</a:t>
            </a:r>
            <a:r>
              <a:rPr lang="zh-CN" altLang="en-US" dirty="0"/>
              <a:t>月</a:t>
            </a:r>
            <a:r>
              <a:rPr lang="en-US" altLang="zh-CN" dirty="0"/>
              <a:t>Sun</a:t>
            </a:r>
            <a:r>
              <a:rPr lang="zh-CN" altLang="en-US" dirty="0"/>
              <a:t>初期的绿色计划</a:t>
            </a:r>
            <a:r>
              <a:rPr lang="en-US" altLang="zh-CN" dirty="0"/>
              <a:t>Green Project</a:t>
            </a:r>
            <a:r>
              <a:rPr lang="zh-CN" altLang="en-US" dirty="0"/>
              <a:t>和</a:t>
            </a:r>
            <a:r>
              <a:rPr lang="en-US" altLang="zh-CN" dirty="0"/>
              <a:t>Oak</a:t>
            </a:r>
            <a:r>
              <a:rPr lang="zh-CN" altLang="en-US" dirty="0"/>
              <a:t>语言（</a:t>
            </a:r>
            <a:r>
              <a:rPr lang="en-US" altLang="zh-CN" dirty="0"/>
              <a:t>Java</a:t>
            </a:r>
            <a:r>
              <a:rPr lang="zh-CN" altLang="en-US" dirty="0"/>
              <a:t>的雏形）。</a:t>
            </a:r>
          </a:p>
          <a:p>
            <a:r>
              <a:rPr lang="zh-CN" altLang="en-US" dirty="0"/>
              <a:t>由</a:t>
            </a:r>
            <a:r>
              <a:rPr lang="en-US" altLang="zh-CN" dirty="0"/>
              <a:t>James Gosling</a:t>
            </a:r>
            <a:r>
              <a:rPr lang="zh-CN" altLang="en-US" dirty="0"/>
              <a:t>牵头，</a:t>
            </a:r>
            <a:r>
              <a:rPr lang="en-US" altLang="zh-CN" dirty="0"/>
              <a:t>13</a:t>
            </a:r>
            <a:r>
              <a:rPr lang="zh-CN" altLang="en-US" dirty="0"/>
              <a:t>人参加，绿色计划不仅创建了</a:t>
            </a:r>
            <a:r>
              <a:rPr lang="en-US" altLang="zh-CN" dirty="0"/>
              <a:t>Oak</a:t>
            </a:r>
            <a:r>
              <a:rPr lang="zh-CN" altLang="en-US" dirty="0"/>
              <a:t>，同时还创建了一种操作系统、一种图形用户界面和一种名为</a:t>
            </a:r>
            <a:r>
              <a:rPr lang="en-US" altLang="zh-CN" dirty="0"/>
              <a:t>Star7</a:t>
            </a:r>
            <a:r>
              <a:rPr lang="zh-CN" altLang="en-US" dirty="0"/>
              <a:t>（*</a:t>
            </a:r>
            <a:r>
              <a:rPr lang="en-US" altLang="zh-CN" dirty="0"/>
              <a:t>7</a:t>
            </a:r>
            <a:r>
              <a:rPr lang="zh-CN" altLang="en-US" dirty="0"/>
              <a:t>）的手持设备。</a:t>
            </a:r>
          </a:p>
          <a:p>
            <a:r>
              <a:rPr lang="en-US" altLang="zh-CN" dirty="0"/>
              <a:t>1991</a:t>
            </a:r>
            <a:r>
              <a:rPr lang="zh-CN" altLang="en-US" dirty="0"/>
              <a:t>年</a:t>
            </a:r>
            <a:r>
              <a:rPr lang="en-US" altLang="zh-CN" dirty="0"/>
              <a:t>4</a:t>
            </a:r>
            <a:r>
              <a:rPr lang="zh-CN" altLang="en-US" dirty="0"/>
              <a:t>月，</a:t>
            </a:r>
            <a:r>
              <a:rPr lang="en-US" altLang="zh-CN" dirty="0"/>
              <a:t>James Gosling</a:t>
            </a:r>
            <a:r>
              <a:rPr lang="zh-CN" altLang="en-US" dirty="0"/>
              <a:t>，以</a:t>
            </a:r>
            <a:r>
              <a:rPr lang="en-US" altLang="zh-CN" dirty="0"/>
              <a:t>C++</a:t>
            </a:r>
            <a:r>
              <a:rPr lang="zh-CN" altLang="en-US" dirty="0"/>
              <a:t>语言为基础，开发了一种可在不同平台上工作、可令不同设备互联的程序设计语言</a:t>
            </a:r>
            <a:r>
              <a:rPr lang="en-US" altLang="zh-CN" dirty="0"/>
              <a:t>—Oak</a:t>
            </a:r>
            <a:r>
              <a:rPr lang="zh-CN" altLang="en-US" dirty="0"/>
              <a:t>。</a:t>
            </a:r>
          </a:p>
          <a:p>
            <a:endParaRPr lang="zh-CN" altLang="en-US" dirty="0"/>
          </a:p>
        </p:txBody>
      </p:sp>
      <p:pic>
        <p:nvPicPr>
          <p:cNvPr id="9" name="Picture 5"/>
          <p:cNvPicPr>
            <a:picLocks noChangeArrowheads="1"/>
          </p:cNvPicPr>
          <p:nvPr/>
        </p:nvPicPr>
        <p:blipFill>
          <a:blip r:embed="rId2"/>
          <a:srcRect/>
          <a:stretch>
            <a:fillRect/>
          </a:stretch>
        </p:blipFill>
        <p:spPr bwMode="auto">
          <a:xfrm>
            <a:off x="8103553" y="5011737"/>
            <a:ext cx="3429024" cy="184626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p:txBody>
          <a:bodyPr/>
          <a:lstStyle/>
          <a:p>
            <a:r>
              <a:rPr lang="en-US" altLang="zh-CN" dirty="0"/>
              <a:t>Java Development Kit</a:t>
            </a:r>
          </a:p>
          <a:p>
            <a:r>
              <a:rPr lang="en-US" altLang="zh-CN" dirty="0"/>
              <a:t>JDK</a:t>
            </a:r>
            <a:r>
              <a:rPr lang="zh-CN" altLang="en-US" dirty="0"/>
              <a:t>下载</a:t>
            </a:r>
            <a:r>
              <a:rPr lang="en-US" altLang="zh-CN" dirty="0"/>
              <a:t>:</a:t>
            </a:r>
            <a:r>
              <a:rPr lang="zh-CN" altLang="en-US" dirty="0"/>
              <a:t>以</a:t>
            </a:r>
            <a:r>
              <a:rPr lang="en-US" altLang="zh-CN" dirty="0"/>
              <a:t>JDK 8 </a:t>
            </a:r>
            <a:r>
              <a:rPr lang="zh-CN" altLang="en-US" dirty="0"/>
              <a:t>为例</a:t>
            </a:r>
          </a:p>
          <a:p>
            <a:pPr lvl="1"/>
            <a:r>
              <a:rPr lang="zh-CN" altLang="en-US" dirty="0"/>
              <a:t>在</a:t>
            </a:r>
            <a:r>
              <a:rPr lang="en-US" altLang="zh-CN" dirty="0"/>
              <a:t>Oracle</a:t>
            </a:r>
            <a:r>
              <a:rPr lang="zh-CN" altLang="en-US" dirty="0"/>
              <a:t>的公司的网站：</a:t>
            </a:r>
          </a:p>
          <a:p>
            <a:pPr lvl="1"/>
            <a:r>
              <a:rPr lang="en-US" altLang="zh-CN" dirty="0">
                <a:hlinkClick r:id="rId2"/>
              </a:rPr>
              <a:t>https://www.oracle.com/java/technologies/javase/javase-jdk8-downloads.html</a:t>
            </a:r>
            <a:endParaRPr lang="en-US" altLang="zh-CN" dirty="0"/>
          </a:p>
          <a:p>
            <a:pPr lvl="1"/>
            <a:r>
              <a:rPr lang="zh-CN" altLang="en-US" dirty="0"/>
              <a:t>免费下载</a:t>
            </a:r>
            <a:r>
              <a:rPr lang="en-US" altLang="zh-CN" dirty="0"/>
              <a:t>JDK</a:t>
            </a:r>
            <a:r>
              <a:rPr lang="zh-CN" altLang="en-US" dirty="0"/>
              <a:t>的最新版本</a:t>
            </a:r>
            <a:r>
              <a:rPr lang="en-US" altLang="zh-CN" dirty="0"/>
              <a:t>JDK</a:t>
            </a:r>
            <a:r>
              <a:rPr lang="zh-CN" altLang="en-US" dirty="0"/>
              <a:t>。</a:t>
            </a:r>
          </a:p>
          <a:p>
            <a:pPr lvl="1"/>
            <a:r>
              <a:rPr lang="en-US" altLang="zh-CN" dirty="0"/>
              <a:t>JDK</a:t>
            </a:r>
            <a:r>
              <a:rPr lang="zh-CN" altLang="en-US" dirty="0"/>
              <a:t>安装包：</a:t>
            </a:r>
            <a:r>
              <a:rPr lang="en-US" altLang="zh-CN" dirty="0"/>
              <a:t>jdk-8u261-windows-x64.exe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p:txBody>
          <a:bodyPr/>
          <a:lstStyle/>
          <a:p>
            <a:r>
              <a:rPr lang="en-US" altLang="zh-CN" dirty="0"/>
              <a:t>JDK 8 </a:t>
            </a:r>
            <a:r>
              <a:rPr lang="zh-CN" altLang="en-US" dirty="0"/>
              <a:t>安装</a:t>
            </a:r>
          </a:p>
          <a:p>
            <a:pPr lvl="1"/>
            <a:r>
              <a:rPr lang="zh-CN" altLang="en-US" dirty="0"/>
              <a:t>运行下载的</a:t>
            </a:r>
            <a:r>
              <a:rPr lang="en-US" altLang="zh-CN" dirty="0"/>
              <a:t>JDK</a:t>
            </a:r>
            <a:r>
              <a:rPr lang="zh-CN" altLang="en-US" dirty="0"/>
              <a:t>安装包：</a:t>
            </a:r>
          </a:p>
          <a:p>
            <a:pPr lvl="2"/>
            <a:r>
              <a:rPr lang="en-US" altLang="zh-CN" dirty="0"/>
              <a:t>jdk-8u261-windows-x64.exe</a:t>
            </a:r>
          </a:p>
          <a:p>
            <a:pPr lvl="1"/>
            <a:r>
              <a:rPr lang="zh-CN" altLang="en-US" dirty="0"/>
              <a:t>安装</a:t>
            </a:r>
            <a:r>
              <a:rPr lang="en-US" altLang="zh-CN" dirty="0"/>
              <a:t>Java</a:t>
            </a:r>
            <a:r>
              <a:rPr lang="zh-CN" altLang="en-US" dirty="0"/>
              <a:t>开发环境。</a:t>
            </a:r>
          </a:p>
          <a:p>
            <a:pPr lvl="1"/>
            <a:r>
              <a:rPr lang="zh-CN" altLang="en-US" dirty="0"/>
              <a:t>安装到任意文件夹：</a:t>
            </a:r>
          </a:p>
          <a:p>
            <a:pPr lvl="2"/>
            <a:r>
              <a:rPr lang="en-US" altLang="zh-CN" dirty="0"/>
              <a:t>C:\Program Files\Java\</a:t>
            </a:r>
            <a:r>
              <a:rPr lang="zh-CN" altLang="en-US" dirty="0"/>
              <a:t>目录下。</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a:xfrm>
            <a:off x="659423" y="877301"/>
            <a:ext cx="10735408" cy="5046784"/>
          </a:xfrm>
        </p:spPr>
        <p:txBody>
          <a:bodyPr/>
          <a:lstStyle/>
          <a:p>
            <a:r>
              <a:rPr lang="zh-CN" altLang="en-US" dirty="0"/>
              <a:t>如左图所示的目录结构：</a:t>
            </a:r>
          </a:p>
          <a:p>
            <a:r>
              <a:rPr lang="en-US" altLang="zh-CN" dirty="0"/>
              <a:t>bin</a:t>
            </a:r>
            <a:r>
              <a:rPr lang="zh-CN" altLang="en-US" dirty="0"/>
              <a:t>：</a:t>
            </a:r>
          </a:p>
          <a:p>
            <a:pPr lvl="1"/>
            <a:r>
              <a:rPr lang="en-US" altLang="zh-CN" dirty="0"/>
              <a:t>Java</a:t>
            </a:r>
            <a:r>
              <a:rPr lang="zh-CN" altLang="en-US" dirty="0"/>
              <a:t>编译器：</a:t>
            </a:r>
            <a:r>
              <a:rPr lang="en-US" altLang="zh-CN" dirty="0" err="1"/>
              <a:t>javac</a:t>
            </a:r>
            <a:endParaRPr lang="en-US" altLang="zh-CN" dirty="0"/>
          </a:p>
          <a:p>
            <a:pPr lvl="1"/>
            <a:r>
              <a:rPr lang="en-US" altLang="zh-CN" dirty="0"/>
              <a:t>Java</a:t>
            </a:r>
            <a:r>
              <a:rPr lang="zh-CN" altLang="en-US" dirty="0"/>
              <a:t>解释器：</a:t>
            </a:r>
            <a:r>
              <a:rPr lang="en-US" altLang="zh-CN" dirty="0"/>
              <a:t>java</a:t>
            </a:r>
          </a:p>
          <a:p>
            <a:pPr lvl="1"/>
            <a:r>
              <a:rPr lang="en-US" altLang="zh-CN" dirty="0"/>
              <a:t>Applet</a:t>
            </a:r>
            <a:r>
              <a:rPr lang="zh-CN" altLang="en-US" dirty="0"/>
              <a:t>观察器：</a:t>
            </a:r>
            <a:r>
              <a:rPr lang="en-US" altLang="zh-CN" dirty="0" err="1"/>
              <a:t>appletviewer</a:t>
            </a:r>
            <a:endParaRPr lang="en-US" altLang="zh-CN" dirty="0"/>
          </a:p>
          <a:p>
            <a:r>
              <a:rPr lang="en-US" altLang="zh-CN" dirty="0"/>
              <a:t>lib</a:t>
            </a:r>
            <a:r>
              <a:rPr lang="zh-CN" altLang="en-US" dirty="0"/>
              <a:t>：</a:t>
            </a:r>
          </a:p>
          <a:p>
            <a:pPr lvl="1"/>
            <a:r>
              <a:rPr lang="zh-CN" altLang="en-US" dirty="0"/>
              <a:t>核心及基础类库</a:t>
            </a:r>
            <a:r>
              <a:rPr lang="en-US" altLang="zh-CN" dirty="0"/>
              <a:t>:</a:t>
            </a:r>
          </a:p>
          <a:p>
            <a:pPr lvl="1"/>
            <a:r>
              <a:rPr lang="en-US" altLang="zh-CN" dirty="0"/>
              <a:t>tools.jar</a:t>
            </a:r>
          </a:p>
          <a:p>
            <a:pPr lvl="1"/>
            <a:r>
              <a:rPr lang="en-US" altLang="zh-CN" dirty="0"/>
              <a:t>rt.jar </a:t>
            </a:r>
          </a:p>
          <a:p>
            <a:endParaRPr lang="zh-CN" altLang="en-US" dirty="0"/>
          </a:p>
        </p:txBody>
      </p:sp>
      <p:pic>
        <p:nvPicPr>
          <p:cNvPr id="8" name="图片 7">
            <a:extLst>
              <a:ext uri="{FF2B5EF4-FFF2-40B4-BE49-F238E27FC236}">
                <a16:creationId xmlns:a16="http://schemas.microsoft.com/office/drawing/2014/main" id="{40A50B32-1C3A-4DB0-8894-21CC388A441D}"/>
              </a:ext>
            </a:extLst>
          </p:cNvPr>
          <p:cNvPicPr>
            <a:picLocks noChangeAspect="1"/>
          </p:cNvPicPr>
          <p:nvPr/>
        </p:nvPicPr>
        <p:blipFill>
          <a:blip r:embed="rId2"/>
          <a:stretch>
            <a:fillRect/>
          </a:stretch>
        </p:blipFill>
        <p:spPr>
          <a:xfrm>
            <a:off x="6881634" y="0"/>
            <a:ext cx="49126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a:xfrm>
            <a:off x="659423" y="1019908"/>
            <a:ext cx="10770578" cy="5046784"/>
          </a:xfrm>
        </p:spPr>
        <p:txBody>
          <a:bodyPr/>
          <a:lstStyle/>
          <a:p>
            <a:r>
              <a:rPr lang="zh-CN" altLang="en-US" dirty="0"/>
              <a:t>环境参数设置</a:t>
            </a:r>
          </a:p>
          <a:p>
            <a:r>
              <a:rPr lang="en-US" altLang="zh-CN" dirty="0"/>
              <a:t>path</a:t>
            </a:r>
            <a:r>
              <a:rPr lang="zh-CN" altLang="en-US" dirty="0"/>
              <a:t>：</a:t>
            </a:r>
          </a:p>
          <a:p>
            <a:pPr lvl="1"/>
            <a:r>
              <a:rPr lang="en-US" altLang="zh-CN" dirty="0"/>
              <a:t>set path=C:\Program Files\Java\jdk1.8.0_261\bin; %path%</a:t>
            </a:r>
          </a:p>
          <a:p>
            <a:r>
              <a:rPr lang="en-US" altLang="zh-CN" dirty="0" err="1"/>
              <a:t>classpath</a:t>
            </a:r>
            <a:r>
              <a:rPr lang="zh-CN" altLang="en-US" dirty="0"/>
              <a:t>：</a:t>
            </a:r>
          </a:p>
          <a:p>
            <a:pPr lvl="1"/>
            <a:r>
              <a:rPr lang="en-US" altLang="zh-CN" dirty="0"/>
              <a:t>set </a:t>
            </a:r>
            <a:r>
              <a:rPr lang="en-US" altLang="zh-CN" dirty="0" err="1"/>
              <a:t>classpath</a:t>
            </a:r>
            <a:r>
              <a:rPr lang="en-US" altLang="zh-CN" dirty="0"/>
              <a:t> =.; C:\Program Files\Java\jdk1.8.0_261\lib\tools.jar</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a:xfrm>
            <a:off x="659423" y="1019908"/>
            <a:ext cx="10386113" cy="5046784"/>
          </a:xfrm>
        </p:spPr>
        <p:txBody>
          <a:bodyPr/>
          <a:lstStyle/>
          <a:p>
            <a:r>
              <a:rPr lang="en-US" altLang="zh-CN" sz="2800" dirty="0"/>
              <a:t>Java</a:t>
            </a:r>
            <a:r>
              <a:rPr lang="zh-CN" altLang="en-US" sz="2800" dirty="0"/>
              <a:t>编译器：</a:t>
            </a:r>
            <a:r>
              <a:rPr lang="en-US" altLang="zh-CN" sz="2800" dirty="0" err="1"/>
              <a:t>javac</a:t>
            </a:r>
            <a:r>
              <a:rPr lang="zh-CN" altLang="en-US" sz="2800" dirty="0"/>
              <a:t>，源程序</a:t>
            </a:r>
            <a:r>
              <a:rPr lang="en-US" altLang="zh-CN" sz="2800" dirty="0"/>
              <a:t>(.java)</a:t>
            </a:r>
            <a:r>
              <a:rPr lang="zh-CN" altLang="en-US" sz="2800" dirty="0"/>
              <a:t>编译生成字节码</a:t>
            </a:r>
            <a:r>
              <a:rPr lang="en-US" altLang="zh-CN" sz="2800" dirty="0"/>
              <a:t>(.class)</a:t>
            </a:r>
          </a:p>
          <a:p>
            <a:r>
              <a:rPr lang="zh-CN" altLang="en-US" sz="2800" dirty="0"/>
              <a:t>格式：</a:t>
            </a:r>
            <a:r>
              <a:rPr lang="en-US" altLang="zh-CN" sz="2800" dirty="0" err="1"/>
              <a:t>javac</a:t>
            </a:r>
            <a:r>
              <a:rPr lang="en-US" altLang="zh-CN" sz="2800" dirty="0"/>
              <a:t> [&lt;options&gt;] &lt;</a:t>
            </a:r>
            <a:r>
              <a:rPr lang="en-US" altLang="zh-CN" sz="2800" dirty="0" err="1"/>
              <a:t>source_file</a:t>
            </a:r>
            <a:r>
              <a:rPr lang="en-US" altLang="zh-CN" sz="2800" dirty="0"/>
              <a:t>&gt;</a:t>
            </a:r>
          </a:p>
          <a:p>
            <a:pPr lvl="1"/>
            <a:r>
              <a:rPr lang="en-US" altLang="zh-CN" sz="2400" dirty="0"/>
              <a:t>&lt;options &gt;</a:t>
            </a:r>
            <a:r>
              <a:rPr lang="zh-CN" altLang="en-US" sz="2400" dirty="0"/>
              <a:t>为编译选项</a:t>
            </a:r>
          </a:p>
          <a:p>
            <a:pPr lvl="1"/>
            <a:r>
              <a:rPr lang="en-US" altLang="zh-CN" sz="2400" dirty="0"/>
              <a:t>-</a:t>
            </a:r>
            <a:r>
              <a:rPr lang="en-US" altLang="zh-CN" sz="2400" dirty="0" err="1"/>
              <a:t>classpath</a:t>
            </a:r>
            <a:r>
              <a:rPr lang="en-US" altLang="zh-CN" sz="2400" dirty="0"/>
              <a:t> &lt;</a:t>
            </a:r>
            <a:r>
              <a:rPr lang="zh-CN" altLang="en-US" sz="2400" dirty="0"/>
              <a:t>路径</a:t>
            </a:r>
            <a:r>
              <a:rPr lang="en-US" altLang="zh-CN" sz="2400" dirty="0"/>
              <a:t>;</a:t>
            </a:r>
            <a:r>
              <a:rPr lang="zh-CN" altLang="en-US" sz="2400" dirty="0"/>
              <a:t>路径</a:t>
            </a:r>
            <a:r>
              <a:rPr lang="en-US" altLang="zh-CN" sz="2400" dirty="0"/>
              <a:t>;...&gt;</a:t>
            </a:r>
            <a:r>
              <a:rPr lang="zh-CN" altLang="en-US" sz="2400" dirty="0"/>
              <a:t>：指定在编译中，引用类搜索路径表，以“</a:t>
            </a:r>
            <a:r>
              <a:rPr lang="en-US" altLang="zh-CN" sz="2400" dirty="0"/>
              <a:t>;”</a:t>
            </a:r>
            <a:r>
              <a:rPr lang="zh-CN" altLang="en-US" sz="2400" dirty="0"/>
              <a:t>分隔。</a:t>
            </a:r>
          </a:p>
          <a:p>
            <a:pPr lvl="1"/>
            <a:r>
              <a:rPr lang="en-US" altLang="zh-CN" sz="2400" dirty="0"/>
              <a:t>-d &lt;</a:t>
            </a:r>
            <a:r>
              <a:rPr lang="zh-CN" altLang="en-US" sz="2400" dirty="0"/>
              <a:t>目录</a:t>
            </a:r>
            <a:r>
              <a:rPr lang="en-US" altLang="zh-CN" sz="2400" dirty="0"/>
              <a:t>;</a:t>
            </a:r>
            <a:r>
              <a:rPr lang="zh-CN" altLang="en-US" sz="2400" dirty="0"/>
              <a:t>目录</a:t>
            </a:r>
            <a:r>
              <a:rPr lang="en-US" altLang="zh-CN" sz="2400" dirty="0"/>
              <a:t>;...&gt;</a:t>
            </a:r>
            <a:r>
              <a:rPr lang="zh-CN" altLang="en-US" sz="2400" dirty="0"/>
              <a:t>：指定生成的类文件存放路径，目录间由“</a:t>
            </a:r>
            <a:r>
              <a:rPr lang="en-US" altLang="zh-CN" sz="2400" dirty="0"/>
              <a:t>;”</a:t>
            </a:r>
            <a:r>
              <a:rPr lang="zh-CN" altLang="en-US" sz="2400" dirty="0"/>
              <a:t>分隔，与程序中的</a:t>
            </a:r>
            <a:r>
              <a:rPr lang="en-US" altLang="zh-CN" sz="2400" dirty="0"/>
              <a:t>package</a:t>
            </a:r>
            <a:r>
              <a:rPr lang="zh-CN" altLang="en-US" sz="2400" dirty="0"/>
              <a:t>联合使用。</a:t>
            </a:r>
          </a:p>
          <a:p>
            <a:pPr lvl="1"/>
            <a:r>
              <a:rPr lang="en-US" altLang="zh-CN" sz="2400" dirty="0"/>
              <a:t>&lt;</a:t>
            </a:r>
            <a:r>
              <a:rPr lang="en-US" altLang="zh-CN" sz="2400" dirty="0" err="1"/>
              <a:t>source_file</a:t>
            </a:r>
            <a:r>
              <a:rPr lang="en-US" altLang="zh-CN" sz="2400" dirty="0"/>
              <a:t>&gt;</a:t>
            </a:r>
            <a:r>
              <a:rPr lang="zh-CN" altLang="en-US" sz="2400" dirty="0"/>
              <a:t>是扩展名为</a:t>
            </a:r>
            <a:r>
              <a:rPr lang="en-US" altLang="zh-CN" sz="2400" dirty="0"/>
              <a:t>.java</a:t>
            </a:r>
            <a:r>
              <a:rPr lang="zh-CN" altLang="en-US" sz="2400" dirty="0"/>
              <a:t>的源文件</a:t>
            </a:r>
          </a:p>
          <a:p>
            <a:r>
              <a:rPr lang="zh-CN" altLang="en-US" sz="2800" dirty="0"/>
              <a:t>  例： </a:t>
            </a:r>
            <a:r>
              <a:rPr lang="en-US" altLang="zh-CN" sz="2800" dirty="0" err="1"/>
              <a:t>javac</a:t>
            </a:r>
            <a:r>
              <a:rPr lang="en-US" altLang="zh-CN" sz="2800" dirty="0"/>
              <a:t> HelloWorldApp.java</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
        <p:nvSpPr>
          <p:cNvPr id="2" name="内容占位符 1"/>
          <p:cNvSpPr>
            <a:spLocks noGrp="1"/>
          </p:cNvSpPr>
          <p:nvPr>
            <p:ph sz="quarter" idx="10"/>
          </p:nvPr>
        </p:nvSpPr>
        <p:spPr/>
        <p:txBody>
          <a:bodyPr/>
          <a:lstStyle/>
          <a:p>
            <a:r>
              <a:rPr lang="en-US" altLang="zh-CN" sz="2800" dirty="0"/>
              <a:t>Java</a:t>
            </a:r>
            <a:r>
              <a:rPr lang="zh-CN" altLang="en-US" sz="2800" dirty="0"/>
              <a:t>解释器：</a:t>
            </a:r>
            <a:r>
              <a:rPr lang="en-US" altLang="zh-CN" sz="2800" dirty="0"/>
              <a:t>java  </a:t>
            </a:r>
            <a:r>
              <a:rPr lang="zh-CN" altLang="en-US" sz="2800" dirty="0"/>
              <a:t>将字节代码在机器上解释执行</a:t>
            </a:r>
          </a:p>
          <a:p>
            <a:r>
              <a:rPr lang="zh-CN" altLang="en-US" sz="2800" dirty="0"/>
              <a:t>格式：</a:t>
            </a:r>
          </a:p>
          <a:p>
            <a:r>
              <a:rPr lang="en-US" altLang="zh-CN" sz="2800" dirty="0"/>
              <a:t>java [&lt;options&gt;] &lt;</a:t>
            </a:r>
            <a:r>
              <a:rPr lang="en-US" altLang="zh-CN" sz="2800" dirty="0" err="1"/>
              <a:t>classname</a:t>
            </a:r>
            <a:r>
              <a:rPr lang="en-US" altLang="zh-CN" sz="2800" dirty="0"/>
              <a:t>&gt; [&lt;arguments&gt;]</a:t>
            </a:r>
          </a:p>
          <a:p>
            <a:pPr lvl="1"/>
            <a:r>
              <a:rPr lang="en-US" altLang="zh-CN" sz="2400" dirty="0"/>
              <a:t>&lt;options&gt;</a:t>
            </a:r>
            <a:r>
              <a:rPr lang="zh-CN" altLang="en-US" sz="2400" dirty="0"/>
              <a:t>为编译选项</a:t>
            </a:r>
          </a:p>
          <a:p>
            <a:pPr lvl="1"/>
            <a:r>
              <a:rPr lang="zh-CN" altLang="en-US" sz="2400" dirty="0"/>
              <a:t>  </a:t>
            </a:r>
            <a:r>
              <a:rPr lang="en-US" altLang="zh-CN" sz="2400" dirty="0"/>
              <a:t>-</a:t>
            </a:r>
            <a:r>
              <a:rPr lang="en-US" altLang="zh-CN" sz="2400" dirty="0" err="1"/>
              <a:t>classpath</a:t>
            </a:r>
            <a:r>
              <a:rPr lang="en-US" altLang="zh-CN" sz="2400" dirty="0"/>
              <a:t>&lt;</a:t>
            </a:r>
            <a:r>
              <a:rPr lang="zh-CN" altLang="en-US" sz="2400" dirty="0"/>
              <a:t>路径</a:t>
            </a:r>
            <a:r>
              <a:rPr lang="en-US" altLang="zh-CN" sz="2400" dirty="0"/>
              <a:t>;</a:t>
            </a:r>
            <a:r>
              <a:rPr lang="zh-CN" altLang="en-US" sz="2400" dirty="0"/>
              <a:t>路径</a:t>
            </a:r>
            <a:r>
              <a:rPr lang="en-US" altLang="zh-CN" sz="2400" dirty="0"/>
              <a:t>;...&gt;</a:t>
            </a:r>
            <a:r>
              <a:rPr lang="zh-CN" altLang="en-US" sz="2400" dirty="0"/>
              <a:t>：指定运行的类文件目录，路径间以“</a:t>
            </a:r>
            <a:r>
              <a:rPr lang="en-US" altLang="zh-CN" sz="2400" dirty="0"/>
              <a:t>;”</a:t>
            </a:r>
            <a:r>
              <a:rPr lang="zh-CN" altLang="en-US" sz="2400" dirty="0"/>
              <a:t>分隔。 </a:t>
            </a:r>
          </a:p>
          <a:p>
            <a:pPr lvl="1"/>
            <a:r>
              <a:rPr lang="en-US" altLang="zh-CN" sz="2400" dirty="0"/>
              <a:t>&lt;</a:t>
            </a:r>
            <a:r>
              <a:rPr lang="en-US" altLang="zh-CN" sz="2400" dirty="0" err="1"/>
              <a:t>classname</a:t>
            </a:r>
            <a:r>
              <a:rPr lang="en-US" altLang="zh-CN" sz="2400" dirty="0"/>
              <a:t>&gt;</a:t>
            </a:r>
            <a:r>
              <a:rPr lang="zh-CN" altLang="en-US" sz="2400" dirty="0"/>
              <a:t>是扩展名为</a:t>
            </a:r>
            <a:r>
              <a:rPr lang="en-US" altLang="zh-CN" sz="2400" dirty="0"/>
              <a:t>.class</a:t>
            </a:r>
            <a:r>
              <a:rPr lang="zh-CN" altLang="en-US" sz="2400" dirty="0"/>
              <a:t>的类名</a:t>
            </a:r>
          </a:p>
          <a:p>
            <a:pPr lvl="1"/>
            <a:r>
              <a:rPr lang="en-US" altLang="zh-CN" sz="2400" dirty="0"/>
              <a:t>&lt;arguments&gt;</a:t>
            </a:r>
            <a:r>
              <a:rPr lang="zh-CN" altLang="en-US" sz="2400" dirty="0"/>
              <a:t>是输入保存在</a:t>
            </a:r>
            <a:r>
              <a:rPr lang="en-US" altLang="zh-CN" sz="2400" dirty="0"/>
              <a:t>main()</a:t>
            </a:r>
            <a:r>
              <a:rPr lang="zh-CN" altLang="en-US" sz="2400" dirty="0"/>
              <a:t>方法中的</a:t>
            </a:r>
            <a:r>
              <a:rPr lang="en-US" altLang="zh-CN" sz="2400" dirty="0" err="1"/>
              <a:t>args</a:t>
            </a:r>
            <a:r>
              <a:rPr lang="en-US" altLang="zh-CN" sz="2400" dirty="0"/>
              <a:t>[]</a:t>
            </a:r>
            <a:r>
              <a:rPr lang="zh-CN" altLang="en-US" sz="2400" dirty="0"/>
              <a:t>数组中的参数。</a:t>
            </a:r>
          </a:p>
          <a:p>
            <a:r>
              <a:rPr lang="zh-CN" altLang="en-US" sz="2800" dirty="0"/>
              <a:t>例： </a:t>
            </a:r>
            <a:r>
              <a:rPr lang="en-US" altLang="zh-CN" sz="2800" dirty="0"/>
              <a:t>java </a:t>
            </a:r>
            <a:r>
              <a:rPr lang="en-US" altLang="zh-CN" sz="2800" dirty="0" err="1"/>
              <a:t>HelloWorldApp</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开发工具：</a:t>
            </a:r>
            <a:r>
              <a:rPr lang="en-US" altLang="zh-CN"/>
              <a:t>JDK</a:t>
            </a:r>
            <a:endParaRPr lang="zh-CN" altLang="en-US" dirty="0"/>
          </a:p>
        </p:txBody>
      </p:sp>
      <p:sp>
        <p:nvSpPr>
          <p:cNvPr id="2" name="内容占位符 1"/>
          <p:cNvSpPr>
            <a:spLocks noGrp="1"/>
          </p:cNvSpPr>
          <p:nvPr>
            <p:ph sz="quarter" idx="10"/>
          </p:nvPr>
        </p:nvSpPr>
        <p:spPr/>
        <p:txBody>
          <a:bodyPr/>
          <a:lstStyle/>
          <a:p>
            <a:r>
              <a:rPr lang="en-US" altLang="zh-CN"/>
              <a:t>Applet</a:t>
            </a:r>
            <a:r>
              <a:rPr lang="zh-CN" altLang="en-US"/>
              <a:t>观察器：</a:t>
            </a:r>
            <a:r>
              <a:rPr lang="en-US" altLang="zh-CN"/>
              <a:t>appletviewer</a:t>
            </a:r>
          </a:p>
          <a:p>
            <a:r>
              <a:rPr lang="zh-CN" altLang="en-US"/>
              <a:t>格式：</a:t>
            </a:r>
          </a:p>
          <a:p>
            <a:r>
              <a:rPr lang="en-US" altLang="zh-CN"/>
              <a:t>appletviewer [-debug] urls</a:t>
            </a:r>
          </a:p>
          <a:p>
            <a:pPr lvl="1"/>
            <a:r>
              <a:rPr lang="en-US" altLang="zh-CN"/>
              <a:t>-debug</a:t>
            </a:r>
            <a:r>
              <a:rPr lang="zh-CN" altLang="en-US"/>
              <a:t>为可选项，其作用是小应用程序观察器将由</a:t>
            </a:r>
            <a:r>
              <a:rPr lang="en-US" altLang="zh-CN"/>
              <a:t>JDb</a:t>
            </a:r>
            <a:r>
              <a:rPr lang="zh-CN" altLang="en-US"/>
              <a:t>内部启动，可调试被</a:t>
            </a:r>
            <a:r>
              <a:rPr lang="en-US" altLang="zh-CN"/>
              <a:t>HTML</a:t>
            </a:r>
            <a:r>
              <a:rPr lang="zh-CN" altLang="en-US"/>
              <a:t>文档中所引用的</a:t>
            </a:r>
            <a:r>
              <a:rPr lang="en-US" altLang="zh-CN"/>
              <a:t>Applet</a:t>
            </a:r>
            <a:r>
              <a:rPr lang="zh-CN" altLang="en-US"/>
              <a:t>。</a:t>
            </a:r>
          </a:p>
          <a:p>
            <a:pPr lvl="1"/>
            <a:r>
              <a:rPr lang="en-US" altLang="zh-CN"/>
              <a:t>urls</a:t>
            </a:r>
            <a:r>
              <a:rPr lang="zh-CN" altLang="en-US"/>
              <a:t>是统一资源定位符，是</a:t>
            </a:r>
            <a:r>
              <a:rPr lang="en-US" altLang="zh-CN"/>
              <a:t>Internet</a:t>
            </a:r>
            <a:r>
              <a:rPr lang="zh-CN" altLang="en-US"/>
              <a:t>网上资源的名称和地址标识。</a:t>
            </a:r>
          </a:p>
          <a:p>
            <a:r>
              <a:rPr lang="zh-CN" altLang="en-US"/>
              <a:t>例： </a:t>
            </a:r>
            <a:r>
              <a:rPr lang="en-US" altLang="zh-CN"/>
              <a:t>appletviewer HelloWorld.HTML</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1</a:t>
            </a:r>
            <a:r>
              <a:rPr lang="zh-CN" altLang="en-US"/>
              <a:t>章 </a:t>
            </a:r>
            <a:r>
              <a:rPr lang="en-US" altLang="zh-CN"/>
              <a:t>Java </a:t>
            </a:r>
            <a:r>
              <a:rPr lang="zh-CN" altLang="en-US"/>
              <a:t>概述</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172065342"/>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程序基本结构</a:t>
            </a:r>
          </a:p>
        </p:txBody>
      </p:sp>
      <p:sp>
        <p:nvSpPr>
          <p:cNvPr id="2" name="内容占位符 1"/>
          <p:cNvSpPr>
            <a:spLocks noGrp="1"/>
          </p:cNvSpPr>
          <p:nvPr>
            <p:ph sz="quarter" idx="10"/>
          </p:nvPr>
        </p:nvSpPr>
        <p:spPr/>
        <p:txBody>
          <a:bodyPr/>
          <a:lstStyle/>
          <a:p>
            <a:r>
              <a:rPr lang="en-US" altLang="zh-CN" dirty="0"/>
              <a:t>Java</a:t>
            </a:r>
            <a:r>
              <a:rPr lang="zh-CN" altLang="en-US" dirty="0"/>
              <a:t>程序基本结构</a:t>
            </a:r>
          </a:p>
          <a:p>
            <a:pPr lvl="1"/>
            <a:r>
              <a:rPr lang="en-US" altLang="zh-CN" dirty="0"/>
              <a:t>Java</a:t>
            </a:r>
            <a:r>
              <a:rPr lang="zh-CN" altLang="en-US" dirty="0"/>
              <a:t>源程序是以</a:t>
            </a:r>
            <a:r>
              <a:rPr lang="en-US" altLang="zh-CN" dirty="0"/>
              <a:t>.java</a:t>
            </a:r>
            <a:r>
              <a:rPr lang="zh-CN" altLang="en-US" dirty="0"/>
              <a:t>为扩展名的文件</a:t>
            </a:r>
            <a:r>
              <a:rPr lang="en-US" altLang="zh-CN" dirty="0"/>
              <a:t>;</a:t>
            </a:r>
          </a:p>
          <a:p>
            <a:pPr lvl="1"/>
            <a:r>
              <a:rPr lang="zh-CN" altLang="en-US" dirty="0"/>
              <a:t>这些文件就是</a:t>
            </a:r>
            <a:r>
              <a:rPr lang="en-US" altLang="zh-CN" dirty="0"/>
              <a:t>Java</a:t>
            </a:r>
            <a:r>
              <a:rPr lang="zh-CN" altLang="en-US" dirty="0"/>
              <a:t>编译器</a:t>
            </a:r>
            <a:r>
              <a:rPr lang="en-US" altLang="zh-CN" dirty="0" err="1"/>
              <a:t>javac</a:t>
            </a:r>
            <a:r>
              <a:rPr lang="zh-CN" altLang="en-US" dirty="0"/>
              <a:t>的编译单元</a:t>
            </a:r>
            <a:r>
              <a:rPr lang="en-US" altLang="zh-CN" dirty="0"/>
              <a:t>;</a:t>
            </a:r>
          </a:p>
          <a:p>
            <a:pPr lvl="1"/>
            <a:r>
              <a:rPr lang="zh-CN" altLang="en-US" dirty="0"/>
              <a:t>每个单元可以由：</a:t>
            </a:r>
          </a:p>
          <a:p>
            <a:pPr lvl="2"/>
            <a:r>
              <a:rPr lang="zh-CN" altLang="en-US" dirty="0"/>
              <a:t>最多有一条</a:t>
            </a:r>
            <a:r>
              <a:rPr lang="en-US" altLang="zh-CN" dirty="0"/>
              <a:t>package</a:t>
            </a:r>
            <a:r>
              <a:rPr lang="zh-CN" altLang="en-US" dirty="0"/>
              <a:t>语句；</a:t>
            </a:r>
          </a:p>
          <a:p>
            <a:pPr lvl="2"/>
            <a:r>
              <a:rPr lang="zh-CN" altLang="en-US" dirty="0"/>
              <a:t>任意条</a:t>
            </a:r>
            <a:r>
              <a:rPr lang="en-US" altLang="zh-CN" dirty="0"/>
              <a:t>import</a:t>
            </a:r>
            <a:r>
              <a:rPr lang="zh-CN" altLang="en-US" dirty="0"/>
              <a:t>语句；</a:t>
            </a:r>
          </a:p>
          <a:p>
            <a:pPr lvl="2"/>
            <a:r>
              <a:rPr lang="zh-CN" altLang="en-US" dirty="0"/>
              <a:t>至少有一个类</a:t>
            </a:r>
            <a:r>
              <a:rPr lang="en-US" altLang="zh-CN" dirty="0"/>
              <a:t>class</a:t>
            </a:r>
            <a:r>
              <a:rPr lang="zh-CN" altLang="en-US" dirty="0"/>
              <a:t>声明或接口</a:t>
            </a:r>
            <a:r>
              <a:rPr lang="en-US" altLang="zh-CN" dirty="0"/>
              <a:t>interface</a:t>
            </a:r>
            <a:r>
              <a:rPr lang="zh-CN" altLang="en-US" dirty="0"/>
              <a:t>声明构成</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一个基本的</a:t>
            </a:r>
            <a:r>
              <a:rPr lang="en-US" altLang="zh-CN"/>
              <a:t>java</a:t>
            </a:r>
            <a:r>
              <a:rPr lang="zh-CN" altLang="en-US"/>
              <a:t>程序</a:t>
            </a:r>
            <a:endParaRPr lang="zh-CN" altLang="en-US" dirty="0"/>
          </a:p>
        </p:txBody>
      </p:sp>
      <p:sp>
        <p:nvSpPr>
          <p:cNvPr id="5" name="内容占位符 4">
            <a:extLst>
              <a:ext uri="{FF2B5EF4-FFF2-40B4-BE49-F238E27FC236}">
                <a16:creationId xmlns:a16="http://schemas.microsoft.com/office/drawing/2014/main" id="{EC38D2F5-CB1C-4685-8F78-C81A0634619F}"/>
              </a:ext>
            </a:extLst>
          </p:cNvPr>
          <p:cNvSpPr>
            <a:spLocks noGrp="1"/>
          </p:cNvSpPr>
          <p:nvPr>
            <p:ph sz="quarter" idx="10"/>
          </p:nvPr>
        </p:nvSpPr>
        <p:spPr/>
        <p:txBody>
          <a:bodyPr/>
          <a:lstStyle/>
          <a:p>
            <a:pPr indent="0">
              <a:spcBef>
                <a:spcPct val="0"/>
              </a:spcBef>
              <a:buNone/>
            </a:pPr>
            <a:r>
              <a:rPr lang="en-US" altLang="zh-CN" dirty="0">
                <a:latin typeface="Courier New" pitchFamily="49" charset="0"/>
              </a:rPr>
              <a:t>/**</a:t>
            </a:r>
          </a:p>
          <a:p>
            <a:pPr indent="0">
              <a:spcBef>
                <a:spcPct val="0"/>
              </a:spcBef>
              <a:buNone/>
            </a:pPr>
            <a:r>
              <a:rPr lang="en-US" altLang="zh-CN" dirty="0">
                <a:latin typeface="Courier New" pitchFamily="49" charset="0"/>
              </a:rPr>
              <a:t>   </a:t>
            </a:r>
            <a:r>
              <a:rPr lang="zh-CN" altLang="en-US" dirty="0">
                <a:latin typeface="Courier New" pitchFamily="49" charset="0"/>
              </a:rPr>
              <a:t>源程序：</a:t>
            </a:r>
            <a:r>
              <a:rPr lang="en-US" altLang="zh-CN" dirty="0">
                <a:latin typeface="Courier New" pitchFamily="49" charset="0"/>
              </a:rPr>
              <a:t>ClassName.java</a:t>
            </a:r>
          </a:p>
          <a:p>
            <a:pPr indent="0">
              <a:spcBef>
                <a:spcPct val="0"/>
              </a:spcBef>
              <a:buNone/>
            </a:pPr>
            <a:r>
              <a:rPr lang="en-US" altLang="zh-CN" dirty="0">
                <a:latin typeface="Courier New" pitchFamily="49" charset="0"/>
              </a:rPr>
              <a:t>*/</a:t>
            </a:r>
          </a:p>
          <a:p>
            <a:pPr indent="0">
              <a:spcBef>
                <a:spcPct val="0"/>
              </a:spcBef>
              <a:buNone/>
            </a:pPr>
            <a:r>
              <a:rPr lang="en-US" altLang="zh-CN" dirty="0">
                <a:latin typeface="Courier New" pitchFamily="49" charset="0"/>
              </a:rPr>
              <a:t>package </a:t>
            </a:r>
            <a:r>
              <a:rPr lang="en-US" altLang="zh-CN" dirty="0" err="1">
                <a:latin typeface="Courier New" pitchFamily="49" charset="0"/>
              </a:rPr>
              <a:t>packagename</a:t>
            </a:r>
            <a:r>
              <a:rPr lang="en-US" altLang="zh-CN" dirty="0">
                <a:latin typeface="Courier New" pitchFamily="49" charset="0"/>
              </a:rPr>
              <a:t>;</a:t>
            </a:r>
          </a:p>
          <a:p>
            <a:pPr indent="0">
              <a:spcBef>
                <a:spcPct val="0"/>
              </a:spcBef>
              <a:buNone/>
            </a:pPr>
            <a:r>
              <a:rPr lang="en-US" altLang="zh-CN" dirty="0">
                <a:latin typeface="Courier New" pitchFamily="49" charset="0"/>
              </a:rPr>
              <a:t>import </a:t>
            </a:r>
            <a:r>
              <a:rPr lang="en-US" altLang="zh-CN" dirty="0" err="1">
                <a:latin typeface="Courier New" pitchFamily="49" charset="0"/>
              </a:rPr>
              <a:t>OtherClassName</a:t>
            </a:r>
            <a:r>
              <a:rPr lang="en-US" altLang="zh-CN" dirty="0">
                <a:latin typeface="Courier New" pitchFamily="49" charset="0"/>
              </a:rPr>
              <a:t>;</a:t>
            </a:r>
          </a:p>
          <a:p>
            <a:pPr indent="0">
              <a:spcBef>
                <a:spcPct val="0"/>
              </a:spcBef>
              <a:buNone/>
            </a:pPr>
            <a:r>
              <a:rPr lang="en-US" altLang="zh-CN" dirty="0">
                <a:latin typeface="Courier New" pitchFamily="49" charset="0"/>
              </a:rPr>
              <a:t>class </a:t>
            </a:r>
            <a:r>
              <a:rPr lang="en-US" altLang="zh-CN" dirty="0" err="1">
                <a:latin typeface="Courier New" pitchFamily="49" charset="0"/>
              </a:rPr>
              <a:t>ClassName</a:t>
            </a:r>
            <a:r>
              <a:rPr lang="en-US" altLang="zh-CN" dirty="0">
                <a:latin typeface="Courier New" pitchFamily="49" charset="0"/>
              </a:rPr>
              <a:t> {</a:t>
            </a:r>
          </a:p>
          <a:p>
            <a:pPr indent="0">
              <a:spcBef>
                <a:spcPct val="0"/>
              </a:spcBef>
              <a:buNone/>
            </a:pPr>
            <a:r>
              <a:rPr lang="en-US" altLang="zh-CN" dirty="0">
                <a:latin typeface="Courier New" pitchFamily="49" charset="0"/>
              </a:rPr>
              <a:t>   public static void main(String </a:t>
            </a:r>
            <a:r>
              <a:rPr lang="en-US" altLang="zh-CN" dirty="0" err="1">
                <a:latin typeface="Courier New" pitchFamily="49" charset="0"/>
              </a:rPr>
              <a:t>args</a:t>
            </a:r>
            <a:r>
              <a:rPr lang="en-US" altLang="zh-CN" dirty="0">
                <a:latin typeface="Courier New" pitchFamily="49" charset="0"/>
              </a:rPr>
              <a:t>[]){</a:t>
            </a:r>
          </a:p>
          <a:p>
            <a:pPr indent="0">
              <a:spcBef>
                <a:spcPct val="0"/>
              </a:spcBef>
              <a:buNone/>
            </a:pPr>
            <a:r>
              <a:rPr lang="zh-CN" altLang="en-US" dirty="0">
                <a:latin typeface="Courier New" pitchFamily="49" charset="0"/>
              </a:rPr>
              <a:t>      ．．．</a:t>
            </a:r>
          </a:p>
          <a:p>
            <a:pPr indent="0">
              <a:spcBef>
                <a:spcPct val="0"/>
              </a:spcBef>
              <a:buNone/>
            </a:pPr>
            <a:r>
              <a:rPr lang="en-US" altLang="zh-CN" dirty="0">
                <a:latin typeface="Courier New" pitchFamily="49" charset="0"/>
              </a:rPr>
              <a:t>   }</a:t>
            </a:r>
          </a:p>
          <a:p>
            <a:pPr indent="0">
              <a:spcBef>
                <a:spcPct val="0"/>
              </a:spcBef>
              <a:buNone/>
            </a:pPr>
            <a:r>
              <a:rPr lang="en-US" altLang="zh-CN" dirty="0">
                <a:latin typeface="Courier New" pitchFamily="49" charset="0"/>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r>
              <a:rPr lang="en-US" altLang="zh-CN"/>
              <a:t>1994</a:t>
            </a:r>
            <a:r>
              <a:rPr lang="zh-CN" altLang="en-US"/>
              <a:t>年</a:t>
            </a:r>
            <a:r>
              <a:rPr lang="en-US" altLang="zh-CN"/>
              <a:t>SUN</a:t>
            </a:r>
            <a:r>
              <a:rPr lang="zh-CN" altLang="en-US"/>
              <a:t>的共同创始人</a:t>
            </a:r>
            <a:r>
              <a:rPr lang="en-US" altLang="zh-CN"/>
              <a:t>Bill Joy</a:t>
            </a:r>
            <a:r>
              <a:rPr lang="zh-CN" altLang="en-US"/>
              <a:t>（</a:t>
            </a:r>
            <a:r>
              <a:rPr lang="en-US" altLang="zh-CN"/>
              <a:t>Berkeley Unix</a:t>
            </a:r>
            <a:r>
              <a:rPr lang="zh-CN" altLang="en-US"/>
              <a:t>的创始者）使</a:t>
            </a:r>
            <a:r>
              <a:rPr lang="en-US" altLang="zh-CN"/>
              <a:t>Oak</a:t>
            </a:r>
            <a:r>
              <a:rPr lang="zh-CN" altLang="en-US"/>
              <a:t>变成了一种可在任何操作系统中运行的小程序</a:t>
            </a:r>
            <a:r>
              <a:rPr lang="en-US" altLang="zh-CN"/>
              <a:t>Applet</a:t>
            </a:r>
            <a:r>
              <a:rPr lang="zh-CN" altLang="en-US"/>
              <a:t>。</a:t>
            </a:r>
          </a:p>
          <a:p>
            <a:r>
              <a:rPr lang="en-US" altLang="zh-CN"/>
              <a:t>1995</a:t>
            </a:r>
            <a:r>
              <a:rPr lang="zh-CN" altLang="en-US"/>
              <a:t>年</a:t>
            </a:r>
            <a:r>
              <a:rPr lang="en-US" altLang="zh-CN"/>
              <a:t>1</a:t>
            </a:r>
            <a:r>
              <a:rPr lang="zh-CN" altLang="en-US"/>
              <a:t>月，</a:t>
            </a:r>
            <a:r>
              <a:rPr lang="en-US" altLang="zh-CN"/>
              <a:t>Oak</a:t>
            </a:r>
            <a:r>
              <a:rPr lang="zh-CN" altLang="en-US"/>
              <a:t>名字已经被别人注册，</a:t>
            </a:r>
            <a:r>
              <a:rPr lang="en-US" altLang="zh-CN"/>
              <a:t>Oak</a:t>
            </a:r>
            <a:r>
              <a:rPr lang="zh-CN" altLang="en-US"/>
              <a:t>更名为</a:t>
            </a:r>
            <a:r>
              <a:rPr lang="en-US" altLang="zh-CN"/>
              <a:t>Java</a:t>
            </a:r>
            <a:r>
              <a:rPr lang="zh-CN" altLang="en-US"/>
              <a:t>，并开发了第一个支持</a:t>
            </a:r>
            <a:r>
              <a:rPr lang="en-US" altLang="zh-CN"/>
              <a:t>Java Applet</a:t>
            </a:r>
            <a:r>
              <a:rPr lang="zh-CN" altLang="en-US"/>
              <a:t>的</a:t>
            </a:r>
            <a:r>
              <a:rPr lang="en-US" altLang="zh-CN"/>
              <a:t>Web</a:t>
            </a:r>
            <a:r>
              <a:rPr lang="zh-CN" altLang="en-US"/>
              <a:t>浏览器</a:t>
            </a:r>
            <a:r>
              <a:rPr lang="en-US" altLang="zh-CN"/>
              <a:t>Hotjava</a:t>
            </a:r>
            <a:r>
              <a:rPr lang="zh-CN" altLang="en-US"/>
              <a:t>。</a:t>
            </a:r>
          </a:p>
          <a:p>
            <a:r>
              <a:rPr lang="en-US" altLang="zh-CN"/>
              <a:t>1995</a:t>
            </a:r>
            <a:r>
              <a:rPr lang="zh-CN" altLang="en-US"/>
              <a:t>年</a:t>
            </a:r>
            <a:r>
              <a:rPr lang="en-US" altLang="zh-CN"/>
              <a:t>5</a:t>
            </a:r>
            <a:r>
              <a:rPr lang="zh-CN" altLang="en-US"/>
              <a:t>月，</a:t>
            </a:r>
            <a:r>
              <a:rPr lang="en-US" altLang="zh-CN"/>
              <a:t>Sun</a:t>
            </a:r>
            <a:r>
              <a:rPr lang="zh-CN" altLang="en-US"/>
              <a:t>在</a:t>
            </a:r>
            <a:r>
              <a:rPr lang="en-US" altLang="zh-CN"/>
              <a:t>San Francisco</a:t>
            </a:r>
            <a:r>
              <a:rPr lang="zh-CN" altLang="en-US"/>
              <a:t>举行的</a:t>
            </a:r>
            <a:r>
              <a:rPr lang="en-US" altLang="zh-CN"/>
              <a:t>Sunworld</a:t>
            </a:r>
            <a:r>
              <a:rPr lang="zh-CN" altLang="en-US"/>
              <a:t>会议上正式公布了</a:t>
            </a:r>
            <a:r>
              <a:rPr lang="en-US" altLang="zh-CN"/>
              <a:t>Java</a:t>
            </a:r>
            <a:r>
              <a:rPr lang="zh-CN" altLang="en-US"/>
              <a:t>技术。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程序两大类型</a:t>
            </a:r>
          </a:p>
        </p:txBody>
      </p:sp>
      <p:sp>
        <p:nvSpPr>
          <p:cNvPr id="2" name="内容占位符 1"/>
          <p:cNvSpPr>
            <a:spLocks noGrp="1"/>
          </p:cNvSpPr>
          <p:nvPr>
            <p:ph sz="quarter" idx="10"/>
          </p:nvPr>
        </p:nvSpPr>
        <p:spPr/>
        <p:txBody>
          <a:bodyPr/>
          <a:lstStyle/>
          <a:p>
            <a:r>
              <a:rPr lang="en-US" altLang="zh-CN" dirty="0"/>
              <a:t>Application</a:t>
            </a:r>
            <a:r>
              <a:rPr lang="zh-CN" altLang="en-US" dirty="0"/>
              <a:t>：</a:t>
            </a:r>
            <a:r>
              <a:rPr lang="en-US" altLang="zh-CN" dirty="0"/>
              <a:t>Java</a:t>
            </a:r>
            <a:r>
              <a:rPr lang="zh-CN" altLang="en-US" dirty="0"/>
              <a:t>应用程序</a:t>
            </a:r>
          </a:p>
          <a:p>
            <a:pPr lvl="1"/>
            <a:r>
              <a:rPr lang="zh-CN" altLang="en-US" dirty="0"/>
              <a:t>由</a:t>
            </a:r>
            <a:r>
              <a:rPr lang="en-US" altLang="zh-CN" dirty="0"/>
              <a:t>Java</a:t>
            </a:r>
            <a:r>
              <a:rPr lang="zh-CN" altLang="en-US" dirty="0"/>
              <a:t>解释器控制执行的，它可以在任何装有</a:t>
            </a:r>
            <a:r>
              <a:rPr lang="en-US" altLang="zh-CN" dirty="0"/>
              <a:t>JVM</a:t>
            </a:r>
            <a:r>
              <a:rPr lang="zh-CN" altLang="en-US" dirty="0"/>
              <a:t>的计算机上运行。</a:t>
            </a:r>
          </a:p>
          <a:p>
            <a:r>
              <a:rPr lang="en-US" altLang="zh-CN" dirty="0"/>
              <a:t>Applet</a:t>
            </a:r>
            <a:r>
              <a:rPr lang="zh-CN" altLang="en-US" dirty="0"/>
              <a:t>：</a:t>
            </a:r>
            <a:r>
              <a:rPr lang="en-US" altLang="zh-CN" dirty="0"/>
              <a:t>Java</a:t>
            </a:r>
            <a:r>
              <a:rPr lang="zh-CN" altLang="en-US" dirty="0"/>
              <a:t>小应用程序</a:t>
            </a:r>
          </a:p>
          <a:p>
            <a:pPr lvl="1"/>
            <a:r>
              <a:rPr lang="zh-CN" altLang="en-US" dirty="0"/>
              <a:t>嵌入到Ｗ</a:t>
            </a:r>
            <a:r>
              <a:rPr lang="en-US" altLang="zh-CN" dirty="0" err="1"/>
              <a:t>eb</a:t>
            </a:r>
            <a:r>
              <a:rPr lang="zh-CN" altLang="en-US" dirty="0"/>
              <a:t>页面中，由</a:t>
            </a:r>
            <a:r>
              <a:rPr lang="en-US" altLang="zh-CN" dirty="0"/>
              <a:t>Java</a:t>
            </a:r>
            <a:r>
              <a:rPr lang="zh-CN" altLang="en-US" dirty="0"/>
              <a:t>兼容浏览器控制执行；</a:t>
            </a:r>
          </a:p>
          <a:p>
            <a:pPr lvl="1"/>
            <a:r>
              <a:rPr lang="zh-CN" altLang="en-US" dirty="0"/>
              <a:t>是一种“寄生”运行方式，它要依赖</a:t>
            </a:r>
            <a:r>
              <a:rPr lang="en-US" altLang="zh-CN" dirty="0"/>
              <a:t>HTML</a:t>
            </a:r>
            <a:r>
              <a:rPr lang="zh-CN" altLang="en-US" dirty="0"/>
              <a:t>文件以及</a:t>
            </a:r>
            <a:r>
              <a:rPr lang="en-US" altLang="zh-CN" dirty="0"/>
              <a:t>Web</a:t>
            </a:r>
            <a:r>
              <a:rPr lang="zh-CN" altLang="en-US" dirty="0"/>
              <a:t>浏览器。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606144" cy="668780"/>
          </a:xfrm>
        </p:spPr>
        <p:txBody>
          <a:bodyPr/>
          <a:lstStyle/>
          <a:p>
            <a:r>
              <a:rPr lang="en-US" altLang="zh-CN" dirty="0"/>
              <a:t>Java</a:t>
            </a:r>
            <a:r>
              <a:rPr lang="zh-CN" altLang="en-US" dirty="0"/>
              <a:t>程序两大类型：</a:t>
            </a:r>
            <a:r>
              <a:rPr lang="en-US" altLang="zh-CN" dirty="0"/>
              <a:t> Application</a:t>
            </a:r>
            <a:endParaRPr lang="zh-CN" altLang="en-US" dirty="0"/>
          </a:p>
        </p:txBody>
      </p:sp>
      <p:sp>
        <p:nvSpPr>
          <p:cNvPr id="2" name="内容占位符 1"/>
          <p:cNvSpPr>
            <a:spLocks noGrp="1"/>
          </p:cNvSpPr>
          <p:nvPr>
            <p:ph sz="quarter" idx="10"/>
          </p:nvPr>
        </p:nvSpPr>
        <p:spPr>
          <a:xfrm>
            <a:off x="571501" y="1030299"/>
            <a:ext cx="10735408" cy="5046784"/>
          </a:xfrm>
        </p:spPr>
        <p:txBody>
          <a:bodyPr/>
          <a:lstStyle/>
          <a:p>
            <a:r>
              <a:rPr lang="en-US" altLang="zh-CN" dirty="0"/>
              <a:t>Java</a:t>
            </a:r>
            <a:r>
              <a:rPr lang="zh-CN" altLang="en-US" dirty="0"/>
              <a:t>应用程序：</a:t>
            </a:r>
            <a:r>
              <a:rPr lang="en-US" altLang="zh-CN" dirty="0"/>
              <a:t>Application</a:t>
            </a:r>
            <a:r>
              <a:rPr lang="zh-CN" altLang="en-US" dirty="0"/>
              <a:t>编程</a:t>
            </a:r>
          </a:p>
          <a:p>
            <a:pPr lvl="1"/>
            <a:r>
              <a:rPr lang="en-US" altLang="zh-CN" dirty="0"/>
              <a:t>Application</a:t>
            </a:r>
            <a:r>
              <a:rPr lang="zh-CN" altLang="en-US" dirty="0"/>
              <a:t>是可独立运行的</a:t>
            </a:r>
            <a:r>
              <a:rPr lang="en-US" altLang="zh-CN" dirty="0"/>
              <a:t>Java</a:t>
            </a:r>
            <a:r>
              <a:rPr lang="zh-CN" altLang="en-US" dirty="0"/>
              <a:t>程序，它由一个或多个类组成，其中必须有一个类中定义了</a:t>
            </a:r>
            <a:r>
              <a:rPr lang="en-US" altLang="zh-CN" dirty="0"/>
              <a:t>main()</a:t>
            </a:r>
            <a:r>
              <a:rPr lang="zh-CN" altLang="en-US" dirty="0"/>
              <a:t>方法，</a:t>
            </a:r>
            <a:r>
              <a:rPr lang="en-US" altLang="zh-CN" dirty="0"/>
              <a:t>main()</a:t>
            </a:r>
            <a:r>
              <a:rPr lang="zh-CN" altLang="en-US" dirty="0"/>
              <a:t>方法是</a:t>
            </a:r>
            <a:r>
              <a:rPr lang="en-US" altLang="zh-CN" dirty="0"/>
              <a:t>Application</a:t>
            </a:r>
            <a:r>
              <a:rPr lang="zh-CN" altLang="en-US" dirty="0"/>
              <a:t>运行的起始点。</a:t>
            </a:r>
          </a:p>
          <a:p>
            <a:pPr lvl="1"/>
            <a:r>
              <a:rPr lang="zh-CN" altLang="en-US" dirty="0"/>
              <a:t>实现</a:t>
            </a:r>
            <a:r>
              <a:rPr lang="en-US" altLang="zh-CN" dirty="0"/>
              <a:t>Application</a:t>
            </a:r>
            <a:r>
              <a:rPr lang="zh-CN" altLang="en-US" dirty="0"/>
              <a:t>编程需要三个步骤：</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使用解释器</a:t>
            </a:r>
            <a:r>
              <a:rPr lang="en-US" altLang="zh-CN" dirty="0"/>
              <a:t>java</a:t>
            </a:r>
            <a:r>
              <a:rPr lang="zh-CN" altLang="en-US" dirty="0"/>
              <a:t>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4" name="矩形 3"/>
          <p:cNvSpPr/>
          <p:nvPr/>
        </p:nvSpPr>
        <p:spPr>
          <a:xfrm>
            <a:off x="8921554" y="6169975"/>
            <a:ext cx="2206694" cy="369332"/>
          </a:xfrm>
          <a:prstGeom prst="rect">
            <a:avLst/>
          </a:prstGeom>
        </p:spPr>
        <p:txBody>
          <a:bodyPr wrap="none">
            <a:spAutoFit/>
          </a:bodyPr>
          <a:lstStyle/>
          <a:p>
            <a:r>
              <a:rPr lang="en-US" altLang="zh-CN" dirty="0"/>
              <a:t>HelloWorldApp.java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Application</a:t>
            </a:r>
            <a:r>
              <a:rPr lang="zh-CN" altLang="en-US" dirty="0"/>
              <a:t>编译运行流程</a:t>
            </a:r>
          </a:p>
        </p:txBody>
      </p:sp>
      <p:sp>
        <p:nvSpPr>
          <p:cNvPr id="4" name="AutoShape 4"/>
          <p:cNvSpPr>
            <a:spLocks noChangeArrowheads="1"/>
          </p:cNvSpPr>
          <p:nvPr/>
        </p:nvSpPr>
        <p:spPr bwMode="auto">
          <a:xfrm>
            <a:off x="956734" y="1512916"/>
            <a:ext cx="1752600" cy="762000"/>
          </a:xfrm>
          <a:prstGeom prst="flowChartPunchedCard">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dirty="0"/>
              <a:t>源程序</a:t>
            </a:r>
            <a:r>
              <a:rPr lang="en-US" altLang="zh-CN" dirty="0"/>
              <a:t>(.java)</a:t>
            </a:r>
          </a:p>
        </p:txBody>
      </p:sp>
      <p:sp>
        <p:nvSpPr>
          <p:cNvPr id="5" name="Line 5"/>
          <p:cNvSpPr>
            <a:spLocks noChangeShapeType="1"/>
          </p:cNvSpPr>
          <p:nvPr/>
        </p:nvSpPr>
        <p:spPr bwMode="auto">
          <a:xfrm>
            <a:off x="2709334" y="1893916"/>
            <a:ext cx="457200"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6" name="Rectangle 6"/>
          <p:cNvSpPr>
            <a:spLocks noChangeArrowheads="1"/>
          </p:cNvSpPr>
          <p:nvPr/>
        </p:nvSpPr>
        <p:spPr bwMode="auto">
          <a:xfrm>
            <a:off x="3166534" y="1512916"/>
            <a:ext cx="1828800" cy="7620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en-US" altLang="zh-CN"/>
              <a:t>Java</a:t>
            </a:r>
            <a:r>
              <a:rPr lang="zh-CN" altLang="en-US"/>
              <a:t>编译器</a:t>
            </a:r>
          </a:p>
        </p:txBody>
      </p:sp>
      <p:sp>
        <p:nvSpPr>
          <p:cNvPr id="7" name="Line 7"/>
          <p:cNvSpPr>
            <a:spLocks noChangeShapeType="1"/>
          </p:cNvSpPr>
          <p:nvPr/>
        </p:nvSpPr>
        <p:spPr bwMode="auto">
          <a:xfrm>
            <a:off x="4923898" y="1881216"/>
            <a:ext cx="503237"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8" name="AutoShape 8"/>
          <p:cNvSpPr>
            <a:spLocks noChangeArrowheads="1"/>
          </p:cNvSpPr>
          <p:nvPr/>
        </p:nvSpPr>
        <p:spPr bwMode="auto">
          <a:xfrm>
            <a:off x="5427134" y="1447829"/>
            <a:ext cx="1981200" cy="838200"/>
          </a:xfrm>
          <a:prstGeom prst="flowChartPunchedCard">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endParaRPr lang="zh-CN" altLang="en-US"/>
          </a:p>
          <a:p>
            <a:pPr algn="ctr">
              <a:spcBef>
                <a:spcPct val="0"/>
              </a:spcBef>
            </a:pPr>
            <a:r>
              <a:rPr lang="en-US" altLang="zh-CN"/>
              <a:t>Java</a:t>
            </a:r>
            <a:r>
              <a:rPr lang="zh-CN" altLang="en-US"/>
              <a:t>字节码文件</a:t>
            </a:r>
          </a:p>
          <a:p>
            <a:pPr algn="ctr">
              <a:spcBef>
                <a:spcPct val="0"/>
              </a:spcBef>
            </a:pPr>
            <a:r>
              <a:rPr lang="en-US" altLang="zh-CN"/>
              <a:t>(.class)</a:t>
            </a:r>
          </a:p>
          <a:p>
            <a:pPr algn="ctr">
              <a:spcBef>
                <a:spcPct val="0"/>
              </a:spcBef>
            </a:pPr>
            <a:endParaRPr lang="zh-CN" altLang="en-US"/>
          </a:p>
        </p:txBody>
      </p:sp>
      <p:sp>
        <p:nvSpPr>
          <p:cNvPr id="9" name="Line 9"/>
          <p:cNvSpPr>
            <a:spLocks noChangeShapeType="1"/>
          </p:cNvSpPr>
          <p:nvPr/>
        </p:nvSpPr>
        <p:spPr bwMode="auto">
          <a:xfrm>
            <a:off x="6508222" y="2239991"/>
            <a:ext cx="0" cy="457200"/>
          </a:xfrm>
          <a:prstGeom prst="line">
            <a:avLst/>
          </a:prstGeom>
          <a:noFill/>
          <a:ln w="38100">
            <a:solidFill>
              <a:schemeClr val="tx1"/>
            </a:solidFill>
            <a:round/>
            <a:headEnd/>
            <a:tailEnd/>
          </a:ln>
          <a:effectLst/>
        </p:spPr>
        <p:txBody>
          <a:bodyPr/>
          <a:lstStyle/>
          <a:p>
            <a:endParaRPr lang="zh-CN" altLang="en-US" sz="1600"/>
          </a:p>
        </p:txBody>
      </p:sp>
      <p:sp>
        <p:nvSpPr>
          <p:cNvPr id="10" name="Rectangle 10"/>
          <p:cNvSpPr>
            <a:spLocks noChangeArrowheads="1"/>
          </p:cNvSpPr>
          <p:nvPr/>
        </p:nvSpPr>
        <p:spPr bwMode="auto">
          <a:xfrm>
            <a:off x="3776134" y="2732116"/>
            <a:ext cx="5791200" cy="1905000"/>
          </a:xfrm>
          <a:prstGeom prst="rect">
            <a:avLst/>
          </a:prstGeom>
          <a:solidFill>
            <a:schemeClr val="accent4">
              <a:lumMod val="40000"/>
              <a:lumOff val="60000"/>
            </a:schemeClr>
          </a:solidFill>
          <a:ln w="38100">
            <a:solidFill>
              <a:schemeClr val="tx1"/>
            </a:solidFill>
            <a:miter lim="800000"/>
            <a:headEnd/>
            <a:tailEnd/>
          </a:ln>
          <a:effectLst/>
        </p:spPr>
        <p:txBody>
          <a:bodyPr wrap="none" anchor="ctr"/>
          <a:lstStyle/>
          <a:p>
            <a:pPr algn="ctr">
              <a:spcBef>
                <a:spcPct val="0"/>
              </a:spcBef>
            </a:pPr>
            <a:r>
              <a:rPr lang="en-US" altLang="zh-CN"/>
              <a:t>Java</a:t>
            </a:r>
            <a:r>
              <a:rPr lang="zh-CN" altLang="en-US"/>
              <a:t>虚拟机</a:t>
            </a:r>
          </a:p>
          <a:p>
            <a:pPr algn="ctr">
              <a:spcBef>
                <a:spcPct val="0"/>
              </a:spcBef>
            </a:pPr>
            <a:endParaRPr lang="zh-CN" altLang="en-US"/>
          </a:p>
          <a:p>
            <a:pPr algn="ctr">
              <a:spcBef>
                <a:spcPct val="0"/>
              </a:spcBef>
            </a:pPr>
            <a:endParaRPr lang="zh-CN" altLang="en-US"/>
          </a:p>
          <a:p>
            <a:pPr algn="ctr">
              <a:spcBef>
                <a:spcPct val="0"/>
              </a:spcBef>
            </a:pPr>
            <a:endParaRPr lang="zh-CN" altLang="en-US"/>
          </a:p>
          <a:p>
            <a:pPr algn="ctr">
              <a:spcBef>
                <a:spcPct val="0"/>
              </a:spcBef>
            </a:pPr>
            <a:endParaRPr lang="zh-CN" altLang="en-US"/>
          </a:p>
        </p:txBody>
      </p:sp>
      <p:sp>
        <p:nvSpPr>
          <p:cNvPr id="11" name="Rectangle 11"/>
          <p:cNvSpPr>
            <a:spLocks noChangeArrowheads="1"/>
          </p:cNvSpPr>
          <p:nvPr/>
        </p:nvSpPr>
        <p:spPr bwMode="auto">
          <a:xfrm>
            <a:off x="4233334" y="3265516"/>
            <a:ext cx="1371600" cy="1295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en-US" altLang="zh-CN" sz="1600"/>
              <a:t>Linux</a:t>
            </a:r>
            <a:r>
              <a:rPr lang="zh-CN" altLang="en-US" sz="1600"/>
              <a:t>下的</a:t>
            </a:r>
          </a:p>
          <a:p>
            <a:pPr algn="ctr">
              <a:spcBef>
                <a:spcPct val="0"/>
              </a:spcBef>
            </a:pPr>
            <a:r>
              <a:rPr lang="zh-CN" altLang="en-US" sz="1600"/>
              <a:t>字节码解</a:t>
            </a:r>
          </a:p>
          <a:p>
            <a:pPr algn="ctr">
              <a:spcBef>
                <a:spcPct val="0"/>
              </a:spcBef>
            </a:pPr>
            <a:r>
              <a:rPr lang="zh-CN" altLang="en-US" sz="1600"/>
              <a:t>释程序</a:t>
            </a:r>
          </a:p>
        </p:txBody>
      </p:sp>
      <p:sp>
        <p:nvSpPr>
          <p:cNvPr id="12" name="Rectangle 12"/>
          <p:cNvSpPr>
            <a:spLocks noChangeArrowheads="1"/>
          </p:cNvSpPr>
          <p:nvPr/>
        </p:nvSpPr>
        <p:spPr bwMode="auto">
          <a:xfrm>
            <a:off x="5681134" y="3265516"/>
            <a:ext cx="1295400" cy="1295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en-US" altLang="zh-CN"/>
              <a:t>Window</a:t>
            </a:r>
            <a:r>
              <a:rPr lang="zh-CN" altLang="en-US"/>
              <a:t>下</a:t>
            </a:r>
          </a:p>
          <a:p>
            <a:pPr algn="ctr">
              <a:spcBef>
                <a:spcPct val="0"/>
              </a:spcBef>
            </a:pPr>
            <a:r>
              <a:rPr lang="zh-CN" altLang="en-US"/>
              <a:t>的字节码解</a:t>
            </a:r>
          </a:p>
          <a:p>
            <a:pPr algn="ctr">
              <a:spcBef>
                <a:spcPct val="0"/>
              </a:spcBef>
            </a:pPr>
            <a:r>
              <a:rPr lang="zh-CN" altLang="en-US"/>
              <a:t>释程序</a:t>
            </a:r>
          </a:p>
        </p:txBody>
      </p:sp>
      <p:sp>
        <p:nvSpPr>
          <p:cNvPr id="13" name="Rectangle 13"/>
          <p:cNvSpPr>
            <a:spLocks noChangeArrowheads="1"/>
          </p:cNvSpPr>
          <p:nvPr/>
        </p:nvSpPr>
        <p:spPr bwMode="auto">
          <a:xfrm>
            <a:off x="7052734" y="3265516"/>
            <a:ext cx="1524000" cy="1295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sz="1600" dirty="0"/>
              <a:t>能直接解释</a:t>
            </a:r>
          </a:p>
          <a:p>
            <a:pPr algn="ctr">
              <a:spcBef>
                <a:spcPct val="0"/>
              </a:spcBef>
            </a:pPr>
            <a:r>
              <a:rPr lang="en-US" altLang="zh-CN" sz="1600" dirty="0"/>
              <a:t>Java</a:t>
            </a:r>
            <a:r>
              <a:rPr lang="zh-CN" altLang="en-US" sz="1600" dirty="0"/>
              <a:t>字节码</a:t>
            </a:r>
          </a:p>
          <a:p>
            <a:pPr algn="ctr">
              <a:spcBef>
                <a:spcPct val="0"/>
              </a:spcBef>
            </a:pPr>
            <a:r>
              <a:rPr lang="en-US" altLang="zh-CN" sz="1600" dirty="0"/>
              <a:t>CPU</a:t>
            </a:r>
          </a:p>
        </p:txBody>
      </p:sp>
      <p:sp>
        <p:nvSpPr>
          <p:cNvPr id="14" name="Line 14"/>
          <p:cNvSpPr>
            <a:spLocks noChangeShapeType="1"/>
          </p:cNvSpPr>
          <p:nvPr/>
        </p:nvSpPr>
        <p:spPr bwMode="auto">
          <a:xfrm>
            <a:off x="4842934" y="4560916"/>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5" name="Line 15"/>
          <p:cNvSpPr>
            <a:spLocks noChangeShapeType="1"/>
          </p:cNvSpPr>
          <p:nvPr/>
        </p:nvSpPr>
        <p:spPr bwMode="auto">
          <a:xfrm>
            <a:off x="6366934" y="4560916"/>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6" name="AutoShape 16"/>
          <p:cNvSpPr>
            <a:spLocks noChangeArrowheads="1"/>
          </p:cNvSpPr>
          <p:nvPr/>
        </p:nvSpPr>
        <p:spPr bwMode="auto">
          <a:xfrm>
            <a:off x="3050648" y="4760941"/>
            <a:ext cx="1684337" cy="457200"/>
          </a:xfrm>
          <a:prstGeom prst="flowChartTerminator">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a:t>执行</a:t>
            </a:r>
          </a:p>
        </p:txBody>
      </p:sp>
      <p:sp>
        <p:nvSpPr>
          <p:cNvPr id="17" name="AutoShape 17"/>
          <p:cNvSpPr>
            <a:spLocks noChangeArrowheads="1"/>
          </p:cNvSpPr>
          <p:nvPr/>
        </p:nvSpPr>
        <p:spPr bwMode="auto">
          <a:xfrm>
            <a:off x="6544758" y="4760941"/>
            <a:ext cx="2160588" cy="457200"/>
          </a:xfrm>
          <a:prstGeom prst="flowChartTerminator">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a:t>执行</a:t>
            </a:r>
          </a:p>
        </p:txBody>
      </p:sp>
      <p:sp>
        <p:nvSpPr>
          <p:cNvPr id="18" name="Rectangle 18"/>
          <p:cNvSpPr>
            <a:spLocks noChangeArrowheads="1"/>
          </p:cNvSpPr>
          <p:nvPr/>
        </p:nvSpPr>
        <p:spPr bwMode="auto">
          <a:xfrm>
            <a:off x="3623734" y="5322916"/>
            <a:ext cx="4876800" cy="6858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spcBef>
                <a:spcPct val="0"/>
              </a:spcBef>
            </a:pPr>
            <a:r>
              <a:rPr lang="zh-CN" altLang="en-US"/>
              <a:t>计算机操作系统</a:t>
            </a:r>
          </a:p>
        </p:txBody>
      </p:sp>
      <p:sp>
        <p:nvSpPr>
          <p:cNvPr id="19" name="AutoShape 19"/>
          <p:cNvSpPr>
            <a:spLocks noChangeArrowheads="1"/>
          </p:cNvSpPr>
          <p:nvPr/>
        </p:nvSpPr>
        <p:spPr bwMode="auto">
          <a:xfrm>
            <a:off x="4080934" y="750916"/>
            <a:ext cx="1981200" cy="609600"/>
          </a:xfrm>
          <a:prstGeom prst="wedgeEllipseCallout">
            <a:avLst>
              <a:gd name="adj1" fmla="val -50963"/>
              <a:gd name="adj2" fmla="val 100000"/>
            </a:avLst>
          </a:prstGeom>
          <a:solidFill>
            <a:schemeClr val="accent4">
              <a:lumMod val="40000"/>
              <a:lumOff val="60000"/>
            </a:schemeClr>
          </a:solidFill>
          <a:ln w="9525">
            <a:solidFill>
              <a:schemeClr val="tx1"/>
            </a:solidFill>
            <a:miter lim="800000"/>
            <a:headEnd/>
            <a:tailEnd/>
          </a:ln>
          <a:effectLst/>
        </p:spPr>
        <p:txBody>
          <a:bodyPr/>
          <a:lstStyle/>
          <a:p>
            <a:pPr algn="ctr">
              <a:spcBef>
                <a:spcPct val="0"/>
              </a:spcBef>
            </a:pPr>
            <a:r>
              <a:rPr lang="en-US" altLang="zh-CN" sz="2800" dirty="0" err="1"/>
              <a:t>Javac</a:t>
            </a:r>
            <a:endParaRPr lang="en-US" altLang="zh-CN" sz="2800" dirty="0"/>
          </a:p>
        </p:txBody>
      </p:sp>
      <p:sp>
        <p:nvSpPr>
          <p:cNvPr id="20" name="AutoShape 20"/>
          <p:cNvSpPr>
            <a:spLocks noChangeArrowheads="1"/>
          </p:cNvSpPr>
          <p:nvPr/>
        </p:nvSpPr>
        <p:spPr bwMode="auto">
          <a:xfrm>
            <a:off x="7776652" y="1806606"/>
            <a:ext cx="1500198" cy="915963"/>
          </a:xfrm>
          <a:prstGeom prst="wedgeEllipseCallout">
            <a:avLst>
              <a:gd name="adj1" fmla="val -133245"/>
              <a:gd name="adj2" fmla="val 29167"/>
            </a:avLst>
          </a:prstGeom>
          <a:solidFill>
            <a:schemeClr val="accent4">
              <a:lumMod val="40000"/>
              <a:lumOff val="60000"/>
            </a:schemeClr>
          </a:solidFill>
          <a:ln w="9525">
            <a:solidFill>
              <a:schemeClr val="tx1"/>
            </a:solidFill>
            <a:miter lim="800000"/>
            <a:headEnd/>
            <a:tailEnd/>
          </a:ln>
          <a:effectLst/>
        </p:spPr>
        <p:txBody>
          <a:bodyPr/>
          <a:lstStyle/>
          <a:p>
            <a:pPr algn="ctr">
              <a:spcBef>
                <a:spcPct val="0"/>
              </a:spcBef>
            </a:pPr>
            <a:r>
              <a:rPr lang="en-US" altLang="zh-CN" sz="2800" dirty="0"/>
              <a:t>java</a:t>
            </a:r>
          </a:p>
        </p:txBody>
      </p:sp>
      <p:sp>
        <p:nvSpPr>
          <p:cNvPr id="21" name="AutoShape 21"/>
          <p:cNvSpPr>
            <a:spLocks noChangeArrowheads="1"/>
          </p:cNvSpPr>
          <p:nvPr/>
        </p:nvSpPr>
        <p:spPr bwMode="auto">
          <a:xfrm>
            <a:off x="956734" y="2884516"/>
            <a:ext cx="2438400" cy="914400"/>
          </a:xfrm>
          <a:prstGeom prst="cloudCallout">
            <a:avLst>
              <a:gd name="adj1" fmla="val 81704"/>
              <a:gd name="adj2" fmla="val 56944"/>
            </a:avLst>
          </a:prstGeom>
          <a:solidFill>
            <a:schemeClr val="accent4">
              <a:lumMod val="40000"/>
              <a:lumOff val="60000"/>
            </a:schemeClr>
          </a:solidFill>
          <a:ln w="9525">
            <a:solidFill>
              <a:schemeClr val="tx1"/>
            </a:solidFill>
            <a:round/>
            <a:headEnd/>
            <a:tailEnd/>
          </a:ln>
          <a:effectLst/>
        </p:spPr>
        <p:txBody>
          <a:bodyPr/>
          <a:lstStyle/>
          <a:p>
            <a:pPr algn="ctr">
              <a:spcBef>
                <a:spcPct val="0"/>
              </a:spcBef>
            </a:pPr>
            <a:r>
              <a:rPr lang="en-US" altLang="zh-CN"/>
              <a:t>Java</a:t>
            </a:r>
            <a:r>
              <a:rPr lang="zh-CN" altLang="en-US"/>
              <a:t>解释器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9788235" cy="668780"/>
          </a:xfrm>
        </p:spPr>
        <p:txBody>
          <a:bodyPr/>
          <a:lstStyle/>
          <a:p>
            <a:r>
              <a:rPr lang="en-US" altLang="zh-CN" dirty="0"/>
              <a:t>Java</a:t>
            </a:r>
            <a:r>
              <a:rPr lang="zh-CN" altLang="en-US" dirty="0"/>
              <a:t>程序两大类型：</a:t>
            </a:r>
            <a:r>
              <a:rPr lang="en-US" altLang="zh-CN" dirty="0"/>
              <a:t> Applet</a:t>
            </a:r>
            <a:endParaRPr lang="zh-CN" altLang="en-US" dirty="0"/>
          </a:p>
        </p:txBody>
      </p:sp>
      <p:sp>
        <p:nvSpPr>
          <p:cNvPr id="2" name="内容占位符 1"/>
          <p:cNvSpPr>
            <a:spLocks noGrp="1"/>
          </p:cNvSpPr>
          <p:nvPr>
            <p:ph sz="quarter" idx="10"/>
          </p:nvPr>
        </p:nvSpPr>
        <p:spPr/>
        <p:txBody>
          <a:bodyPr/>
          <a:lstStyle/>
          <a:p>
            <a:r>
              <a:rPr lang="en-US" altLang="zh-CN" dirty="0"/>
              <a:t>Java</a:t>
            </a:r>
            <a:r>
              <a:rPr lang="zh-CN" altLang="en-US" dirty="0"/>
              <a:t>小应用程序：</a:t>
            </a:r>
            <a:r>
              <a:rPr lang="en-US" altLang="zh-CN" dirty="0"/>
              <a:t>Applet</a:t>
            </a:r>
            <a:r>
              <a:rPr lang="zh-CN" altLang="en-US" dirty="0"/>
              <a:t>编程</a:t>
            </a:r>
          </a:p>
          <a:p>
            <a:pPr lvl="1"/>
            <a:r>
              <a:rPr lang="en-US" altLang="zh-CN" dirty="0"/>
              <a:t>Applet</a:t>
            </a:r>
            <a:r>
              <a:rPr lang="zh-CN" altLang="en-US" dirty="0"/>
              <a:t>程序是在</a:t>
            </a:r>
            <a:r>
              <a:rPr lang="en-US" altLang="zh-CN" dirty="0"/>
              <a:t>Java</a:t>
            </a:r>
            <a:r>
              <a:rPr lang="zh-CN" altLang="en-US" dirty="0"/>
              <a:t>兼容浏览器上执行；</a:t>
            </a:r>
          </a:p>
          <a:p>
            <a:pPr lvl="1"/>
            <a:r>
              <a:rPr lang="zh-CN" altLang="en-US" dirty="0"/>
              <a:t>实现</a:t>
            </a:r>
            <a:r>
              <a:rPr lang="en-US" altLang="zh-CN" dirty="0"/>
              <a:t>Applet</a:t>
            </a:r>
            <a:r>
              <a:rPr lang="zh-CN" altLang="en-US" dirty="0"/>
              <a:t>编程需要四步，前两步同</a:t>
            </a:r>
            <a:r>
              <a:rPr lang="en-US" altLang="zh-CN" dirty="0"/>
              <a:t>Application</a:t>
            </a:r>
            <a:r>
              <a:rPr lang="zh-CN" altLang="en-US" dirty="0"/>
              <a:t>：</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将</a:t>
            </a:r>
            <a:r>
              <a:rPr lang="en-US" altLang="zh-CN" dirty="0"/>
              <a:t>Applet</a:t>
            </a:r>
            <a:r>
              <a:rPr lang="zh-CN" altLang="en-US" dirty="0"/>
              <a:t>的字节码嵌入到</a:t>
            </a:r>
            <a:r>
              <a:rPr lang="en-US" altLang="zh-CN" dirty="0"/>
              <a:t>HTML</a:t>
            </a:r>
            <a:r>
              <a:rPr lang="zh-CN" altLang="en-US" dirty="0"/>
              <a:t>文件中；</a:t>
            </a:r>
          </a:p>
          <a:p>
            <a:pPr lvl="2"/>
            <a:r>
              <a:rPr lang="zh-CN" altLang="en-US" dirty="0"/>
              <a:t>使用</a:t>
            </a:r>
            <a:r>
              <a:rPr lang="en-US" altLang="zh-CN" dirty="0"/>
              <a:t>Web</a:t>
            </a:r>
            <a:r>
              <a:rPr lang="zh-CN" altLang="en-US" dirty="0"/>
              <a:t>浏览器</a:t>
            </a:r>
            <a:r>
              <a:rPr lang="en-US" altLang="zh-CN" dirty="0"/>
              <a:t>(</a:t>
            </a:r>
            <a:r>
              <a:rPr lang="zh-CN" altLang="en-US" dirty="0"/>
              <a:t>支持</a:t>
            </a:r>
            <a:r>
              <a:rPr lang="en-US" altLang="zh-CN" dirty="0"/>
              <a:t>Java)</a:t>
            </a:r>
            <a:r>
              <a:rPr lang="zh-CN" altLang="en-US" dirty="0"/>
              <a:t>或</a:t>
            </a:r>
            <a:r>
              <a:rPr lang="en-US" altLang="zh-CN" dirty="0" err="1"/>
              <a:t>appletviewer</a:t>
            </a:r>
            <a:r>
              <a:rPr lang="zh-CN" altLang="en-US" dirty="0"/>
              <a:t>观察器来对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4" name="矩形 3"/>
          <p:cNvSpPr/>
          <p:nvPr/>
        </p:nvSpPr>
        <p:spPr>
          <a:xfrm>
            <a:off x="8955281" y="6199632"/>
            <a:ext cx="2172967" cy="369332"/>
          </a:xfrm>
          <a:prstGeom prst="rect">
            <a:avLst/>
          </a:prstGeom>
        </p:spPr>
        <p:txBody>
          <a:bodyPr wrap="none">
            <a:spAutoFit/>
          </a:bodyPr>
          <a:lstStyle/>
          <a:p>
            <a:r>
              <a:rPr lang="en-US" altLang="zh-CN" dirty="0"/>
              <a:t>HelloJavaApp.java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Applet</a:t>
            </a:r>
            <a:r>
              <a:rPr lang="zh-CN" altLang="en-US" dirty="0"/>
              <a:t>执行过程</a:t>
            </a:r>
          </a:p>
        </p:txBody>
      </p:sp>
      <p:grpSp>
        <p:nvGrpSpPr>
          <p:cNvPr id="27" name="组合 26">
            <a:extLst>
              <a:ext uri="{FF2B5EF4-FFF2-40B4-BE49-F238E27FC236}">
                <a16:creationId xmlns:a16="http://schemas.microsoft.com/office/drawing/2014/main" id="{4CD1B5A2-4741-460D-BD8D-59AB896B3395}"/>
              </a:ext>
            </a:extLst>
          </p:cNvPr>
          <p:cNvGrpSpPr/>
          <p:nvPr/>
        </p:nvGrpSpPr>
        <p:grpSpPr>
          <a:xfrm>
            <a:off x="841664" y="1059874"/>
            <a:ext cx="10442863" cy="5156540"/>
            <a:chOff x="841664" y="1059874"/>
            <a:chExt cx="10442863" cy="5156540"/>
          </a:xfrm>
        </p:grpSpPr>
        <p:sp>
          <p:nvSpPr>
            <p:cNvPr id="5" name="Rectangle 22"/>
            <p:cNvSpPr>
              <a:spLocks noChangeArrowheads="1"/>
            </p:cNvSpPr>
            <p:nvPr/>
          </p:nvSpPr>
          <p:spPr bwMode="auto">
            <a:xfrm>
              <a:off x="841664" y="1435369"/>
              <a:ext cx="10263472" cy="4633715"/>
            </a:xfrm>
            <a:prstGeom prst="rect">
              <a:avLst/>
            </a:prstGeom>
            <a:noFill/>
            <a:ln w="9525">
              <a:noFill/>
              <a:miter lim="800000"/>
              <a:headEnd/>
              <a:tailEnd/>
            </a:ln>
            <a:effectLst/>
          </p:spPr>
          <p:txBody>
            <a:bodyPr/>
            <a:lstStyle/>
            <a:p>
              <a:pPr marL="342900" indent="-342900">
                <a:spcBef>
                  <a:spcPct val="20000"/>
                </a:spcBef>
                <a:buClr>
                  <a:schemeClr val="tx2"/>
                </a:buClr>
              </a:pPr>
              <a:endParaRPr lang="zh-CN" altLang="en-US" sz="2000">
                <a:latin typeface="Courier New" pitchFamily="49" charset="0"/>
              </a:endParaRPr>
            </a:p>
            <a:p>
              <a:pPr marL="342900" indent="-342900">
                <a:spcBef>
                  <a:spcPct val="20000"/>
                </a:spcBef>
                <a:buClr>
                  <a:schemeClr val="tx2"/>
                </a:buClr>
              </a:pPr>
              <a:endParaRPr lang="zh-CN" altLang="en-US" sz="2000">
                <a:latin typeface="Courier New" pitchFamily="49" charset="0"/>
              </a:endParaRPr>
            </a:p>
          </p:txBody>
        </p:sp>
        <p:sp>
          <p:nvSpPr>
            <p:cNvPr id="6" name="Rectangle 23"/>
            <p:cNvSpPr>
              <a:spLocks noChangeArrowheads="1"/>
            </p:cNvSpPr>
            <p:nvPr/>
          </p:nvSpPr>
          <p:spPr bwMode="auto">
            <a:xfrm>
              <a:off x="2307329" y="5065156"/>
              <a:ext cx="5771056" cy="750990"/>
            </a:xfrm>
            <a:prstGeom prst="rect">
              <a:avLst/>
            </a:prstGeom>
            <a:solidFill>
              <a:srgbClr val="E1EACE"/>
            </a:solidFill>
            <a:ln w="12700" cap="sq">
              <a:solidFill>
                <a:schemeClr val="tx1"/>
              </a:solidFill>
              <a:miter lim="800000"/>
              <a:headEnd type="none" w="sm" len="sm"/>
              <a:tailEnd type="none" w="sm" len="sm"/>
            </a:ln>
            <a:effectLst/>
          </p:spPr>
          <p:txBody>
            <a:bodyPr wrap="none" anchor="ctr"/>
            <a:lstStyle/>
            <a:p>
              <a:pPr algn="ctr">
                <a:spcBef>
                  <a:spcPct val="0"/>
                </a:spcBef>
              </a:pPr>
              <a:r>
                <a:rPr kumimoji="1" lang="en-US" altLang="zh-CN" sz="2000">
                  <a:latin typeface="Times New Roman" pitchFamily="18" charset="0"/>
                </a:rPr>
                <a:t>WWW</a:t>
              </a:r>
              <a:r>
                <a:rPr kumimoji="1" lang="zh-CN" altLang="en-US" sz="2000">
                  <a:latin typeface="Times New Roman" pitchFamily="18" charset="0"/>
                </a:rPr>
                <a:t>浏览器</a:t>
              </a:r>
            </a:p>
            <a:p>
              <a:pPr algn="ctr">
                <a:spcBef>
                  <a:spcPct val="0"/>
                </a:spcBef>
              </a:pPr>
              <a:r>
                <a:rPr kumimoji="1" lang="zh-CN" altLang="en-US" sz="2000">
                  <a:latin typeface="Times New Roman" pitchFamily="18" charset="0"/>
                </a:rPr>
                <a:t>（</a:t>
              </a:r>
              <a:r>
                <a:rPr kumimoji="1" lang="en-US" altLang="zh-CN" sz="2000">
                  <a:latin typeface="Times New Roman" pitchFamily="18" charset="0"/>
                </a:rPr>
                <a:t>Browser</a:t>
              </a:r>
              <a:r>
                <a:rPr kumimoji="1" lang="zh-CN" altLang="en-US" sz="2000">
                  <a:latin typeface="Times New Roman" pitchFamily="18" charset="0"/>
                </a:rPr>
                <a:t>）</a:t>
              </a:r>
            </a:p>
          </p:txBody>
        </p:sp>
        <p:grpSp>
          <p:nvGrpSpPr>
            <p:cNvPr id="7" name="Group 24"/>
            <p:cNvGrpSpPr>
              <a:grpSpLocks/>
            </p:cNvGrpSpPr>
            <p:nvPr/>
          </p:nvGrpSpPr>
          <p:grpSpPr bwMode="auto">
            <a:xfrm>
              <a:off x="8078385" y="2874768"/>
              <a:ext cx="2412240" cy="2362491"/>
              <a:chOff x="1900" y="1824"/>
              <a:chExt cx="1264" cy="2057"/>
            </a:xfrm>
          </p:grpSpPr>
          <p:sp>
            <p:nvSpPr>
              <p:cNvPr id="20" name="Line 25"/>
              <p:cNvSpPr>
                <a:spLocks noChangeShapeType="1"/>
              </p:cNvSpPr>
              <p:nvPr/>
            </p:nvSpPr>
            <p:spPr bwMode="auto">
              <a:xfrm>
                <a:off x="2855" y="1824"/>
                <a:ext cx="0" cy="2016"/>
              </a:xfrm>
              <a:prstGeom prst="line">
                <a:avLst/>
              </a:prstGeom>
              <a:noFill/>
              <a:ln w="38100" cap="sq">
                <a:solidFill>
                  <a:schemeClr val="tx1"/>
                </a:solidFill>
                <a:round/>
                <a:headEnd type="none" w="sm" len="sm"/>
                <a:tailEnd type="stealth" w="lg" len="lg"/>
              </a:ln>
              <a:effectLst/>
            </p:spPr>
            <p:txBody>
              <a:bodyPr wrap="none" anchor="ctr"/>
              <a:lstStyle/>
              <a:p>
                <a:endParaRPr lang="zh-CN" altLang="en-US" sz="2400"/>
              </a:p>
            </p:txBody>
          </p:sp>
          <p:sp>
            <p:nvSpPr>
              <p:cNvPr id="21" name="Line 26"/>
              <p:cNvSpPr>
                <a:spLocks noChangeShapeType="1"/>
              </p:cNvSpPr>
              <p:nvPr/>
            </p:nvSpPr>
            <p:spPr bwMode="auto">
              <a:xfrm flipH="1">
                <a:off x="1900" y="3840"/>
                <a:ext cx="948" cy="41"/>
              </a:xfrm>
              <a:prstGeom prst="line">
                <a:avLst/>
              </a:prstGeom>
              <a:noFill/>
              <a:ln w="38100" cap="sq">
                <a:solidFill>
                  <a:schemeClr val="tx1"/>
                </a:solidFill>
                <a:round/>
                <a:headEnd type="none" w="sm" len="sm"/>
                <a:tailEnd type="triangle" w="lg" len="lg"/>
              </a:ln>
              <a:effectLst/>
            </p:spPr>
            <p:txBody>
              <a:bodyPr wrap="none" anchor="ctr"/>
              <a:lstStyle/>
              <a:p>
                <a:endParaRPr lang="zh-CN" altLang="en-US" sz="2400"/>
              </a:p>
            </p:txBody>
          </p:sp>
          <p:sp>
            <p:nvSpPr>
              <p:cNvPr id="22" name="Text Box 27"/>
              <p:cNvSpPr txBox="1">
                <a:spLocks noChangeArrowheads="1"/>
              </p:cNvSpPr>
              <p:nvPr/>
            </p:nvSpPr>
            <p:spPr bwMode="auto">
              <a:xfrm>
                <a:off x="2933" y="2338"/>
                <a:ext cx="231" cy="1420"/>
              </a:xfrm>
              <a:prstGeom prst="rect">
                <a:avLst/>
              </a:prstGeom>
              <a:noFill/>
              <a:ln w="12700" cap="sq">
                <a:noFill/>
                <a:miter lim="800000"/>
                <a:headEnd type="none" w="sm" len="sm"/>
                <a:tailEnd type="none" w="sm" len="sm"/>
              </a:ln>
              <a:effectLst/>
            </p:spPr>
            <p:txBody>
              <a:bodyPr wrap="none">
                <a:spAutoFit/>
              </a:bodyPr>
              <a:lstStyle/>
              <a:p>
                <a:pPr>
                  <a:spcBef>
                    <a:spcPct val="0"/>
                  </a:spcBef>
                </a:pPr>
                <a:r>
                  <a:rPr kumimoji="1" lang="zh-CN" altLang="en-US" sz="2000" dirty="0">
                    <a:latin typeface="Times New Roman" pitchFamily="18" charset="0"/>
                    <a:sym typeface="Monotype Sorts" pitchFamily="2" charset="2"/>
                  </a:rPr>
                  <a:t>下</a:t>
                </a:r>
              </a:p>
              <a:p>
                <a:pPr>
                  <a:spcBef>
                    <a:spcPct val="0"/>
                  </a:spcBef>
                </a:pPr>
                <a:r>
                  <a:rPr kumimoji="1" lang="zh-CN" altLang="en-US" sz="2000" dirty="0">
                    <a:latin typeface="Times New Roman" pitchFamily="18" charset="0"/>
                    <a:sym typeface="Monotype Sorts" pitchFamily="2" charset="2"/>
                  </a:rPr>
                  <a:t>载</a:t>
                </a:r>
              </a:p>
              <a:p>
                <a:pPr>
                  <a:spcBef>
                    <a:spcPct val="0"/>
                  </a:spcBef>
                </a:pPr>
                <a:r>
                  <a:rPr kumimoji="1" lang="zh-CN" altLang="en-US" sz="2000" dirty="0">
                    <a:latin typeface="Times New Roman" pitchFamily="18" charset="0"/>
                    <a:sym typeface="Monotype Sorts" pitchFamily="2" charset="2"/>
                  </a:rPr>
                  <a:t>字</a:t>
                </a:r>
              </a:p>
              <a:p>
                <a:pPr>
                  <a:spcBef>
                    <a:spcPct val="0"/>
                  </a:spcBef>
                </a:pPr>
                <a:r>
                  <a:rPr kumimoji="1" lang="zh-CN" altLang="en-US" sz="2000" dirty="0">
                    <a:latin typeface="Times New Roman" pitchFamily="18" charset="0"/>
                    <a:sym typeface="Monotype Sorts" pitchFamily="2" charset="2"/>
                  </a:rPr>
                  <a:t>节</a:t>
                </a:r>
              </a:p>
              <a:p>
                <a:pPr>
                  <a:spcBef>
                    <a:spcPct val="0"/>
                  </a:spcBef>
                </a:pPr>
                <a:r>
                  <a:rPr kumimoji="1" lang="zh-CN" altLang="en-US" sz="2000" dirty="0">
                    <a:latin typeface="Times New Roman" pitchFamily="18" charset="0"/>
                    <a:sym typeface="Monotype Sorts" pitchFamily="2" charset="2"/>
                  </a:rPr>
                  <a:t>码</a:t>
                </a:r>
                <a:endParaRPr kumimoji="1" lang="zh-CN" altLang="en-US" sz="2000" dirty="0">
                  <a:latin typeface="Times New Roman" pitchFamily="18" charset="0"/>
                </a:endParaRPr>
              </a:p>
            </p:txBody>
          </p:sp>
        </p:grpSp>
        <p:sp>
          <p:nvSpPr>
            <p:cNvPr id="8" name="Text Box 28"/>
            <p:cNvSpPr txBox="1">
              <a:spLocks noChangeArrowheads="1"/>
            </p:cNvSpPr>
            <p:nvPr/>
          </p:nvSpPr>
          <p:spPr bwMode="auto">
            <a:xfrm>
              <a:off x="2215725" y="5816147"/>
              <a:ext cx="7223362" cy="400267"/>
            </a:xfrm>
            <a:prstGeom prst="rect">
              <a:avLst/>
            </a:prstGeom>
            <a:noFill/>
            <a:ln w="12700" cap="sq">
              <a:noFill/>
              <a:miter lim="800000"/>
              <a:headEnd type="none" w="sm" len="sm"/>
              <a:tailEnd type="none" w="sm" len="sm"/>
            </a:ln>
            <a:effectLst/>
          </p:spPr>
          <p:txBody>
            <a:bodyPr>
              <a:spAutoFit/>
            </a:bodyPr>
            <a:lstStyle/>
            <a:p>
              <a:pPr>
                <a:spcBef>
                  <a:spcPct val="0"/>
                </a:spcBef>
              </a:pPr>
              <a:r>
                <a:rPr kumimoji="1" lang="zh-CN" altLang="en-US" sz="2000">
                  <a:latin typeface="Times New Roman" pitchFamily="18" charset="0"/>
                  <a:sym typeface="Monotype Sorts" pitchFamily="2" charset="2"/>
                </a:rPr>
                <a:t>解释执行</a:t>
              </a:r>
              <a:r>
                <a:rPr kumimoji="1" lang="en-US" altLang="zh-CN" sz="2000">
                  <a:latin typeface="Times New Roman" pitchFamily="18" charset="0"/>
                  <a:sym typeface="Monotype Sorts" pitchFamily="2" charset="2"/>
                </a:rPr>
                <a:t>Html</a:t>
              </a:r>
              <a:r>
                <a:rPr kumimoji="1" lang="zh-CN" altLang="en-US" sz="2000">
                  <a:latin typeface="Times New Roman" pitchFamily="18" charset="0"/>
                  <a:sym typeface="Monotype Sorts" pitchFamily="2" charset="2"/>
                </a:rPr>
                <a:t>文件  解释执行字节码</a:t>
              </a:r>
              <a:r>
                <a:rPr kumimoji="1" lang="en-US" altLang="zh-CN" sz="2000">
                  <a:latin typeface="Times New Roman" pitchFamily="18" charset="0"/>
                  <a:sym typeface="Monotype Sorts" pitchFamily="2" charset="2"/>
                </a:rPr>
                <a:t>(plugin</a:t>
              </a:r>
              <a:r>
                <a:rPr kumimoji="1" lang="zh-CN" altLang="en-US" sz="2000">
                  <a:latin typeface="Times New Roman" pitchFamily="18" charset="0"/>
                  <a:sym typeface="Monotype Sorts" pitchFamily="2" charset="2"/>
                </a:rPr>
                <a:t>支持</a:t>
              </a:r>
              <a:r>
                <a:rPr kumimoji="1" lang="en-US" altLang="zh-CN" sz="2000">
                  <a:latin typeface="Times New Roman" pitchFamily="18" charset="0"/>
                  <a:sym typeface="Monotype Sorts" pitchFamily="2" charset="2"/>
                </a:rPr>
                <a:t>)</a:t>
              </a:r>
              <a:endParaRPr kumimoji="1" lang="en-US" altLang="zh-CN" sz="2000">
                <a:latin typeface="Times New Roman" pitchFamily="18" charset="0"/>
              </a:endParaRPr>
            </a:p>
          </p:txBody>
        </p:sp>
        <p:sp>
          <p:nvSpPr>
            <p:cNvPr id="9" name="Line 29"/>
            <p:cNvSpPr>
              <a:spLocks noChangeShapeType="1"/>
            </p:cNvSpPr>
            <p:nvPr/>
          </p:nvSpPr>
          <p:spPr bwMode="auto">
            <a:xfrm flipH="1" flipV="1">
              <a:off x="2948557" y="2812185"/>
              <a:ext cx="1908" cy="2190389"/>
            </a:xfrm>
            <a:prstGeom prst="line">
              <a:avLst/>
            </a:prstGeom>
            <a:noFill/>
            <a:ln w="57150">
              <a:solidFill>
                <a:schemeClr val="tx1"/>
              </a:solidFill>
              <a:round/>
              <a:headEnd/>
              <a:tailEnd type="triangle" w="lg" len="med"/>
            </a:ln>
            <a:effectLst/>
          </p:spPr>
          <p:txBody>
            <a:bodyPr wrap="none"/>
            <a:lstStyle/>
            <a:p>
              <a:endParaRPr lang="zh-CN" altLang="en-US" sz="2400"/>
            </a:p>
          </p:txBody>
        </p:sp>
        <p:sp>
          <p:nvSpPr>
            <p:cNvPr id="10" name="Text Box 30"/>
            <p:cNvSpPr txBox="1">
              <a:spLocks noChangeArrowheads="1"/>
            </p:cNvSpPr>
            <p:nvPr/>
          </p:nvSpPr>
          <p:spPr bwMode="auto">
            <a:xfrm>
              <a:off x="1666101" y="2999933"/>
              <a:ext cx="1097340" cy="1631057"/>
            </a:xfrm>
            <a:prstGeom prst="rect">
              <a:avLst/>
            </a:prstGeom>
            <a:noFill/>
            <a:ln w="9525">
              <a:noFill/>
              <a:miter lim="800000"/>
              <a:headEnd/>
              <a:tailEnd/>
            </a:ln>
            <a:effectLst/>
          </p:spPr>
          <p:txBody>
            <a:bodyPr>
              <a:spAutoFit/>
            </a:bodyPr>
            <a:lstStyle/>
            <a:p>
              <a:pPr algn="ctr">
                <a:spcBef>
                  <a:spcPct val="0"/>
                </a:spcBef>
              </a:pPr>
              <a:r>
                <a:rPr kumimoji="1" lang="zh-CN" altLang="en-US" sz="2000">
                  <a:latin typeface="Times New Roman" pitchFamily="18" charset="0"/>
                  <a:sym typeface="Monotype Sorts" pitchFamily="2" charset="2"/>
                </a:rPr>
                <a:t>请</a:t>
              </a:r>
            </a:p>
            <a:p>
              <a:pPr algn="ctr">
                <a:spcBef>
                  <a:spcPct val="0"/>
                </a:spcBef>
              </a:pPr>
              <a:r>
                <a:rPr kumimoji="1" lang="zh-CN" altLang="en-US" sz="2000">
                  <a:latin typeface="Times New Roman" pitchFamily="18" charset="0"/>
                  <a:sym typeface="Monotype Sorts" pitchFamily="2" charset="2"/>
                </a:rPr>
                <a:t>求</a:t>
              </a:r>
            </a:p>
            <a:p>
              <a:pPr algn="ctr">
                <a:spcBef>
                  <a:spcPct val="0"/>
                </a:spcBef>
              </a:pPr>
              <a:r>
                <a:rPr kumimoji="1" lang="en-US" altLang="zh-CN" sz="2000">
                  <a:latin typeface="Times New Roman" pitchFamily="18" charset="0"/>
                  <a:sym typeface="Monotype Sorts" pitchFamily="2" charset="2"/>
                </a:rPr>
                <a:t>Html</a:t>
              </a:r>
            </a:p>
            <a:p>
              <a:pPr algn="ctr">
                <a:spcBef>
                  <a:spcPct val="0"/>
                </a:spcBef>
              </a:pPr>
              <a:r>
                <a:rPr kumimoji="1" lang="zh-CN" altLang="en-US" sz="2000">
                  <a:latin typeface="Times New Roman" pitchFamily="18" charset="0"/>
                  <a:sym typeface="Monotype Sorts" pitchFamily="2" charset="2"/>
                </a:rPr>
                <a:t>文</a:t>
              </a:r>
            </a:p>
            <a:p>
              <a:pPr algn="ctr">
                <a:spcBef>
                  <a:spcPct val="0"/>
                </a:spcBef>
              </a:pPr>
              <a:r>
                <a:rPr kumimoji="1" lang="zh-CN" altLang="en-US" sz="2000">
                  <a:latin typeface="Times New Roman" pitchFamily="18" charset="0"/>
                  <a:sym typeface="Monotype Sorts" pitchFamily="2" charset="2"/>
                </a:rPr>
                <a:t>件</a:t>
              </a:r>
            </a:p>
          </p:txBody>
        </p:sp>
        <p:sp>
          <p:nvSpPr>
            <p:cNvPr id="11" name="Line 31"/>
            <p:cNvSpPr>
              <a:spLocks noChangeShapeType="1"/>
            </p:cNvSpPr>
            <p:nvPr/>
          </p:nvSpPr>
          <p:spPr bwMode="auto">
            <a:xfrm>
              <a:off x="3772994" y="2812185"/>
              <a:ext cx="1908" cy="2190389"/>
            </a:xfrm>
            <a:prstGeom prst="line">
              <a:avLst/>
            </a:prstGeom>
            <a:noFill/>
            <a:ln w="38100">
              <a:solidFill>
                <a:schemeClr val="tx1"/>
              </a:solidFill>
              <a:round/>
              <a:headEnd/>
              <a:tailEnd type="triangle" w="lg" len="lg"/>
            </a:ln>
            <a:effectLst/>
          </p:spPr>
          <p:txBody>
            <a:bodyPr wrap="none"/>
            <a:lstStyle/>
            <a:p>
              <a:endParaRPr lang="zh-CN" altLang="en-US" sz="2400"/>
            </a:p>
          </p:txBody>
        </p:sp>
        <p:sp>
          <p:nvSpPr>
            <p:cNvPr id="12" name="Text Box 32"/>
            <p:cNvSpPr txBox="1">
              <a:spLocks noChangeArrowheads="1"/>
            </p:cNvSpPr>
            <p:nvPr/>
          </p:nvSpPr>
          <p:spPr bwMode="auto">
            <a:xfrm>
              <a:off x="3864598" y="2937350"/>
              <a:ext cx="1005736" cy="1323360"/>
            </a:xfrm>
            <a:prstGeom prst="rect">
              <a:avLst/>
            </a:prstGeom>
            <a:noFill/>
            <a:ln w="9525">
              <a:noFill/>
              <a:miter lim="800000"/>
              <a:headEnd/>
              <a:tailEnd/>
            </a:ln>
            <a:effectLst/>
          </p:spPr>
          <p:txBody>
            <a:bodyPr>
              <a:spAutoFit/>
            </a:bodyPr>
            <a:lstStyle/>
            <a:p>
              <a:pPr algn="ctr">
                <a:spcBef>
                  <a:spcPct val="0"/>
                </a:spcBef>
              </a:pPr>
              <a:r>
                <a:rPr kumimoji="1" lang="zh-CN" altLang="en-US" sz="2000">
                  <a:latin typeface="Times New Roman" pitchFamily="18" charset="0"/>
                  <a:sym typeface="Monotype Sorts" pitchFamily="2" charset="2"/>
                </a:rPr>
                <a:t>下</a:t>
              </a:r>
            </a:p>
            <a:p>
              <a:pPr algn="ctr">
                <a:spcBef>
                  <a:spcPct val="0"/>
                </a:spcBef>
              </a:pPr>
              <a:r>
                <a:rPr kumimoji="1" lang="zh-CN" altLang="en-US" sz="2000">
                  <a:latin typeface="Times New Roman" pitchFamily="18" charset="0"/>
                  <a:sym typeface="Monotype Sorts" pitchFamily="2" charset="2"/>
                </a:rPr>
                <a:t>载</a:t>
              </a:r>
              <a:r>
                <a:rPr kumimoji="1" lang="en-US" altLang="zh-CN" sz="2000">
                  <a:latin typeface="Times New Roman" pitchFamily="18" charset="0"/>
                  <a:sym typeface="Monotype Sorts" pitchFamily="2" charset="2"/>
                </a:rPr>
                <a:t>Html</a:t>
              </a:r>
            </a:p>
            <a:p>
              <a:pPr algn="ctr">
                <a:spcBef>
                  <a:spcPct val="0"/>
                </a:spcBef>
              </a:pPr>
              <a:r>
                <a:rPr kumimoji="1" lang="zh-CN" altLang="en-US" sz="2000">
                  <a:latin typeface="Times New Roman" pitchFamily="18" charset="0"/>
                  <a:sym typeface="Monotype Sorts" pitchFamily="2" charset="2"/>
                </a:rPr>
                <a:t>文</a:t>
              </a:r>
            </a:p>
            <a:p>
              <a:pPr algn="ctr">
                <a:spcBef>
                  <a:spcPct val="0"/>
                </a:spcBef>
              </a:pPr>
              <a:r>
                <a:rPr kumimoji="1" lang="zh-CN" altLang="en-US" sz="2000">
                  <a:latin typeface="Times New Roman" pitchFamily="18" charset="0"/>
                  <a:sym typeface="Monotype Sorts" pitchFamily="2" charset="2"/>
                </a:rPr>
                <a:t>件</a:t>
              </a:r>
            </a:p>
          </p:txBody>
        </p:sp>
        <p:sp>
          <p:nvSpPr>
            <p:cNvPr id="13" name="Line 33"/>
            <p:cNvSpPr>
              <a:spLocks noChangeShapeType="1"/>
            </p:cNvSpPr>
            <p:nvPr/>
          </p:nvSpPr>
          <p:spPr bwMode="auto">
            <a:xfrm flipV="1">
              <a:off x="6612720" y="2812185"/>
              <a:ext cx="1908" cy="2252971"/>
            </a:xfrm>
            <a:prstGeom prst="line">
              <a:avLst/>
            </a:prstGeom>
            <a:noFill/>
            <a:ln w="38100">
              <a:solidFill>
                <a:schemeClr val="tx1"/>
              </a:solidFill>
              <a:round/>
              <a:headEnd/>
              <a:tailEnd type="triangle" w="lg" len="lg"/>
            </a:ln>
            <a:effectLst/>
          </p:spPr>
          <p:txBody>
            <a:bodyPr wrap="none"/>
            <a:lstStyle/>
            <a:p>
              <a:endParaRPr lang="zh-CN" altLang="en-US" sz="2400"/>
            </a:p>
          </p:txBody>
        </p:sp>
        <p:sp>
          <p:nvSpPr>
            <p:cNvPr id="14" name="Text Box 34"/>
            <p:cNvSpPr txBox="1">
              <a:spLocks noChangeArrowheads="1"/>
            </p:cNvSpPr>
            <p:nvPr/>
          </p:nvSpPr>
          <p:spPr bwMode="auto">
            <a:xfrm>
              <a:off x="6797836" y="2921705"/>
              <a:ext cx="1646965" cy="1938755"/>
            </a:xfrm>
            <a:prstGeom prst="rect">
              <a:avLst/>
            </a:prstGeom>
            <a:noFill/>
            <a:ln w="9525">
              <a:noFill/>
              <a:miter lim="800000"/>
              <a:headEnd/>
              <a:tailEnd/>
            </a:ln>
            <a:effectLst/>
          </p:spPr>
          <p:txBody>
            <a:bodyPr wrap="square">
              <a:spAutoFit/>
            </a:bodyPr>
            <a:lstStyle/>
            <a:p>
              <a:pPr algn="ctr">
                <a:spcBef>
                  <a:spcPct val="0"/>
                </a:spcBef>
              </a:pPr>
              <a:r>
                <a:rPr kumimoji="1" lang="zh-CN" altLang="en-US" sz="2000" dirty="0">
                  <a:latin typeface="Times New Roman" pitchFamily="18" charset="0"/>
                  <a:sym typeface="Monotype Sorts" pitchFamily="2" charset="2"/>
                </a:rPr>
                <a:t>请</a:t>
              </a:r>
            </a:p>
            <a:p>
              <a:pPr algn="ctr">
                <a:spcBef>
                  <a:spcPct val="0"/>
                </a:spcBef>
              </a:pPr>
              <a:r>
                <a:rPr kumimoji="1" lang="zh-CN" altLang="en-US" sz="2000" dirty="0">
                  <a:latin typeface="Times New Roman" pitchFamily="18" charset="0"/>
                  <a:sym typeface="Monotype Sorts" pitchFamily="2" charset="2"/>
                </a:rPr>
                <a:t>求</a:t>
              </a:r>
            </a:p>
            <a:p>
              <a:pPr algn="ctr">
                <a:spcBef>
                  <a:spcPct val="0"/>
                </a:spcBef>
              </a:pPr>
              <a:r>
                <a:rPr kumimoji="1" lang="en-US" altLang="zh-CN" sz="2000" dirty="0">
                  <a:latin typeface="Times New Roman" pitchFamily="18" charset="0"/>
                  <a:sym typeface="Monotype Sorts" pitchFamily="2" charset="2"/>
                </a:rPr>
                <a:t>Applet</a:t>
              </a:r>
            </a:p>
            <a:p>
              <a:pPr algn="ctr">
                <a:spcBef>
                  <a:spcPct val="0"/>
                </a:spcBef>
              </a:pPr>
              <a:r>
                <a:rPr kumimoji="1" lang="zh-CN" altLang="en-US" sz="2000" dirty="0">
                  <a:latin typeface="Times New Roman" pitchFamily="18" charset="0"/>
                  <a:sym typeface="Monotype Sorts" pitchFamily="2" charset="2"/>
                </a:rPr>
                <a:t>字节码</a:t>
              </a:r>
            </a:p>
            <a:p>
              <a:pPr algn="ctr">
                <a:spcBef>
                  <a:spcPct val="0"/>
                </a:spcBef>
              </a:pPr>
              <a:r>
                <a:rPr kumimoji="1" lang="zh-CN" altLang="en-US" sz="2000" dirty="0">
                  <a:latin typeface="Times New Roman" pitchFamily="18" charset="0"/>
                  <a:sym typeface="Monotype Sorts" pitchFamily="2" charset="2"/>
                </a:rPr>
                <a:t>文</a:t>
              </a:r>
            </a:p>
            <a:p>
              <a:pPr algn="ctr">
                <a:spcBef>
                  <a:spcPct val="0"/>
                </a:spcBef>
              </a:pPr>
              <a:r>
                <a:rPr kumimoji="1" lang="zh-CN" altLang="en-US" sz="2000" dirty="0">
                  <a:latin typeface="Times New Roman" pitchFamily="18" charset="0"/>
                  <a:sym typeface="Monotype Sorts" pitchFamily="2" charset="2"/>
                </a:rPr>
                <a:t>件</a:t>
              </a:r>
            </a:p>
          </p:txBody>
        </p:sp>
        <p:sp>
          <p:nvSpPr>
            <p:cNvPr id="15" name="Rectangle 35"/>
            <p:cNvSpPr>
              <a:spLocks noChangeArrowheads="1"/>
            </p:cNvSpPr>
            <p:nvPr/>
          </p:nvSpPr>
          <p:spPr bwMode="auto">
            <a:xfrm>
              <a:off x="1299684" y="2123777"/>
              <a:ext cx="4488599" cy="68840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r>
                <a:rPr kumimoji="1" lang="en-US" altLang="zh-CN" sz="2000" dirty="0">
                  <a:latin typeface="Times New Roman" pitchFamily="18" charset="0"/>
                </a:rPr>
                <a:t>WWW</a:t>
              </a:r>
              <a:r>
                <a:rPr kumimoji="1" lang="zh-CN" altLang="en-US" sz="2000" dirty="0">
                  <a:latin typeface="Times New Roman" pitchFamily="18" charset="0"/>
                </a:rPr>
                <a:t>服务器</a:t>
              </a:r>
            </a:p>
            <a:p>
              <a:pPr algn="ctr">
                <a:spcBef>
                  <a:spcPct val="0"/>
                </a:spcBef>
              </a:pPr>
              <a:r>
                <a:rPr kumimoji="1" lang="zh-CN" altLang="en-US" sz="2000" dirty="0">
                  <a:latin typeface="Times New Roman" pitchFamily="18" charset="0"/>
                </a:rPr>
                <a:t>存放</a:t>
              </a:r>
              <a:r>
                <a:rPr kumimoji="1" lang="en-US" altLang="zh-CN" sz="2000" dirty="0">
                  <a:latin typeface="Times New Roman" pitchFamily="18" charset="0"/>
                </a:rPr>
                <a:t>HTML</a:t>
              </a:r>
            </a:p>
          </p:txBody>
        </p:sp>
        <p:sp>
          <p:nvSpPr>
            <p:cNvPr id="16" name="Rectangle 36"/>
            <p:cNvSpPr>
              <a:spLocks noChangeArrowheads="1"/>
            </p:cNvSpPr>
            <p:nvPr/>
          </p:nvSpPr>
          <p:spPr bwMode="auto">
            <a:xfrm>
              <a:off x="5788283" y="2123777"/>
              <a:ext cx="4488599" cy="68840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endParaRPr kumimoji="1" lang="zh-CN" altLang="en-US" sz="2000">
                <a:latin typeface="Times New Roman" pitchFamily="18" charset="0"/>
              </a:endParaRPr>
            </a:p>
            <a:p>
              <a:pPr algn="ctr">
                <a:spcBef>
                  <a:spcPct val="0"/>
                </a:spcBef>
              </a:pPr>
              <a:r>
                <a:rPr kumimoji="1" lang="en-US" altLang="zh-CN" sz="2000">
                  <a:latin typeface="Times New Roman" pitchFamily="18" charset="0"/>
                </a:rPr>
                <a:t>WWW</a:t>
              </a:r>
              <a:r>
                <a:rPr kumimoji="1" lang="zh-CN" altLang="en-US" sz="2000">
                  <a:latin typeface="Times New Roman" pitchFamily="18" charset="0"/>
                </a:rPr>
                <a:t>服务器</a:t>
              </a:r>
            </a:p>
            <a:p>
              <a:pPr algn="ctr">
                <a:spcBef>
                  <a:spcPct val="0"/>
                </a:spcBef>
              </a:pPr>
              <a:r>
                <a:rPr kumimoji="1" lang="zh-CN" altLang="en-US" sz="2000">
                  <a:latin typeface="Times New Roman" pitchFamily="18" charset="0"/>
                </a:rPr>
                <a:t>存放</a:t>
              </a:r>
              <a:r>
                <a:rPr kumimoji="1" lang="en-US" altLang="zh-CN" sz="2000">
                  <a:latin typeface="Times New Roman" pitchFamily="18" charset="0"/>
                </a:rPr>
                <a:t>.class</a:t>
              </a:r>
            </a:p>
            <a:p>
              <a:pPr algn="ctr">
                <a:spcBef>
                  <a:spcPct val="0"/>
                </a:spcBef>
              </a:pPr>
              <a:endParaRPr kumimoji="1" lang="zh-CN" altLang="en-US" sz="2000">
                <a:latin typeface="Times New Roman" pitchFamily="18" charset="0"/>
              </a:endParaRPr>
            </a:p>
          </p:txBody>
        </p:sp>
        <p:sp>
          <p:nvSpPr>
            <p:cNvPr id="17" name="AutoShape 37"/>
            <p:cNvSpPr>
              <a:spLocks noChangeArrowheads="1"/>
            </p:cNvSpPr>
            <p:nvPr/>
          </p:nvSpPr>
          <p:spPr bwMode="auto">
            <a:xfrm>
              <a:off x="3406578" y="1059874"/>
              <a:ext cx="3022934" cy="938738"/>
            </a:xfrm>
            <a:prstGeom prst="wedgeEllipseCallout">
              <a:avLst>
                <a:gd name="adj1" fmla="val -40278"/>
                <a:gd name="adj2" fmla="val 78472"/>
              </a:avLst>
            </a:prstGeom>
            <a:solidFill>
              <a:schemeClr val="accent1"/>
            </a:solidFill>
            <a:ln w="9525">
              <a:solidFill>
                <a:schemeClr val="tx1"/>
              </a:solidFill>
              <a:miter lim="800000"/>
              <a:headEnd/>
              <a:tailEnd/>
            </a:ln>
            <a:effectLst/>
          </p:spPr>
          <p:txBody>
            <a:bodyPr/>
            <a:lstStyle/>
            <a:p>
              <a:pPr algn="ctr">
                <a:spcBef>
                  <a:spcPct val="0"/>
                </a:spcBef>
              </a:pPr>
              <a:r>
                <a:rPr lang="en-US" altLang="zh-CN" sz="2000" dirty="0"/>
                <a:t>Myapplet.html</a:t>
              </a:r>
            </a:p>
          </p:txBody>
        </p:sp>
        <p:sp>
          <p:nvSpPr>
            <p:cNvPr id="18" name="AutoShape 38"/>
            <p:cNvSpPr>
              <a:spLocks noChangeArrowheads="1"/>
            </p:cNvSpPr>
            <p:nvPr/>
          </p:nvSpPr>
          <p:spPr bwMode="auto">
            <a:xfrm>
              <a:off x="7986781" y="1059874"/>
              <a:ext cx="3297746" cy="938738"/>
            </a:xfrm>
            <a:prstGeom prst="cloudCallout">
              <a:avLst>
                <a:gd name="adj1" fmla="val -43111"/>
                <a:gd name="adj2" fmla="val 75972"/>
              </a:avLst>
            </a:prstGeom>
            <a:solidFill>
              <a:schemeClr val="accent1"/>
            </a:solidFill>
            <a:ln w="9525">
              <a:solidFill>
                <a:schemeClr val="tx1"/>
              </a:solidFill>
              <a:round/>
              <a:headEnd/>
              <a:tailEnd/>
            </a:ln>
            <a:effectLst/>
          </p:spPr>
          <p:txBody>
            <a:bodyPr/>
            <a:lstStyle/>
            <a:p>
              <a:pPr algn="ctr">
                <a:spcBef>
                  <a:spcPct val="0"/>
                </a:spcBef>
              </a:pPr>
              <a:r>
                <a:rPr lang="en-US" altLang="zh-CN" sz="2000"/>
                <a:t>AppletEx.class</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 </a:t>
            </a:r>
            <a:r>
              <a:rPr lang="zh-CN" altLang="en-US" dirty="0"/>
              <a:t>程序执行过程比较</a:t>
            </a:r>
          </a:p>
        </p:txBody>
      </p:sp>
      <p:grpSp>
        <p:nvGrpSpPr>
          <p:cNvPr id="33" name="组合 32">
            <a:extLst>
              <a:ext uri="{FF2B5EF4-FFF2-40B4-BE49-F238E27FC236}">
                <a16:creationId xmlns:a16="http://schemas.microsoft.com/office/drawing/2014/main" id="{9376DFCA-AE8C-48E0-B715-2D906F0C987A}"/>
              </a:ext>
            </a:extLst>
          </p:cNvPr>
          <p:cNvGrpSpPr/>
          <p:nvPr/>
        </p:nvGrpSpPr>
        <p:grpSpPr>
          <a:xfrm>
            <a:off x="235917" y="1096144"/>
            <a:ext cx="10726492" cy="5311466"/>
            <a:chOff x="235917" y="1096144"/>
            <a:chExt cx="7827963" cy="5311466"/>
          </a:xfrm>
        </p:grpSpPr>
        <p:sp>
          <p:nvSpPr>
            <p:cNvPr id="4" name="AutoShape 4"/>
            <p:cNvSpPr>
              <a:spLocks noChangeArrowheads="1"/>
            </p:cNvSpPr>
            <p:nvPr/>
          </p:nvSpPr>
          <p:spPr bwMode="auto">
            <a:xfrm>
              <a:off x="824880" y="1096144"/>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a:t>Java</a:t>
              </a:r>
              <a:r>
                <a:rPr lang="zh-CN" altLang="en-US"/>
                <a:t>源程序</a:t>
              </a:r>
            </a:p>
            <a:p>
              <a:pPr algn="ctr">
                <a:spcBef>
                  <a:spcPct val="0"/>
                </a:spcBef>
              </a:pPr>
              <a:r>
                <a:rPr lang="zh-CN" altLang="en-US"/>
                <a:t>（</a:t>
              </a:r>
              <a:r>
                <a:rPr lang="en-US" altLang="zh-CN"/>
                <a:t>.java</a:t>
              </a:r>
              <a:r>
                <a:rPr lang="zh-CN" altLang="en-US"/>
                <a:t>）</a:t>
              </a:r>
            </a:p>
          </p:txBody>
        </p:sp>
        <p:sp>
          <p:nvSpPr>
            <p:cNvPr id="5" name="Line 5"/>
            <p:cNvSpPr>
              <a:spLocks noChangeShapeType="1"/>
            </p:cNvSpPr>
            <p:nvPr/>
          </p:nvSpPr>
          <p:spPr bwMode="auto">
            <a:xfrm>
              <a:off x="1663080" y="17057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6" name="Rectangle 6"/>
            <p:cNvSpPr>
              <a:spLocks noChangeArrowheads="1"/>
            </p:cNvSpPr>
            <p:nvPr/>
          </p:nvSpPr>
          <p:spPr bwMode="auto">
            <a:xfrm>
              <a:off x="824880" y="2086744"/>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dirty="0"/>
                <a:t>Java</a:t>
              </a:r>
              <a:r>
                <a:rPr lang="zh-CN" altLang="en-US" dirty="0"/>
                <a:t>编译器</a:t>
              </a:r>
            </a:p>
            <a:p>
              <a:pPr algn="ctr">
                <a:spcBef>
                  <a:spcPct val="0"/>
                </a:spcBef>
              </a:pPr>
              <a:r>
                <a:rPr lang="zh-CN" altLang="en-US" dirty="0"/>
                <a:t>（</a:t>
              </a:r>
              <a:r>
                <a:rPr lang="en-US" altLang="zh-CN" dirty="0"/>
                <a:t>javac.exe</a:t>
              </a:r>
              <a:r>
                <a:rPr lang="zh-CN" altLang="en-US" dirty="0"/>
                <a:t>）</a:t>
              </a:r>
            </a:p>
          </p:txBody>
        </p:sp>
        <p:sp>
          <p:nvSpPr>
            <p:cNvPr id="7" name="Line 7"/>
            <p:cNvSpPr>
              <a:spLocks noChangeShapeType="1"/>
            </p:cNvSpPr>
            <p:nvPr/>
          </p:nvSpPr>
          <p:spPr bwMode="auto">
            <a:xfrm>
              <a:off x="1663080" y="26201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8" name="AutoShape 8"/>
            <p:cNvSpPr>
              <a:spLocks noChangeArrowheads="1"/>
            </p:cNvSpPr>
            <p:nvPr/>
          </p:nvSpPr>
          <p:spPr bwMode="auto">
            <a:xfrm>
              <a:off x="824880" y="3001144"/>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a:t>Java</a:t>
              </a:r>
              <a:r>
                <a:rPr lang="zh-CN" altLang="en-US"/>
                <a:t>字节码文件</a:t>
              </a:r>
            </a:p>
            <a:p>
              <a:pPr algn="ctr">
                <a:spcBef>
                  <a:spcPct val="0"/>
                </a:spcBef>
              </a:pPr>
              <a:r>
                <a:rPr lang="zh-CN" altLang="en-US"/>
                <a:t>（</a:t>
              </a:r>
              <a:r>
                <a:rPr lang="en-US" altLang="zh-CN"/>
                <a:t>.class</a:t>
              </a:r>
              <a:r>
                <a:rPr lang="zh-CN" altLang="en-US"/>
                <a:t>）</a:t>
              </a:r>
            </a:p>
          </p:txBody>
        </p:sp>
        <p:sp>
          <p:nvSpPr>
            <p:cNvPr id="9" name="Line 9"/>
            <p:cNvSpPr>
              <a:spLocks noChangeShapeType="1"/>
            </p:cNvSpPr>
            <p:nvPr/>
          </p:nvSpPr>
          <p:spPr bwMode="auto">
            <a:xfrm>
              <a:off x="1663080" y="36107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10" name="Rectangle 10"/>
            <p:cNvSpPr>
              <a:spLocks noChangeArrowheads="1"/>
            </p:cNvSpPr>
            <p:nvPr/>
          </p:nvSpPr>
          <p:spPr bwMode="auto">
            <a:xfrm>
              <a:off x="824880" y="3991744"/>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a:t>Java</a:t>
              </a:r>
              <a:r>
                <a:rPr lang="zh-CN" altLang="en-US"/>
                <a:t>解释器</a:t>
              </a:r>
            </a:p>
            <a:p>
              <a:pPr algn="ctr">
                <a:spcBef>
                  <a:spcPct val="0"/>
                </a:spcBef>
              </a:pPr>
              <a:r>
                <a:rPr lang="zh-CN" altLang="en-US"/>
                <a:t>（</a:t>
              </a:r>
              <a:r>
                <a:rPr lang="en-US" altLang="zh-CN"/>
                <a:t>java.exe</a:t>
              </a:r>
              <a:r>
                <a:rPr lang="zh-CN" altLang="en-US"/>
                <a:t>）</a:t>
              </a:r>
            </a:p>
          </p:txBody>
        </p:sp>
        <p:sp>
          <p:nvSpPr>
            <p:cNvPr id="11" name="Text Box 11"/>
            <p:cNvSpPr txBox="1">
              <a:spLocks noChangeArrowheads="1"/>
            </p:cNvSpPr>
            <p:nvPr/>
          </p:nvSpPr>
          <p:spPr bwMode="auto">
            <a:xfrm>
              <a:off x="1891680" y="2620144"/>
              <a:ext cx="1143000" cy="369332"/>
            </a:xfrm>
            <a:prstGeom prst="rect">
              <a:avLst/>
            </a:prstGeom>
            <a:noFill/>
            <a:ln w="9525">
              <a:noFill/>
              <a:miter lim="800000"/>
              <a:headEnd/>
              <a:tailEnd/>
            </a:ln>
            <a:effectLst/>
          </p:spPr>
          <p:txBody>
            <a:bodyPr>
              <a:spAutoFit/>
            </a:bodyPr>
            <a:lstStyle/>
            <a:p>
              <a:r>
                <a:rPr lang="zh-CN" altLang="en-US"/>
                <a:t>编译</a:t>
              </a:r>
            </a:p>
          </p:txBody>
        </p:sp>
        <p:sp>
          <p:nvSpPr>
            <p:cNvPr id="12" name="Line 12"/>
            <p:cNvSpPr>
              <a:spLocks noChangeShapeType="1"/>
            </p:cNvSpPr>
            <p:nvPr/>
          </p:nvSpPr>
          <p:spPr bwMode="auto">
            <a:xfrm>
              <a:off x="1663080" y="4525144"/>
              <a:ext cx="0" cy="381000"/>
            </a:xfrm>
            <a:prstGeom prst="line">
              <a:avLst/>
            </a:prstGeom>
            <a:noFill/>
            <a:ln w="38100">
              <a:solidFill>
                <a:schemeClr val="tx1"/>
              </a:solidFill>
              <a:round/>
              <a:headEnd/>
              <a:tailEnd type="triangle" w="med" len="med"/>
            </a:ln>
            <a:effectLst/>
          </p:spPr>
          <p:txBody>
            <a:bodyPr/>
            <a:lstStyle/>
            <a:p>
              <a:endParaRPr lang="zh-CN" altLang="en-US"/>
            </a:p>
          </p:txBody>
        </p:sp>
        <p:sp>
          <p:nvSpPr>
            <p:cNvPr id="13" name="Text Box 13"/>
            <p:cNvSpPr txBox="1">
              <a:spLocks noChangeArrowheads="1"/>
            </p:cNvSpPr>
            <p:nvPr/>
          </p:nvSpPr>
          <p:spPr bwMode="auto">
            <a:xfrm>
              <a:off x="1663080" y="4677544"/>
              <a:ext cx="1143000" cy="369332"/>
            </a:xfrm>
            <a:prstGeom prst="rect">
              <a:avLst/>
            </a:prstGeom>
            <a:noFill/>
            <a:ln w="9525">
              <a:noFill/>
              <a:miter lim="800000"/>
              <a:headEnd/>
              <a:tailEnd/>
            </a:ln>
            <a:effectLst/>
          </p:spPr>
          <p:txBody>
            <a:bodyPr>
              <a:spAutoFit/>
            </a:bodyPr>
            <a:lstStyle/>
            <a:p>
              <a:r>
                <a:rPr lang="zh-CN" altLang="en-US" dirty="0"/>
                <a:t>运行</a:t>
              </a:r>
            </a:p>
          </p:txBody>
        </p:sp>
        <p:sp>
          <p:nvSpPr>
            <p:cNvPr id="14" name="Rectangle 14"/>
            <p:cNvSpPr>
              <a:spLocks noChangeArrowheads="1"/>
            </p:cNvSpPr>
            <p:nvPr/>
          </p:nvSpPr>
          <p:spPr bwMode="auto">
            <a:xfrm>
              <a:off x="443880" y="5015681"/>
              <a:ext cx="28956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t>Windows</a:t>
              </a:r>
              <a:r>
                <a:rPr lang="zh-CN" altLang="en-US"/>
                <a:t>操作系统</a:t>
              </a:r>
            </a:p>
            <a:p>
              <a:pPr algn="ctr">
                <a:spcBef>
                  <a:spcPct val="0"/>
                </a:spcBef>
              </a:pPr>
              <a:endParaRPr lang="zh-CN" altLang="en-US"/>
            </a:p>
          </p:txBody>
        </p:sp>
        <p:sp>
          <p:nvSpPr>
            <p:cNvPr id="15" name="Text Box 15"/>
            <p:cNvSpPr txBox="1">
              <a:spLocks noChangeArrowheads="1"/>
            </p:cNvSpPr>
            <p:nvPr/>
          </p:nvSpPr>
          <p:spPr bwMode="auto">
            <a:xfrm>
              <a:off x="235917" y="6038278"/>
              <a:ext cx="3276600" cy="369332"/>
            </a:xfrm>
            <a:prstGeom prst="rect">
              <a:avLst/>
            </a:prstGeom>
            <a:solidFill>
              <a:schemeClr val="bg1"/>
            </a:solidFill>
            <a:ln w="9525">
              <a:noFill/>
              <a:miter lim="800000"/>
              <a:headEnd/>
              <a:tailEnd/>
            </a:ln>
            <a:effectLst/>
          </p:spPr>
          <p:txBody>
            <a:bodyPr>
              <a:spAutoFit/>
            </a:bodyPr>
            <a:lstStyle/>
            <a:p>
              <a:pPr algn="ctr"/>
              <a:r>
                <a:rPr lang="en-US" altLang="zh-CN"/>
                <a:t>Application</a:t>
              </a:r>
              <a:r>
                <a:rPr lang="zh-CN" altLang="en-US"/>
                <a:t>执行过程</a:t>
              </a:r>
            </a:p>
          </p:txBody>
        </p:sp>
        <p:sp>
          <p:nvSpPr>
            <p:cNvPr id="16" name="Line 16"/>
            <p:cNvSpPr>
              <a:spLocks noChangeShapeType="1"/>
            </p:cNvSpPr>
            <p:nvPr/>
          </p:nvSpPr>
          <p:spPr bwMode="auto">
            <a:xfrm>
              <a:off x="2653680" y="3305944"/>
              <a:ext cx="762000" cy="0"/>
            </a:xfrm>
            <a:prstGeom prst="line">
              <a:avLst/>
            </a:prstGeom>
            <a:noFill/>
            <a:ln w="34925">
              <a:solidFill>
                <a:schemeClr val="tx1"/>
              </a:solidFill>
              <a:round/>
              <a:headEnd/>
              <a:tailEnd/>
            </a:ln>
            <a:effectLst/>
          </p:spPr>
          <p:txBody>
            <a:bodyPr/>
            <a:lstStyle/>
            <a:p>
              <a:endParaRPr lang="zh-CN" altLang="en-US"/>
            </a:p>
          </p:txBody>
        </p:sp>
        <p:sp>
          <p:nvSpPr>
            <p:cNvPr id="17" name="Text Box 17"/>
            <p:cNvSpPr txBox="1">
              <a:spLocks noChangeArrowheads="1"/>
            </p:cNvSpPr>
            <p:nvPr/>
          </p:nvSpPr>
          <p:spPr bwMode="auto">
            <a:xfrm>
              <a:off x="3415680" y="3153544"/>
              <a:ext cx="685800" cy="369332"/>
            </a:xfrm>
            <a:prstGeom prst="rect">
              <a:avLst/>
            </a:prstGeom>
            <a:noFill/>
            <a:ln w="9525">
              <a:noFill/>
              <a:miter lim="800000"/>
              <a:headEnd/>
              <a:tailEnd/>
            </a:ln>
            <a:effectLst/>
          </p:spPr>
          <p:txBody>
            <a:bodyPr>
              <a:spAutoFit/>
            </a:bodyPr>
            <a:lstStyle/>
            <a:p>
              <a:r>
                <a:rPr lang="zh-CN" altLang="en-US"/>
                <a:t>嵌入</a:t>
              </a:r>
            </a:p>
          </p:txBody>
        </p:sp>
        <p:sp>
          <p:nvSpPr>
            <p:cNvPr id="18" name="Line 18"/>
            <p:cNvSpPr>
              <a:spLocks noChangeShapeType="1"/>
            </p:cNvSpPr>
            <p:nvPr/>
          </p:nvSpPr>
          <p:spPr bwMode="auto">
            <a:xfrm>
              <a:off x="3949080" y="3305944"/>
              <a:ext cx="1066800" cy="0"/>
            </a:xfrm>
            <a:prstGeom prst="line">
              <a:avLst/>
            </a:prstGeom>
            <a:noFill/>
            <a:ln w="31750">
              <a:solidFill>
                <a:schemeClr val="tx1"/>
              </a:solidFill>
              <a:round/>
              <a:headEnd/>
              <a:tailEnd type="triangle" w="med" len="med"/>
            </a:ln>
            <a:effectLst/>
          </p:spPr>
          <p:txBody>
            <a:bodyPr/>
            <a:lstStyle/>
            <a:p>
              <a:endParaRPr lang="zh-CN" altLang="en-US"/>
            </a:p>
          </p:txBody>
        </p:sp>
        <p:sp>
          <p:nvSpPr>
            <p:cNvPr id="19" name="AutoShape 19"/>
            <p:cNvSpPr>
              <a:spLocks noChangeArrowheads="1"/>
            </p:cNvSpPr>
            <p:nvPr/>
          </p:nvSpPr>
          <p:spPr bwMode="auto">
            <a:xfrm>
              <a:off x="5015880" y="2924944"/>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zh-CN" altLang="en-US"/>
                <a:t>超文本</a:t>
              </a:r>
            </a:p>
            <a:p>
              <a:pPr algn="ctr">
                <a:spcBef>
                  <a:spcPct val="0"/>
                </a:spcBef>
              </a:pPr>
              <a:r>
                <a:rPr lang="zh-CN" altLang="en-US"/>
                <a:t>（</a:t>
              </a:r>
              <a:r>
                <a:rPr lang="en-US" altLang="zh-CN"/>
                <a:t>.html</a:t>
              </a:r>
              <a:r>
                <a:rPr lang="zh-CN" altLang="en-US"/>
                <a:t>）</a:t>
              </a:r>
            </a:p>
          </p:txBody>
        </p:sp>
        <p:sp>
          <p:nvSpPr>
            <p:cNvPr id="20" name="Text Box 21"/>
            <p:cNvSpPr txBox="1">
              <a:spLocks noChangeArrowheads="1"/>
            </p:cNvSpPr>
            <p:nvPr/>
          </p:nvSpPr>
          <p:spPr bwMode="auto">
            <a:xfrm>
              <a:off x="6006480" y="3610744"/>
              <a:ext cx="1143000" cy="369332"/>
            </a:xfrm>
            <a:prstGeom prst="rect">
              <a:avLst/>
            </a:prstGeom>
            <a:noFill/>
            <a:ln w="9525">
              <a:noFill/>
              <a:miter lim="800000"/>
              <a:headEnd/>
              <a:tailEnd/>
            </a:ln>
            <a:effectLst/>
          </p:spPr>
          <p:txBody>
            <a:bodyPr>
              <a:spAutoFit/>
            </a:bodyPr>
            <a:lstStyle/>
            <a:p>
              <a:r>
                <a:rPr lang="zh-CN" altLang="en-US" dirty="0"/>
                <a:t>下载</a:t>
              </a:r>
            </a:p>
          </p:txBody>
        </p:sp>
        <p:sp>
          <p:nvSpPr>
            <p:cNvPr id="21" name="Line 22"/>
            <p:cNvSpPr>
              <a:spLocks noChangeShapeType="1"/>
            </p:cNvSpPr>
            <p:nvPr/>
          </p:nvSpPr>
          <p:spPr bwMode="auto">
            <a:xfrm>
              <a:off x="5854080" y="3534544"/>
              <a:ext cx="0" cy="457200"/>
            </a:xfrm>
            <a:prstGeom prst="line">
              <a:avLst/>
            </a:prstGeom>
            <a:noFill/>
            <a:ln w="38100">
              <a:solidFill>
                <a:schemeClr val="tx1"/>
              </a:solidFill>
              <a:round/>
              <a:headEnd/>
              <a:tailEnd type="triangle" w="med" len="med"/>
            </a:ln>
            <a:effectLst/>
          </p:spPr>
          <p:txBody>
            <a:bodyPr/>
            <a:lstStyle/>
            <a:p>
              <a:endParaRPr lang="zh-CN" altLang="en-US"/>
            </a:p>
          </p:txBody>
        </p:sp>
        <p:sp>
          <p:nvSpPr>
            <p:cNvPr id="22" name="Rectangle 23"/>
            <p:cNvSpPr>
              <a:spLocks noChangeArrowheads="1"/>
            </p:cNvSpPr>
            <p:nvPr/>
          </p:nvSpPr>
          <p:spPr bwMode="auto">
            <a:xfrm>
              <a:off x="5015880" y="3991744"/>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a:t>Web</a:t>
              </a:r>
              <a:r>
                <a:rPr lang="zh-CN" altLang="en-US"/>
                <a:t>浏览器</a:t>
              </a:r>
            </a:p>
          </p:txBody>
        </p:sp>
        <p:sp>
          <p:nvSpPr>
            <p:cNvPr id="23" name="Line 24"/>
            <p:cNvSpPr>
              <a:spLocks noChangeShapeType="1"/>
            </p:cNvSpPr>
            <p:nvPr/>
          </p:nvSpPr>
          <p:spPr bwMode="auto">
            <a:xfrm>
              <a:off x="5854080" y="4525144"/>
              <a:ext cx="0" cy="457200"/>
            </a:xfrm>
            <a:prstGeom prst="line">
              <a:avLst/>
            </a:prstGeom>
            <a:noFill/>
            <a:ln w="38100">
              <a:solidFill>
                <a:schemeClr val="tx1"/>
              </a:solidFill>
              <a:round/>
              <a:headEnd/>
              <a:tailEnd type="triangle" w="med" len="med"/>
            </a:ln>
            <a:effectLst/>
          </p:spPr>
          <p:txBody>
            <a:bodyPr/>
            <a:lstStyle/>
            <a:p>
              <a:endParaRPr lang="zh-CN" altLang="en-US"/>
            </a:p>
          </p:txBody>
        </p:sp>
        <p:sp>
          <p:nvSpPr>
            <p:cNvPr id="24" name="Text Box 25"/>
            <p:cNvSpPr txBox="1">
              <a:spLocks noChangeArrowheads="1"/>
            </p:cNvSpPr>
            <p:nvPr/>
          </p:nvSpPr>
          <p:spPr bwMode="auto">
            <a:xfrm>
              <a:off x="5930280" y="4601344"/>
              <a:ext cx="1143000" cy="369332"/>
            </a:xfrm>
            <a:prstGeom prst="rect">
              <a:avLst/>
            </a:prstGeom>
            <a:noFill/>
            <a:ln w="9525">
              <a:noFill/>
              <a:miter lim="800000"/>
              <a:headEnd/>
              <a:tailEnd/>
            </a:ln>
            <a:effectLst/>
          </p:spPr>
          <p:txBody>
            <a:bodyPr>
              <a:spAutoFit/>
            </a:bodyPr>
            <a:lstStyle/>
            <a:p>
              <a:r>
                <a:rPr lang="zh-CN" altLang="en-US"/>
                <a:t>运行</a:t>
              </a:r>
            </a:p>
          </p:txBody>
        </p:sp>
        <p:sp>
          <p:nvSpPr>
            <p:cNvPr id="25" name="Rectangle 26"/>
            <p:cNvSpPr>
              <a:spLocks noChangeArrowheads="1"/>
            </p:cNvSpPr>
            <p:nvPr/>
          </p:nvSpPr>
          <p:spPr bwMode="auto">
            <a:xfrm>
              <a:off x="4101480" y="5015681"/>
              <a:ext cx="39624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t>Windows</a:t>
              </a:r>
              <a:r>
                <a:rPr lang="zh-CN" altLang="en-US"/>
                <a:t>操作系统</a:t>
              </a:r>
            </a:p>
            <a:p>
              <a:pPr algn="ctr">
                <a:spcBef>
                  <a:spcPct val="0"/>
                </a:spcBef>
              </a:pPr>
              <a:endParaRPr lang="zh-CN" altLang="en-US"/>
            </a:p>
          </p:txBody>
        </p:sp>
        <p:sp>
          <p:nvSpPr>
            <p:cNvPr id="26" name="Text Box 27"/>
            <p:cNvSpPr txBox="1">
              <a:spLocks noChangeArrowheads="1"/>
            </p:cNvSpPr>
            <p:nvPr/>
          </p:nvSpPr>
          <p:spPr bwMode="auto">
            <a:xfrm>
              <a:off x="5112717" y="5477644"/>
              <a:ext cx="2057400" cy="369332"/>
            </a:xfrm>
            <a:prstGeom prst="rect">
              <a:avLst/>
            </a:prstGeom>
            <a:noFill/>
            <a:ln w="9525">
              <a:solidFill>
                <a:schemeClr val="tx1"/>
              </a:solidFill>
              <a:miter lim="800000"/>
              <a:headEnd/>
              <a:tailEnd/>
            </a:ln>
            <a:effectLst/>
          </p:spPr>
          <p:txBody>
            <a:bodyPr>
              <a:spAutoFit/>
            </a:bodyPr>
            <a:lstStyle/>
            <a:p>
              <a:pPr algn="ctr"/>
              <a:r>
                <a:rPr lang="en-US" altLang="zh-CN"/>
                <a:t>Java </a:t>
              </a:r>
              <a:r>
                <a:rPr lang="zh-CN" altLang="en-US"/>
                <a:t>虚拟机</a:t>
              </a:r>
            </a:p>
          </p:txBody>
        </p:sp>
        <p:sp>
          <p:nvSpPr>
            <p:cNvPr id="27" name="Text Box 28"/>
            <p:cNvSpPr txBox="1">
              <a:spLocks noChangeArrowheads="1"/>
            </p:cNvSpPr>
            <p:nvPr/>
          </p:nvSpPr>
          <p:spPr bwMode="auto">
            <a:xfrm>
              <a:off x="4331311" y="6022741"/>
              <a:ext cx="3276600" cy="369332"/>
            </a:xfrm>
            <a:prstGeom prst="rect">
              <a:avLst/>
            </a:prstGeom>
            <a:noFill/>
            <a:ln w="9525">
              <a:noFill/>
              <a:miter lim="800000"/>
              <a:headEnd/>
              <a:tailEnd/>
            </a:ln>
            <a:effectLst/>
          </p:spPr>
          <p:txBody>
            <a:bodyPr>
              <a:spAutoFit/>
            </a:bodyPr>
            <a:lstStyle/>
            <a:p>
              <a:pPr algn="ctr"/>
              <a:r>
                <a:rPr lang="en-US" altLang="zh-CN"/>
                <a:t>Applet</a:t>
              </a:r>
              <a:r>
                <a:rPr lang="zh-CN" altLang="en-US"/>
                <a:t>执行过程</a:t>
              </a:r>
            </a:p>
          </p:txBody>
        </p:sp>
        <p:sp>
          <p:nvSpPr>
            <p:cNvPr id="28" name="Text Box 31"/>
            <p:cNvSpPr txBox="1">
              <a:spLocks noChangeArrowheads="1"/>
            </p:cNvSpPr>
            <p:nvPr/>
          </p:nvSpPr>
          <p:spPr bwMode="auto">
            <a:xfrm>
              <a:off x="845517" y="5472881"/>
              <a:ext cx="2057400" cy="369332"/>
            </a:xfrm>
            <a:prstGeom prst="rect">
              <a:avLst/>
            </a:prstGeom>
            <a:noFill/>
            <a:ln w="9525">
              <a:solidFill>
                <a:schemeClr val="tx1"/>
              </a:solidFill>
              <a:miter lim="800000"/>
              <a:headEnd/>
              <a:tailEnd/>
            </a:ln>
            <a:effectLst/>
          </p:spPr>
          <p:txBody>
            <a:bodyPr>
              <a:spAutoFit/>
            </a:bodyPr>
            <a:lstStyle/>
            <a:p>
              <a:pPr algn="ctr"/>
              <a:r>
                <a:rPr lang="en-US" altLang="zh-CN"/>
                <a:t>Java </a:t>
              </a:r>
              <a:r>
                <a:rPr lang="zh-CN" altLang="en-US"/>
                <a:t>虚拟机</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634844" cy="668780"/>
          </a:xfrm>
        </p:spPr>
        <p:txBody>
          <a:bodyPr/>
          <a:lstStyle/>
          <a:p>
            <a:r>
              <a:rPr lang="en-US" altLang="zh-CN" dirty="0"/>
              <a:t>Applet</a:t>
            </a:r>
            <a:r>
              <a:rPr lang="zh-CN" altLang="en-US" dirty="0"/>
              <a:t>和</a:t>
            </a:r>
            <a:r>
              <a:rPr lang="en-US" altLang="zh-CN" dirty="0"/>
              <a:t>Java Application</a:t>
            </a:r>
            <a:endParaRPr lang="zh-CN" altLang="en-US" dirty="0"/>
          </a:p>
        </p:txBody>
      </p:sp>
      <p:sp>
        <p:nvSpPr>
          <p:cNvPr id="2" name="内容占位符 1"/>
          <p:cNvSpPr>
            <a:spLocks noGrp="1"/>
          </p:cNvSpPr>
          <p:nvPr>
            <p:ph sz="quarter" idx="10"/>
          </p:nvPr>
        </p:nvSpPr>
        <p:spPr>
          <a:xfrm>
            <a:off x="728296" y="791308"/>
            <a:ext cx="10857568" cy="5046784"/>
          </a:xfrm>
        </p:spPr>
        <p:txBody>
          <a:bodyPr/>
          <a:lstStyle/>
          <a:p>
            <a:pPr>
              <a:spcBef>
                <a:spcPts val="600"/>
              </a:spcBef>
            </a:pPr>
            <a:r>
              <a:rPr lang="zh-CN" altLang="en-US" sz="2800" dirty="0"/>
              <a:t>运行方式不同</a:t>
            </a:r>
          </a:p>
          <a:p>
            <a:pPr lvl="1">
              <a:spcBef>
                <a:spcPts val="600"/>
              </a:spcBef>
            </a:pPr>
            <a:r>
              <a:rPr lang="en-US" altLang="zh-CN" sz="2400" dirty="0"/>
              <a:t>Java Applet</a:t>
            </a:r>
            <a:r>
              <a:rPr lang="zh-CN" altLang="en-US" sz="2400" dirty="0"/>
              <a:t>程序不能单独运行，它必须依附于一个用</a:t>
            </a:r>
            <a:r>
              <a:rPr lang="en-US" altLang="zh-CN" sz="2400" dirty="0"/>
              <a:t>HTML</a:t>
            </a:r>
            <a:r>
              <a:rPr lang="zh-CN" altLang="en-US" sz="2400" dirty="0"/>
              <a:t>语言编写的网页并嵌入其中 </a:t>
            </a:r>
          </a:p>
          <a:p>
            <a:pPr>
              <a:spcBef>
                <a:spcPts val="600"/>
              </a:spcBef>
            </a:pPr>
            <a:r>
              <a:rPr lang="zh-CN" altLang="en-US" sz="2800" dirty="0"/>
              <a:t>运行工具不同</a:t>
            </a:r>
          </a:p>
          <a:p>
            <a:pPr lvl="1">
              <a:spcBef>
                <a:spcPts val="600"/>
              </a:spcBef>
            </a:pPr>
            <a:r>
              <a:rPr lang="en-US" altLang="zh-CN" sz="2400" dirty="0"/>
              <a:t>Java Application</a:t>
            </a:r>
            <a:r>
              <a:rPr lang="zh-CN" altLang="en-US" sz="2400" dirty="0"/>
              <a:t>程序被编译以后，用普通的</a:t>
            </a:r>
            <a:r>
              <a:rPr lang="en-US" altLang="zh-CN" sz="2400" dirty="0"/>
              <a:t>Java </a:t>
            </a:r>
            <a:r>
              <a:rPr lang="zh-CN" altLang="en-US" sz="2400" dirty="0"/>
              <a:t>解释器就可以使其边解释边执行，而</a:t>
            </a:r>
            <a:r>
              <a:rPr lang="en-US" altLang="zh-CN" sz="2400" dirty="0"/>
              <a:t>Java Applet</a:t>
            </a:r>
            <a:r>
              <a:rPr lang="zh-CN" altLang="en-US" sz="2400" dirty="0"/>
              <a:t>必须通过网络浏览器或者</a:t>
            </a:r>
            <a:r>
              <a:rPr lang="en-US" altLang="zh-CN" sz="2400" dirty="0"/>
              <a:t>Applet</a:t>
            </a:r>
            <a:r>
              <a:rPr lang="zh-CN" altLang="en-US" sz="2400" dirty="0"/>
              <a:t>观察器才能执行</a:t>
            </a:r>
          </a:p>
          <a:p>
            <a:pPr>
              <a:spcBef>
                <a:spcPts val="600"/>
              </a:spcBef>
            </a:pPr>
            <a:r>
              <a:rPr lang="zh-CN" altLang="en-US" sz="2800" dirty="0"/>
              <a:t>程序结构不同</a:t>
            </a:r>
          </a:p>
          <a:p>
            <a:pPr lvl="1">
              <a:spcBef>
                <a:spcPts val="600"/>
              </a:spcBef>
            </a:pPr>
            <a:r>
              <a:rPr lang="zh-CN" altLang="en-US" sz="2400" dirty="0"/>
              <a:t>每个</a:t>
            </a:r>
            <a:r>
              <a:rPr lang="en-US" altLang="zh-CN" sz="2400" dirty="0"/>
              <a:t>Java Application</a:t>
            </a:r>
            <a:r>
              <a:rPr lang="zh-CN" altLang="en-US" sz="2400" dirty="0"/>
              <a:t>程序必定含有一个并且只有一个</a:t>
            </a:r>
            <a:r>
              <a:rPr lang="en-US" altLang="zh-CN" sz="2400" dirty="0"/>
              <a:t>main</a:t>
            </a:r>
            <a:r>
              <a:rPr lang="zh-CN" altLang="en-US" sz="2400" dirty="0"/>
              <a:t>方法</a:t>
            </a:r>
            <a:r>
              <a:rPr lang="en-US" altLang="zh-CN" sz="2400" dirty="0"/>
              <a:t>;Applet</a:t>
            </a:r>
            <a:r>
              <a:rPr lang="zh-CN" altLang="en-US" sz="2400" dirty="0"/>
              <a:t>没有含</a:t>
            </a:r>
            <a:r>
              <a:rPr lang="en-US" altLang="zh-CN" sz="2400" dirty="0"/>
              <a:t>main</a:t>
            </a:r>
            <a:r>
              <a:rPr lang="zh-CN" altLang="en-US" sz="2400" dirty="0"/>
              <a:t>方法的主类 </a:t>
            </a:r>
          </a:p>
          <a:p>
            <a:pPr>
              <a:spcBef>
                <a:spcPts val="600"/>
              </a:spcBef>
            </a:pPr>
            <a:r>
              <a:rPr lang="zh-CN" altLang="en-US" sz="2800" dirty="0"/>
              <a:t>受到的限制不同 </a:t>
            </a:r>
          </a:p>
          <a:p>
            <a:pPr lvl="1">
              <a:spcBef>
                <a:spcPts val="600"/>
              </a:spcBef>
            </a:pPr>
            <a:r>
              <a:rPr lang="en-US" altLang="zh-CN" sz="2400" dirty="0"/>
              <a:t>Java Application</a:t>
            </a:r>
            <a:r>
              <a:rPr lang="zh-CN" altLang="en-US" sz="2400" dirty="0"/>
              <a:t>程序可以设计成能进行各种操作的程序，包括读／写文件的操作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虚拟机</a:t>
            </a:r>
          </a:p>
        </p:txBody>
      </p:sp>
      <p:sp>
        <p:nvSpPr>
          <p:cNvPr id="2" name="内容占位符 1"/>
          <p:cNvSpPr>
            <a:spLocks noGrp="1"/>
          </p:cNvSpPr>
          <p:nvPr>
            <p:ph sz="quarter" idx="10"/>
          </p:nvPr>
        </p:nvSpPr>
        <p:spPr/>
        <p:txBody>
          <a:bodyPr/>
          <a:lstStyle/>
          <a:p>
            <a:r>
              <a:rPr lang="en-US" altLang="zh-CN" dirty="0"/>
              <a:t>Java</a:t>
            </a:r>
            <a:r>
              <a:rPr lang="zh-CN" altLang="en-US" dirty="0"/>
              <a:t>虚拟机</a:t>
            </a:r>
            <a:r>
              <a:rPr lang="en-US" altLang="zh-CN" dirty="0"/>
              <a:t>(JVM</a:t>
            </a:r>
            <a:r>
              <a:rPr lang="zh-CN" altLang="en-US" dirty="0"/>
              <a:t>：</a:t>
            </a:r>
            <a:r>
              <a:rPr lang="en-US" altLang="zh-CN" dirty="0"/>
              <a:t>Java Virtual Machine)</a:t>
            </a:r>
            <a:r>
              <a:rPr lang="zh-CN" altLang="en-US" dirty="0"/>
              <a:t>是虚拟运行</a:t>
            </a:r>
            <a:r>
              <a:rPr lang="en-US" altLang="zh-CN" dirty="0"/>
              <a:t>Java</a:t>
            </a:r>
            <a:r>
              <a:rPr lang="zh-CN" altLang="en-US" dirty="0"/>
              <a:t>代码的假想计算机。</a:t>
            </a:r>
            <a:r>
              <a:rPr lang="en-US" altLang="zh-CN" dirty="0"/>
              <a:t>Java</a:t>
            </a:r>
            <a:r>
              <a:rPr lang="zh-CN" altLang="en-US" dirty="0"/>
              <a:t>编译程序是将</a:t>
            </a:r>
            <a:r>
              <a:rPr lang="en-US" altLang="zh-CN" dirty="0"/>
              <a:t>Java</a:t>
            </a:r>
            <a:r>
              <a:rPr lang="zh-CN" altLang="en-US" dirty="0"/>
              <a:t>的源程序编译成</a:t>
            </a:r>
            <a:r>
              <a:rPr lang="en-US" altLang="zh-CN" dirty="0"/>
              <a:t>JVM</a:t>
            </a:r>
            <a:r>
              <a:rPr lang="zh-CN" altLang="en-US" dirty="0"/>
              <a:t>可执行代码，即字节码</a:t>
            </a:r>
            <a:r>
              <a:rPr lang="en-US" altLang="zh-CN" dirty="0"/>
              <a:t>(byte-code)</a:t>
            </a:r>
            <a:r>
              <a:rPr lang="zh-CN" altLang="en-US" dirty="0"/>
              <a:t>，由解释器在运行过程中创立内存布局的，更加有效地保证了</a:t>
            </a:r>
            <a:r>
              <a:rPr lang="en-US" altLang="zh-CN" dirty="0"/>
              <a:t>Java</a:t>
            </a:r>
            <a:r>
              <a:rPr lang="zh-CN" altLang="en-US" dirty="0"/>
              <a:t>的可移植性和安全性。</a:t>
            </a:r>
          </a:p>
          <a:p>
            <a:pPr lvl="1"/>
            <a:r>
              <a:rPr lang="zh-CN" altLang="en-US" dirty="0"/>
              <a:t>提供硬件平台规范；</a:t>
            </a:r>
          </a:p>
          <a:p>
            <a:pPr lvl="1"/>
            <a:r>
              <a:rPr lang="zh-CN" altLang="en-US" dirty="0"/>
              <a:t>解读独立于平台的已编译的字节码；</a:t>
            </a:r>
          </a:p>
          <a:p>
            <a:pPr lvl="1"/>
            <a:r>
              <a:rPr lang="zh-CN" altLang="en-US" dirty="0"/>
              <a:t>可当作软件或硬件来实现；</a:t>
            </a:r>
          </a:p>
          <a:p>
            <a:pPr lvl="1"/>
            <a:r>
              <a:rPr lang="zh-CN" altLang="en-US" dirty="0"/>
              <a:t>可在</a:t>
            </a:r>
            <a:r>
              <a:rPr lang="en-US" altLang="zh-CN" dirty="0"/>
              <a:t>Java</a:t>
            </a:r>
            <a:r>
              <a:rPr lang="zh-CN" altLang="en-US" dirty="0"/>
              <a:t>技术开发工具或</a:t>
            </a:r>
            <a:r>
              <a:rPr lang="en-US" altLang="zh-CN" dirty="0"/>
              <a:t>Web</a:t>
            </a:r>
            <a:r>
              <a:rPr lang="zh-CN" altLang="en-US" dirty="0"/>
              <a:t>浏览器上实现。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虚拟机</a:t>
            </a:r>
            <a:endParaRPr lang="zh-CN" altLang="en-US" dirty="0"/>
          </a:p>
        </p:txBody>
      </p:sp>
      <p:sp>
        <p:nvSpPr>
          <p:cNvPr id="2" name="内容占位符 1"/>
          <p:cNvSpPr>
            <a:spLocks noGrp="1"/>
          </p:cNvSpPr>
          <p:nvPr>
            <p:ph sz="quarter" idx="10"/>
          </p:nvPr>
        </p:nvSpPr>
        <p:spPr>
          <a:xfrm>
            <a:off x="571501" y="1147312"/>
            <a:ext cx="7942374" cy="5046784"/>
          </a:xfrm>
        </p:spPr>
        <p:txBody>
          <a:bodyPr/>
          <a:lstStyle/>
          <a:p>
            <a:r>
              <a:rPr lang="zh-CN" altLang="en-US" sz="2800" dirty="0"/>
              <a:t>解释器在</a:t>
            </a:r>
            <a:r>
              <a:rPr lang="en-US" altLang="zh-CN" sz="2800" dirty="0"/>
              <a:t>JVM</a:t>
            </a:r>
            <a:r>
              <a:rPr lang="zh-CN" altLang="en-US" sz="2800" dirty="0"/>
              <a:t>字节码运行中，分三个阶段：</a:t>
            </a:r>
          </a:p>
          <a:p>
            <a:pPr lvl="1"/>
            <a:r>
              <a:rPr lang="zh-CN" altLang="en-US" sz="2400" dirty="0"/>
              <a:t>代码的装入，是由类装载器</a:t>
            </a:r>
            <a:r>
              <a:rPr lang="en-US" altLang="zh-CN" sz="2400" dirty="0"/>
              <a:t>(class loader)</a:t>
            </a:r>
            <a:r>
              <a:rPr lang="zh-CN" altLang="en-US" sz="2400" dirty="0"/>
              <a:t>完成；</a:t>
            </a:r>
          </a:p>
          <a:p>
            <a:pPr lvl="1"/>
            <a:r>
              <a:rPr lang="zh-CN" altLang="en-US" sz="2400" dirty="0"/>
              <a:t>代码的校验，用于发现各种可能出现的错误；</a:t>
            </a:r>
          </a:p>
          <a:p>
            <a:pPr lvl="1"/>
            <a:r>
              <a:rPr lang="zh-CN" altLang="en-US" sz="2400" dirty="0"/>
              <a:t>代码的运行，在代码校验后就可以执行了。</a:t>
            </a:r>
          </a:p>
          <a:p>
            <a:r>
              <a:rPr lang="zh-CN" altLang="en-US" sz="2800" dirty="0"/>
              <a:t>代码的运行有两种执行方式：</a:t>
            </a:r>
          </a:p>
          <a:p>
            <a:pPr lvl="1"/>
            <a:r>
              <a:rPr lang="zh-CN" altLang="en-US" sz="2400" dirty="0"/>
              <a:t>即时编译方式：由代码生成器先将字节码转换成机器码，再全速执行该机器码；</a:t>
            </a:r>
          </a:p>
          <a:p>
            <a:pPr lvl="1"/>
            <a:r>
              <a:rPr lang="zh-CN" altLang="en-US" sz="2400" dirty="0"/>
              <a:t>解释执行方式：由解释器通过每次翻译并执行一小段代码来完成字节码程序的所有操作。 </a:t>
            </a:r>
          </a:p>
          <a:p>
            <a:endParaRPr lang="zh-CN" altLang="en-US" sz="2800" dirty="0"/>
          </a:p>
        </p:txBody>
      </p:sp>
      <p:grpSp>
        <p:nvGrpSpPr>
          <p:cNvPr id="4" name="Group 4"/>
          <p:cNvGrpSpPr>
            <a:grpSpLocks/>
          </p:cNvGrpSpPr>
          <p:nvPr/>
        </p:nvGrpSpPr>
        <p:grpSpPr bwMode="auto">
          <a:xfrm>
            <a:off x="7981951" y="819571"/>
            <a:ext cx="4038600" cy="4038600"/>
            <a:chOff x="288" y="1536"/>
            <a:chExt cx="2160" cy="2304"/>
          </a:xfrm>
        </p:grpSpPr>
        <p:sp>
          <p:nvSpPr>
            <p:cNvPr id="5" name="Rectangle 5"/>
            <p:cNvSpPr>
              <a:spLocks noChangeArrowheads="1"/>
            </p:cNvSpPr>
            <p:nvPr/>
          </p:nvSpPr>
          <p:spPr bwMode="auto">
            <a:xfrm>
              <a:off x="870" y="1536"/>
              <a:ext cx="87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类装配器</a:t>
              </a:r>
            </a:p>
          </p:txBody>
        </p:sp>
        <p:sp>
          <p:nvSpPr>
            <p:cNvPr id="6" name="Rectangle 6"/>
            <p:cNvSpPr>
              <a:spLocks noChangeArrowheads="1"/>
            </p:cNvSpPr>
            <p:nvPr/>
          </p:nvSpPr>
          <p:spPr bwMode="auto">
            <a:xfrm>
              <a:off x="733" y="2044"/>
              <a:ext cx="1091"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sz="2000">
                  <a:latin typeface="Times New Roman" pitchFamily="18" charset="0"/>
                </a:rPr>
                <a:t>字节码验证器</a:t>
              </a:r>
            </a:p>
          </p:txBody>
        </p:sp>
        <p:sp>
          <p:nvSpPr>
            <p:cNvPr id="7" name="Rectangle 7"/>
            <p:cNvSpPr>
              <a:spLocks noChangeArrowheads="1"/>
            </p:cNvSpPr>
            <p:nvPr/>
          </p:nvSpPr>
          <p:spPr bwMode="auto">
            <a:xfrm>
              <a:off x="1381" y="2547"/>
              <a:ext cx="1067"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代码生成器</a:t>
              </a:r>
            </a:p>
          </p:txBody>
        </p:sp>
        <p:sp>
          <p:nvSpPr>
            <p:cNvPr id="8" name="Rectangle 8"/>
            <p:cNvSpPr>
              <a:spLocks noChangeArrowheads="1"/>
            </p:cNvSpPr>
            <p:nvPr/>
          </p:nvSpPr>
          <p:spPr bwMode="auto">
            <a:xfrm>
              <a:off x="288" y="2547"/>
              <a:ext cx="874"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解释器</a:t>
              </a:r>
            </a:p>
          </p:txBody>
        </p:sp>
        <p:sp>
          <p:nvSpPr>
            <p:cNvPr id="9" name="Rectangle 9"/>
            <p:cNvSpPr>
              <a:spLocks noChangeArrowheads="1"/>
            </p:cNvSpPr>
            <p:nvPr/>
          </p:nvSpPr>
          <p:spPr bwMode="auto">
            <a:xfrm>
              <a:off x="288" y="3059"/>
              <a:ext cx="110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运行支持库</a:t>
              </a:r>
            </a:p>
          </p:txBody>
        </p:sp>
        <p:sp>
          <p:nvSpPr>
            <p:cNvPr id="10" name="Rectangle 10"/>
            <p:cNvSpPr>
              <a:spLocks noChangeArrowheads="1"/>
            </p:cNvSpPr>
            <p:nvPr/>
          </p:nvSpPr>
          <p:spPr bwMode="auto">
            <a:xfrm>
              <a:off x="647" y="3567"/>
              <a:ext cx="1320"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本地系统</a:t>
              </a:r>
            </a:p>
          </p:txBody>
        </p:sp>
        <p:sp>
          <p:nvSpPr>
            <p:cNvPr id="11" name="Line 11"/>
            <p:cNvSpPr>
              <a:spLocks noChangeShapeType="1"/>
            </p:cNvSpPr>
            <p:nvPr/>
          </p:nvSpPr>
          <p:spPr bwMode="auto">
            <a:xfrm>
              <a:off x="1308" y="1809"/>
              <a:ext cx="0" cy="235"/>
            </a:xfrm>
            <a:prstGeom prst="line">
              <a:avLst/>
            </a:prstGeom>
            <a:noFill/>
            <a:ln w="9525">
              <a:solidFill>
                <a:schemeClr val="tx1"/>
              </a:solidFill>
              <a:round/>
              <a:headEnd/>
              <a:tailEnd type="triangle" w="med" len="med"/>
            </a:ln>
          </p:spPr>
          <p:txBody>
            <a:bodyPr/>
            <a:lstStyle/>
            <a:p>
              <a:endParaRPr lang="zh-CN" altLang="en-US"/>
            </a:p>
          </p:txBody>
        </p:sp>
        <p:sp>
          <p:nvSpPr>
            <p:cNvPr id="12" name="Line 12"/>
            <p:cNvSpPr>
              <a:spLocks noChangeShapeType="1"/>
            </p:cNvSpPr>
            <p:nvPr/>
          </p:nvSpPr>
          <p:spPr bwMode="auto">
            <a:xfrm>
              <a:off x="1308" y="2317"/>
              <a:ext cx="478" cy="230"/>
            </a:xfrm>
            <a:prstGeom prst="line">
              <a:avLst/>
            </a:prstGeom>
            <a:noFill/>
            <a:ln w="9525">
              <a:solidFill>
                <a:schemeClr val="tx1"/>
              </a:solidFill>
              <a:round/>
              <a:headEnd/>
              <a:tailEnd type="triangle" w="med" len="med"/>
            </a:ln>
          </p:spPr>
          <p:txBody>
            <a:bodyPr/>
            <a:lstStyle/>
            <a:p>
              <a:endParaRPr lang="zh-CN" altLang="en-US"/>
            </a:p>
          </p:txBody>
        </p:sp>
        <p:sp>
          <p:nvSpPr>
            <p:cNvPr id="13" name="Line 13"/>
            <p:cNvSpPr>
              <a:spLocks noChangeShapeType="1"/>
            </p:cNvSpPr>
            <p:nvPr/>
          </p:nvSpPr>
          <p:spPr bwMode="auto">
            <a:xfrm flipH="1">
              <a:off x="734" y="2317"/>
              <a:ext cx="574" cy="230"/>
            </a:xfrm>
            <a:prstGeom prst="line">
              <a:avLst/>
            </a:prstGeom>
            <a:noFill/>
            <a:ln w="9525">
              <a:solidFill>
                <a:schemeClr val="tx1"/>
              </a:solidFill>
              <a:round/>
              <a:headEnd/>
              <a:tailEnd type="triangle" w="med" len="med"/>
            </a:ln>
          </p:spPr>
          <p:txBody>
            <a:bodyPr/>
            <a:lstStyle/>
            <a:p>
              <a:endParaRPr lang="zh-CN" altLang="en-US"/>
            </a:p>
          </p:txBody>
        </p:sp>
        <p:sp>
          <p:nvSpPr>
            <p:cNvPr id="14" name="Line 14"/>
            <p:cNvSpPr>
              <a:spLocks noChangeShapeType="1"/>
            </p:cNvSpPr>
            <p:nvPr/>
          </p:nvSpPr>
          <p:spPr bwMode="auto">
            <a:xfrm>
              <a:off x="734" y="2821"/>
              <a:ext cx="0" cy="238"/>
            </a:xfrm>
            <a:prstGeom prst="line">
              <a:avLst/>
            </a:prstGeom>
            <a:noFill/>
            <a:ln w="9525">
              <a:solidFill>
                <a:schemeClr val="tx1"/>
              </a:solidFill>
              <a:round/>
              <a:headEnd/>
              <a:tailEnd type="triangle" w="med" len="med"/>
            </a:ln>
          </p:spPr>
          <p:txBody>
            <a:bodyPr/>
            <a:lstStyle/>
            <a:p>
              <a:endParaRPr lang="zh-CN" altLang="en-US"/>
            </a:p>
          </p:txBody>
        </p:sp>
        <p:sp>
          <p:nvSpPr>
            <p:cNvPr id="15" name="Line 15"/>
            <p:cNvSpPr>
              <a:spLocks noChangeShapeType="1"/>
            </p:cNvSpPr>
            <p:nvPr/>
          </p:nvSpPr>
          <p:spPr bwMode="auto">
            <a:xfrm>
              <a:off x="734" y="3332"/>
              <a:ext cx="0" cy="235"/>
            </a:xfrm>
            <a:prstGeom prst="line">
              <a:avLst/>
            </a:prstGeom>
            <a:noFill/>
            <a:ln w="9525">
              <a:solidFill>
                <a:schemeClr val="tx1"/>
              </a:solidFill>
              <a:round/>
              <a:headEnd/>
              <a:tailEnd type="triangle" w="med" len="med"/>
            </a:ln>
          </p:spPr>
          <p:txBody>
            <a:bodyPr/>
            <a:lstStyle/>
            <a:p>
              <a:endParaRPr lang="zh-CN" altLang="en-US"/>
            </a:p>
          </p:txBody>
        </p:sp>
        <p:sp>
          <p:nvSpPr>
            <p:cNvPr id="16" name="Line 16"/>
            <p:cNvSpPr>
              <a:spLocks noChangeShapeType="1"/>
            </p:cNvSpPr>
            <p:nvPr/>
          </p:nvSpPr>
          <p:spPr bwMode="auto">
            <a:xfrm>
              <a:off x="1786" y="2821"/>
              <a:ext cx="0" cy="746"/>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S[6OD9YM5Y$]L462P8LR"/>
          <p:cNvPicPr>
            <a:picLocks noChangeAspect="1" noChangeArrowheads="1"/>
          </p:cNvPicPr>
          <p:nvPr/>
        </p:nvPicPr>
        <p:blipFill>
          <a:blip r:embed="rId2"/>
          <a:srcRect/>
          <a:stretch>
            <a:fillRect/>
          </a:stretch>
        </p:blipFill>
        <p:spPr bwMode="auto">
          <a:xfrm>
            <a:off x="1487488" y="188640"/>
            <a:ext cx="9144000" cy="635952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r>
              <a:rPr lang="en-US" altLang="zh-CN" dirty="0"/>
              <a:t>1996</a:t>
            </a:r>
            <a:r>
              <a:rPr lang="zh-CN" altLang="en-US" dirty="0"/>
              <a:t>年</a:t>
            </a:r>
            <a:r>
              <a:rPr lang="en-US" altLang="zh-CN" dirty="0"/>
              <a:t>1</a:t>
            </a:r>
            <a:r>
              <a:rPr lang="zh-CN" altLang="en-US" dirty="0"/>
              <a:t>月，第一个</a:t>
            </a:r>
            <a:r>
              <a:rPr lang="en-US" altLang="zh-CN" dirty="0"/>
              <a:t>Java</a:t>
            </a:r>
            <a:r>
              <a:rPr lang="zh-CN" altLang="en-US" dirty="0"/>
              <a:t>开发工具包</a:t>
            </a:r>
            <a:r>
              <a:rPr lang="en-US" altLang="zh-CN" dirty="0"/>
              <a:t>(Java Development Kit) JDK1.0</a:t>
            </a:r>
            <a:r>
              <a:rPr lang="zh-CN" altLang="en-US" dirty="0"/>
              <a:t>诞生。</a:t>
            </a:r>
          </a:p>
          <a:p>
            <a:r>
              <a:rPr lang="en-US" altLang="zh-CN" dirty="0"/>
              <a:t>1997</a:t>
            </a:r>
            <a:r>
              <a:rPr lang="zh-CN" altLang="en-US" dirty="0"/>
              <a:t>年</a:t>
            </a:r>
            <a:r>
              <a:rPr lang="en-US" altLang="zh-CN" dirty="0"/>
              <a:t>2</a:t>
            </a:r>
            <a:r>
              <a:rPr lang="zh-CN" altLang="en-US" dirty="0"/>
              <a:t>月</a:t>
            </a:r>
            <a:r>
              <a:rPr lang="en-US" altLang="zh-CN" dirty="0"/>
              <a:t>18</a:t>
            </a:r>
            <a:r>
              <a:rPr lang="zh-CN" altLang="en-US" dirty="0"/>
              <a:t>日，</a:t>
            </a:r>
            <a:r>
              <a:rPr lang="en-US" altLang="zh-CN" dirty="0"/>
              <a:t>JDK1.1</a:t>
            </a:r>
            <a:r>
              <a:rPr lang="zh-CN" altLang="en-US" dirty="0"/>
              <a:t>发布。</a:t>
            </a:r>
          </a:p>
          <a:p>
            <a:r>
              <a:rPr lang="en-US" altLang="zh-CN" dirty="0"/>
              <a:t>1998</a:t>
            </a:r>
            <a:r>
              <a:rPr lang="zh-CN" altLang="en-US" dirty="0"/>
              <a:t>年</a:t>
            </a:r>
            <a:r>
              <a:rPr lang="en-US" altLang="zh-CN" dirty="0"/>
              <a:t>12</a:t>
            </a:r>
            <a:r>
              <a:rPr lang="zh-CN" altLang="en-US" dirty="0"/>
              <a:t>月</a:t>
            </a:r>
            <a:r>
              <a:rPr lang="en-US" altLang="zh-CN" dirty="0"/>
              <a:t>4</a:t>
            </a:r>
            <a:r>
              <a:rPr lang="zh-CN" altLang="en-US" dirty="0"/>
              <a:t>日，</a:t>
            </a:r>
            <a:r>
              <a:rPr lang="en-US" altLang="zh-CN" dirty="0"/>
              <a:t>JDK1.2</a:t>
            </a:r>
            <a:r>
              <a:rPr lang="zh-CN" altLang="en-US" dirty="0"/>
              <a:t>隆重发布，标志着</a:t>
            </a:r>
            <a:r>
              <a:rPr lang="en-US" altLang="zh-CN" dirty="0"/>
              <a:t>Java2</a:t>
            </a:r>
            <a:r>
              <a:rPr lang="zh-CN" altLang="en-US" dirty="0"/>
              <a:t>平台的诞生。</a:t>
            </a:r>
          </a:p>
          <a:p>
            <a:r>
              <a:rPr lang="en-US" altLang="zh-CN" dirty="0"/>
              <a:t>1998</a:t>
            </a:r>
            <a:r>
              <a:rPr lang="zh-CN" altLang="en-US" dirty="0"/>
              <a:t>年</a:t>
            </a:r>
            <a:r>
              <a:rPr lang="en-US" altLang="zh-CN" dirty="0"/>
              <a:t>12</a:t>
            </a:r>
            <a:r>
              <a:rPr lang="zh-CN" altLang="en-US" dirty="0"/>
              <a:t>月</a:t>
            </a:r>
            <a:r>
              <a:rPr lang="en-US" altLang="zh-CN" dirty="0"/>
              <a:t>8</a:t>
            </a:r>
            <a:r>
              <a:rPr lang="zh-CN" altLang="en-US" dirty="0"/>
              <a:t>日，</a:t>
            </a:r>
            <a:r>
              <a:rPr lang="en-US" altLang="zh-CN" dirty="0"/>
              <a:t>Java2</a:t>
            </a:r>
            <a:r>
              <a:rPr lang="zh-CN" altLang="en-US" dirty="0"/>
              <a:t>企业级平台</a:t>
            </a:r>
            <a:r>
              <a:rPr lang="en-US" altLang="zh-CN" dirty="0"/>
              <a:t>J2EE</a:t>
            </a:r>
            <a:r>
              <a:rPr lang="zh-CN" altLang="en-US" dirty="0"/>
              <a:t>发布。</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作业</a:t>
            </a:r>
          </a:p>
        </p:txBody>
      </p:sp>
      <p:sp>
        <p:nvSpPr>
          <p:cNvPr id="2" name="内容占位符 1"/>
          <p:cNvSpPr>
            <a:spLocks noGrp="1"/>
          </p:cNvSpPr>
          <p:nvPr>
            <p:ph sz="quarter" idx="10"/>
          </p:nvPr>
        </p:nvSpPr>
        <p:spPr>
          <a:xfrm>
            <a:off x="571501" y="780917"/>
            <a:ext cx="10735408" cy="5046784"/>
          </a:xfrm>
        </p:spPr>
        <p:txBody>
          <a:bodyPr/>
          <a:lstStyle/>
          <a:p>
            <a:r>
              <a:rPr lang="zh-CN" altLang="en-US" dirty="0"/>
              <a:t>下载并安装</a:t>
            </a:r>
            <a:r>
              <a:rPr lang="en-US" altLang="zh-CN" dirty="0"/>
              <a:t>JDK</a:t>
            </a:r>
            <a:r>
              <a:rPr lang="zh-CN" altLang="en-US" dirty="0"/>
              <a:t>软件包，尝试阅读其中的</a:t>
            </a:r>
            <a:r>
              <a:rPr lang="en-US" altLang="zh-CN" dirty="0"/>
              <a:t>JDK</a:t>
            </a:r>
            <a:r>
              <a:rPr lang="zh-CN" altLang="en-US" dirty="0"/>
              <a:t>文档。</a:t>
            </a:r>
          </a:p>
          <a:p>
            <a:r>
              <a:rPr lang="zh-CN" altLang="en-US" dirty="0"/>
              <a:t>怎样区分</a:t>
            </a:r>
            <a:r>
              <a:rPr lang="en-US" altLang="zh-CN" dirty="0"/>
              <a:t>Java Application</a:t>
            </a:r>
            <a:r>
              <a:rPr lang="zh-CN" altLang="en-US" dirty="0"/>
              <a:t>和</a:t>
            </a:r>
            <a:r>
              <a:rPr lang="en-US" altLang="zh-CN" dirty="0"/>
              <a:t>Applet</a:t>
            </a:r>
            <a:r>
              <a:rPr lang="zh-CN" altLang="en-US" dirty="0"/>
              <a:t>程序？（看书，</a:t>
            </a:r>
            <a:r>
              <a:rPr lang="en-US" altLang="zh-CN" dirty="0" err="1"/>
              <a:t>baidu</a:t>
            </a:r>
            <a:r>
              <a:rPr lang="zh-CN" altLang="en-US" dirty="0"/>
              <a:t>，思考）</a:t>
            </a:r>
          </a:p>
          <a:p>
            <a:r>
              <a:rPr lang="en-US" altLang="zh-CN" dirty="0"/>
              <a:t>Java</a:t>
            </a:r>
            <a:r>
              <a:rPr lang="zh-CN" altLang="en-US" dirty="0"/>
              <a:t>包含哪三个版本，每个版本有什么功能，各个版本的应用领域？ （看书，</a:t>
            </a:r>
            <a:r>
              <a:rPr lang="en-US" altLang="zh-CN" dirty="0" err="1"/>
              <a:t>baidu</a:t>
            </a:r>
            <a:r>
              <a:rPr lang="zh-CN" altLang="en-US" dirty="0"/>
              <a:t>，思考）</a:t>
            </a:r>
          </a:p>
          <a:p>
            <a:r>
              <a:rPr lang="zh-CN" altLang="en-US" dirty="0"/>
              <a:t>编写一个</a:t>
            </a:r>
            <a:r>
              <a:rPr lang="en-US" altLang="zh-CN" dirty="0"/>
              <a:t>Java application</a:t>
            </a:r>
            <a:r>
              <a:rPr lang="zh-CN" altLang="en-US" dirty="0"/>
              <a:t>，利用</a:t>
            </a:r>
            <a:r>
              <a:rPr lang="en-US" altLang="zh-CN" dirty="0"/>
              <a:t>JDK</a:t>
            </a:r>
            <a:r>
              <a:rPr lang="zh-CN" altLang="en-US" dirty="0"/>
              <a:t>软件包中的工具编译并运行这个程序，要求在屏幕上显示“自己学号、世界你好！”。</a:t>
            </a:r>
          </a:p>
          <a:p>
            <a:r>
              <a:rPr lang="zh-CN" altLang="en-US" dirty="0"/>
              <a:t>编写一个</a:t>
            </a:r>
            <a:r>
              <a:rPr lang="en-US" altLang="zh-CN" dirty="0"/>
              <a:t>Java applet</a:t>
            </a:r>
            <a:r>
              <a:rPr lang="zh-CN" altLang="en-US" dirty="0"/>
              <a:t>，使之能在浏览器窗口中显示“自己学号、世界你很好！”。</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作业</a:t>
            </a:r>
          </a:p>
        </p:txBody>
      </p:sp>
      <p:sp>
        <p:nvSpPr>
          <p:cNvPr id="2" name="内容占位符 1"/>
          <p:cNvSpPr>
            <a:spLocks noGrp="1"/>
          </p:cNvSpPr>
          <p:nvPr>
            <p:ph sz="quarter" idx="10"/>
          </p:nvPr>
        </p:nvSpPr>
        <p:spPr/>
        <p:txBody>
          <a:bodyPr/>
          <a:lstStyle/>
          <a:p>
            <a:r>
              <a:rPr lang="zh-CN" altLang="en-US" dirty="0"/>
              <a:t>上交到班级群的作业里</a:t>
            </a:r>
            <a:endParaRPr lang="en-US" altLang="zh-CN" dirty="0"/>
          </a:p>
          <a:p>
            <a:r>
              <a:rPr lang="en-US" altLang="zh-CN" dirty="0"/>
              <a:t>Deadline: </a:t>
            </a:r>
            <a:r>
              <a:rPr lang="zh-CN" altLang="en-US" dirty="0"/>
              <a:t>下周上课铃之前</a:t>
            </a:r>
            <a:endParaRPr lang="en-US" altLang="zh-CN" dirty="0"/>
          </a:p>
          <a:p>
            <a:r>
              <a:rPr lang="zh-CN" altLang="en-US" dirty="0"/>
              <a:t>邮件名：学号</a:t>
            </a:r>
            <a:r>
              <a:rPr lang="en-US" altLang="zh-CN" dirty="0"/>
              <a:t>+</a:t>
            </a:r>
            <a:r>
              <a:rPr lang="zh-CN" altLang="en-US" dirty="0"/>
              <a:t>姓名</a:t>
            </a:r>
            <a:r>
              <a:rPr lang="en-US" altLang="zh-CN" dirty="0"/>
              <a:t>+</a:t>
            </a:r>
            <a:r>
              <a:rPr lang="zh-CN" altLang="en-US" dirty="0"/>
              <a:t>第</a:t>
            </a:r>
            <a:r>
              <a:rPr lang="en-US" altLang="zh-CN" dirty="0"/>
              <a:t>x</a:t>
            </a:r>
            <a:r>
              <a:rPr lang="zh-CN" altLang="en-US" dirty="0"/>
              <a:t>次作业</a:t>
            </a:r>
            <a:endParaRPr lang="en-US" altLang="zh-CN" dirty="0"/>
          </a:p>
          <a:p>
            <a:r>
              <a:rPr lang="zh-CN" altLang="en-US" dirty="0"/>
              <a:t>邮件内容：源程序，执行结果截图</a:t>
            </a:r>
            <a:r>
              <a:rPr lang="en-US" altLang="zh-CN" dirty="0"/>
              <a:t>，</a:t>
            </a:r>
            <a:r>
              <a:rPr lang="zh-CN" altLang="en-US" dirty="0"/>
              <a:t>不要打包！！</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pPr>
              <a:spcBef>
                <a:spcPts val="600"/>
              </a:spcBef>
            </a:pPr>
            <a:r>
              <a:rPr lang="en-US" altLang="zh-CN" sz="2800" dirty="0"/>
              <a:t>1999</a:t>
            </a:r>
            <a:r>
              <a:rPr lang="zh-CN" altLang="en-US" sz="2800" dirty="0"/>
              <a:t>年</a:t>
            </a:r>
            <a:r>
              <a:rPr lang="en-US" altLang="zh-CN" sz="2800" dirty="0"/>
              <a:t>6</a:t>
            </a:r>
            <a:r>
              <a:rPr lang="zh-CN" altLang="en-US" sz="2800" dirty="0"/>
              <a:t>月，</a:t>
            </a:r>
            <a:r>
              <a:rPr lang="en-US" altLang="zh-CN" sz="2800" dirty="0"/>
              <a:t>SUN</a:t>
            </a:r>
            <a:r>
              <a:rPr lang="zh-CN" altLang="en-US" sz="2800" dirty="0"/>
              <a:t>公司发布</a:t>
            </a:r>
            <a:r>
              <a:rPr lang="en-US" altLang="zh-CN" sz="2800" dirty="0"/>
              <a:t>Java</a:t>
            </a:r>
            <a:r>
              <a:rPr lang="zh-CN" altLang="en-US" sz="2800" dirty="0"/>
              <a:t>的三个版本：标准版、企业版和微型版</a:t>
            </a:r>
            <a:r>
              <a:rPr lang="en-US" altLang="zh-CN" sz="2800" dirty="0"/>
              <a:t>(J2SE</a:t>
            </a:r>
            <a:r>
              <a:rPr lang="zh-CN" altLang="en-US" sz="2800" dirty="0"/>
              <a:t>、</a:t>
            </a:r>
            <a:r>
              <a:rPr lang="en-US" altLang="zh-CN" sz="2800" dirty="0"/>
              <a:t>J2EE</a:t>
            </a:r>
            <a:r>
              <a:rPr lang="zh-CN" altLang="en-US" sz="2800" dirty="0"/>
              <a:t>、</a:t>
            </a:r>
            <a:r>
              <a:rPr lang="en-US" altLang="zh-CN" sz="2800" dirty="0"/>
              <a:t>J2ME)</a:t>
            </a:r>
            <a:r>
              <a:rPr lang="zh-CN" altLang="en-US" sz="2800" dirty="0"/>
              <a:t>。</a:t>
            </a:r>
          </a:p>
          <a:p>
            <a:pPr>
              <a:spcBef>
                <a:spcPts val="600"/>
              </a:spcBef>
            </a:pPr>
            <a:r>
              <a:rPr lang="en-US" altLang="zh-CN" sz="2800" dirty="0"/>
              <a:t>2000</a:t>
            </a:r>
            <a:r>
              <a:rPr lang="zh-CN" altLang="en-US" sz="2800" dirty="0"/>
              <a:t>年</a:t>
            </a:r>
            <a:r>
              <a:rPr lang="en-US" altLang="zh-CN" sz="2800" dirty="0"/>
              <a:t>5</a:t>
            </a:r>
            <a:r>
              <a:rPr lang="zh-CN" altLang="en-US" sz="2800" dirty="0"/>
              <a:t>月</a:t>
            </a:r>
            <a:r>
              <a:rPr lang="en-US" altLang="zh-CN" sz="2800" dirty="0"/>
              <a:t>8</a:t>
            </a:r>
            <a:r>
              <a:rPr lang="zh-CN" altLang="en-US" sz="2800" dirty="0"/>
              <a:t>日，</a:t>
            </a:r>
            <a:r>
              <a:rPr lang="en-US" altLang="zh-CN" sz="2800" dirty="0"/>
              <a:t>JDK1.3</a:t>
            </a:r>
            <a:r>
              <a:rPr lang="zh-CN" altLang="en-US" sz="2800" dirty="0"/>
              <a:t>发布。</a:t>
            </a:r>
          </a:p>
          <a:p>
            <a:pPr>
              <a:spcBef>
                <a:spcPts val="600"/>
              </a:spcBef>
            </a:pPr>
            <a:r>
              <a:rPr lang="en-US" altLang="zh-CN" sz="2800" dirty="0"/>
              <a:t>2001</a:t>
            </a:r>
            <a:r>
              <a:rPr lang="zh-CN" altLang="en-US" sz="2800" dirty="0"/>
              <a:t>年</a:t>
            </a:r>
            <a:r>
              <a:rPr lang="en-US" altLang="zh-CN" sz="2800" dirty="0"/>
              <a:t>6</a:t>
            </a:r>
            <a:r>
              <a:rPr lang="zh-CN" altLang="en-US" sz="2800" dirty="0"/>
              <a:t>月</a:t>
            </a:r>
            <a:r>
              <a:rPr lang="en-US" altLang="zh-CN" sz="2800" dirty="0"/>
              <a:t>5</a:t>
            </a:r>
            <a:r>
              <a:rPr lang="zh-CN" altLang="en-US" sz="2800" dirty="0"/>
              <a:t>日，</a:t>
            </a:r>
            <a:r>
              <a:rPr lang="en-US" altLang="zh-CN" sz="2800" dirty="0"/>
              <a:t>NOKIA</a:t>
            </a:r>
            <a:r>
              <a:rPr lang="zh-CN" altLang="en-US" sz="2800" dirty="0"/>
              <a:t>宣布，到</a:t>
            </a:r>
            <a:r>
              <a:rPr lang="en-US" altLang="zh-CN" sz="2800" dirty="0"/>
              <a:t>2003</a:t>
            </a:r>
            <a:r>
              <a:rPr lang="zh-CN" altLang="en-US" sz="2800" dirty="0"/>
              <a:t>年将出售</a:t>
            </a:r>
            <a:r>
              <a:rPr lang="en-US" altLang="zh-CN" sz="2800" dirty="0"/>
              <a:t>1</a:t>
            </a:r>
            <a:r>
              <a:rPr lang="zh-CN" altLang="en-US" sz="2800" dirty="0"/>
              <a:t>亿部支持</a:t>
            </a:r>
            <a:r>
              <a:rPr lang="en-US" altLang="zh-CN" sz="2800" dirty="0"/>
              <a:t>Java</a:t>
            </a:r>
            <a:r>
              <a:rPr lang="zh-CN" altLang="en-US" sz="2800" dirty="0"/>
              <a:t>的手机。</a:t>
            </a:r>
          </a:p>
          <a:p>
            <a:pPr>
              <a:spcBef>
                <a:spcPts val="600"/>
              </a:spcBef>
            </a:pPr>
            <a:r>
              <a:rPr lang="en-US" altLang="zh-CN" sz="2800" dirty="0"/>
              <a:t>2001</a:t>
            </a:r>
            <a:r>
              <a:rPr lang="zh-CN" altLang="en-US" sz="2800" dirty="0"/>
              <a:t>年</a:t>
            </a:r>
            <a:r>
              <a:rPr lang="en-US" altLang="zh-CN" sz="2800" dirty="0"/>
              <a:t>9</a:t>
            </a:r>
            <a:r>
              <a:rPr lang="zh-CN" altLang="en-US" sz="2800" dirty="0"/>
              <a:t>月</a:t>
            </a:r>
            <a:r>
              <a:rPr lang="en-US" altLang="zh-CN" sz="2800" dirty="0"/>
              <a:t>24</a:t>
            </a:r>
            <a:r>
              <a:rPr lang="zh-CN" altLang="en-US" sz="2800" dirty="0"/>
              <a:t>日，</a:t>
            </a:r>
            <a:r>
              <a:rPr lang="en-US" altLang="zh-CN" sz="2800" dirty="0"/>
              <a:t>J2EE1.3</a:t>
            </a:r>
            <a:r>
              <a:rPr lang="zh-CN" altLang="en-US" sz="2800" dirty="0"/>
              <a:t>发布。</a:t>
            </a:r>
          </a:p>
          <a:p>
            <a:pPr>
              <a:spcBef>
                <a:spcPts val="600"/>
              </a:spcBef>
            </a:pPr>
            <a:r>
              <a:rPr lang="en-US" altLang="zh-CN" sz="2800" dirty="0"/>
              <a:t>2002</a:t>
            </a:r>
            <a:r>
              <a:rPr lang="zh-CN" altLang="en-US" sz="2800" dirty="0"/>
              <a:t>年</a:t>
            </a:r>
            <a:r>
              <a:rPr lang="en-US" altLang="zh-CN" sz="2800" dirty="0"/>
              <a:t>2</a:t>
            </a:r>
            <a:r>
              <a:rPr lang="zh-CN" altLang="en-US" sz="2800" dirty="0"/>
              <a:t>月</a:t>
            </a:r>
            <a:r>
              <a:rPr lang="en-US" altLang="zh-CN" sz="2800" dirty="0"/>
              <a:t>13</a:t>
            </a:r>
            <a:r>
              <a:rPr lang="zh-CN" altLang="en-US" sz="2800" dirty="0"/>
              <a:t>日，</a:t>
            </a:r>
            <a:r>
              <a:rPr lang="en-US" altLang="zh-CN" sz="2800" dirty="0"/>
              <a:t>JDK1.4</a:t>
            </a:r>
            <a:r>
              <a:rPr lang="zh-CN" altLang="en-US" sz="2800" dirty="0"/>
              <a:t>发布。</a:t>
            </a:r>
          </a:p>
          <a:p>
            <a:pPr>
              <a:spcBef>
                <a:spcPts val="600"/>
              </a:spcBef>
            </a:pPr>
            <a:r>
              <a:rPr lang="en-US" altLang="zh-CN" sz="2800" dirty="0"/>
              <a:t>2002</a:t>
            </a:r>
            <a:r>
              <a:rPr lang="zh-CN" altLang="en-US" sz="2800" dirty="0"/>
              <a:t>年</a:t>
            </a:r>
            <a:r>
              <a:rPr lang="en-US" altLang="zh-CN" sz="2800" dirty="0"/>
              <a:t>2</a:t>
            </a:r>
            <a:r>
              <a:rPr lang="zh-CN" altLang="en-US" sz="2800" dirty="0"/>
              <a:t>月</a:t>
            </a:r>
            <a:r>
              <a:rPr lang="en-US" altLang="zh-CN" sz="2800" dirty="0"/>
              <a:t>26</a:t>
            </a:r>
            <a:r>
              <a:rPr lang="zh-CN" altLang="en-US" sz="2800" dirty="0"/>
              <a:t>日，</a:t>
            </a:r>
            <a:r>
              <a:rPr lang="en-US" altLang="zh-CN" sz="2800" dirty="0"/>
              <a:t>J2SE1.4</a:t>
            </a:r>
            <a:r>
              <a:rPr lang="zh-CN" altLang="en-US" sz="2800" dirty="0"/>
              <a:t>发布，自此</a:t>
            </a:r>
            <a:r>
              <a:rPr lang="en-US" altLang="zh-CN" sz="2800" dirty="0"/>
              <a:t>Java</a:t>
            </a:r>
            <a:r>
              <a:rPr lang="zh-CN" altLang="en-US" sz="2800" dirty="0"/>
              <a:t>的计算能力有了大幅提升。</a:t>
            </a:r>
          </a:p>
          <a:p>
            <a:pPr>
              <a:spcBef>
                <a:spcPts val="600"/>
              </a:spcBef>
            </a:pPr>
            <a:r>
              <a:rPr lang="en-US" altLang="zh-CN" sz="2800" dirty="0"/>
              <a:t>2004</a:t>
            </a:r>
            <a:r>
              <a:rPr lang="zh-CN" altLang="en-US" sz="2800" dirty="0"/>
              <a:t>年</a:t>
            </a:r>
            <a:r>
              <a:rPr lang="en-US" altLang="zh-CN" sz="2800" dirty="0"/>
              <a:t>9</a:t>
            </a:r>
            <a:r>
              <a:rPr lang="zh-CN" altLang="en-US" sz="2800" dirty="0"/>
              <a:t>月</a:t>
            </a:r>
            <a:r>
              <a:rPr lang="en-US" altLang="zh-CN" sz="2800" dirty="0"/>
              <a:t>30</a:t>
            </a:r>
            <a:r>
              <a:rPr lang="zh-CN" altLang="en-US" sz="2800" dirty="0"/>
              <a:t>日，</a:t>
            </a:r>
            <a:r>
              <a:rPr lang="en-US" altLang="zh-CN" sz="2800" dirty="0"/>
              <a:t>J2SE1.5</a:t>
            </a:r>
            <a:r>
              <a:rPr lang="zh-CN" altLang="en-US" sz="2800" dirty="0"/>
              <a:t>发布，是</a:t>
            </a:r>
            <a:r>
              <a:rPr lang="en-US" altLang="zh-CN" sz="2800" dirty="0"/>
              <a:t>Java</a:t>
            </a:r>
            <a:r>
              <a:rPr lang="zh-CN" altLang="en-US" sz="2800" dirty="0"/>
              <a:t>语言的发展史上的又一里程碑事件。为了表示这个版本的重要性，</a:t>
            </a:r>
            <a:r>
              <a:rPr lang="en-US" altLang="zh-CN" sz="2800" dirty="0"/>
              <a:t>J2SE1.5</a:t>
            </a:r>
            <a:r>
              <a:rPr lang="zh-CN" altLang="en-US" sz="2800" dirty="0"/>
              <a:t>更名为</a:t>
            </a:r>
            <a:r>
              <a:rPr lang="en-US" altLang="zh-CN" sz="2800" dirty="0"/>
              <a:t>J2SE5.0</a:t>
            </a:r>
            <a:r>
              <a:rPr lang="zh-CN" altLang="en-US" sz="2800" dirty="0"/>
              <a:t>。</a:t>
            </a:r>
          </a:p>
          <a:p>
            <a:pPr>
              <a:spcBef>
                <a:spcPts val="600"/>
              </a:spcBef>
            </a:pP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pPr>
              <a:lnSpc>
                <a:spcPct val="100000"/>
              </a:lnSpc>
            </a:pPr>
            <a:r>
              <a:rPr lang="en-US" altLang="zh-CN" dirty="0"/>
              <a:t>2005</a:t>
            </a:r>
            <a:r>
              <a:rPr lang="zh-CN" altLang="en-US" dirty="0"/>
              <a:t>年</a:t>
            </a:r>
            <a:r>
              <a:rPr lang="en-US" altLang="zh-CN" dirty="0"/>
              <a:t>6</a:t>
            </a:r>
            <a:r>
              <a:rPr lang="zh-CN" altLang="en-US" dirty="0"/>
              <a:t>月，在</a:t>
            </a:r>
            <a:r>
              <a:rPr lang="en-US" altLang="zh-CN" dirty="0" err="1"/>
              <a:t>JavaOne</a:t>
            </a:r>
            <a:r>
              <a:rPr lang="zh-CN" altLang="en-US" dirty="0"/>
              <a:t>大会上，</a:t>
            </a:r>
            <a:r>
              <a:rPr lang="en-US" altLang="zh-CN" dirty="0"/>
              <a:t>SUN</a:t>
            </a:r>
            <a:r>
              <a:rPr lang="zh-CN" altLang="en-US" dirty="0"/>
              <a:t>公司公开</a:t>
            </a:r>
            <a:r>
              <a:rPr lang="en-US" altLang="zh-CN" dirty="0"/>
              <a:t>Java SE 6</a:t>
            </a:r>
            <a:r>
              <a:rPr lang="zh-CN" altLang="en-US" dirty="0"/>
              <a:t>。</a:t>
            </a:r>
            <a:r>
              <a:rPr lang="en-US" altLang="zh-CN" dirty="0"/>
              <a:t>Java</a:t>
            </a:r>
            <a:r>
              <a:rPr lang="zh-CN" altLang="en-US" dirty="0"/>
              <a:t>各种版本更名以取消其中的数字“</a:t>
            </a:r>
            <a:r>
              <a:rPr lang="en-US" altLang="zh-CN" dirty="0"/>
              <a:t>2”</a:t>
            </a:r>
            <a:r>
              <a:rPr lang="zh-CN" altLang="en-US" dirty="0"/>
              <a:t>：</a:t>
            </a:r>
          </a:p>
          <a:p>
            <a:pPr lvl="1">
              <a:lnSpc>
                <a:spcPct val="100000"/>
              </a:lnSpc>
            </a:pPr>
            <a:r>
              <a:rPr lang="en-US" altLang="zh-CN" dirty="0"/>
              <a:t>J2EE</a:t>
            </a:r>
            <a:r>
              <a:rPr lang="zh-CN" altLang="en-US" dirty="0"/>
              <a:t>：</a:t>
            </a:r>
            <a:r>
              <a:rPr lang="en-US" altLang="zh-CN" dirty="0"/>
              <a:t>Java EE</a:t>
            </a:r>
            <a:r>
              <a:rPr lang="zh-CN" altLang="en-US" dirty="0"/>
              <a:t>。</a:t>
            </a:r>
          </a:p>
          <a:p>
            <a:pPr lvl="1">
              <a:lnSpc>
                <a:spcPct val="100000"/>
              </a:lnSpc>
            </a:pPr>
            <a:r>
              <a:rPr lang="en-US" altLang="zh-CN" dirty="0"/>
              <a:t>J2SE</a:t>
            </a:r>
            <a:r>
              <a:rPr lang="zh-CN" altLang="en-US" dirty="0"/>
              <a:t>：</a:t>
            </a:r>
            <a:r>
              <a:rPr lang="en-US" altLang="zh-CN" dirty="0"/>
              <a:t>Java SE</a:t>
            </a:r>
            <a:r>
              <a:rPr lang="zh-CN" altLang="en-US" dirty="0"/>
              <a:t>。</a:t>
            </a:r>
          </a:p>
          <a:p>
            <a:pPr lvl="1">
              <a:lnSpc>
                <a:spcPct val="100000"/>
              </a:lnSpc>
            </a:pPr>
            <a:r>
              <a:rPr lang="en-US" altLang="zh-CN" dirty="0"/>
              <a:t>J2ME</a:t>
            </a:r>
            <a:r>
              <a:rPr lang="zh-CN" altLang="en-US" dirty="0"/>
              <a:t>：</a:t>
            </a:r>
            <a:r>
              <a:rPr lang="en-US" altLang="zh-CN" dirty="0"/>
              <a:t>Java ME</a:t>
            </a:r>
            <a:r>
              <a:rPr lang="zh-CN" altLang="en-US" dirty="0"/>
              <a:t>。 </a:t>
            </a:r>
          </a:p>
          <a:p>
            <a:pPr>
              <a:lnSpc>
                <a:spcPct val="100000"/>
              </a:lnSpc>
            </a:pPr>
            <a:endParaRPr lang="zh-CN" altLang="en-US" dirty="0"/>
          </a:p>
          <a:p>
            <a:pPr>
              <a:lnSpc>
                <a:spcPct val="10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Java</a:t>
            </a:r>
            <a:r>
              <a:rPr lang="zh-CN" altLang="en-US"/>
              <a:t>发展历史（续）</a:t>
            </a:r>
            <a:endParaRPr lang="zh-CN" altLang="en-US" dirty="0"/>
          </a:p>
        </p:txBody>
      </p:sp>
      <p:sp>
        <p:nvSpPr>
          <p:cNvPr id="2" name="内容占位符 1"/>
          <p:cNvSpPr>
            <a:spLocks noGrp="1"/>
          </p:cNvSpPr>
          <p:nvPr>
            <p:ph sz="quarter" idx="10"/>
          </p:nvPr>
        </p:nvSpPr>
        <p:spPr/>
        <p:txBody>
          <a:bodyPr/>
          <a:lstStyle/>
          <a:p>
            <a:pPr>
              <a:lnSpc>
                <a:spcPct val="150000"/>
              </a:lnSpc>
            </a:pPr>
            <a:r>
              <a:rPr lang="en-US" altLang="zh-CN" dirty="0"/>
              <a:t>Java </a:t>
            </a:r>
            <a:r>
              <a:rPr lang="zh-CN" altLang="en-US" dirty="0"/>
              <a:t>技术的多功能性、有效性、平台的可移植性以及安全性已经使它成为网络计算领域最完美的技术。</a:t>
            </a:r>
          </a:p>
          <a:p>
            <a:pPr>
              <a:lnSpc>
                <a:spcPct val="150000"/>
              </a:lnSpc>
            </a:pPr>
            <a:r>
              <a:rPr lang="zh-CN" altLang="en-US" dirty="0"/>
              <a:t>到今天为止，</a:t>
            </a:r>
            <a:r>
              <a:rPr lang="en-US" altLang="zh-CN" dirty="0"/>
              <a:t>Java</a:t>
            </a:r>
            <a:r>
              <a:rPr lang="zh-CN" altLang="en-US" dirty="0"/>
              <a:t>技术已经为</a:t>
            </a:r>
            <a:r>
              <a:rPr lang="en-US" altLang="zh-CN" dirty="0"/>
              <a:t>25</a:t>
            </a:r>
            <a:r>
              <a:rPr lang="zh-CN" altLang="en-US" dirty="0"/>
              <a:t>亿台设备提供支持。 </a:t>
            </a:r>
          </a:p>
          <a:p>
            <a:pPr>
              <a:lnSpc>
                <a:spcPct val="15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发展历史（续）</a:t>
            </a:r>
          </a:p>
        </p:txBody>
      </p:sp>
      <p:sp>
        <p:nvSpPr>
          <p:cNvPr id="2" name="内容占位符 1"/>
          <p:cNvSpPr>
            <a:spLocks noGrp="1"/>
          </p:cNvSpPr>
          <p:nvPr>
            <p:ph sz="quarter" idx="10"/>
          </p:nvPr>
        </p:nvSpPr>
        <p:spPr/>
        <p:txBody>
          <a:bodyPr/>
          <a:lstStyle/>
          <a:p>
            <a:r>
              <a:rPr lang="zh-CN" altLang="en-US" dirty="0"/>
              <a:t>日臻完善、极度强大而且功能繁多的</a:t>
            </a:r>
            <a:r>
              <a:rPr lang="en-US" altLang="zh-CN" dirty="0"/>
              <a:t>Java</a:t>
            </a:r>
            <a:r>
              <a:rPr lang="zh-CN" altLang="en-US" dirty="0"/>
              <a:t>技术已经成了开发商的无价之宝，利用它可以：</a:t>
            </a:r>
          </a:p>
          <a:p>
            <a:pPr lvl="1"/>
            <a:r>
              <a:rPr lang="zh-CN" altLang="en-US" dirty="0"/>
              <a:t>在一个平台上编写软件，在另一个平台上运行。</a:t>
            </a:r>
          </a:p>
          <a:p>
            <a:pPr lvl="1"/>
            <a:r>
              <a:rPr lang="zh-CN" altLang="en-US" dirty="0"/>
              <a:t>创建可在</a:t>
            </a:r>
            <a:r>
              <a:rPr lang="en-US" altLang="zh-CN" dirty="0"/>
              <a:t>Web</a:t>
            </a:r>
            <a:r>
              <a:rPr lang="zh-CN" altLang="en-US" dirty="0"/>
              <a:t>浏览器和</a:t>
            </a:r>
            <a:r>
              <a:rPr lang="en-US" altLang="zh-CN" dirty="0"/>
              <a:t>Web</a:t>
            </a:r>
            <a:r>
              <a:rPr lang="zh-CN" altLang="en-US" dirty="0"/>
              <a:t>服务中运行的程序。</a:t>
            </a:r>
            <a:endParaRPr lang="en-US" altLang="zh-CN" dirty="0"/>
          </a:p>
          <a:p>
            <a:pPr lvl="1"/>
            <a:r>
              <a:rPr lang="zh-CN" altLang="en-US" dirty="0"/>
              <a:t>开发适用于联机论坛、存储、投票、</a:t>
            </a:r>
            <a:r>
              <a:rPr lang="en-US" altLang="zh-CN" dirty="0"/>
              <a:t>HTML</a:t>
            </a:r>
            <a:r>
              <a:rPr lang="zh-CN" altLang="en-US" dirty="0"/>
              <a:t>格式处理以及其它用途的服务器端应用程序。</a:t>
            </a:r>
          </a:p>
          <a:p>
            <a:pPr lvl="1"/>
            <a:r>
              <a:rPr lang="zh-CN" altLang="en-US" dirty="0"/>
              <a:t>将基于</a:t>
            </a:r>
            <a:r>
              <a:rPr lang="en-US" altLang="zh-CN" dirty="0"/>
              <a:t>Java</a:t>
            </a:r>
            <a:r>
              <a:rPr lang="zh-CN" altLang="en-US" dirty="0"/>
              <a:t>技术的应用程序或服务组合在一起，以生成高度自定义的应用程序或服务。</a:t>
            </a:r>
          </a:p>
          <a:p>
            <a:pPr lvl="1"/>
            <a:r>
              <a:rPr lang="zh-CN" altLang="en-US" dirty="0"/>
              <a:t>为移动电话、远程处理器、低成本的消费产品以及任何具有数字核心的设备编写强大而高效的应用程序。</a:t>
            </a:r>
          </a:p>
          <a:p>
            <a:pPr lvl="1"/>
            <a:endParaRPr lang="zh-CN" altLang="en-US" dirty="0"/>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6990</TotalTime>
  <Words>3134</Words>
  <Application>Microsoft Office PowerPoint</Application>
  <PresentationFormat>宽屏</PresentationFormat>
  <Paragraphs>406</Paragraphs>
  <Slides>51</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2" baseType="lpstr">
      <vt:lpstr>黑体</vt:lpstr>
      <vt:lpstr>宋体</vt:lpstr>
      <vt:lpstr>微软雅黑</vt:lpstr>
      <vt:lpstr>Arial</vt:lpstr>
      <vt:lpstr>Calibri</vt:lpstr>
      <vt:lpstr>Courier New</vt:lpstr>
      <vt:lpstr>Rockwell Extra Bold</vt:lpstr>
      <vt:lpstr>Times New Roman</vt:lpstr>
      <vt:lpstr>Wingdings</vt:lpstr>
      <vt:lpstr>菱形网格 16x9</vt:lpstr>
      <vt:lpstr>剪辑</vt:lpstr>
      <vt:lpstr>Java1：概述</vt:lpstr>
      <vt:lpstr>第1章 Java 概述</vt:lpstr>
      <vt:lpstr>Java发展历史</vt:lpstr>
      <vt:lpstr>Java发展历史（续）</vt:lpstr>
      <vt:lpstr>Java发展历史（续）</vt:lpstr>
      <vt:lpstr>Java发展历史（续）</vt:lpstr>
      <vt:lpstr>Java发展历史（续）</vt:lpstr>
      <vt:lpstr>Java发展历史（续）</vt:lpstr>
      <vt:lpstr>Java发展历史（续）</vt:lpstr>
      <vt:lpstr>什么是Java？</vt:lpstr>
      <vt:lpstr>Android是不是java？</vt:lpstr>
      <vt:lpstr>第1章 Java 概述</vt:lpstr>
      <vt:lpstr>Java语言特点</vt:lpstr>
      <vt:lpstr>Java语言特点：平台无关性</vt:lpstr>
      <vt:lpstr>平台无关性</vt:lpstr>
      <vt:lpstr>Java语言特点：简洁性</vt:lpstr>
      <vt:lpstr>Java语言特点：安全性</vt:lpstr>
      <vt:lpstr>Java语言特点</vt:lpstr>
      <vt:lpstr>Java语言特点</vt:lpstr>
      <vt:lpstr>Java语言特点：面向对象</vt:lpstr>
      <vt:lpstr>面向对象</vt:lpstr>
      <vt:lpstr>面向对象：类、对象和实体</vt:lpstr>
      <vt:lpstr>面向对象：类和对象</vt:lpstr>
      <vt:lpstr>面向对象：类和对象</vt:lpstr>
      <vt:lpstr>面向对象：类和对象</vt:lpstr>
      <vt:lpstr>面向对象：类和对象</vt:lpstr>
      <vt:lpstr>Java语言特点：面向对象</vt:lpstr>
      <vt:lpstr>第1章 Java 概述</vt:lpstr>
      <vt:lpstr>Java开发工具</vt:lpstr>
      <vt:lpstr>Java开发工具：JDK</vt:lpstr>
      <vt:lpstr>Java开发工具：JDK</vt:lpstr>
      <vt:lpstr>Java开发工具：JDK</vt:lpstr>
      <vt:lpstr>Java开发工具：JDK</vt:lpstr>
      <vt:lpstr>Java开发工具：JDK</vt:lpstr>
      <vt:lpstr>Java开发工具：JDK</vt:lpstr>
      <vt:lpstr>Java开发工具：JDK</vt:lpstr>
      <vt:lpstr>第1章 Java 概述</vt:lpstr>
      <vt:lpstr>Java程序基本结构</vt:lpstr>
      <vt:lpstr>一个基本的java程序</vt:lpstr>
      <vt:lpstr>Java程序两大类型</vt:lpstr>
      <vt:lpstr>Java程序两大类型： Application</vt:lpstr>
      <vt:lpstr>Application编译运行流程</vt:lpstr>
      <vt:lpstr>Java程序两大类型： Applet</vt:lpstr>
      <vt:lpstr>Applet执行过程</vt:lpstr>
      <vt:lpstr>Java 程序执行过程比较</vt:lpstr>
      <vt:lpstr>Applet和Java Application</vt:lpstr>
      <vt:lpstr>Java虚拟机</vt:lpstr>
      <vt:lpstr>Java虚拟机</vt:lpstr>
      <vt:lpstr>PowerPoint 演示文稿</vt:lpstr>
      <vt:lpstr>作业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qyjghl</cp:lastModifiedBy>
  <cp:revision>180</cp:revision>
  <dcterms:created xsi:type="dcterms:W3CDTF">2018-03-05T08:16:37Z</dcterms:created>
  <dcterms:modified xsi:type="dcterms:W3CDTF">2020-09-05T14:54:14Z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