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80" r:id="rId10"/>
    <p:sldId id="270" r:id="rId11"/>
    <p:sldId id="28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2" r:id="rId29"/>
    <p:sldId id="293" r:id="rId30"/>
    <p:sldId id="299" r:id="rId31"/>
    <p:sldId id="300" r:id="rId32"/>
    <p:sldId id="290" r:id="rId33"/>
    <p:sldId id="291" r:id="rId34"/>
    <p:sldId id="301" r:id="rId35"/>
    <p:sldId id="298" r:id="rId36"/>
  </p:sldIdLst>
  <p:sldSz cx="12192000" cy="6858000"/>
  <p:notesSz cx="6858000" cy="9144000"/>
  <p:custDataLst>
    <p:tags r:id="rId3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18765" tIns="190500" rIns="355600" bIns="190500" numCol="1" spcCol="1270" anchor="ctr" anchorCtr="0"/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分支语句</a:t>
          </a:r>
          <a:endParaRPr lang="zh-CN" altLang="en-US" sz="50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>
        <a:xfrm rot="10800000">
          <a:off x="2149119" y="487"/>
          <a:ext cx="7139614" cy="1403184"/>
        </a:xfrm>
        <a:prstGeom prst="homePlate">
          <a:avLst/>
        </a:prstGeom>
      </dgm:spPr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</dgm:pt>
    <dgm:pt modelId="{662E4C42-5E98-423A-BBBC-B91E9F10FE6A}" type="pres">
      <dgm:prSet presAssocID="{612DE353-511A-457E-8FEE-1689040734A1}" presName="sibTrans" presStyleLbl="sibTrans2D1" presStyleIdx="0" presStyleCnt="2"/>
      <dgm:spPr/>
    </dgm:pt>
    <dgm:pt modelId="{FE997B32-C667-47B2-A46A-95CCC85FE0F1}" type="pres">
      <dgm:prSet presAssocID="{612DE353-511A-457E-8FEE-1689040734A1}" presName="connectorText" presStyleLbl="sibTrans2D1" presStyleIdx="0" presStyleCnt="2"/>
      <dgm:spPr/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</dgm:pt>
    <dgm:pt modelId="{09E4FE0E-53EF-4EFF-828B-4A3A2351D103}" type="pres">
      <dgm:prSet presAssocID="{7BCFAED7-ABF1-4004-BB66-859896C15594}" presName="sibTrans" presStyleLbl="sibTrans2D1" presStyleIdx="1" presStyleCnt="2"/>
      <dgm:spPr/>
    </dgm:pt>
    <dgm:pt modelId="{737DFB42-F638-4C23-B629-9F6A46F25A0C}" type="pres">
      <dgm:prSet presAssocID="{7BCFAED7-ABF1-4004-BB66-859896C15594}" presName="connectorText" presStyleLbl="sibTrans2D1" presStyleIdx="1" presStyleCnt="2"/>
      <dgm:spPr/>
    </dgm:pt>
  </dgm:ptLst>
  <dgm:cxnLst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</dgm:pt>
    <dgm:pt modelId="{968A01C5-87C6-4CDC-A205-F43C3940C4BB}" type="pres">
      <dgm:prSet presAssocID="{CEEA03F5-FC0A-4FAF-A755-BABFAF85A153}" presName="sibTrans" presStyleLbl="sibTrans2D1" presStyleIdx="0" presStyleCnt="3"/>
      <dgm:spPr/>
    </dgm:pt>
    <dgm:pt modelId="{627A8B96-67CD-4D5D-944B-9781A646CBD1}" type="pres">
      <dgm:prSet presAssocID="{CEEA03F5-FC0A-4FAF-A755-BABFAF85A153}" presName="connectorText" presStyleLbl="sibTrans2D1" presStyleIdx="0" presStyleCnt="3"/>
      <dgm:spPr/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</dgm:pt>
    <dgm:pt modelId="{3B975FE5-C40E-4454-8056-C5C37D153CD6}" type="pres">
      <dgm:prSet presAssocID="{418ADAD7-0E2D-4332-9525-BA123DD6C519}" presName="sibTrans" presStyleLbl="sibTrans2D1" presStyleIdx="1" presStyleCnt="3"/>
      <dgm:spPr/>
    </dgm:pt>
    <dgm:pt modelId="{41E00640-6185-42AD-97D8-4E75CE69E051}" type="pres">
      <dgm:prSet presAssocID="{418ADAD7-0E2D-4332-9525-BA123DD6C519}" presName="connectorText" presStyleLbl="sibTrans2D1" presStyleIdx="1" presStyleCnt="3"/>
      <dgm:spPr/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</dgm:pt>
    <dgm:pt modelId="{D9B6E8E3-BAFF-4D98-8D25-279595EDA983}" type="pres">
      <dgm:prSet presAssocID="{902A6B27-9575-4416-8BA2-9EF709D0F3FA}" presName="sibTrans" presStyleLbl="sibTrans2D1" presStyleIdx="2" presStyleCnt="3"/>
      <dgm:spPr/>
    </dgm:pt>
    <dgm:pt modelId="{CAE8AEDE-6D1E-4D67-9312-13A4668CAEB6}" type="pres">
      <dgm:prSet presAssocID="{902A6B27-9575-4416-8BA2-9EF709D0F3FA}" presName="connectorText" presStyleLbl="sibTrans2D1" presStyleIdx="2" presStyleCnt="3"/>
      <dgm:spPr/>
    </dgm:pt>
  </dgm:ptLst>
  <dgm:cxnLst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分支语句</a:t>
          </a:r>
          <a:endParaRPr lang="zh-CN" altLang="en-US" sz="50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2299" y="380017"/>
          <a:ext cx="4288214" cy="4288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if-else</a:t>
          </a:r>
          <a:endParaRPr lang="zh-CN" sz="6500" kern="1200" dirty="0"/>
        </a:p>
      </dsp:txBody>
      <dsp:txXfrm>
        <a:off x="630293" y="1008011"/>
        <a:ext cx="3032226" cy="3032226"/>
      </dsp:txXfrm>
    </dsp:sp>
    <dsp:sp modelId="{662E4C42-5E98-423A-BBBC-B91E9F10FE6A}">
      <dsp:nvSpPr>
        <dsp:cNvPr id="0" name=""/>
        <dsp:cNvSpPr/>
      </dsp:nvSpPr>
      <dsp:spPr>
        <a:xfrm>
          <a:off x="3956174" y="-226003"/>
          <a:ext cx="2672632" cy="1447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>
        <a:off x="3956174" y="63451"/>
        <a:ext cx="2238450" cy="868364"/>
      </dsp:txXfrm>
    </dsp:sp>
    <dsp:sp modelId="{06E92184-045D-4325-9A03-CA555CBC9D58}">
      <dsp:nvSpPr>
        <dsp:cNvPr id="0" name=""/>
        <dsp:cNvSpPr/>
      </dsp:nvSpPr>
      <dsp:spPr>
        <a:xfrm>
          <a:off x="6445748" y="380017"/>
          <a:ext cx="4288214" cy="4288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switch</a:t>
          </a:r>
          <a:endParaRPr lang="zh-CN" sz="6500" kern="1200" dirty="0"/>
        </a:p>
      </dsp:txBody>
      <dsp:txXfrm>
        <a:off x="7073742" y="1008011"/>
        <a:ext cx="3032226" cy="3032226"/>
      </dsp:txXfrm>
    </dsp:sp>
    <dsp:sp modelId="{09E4FE0E-53EF-4EFF-828B-4A3A2351D103}">
      <dsp:nvSpPr>
        <dsp:cNvPr id="0" name=""/>
        <dsp:cNvSpPr/>
      </dsp:nvSpPr>
      <dsp:spPr>
        <a:xfrm rot="10800000">
          <a:off x="4107455" y="3826981"/>
          <a:ext cx="2672632" cy="1447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 rot="10800000">
        <a:off x="4541637" y="4116435"/>
        <a:ext cx="2238450" cy="868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分支语句</a:t>
          </a:r>
          <a:endParaRPr lang="zh-CN" sz="5000" kern="1200" dirty="0"/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4271176" y="1118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while</a:t>
          </a:r>
          <a:endParaRPr lang="zh-CN" sz="4900" kern="1200" dirty="0"/>
        </a:p>
      </dsp:txBody>
      <dsp:txXfrm>
        <a:off x="4592467" y="322409"/>
        <a:ext cx="1551327" cy="1551327"/>
      </dsp:txXfrm>
    </dsp:sp>
    <dsp:sp modelId="{968A01C5-87C6-4CDC-A205-F43C3940C4BB}">
      <dsp:nvSpPr>
        <dsp:cNvPr id="0" name=""/>
        <dsp:cNvSpPr/>
      </dsp:nvSpPr>
      <dsp:spPr>
        <a:xfrm rot="3600000">
          <a:off x="5891871" y="2139621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5935573" y="2212016"/>
        <a:ext cx="407883" cy="444266"/>
      </dsp:txXfrm>
    </dsp:sp>
    <dsp:sp modelId="{8702063C-DBF3-437A-B955-C62127404D2E}">
      <dsp:nvSpPr>
        <dsp:cNvPr id="0" name=""/>
        <dsp:cNvSpPr/>
      </dsp:nvSpPr>
      <dsp:spPr>
        <a:xfrm>
          <a:off x="5917839" y="2853222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do-while</a:t>
          </a:r>
          <a:endParaRPr lang="zh-CN" sz="4900" kern="1200" dirty="0"/>
        </a:p>
      </dsp:txBody>
      <dsp:txXfrm>
        <a:off x="6239130" y="3174513"/>
        <a:ext cx="1551327" cy="1551327"/>
      </dsp:txXfrm>
    </dsp:sp>
    <dsp:sp modelId="{3B975FE5-C40E-4454-8056-C5C37D153CD6}">
      <dsp:nvSpPr>
        <dsp:cNvPr id="0" name=""/>
        <dsp:cNvSpPr/>
      </dsp:nvSpPr>
      <dsp:spPr>
        <a:xfrm rot="10800000">
          <a:off x="5093276" y="3579954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 rot="10800000">
        <a:off x="5268083" y="3728043"/>
        <a:ext cx="407883" cy="444266"/>
      </dsp:txXfrm>
    </dsp:sp>
    <dsp:sp modelId="{B6890900-54A1-4B9B-AA8C-3FC9E1224A0C}">
      <dsp:nvSpPr>
        <dsp:cNvPr id="0" name=""/>
        <dsp:cNvSpPr/>
      </dsp:nvSpPr>
      <dsp:spPr>
        <a:xfrm>
          <a:off x="2624513" y="2853222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for</a:t>
          </a:r>
          <a:endParaRPr lang="zh-CN" sz="4900" kern="1200" dirty="0"/>
        </a:p>
      </dsp:txBody>
      <dsp:txXfrm>
        <a:off x="2945804" y="3174513"/>
        <a:ext cx="1551327" cy="1551327"/>
      </dsp:txXfrm>
    </dsp:sp>
    <dsp:sp modelId="{D9B6E8E3-BAFF-4D98-8D25-279595EDA983}">
      <dsp:nvSpPr>
        <dsp:cNvPr id="0" name=""/>
        <dsp:cNvSpPr/>
      </dsp:nvSpPr>
      <dsp:spPr>
        <a:xfrm rot="18000000">
          <a:off x="4245208" y="2168184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4288910" y="2391967"/>
        <a:ext cx="407883" cy="444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分支语句</a:t>
          </a:r>
          <a:endParaRPr lang="zh-CN" sz="5000" kern="1200" dirty="0"/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0881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Java3: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流程控制和数组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7" y="702350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281688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循环是由四个部分组成，根据不同的循环语句，它们之间执行顺序有所不同，这四个组成部分是：</a:t>
            </a:r>
          </a:p>
          <a:p>
            <a:endParaRPr lang="zh-CN" altLang="en-US" sz="2800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72285"/>
              </p:ext>
            </p:extLst>
          </p:nvPr>
        </p:nvGraphicFramePr>
        <p:xfrm>
          <a:off x="945573" y="2150918"/>
          <a:ext cx="10235045" cy="3867075"/>
        </p:xfrm>
        <a:graphic>
          <a:graphicData uri="http://schemas.openxmlformats.org/drawingml/2006/table">
            <a:tbl>
              <a:tblPr/>
              <a:tblGrid>
                <a:gridCol w="431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	    statements;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	    [iteration;]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  }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循环语句：</a:t>
            </a:r>
            <a:r>
              <a:rPr lang="en-US" altLang="zh-CN"/>
              <a:t>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while</a:t>
            </a:r>
            <a:r>
              <a:rPr lang="zh-CN" altLang="en-US"/>
              <a:t>语句循环执行的顺序是：</a:t>
            </a:r>
          </a:p>
          <a:p>
            <a:pPr lvl="1"/>
            <a:r>
              <a:rPr lang="zh-CN" altLang="en-US"/>
              <a:t>执行初始化</a:t>
            </a:r>
            <a:r>
              <a:rPr lang="en-US" altLang="zh-CN"/>
              <a:t>initalization(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计算表达式</a:t>
            </a:r>
            <a:r>
              <a:rPr lang="en-US" altLang="zh-CN"/>
              <a:t>expressBool</a:t>
            </a:r>
            <a:r>
              <a:rPr lang="zh-CN" altLang="en-US"/>
              <a:t>的值；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expressBool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，则执行循环体</a:t>
            </a:r>
            <a:r>
              <a:rPr lang="en-US" altLang="zh-CN"/>
              <a:t>statements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执行迭代部分</a:t>
            </a:r>
            <a:r>
              <a:rPr lang="en-US" altLang="zh-CN"/>
              <a:t>iteration(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返回到</a:t>
            </a:r>
            <a:r>
              <a:rPr lang="en-US" altLang="zh-CN"/>
              <a:t>2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expressBool</a:t>
            </a:r>
            <a:r>
              <a:rPr lang="zh-CN" altLang="en-US"/>
              <a:t>值为</a:t>
            </a:r>
            <a:r>
              <a:rPr lang="en-US" altLang="zh-CN"/>
              <a:t>false</a:t>
            </a:r>
            <a:r>
              <a:rPr lang="zh-CN" altLang="en-US"/>
              <a:t>，则终止</a:t>
            </a:r>
            <a:r>
              <a:rPr lang="en-US" altLang="zh-CN"/>
              <a:t>while</a:t>
            </a:r>
            <a:r>
              <a:rPr lang="zh-CN" altLang="en-US"/>
              <a:t>循环。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8832304" y="6199632"/>
            <a:ext cx="2730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do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	    statements;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	    [iteration;]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8400256" y="6199632"/>
            <a:ext cx="3044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TempConverDoWhile.java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statements;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}</a:t>
            </a:r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120336" y="6172200"/>
            <a:ext cx="2486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TempConverFor.java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语句也可以带语句标记，它的作用是结束该语句标记的语句块。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7657253" y="5624855"/>
            <a:ext cx="1917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BreakLabel.java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7253" y="5277211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69192" y="5277211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BreakLoop2.java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69192" y="5622235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BreakLabel2.java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 err="1"/>
              <a:t>contiune</a:t>
            </a:r>
            <a:r>
              <a:rPr lang="zh-CN" altLang="en-US" dirty="0"/>
              <a:t>语句时，程序流程就结束本次循环，充当了循环体的最后一条语句作用。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语句也可以带语句标记，它的作用是结束该语句标记的外层循环的本次循环。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</p:txBody>
      </p:sp>
      <p:sp>
        <p:nvSpPr>
          <p:cNvPr id="4" name="矩形 3"/>
          <p:cNvSpPr/>
          <p:nvPr/>
        </p:nvSpPr>
        <p:spPr>
          <a:xfrm>
            <a:off x="9192344" y="6199632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PrimeNumber.java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8877306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658455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中，数组是引用类型。数组类型是一种有序数据的集合，数组中在每一维上的元素具有相同的数据类型。</a:t>
            </a:r>
          </a:p>
          <a:p>
            <a:r>
              <a:rPr lang="zh-CN" altLang="en-US" dirty="0"/>
              <a:t>数组通过数组名和它的下标对数组元素访问，数组元素的</a:t>
            </a:r>
            <a:r>
              <a:rPr lang="zh-CN" altLang="en-US" dirty="0">
                <a:solidFill>
                  <a:srgbClr val="C00000"/>
                </a:solidFill>
              </a:rPr>
              <a:t>下标不能越界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/>
              <a:t>new</a:t>
            </a:r>
            <a:r>
              <a:rPr lang="zh-CN" altLang="en-US" dirty="0"/>
              <a:t>语句或数组初始化软件动态分配。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数组：数组声明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的数组声明采用与Ｃ语言类似的形式。数组可分为一维数组和多维数组。它们的声明的形式为：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[][[]...];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71501" y="4453097"/>
            <a:ext cx="893446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800" b="1" dirty="0" err="1">
                <a:latin typeface="+mj-ea"/>
                <a:ea typeface="+mj-ea"/>
              </a:rPr>
              <a:t>int</a:t>
            </a:r>
            <a:r>
              <a:rPr lang="en-US" altLang="zh-CN" sz="2800" b="1" dirty="0">
                <a:latin typeface="+mj-ea"/>
                <a:ea typeface="+mj-ea"/>
              </a:rPr>
              <a:t>   count[];     //</a:t>
            </a:r>
            <a:r>
              <a:rPr lang="zh-CN" altLang="en-US" sz="2800" b="1" dirty="0">
                <a:latin typeface="+mj-ea"/>
                <a:ea typeface="+mj-ea"/>
              </a:rPr>
              <a:t>一维整型数组</a:t>
            </a:r>
            <a:r>
              <a:rPr lang="en-US" altLang="zh-CN" sz="2800" b="1" dirty="0">
                <a:latin typeface="+mj-ea"/>
                <a:ea typeface="+mj-ea"/>
              </a:rPr>
              <a:t>count</a:t>
            </a:r>
          </a:p>
          <a:p>
            <a:pPr indent="266700"/>
            <a:r>
              <a:rPr lang="en-US" altLang="zh-CN" sz="2800" b="1" dirty="0">
                <a:latin typeface="+mj-ea"/>
                <a:ea typeface="+mj-ea"/>
              </a:rPr>
              <a:t>char  </a:t>
            </a:r>
            <a:r>
              <a:rPr lang="en-US" altLang="zh-CN" sz="2800" b="1" dirty="0" err="1">
                <a:latin typeface="+mj-ea"/>
                <a:ea typeface="+mj-ea"/>
              </a:rPr>
              <a:t>ch</a:t>
            </a:r>
            <a:r>
              <a:rPr lang="en-US" altLang="zh-CN" sz="2800" b="1" dirty="0">
                <a:latin typeface="+mj-ea"/>
                <a:ea typeface="+mj-ea"/>
              </a:rPr>
              <a:t>[][];     //</a:t>
            </a:r>
            <a:r>
              <a:rPr lang="zh-CN" altLang="en-US" sz="2800" b="1" dirty="0">
                <a:latin typeface="+mj-ea"/>
                <a:ea typeface="+mj-ea"/>
              </a:rPr>
              <a:t>二维字符型数组</a:t>
            </a:r>
            <a:r>
              <a:rPr lang="en-US" altLang="zh-CN" sz="2800" b="1" dirty="0" err="1">
                <a:latin typeface="+mj-ea"/>
                <a:ea typeface="+mj-ea"/>
              </a:rPr>
              <a:t>ch</a:t>
            </a:r>
            <a:endParaRPr lang="en-US" altLang="zh-CN" sz="2800" b="1" dirty="0">
              <a:latin typeface="+mj-ea"/>
              <a:ea typeface="+mj-ea"/>
            </a:endParaRPr>
          </a:p>
          <a:p>
            <a:pPr indent="266700"/>
            <a:r>
              <a:rPr lang="en-US" altLang="zh-CN" sz="2800" b="1" dirty="0">
                <a:latin typeface="+mj-ea"/>
                <a:ea typeface="+mj-ea"/>
              </a:rPr>
              <a:t>float[] </a:t>
            </a:r>
            <a:r>
              <a:rPr lang="en-US" altLang="zh-CN" sz="2800" b="1" dirty="0" err="1">
                <a:latin typeface="+mj-ea"/>
                <a:ea typeface="+mj-ea"/>
              </a:rPr>
              <a:t>fNum</a:t>
            </a:r>
            <a:r>
              <a:rPr lang="en-US" altLang="zh-CN" sz="2800" b="1" dirty="0">
                <a:latin typeface="+mj-ea"/>
                <a:ea typeface="+mj-ea"/>
              </a:rPr>
              <a:t>;     //</a:t>
            </a:r>
            <a:r>
              <a:rPr lang="zh-CN" altLang="en-US" sz="2800" b="1" dirty="0">
                <a:latin typeface="+mj-ea"/>
                <a:ea typeface="+mj-ea"/>
              </a:rPr>
              <a:t>一维浮点型数组</a:t>
            </a:r>
            <a:r>
              <a:rPr lang="en-US" altLang="zh-CN" sz="2800" b="1" dirty="0" err="1">
                <a:latin typeface="+mj-ea"/>
                <a:ea typeface="+mj-ea"/>
              </a:rPr>
              <a:t>fNum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语言中，数组的声明是不能确定数组大小。数组的实例化即存储单元的分配是由</a:t>
            </a:r>
            <a:r>
              <a:rPr lang="en-US" altLang="zh-CN" dirty="0"/>
              <a:t>new</a:t>
            </a:r>
            <a:r>
              <a:rPr lang="zh-CN" altLang="en-US" dirty="0"/>
              <a:t>运算符实现。</a:t>
            </a:r>
          </a:p>
          <a:p>
            <a:pPr lvl="1" algn="ctr">
              <a:buNone/>
            </a:pPr>
            <a:r>
              <a:rPr lang="en-US" altLang="zh-CN" dirty="0" err="1">
                <a:ea typeface="GungsuhChe" pitchFamily="49" charset="-127"/>
              </a:rPr>
              <a:t>arrayName</a:t>
            </a:r>
            <a:r>
              <a:rPr lang="en-US" altLang="zh-CN" dirty="0"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ea typeface="GungsuhChe" pitchFamily="49" charset="-127"/>
              </a:rPr>
              <a:t>int</a:t>
            </a:r>
            <a:r>
              <a:rPr lang="en-US" altLang="zh-CN" dirty="0">
                <a:ea typeface="GungsuhChe" pitchFamily="49" charset="-127"/>
              </a:rPr>
              <a:t>[] a = new </a:t>
            </a:r>
            <a:r>
              <a:rPr lang="en-US" altLang="zh-CN" dirty="0" err="1">
                <a:ea typeface="GungsuhChe" pitchFamily="49" charset="-127"/>
              </a:rPr>
              <a:t>int</a:t>
            </a:r>
            <a:r>
              <a:rPr lang="en-US" altLang="zh-CN" dirty="0"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数组在实例时，同时也有了初始化的值。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数组在创建时，也可显式初始化。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/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830077" y="6488668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编程语言没有提供多维数组。它是通过创建数组的数组</a:t>
            </a:r>
            <a:r>
              <a:rPr lang="en-US" altLang="zh-CN" dirty="0"/>
              <a:t>(</a:t>
            </a:r>
            <a:r>
              <a:rPr lang="zh-CN" altLang="en-US" dirty="0"/>
              <a:t>和数组的数组的数组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/>
              <a:t>new</a:t>
            </a:r>
            <a:r>
              <a:rPr lang="zh-CN" altLang="en-US" dirty="0"/>
              <a:t>语句或数组初始化软件动态分配。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虽然在声明数组的格式中，允许方括号在数组名的左边或者右边，但这种方式不适合数组句法的其它部分。</a:t>
            </a:r>
          </a:p>
          <a:p>
            <a:r>
              <a:rPr lang="zh-CN" altLang="en-US" dirty="0"/>
              <a:t>必须首先将低位维初始化，再能对它后面的各位依次初始化。</a:t>
            </a:r>
          </a:p>
          <a:p>
            <a:r>
              <a:rPr lang="zh-CN" altLang="en-US" dirty="0"/>
              <a:t>利用对每维元素的分步初始化，可以创建非矩形数组的数组。</a:t>
            </a:r>
          </a:p>
          <a:p>
            <a:endParaRPr lang="zh-CN" alt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421345" y="6491312"/>
            <a:ext cx="19399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TwoDArray.java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239008" y="6491312"/>
            <a:ext cx="142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Matrix.java</a:t>
            </a:r>
            <a:endParaRPr lang="zh-CN" altLang="en-US">
              <a:ea typeface="宋体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8534409" y="6491312"/>
            <a:ext cx="223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ThreeDMatrix.java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字符串是一串字符组成的数据，并用</a:t>
            </a:r>
            <a:r>
              <a:rPr lang="en-US" altLang="zh-CN" dirty="0"/>
              <a:t>""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编译器在对字符串数据与其它类型数据使用“</a:t>
            </a:r>
            <a:r>
              <a:rPr lang="en-US" altLang="zh-CN" dirty="0"/>
              <a:t>+”</a:t>
            </a:r>
            <a:r>
              <a:rPr lang="zh-CN" altLang="en-US" dirty="0"/>
              <a:t>运算符连接操作编译时，总是首先将其它类型数据转换为字符串类型，然后再进行字符串连接。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"+18 ==&gt; "Age: 18"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798" y="6488668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StringConnect.java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16280" y="270892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getCharsDemo.java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16280" y="3055467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equalsDemo.java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16280" y="3402014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EqualsNotEqualTo.java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16280" y="374856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indexOfDemo.java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16280" y="409510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StringReplace.java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字符串常量不是</a:t>
            </a:r>
            <a:r>
              <a:rPr lang="en-US" altLang="zh-CN" dirty="0"/>
              <a:t>char</a:t>
            </a:r>
            <a:r>
              <a:rPr lang="zh-CN" altLang="en-US" dirty="0"/>
              <a:t>类型一维数组，不存在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 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数组可以通过相应方法转换：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copyValueOf</a:t>
            </a:r>
            <a:r>
              <a:rPr lang="en-US" altLang="zh-CN" dirty="0"/>
              <a:t>(data) ==&gt; "Car"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Java</a:t>
            </a:r>
            <a:r>
              <a:rPr lang="zh-CN" altLang="en-US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dirty="0"/>
              <a:t>流程控制语句分为：分支语句、循环语句、异常处理语句和跳转语句。</a:t>
            </a:r>
          </a:p>
          <a:p>
            <a:endParaRPr lang="zh-CN" altLang="en-US" dirty="0"/>
          </a:p>
        </p:txBody>
      </p:sp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07929"/>
              </p:ext>
            </p:extLst>
          </p:nvPr>
        </p:nvGraphicFramePr>
        <p:xfrm>
          <a:off x="1298744" y="3309602"/>
          <a:ext cx="9829919" cy="2665171"/>
        </p:xfrm>
        <a:graphic>
          <a:graphicData uri="http://schemas.openxmlformats.org/drawingml/2006/table">
            <a:tbl>
              <a:tblPr/>
              <a:tblGrid>
                <a:gridCol w="229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986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字符串与基本数据的转化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String2Integer</a:t>
            </a:r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 dirty="0"/>
              <a:t>Integer2String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是提供了大量的字符串功能的字符串类的对等类</a:t>
            </a:r>
            <a:endParaRPr lang="en-US" altLang="zh-CN" dirty="0"/>
          </a:p>
          <a:p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）表示了定长，不可变的字符序列。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表示了可变长的和可写的字符序列。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可有插入其中或追加其后的字符或子字符串。</a:t>
            </a:r>
            <a:r>
              <a:rPr lang="en-US" altLang="zh-CN" dirty="0" err="1"/>
              <a:t>StringBuffer</a:t>
            </a:r>
            <a:r>
              <a:rPr lang="zh-CN" altLang="en-US" dirty="0"/>
              <a:t>可以针对这些添加自动地增加空间，同时它通常还有比实际需要更多的预留字符，从而允许增加空间</a:t>
            </a:r>
            <a:endParaRPr lang="en-US" altLang="zh-CN" dirty="0"/>
          </a:p>
          <a:p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</a:t>
            </a:r>
          </a:p>
          <a:p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28133" y="5782087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appendDemo.java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36011" y="5365625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StringBufferDemo.java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2×3</a:t>
            </a:r>
            <a:r>
              <a:rPr lang="zh-CN" altLang="en-US" dirty="0"/>
              <a:t>的二维</a:t>
            </a:r>
            <a:r>
              <a:rPr lang="en-US" altLang="zh-CN" dirty="0" err="1"/>
              <a:t>int</a:t>
            </a:r>
            <a:r>
              <a:rPr lang="zh-CN" altLang="en-US" dirty="0"/>
              <a:t>数组，并用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的整数作为元素的初始值。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编写一个类</a:t>
            </a:r>
            <a:r>
              <a:rPr lang="en-US" altLang="zh-CN" dirty="0" err="1"/>
              <a:t>TestArray</a:t>
            </a:r>
            <a:r>
              <a:rPr lang="zh-CN" altLang="en-US" dirty="0"/>
              <a:t>，它只有一个</a:t>
            </a:r>
            <a:r>
              <a:rPr lang="en-US" altLang="zh-CN" dirty="0"/>
              <a:t>main()</a:t>
            </a:r>
            <a:r>
              <a:rPr lang="zh-CN" altLang="en-US" dirty="0"/>
              <a:t>方法，在该方法中，创建一个</a:t>
            </a:r>
            <a:r>
              <a:rPr lang="en-US" altLang="zh-CN" dirty="0" err="1"/>
              <a:t>int</a:t>
            </a:r>
            <a:r>
              <a:rPr lang="zh-CN" altLang="en-US" dirty="0"/>
              <a:t>类型的一维数组</a:t>
            </a:r>
            <a:r>
              <a:rPr lang="en-US" altLang="zh-CN" dirty="0" err="1"/>
              <a:t>sim</a:t>
            </a:r>
            <a:r>
              <a:rPr lang="zh-CN" altLang="en-US" dirty="0"/>
              <a:t>，实现结数组</a:t>
            </a:r>
            <a:r>
              <a:rPr lang="en-US" altLang="zh-CN" dirty="0" err="1"/>
              <a:t>sim</a:t>
            </a:r>
            <a:r>
              <a:rPr lang="zh-CN" altLang="en-US" dirty="0"/>
              <a:t>的元素从小到大排序，并输出排序后数组的值。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toUpperCase()</a:t>
            </a:r>
            <a:r>
              <a:rPr lang="zh-CN" altLang="en-US"/>
              <a:t>和</a:t>
            </a:r>
            <a:r>
              <a:rPr lang="en-US" altLang="zh-CN"/>
              <a:t>toLowerCase()</a:t>
            </a:r>
            <a:r>
              <a:rPr lang="zh-CN" altLang="en-US"/>
              <a:t>可以把一个字符串中的字符转变为大写或者小写。请编写一个程序，实现两个方法完成相同的功能，但是不能使用上述两个方法。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1689427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25437" y="1027114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  <a:endPara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6822302" y="5593835"/>
            <a:ext cx="2571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CompareTwoDat.java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9337675" y="6203889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ScoreLevel1.java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分支语句：</a:t>
            </a:r>
            <a:r>
              <a:rPr lang="en-US" altLang="zh-CN"/>
              <a:t>switch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多分支语句</a:t>
            </a:r>
            <a:r>
              <a:rPr lang="en-US" altLang="zh-CN"/>
              <a:t>switch</a:t>
            </a:r>
            <a:r>
              <a:rPr lang="zh-CN" altLang="en-US"/>
              <a:t>与</a:t>
            </a:r>
            <a:r>
              <a:rPr lang="en-US" altLang="zh-CN"/>
              <a:t>if-else</a:t>
            </a:r>
            <a:r>
              <a:rPr lang="zh-CN" altLang="en-US"/>
              <a:t>语句一样，是根据相关表达式的值选择程序流程。它与</a:t>
            </a:r>
            <a:r>
              <a:rPr lang="en-US" altLang="zh-CN"/>
              <a:t>if</a:t>
            </a:r>
            <a:r>
              <a:rPr lang="zh-CN" altLang="en-US"/>
              <a:t>语句不同处在于多种情况可供程序流程选择。</a:t>
            </a:r>
          </a:p>
          <a:p>
            <a:pPr>
              <a:lnSpc>
                <a:spcPct val="110000"/>
              </a:lnSpc>
            </a:pPr>
            <a:r>
              <a:rPr lang="en-US" altLang="zh-CN"/>
              <a:t>switch</a:t>
            </a:r>
            <a:r>
              <a:rPr lang="zh-CN" altLang="en-US"/>
              <a:t>所用的表达式为</a:t>
            </a:r>
            <a:r>
              <a:rPr lang="en-US" altLang="zh-CN"/>
              <a:t>int</a:t>
            </a:r>
            <a:r>
              <a:rPr lang="zh-CN" altLang="en-US"/>
              <a:t>类型相容的数据表达式，它可以是</a:t>
            </a:r>
            <a:r>
              <a:rPr lang="en-US" altLang="zh-CN"/>
              <a:t>byte</a:t>
            </a:r>
            <a:r>
              <a:rPr lang="zh-CN" altLang="en-US"/>
              <a:t>、</a:t>
            </a:r>
            <a:r>
              <a:rPr lang="en-US" altLang="zh-CN"/>
              <a:t>short</a:t>
            </a:r>
            <a:r>
              <a:rPr lang="zh-CN" altLang="en-US"/>
              <a:t>、</a:t>
            </a:r>
            <a:r>
              <a:rPr lang="en-US" altLang="zh-CN"/>
              <a:t>char</a:t>
            </a:r>
            <a:r>
              <a:rPr lang="zh-CN" altLang="en-US"/>
              <a:t>或者</a:t>
            </a:r>
            <a:r>
              <a:rPr lang="en-US" altLang="zh-CN"/>
              <a:t>int</a:t>
            </a:r>
            <a:r>
              <a:rPr lang="zh-CN" altLang="en-US"/>
              <a:t>类型的值，特别要指出的是不能是布尔型的值。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37912" y="3193232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ScoreLevel2.java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37911" y="3860026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ScoreLevel3.java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分支语句：</a:t>
            </a:r>
            <a:r>
              <a:rPr lang="en-US" altLang="zh-CN"/>
              <a:t>break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break</a:t>
            </a:r>
            <a:r>
              <a:rPr lang="zh-CN" altLang="en-US"/>
              <a:t>常用于</a:t>
            </a:r>
            <a:r>
              <a:rPr lang="en-US" altLang="zh-CN"/>
              <a:t>switch</a:t>
            </a:r>
            <a:r>
              <a:rPr lang="zh-CN" altLang="en-US"/>
              <a:t>语句的中，用</a:t>
            </a:r>
            <a:r>
              <a:rPr lang="en-US" altLang="zh-CN"/>
              <a:t>break</a:t>
            </a:r>
            <a:r>
              <a:rPr lang="zh-CN" altLang="en-US"/>
              <a:t>语句起跳出</a:t>
            </a:r>
            <a:r>
              <a:rPr lang="en-US" altLang="zh-CN"/>
              <a:t>switch</a:t>
            </a:r>
            <a:r>
              <a:rPr lang="zh-CN" altLang="en-US"/>
              <a:t>语句的作用。</a:t>
            </a:r>
          </a:p>
          <a:p>
            <a:pPr>
              <a:lnSpc>
                <a:spcPct val="120000"/>
              </a:lnSpc>
            </a:pPr>
            <a:r>
              <a:rPr lang="en-US" altLang="zh-CN"/>
              <a:t>break</a:t>
            </a:r>
            <a:r>
              <a:rPr lang="zh-CN" altLang="en-US"/>
              <a:t>语句不仅能用在</a:t>
            </a:r>
            <a:r>
              <a:rPr lang="en-US" altLang="zh-CN"/>
              <a:t>switch</a:t>
            </a:r>
            <a:r>
              <a:rPr lang="zh-CN" altLang="en-US"/>
              <a:t>语句，也可以用在循环语句，都同样起到结束它所在语句块流程。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处在</a:t>
            </a:r>
            <a:r>
              <a:rPr lang="en-US" altLang="zh-CN"/>
              <a:t>break</a:t>
            </a:r>
            <a:r>
              <a:rPr lang="zh-CN" altLang="en-US"/>
              <a:t>语句之后的语句将会被跳过而不被执行。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4223901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6745</TotalTime>
  <Words>1991</Words>
  <Application>Microsoft Office PowerPoint</Application>
  <PresentationFormat>宽屏</PresentationFormat>
  <Paragraphs>243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微软雅黑</vt:lpstr>
      <vt:lpstr>微软雅黑</vt:lpstr>
      <vt:lpstr>Arial</vt:lpstr>
      <vt:lpstr>Courier New</vt:lpstr>
      <vt:lpstr>Times New Roman</vt:lpstr>
      <vt:lpstr>Wingdings</vt:lpstr>
      <vt:lpstr>菱形网格 16x9</vt:lpstr>
      <vt:lpstr>Java3:流程控制和数组</vt:lpstr>
      <vt:lpstr>第3章 流程控制、数组</vt:lpstr>
      <vt:lpstr>流程控制</vt:lpstr>
      <vt:lpstr>分支语句</vt:lpstr>
      <vt:lpstr>分支语句：if-else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循环中的break语句</vt:lpstr>
      <vt:lpstr>循环中的continue语句</vt:lpstr>
      <vt:lpstr>第3章 流程控制、数组</vt:lpstr>
      <vt:lpstr>数组</vt:lpstr>
      <vt:lpstr>数组：数组声明</vt:lpstr>
      <vt:lpstr>数组：数组实例化</vt:lpstr>
      <vt:lpstr>数组：数组实例化</vt:lpstr>
      <vt:lpstr>数组：多维数组</vt:lpstr>
      <vt:lpstr>数组：多维数组实例化</vt:lpstr>
      <vt:lpstr>字符串</vt:lpstr>
      <vt:lpstr>字符串相关方法</vt:lpstr>
      <vt:lpstr>字符串</vt:lpstr>
      <vt:lpstr>字符串与基本数据的转化</vt:lpstr>
      <vt:lpstr>StringBuffer</vt:lpstr>
      <vt:lpstr>思考</vt:lpstr>
      <vt:lpstr>作业</vt:lpstr>
      <vt:lpstr>补充：如何输入数据</vt:lpstr>
      <vt:lpstr>作业(2)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166</cp:revision>
  <dcterms:created xsi:type="dcterms:W3CDTF">2018-03-05T08:16:37Z</dcterms:created>
  <dcterms:modified xsi:type="dcterms:W3CDTF">2020-08-11T08:54:50Z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