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1" r:id="rId2"/>
    <p:sldId id="262" r:id="rId3"/>
    <p:sldId id="311" r:id="rId4"/>
    <p:sldId id="313" r:id="rId5"/>
    <p:sldId id="314" r:id="rId6"/>
    <p:sldId id="333" r:id="rId7"/>
    <p:sldId id="315" r:id="rId8"/>
    <p:sldId id="316" r:id="rId9"/>
    <p:sldId id="318" r:id="rId10"/>
    <p:sldId id="335" r:id="rId11"/>
    <p:sldId id="319" r:id="rId12"/>
    <p:sldId id="336" r:id="rId13"/>
    <p:sldId id="334" r:id="rId14"/>
    <p:sldId id="323" r:id="rId15"/>
    <p:sldId id="324" r:id="rId16"/>
    <p:sldId id="325" r:id="rId17"/>
    <p:sldId id="326" r:id="rId18"/>
    <p:sldId id="327" r:id="rId19"/>
    <p:sldId id="329" r:id="rId20"/>
    <p:sldId id="331" r:id="rId21"/>
  </p:sldIdLst>
  <p:sldSz cx="12192000" cy="6858000"/>
  <p:notesSz cx="6858000" cy="9144000"/>
  <p:custDataLst>
    <p:tags r:id="rId24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2" userDrawn="1">
          <p15:clr>
            <a:srgbClr val="A4A3A4"/>
          </p15:clr>
        </p15:guide>
        <p15:guide id="2" pos="7257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 autoAdjust="0"/>
    <p:restoredTop sz="86016" autoAdjust="0"/>
  </p:normalViewPr>
  <p:slideViewPr>
    <p:cSldViewPr snapToGrid="0">
      <p:cViewPr varScale="1">
        <p:scale>
          <a:sx n="74" d="100"/>
          <a:sy n="74" d="100"/>
        </p:scale>
        <p:origin x="1498" y="67"/>
      </p:cViewPr>
      <p:guideLst>
        <p:guide pos="422"/>
        <p:guide pos="7257"/>
        <p:guide orient="horz" pos="414"/>
        <p:guide orient="horz" pos="3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 custT="1"/>
      <dgm:spPr/>
      <dgm:t>
        <a:bodyPr/>
        <a:lstStyle/>
        <a:p>
          <a:pPr rtl="0"/>
          <a:r>
            <a:rPr lang="zh-CN" altLang="en-US" sz="2800" dirty="0">
              <a:solidFill>
                <a:schemeClr val="bg1"/>
              </a:solidFill>
              <a:latin typeface="Courier New" pitchFamily="49" charset="0"/>
              <a:ea typeface="黑体" pitchFamily="2" charset="-122"/>
              <a:sym typeface="Arial" charset="0"/>
            </a:rPr>
            <a:t>异常概念及异常类的层次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 sz="1400">
            <a:solidFill>
              <a:schemeClr val="bg1"/>
            </a:solidFill>
          </a:endParaRPr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 sz="1400">
            <a:solidFill>
              <a:schemeClr val="bg1"/>
            </a:solidFill>
          </a:endParaRPr>
        </a:p>
      </dgm:t>
    </dgm:pt>
    <dgm:pt modelId="{A6210140-66F0-465E-B3C6-7C5C805D7B31}">
      <dgm:prSet custT="1"/>
      <dgm:spPr/>
      <dgm:t>
        <a:bodyPr/>
        <a:lstStyle/>
        <a:p>
          <a:r>
            <a:rPr lang="zh-CN" altLang="en-US" sz="2800" dirty="0">
              <a:solidFill>
                <a:schemeClr val="bg1"/>
              </a:solidFill>
              <a:latin typeface="Courier New" pitchFamily="49" charset="0"/>
              <a:ea typeface="黑体" pitchFamily="2" charset="-122"/>
              <a:sym typeface="Arial" charset="0"/>
            </a:rPr>
            <a:t>异常处理</a:t>
          </a:r>
        </a:p>
      </dgm:t>
    </dgm:pt>
    <dgm:pt modelId="{594C97AC-ED40-48B8-B7D5-E9F566D066F0}" type="parTrans" cxnId="{7EA1F173-1F41-4A09-818D-B4FC738EEF9C}">
      <dgm:prSet/>
      <dgm:spPr/>
      <dgm:t>
        <a:bodyPr/>
        <a:lstStyle/>
        <a:p>
          <a:endParaRPr lang="zh-CN" altLang="en-US" sz="1400">
            <a:solidFill>
              <a:schemeClr val="bg1"/>
            </a:solidFill>
          </a:endParaRPr>
        </a:p>
      </dgm:t>
    </dgm:pt>
    <dgm:pt modelId="{7C06CEB4-7DB8-4AC1-96E2-7239353BF189}" type="sibTrans" cxnId="{7EA1F173-1F41-4A09-818D-B4FC738EEF9C}">
      <dgm:prSet/>
      <dgm:spPr/>
      <dgm:t>
        <a:bodyPr/>
        <a:lstStyle/>
        <a:p>
          <a:endParaRPr lang="zh-CN" altLang="en-US" sz="1400">
            <a:solidFill>
              <a:schemeClr val="bg1"/>
            </a:solidFill>
          </a:endParaRPr>
        </a:p>
      </dgm:t>
    </dgm:pt>
    <dgm:pt modelId="{DA1A2DC3-AEA8-4AE8-BDCF-22586C2A811E}">
      <dgm:prSet custT="1"/>
      <dgm:spPr/>
      <dgm:t>
        <a:bodyPr/>
        <a:lstStyle/>
        <a:p>
          <a:r>
            <a:rPr lang="zh-CN" altLang="en-US" sz="2800" dirty="0">
              <a:solidFill>
                <a:schemeClr val="bg1"/>
              </a:solidFill>
              <a:latin typeface="Courier New" pitchFamily="49" charset="0"/>
              <a:ea typeface="黑体" pitchFamily="2" charset="-122"/>
              <a:sym typeface="Arial" charset="0"/>
            </a:rPr>
            <a:t>自定义异常及处理</a:t>
          </a:r>
        </a:p>
      </dgm:t>
    </dgm:pt>
    <dgm:pt modelId="{8DE4284A-054E-4911-80A9-7558B628120F}" type="parTrans" cxnId="{87485220-A72C-489B-92CA-B6E6CB0DC9A0}">
      <dgm:prSet/>
      <dgm:spPr/>
      <dgm:t>
        <a:bodyPr/>
        <a:lstStyle/>
        <a:p>
          <a:endParaRPr lang="zh-CN" altLang="en-US" sz="1400">
            <a:solidFill>
              <a:schemeClr val="bg1"/>
            </a:solidFill>
          </a:endParaRPr>
        </a:p>
      </dgm:t>
    </dgm:pt>
    <dgm:pt modelId="{11ECCCA1-221E-4910-9AC7-C6A6680F45EC}" type="sibTrans" cxnId="{87485220-A72C-489B-92CA-B6E6CB0DC9A0}">
      <dgm:prSet/>
      <dgm:spPr/>
      <dgm:t>
        <a:bodyPr/>
        <a:lstStyle/>
        <a:p>
          <a:endParaRPr lang="zh-CN" altLang="en-US" sz="1400">
            <a:solidFill>
              <a:schemeClr val="bg1"/>
            </a:solidFill>
          </a:endParaRPr>
        </a:p>
      </dgm:t>
    </dgm:pt>
    <dgm:pt modelId="{3EB16058-7479-4BAB-8E20-F2D44229B5FF}">
      <dgm:prSet custT="1"/>
      <dgm:spPr/>
      <dgm:t>
        <a:bodyPr/>
        <a:lstStyle/>
        <a:p>
          <a:r>
            <a:rPr lang="zh-CN" altLang="en-US" sz="2800" dirty="0">
              <a:solidFill>
                <a:schemeClr val="bg1"/>
              </a:solidFill>
              <a:latin typeface="Courier New" pitchFamily="49" charset="0"/>
              <a:ea typeface="黑体" pitchFamily="2" charset="-122"/>
              <a:sym typeface="Arial" charset="0"/>
            </a:rPr>
            <a:t>异常的传递</a:t>
          </a:r>
        </a:p>
      </dgm:t>
    </dgm:pt>
    <dgm:pt modelId="{191C96CB-3FD8-4B85-9305-37AA3FF4D7FB}" type="parTrans" cxnId="{0D5E0C00-2F42-40A6-9BC4-C10B37ED711E}">
      <dgm:prSet/>
      <dgm:spPr/>
      <dgm:t>
        <a:bodyPr/>
        <a:lstStyle/>
        <a:p>
          <a:endParaRPr lang="zh-CN" altLang="en-US" sz="1400">
            <a:solidFill>
              <a:schemeClr val="bg1"/>
            </a:solidFill>
          </a:endParaRPr>
        </a:p>
      </dgm:t>
    </dgm:pt>
    <dgm:pt modelId="{74AC6E73-A57B-458A-A896-2C4CB94BB068}" type="sibTrans" cxnId="{0D5E0C00-2F42-40A6-9BC4-C10B37ED711E}">
      <dgm:prSet/>
      <dgm:spPr/>
      <dgm:t>
        <a:bodyPr/>
        <a:lstStyle/>
        <a:p>
          <a:endParaRPr lang="zh-CN" altLang="en-US" sz="1400">
            <a:solidFill>
              <a:schemeClr val="bg1"/>
            </a:solidFill>
          </a:endParaRPr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EFA0A166-4F62-4C7B-8537-9C122356136B}" type="pres">
      <dgm:prSet presAssocID="{A6210140-66F0-465E-B3C6-7C5C805D7B31}" presName="composite" presStyleCnt="0"/>
      <dgm:spPr/>
    </dgm:pt>
    <dgm:pt modelId="{7F1772D3-0CA1-481F-8FB9-CD544130C413}" type="pres">
      <dgm:prSet presAssocID="{A6210140-66F0-465E-B3C6-7C5C805D7B31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A102D0AD-F702-483A-B6DC-CF1B3748A354}" type="pres">
      <dgm:prSet presAssocID="{A6210140-66F0-465E-B3C6-7C5C805D7B31}" presName="txShp" presStyleLbl="node1" presStyleIdx="1" presStyleCnt="4">
        <dgm:presLayoutVars>
          <dgm:bulletEnabled val="1"/>
        </dgm:presLayoutVars>
      </dgm:prSet>
      <dgm:spPr/>
    </dgm:pt>
    <dgm:pt modelId="{C94E9C50-545E-40B5-8ED4-782BE4A7FAF5}" type="pres">
      <dgm:prSet presAssocID="{7C06CEB4-7DB8-4AC1-96E2-7239353BF189}" presName="spacing" presStyleCnt="0"/>
      <dgm:spPr/>
    </dgm:pt>
    <dgm:pt modelId="{02D04AC6-746F-4031-AC4C-852FE7AF7BCE}" type="pres">
      <dgm:prSet presAssocID="{DA1A2DC3-AEA8-4AE8-BDCF-22586C2A811E}" presName="composite" presStyleCnt="0"/>
      <dgm:spPr/>
    </dgm:pt>
    <dgm:pt modelId="{8FF6D790-5D9E-4505-A7AF-B1C31D101073}" type="pres">
      <dgm:prSet presAssocID="{DA1A2DC3-AEA8-4AE8-BDCF-22586C2A811E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62359AF-8767-4DA6-9A9B-C256ACAFE0A5}" type="pres">
      <dgm:prSet presAssocID="{DA1A2DC3-AEA8-4AE8-BDCF-22586C2A811E}" presName="txShp" presStyleLbl="node1" presStyleIdx="2" presStyleCnt="4">
        <dgm:presLayoutVars>
          <dgm:bulletEnabled val="1"/>
        </dgm:presLayoutVars>
      </dgm:prSet>
      <dgm:spPr/>
    </dgm:pt>
    <dgm:pt modelId="{59F46647-93B0-4ADD-8631-9FD6C6C4DA1D}" type="pres">
      <dgm:prSet presAssocID="{11ECCCA1-221E-4910-9AC7-C6A6680F45EC}" presName="spacing" presStyleCnt="0"/>
      <dgm:spPr/>
    </dgm:pt>
    <dgm:pt modelId="{0BA4938F-E7E0-47ED-87E1-114C05A67F1A}" type="pres">
      <dgm:prSet presAssocID="{3EB16058-7479-4BAB-8E20-F2D44229B5FF}" presName="composite" presStyleCnt="0"/>
      <dgm:spPr/>
    </dgm:pt>
    <dgm:pt modelId="{7F9B028D-7B78-4384-9920-DA75ECB310DB}" type="pres">
      <dgm:prSet presAssocID="{3EB16058-7479-4BAB-8E20-F2D44229B5FF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CE7FC733-0110-45EC-8823-505233BD51F7}" type="pres">
      <dgm:prSet presAssocID="{3EB16058-7479-4BAB-8E20-F2D44229B5FF}" presName="txShp" presStyleLbl="node1" presStyleIdx="3" presStyleCnt="4">
        <dgm:presLayoutVars>
          <dgm:bulletEnabled val="1"/>
        </dgm:presLayoutVars>
      </dgm:prSet>
      <dgm:spPr/>
    </dgm:pt>
  </dgm:ptLst>
  <dgm:cxnLst>
    <dgm:cxn modelId="{0D5E0C00-2F42-40A6-9BC4-C10B37ED711E}" srcId="{90AEAF06-FF20-4EC1-93EE-D6117FFE98B9}" destId="{3EB16058-7479-4BAB-8E20-F2D44229B5FF}" srcOrd="3" destOrd="0" parTransId="{191C96CB-3FD8-4B85-9305-37AA3FF4D7FB}" sibTransId="{74AC6E73-A57B-458A-A896-2C4CB94BB068}"/>
    <dgm:cxn modelId="{BA675A03-EE43-4A04-BF29-354BD289488E}" type="presOf" srcId="{AC44FC8F-6B9F-41DE-9FDC-DD5F8D2A0071}" destId="{698F5D1F-7ADD-43FC-BF6F-1A7A0D6A7A4F}" srcOrd="0" destOrd="0" presId="urn:microsoft.com/office/officeart/2005/8/layout/vList3#1"/>
    <dgm:cxn modelId="{87485220-A72C-489B-92CA-B6E6CB0DC9A0}" srcId="{90AEAF06-FF20-4EC1-93EE-D6117FFE98B9}" destId="{DA1A2DC3-AEA8-4AE8-BDCF-22586C2A811E}" srcOrd="2" destOrd="0" parTransId="{8DE4284A-054E-4911-80A9-7558B628120F}" sibTransId="{11ECCCA1-221E-4910-9AC7-C6A6680F45EC}"/>
    <dgm:cxn modelId="{AD51D228-D1CD-4129-A067-7C6E54488410}" type="presOf" srcId="{DA1A2DC3-AEA8-4AE8-BDCF-22586C2A811E}" destId="{462359AF-8767-4DA6-9A9B-C256ACAFE0A5}" srcOrd="0" destOrd="0" presId="urn:microsoft.com/office/officeart/2005/8/layout/vList3#1"/>
    <dgm:cxn modelId="{8C3B283B-986E-4022-A5A3-8550F70474D8}" type="presOf" srcId="{A6210140-66F0-465E-B3C6-7C5C805D7B31}" destId="{A102D0AD-F702-483A-B6DC-CF1B3748A354}" srcOrd="0" destOrd="0" presId="urn:microsoft.com/office/officeart/2005/8/layout/vList3#1"/>
    <dgm:cxn modelId="{7EA1F173-1F41-4A09-818D-B4FC738EEF9C}" srcId="{90AEAF06-FF20-4EC1-93EE-D6117FFE98B9}" destId="{A6210140-66F0-465E-B3C6-7C5C805D7B31}" srcOrd="1" destOrd="0" parTransId="{594C97AC-ED40-48B8-B7D5-E9F566D066F0}" sibTransId="{7C06CEB4-7DB8-4AC1-96E2-7239353BF189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27BBB8F4-2608-4F40-9297-2721FA9F802D}" type="presOf" srcId="{3EB16058-7479-4BAB-8E20-F2D44229B5FF}" destId="{CE7FC733-0110-45EC-8823-505233BD51F7}" srcOrd="0" destOrd="0" presId="urn:microsoft.com/office/officeart/2005/8/layout/vList3#1"/>
    <dgm:cxn modelId="{401D70F9-6F92-4FDB-89CF-E677F36045D6}" type="presOf" srcId="{90AEAF06-FF20-4EC1-93EE-D6117FFE98B9}" destId="{73852271-39CE-485E-9C35-81AE2EA898DF}" srcOrd="0" destOrd="0" presId="urn:microsoft.com/office/officeart/2005/8/layout/vList3#1"/>
    <dgm:cxn modelId="{DF88C2CC-92FC-4226-BA5A-8469C5570138}" type="presParOf" srcId="{73852271-39CE-485E-9C35-81AE2EA898DF}" destId="{BEDC0BF3-D75F-4E5E-AA3A-2CC0D9DD0EAC}" srcOrd="0" destOrd="0" presId="urn:microsoft.com/office/officeart/2005/8/layout/vList3#1"/>
    <dgm:cxn modelId="{4DB521B5-07F4-43DA-969A-90CA091384F1}" type="presParOf" srcId="{BEDC0BF3-D75F-4E5E-AA3A-2CC0D9DD0EAC}" destId="{DA3E3410-9F0D-46F0-B537-DC54EEF60B5A}" srcOrd="0" destOrd="0" presId="urn:microsoft.com/office/officeart/2005/8/layout/vList3#1"/>
    <dgm:cxn modelId="{C4EA54A2-5E9C-4FA5-97FA-26BADE45E0A8}" type="presParOf" srcId="{BEDC0BF3-D75F-4E5E-AA3A-2CC0D9DD0EAC}" destId="{698F5D1F-7ADD-43FC-BF6F-1A7A0D6A7A4F}" srcOrd="1" destOrd="0" presId="urn:microsoft.com/office/officeart/2005/8/layout/vList3#1"/>
    <dgm:cxn modelId="{068BB5C1-DAF5-46AA-B10F-B34F96A7B860}" type="presParOf" srcId="{73852271-39CE-485E-9C35-81AE2EA898DF}" destId="{6C69E316-95E7-4BF6-BD26-329C2CFA4FA0}" srcOrd="1" destOrd="0" presId="urn:microsoft.com/office/officeart/2005/8/layout/vList3#1"/>
    <dgm:cxn modelId="{43302645-5CC8-4202-B2BB-D93C72009E97}" type="presParOf" srcId="{73852271-39CE-485E-9C35-81AE2EA898DF}" destId="{EFA0A166-4F62-4C7B-8537-9C122356136B}" srcOrd="2" destOrd="0" presId="urn:microsoft.com/office/officeart/2005/8/layout/vList3#1"/>
    <dgm:cxn modelId="{57E532C5-BAF4-455C-A78A-C784CEF7BE95}" type="presParOf" srcId="{EFA0A166-4F62-4C7B-8537-9C122356136B}" destId="{7F1772D3-0CA1-481F-8FB9-CD544130C413}" srcOrd="0" destOrd="0" presId="urn:microsoft.com/office/officeart/2005/8/layout/vList3#1"/>
    <dgm:cxn modelId="{63EE2199-78D5-4C23-A0B2-6F58E41F8D95}" type="presParOf" srcId="{EFA0A166-4F62-4C7B-8537-9C122356136B}" destId="{A102D0AD-F702-483A-B6DC-CF1B3748A354}" srcOrd="1" destOrd="0" presId="urn:microsoft.com/office/officeart/2005/8/layout/vList3#1"/>
    <dgm:cxn modelId="{EACDBF5A-7935-4903-B197-CDE15FBD5477}" type="presParOf" srcId="{73852271-39CE-485E-9C35-81AE2EA898DF}" destId="{C94E9C50-545E-40B5-8ED4-782BE4A7FAF5}" srcOrd="3" destOrd="0" presId="urn:microsoft.com/office/officeart/2005/8/layout/vList3#1"/>
    <dgm:cxn modelId="{83DDD94B-CACF-4EAD-ABF1-631B9D9A3E1F}" type="presParOf" srcId="{73852271-39CE-485E-9C35-81AE2EA898DF}" destId="{02D04AC6-746F-4031-AC4C-852FE7AF7BCE}" srcOrd="4" destOrd="0" presId="urn:microsoft.com/office/officeart/2005/8/layout/vList3#1"/>
    <dgm:cxn modelId="{69BCECD9-0144-4F55-9826-D6B472743834}" type="presParOf" srcId="{02D04AC6-746F-4031-AC4C-852FE7AF7BCE}" destId="{8FF6D790-5D9E-4505-A7AF-B1C31D101073}" srcOrd="0" destOrd="0" presId="urn:microsoft.com/office/officeart/2005/8/layout/vList3#1"/>
    <dgm:cxn modelId="{5A040C48-AFC3-4AD8-8896-104E6EC16217}" type="presParOf" srcId="{02D04AC6-746F-4031-AC4C-852FE7AF7BCE}" destId="{462359AF-8767-4DA6-9A9B-C256ACAFE0A5}" srcOrd="1" destOrd="0" presId="urn:microsoft.com/office/officeart/2005/8/layout/vList3#1"/>
    <dgm:cxn modelId="{4F92861E-C845-4BF4-8FF0-083380904B31}" type="presParOf" srcId="{73852271-39CE-485E-9C35-81AE2EA898DF}" destId="{59F46647-93B0-4ADD-8631-9FD6C6C4DA1D}" srcOrd="5" destOrd="0" presId="urn:microsoft.com/office/officeart/2005/8/layout/vList3#1"/>
    <dgm:cxn modelId="{7110C026-09BB-4C11-B692-1A190ACEAC38}" type="presParOf" srcId="{73852271-39CE-485E-9C35-81AE2EA898DF}" destId="{0BA4938F-E7E0-47ED-87E1-114C05A67F1A}" srcOrd="6" destOrd="0" presId="urn:microsoft.com/office/officeart/2005/8/layout/vList3#1"/>
    <dgm:cxn modelId="{10D53C0B-7649-4227-878F-B4396F373B1A}" type="presParOf" srcId="{0BA4938F-E7E0-47ED-87E1-114C05A67F1A}" destId="{7F9B028D-7B78-4384-9920-DA75ECB310DB}" srcOrd="0" destOrd="0" presId="urn:microsoft.com/office/officeart/2005/8/layout/vList3#1"/>
    <dgm:cxn modelId="{826AF5DC-A549-4A1D-B6E1-8326C6D88B71}" type="presParOf" srcId="{0BA4938F-E7E0-47ED-87E1-114C05A67F1A}" destId="{CE7FC733-0110-45EC-8823-505233BD51F7}" srcOrd="1" destOrd="0" presId="urn:microsoft.com/office/officeart/2005/8/layout/vList3#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56042" y="788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06680" rIns="199136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bg1"/>
              </a:solidFill>
              <a:latin typeface="Courier New" pitchFamily="49" charset="0"/>
              <a:ea typeface="黑体" pitchFamily="2" charset="-122"/>
              <a:sym typeface="Arial" charset="0"/>
            </a:rPr>
            <a:t>异常概念及异常类的层次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2313761" y="788"/>
        <a:ext cx="6881895" cy="1030875"/>
      </dsp:txXfrm>
    </dsp:sp>
    <dsp:sp modelId="{DA3E3410-9F0D-46F0-B537-DC54EEF60B5A}">
      <dsp:nvSpPr>
        <dsp:cNvPr id="0" name=""/>
        <dsp:cNvSpPr/>
      </dsp:nvSpPr>
      <dsp:spPr>
        <a:xfrm>
          <a:off x="1540605" y="788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2D0AD-F702-483A-B6DC-CF1B3748A354}">
      <dsp:nvSpPr>
        <dsp:cNvPr id="0" name=""/>
        <dsp:cNvSpPr/>
      </dsp:nvSpPr>
      <dsp:spPr>
        <a:xfrm rot="10800000">
          <a:off x="2056042" y="1339387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bg1"/>
              </a:solidFill>
              <a:latin typeface="Courier New" pitchFamily="49" charset="0"/>
              <a:ea typeface="黑体" pitchFamily="2" charset="-122"/>
              <a:sym typeface="Arial" charset="0"/>
            </a:rPr>
            <a:t>异常处理</a:t>
          </a:r>
        </a:p>
      </dsp:txBody>
      <dsp:txXfrm rot="10800000">
        <a:off x="2313761" y="1339387"/>
        <a:ext cx="6881895" cy="1030875"/>
      </dsp:txXfrm>
    </dsp:sp>
    <dsp:sp modelId="{7F1772D3-0CA1-481F-8FB9-CD544130C413}">
      <dsp:nvSpPr>
        <dsp:cNvPr id="0" name=""/>
        <dsp:cNvSpPr/>
      </dsp:nvSpPr>
      <dsp:spPr>
        <a:xfrm>
          <a:off x="1540605" y="1339387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359AF-8767-4DA6-9A9B-C256ACAFE0A5}">
      <dsp:nvSpPr>
        <dsp:cNvPr id="0" name=""/>
        <dsp:cNvSpPr/>
      </dsp:nvSpPr>
      <dsp:spPr>
        <a:xfrm rot="10800000">
          <a:off x="2056042" y="2677986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bg1"/>
              </a:solidFill>
              <a:latin typeface="Courier New" pitchFamily="49" charset="0"/>
              <a:ea typeface="黑体" pitchFamily="2" charset="-122"/>
              <a:sym typeface="Arial" charset="0"/>
            </a:rPr>
            <a:t>自定义异常及处理</a:t>
          </a:r>
        </a:p>
      </dsp:txBody>
      <dsp:txXfrm rot="10800000">
        <a:off x="2313761" y="2677986"/>
        <a:ext cx="6881895" cy="1030875"/>
      </dsp:txXfrm>
    </dsp:sp>
    <dsp:sp modelId="{8FF6D790-5D9E-4505-A7AF-B1C31D101073}">
      <dsp:nvSpPr>
        <dsp:cNvPr id="0" name=""/>
        <dsp:cNvSpPr/>
      </dsp:nvSpPr>
      <dsp:spPr>
        <a:xfrm>
          <a:off x="1540605" y="2677986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FC733-0110-45EC-8823-505233BD51F7}">
      <dsp:nvSpPr>
        <dsp:cNvPr id="0" name=""/>
        <dsp:cNvSpPr/>
      </dsp:nvSpPr>
      <dsp:spPr>
        <a:xfrm rot="10800000">
          <a:off x="2056042" y="4016585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bg1"/>
              </a:solidFill>
              <a:latin typeface="Courier New" pitchFamily="49" charset="0"/>
              <a:ea typeface="黑体" pitchFamily="2" charset="-122"/>
              <a:sym typeface="Arial" charset="0"/>
            </a:rPr>
            <a:t>异常的传递</a:t>
          </a:r>
        </a:p>
      </dsp:txBody>
      <dsp:txXfrm rot="10800000">
        <a:off x="2313761" y="4016585"/>
        <a:ext cx="6881895" cy="1030875"/>
      </dsp:txXfrm>
    </dsp:sp>
    <dsp:sp modelId="{7F9B028D-7B78-4384-9920-DA75ECB310DB}">
      <dsp:nvSpPr>
        <dsp:cNvPr id="0" name=""/>
        <dsp:cNvSpPr/>
      </dsp:nvSpPr>
      <dsp:spPr>
        <a:xfrm>
          <a:off x="1540605" y="4016585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2020年8月11日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2020年8月11日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49CD1C7F-0836-45EF-B0D5-C8289C26A76C}" type="slidenum">
              <a:rPr kumimoji="0" lang="zh-CN" altLang="en-US" sz="1200" b="0" smtClean="0">
                <a:latin typeface="Arial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kumimoji="0" lang="en-US" altLang="zh-CN" sz="1200" b="0" dirty="0">
              <a:latin typeface="Arial" charset="0"/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76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DA28E-9055-F94C-A4E6-05E617A587B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853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3421150"/>
            <a:ext cx="9604310" cy="1871475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29" y="58735"/>
            <a:ext cx="6342743" cy="35612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1" y="0"/>
            <a:ext cx="5202767" cy="66878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30000"/>
              </a:lnSpc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368300" cy="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A946F-9E58-4197-B970-78284E15F6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10735408" cy="504678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3200" b="1"/>
            </a:lvl1pPr>
            <a:lvl2pPr marL="4572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800" b="1"/>
            </a:lvl2pPr>
            <a:lvl3pPr marL="6858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2400" b="1"/>
            </a:lvl3pPr>
            <a:lvl4pPr marL="9144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000" b="1"/>
            </a:lvl4pPr>
            <a:lvl5pPr marL="11430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18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过渡页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目录页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088923" y="6289679"/>
            <a:ext cx="2171065" cy="145542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2020年8月11日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9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B919C4-B555-4A5D-AE9E-3CD588E525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D511C9-35D2-451E-9E5E-3D4B0A129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2E94592-F4CE-4979-B834-93CE05189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2B9AC-A31C-4047-BE8D-273E28AB9D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346349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8/11/2020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9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0" y="0"/>
            <a:ext cx="12192000" cy="6738256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6" r:id="rId4"/>
    <p:sldLayoutId id="2147483657" r:id="rId5"/>
    <p:sldLayoutId id="2147483659" r:id="rId6"/>
    <p:sldLayoutId id="214748366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93845" y="3429000"/>
            <a:ext cx="9604310" cy="1863626"/>
          </a:xfrm>
        </p:spPr>
        <p:txBody>
          <a:bodyPr/>
          <a:lstStyle/>
          <a:p>
            <a:pPr algn="ctr"/>
            <a:r>
              <a:rPr lang="en-US" altLang="zh-CN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Java7:</a:t>
            </a:r>
            <a:r>
              <a:rPr lang="zh-CN" altLang="en-US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异常处理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293845" y="5483364"/>
            <a:ext cx="9604310" cy="4572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ClrTx/>
              <a:defRPr/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授课教师：邱元杰     电子邮箱：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yuanjiq@126.com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，微信电话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 13679081552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AD121E-6CD4-4E4C-8B0D-7638A818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0" y="691959"/>
            <a:ext cx="3269206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D200E-7099-4C22-8C9F-2020C259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常用异常类</a:t>
            </a:r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18CE2312-3833-4C9E-A044-5176F585863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8813" y="1019175"/>
            <a:ext cx="10736262" cy="5048250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20000"/>
              </a:lnSpc>
            </a:pPr>
            <a:r>
              <a:rPr lang="en-US" altLang="zh-CN" dirty="0" err="1"/>
              <a:t>IllegalThreadStateException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非法改变线程状态，如启动已执行线程，导致异常。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IndexOutOfBoundsException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是</a:t>
            </a:r>
            <a:r>
              <a:rPr lang="en-US" altLang="zh-CN" dirty="0" err="1"/>
              <a:t>ArrayIndexOutOfBoundsException</a:t>
            </a:r>
            <a:r>
              <a:rPr lang="zh-CN" altLang="en-US" dirty="0"/>
              <a:t>类的超类，它是抽象类。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NegativeArraySizeException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创建数组时，规定数组大小的参数是负数，产生异常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NullPointerException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试图访问空对象的变量、方法或空数组的元素，产生异常。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NumberFormatException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试图把一字符串非法转换成数组（或相反），导致该异常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56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常用异常类</a:t>
            </a:r>
            <a:endParaRPr lang="zh-CN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sz="2400" dirty="0"/>
              <a:t>SecurityException</a:t>
            </a:r>
            <a:endParaRPr lang="en-US" altLang="zh-CN" sz="2400" dirty="0"/>
          </a:p>
          <a:p>
            <a:pPr lvl="1"/>
            <a:r>
              <a:rPr lang="zh-CN" altLang="zh-CN" sz="2000" dirty="0"/>
              <a:t>Applet试图执行被WWW浏览器安全设置所禁止的操作，产生异常。</a:t>
            </a:r>
          </a:p>
          <a:p>
            <a:r>
              <a:rPr lang="zh-CN" altLang="zh-CN" sz="2400" dirty="0"/>
              <a:t>IncompatibleClassChangeException</a:t>
            </a:r>
            <a:endParaRPr lang="en-US" altLang="zh-CN" sz="2400" dirty="0"/>
          </a:p>
          <a:p>
            <a:pPr lvl="1"/>
            <a:r>
              <a:rPr lang="zh-CN" altLang="zh-CN" sz="2000" dirty="0"/>
              <a:t>有两种情况抛出该异常，一是某成员变量的声明被从静态改变为非静态，但其它引用了这个变量的类却没有重新编译，或者相反。二是删除了类声明中的某一域或方法，但没有重新编译那些引用了这个域或方法的类。</a:t>
            </a:r>
          </a:p>
          <a:p>
            <a:r>
              <a:rPr lang="zh-CN" altLang="zh-CN" sz="2400" dirty="0"/>
              <a:t>OutOfMemoryException</a:t>
            </a:r>
            <a:endParaRPr lang="en-US" altLang="zh-CN" sz="2400" dirty="0"/>
          </a:p>
          <a:p>
            <a:pPr lvl="1"/>
            <a:r>
              <a:rPr lang="zh-CN" altLang="zh-CN" sz="2000" dirty="0"/>
              <a:t>表示“内存不足”异常。</a:t>
            </a:r>
          </a:p>
          <a:p>
            <a:r>
              <a:rPr lang="zh-CN" altLang="zh-CN" sz="2400" dirty="0"/>
              <a:t>NoClassDefException</a:t>
            </a:r>
            <a:endParaRPr lang="en-US" altLang="zh-CN" sz="2400" dirty="0"/>
          </a:p>
          <a:p>
            <a:pPr lvl="1"/>
            <a:r>
              <a:rPr lang="zh-CN" altLang="zh-CN" sz="2000" dirty="0"/>
              <a:t>Java执行时找不到所引用的类，产生该异常。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25FAD-915E-496C-A476-E9962854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常用异常类</a:t>
            </a:r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111BC029-935F-4AB9-A72A-5764D4C40A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8813" y="1019175"/>
            <a:ext cx="10736262" cy="5048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/>
              <a:t>IncompatibleTypeException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试图实例化一个接口，产生该异常。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UnsatisfiedLinkException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所调用的方法是</a:t>
            </a:r>
            <a:r>
              <a:rPr lang="en-US" altLang="zh-CN" dirty="0"/>
              <a:t>C</a:t>
            </a:r>
            <a:r>
              <a:rPr lang="zh-CN" altLang="en-US" dirty="0"/>
              <a:t>方法，但执行时无法连接这个方法，将产生该异常。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InternalException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是系统内部故障所导致的异常。</a:t>
            </a:r>
          </a:p>
          <a:p>
            <a:pPr>
              <a:lnSpc>
                <a:spcPct val="12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90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异常处理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/>
              <a:t>发生异常时，就会抛出一个异常，通过捕获这个异常，就可以进行相应异常处理。其形式如下：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BDD3644F-5EB8-41E0-921F-E4530D253114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49156" name="Rectangle 4"/>
          <p:cNvSpPr>
            <a:spLocks noGrp="1" noChangeArrowheads="1"/>
          </p:cNvSpPr>
          <p:nvPr/>
        </p:nvSpPr>
        <p:spPr bwMode="auto">
          <a:xfrm>
            <a:off x="1423555" y="2228856"/>
            <a:ext cx="9253735" cy="4188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try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000" dirty="0">
                <a:latin typeface="Courier New" pitchFamily="49" charset="0"/>
                <a:ea typeface="宋体" charset="-122"/>
              </a:rPr>
              <a:t>	正常程序段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Arial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Arial" charset="0"/>
              </a:rPr>
              <a:t>catch(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异常类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1  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异常变量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Arial" charset="0"/>
              </a:rPr>
              <a:t>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000" dirty="0">
                <a:latin typeface="Courier New" pitchFamily="49" charset="0"/>
                <a:ea typeface="宋体" charset="-122"/>
              </a:rPr>
              <a:t>	与异常类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1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有关的处理程序段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Arial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Arial" charset="0"/>
              </a:rPr>
              <a:t>catch(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异常类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2  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异常变量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Arial" charset="0"/>
              </a:rPr>
              <a:t>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000" dirty="0">
                <a:latin typeface="Courier New" pitchFamily="49" charset="0"/>
                <a:ea typeface="宋体" charset="-122"/>
              </a:rPr>
              <a:t>	与异常类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2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有关的处理程序段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Arial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Arial" charset="0"/>
              </a:rPr>
              <a:t>......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Arial" charset="0"/>
              </a:rPr>
              <a:t>finally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000" dirty="0">
                <a:latin typeface="Courier New" pitchFamily="49" charset="0"/>
                <a:ea typeface="宋体" charset="-122"/>
              </a:rPr>
              <a:t>	退出异常处理程序段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Arial" charset="0"/>
              </a:rPr>
              <a:t>}</a:t>
            </a:r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4486929" y="2096985"/>
            <a:ext cx="2574677" cy="530304"/>
          </a:xfrm>
          <a:prstGeom prst="wedgeRectCallout">
            <a:avLst>
              <a:gd name="adj1" fmla="val -101448"/>
              <a:gd name="adj2" fmla="val 939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 dirty="0">
                <a:latin typeface="Courier New" pitchFamily="49" charset="0"/>
                <a:ea typeface="宋体" charset="-122"/>
              </a:rPr>
              <a:t>异常抛出</a:t>
            </a:r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6696739" y="2501086"/>
            <a:ext cx="2574677" cy="530304"/>
          </a:xfrm>
          <a:prstGeom prst="wedgeRectCallout">
            <a:avLst>
              <a:gd name="adj1" fmla="val -111462"/>
              <a:gd name="adj2" fmla="val 1120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latin typeface="Courier New" pitchFamily="49" charset="0"/>
                <a:ea typeface="宋体" charset="-122"/>
              </a:rPr>
              <a:t>异常</a:t>
            </a:r>
            <a:r>
              <a:rPr lang="en-US" altLang="zh-CN" sz="2400" b="1">
                <a:latin typeface="Courier New" pitchFamily="49" charset="0"/>
                <a:ea typeface="宋体" charset="-122"/>
              </a:rPr>
              <a:t>1</a:t>
            </a:r>
            <a:r>
              <a:rPr lang="zh-CN" altLang="en-US" sz="2400" b="1">
                <a:latin typeface="Courier New" pitchFamily="49" charset="0"/>
                <a:ea typeface="宋体" charset="-122"/>
              </a:rPr>
              <a:t>被捕获</a:t>
            </a:r>
          </a:p>
        </p:txBody>
      </p:sp>
      <p:sp>
        <p:nvSpPr>
          <p:cNvPr id="49159" name="AutoShape 7"/>
          <p:cNvSpPr>
            <a:spLocks noChangeArrowheads="1"/>
          </p:cNvSpPr>
          <p:nvPr/>
        </p:nvSpPr>
        <p:spPr bwMode="auto">
          <a:xfrm>
            <a:off x="6696738" y="3614636"/>
            <a:ext cx="2574677" cy="530304"/>
          </a:xfrm>
          <a:prstGeom prst="wedgeRectCallout">
            <a:avLst>
              <a:gd name="adj1" fmla="val -107641"/>
              <a:gd name="adj2" fmla="val 791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latin typeface="Courier New" pitchFamily="49" charset="0"/>
                <a:ea typeface="宋体" charset="-122"/>
              </a:rPr>
              <a:t>异常</a:t>
            </a:r>
            <a:r>
              <a:rPr lang="en-US" altLang="zh-CN" sz="2400" b="1">
                <a:latin typeface="Courier New" pitchFamily="49" charset="0"/>
                <a:ea typeface="宋体" charset="-122"/>
              </a:rPr>
              <a:t>2</a:t>
            </a:r>
            <a:r>
              <a:rPr lang="zh-CN" altLang="en-US" sz="2400" b="1">
                <a:latin typeface="Courier New" pitchFamily="49" charset="0"/>
                <a:ea typeface="宋体" charset="-122"/>
                <a:sym typeface="Arial" charset="0"/>
              </a:rPr>
              <a:t>被捕获</a:t>
            </a:r>
          </a:p>
        </p:txBody>
      </p:sp>
      <p:sp>
        <p:nvSpPr>
          <p:cNvPr id="49160" name="AutoShape 8"/>
          <p:cNvSpPr>
            <a:spLocks noChangeArrowheads="1"/>
          </p:cNvSpPr>
          <p:nvPr/>
        </p:nvSpPr>
        <p:spPr bwMode="auto">
          <a:xfrm>
            <a:off x="6637856" y="4867135"/>
            <a:ext cx="2574677" cy="530304"/>
          </a:xfrm>
          <a:prstGeom prst="wedgeRectCallout">
            <a:avLst>
              <a:gd name="adj1" fmla="val -138021"/>
              <a:gd name="adj2" fmla="val 921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>
                <a:latin typeface="Courier New" pitchFamily="49" charset="0"/>
                <a:ea typeface="宋体" charset="-122"/>
              </a:rPr>
              <a:t>与异常是否抛出无关</a:t>
            </a:r>
          </a:p>
        </p:txBody>
      </p:sp>
    </p:spTree>
    <p:extLst>
      <p:ext uri="{BB962C8B-B14F-4D97-AF65-F5344CB8AC3E}">
        <p14:creationId xmlns:p14="http://schemas.microsoft.com/office/powerpoint/2010/main" val="1301690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1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1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91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1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9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build="p" animBg="1"/>
      <p:bldP spid="49158" grpId="0" build="p" animBg="1"/>
      <p:bldP spid="49159" grpId="0" build="p" animBg="1"/>
      <p:bldP spid="49160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异常处理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/>
        </p:nvSpPr>
        <p:spPr bwMode="auto">
          <a:xfrm>
            <a:off x="810894" y="984935"/>
            <a:ext cx="1080614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b="1" dirty="0">
                <a:latin typeface="Courier New" pitchFamily="49" charset="0"/>
                <a:ea typeface="宋体" charset="-122"/>
              </a:rPr>
              <a:t>public class TryTest1 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public TryTest1() {	</a:t>
            </a:r>
            <a:endParaRPr lang="zh-CN" altLang="en-US" b="1" dirty="0">
              <a:latin typeface="Courier New" pitchFamily="49" charset="0"/>
              <a:ea typeface="宋体" charset="-122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try 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 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int a[] = new int[2];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 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a[4]= 3;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 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System.out.println("</a:t>
            </a:r>
            <a:r>
              <a:rPr lang="zh-CN" altLang="en-US" dirty="0">
                <a:latin typeface="Courier New" pitchFamily="49" charset="0"/>
                <a:ea typeface="宋体" charset="-122"/>
              </a:rPr>
              <a:t>在异常处理后，会返回到这吗</a:t>
            </a:r>
            <a:r>
              <a:rPr lang="en-US" altLang="zh-CN" dirty="0">
                <a:latin typeface="Courier New" pitchFamily="49" charset="0"/>
                <a:ea typeface="宋体" charset="-122"/>
              </a:rPr>
              <a:t>?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");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}catch(IndexOutOfBoundsException e) 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 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System.err.println("Exception msg:"+e.getMessage());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 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System.err.println("Exception string:"+e.toString());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 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e.printStackTrace();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finally{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 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System.out.println("-------------");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 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System.out.println("finally");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System.out.println("No exception?");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public static void main(String[] args){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new TryTest1();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b="1" dirty="0">
                <a:latin typeface="Courier New" pitchFamily="49" charset="0"/>
                <a:ea typeface="宋体" charset="-122"/>
              </a:rPr>
              <a:t>}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1297559" y="2019300"/>
            <a:ext cx="9144000" cy="2819400"/>
          </a:xfrm>
          <a:prstGeom prst="wedgeRectCallout">
            <a:avLst>
              <a:gd name="adj1" fmla="val -38171"/>
              <a:gd name="adj2" fmla="val 502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latin typeface="Courier New" pitchFamily="49" charset="0"/>
                <a:ea typeface="宋体" charset="-122"/>
              </a:rPr>
              <a:t>结果为：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Exception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msg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: 4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Exception string:java.lang.ArrayIndexOutOfBoundsException:4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java.lang.ArrayIndexOutOfBoundsException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: 4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Courier New" pitchFamily="49" charset="0"/>
                <a:ea typeface="宋体" charset="-122"/>
              </a:rPr>
              <a:t>        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at TryTest1.&lt;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init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&gt;(TryTest1.java:5)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Courier New" pitchFamily="49" charset="0"/>
                <a:ea typeface="宋体" charset="-122"/>
              </a:rPr>
              <a:t>        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at TryTest1.main(TryTest1.java:19)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-------------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finally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No exception?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嵌套的异常处理</a:t>
            </a:r>
            <a:endParaRPr 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/>
              <a:t>在try-catch-finally结构中，可以使用嵌套形式，即在捕获异常处理过程中，可以继续抛出异常。</a:t>
            </a:r>
          </a:p>
          <a:p>
            <a:r>
              <a:rPr lang="zh-CN"/>
              <a:t>在这种嵌套结构中，产生异常后，首先与最内层的try-catch-finally结构中的catch语句进行匹配比较。</a:t>
            </a:r>
            <a:endParaRPr lang="en-US" altLang="zh-CN"/>
          </a:p>
          <a:p>
            <a:r>
              <a:rPr lang="zh-CN" altLang="en-US"/>
              <a:t>如果没有相匹配的</a:t>
            </a:r>
            <a:r>
              <a:rPr lang="en-US" altLang="zh-CN"/>
              <a:t>catch</a:t>
            </a:r>
            <a:r>
              <a:rPr lang="zh-CN" altLang="en-US"/>
              <a:t>语句，该异常情况可以被抛出，让外层的</a:t>
            </a:r>
            <a:r>
              <a:rPr lang="en-US" altLang="zh-CN"/>
              <a:t>try-catch-finlly</a:t>
            </a:r>
            <a:r>
              <a:rPr lang="zh-CN" altLang="en-US"/>
              <a:t>的结构重复进行匹配检查。这样从最内层到最外层，逐一检查匹配，直到找到一个匹配为止。</a:t>
            </a:r>
          </a:p>
          <a:p>
            <a:endParaRPr lang="zh-CN" dirty="0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8693151" y="6491288"/>
            <a:ext cx="20308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MethNestTry.java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51852" y="6072206"/>
            <a:ext cx="165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TryTest2.java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throw语句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在实际的应用程序中，除了可能产生Java的标准异常外，还可能产生应用程序的特定异常，这时应用程序应该给用户提供明确的指示，帮助用户正确理解和使用该应用程序。</a:t>
            </a:r>
            <a:endParaRPr lang="en-US" altLang="zh-CN" dirty="0">
              <a:sym typeface="Arial" charset="0"/>
            </a:endParaRPr>
          </a:p>
          <a:p>
            <a:r>
              <a:rPr lang="en-US" altLang="zh-CN" dirty="0">
                <a:sym typeface="Arial" charset="0"/>
              </a:rPr>
              <a:t>throw</a:t>
            </a:r>
            <a:r>
              <a:rPr lang="zh-CN" altLang="en-US" dirty="0">
                <a:sym typeface="Arial" charset="0"/>
              </a:rPr>
              <a:t>语句抛出异常格式为：</a:t>
            </a:r>
          </a:p>
          <a:p>
            <a:pPr lvl="1"/>
            <a:r>
              <a:rPr lang="zh-CN" altLang="en-US" dirty="0">
                <a:sym typeface="Arial" charset="0"/>
              </a:rPr>
              <a:t>	    </a:t>
            </a:r>
            <a:r>
              <a:rPr lang="en-US" altLang="zh-CN" dirty="0">
                <a:sym typeface="Arial" charset="0"/>
              </a:rPr>
              <a:t>throw </a:t>
            </a:r>
            <a:r>
              <a:rPr lang="zh-CN" altLang="en-US" dirty="0">
                <a:sym typeface="Arial" charset="0"/>
              </a:rPr>
              <a:t>表达式</a:t>
            </a:r>
            <a:r>
              <a:rPr lang="en-US" altLang="zh-CN" dirty="0">
                <a:sym typeface="Arial" charset="0"/>
              </a:rPr>
              <a:t>;</a:t>
            </a:r>
          </a:p>
          <a:p>
            <a:pPr lvl="1"/>
            <a:r>
              <a:rPr lang="zh-CN" altLang="en-US" dirty="0">
                <a:sym typeface="Arial" charset="0"/>
              </a:rPr>
              <a:t>   其中，“表达式” 为一个异常对象。</a:t>
            </a:r>
          </a:p>
          <a:p>
            <a:pPr lvl="1"/>
            <a:r>
              <a:rPr lang="zh-CN" altLang="en-US" dirty="0">
                <a:sym typeface="Arial" charset="0"/>
              </a:rPr>
              <a:t>例： </a:t>
            </a:r>
          </a:p>
          <a:p>
            <a:pPr lvl="1"/>
            <a:r>
              <a:rPr lang="zh-CN" altLang="en-US" dirty="0">
                <a:sym typeface="Arial" charset="0"/>
              </a:rPr>
              <a:t>   </a:t>
            </a:r>
            <a:r>
              <a:rPr lang="en-US" altLang="zh-CN" dirty="0">
                <a:sym typeface="Arial" charset="0"/>
              </a:rPr>
              <a:t>throw new </a:t>
            </a:r>
            <a:r>
              <a:rPr lang="en-US" altLang="zh-CN" dirty="0" err="1">
                <a:sym typeface="Arial" charset="0"/>
              </a:rPr>
              <a:t>IOException</a:t>
            </a:r>
            <a:r>
              <a:rPr lang="en-US" altLang="zh-CN" dirty="0">
                <a:sym typeface="Arial" charset="0"/>
              </a:rPr>
              <a:t>("Not found the file");</a:t>
            </a:r>
          </a:p>
          <a:p>
            <a:endParaRPr lang="zh-CN" dirty="0">
              <a:sym typeface="Arial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858250" y="6491288"/>
            <a:ext cx="1809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charset="-122"/>
              </a:rPr>
              <a:t>ThrowTest.java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自定义异常类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用户可以根据需要定义异常类。则要完成三件事:</a:t>
            </a:r>
          </a:p>
          <a:p>
            <a:pPr lvl="1"/>
            <a:r>
              <a:rPr lang="zh-CN" dirty="0">
                <a:sym typeface="Arial" charset="0"/>
              </a:rPr>
              <a:t>生成Throwable类或其子类的一个子类。</a:t>
            </a:r>
          </a:p>
          <a:p>
            <a:pPr lvl="1"/>
            <a:r>
              <a:rPr lang="zh-CN" dirty="0">
                <a:sym typeface="Arial" charset="0"/>
              </a:rPr>
              <a:t>在可能发生异常的地方，判断是否发生异常，如果发生异常，则用throw抛出异常。</a:t>
            </a:r>
          </a:p>
          <a:p>
            <a:pPr lvl="1"/>
            <a:r>
              <a:rPr lang="zh-CN" dirty="0">
                <a:sym typeface="Arial" charset="0"/>
              </a:rPr>
              <a:t>用try-catch-finally结构来捕获异常，进行处理。</a:t>
            </a:r>
            <a:endParaRPr lang="en-US" altLang="zh-CN" dirty="0">
              <a:sym typeface="Arial" charset="0"/>
            </a:endParaRPr>
          </a:p>
          <a:p>
            <a:r>
              <a:rPr lang="zh-CN" altLang="en-US" dirty="0">
                <a:sym typeface="Arial" charset="0"/>
              </a:rPr>
              <a:t>例，自定义异常类</a:t>
            </a:r>
            <a:r>
              <a:rPr lang="en-US" altLang="zh-CN" dirty="0" err="1">
                <a:sym typeface="Arial" charset="0"/>
              </a:rPr>
              <a:t>IllegalMarkException</a:t>
            </a:r>
            <a:r>
              <a:rPr lang="en-US" altLang="zh-CN" dirty="0">
                <a:sym typeface="Arial" charset="0"/>
              </a:rPr>
              <a:t>:</a:t>
            </a:r>
          </a:p>
          <a:p>
            <a:pPr marL="274320" lvl="1" indent="0">
              <a:buNone/>
            </a:pPr>
            <a:r>
              <a:rPr lang="zh-CN" altLang="en-US" dirty="0">
                <a:sym typeface="Arial" charset="0"/>
              </a:rPr>
              <a:t>  </a:t>
            </a:r>
            <a:r>
              <a:rPr lang="en-US" altLang="zh-CN" dirty="0">
                <a:sym typeface="Arial" charset="0"/>
              </a:rPr>
              <a:t>class </a:t>
            </a:r>
            <a:r>
              <a:rPr lang="en-US" altLang="zh-CN" dirty="0" err="1">
                <a:sym typeface="Arial" charset="0"/>
              </a:rPr>
              <a:t>IllegelMarkException</a:t>
            </a:r>
            <a:r>
              <a:rPr lang="en-US" altLang="zh-CN" dirty="0">
                <a:sym typeface="Arial" charset="0"/>
              </a:rPr>
              <a:t> extends </a:t>
            </a:r>
            <a:r>
              <a:rPr lang="en-US" altLang="zh-CN" dirty="0" err="1">
                <a:sym typeface="Arial" charset="0"/>
              </a:rPr>
              <a:t>Throwable</a:t>
            </a:r>
            <a:r>
              <a:rPr lang="en-US" altLang="zh-CN" dirty="0">
                <a:sym typeface="Arial" charset="0"/>
              </a:rPr>
              <a:t>{</a:t>
            </a:r>
          </a:p>
          <a:p>
            <a:pPr marL="274320" lvl="1" indent="0">
              <a:buNone/>
            </a:pPr>
            <a:r>
              <a:rPr lang="zh-CN" altLang="en-US" dirty="0">
                <a:sym typeface="Arial" charset="0"/>
              </a:rPr>
              <a:t>	    </a:t>
            </a:r>
            <a:r>
              <a:rPr lang="en-US" altLang="zh-CN" dirty="0" err="1">
                <a:sym typeface="Arial" charset="0"/>
              </a:rPr>
              <a:t>IllegelMarkException</a:t>
            </a:r>
            <a:r>
              <a:rPr lang="en-US" altLang="zh-CN" dirty="0">
                <a:sym typeface="Arial" charset="0"/>
              </a:rPr>
              <a:t>() {}</a:t>
            </a:r>
          </a:p>
          <a:p>
            <a:pPr marL="274320" lvl="1" indent="0">
              <a:buNone/>
            </a:pPr>
            <a:r>
              <a:rPr lang="zh-CN" altLang="en-US" dirty="0">
                <a:sym typeface="Arial" charset="0"/>
              </a:rPr>
              <a:t>  </a:t>
            </a:r>
            <a:r>
              <a:rPr lang="en-US" altLang="zh-CN" dirty="0">
                <a:sym typeface="Arial" charset="0"/>
              </a:rPr>
              <a:t>} </a:t>
            </a:r>
          </a:p>
          <a:p>
            <a:pPr lvl="1"/>
            <a:endParaRPr lang="zh-CN" dirty="0"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throws语句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sz="2800" dirty="0">
                <a:sym typeface="Arial" charset="0"/>
              </a:rPr>
              <a:t>抛出异常的方法并不处理该异常，而是由调用该方法的另一方法来处理，那么这时可以使用throws语句给方法声明一个例外情况，其声明格式为：</a:t>
            </a:r>
            <a:endParaRPr lang="en-US" altLang="zh-CN" sz="2800" dirty="0">
              <a:sym typeface="Arial" charset="0"/>
            </a:endParaRPr>
          </a:p>
          <a:p>
            <a:r>
              <a:rPr lang="en-US" altLang="zh-CN" sz="2800" dirty="0"/>
              <a:t>&lt;</a:t>
            </a:r>
            <a:r>
              <a:rPr lang="zh-CN" altLang="en-US" sz="2800" dirty="0"/>
              <a:t>返回类型</a:t>
            </a:r>
            <a:r>
              <a:rPr lang="en-US" altLang="zh-CN" sz="2800" dirty="0"/>
              <a:t>&gt; &lt;</a:t>
            </a:r>
            <a:r>
              <a:rPr lang="zh-CN" altLang="en-US" sz="2800" dirty="0"/>
              <a:t>方法名</a:t>
            </a:r>
            <a:r>
              <a:rPr lang="en-US" altLang="zh-CN" sz="2800" dirty="0"/>
              <a:t>&gt;(</a:t>
            </a:r>
            <a:r>
              <a:rPr lang="en-US" altLang="zh-CN" sz="2800" dirty="0" err="1"/>
              <a:t>paraList</a:t>
            </a:r>
            <a:r>
              <a:rPr lang="en-US" altLang="zh-CN" sz="2800" dirty="0"/>
              <a:t>)</a:t>
            </a:r>
            <a:r>
              <a:rPr lang="zh-CN" altLang="en-US" sz="2800" dirty="0"/>
              <a:t> </a:t>
            </a:r>
            <a:r>
              <a:rPr lang="en-US" altLang="zh-CN" sz="2800" dirty="0"/>
              <a:t>throws</a:t>
            </a:r>
            <a:r>
              <a:rPr lang="zh-CN" altLang="en-US" sz="2800" dirty="0"/>
              <a:t> 异常类</a:t>
            </a:r>
            <a:r>
              <a:rPr lang="en-US" altLang="zh-CN" sz="2800" dirty="0"/>
              <a:t>1,...</a:t>
            </a:r>
          </a:p>
          <a:p>
            <a:r>
              <a:rPr lang="zh-CN" altLang="en-US" sz="2800" dirty="0"/>
              <a:t>例：</a:t>
            </a:r>
          </a:p>
          <a:p>
            <a:pPr marL="274320" lvl="1" indent="0"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void exam(int mark) throws</a:t>
            </a:r>
            <a:r>
              <a:rPr lang="zh-CN" altLang="en-US" sz="2400" dirty="0"/>
              <a:t> </a:t>
            </a:r>
            <a:r>
              <a:rPr lang="en-US" altLang="zh-CN" sz="2400" dirty="0" err="1"/>
              <a:t>NegativeMarkException</a:t>
            </a:r>
            <a:r>
              <a:rPr lang="en-US" altLang="zh-CN" sz="2400" dirty="0"/>
              <a:t>,</a:t>
            </a:r>
          </a:p>
          <a:p>
            <a:pPr marL="274320" lvl="1" indent="0">
              <a:buNone/>
            </a:pPr>
            <a:r>
              <a:rPr lang="zh-CN" altLang="en-US" sz="2400" dirty="0"/>
              <a:t>                            </a:t>
            </a:r>
            <a:r>
              <a:rPr lang="en-US" altLang="zh-CN" sz="2400" dirty="0" err="1"/>
              <a:t>OutofMarkException</a:t>
            </a:r>
            <a:r>
              <a:rPr lang="en-US" altLang="zh-CN" sz="2400" dirty="0"/>
              <a:t> {</a:t>
            </a:r>
          </a:p>
          <a:p>
            <a:pPr marL="274320" lvl="1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if(mark &lt; 0) throw new </a:t>
            </a:r>
            <a:r>
              <a:rPr lang="en-US" altLang="zh-CN" sz="2400" dirty="0" err="1"/>
              <a:t>NegativeMarkException</a:t>
            </a:r>
            <a:r>
              <a:rPr lang="en-US" altLang="zh-CN" sz="2400" dirty="0"/>
              <a:t>(); </a:t>
            </a:r>
          </a:p>
          <a:p>
            <a:pPr marL="274320" lvl="1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if(mark&gt; 100) throw new </a:t>
            </a:r>
            <a:r>
              <a:rPr lang="en-US" altLang="zh-CN" sz="2400" dirty="0" err="1"/>
              <a:t>OutofMarkException</a:t>
            </a:r>
            <a:r>
              <a:rPr lang="en-US" altLang="zh-CN" sz="2400" dirty="0"/>
              <a:t>();</a:t>
            </a:r>
          </a:p>
          <a:p>
            <a:pPr marL="274320" lvl="1" indent="0"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}</a:t>
            </a:r>
          </a:p>
          <a:p>
            <a:endParaRPr lang="zh-CN" sz="2800" dirty="0">
              <a:sym typeface="Arial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8743982" y="6491288"/>
            <a:ext cx="19240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charset="-122"/>
              </a:rPr>
              <a:t>ThrowsTest.java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断言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发现错误立刻停止</a:t>
            </a:r>
          </a:p>
          <a:p>
            <a:r>
              <a:rPr lang="en-US" altLang="zh-CN" dirty="0"/>
              <a:t>Assert </a:t>
            </a:r>
            <a:r>
              <a:rPr lang="en-US" altLang="zh-CN" dirty="0" err="1"/>
              <a:t>booleanExpression</a:t>
            </a:r>
            <a:endParaRPr lang="en-US" altLang="zh-CN" dirty="0"/>
          </a:p>
          <a:p>
            <a:r>
              <a:rPr lang="en-US" altLang="zh-CN" dirty="0"/>
              <a:t>Assert </a:t>
            </a:r>
            <a:r>
              <a:rPr lang="en-US" altLang="zh-CN" dirty="0" err="1"/>
              <a:t>booleanExpression:message</a:t>
            </a:r>
            <a:endParaRPr lang="en-US" altLang="zh-CN" dirty="0"/>
          </a:p>
          <a:p>
            <a:r>
              <a:rPr lang="zh-CN" altLang="en-US" dirty="0"/>
              <a:t>当然</a:t>
            </a:r>
            <a:r>
              <a:rPr lang="en-US" altLang="zh-CN" dirty="0" err="1"/>
              <a:t>booleanExpression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的时候，程序从断言处停止执行，并输出</a:t>
            </a:r>
            <a:r>
              <a:rPr lang="en-US" altLang="zh-CN" dirty="0"/>
              <a:t>message</a:t>
            </a:r>
          </a:p>
          <a:p>
            <a:r>
              <a:rPr lang="zh-CN" altLang="en-US" dirty="0"/>
              <a:t>启用断言：</a:t>
            </a:r>
            <a:r>
              <a:rPr lang="en-US" altLang="zh-CN" dirty="0"/>
              <a:t>java –ea </a:t>
            </a:r>
            <a:r>
              <a:rPr lang="en-US" altLang="zh-CN" dirty="0" err="1"/>
              <a:t>ClassName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异常处理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029839989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</a:t>
            </a:r>
            <a:endParaRPr lang="zh-CN" dirty="0"/>
          </a:p>
        </p:txBody>
      </p:sp>
      <p:sp>
        <p:nvSpPr>
          <p:cNvPr id="32802" name="Rectangle 34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语言中的异常处理是什么含义？</a:t>
            </a:r>
          </a:p>
          <a:p>
            <a:r>
              <a:rPr lang="zh-CN" altLang="en-US"/>
              <a:t>在异常处理的中由哪些部分组成，它们各有什么作用？</a:t>
            </a:r>
          </a:p>
          <a:p>
            <a:r>
              <a:rPr lang="zh-CN" altLang="en-US"/>
              <a:t>在异常处理的</a:t>
            </a:r>
            <a:r>
              <a:rPr lang="en-US" altLang="zh-CN"/>
              <a:t>catch</a:t>
            </a:r>
            <a:r>
              <a:rPr lang="zh-CN" altLang="en-US"/>
              <a:t>语句中，异常类在安排次序是有什么要注意的？</a:t>
            </a:r>
          </a:p>
          <a:p>
            <a:r>
              <a:rPr lang="zh-CN" altLang="en-US"/>
              <a:t>什么情况下必须使用</a:t>
            </a:r>
            <a:r>
              <a:rPr lang="en-US" altLang="zh-CN"/>
              <a:t>throw</a:t>
            </a:r>
            <a:r>
              <a:rPr lang="zh-CN" altLang="en-US"/>
              <a:t>语句？举例说明。</a:t>
            </a:r>
          </a:p>
          <a:p>
            <a:r>
              <a:rPr lang="en-US" altLang="zh-CN"/>
              <a:t>throws</a:t>
            </a:r>
            <a:r>
              <a:rPr lang="zh-CN" altLang="en-US"/>
              <a:t>子句在什么位置使用，它表示什么含义？举例说明。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异常概念</a:t>
            </a:r>
            <a:endParaRPr 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异常就是程序执行过程中出现的不正常现象。非预期情况，错误的参数、网络故障。</a:t>
            </a:r>
            <a:endParaRPr lang="en-US" altLang="zh-CN">
              <a:sym typeface="Arial" charset="0"/>
            </a:endParaRPr>
          </a:p>
          <a:p>
            <a:r>
              <a:rPr lang="zh-CN" altLang="en-US">
                <a:sym typeface="Arial" charset="0"/>
              </a:rPr>
              <a:t>任何一个程序都可能出现异常，</a:t>
            </a:r>
            <a:r>
              <a:rPr lang="en-US" altLang="zh-CN">
                <a:sym typeface="Arial" charset="0"/>
              </a:rPr>
              <a:t>Java</a:t>
            </a:r>
            <a:r>
              <a:rPr lang="zh-CN" altLang="en-US">
                <a:sym typeface="Arial" charset="0"/>
              </a:rPr>
              <a:t>使用对象表示对打开的文件不存在、内存不够、数组访问超界等非预期情况。</a:t>
            </a:r>
            <a:endParaRPr lang="en-US" altLang="zh-CN">
              <a:sym typeface="Arial" charset="0"/>
            </a:endParaRPr>
          </a:p>
          <a:p>
            <a:r>
              <a:rPr lang="en-US" altLang="zh-CN"/>
              <a:t>Java</a:t>
            </a:r>
            <a:r>
              <a:rPr lang="zh-CN" altLang="en-US"/>
              <a:t>使异常处理标准化，使程序设计思路更清楚，理解更容易。</a:t>
            </a:r>
          </a:p>
          <a:p>
            <a:endParaRPr lang="zh-CN" altLang="en-US">
              <a:sym typeface="Arial" charset="0"/>
            </a:endParaRPr>
          </a:p>
          <a:p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异常类的层次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Java定义的异常类有自己的类层次。所有异常类都是Throwable类的子类。</a:t>
            </a:r>
            <a:endParaRPr lang="en-US" altLang="zh-CN" dirty="0">
              <a:sym typeface="Arial" charset="0"/>
            </a:endParaRPr>
          </a:p>
          <a:p>
            <a:r>
              <a:rPr lang="en-US" altLang="zh-CN" dirty="0" err="1">
                <a:sym typeface="Arial" charset="0"/>
              </a:rPr>
              <a:t>Throwable</a:t>
            </a:r>
            <a:r>
              <a:rPr lang="zh-CN" altLang="en-US" dirty="0">
                <a:sym typeface="Arial" charset="0"/>
              </a:rPr>
              <a:t>属于</a:t>
            </a:r>
            <a:r>
              <a:rPr lang="en-US" altLang="zh-CN" dirty="0" err="1">
                <a:sym typeface="Arial" charset="0"/>
              </a:rPr>
              <a:t>java.lang</a:t>
            </a:r>
            <a:r>
              <a:rPr lang="zh-CN" altLang="en-US" dirty="0">
                <a:sym typeface="Arial" charset="0"/>
              </a:rPr>
              <a:t>包，在程序中不必使用</a:t>
            </a:r>
            <a:r>
              <a:rPr lang="en-US" altLang="zh-CN" dirty="0">
                <a:sym typeface="Arial" charset="0"/>
              </a:rPr>
              <a:t>import</a:t>
            </a:r>
            <a:r>
              <a:rPr lang="zh-CN" altLang="en-US" dirty="0">
                <a:sym typeface="Arial" charset="0"/>
              </a:rPr>
              <a:t>语句引入即可使用。</a:t>
            </a:r>
          </a:p>
          <a:p>
            <a:r>
              <a:rPr lang="en-US" altLang="zh-CN" dirty="0" err="1"/>
              <a:t>Throwable</a:t>
            </a:r>
            <a:r>
              <a:rPr lang="zh-CN" altLang="en-US" dirty="0"/>
              <a:t>类有三个最基本的子类</a:t>
            </a:r>
            <a:r>
              <a:rPr lang="en-US" altLang="zh-CN" dirty="0"/>
              <a:t>Error, Exception</a:t>
            </a:r>
            <a:r>
              <a:rPr lang="zh-CN" altLang="en-US" dirty="0"/>
              <a:t>和</a:t>
            </a:r>
            <a:r>
              <a:rPr lang="en-US" altLang="zh-CN" dirty="0" err="1"/>
              <a:t>RuntimeException</a:t>
            </a:r>
            <a:r>
              <a:rPr lang="zh-CN" altLang="en-US" dirty="0"/>
              <a:t>类。</a:t>
            </a:r>
          </a:p>
          <a:p>
            <a:endParaRPr lang="zh-CN" dirty="0"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异常类的层次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D54EDE-8E07-41DA-AEA9-BBFF3D36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490" y="668779"/>
            <a:ext cx="8451274" cy="59562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Throwable</a:t>
            </a:r>
            <a:r>
              <a:rPr lang="zh-CN" altLang="en-US"/>
              <a:t>类的定义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9786" y="940087"/>
            <a:ext cx="11043732" cy="5734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Throwable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extends Object implements Serializable{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   public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Throwable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   public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Throwable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(String message);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   public String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getMessage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   public String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getLocalizedMessage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   public String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toString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   public void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printStackTrace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(); 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   public void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printStackTrace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PrintStream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s); 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   public void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printStackTrace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PrintWriter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s); 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   public native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Throwable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fillInStackTrace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}</a:t>
            </a:r>
            <a:endParaRPr kumimoji="1" lang="zh-CN" altLang="en-US" sz="2800" b="1" dirty="0">
              <a:latin typeface="Times New Roman" panose="02020603050405020304" pitchFamily="18" charset="0"/>
              <a:ea typeface="SimSun-ExtB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27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Throwable类常用的方法</a:t>
            </a:r>
            <a:endParaRPr lang="en-US" altLang="zh-CN" dirty="0">
              <a:sym typeface="Arial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>
                <a:sym typeface="Arial" charset="0"/>
              </a:rPr>
              <a:t>getMessage</a:t>
            </a:r>
            <a:r>
              <a:rPr lang="en-US" altLang="zh-CN" dirty="0">
                <a:sym typeface="Arial" charset="0"/>
              </a:rPr>
              <a:t>()</a:t>
            </a:r>
            <a:r>
              <a:rPr lang="zh-CN" altLang="en-US" dirty="0">
                <a:sym typeface="Arial" charset="0"/>
              </a:rPr>
              <a:t>：</a:t>
            </a:r>
          </a:p>
          <a:p>
            <a:pPr lvl="1"/>
            <a:r>
              <a:rPr lang="zh-CN" altLang="en-US" dirty="0">
                <a:sym typeface="Arial" charset="0"/>
              </a:rPr>
              <a:t>获得更详细的异常信息，但并非每个异常都有详细信息。如果没有详细信息，该方法调用后返回空值。</a:t>
            </a:r>
          </a:p>
          <a:p>
            <a:r>
              <a:rPr lang="en-US" altLang="zh-CN" dirty="0" err="1">
                <a:sym typeface="Arial" charset="0"/>
              </a:rPr>
              <a:t>toString</a:t>
            </a:r>
            <a:r>
              <a:rPr lang="en-US" altLang="zh-CN" dirty="0">
                <a:sym typeface="Arial" charset="0"/>
              </a:rPr>
              <a:t>()</a:t>
            </a:r>
            <a:r>
              <a:rPr lang="zh-CN" altLang="en-US" dirty="0">
                <a:sym typeface="Arial" charset="0"/>
              </a:rPr>
              <a:t>：</a:t>
            </a:r>
          </a:p>
          <a:p>
            <a:pPr lvl="1"/>
            <a:r>
              <a:rPr lang="zh-CN" altLang="en-US" dirty="0">
                <a:sym typeface="Arial" charset="0"/>
              </a:rPr>
              <a:t>获得异常的简短描述。</a:t>
            </a:r>
          </a:p>
          <a:p>
            <a:r>
              <a:rPr lang="en-US" altLang="zh-CN" dirty="0" err="1">
                <a:sym typeface="Arial" charset="0"/>
              </a:rPr>
              <a:t>printStackTrace</a:t>
            </a:r>
            <a:r>
              <a:rPr lang="en-US" altLang="zh-CN" dirty="0">
                <a:sym typeface="Arial" charset="0"/>
              </a:rPr>
              <a:t>()</a:t>
            </a:r>
            <a:r>
              <a:rPr lang="zh-CN" altLang="en-US" dirty="0">
                <a:sym typeface="Arial" charset="0"/>
              </a:rPr>
              <a:t>：</a:t>
            </a:r>
          </a:p>
          <a:p>
            <a:pPr lvl="1"/>
            <a:r>
              <a:rPr lang="zh-CN" altLang="en-US" dirty="0">
                <a:sym typeface="Arial" charset="0"/>
              </a:rPr>
              <a:t>打印异常发生处堆栈跟踪的信息，包括异常的类名、方法名及所在程序的行数。</a:t>
            </a:r>
          </a:p>
          <a:p>
            <a:pPr lvl="1"/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三种不同形式的异常</a:t>
            </a:r>
            <a:endParaRPr lang="zh-CN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Error</a:t>
            </a:r>
          </a:p>
          <a:p>
            <a:pPr lvl="1"/>
            <a:r>
              <a:rPr lang="zh-CN" altLang="en-US" sz="2400" dirty="0"/>
              <a:t>表示产生了非常严重的问题，即使有可能使程序恢复正常也非常困难，如内存不足等。对于这一类问题，一般不要求应用程序进行异常处理。</a:t>
            </a:r>
          </a:p>
          <a:p>
            <a:r>
              <a:rPr lang="en-US" altLang="zh-CN" sz="2800" dirty="0" err="1"/>
              <a:t>RuntimeException</a:t>
            </a:r>
            <a:endParaRPr lang="en-US" altLang="zh-CN" sz="2800" dirty="0"/>
          </a:p>
          <a:p>
            <a:pPr lvl="1"/>
            <a:r>
              <a:rPr lang="zh-CN" altLang="en-US" sz="2400" dirty="0"/>
              <a:t>表明产生了一个设计或执行问题，如果程序设计正确应该能够避免发生这类问题，如在访问数组时，数组下标越界等。对于这类问题也不要求进行处理，使该类问题能够暴露出来，从而改正程序。</a:t>
            </a:r>
            <a:endParaRPr lang="en-US" altLang="zh-CN" sz="2400" dirty="0"/>
          </a:p>
          <a:p>
            <a:r>
              <a:rPr lang="zh-CN" altLang="en-US" sz="2800" dirty="0"/>
              <a:t>其它</a:t>
            </a:r>
            <a:r>
              <a:rPr lang="en-US" altLang="zh-CN" sz="2800" dirty="0"/>
              <a:t>Exception</a:t>
            </a:r>
          </a:p>
          <a:p>
            <a:pPr lvl="1"/>
            <a:r>
              <a:rPr lang="zh-CN" altLang="en-US" sz="2400" dirty="0"/>
              <a:t>由于执行环境的影响，不可避免地将产生的问题。如用户敲入错误的文件名而导致文件没有找到等。对于这类问题，</a:t>
            </a:r>
            <a:r>
              <a:rPr lang="en-US" altLang="zh-CN" sz="2400" dirty="0"/>
              <a:t>Java</a:t>
            </a:r>
            <a:r>
              <a:rPr lang="zh-CN" altLang="en-US" sz="2400" dirty="0"/>
              <a:t>强烈要求应用程序进行完整的异常处理，给用户友好的提示，或者修正后使程序继续执行。</a:t>
            </a:r>
            <a:endParaRPr 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常用异常类</a:t>
            </a:r>
            <a:endParaRPr lang="zh-CN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sz="2400" dirty="0"/>
              <a:t>ArithmeticException</a:t>
            </a:r>
            <a:endParaRPr lang="zh-CN" altLang="en-US" sz="2400" dirty="0"/>
          </a:p>
          <a:p>
            <a:pPr lvl="1"/>
            <a:r>
              <a:rPr lang="zh-CN" sz="2000" dirty="0"/>
              <a:t>算术运算中，整数被零除，如</a:t>
            </a:r>
            <a:r>
              <a:rPr lang="zh-CN" altLang="zh-CN" sz="2000" dirty="0"/>
              <a:t>int i = 12/0;</a:t>
            </a:r>
          </a:p>
          <a:p>
            <a:r>
              <a:rPr lang="zh-CN" altLang="zh-CN" sz="2400" dirty="0"/>
              <a:t>ArrayIndexOutOfBoundsException</a:t>
            </a:r>
            <a:endParaRPr lang="zh-CN" altLang="en-US" sz="2400" dirty="0"/>
          </a:p>
          <a:p>
            <a:pPr lvl="1"/>
            <a:r>
              <a:rPr lang="zh-CN" sz="2000" dirty="0"/>
              <a:t>访问数组超界异常</a:t>
            </a:r>
          </a:p>
          <a:p>
            <a:r>
              <a:rPr lang="zh-CN" altLang="zh-CN" sz="2400" dirty="0"/>
              <a:t>ArrayStoreException</a:t>
            </a:r>
            <a:endParaRPr lang="zh-CN" altLang="en-US" sz="2400" dirty="0"/>
          </a:p>
          <a:p>
            <a:pPr lvl="1"/>
            <a:r>
              <a:rPr lang="zh-CN" sz="2000" dirty="0"/>
              <a:t>进行写数组操作时，对象或数据类型不兼容，导致异常。</a:t>
            </a:r>
          </a:p>
          <a:p>
            <a:r>
              <a:rPr lang="zh-CN" altLang="zh-CN" sz="2400" dirty="0"/>
              <a:t>ClassCastException</a:t>
            </a:r>
            <a:endParaRPr lang="zh-CN" altLang="en-US" sz="2400" dirty="0"/>
          </a:p>
          <a:p>
            <a:pPr lvl="1"/>
            <a:r>
              <a:rPr lang="zh-CN" sz="2000" dirty="0"/>
              <a:t>当试图把对象</a:t>
            </a:r>
            <a:r>
              <a:rPr lang="zh-CN" altLang="zh-CN" sz="2000" dirty="0"/>
              <a:t>A</a:t>
            </a:r>
            <a:r>
              <a:rPr lang="zh-CN" sz="2000" dirty="0"/>
              <a:t>转换为对象</a:t>
            </a:r>
            <a:r>
              <a:rPr lang="zh-CN" altLang="zh-CN" sz="2000" dirty="0"/>
              <a:t>B</a:t>
            </a:r>
            <a:r>
              <a:rPr lang="zh-CN" sz="2000" dirty="0"/>
              <a:t>时，如果对象</a:t>
            </a:r>
            <a:r>
              <a:rPr lang="zh-CN" altLang="zh-CN" sz="2000" dirty="0"/>
              <a:t>A</a:t>
            </a:r>
            <a:r>
              <a:rPr lang="zh-CN" sz="2000" dirty="0"/>
              <a:t>既不是对象</a:t>
            </a:r>
            <a:r>
              <a:rPr lang="zh-CN" altLang="zh-CN" sz="2000" dirty="0"/>
              <a:t>B</a:t>
            </a:r>
            <a:r>
              <a:rPr lang="zh-CN" sz="2000" dirty="0"/>
              <a:t>的同类，又非对象</a:t>
            </a:r>
            <a:r>
              <a:rPr lang="zh-CN" altLang="zh-CN" sz="2000" dirty="0"/>
              <a:t>B</a:t>
            </a:r>
            <a:r>
              <a:rPr lang="zh-CN" sz="2000" dirty="0"/>
              <a:t>的子类，将产生该异常。</a:t>
            </a:r>
          </a:p>
          <a:p>
            <a:r>
              <a:rPr lang="zh-CN" altLang="zh-CN" sz="2400" dirty="0"/>
              <a:t>IllegalArgumentException</a:t>
            </a:r>
            <a:endParaRPr lang="zh-CN" altLang="en-US" sz="2400" dirty="0"/>
          </a:p>
          <a:p>
            <a:pPr lvl="1"/>
            <a:r>
              <a:rPr lang="zh-CN" sz="2000" dirty="0"/>
              <a:t>在方法的参数表中，如果参数无效，将产生异常。</a:t>
            </a:r>
          </a:p>
          <a:p>
            <a:pPr lvl="1"/>
            <a:endParaRPr lang="zh-CN" sz="2000" dirty="0"/>
          </a:p>
          <a:p>
            <a:pPr lvl="1"/>
            <a:endParaRPr 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1 软件工程概述 h5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</p:tagLst>
</file>

<file path=ppt/theme/theme1.xml><?xml version="1.0" encoding="utf-8"?>
<a:theme xmlns:a="http://schemas.openxmlformats.org/drawingml/2006/main" name="菱形网格 16x9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hj2zogs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6747</TotalTime>
  <Words>1577</Words>
  <Application>Microsoft Office PowerPoint</Application>
  <PresentationFormat>宽屏</PresentationFormat>
  <Paragraphs>178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微软雅黑</vt:lpstr>
      <vt:lpstr>Arial</vt:lpstr>
      <vt:lpstr>Courier New</vt:lpstr>
      <vt:lpstr>Times New Roman</vt:lpstr>
      <vt:lpstr>Wingdings</vt:lpstr>
      <vt:lpstr>菱形网格 16x9</vt:lpstr>
      <vt:lpstr>Java7:异常处理</vt:lpstr>
      <vt:lpstr>第7章 异常处理</vt:lpstr>
      <vt:lpstr>异常概念</vt:lpstr>
      <vt:lpstr>异常类的层次</vt:lpstr>
      <vt:lpstr>异常类的层次</vt:lpstr>
      <vt:lpstr>Throwable类的定义</vt:lpstr>
      <vt:lpstr>Throwable类常用的方法</vt:lpstr>
      <vt:lpstr>三种不同形式的异常</vt:lpstr>
      <vt:lpstr>常用异常类</vt:lpstr>
      <vt:lpstr>常用异常类</vt:lpstr>
      <vt:lpstr>常用异常类</vt:lpstr>
      <vt:lpstr>常用异常类</vt:lpstr>
      <vt:lpstr>异常处理</vt:lpstr>
      <vt:lpstr>异常处理</vt:lpstr>
      <vt:lpstr>嵌套的异常处理</vt:lpstr>
      <vt:lpstr>throw语句</vt:lpstr>
      <vt:lpstr>自定义异常类</vt:lpstr>
      <vt:lpstr>throws语句</vt:lpstr>
      <vt:lpstr>断言</vt:lpstr>
      <vt:lpstr>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软件工程概述 h5</dc:title>
  <dc:creator>lan tian</dc:creator>
  <cp:lastModifiedBy>qyjghl</cp:lastModifiedBy>
  <cp:revision>169</cp:revision>
  <dcterms:created xsi:type="dcterms:W3CDTF">2018-03-05T08:16:37Z</dcterms:created>
  <dcterms:modified xsi:type="dcterms:W3CDTF">2020-08-11T14:10:40Z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