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71" r:id="rId2"/>
    <p:sldId id="936" r:id="rId3"/>
    <p:sldId id="938" r:id="rId4"/>
    <p:sldId id="649" r:id="rId5"/>
    <p:sldId id="726" r:id="rId6"/>
    <p:sldId id="944" r:id="rId7"/>
    <p:sldId id="939" r:id="rId8"/>
    <p:sldId id="650" r:id="rId9"/>
    <p:sldId id="945" r:id="rId10"/>
    <p:sldId id="940" r:id="rId11"/>
    <p:sldId id="941" r:id="rId12"/>
    <p:sldId id="942" r:id="rId13"/>
    <p:sldId id="937" r:id="rId14"/>
    <p:sldId id="727" r:id="rId15"/>
    <p:sldId id="318" r:id="rId16"/>
    <p:sldId id="827" r:id="rId17"/>
    <p:sldId id="728" r:id="rId18"/>
    <p:sldId id="729" r:id="rId19"/>
    <p:sldId id="828" r:id="rId20"/>
    <p:sldId id="515" r:id="rId21"/>
    <p:sldId id="943" r:id="rId22"/>
    <p:sldId id="793" r:id="rId23"/>
    <p:sldId id="764" r:id="rId24"/>
    <p:sldId id="857" r:id="rId25"/>
    <p:sldId id="858" r:id="rId26"/>
    <p:sldId id="680" r:id="rId27"/>
    <p:sldId id="946" r:id="rId28"/>
    <p:sldId id="860" r:id="rId29"/>
    <p:sldId id="861" r:id="rId30"/>
    <p:sldId id="862" r:id="rId31"/>
    <p:sldId id="947" r:id="rId32"/>
    <p:sldId id="863" r:id="rId33"/>
    <p:sldId id="865" r:id="rId34"/>
    <p:sldId id="868" r:id="rId35"/>
    <p:sldId id="934" r:id="rId36"/>
    <p:sldId id="889" r:id="rId37"/>
    <p:sldId id="890" r:id="rId38"/>
    <p:sldId id="935" r:id="rId39"/>
    <p:sldId id="914" r:id="rId40"/>
    <p:sldId id="915" r:id="rId41"/>
    <p:sldId id="916" r:id="rId42"/>
    <p:sldId id="917" r:id="rId43"/>
    <p:sldId id="948" r:id="rId44"/>
    <p:sldId id="918" r:id="rId45"/>
    <p:sldId id="919" r:id="rId46"/>
    <p:sldId id="912" r:id="rId47"/>
    <p:sldId id="516" r:id="rId48"/>
    <p:sldId id="766" r:id="rId49"/>
    <p:sldId id="892" r:id="rId50"/>
    <p:sldId id="891" r:id="rId51"/>
    <p:sldId id="893" r:id="rId52"/>
    <p:sldId id="929" r:id="rId53"/>
    <p:sldId id="931" r:id="rId54"/>
    <p:sldId id="932" r:id="rId55"/>
    <p:sldId id="930" r:id="rId56"/>
  </p:sldIdLst>
  <p:sldSz cx="12192000" cy="6858000"/>
  <p:notesSz cx="6858000" cy="9144000"/>
  <p:custDataLst>
    <p:tags r:id="rId59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6016" autoAdjust="0"/>
  </p:normalViewPr>
  <p:slideViewPr>
    <p:cSldViewPr snapToGrid="0">
      <p:cViewPr varScale="1">
        <p:scale>
          <a:sx n="74" d="100"/>
          <a:sy n="74" d="100"/>
        </p:scale>
        <p:origin x="1459" y="43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dirty="0">
            <a:solidFill>
              <a:schemeClr val="bg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dirty="0">
            <a:solidFill>
              <a:schemeClr val="bg1"/>
            </a:solidFill>
          </a:endParaRP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zh-CN" dirty="0">
            <a:solidFill>
              <a:schemeClr val="bg1"/>
            </a:solidFill>
          </a:endParaRP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zh-CN" dirty="0">
            <a:solidFill>
              <a:schemeClr val="bg1"/>
            </a:solidFill>
          </a:endParaRP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E23ADC0A-5554-C040-8E8B-AFC3EF3DCE2B}" type="presOf" srcId="{AC44FC8F-6B9F-41DE-9FDC-DD5F8D2A0071}" destId="{698F5D1F-7ADD-43FC-BF6F-1A7A0D6A7A4F}" srcOrd="0" destOrd="0" presId="urn:microsoft.com/office/officeart/2005/8/layout/vList3#2"/>
    <dgm:cxn modelId="{8506E846-9CD4-6944-88C3-7B29167B67E4}" type="presOf" srcId="{B0A9BC3E-157E-464C-81B3-F498EBBBA913}" destId="{3822C21C-E39B-4CDB-A2ED-B3FC427F3161}" srcOrd="0" destOrd="0" presId="urn:microsoft.com/office/officeart/2005/8/layout/vList3#2"/>
    <dgm:cxn modelId="{A2E3E34D-F129-6B40-BF6A-1450821B69C0}" type="presOf" srcId="{55D72A34-A644-4058-A491-926BC51C497B}" destId="{070B6D43-3FA3-4730-A4ED-3464CB09FA02}" srcOrd="0" destOrd="0" presId="urn:microsoft.com/office/officeart/2005/8/layout/vList3#2"/>
    <dgm:cxn modelId="{E46CBB51-9B4C-1C4C-8B30-9C2E7EBB1A8A}" type="presOf" srcId="{90AEAF06-FF20-4EC1-93EE-D6117FFE98B9}" destId="{73852271-39CE-485E-9C35-81AE2EA898DF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1DE3A7AF-7E16-7140-B6DC-18342E098AF8}" type="presOf" srcId="{E191C5FF-9035-4348-ACB1-BAD5E6578D4D}" destId="{213AFB41-0C8E-48A5-A6F4-98797269317B}" srcOrd="0" destOrd="0" presId="urn:microsoft.com/office/officeart/2005/8/layout/vList3#2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FA186A2C-ACD9-DE40-9F46-CD2C79B3A7EC}" type="presParOf" srcId="{73852271-39CE-485E-9C35-81AE2EA898DF}" destId="{BEDC0BF3-D75F-4E5E-AA3A-2CC0D9DD0EAC}" srcOrd="0" destOrd="0" presId="urn:microsoft.com/office/officeart/2005/8/layout/vList3#2"/>
    <dgm:cxn modelId="{3D575F15-C509-2F47-BE51-D1D4FFD3CE14}" type="presParOf" srcId="{BEDC0BF3-D75F-4E5E-AA3A-2CC0D9DD0EAC}" destId="{DA3E3410-9F0D-46F0-B537-DC54EEF60B5A}" srcOrd="0" destOrd="0" presId="urn:microsoft.com/office/officeart/2005/8/layout/vList3#2"/>
    <dgm:cxn modelId="{8137807F-3CF0-B44E-8904-1A021CFF6CE3}" type="presParOf" srcId="{BEDC0BF3-D75F-4E5E-AA3A-2CC0D9DD0EAC}" destId="{698F5D1F-7ADD-43FC-BF6F-1A7A0D6A7A4F}" srcOrd="1" destOrd="0" presId="urn:microsoft.com/office/officeart/2005/8/layout/vList3#2"/>
    <dgm:cxn modelId="{5F52D8AC-EE3C-0740-B547-4B5D2E63082B}" type="presParOf" srcId="{73852271-39CE-485E-9C35-81AE2EA898DF}" destId="{6C69E316-95E7-4BF6-BD26-329C2CFA4FA0}" srcOrd="1" destOrd="0" presId="urn:microsoft.com/office/officeart/2005/8/layout/vList3#2"/>
    <dgm:cxn modelId="{1AE4C8E1-8D00-E148-803A-FB437EF28B89}" type="presParOf" srcId="{73852271-39CE-485E-9C35-81AE2EA898DF}" destId="{A46A0400-6EAD-4D59-835E-C040C020E8DD}" srcOrd="2" destOrd="0" presId="urn:microsoft.com/office/officeart/2005/8/layout/vList3#2"/>
    <dgm:cxn modelId="{6E6C0A78-DD8D-834C-A725-DD0ADD9E94DB}" type="presParOf" srcId="{A46A0400-6EAD-4D59-835E-C040C020E8DD}" destId="{522EF139-9BCC-4F66-87A2-6479F093EF64}" srcOrd="0" destOrd="0" presId="urn:microsoft.com/office/officeart/2005/8/layout/vList3#2"/>
    <dgm:cxn modelId="{79F77D1D-FE23-5C40-8139-A707F5BAE1FF}" type="presParOf" srcId="{A46A0400-6EAD-4D59-835E-C040C020E8DD}" destId="{070B6D43-3FA3-4730-A4ED-3464CB09FA02}" srcOrd="1" destOrd="0" presId="urn:microsoft.com/office/officeart/2005/8/layout/vList3#2"/>
    <dgm:cxn modelId="{EBC36C0F-0E6D-A144-B2C3-013A038B104C}" type="presParOf" srcId="{73852271-39CE-485E-9C35-81AE2EA898DF}" destId="{906585B6-C6DA-440C-B81D-155DDA219CBF}" srcOrd="3" destOrd="0" presId="urn:microsoft.com/office/officeart/2005/8/layout/vList3#2"/>
    <dgm:cxn modelId="{63BEAEDF-463B-E347-81FA-4A46D97F0363}" type="presParOf" srcId="{73852271-39CE-485E-9C35-81AE2EA898DF}" destId="{BE5E2D1C-D4FD-4B11-8BAB-C8E282081611}" srcOrd="4" destOrd="0" presId="urn:microsoft.com/office/officeart/2005/8/layout/vList3#2"/>
    <dgm:cxn modelId="{320B3E02-791D-6C4B-86F2-A7E4F3830A87}" type="presParOf" srcId="{BE5E2D1C-D4FD-4B11-8BAB-C8E282081611}" destId="{1DD80B41-4203-4B4A-8162-D0DA1D904347}" srcOrd="0" destOrd="0" presId="urn:microsoft.com/office/officeart/2005/8/layout/vList3#2"/>
    <dgm:cxn modelId="{F37084D1-CC73-C043-BCC0-61E97F15B7BA}" type="presParOf" srcId="{BE5E2D1C-D4FD-4B11-8BAB-C8E282081611}" destId="{3822C21C-E39B-4CDB-A2ED-B3FC427F3161}" srcOrd="1" destOrd="0" presId="urn:microsoft.com/office/officeart/2005/8/layout/vList3#2"/>
    <dgm:cxn modelId="{1B9CF04A-2FCD-D440-BEB0-AC91A01F5DB3}" type="presParOf" srcId="{73852271-39CE-485E-9C35-81AE2EA898DF}" destId="{17EF7451-7F82-4094-904E-6E515DB65DA9}" srcOrd="5" destOrd="0" presId="urn:microsoft.com/office/officeart/2005/8/layout/vList3#2"/>
    <dgm:cxn modelId="{141096FC-4C46-F84F-B8CC-83665C3D572E}" type="presParOf" srcId="{73852271-39CE-485E-9C35-81AE2EA898DF}" destId="{63E8FE4C-1BC9-4A12-8883-A793D2EC1DC0}" srcOrd="6" destOrd="0" presId="urn:microsoft.com/office/officeart/2005/8/layout/vList3#2"/>
    <dgm:cxn modelId="{7AA3E619-FEDE-6B46-916A-C42BFC7A4584}" type="presParOf" srcId="{63E8FE4C-1BC9-4A12-8883-A793D2EC1DC0}" destId="{5C231798-BBF3-4581-B6E0-45B214C03CA2}" srcOrd="0" destOrd="0" presId="urn:microsoft.com/office/officeart/2005/8/layout/vList3#2"/>
    <dgm:cxn modelId="{8BFC2BC5-C8A3-1141-A6E3-7BCF7A74D3F1}" type="presParOf" srcId="{63E8FE4C-1BC9-4A12-8883-A793D2EC1DC0}" destId="{213AFB41-0C8E-48A5-A6F4-98797269317B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dirty="0">
            <a:solidFill>
              <a:schemeClr val="bg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dirty="0">
            <a:solidFill>
              <a:schemeClr val="bg1"/>
            </a:solidFill>
          </a:endParaRP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zh-CN" dirty="0">
            <a:solidFill>
              <a:schemeClr val="bg1"/>
            </a:solidFill>
          </a:endParaRP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zh-CN" dirty="0">
            <a:solidFill>
              <a:schemeClr val="bg1"/>
            </a:solidFill>
          </a:endParaRP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BA8CB01A-C4D6-EC45-B297-E7A5E976E5A4}" type="presOf" srcId="{E191C5FF-9035-4348-ACB1-BAD5E6578D4D}" destId="{213AFB41-0C8E-48A5-A6F4-98797269317B}" srcOrd="0" destOrd="0" presId="urn:microsoft.com/office/officeart/2005/8/layout/vList3#2"/>
    <dgm:cxn modelId="{AECCE630-C74B-E240-B3E9-7F21352B0F68}" type="presOf" srcId="{90AEAF06-FF20-4EC1-93EE-D6117FFE98B9}" destId="{73852271-39CE-485E-9C35-81AE2EA898DF}" srcOrd="0" destOrd="0" presId="urn:microsoft.com/office/officeart/2005/8/layout/vList3#2"/>
    <dgm:cxn modelId="{0AE88D49-01FD-4D42-A9B2-B987D124597F}" type="presOf" srcId="{55D72A34-A644-4058-A491-926BC51C497B}" destId="{070B6D43-3FA3-4730-A4ED-3464CB09FA02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163D3B80-D069-FC4C-9575-E0677BB9533D}" type="presOf" srcId="{B0A9BC3E-157E-464C-81B3-F498EBBBA913}" destId="{3822C21C-E39B-4CDB-A2ED-B3FC427F3161}" srcOrd="0" destOrd="0" presId="urn:microsoft.com/office/officeart/2005/8/layout/vList3#2"/>
    <dgm:cxn modelId="{8521028F-3FBA-9F40-91C9-DC3209CA9229}" type="presOf" srcId="{AC44FC8F-6B9F-41DE-9FDC-DD5F8D2A0071}" destId="{698F5D1F-7ADD-43FC-BF6F-1A7A0D6A7A4F}" srcOrd="0" destOrd="0" presId="urn:microsoft.com/office/officeart/2005/8/layout/vList3#2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EEE5E62-F182-7041-A494-8DBFDF0F6939}" type="presParOf" srcId="{73852271-39CE-485E-9C35-81AE2EA898DF}" destId="{BEDC0BF3-D75F-4E5E-AA3A-2CC0D9DD0EAC}" srcOrd="0" destOrd="0" presId="urn:microsoft.com/office/officeart/2005/8/layout/vList3#2"/>
    <dgm:cxn modelId="{4E38A065-BF47-444F-BF72-9B213CE092D6}" type="presParOf" srcId="{BEDC0BF3-D75F-4E5E-AA3A-2CC0D9DD0EAC}" destId="{DA3E3410-9F0D-46F0-B537-DC54EEF60B5A}" srcOrd="0" destOrd="0" presId="urn:microsoft.com/office/officeart/2005/8/layout/vList3#2"/>
    <dgm:cxn modelId="{B5BABF4E-01A8-9A4E-8CB6-6998106A9F5E}" type="presParOf" srcId="{BEDC0BF3-D75F-4E5E-AA3A-2CC0D9DD0EAC}" destId="{698F5D1F-7ADD-43FC-BF6F-1A7A0D6A7A4F}" srcOrd="1" destOrd="0" presId="urn:microsoft.com/office/officeart/2005/8/layout/vList3#2"/>
    <dgm:cxn modelId="{7603EB0F-C833-E547-AA97-0D8261AB14A3}" type="presParOf" srcId="{73852271-39CE-485E-9C35-81AE2EA898DF}" destId="{6C69E316-95E7-4BF6-BD26-329C2CFA4FA0}" srcOrd="1" destOrd="0" presId="urn:microsoft.com/office/officeart/2005/8/layout/vList3#2"/>
    <dgm:cxn modelId="{5F24CF69-2B6C-BA4C-BCF7-52F1D3CD24D6}" type="presParOf" srcId="{73852271-39CE-485E-9C35-81AE2EA898DF}" destId="{A46A0400-6EAD-4D59-835E-C040C020E8DD}" srcOrd="2" destOrd="0" presId="urn:microsoft.com/office/officeart/2005/8/layout/vList3#2"/>
    <dgm:cxn modelId="{4F0458C5-C978-FF4A-A1B3-A7BD101E65DC}" type="presParOf" srcId="{A46A0400-6EAD-4D59-835E-C040C020E8DD}" destId="{522EF139-9BCC-4F66-87A2-6479F093EF64}" srcOrd="0" destOrd="0" presId="urn:microsoft.com/office/officeart/2005/8/layout/vList3#2"/>
    <dgm:cxn modelId="{514FB581-CA8B-6540-A94B-51F584D97F6D}" type="presParOf" srcId="{A46A0400-6EAD-4D59-835E-C040C020E8DD}" destId="{070B6D43-3FA3-4730-A4ED-3464CB09FA02}" srcOrd="1" destOrd="0" presId="urn:microsoft.com/office/officeart/2005/8/layout/vList3#2"/>
    <dgm:cxn modelId="{B024A4FC-5199-4E47-B8BE-061E5ACD4100}" type="presParOf" srcId="{73852271-39CE-485E-9C35-81AE2EA898DF}" destId="{906585B6-C6DA-440C-B81D-155DDA219CBF}" srcOrd="3" destOrd="0" presId="urn:microsoft.com/office/officeart/2005/8/layout/vList3#2"/>
    <dgm:cxn modelId="{B24164B5-7926-CF44-BCA1-34D950C32B51}" type="presParOf" srcId="{73852271-39CE-485E-9C35-81AE2EA898DF}" destId="{BE5E2D1C-D4FD-4B11-8BAB-C8E282081611}" srcOrd="4" destOrd="0" presId="urn:microsoft.com/office/officeart/2005/8/layout/vList3#2"/>
    <dgm:cxn modelId="{8C9A6C07-7CFB-5944-866C-9A136293F3A1}" type="presParOf" srcId="{BE5E2D1C-D4FD-4B11-8BAB-C8E282081611}" destId="{1DD80B41-4203-4B4A-8162-D0DA1D904347}" srcOrd="0" destOrd="0" presId="urn:microsoft.com/office/officeart/2005/8/layout/vList3#2"/>
    <dgm:cxn modelId="{15DFDB37-2592-024F-8176-F9C9868C1003}" type="presParOf" srcId="{BE5E2D1C-D4FD-4B11-8BAB-C8E282081611}" destId="{3822C21C-E39B-4CDB-A2ED-B3FC427F3161}" srcOrd="1" destOrd="0" presId="urn:microsoft.com/office/officeart/2005/8/layout/vList3#2"/>
    <dgm:cxn modelId="{69B10BB4-FA79-8D43-92AE-0DA2F0D61DC5}" type="presParOf" srcId="{73852271-39CE-485E-9C35-81AE2EA898DF}" destId="{17EF7451-7F82-4094-904E-6E515DB65DA9}" srcOrd="5" destOrd="0" presId="urn:microsoft.com/office/officeart/2005/8/layout/vList3#2"/>
    <dgm:cxn modelId="{AA00ADD6-F83C-DD4B-8BEA-2947F28FF9DA}" type="presParOf" srcId="{73852271-39CE-485E-9C35-81AE2EA898DF}" destId="{63E8FE4C-1BC9-4A12-8883-A793D2EC1DC0}" srcOrd="6" destOrd="0" presId="urn:microsoft.com/office/officeart/2005/8/layout/vList3#2"/>
    <dgm:cxn modelId="{602144C5-EB05-9A44-8BEB-5C8E91ED491F}" type="presParOf" srcId="{63E8FE4C-1BC9-4A12-8883-A793D2EC1DC0}" destId="{5C231798-BBF3-4581-B6E0-45B214C03CA2}" srcOrd="0" destOrd="0" presId="urn:microsoft.com/office/officeart/2005/8/layout/vList3#2"/>
    <dgm:cxn modelId="{989B02DF-EEF3-7343-B0FA-EA6C2E9F1ADE}" type="presParOf" srcId="{63E8FE4C-1BC9-4A12-8883-A793D2EC1DC0}" destId="{213AFB41-0C8E-48A5-A6F4-98797269317B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dirty="0">
            <a:solidFill>
              <a:schemeClr val="bg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dirty="0">
            <a:solidFill>
              <a:schemeClr val="bg1"/>
            </a:solidFill>
          </a:endParaRP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zh-CN" dirty="0">
            <a:solidFill>
              <a:schemeClr val="bg1"/>
            </a:solidFill>
          </a:endParaRP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zh-CN" dirty="0">
            <a:solidFill>
              <a:schemeClr val="bg1"/>
            </a:solidFill>
          </a:endParaRP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7CAB001E-1324-A04E-A7C9-886218ECDDDB}" type="presOf" srcId="{90AEAF06-FF20-4EC1-93EE-D6117FFE98B9}" destId="{73852271-39CE-485E-9C35-81AE2EA898DF}" srcOrd="0" destOrd="0" presId="urn:microsoft.com/office/officeart/2005/8/layout/vList3#2"/>
    <dgm:cxn modelId="{3DAAE33D-1C78-6740-AB84-84BD32D54F32}" type="presOf" srcId="{AC44FC8F-6B9F-41DE-9FDC-DD5F8D2A0071}" destId="{698F5D1F-7ADD-43FC-BF6F-1A7A0D6A7A4F}" srcOrd="0" destOrd="0" presId="urn:microsoft.com/office/officeart/2005/8/layout/vList3#2"/>
    <dgm:cxn modelId="{F03D056C-302B-CC4F-A29E-A73AAD6EF4D0}" type="presOf" srcId="{E191C5FF-9035-4348-ACB1-BAD5E6578D4D}" destId="{213AFB41-0C8E-48A5-A6F4-98797269317B}" srcOrd="0" destOrd="0" presId="urn:microsoft.com/office/officeart/2005/8/layout/vList3#2"/>
    <dgm:cxn modelId="{1882CA51-269F-C443-A047-99957213E518}" type="presOf" srcId="{B0A9BC3E-157E-464C-81B3-F498EBBBA913}" destId="{3822C21C-E39B-4CDB-A2ED-B3FC427F3161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9FF1A285-11A8-564E-AE86-9C7740DE4D68}" type="presOf" srcId="{55D72A34-A644-4058-A491-926BC51C497B}" destId="{070B6D43-3FA3-4730-A4ED-3464CB09FA02}" srcOrd="0" destOrd="0" presId="urn:microsoft.com/office/officeart/2005/8/layout/vList3#2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8931574B-6008-E74F-8652-EEADE65AF8B1}" type="presParOf" srcId="{73852271-39CE-485E-9C35-81AE2EA898DF}" destId="{BEDC0BF3-D75F-4E5E-AA3A-2CC0D9DD0EAC}" srcOrd="0" destOrd="0" presId="urn:microsoft.com/office/officeart/2005/8/layout/vList3#2"/>
    <dgm:cxn modelId="{B0650858-D9E9-D842-ABA7-1A65608D223D}" type="presParOf" srcId="{BEDC0BF3-D75F-4E5E-AA3A-2CC0D9DD0EAC}" destId="{DA3E3410-9F0D-46F0-B537-DC54EEF60B5A}" srcOrd="0" destOrd="0" presId="urn:microsoft.com/office/officeart/2005/8/layout/vList3#2"/>
    <dgm:cxn modelId="{241A07D0-829E-E343-8847-2CE1FA698E69}" type="presParOf" srcId="{BEDC0BF3-D75F-4E5E-AA3A-2CC0D9DD0EAC}" destId="{698F5D1F-7ADD-43FC-BF6F-1A7A0D6A7A4F}" srcOrd="1" destOrd="0" presId="urn:microsoft.com/office/officeart/2005/8/layout/vList3#2"/>
    <dgm:cxn modelId="{37DF833B-6FCB-1D49-88FA-75F839F982BC}" type="presParOf" srcId="{73852271-39CE-485E-9C35-81AE2EA898DF}" destId="{6C69E316-95E7-4BF6-BD26-329C2CFA4FA0}" srcOrd="1" destOrd="0" presId="urn:microsoft.com/office/officeart/2005/8/layout/vList3#2"/>
    <dgm:cxn modelId="{E180C27B-CFD1-C24B-B556-139BCDB7038F}" type="presParOf" srcId="{73852271-39CE-485E-9C35-81AE2EA898DF}" destId="{A46A0400-6EAD-4D59-835E-C040C020E8DD}" srcOrd="2" destOrd="0" presId="urn:microsoft.com/office/officeart/2005/8/layout/vList3#2"/>
    <dgm:cxn modelId="{504F6442-48B5-5A4C-A55A-12977802EDEE}" type="presParOf" srcId="{A46A0400-6EAD-4D59-835E-C040C020E8DD}" destId="{522EF139-9BCC-4F66-87A2-6479F093EF64}" srcOrd="0" destOrd="0" presId="urn:microsoft.com/office/officeart/2005/8/layout/vList3#2"/>
    <dgm:cxn modelId="{BBE1DCC8-DCAD-314B-B427-EAE93F38BD12}" type="presParOf" srcId="{A46A0400-6EAD-4D59-835E-C040C020E8DD}" destId="{070B6D43-3FA3-4730-A4ED-3464CB09FA02}" srcOrd="1" destOrd="0" presId="urn:microsoft.com/office/officeart/2005/8/layout/vList3#2"/>
    <dgm:cxn modelId="{D360F6FA-BC25-8B4E-A57C-5E1B4C0B9780}" type="presParOf" srcId="{73852271-39CE-485E-9C35-81AE2EA898DF}" destId="{906585B6-C6DA-440C-B81D-155DDA219CBF}" srcOrd="3" destOrd="0" presId="urn:microsoft.com/office/officeart/2005/8/layout/vList3#2"/>
    <dgm:cxn modelId="{A5786150-E5F1-2148-B68C-DB7D32E449F4}" type="presParOf" srcId="{73852271-39CE-485E-9C35-81AE2EA898DF}" destId="{BE5E2D1C-D4FD-4B11-8BAB-C8E282081611}" srcOrd="4" destOrd="0" presId="urn:microsoft.com/office/officeart/2005/8/layout/vList3#2"/>
    <dgm:cxn modelId="{929CC814-1225-3A46-9223-C36CD9E1981E}" type="presParOf" srcId="{BE5E2D1C-D4FD-4B11-8BAB-C8E282081611}" destId="{1DD80B41-4203-4B4A-8162-D0DA1D904347}" srcOrd="0" destOrd="0" presId="urn:microsoft.com/office/officeart/2005/8/layout/vList3#2"/>
    <dgm:cxn modelId="{84B32413-6B6C-9546-BB9D-05EFD9726697}" type="presParOf" srcId="{BE5E2D1C-D4FD-4B11-8BAB-C8E282081611}" destId="{3822C21C-E39B-4CDB-A2ED-B3FC427F3161}" srcOrd="1" destOrd="0" presId="urn:microsoft.com/office/officeart/2005/8/layout/vList3#2"/>
    <dgm:cxn modelId="{35336F4B-0133-8947-9DAA-6628C6F27257}" type="presParOf" srcId="{73852271-39CE-485E-9C35-81AE2EA898DF}" destId="{17EF7451-7F82-4094-904E-6E515DB65DA9}" srcOrd="5" destOrd="0" presId="urn:microsoft.com/office/officeart/2005/8/layout/vList3#2"/>
    <dgm:cxn modelId="{DD85C120-351A-B444-9C7D-943CBFA59DE7}" type="presParOf" srcId="{73852271-39CE-485E-9C35-81AE2EA898DF}" destId="{63E8FE4C-1BC9-4A12-8883-A793D2EC1DC0}" srcOrd="6" destOrd="0" presId="urn:microsoft.com/office/officeart/2005/8/layout/vList3#2"/>
    <dgm:cxn modelId="{AFBDEDE4-EF17-3A4D-9220-0070C7D51A5C}" type="presParOf" srcId="{63E8FE4C-1BC9-4A12-8883-A793D2EC1DC0}" destId="{5C231798-BBF3-4581-B6E0-45B214C03CA2}" srcOrd="0" destOrd="0" presId="urn:microsoft.com/office/officeart/2005/8/layout/vList3#2"/>
    <dgm:cxn modelId="{BC0E9CA5-E49A-C64E-9FF7-E18DCBC76339}" type="presParOf" srcId="{63E8FE4C-1BC9-4A12-8883-A793D2EC1DC0}" destId="{213AFB41-0C8E-48A5-A6F4-98797269317B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sz="4500" kern="1200" dirty="0">
            <a:solidFill>
              <a:schemeClr val="bg1"/>
            </a:solidFill>
          </a:endParaRPr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sz="4500" kern="1200" dirty="0">
            <a:solidFill>
              <a:schemeClr val="bg1"/>
            </a:solidFill>
          </a:endParaRP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zh-CN" sz="4500" kern="1200" dirty="0">
            <a:solidFill>
              <a:schemeClr val="bg1"/>
            </a:solidFill>
          </a:endParaRP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zh-CN" sz="4500" kern="1200" dirty="0">
            <a:solidFill>
              <a:schemeClr val="bg1"/>
            </a:solidFill>
          </a:endParaRP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sz="4500" kern="1200" dirty="0">
            <a:solidFill>
              <a:schemeClr val="bg1"/>
            </a:solidFill>
          </a:endParaRPr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sz="4500" kern="1200" dirty="0">
            <a:solidFill>
              <a:schemeClr val="bg1"/>
            </a:solidFill>
          </a:endParaRP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zh-CN" sz="4500" kern="1200" dirty="0">
            <a:solidFill>
              <a:schemeClr val="bg1"/>
            </a:solidFill>
          </a:endParaRP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zh-CN" sz="4500" kern="1200" dirty="0">
            <a:solidFill>
              <a:schemeClr val="bg1"/>
            </a:solidFill>
          </a:endParaRP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sz="4500" kern="1200" dirty="0">
            <a:solidFill>
              <a:schemeClr val="bg1"/>
            </a:solidFill>
          </a:endParaRPr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sz="4500" kern="1200" dirty="0">
            <a:solidFill>
              <a:schemeClr val="bg1"/>
            </a:solidFill>
          </a:endParaRP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zh-CN" sz="4500" kern="1200" dirty="0">
            <a:solidFill>
              <a:schemeClr val="bg1"/>
            </a:solidFill>
          </a:endParaRP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zh-CN" sz="4500" kern="1200" dirty="0">
            <a:solidFill>
              <a:schemeClr val="bg1"/>
            </a:solidFill>
          </a:endParaRP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2020年8月12日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2020年8月12日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32F3-A68D-46AF-8CB0-9FB109D8CF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4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2020年8月12日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3845" y="3429000"/>
            <a:ext cx="9604310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Java9: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输入输出流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0" y="691959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所提供的所有流类型位于</a:t>
            </a:r>
            <a:r>
              <a:rPr lang="en-US" altLang="zh-CN" dirty="0" err="1"/>
              <a:t>java.io</a:t>
            </a:r>
            <a:r>
              <a:rPr lang="zh-CN" altLang="en-US" dirty="0"/>
              <a:t>内，都分别继承自以下四种抽象流类型。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21718"/>
              </p:ext>
            </p:extLst>
          </p:nvPr>
        </p:nvGraphicFramePr>
        <p:xfrm>
          <a:off x="1525169" y="2649684"/>
          <a:ext cx="9509976" cy="2951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9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71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字节流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字符流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1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输入流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InputStream</a:t>
                      </a:r>
                      <a:r>
                        <a:rPr lang="en-US" altLang="zh-CN" sz="2400" dirty="0"/>
                        <a:t>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Reader 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1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输出流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OutputStream</a:t>
                      </a:r>
                      <a:r>
                        <a:rPr lang="en-US" altLang="zh-CN" sz="2400" dirty="0"/>
                        <a:t>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Writer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90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A7E217-357E-47BF-B5DD-94C44365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输入输出流的类关系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4" y="768062"/>
            <a:ext cx="9087157" cy="5818856"/>
          </a:xfrm>
        </p:spPr>
      </p:pic>
      <p:sp>
        <p:nvSpPr>
          <p:cNvPr id="5" name="幻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93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007DD1B-523B-4ED4-B93C-587169A8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Reader</a:t>
            </a:r>
            <a:r>
              <a:rPr lang="zh-CN" altLang="en-US" dirty="0"/>
              <a:t>和</a:t>
            </a:r>
            <a:r>
              <a:rPr lang="en-US" altLang="zh-CN" dirty="0"/>
              <a:t>Writer</a:t>
            </a:r>
            <a:r>
              <a:rPr lang="zh-CN" altLang="en-US" dirty="0"/>
              <a:t>类关系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90" y="859848"/>
            <a:ext cx="8185655" cy="5717330"/>
          </a:xfrm>
        </p:spPr>
      </p:pic>
    </p:spTree>
    <p:extLst>
      <p:ext uri="{BB962C8B-B14F-4D97-AF65-F5344CB8AC3E}">
        <p14:creationId xmlns:p14="http://schemas.microsoft.com/office/powerpoint/2010/main" val="101643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输入输出流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28451305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1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文件及文件I/O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操作系统的文件管理是向应用程序提供的最基本服务之一。管理任意复杂的分层目录系统结构和几乎任意长度的文件。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类</a:t>
            </a:r>
            <a:r>
              <a:rPr lang="en-US" altLang="zh-CN" dirty="0">
                <a:sym typeface="Arial" charset="0"/>
              </a:rPr>
              <a:t>File</a:t>
            </a:r>
            <a:r>
              <a:rPr lang="zh-CN" altLang="en-US" dirty="0">
                <a:sym typeface="Arial" charset="0"/>
              </a:rPr>
              <a:t>提供了一种与机器无关的方式来描述一个文件对象的属性。类</a:t>
            </a:r>
            <a:r>
              <a:rPr lang="en-US" altLang="zh-CN" dirty="0">
                <a:sym typeface="Arial" charset="0"/>
              </a:rPr>
              <a:t>File</a:t>
            </a:r>
            <a:r>
              <a:rPr lang="zh-CN" altLang="en-US" dirty="0">
                <a:sym typeface="Arial" charset="0"/>
              </a:rPr>
              <a:t>能够处理由本地文件系统维护的具体文件，并提供独立于平台的文件处理方法。</a:t>
            </a:r>
          </a:p>
          <a:p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File类的主要方法</a:t>
            </a:r>
            <a:endParaRPr lang="en-US" altLang="zh-CN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03050" y="905608"/>
            <a:ext cx="10735408" cy="5046784"/>
          </a:xfrm>
        </p:spPr>
        <p:txBody>
          <a:bodyPr/>
          <a:lstStyle/>
          <a:p>
            <a:r>
              <a:rPr lang="zh-CN" altLang="en-US" dirty="0"/>
              <a:t>文件路径和属性</a:t>
            </a:r>
          </a:p>
          <a:p>
            <a:pPr lvl="1"/>
            <a:r>
              <a:rPr lang="en-US" altLang="zh-CN" dirty="0" err="1"/>
              <a:t>getPath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getAbsolutePath</a:t>
            </a:r>
            <a:r>
              <a:rPr lang="en-US" altLang="zh-CN" dirty="0"/>
              <a:t>()</a:t>
            </a:r>
            <a:r>
              <a:rPr lang="zh-CN" altLang="en-US" dirty="0"/>
              <a:t>方法返回</a:t>
            </a:r>
            <a:r>
              <a:rPr lang="en-US" altLang="zh-CN" dirty="0"/>
              <a:t>File</a:t>
            </a:r>
            <a:r>
              <a:rPr lang="zh-CN" altLang="en-US" dirty="0"/>
              <a:t>对象的路径和绝对路径。</a:t>
            </a:r>
          </a:p>
          <a:p>
            <a:pPr lvl="1"/>
            <a:r>
              <a:rPr lang="en-US" altLang="zh-CN" dirty="0" err="1"/>
              <a:t>getName</a:t>
            </a:r>
            <a:r>
              <a:rPr lang="en-US" altLang="zh-CN" dirty="0"/>
              <a:t>()</a:t>
            </a:r>
            <a:r>
              <a:rPr lang="zh-CN" altLang="en-US" dirty="0"/>
              <a:t>方法返回</a:t>
            </a:r>
            <a:r>
              <a:rPr lang="en-US" altLang="zh-CN" dirty="0"/>
              <a:t>File</a:t>
            </a:r>
            <a:r>
              <a:rPr lang="zh-CN" altLang="en-US" dirty="0"/>
              <a:t>对象的文件名或目录名。</a:t>
            </a:r>
          </a:p>
          <a:p>
            <a:pPr lvl="1"/>
            <a:r>
              <a:rPr lang="en-US" altLang="zh-CN" dirty="0" err="1"/>
              <a:t>getParent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File</a:t>
            </a:r>
            <a:r>
              <a:rPr lang="zh-CN" altLang="en-US" dirty="0"/>
              <a:t>对象的父目录。</a:t>
            </a:r>
          </a:p>
          <a:p>
            <a:r>
              <a:rPr lang="zh-CN" altLang="en-US" dirty="0"/>
              <a:t>表示文件的属性或状态：</a:t>
            </a:r>
          </a:p>
          <a:p>
            <a:pPr lvl="1"/>
            <a:r>
              <a:rPr lang="en-US" altLang="zh-CN" dirty="0" err="1"/>
              <a:t>canWrite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canRead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isDirectory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isAbsolute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/>
              <a:t>exist()</a:t>
            </a:r>
            <a:r>
              <a:rPr lang="zh-CN" altLang="en-US" dirty="0"/>
              <a:t>，</a:t>
            </a:r>
            <a:r>
              <a:rPr lang="en-US" altLang="zh-CN" dirty="0" err="1"/>
              <a:t>isFile</a:t>
            </a:r>
            <a:r>
              <a:rPr lang="en-US" altLang="zh-CN" dirty="0"/>
              <a:t>()</a:t>
            </a:r>
            <a:r>
              <a:rPr lang="zh-CN" altLang="en-US" dirty="0"/>
              <a:t>都返回</a:t>
            </a:r>
            <a:r>
              <a:rPr lang="en-US" altLang="zh-CN" dirty="0" err="1"/>
              <a:t>boolean</a:t>
            </a:r>
            <a:r>
              <a:rPr lang="zh-CN" altLang="en-US" dirty="0"/>
              <a:t>型数据，分别表示文件是否写保护，是否读保护，是目录还是文件，是否使用绝对路径，是否存在。 </a:t>
            </a:r>
          </a:p>
          <a:p>
            <a:pPr lvl="1"/>
            <a:endParaRPr lang="zh-CN" dirty="0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9768408" y="6210337"/>
            <a:ext cx="167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/>
              <a:t>FileTest1.java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File类的主要方法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/>
              <a:t>创建目录和删除文件</a:t>
            </a:r>
          </a:p>
          <a:p>
            <a:pPr lvl="1"/>
            <a:r>
              <a:rPr lang="zh-CN" altLang="zh-CN" dirty="0"/>
              <a:t>mkdir()和mkdirs()用于创建目录。创建目录的位置完全取决于File对象的路径。</a:t>
            </a:r>
          </a:p>
          <a:p>
            <a:pPr lvl="1"/>
            <a:r>
              <a:rPr lang="zh-CN" altLang="zh-CN" dirty="0"/>
              <a:t>delete()用于删除文件或目录，删除目录时，应该保证所删目录是一个空目录，否则删除操作失败。</a:t>
            </a:r>
          </a:p>
          <a:p>
            <a:r>
              <a:rPr lang="zh-CN" altLang="zh-CN" dirty="0"/>
              <a:t>文件更名</a:t>
            </a:r>
          </a:p>
          <a:p>
            <a:pPr lvl="1"/>
            <a:r>
              <a:rPr lang="zh-CN" altLang="zh-CN" dirty="0"/>
              <a:t>renameTo()方法不但可以给文件更名，而且可以给目录更名。</a:t>
            </a:r>
          </a:p>
          <a:p>
            <a:pPr lvl="1"/>
            <a:r>
              <a:rPr lang="zh-CN" altLang="zh-CN" dirty="0"/>
              <a:t>equals()判断两个File对象是否相等，程序用它来判断用户给定的原文件名和新文件名是否相等，如果相等则不能进行更名操作。 </a:t>
            </a:r>
          </a:p>
          <a:p>
            <a:endParaRPr lang="zh-CN" dirty="0"/>
          </a:p>
        </p:txBody>
      </p:sp>
      <p:sp>
        <p:nvSpPr>
          <p:cNvPr id="53252" name="Rectangle 4"/>
          <p:cNvSpPr>
            <a:spLocks noGrp="1" noChangeArrowheads="1"/>
          </p:cNvSpPr>
          <p:nvPr/>
        </p:nvSpPr>
        <p:spPr bwMode="auto">
          <a:xfrm>
            <a:off x="2057400" y="1752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AutoNum type="arabicPeriod" startAt="2"/>
            </a:pPr>
            <a:endParaRPr lang="zh-CN" altLang="en-US" sz="32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7880176" y="6217444"/>
            <a:ext cx="167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FileTest2.java 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9480376" y="6217444"/>
            <a:ext cx="196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 err="1"/>
              <a:t>FileRename.java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File类的主要方法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/>
              <a:t>目录清单：</a:t>
            </a:r>
            <a:endParaRPr lang="en-US" altLang="zh-CN" dirty="0"/>
          </a:p>
          <a:p>
            <a:pPr lvl="1"/>
            <a:r>
              <a:rPr lang="zh-CN" altLang="zh-CN" dirty="0"/>
              <a:t>list()方法产生目录清单，它只返回指定目录中包含的文件名或子目录名，没有文件长度、修改时间、文件属性等信息。</a:t>
            </a:r>
          </a:p>
          <a:p>
            <a:pPr lvl="1"/>
            <a:r>
              <a:rPr lang="zh-CN" altLang="zh-CN" dirty="0"/>
              <a:t>lastModified()返回文件最后一次被修改的时间，其值是相对于1970年1月1日的时间毫秒数，为便于阅读，必须变成java.util.Date对象。</a:t>
            </a:r>
          </a:p>
          <a:p>
            <a:pPr lvl="1"/>
            <a:endParaRPr lang="zh-CN" dirty="0"/>
          </a:p>
        </p:txBody>
      </p:sp>
      <p:sp>
        <p:nvSpPr>
          <p:cNvPr id="54276" name="Rectangle 4"/>
          <p:cNvSpPr>
            <a:spLocks noGrp="1" noChangeArrowheads="1"/>
          </p:cNvSpPr>
          <p:nvPr/>
        </p:nvSpPr>
        <p:spPr bwMode="auto">
          <a:xfrm>
            <a:off x="1905001" y="2057400"/>
            <a:ext cx="83026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9738136" y="6199632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FileDir.java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RandomAccessFile类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RandomAccessFile</a:t>
            </a:r>
            <a:r>
              <a:rPr lang="zh-CN" altLang="zh-CN" dirty="0"/>
              <a:t>类和输入输出流类具有读写文件的功能。它有两个构造器:</a:t>
            </a:r>
          </a:p>
          <a:p>
            <a:pPr lvl="1"/>
            <a:r>
              <a:rPr lang="zh-CN" altLang="zh-CN" dirty="0">
                <a:sym typeface="Arial" charset="0"/>
              </a:rPr>
              <a:t>  RandomAccessFile(String name, String mode)</a:t>
            </a:r>
          </a:p>
          <a:p>
            <a:pPr lvl="1"/>
            <a:r>
              <a:rPr lang="zh-CN" altLang="zh-CN" dirty="0">
                <a:sym typeface="Arial" charset="0"/>
              </a:rPr>
              <a:t>  RandomAccessFile(File file, String mode)</a:t>
            </a:r>
          </a:p>
          <a:p>
            <a:r>
              <a:rPr lang="zh-CN" altLang="zh-CN" dirty="0">
                <a:sym typeface="Arial" charset="0"/>
              </a:rPr>
              <a:t>其中：</a:t>
            </a:r>
          </a:p>
          <a:p>
            <a:pPr lvl="1"/>
            <a:r>
              <a:rPr lang="zh-CN" altLang="zh-CN" dirty="0">
                <a:sym typeface="Arial" charset="0"/>
              </a:rPr>
              <a:t>name 是一个String对象，表示被访问的文件名。</a:t>
            </a:r>
          </a:p>
          <a:p>
            <a:pPr lvl="1"/>
            <a:r>
              <a:rPr lang="zh-CN" altLang="zh-CN" dirty="0">
                <a:sym typeface="Arial" charset="0"/>
              </a:rPr>
              <a:t>file 是一个File对象，表示被访问的文件名。</a:t>
            </a:r>
          </a:p>
          <a:p>
            <a:pPr lvl="1"/>
            <a:r>
              <a:rPr lang="zh-CN" altLang="zh-CN" dirty="0">
                <a:sym typeface="Arial" charset="0"/>
              </a:rPr>
              <a:t>mode 用字符串表示被访问文件的读写模式："r"表示文件以只读方式打开，"rw"表示文件以读写方式打开。</a:t>
            </a:r>
          </a:p>
          <a:p>
            <a:pPr lvl="1"/>
            <a:endParaRPr lang="zh-CN" dirty="0"/>
          </a:p>
        </p:txBody>
      </p:sp>
      <p:sp>
        <p:nvSpPr>
          <p:cNvPr id="55300" name="Rectangle 4"/>
          <p:cNvSpPr>
            <a:spLocks noGrp="1" noChangeArrowheads="1"/>
          </p:cNvSpPr>
          <p:nvPr/>
        </p:nvSpPr>
        <p:spPr bwMode="auto">
          <a:xfrm>
            <a:off x="2057400" y="1601788"/>
            <a:ext cx="8229600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Char char="n"/>
            </a:pPr>
            <a:endParaRPr lang="zh-CN" altLang="en-US" sz="2400" dirty="0"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RandomAccessFile类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/>
              <a:t>以读写方式生成RandomAccessFile对象时，如果该文件不存在，则创建该文件，供程序进行读写操作，如果该文件已经存在，则以覆盖方式(不是改写方式)把输出数据写入到文件中，原文件中没有被覆盖的部分，仍然保留在文件之中。</a:t>
            </a:r>
          </a:p>
          <a:p>
            <a:r>
              <a:rPr lang="zh-CN" altLang="zh-CN" dirty="0"/>
              <a:t>RandomAccessFile类实现了DataInput和DataOutput两个接口，这两个接口分别定义了读入和写出的方法。</a:t>
            </a:r>
          </a:p>
          <a:p>
            <a:r>
              <a:rPr lang="zh-CN" altLang="zh-CN" dirty="0"/>
              <a:t>它有针对简单数据类型读写方法，由带不同的后缀表示。</a:t>
            </a:r>
          </a:p>
          <a:p>
            <a:endParaRPr lang="zh-CN" altLang="en-US" dirty="0"/>
          </a:p>
        </p:txBody>
      </p:sp>
      <p:sp>
        <p:nvSpPr>
          <p:cNvPr id="56324" name="Rectangle 4"/>
          <p:cNvSpPr>
            <a:spLocks noGrp="1" noChangeArrowheads="1"/>
          </p:cNvSpPr>
          <p:nvPr/>
        </p:nvSpPr>
        <p:spPr bwMode="auto">
          <a:xfrm>
            <a:off x="2057400" y="17526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Char char="n"/>
            </a:pPr>
            <a:endParaRPr lang="zh-CN" altLang="en-US" sz="2400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9267825" y="6199632"/>
            <a:ext cx="203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/>
              <a:t>RandomTest.java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输入输出流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85428696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2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RandomAccessFile类</a:t>
            </a:r>
            <a:endParaRPr lang="zh-CN" dirty="0">
              <a:sym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/>
              <a:t>RandomAccessFile类除具有读写文件的方法外，还定义了与文件操作相关的一些方法：</a:t>
            </a:r>
            <a:endParaRPr lang="en-US" altLang="zh-CN" dirty="0"/>
          </a:p>
          <a:p>
            <a:pPr lvl="1"/>
            <a:r>
              <a:rPr lang="zh-CN" altLang="zh-CN" dirty="0"/>
              <a:t>seek() 支持随机访问文件，它通过移动文件的读写指针实现文件的随机读写。其参数表示读写指针相对于文件起始位置的偏移量。</a:t>
            </a:r>
          </a:p>
          <a:p>
            <a:pPr lvl="1"/>
            <a:r>
              <a:rPr lang="zh-CN" altLang="zh-CN" dirty="0"/>
              <a:t>getFilePoint() 返回当前文件指针的位置。</a:t>
            </a:r>
          </a:p>
          <a:p>
            <a:pPr lvl="1"/>
            <a:r>
              <a:rPr lang="zh-CN" altLang="zh-CN" dirty="0"/>
              <a:t>close() 关闭文件和释放与打开文件有关的资源。在使用完文件或使用中出现异常后，都应该关闭文件。</a:t>
            </a:r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  <p:sp>
        <p:nvSpPr>
          <p:cNvPr id="57348" name="Rectangle 4"/>
          <p:cNvSpPr>
            <a:spLocks noGrp="1" noChangeArrowheads="1"/>
          </p:cNvSpPr>
          <p:nvPr/>
        </p:nvSpPr>
        <p:spPr bwMode="auto">
          <a:xfrm>
            <a:off x="3575720" y="620688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800100" lvl="1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输入输出流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4908645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19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字节流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49032" y="905608"/>
            <a:ext cx="10735408" cy="5046784"/>
          </a:xfrm>
        </p:spPr>
        <p:txBody>
          <a:bodyPr/>
          <a:lstStyle/>
          <a:p>
            <a:r>
              <a:rPr lang="zh-CN" altLang="en-US" dirty="0">
                <a:sym typeface="Arial" charset="0"/>
              </a:rPr>
              <a:t>字节流由两个类层次结构定义。在顶层有两个抽象类：</a:t>
            </a:r>
            <a:r>
              <a:rPr lang="en-US" altLang="zh-CN" dirty="0" err="1">
                <a:sym typeface="Arial" charset="0"/>
              </a:rPr>
              <a:t>InputStream</a:t>
            </a:r>
            <a:r>
              <a:rPr lang="en-US" altLang="zh-CN" dirty="0">
                <a:sym typeface="Arial" charset="0"/>
              </a:rPr>
              <a:t> </a:t>
            </a:r>
            <a:r>
              <a:rPr lang="zh-CN" altLang="en-US" dirty="0">
                <a:sym typeface="Arial" charset="0"/>
              </a:rPr>
              <a:t>和 </a:t>
            </a:r>
            <a:r>
              <a:rPr lang="en-US" altLang="zh-CN" dirty="0" err="1">
                <a:sym typeface="Arial" charset="0"/>
              </a:rPr>
              <a:t>OutputStream</a:t>
            </a:r>
            <a:r>
              <a:rPr lang="zh-CN" altLang="en-US" dirty="0">
                <a:sym typeface="Arial" charset="0"/>
              </a:rPr>
              <a:t>。</a:t>
            </a:r>
          </a:p>
          <a:p>
            <a:r>
              <a:rPr lang="zh-CN" altLang="en-US" dirty="0">
                <a:sym typeface="Arial" charset="0"/>
              </a:rPr>
              <a:t>每个抽象类都有多个具体的子类，这些子类对不同的外设进行处理。</a:t>
            </a:r>
            <a:endParaRPr lang="en-US" altLang="zh-CN" dirty="0">
              <a:sym typeface="Arial" charset="0"/>
            </a:endParaRPr>
          </a:p>
          <a:p>
            <a:pPr lvl="1"/>
            <a:r>
              <a:rPr lang="zh-CN" altLang="en-US" dirty="0">
                <a:sym typeface="Arial" charset="0"/>
              </a:rPr>
              <a:t>抽象类</a:t>
            </a:r>
            <a:r>
              <a:rPr lang="en-US" altLang="zh-CN" dirty="0" err="1">
                <a:sym typeface="Arial" charset="0"/>
              </a:rPr>
              <a:t>InputStream</a:t>
            </a:r>
            <a:r>
              <a:rPr lang="zh-CN" altLang="en-US" dirty="0">
                <a:sym typeface="Arial" charset="0"/>
              </a:rPr>
              <a:t>和</a:t>
            </a:r>
            <a:r>
              <a:rPr lang="en-US" altLang="zh-CN" dirty="0" err="1">
                <a:sym typeface="Arial" charset="0"/>
              </a:rPr>
              <a:t>OutputStream</a:t>
            </a:r>
            <a:r>
              <a:rPr lang="zh-CN" altLang="en-US" dirty="0">
                <a:sym typeface="Arial" charset="0"/>
              </a:rPr>
              <a:t>定义了实现其他流类的关键方法。</a:t>
            </a:r>
          </a:p>
          <a:p>
            <a:pPr lvl="1"/>
            <a:r>
              <a:rPr lang="zh-CN" altLang="en-US" dirty="0">
                <a:sym typeface="Arial" charset="0"/>
              </a:rPr>
              <a:t>最重要的两种方法是</a:t>
            </a:r>
            <a:r>
              <a:rPr lang="en-US" altLang="zh-CN" dirty="0">
                <a:sym typeface="Arial" charset="0"/>
              </a:rPr>
              <a:t>read()</a:t>
            </a:r>
            <a:r>
              <a:rPr lang="zh-CN" altLang="en-US" dirty="0">
                <a:sym typeface="Arial" charset="0"/>
              </a:rPr>
              <a:t>和</a:t>
            </a:r>
            <a:r>
              <a:rPr lang="en-US" altLang="zh-CN" dirty="0">
                <a:sym typeface="Arial" charset="0"/>
              </a:rPr>
              <a:t>write()</a:t>
            </a:r>
            <a:r>
              <a:rPr lang="zh-CN" altLang="en-US" dirty="0">
                <a:sym typeface="Arial" charset="0"/>
              </a:rPr>
              <a:t>，它们分别对数据以字节为单位进行读写。</a:t>
            </a:r>
          </a:p>
          <a:p>
            <a:pPr lvl="1"/>
            <a:r>
              <a:rPr lang="zh-CN" altLang="en-US" dirty="0">
                <a:sym typeface="Arial" charset="0"/>
              </a:rPr>
              <a:t>两种方法都在</a:t>
            </a:r>
            <a:r>
              <a:rPr lang="en-US" altLang="zh-CN" dirty="0" err="1">
                <a:sym typeface="Arial" charset="0"/>
              </a:rPr>
              <a:t>InputStream</a:t>
            </a:r>
            <a:r>
              <a:rPr lang="en-US" altLang="zh-CN" dirty="0">
                <a:sym typeface="Arial" charset="0"/>
              </a:rPr>
              <a:t> </a:t>
            </a:r>
            <a:r>
              <a:rPr lang="zh-CN" altLang="en-US" dirty="0">
                <a:sym typeface="Arial" charset="0"/>
              </a:rPr>
              <a:t>和</a:t>
            </a:r>
            <a:r>
              <a:rPr lang="en-US" altLang="zh-CN" dirty="0" err="1">
                <a:sym typeface="Arial" charset="0"/>
              </a:rPr>
              <a:t>OutputStream</a:t>
            </a:r>
            <a:r>
              <a:rPr lang="zh-CN" altLang="en-US" dirty="0">
                <a:sym typeface="Arial" charset="0"/>
              </a:rPr>
              <a:t>中被定义为抽象方法，它们被派生的流类重载。</a:t>
            </a:r>
          </a:p>
          <a:p>
            <a:endParaRPr lang="zh-CN" altLang="en-US" dirty="0">
              <a:sym typeface="Arial" charset="0"/>
            </a:endParaRPr>
          </a:p>
          <a:p>
            <a:endParaRPr lang="en-US" dirty="0"/>
          </a:p>
        </p:txBody>
      </p:sp>
      <p:sp>
        <p:nvSpPr>
          <p:cNvPr id="58372" name="Rectangle 4"/>
          <p:cNvSpPr>
            <a:spLocks noGrp="1" noChangeArrowheads="1"/>
          </p:cNvSpPr>
          <p:nvPr/>
        </p:nvSpPr>
        <p:spPr bwMode="auto">
          <a:xfrm>
            <a:off x="1981200" y="1143000"/>
            <a:ext cx="8229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InputStream类</a:t>
            </a:r>
            <a:r>
              <a:rPr lang="zh-CN" altLang="en-US" dirty="0">
                <a:sym typeface="Arial" charset="0"/>
              </a:rPr>
              <a:t>的方法</a:t>
            </a:r>
            <a:endParaRPr lang="zh-CN" dirty="0">
              <a:sym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InputStream类提供了有关读入数据的三个读入方法：</a:t>
            </a:r>
          </a:p>
          <a:p>
            <a:pPr lvl="1"/>
            <a:r>
              <a:rPr lang="zh-CN" dirty="0">
                <a:sym typeface="Arial" charset="0"/>
              </a:rPr>
              <a:t>int read()</a:t>
            </a:r>
          </a:p>
          <a:p>
            <a:pPr lvl="2"/>
            <a:r>
              <a:rPr lang="zh-CN" dirty="0">
                <a:sym typeface="Arial" charset="0"/>
              </a:rPr>
              <a:t>  方法返回一个0至255之间的整数或-1, -1代表遇到了流的结束，其它对应读入的字节。</a:t>
            </a:r>
          </a:p>
          <a:p>
            <a:pPr lvl="1"/>
            <a:r>
              <a:rPr lang="zh-CN" dirty="0">
                <a:sym typeface="Arial" charset="0"/>
              </a:rPr>
              <a:t>int read(byte[])</a:t>
            </a:r>
          </a:p>
          <a:p>
            <a:pPr lvl="2"/>
            <a:r>
              <a:rPr lang="zh-CN" dirty="0">
                <a:sym typeface="Arial" charset="0"/>
              </a:rPr>
              <a:t>  方法则将字节读入参数给定的字节数组，返回值是实际读入的字节数或-1(遇到了流结束)。</a:t>
            </a:r>
          </a:p>
          <a:p>
            <a:pPr lvl="1"/>
            <a:r>
              <a:rPr lang="zh-CN" dirty="0">
                <a:sym typeface="Arial" charset="0"/>
              </a:rPr>
              <a:t>int read(byte[],int,int)</a:t>
            </a:r>
          </a:p>
          <a:p>
            <a:pPr lvl="2"/>
            <a:r>
              <a:rPr lang="zh-CN" dirty="0">
                <a:sym typeface="Arial" charset="0"/>
              </a:rPr>
              <a:t>  方法的后两个参数分别给出读入的起始位置和读入的最大字节数。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/>
        </p:nvSpPr>
        <p:spPr bwMode="auto">
          <a:xfrm>
            <a:off x="1981200" y="1144588"/>
            <a:ext cx="82296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800" dirty="0"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InputStream类</a:t>
            </a:r>
            <a:r>
              <a:rPr lang="zh-CN" altLang="en-US" dirty="0">
                <a:sym typeface="Arial" charset="0"/>
              </a:rPr>
              <a:t>的方法</a:t>
            </a:r>
            <a:endParaRPr lang="zh-CN" dirty="0">
              <a:sym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InputStream类提供的其他方法：</a:t>
            </a:r>
          </a:p>
          <a:p>
            <a:pPr lvl="1"/>
            <a:r>
              <a:rPr lang="zh-CN" dirty="0">
                <a:sym typeface="Arial" charset="0"/>
              </a:rPr>
              <a:t>void close()</a:t>
            </a:r>
          </a:p>
          <a:p>
            <a:pPr lvl="2"/>
            <a:r>
              <a:rPr lang="zh-CN" dirty="0">
                <a:sym typeface="Arial" charset="0"/>
              </a:rPr>
              <a:t>  关闭当前流对象，并释放该流对象占用的资源。</a:t>
            </a:r>
          </a:p>
          <a:p>
            <a:pPr lvl="1"/>
            <a:r>
              <a:rPr lang="zh-CN" dirty="0">
                <a:sym typeface="Arial" charset="0"/>
              </a:rPr>
              <a:t>int available()</a:t>
            </a:r>
          </a:p>
          <a:p>
            <a:pPr lvl="2"/>
            <a:r>
              <a:rPr lang="zh-CN" dirty="0">
                <a:sym typeface="Arial" charset="0"/>
              </a:rPr>
              <a:t>  返回当前流对象中还没有被读取的字节数量。也就是获得流中数据的长度。</a:t>
            </a:r>
          </a:p>
          <a:p>
            <a:pPr lvl="1"/>
            <a:r>
              <a:rPr lang="zh-CN" dirty="0">
                <a:sym typeface="Arial" charset="0"/>
              </a:rPr>
              <a:t>long skip(long)</a:t>
            </a:r>
          </a:p>
          <a:p>
            <a:pPr lvl="2"/>
            <a:r>
              <a:rPr lang="zh-CN" dirty="0">
                <a:sym typeface="Arial" charset="0"/>
              </a:rPr>
              <a:t>  跳过当前流对象中的n个字节，而实际跳过的字节数量则以返回值的方式返回。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InputStream类</a:t>
            </a:r>
            <a:r>
              <a:rPr lang="zh-CN" altLang="en-US" dirty="0">
                <a:sym typeface="Arial" charset="0"/>
              </a:rPr>
              <a:t>的方法</a:t>
            </a:r>
            <a:endParaRPr lang="zh-CN" dirty="0">
              <a:sym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>
                <a:sym typeface="Arial" charset="0"/>
              </a:rPr>
              <a:t>InputStream类提供的其他方法：</a:t>
            </a:r>
          </a:p>
          <a:p>
            <a:pPr lvl="1"/>
            <a:r>
              <a:rPr lang="zh-CN">
                <a:sym typeface="Arial" charset="0"/>
              </a:rPr>
              <a:t>boolean markSupported()</a:t>
            </a:r>
          </a:p>
          <a:p>
            <a:pPr lvl="2"/>
            <a:r>
              <a:rPr lang="zh-CN">
                <a:sym typeface="Arial" charset="0"/>
              </a:rPr>
              <a:t>  判断流是否支持标记(mark)。标记可以方便的回到原来读过的位置。</a:t>
            </a:r>
          </a:p>
          <a:p>
            <a:pPr lvl="1"/>
            <a:r>
              <a:rPr lang="zh-CN">
                <a:sym typeface="Arial" charset="0"/>
              </a:rPr>
              <a:t>void mark(int)</a:t>
            </a:r>
          </a:p>
          <a:p>
            <a:pPr lvl="2"/>
            <a:r>
              <a:rPr lang="zh-CN">
                <a:sym typeface="Arial" charset="0"/>
              </a:rPr>
              <a:t>  为流中当前的位置设置标志，使得以后可以从该位置继续读取。</a:t>
            </a:r>
          </a:p>
          <a:p>
            <a:pPr lvl="1"/>
            <a:r>
              <a:rPr lang="zh-CN">
                <a:sym typeface="Arial" charset="0"/>
              </a:rPr>
              <a:t>void reset()</a:t>
            </a:r>
          </a:p>
          <a:p>
            <a:pPr lvl="2"/>
            <a:r>
              <a:rPr lang="zh-CN">
                <a:sym typeface="Arial" charset="0"/>
              </a:rPr>
              <a:t>  使流读取的位置回到设定标记的位置。</a:t>
            </a:r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InputStream</a:t>
            </a:r>
            <a:r>
              <a:rPr lang="zh-CN" altLang="zh-CN" dirty="0">
                <a:sym typeface="Arial" charset="0"/>
              </a:rPr>
              <a:t>的子类</a:t>
            </a:r>
            <a:endParaRPr lang="en-US" altLang="zh-CN" dirty="0">
              <a:sym typeface="Arial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所有InputStream的子类都是针对不同的输入数据源，其类名的前缀清楚地表示出输入数据源，如文件的数据源是FileInputStream类，PipedInputStream类的数据源是管道等等。</a:t>
            </a:r>
          </a:p>
          <a:p>
            <a:r>
              <a:rPr lang="zh-CN" altLang="zh-CN" dirty="0">
                <a:sym typeface="Arial" charset="0"/>
              </a:rPr>
              <a:t>FilterInputStream类及其子类是加强流，它的功能更加强大，使用更加灵活。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/>
        </p:nvSpPr>
        <p:spPr bwMode="auto">
          <a:xfrm>
            <a:off x="1984376" y="1828800"/>
            <a:ext cx="815181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DAE32-0C30-465D-87E2-32460957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输入流及其子类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18E336-F977-446D-B983-6FF3991A7F0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2" y="1226127"/>
            <a:ext cx="10608625" cy="46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OutputStream类</a:t>
            </a:r>
            <a:r>
              <a:rPr lang="zh-CN" altLang="en-US" dirty="0">
                <a:sym typeface="Arial" charset="0"/>
              </a:rPr>
              <a:t>的方法</a:t>
            </a:r>
            <a:endParaRPr lang="zh-CN" dirty="0">
              <a:sym typeface="Arial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OutputStream类提供了有关写数据的三个方法：</a:t>
            </a:r>
          </a:p>
          <a:p>
            <a:pPr lvl="1"/>
            <a:r>
              <a:rPr lang="zh-CN" dirty="0">
                <a:sym typeface="Arial" charset="0"/>
              </a:rPr>
              <a:t>int write (int)</a:t>
            </a:r>
          </a:p>
          <a:p>
            <a:pPr lvl="2"/>
            <a:r>
              <a:rPr lang="zh-CN" dirty="0">
                <a:sym typeface="Arial" charset="0"/>
              </a:rPr>
              <a:t>  向流的末尾写入一个字节的数据。</a:t>
            </a:r>
          </a:p>
          <a:p>
            <a:pPr lvl="1"/>
            <a:r>
              <a:rPr lang="zh-CN" dirty="0">
                <a:sym typeface="Arial" charset="0"/>
              </a:rPr>
              <a:t>int write (byte[])</a:t>
            </a:r>
          </a:p>
          <a:p>
            <a:pPr lvl="2"/>
            <a:r>
              <a:rPr lang="zh-CN" dirty="0">
                <a:sym typeface="Arial" charset="0"/>
              </a:rPr>
              <a:t>  将数组b中的数据依次写入当前的流对象中。</a:t>
            </a:r>
          </a:p>
          <a:p>
            <a:pPr lvl="1"/>
            <a:r>
              <a:rPr lang="zh-CN" dirty="0">
                <a:sym typeface="Arial" charset="0"/>
              </a:rPr>
              <a:t>int write (byte[],int,int)</a:t>
            </a:r>
          </a:p>
          <a:p>
            <a:pPr lvl="2"/>
            <a:r>
              <a:rPr lang="zh-CN" dirty="0">
                <a:sym typeface="Arial" charset="0"/>
              </a:rPr>
              <a:t>  将数组中从开始下标(包含)，后续长度的数据依次写入到流对象中。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OutputStream类</a:t>
            </a:r>
            <a:r>
              <a:rPr lang="zh-CN" altLang="en-US" dirty="0">
                <a:sym typeface="Arial" charset="0"/>
              </a:rPr>
              <a:t>的方法</a:t>
            </a:r>
            <a:endParaRPr lang="zh-CN" dirty="0">
              <a:sym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>
                <a:sym typeface="Arial" charset="0"/>
              </a:rPr>
              <a:t>OutputStream类提供的其他方法：</a:t>
            </a:r>
          </a:p>
          <a:p>
            <a:pPr lvl="1"/>
            <a:r>
              <a:rPr lang="zh-CN">
                <a:sym typeface="Arial" charset="0"/>
              </a:rPr>
              <a:t>void close()</a:t>
            </a:r>
          </a:p>
          <a:p>
            <a:pPr lvl="2"/>
            <a:r>
              <a:rPr lang="zh-CN">
                <a:sym typeface="Arial" charset="0"/>
              </a:rPr>
              <a:t>  关闭当前流对象，并释放该流对象占用的资源。</a:t>
            </a:r>
          </a:p>
          <a:p>
            <a:pPr lvl="1"/>
            <a:r>
              <a:rPr lang="zh-CN">
                <a:sym typeface="Arial" charset="0"/>
              </a:rPr>
              <a:t>void flush()</a:t>
            </a:r>
          </a:p>
          <a:p>
            <a:pPr lvl="2"/>
            <a:r>
              <a:rPr lang="zh-CN">
                <a:sym typeface="Arial" charset="0"/>
              </a:rPr>
              <a:t>  将当前流对象中的缓冲数据强制输出出去。使用该方法可以实现立即输出。</a:t>
            </a:r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I/O基本原理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大部分程序都需要输入</a:t>
            </a:r>
            <a:r>
              <a:rPr lang="en-US" altLang="zh-CN" dirty="0"/>
              <a:t>/</a:t>
            </a:r>
            <a:r>
              <a:rPr lang="zh-CN" altLang="en-US" dirty="0"/>
              <a:t>输出处理，比如从键盘读取数据、向 屏幕中输出数据、从文件中读或者向文件中写数据、在一个网络 连接上进行读写操作等。 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中，对数据的输出输入操作以流的方式进行，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SDK</a:t>
            </a:r>
            <a:r>
              <a:rPr lang="zh-CN" altLang="en-US" dirty="0"/>
              <a:t>提供了各种各样的流用以获取不同种类的数据。</a:t>
            </a:r>
          </a:p>
        </p:txBody>
      </p:sp>
    </p:spTree>
    <p:extLst>
      <p:ext uri="{BB962C8B-B14F-4D97-AF65-F5344CB8AC3E}">
        <p14:creationId xmlns:p14="http://schemas.microsoft.com/office/powerpoint/2010/main" val="3828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OutputStream</a:t>
            </a:r>
            <a:r>
              <a:rPr lang="zh-CN" altLang="zh-CN" dirty="0">
                <a:sym typeface="Arial" charset="0"/>
              </a:rPr>
              <a:t>的子类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所有OutputStream的子类与InputStream的子类相似，针对不同的输出数据源，其类名的前缀清楚地表示出输出数据源，如文件的数据源是FileOutputStream类，PipedOutputStream类的数据源是管道等等。</a:t>
            </a:r>
          </a:p>
          <a:p>
            <a:r>
              <a:rPr lang="zh-CN" altLang="zh-CN" dirty="0">
                <a:sym typeface="Arial" charset="0"/>
              </a:rPr>
              <a:t>FilterInputStream类及其子类是加强流，它的功能更加强大，使用更加灵活。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5540" name="Rectangle 4"/>
          <p:cNvSpPr>
            <a:spLocks noGrp="1" noChangeArrowheads="1"/>
          </p:cNvSpPr>
          <p:nvPr/>
        </p:nvSpPr>
        <p:spPr bwMode="auto">
          <a:xfrm>
            <a:off x="1984376" y="1828800"/>
            <a:ext cx="815181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49AAB-88F5-4655-8906-03D9DD88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OutputStream</a:t>
            </a:r>
            <a:r>
              <a:rPr lang="zh-CN" altLang="zh-CN" dirty="0">
                <a:sym typeface="Arial" charset="0"/>
              </a:rPr>
              <a:t>的子类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C589C3-FB31-4BD1-9B02-4F6AAEB655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3" y="1589810"/>
            <a:ext cx="10135727" cy="40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0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198426" cy="668780"/>
          </a:xfrm>
        </p:spPr>
        <p:txBody>
          <a:bodyPr/>
          <a:lstStyle/>
          <a:p>
            <a:r>
              <a:rPr lang="zh-CN" altLang="zh-CN" dirty="0"/>
              <a:t>FileInputStream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FileOutputStream</a:t>
            </a:r>
            <a:r>
              <a:rPr lang="zh-CN" alt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这两个类属于节点流，分别完成对文件的输入输出（即读写）操作。</a:t>
            </a:r>
          </a:p>
          <a:p>
            <a:r>
              <a:rPr lang="zh-CN" altLang="zh-CN" dirty="0">
                <a:sym typeface="Arial" charset="0"/>
              </a:rPr>
              <a:t>FileInputStream类的构造器有：</a:t>
            </a:r>
          </a:p>
          <a:p>
            <a:pPr lvl="1"/>
            <a:r>
              <a:rPr lang="zh-CN" altLang="zh-CN" dirty="0"/>
              <a:t> FileInputStream(String)</a:t>
            </a:r>
          </a:p>
          <a:p>
            <a:pPr lvl="2"/>
            <a:r>
              <a:rPr lang="zh-CN" altLang="zh-CN" dirty="0"/>
              <a:t>   参数String对象表示文件名。</a:t>
            </a:r>
          </a:p>
          <a:p>
            <a:pPr lvl="1"/>
            <a:r>
              <a:rPr lang="zh-CN" altLang="zh-CN" dirty="0"/>
              <a:t> FileInputStream(File)</a:t>
            </a:r>
          </a:p>
          <a:p>
            <a:pPr lvl="2"/>
            <a:r>
              <a:rPr lang="zh-CN" altLang="zh-CN" dirty="0"/>
              <a:t>   参数File对象表示文件名。</a:t>
            </a:r>
          </a:p>
          <a:p>
            <a:pPr lvl="1"/>
            <a:r>
              <a:rPr lang="zh-CN" altLang="zh-CN" dirty="0"/>
              <a:t> FileInputStream(FileDescriptor)</a:t>
            </a:r>
          </a:p>
          <a:p>
            <a:pPr lvl="2"/>
            <a:r>
              <a:rPr lang="zh-CN" altLang="zh-CN" dirty="0"/>
              <a:t>   参数FileDescriptor定义一个本地文件系统对象表示的文件名。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/>
        </p:nvSpPr>
        <p:spPr bwMode="auto">
          <a:xfrm>
            <a:off x="1987551" y="1828800"/>
            <a:ext cx="815181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208817" cy="668780"/>
          </a:xfrm>
        </p:spPr>
        <p:txBody>
          <a:bodyPr/>
          <a:lstStyle/>
          <a:p>
            <a:r>
              <a:rPr lang="zh-CN" altLang="zh-CN" dirty="0"/>
              <a:t>FileInputStream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FileOutputStream</a:t>
            </a:r>
            <a:r>
              <a:rPr lang="zh-CN" altLang="zh-CN" dirty="0">
                <a:sym typeface="Arial" charset="0"/>
              </a:rPr>
              <a:t>类</a:t>
            </a:r>
            <a:endParaRPr lang="zh-CN" dirty="0">
              <a:sym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FileOutputStream类和FileInputStream类在构造器和方法的参数定义上都十分相似，只是一个针对输入，另一个针对输出。</a:t>
            </a:r>
          </a:p>
          <a:p>
            <a:r>
              <a:rPr lang="zh-CN" altLang="zh-CN" dirty="0">
                <a:sym typeface="Arial" charset="0"/>
              </a:rPr>
              <a:t>FilterOutputStream类的构造器有：</a:t>
            </a:r>
          </a:p>
          <a:p>
            <a:r>
              <a:rPr lang="zh-CN" altLang="zh-CN" dirty="0"/>
              <a:t> FileOutputStream(String)</a:t>
            </a:r>
          </a:p>
          <a:p>
            <a:r>
              <a:rPr lang="zh-CN" altLang="zh-CN" dirty="0"/>
              <a:t> FileOutputStream(String,boolean)</a:t>
            </a:r>
          </a:p>
          <a:p>
            <a:r>
              <a:rPr lang="zh-CN" altLang="zh-CN" dirty="0"/>
              <a:t> FileOutputStream(File)</a:t>
            </a:r>
          </a:p>
          <a:p>
            <a:r>
              <a:rPr lang="zh-CN" altLang="zh-CN" dirty="0"/>
              <a:t> FileOutputStream(FileDescriptor)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69636" name="Rectangle 4"/>
          <p:cNvSpPr>
            <a:spLocks noGrp="1" noChangeArrowheads="1"/>
          </p:cNvSpPr>
          <p:nvPr/>
        </p:nvSpPr>
        <p:spPr bwMode="auto">
          <a:xfrm>
            <a:off x="1987550" y="1828800"/>
            <a:ext cx="8299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000999" cy="668780"/>
          </a:xfrm>
        </p:spPr>
        <p:txBody>
          <a:bodyPr/>
          <a:lstStyle/>
          <a:p>
            <a:r>
              <a:rPr lang="zh-CN" altLang="zh-CN" dirty="0"/>
              <a:t>FileInputStream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FileOutputStream</a:t>
            </a:r>
            <a:r>
              <a:rPr lang="zh-CN" altLang="zh-CN" dirty="0">
                <a:sym typeface="Arial" charset="0"/>
              </a:rPr>
              <a:t>类</a:t>
            </a:r>
            <a:endParaRPr lang="zh-CN" dirty="0">
              <a:sym typeface="Arial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生成FileOutputStream对象时，如果文件不存在，则创建该文件供程序输出数据；</a:t>
            </a:r>
          </a:p>
          <a:p>
            <a:r>
              <a:rPr lang="zh-CN" altLang="zh-CN" dirty="0">
                <a:sym typeface="Arial" charset="0"/>
              </a:rPr>
              <a:t>如果文件已经存在，则有改写和附加两种输出数据的方式：</a:t>
            </a:r>
          </a:p>
          <a:p>
            <a:r>
              <a:rPr lang="zh-CN" altLang="zh-CN" dirty="0">
                <a:sym typeface="Arial" charset="0"/>
              </a:rPr>
              <a:t>改写的含义是先把原文件长度截为零，原文件数据被丢弃，然后再输出数据。(第二个构造器的boolean参数为false值和其它构造器的对象)</a:t>
            </a:r>
          </a:p>
          <a:p>
            <a:r>
              <a:rPr lang="zh-CN" altLang="zh-CN" dirty="0">
                <a:sym typeface="Arial" charset="0"/>
              </a:rPr>
              <a:t>附加的含义是在原文件末尾追加输出数据，原文件数据仍然存在。(第二个构造器的boolean参数为true)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/>
        </p:nvSpPr>
        <p:spPr bwMode="auto">
          <a:xfrm>
            <a:off x="1981200" y="1676400"/>
            <a:ext cx="8299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2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9624392" y="6199632"/>
            <a:ext cx="160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FileType.java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10735408" cy="668780"/>
          </a:xfrm>
        </p:spPr>
        <p:txBody>
          <a:bodyPr/>
          <a:lstStyle/>
          <a:p>
            <a:r>
              <a:rPr lang="en-US" altLang="zh-CN" dirty="0" err="1"/>
              <a:t>BufferedInputStream</a:t>
            </a:r>
            <a:r>
              <a:rPr lang="zh-CN" altLang="zh-CN" dirty="0">
                <a:sym typeface="Arial" charset="0"/>
              </a:rPr>
              <a:t>类</a:t>
            </a:r>
            <a:r>
              <a:rPr lang="zh-CN" altLang="en-US" dirty="0">
                <a:sym typeface="Arial" charset="0"/>
              </a:rPr>
              <a:t>和</a:t>
            </a:r>
            <a:r>
              <a:rPr lang="en-US" altLang="zh-CN" dirty="0" err="1"/>
              <a:t>BufferedOutputStream</a:t>
            </a:r>
            <a:r>
              <a:rPr lang="zh-CN" alt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这两个类是过滤器流，它们在标准读写功能和应用程序之间，增加输入输出缓冲机制，从而显著地提高输入输出的速度。</a:t>
            </a:r>
            <a:endParaRPr lang="zh-CN" altLang="en-US" dirty="0">
              <a:sym typeface="Arial" charset="0"/>
            </a:endParaRPr>
          </a:p>
          <a:p>
            <a:r>
              <a:rPr lang="zh-CN" altLang="zh-CN" dirty="0">
                <a:sym typeface="Arial" charset="0"/>
              </a:rPr>
              <a:t>它的构造器使用输入流对象，在生成</a:t>
            </a:r>
            <a:r>
              <a:rPr lang="en-US" altLang="zh-CN" dirty="0" err="1">
                <a:sym typeface="Arial" charset="0"/>
              </a:rPr>
              <a:t>BufferedInputStream</a:t>
            </a:r>
            <a:r>
              <a:rPr lang="zh-CN" altLang="en-US" dirty="0">
                <a:sym typeface="Arial" charset="0"/>
              </a:rPr>
              <a:t>对象时可以设置输入缓冲区的大小，也可使用缺省值，其值是</a:t>
            </a:r>
            <a:r>
              <a:rPr lang="en-US" altLang="zh-CN" dirty="0">
                <a:sym typeface="Arial" charset="0"/>
              </a:rPr>
              <a:t>2048</a:t>
            </a:r>
            <a:r>
              <a:rPr lang="zh-CN" altLang="en-US" dirty="0">
                <a:sym typeface="Arial" charset="0"/>
              </a:rPr>
              <a:t>字节。生成</a:t>
            </a:r>
            <a:r>
              <a:rPr lang="en-US" altLang="zh-CN" dirty="0" err="1">
                <a:sym typeface="Arial" charset="0"/>
              </a:rPr>
              <a:t>BufferedInputStream</a:t>
            </a:r>
            <a:r>
              <a:rPr lang="zh-CN" altLang="en-US" dirty="0">
                <a:sym typeface="Arial" charset="0"/>
              </a:rPr>
              <a:t>对象后，应用程序在读入数据时，直接取自于缓存区，从而提高读入数据的速度。</a:t>
            </a:r>
            <a:endParaRPr lang="zh-CN" altLang="zh-CN" dirty="0">
              <a:sym typeface="Arial" charset="0"/>
            </a:endParaRPr>
          </a:p>
          <a:p>
            <a:endParaRPr lang="zh-CN" dirty="0">
              <a:sym typeface="Arial" charset="0"/>
            </a:endParaRPr>
          </a:p>
        </p:txBody>
      </p:sp>
      <p:sp>
        <p:nvSpPr>
          <p:cNvPr id="98308" name="Rectangle 4"/>
          <p:cNvSpPr>
            <a:spLocks noGrp="1" noChangeArrowheads="1"/>
          </p:cNvSpPr>
          <p:nvPr/>
        </p:nvSpPr>
        <p:spPr bwMode="auto">
          <a:xfrm>
            <a:off x="1981200" y="2590800"/>
            <a:ext cx="82994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0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9552384" y="6146677"/>
            <a:ext cx="178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BufferTest.java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9611590" cy="668780"/>
          </a:xfrm>
        </p:spPr>
        <p:txBody>
          <a:bodyPr/>
          <a:lstStyle/>
          <a:p>
            <a:r>
              <a:rPr lang="zh-CN" altLang="zh-CN" dirty="0"/>
              <a:t>DataInputStream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DataOutputStream</a:t>
            </a:r>
            <a:r>
              <a:rPr lang="zh-CN" alt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这两个类创建的对象分别被称为数据输入流和数据输出流。</a:t>
            </a:r>
          </a:p>
          <a:p>
            <a:r>
              <a:rPr lang="zh-CN" altLang="zh-CN" dirty="0">
                <a:sym typeface="Arial" charset="0"/>
              </a:rPr>
              <a:t>它们分别实现了DataInput接口和DataOutput接口。</a:t>
            </a:r>
          </a:p>
          <a:p>
            <a:r>
              <a:rPr lang="zh-CN" altLang="zh-CN" dirty="0">
                <a:sym typeface="Arial" charset="0"/>
              </a:rPr>
              <a:t>它们允许程序按与机器无关的风格读写Java数据。</a:t>
            </a:r>
          </a:p>
          <a:p>
            <a:r>
              <a:rPr lang="zh-CN" altLang="zh-CN" dirty="0">
                <a:sym typeface="Arial" charset="0"/>
              </a:rPr>
              <a:t>这两个流也是过滤器流，常以其它流如InputStream或OutputStream作为它们的输入或输出。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71684" name="Rectangle 4"/>
          <p:cNvSpPr>
            <a:spLocks noGrp="1" noChangeArrowheads="1"/>
          </p:cNvSpPr>
          <p:nvPr/>
        </p:nvSpPr>
        <p:spPr bwMode="auto">
          <a:xfrm>
            <a:off x="1828800" y="19812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10823330" cy="668780"/>
          </a:xfrm>
        </p:spPr>
        <p:txBody>
          <a:bodyPr/>
          <a:lstStyle/>
          <a:p>
            <a:r>
              <a:rPr lang="zh-CN" altLang="zh-CN" dirty="0"/>
              <a:t>DataInputStream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DataOutputStream</a:t>
            </a:r>
            <a:r>
              <a:rPr lang="zh-CN" alt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它们输入和输出几乎是对应的，每种基本数据类型的读写方法可以从其后缀名字识别。</a:t>
            </a:r>
          </a:p>
          <a:p>
            <a:r>
              <a:rPr lang="zh-CN" altLang="zh-CN" dirty="0"/>
              <a:t>  例：</a:t>
            </a:r>
            <a:r>
              <a:rPr lang="zh-CN" altLang="zh-CN" dirty="0">
                <a:sym typeface="Arial" charset="0"/>
              </a:rPr>
              <a:t>readInt()      writeInt()</a:t>
            </a:r>
          </a:p>
          <a:p>
            <a:r>
              <a:rPr lang="zh-CN" altLang="zh-CN" dirty="0">
                <a:sym typeface="Arial" charset="0"/>
              </a:rPr>
              <a:t>    readBoolean()  writeBoolean()</a:t>
            </a:r>
          </a:p>
          <a:p>
            <a:r>
              <a:rPr lang="zh-CN" altLang="zh-CN" dirty="0">
                <a:sym typeface="Arial" charset="0"/>
              </a:rPr>
              <a:t>    readChar()     writeChar()</a:t>
            </a:r>
          </a:p>
          <a:p>
            <a:r>
              <a:rPr lang="zh-CN" altLang="zh-CN" dirty="0">
                <a:sym typeface="Arial" charset="0"/>
              </a:rPr>
              <a:t>    readDouble()   writeDouble()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/>
        </p:nvSpPr>
        <p:spPr bwMode="auto">
          <a:xfrm>
            <a:off x="1982788" y="2057400"/>
            <a:ext cx="83042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>
                <a:sym typeface="Arial" charset="0"/>
              </a:rPr>
              <a:t>SequenceInputStream</a:t>
            </a:r>
            <a:r>
              <a:rPr 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  <a:p>
            <a:pPr lvl="1"/>
            <a:r>
              <a:rPr lang="en-US" altLang="zh-CN" dirty="0" err="1">
                <a:sym typeface="Arial" charset="0"/>
              </a:rPr>
              <a:t>SequenceInputStream</a:t>
            </a:r>
            <a:r>
              <a:rPr lang="zh-CN" altLang="en-US" dirty="0">
                <a:sym typeface="Arial" charset="0"/>
              </a:rPr>
              <a:t>类可以将两个或几个输入流不露痕迹地接合在一起，生成一个长长的接合流，在读入数据时，它忽略前面几个输入流的结束符</a:t>
            </a:r>
            <a:r>
              <a:rPr lang="en-US" altLang="zh-CN" dirty="0">
                <a:sym typeface="Arial" charset="0"/>
              </a:rPr>
              <a:t>EOF</a:t>
            </a:r>
            <a:r>
              <a:rPr lang="zh-CN" altLang="en-US" dirty="0">
                <a:sym typeface="Arial" charset="0"/>
              </a:rPr>
              <a:t>，直到最后一个流的结束符</a:t>
            </a:r>
            <a:r>
              <a:rPr lang="en-US" altLang="zh-CN" dirty="0">
                <a:sym typeface="Arial" charset="0"/>
              </a:rPr>
              <a:t>EOF</a:t>
            </a:r>
            <a:r>
              <a:rPr lang="zh-CN" altLang="en-US" dirty="0">
                <a:sym typeface="Arial" charset="0"/>
              </a:rPr>
              <a:t>时，才完成流的输入</a:t>
            </a:r>
            <a:endParaRPr lang="en-US" altLang="zh-CN" dirty="0">
              <a:sym typeface="Arial" charset="0"/>
            </a:endParaRP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/>
        </p:nvSpPr>
        <p:spPr bwMode="auto">
          <a:xfrm>
            <a:off x="1982788" y="2057400"/>
            <a:ext cx="83042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spcBef>
                <a:spcPct val="20000"/>
              </a:spcBef>
              <a:buClr>
                <a:schemeClr val="accent1"/>
              </a:buClr>
              <a:buFont typeface="Wingdings" charset="0"/>
              <a:buChar char="§"/>
            </a:pPr>
            <a:endParaRPr lang="en-US" altLang="zh-CN" sz="2800" dirty="0">
              <a:latin typeface="Courier New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字符流主要是用来处理字符的。它们在读写流内数据时是以字符为单位。</a:t>
            </a:r>
          </a:p>
          <a:p>
            <a:r>
              <a:rPr lang="zh-CN" altLang="zh-CN" dirty="0">
                <a:sym typeface="Arial" charset="0"/>
              </a:rPr>
              <a:t>字符流类由两个类层次结构定义。顶层有两个抽象类：Reader和Writer。这些抽象类处理统一编码的字符流。</a:t>
            </a:r>
            <a:endParaRPr lang="en-US" altLang="zh-CN" dirty="0">
              <a:sym typeface="Arial" charset="0"/>
            </a:endParaRPr>
          </a:p>
          <a:p>
            <a:r>
              <a:rPr lang="zh-CN" altLang="zh-CN" dirty="0">
                <a:sym typeface="Arial" charset="0"/>
              </a:rPr>
              <a:t>抽象类Reader和Writer定义了实现其他流类的关键方法。其中两个最重要的是read()和write()，它们分别进行字符数据的读和写。这些方法被派生流类重载。</a:t>
            </a:r>
          </a:p>
          <a:p>
            <a:r>
              <a:rPr lang="zh-CN" altLang="zh-CN" dirty="0">
                <a:sym typeface="Arial" charset="0"/>
              </a:rPr>
              <a:t>Reader及Writer类和它们子类的方法，与InputStream及OutputStream类及它们子类的使用方法非常类似。</a:t>
            </a:r>
          </a:p>
          <a:p>
            <a:pPr lvl="1"/>
            <a:endParaRPr lang="zh-CN" altLang="zh-CN" dirty="0"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73732" name="Rectangle 4"/>
          <p:cNvSpPr>
            <a:spLocks noGrp="1" noChangeArrowheads="1"/>
          </p:cNvSpPr>
          <p:nvPr/>
        </p:nvSpPr>
        <p:spPr bwMode="auto">
          <a:xfrm>
            <a:off x="1981200" y="1143000"/>
            <a:ext cx="8229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800100" lvl="1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I/O基本原理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流(stream)是指在计算机的输入与输出之间运动的数据序列。</a:t>
            </a:r>
          </a:p>
          <a:p>
            <a:r>
              <a:rPr lang="zh-CN" dirty="0">
                <a:sym typeface="Arial" charset="0"/>
              </a:rPr>
              <a:t>流序列中的数据既可以是未经加工的原始的二进制数据，也可以是经一定编码处理后符合某种格式规定的特定数据。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流通过</a:t>
            </a:r>
            <a:r>
              <a:rPr lang="en-US" altLang="zh-CN" dirty="0">
                <a:sym typeface="Arial" charset="0"/>
              </a:rPr>
              <a:t>Java</a:t>
            </a:r>
            <a:r>
              <a:rPr lang="zh-CN" altLang="en-US" dirty="0">
                <a:sym typeface="Arial" charset="0"/>
              </a:rPr>
              <a:t>的输入</a:t>
            </a:r>
            <a:r>
              <a:rPr lang="en-US" altLang="zh-CN" dirty="0">
                <a:sym typeface="Arial" charset="0"/>
              </a:rPr>
              <a:t>/</a:t>
            </a:r>
            <a:r>
              <a:rPr lang="zh-CN" altLang="en-US" dirty="0">
                <a:sym typeface="Arial" charset="0"/>
              </a:rPr>
              <a:t>输出系统与物理设备链接。尽管与它们链接的物理设备不尽相同，所有流的行为具有同样方式。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在</a:t>
            </a:r>
            <a:r>
              <a:rPr lang="en-US" altLang="zh-CN" dirty="0">
                <a:sym typeface="Arial" charset="0"/>
              </a:rPr>
              <a:t>Java</a:t>
            </a:r>
            <a:r>
              <a:rPr lang="zh-CN" altLang="en-US" dirty="0">
                <a:sym typeface="Arial" charset="0"/>
              </a:rPr>
              <a:t>中，把不同类型的输入、输出源</a:t>
            </a:r>
            <a:r>
              <a:rPr lang="en-US" altLang="zh-CN" dirty="0">
                <a:sym typeface="Arial" charset="0"/>
              </a:rPr>
              <a:t>(</a:t>
            </a:r>
            <a:r>
              <a:rPr lang="zh-CN" altLang="en-US" dirty="0">
                <a:sym typeface="Arial" charset="0"/>
              </a:rPr>
              <a:t>键盘、文件、网络等</a:t>
            </a:r>
            <a:r>
              <a:rPr lang="en-US" altLang="zh-CN" dirty="0">
                <a:sym typeface="Arial" charset="0"/>
              </a:rPr>
              <a:t>)</a:t>
            </a:r>
            <a:r>
              <a:rPr lang="zh-CN" altLang="en-US" dirty="0">
                <a:sym typeface="Arial" charset="0"/>
              </a:rPr>
              <a:t>抽象为流</a:t>
            </a:r>
            <a:r>
              <a:rPr lang="en-US" altLang="zh-CN" dirty="0">
                <a:sym typeface="Arial" charset="0"/>
              </a:rPr>
              <a:t>(Stream)</a:t>
            </a:r>
            <a:r>
              <a:rPr lang="zh-CN" altLang="en-US" dirty="0">
                <a:sym typeface="Arial" charset="0"/>
              </a:rPr>
              <a:t>，而其中输入或输出的数据则称为数据流</a:t>
            </a:r>
            <a:r>
              <a:rPr lang="en-US" altLang="zh-CN" dirty="0">
                <a:sym typeface="Arial" charset="0"/>
              </a:rPr>
              <a:t>(Data Stream)</a:t>
            </a:r>
            <a:r>
              <a:rPr lang="zh-CN" altLang="en-US" dirty="0">
                <a:sym typeface="Arial" charset="0"/>
              </a:rPr>
              <a:t>，用统一的方式来表示。</a:t>
            </a:r>
          </a:p>
          <a:p>
            <a:endParaRPr lang="zh-CN" altLang="en-US" dirty="0">
              <a:sym typeface="Arial" charset="0"/>
            </a:endParaRPr>
          </a:p>
          <a:p>
            <a:endParaRPr lang="zh-CN" dirty="0">
              <a:sym typeface="Arial" charset="0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/>
        </p:nvSpPr>
        <p:spPr bwMode="auto">
          <a:xfrm>
            <a:off x="1981200" y="35814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/>
        </p:nvSpPr>
        <p:spPr bwMode="auto">
          <a:xfrm>
            <a:off x="1981200" y="46482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字符流Reader类、Writer的子类：</a:t>
            </a:r>
            <a:endParaRPr lang="zh-CN" altLang="zh-CN" dirty="0"/>
          </a:p>
          <a:p>
            <a:pPr lvl="1"/>
            <a:r>
              <a:rPr lang="zh-CN" dirty="0">
                <a:sym typeface="Arial" charset="0"/>
              </a:rPr>
              <a:t>InputStreamReader类和OutputStreamWriter类</a:t>
            </a:r>
          </a:p>
          <a:p>
            <a:pPr lvl="2"/>
            <a:r>
              <a:rPr lang="zh-CN" dirty="0">
                <a:sym typeface="Arial" charset="0"/>
              </a:rPr>
              <a:t>  在构造这两个类对应的流时，它们会自动进行转换，将平台缺省的编码集编码的字节转换为Unicode字符。对英语环境，其缺省的编码集一般为ISO8859-1。</a:t>
            </a:r>
          </a:p>
          <a:p>
            <a:pPr lvl="1"/>
            <a:r>
              <a:rPr lang="zh-CN" dirty="0">
                <a:sym typeface="Arial" charset="0"/>
              </a:rPr>
              <a:t>BufferedReader类和BufferedWriter类</a:t>
            </a:r>
          </a:p>
          <a:p>
            <a:pPr lvl="2"/>
            <a:r>
              <a:rPr lang="zh-CN" dirty="0">
                <a:sym typeface="Arial" charset="0"/>
              </a:rPr>
              <a:t>  这两个类对应的流使用了缓冲，能大大提高输入输出的效率。这两个也是过滤器流，常用来对InputStreamReader和OutputStreamWriter进行处理。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/>
        </p:nvSpPr>
        <p:spPr bwMode="auto">
          <a:xfrm>
            <a:off x="1981200" y="11430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32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字节流和字符流示例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/>
              <a:t>示例：</a:t>
            </a:r>
          </a:p>
          <a:p>
            <a:pPr lvl="1"/>
            <a:r>
              <a:rPr lang="zh-CN" dirty="0">
                <a:sym typeface="Arial" charset="0"/>
              </a:rPr>
              <a:t>     实现对文件中关键字的查找，把包含有指定字符的行显示出来或写到文件中。</a:t>
            </a:r>
          </a:p>
          <a:p>
            <a:pPr lvl="1"/>
            <a:r>
              <a:rPr lang="zh-CN" dirty="0">
                <a:sym typeface="Arial" charset="0"/>
              </a:rPr>
              <a:t>     用FileReader类实现文件读入功能，BufferedReader类用于提高文件读入速度。与输入相似的输出类FileWriter类和BufferedWriter类。</a:t>
            </a:r>
          </a:p>
          <a:p>
            <a:pPr lvl="1"/>
            <a:r>
              <a:rPr lang="zh-CN" dirty="0">
                <a:sym typeface="Arial" charset="0"/>
              </a:rPr>
              <a:t>     程序用readLine()方法一次读入一行字符，读入的一行字符中不包括行结束符。程序用write()方法向文件中一次写出一字符串，方法newLine()写一个行结束符。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字节流和字符流示例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28296" y="668780"/>
            <a:ext cx="10735408" cy="598140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import java.io.*;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public class Find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public static void main(String args[])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BufferedReader bRead = null;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BufferedWriter bWrite = null;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String buffer;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boolean outFile = false;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int i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if(args.length &lt; 2)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  System.out.println("Use:java Find &lt;input&gt; &lt;String&gt;"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                      +" [output]");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  System.exit(0);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B38BD-6E45-40AA-98AE-751C9B67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字节流和字符流示例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61364-8EA4-4F0E-B2E8-59830069A6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598276"/>
            <a:ext cx="10735408" cy="5661447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try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FileReader fr = new FileReader(new File(args[0]));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bRead = new BufferedReader(fr);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}catch(IOException e)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System.out.println("Cannot find " + args[0]);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System.exit(-1);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if(args.length == 3)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try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   FileWriter fw = new FileWriter(new File(args[2]));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   bWrite = new BufferedWriter(fw);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   outFile = true;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} catch (IOException e)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   System.out.println("Cannot find " + args[2]);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   System.exit(-1);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34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字节流和字符流示例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71501" y="874436"/>
            <a:ext cx="10735408" cy="519385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buffer = bRead.readLine();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while(buffer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if(buffer.indexOf(args[1]) != -1)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if(outFile)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    bWrite.write(buffer);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    bWrite.newLine();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System.out.println(buffer);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i++;</a:t>
            </a:r>
            <a:r>
              <a:rPr lang="en-US" altLang="zh-CN" sz="2000" dirty="0"/>
              <a:t>  </a:t>
            </a:r>
            <a:endParaRPr 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             </a:t>
            </a:r>
            <a:r>
              <a:rPr lang="en-US" altLang="zh-CN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dirty="0"/>
              <a:t> </a:t>
            </a:r>
            <a:r>
              <a:rPr lang="en-US" altLang="zh-CN" sz="2000" dirty="0"/>
              <a:t>            </a:t>
            </a:r>
            <a:r>
              <a:rPr lang="zh-CN" altLang="zh-CN" sz="2000" dirty="0"/>
              <a:t>buffer = bRead.readLine();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dirty="0"/>
              <a:t>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dirty="0"/>
              <a:t>     } catch(IOException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dirty="0"/>
              <a:t>         System.err.println(e);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字节流和字符流示例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28296" y="905608"/>
            <a:ext cx="10735408" cy="504678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} finally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bRead.close();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if(bWrite != null) bWrite.close();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} catch(Exception e) {System.err.println(e);}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System.out.println("\n\n\n------------------------");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System.out.println("Searched completely");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if( i !=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System.out.println("Found " + i + " lines have \""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                + args[1] + "\""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}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System.out.println("Can't find \""+args[1]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                +"\"in file" + args[0]);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/>
              <a:t>PipedInputStream</a:t>
            </a:r>
            <a:r>
              <a:rPr lang="zh-CN" dirty="0">
                <a:sym typeface="Arial" charset="0"/>
              </a:rPr>
              <a:t>和</a:t>
            </a:r>
            <a:r>
              <a:rPr lang="zh-CN" dirty="0"/>
              <a:t>PipedOutputStream</a:t>
            </a:r>
            <a:r>
              <a:rPr 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  <a:p>
            <a:pPr lvl="1"/>
            <a:r>
              <a:rPr lang="zh-CN" altLang="zh-CN" dirty="0">
                <a:sym typeface="Arial" charset="0"/>
              </a:rPr>
              <a:t>管道是UNIX的发明，它大大增强了流的概念。</a:t>
            </a:r>
          </a:p>
          <a:p>
            <a:pPr lvl="1"/>
            <a:r>
              <a:rPr lang="zh-CN" altLang="zh-CN" dirty="0">
                <a:sym typeface="Arial" charset="0"/>
              </a:rPr>
              <a:t>管道(pipe)提供一种线程之间的通信方法，可用于IPC(进程间通信) 或是ITC(线程间通信)。</a:t>
            </a:r>
          </a:p>
          <a:p>
            <a:pPr lvl="1"/>
            <a:r>
              <a:rPr lang="zh-CN" altLang="zh-CN" dirty="0">
                <a:sym typeface="Arial" charset="0"/>
              </a:rPr>
              <a:t>一个输入管道是用来接收一个输出管道所写出的数据。</a:t>
            </a:r>
          </a:p>
          <a:p>
            <a:pPr lvl="1"/>
            <a:r>
              <a:rPr lang="zh-CN" altLang="zh-CN" dirty="0">
                <a:sym typeface="Arial" charset="0"/>
              </a:rPr>
              <a:t>这两个类必须同时使用，所以它们除了不带参数的构造器外，互为构造器中的参数。</a:t>
            </a:r>
          </a:p>
          <a:p>
            <a:pPr lvl="1"/>
            <a:r>
              <a:rPr lang="zh-CN" altLang="zh-CN" dirty="0">
                <a:sym typeface="Arial" charset="0"/>
              </a:rPr>
              <a:t>  PipedInputStream(PipedOutputStream)</a:t>
            </a:r>
          </a:p>
          <a:p>
            <a:pPr lvl="1"/>
            <a:r>
              <a:rPr lang="zh-CN" altLang="zh-CN" dirty="0">
                <a:sym typeface="Arial" charset="0"/>
              </a:rPr>
              <a:t>  PipedOutputStream(PipedInputStream)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/>
        </p:nvSpPr>
        <p:spPr bwMode="auto">
          <a:xfrm>
            <a:off x="1981200" y="1676400"/>
            <a:ext cx="8299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b="1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  <a:r>
              <a:rPr lang="zh-CN"/>
              <a:t>示例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/>
              <a:t>示例：</a:t>
            </a:r>
          </a:p>
          <a:p>
            <a:r>
              <a:rPr lang="zh-CN">
                <a:sym typeface="Arial" charset="0"/>
              </a:rPr>
              <a:t>    下面的程序使用两个线程：一个线程模拟数据采集，用Random类随机生成数值，另一个线程模拟数据处理，使用数据，计算其平均值。</a:t>
            </a:r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  <a:r>
              <a:rPr lang="zh-CN"/>
              <a:t>示例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649032" y="1051081"/>
            <a:ext cx="4671113" cy="504678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import java.io.*;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import java.util.Random;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//数据处理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class RunningAverage extends Thread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private DataInputStream 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double total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long count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RunningAverage(InputStream i)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in = new DataInputStream(i);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C72D98-84B8-4E6C-ABA8-04EC75423DEE}"/>
              </a:ext>
            </a:extLst>
          </p:cNvPr>
          <p:cNvSpPr txBox="1"/>
          <p:nvPr/>
        </p:nvSpPr>
        <p:spPr>
          <a:xfrm>
            <a:off x="5889048" y="874435"/>
            <a:ext cx="61046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public void run()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while (true){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  double num = in.readDouble();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  total += num;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  count++;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  System.out.println(count+":"+num+"\t avg="+total/count);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} catch (IOException e) { e.printStackTrace();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  <a:r>
              <a:rPr lang="zh-CN"/>
              <a:t>示例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659423" y="1019908"/>
            <a:ext cx="5436577" cy="5046784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//数据采集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class NumberGenerator extends Thread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private DataOutputStream out;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private Random gen = new Random();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private final long RANGE = 1000;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NumberGenerator(OutputStream o)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  out = new DataOutputStream(o);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C2228E-D037-414B-BD9A-B810EC2974BA}"/>
              </a:ext>
            </a:extLst>
          </p:cNvPr>
          <p:cNvSpPr txBox="1"/>
          <p:nvPr/>
        </p:nvSpPr>
        <p:spPr>
          <a:xfrm>
            <a:off x="6307282" y="1149339"/>
            <a:ext cx="5663045" cy="485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public void run(){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while (true){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try{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 double num = gen.nextDouble()*RANGE;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 out.writeDouble(num);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 out.flush();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 sleep(500);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}catch(IOException e){e.printStackTrace();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}catch(InterruptedException e){e.printStackTrace();}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流分类：</a:t>
            </a:r>
            <a:r>
              <a:rPr lang="zh-CN" dirty="0">
                <a:sym typeface="Arial" charset="0"/>
              </a:rPr>
              <a:t>输入</a:t>
            </a:r>
            <a:r>
              <a:rPr lang="zh-CN" altLang="en-US" dirty="0">
                <a:sym typeface="Arial" charset="0"/>
              </a:rPr>
              <a:t>、</a:t>
            </a:r>
            <a:r>
              <a:rPr lang="zh-CN" dirty="0">
                <a:sym typeface="Arial" charset="0"/>
              </a:rPr>
              <a:t>输出流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流的方向是重要的，根据流的方向，流可分为两类：输入流和输出流。</a:t>
            </a:r>
          </a:p>
          <a:p>
            <a:r>
              <a:rPr lang="zh-CN" altLang="zh-CN" dirty="0">
                <a:sym typeface="Arial" charset="0"/>
              </a:rPr>
              <a:t>输入流只能从中读取数据，而不能向其写出数据；输出流只能向其写出数据，而不能从中读取数据。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流的源端和目的端可简单地看成是字节的生产者和消费者。</a:t>
            </a:r>
          </a:p>
          <a:p>
            <a:pPr lvl="2"/>
            <a:r>
              <a:rPr lang="zh-CN" altLang="en-US" dirty="0">
                <a:sym typeface="Arial" charset="0"/>
              </a:rPr>
              <a:t>对输入流，可不必关心它的源端是什么，只要简单地从流中读数据。</a:t>
            </a:r>
          </a:p>
          <a:p>
            <a:pPr lvl="2"/>
            <a:r>
              <a:rPr lang="zh-CN" altLang="en-US" dirty="0">
                <a:sym typeface="Arial" charset="0"/>
              </a:rPr>
              <a:t>对输出流，也可不知道它的目的端，只是简单地往流中写数据。</a:t>
            </a:r>
          </a:p>
          <a:p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  <a:r>
              <a:rPr lang="zh-CN"/>
              <a:t>示例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//主类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class PipeTest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public static void main(String[] args){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PipedOutputStream producer = new PipedOutputStream();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PipedInputStream consumer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            new PipedInputStream(producer);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RunningAverage avg = new RunningAverage(consumer);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NumberGenerator gen = new NumberGenerator(producer);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gen.start();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avg.start();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try{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Thread.sleep(5000);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}catch (InterruptedException e)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gen.stop();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avg.stop();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  <a:r>
              <a:rPr lang="zh-CN"/>
              <a:t>示例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sz="2000" dirty="0"/>
              <a:t>        producer.close();</a:t>
            </a:r>
          </a:p>
          <a:p>
            <a:pPr marL="0" indent="0">
              <a:buNone/>
            </a:pPr>
            <a:r>
              <a:rPr lang="zh-CN" sz="2000" dirty="0"/>
              <a:t>        consumer.close();</a:t>
            </a:r>
          </a:p>
          <a:p>
            <a:pPr marL="0" indent="0">
              <a:buNone/>
            </a:pPr>
            <a:r>
              <a:rPr lang="zh-CN" sz="2000" dirty="0"/>
              <a:t>    } catch (IOException e){</a:t>
            </a:r>
          </a:p>
          <a:p>
            <a:pPr marL="0" indent="0">
              <a:buNone/>
            </a:pPr>
            <a:r>
              <a:rPr lang="zh-CN" sz="2000" dirty="0"/>
              <a:t>        e.printStackTrace();</a:t>
            </a:r>
          </a:p>
          <a:p>
            <a:pPr marL="0" indent="0">
              <a:buNone/>
            </a:pPr>
            <a:r>
              <a:rPr lang="zh-CN" sz="2000" dirty="0"/>
              <a:t>    }</a:t>
            </a:r>
          </a:p>
          <a:p>
            <a:pPr marL="0" indent="0">
              <a:buNone/>
            </a:pPr>
            <a:r>
              <a:rPr lang="zh-CN" sz="2000" dirty="0"/>
              <a:t>  }</a:t>
            </a:r>
          </a:p>
          <a:p>
            <a:pPr marL="0" indent="0">
              <a:buNone/>
            </a:pPr>
            <a:r>
              <a:rPr lang="zh-CN" sz="2000" dirty="0"/>
              <a:t>}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/>
        </p:nvSpPr>
        <p:spPr bwMode="auto">
          <a:xfrm>
            <a:off x="2860431" y="3094892"/>
            <a:ext cx="8534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541338" lvl="1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Arial"/>
              <a:buChar char="•"/>
            </a:pP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程序用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PipedOutputStream()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生成管道输出流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producer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，用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PipedInputStream(producer)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生成管道输入流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consumer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，同时实现了两个管道的连接。</a:t>
            </a:r>
          </a:p>
          <a:p>
            <a:pPr marL="541338" lvl="1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Arial"/>
              <a:buChar char="•"/>
            </a:pP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类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RunningAverage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和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NumberGenerator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第一个类实现生成数据，用管道输出这些数据，后一个类从输入管道接收数据，然后计算平均值。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I/O流链接及处理流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/>
              <a:t>将一个流的输出链接到一个流的输入，达到更好的I/O效果。如下示意图所示：</a:t>
            </a:r>
          </a:p>
        </p:txBody>
      </p:sp>
      <p:pic>
        <p:nvPicPr>
          <p:cNvPr id="11" name="Picture 4" descr="9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6199" y="2152505"/>
            <a:ext cx="9181855" cy="4100435"/>
          </a:xfrm>
          <a:prstGeom prst="rect">
            <a:avLst/>
          </a:prstGeom>
          <a:noFill/>
          <a:ln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I/O流链接及处理流</a:t>
            </a:r>
            <a:endParaRPr lang="zh-CN"/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/>
              <a:t>字符流与字节</a:t>
            </a:r>
            <a:r>
              <a:rPr lang="zh-CN" dirty="0">
                <a:sym typeface="Arial" charset="0"/>
              </a:rPr>
              <a:t>处理流的关系对照表如下：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69562"/>
              </p:ext>
            </p:extLst>
          </p:nvPr>
        </p:nvGraphicFramePr>
        <p:xfrm>
          <a:off x="1697568" y="1645211"/>
          <a:ext cx="8153400" cy="4544696"/>
        </p:xfrm>
        <a:graphic>
          <a:graphicData uri="http://schemas.openxmlformats.org/drawingml/2006/table">
            <a:tbl>
              <a:tblPr/>
              <a:tblGrid>
                <a:gridCol w="219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字符流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字节流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缓冲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BufferedReader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BufferedWriter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BufferedInputStream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BufferedOutputStream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过滤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FilterReader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FilterWriter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FilterInputStream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FilterOutputStream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字节和字符间转换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InputStreamReader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OutputStreamWriter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对象序列化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ObjectInputStream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ObjectOutputStream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数据转换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DataInputStream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DataOutputStream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计算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LineNumberReader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LineNumberInputStream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向前查看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PushbackReader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PushbackInputStream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打印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PrintWriter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黑体" charset="0"/>
                        <a:cs typeface="黑体" charset="0"/>
                        <a:sym typeface="黑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PrintStream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黑体" charset="0"/>
                        <a:cs typeface="黑体" charset="0"/>
                        <a:sym typeface="黑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uiExpand="1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对象序列化处理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宋体" charset="0"/>
              </a:rPr>
              <a:t>“</a:t>
            </a:r>
            <a:r>
              <a:rPr lang="zh-CN" dirty="0"/>
              <a:t>对象序列化</a:t>
            </a:r>
            <a:r>
              <a:rPr lang="zh-CN" dirty="0">
                <a:sym typeface="宋体" charset="0"/>
              </a:rPr>
              <a:t>”</a:t>
            </a:r>
            <a:r>
              <a:rPr lang="zh-CN" dirty="0"/>
              <a:t>（Object Serialization）是Java一种特</a:t>
            </a:r>
            <a:r>
              <a:rPr lang="zh-CN" dirty="0">
                <a:sym typeface="Arial" charset="0"/>
              </a:rPr>
              <a:t>性。类实现Serializable接口。</a:t>
            </a:r>
            <a:endParaRPr lang="en-US" altLang="zh-CN" dirty="0">
              <a:sym typeface="Arial" charset="0"/>
            </a:endParaRPr>
          </a:p>
          <a:p>
            <a:pPr lvl="1"/>
            <a:r>
              <a:rPr lang="zh-CN" altLang="zh-CN" dirty="0">
                <a:sym typeface="Arial" charset="0"/>
              </a:rPr>
              <a:t>实现了Serializable接口的对象，可将它们转换成一系列字节，并可在以后完全恢复回原来的样子。</a:t>
            </a:r>
          </a:p>
          <a:p>
            <a:pPr lvl="1"/>
            <a:r>
              <a:rPr lang="zh-CN" altLang="zh-CN" dirty="0">
                <a:sym typeface="Arial" charset="0"/>
              </a:rPr>
              <a:t>这一过程可通过网络进行。这意味着序列化机制能自动补偿操作系统间的差异。</a:t>
            </a:r>
          </a:p>
          <a:p>
            <a:pPr lvl="1"/>
            <a:r>
              <a:rPr lang="zh-CN" altLang="zh-CN" dirty="0">
                <a:sym typeface="Arial" charset="0"/>
              </a:rPr>
              <a:t>可以实现“有限持久化”。意味着对象的“生存时间”并不取决于程序是否正在执行——它存在或“生存”于程序的每一次调用之间。</a:t>
            </a:r>
            <a:endParaRPr lang="zh-CN" altLang="zh-CN" dirty="0"/>
          </a:p>
          <a:p>
            <a:endParaRPr lang="zh-CN" dirty="0">
              <a:sym typeface="Arial" charset="0"/>
            </a:endParaRPr>
          </a:p>
        </p:txBody>
      </p:sp>
      <p:sp>
        <p:nvSpPr>
          <p:cNvPr id="88068" name="Rectangle 4"/>
          <p:cNvSpPr>
            <a:spLocks noGrp="1" noChangeArrowheads="1"/>
          </p:cNvSpPr>
          <p:nvPr/>
        </p:nvSpPr>
        <p:spPr bwMode="auto">
          <a:xfrm>
            <a:off x="1981200" y="2362200"/>
            <a:ext cx="82994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对象序列化处理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/>
              <a:t>序列化一个对象：</a:t>
            </a:r>
            <a:endParaRPr lang="en-US" altLang="zh-CN" dirty="0"/>
          </a:p>
          <a:p>
            <a:pPr lvl="1"/>
            <a:r>
              <a:rPr lang="zh-CN" altLang="zh-CN" dirty="0">
                <a:sym typeface="Arial" charset="0"/>
              </a:rPr>
              <a:t>首先要创建某些OutputStream对象，然后将其封装到ObjectOutputStream对象内。</a:t>
            </a:r>
          </a:p>
          <a:p>
            <a:pPr lvl="1"/>
            <a:r>
              <a:rPr lang="zh-CN" altLang="zh-CN" dirty="0">
                <a:sym typeface="Arial" charset="0"/>
              </a:rPr>
              <a:t>再需调用writeObject()即可完成对象的序列化，并将其发送给OutputStream。</a:t>
            </a:r>
          </a:p>
          <a:p>
            <a:pPr lvl="1"/>
            <a:r>
              <a:rPr lang="zh-CN" altLang="zh-CN" dirty="0">
                <a:sym typeface="Arial" charset="0"/>
              </a:rPr>
              <a:t>相反将一个InputStream封装到ObjectInputStream内，然后调用readObject()。</a:t>
            </a:r>
          </a:p>
          <a:p>
            <a:pPr lvl="1"/>
            <a:r>
              <a:rPr lang="zh-CN" altLang="zh-CN" dirty="0">
                <a:sym typeface="Arial" charset="0"/>
              </a:rPr>
              <a:t>和往常一样，最后获得的是指向一个上溯造型Object的句柄，所以必须下溯造型，以便能够直接设置。</a:t>
            </a:r>
          </a:p>
          <a:p>
            <a:endParaRPr lang="zh-CN" dirty="0"/>
          </a:p>
        </p:txBody>
      </p:sp>
      <p:sp>
        <p:nvSpPr>
          <p:cNvPr id="89092" name="Rectangle 4"/>
          <p:cNvSpPr>
            <a:spLocks noGrp="1" noChangeArrowheads="1"/>
          </p:cNvSpPr>
          <p:nvPr/>
        </p:nvSpPr>
        <p:spPr bwMode="auto">
          <a:xfrm>
            <a:off x="1981200" y="1828800"/>
            <a:ext cx="82994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8458200" y="6491288"/>
            <a:ext cx="133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Worm.java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558F8-54D4-4B0F-8E9C-69C88603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流分类：</a:t>
            </a:r>
            <a:r>
              <a:rPr lang="zh-CN" altLang="zh-CN" dirty="0">
                <a:sym typeface="Arial" charset="0"/>
              </a:rPr>
              <a:t>输入</a:t>
            </a:r>
            <a:r>
              <a:rPr lang="zh-CN" altLang="en-US" dirty="0">
                <a:sym typeface="Arial" charset="0"/>
              </a:rPr>
              <a:t>、</a:t>
            </a:r>
            <a:r>
              <a:rPr lang="zh-CN" altLang="zh-CN" dirty="0">
                <a:sym typeface="Arial" charset="0"/>
              </a:rPr>
              <a:t>输出流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1EB2FA-D4AC-4B29-B45F-35C9BB15BB2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2" y="1292223"/>
            <a:ext cx="10388947" cy="444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1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流分类：字节流、字符流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把处理二进制数据的流称为字节流，字节流每次处理 一个字节的数据；以</a:t>
            </a:r>
            <a:r>
              <a:rPr lang="en-US" altLang="zh-CN" dirty="0"/>
              <a:t>Stream</a:t>
            </a:r>
            <a:r>
              <a:rPr lang="zh-CN" altLang="en-US" dirty="0"/>
              <a:t>结尾，说明是一字节流。 </a:t>
            </a:r>
            <a:endParaRPr lang="en-US" altLang="zh-CN" dirty="0"/>
          </a:p>
          <a:p>
            <a:r>
              <a:rPr lang="zh-CN" altLang="en-US" dirty="0"/>
              <a:t>把处理某种格式的特定数据称为字符流，字符流每次处理 一个字符的数据。以</a:t>
            </a:r>
            <a:r>
              <a:rPr lang="en-US" altLang="zh-CN" dirty="0"/>
              <a:t>Reader Writer</a:t>
            </a:r>
            <a:r>
              <a:rPr lang="zh-CN" altLang="en-US" dirty="0"/>
              <a:t>结尾，说明是一字符流。</a:t>
            </a:r>
            <a:endParaRPr lang="en-US" altLang="zh-CN" dirty="0"/>
          </a:p>
          <a:p>
            <a:r>
              <a:rPr lang="zh-CN" altLang="zh-CN" dirty="0">
                <a:sym typeface="Arial" charset="0"/>
              </a:rPr>
              <a:t>在最底层，所有的输入/输出都是字节形式的。基于字符的流只为处理字符提供方便有效的方法。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0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流分类：</a:t>
            </a:r>
            <a:r>
              <a:rPr lang="zh-CN" altLang="zh-CN" dirty="0">
                <a:sym typeface="Arial" charset="0"/>
              </a:rPr>
              <a:t>节点流</a:t>
            </a:r>
            <a:r>
              <a:rPr lang="zh-CN" altLang="en-US" dirty="0">
                <a:sym typeface="Arial" charset="0"/>
              </a:rPr>
              <a:t>、</a:t>
            </a:r>
            <a:r>
              <a:rPr lang="zh-CN" altLang="zh-CN" dirty="0">
                <a:sym typeface="Arial" charset="0"/>
              </a:rPr>
              <a:t>过滤器</a:t>
            </a:r>
            <a:endParaRPr lang="zh-CN" dirty="0">
              <a:sym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节点流</a:t>
            </a:r>
            <a:r>
              <a:rPr lang="en-US" altLang="zh-CN" dirty="0">
                <a:sym typeface="Arial" charset="0"/>
              </a:rPr>
              <a:t>(node stream)</a:t>
            </a:r>
            <a:r>
              <a:rPr lang="zh-CN" altLang="en-US" dirty="0">
                <a:sym typeface="Arial" charset="0"/>
              </a:rPr>
              <a:t>是指直接从指定的位置（如磁盘文件或内存区域）读或写。其它的流则称为过滤器。</a:t>
            </a:r>
          </a:p>
          <a:p>
            <a:r>
              <a:rPr lang="zh-CN" altLang="en-US" dirty="0">
                <a:sym typeface="Arial" charset="0"/>
              </a:rPr>
              <a:t>过滤器</a:t>
            </a:r>
            <a:r>
              <a:rPr lang="en-US" altLang="zh-CN" dirty="0">
                <a:sym typeface="Arial" charset="0"/>
              </a:rPr>
              <a:t>(filters)</a:t>
            </a:r>
            <a:r>
              <a:rPr lang="zh-CN" altLang="en-US" dirty="0">
                <a:sym typeface="Arial" charset="0"/>
              </a:rPr>
              <a:t>输入流往往是以其它输入流作为它的输入源，经过过滤或处理后再以新的输入流的形式提供给用户，过滤器输出流的原理也类似。</a:t>
            </a:r>
          </a:p>
          <a:p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AFF24-1CC2-4685-B517-FEA6F215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流分类：</a:t>
            </a:r>
            <a:r>
              <a:rPr lang="zh-CN" altLang="zh-CN" dirty="0">
                <a:sym typeface="Arial" charset="0"/>
              </a:rPr>
              <a:t>节点流</a:t>
            </a:r>
            <a:r>
              <a:rPr lang="zh-CN" altLang="en-US" dirty="0">
                <a:sym typeface="Arial" charset="0"/>
              </a:rPr>
              <a:t>、</a:t>
            </a:r>
            <a:r>
              <a:rPr lang="zh-CN" altLang="zh-CN" dirty="0">
                <a:sym typeface="Arial" charset="0"/>
              </a:rPr>
              <a:t>过滤器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CE3D8B-79E7-456F-A94A-7C196DD4548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7" y="1402772"/>
            <a:ext cx="10053662" cy="42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6881</TotalTime>
  <Words>4195</Words>
  <Application>Microsoft Office PowerPoint</Application>
  <PresentationFormat>宽屏</PresentationFormat>
  <Paragraphs>401</Paragraphs>
  <Slides>55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黑体</vt:lpstr>
      <vt:lpstr>微软雅黑</vt:lpstr>
      <vt:lpstr>微软雅黑</vt:lpstr>
      <vt:lpstr>Arial</vt:lpstr>
      <vt:lpstr>Courier New</vt:lpstr>
      <vt:lpstr>Times New Roman</vt:lpstr>
      <vt:lpstr>Wingdings</vt:lpstr>
      <vt:lpstr>菱形网格 16x9</vt:lpstr>
      <vt:lpstr>Java9:输入输出流</vt:lpstr>
      <vt:lpstr>第9章 输入输出流</vt:lpstr>
      <vt:lpstr>I/O基本原理</vt:lpstr>
      <vt:lpstr>I/O基本原理</vt:lpstr>
      <vt:lpstr>流分类：输入、输出流</vt:lpstr>
      <vt:lpstr>流分类：输入、输出流</vt:lpstr>
      <vt:lpstr>流分类：字节流、字符流</vt:lpstr>
      <vt:lpstr>流分类：节点流、过滤器</vt:lpstr>
      <vt:lpstr>流分类：节点流、过滤器</vt:lpstr>
      <vt:lpstr>java中的流</vt:lpstr>
      <vt:lpstr>输入输出流的类关系</vt:lpstr>
      <vt:lpstr>Reader和Writer类关系</vt:lpstr>
      <vt:lpstr>第9章 输入输出流</vt:lpstr>
      <vt:lpstr>文件及文件I/O</vt:lpstr>
      <vt:lpstr>File类的主要方法</vt:lpstr>
      <vt:lpstr>File类的主要方法</vt:lpstr>
      <vt:lpstr>File类的主要方法</vt:lpstr>
      <vt:lpstr>RandomAccessFile类</vt:lpstr>
      <vt:lpstr>RandomAccessFile类</vt:lpstr>
      <vt:lpstr>RandomAccessFile类</vt:lpstr>
      <vt:lpstr>第9章 输入输出流</vt:lpstr>
      <vt:lpstr>字节流</vt:lpstr>
      <vt:lpstr>InputStream类的方法</vt:lpstr>
      <vt:lpstr>InputStream类的方法</vt:lpstr>
      <vt:lpstr>InputStream类的方法</vt:lpstr>
      <vt:lpstr>InputStream的子类</vt:lpstr>
      <vt:lpstr>输入流及其子类</vt:lpstr>
      <vt:lpstr>OutputStream类的方法</vt:lpstr>
      <vt:lpstr>OutputStream类的方法</vt:lpstr>
      <vt:lpstr>OutputStream的子类</vt:lpstr>
      <vt:lpstr>OutputStream的子类</vt:lpstr>
      <vt:lpstr>FileInputStream和FileOutputStream类</vt:lpstr>
      <vt:lpstr>FileInputStream和FileOutputStream类</vt:lpstr>
      <vt:lpstr>FileInputStream和FileOutputStream类</vt:lpstr>
      <vt:lpstr>BufferedInputStream类和BufferedOutputStream类</vt:lpstr>
      <vt:lpstr>DataInputStream和DataOutputStream类</vt:lpstr>
      <vt:lpstr>DataInputStream和DataOutputStream类</vt:lpstr>
      <vt:lpstr>字节流和字符流</vt:lpstr>
      <vt:lpstr>字节流和字符流</vt:lpstr>
      <vt:lpstr>字节流和字符流</vt:lpstr>
      <vt:lpstr>字节流和字符流示例</vt:lpstr>
      <vt:lpstr>字节流和字符流示例</vt:lpstr>
      <vt:lpstr>字节流和字符流示例</vt:lpstr>
      <vt:lpstr>字节流和字符流示例</vt:lpstr>
      <vt:lpstr>字节流和字符流示例</vt:lpstr>
      <vt:lpstr>管道输入输出流类</vt:lpstr>
      <vt:lpstr>管道输入输出流类示例</vt:lpstr>
      <vt:lpstr>管道输入输出流类示例</vt:lpstr>
      <vt:lpstr>管道输入输出流类示例</vt:lpstr>
      <vt:lpstr>管道输入输出流类示例</vt:lpstr>
      <vt:lpstr>管道输入输出流类示例</vt:lpstr>
      <vt:lpstr>I/O流链接及处理流</vt:lpstr>
      <vt:lpstr>I/O流链接及处理流</vt:lpstr>
      <vt:lpstr>对象序列化处理</vt:lpstr>
      <vt:lpstr>对象序列化处理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qyjghl</cp:lastModifiedBy>
  <cp:revision>172</cp:revision>
  <dcterms:created xsi:type="dcterms:W3CDTF">2018-03-05T08:16:37Z</dcterms:created>
  <dcterms:modified xsi:type="dcterms:W3CDTF">2020-08-12T06:00:56Z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