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71" r:id="rId2"/>
    <p:sldId id="317" r:id="rId3"/>
    <p:sldId id="266" r:id="rId4"/>
    <p:sldId id="267" r:id="rId5"/>
    <p:sldId id="268" r:id="rId6"/>
    <p:sldId id="269" r:id="rId7"/>
    <p:sldId id="270" r:id="rId8"/>
    <p:sldId id="273" r:id="rId9"/>
    <p:sldId id="274" r:id="rId10"/>
    <p:sldId id="275" r:id="rId11"/>
    <p:sldId id="276" r:id="rId12"/>
    <p:sldId id="282" r:id="rId13"/>
    <p:sldId id="283" r:id="rId14"/>
    <p:sldId id="278" r:id="rId15"/>
    <p:sldId id="279" r:id="rId16"/>
    <p:sldId id="277" r:id="rId17"/>
    <p:sldId id="280" r:id="rId18"/>
    <p:sldId id="281" r:id="rId19"/>
    <p:sldId id="318"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300" r:id="rId34"/>
    <p:sldId id="301" r:id="rId35"/>
    <p:sldId id="297" r:id="rId36"/>
    <p:sldId id="298"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Lst>
  <p:sldSz cx="12192000" cy="6858000"/>
  <p:notesSz cx="6858000" cy="9144000"/>
  <p:custDataLst>
    <p:tags r:id="rId55"/>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86016" autoAdjust="0"/>
  </p:normalViewPr>
  <p:slideViewPr>
    <p:cSldViewPr snapToGrid="0">
      <p:cViewPr varScale="1">
        <p:scale>
          <a:sx n="74" d="100"/>
          <a:sy n="74" d="100"/>
        </p:scale>
        <p:origin x="1459"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_rels/data6.xml.rels><?xml version="1.0" encoding="UTF-8" standalone="yes"?>
<Relationships xmlns="http://schemas.openxmlformats.org/package/2006/relationships"><Relationship Id="rId1" Type="http://schemas.openxmlformats.org/officeDocument/2006/relationships/image" Target="../media/image4.jpeg"/></Relationships>
</file>

<file path=ppt/diagrams/_rels/data7.xml.rels><?xml version="1.0" encoding="UTF-8" standalone="yes"?>
<Relationships xmlns="http://schemas.openxmlformats.org/package/2006/relationships"><Relationship Id="rId1" Type="http://schemas.openxmlformats.org/officeDocument/2006/relationships/image" Target="../media/image14.jpeg"/></Relationships>
</file>

<file path=ppt/diagrams/_rels/data8.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4.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custT="1"/>
      <dgm:spPr>
        <a:solidFill>
          <a:srgbClr val="4A66AC">
            <a:lumMod val="50000"/>
          </a:srgbClr>
        </a:solidFill>
        <a:ln w="12700" cap="flat" cmpd="sng" algn="ctr">
          <a:solidFill>
            <a:prstClr val="white"/>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custT="1"/>
      <dgm:spPr>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a:xfrm rot="10800000">
          <a:off x="2056042" y="788"/>
          <a:ext cx="7139614" cy="1030875"/>
        </a:xfrm>
        <a:prstGeom prst="homePlate">
          <a:avLst/>
        </a:prstGeom>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a:xfrm rot="10800000">
          <a:off x="2056042" y="1339387"/>
          <a:ext cx="7139614" cy="1030875"/>
        </a:xfrm>
        <a:prstGeom prst="homePlate">
          <a:avLst/>
        </a:prstGeom>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5C21D571-8B0F-43AF-AC0E-197F26B084F9}" type="presOf" srcId="{861D2EB8-1F24-41EB-A323-7493C4EA5417}" destId="{E095F6A1-02BB-414B-AD67-26D184205660}" srcOrd="1" destOrd="0" presId="urn:microsoft.com/office/officeart/2005/8/layout/cycle2"/>
    <dgm:cxn modelId="{1E4B8454-7338-4572-9DFD-2CF0C872EE79}" type="presOf" srcId="{861D2EB8-1F24-41EB-A323-7493C4EA5417}" destId="{C4A5E6FD-9360-4E42-9A57-3F20C5CE8065}" srcOrd="0"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分布式系统中动态地维护应用程序和对支持类库间一致性，就可避免像类库升级问题。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2">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2">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2">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2">
        <dgm:presLayoutVars>
          <dgm:bulletEnabled val="1"/>
        </dgm:presLayoutVars>
      </dgm:prSet>
      <dgm:spPr/>
    </dgm:pt>
  </dgm:ptLst>
  <dgm:cxnLst>
    <dgm:cxn modelId="{7DFB420A-359D-4CCD-91E1-E07B7A5E507D}" type="presOf" srcId="{5D09EF2D-A390-44EE-8B38-56D93F33DF2A}" destId="{7CE330C4-87D9-4F7A-9AC9-933FFA9514D4}"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2908E934-AB94-4B69-913A-4CCD2AA6BB26}" srcId="{3A8E0785-F2D9-404B-B863-049C4E9A9AF8}" destId="{FC976C60-0736-40D9-8C2C-AD67EBC1CF5C}" srcOrd="0" destOrd="0" parTransId="{9FC8FB07-9532-4D84-A161-0BDBFF23B157}" sibTransId="{92E49286-AB3D-4A92-A5C8-AA09CC9BB27C}"/>
    <dgm:cxn modelId="{B0F19667-6CD9-4298-8B13-DDC2CF452089}" type="presOf" srcId="{A8201A87-8B91-4C6C-B7C3-B78B347235C4}" destId="{05112A01-EA9A-4C83-BCF5-AC997F3DE25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EA41557D-87C1-426D-B77E-8246A100DAB8}" srcId="{5D09EF2D-A390-44EE-8B38-56D93F33DF2A}" destId="{99F06809-41C3-4268-AAF0-2B201349F83C}" srcOrd="1" destOrd="0" parTransId="{6F6C981D-6DB3-4359-AC14-6A8ED7A8593A}" sibTransId="{9452ABA0-82F4-4A9E-A9AE-7AC4B284FFAE}"/>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D66165CA-581A-4B07-8EBF-3EC9EBA691D4}" type="presOf" srcId="{E5023A90-7ED3-4A83-BBF2-96ADB7E2C625}" destId="{220448AA-D9C3-4565-AA68-9F904DE84A45}"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0" presStyleCnt="2">
        <dgm:presLayoutVars>
          <dgm:chMax val="0"/>
          <dgm:chPref val="0"/>
          <dgm:bulletEnabled val="1"/>
        </dgm:presLayoutVars>
      </dgm:prSet>
      <dgm:spPr/>
    </dgm:pt>
    <dgm:pt modelId="{EB5384EC-7EC3-49E5-B6C7-8C7BD26C7FBB}" type="pres">
      <dgm:prSet presAssocID="{E869BB85-CBD8-4799-8CB0-8E8D2CE12308}" presName="desTx" presStyleLbl="alignAccFollowNode1" presStyleIdx="0" presStyleCnt="2">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1" presStyleCnt="2">
        <dgm:presLayoutVars>
          <dgm:chMax val="0"/>
          <dgm:chPref val="0"/>
          <dgm:bulletEnabled val="1"/>
        </dgm:presLayoutVars>
      </dgm:prSet>
      <dgm:spPr/>
    </dgm:pt>
    <dgm:pt modelId="{7A631111-961F-4B82-874F-8F39F8468F92}" type="pres">
      <dgm:prSet presAssocID="{C9E76246-D0B8-410A-88E7-168CDF61092F}" presName="desTx" presStyleLbl="alignAccFollowNode1" presStyleIdx="1" presStyleCnt="2">
        <dgm:presLayoutVars>
          <dgm:bulletEnabled val="1"/>
        </dgm:presLayoutVars>
      </dgm:prSet>
      <dgm:spPr/>
    </dgm:pt>
  </dgm:ptLst>
  <dgm:cxnLst>
    <dgm:cxn modelId="{48032908-AE7C-4739-A1B6-D3A3E701936F}" srcId="{5D09EF2D-A390-44EE-8B38-56D93F33DF2A}" destId="{E869BB85-CBD8-4799-8CB0-8E8D2CE12308}" srcOrd="0"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CBFD552F-93D8-477C-9693-39CFD0CC65CB}" srcId="{C9E76246-D0B8-410A-88E7-168CDF61092F}" destId="{FB1205FE-F53B-44C3-94B7-5DE5BC78687E}" srcOrd="1" destOrd="0" parTransId="{32C9D133-6DC3-4A75-98D3-65D98370FC4D}" sibTransId="{6988C09F-4422-408F-9861-EAB46DF366D9}"/>
    <dgm:cxn modelId="{8FBB3A41-B5F4-4C1C-B527-B50319B10691}" type="presOf" srcId="{D45A5B83-07E3-40EF-9EF6-DCCBC496BAFE}" destId="{7A631111-961F-4B82-874F-8F39F8468F92}" srcOrd="0" destOrd="0" presId="urn:microsoft.com/office/officeart/2005/8/layout/hList1"/>
    <dgm:cxn modelId="{A8FE2369-D652-441D-9486-FE097032D128}" srcId="{5D09EF2D-A390-44EE-8B38-56D93F33DF2A}" destId="{C9E76246-D0B8-410A-88E7-168CDF61092F}" srcOrd="1" destOrd="0" parTransId="{8EF450C8-3375-42DC-A615-4327673741F2}" sibTransId="{58CB1E61-6AB7-491C-BE1C-9497996A3E42}"/>
    <dgm:cxn modelId="{D5A76A57-AD12-4085-BC5C-0DA0B71917C0}" srcId="{E869BB85-CBD8-4799-8CB0-8E8D2CE12308}" destId="{618E00B8-00B1-4BD3-BC17-48753DEC911B}" srcOrd="0" destOrd="0" parTransId="{B2082526-7A57-41DE-9333-04E1D79E8EF8}" sibTransId="{3E901B3B-C548-450A-888F-C5957DEE6E7D}"/>
    <dgm:cxn modelId="{F2562A8F-1964-4411-9798-52808B24A582}" type="presOf" srcId="{E869BB85-CBD8-4799-8CB0-8E8D2CE12308}" destId="{A383021D-A241-429D-BFDE-5DD7AF27D209}" srcOrd="0" destOrd="0" presId="urn:microsoft.com/office/officeart/2005/8/layout/hList1"/>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F1D1B5E4-B4C5-4F64-AA51-3A803A75E926}" type="presOf" srcId="{FB1205FE-F53B-44C3-94B7-5DE5BC78687E}" destId="{7A631111-961F-4B82-874F-8F39F8468F92}" srcOrd="0" destOrd="1" presId="urn:microsoft.com/office/officeart/2005/8/layout/hList1"/>
    <dgm:cxn modelId="{C5370DDD-F428-4A53-9988-12930BF22958}" type="presParOf" srcId="{7CE330C4-87D9-4F7A-9AC9-933FFA9514D4}" destId="{EB9ADADA-1CF0-42ED-BD0D-A0A582F3F38E}" srcOrd="0"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1" destOrd="0" presId="urn:microsoft.com/office/officeart/2005/8/layout/hList1"/>
    <dgm:cxn modelId="{2C13CDA1-FF27-4EEA-A4A3-6B0DA4834243}" type="presParOf" srcId="{7CE330C4-87D9-4F7A-9AC9-933FFA9514D4}" destId="{C116BA32-F682-4696-862F-F98830218639}" srcOrd="2"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JDK1.6</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a:t>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rgbClr val="4A66AC">
            <a:lumMod val="50000"/>
          </a:srgbClr>
        </a:solidFill>
        <a:ln w="127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lumMod val="5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schemeClr val="bg1"/>
              </a:solidFill>
            </a:rPr>
            <a:t>Java</a:t>
          </a:r>
          <a:r>
            <a:rPr lang="zh-CN" sz="3700" b="0" kern="1200" dirty="0">
              <a:solidFill>
                <a:schemeClr val="bg1"/>
              </a:solidFill>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4888459" y="1547"/>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简洁性</a:t>
          </a:r>
        </a:p>
      </dsp:txBody>
      <dsp:txXfrm>
        <a:off x="5028952" y="142040"/>
        <a:ext cx="678357" cy="678357"/>
      </dsp:txXfrm>
    </dsp:sp>
    <dsp:sp modelId="{96A921E8-EDE2-4657-A517-E49C18068AD9}">
      <dsp:nvSpPr>
        <dsp:cNvPr id="0" name=""/>
        <dsp:cNvSpPr/>
      </dsp:nvSpPr>
      <dsp:spPr>
        <a:xfrm rot="1200000">
          <a:off x="5910728" y="56326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913037" y="614927"/>
        <a:ext cx="178648" cy="194266"/>
      </dsp:txXfrm>
    </dsp:sp>
    <dsp:sp modelId="{D35FFC0A-C7DC-42A7-831B-7BCA4C199069}">
      <dsp:nvSpPr>
        <dsp:cNvPr id="0" name=""/>
        <dsp:cNvSpPr/>
      </dsp:nvSpPr>
      <dsp:spPr>
        <a:xfrm>
          <a:off x="6242441"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面向对象</a:t>
          </a:r>
        </a:p>
      </dsp:txBody>
      <dsp:txXfrm>
        <a:off x="6382934" y="634849"/>
        <a:ext cx="678357" cy="678357"/>
      </dsp:txXfrm>
    </dsp:sp>
    <dsp:sp modelId="{0AB61873-B354-4756-96C1-837D7502ECEB}">
      <dsp:nvSpPr>
        <dsp:cNvPr id="0" name=""/>
        <dsp:cNvSpPr/>
      </dsp:nvSpPr>
      <dsp:spPr>
        <a:xfrm rot="3600000">
          <a:off x="6951114" y="142980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970255" y="1461405"/>
        <a:ext cx="178648" cy="194266"/>
      </dsp:txXfrm>
    </dsp:sp>
    <dsp:sp modelId="{65DA1832-6210-4461-B40B-139D0F49648D}">
      <dsp:nvSpPr>
        <dsp:cNvPr id="0" name=""/>
        <dsp:cNvSpPr/>
      </dsp:nvSpPr>
      <dsp:spPr>
        <a:xfrm>
          <a:off x="6962879"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动态性</a:t>
          </a:r>
        </a:p>
      </dsp:txBody>
      <dsp:txXfrm>
        <a:off x="7103372" y="1882686"/>
        <a:ext cx="678357" cy="678357"/>
      </dsp:txXfrm>
    </dsp:sp>
    <dsp:sp modelId="{6401E0DD-8A56-48D6-96EF-2EEF38F873BB}">
      <dsp:nvSpPr>
        <dsp:cNvPr id="0" name=""/>
        <dsp:cNvSpPr/>
      </dsp:nvSpPr>
      <dsp:spPr>
        <a:xfrm rot="6000000">
          <a:off x="7191096" y="2762356"/>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7236026" y="2789412"/>
        <a:ext cx="178648" cy="194266"/>
      </dsp:txXfrm>
    </dsp:sp>
    <dsp:sp modelId="{EF37A4D7-B26D-4463-B56F-9BB28008DB58}">
      <dsp:nvSpPr>
        <dsp:cNvPr id="0" name=""/>
        <dsp:cNvSpPr/>
      </dsp:nvSpPr>
      <dsp:spPr>
        <a:xfrm>
          <a:off x="6712673"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安全性</a:t>
          </a:r>
        </a:p>
      </dsp:txBody>
      <dsp:txXfrm>
        <a:off x="6853166" y="3301673"/>
        <a:ext cx="678357" cy="678357"/>
      </dsp:txXfrm>
    </dsp:sp>
    <dsp:sp modelId="{A9DA61C7-648F-43D8-9ECA-3EFA71B7AF3E}">
      <dsp:nvSpPr>
        <dsp:cNvPr id="0" name=""/>
        <dsp:cNvSpPr/>
      </dsp:nvSpPr>
      <dsp:spPr>
        <a:xfrm rot="8400000">
          <a:off x="6518384" y="3937409"/>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6585992" y="3977558"/>
        <a:ext cx="178648" cy="194266"/>
      </dsp:txXfrm>
    </dsp:sp>
    <dsp:sp modelId="{5FD26E73-90F5-4AA8-8AC1-464E7DD44E90}">
      <dsp:nvSpPr>
        <dsp:cNvPr id="0" name=""/>
        <dsp:cNvSpPr/>
      </dsp:nvSpPr>
      <dsp:spPr>
        <a:xfrm>
          <a:off x="5608897"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可移植性</a:t>
          </a:r>
        </a:p>
      </dsp:txBody>
      <dsp:txXfrm>
        <a:off x="5749390" y="4227851"/>
        <a:ext cx="678357" cy="678357"/>
      </dsp:txXfrm>
    </dsp:sp>
    <dsp:sp modelId="{B26759D6-8AB6-4004-A4DF-09104FECC287}">
      <dsp:nvSpPr>
        <dsp:cNvPr id="0" name=""/>
        <dsp:cNvSpPr/>
      </dsp:nvSpPr>
      <dsp:spPr>
        <a:xfrm rot="10800000">
          <a:off x="5247747" y="4405141"/>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5324311" y="4469897"/>
        <a:ext cx="178648" cy="194266"/>
      </dsp:txXfrm>
    </dsp:sp>
    <dsp:sp modelId="{0C50617F-D4FF-45EE-BB9C-5A28AC82773E}">
      <dsp:nvSpPr>
        <dsp:cNvPr id="0" name=""/>
        <dsp:cNvSpPr/>
      </dsp:nvSpPr>
      <dsp:spPr>
        <a:xfrm>
          <a:off x="4168020"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高性能</a:t>
          </a:r>
        </a:p>
      </dsp:txBody>
      <dsp:txXfrm>
        <a:off x="4308513" y="4227851"/>
        <a:ext cx="678357" cy="678357"/>
      </dsp:txXfrm>
    </dsp:sp>
    <dsp:sp modelId="{EBD9350F-40D1-43AE-AC0C-03244AF3A708}">
      <dsp:nvSpPr>
        <dsp:cNvPr id="0" name=""/>
        <dsp:cNvSpPr/>
      </dsp:nvSpPr>
      <dsp:spPr>
        <a:xfrm rot="13200000">
          <a:off x="3973730" y="394669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4041338" y="4036057"/>
        <a:ext cx="178648" cy="194266"/>
      </dsp:txXfrm>
    </dsp:sp>
    <dsp:sp modelId="{2B45AE74-57C2-43E1-B28C-31A59E0DD600}">
      <dsp:nvSpPr>
        <dsp:cNvPr id="0" name=""/>
        <dsp:cNvSpPr/>
      </dsp:nvSpPr>
      <dsp:spPr>
        <a:xfrm>
          <a:off x="3064244"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多线程</a:t>
          </a:r>
        </a:p>
      </dsp:txBody>
      <dsp:txXfrm>
        <a:off x="3204737" y="3301673"/>
        <a:ext cx="678357" cy="678357"/>
      </dsp:txXfrm>
    </dsp:sp>
    <dsp:sp modelId="{C4A5E6FD-9360-4E42-9A57-3F20C5CE8065}">
      <dsp:nvSpPr>
        <dsp:cNvPr id="0" name=""/>
        <dsp:cNvSpPr/>
      </dsp:nvSpPr>
      <dsp:spPr>
        <a:xfrm rot="15600000">
          <a:off x="3292461" y="277658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3337391" y="2879038"/>
        <a:ext cx="178648" cy="194266"/>
      </dsp:txXfrm>
    </dsp:sp>
    <dsp:sp modelId="{FCA7EA88-7AEB-49A8-A6E8-FB0B4A762A59}">
      <dsp:nvSpPr>
        <dsp:cNvPr id="0" name=""/>
        <dsp:cNvSpPr/>
      </dsp:nvSpPr>
      <dsp:spPr>
        <a:xfrm>
          <a:off x="2814038"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分布式</a:t>
          </a:r>
        </a:p>
      </dsp:txBody>
      <dsp:txXfrm>
        <a:off x="2954531" y="1882686"/>
        <a:ext cx="678357" cy="678357"/>
      </dsp:txXfrm>
    </dsp:sp>
    <dsp:sp modelId="{DED12F17-EE26-414D-A9CC-3C7067A4FD80}">
      <dsp:nvSpPr>
        <dsp:cNvPr id="0" name=""/>
        <dsp:cNvSpPr/>
      </dsp:nvSpPr>
      <dsp:spPr>
        <a:xfrm rot="18000000">
          <a:off x="3522711" y="144231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541852" y="1540221"/>
        <a:ext cx="178648" cy="194266"/>
      </dsp:txXfrm>
    </dsp:sp>
    <dsp:sp modelId="{9EC14538-D5F9-4100-88A9-3760B3E461B4}">
      <dsp:nvSpPr>
        <dsp:cNvPr id="0" name=""/>
        <dsp:cNvSpPr/>
      </dsp:nvSpPr>
      <dsp:spPr>
        <a:xfrm>
          <a:off x="3534477"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健壮性</a:t>
          </a:r>
        </a:p>
      </dsp:txBody>
      <dsp:txXfrm>
        <a:off x="3674970" y="634849"/>
        <a:ext cx="678357" cy="678357"/>
      </dsp:txXfrm>
    </dsp:sp>
    <dsp:sp modelId="{61A63D83-B1B9-419F-B6F8-B1D91E46FF58}">
      <dsp:nvSpPr>
        <dsp:cNvPr id="0" name=""/>
        <dsp:cNvSpPr/>
      </dsp:nvSpPr>
      <dsp:spPr>
        <a:xfrm rot="20400000">
          <a:off x="4556746" y="568205"/>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559055" y="646054"/>
        <a:ext cx="178648" cy="1942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52"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动态性</a:t>
          </a:r>
        </a:p>
      </dsp:txBody>
      <dsp:txXfrm>
        <a:off x="52" y="23047"/>
        <a:ext cx="5016895" cy="777600"/>
      </dsp:txXfrm>
    </dsp:sp>
    <dsp:sp modelId="{220448AA-D9C3-4565-AA68-9F904DE84A45}">
      <dsp:nvSpPr>
        <dsp:cNvPr id="0" name=""/>
        <dsp:cNvSpPr/>
      </dsp:nvSpPr>
      <dsp:spPr>
        <a:xfrm>
          <a:off x="52"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kern="1200" dirty="0"/>
            <a:t>分布式系统中动态地维护应用程序和对支持类库间一致性，就可避免像类库升级问题。</a:t>
          </a:r>
        </a:p>
        <a:p>
          <a:pPr marL="228600" lvl="1" indent="-228600" algn="l" defTabSz="1200150" rtl="0">
            <a:lnSpc>
              <a:spcPct val="90000"/>
            </a:lnSpc>
            <a:spcBef>
              <a:spcPct val="0"/>
            </a:spcBef>
            <a:spcAft>
              <a:spcPct val="15000"/>
            </a:spcAft>
            <a:buChar char="•"/>
          </a:pPr>
          <a:r>
            <a:rPr lang="zh-CN" sz="2700" kern="1200" dirty="0"/>
            <a:t>在类库中可以自由地加入新的方法和实例变量而不会影响用户程序的执行。</a:t>
          </a:r>
        </a:p>
      </dsp:txBody>
      <dsp:txXfrm>
        <a:off x="52" y="800647"/>
        <a:ext cx="5016895" cy="4224555"/>
      </dsp:txXfrm>
    </dsp:sp>
    <dsp:sp modelId="{9E897DBA-6A6F-4CB0-8E12-C9BB96B7C772}">
      <dsp:nvSpPr>
        <dsp:cNvPr id="0" name=""/>
        <dsp:cNvSpPr/>
      </dsp:nvSpPr>
      <dsp:spPr>
        <a:xfrm>
          <a:off x="5719313"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高性能</a:t>
          </a:r>
        </a:p>
      </dsp:txBody>
      <dsp:txXfrm>
        <a:off x="5719313" y="23047"/>
        <a:ext cx="5016895" cy="777600"/>
      </dsp:txXfrm>
    </dsp:sp>
    <dsp:sp modelId="{05112A01-EA9A-4C83-BCF5-AC997F3DE252}">
      <dsp:nvSpPr>
        <dsp:cNvPr id="0" name=""/>
        <dsp:cNvSpPr/>
      </dsp:nvSpPr>
      <dsp:spPr>
        <a:xfrm>
          <a:off x="5719313"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Java</a:t>
          </a:r>
          <a:r>
            <a:rPr lang="zh-CN" sz="2700" kern="1200" dirty="0"/>
            <a:t>字节码格式设计中充分考虑到它的机器码执行效率，很容易直接转换成对应于特定处理器的高性能机器码。</a:t>
          </a:r>
        </a:p>
      </dsp:txBody>
      <dsp:txXfrm>
        <a:off x="5719313" y="800647"/>
        <a:ext cx="5016895" cy="4224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021D-A241-429D-BFDE-5DD7AF27D209}">
      <dsp:nvSpPr>
        <dsp:cNvPr id="0" name=""/>
        <dsp:cNvSpPr/>
      </dsp:nvSpPr>
      <dsp:spPr>
        <a:xfrm>
          <a:off x="52"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dirty="0"/>
            <a:t>多线程</a:t>
          </a:r>
        </a:p>
      </dsp:txBody>
      <dsp:txXfrm>
        <a:off x="52" y="121307"/>
        <a:ext cx="5016895" cy="662400"/>
      </dsp:txXfrm>
    </dsp:sp>
    <dsp:sp modelId="{EB5384EC-7EC3-49E5-B6C7-8C7BD26C7FBB}">
      <dsp:nvSpPr>
        <dsp:cNvPr id="0" name=""/>
        <dsp:cNvSpPr/>
      </dsp:nvSpPr>
      <dsp:spPr>
        <a:xfrm>
          <a:off x="52"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kern="1200" dirty="0"/>
            <a:t>自身的多线程利用系统的空闲执行一些常规处理等。</a:t>
          </a:r>
        </a:p>
        <a:p>
          <a:pPr marL="228600" lvl="1" indent="-228600" algn="l" defTabSz="1022350" rtl="0">
            <a:lnSpc>
              <a:spcPct val="90000"/>
            </a:lnSpc>
            <a:spcBef>
              <a:spcPct val="0"/>
            </a:spcBef>
            <a:spcAft>
              <a:spcPct val="15000"/>
            </a:spcAft>
            <a:buChar char="•"/>
          </a:pPr>
          <a:r>
            <a:rPr lang="zh-CN" sz="2300" kern="1200" dirty="0"/>
            <a:t>提供对多线程的语言级支持，提高程序执行效率。</a:t>
          </a:r>
        </a:p>
      </dsp:txBody>
      <dsp:txXfrm>
        <a:off x="52" y="783707"/>
        <a:ext cx="5016895" cy="4143234"/>
      </dsp:txXfrm>
    </dsp:sp>
    <dsp:sp modelId="{CBBE9F98-8EDA-4A0D-9D1B-D3AD72565904}">
      <dsp:nvSpPr>
        <dsp:cNvPr id="0" name=""/>
        <dsp:cNvSpPr/>
      </dsp:nvSpPr>
      <dsp:spPr>
        <a:xfrm>
          <a:off x="5719313"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sz="2300" kern="1200" dirty="0"/>
            <a:t>分布式</a:t>
          </a:r>
        </a:p>
      </dsp:txBody>
      <dsp:txXfrm>
        <a:off x="5719313" y="121307"/>
        <a:ext cx="5016895" cy="662400"/>
      </dsp:txXfrm>
    </dsp:sp>
    <dsp:sp modelId="{7A631111-961F-4B82-874F-8F39F8468F92}">
      <dsp:nvSpPr>
        <dsp:cNvPr id="0" name=""/>
        <dsp:cNvSpPr/>
      </dsp:nvSpPr>
      <dsp:spPr>
        <a:xfrm>
          <a:off x="5719313"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Java</a:t>
          </a:r>
          <a:r>
            <a:rPr lang="zh-CN" sz="2300" kern="1200" dirty="0"/>
            <a:t>是一个适用于网络的语言，它的设计是分布式计算变得容易起来。</a:t>
          </a:r>
        </a:p>
        <a:p>
          <a:pPr marL="228600" lvl="1" indent="-228600" algn="l" defTabSz="1022350" rtl="0">
            <a:lnSpc>
              <a:spcPct val="90000"/>
            </a:lnSpc>
            <a:spcBef>
              <a:spcPct val="0"/>
            </a:spcBef>
            <a:spcAft>
              <a:spcPct val="15000"/>
            </a:spcAft>
            <a:buChar char="•"/>
          </a:pPr>
          <a:r>
            <a:rPr lang="zh-CN" sz="2300" kern="1200" dirty="0"/>
            <a:t>提供的类库支持对</a:t>
          </a:r>
          <a:r>
            <a:rPr lang="en-US" sz="2300" kern="1200" dirty="0"/>
            <a:t>TCP/IP</a:t>
          </a:r>
          <a:r>
            <a:rPr lang="zh-CN" sz="2300" kern="1200" dirty="0"/>
            <a:t>协议处理，可以通过</a:t>
          </a:r>
          <a:r>
            <a:rPr lang="en-US" sz="2300" kern="1200" dirty="0"/>
            <a:t>URL</a:t>
          </a:r>
          <a:r>
            <a:rPr lang="zh-CN" sz="2300" kern="1200" dirty="0"/>
            <a:t>地址访问网络上其它的对象。</a:t>
          </a:r>
        </a:p>
        <a:p>
          <a:pPr marL="228600" lvl="1" indent="-228600" algn="l" defTabSz="1022350" rtl="0">
            <a:lnSpc>
              <a:spcPct val="90000"/>
            </a:lnSpc>
            <a:spcBef>
              <a:spcPct val="0"/>
            </a:spcBef>
            <a:spcAft>
              <a:spcPct val="15000"/>
            </a:spcAft>
            <a:buChar char="•"/>
          </a:pPr>
          <a:r>
            <a:rPr lang="en-US" sz="2300" kern="1200" dirty="0"/>
            <a:t>Java</a:t>
          </a:r>
          <a:r>
            <a:rPr lang="zh-CN" sz="2300" kern="1200" dirty="0"/>
            <a:t>支持</a:t>
          </a:r>
          <a:r>
            <a:rPr lang="en-US" sz="2300" kern="1200" dirty="0"/>
            <a:t>WWW</a:t>
          </a:r>
          <a:r>
            <a:rPr lang="zh-CN" sz="2300" kern="1200" dirty="0"/>
            <a:t>的</a:t>
          </a:r>
          <a:r>
            <a:rPr lang="en-US" sz="2300" kern="1200" dirty="0"/>
            <a:t>C/S</a:t>
          </a:r>
          <a:r>
            <a:rPr lang="zh-CN" sz="2300" kern="1200" dirty="0"/>
            <a:t>和</a:t>
          </a:r>
          <a:r>
            <a:rPr lang="en-US" sz="2300" kern="1200" dirty="0"/>
            <a:t>B/S</a:t>
          </a:r>
          <a:r>
            <a:rPr lang="zh-CN" sz="2300" kern="1200" dirty="0"/>
            <a:t>的计算机网络模型，它可以支持分布式的数据分布和操作分布。</a:t>
          </a:r>
        </a:p>
      </dsp:txBody>
      <dsp:txXfrm>
        <a:off x="5719313" y="783707"/>
        <a:ext cx="5016895" cy="4143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423702"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免费提供的</a:t>
          </a:r>
          <a:r>
            <a:rPr lang="en-US" sz="3300" kern="1200" dirty="0"/>
            <a:t>Java SE: JDK1.6</a:t>
          </a:r>
          <a:r>
            <a:rPr lang="zh-CN" sz="3300" kern="1200" dirty="0"/>
            <a:t>。</a:t>
          </a:r>
        </a:p>
        <a:p>
          <a:pPr marL="285750" lvl="1" indent="-285750" algn="l" defTabSz="1466850" rtl="0">
            <a:lnSpc>
              <a:spcPct val="90000"/>
            </a:lnSpc>
            <a:spcBef>
              <a:spcPct val="0"/>
            </a:spcBef>
            <a:spcAft>
              <a:spcPct val="15000"/>
            </a:spcAft>
            <a:buChar char="•"/>
          </a:pPr>
          <a:r>
            <a:rPr lang="en-US" sz="3300" kern="1200" dirty="0" err="1"/>
            <a:t>OpenJDK</a:t>
          </a:r>
          <a:r>
            <a:rPr lang="zh-CN" sz="3300" kern="1200" dirty="0"/>
            <a:t>：</a:t>
          </a:r>
          <a:r>
            <a:rPr lang="en-US" sz="3300" kern="1200" dirty="0"/>
            <a:t>GPL</a:t>
          </a:r>
          <a:r>
            <a:rPr lang="zh-CN" sz="3300" kern="1200" dirty="0"/>
            <a:t>许可的</a:t>
          </a:r>
          <a:r>
            <a:rPr lang="en-US" sz="3300" kern="1200" dirty="0"/>
            <a:t>Java</a:t>
          </a:r>
          <a:r>
            <a:rPr lang="zh-CN" sz="3300" kern="1200" dirty="0"/>
            <a:t>平台的实现</a:t>
          </a:r>
          <a:endParaRPr lang="en-US" sz="3300" kern="1200" dirty="0"/>
        </a:p>
      </dsp:txBody>
      <dsp:txXfrm>
        <a:off x="500516" y="81304"/>
        <a:ext cx="4238027" cy="3201463"/>
      </dsp:txXfrm>
    </dsp:sp>
    <dsp:sp modelId="{2199BA4B-0AB1-4EA7-B1C5-1221AFF0EEB7}">
      <dsp:nvSpPr>
        <dsp:cNvPr id="0" name=""/>
        <dsp:cNvSpPr/>
      </dsp:nvSpPr>
      <dsp:spPr>
        <a:xfrm>
          <a:off x="423702"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423702" y="3282768"/>
        <a:ext cx="3092715" cy="1409659"/>
      </dsp:txXfrm>
    </dsp:sp>
    <dsp:sp modelId="{DE0796E2-4A51-4E2F-AE77-2B91697D1BB5}">
      <dsp:nvSpPr>
        <dsp:cNvPr id="0" name=""/>
        <dsp:cNvSpPr/>
      </dsp:nvSpPr>
      <dsp:spPr>
        <a:xfrm>
          <a:off x="3640650"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5558531"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免费的开源</a:t>
          </a:r>
          <a:r>
            <a:rPr lang="en-US" sz="3300" kern="1200" dirty="0" err="1"/>
            <a:t>NetBeans</a:t>
          </a:r>
          <a:r>
            <a:rPr lang="en-US" sz="3300" kern="1200" dirty="0"/>
            <a:t> IDE</a:t>
          </a:r>
          <a:endParaRPr lang="zh-CN" sz="3300" kern="1200" dirty="0"/>
        </a:p>
        <a:p>
          <a:pPr marL="285750" lvl="1" indent="-285750" algn="l" defTabSz="1466850" rtl="0">
            <a:lnSpc>
              <a:spcPct val="90000"/>
            </a:lnSpc>
            <a:spcBef>
              <a:spcPct val="0"/>
            </a:spcBef>
            <a:spcAft>
              <a:spcPct val="15000"/>
            </a:spcAft>
            <a:buChar char="•"/>
          </a:pPr>
          <a:r>
            <a:rPr lang="en-US" sz="3300" kern="1200" dirty="0"/>
            <a:t>IBM</a:t>
          </a:r>
          <a:r>
            <a:rPr lang="zh-CN" sz="3300" kern="1200" dirty="0"/>
            <a:t>捐赠的开源</a:t>
          </a:r>
          <a:r>
            <a:rPr lang="en-US" sz="3300" kern="1200" dirty="0"/>
            <a:t>Eclipse</a:t>
          </a:r>
          <a:endParaRPr lang="zh-CN" sz="3300" kern="1200" dirty="0"/>
        </a:p>
        <a:p>
          <a:pPr marL="285750" lvl="1" indent="-285750" algn="l" defTabSz="1466850" rtl="0">
            <a:lnSpc>
              <a:spcPct val="90000"/>
            </a:lnSpc>
            <a:spcBef>
              <a:spcPct val="0"/>
            </a:spcBef>
            <a:spcAft>
              <a:spcPct val="15000"/>
            </a:spcAft>
            <a:buChar char="•"/>
          </a:pPr>
          <a:r>
            <a:rPr lang="en-US" altLang="zh-CN" sz="3300" kern="1200" dirty="0" err="1"/>
            <a:t>IntelliJ</a:t>
          </a:r>
          <a:r>
            <a:rPr lang="en-US" altLang="zh-CN" sz="3300" kern="1200" dirty="0"/>
            <a:t> IDEA</a:t>
          </a:r>
          <a:endParaRPr lang="zh-CN" sz="3300" kern="1200" dirty="0"/>
        </a:p>
      </dsp:txBody>
      <dsp:txXfrm>
        <a:off x="5635345" y="81304"/>
        <a:ext cx="4238027" cy="3201463"/>
      </dsp:txXfrm>
    </dsp:sp>
    <dsp:sp modelId="{4DC76FCD-9C64-4722-A292-67C094EB4F87}">
      <dsp:nvSpPr>
        <dsp:cNvPr id="0" name=""/>
        <dsp:cNvSpPr/>
      </dsp:nvSpPr>
      <dsp:spPr>
        <a:xfrm>
          <a:off x="5558531"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5558531" y="3282768"/>
        <a:ext cx="3092715" cy="1409659"/>
      </dsp:txXfrm>
    </dsp:sp>
    <dsp:sp modelId="{DF18AFE8-CA11-4007-A62E-D9896C97193D}">
      <dsp:nvSpPr>
        <dsp:cNvPr id="0" name=""/>
        <dsp:cNvSpPr/>
      </dsp:nvSpPr>
      <dsp:spPr>
        <a:xfrm>
          <a:off x="8775479"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2020年9月10日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2020年9月10日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2978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288622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7B19EB-ADAB-D243-8AC0-DE630CD975E2}" type="slidenum">
              <a:rPr kumimoji="1" lang="zh-CN" altLang="en-US" smtClean="0"/>
              <a:t>45</a:t>
            </a:fld>
            <a:endParaRPr kumimoji="1" lang="zh-CN" altLang="en-US"/>
          </a:p>
        </p:txBody>
      </p:sp>
    </p:spTree>
    <p:extLst>
      <p:ext uri="{BB962C8B-B14F-4D97-AF65-F5344CB8AC3E}">
        <p14:creationId xmlns:p14="http://schemas.microsoft.com/office/powerpoint/2010/main" val="101952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2020年9月10日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F416CD-67A3-4CF0-A210-F6AF31AC147F}" type="datetimeFigureOut">
              <a:rPr lang="en-US" smtClean="0"/>
              <a:pPr/>
              <a:t>9/10/2020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57143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9/10/2020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1911340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05188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 id="214748366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a:t>
            </a:r>
            <a:r>
              <a:rPr lang="zh-CN" altLang="en-US" sz="6600" dirty="0">
                <a:solidFill>
                  <a:schemeClr val="tx1">
                    <a:lumMod val="90000"/>
                    <a:lumOff val="10000"/>
                  </a:schemeClr>
                </a:solidFill>
                <a:latin typeface="+mn-lt"/>
                <a:ea typeface="+mn-ea"/>
                <a:cs typeface="+mn-ea"/>
                <a:sym typeface="+mn-lt"/>
              </a:rPr>
              <a:t>：概述</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什么是</a:t>
            </a:r>
            <a:r>
              <a:rPr lang="en-US" altLang="zh-CN"/>
              <a:t>Java</a:t>
            </a:r>
            <a:r>
              <a:rPr lang="zh-CN" altLang="en-US"/>
              <a:t>？</a:t>
            </a:r>
            <a:endParaRPr lang="zh-CN" altLang="en-US" dirty="0"/>
          </a:p>
        </p:txBody>
      </p:sp>
      <p:sp>
        <p:nvSpPr>
          <p:cNvPr id="2" name="内容占位符 1"/>
          <p:cNvSpPr>
            <a:spLocks noGrp="1"/>
          </p:cNvSpPr>
          <p:nvPr>
            <p:ph sz="quarter" idx="10"/>
          </p:nvPr>
        </p:nvSpPr>
        <p:spPr/>
        <p:txBody>
          <a:bodyPr/>
          <a:lstStyle/>
          <a:p>
            <a:pPr lvl="1"/>
            <a:r>
              <a:rPr lang="zh-CN" altLang="en-US" dirty="0"/>
              <a:t>一种编程语言；</a:t>
            </a:r>
          </a:p>
          <a:p>
            <a:pPr lvl="1"/>
            <a:r>
              <a:rPr lang="zh-CN" altLang="en-US" dirty="0"/>
              <a:t>一种开发环境；</a:t>
            </a:r>
          </a:p>
          <a:p>
            <a:pPr lvl="1"/>
            <a:r>
              <a:rPr lang="zh-CN" altLang="en-US" dirty="0"/>
              <a:t>一种应用程序环境；</a:t>
            </a:r>
          </a:p>
          <a:p>
            <a:pPr lvl="1"/>
            <a:r>
              <a:rPr lang="zh-CN" altLang="en-US" dirty="0"/>
              <a:t>一种部署环境。</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pic>
        <p:nvPicPr>
          <p:cNvPr id="7" name="图片占位符 6" descr="20100531040812412.jpg"/>
          <p:cNvPicPr>
            <a:picLocks noGrp="1" noChangeAspect="1"/>
          </p:cNvPicPr>
          <p:nvPr>
            <p:ph sz="quarter" idx="10"/>
          </p:nvPr>
        </p:nvPicPr>
        <p:blipFill>
          <a:blip r:embed="rId2" cstate="print"/>
          <a:stretch>
            <a:fillRect/>
          </a:stretch>
        </p:blipFill>
        <p:spPr>
          <a:xfrm>
            <a:off x="1990661" y="1019175"/>
            <a:ext cx="8072565" cy="504825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419440438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82750708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descr="50px-Java.svg.png"/>
          <p:cNvPicPr>
            <a:picLocks noChangeAspect="1"/>
          </p:cNvPicPr>
          <p:nvPr/>
        </p:nvPicPr>
        <p:blipFill>
          <a:blip r:embed="rId7"/>
          <a:stretch>
            <a:fillRect/>
          </a:stretch>
        </p:blipFill>
        <p:spPr>
          <a:xfrm>
            <a:off x="5464966" y="2382197"/>
            <a:ext cx="1262068" cy="2322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语言特点：平台无关性</a:t>
            </a:r>
            <a:endParaRPr lang="zh-CN" altLang="en-US" dirty="0"/>
          </a:p>
        </p:txBody>
      </p:sp>
      <p:sp>
        <p:nvSpPr>
          <p:cNvPr id="2" name="内容占位符 1"/>
          <p:cNvSpPr>
            <a:spLocks noGrp="1"/>
          </p:cNvSpPr>
          <p:nvPr>
            <p:ph sz="quarter" idx="10"/>
          </p:nvPr>
        </p:nvSpPr>
        <p:spPr/>
        <p:txBody>
          <a:bodyPr/>
          <a:lstStyle/>
          <a:p>
            <a:r>
              <a:rPr lang="zh-CN" altLang="en-US"/>
              <a:t>编译器所生成的可执行代码是基于抽象处理器─</a:t>
            </a:r>
            <a:r>
              <a:rPr lang="en-US" altLang="zh-CN"/>
              <a:t>Java</a:t>
            </a:r>
            <a:r>
              <a:rPr lang="zh-CN" altLang="en-US"/>
              <a:t>虚拟机</a:t>
            </a:r>
            <a:r>
              <a:rPr lang="en-US" altLang="zh-CN"/>
              <a:t>(JVM</a:t>
            </a:r>
            <a:r>
              <a:rPr lang="zh-CN" altLang="en-US"/>
              <a:t>：</a:t>
            </a:r>
            <a:r>
              <a:rPr lang="en-US" altLang="zh-CN"/>
              <a:t>Java Virual Machine)</a:t>
            </a:r>
            <a:r>
              <a:rPr lang="zh-CN" altLang="en-US"/>
              <a:t>来实现。</a:t>
            </a:r>
          </a:p>
          <a:p>
            <a:r>
              <a:rPr lang="en-US" altLang="zh-CN"/>
              <a:t>Java</a:t>
            </a:r>
            <a:r>
              <a:rPr lang="zh-CN" altLang="en-US"/>
              <a:t>虚拟机就是虚拟运行</a:t>
            </a:r>
            <a:r>
              <a:rPr lang="en-US" altLang="zh-CN"/>
              <a:t>Java</a:t>
            </a:r>
            <a:r>
              <a:rPr lang="zh-CN" altLang="en-US"/>
              <a:t>代码的假想计算机，其定义为：运行经过编译的</a:t>
            </a:r>
            <a:r>
              <a:rPr lang="en-US" altLang="zh-CN"/>
              <a:t>Java</a:t>
            </a:r>
            <a:r>
              <a:rPr lang="zh-CN" altLang="en-US"/>
              <a:t>目标代码的计算机的实现。</a:t>
            </a:r>
          </a:p>
          <a:p>
            <a:r>
              <a:rPr lang="zh-CN" altLang="en-US"/>
              <a:t>编译生成的代码不针对任何具体的硬件体系结构和软件平台的代码</a:t>
            </a:r>
            <a:r>
              <a:rPr lang="en-US" altLang="zh-CN"/>
              <a:t>--“</a:t>
            </a:r>
            <a:r>
              <a:rPr lang="zh-CN" altLang="en-US"/>
              <a:t>字节码”。</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平台无关性</a:t>
            </a:r>
          </a:p>
        </p:txBody>
      </p:sp>
      <p:sp>
        <p:nvSpPr>
          <p:cNvPr id="5" name="内容占位符 4">
            <a:extLst>
              <a:ext uri="{FF2B5EF4-FFF2-40B4-BE49-F238E27FC236}">
                <a16:creationId xmlns:a16="http://schemas.microsoft.com/office/drawing/2014/main" id="{2AD3FC5E-2BCF-4555-9B6A-AA2FB9D218FB}"/>
              </a:ext>
            </a:extLst>
          </p:cNvPr>
          <p:cNvSpPr>
            <a:spLocks noGrp="1"/>
          </p:cNvSpPr>
          <p:nvPr>
            <p:ph sz="quarter" idx="10"/>
          </p:nvPr>
        </p:nvSpPr>
        <p:spPr/>
        <p:txBody>
          <a:bodyPr/>
          <a:lstStyle/>
          <a:p>
            <a:r>
              <a:rPr lang="en-US" altLang="zh-CN" dirty="0"/>
              <a:t>Write once, run anywhere</a:t>
            </a:r>
            <a:r>
              <a:rPr lang="zh-CN" altLang="en-US" dirty="0"/>
              <a:t>！</a:t>
            </a:r>
          </a:p>
        </p:txBody>
      </p:sp>
      <p:pic>
        <p:nvPicPr>
          <p:cNvPr id="25605" name="Picture 5"/>
          <p:cNvPicPr>
            <a:picLocks noChangeAspect="1" noChangeArrowheads="1"/>
          </p:cNvPicPr>
          <p:nvPr/>
        </p:nvPicPr>
        <p:blipFill>
          <a:blip r:embed="rId2"/>
          <a:srcRect/>
          <a:stretch>
            <a:fillRect/>
          </a:stretch>
        </p:blipFill>
        <p:spPr bwMode="auto">
          <a:xfrm>
            <a:off x="6027127" y="2130133"/>
            <a:ext cx="4729159" cy="357486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语言特点：简洁性</a:t>
            </a:r>
          </a:p>
        </p:txBody>
      </p:sp>
      <p:sp>
        <p:nvSpPr>
          <p:cNvPr id="2" name="内容占位符 1"/>
          <p:cNvSpPr>
            <a:spLocks noGrp="1"/>
          </p:cNvSpPr>
          <p:nvPr>
            <p:ph sz="quarter" idx="10"/>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能实现多继承，没有多继承混乱、复杂的问题。</a:t>
            </a:r>
          </a:p>
        </p:txBody>
      </p:sp>
      <p:pic>
        <p:nvPicPr>
          <p:cNvPr id="6" name="图片 5" descr="123362856213.gif"/>
          <p:cNvPicPr>
            <a:picLocks noChangeAspect="1"/>
          </p:cNvPicPr>
          <p:nvPr/>
        </p:nvPicPr>
        <p:blipFill>
          <a:blip r:embed="rId2"/>
          <a:stretch>
            <a:fillRect/>
          </a:stretch>
        </p:blipFill>
        <p:spPr>
          <a:xfrm>
            <a:off x="10859046" y="4670061"/>
            <a:ext cx="1071570" cy="1071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语言特点：安全性</a:t>
            </a:r>
          </a:p>
        </p:txBody>
      </p:sp>
      <p:sp>
        <p:nvSpPr>
          <p:cNvPr id="2" name="内容占位符 1"/>
          <p:cNvSpPr>
            <a:spLocks noGrp="1"/>
          </p:cNvSpPr>
          <p:nvPr>
            <p:ph sz="quarter" idx="10"/>
          </p:nvPr>
        </p:nvSpPr>
        <p:spPr/>
        <p:txBody>
          <a:bodyPr/>
          <a:lstStyle/>
          <a:p>
            <a:r>
              <a:rPr lang="zh-CN" altLang="en-US" dirty="0"/>
              <a:t>对内存访问是通过对象实例变量实现的，防止在网络系统或分布系统环境下特洛伊木马等手段访问对象的私有成员。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a:t>
            </a:r>
            <a:br>
              <a:rPr lang="en-US" altLang="zh-CN" dirty="0"/>
            </a:br>
            <a:r>
              <a:rPr lang="zh-CN" altLang="en-US" dirty="0"/>
              <a:t>圾”程序。</a:t>
            </a:r>
          </a:p>
        </p:txBody>
      </p:sp>
      <p:pic>
        <p:nvPicPr>
          <p:cNvPr id="5" name="Picture 2"/>
          <p:cNvPicPr>
            <a:picLocks noChangeAspect="1" noChangeArrowheads="1"/>
          </p:cNvPicPr>
          <p:nvPr/>
        </p:nvPicPr>
        <p:blipFill>
          <a:blip r:embed="rId2"/>
          <a:srcRect/>
          <a:stretch>
            <a:fillRect/>
          </a:stretch>
        </p:blipFill>
        <p:spPr bwMode="auto">
          <a:xfrm>
            <a:off x="9150052" y="3980886"/>
            <a:ext cx="2773350" cy="208580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587690010"/>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DAB0-0C44-42D7-87FB-8FC833DBC875}"/>
              </a:ext>
            </a:extLst>
          </p:cNvPr>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a:extLst>
              <a:ext uri="{FF2B5EF4-FFF2-40B4-BE49-F238E27FC236}">
                <a16:creationId xmlns:a16="http://schemas.microsoft.com/office/drawing/2014/main" id="{34590339-02F0-4726-9EA6-16972B4D00DE}"/>
              </a:ext>
            </a:extLst>
          </p:cNvPr>
          <p:cNvGraphicFramePr>
            <a:graphicFrameLocks noGrp="1"/>
          </p:cNvGraphicFramePr>
          <p:nvPr>
            <p:ph sz="quarter" idx="10"/>
            <p:extLst>
              <p:ext uri="{D42A27DB-BD31-4B8C-83A1-F6EECF244321}">
                <p14:modId xmlns:p14="http://schemas.microsoft.com/office/powerpoint/2010/main" val="14720180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25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09796540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2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语言特点：面向对象</a:t>
            </a:r>
          </a:p>
        </p:txBody>
      </p:sp>
      <p:sp>
        <p:nvSpPr>
          <p:cNvPr id="2" name="内容占位符 1"/>
          <p:cNvSpPr>
            <a:spLocks noGrp="1"/>
          </p:cNvSpPr>
          <p:nvPr>
            <p:ph sz="quarter" idx="10"/>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a:t>
            </a:r>
          </a:p>
        </p:txBody>
      </p:sp>
      <p:sp>
        <p:nvSpPr>
          <p:cNvPr id="2" name="内容占位符 1"/>
          <p:cNvSpPr>
            <a:spLocks noGrp="1"/>
          </p:cNvSpPr>
          <p:nvPr>
            <p:ph sz="quarter" idx="10"/>
          </p:nvPr>
        </p:nvSpPr>
        <p:spPr/>
        <p:txBody>
          <a:bodyPr/>
          <a:lstStyle/>
          <a:p>
            <a:pPr>
              <a:lnSpc>
                <a:spcPct val="100000"/>
              </a:lnSpc>
            </a:pPr>
            <a:r>
              <a:rPr lang="zh-CN" altLang="en-US" dirty="0"/>
              <a:t>程序设计语言分四个发展阶段：</a:t>
            </a:r>
          </a:p>
          <a:p>
            <a:pPr lvl="1">
              <a:lnSpc>
                <a:spcPct val="100000"/>
              </a:lnSpc>
            </a:pPr>
            <a:r>
              <a:rPr lang="zh-CN" altLang="en-US" dirty="0"/>
              <a:t>第一代语言</a:t>
            </a:r>
            <a:r>
              <a:rPr lang="en-US" altLang="zh-CN" dirty="0"/>
              <a:t>: </a:t>
            </a:r>
            <a:r>
              <a:rPr lang="zh-CN" altLang="en-US" dirty="0"/>
              <a:t>二进制机器代码</a:t>
            </a:r>
          </a:p>
          <a:p>
            <a:pPr lvl="1">
              <a:lnSpc>
                <a:spcPct val="100000"/>
              </a:lnSpc>
            </a:pPr>
            <a:r>
              <a:rPr lang="zh-CN" altLang="en-US" dirty="0"/>
              <a:t>第二代语言</a:t>
            </a:r>
            <a:r>
              <a:rPr lang="en-US" altLang="zh-CN" dirty="0"/>
              <a:t>: </a:t>
            </a:r>
            <a:r>
              <a:rPr lang="zh-CN" altLang="en-US" dirty="0"/>
              <a:t>汇编语言 </a:t>
            </a:r>
            <a:r>
              <a:rPr lang="en-US" altLang="zh-CN" dirty="0"/>
              <a:t>(Low Level Language LLL) </a:t>
            </a:r>
          </a:p>
          <a:p>
            <a:pPr lvl="1">
              <a:lnSpc>
                <a:spcPct val="100000"/>
              </a:lnSpc>
            </a:pPr>
            <a:r>
              <a:rPr lang="zh-CN" altLang="en-US" dirty="0"/>
              <a:t>第三代语言</a:t>
            </a:r>
            <a:r>
              <a:rPr lang="en-US" altLang="zh-CN" dirty="0"/>
              <a:t>: </a:t>
            </a:r>
            <a:r>
              <a:rPr lang="zh-CN" altLang="en-US" dirty="0"/>
              <a:t>高级语言 </a:t>
            </a:r>
            <a:r>
              <a:rPr lang="en-US" altLang="zh-CN" dirty="0"/>
              <a:t>(HLL)</a:t>
            </a:r>
          </a:p>
          <a:p>
            <a:pPr lvl="1">
              <a:lnSpc>
                <a:spcPct val="100000"/>
              </a:lnSpc>
            </a:pPr>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lnSpc>
                <a:spcPct val="100000"/>
              </a:lnSpc>
            </a:pPr>
            <a:r>
              <a:rPr lang="zh-CN" altLang="en-US" dirty="0"/>
              <a:t>第五代语言：</a:t>
            </a:r>
            <a:r>
              <a:rPr lang="en-US" altLang="zh-CN" dirty="0"/>
              <a:t>(?)</a:t>
            </a:r>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面向对象：类、对象和实体</a:t>
            </a:r>
            <a:endParaRPr lang="zh-CN" altLang="en-US" dirty="0"/>
          </a:p>
        </p:txBody>
      </p:sp>
      <p:grpSp>
        <p:nvGrpSpPr>
          <p:cNvPr id="60" name="Group 2"/>
          <p:cNvGrpSpPr>
            <a:grpSpLocks/>
          </p:cNvGrpSpPr>
          <p:nvPr/>
        </p:nvGrpSpPr>
        <p:grpSpPr bwMode="auto">
          <a:xfrm>
            <a:off x="2014941" y="1385885"/>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6842530" y="4083047"/>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6842530" y="1484310"/>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4102505" y="4451349"/>
            <a:ext cx="3322637" cy="534988"/>
            <a:chOff x="1627" y="3073"/>
            <a:chExt cx="2093" cy="337"/>
          </a:xfrm>
        </p:grpSpPr>
        <p:sp>
          <p:nvSpPr>
            <p:cNvPr id="70" name="Text Box 13"/>
            <p:cNvSpPr txBox="1">
              <a:spLocks noChangeArrowheads="1"/>
            </p:cNvSpPr>
            <p:nvPr/>
          </p:nvSpPr>
          <p:spPr bwMode="auto">
            <a:xfrm>
              <a:off x="2268" y="3073"/>
              <a:ext cx="1104" cy="337"/>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3119841" y="2563810"/>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3119841" y="4706935"/>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4102505" y="2273297"/>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33"/>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7415617" y="4706935"/>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dirty="0">
                <a:solidFill>
                  <a:srgbClr val="800000"/>
                </a:solidFill>
                <a:latin typeface="Times New Roman" pitchFamily="18" charset="0"/>
              </a:rPr>
              <a:t>抽象数据类</a:t>
            </a:r>
          </a:p>
        </p:txBody>
      </p:sp>
      <p:sp>
        <p:nvSpPr>
          <p:cNvPr id="78" name="Rectangle 21"/>
          <p:cNvSpPr>
            <a:spLocks noChangeArrowheads="1"/>
          </p:cNvSpPr>
          <p:nvPr/>
        </p:nvSpPr>
        <p:spPr bwMode="auto">
          <a:xfrm>
            <a:off x="7918854" y="2563810"/>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8337954" y="3021011"/>
            <a:ext cx="546100" cy="1601787"/>
            <a:chOff x="4295" y="2109"/>
            <a:chExt cx="344" cy="1009"/>
          </a:xfrm>
        </p:grpSpPr>
        <p:sp>
          <p:nvSpPr>
            <p:cNvPr id="80" name="Text Box 23"/>
            <p:cNvSpPr txBox="1">
              <a:spLocks noChangeArrowheads="1"/>
            </p:cNvSpPr>
            <p:nvPr/>
          </p:nvSpPr>
          <p:spPr bwMode="auto">
            <a:xfrm>
              <a:off x="4348" y="2202"/>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2975381" y="3021011"/>
            <a:ext cx="461963" cy="1601787"/>
            <a:chOff x="917" y="2109"/>
            <a:chExt cx="291"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917" y="2311"/>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3710392" y="3022597"/>
            <a:ext cx="568325" cy="1601788"/>
            <a:chOff x="1380" y="2110"/>
            <a:chExt cx="358" cy="1009"/>
          </a:xfrm>
        </p:grpSpPr>
        <p:sp>
          <p:nvSpPr>
            <p:cNvPr id="86" name="Text Box 29"/>
            <p:cNvSpPr txBox="1">
              <a:spLocks noChangeArrowheads="1"/>
            </p:cNvSpPr>
            <p:nvPr/>
          </p:nvSpPr>
          <p:spPr bwMode="auto">
            <a:xfrm flipH="1">
              <a:off x="1447" y="2311"/>
              <a:ext cx="291"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319855487"/>
              </p:ext>
            </p:extLst>
          </p:nvPr>
        </p:nvGraphicFramePr>
        <p:xfrm>
          <a:off x="1981201" y="1189331"/>
          <a:ext cx="3121025" cy="1233488"/>
        </p:xfrm>
        <a:graphic>
          <a:graphicData uri="http://schemas.openxmlformats.org/presentationml/2006/ole">
            <mc:AlternateContent xmlns:mc="http://schemas.openxmlformats.org/markup-compatibility/2006">
              <mc:Choice xmlns:v="urn:schemas-microsoft-com:vml" Requires="v">
                <p:oleObj spid="_x0000_s1039"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189331"/>
                        <a:ext cx="3121025" cy="12334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5562600" y="1646532"/>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a:solidFill>
                  <a:srgbClr val="000066"/>
                </a:solidFill>
                <a:latin typeface="Times New Roman" pitchFamily="18" charset="0"/>
              </a:rPr>
              <a:t>  </a:t>
            </a:r>
          </a:p>
        </p:txBody>
      </p:sp>
      <p:grpSp>
        <p:nvGrpSpPr>
          <p:cNvPr id="6" name="Group 4"/>
          <p:cNvGrpSpPr>
            <a:grpSpLocks/>
          </p:cNvGrpSpPr>
          <p:nvPr/>
        </p:nvGrpSpPr>
        <p:grpSpPr bwMode="auto">
          <a:xfrm>
            <a:off x="2286000" y="3246731"/>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2057400" y="2408531"/>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1400445855"/>
              </p:ext>
            </p:extLst>
          </p:nvPr>
        </p:nvGraphicFramePr>
        <p:xfrm>
          <a:off x="2000282" y="1235339"/>
          <a:ext cx="3121025" cy="1233487"/>
        </p:xfrm>
        <a:graphic>
          <a:graphicData uri="http://schemas.openxmlformats.org/presentationml/2006/ole">
            <mc:AlternateContent xmlns:mc="http://schemas.openxmlformats.org/markup-compatibility/2006">
              <mc:Choice xmlns:v="urn:schemas-microsoft-com:vml" Requires="v">
                <p:oleObj spid="_x0000_s2063"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82" y="1235339"/>
                        <a:ext cx="3121025" cy="12334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6024594" y="3754700"/>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6281769" y="1605226"/>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1724057" y="2752988"/>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dirty="0">
                <a:solidFill>
                  <a:srgbClr val="000066"/>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面向对象：类和对象</a:t>
            </a:r>
            <a:endParaRPr lang="zh-CN" altLang="en-US" dirty="0"/>
          </a:p>
        </p:txBody>
      </p:sp>
      <p:sp>
        <p:nvSpPr>
          <p:cNvPr id="6" name="内容占位符 5"/>
          <p:cNvSpPr>
            <a:spLocks noGrp="1"/>
          </p:cNvSpPr>
          <p:nvPr>
            <p:ph sz="quarter" idx="10"/>
          </p:nvPr>
        </p:nvSpPr>
        <p:spPr>
          <a:xfrm>
            <a:off x="728296" y="1174173"/>
            <a:ext cx="10735408" cy="5046784"/>
          </a:xfrm>
        </p:spPr>
        <p:txBody>
          <a:bodyPr/>
          <a:lstStyle/>
          <a:p>
            <a:pPr>
              <a:lnSpc>
                <a:spcPct val="100000"/>
              </a:lnSpc>
            </a:pPr>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pPr>
              <a:lnSpc>
                <a:spcPct val="100000"/>
              </a:lnSpc>
            </a:pPr>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pPr>
              <a:lnSpc>
                <a:spcPct val="100000"/>
              </a:lnSpc>
            </a:pPr>
            <a:r>
              <a:rPr lang="zh-CN" altLang="en-US" dirty="0"/>
              <a:t>类封装了该类对象的变量和方法</a:t>
            </a:r>
            <a:endParaRPr lang="en-US" altLang="zh-CN" dirty="0"/>
          </a:p>
          <a:p>
            <a:pPr>
              <a:lnSpc>
                <a:spcPct val="100000"/>
              </a:lnSpc>
              <a:buFont typeface="Wingdings" panose="05000000000000000000" pitchFamily="2" charset="2"/>
              <a:buChar char="Ø"/>
            </a:pPr>
            <a:r>
              <a:rPr lang="zh-CN" altLang="en-US" sz="3200" b="1" dirty="0"/>
              <a:t>对象是类的实例化，对象的创建是通过对象构造方法来实现的</a:t>
            </a:r>
          </a:p>
          <a:p>
            <a:pPr>
              <a:lnSpc>
                <a:spcPct val="100000"/>
              </a:lnSpc>
              <a:buFont typeface="Wingdings" panose="05000000000000000000" pitchFamily="2" charset="2"/>
              <a:buChar char="Ø"/>
            </a:pPr>
            <a:r>
              <a:rPr lang="zh-CN" altLang="en-US" sz="3200" b="1" dirty="0"/>
              <a:t>我们可以生成多个对象，通过消息传递来进行交互，最终完成复杂的任务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sp>
        <p:nvSpPr>
          <p:cNvPr id="2" name="内容占位符 1"/>
          <p:cNvSpPr>
            <a:spLocks noGrp="1"/>
          </p:cNvSpPr>
          <p:nvPr>
            <p:ph sz="quarter" idx="10"/>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grpSp>
        <p:nvGrpSpPr>
          <p:cNvPr id="4" name="Group 4"/>
          <p:cNvGrpSpPr>
            <a:grpSpLocks/>
          </p:cNvGrpSpPr>
          <p:nvPr/>
        </p:nvGrpSpPr>
        <p:grpSpPr bwMode="auto">
          <a:xfrm>
            <a:off x="8312352" y="3547342"/>
            <a:ext cx="3269236" cy="2135908"/>
            <a:chOff x="599" y="2640"/>
            <a:chExt cx="1513" cy="952"/>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602" y="2659"/>
              <a:ext cx="362" cy="137"/>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599" y="3456"/>
              <a:ext cx="382" cy="136"/>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4622001" y="353158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p>
          </p:txBody>
        </p:sp>
        <p:sp>
          <p:nvSpPr>
            <p:cNvPr id="29" name="Text Box 29"/>
            <p:cNvSpPr txBox="1">
              <a:spLocks noChangeArrowheads="1"/>
            </p:cNvSpPr>
            <p:nvPr/>
          </p:nvSpPr>
          <p:spPr bwMode="auto">
            <a:xfrm>
              <a:off x="3552" y="2208"/>
              <a:ext cx="785" cy="283"/>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语言特点：面向对象</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3373784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69590719"/>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a:t>
            </a:r>
            <a:endParaRPr lang="zh-CN" altLang="en-US" dirty="0"/>
          </a:p>
        </p:txBody>
      </p:sp>
      <p:sp>
        <p:nvSpPr>
          <p:cNvPr id="2" name="内容占位符 1"/>
          <p:cNvSpPr>
            <a:spLocks noGrp="1"/>
          </p:cNvSpPr>
          <p:nvPr>
            <p:ph sz="quarter" idx="10"/>
          </p:nvPr>
        </p:nvSpPr>
        <p:spPr/>
        <p:txBody>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p>
          <a:p>
            <a:endParaRPr lang="zh-CN" altLang="en-US" dirty="0"/>
          </a:p>
        </p:txBody>
      </p:sp>
      <p:pic>
        <p:nvPicPr>
          <p:cNvPr id="9" name="Picture 5"/>
          <p:cNvPicPr>
            <a:picLocks noChangeArrowheads="1"/>
          </p:cNvPicPr>
          <p:nvPr/>
        </p:nvPicPr>
        <p:blipFill>
          <a:blip r:embed="rId2"/>
          <a:srcRect/>
          <a:stretch>
            <a:fillRect/>
          </a:stretch>
        </p:blipFill>
        <p:spPr bwMode="auto">
          <a:xfrm>
            <a:off x="8103553" y="5011737"/>
            <a:ext cx="3429024" cy="18462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Java Development Kit</a:t>
            </a:r>
          </a:p>
          <a:p>
            <a:r>
              <a:rPr lang="en-US" altLang="zh-CN" dirty="0"/>
              <a:t>JDK</a:t>
            </a:r>
            <a:r>
              <a:rPr lang="zh-CN" altLang="en-US" dirty="0"/>
              <a:t>下载</a:t>
            </a:r>
            <a:r>
              <a:rPr lang="en-US" altLang="zh-CN" dirty="0"/>
              <a:t>:</a:t>
            </a:r>
            <a:r>
              <a:rPr lang="zh-CN" altLang="en-US" dirty="0"/>
              <a:t>以</a:t>
            </a:r>
            <a:r>
              <a:rPr lang="en-US" altLang="zh-CN" dirty="0"/>
              <a:t>JDK 8 </a:t>
            </a:r>
            <a:r>
              <a:rPr lang="zh-CN" altLang="en-US" dirty="0"/>
              <a:t>为例</a:t>
            </a:r>
          </a:p>
          <a:p>
            <a:pPr lvl="1"/>
            <a:r>
              <a:rPr lang="zh-CN" altLang="en-US" dirty="0"/>
              <a:t>在</a:t>
            </a:r>
            <a:r>
              <a:rPr lang="en-US" altLang="zh-CN" dirty="0"/>
              <a:t>Oracle</a:t>
            </a:r>
            <a:r>
              <a:rPr lang="zh-CN" altLang="en-US" dirty="0"/>
              <a:t>的公司的网站：</a:t>
            </a:r>
          </a:p>
          <a:p>
            <a:pPr lvl="1"/>
            <a:r>
              <a:rPr lang="en-US" altLang="zh-CN" dirty="0">
                <a:hlinkClick r:id="rId2"/>
              </a:rPr>
              <a:t>https://www.oracle.com/java/technologies/javase/javase-jdk8-downloads.html</a:t>
            </a:r>
            <a:endParaRPr lang="en-US" altLang="zh-CN" dirty="0"/>
          </a:p>
          <a:p>
            <a:pPr lvl="1"/>
            <a:r>
              <a:rPr lang="zh-CN" altLang="en-US" dirty="0"/>
              <a:t>免费下载</a:t>
            </a:r>
            <a:r>
              <a:rPr lang="en-US" altLang="zh-CN" dirty="0"/>
              <a:t>JDK</a:t>
            </a:r>
            <a:r>
              <a:rPr lang="zh-CN" altLang="en-US" dirty="0"/>
              <a:t>的最新版本</a:t>
            </a:r>
            <a:r>
              <a:rPr lang="en-US" altLang="zh-CN" dirty="0"/>
              <a:t>JDK</a:t>
            </a:r>
            <a:r>
              <a:rPr lang="zh-CN" altLang="en-US" dirty="0"/>
              <a:t>。</a:t>
            </a:r>
          </a:p>
          <a:p>
            <a:pPr lvl="1"/>
            <a:r>
              <a:rPr lang="en-US" altLang="zh-CN" dirty="0"/>
              <a:t>JDK</a:t>
            </a:r>
            <a:r>
              <a:rPr lang="zh-CN" altLang="en-US" dirty="0"/>
              <a:t>安装包：</a:t>
            </a:r>
            <a:r>
              <a:rPr lang="en-US" altLang="zh-CN" dirty="0"/>
              <a:t>jdk-8u261-windows-x64.exe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JDK 8 </a:t>
            </a:r>
            <a:r>
              <a:rPr lang="zh-CN" altLang="en-US" dirty="0"/>
              <a:t>安装</a:t>
            </a:r>
          </a:p>
          <a:p>
            <a:pPr lvl="1"/>
            <a:r>
              <a:rPr lang="zh-CN" altLang="en-US" dirty="0"/>
              <a:t>运行下载的</a:t>
            </a:r>
            <a:r>
              <a:rPr lang="en-US" altLang="zh-CN" dirty="0"/>
              <a:t>JDK</a:t>
            </a:r>
            <a:r>
              <a:rPr lang="zh-CN" altLang="en-US" dirty="0"/>
              <a:t>安装包：</a:t>
            </a:r>
          </a:p>
          <a:p>
            <a:pPr lvl="2"/>
            <a:r>
              <a:rPr lang="en-US" altLang="zh-CN" dirty="0"/>
              <a:t>jdk-8u261-windows-x64.exe</a:t>
            </a:r>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877301"/>
            <a:ext cx="10735408" cy="5046784"/>
          </a:xfrm>
        </p:spPr>
        <p:txBody>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pic>
        <p:nvPicPr>
          <p:cNvPr id="8" name="图片 7">
            <a:extLst>
              <a:ext uri="{FF2B5EF4-FFF2-40B4-BE49-F238E27FC236}">
                <a16:creationId xmlns:a16="http://schemas.microsoft.com/office/drawing/2014/main" id="{40A50B32-1C3A-4DB0-8894-21CC388A441D}"/>
              </a:ext>
            </a:extLst>
          </p:cNvPr>
          <p:cNvPicPr>
            <a:picLocks noChangeAspect="1"/>
          </p:cNvPicPr>
          <p:nvPr/>
        </p:nvPicPr>
        <p:blipFill>
          <a:blip r:embed="rId2"/>
          <a:stretch>
            <a:fillRect/>
          </a:stretch>
        </p:blipFill>
        <p:spPr>
          <a:xfrm>
            <a:off x="6881634" y="0"/>
            <a:ext cx="49126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770578" cy="5046784"/>
          </a:xfrm>
        </p:spPr>
        <p:txBody>
          <a:bodyPr/>
          <a:lstStyle/>
          <a:p>
            <a:r>
              <a:rPr lang="zh-CN" altLang="en-US" dirty="0"/>
              <a:t>环境参数设置</a:t>
            </a:r>
          </a:p>
          <a:p>
            <a:r>
              <a:rPr lang="en-US" altLang="zh-CN" dirty="0"/>
              <a:t>path</a:t>
            </a:r>
            <a:r>
              <a:rPr lang="zh-CN" altLang="en-US" dirty="0"/>
              <a:t>：</a:t>
            </a:r>
          </a:p>
          <a:p>
            <a:pPr lvl="1"/>
            <a:r>
              <a:rPr lang="en-US" altLang="zh-CN" dirty="0"/>
              <a:t>set path=C:\Program Files\Java\jdk1.8.0_261\bin; %path%</a:t>
            </a:r>
          </a:p>
          <a:p>
            <a:r>
              <a:rPr lang="en-US" altLang="zh-CN" dirty="0" err="1"/>
              <a:t>classpath</a:t>
            </a:r>
            <a:r>
              <a:rPr lang="zh-CN" altLang="en-US" dirty="0"/>
              <a:t>：</a:t>
            </a:r>
          </a:p>
          <a:p>
            <a:pPr lvl="1"/>
            <a:r>
              <a:rPr lang="en-US" altLang="zh-CN" dirty="0"/>
              <a:t>set </a:t>
            </a:r>
            <a:r>
              <a:rPr lang="en-US" altLang="zh-CN" dirty="0" err="1"/>
              <a:t>classpath</a:t>
            </a:r>
            <a:r>
              <a:rPr lang="en-US" altLang="zh-CN" dirty="0"/>
              <a:t> =.; C:\Program Files\Java\jdk1.8.0_261\lib\tools.jar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386113" cy="5046784"/>
          </a:xfrm>
        </p:spPr>
        <p:txBody>
          <a:bodyPr/>
          <a:lstStyle/>
          <a:p>
            <a:r>
              <a:rPr lang="en-US" altLang="zh-CN" sz="2800" dirty="0"/>
              <a:t>Java</a:t>
            </a:r>
            <a:r>
              <a:rPr lang="zh-CN" altLang="en-US" sz="2800" dirty="0"/>
              <a:t>编译器：</a:t>
            </a:r>
            <a:r>
              <a:rPr lang="en-US" altLang="zh-CN" sz="2800" dirty="0" err="1"/>
              <a:t>javac</a:t>
            </a:r>
            <a:r>
              <a:rPr lang="zh-CN" altLang="en-US" sz="2800" dirty="0"/>
              <a:t>，源程序</a:t>
            </a:r>
            <a:r>
              <a:rPr lang="en-US" altLang="zh-CN" sz="2800" dirty="0"/>
              <a:t>(.java)</a:t>
            </a:r>
            <a:r>
              <a:rPr lang="zh-CN" altLang="en-US" sz="2800" dirty="0"/>
              <a:t>编译生成字节码</a:t>
            </a:r>
            <a:r>
              <a:rPr lang="en-US" altLang="zh-CN" sz="2800" dirty="0"/>
              <a:t>(.class)</a:t>
            </a:r>
          </a:p>
          <a:p>
            <a:r>
              <a:rPr lang="zh-CN" altLang="en-US" sz="2800" dirty="0"/>
              <a:t>格式：</a:t>
            </a:r>
            <a:r>
              <a:rPr lang="en-US" altLang="zh-CN" sz="2800" dirty="0" err="1"/>
              <a:t>javac</a:t>
            </a:r>
            <a:r>
              <a:rPr lang="en-US" altLang="zh-CN" sz="2800" dirty="0"/>
              <a:t> [&lt;options&gt;] &lt;</a:t>
            </a:r>
            <a:r>
              <a:rPr lang="en-US" altLang="zh-CN" sz="2800" dirty="0" err="1"/>
              <a:t>source_file</a:t>
            </a:r>
            <a:r>
              <a:rPr lang="en-US" altLang="zh-CN" sz="2800" dirty="0"/>
              <a:t>&gt;</a:t>
            </a:r>
          </a:p>
          <a:p>
            <a:pPr lvl="1"/>
            <a:r>
              <a:rPr lang="en-US" altLang="zh-CN" sz="2400" dirty="0"/>
              <a:t>&lt;options &gt;</a:t>
            </a:r>
            <a:r>
              <a:rPr lang="zh-CN" altLang="en-US" sz="2400" dirty="0"/>
              <a:t>为编译选项</a:t>
            </a:r>
          </a:p>
          <a:p>
            <a:pPr lvl="1"/>
            <a:r>
              <a:rPr lang="en-US" altLang="zh-CN" sz="2400" dirty="0"/>
              <a:t>-</a:t>
            </a:r>
            <a:r>
              <a:rPr lang="en-US" altLang="zh-CN" sz="2400" dirty="0" err="1"/>
              <a:t>classpath</a:t>
            </a:r>
            <a:r>
              <a:rPr lang="en-US" altLang="zh-CN" sz="2400" dirty="0"/>
              <a:t> &lt;</a:t>
            </a:r>
            <a:r>
              <a:rPr lang="zh-CN" altLang="en-US" sz="2400" dirty="0"/>
              <a:t>路径</a:t>
            </a:r>
            <a:r>
              <a:rPr lang="en-US" altLang="zh-CN" sz="2400" dirty="0"/>
              <a:t>;</a:t>
            </a:r>
            <a:r>
              <a:rPr lang="zh-CN" altLang="en-US" sz="2400" dirty="0"/>
              <a:t>路径</a:t>
            </a:r>
            <a:r>
              <a:rPr lang="en-US" altLang="zh-CN" sz="2400" dirty="0"/>
              <a:t>;...&gt;</a:t>
            </a:r>
            <a:r>
              <a:rPr lang="zh-CN" altLang="en-US" sz="2400" dirty="0"/>
              <a:t>：指定在编译中，引用类搜索路径表，以“</a:t>
            </a:r>
            <a:r>
              <a:rPr lang="en-US" altLang="zh-CN" sz="2400" dirty="0"/>
              <a:t>;”</a:t>
            </a:r>
            <a:r>
              <a:rPr lang="zh-CN" altLang="en-US" sz="2400" dirty="0"/>
              <a:t>分隔。</a:t>
            </a:r>
          </a:p>
          <a:p>
            <a:pPr lvl="1"/>
            <a:r>
              <a:rPr lang="en-US" altLang="zh-CN" sz="2400" dirty="0"/>
              <a:t>-d &lt;</a:t>
            </a:r>
            <a:r>
              <a:rPr lang="zh-CN" altLang="en-US" sz="2400" dirty="0"/>
              <a:t>目录</a:t>
            </a:r>
            <a:r>
              <a:rPr lang="en-US" altLang="zh-CN" sz="2400" dirty="0"/>
              <a:t>;</a:t>
            </a:r>
            <a:r>
              <a:rPr lang="zh-CN" altLang="en-US" sz="2400" dirty="0"/>
              <a:t>目录</a:t>
            </a:r>
            <a:r>
              <a:rPr lang="en-US" altLang="zh-CN" sz="2400" dirty="0"/>
              <a:t>;...&gt;</a:t>
            </a:r>
            <a:r>
              <a:rPr lang="zh-CN" altLang="en-US" sz="2400" dirty="0"/>
              <a:t>：指定生成的类文件存放路径，目录间由“</a:t>
            </a:r>
            <a:r>
              <a:rPr lang="en-US" altLang="zh-CN" sz="2400" dirty="0"/>
              <a:t>;”</a:t>
            </a:r>
            <a:r>
              <a:rPr lang="zh-CN" altLang="en-US" sz="2400" dirty="0"/>
              <a:t>分隔，与程序中的</a:t>
            </a:r>
            <a:r>
              <a:rPr lang="en-US" altLang="zh-CN" sz="2400" dirty="0"/>
              <a:t>package</a:t>
            </a:r>
            <a:r>
              <a:rPr lang="zh-CN" altLang="en-US" sz="2400" dirty="0"/>
              <a:t>联合使用。</a:t>
            </a:r>
          </a:p>
          <a:p>
            <a:pPr lvl="1"/>
            <a:r>
              <a:rPr lang="en-US" altLang="zh-CN" sz="2400" dirty="0"/>
              <a:t>&lt;</a:t>
            </a:r>
            <a:r>
              <a:rPr lang="en-US" altLang="zh-CN" sz="2400" dirty="0" err="1"/>
              <a:t>source_file</a:t>
            </a:r>
            <a:r>
              <a:rPr lang="en-US" altLang="zh-CN" sz="2400" dirty="0"/>
              <a:t>&gt;</a:t>
            </a:r>
            <a:r>
              <a:rPr lang="zh-CN" altLang="en-US" sz="2400" dirty="0"/>
              <a:t>是扩展名为</a:t>
            </a:r>
            <a:r>
              <a:rPr lang="en-US" altLang="zh-CN" sz="2400" dirty="0"/>
              <a:t>.java</a:t>
            </a:r>
            <a:r>
              <a:rPr lang="zh-CN" altLang="en-US" sz="2400" dirty="0"/>
              <a:t>的源文件</a:t>
            </a:r>
          </a:p>
          <a:p>
            <a:r>
              <a:rPr lang="zh-CN" altLang="en-US" sz="2800" dirty="0"/>
              <a:t>  例： </a:t>
            </a:r>
            <a:r>
              <a:rPr lang="en-US" altLang="zh-CN" sz="2800" dirty="0" err="1"/>
              <a:t>javac</a:t>
            </a:r>
            <a:r>
              <a:rPr lang="en-US" altLang="zh-CN" sz="2800" dirty="0"/>
              <a:t> HelloWorldApp.java</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sz="2800" dirty="0"/>
              <a:t>Java</a:t>
            </a:r>
            <a:r>
              <a:rPr lang="zh-CN" altLang="en-US" sz="2800" dirty="0"/>
              <a:t>解释器：</a:t>
            </a:r>
            <a:r>
              <a:rPr lang="en-US" altLang="zh-CN" sz="2800" dirty="0"/>
              <a:t>java  </a:t>
            </a:r>
            <a:r>
              <a:rPr lang="zh-CN" altLang="en-US" sz="2800" dirty="0"/>
              <a:t>将字节代码在机器上解释执行</a:t>
            </a:r>
          </a:p>
          <a:p>
            <a:r>
              <a:rPr lang="zh-CN" altLang="en-US" sz="2800" dirty="0"/>
              <a:t>格式：</a:t>
            </a:r>
          </a:p>
          <a:p>
            <a:r>
              <a:rPr lang="en-US" altLang="zh-CN" sz="2800" dirty="0"/>
              <a:t>java [&lt;options&gt;] &lt;</a:t>
            </a:r>
            <a:r>
              <a:rPr lang="en-US" altLang="zh-CN" sz="2800" dirty="0" err="1"/>
              <a:t>classname</a:t>
            </a:r>
            <a:r>
              <a:rPr lang="en-US" altLang="zh-CN" sz="2800" dirty="0"/>
              <a:t>&gt; [&lt;arguments&gt;]</a:t>
            </a:r>
          </a:p>
          <a:p>
            <a:pPr lvl="1"/>
            <a:r>
              <a:rPr lang="en-US" altLang="zh-CN" sz="2400" dirty="0"/>
              <a:t>&lt;options&gt;</a:t>
            </a:r>
            <a:r>
              <a:rPr lang="zh-CN" altLang="en-US" sz="2400" dirty="0"/>
              <a:t>为编译选项</a:t>
            </a:r>
          </a:p>
          <a:p>
            <a:pPr lvl="1"/>
            <a:r>
              <a:rPr lang="zh-CN" altLang="en-US" sz="2400" dirty="0"/>
              <a:t>  </a:t>
            </a:r>
            <a:r>
              <a:rPr lang="en-US" altLang="zh-CN" sz="2400" dirty="0"/>
              <a:t>-</a:t>
            </a:r>
            <a:r>
              <a:rPr lang="en-US" altLang="zh-CN" sz="2400" dirty="0" err="1"/>
              <a:t>classpath</a:t>
            </a:r>
            <a:r>
              <a:rPr lang="en-US" altLang="zh-CN" sz="2400" dirty="0"/>
              <a:t>&lt;</a:t>
            </a:r>
            <a:r>
              <a:rPr lang="zh-CN" altLang="en-US" sz="2400" dirty="0"/>
              <a:t>路径</a:t>
            </a:r>
            <a:r>
              <a:rPr lang="en-US" altLang="zh-CN" sz="2400" dirty="0"/>
              <a:t>;</a:t>
            </a:r>
            <a:r>
              <a:rPr lang="zh-CN" altLang="en-US" sz="2400" dirty="0"/>
              <a:t>路径</a:t>
            </a:r>
            <a:r>
              <a:rPr lang="en-US" altLang="zh-CN" sz="2400" dirty="0"/>
              <a:t>;...&gt;</a:t>
            </a:r>
            <a:r>
              <a:rPr lang="zh-CN" altLang="en-US" sz="2400" dirty="0"/>
              <a:t>：指定运行的类文件目录，路径间以“</a:t>
            </a:r>
            <a:r>
              <a:rPr lang="en-US" altLang="zh-CN" sz="2400" dirty="0"/>
              <a:t>;”</a:t>
            </a:r>
            <a:r>
              <a:rPr lang="zh-CN" altLang="en-US" sz="2400" dirty="0"/>
              <a:t>分隔。 </a:t>
            </a:r>
          </a:p>
          <a:p>
            <a:pPr lvl="1"/>
            <a:r>
              <a:rPr lang="en-US" altLang="zh-CN" sz="2400" dirty="0"/>
              <a:t>&lt;</a:t>
            </a:r>
            <a:r>
              <a:rPr lang="en-US" altLang="zh-CN" sz="2400" dirty="0" err="1"/>
              <a:t>classname</a:t>
            </a:r>
            <a:r>
              <a:rPr lang="en-US" altLang="zh-CN" sz="2400" dirty="0"/>
              <a:t>&gt;</a:t>
            </a:r>
            <a:r>
              <a:rPr lang="zh-CN" altLang="en-US" sz="2400" dirty="0"/>
              <a:t>是扩展名为</a:t>
            </a:r>
            <a:r>
              <a:rPr lang="en-US" altLang="zh-CN" sz="2400" dirty="0"/>
              <a:t>.class</a:t>
            </a:r>
            <a:r>
              <a:rPr lang="zh-CN" altLang="en-US" sz="2400" dirty="0"/>
              <a:t>的类名</a:t>
            </a:r>
          </a:p>
          <a:p>
            <a:pPr lvl="1"/>
            <a:r>
              <a:rPr lang="en-US" altLang="zh-CN" sz="2400" dirty="0"/>
              <a:t>&lt;arguments&gt;</a:t>
            </a:r>
            <a:r>
              <a:rPr lang="zh-CN" altLang="en-US" sz="2400" dirty="0"/>
              <a:t>是输入保存在</a:t>
            </a:r>
            <a:r>
              <a:rPr lang="en-US" altLang="zh-CN" sz="2400" dirty="0"/>
              <a:t>main()</a:t>
            </a:r>
            <a:r>
              <a:rPr lang="zh-CN" altLang="en-US" sz="2400" dirty="0"/>
              <a:t>方法中的</a:t>
            </a:r>
            <a:r>
              <a:rPr lang="en-US" altLang="zh-CN" sz="2400" dirty="0" err="1"/>
              <a:t>args</a:t>
            </a:r>
            <a:r>
              <a:rPr lang="en-US" altLang="zh-CN" sz="2400" dirty="0"/>
              <a:t>[]</a:t>
            </a:r>
            <a:r>
              <a:rPr lang="zh-CN" altLang="en-US" sz="2400" dirty="0"/>
              <a:t>数组中的参数。</a:t>
            </a:r>
          </a:p>
          <a:p>
            <a:r>
              <a:rPr lang="zh-CN" altLang="en-US" sz="2800" dirty="0"/>
              <a:t>例： </a:t>
            </a:r>
            <a:r>
              <a:rPr lang="en-US" altLang="zh-CN" sz="2800" dirty="0"/>
              <a:t>java </a:t>
            </a:r>
            <a:r>
              <a:rPr lang="en-US" altLang="zh-CN" sz="2800" dirty="0" err="1"/>
              <a:t>HelloWorldApp</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r>
              <a:rPr lang="en-US" altLang="zh-CN"/>
              <a:t>JDK</a:t>
            </a:r>
            <a:endParaRPr lang="zh-CN" altLang="en-US" dirty="0"/>
          </a:p>
        </p:txBody>
      </p:sp>
      <p:sp>
        <p:nvSpPr>
          <p:cNvPr id="2" name="内容占位符 1"/>
          <p:cNvSpPr>
            <a:spLocks noGrp="1"/>
          </p:cNvSpPr>
          <p:nvPr>
            <p:ph sz="quarter" idx="10"/>
          </p:nvPr>
        </p:nvSpPr>
        <p:spPr/>
        <p:txBody>
          <a:bodyPr/>
          <a:lstStyle/>
          <a:p>
            <a:r>
              <a:rPr lang="en-US" altLang="zh-CN" dirty="0"/>
              <a:t>Applet</a:t>
            </a:r>
            <a:r>
              <a:rPr lang="zh-CN" altLang="en-US" dirty="0"/>
              <a:t>观察器：</a:t>
            </a:r>
            <a:r>
              <a:rPr lang="en-US" altLang="zh-CN" dirty="0" err="1"/>
              <a:t>appletviewer</a:t>
            </a:r>
            <a:endParaRPr lang="en-US" altLang="zh-CN" dirty="0"/>
          </a:p>
          <a:p>
            <a:r>
              <a:rPr lang="zh-CN" altLang="en-US" dirty="0"/>
              <a:t>格式：</a:t>
            </a:r>
          </a:p>
          <a:p>
            <a:r>
              <a:rPr lang="en-US" altLang="zh-CN" dirty="0" err="1"/>
              <a:t>appletviewer</a:t>
            </a:r>
            <a:r>
              <a:rPr lang="en-US" altLang="zh-CN" dirty="0"/>
              <a:t> [-debug] </a:t>
            </a:r>
            <a:r>
              <a:rPr lang="en-US" altLang="zh-CN" dirty="0" err="1"/>
              <a:t>urls</a:t>
            </a:r>
            <a:endParaRPr lang="en-US" altLang="zh-CN" dirty="0"/>
          </a:p>
          <a:p>
            <a:pPr lvl="1"/>
            <a:r>
              <a:rPr lang="en-US" altLang="zh-CN" dirty="0"/>
              <a:t>-debug</a:t>
            </a:r>
            <a:r>
              <a:rPr lang="zh-CN" altLang="en-US" dirty="0"/>
              <a:t>为可选项，其作用是小应用程序观察器将由</a:t>
            </a:r>
            <a:r>
              <a:rPr lang="en-US" altLang="zh-CN" dirty="0" err="1"/>
              <a:t>JDb</a:t>
            </a:r>
            <a:r>
              <a:rPr lang="zh-CN" altLang="en-US" dirty="0"/>
              <a:t>内部启动，可调试被</a:t>
            </a:r>
            <a:r>
              <a:rPr lang="en-US" altLang="zh-CN" dirty="0"/>
              <a:t>HTML</a:t>
            </a:r>
            <a:r>
              <a:rPr lang="zh-CN" altLang="en-US" dirty="0"/>
              <a:t>文档中所引用的</a:t>
            </a:r>
            <a:r>
              <a:rPr lang="en-US" altLang="zh-CN" dirty="0"/>
              <a:t>Applet</a:t>
            </a:r>
            <a:r>
              <a:rPr lang="zh-CN" altLang="en-US" dirty="0"/>
              <a:t>。</a:t>
            </a:r>
          </a:p>
          <a:p>
            <a:pPr lvl="1"/>
            <a:r>
              <a:rPr lang="en-US" altLang="zh-CN" dirty="0" err="1"/>
              <a:t>urls</a:t>
            </a:r>
            <a:r>
              <a:rPr lang="zh-CN" altLang="en-US" dirty="0"/>
              <a:t>是统一资源定位符，是</a:t>
            </a:r>
            <a:r>
              <a:rPr lang="en-US" altLang="zh-CN" dirty="0"/>
              <a:t>Internet</a:t>
            </a:r>
            <a:r>
              <a:rPr lang="zh-CN" altLang="en-US" dirty="0"/>
              <a:t>网上资源的名称和地址标识。</a:t>
            </a:r>
          </a:p>
          <a:p>
            <a:r>
              <a:rPr lang="zh-CN" altLang="en-US" dirty="0"/>
              <a:t>例： </a:t>
            </a:r>
            <a:r>
              <a:rPr lang="en-US" altLang="zh-CN" dirty="0" err="1"/>
              <a:t>appletviewer</a:t>
            </a:r>
            <a:r>
              <a:rPr lang="en-US" altLang="zh-CN" dirty="0"/>
              <a:t> HelloWorld.HTML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7206534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程序基本结构</a:t>
            </a:r>
          </a:p>
        </p:txBody>
      </p:sp>
      <p:sp>
        <p:nvSpPr>
          <p:cNvPr id="2" name="内容占位符 1"/>
          <p:cNvSpPr>
            <a:spLocks noGrp="1"/>
          </p:cNvSpPr>
          <p:nvPr>
            <p:ph sz="quarter" idx="10"/>
          </p:nvPr>
        </p:nvSpPr>
        <p:spPr/>
        <p:txBody>
          <a:bodyPr/>
          <a:lstStyle/>
          <a:p>
            <a:r>
              <a:rPr lang="en-US" altLang="zh-CN" dirty="0"/>
              <a:t>Java</a:t>
            </a:r>
            <a:r>
              <a:rPr lang="zh-CN" altLang="en-US" dirty="0"/>
              <a:t>程序基本结构</a:t>
            </a:r>
          </a:p>
          <a:p>
            <a:pPr lvl="1"/>
            <a:r>
              <a:rPr lang="en-US" altLang="zh-CN" dirty="0"/>
              <a:t>Java</a:t>
            </a:r>
            <a:r>
              <a:rPr lang="zh-CN" altLang="en-US" dirty="0"/>
              <a:t>源程序是以</a:t>
            </a:r>
            <a:r>
              <a:rPr lang="en-US" altLang="zh-CN" dirty="0"/>
              <a:t>.java</a:t>
            </a:r>
            <a:r>
              <a:rPr lang="zh-CN" altLang="en-US" dirty="0"/>
              <a:t>为扩展名的文件</a:t>
            </a:r>
            <a:r>
              <a:rPr lang="en-US" altLang="zh-CN" dirty="0"/>
              <a:t>;</a:t>
            </a:r>
          </a:p>
          <a:p>
            <a:pPr lvl="1"/>
            <a:r>
              <a:rPr lang="zh-CN" altLang="en-US" dirty="0"/>
              <a:t>这些文件就是</a:t>
            </a:r>
            <a:r>
              <a:rPr lang="en-US" altLang="zh-CN" dirty="0"/>
              <a:t>Java</a:t>
            </a:r>
            <a:r>
              <a:rPr lang="zh-CN" altLang="en-US" dirty="0"/>
              <a:t>编译器</a:t>
            </a:r>
            <a:r>
              <a:rPr lang="en-US" altLang="zh-CN" dirty="0" err="1"/>
              <a:t>javac</a:t>
            </a:r>
            <a:r>
              <a:rPr lang="zh-CN" altLang="en-US" dirty="0"/>
              <a:t>的编译单元</a:t>
            </a:r>
            <a:r>
              <a:rPr lang="en-US" altLang="zh-CN" dirty="0"/>
              <a:t>;</a:t>
            </a:r>
          </a:p>
          <a:p>
            <a:pPr lvl="1"/>
            <a:r>
              <a:rPr lang="zh-CN" altLang="en-US" dirty="0"/>
              <a:t>每个单元可以由：</a:t>
            </a:r>
          </a:p>
          <a:p>
            <a:pPr lvl="2"/>
            <a:r>
              <a:rPr lang="zh-CN" altLang="en-US" dirty="0"/>
              <a:t>最多有一条</a:t>
            </a:r>
            <a:r>
              <a:rPr lang="en-US" altLang="zh-CN" dirty="0"/>
              <a:t>package</a:t>
            </a:r>
            <a:r>
              <a:rPr lang="zh-CN" altLang="en-US" dirty="0"/>
              <a:t>语句；</a:t>
            </a:r>
          </a:p>
          <a:p>
            <a:pPr lvl="2"/>
            <a:r>
              <a:rPr lang="zh-CN" altLang="en-US" dirty="0"/>
              <a:t>任意条</a:t>
            </a:r>
            <a:r>
              <a:rPr lang="en-US" altLang="zh-CN" dirty="0"/>
              <a:t>import</a:t>
            </a:r>
            <a:r>
              <a:rPr lang="zh-CN" altLang="en-US" dirty="0"/>
              <a:t>语句；</a:t>
            </a:r>
          </a:p>
          <a:p>
            <a:pPr lvl="2"/>
            <a:r>
              <a:rPr lang="zh-CN" altLang="en-US" dirty="0"/>
              <a:t>至少有一个类</a:t>
            </a:r>
            <a:r>
              <a:rPr lang="en-US" altLang="zh-CN" dirty="0"/>
              <a:t>class</a:t>
            </a:r>
            <a:r>
              <a:rPr lang="zh-CN" altLang="en-US" dirty="0"/>
              <a:t>声明或接口</a:t>
            </a:r>
            <a:r>
              <a:rPr lang="en-US" altLang="zh-CN" dirty="0"/>
              <a:t>interface</a:t>
            </a:r>
            <a:r>
              <a:rPr lang="zh-CN" altLang="en-US" dirty="0"/>
              <a:t>声明构成</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一个基本的</a:t>
            </a:r>
            <a:r>
              <a:rPr lang="en-US" altLang="zh-CN"/>
              <a:t>java</a:t>
            </a:r>
            <a:r>
              <a:rPr lang="zh-CN" altLang="en-US"/>
              <a:t>程序</a:t>
            </a:r>
            <a:endParaRPr lang="zh-CN" altLang="en-US" dirty="0"/>
          </a:p>
        </p:txBody>
      </p:sp>
      <p:sp>
        <p:nvSpPr>
          <p:cNvPr id="5" name="内容占位符 4">
            <a:extLst>
              <a:ext uri="{FF2B5EF4-FFF2-40B4-BE49-F238E27FC236}">
                <a16:creationId xmlns:a16="http://schemas.microsoft.com/office/drawing/2014/main" id="{EC38D2F5-CB1C-4685-8F78-C81A0634619F}"/>
              </a:ext>
            </a:extLst>
          </p:cNvPr>
          <p:cNvSpPr>
            <a:spLocks noGrp="1"/>
          </p:cNvSpPr>
          <p:nvPr>
            <p:ph sz="quarter" idx="10"/>
          </p:nvPr>
        </p:nvSpPr>
        <p:spPr/>
        <p:txBody>
          <a:bodyPr/>
          <a:lstStyle/>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   </a:t>
            </a:r>
            <a:r>
              <a:rPr lang="zh-CN" altLang="en-US" dirty="0">
                <a:latin typeface="Courier New" pitchFamily="49" charset="0"/>
              </a:rPr>
              <a:t>源程序：</a:t>
            </a:r>
            <a:r>
              <a:rPr lang="en-US" altLang="zh-CN" dirty="0">
                <a:latin typeface="Courier New" pitchFamily="49" charset="0"/>
              </a:rPr>
              <a:t>ClassName.java</a:t>
            </a:r>
          </a:p>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package </a:t>
            </a:r>
            <a:r>
              <a:rPr lang="en-US" altLang="zh-CN" dirty="0" err="1">
                <a:latin typeface="Courier New" pitchFamily="49" charset="0"/>
              </a:rPr>
              <a:t>packagename</a:t>
            </a:r>
            <a:r>
              <a:rPr lang="en-US" altLang="zh-CN" dirty="0">
                <a:latin typeface="Courier New" pitchFamily="49" charset="0"/>
              </a:rPr>
              <a:t>;</a:t>
            </a:r>
          </a:p>
          <a:p>
            <a:pPr indent="0">
              <a:spcBef>
                <a:spcPct val="0"/>
              </a:spcBef>
              <a:buNone/>
            </a:pPr>
            <a:r>
              <a:rPr lang="en-US" altLang="zh-CN" dirty="0">
                <a:latin typeface="Courier New" pitchFamily="49" charset="0"/>
              </a:rPr>
              <a:t>import </a:t>
            </a:r>
            <a:r>
              <a:rPr lang="en-US" altLang="zh-CN" dirty="0" err="1">
                <a:latin typeface="Courier New" pitchFamily="49" charset="0"/>
              </a:rPr>
              <a:t>OtherClassName</a:t>
            </a:r>
            <a:r>
              <a:rPr lang="en-US" altLang="zh-CN" dirty="0">
                <a:latin typeface="Courier New" pitchFamily="49" charset="0"/>
              </a:rPr>
              <a:t>;</a:t>
            </a:r>
          </a:p>
          <a:p>
            <a:pPr indent="0">
              <a:spcBef>
                <a:spcPct val="0"/>
              </a:spcBef>
              <a:buNone/>
            </a:pPr>
            <a:r>
              <a:rPr lang="en-US" altLang="zh-CN" dirty="0">
                <a:latin typeface="Courier New" pitchFamily="49" charset="0"/>
              </a:rPr>
              <a:t>class </a:t>
            </a:r>
            <a:r>
              <a:rPr lang="en-US" altLang="zh-CN" dirty="0" err="1">
                <a:latin typeface="Courier New" pitchFamily="49" charset="0"/>
              </a:rPr>
              <a:t>ClassName</a:t>
            </a:r>
            <a:r>
              <a:rPr lang="en-US" altLang="zh-CN" dirty="0">
                <a:latin typeface="Courier New" pitchFamily="49" charset="0"/>
              </a:rPr>
              <a:t> {</a:t>
            </a:r>
          </a:p>
          <a:p>
            <a:pPr indent="0">
              <a:spcBef>
                <a:spcPct val="0"/>
              </a:spcBef>
              <a:buNone/>
            </a:pPr>
            <a:r>
              <a:rPr lang="en-US" altLang="zh-CN" dirty="0">
                <a:latin typeface="Courier New" pitchFamily="49" charset="0"/>
              </a:rPr>
              <a:t>   public static void main(String </a:t>
            </a:r>
            <a:r>
              <a:rPr lang="en-US" altLang="zh-CN" dirty="0" err="1">
                <a:latin typeface="Courier New" pitchFamily="49" charset="0"/>
              </a:rPr>
              <a:t>args</a:t>
            </a:r>
            <a:r>
              <a:rPr lang="en-US" altLang="zh-CN" dirty="0">
                <a:latin typeface="Courier New" pitchFamily="49" charset="0"/>
              </a:rPr>
              <a:t>[]){</a:t>
            </a:r>
          </a:p>
          <a:p>
            <a:pPr indent="0">
              <a:spcBef>
                <a:spcPct val="0"/>
              </a:spcBef>
              <a:buNone/>
            </a:pPr>
            <a:r>
              <a:rPr lang="zh-CN" altLang="en-US" dirty="0">
                <a:latin typeface="Courier New" pitchFamily="49" charset="0"/>
              </a:rPr>
              <a:t>      ．．．</a:t>
            </a:r>
          </a:p>
          <a:p>
            <a:pPr indent="0">
              <a:spcBef>
                <a:spcPct val="0"/>
              </a:spcBef>
              <a:buNone/>
            </a:pPr>
            <a:r>
              <a:rPr lang="en-US" altLang="zh-CN" dirty="0">
                <a:latin typeface="Courier New" pitchFamily="49" charset="0"/>
              </a:rPr>
              <a:t>   }</a:t>
            </a:r>
          </a:p>
          <a:p>
            <a:pPr indent="0">
              <a:spcBef>
                <a:spcPct val="0"/>
              </a:spcBef>
              <a:buNone/>
            </a:pPr>
            <a:r>
              <a:rPr lang="en-US" altLang="zh-CN" dirty="0">
                <a:latin typeface="Courier New" pitchFamily="49" charset="0"/>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a:t>1994</a:t>
            </a:r>
            <a:r>
              <a:rPr lang="zh-CN" altLang="en-US"/>
              <a:t>年</a:t>
            </a:r>
            <a:r>
              <a:rPr lang="en-US" altLang="zh-CN"/>
              <a:t>SUN</a:t>
            </a:r>
            <a:r>
              <a:rPr lang="zh-CN" altLang="en-US"/>
              <a:t>的共同创始人</a:t>
            </a:r>
            <a:r>
              <a:rPr lang="en-US" altLang="zh-CN"/>
              <a:t>Bill Joy</a:t>
            </a:r>
            <a:r>
              <a:rPr lang="zh-CN" altLang="en-US"/>
              <a:t>（</a:t>
            </a:r>
            <a:r>
              <a:rPr lang="en-US" altLang="zh-CN"/>
              <a:t>Berkeley Unix</a:t>
            </a:r>
            <a:r>
              <a:rPr lang="zh-CN" altLang="en-US"/>
              <a:t>的创始者）使</a:t>
            </a:r>
            <a:r>
              <a:rPr lang="en-US" altLang="zh-CN"/>
              <a:t>Oak</a:t>
            </a:r>
            <a:r>
              <a:rPr lang="zh-CN" altLang="en-US"/>
              <a:t>变成了一种可在任何操作系统中运行的小程序</a:t>
            </a:r>
            <a:r>
              <a:rPr lang="en-US" altLang="zh-CN"/>
              <a:t>Applet</a:t>
            </a:r>
            <a:r>
              <a:rPr lang="zh-CN" altLang="en-US"/>
              <a:t>。</a:t>
            </a:r>
          </a:p>
          <a:p>
            <a:r>
              <a:rPr lang="en-US" altLang="zh-CN"/>
              <a:t>1995</a:t>
            </a:r>
            <a:r>
              <a:rPr lang="zh-CN" altLang="en-US"/>
              <a:t>年</a:t>
            </a:r>
            <a:r>
              <a:rPr lang="en-US" altLang="zh-CN"/>
              <a:t>1</a:t>
            </a:r>
            <a:r>
              <a:rPr lang="zh-CN" altLang="en-US"/>
              <a:t>月，</a:t>
            </a:r>
            <a:r>
              <a:rPr lang="en-US" altLang="zh-CN"/>
              <a:t>Oak</a:t>
            </a:r>
            <a:r>
              <a:rPr lang="zh-CN" altLang="en-US"/>
              <a:t>名字已经被别人注册，</a:t>
            </a:r>
            <a:r>
              <a:rPr lang="en-US" altLang="zh-CN"/>
              <a:t>Oak</a:t>
            </a:r>
            <a:r>
              <a:rPr lang="zh-CN" altLang="en-US"/>
              <a:t>更名为</a:t>
            </a:r>
            <a:r>
              <a:rPr lang="en-US" altLang="zh-CN"/>
              <a:t>Java</a:t>
            </a:r>
            <a:r>
              <a:rPr lang="zh-CN" altLang="en-US"/>
              <a:t>，并开发了第一个支持</a:t>
            </a:r>
            <a:r>
              <a:rPr lang="en-US" altLang="zh-CN"/>
              <a:t>Java Applet</a:t>
            </a:r>
            <a:r>
              <a:rPr lang="zh-CN" altLang="en-US"/>
              <a:t>的</a:t>
            </a:r>
            <a:r>
              <a:rPr lang="en-US" altLang="zh-CN"/>
              <a:t>Web</a:t>
            </a:r>
            <a:r>
              <a:rPr lang="zh-CN" altLang="en-US"/>
              <a:t>浏览器</a:t>
            </a:r>
            <a:r>
              <a:rPr lang="en-US" altLang="zh-CN"/>
              <a:t>Hotjava</a:t>
            </a:r>
            <a:r>
              <a:rPr lang="zh-CN" altLang="en-US"/>
              <a:t>。</a:t>
            </a:r>
          </a:p>
          <a:p>
            <a:r>
              <a:rPr lang="en-US" altLang="zh-CN"/>
              <a:t>1995</a:t>
            </a:r>
            <a:r>
              <a:rPr lang="zh-CN" altLang="en-US"/>
              <a:t>年</a:t>
            </a:r>
            <a:r>
              <a:rPr lang="en-US" altLang="zh-CN"/>
              <a:t>5</a:t>
            </a:r>
            <a:r>
              <a:rPr lang="zh-CN" altLang="en-US"/>
              <a:t>月，</a:t>
            </a:r>
            <a:r>
              <a:rPr lang="en-US" altLang="zh-CN"/>
              <a:t>Sun</a:t>
            </a:r>
            <a:r>
              <a:rPr lang="zh-CN" altLang="en-US"/>
              <a:t>在</a:t>
            </a:r>
            <a:r>
              <a:rPr lang="en-US" altLang="zh-CN"/>
              <a:t>San Francisco</a:t>
            </a:r>
            <a:r>
              <a:rPr lang="zh-CN" altLang="en-US"/>
              <a:t>举行的</a:t>
            </a:r>
            <a:r>
              <a:rPr lang="en-US" altLang="zh-CN"/>
              <a:t>Sunworld</a:t>
            </a:r>
            <a:r>
              <a:rPr lang="zh-CN" altLang="en-US"/>
              <a:t>会议上正式公布了</a:t>
            </a:r>
            <a:r>
              <a:rPr lang="en-US" altLang="zh-CN"/>
              <a:t>Java</a:t>
            </a:r>
            <a:r>
              <a:rPr lang="zh-CN" altLang="en-US"/>
              <a:t>技术。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程序两大类型</a:t>
            </a:r>
          </a:p>
        </p:txBody>
      </p:sp>
      <p:sp>
        <p:nvSpPr>
          <p:cNvPr id="2" name="内容占位符 1"/>
          <p:cNvSpPr>
            <a:spLocks noGrp="1"/>
          </p:cNvSpPr>
          <p:nvPr>
            <p:ph sz="quarter" idx="10"/>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606144" cy="668780"/>
          </a:xfrm>
        </p:spPr>
        <p:txBody>
          <a:bodyPr/>
          <a:lstStyle/>
          <a:p>
            <a:r>
              <a:rPr lang="en-US" altLang="zh-CN" dirty="0"/>
              <a:t>Java</a:t>
            </a:r>
            <a:r>
              <a:rPr lang="zh-CN" altLang="en-US" dirty="0"/>
              <a:t>程序两大类型：</a:t>
            </a:r>
            <a:r>
              <a:rPr lang="en-US" altLang="zh-CN" dirty="0"/>
              <a:t> Application</a:t>
            </a:r>
            <a:endParaRPr lang="zh-CN" altLang="en-US" dirty="0"/>
          </a:p>
        </p:txBody>
      </p:sp>
      <p:sp>
        <p:nvSpPr>
          <p:cNvPr id="2" name="内容占位符 1"/>
          <p:cNvSpPr>
            <a:spLocks noGrp="1"/>
          </p:cNvSpPr>
          <p:nvPr>
            <p:ph sz="quarter" idx="10"/>
          </p:nvPr>
        </p:nvSpPr>
        <p:spPr>
          <a:xfrm>
            <a:off x="571501" y="1030299"/>
            <a:ext cx="10735408" cy="5046784"/>
          </a:xfrm>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21554" y="6169975"/>
            <a:ext cx="2206694"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956734" y="1512916"/>
            <a:ext cx="1752600" cy="7620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dirty="0"/>
              <a:t>源程序</a:t>
            </a:r>
            <a:r>
              <a:rPr lang="en-US" altLang="zh-CN" dirty="0"/>
              <a:t>(.java)</a:t>
            </a:r>
          </a:p>
        </p:txBody>
      </p:sp>
      <p:sp>
        <p:nvSpPr>
          <p:cNvPr id="5" name="Line 5"/>
          <p:cNvSpPr>
            <a:spLocks noChangeShapeType="1"/>
          </p:cNvSpPr>
          <p:nvPr/>
        </p:nvSpPr>
        <p:spPr bwMode="auto">
          <a:xfrm>
            <a:off x="2709334" y="1893916"/>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3166534" y="1512916"/>
            <a:ext cx="1828800" cy="762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Java</a:t>
            </a:r>
            <a:r>
              <a:rPr lang="zh-CN" altLang="en-US"/>
              <a:t>编译器</a:t>
            </a:r>
          </a:p>
        </p:txBody>
      </p:sp>
      <p:sp>
        <p:nvSpPr>
          <p:cNvPr id="7" name="Line 7"/>
          <p:cNvSpPr>
            <a:spLocks noChangeShapeType="1"/>
          </p:cNvSpPr>
          <p:nvPr/>
        </p:nvSpPr>
        <p:spPr bwMode="auto">
          <a:xfrm>
            <a:off x="4923898" y="1881216"/>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5427134" y="1447829"/>
            <a:ext cx="1981200" cy="8382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endParaRPr lang="zh-CN" altLang="en-US"/>
          </a:p>
          <a:p>
            <a:pPr algn="ctr">
              <a:spcBef>
                <a:spcPct val="0"/>
              </a:spcBef>
            </a:pPr>
            <a:r>
              <a:rPr lang="en-US" altLang="zh-CN"/>
              <a:t>Java</a:t>
            </a:r>
            <a:r>
              <a:rPr lang="zh-CN" altLang="en-US"/>
              <a:t>字节码文件</a:t>
            </a:r>
          </a:p>
          <a:p>
            <a:pPr algn="ctr">
              <a:spcBef>
                <a:spcPct val="0"/>
              </a:spcBef>
            </a:pPr>
            <a:r>
              <a:rPr lang="en-US" altLang="zh-CN"/>
              <a:t>(.class)</a:t>
            </a:r>
          </a:p>
          <a:p>
            <a:pPr algn="ctr">
              <a:spcBef>
                <a:spcPct val="0"/>
              </a:spcBef>
            </a:pPr>
            <a:endParaRPr lang="zh-CN" altLang="en-US"/>
          </a:p>
        </p:txBody>
      </p:sp>
      <p:sp>
        <p:nvSpPr>
          <p:cNvPr id="9" name="Line 9"/>
          <p:cNvSpPr>
            <a:spLocks noChangeShapeType="1"/>
          </p:cNvSpPr>
          <p:nvPr/>
        </p:nvSpPr>
        <p:spPr bwMode="auto">
          <a:xfrm>
            <a:off x="6508222" y="2239991"/>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776134" y="2732116"/>
            <a:ext cx="5791200" cy="1905000"/>
          </a:xfrm>
          <a:prstGeom prst="rect">
            <a:avLst/>
          </a:prstGeom>
          <a:solidFill>
            <a:schemeClr val="accent4">
              <a:lumMod val="40000"/>
              <a:lumOff val="60000"/>
            </a:schemeClr>
          </a:solidFill>
          <a:ln w="38100">
            <a:solidFill>
              <a:schemeClr val="tx1"/>
            </a:solidFill>
            <a:miter lim="800000"/>
            <a:headEnd/>
            <a:tailEnd/>
          </a:ln>
          <a:effectLst/>
        </p:spPr>
        <p:txBody>
          <a:bodyPr wrap="none" anchor="ctr"/>
          <a:lstStyle/>
          <a:p>
            <a:pPr algn="ctr">
              <a:spcBef>
                <a:spcPct val="0"/>
              </a:spcBef>
            </a:pPr>
            <a:r>
              <a:rPr lang="en-US" altLang="zh-CN"/>
              <a:t>Java</a:t>
            </a:r>
            <a:r>
              <a:rPr lang="zh-CN" altLang="en-US"/>
              <a:t>虚拟机</a:t>
            </a:r>
          </a:p>
          <a:p>
            <a:pPr algn="ctr">
              <a:spcBef>
                <a:spcPct val="0"/>
              </a:spcBef>
            </a:pPr>
            <a:endParaRPr lang="zh-CN" altLang="en-US"/>
          </a:p>
          <a:p>
            <a:pPr algn="ctr">
              <a:spcBef>
                <a:spcPct val="0"/>
              </a:spcBef>
            </a:pPr>
            <a:endParaRPr lang="zh-CN" altLang="en-US"/>
          </a:p>
          <a:p>
            <a:pPr algn="ctr">
              <a:spcBef>
                <a:spcPct val="0"/>
              </a:spcBef>
            </a:pPr>
            <a:endParaRPr lang="zh-CN" altLang="en-US"/>
          </a:p>
          <a:p>
            <a:pPr algn="ctr">
              <a:spcBef>
                <a:spcPct val="0"/>
              </a:spcBef>
            </a:pPr>
            <a:endParaRPr lang="zh-CN" altLang="en-US"/>
          </a:p>
        </p:txBody>
      </p:sp>
      <p:sp>
        <p:nvSpPr>
          <p:cNvPr id="11" name="Rectangle 11"/>
          <p:cNvSpPr>
            <a:spLocks noChangeArrowheads="1"/>
          </p:cNvSpPr>
          <p:nvPr/>
        </p:nvSpPr>
        <p:spPr bwMode="auto">
          <a:xfrm>
            <a:off x="4233334" y="3265516"/>
            <a:ext cx="13716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sz="1600"/>
              <a:t>Linux</a:t>
            </a:r>
            <a:r>
              <a:rPr lang="zh-CN" altLang="en-US" sz="1600"/>
              <a:t>下的</a:t>
            </a:r>
          </a:p>
          <a:p>
            <a:pPr algn="ctr">
              <a:spcBef>
                <a:spcPct val="0"/>
              </a:spcBef>
            </a:pPr>
            <a:r>
              <a:rPr lang="zh-CN" altLang="en-US" sz="1600"/>
              <a:t>字节码解</a:t>
            </a:r>
          </a:p>
          <a:p>
            <a:pPr algn="ctr">
              <a:spcBef>
                <a:spcPct val="0"/>
              </a:spcBef>
            </a:pPr>
            <a:r>
              <a:rPr lang="zh-CN" altLang="en-US" sz="1600"/>
              <a:t>释程序</a:t>
            </a:r>
          </a:p>
        </p:txBody>
      </p:sp>
      <p:sp>
        <p:nvSpPr>
          <p:cNvPr id="12" name="Rectangle 12"/>
          <p:cNvSpPr>
            <a:spLocks noChangeArrowheads="1"/>
          </p:cNvSpPr>
          <p:nvPr/>
        </p:nvSpPr>
        <p:spPr bwMode="auto">
          <a:xfrm>
            <a:off x="5681134" y="3265516"/>
            <a:ext cx="12954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Window</a:t>
            </a:r>
            <a:r>
              <a:rPr lang="zh-CN" altLang="en-US"/>
              <a:t>下</a:t>
            </a:r>
          </a:p>
          <a:p>
            <a:pPr algn="ctr">
              <a:spcBef>
                <a:spcPct val="0"/>
              </a:spcBef>
            </a:pPr>
            <a:r>
              <a:rPr lang="zh-CN" altLang="en-US"/>
              <a:t>的字节码解</a:t>
            </a:r>
          </a:p>
          <a:p>
            <a:pPr algn="ctr">
              <a:spcBef>
                <a:spcPct val="0"/>
              </a:spcBef>
            </a:pPr>
            <a:r>
              <a:rPr lang="zh-CN" altLang="en-US"/>
              <a:t>释程序</a:t>
            </a:r>
          </a:p>
        </p:txBody>
      </p:sp>
      <p:sp>
        <p:nvSpPr>
          <p:cNvPr id="13" name="Rectangle 13"/>
          <p:cNvSpPr>
            <a:spLocks noChangeArrowheads="1"/>
          </p:cNvSpPr>
          <p:nvPr/>
        </p:nvSpPr>
        <p:spPr bwMode="auto">
          <a:xfrm>
            <a:off x="7052734" y="3265516"/>
            <a:ext cx="15240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sz="1600" dirty="0"/>
              <a:t>能直接解释</a:t>
            </a:r>
          </a:p>
          <a:p>
            <a:pPr algn="ctr">
              <a:spcBef>
                <a:spcPct val="0"/>
              </a:spcBef>
            </a:pPr>
            <a:r>
              <a:rPr lang="en-US" altLang="zh-CN" sz="1600" dirty="0"/>
              <a:t>Java</a:t>
            </a:r>
            <a:r>
              <a:rPr lang="zh-CN" altLang="en-US" sz="1600" dirty="0"/>
              <a:t>字节码</a:t>
            </a:r>
          </a:p>
          <a:p>
            <a:pPr algn="ctr">
              <a:spcBef>
                <a:spcPct val="0"/>
              </a:spcBef>
            </a:pPr>
            <a:r>
              <a:rPr lang="en-US" altLang="zh-CN" sz="1600" dirty="0"/>
              <a:t>CPU</a:t>
            </a:r>
          </a:p>
        </p:txBody>
      </p:sp>
      <p:sp>
        <p:nvSpPr>
          <p:cNvPr id="14" name="Line 14"/>
          <p:cNvSpPr>
            <a:spLocks noChangeShapeType="1"/>
          </p:cNvSpPr>
          <p:nvPr/>
        </p:nvSpPr>
        <p:spPr bwMode="auto">
          <a:xfrm>
            <a:off x="4842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6366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3050648" y="4760941"/>
            <a:ext cx="1684337"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7" name="AutoShape 17"/>
          <p:cNvSpPr>
            <a:spLocks noChangeArrowheads="1"/>
          </p:cNvSpPr>
          <p:nvPr/>
        </p:nvSpPr>
        <p:spPr bwMode="auto">
          <a:xfrm>
            <a:off x="6544758" y="4760941"/>
            <a:ext cx="2160588"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8" name="Rectangle 18"/>
          <p:cNvSpPr>
            <a:spLocks noChangeArrowheads="1"/>
          </p:cNvSpPr>
          <p:nvPr/>
        </p:nvSpPr>
        <p:spPr bwMode="auto">
          <a:xfrm>
            <a:off x="3623734" y="5322916"/>
            <a:ext cx="4876800" cy="6858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计算机操作系统</a:t>
            </a:r>
          </a:p>
        </p:txBody>
      </p:sp>
      <p:sp>
        <p:nvSpPr>
          <p:cNvPr id="19" name="AutoShape 19"/>
          <p:cNvSpPr>
            <a:spLocks noChangeArrowheads="1"/>
          </p:cNvSpPr>
          <p:nvPr/>
        </p:nvSpPr>
        <p:spPr bwMode="auto">
          <a:xfrm>
            <a:off x="4080934" y="750916"/>
            <a:ext cx="1981200" cy="609600"/>
          </a:xfrm>
          <a:prstGeom prst="wedgeEllipseCallout">
            <a:avLst>
              <a:gd name="adj1" fmla="val -50963"/>
              <a:gd name="adj2" fmla="val 100000"/>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err="1"/>
              <a:t>Javac</a:t>
            </a:r>
            <a:endParaRPr lang="en-US" altLang="zh-CN" sz="2800" dirty="0"/>
          </a:p>
        </p:txBody>
      </p:sp>
      <p:sp>
        <p:nvSpPr>
          <p:cNvPr id="20" name="AutoShape 20"/>
          <p:cNvSpPr>
            <a:spLocks noChangeArrowheads="1"/>
          </p:cNvSpPr>
          <p:nvPr/>
        </p:nvSpPr>
        <p:spPr bwMode="auto">
          <a:xfrm>
            <a:off x="7776652" y="1806606"/>
            <a:ext cx="1500198" cy="915963"/>
          </a:xfrm>
          <a:prstGeom prst="wedgeEllipseCallout">
            <a:avLst>
              <a:gd name="adj1" fmla="val -133245"/>
              <a:gd name="adj2" fmla="val 29167"/>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a:t>java</a:t>
            </a:r>
          </a:p>
        </p:txBody>
      </p:sp>
      <p:sp>
        <p:nvSpPr>
          <p:cNvPr id="21" name="AutoShape 21"/>
          <p:cNvSpPr>
            <a:spLocks noChangeArrowheads="1"/>
          </p:cNvSpPr>
          <p:nvPr/>
        </p:nvSpPr>
        <p:spPr bwMode="auto">
          <a:xfrm>
            <a:off x="956734" y="2884516"/>
            <a:ext cx="2438400" cy="914400"/>
          </a:xfrm>
          <a:prstGeom prst="cloudCallout">
            <a:avLst>
              <a:gd name="adj1" fmla="val 81704"/>
              <a:gd name="adj2" fmla="val 56944"/>
            </a:avLst>
          </a:prstGeom>
          <a:solidFill>
            <a:schemeClr val="accent4">
              <a:lumMod val="40000"/>
              <a:lumOff val="60000"/>
            </a:schemeClr>
          </a:solidFill>
          <a:ln w="9525">
            <a:solidFill>
              <a:schemeClr val="tx1"/>
            </a:solidFill>
            <a:round/>
            <a:headEnd/>
            <a:tailEnd/>
          </a:ln>
          <a:effectLst/>
        </p:spPr>
        <p:txBody>
          <a:bodyPr/>
          <a:lstStyle/>
          <a:p>
            <a:pPr algn="ctr">
              <a:spcBef>
                <a:spcPct val="0"/>
              </a:spcBef>
            </a:pPr>
            <a:r>
              <a:rPr lang="en-US" altLang="zh-CN"/>
              <a:t>Java</a:t>
            </a:r>
            <a:r>
              <a:rPr lang="zh-CN" altLang="en-US"/>
              <a:t>解释器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9788235" cy="668780"/>
          </a:xfrm>
        </p:spPr>
        <p:txBody>
          <a:bodyPr/>
          <a:lstStyle/>
          <a:p>
            <a:r>
              <a:rPr lang="en-US" altLang="zh-CN" dirty="0"/>
              <a:t>Java</a:t>
            </a:r>
            <a:r>
              <a:rPr lang="zh-CN" altLang="en-US" dirty="0"/>
              <a:t>程序两大类型：</a:t>
            </a:r>
            <a:r>
              <a:rPr lang="en-US" altLang="zh-CN" dirty="0"/>
              <a:t> Applet</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55281" y="6199632"/>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27" name="组合 26">
            <a:extLst>
              <a:ext uri="{FF2B5EF4-FFF2-40B4-BE49-F238E27FC236}">
                <a16:creationId xmlns:a16="http://schemas.microsoft.com/office/drawing/2014/main" id="{4CD1B5A2-4741-460D-BD8D-59AB896B3395}"/>
              </a:ext>
            </a:extLst>
          </p:cNvPr>
          <p:cNvGrpSpPr/>
          <p:nvPr/>
        </p:nvGrpSpPr>
        <p:grpSpPr>
          <a:xfrm>
            <a:off x="841664" y="1059874"/>
            <a:ext cx="10442863" cy="5156540"/>
            <a:chOff x="841664" y="1059874"/>
            <a:chExt cx="10442863" cy="5156540"/>
          </a:xfrm>
        </p:grpSpPr>
        <p:sp>
          <p:nvSpPr>
            <p:cNvPr id="5" name="Rectangle 22"/>
            <p:cNvSpPr>
              <a:spLocks noChangeArrowheads="1"/>
            </p:cNvSpPr>
            <p:nvPr/>
          </p:nvSpPr>
          <p:spPr bwMode="auto">
            <a:xfrm>
              <a:off x="841664" y="1435369"/>
              <a:ext cx="10263472" cy="4633715"/>
            </a:xfrm>
            <a:prstGeom prst="rect">
              <a:avLst/>
            </a:prstGeom>
            <a:noFill/>
            <a:ln w="9525">
              <a:noFill/>
              <a:miter lim="800000"/>
              <a:headEnd/>
              <a:tailEnd/>
            </a:ln>
            <a:effectLst/>
          </p:spPr>
          <p:txBody>
            <a:bodyPr/>
            <a:lstStyle/>
            <a:p>
              <a:pPr marL="342900" indent="-342900">
                <a:spcBef>
                  <a:spcPct val="20000"/>
                </a:spcBef>
                <a:buClr>
                  <a:schemeClr val="tx2"/>
                </a:buClr>
              </a:pPr>
              <a:endParaRPr lang="zh-CN" altLang="en-US" sz="2000">
                <a:latin typeface="Courier New" pitchFamily="49" charset="0"/>
              </a:endParaRPr>
            </a:p>
            <a:p>
              <a:pPr marL="342900" indent="-342900">
                <a:spcBef>
                  <a:spcPct val="20000"/>
                </a:spcBef>
                <a:buClr>
                  <a:schemeClr val="tx2"/>
                </a:buClr>
              </a:pPr>
              <a:endParaRPr lang="zh-CN" altLang="en-US" sz="2000">
                <a:latin typeface="Courier New" pitchFamily="49" charset="0"/>
              </a:endParaRPr>
            </a:p>
          </p:txBody>
        </p:sp>
        <p:sp>
          <p:nvSpPr>
            <p:cNvPr id="6" name="Rectangle 23"/>
            <p:cNvSpPr>
              <a:spLocks noChangeArrowheads="1"/>
            </p:cNvSpPr>
            <p:nvPr/>
          </p:nvSpPr>
          <p:spPr bwMode="auto">
            <a:xfrm>
              <a:off x="2307329" y="5065156"/>
              <a:ext cx="5771056" cy="750990"/>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2000">
                  <a:latin typeface="Times New Roman" pitchFamily="18" charset="0"/>
                </a:rPr>
                <a:t>WWW</a:t>
              </a:r>
              <a:r>
                <a:rPr kumimoji="1" lang="zh-CN" altLang="en-US" sz="2000">
                  <a:latin typeface="Times New Roman" pitchFamily="18" charset="0"/>
                </a:rPr>
                <a:t>浏览器</a:t>
              </a:r>
            </a:p>
            <a:p>
              <a:pPr algn="ctr">
                <a:spcBef>
                  <a:spcPct val="0"/>
                </a:spcBef>
              </a:pPr>
              <a:r>
                <a:rPr kumimoji="1" lang="zh-CN" altLang="en-US" sz="2000">
                  <a:latin typeface="Times New Roman" pitchFamily="18" charset="0"/>
                </a:rPr>
                <a:t>（</a:t>
              </a:r>
              <a:r>
                <a:rPr kumimoji="1" lang="en-US" altLang="zh-CN" sz="2000">
                  <a:latin typeface="Times New Roman" pitchFamily="18" charset="0"/>
                </a:rPr>
                <a:t>Browser</a:t>
              </a:r>
              <a:r>
                <a:rPr kumimoji="1" lang="zh-CN" altLang="en-US" sz="2000">
                  <a:latin typeface="Times New Roman" pitchFamily="18" charset="0"/>
                </a:rPr>
                <a:t>）</a:t>
              </a:r>
            </a:p>
          </p:txBody>
        </p:sp>
        <p:grpSp>
          <p:nvGrpSpPr>
            <p:cNvPr id="7" name="Group 24"/>
            <p:cNvGrpSpPr>
              <a:grpSpLocks/>
            </p:cNvGrpSpPr>
            <p:nvPr/>
          </p:nvGrpSpPr>
          <p:grpSpPr bwMode="auto">
            <a:xfrm>
              <a:off x="8078385" y="2874768"/>
              <a:ext cx="2412240" cy="2362491"/>
              <a:chOff x="1900" y="1824"/>
              <a:chExt cx="1264"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24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2400"/>
              </a:p>
            </p:txBody>
          </p:sp>
          <p:sp>
            <p:nvSpPr>
              <p:cNvPr id="22" name="Text Box 27"/>
              <p:cNvSpPr txBox="1">
                <a:spLocks noChangeArrowheads="1"/>
              </p:cNvSpPr>
              <p:nvPr/>
            </p:nvSpPr>
            <p:spPr bwMode="auto">
              <a:xfrm>
                <a:off x="2933" y="2338"/>
                <a:ext cx="231" cy="142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2000" dirty="0">
                    <a:latin typeface="Times New Roman" pitchFamily="18" charset="0"/>
                    <a:sym typeface="Monotype Sorts" pitchFamily="2" charset="2"/>
                  </a:rPr>
                  <a:t>下</a:t>
                </a:r>
              </a:p>
              <a:p>
                <a:pPr>
                  <a:spcBef>
                    <a:spcPct val="0"/>
                  </a:spcBef>
                </a:pPr>
                <a:r>
                  <a:rPr kumimoji="1" lang="zh-CN" altLang="en-US" sz="2000" dirty="0">
                    <a:latin typeface="Times New Roman" pitchFamily="18" charset="0"/>
                    <a:sym typeface="Monotype Sorts" pitchFamily="2" charset="2"/>
                  </a:rPr>
                  <a:t>载</a:t>
                </a:r>
              </a:p>
              <a:p>
                <a:pPr>
                  <a:spcBef>
                    <a:spcPct val="0"/>
                  </a:spcBef>
                </a:pPr>
                <a:r>
                  <a:rPr kumimoji="1" lang="zh-CN" altLang="en-US" sz="2000" dirty="0">
                    <a:latin typeface="Times New Roman" pitchFamily="18" charset="0"/>
                    <a:sym typeface="Monotype Sorts" pitchFamily="2" charset="2"/>
                  </a:rPr>
                  <a:t>字</a:t>
                </a:r>
              </a:p>
              <a:p>
                <a:pPr>
                  <a:spcBef>
                    <a:spcPct val="0"/>
                  </a:spcBef>
                </a:pPr>
                <a:r>
                  <a:rPr kumimoji="1" lang="zh-CN" altLang="en-US" sz="2000" dirty="0">
                    <a:latin typeface="Times New Roman" pitchFamily="18" charset="0"/>
                    <a:sym typeface="Monotype Sorts" pitchFamily="2" charset="2"/>
                  </a:rPr>
                  <a:t>节</a:t>
                </a:r>
              </a:p>
              <a:p>
                <a:pPr>
                  <a:spcBef>
                    <a:spcPct val="0"/>
                  </a:spcBef>
                </a:pPr>
                <a:r>
                  <a:rPr kumimoji="1" lang="zh-CN" altLang="en-US" sz="2000" dirty="0">
                    <a:latin typeface="Times New Roman" pitchFamily="18" charset="0"/>
                    <a:sym typeface="Monotype Sorts" pitchFamily="2" charset="2"/>
                  </a:rPr>
                  <a:t>码</a:t>
                </a:r>
                <a:endParaRPr kumimoji="1" lang="zh-CN" altLang="en-US" sz="2000" dirty="0">
                  <a:latin typeface="Times New Roman" pitchFamily="18" charset="0"/>
                </a:endParaRPr>
              </a:p>
            </p:txBody>
          </p:sp>
        </p:grpSp>
        <p:sp>
          <p:nvSpPr>
            <p:cNvPr id="8" name="Text Box 28"/>
            <p:cNvSpPr txBox="1">
              <a:spLocks noChangeArrowheads="1"/>
            </p:cNvSpPr>
            <p:nvPr/>
          </p:nvSpPr>
          <p:spPr bwMode="auto">
            <a:xfrm>
              <a:off x="2215725" y="5816147"/>
              <a:ext cx="7223362" cy="400267"/>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2000">
                  <a:latin typeface="Times New Roman" pitchFamily="18" charset="0"/>
                  <a:sym typeface="Monotype Sorts" pitchFamily="2" charset="2"/>
                </a:rPr>
                <a:t>解释执行</a:t>
              </a:r>
              <a:r>
                <a:rPr kumimoji="1" lang="en-US" altLang="zh-CN" sz="2000">
                  <a:latin typeface="Times New Roman" pitchFamily="18" charset="0"/>
                  <a:sym typeface="Monotype Sorts" pitchFamily="2" charset="2"/>
                </a:rPr>
                <a:t>Html</a:t>
              </a:r>
              <a:r>
                <a:rPr kumimoji="1" lang="zh-CN" altLang="en-US" sz="2000">
                  <a:latin typeface="Times New Roman" pitchFamily="18" charset="0"/>
                  <a:sym typeface="Monotype Sorts" pitchFamily="2" charset="2"/>
                </a:rPr>
                <a:t>文件  解释执行字节码</a:t>
              </a:r>
              <a:r>
                <a:rPr kumimoji="1" lang="en-US" altLang="zh-CN" sz="2000">
                  <a:latin typeface="Times New Roman" pitchFamily="18" charset="0"/>
                  <a:sym typeface="Monotype Sorts" pitchFamily="2" charset="2"/>
                </a:rPr>
                <a:t>(plugin</a:t>
              </a:r>
              <a:r>
                <a:rPr kumimoji="1" lang="zh-CN" altLang="en-US" sz="2000">
                  <a:latin typeface="Times New Roman" pitchFamily="18" charset="0"/>
                  <a:sym typeface="Monotype Sorts" pitchFamily="2" charset="2"/>
                </a:rPr>
                <a:t>支持</a:t>
              </a:r>
              <a:r>
                <a:rPr kumimoji="1" lang="en-US" altLang="zh-CN" sz="2000">
                  <a:latin typeface="Times New Roman" pitchFamily="18" charset="0"/>
                  <a:sym typeface="Monotype Sorts" pitchFamily="2" charset="2"/>
                </a:rPr>
                <a:t>)</a:t>
              </a:r>
              <a:endParaRPr kumimoji="1" lang="en-US" altLang="zh-CN" sz="2000">
                <a:latin typeface="Times New Roman" pitchFamily="18" charset="0"/>
              </a:endParaRPr>
            </a:p>
          </p:txBody>
        </p:sp>
        <p:sp>
          <p:nvSpPr>
            <p:cNvPr id="9" name="Line 29"/>
            <p:cNvSpPr>
              <a:spLocks noChangeShapeType="1"/>
            </p:cNvSpPr>
            <p:nvPr/>
          </p:nvSpPr>
          <p:spPr bwMode="auto">
            <a:xfrm flipH="1" flipV="1">
              <a:off x="2948557" y="2812185"/>
              <a:ext cx="1908" cy="2190389"/>
            </a:xfrm>
            <a:prstGeom prst="line">
              <a:avLst/>
            </a:prstGeom>
            <a:noFill/>
            <a:ln w="57150">
              <a:solidFill>
                <a:schemeClr val="tx1"/>
              </a:solidFill>
              <a:round/>
              <a:headEnd/>
              <a:tailEnd type="triangle" w="lg" len="med"/>
            </a:ln>
            <a:effectLst/>
          </p:spPr>
          <p:txBody>
            <a:bodyPr wrap="none"/>
            <a:lstStyle/>
            <a:p>
              <a:endParaRPr lang="zh-CN" altLang="en-US" sz="2400"/>
            </a:p>
          </p:txBody>
        </p:sp>
        <p:sp>
          <p:nvSpPr>
            <p:cNvPr id="10" name="Text Box 30"/>
            <p:cNvSpPr txBox="1">
              <a:spLocks noChangeArrowheads="1"/>
            </p:cNvSpPr>
            <p:nvPr/>
          </p:nvSpPr>
          <p:spPr bwMode="auto">
            <a:xfrm>
              <a:off x="1666101" y="2999933"/>
              <a:ext cx="1097340" cy="1631057"/>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请</a:t>
              </a:r>
            </a:p>
            <a:p>
              <a:pPr algn="ctr">
                <a:spcBef>
                  <a:spcPct val="0"/>
                </a:spcBef>
              </a:pPr>
              <a:r>
                <a:rPr kumimoji="1" lang="zh-CN" altLang="en-US" sz="2000">
                  <a:latin typeface="Times New Roman" pitchFamily="18" charset="0"/>
                  <a:sym typeface="Monotype Sorts" pitchFamily="2" charset="2"/>
                </a:rPr>
                <a:t>求</a:t>
              </a:r>
            </a:p>
            <a:p>
              <a:pPr algn="ctr">
                <a:spcBef>
                  <a:spcPct val="0"/>
                </a:spcBef>
              </a:pP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1" name="Line 31"/>
            <p:cNvSpPr>
              <a:spLocks noChangeShapeType="1"/>
            </p:cNvSpPr>
            <p:nvPr/>
          </p:nvSpPr>
          <p:spPr bwMode="auto">
            <a:xfrm>
              <a:off x="3772994" y="2812185"/>
              <a:ext cx="1908" cy="2190389"/>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2" name="Text Box 32"/>
            <p:cNvSpPr txBox="1">
              <a:spLocks noChangeArrowheads="1"/>
            </p:cNvSpPr>
            <p:nvPr/>
          </p:nvSpPr>
          <p:spPr bwMode="auto">
            <a:xfrm>
              <a:off x="3864598" y="2937350"/>
              <a:ext cx="1005736" cy="1323360"/>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下</a:t>
              </a:r>
            </a:p>
            <a:p>
              <a:pPr algn="ctr">
                <a:spcBef>
                  <a:spcPct val="0"/>
                </a:spcBef>
              </a:pPr>
              <a:r>
                <a:rPr kumimoji="1" lang="zh-CN" altLang="en-US" sz="2000">
                  <a:latin typeface="Times New Roman" pitchFamily="18" charset="0"/>
                  <a:sym typeface="Monotype Sorts" pitchFamily="2" charset="2"/>
                </a:rPr>
                <a:t>载</a:t>
              </a: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3" name="Line 33"/>
            <p:cNvSpPr>
              <a:spLocks noChangeShapeType="1"/>
            </p:cNvSpPr>
            <p:nvPr/>
          </p:nvSpPr>
          <p:spPr bwMode="auto">
            <a:xfrm flipV="1">
              <a:off x="6612720" y="2812185"/>
              <a:ext cx="1908" cy="2252971"/>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4" name="Text Box 34"/>
            <p:cNvSpPr txBox="1">
              <a:spLocks noChangeArrowheads="1"/>
            </p:cNvSpPr>
            <p:nvPr/>
          </p:nvSpPr>
          <p:spPr bwMode="auto">
            <a:xfrm>
              <a:off x="6797836" y="2921705"/>
              <a:ext cx="1646965" cy="1938755"/>
            </a:xfrm>
            <a:prstGeom prst="rect">
              <a:avLst/>
            </a:prstGeom>
            <a:noFill/>
            <a:ln w="9525">
              <a:noFill/>
              <a:miter lim="800000"/>
              <a:headEnd/>
              <a:tailEnd/>
            </a:ln>
            <a:effectLst/>
          </p:spPr>
          <p:txBody>
            <a:bodyPr wrap="square">
              <a:spAutoFit/>
            </a:bodyPr>
            <a:lstStyle/>
            <a:p>
              <a:pPr algn="ctr">
                <a:spcBef>
                  <a:spcPct val="0"/>
                </a:spcBef>
              </a:pPr>
              <a:r>
                <a:rPr kumimoji="1" lang="zh-CN" altLang="en-US" sz="2000" dirty="0">
                  <a:latin typeface="Times New Roman" pitchFamily="18" charset="0"/>
                  <a:sym typeface="Monotype Sorts" pitchFamily="2" charset="2"/>
                </a:rPr>
                <a:t>请</a:t>
              </a:r>
            </a:p>
            <a:p>
              <a:pPr algn="ctr">
                <a:spcBef>
                  <a:spcPct val="0"/>
                </a:spcBef>
              </a:pPr>
              <a:r>
                <a:rPr kumimoji="1" lang="zh-CN" altLang="en-US" sz="2000" dirty="0">
                  <a:latin typeface="Times New Roman" pitchFamily="18" charset="0"/>
                  <a:sym typeface="Monotype Sorts" pitchFamily="2" charset="2"/>
                </a:rPr>
                <a:t>求</a:t>
              </a:r>
            </a:p>
            <a:p>
              <a:pPr algn="ctr">
                <a:spcBef>
                  <a:spcPct val="0"/>
                </a:spcBef>
              </a:pPr>
              <a:r>
                <a:rPr kumimoji="1" lang="en-US" altLang="zh-CN" sz="2000" dirty="0">
                  <a:latin typeface="Times New Roman" pitchFamily="18" charset="0"/>
                  <a:sym typeface="Monotype Sorts" pitchFamily="2" charset="2"/>
                </a:rPr>
                <a:t>Applet</a:t>
              </a:r>
            </a:p>
            <a:p>
              <a:pPr algn="ctr">
                <a:spcBef>
                  <a:spcPct val="0"/>
                </a:spcBef>
              </a:pPr>
              <a:r>
                <a:rPr kumimoji="1" lang="zh-CN" altLang="en-US" sz="2000" dirty="0">
                  <a:latin typeface="Times New Roman" pitchFamily="18" charset="0"/>
                  <a:sym typeface="Monotype Sorts" pitchFamily="2" charset="2"/>
                </a:rPr>
                <a:t>字节码</a:t>
              </a:r>
            </a:p>
            <a:p>
              <a:pPr algn="ctr">
                <a:spcBef>
                  <a:spcPct val="0"/>
                </a:spcBef>
              </a:pPr>
              <a:r>
                <a:rPr kumimoji="1" lang="zh-CN" altLang="en-US" sz="2000" dirty="0">
                  <a:latin typeface="Times New Roman" pitchFamily="18" charset="0"/>
                  <a:sym typeface="Monotype Sorts" pitchFamily="2" charset="2"/>
                </a:rPr>
                <a:t>文</a:t>
              </a:r>
            </a:p>
            <a:p>
              <a:pPr algn="ctr">
                <a:spcBef>
                  <a:spcPct val="0"/>
                </a:spcBef>
              </a:pPr>
              <a:r>
                <a:rPr kumimoji="1" lang="zh-CN" altLang="en-US" sz="2000" dirty="0">
                  <a:latin typeface="Times New Roman" pitchFamily="18" charset="0"/>
                  <a:sym typeface="Monotype Sorts" pitchFamily="2" charset="2"/>
                </a:rPr>
                <a:t>件</a:t>
              </a:r>
            </a:p>
          </p:txBody>
        </p:sp>
        <p:sp>
          <p:nvSpPr>
            <p:cNvPr id="15" name="Rectangle 35"/>
            <p:cNvSpPr>
              <a:spLocks noChangeArrowheads="1"/>
            </p:cNvSpPr>
            <p:nvPr/>
          </p:nvSpPr>
          <p:spPr bwMode="auto">
            <a:xfrm>
              <a:off x="1299684"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2000" dirty="0">
                  <a:latin typeface="Times New Roman" pitchFamily="18" charset="0"/>
                </a:rPr>
                <a:t>WWW</a:t>
              </a:r>
              <a:r>
                <a:rPr kumimoji="1" lang="zh-CN" altLang="en-US" sz="2000" dirty="0">
                  <a:latin typeface="Times New Roman" pitchFamily="18" charset="0"/>
                </a:rPr>
                <a:t>服务器</a:t>
              </a:r>
            </a:p>
            <a:p>
              <a:pPr algn="ctr">
                <a:spcBef>
                  <a:spcPct val="0"/>
                </a:spcBef>
              </a:pPr>
              <a:r>
                <a:rPr kumimoji="1" lang="zh-CN" altLang="en-US" sz="2000" dirty="0">
                  <a:latin typeface="Times New Roman" pitchFamily="18" charset="0"/>
                </a:rPr>
                <a:t>存放</a:t>
              </a:r>
              <a:r>
                <a:rPr kumimoji="1" lang="en-US" altLang="zh-CN" sz="2000" dirty="0">
                  <a:latin typeface="Times New Roman" pitchFamily="18" charset="0"/>
                </a:rPr>
                <a:t>HTML</a:t>
              </a:r>
            </a:p>
          </p:txBody>
        </p:sp>
        <p:sp>
          <p:nvSpPr>
            <p:cNvPr id="16" name="Rectangle 36"/>
            <p:cNvSpPr>
              <a:spLocks noChangeArrowheads="1"/>
            </p:cNvSpPr>
            <p:nvPr/>
          </p:nvSpPr>
          <p:spPr bwMode="auto">
            <a:xfrm>
              <a:off x="5788283"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2000">
                <a:latin typeface="Times New Roman" pitchFamily="18" charset="0"/>
              </a:endParaRPr>
            </a:p>
            <a:p>
              <a:pPr algn="ctr">
                <a:spcBef>
                  <a:spcPct val="0"/>
                </a:spcBef>
              </a:pPr>
              <a:r>
                <a:rPr kumimoji="1" lang="en-US" altLang="zh-CN" sz="2000">
                  <a:latin typeface="Times New Roman" pitchFamily="18" charset="0"/>
                </a:rPr>
                <a:t>WWW</a:t>
              </a:r>
              <a:r>
                <a:rPr kumimoji="1" lang="zh-CN" altLang="en-US" sz="2000">
                  <a:latin typeface="Times New Roman" pitchFamily="18" charset="0"/>
                </a:rPr>
                <a:t>服务器</a:t>
              </a:r>
            </a:p>
            <a:p>
              <a:pPr algn="ctr">
                <a:spcBef>
                  <a:spcPct val="0"/>
                </a:spcBef>
              </a:pPr>
              <a:r>
                <a:rPr kumimoji="1" lang="zh-CN" altLang="en-US" sz="2000">
                  <a:latin typeface="Times New Roman" pitchFamily="18" charset="0"/>
                </a:rPr>
                <a:t>存放</a:t>
              </a:r>
              <a:r>
                <a:rPr kumimoji="1" lang="en-US" altLang="zh-CN" sz="2000">
                  <a:latin typeface="Times New Roman" pitchFamily="18" charset="0"/>
                </a:rPr>
                <a:t>.class</a:t>
              </a:r>
            </a:p>
            <a:p>
              <a:pPr algn="ctr">
                <a:spcBef>
                  <a:spcPct val="0"/>
                </a:spcBef>
              </a:pPr>
              <a:endParaRPr kumimoji="1" lang="zh-CN" altLang="en-US" sz="2000">
                <a:latin typeface="Times New Roman" pitchFamily="18" charset="0"/>
              </a:endParaRPr>
            </a:p>
          </p:txBody>
        </p:sp>
        <p:sp>
          <p:nvSpPr>
            <p:cNvPr id="17" name="AutoShape 37"/>
            <p:cNvSpPr>
              <a:spLocks noChangeArrowheads="1"/>
            </p:cNvSpPr>
            <p:nvPr/>
          </p:nvSpPr>
          <p:spPr bwMode="auto">
            <a:xfrm>
              <a:off x="3406578" y="1059874"/>
              <a:ext cx="3022934" cy="938738"/>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2000" dirty="0"/>
                <a:t>Myapplet.html</a:t>
              </a:r>
            </a:p>
          </p:txBody>
        </p:sp>
        <p:sp>
          <p:nvSpPr>
            <p:cNvPr id="18" name="AutoShape 38"/>
            <p:cNvSpPr>
              <a:spLocks noChangeArrowheads="1"/>
            </p:cNvSpPr>
            <p:nvPr/>
          </p:nvSpPr>
          <p:spPr bwMode="auto">
            <a:xfrm>
              <a:off x="7986781" y="1059874"/>
              <a:ext cx="3297746" cy="938738"/>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2000"/>
                <a:t>AppletEx.class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grpSp>
        <p:nvGrpSpPr>
          <p:cNvPr id="33" name="组合 32">
            <a:extLst>
              <a:ext uri="{FF2B5EF4-FFF2-40B4-BE49-F238E27FC236}">
                <a16:creationId xmlns:a16="http://schemas.microsoft.com/office/drawing/2014/main" id="{9376DFCA-AE8C-48E0-B715-2D906F0C987A}"/>
              </a:ext>
            </a:extLst>
          </p:cNvPr>
          <p:cNvGrpSpPr/>
          <p:nvPr/>
        </p:nvGrpSpPr>
        <p:grpSpPr>
          <a:xfrm>
            <a:off x="235917" y="1096144"/>
            <a:ext cx="10726492" cy="5311466"/>
            <a:chOff x="235917" y="1096144"/>
            <a:chExt cx="7827963" cy="5311466"/>
          </a:xfrm>
        </p:grpSpPr>
        <p:sp>
          <p:nvSpPr>
            <p:cNvPr id="4" name="AutoShape 4"/>
            <p:cNvSpPr>
              <a:spLocks noChangeArrowheads="1"/>
            </p:cNvSpPr>
            <p:nvPr/>
          </p:nvSpPr>
          <p:spPr bwMode="auto">
            <a:xfrm>
              <a:off x="824880" y="1096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源程序</a:t>
              </a:r>
            </a:p>
            <a:p>
              <a:pPr algn="ctr">
                <a:spcBef>
                  <a:spcPct val="0"/>
                </a:spcBef>
              </a:pPr>
              <a:r>
                <a:rPr lang="zh-CN" altLang="en-US"/>
                <a:t>（</a:t>
              </a:r>
              <a:r>
                <a:rPr lang="en-US" altLang="zh-CN"/>
                <a:t>.java</a:t>
              </a:r>
              <a:r>
                <a:rPr lang="zh-CN" altLang="en-US"/>
                <a:t>）</a:t>
              </a:r>
            </a:p>
          </p:txBody>
        </p:sp>
        <p:sp>
          <p:nvSpPr>
            <p:cNvPr id="5" name="Line 5"/>
            <p:cNvSpPr>
              <a:spLocks noChangeShapeType="1"/>
            </p:cNvSpPr>
            <p:nvPr/>
          </p:nvSpPr>
          <p:spPr bwMode="auto">
            <a:xfrm>
              <a:off x="1663080" y="1705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6" name="Rectangle 6"/>
            <p:cNvSpPr>
              <a:spLocks noChangeArrowheads="1"/>
            </p:cNvSpPr>
            <p:nvPr/>
          </p:nvSpPr>
          <p:spPr bwMode="auto">
            <a:xfrm>
              <a:off x="824880" y="2086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dirty="0"/>
                <a:t>Java</a:t>
              </a:r>
              <a:r>
                <a:rPr lang="zh-CN" altLang="en-US" dirty="0"/>
                <a:t>编译器</a:t>
              </a:r>
            </a:p>
            <a:p>
              <a:pPr algn="ctr">
                <a:spcBef>
                  <a:spcPct val="0"/>
                </a:spcBef>
              </a:pPr>
              <a:r>
                <a:rPr lang="zh-CN" altLang="en-US" dirty="0"/>
                <a:t>（</a:t>
              </a:r>
              <a:r>
                <a:rPr lang="en-US" altLang="zh-CN" dirty="0"/>
                <a:t>javac.exe</a:t>
              </a:r>
              <a:r>
                <a:rPr lang="zh-CN" altLang="en-US" dirty="0"/>
                <a:t>）</a:t>
              </a:r>
            </a:p>
          </p:txBody>
        </p:sp>
        <p:sp>
          <p:nvSpPr>
            <p:cNvPr id="7" name="Line 7"/>
            <p:cNvSpPr>
              <a:spLocks noChangeShapeType="1"/>
            </p:cNvSpPr>
            <p:nvPr/>
          </p:nvSpPr>
          <p:spPr bwMode="auto">
            <a:xfrm>
              <a:off x="1663080" y="2620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8" name="AutoShape 8"/>
            <p:cNvSpPr>
              <a:spLocks noChangeArrowheads="1"/>
            </p:cNvSpPr>
            <p:nvPr/>
          </p:nvSpPr>
          <p:spPr bwMode="auto">
            <a:xfrm>
              <a:off x="824880" y="3001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字节码文件</a:t>
              </a:r>
            </a:p>
            <a:p>
              <a:pPr algn="ctr">
                <a:spcBef>
                  <a:spcPct val="0"/>
                </a:spcBef>
              </a:pPr>
              <a:r>
                <a:rPr lang="zh-CN" altLang="en-US"/>
                <a:t>（</a:t>
              </a:r>
              <a:r>
                <a:rPr lang="en-US" altLang="zh-CN"/>
                <a:t>.class</a:t>
              </a:r>
              <a:r>
                <a:rPr lang="zh-CN" altLang="en-US"/>
                <a:t>）</a:t>
              </a:r>
            </a:p>
          </p:txBody>
        </p:sp>
        <p:sp>
          <p:nvSpPr>
            <p:cNvPr id="9" name="Line 9"/>
            <p:cNvSpPr>
              <a:spLocks noChangeShapeType="1"/>
            </p:cNvSpPr>
            <p:nvPr/>
          </p:nvSpPr>
          <p:spPr bwMode="auto">
            <a:xfrm>
              <a:off x="1663080" y="3610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0" name="Rectangle 10"/>
            <p:cNvSpPr>
              <a:spLocks noChangeArrowheads="1"/>
            </p:cNvSpPr>
            <p:nvPr/>
          </p:nvSpPr>
          <p:spPr bwMode="auto">
            <a:xfrm>
              <a:off x="824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Java</a:t>
              </a:r>
              <a:r>
                <a:rPr lang="zh-CN" altLang="en-US"/>
                <a:t>解释器</a:t>
              </a:r>
            </a:p>
            <a:p>
              <a:pPr algn="ctr">
                <a:spcBef>
                  <a:spcPct val="0"/>
                </a:spcBef>
              </a:pPr>
              <a:r>
                <a:rPr lang="zh-CN" altLang="en-US"/>
                <a:t>（</a:t>
              </a:r>
              <a:r>
                <a:rPr lang="en-US" altLang="zh-CN"/>
                <a:t>java.exe</a:t>
              </a:r>
              <a:r>
                <a:rPr lang="zh-CN" altLang="en-US"/>
                <a:t>）</a:t>
              </a:r>
            </a:p>
          </p:txBody>
        </p:sp>
        <p:sp>
          <p:nvSpPr>
            <p:cNvPr id="11" name="Text Box 11"/>
            <p:cNvSpPr txBox="1">
              <a:spLocks noChangeArrowheads="1"/>
            </p:cNvSpPr>
            <p:nvPr/>
          </p:nvSpPr>
          <p:spPr bwMode="auto">
            <a:xfrm>
              <a:off x="1891680" y="2620144"/>
              <a:ext cx="1143000" cy="369332"/>
            </a:xfrm>
            <a:prstGeom prst="rect">
              <a:avLst/>
            </a:prstGeom>
            <a:noFill/>
            <a:ln w="9525">
              <a:noFill/>
              <a:miter lim="800000"/>
              <a:headEnd/>
              <a:tailEnd/>
            </a:ln>
            <a:effectLst/>
          </p:spPr>
          <p:txBody>
            <a:bodyPr>
              <a:spAutoFit/>
            </a:bodyPr>
            <a:lstStyle/>
            <a:p>
              <a:r>
                <a:rPr lang="zh-CN" altLang="en-US"/>
                <a:t>编译</a:t>
              </a:r>
            </a:p>
          </p:txBody>
        </p:sp>
        <p:sp>
          <p:nvSpPr>
            <p:cNvPr id="12" name="Line 12"/>
            <p:cNvSpPr>
              <a:spLocks noChangeShapeType="1"/>
            </p:cNvSpPr>
            <p:nvPr/>
          </p:nvSpPr>
          <p:spPr bwMode="auto">
            <a:xfrm>
              <a:off x="1663080" y="4525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3" name="Text Box 13"/>
            <p:cNvSpPr txBox="1">
              <a:spLocks noChangeArrowheads="1"/>
            </p:cNvSpPr>
            <p:nvPr/>
          </p:nvSpPr>
          <p:spPr bwMode="auto">
            <a:xfrm>
              <a:off x="1663080" y="4677544"/>
              <a:ext cx="1143000" cy="369332"/>
            </a:xfrm>
            <a:prstGeom prst="rect">
              <a:avLst/>
            </a:prstGeom>
            <a:noFill/>
            <a:ln w="9525">
              <a:noFill/>
              <a:miter lim="800000"/>
              <a:headEnd/>
              <a:tailEnd/>
            </a:ln>
            <a:effectLst/>
          </p:spPr>
          <p:txBody>
            <a:bodyPr>
              <a:spAutoFit/>
            </a:bodyPr>
            <a:lstStyle/>
            <a:p>
              <a:r>
                <a:rPr lang="zh-CN" altLang="en-US" dirty="0"/>
                <a:t>运行</a:t>
              </a:r>
            </a:p>
          </p:txBody>
        </p:sp>
        <p:sp>
          <p:nvSpPr>
            <p:cNvPr id="14" name="Rectangle 14"/>
            <p:cNvSpPr>
              <a:spLocks noChangeArrowheads="1"/>
            </p:cNvSpPr>
            <p:nvPr/>
          </p:nvSpPr>
          <p:spPr bwMode="auto">
            <a:xfrm>
              <a:off x="443880" y="5015681"/>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15" name="Text Box 15"/>
            <p:cNvSpPr txBox="1">
              <a:spLocks noChangeArrowheads="1"/>
            </p:cNvSpPr>
            <p:nvPr/>
          </p:nvSpPr>
          <p:spPr bwMode="auto">
            <a:xfrm>
              <a:off x="235917" y="6038278"/>
              <a:ext cx="3276600" cy="369332"/>
            </a:xfrm>
            <a:prstGeom prst="rect">
              <a:avLst/>
            </a:prstGeom>
            <a:solidFill>
              <a:schemeClr val="bg1"/>
            </a:solidFill>
            <a:ln w="9525">
              <a:noFill/>
              <a:miter lim="800000"/>
              <a:headEnd/>
              <a:tailEnd/>
            </a:ln>
            <a:effectLst/>
          </p:spPr>
          <p:txBody>
            <a:bodyPr>
              <a:spAutoFit/>
            </a:bodyPr>
            <a:lstStyle/>
            <a:p>
              <a:pPr algn="ctr"/>
              <a:r>
                <a:rPr lang="en-US" altLang="zh-CN"/>
                <a:t>Application</a:t>
              </a:r>
              <a:r>
                <a:rPr lang="zh-CN" altLang="en-US"/>
                <a:t>执行过程</a:t>
              </a:r>
            </a:p>
          </p:txBody>
        </p:sp>
        <p:sp>
          <p:nvSpPr>
            <p:cNvPr id="16" name="Line 16"/>
            <p:cNvSpPr>
              <a:spLocks noChangeShapeType="1"/>
            </p:cNvSpPr>
            <p:nvPr/>
          </p:nvSpPr>
          <p:spPr bwMode="auto">
            <a:xfrm>
              <a:off x="2653680" y="3305944"/>
              <a:ext cx="762000" cy="0"/>
            </a:xfrm>
            <a:prstGeom prst="line">
              <a:avLst/>
            </a:prstGeom>
            <a:noFill/>
            <a:ln w="34925">
              <a:solidFill>
                <a:schemeClr val="tx1"/>
              </a:solidFill>
              <a:round/>
              <a:headEnd/>
              <a:tailEnd/>
            </a:ln>
            <a:effectLst/>
          </p:spPr>
          <p:txBody>
            <a:bodyPr/>
            <a:lstStyle/>
            <a:p>
              <a:endParaRPr lang="zh-CN" altLang="en-US"/>
            </a:p>
          </p:txBody>
        </p:sp>
        <p:sp>
          <p:nvSpPr>
            <p:cNvPr id="17" name="Text Box 17"/>
            <p:cNvSpPr txBox="1">
              <a:spLocks noChangeArrowheads="1"/>
            </p:cNvSpPr>
            <p:nvPr/>
          </p:nvSpPr>
          <p:spPr bwMode="auto">
            <a:xfrm>
              <a:off x="3415680" y="3153544"/>
              <a:ext cx="685800" cy="369332"/>
            </a:xfrm>
            <a:prstGeom prst="rect">
              <a:avLst/>
            </a:prstGeom>
            <a:noFill/>
            <a:ln w="9525">
              <a:noFill/>
              <a:miter lim="800000"/>
              <a:headEnd/>
              <a:tailEnd/>
            </a:ln>
            <a:effectLst/>
          </p:spPr>
          <p:txBody>
            <a:bodyPr>
              <a:spAutoFit/>
            </a:bodyPr>
            <a:lstStyle/>
            <a:p>
              <a:r>
                <a:rPr lang="zh-CN" altLang="en-US"/>
                <a:t>嵌入</a:t>
              </a:r>
            </a:p>
          </p:txBody>
        </p:sp>
        <p:sp>
          <p:nvSpPr>
            <p:cNvPr id="18" name="Line 18"/>
            <p:cNvSpPr>
              <a:spLocks noChangeShapeType="1"/>
            </p:cNvSpPr>
            <p:nvPr/>
          </p:nvSpPr>
          <p:spPr bwMode="auto">
            <a:xfrm>
              <a:off x="3949080" y="3305944"/>
              <a:ext cx="1066800" cy="0"/>
            </a:xfrm>
            <a:prstGeom prst="line">
              <a:avLst/>
            </a:prstGeom>
            <a:noFill/>
            <a:ln w="31750">
              <a:solidFill>
                <a:schemeClr val="tx1"/>
              </a:solidFill>
              <a:round/>
              <a:headEnd/>
              <a:tailEnd type="triangle" w="med" len="med"/>
            </a:ln>
            <a:effectLst/>
          </p:spPr>
          <p:txBody>
            <a:bodyPr/>
            <a:lstStyle/>
            <a:p>
              <a:endParaRPr lang="zh-CN" altLang="en-US"/>
            </a:p>
          </p:txBody>
        </p:sp>
        <p:sp>
          <p:nvSpPr>
            <p:cNvPr id="19" name="AutoShape 19"/>
            <p:cNvSpPr>
              <a:spLocks noChangeArrowheads="1"/>
            </p:cNvSpPr>
            <p:nvPr/>
          </p:nvSpPr>
          <p:spPr bwMode="auto">
            <a:xfrm>
              <a:off x="5015880" y="29249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a:t>超文本</a:t>
              </a:r>
            </a:p>
            <a:p>
              <a:pPr algn="ctr">
                <a:spcBef>
                  <a:spcPct val="0"/>
                </a:spcBef>
              </a:pPr>
              <a:r>
                <a:rPr lang="zh-CN" altLang="en-US"/>
                <a:t>（</a:t>
              </a:r>
              <a:r>
                <a:rPr lang="en-US" altLang="zh-CN"/>
                <a:t>.html</a:t>
              </a:r>
              <a:r>
                <a:rPr lang="zh-CN" altLang="en-US"/>
                <a:t>）</a:t>
              </a:r>
            </a:p>
          </p:txBody>
        </p:sp>
        <p:sp>
          <p:nvSpPr>
            <p:cNvPr id="20" name="Text Box 21"/>
            <p:cNvSpPr txBox="1">
              <a:spLocks noChangeArrowheads="1"/>
            </p:cNvSpPr>
            <p:nvPr/>
          </p:nvSpPr>
          <p:spPr bwMode="auto">
            <a:xfrm>
              <a:off x="6006480" y="3610744"/>
              <a:ext cx="1143000" cy="369332"/>
            </a:xfrm>
            <a:prstGeom prst="rect">
              <a:avLst/>
            </a:prstGeom>
            <a:noFill/>
            <a:ln w="9525">
              <a:noFill/>
              <a:miter lim="800000"/>
              <a:headEnd/>
              <a:tailEnd/>
            </a:ln>
            <a:effectLst/>
          </p:spPr>
          <p:txBody>
            <a:bodyPr>
              <a:spAutoFit/>
            </a:bodyPr>
            <a:lstStyle/>
            <a:p>
              <a:r>
                <a:rPr lang="zh-CN" altLang="en-US" dirty="0"/>
                <a:t>下载</a:t>
              </a:r>
            </a:p>
          </p:txBody>
        </p:sp>
        <p:sp>
          <p:nvSpPr>
            <p:cNvPr id="21" name="Line 22"/>
            <p:cNvSpPr>
              <a:spLocks noChangeShapeType="1"/>
            </p:cNvSpPr>
            <p:nvPr/>
          </p:nvSpPr>
          <p:spPr bwMode="auto">
            <a:xfrm>
              <a:off x="5854080" y="35345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2" name="Rectangle 23"/>
            <p:cNvSpPr>
              <a:spLocks noChangeArrowheads="1"/>
            </p:cNvSpPr>
            <p:nvPr/>
          </p:nvSpPr>
          <p:spPr bwMode="auto">
            <a:xfrm>
              <a:off x="5015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Web</a:t>
              </a:r>
              <a:r>
                <a:rPr lang="zh-CN" altLang="en-US"/>
                <a:t>浏览器</a:t>
              </a:r>
            </a:p>
          </p:txBody>
        </p:sp>
        <p:sp>
          <p:nvSpPr>
            <p:cNvPr id="23" name="Line 24"/>
            <p:cNvSpPr>
              <a:spLocks noChangeShapeType="1"/>
            </p:cNvSpPr>
            <p:nvPr/>
          </p:nvSpPr>
          <p:spPr bwMode="auto">
            <a:xfrm>
              <a:off x="5854080" y="45251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4" name="Text Box 25"/>
            <p:cNvSpPr txBox="1">
              <a:spLocks noChangeArrowheads="1"/>
            </p:cNvSpPr>
            <p:nvPr/>
          </p:nvSpPr>
          <p:spPr bwMode="auto">
            <a:xfrm>
              <a:off x="5930280" y="4601344"/>
              <a:ext cx="1143000" cy="369332"/>
            </a:xfrm>
            <a:prstGeom prst="rect">
              <a:avLst/>
            </a:prstGeom>
            <a:noFill/>
            <a:ln w="9525">
              <a:noFill/>
              <a:miter lim="800000"/>
              <a:headEnd/>
              <a:tailEnd/>
            </a:ln>
            <a:effectLst/>
          </p:spPr>
          <p:txBody>
            <a:bodyPr>
              <a:spAutoFit/>
            </a:bodyPr>
            <a:lstStyle/>
            <a:p>
              <a:r>
                <a:rPr lang="zh-CN" altLang="en-US"/>
                <a:t>运行</a:t>
              </a:r>
            </a:p>
          </p:txBody>
        </p:sp>
        <p:sp>
          <p:nvSpPr>
            <p:cNvPr id="25" name="Rectangle 26"/>
            <p:cNvSpPr>
              <a:spLocks noChangeArrowheads="1"/>
            </p:cNvSpPr>
            <p:nvPr/>
          </p:nvSpPr>
          <p:spPr bwMode="auto">
            <a:xfrm>
              <a:off x="4101480" y="5015681"/>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26" name="Text Box 27"/>
            <p:cNvSpPr txBox="1">
              <a:spLocks noChangeArrowheads="1"/>
            </p:cNvSpPr>
            <p:nvPr/>
          </p:nvSpPr>
          <p:spPr bwMode="auto">
            <a:xfrm>
              <a:off x="5112717" y="5477644"/>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sp>
          <p:nvSpPr>
            <p:cNvPr id="27" name="Text Box 28"/>
            <p:cNvSpPr txBox="1">
              <a:spLocks noChangeArrowheads="1"/>
            </p:cNvSpPr>
            <p:nvPr/>
          </p:nvSpPr>
          <p:spPr bwMode="auto">
            <a:xfrm>
              <a:off x="4331311" y="6022741"/>
              <a:ext cx="3276600" cy="369332"/>
            </a:xfrm>
            <a:prstGeom prst="rect">
              <a:avLst/>
            </a:prstGeom>
            <a:noFill/>
            <a:ln w="9525">
              <a:noFill/>
              <a:miter lim="800000"/>
              <a:headEnd/>
              <a:tailEnd/>
            </a:ln>
            <a:effectLst/>
          </p:spPr>
          <p:txBody>
            <a:bodyPr>
              <a:spAutoFit/>
            </a:bodyPr>
            <a:lstStyle/>
            <a:p>
              <a:pPr algn="ctr"/>
              <a:r>
                <a:rPr lang="en-US" altLang="zh-CN"/>
                <a:t>Applet</a:t>
              </a:r>
              <a:r>
                <a:rPr lang="zh-CN" altLang="en-US"/>
                <a:t>执行过程</a:t>
              </a:r>
            </a:p>
          </p:txBody>
        </p:sp>
        <p:sp>
          <p:nvSpPr>
            <p:cNvPr id="28" name="Text Box 31"/>
            <p:cNvSpPr txBox="1">
              <a:spLocks noChangeArrowheads="1"/>
            </p:cNvSpPr>
            <p:nvPr/>
          </p:nvSpPr>
          <p:spPr bwMode="auto">
            <a:xfrm>
              <a:off x="845517" y="5472881"/>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634844" cy="668780"/>
          </a:xfrm>
        </p:spPr>
        <p:txBody>
          <a:bodyPr/>
          <a:lstStyle/>
          <a:p>
            <a:r>
              <a:rPr lang="en-US" altLang="zh-CN" dirty="0"/>
              <a:t>Applet</a:t>
            </a:r>
            <a:r>
              <a:rPr lang="zh-CN" altLang="en-US" dirty="0"/>
              <a:t>和</a:t>
            </a:r>
            <a:r>
              <a:rPr lang="en-US" altLang="zh-CN" dirty="0"/>
              <a:t>Java Application</a:t>
            </a:r>
            <a:endParaRPr lang="zh-CN" altLang="en-US" dirty="0"/>
          </a:p>
        </p:txBody>
      </p:sp>
      <p:sp>
        <p:nvSpPr>
          <p:cNvPr id="2" name="内容占位符 1"/>
          <p:cNvSpPr>
            <a:spLocks noGrp="1"/>
          </p:cNvSpPr>
          <p:nvPr>
            <p:ph sz="quarter" idx="10"/>
          </p:nvPr>
        </p:nvSpPr>
        <p:spPr>
          <a:xfrm>
            <a:off x="728296" y="791308"/>
            <a:ext cx="10857568" cy="5046784"/>
          </a:xfrm>
        </p:spPr>
        <p:txBody>
          <a:bodyPr/>
          <a:lstStyle/>
          <a:p>
            <a:pPr>
              <a:spcBef>
                <a:spcPts val="600"/>
              </a:spcBef>
            </a:pPr>
            <a:r>
              <a:rPr lang="zh-CN" altLang="en-US" sz="2800" dirty="0"/>
              <a:t>运行方式不同</a:t>
            </a:r>
          </a:p>
          <a:p>
            <a:pPr lvl="1">
              <a:spcBef>
                <a:spcPts val="600"/>
              </a:spcBef>
            </a:pPr>
            <a:r>
              <a:rPr lang="en-US" altLang="zh-CN" sz="2400" dirty="0"/>
              <a:t>Java Applet</a:t>
            </a:r>
            <a:r>
              <a:rPr lang="zh-CN" altLang="en-US" sz="2400" dirty="0"/>
              <a:t>程序不能单独运行，它必须依附于一个用</a:t>
            </a:r>
            <a:r>
              <a:rPr lang="en-US" altLang="zh-CN" sz="2400" dirty="0"/>
              <a:t>HTML</a:t>
            </a:r>
            <a:r>
              <a:rPr lang="zh-CN" altLang="en-US" sz="2400" dirty="0"/>
              <a:t>语言编写的网页并嵌入其中 </a:t>
            </a:r>
          </a:p>
          <a:p>
            <a:pPr>
              <a:spcBef>
                <a:spcPts val="600"/>
              </a:spcBef>
            </a:pPr>
            <a:r>
              <a:rPr lang="zh-CN" altLang="en-US" sz="2800" dirty="0"/>
              <a:t>运行工具不同</a:t>
            </a:r>
          </a:p>
          <a:p>
            <a:pPr lvl="1">
              <a:spcBef>
                <a:spcPts val="600"/>
              </a:spcBef>
            </a:pPr>
            <a:r>
              <a:rPr lang="en-US" altLang="zh-CN" sz="2400" dirty="0"/>
              <a:t>Java Application</a:t>
            </a:r>
            <a:r>
              <a:rPr lang="zh-CN" altLang="en-US" sz="2400" dirty="0"/>
              <a:t>程序被编译以后，用普通的</a:t>
            </a:r>
            <a:r>
              <a:rPr lang="en-US" altLang="zh-CN" sz="2400" dirty="0"/>
              <a:t>Java </a:t>
            </a:r>
            <a:r>
              <a:rPr lang="zh-CN" altLang="en-US" sz="2400" dirty="0"/>
              <a:t>解释器就可以使其边解释边执行，而</a:t>
            </a:r>
            <a:r>
              <a:rPr lang="en-US" altLang="zh-CN" sz="2400" dirty="0"/>
              <a:t>Java Applet</a:t>
            </a:r>
            <a:r>
              <a:rPr lang="zh-CN" altLang="en-US" sz="2400" dirty="0"/>
              <a:t>必须通过网络浏览器或者</a:t>
            </a:r>
            <a:r>
              <a:rPr lang="en-US" altLang="zh-CN" sz="2400" dirty="0"/>
              <a:t>Applet</a:t>
            </a:r>
            <a:r>
              <a:rPr lang="zh-CN" altLang="en-US" sz="2400" dirty="0"/>
              <a:t>观察器才能执行</a:t>
            </a:r>
          </a:p>
          <a:p>
            <a:pPr>
              <a:spcBef>
                <a:spcPts val="600"/>
              </a:spcBef>
            </a:pPr>
            <a:r>
              <a:rPr lang="zh-CN" altLang="en-US" sz="2800" dirty="0"/>
              <a:t>程序结构不同</a:t>
            </a:r>
          </a:p>
          <a:p>
            <a:pPr lvl="1">
              <a:spcBef>
                <a:spcPts val="600"/>
              </a:spcBef>
            </a:pPr>
            <a:r>
              <a:rPr lang="zh-CN" altLang="en-US" sz="2400" dirty="0"/>
              <a:t>每个</a:t>
            </a:r>
            <a:r>
              <a:rPr lang="en-US" altLang="zh-CN" sz="2400" dirty="0"/>
              <a:t>Java Application</a:t>
            </a:r>
            <a:r>
              <a:rPr lang="zh-CN" altLang="en-US" sz="2400" dirty="0"/>
              <a:t>程序必定含有一个并且只有一个</a:t>
            </a:r>
            <a:r>
              <a:rPr lang="en-US" altLang="zh-CN" sz="2400" dirty="0"/>
              <a:t>main</a:t>
            </a:r>
            <a:r>
              <a:rPr lang="zh-CN" altLang="en-US" sz="2400" dirty="0"/>
              <a:t>方法</a:t>
            </a:r>
            <a:r>
              <a:rPr lang="en-US" altLang="zh-CN" sz="2400" dirty="0"/>
              <a:t>;Applet</a:t>
            </a:r>
            <a:r>
              <a:rPr lang="zh-CN" altLang="en-US" sz="2400" dirty="0"/>
              <a:t>没有含</a:t>
            </a:r>
            <a:r>
              <a:rPr lang="en-US" altLang="zh-CN" sz="2400" dirty="0"/>
              <a:t>main</a:t>
            </a:r>
            <a:r>
              <a:rPr lang="zh-CN" altLang="en-US" sz="2400" dirty="0"/>
              <a:t>方法的主类 </a:t>
            </a:r>
          </a:p>
          <a:p>
            <a:pPr>
              <a:spcBef>
                <a:spcPts val="600"/>
              </a:spcBef>
            </a:pPr>
            <a:r>
              <a:rPr lang="zh-CN" altLang="en-US" sz="2800" dirty="0"/>
              <a:t>受到的限制不同 </a:t>
            </a:r>
          </a:p>
          <a:p>
            <a:pPr lvl="1">
              <a:spcBef>
                <a:spcPts val="600"/>
              </a:spcBef>
            </a:pPr>
            <a:r>
              <a:rPr lang="en-US" altLang="zh-CN" sz="2400" dirty="0"/>
              <a:t>Java Application</a:t>
            </a:r>
            <a:r>
              <a:rPr lang="zh-CN" altLang="en-US" sz="2400" dirty="0"/>
              <a:t>程序可以设计成能进行各种操作的程序，包括读／写文件的操作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虚拟机</a:t>
            </a:r>
          </a:p>
        </p:txBody>
      </p:sp>
      <p:sp>
        <p:nvSpPr>
          <p:cNvPr id="2" name="内容占位符 1"/>
          <p:cNvSpPr>
            <a:spLocks noGrp="1"/>
          </p:cNvSpPr>
          <p:nvPr>
            <p:ph sz="quarter" idx="10"/>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，由解释器在运行过程中创立内存布局的，更加有效地保证了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虚拟机</a:t>
            </a:r>
            <a:endParaRPr lang="zh-CN" altLang="en-US" dirty="0"/>
          </a:p>
        </p:txBody>
      </p:sp>
      <p:sp>
        <p:nvSpPr>
          <p:cNvPr id="2" name="内容占位符 1"/>
          <p:cNvSpPr>
            <a:spLocks noGrp="1"/>
          </p:cNvSpPr>
          <p:nvPr>
            <p:ph sz="quarter" idx="10"/>
          </p:nvPr>
        </p:nvSpPr>
        <p:spPr>
          <a:xfrm>
            <a:off x="571501" y="1147312"/>
            <a:ext cx="7942374" cy="5046784"/>
          </a:xfrm>
        </p:spPr>
        <p:txBody>
          <a:bodyPr/>
          <a:lstStyle/>
          <a:p>
            <a:r>
              <a:rPr lang="zh-CN" altLang="en-US" sz="2800" dirty="0"/>
              <a:t>解释器在</a:t>
            </a:r>
            <a:r>
              <a:rPr lang="en-US" altLang="zh-CN" sz="2800" dirty="0"/>
              <a:t>JVM</a:t>
            </a:r>
            <a:r>
              <a:rPr lang="zh-CN" altLang="en-US" sz="2800" dirty="0"/>
              <a:t>字节码运行中，分三个阶段：</a:t>
            </a:r>
          </a:p>
          <a:p>
            <a:pPr lvl="1"/>
            <a:r>
              <a:rPr lang="zh-CN" altLang="en-US" sz="2400" dirty="0"/>
              <a:t>代码的装入，是由类装载器</a:t>
            </a:r>
            <a:r>
              <a:rPr lang="en-US" altLang="zh-CN" sz="2400" dirty="0"/>
              <a:t>(class loader)</a:t>
            </a:r>
            <a:r>
              <a:rPr lang="zh-CN" altLang="en-US" sz="2400" dirty="0"/>
              <a:t>完成；</a:t>
            </a:r>
          </a:p>
          <a:p>
            <a:pPr lvl="1"/>
            <a:r>
              <a:rPr lang="zh-CN" altLang="en-US" sz="2400" dirty="0"/>
              <a:t>代码的校验，用于发现各种可能出现的错误；</a:t>
            </a:r>
          </a:p>
          <a:p>
            <a:pPr lvl="1"/>
            <a:r>
              <a:rPr lang="zh-CN" altLang="en-US" sz="2400" dirty="0"/>
              <a:t>代码的运行，在代码校验后就可以执行了。</a:t>
            </a:r>
          </a:p>
          <a:p>
            <a:r>
              <a:rPr lang="zh-CN" altLang="en-US" sz="2800" dirty="0"/>
              <a:t>代码的运行有两种执行方式：</a:t>
            </a:r>
          </a:p>
          <a:p>
            <a:pPr lvl="1"/>
            <a:r>
              <a:rPr lang="zh-CN" altLang="en-US" sz="2400" dirty="0"/>
              <a:t>即时编译方式：由代码生成器先将字节码转换成机器码，再全速执行该机器码；</a:t>
            </a:r>
          </a:p>
          <a:p>
            <a:pPr lvl="1"/>
            <a:r>
              <a:rPr lang="zh-CN" altLang="en-US" sz="2400" dirty="0"/>
              <a:t>解释执行方式：由解释器通过每次翻译并执行一小段代码来完成字节码程序的所有操作。 </a:t>
            </a:r>
          </a:p>
          <a:p>
            <a:endParaRPr lang="zh-CN" altLang="en-US" sz="2800" dirty="0"/>
          </a:p>
        </p:txBody>
      </p:sp>
      <p:grpSp>
        <p:nvGrpSpPr>
          <p:cNvPr id="4" name="Group 4"/>
          <p:cNvGrpSpPr>
            <a:grpSpLocks/>
          </p:cNvGrpSpPr>
          <p:nvPr/>
        </p:nvGrpSpPr>
        <p:grpSpPr bwMode="auto">
          <a:xfrm>
            <a:off x="7981951" y="819571"/>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1487488" y="188640"/>
            <a:ext cx="9144000" cy="63595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 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2" name="内容占位符 1"/>
          <p:cNvSpPr>
            <a:spLocks noGrp="1"/>
          </p:cNvSpPr>
          <p:nvPr>
            <p:ph sz="quarter" idx="10"/>
          </p:nvPr>
        </p:nvSpPr>
        <p:spPr>
          <a:xfrm>
            <a:off x="571501" y="780917"/>
            <a:ext cx="10735408" cy="5046784"/>
          </a:xfrm>
        </p:spPr>
        <p:txBody>
          <a:bodyPr/>
          <a:lstStyle/>
          <a:p>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r>
              <a:rPr lang="zh-CN" altLang="en-US" dirty="0"/>
              <a:t>怎样区分</a:t>
            </a:r>
            <a:r>
              <a:rPr lang="en-US" altLang="zh-CN" dirty="0"/>
              <a:t>Java Application</a:t>
            </a:r>
            <a:r>
              <a:rPr lang="zh-CN" altLang="en-US" dirty="0"/>
              <a:t>和</a:t>
            </a:r>
            <a:r>
              <a:rPr lang="en-US" altLang="zh-CN" dirty="0"/>
              <a:t>Applet</a:t>
            </a:r>
            <a:r>
              <a:rPr lang="zh-CN" altLang="en-US" dirty="0"/>
              <a:t>程序？（看书，</a:t>
            </a:r>
            <a:r>
              <a:rPr lang="en-US" altLang="zh-CN" dirty="0" err="1"/>
              <a:t>baidu</a:t>
            </a:r>
            <a:r>
              <a:rPr lang="zh-CN" altLang="en-US" dirty="0"/>
              <a:t>，思考）</a:t>
            </a:r>
          </a:p>
          <a:p>
            <a:r>
              <a:rPr lang="en-US" altLang="zh-CN" dirty="0"/>
              <a:t>Java</a:t>
            </a:r>
            <a:r>
              <a:rPr lang="zh-CN" altLang="en-US" dirty="0"/>
              <a:t>包含哪三个版本，每个版本有什么功能，各个版本的应用领域？ （看书，</a:t>
            </a:r>
            <a:r>
              <a:rPr lang="en-US" altLang="zh-CN" dirty="0" err="1"/>
              <a:t>baidu</a:t>
            </a:r>
            <a:r>
              <a:rPr lang="zh-CN" altLang="en-US" dirty="0"/>
              <a:t>，思考）</a:t>
            </a:r>
          </a:p>
          <a:p>
            <a:r>
              <a:rPr lang="zh-CN" altLang="en-US" dirty="0"/>
              <a:t>编写一个</a:t>
            </a:r>
            <a:r>
              <a:rPr lang="en-US" altLang="zh-CN" dirty="0"/>
              <a:t>Java application</a:t>
            </a:r>
            <a:r>
              <a:rPr lang="zh-CN" altLang="en-US" dirty="0"/>
              <a:t>，利用</a:t>
            </a:r>
            <a:r>
              <a:rPr lang="en-US" altLang="zh-CN" dirty="0"/>
              <a:t>JDK</a:t>
            </a:r>
            <a:r>
              <a:rPr lang="zh-CN" altLang="en-US" dirty="0"/>
              <a:t>软件包中的工具编译并运行这个程序，要求在屏幕上显示“自己学号、世界你好！”。</a:t>
            </a:r>
          </a:p>
          <a:p>
            <a:r>
              <a:rPr lang="zh-CN" altLang="en-US" dirty="0"/>
              <a:t>编写一个</a:t>
            </a:r>
            <a:r>
              <a:rPr lang="en-US" altLang="zh-CN" dirty="0"/>
              <a:t>Java applet</a:t>
            </a:r>
            <a:r>
              <a:rPr lang="zh-CN" altLang="en-US" dirty="0"/>
              <a:t>，使之能在浏览器窗口中显示“自己学号、世界你很好！”。</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2" name="内容占位符 1"/>
          <p:cNvSpPr>
            <a:spLocks noGrp="1"/>
          </p:cNvSpPr>
          <p:nvPr>
            <p:ph sz="quarter" idx="10"/>
          </p:nvPr>
        </p:nvSpPr>
        <p:spPr/>
        <p:txBody>
          <a:bodyPr/>
          <a:lstStyle/>
          <a:p>
            <a:r>
              <a:rPr lang="zh-CN" altLang="en-US" dirty="0"/>
              <a:t>上交到班级群的作业里</a:t>
            </a:r>
            <a:endParaRPr lang="en-US" altLang="zh-CN" dirty="0"/>
          </a:p>
          <a:p>
            <a:r>
              <a:rPr lang="en-US" altLang="zh-CN" dirty="0"/>
              <a:t>Deadline: </a:t>
            </a:r>
            <a:r>
              <a:rPr lang="zh-CN" altLang="en-US" dirty="0"/>
              <a:t>下周上课铃之前</a:t>
            </a:r>
            <a:endParaRPr lang="en-US" altLang="zh-CN" dirty="0"/>
          </a:p>
          <a:p>
            <a:r>
              <a:rPr lang="zh-CN" altLang="en-US" dirty="0"/>
              <a:t>文件名：学号</a:t>
            </a:r>
            <a:r>
              <a:rPr lang="en-US" altLang="zh-CN" dirty="0"/>
              <a:t>+</a:t>
            </a:r>
            <a:r>
              <a:rPr lang="zh-CN" altLang="en-US" dirty="0"/>
              <a:t>姓名</a:t>
            </a:r>
            <a:r>
              <a:rPr lang="en-US" altLang="zh-CN" dirty="0"/>
              <a:t>+</a:t>
            </a:r>
            <a:r>
              <a:rPr lang="zh-CN" altLang="en-US" dirty="0"/>
              <a:t>第</a:t>
            </a:r>
            <a:r>
              <a:rPr lang="en-US" altLang="zh-CN" dirty="0"/>
              <a:t>x</a:t>
            </a:r>
            <a:r>
              <a:rPr lang="zh-CN" altLang="en-US" dirty="0"/>
              <a:t>次作业</a:t>
            </a:r>
            <a:endParaRPr lang="en-US" altLang="zh-CN" dirty="0"/>
          </a:p>
          <a:p>
            <a:r>
              <a:rPr lang="zh-CN" altLang="en-US" dirty="0"/>
              <a:t>文件内容：源程序，执行结果截图</a:t>
            </a:r>
            <a:r>
              <a:rPr lang="en-US" altLang="zh-CN" dirty="0"/>
              <a:t>，</a:t>
            </a:r>
            <a:r>
              <a:rPr lang="zh-CN" altLang="en-US" dirty="0"/>
              <a:t>不要打包！！</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spcBef>
                <a:spcPts val="600"/>
              </a:spcBef>
            </a:pPr>
            <a:r>
              <a:rPr lang="en-US" altLang="zh-CN" sz="2800" dirty="0"/>
              <a:t>1999</a:t>
            </a:r>
            <a:r>
              <a:rPr lang="zh-CN" altLang="en-US" sz="2800" dirty="0"/>
              <a:t>年</a:t>
            </a:r>
            <a:r>
              <a:rPr lang="en-US" altLang="zh-CN" sz="2800" dirty="0"/>
              <a:t>6</a:t>
            </a:r>
            <a:r>
              <a:rPr lang="zh-CN" altLang="en-US" sz="2800" dirty="0"/>
              <a:t>月，</a:t>
            </a:r>
            <a:r>
              <a:rPr lang="en-US" altLang="zh-CN" sz="2800" dirty="0"/>
              <a:t>SUN</a:t>
            </a:r>
            <a:r>
              <a:rPr lang="zh-CN" altLang="en-US" sz="2800" dirty="0"/>
              <a:t>公司发布</a:t>
            </a:r>
            <a:r>
              <a:rPr lang="en-US" altLang="zh-CN" sz="2800" dirty="0"/>
              <a:t>Java</a:t>
            </a:r>
            <a:r>
              <a:rPr lang="zh-CN" altLang="en-US" sz="2800" dirty="0"/>
              <a:t>的三个版本：标准版、企业版和微型版</a:t>
            </a:r>
            <a:r>
              <a:rPr lang="en-US" altLang="zh-CN" sz="2800" dirty="0"/>
              <a:t>(J2SE</a:t>
            </a:r>
            <a:r>
              <a:rPr lang="zh-CN" altLang="en-US" sz="2800" dirty="0"/>
              <a:t>、</a:t>
            </a:r>
            <a:r>
              <a:rPr lang="en-US" altLang="zh-CN" sz="2800" dirty="0"/>
              <a:t>J2EE</a:t>
            </a:r>
            <a:r>
              <a:rPr lang="zh-CN" altLang="en-US" sz="2800" dirty="0"/>
              <a:t>、</a:t>
            </a:r>
            <a:r>
              <a:rPr lang="en-US" altLang="zh-CN" sz="2800" dirty="0"/>
              <a:t>J2ME)</a:t>
            </a:r>
            <a:r>
              <a:rPr lang="zh-CN" altLang="en-US" sz="2800" dirty="0"/>
              <a:t>。</a:t>
            </a:r>
          </a:p>
          <a:p>
            <a:pPr>
              <a:spcBef>
                <a:spcPts val="600"/>
              </a:spcBef>
            </a:pPr>
            <a:r>
              <a:rPr lang="en-US" altLang="zh-CN" sz="2800" dirty="0"/>
              <a:t>2000</a:t>
            </a:r>
            <a:r>
              <a:rPr lang="zh-CN" altLang="en-US" sz="2800" dirty="0"/>
              <a:t>年</a:t>
            </a:r>
            <a:r>
              <a:rPr lang="en-US" altLang="zh-CN" sz="2800" dirty="0"/>
              <a:t>5</a:t>
            </a:r>
            <a:r>
              <a:rPr lang="zh-CN" altLang="en-US" sz="2800" dirty="0"/>
              <a:t>月</a:t>
            </a:r>
            <a:r>
              <a:rPr lang="en-US" altLang="zh-CN" sz="2800" dirty="0"/>
              <a:t>8</a:t>
            </a:r>
            <a:r>
              <a:rPr lang="zh-CN" altLang="en-US" sz="2800" dirty="0"/>
              <a:t>日，</a:t>
            </a:r>
            <a:r>
              <a:rPr lang="en-US" altLang="zh-CN" sz="2800" dirty="0"/>
              <a:t>JDK1.3</a:t>
            </a:r>
            <a:r>
              <a:rPr lang="zh-CN" altLang="en-US" sz="2800" dirty="0"/>
              <a:t>发布。</a:t>
            </a:r>
          </a:p>
          <a:p>
            <a:pPr>
              <a:spcBef>
                <a:spcPts val="600"/>
              </a:spcBef>
            </a:pPr>
            <a:r>
              <a:rPr lang="en-US" altLang="zh-CN" sz="2800" dirty="0"/>
              <a:t>2001</a:t>
            </a:r>
            <a:r>
              <a:rPr lang="zh-CN" altLang="en-US" sz="2800" dirty="0"/>
              <a:t>年</a:t>
            </a:r>
            <a:r>
              <a:rPr lang="en-US" altLang="zh-CN" sz="2800" dirty="0"/>
              <a:t>6</a:t>
            </a:r>
            <a:r>
              <a:rPr lang="zh-CN" altLang="en-US" sz="2800" dirty="0"/>
              <a:t>月</a:t>
            </a:r>
            <a:r>
              <a:rPr lang="en-US" altLang="zh-CN" sz="2800" dirty="0"/>
              <a:t>5</a:t>
            </a:r>
            <a:r>
              <a:rPr lang="zh-CN" altLang="en-US" sz="2800" dirty="0"/>
              <a:t>日，</a:t>
            </a:r>
            <a:r>
              <a:rPr lang="en-US" altLang="zh-CN" sz="2800" dirty="0"/>
              <a:t>NOKIA</a:t>
            </a:r>
            <a:r>
              <a:rPr lang="zh-CN" altLang="en-US" sz="2800" dirty="0"/>
              <a:t>宣布，到</a:t>
            </a:r>
            <a:r>
              <a:rPr lang="en-US" altLang="zh-CN" sz="2800" dirty="0"/>
              <a:t>2003</a:t>
            </a:r>
            <a:r>
              <a:rPr lang="zh-CN" altLang="en-US" sz="2800" dirty="0"/>
              <a:t>年将出售</a:t>
            </a:r>
            <a:r>
              <a:rPr lang="en-US" altLang="zh-CN" sz="2800" dirty="0"/>
              <a:t>1</a:t>
            </a:r>
            <a:r>
              <a:rPr lang="zh-CN" altLang="en-US" sz="2800" dirty="0"/>
              <a:t>亿部支持</a:t>
            </a:r>
            <a:r>
              <a:rPr lang="en-US" altLang="zh-CN" sz="2800" dirty="0"/>
              <a:t>Java</a:t>
            </a:r>
            <a:r>
              <a:rPr lang="zh-CN" altLang="en-US" sz="2800" dirty="0"/>
              <a:t>的手机。</a:t>
            </a:r>
          </a:p>
          <a:p>
            <a:pPr>
              <a:spcBef>
                <a:spcPts val="600"/>
              </a:spcBef>
            </a:pPr>
            <a:r>
              <a:rPr lang="en-US" altLang="zh-CN" sz="2800" dirty="0"/>
              <a:t>2001</a:t>
            </a:r>
            <a:r>
              <a:rPr lang="zh-CN" altLang="en-US" sz="2800" dirty="0"/>
              <a:t>年</a:t>
            </a:r>
            <a:r>
              <a:rPr lang="en-US" altLang="zh-CN" sz="2800" dirty="0"/>
              <a:t>9</a:t>
            </a:r>
            <a:r>
              <a:rPr lang="zh-CN" altLang="en-US" sz="2800" dirty="0"/>
              <a:t>月</a:t>
            </a:r>
            <a:r>
              <a:rPr lang="en-US" altLang="zh-CN" sz="2800" dirty="0"/>
              <a:t>24</a:t>
            </a:r>
            <a:r>
              <a:rPr lang="zh-CN" altLang="en-US" sz="2800" dirty="0"/>
              <a:t>日，</a:t>
            </a:r>
            <a:r>
              <a:rPr lang="en-US" altLang="zh-CN" sz="2800" dirty="0"/>
              <a:t>J2EE1.3</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13</a:t>
            </a:r>
            <a:r>
              <a:rPr lang="zh-CN" altLang="en-US" sz="2800" dirty="0"/>
              <a:t>日，</a:t>
            </a:r>
            <a:r>
              <a:rPr lang="en-US" altLang="zh-CN" sz="2800" dirty="0"/>
              <a:t>JDK1.4</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26</a:t>
            </a:r>
            <a:r>
              <a:rPr lang="zh-CN" altLang="en-US" sz="2800" dirty="0"/>
              <a:t>日，</a:t>
            </a:r>
            <a:r>
              <a:rPr lang="en-US" altLang="zh-CN" sz="2800" dirty="0"/>
              <a:t>J2SE1.4</a:t>
            </a:r>
            <a:r>
              <a:rPr lang="zh-CN" altLang="en-US" sz="2800" dirty="0"/>
              <a:t>发布，自此</a:t>
            </a:r>
            <a:r>
              <a:rPr lang="en-US" altLang="zh-CN" sz="2800" dirty="0"/>
              <a:t>Java</a:t>
            </a:r>
            <a:r>
              <a:rPr lang="zh-CN" altLang="en-US" sz="2800" dirty="0"/>
              <a:t>的计算能力有了大幅提升。</a:t>
            </a:r>
          </a:p>
          <a:p>
            <a:pPr>
              <a:spcBef>
                <a:spcPts val="600"/>
              </a:spcBef>
            </a:pPr>
            <a:r>
              <a:rPr lang="en-US" altLang="zh-CN" sz="2800" dirty="0"/>
              <a:t>2004</a:t>
            </a:r>
            <a:r>
              <a:rPr lang="zh-CN" altLang="en-US" sz="2800" dirty="0"/>
              <a:t>年</a:t>
            </a:r>
            <a:r>
              <a:rPr lang="en-US" altLang="zh-CN" sz="2800" dirty="0"/>
              <a:t>9</a:t>
            </a:r>
            <a:r>
              <a:rPr lang="zh-CN" altLang="en-US" sz="2800" dirty="0"/>
              <a:t>月</a:t>
            </a:r>
            <a:r>
              <a:rPr lang="en-US" altLang="zh-CN" sz="2800" dirty="0"/>
              <a:t>30</a:t>
            </a:r>
            <a:r>
              <a:rPr lang="zh-CN" altLang="en-US" sz="2800" dirty="0"/>
              <a:t>日，</a:t>
            </a:r>
            <a:r>
              <a:rPr lang="en-US" altLang="zh-CN" sz="2800" dirty="0"/>
              <a:t>J2SE1.5</a:t>
            </a:r>
            <a:r>
              <a:rPr lang="zh-CN" altLang="en-US" sz="2800" dirty="0"/>
              <a:t>发布，是</a:t>
            </a:r>
            <a:r>
              <a:rPr lang="en-US" altLang="zh-CN" sz="2800" dirty="0"/>
              <a:t>Java</a:t>
            </a:r>
            <a:r>
              <a:rPr lang="zh-CN" altLang="en-US" sz="2800" dirty="0"/>
              <a:t>语言的发展史上的又一里程碑事件。为了表示这个版本的重要性，</a:t>
            </a:r>
            <a:r>
              <a:rPr lang="en-US" altLang="zh-CN" sz="2800" dirty="0"/>
              <a:t>J2SE1.5</a:t>
            </a:r>
            <a:r>
              <a:rPr lang="zh-CN" altLang="en-US" sz="2800" dirty="0"/>
              <a:t>更名为</a:t>
            </a:r>
            <a:r>
              <a:rPr lang="en-US" altLang="zh-CN" sz="2800" dirty="0"/>
              <a:t>J2SE5.0</a:t>
            </a:r>
            <a:r>
              <a:rPr lang="zh-CN" altLang="en-US" sz="2800" dirty="0"/>
              <a:t>。</a:t>
            </a:r>
          </a:p>
          <a:p>
            <a:pPr>
              <a:spcBef>
                <a:spcPts val="600"/>
              </a:spcBef>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00000"/>
              </a:lnSpc>
            </a:pPr>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lnSpc>
                <a:spcPct val="100000"/>
              </a:lnSpc>
            </a:pPr>
            <a:r>
              <a:rPr lang="en-US" altLang="zh-CN" dirty="0"/>
              <a:t>J2EE</a:t>
            </a:r>
            <a:r>
              <a:rPr lang="zh-CN" altLang="en-US" dirty="0"/>
              <a:t>：</a:t>
            </a:r>
            <a:r>
              <a:rPr lang="en-US" altLang="zh-CN" dirty="0"/>
              <a:t>Java EE</a:t>
            </a:r>
            <a:r>
              <a:rPr lang="zh-CN" altLang="en-US" dirty="0"/>
              <a:t>。</a:t>
            </a:r>
          </a:p>
          <a:p>
            <a:pPr lvl="1">
              <a:lnSpc>
                <a:spcPct val="100000"/>
              </a:lnSpc>
            </a:pPr>
            <a:r>
              <a:rPr lang="en-US" altLang="zh-CN" dirty="0"/>
              <a:t>J2SE</a:t>
            </a:r>
            <a:r>
              <a:rPr lang="zh-CN" altLang="en-US" dirty="0"/>
              <a:t>：</a:t>
            </a:r>
            <a:r>
              <a:rPr lang="en-US" altLang="zh-CN" dirty="0"/>
              <a:t>Java SE</a:t>
            </a:r>
            <a:r>
              <a:rPr lang="zh-CN" altLang="en-US" dirty="0"/>
              <a:t>。</a:t>
            </a:r>
          </a:p>
          <a:p>
            <a:pPr lvl="1">
              <a:lnSpc>
                <a:spcPct val="100000"/>
              </a:lnSpc>
            </a:pPr>
            <a:r>
              <a:rPr lang="en-US" altLang="zh-CN" dirty="0"/>
              <a:t>J2ME</a:t>
            </a:r>
            <a:r>
              <a:rPr lang="zh-CN" altLang="en-US" dirty="0"/>
              <a:t>：</a:t>
            </a:r>
            <a:r>
              <a:rPr lang="en-US" altLang="zh-CN" dirty="0"/>
              <a:t>Java ME</a:t>
            </a:r>
            <a:r>
              <a:rPr lang="zh-CN" altLang="en-US" dirty="0"/>
              <a:t>。 </a:t>
            </a:r>
          </a:p>
          <a:p>
            <a:pPr>
              <a:lnSpc>
                <a:spcPct val="100000"/>
              </a:lnSpc>
            </a:pPr>
            <a:endParaRPr lang="zh-CN" altLang="en-US" dirty="0"/>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50000"/>
              </a:lnSpc>
            </a:pPr>
            <a:r>
              <a:rPr lang="en-US" altLang="zh-CN" dirty="0"/>
              <a:t>Java </a:t>
            </a:r>
            <a:r>
              <a:rPr lang="zh-CN" altLang="en-US" dirty="0"/>
              <a:t>技术的多功能性、有效性、平台的可移植性以及安全性已经使它成为网络计算领域最完美的技术。</a:t>
            </a:r>
          </a:p>
          <a:p>
            <a:pPr>
              <a:lnSpc>
                <a:spcPct val="150000"/>
              </a:lnSpc>
            </a:pPr>
            <a:r>
              <a:rPr lang="zh-CN" altLang="en-US" dirty="0"/>
              <a:t>到今天为止，</a:t>
            </a:r>
            <a:r>
              <a:rPr lang="en-US" altLang="zh-CN" dirty="0"/>
              <a:t>Java</a:t>
            </a:r>
            <a:r>
              <a:rPr lang="zh-CN" altLang="en-US" dirty="0"/>
              <a:t>技术已经为</a:t>
            </a:r>
            <a:r>
              <a:rPr lang="en-US" altLang="zh-CN" dirty="0"/>
              <a:t>25</a:t>
            </a:r>
            <a:r>
              <a:rPr lang="zh-CN" altLang="en-US" dirty="0"/>
              <a:t>亿台设备提供支持。 </a:t>
            </a:r>
          </a:p>
          <a:p>
            <a:pPr>
              <a:lnSpc>
                <a:spcPct val="15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发展历史（续）</a:t>
            </a:r>
          </a:p>
        </p:txBody>
      </p:sp>
      <p:sp>
        <p:nvSpPr>
          <p:cNvPr id="2" name="内容占位符 1"/>
          <p:cNvSpPr>
            <a:spLocks noGrp="1"/>
          </p:cNvSpPr>
          <p:nvPr>
            <p:ph sz="quarter" idx="10"/>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7097</TotalTime>
  <Words>3133</Words>
  <Application>Microsoft Office PowerPoint</Application>
  <PresentationFormat>宽屏</PresentationFormat>
  <Paragraphs>406</Paragraphs>
  <Slides>51</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黑体</vt:lpstr>
      <vt:lpstr>宋体</vt:lpstr>
      <vt:lpstr>微软雅黑</vt:lpstr>
      <vt:lpstr>Arial</vt:lpstr>
      <vt:lpstr>Calibri</vt:lpstr>
      <vt:lpstr>Courier New</vt:lpstr>
      <vt:lpstr>Rockwell Extra Bold</vt:lpstr>
      <vt:lpstr>Times New Roman</vt:lpstr>
      <vt:lpstr>Wingdings</vt:lpstr>
      <vt:lpstr>菱形网格 16x9</vt:lpstr>
      <vt:lpstr>剪辑</vt:lpstr>
      <vt:lpstr>Java1：概述</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什么是Java？</vt:lpstr>
      <vt:lpstr>Android是不是java？</vt:lpstr>
      <vt:lpstr>第1章 Java 概述</vt:lpstr>
      <vt:lpstr>Java语言特点</vt:lpstr>
      <vt:lpstr>Java语言特点：平台无关性</vt:lpstr>
      <vt:lpstr>平台无关性</vt:lpstr>
      <vt:lpstr>Java语言特点：简洁性</vt:lpstr>
      <vt:lpstr>Java语言特点：安全性</vt:lpstr>
      <vt:lpstr>Java语言特点</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Java开发工具：JDK</vt:lpstr>
      <vt:lpstr>Java开发工具：JDK</vt:lpstr>
      <vt:lpstr>Java开发工具：JDK</vt:lpstr>
      <vt:lpstr>第1章 Java 概述</vt:lpstr>
      <vt:lpstr>Java程序基本结构</vt:lpstr>
      <vt:lpstr>一个基本的java程序</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181</cp:revision>
  <dcterms:created xsi:type="dcterms:W3CDTF">2018-03-05T08:16:37Z</dcterms:created>
  <dcterms:modified xsi:type="dcterms:W3CDTF">2020-09-10T13:46:08Z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