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774" r:id="rId3"/>
    <p:sldId id="726" r:id="rId4"/>
    <p:sldId id="649" r:id="rId5"/>
    <p:sldId id="650" r:id="rId6"/>
    <p:sldId id="727" r:id="rId7"/>
    <p:sldId id="318" r:id="rId8"/>
    <p:sldId id="728" r:id="rId9"/>
    <p:sldId id="729" r:id="rId10"/>
    <p:sldId id="515" r:id="rId11"/>
    <p:sldId id="793" r:id="rId12"/>
    <p:sldId id="764" r:id="rId13"/>
    <p:sldId id="680" r:id="rId14"/>
    <p:sldId id="765" r:id="rId15"/>
    <p:sldId id="766" r:id="rId16"/>
    <p:sldId id="824" r:id="rId17"/>
    <p:sldId id="804" r:id="rId18"/>
    <p:sldId id="516" r:id="rId19"/>
    <p:sldId id="517" r:id="rId20"/>
    <p:sldId id="519" r:id="rId21"/>
    <p:sldId id="805" r:id="rId22"/>
    <p:sldId id="806" r:id="rId23"/>
    <p:sldId id="807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2" r:id="rId32"/>
    <p:sldId id="823" r:id="rId33"/>
    <p:sldId id="648" r:id="rId34"/>
  </p:sldIdLst>
  <p:sldSz cx="12192000" cy="6858000"/>
  <p:notesSz cx="6858000" cy="9144000"/>
  <p:custDataLst>
    <p:tags r:id="rId3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72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8484C-36D0-468C-A321-14449EB1204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6E44F-D328-4741-95F9-656EB7313FC3}">
      <dgm:prSet/>
      <dgm:spPr/>
      <dgm:t>
        <a:bodyPr/>
        <a:lstStyle/>
        <a:p>
          <a:pPr rtl="0"/>
          <a:r>
            <a:rPr lang="zh-CN" dirty="0"/>
            <a:t>多线程机制</a:t>
          </a:r>
        </a:p>
      </dgm:t>
    </dgm:pt>
    <dgm:pt modelId="{A9FF76CA-9E1B-41D1-A962-07B6CE895787}" type="par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6E007CA0-1B80-4536-A06A-3C2E7F0E80C2}" type="sib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8A1411B0-52B2-404A-A74E-4D23E9DB9864}">
      <dgm:prSet/>
      <dgm:spPr/>
      <dgm:t>
        <a:bodyPr/>
        <a:lstStyle/>
        <a:p>
          <a:pPr rtl="0"/>
          <a:r>
            <a:rPr lang="zh-CN" dirty="0"/>
            <a:t>多线程实现方法</a:t>
          </a:r>
        </a:p>
      </dgm:t>
    </dgm:pt>
    <dgm:pt modelId="{F212DB16-51AE-4778-B60E-CB16D0383625}" type="par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C90ABE54-6B3E-4BB8-8DB8-DC31E9DEAE59}" type="sib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F6BA2FDB-F0C3-46B9-8CE1-31E5D374B130}">
      <dgm:prSet/>
      <dgm:spPr/>
      <dgm:t>
        <a:bodyPr/>
        <a:lstStyle/>
        <a:p>
          <a:pPr rtl="0"/>
          <a:r>
            <a:rPr lang="zh-CN" dirty="0"/>
            <a:t>多线程状态及调度</a:t>
          </a:r>
        </a:p>
      </dgm:t>
    </dgm:pt>
    <dgm:pt modelId="{71DEE534-2FDA-4AAC-8B7A-89DD759B1BC7}" type="par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630F0448-7FC1-41A0-BF00-E51E0278B490}" type="sib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10B15BC8-D1C3-4CCA-A782-F8305F566C04}">
      <dgm:prSet/>
      <dgm:spPr/>
      <dgm:t>
        <a:bodyPr/>
        <a:lstStyle/>
        <a:p>
          <a:pPr rtl="0"/>
          <a:r>
            <a:rPr lang="zh-CN" dirty="0"/>
            <a:t>线程同步</a:t>
          </a:r>
        </a:p>
      </dgm:t>
    </dgm:pt>
    <dgm:pt modelId="{7A3B227B-82C2-4F02-BDEB-6267D4A899D7}" type="par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D273E03-98A7-4672-A1BB-7DE90B8C2446}" type="sib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92ACC18-295E-4CA1-9C71-6F39A54E06EE}">
      <dgm:prSet/>
      <dgm:spPr/>
      <dgm:t>
        <a:bodyPr/>
        <a:lstStyle/>
        <a:p>
          <a:pPr rtl="0"/>
          <a:r>
            <a:rPr lang="zh-CN" dirty="0"/>
            <a:t>线程通信</a:t>
          </a:r>
        </a:p>
      </dgm:t>
    </dgm:pt>
    <dgm:pt modelId="{F1C73758-2F24-4557-AA5C-AF2A2FC54C89}" type="par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3461A93A-C49E-49D1-8393-5A4537D258EC}" type="sib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BD2FE3F9-FF3F-453D-895C-7C92FB2D4EA5}" type="pres">
      <dgm:prSet presAssocID="{C068484C-36D0-468C-A321-14449EB12040}" presName="linearFlow" presStyleCnt="0">
        <dgm:presLayoutVars>
          <dgm:dir/>
          <dgm:resizeHandles val="exact"/>
        </dgm:presLayoutVars>
      </dgm:prSet>
      <dgm:spPr/>
    </dgm:pt>
    <dgm:pt modelId="{53BEDF0B-674F-4E4E-BB69-56F7F528073F}" type="pres">
      <dgm:prSet presAssocID="{7A06E44F-D328-4741-95F9-656EB7313FC3}" presName="composite" presStyleCnt="0"/>
      <dgm:spPr/>
    </dgm:pt>
    <dgm:pt modelId="{DC07576A-B6CC-4A0C-8E7E-9BF86AA75EDE}" type="pres">
      <dgm:prSet presAssocID="{7A06E44F-D328-4741-95F9-656EB7313FC3}" presName="imgShp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A8E91B8-ECAB-4507-AF6B-5F0AB7F0EFE4}" type="pres">
      <dgm:prSet presAssocID="{7A06E44F-D328-4741-95F9-656EB7313FC3}" presName="txShp" presStyleLbl="node1" presStyleIdx="0" presStyleCnt="5">
        <dgm:presLayoutVars>
          <dgm:bulletEnabled val="1"/>
        </dgm:presLayoutVars>
      </dgm:prSet>
      <dgm:spPr/>
    </dgm:pt>
    <dgm:pt modelId="{1D081133-812F-4DE7-A502-B28115C13423}" type="pres">
      <dgm:prSet presAssocID="{6E007CA0-1B80-4536-A06A-3C2E7F0E80C2}" presName="spacing" presStyleCnt="0"/>
      <dgm:spPr/>
    </dgm:pt>
    <dgm:pt modelId="{C3A7E20E-2EA2-4D12-B914-17FC6CE28918}" type="pres">
      <dgm:prSet presAssocID="{8A1411B0-52B2-404A-A74E-4D23E9DB9864}" presName="composite" presStyleCnt="0"/>
      <dgm:spPr/>
    </dgm:pt>
    <dgm:pt modelId="{2F251E8C-4CA3-4294-A0F7-9F1862B21F16}" type="pres">
      <dgm:prSet presAssocID="{8A1411B0-52B2-404A-A74E-4D23E9DB9864}" presName="imgShp" presStyleLbl="fgImgPlace1" presStyleIdx="1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3FE1A11-1556-4300-AA76-EF98D0725A01}" type="pres">
      <dgm:prSet presAssocID="{8A1411B0-52B2-404A-A74E-4D23E9DB9864}" presName="txShp" presStyleLbl="node1" presStyleIdx="1" presStyleCnt="5">
        <dgm:presLayoutVars>
          <dgm:bulletEnabled val="1"/>
        </dgm:presLayoutVars>
      </dgm:prSet>
      <dgm:spPr/>
    </dgm:pt>
    <dgm:pt modelId="{3BC63F89-AFD9-424C-9510-886FA4DEFA37}" type="pres">
      <dgm:prSet presAssocID="{C90ABE54-6B3E-4BB8-8DB8-DC31E9DEAE59}" presName="spacing" presStyleCnt="0"/>
      <dgm:spPr/>
    </dgm:pt>
    <dgm:pt modelId="{868C4CCC-E3F8-41D4-8F9D-7C0090A4EF45}" type="pres">
      <dgm:prSet presAssocID="{F6BA2FDB-F0C3-46B9-8CE1-31E5D374B130}" presName="composite" presStyleCnt="0"/>
      <dgm:spPr/>
    </dgm:pt>
    <dgm:pt modelId="{AB497123-1D4A-47AA-94A9-9E24D4B255F7}" type="pres">
      <dgm:prSet presAssocID="{F6BA2FDB-F0C3-46B9-8CE1-31E5D374B130}" presName="imgShp" presStyleLbl="fgImgPlace1" presStyleIdx="2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A2B0DF6-99FF-42E5-ADFA-C354C62494DA}" type="pres">
      <dgm:prSet presAssocID="{F6BA2FDB-F0C3-46B9-8CE1-31E5D374B130}" presName="txShp" presStyleLbl="node1" presStyleIdx="2" presStyleCnt="5">
        <dgm:presLayoutVars>
          <dgm:bulletEnabled val="1"/>
        </dgm:presLayoutVars>
      </dgm:prSet>
      <dgm:spPr/>
    </dgm:pt>
    <dgm:pt modelId="{D67F1276-B5F3-44AC-ADB1-5A69F6C98394}" type="pres">
      <dgm:prSet presAssocID="{630F0448-7FC1-41A0-BF00-E51E0278B490}" presName="spacing" presStyleCnt="0"/>
      <dgm:spPr/>
    </dgm:pt>
    <dgm:pt modelId="{0886A85B-E1B3-47EE-8A21-2C4969CB1DCB}" type="pres">
      <dgm:prSet presAssocID="{10B15BC8-D1C3-4CCA-A782-F8305F566C04}" presName="composite" presStyleCnt="0"/>
      <dgm:spPr/>
    </dgm:pt>
    <dgm:pt modelId="{09F467B5-321F-40AC-B8AB-806A4E14F195}" type="pres">
      <dgm:prSet presAssocID="{10B15BC8-D1C3-4CCA-A782-F8305F566C04}" presName="imgShp" presStyleLbl="fgImgPlace1" presStyleIdx="3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952F079-BF78-47D3-9E80-1842FD57A12F}" type="pres">
      <dgm:prSet presAssocID="{10B15BC8-D1C3-4CCA-A782-F8305F566C04}" presName="txShp" presStyleLbl="node1" presStyleIdx="3" presStyleCnt="5">
        <dgm:presLayoutVars>
          <dgm:bulletEnabled val="1"/>
        </dgm:presLayoutVars>
      </dgm:prSet>
      <dgm:spPr/>
    </dgm:pt>
    <dgm:pt modelId="{032473A7-723D-4C2E-9885-3C8EF606E45A}" type="pres">
      <dgm:prSet presAssocID="{5D273E03-98A7-4672-A1BB-7DE90B8C2446}" presName="spacing" presStyleCnt="0"/>
      <dgm:spPr/>
    </dgm:pt>
    <dgm:pt modelId="{A37CF75B-4110-4FFD-AFCD-ADDD3C168C9E}" type="pres">
      <dgm:prSet presAssocID="{592ACC18-295E-4CA1-9C71-6F39A54E06EE}" presName="composite" presStyleCnt="0"/>
      <dgm:spPr/>
    </dgm:pt>
    <dgm:pt modelId="{CFDFC247-09FD-4AF2-9164-769EC60D9FB4}" type="pres">
      <dgm:prSet presAssocID="{592ACC18-295E-4CA1-9C71-6F39A54E06EE}" presName="imgShp" presStyleLbl="fgImgPlace1" presStyleIdx="4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5D6269C-2F37-4D87-8525-822A0EE1BB00}" type="pres">
      <dgm:prSet presAssocID="{592ACC18-295E-4CA1-9C71-6F39A54E06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C3AF326-0C2C-407A-A1AF-BE91CC0920E2}" type="presOf" srcId="{592ACC18-295E-4CA1-9C71-6F39A54E06EE}" destId="{95D6269C-2F37-4D87-8525-822A0EE1BB00}" srcOrd="0" destOrd="0" presId="urn:microsoft.com/office/officeart/2005/8/layout/vList3#1"/>
    <dgm:cxn modelId="{2F554A2C-379F-4016-B41C-94CA53830C50}" srcId="{C068484C-36D0-468C-A321-14449EB12040}" destId="{592ACC18-295E-4CA1-9C71-6F39A54E06EE}" srcOrd="4" destOrd="0" parTransId="{F1C73758-2F24-4557-AA5C-AF2A2FC54C89}" sibTransId="{3461A93A-C49E-49D1-8393-5A4537D258EC}"/>
    <dgm:cxn modelId="{B9CD1E2F-9065-4436-93BD-983417B0E7C4}" srcId="{C068484C-36D0-468C-A321-14449EB12040}" destId="{8A1411B0-52B2-404A-A74E-4D23E9DB9864}" srcOrd="1" destOrd="0" parTransId="{F212DB16-51AE-4778-B60E-CB16D0383625}" sibTransId="{C90ABE54-6B3E-4BB8-8DB8-DC31E9DEAE59}"/>
    <dgm:cxn modelId="{ADE18940-65AE-48B7-B58F-0C17417BB643}" type="presOf" srcId="{C068484C-36D0-468C-A321-14449EB12040}" destId="{BD2FE3F9-FF3F-453D-895C-7C92FB2D4EA5}" srcOrd="0" destOrd="0" presId="urn:microsoft.com/office/officeart/2005/8/layout/vList3#1"/>
    <dgm:cxn modelId="{1809796E-2466-453E-A7F3-CA1CE78328EF}" type="presOf" srcId="{10B15BC8-D1C3-4CCA-A782-F8305F566C04}" destId="{1952F079-BF78-47D3-9E80-1842FD57A12F}" srcOrd="0" destOrd="0" presId="urn:microsoft.com/office/officeart/2005/8/layout/vList3#1"/>
    <dgm:cxn modelId="{66B28396-1A55-49DC-9614-742A5D4715C2}" srcId="{C068484C-36D0-468C-A321-14449EB12040}" destId="{10B15BC8-D1C3-4CCA-A782-F8305F566C04}" srcOrd="3" destOrd="0" parTransId="{7A3B227B-82C2-4F02-BDEB-6267D4A899D7}" sibTransId="{5D273E03-98A7-4672-A1BB-7DE90B8C2446}"/>
    <dgm:cxn modelId="{2DC5ADC0-C0DD-4559-B15E-3658F3E03E92}" srcId="{C068484C-36D0-468C-A321-14449EB12040}" destId="{7A06E44F-D328-4741-95F9-656EB7313FC3}" srcOrd="0" destOrd="0" parTransId="{A9FF76CA-9E1B-41D1-A962-07B6CE895787}" sibTransId="{6E007CA0-1B80-4536-A06A-3C2E7F0E80C2}"/>
    <dgm:cxn modelId="{59A0CEC2-0123-439A-9AA1-89AF905DE54A}" srcId="{C068484C-36D0-468C-A321-14449EB12040}" destId="{F6BA2FDB-F0C3-46B9-8CE1-31E5D374B130}" srcOrd="2" destOrd="0" parTransId="{71DEE534-2FDA-4AAC-8B7A-89DD759B1BC7}" sibTransId="{630F0448-7FC1-41A0-BF00-E51E0278B490}"/>
    <dgm:cxn modelId="{B71E26C9-C379-4386-A554-C9557FB0D152}" type="presOf" srcId="{F6BA2FDB-F0C3-46B9-8CE1-31E5D374B130}" destId="{7A2B0DF6-99FF-42E5-ADFA-C354C62494DA}" srcOrd="0" destOrd="0" presId="urn:microsoft.com/office/officeart/2005/8/layout/vList3#1"/>
    <dgm:cxn modelId="{5C322ED4-041A-456B-A08F-A06419B330A6}" type="presOf" srcId="{7A06E44F-D328-4741-95F9-656EB7313FC3}" destId="{8A8E91B8-ECAB-4507-AF6B-5F0AB7F0EFE4}" srcOrd="0" destOrd="0" presId="urn:microsoft.com/office/officeart/2005/8/layout/vList3#1"/>
    <dgm:cxn modelId="{671E54E9-602E-46EB-87C2-AC3949131E74}" type="presOf" srcId="{8A1411B0-52B2-404A-A74E-4D23E9DB9864}" destId="{33FE1A11-1556-4300-AA76-EF98D0725A01}" srcOrd="0" destOrd="0" presId="urn:microsoft.com/office/officeart/2005/8/layout/vList3#1"/>
    <dgm:cxn modelId="{2E09858D-FED9-4A48-9933-FE7135B57E34}" type="presParOf" srcId="{BD2FE3F9-FF3F-453D-895C-7C92FB2D4EA5}" destId="{53BEDF0B-674F-4E4E-BB69-56F7F528073F}" srcOrd="0" destOrd="0" presId="urn:microsoft.com/office/officeart/2005/8/layout/vList3#1"/>
    <dgm:cxn modelId="{96B8CE03-0169-4ACD-96AA-F2066E56BF3A}" type="presParOf" srcId="{53BEDF0B-674F-4E4E-BB69-56F7F528073F}" destId="{DC07576A-B6CC-4A0C-8E7E-9BF86AA75EDE}" srcOrd="0" destOrd="0" presId="urn:microsoft.com/office/officeart/2005/8/layout/vList3#1"/>
    <dgm:cxn modelId="{5214819E-1ED1-46F1-8C50-E2237F9D555E}" type="presParOf" srcId="{53BEDF0B-674F-4E4E-BB69-56F7F528073F}" destId="{8A8E91B8-ECAB-4507-AF6B-5F0AB7F0EFE4}" srcOrd="1" destOrd="0" presId="urn:microsoft.com/office/officeart/2005/8/layout/vList3#1"/>
    <dgm:cxn modelId="{712E5622-4B50-4C4A-9BFC-3CC4E99EA12A}" type="presParOf" srcId="{BD2FE3F9-FF3F-453D-895C-7C92FB2D4EA5}" destId="{1D081133-812F-4DE7-A502-B28115C13423}" srcOrd="1" destOrd="0" presId="urn:microsoft.com/office/officeart/2005/8/layout/vList3#1"/>
    <dgm:cxn modelId="{D39D163B-2AFB-401C-AAA7-2508BCB5E479}" type="presParOf" srcId="{BD2FE3F9-FF3F-453D-895C-7C92FB2D4EA5}" destId="{C3A7E20E-2EA2-4D12-B914-17FC6CE28918}" srcOrd="2" destOrd="0" presId="urn:microsoft.com/office/officeart/2005/8/layout/vList3#1"/>
    <dgm:cxn modelId="{28C41FF9-99B3-4B67-9B21-E9287A17EBC8}" type="presParOf" srcId="{C3A7E20E-2EA2-4D12-B914-17FC6CE28918}" destId="{2F251E8C-4CA3-4294-A0F7-9F1862B21F16}" srcOrd="0" destOrd="0" presId="urn:microsoft.com/office/officeart/2005/8/layout/vList3#1"/>
    <dgm:cxn modelId="{7626EF4E-86E4-49A9-9B17-5CDD95D0FC27}" type="presParOf" srcId="{C3A7E20E-2EA2-4D12-B914-17FC6CE28918}" destId="{33FE1A11-1556-4300-AA76-EF98D0725A01}" srcOrd="1" destOrd="0" presId="urn:microsoft.com/office/officeart/2005/8/layout/vList3#1"/>
    <dgm:cxn modelId="{2833ABF2-F467-472E-A03C-EEFA77FC731D}" type="presParOf" srcId="{BD2FE3F9-FF3F-453D-895C-7C92FB2D4EA5}" destId="{3BC63F89-AFD9-424C-9510-886FA4DEFA37}" srcOrd="3" destOrd="0" presId="urn:microsoft.com/office/officeart/2005/8/layout/vList3#1"/>
    <dgm:cxn modelId="{0D4DCDF8-7D7F-4105-A014-4BA83F8C5501}" type="presParOf" srcId="{BD2FE3F9-FF3F-453D-895C-7C92FB2D4EA5}" destId="{868C4CCC-E3F8-41D4-8F9D-7C0090A4EF45}" srcOrd="4" destOrd="0" presId="urn:microsoft.com/office/officeart/2005/8/layout/vList3#1"/>
    <dgm:cxn modelId="{F3F47C61-BB25-4FC2-BD2D-EA73E7A22CEF}" type="presParOf" srcId="{868C4CCC-E3F8-41D4-8F9D-7C0090A4EF45}" destId="{AB497123-1D4A-47AA-94A9-9E24D4B255F7}" srcOrd="0" destOrd="0" presId="urn:microsoft.com/office/officeart/2005/8/layout/vList3#1"/>
    <dgm:cxn modelId="{FE64F8FD-E1F9-4555-A6E6-FAEC81063C9E}" type="presParOf" srcId="{868C4CCC-E3F8-41D4-8F9D-7C0090A4EF45}" destId="{7A2B0DF6-99FF-42E5-ADFA-C354C62494DA}" srcOrd="1" destOrd="0" presId="urn:microsoft.com/office/officeart/2005/8/layout/vList3#1"/>
    <dgm:cxn modelId="{6AB55A66-9785-40ED-AE93-512B04AF2A76}" type="presParOf" srcId="{BD2FE3F9-FF3F-453D-895C-7C92FB2D4EA5}" destId="{D67F1276-B5F3-44AC-ADB1-5A69F6C98394}" srcOrd="5" destOrd="0" presId="urn:microsoft.com/office/officeart/2005/8/layout/vList3#1"/>
    <dgm:cxn modelId="{DB20947C-498A-4ACA-BC6E-E5390857FC21}" type="presParOf" srcId="{BD2FE3F9-FF3F-453D-895C-7C92FB2D4EA5}" destId="{0886A85B-E1B3-47EE-8A21-2C4969CB1DCB}" srcOrd="6" destOrd="0" presId="urn:microsoft.com/office/officeart/2005/8/layout/vList3#1"/>
    <dgm:cxn modelId="{77DBC559-BE9E-4D7E-9149-4A5C73CE134C}" type="presParOf" srcId="{0886A85B-E1B3-47EE-8A21-2C4969CB1DCB}" destId="{09F467B5-321F-40AC-B8AB-806A4E14F195}" srcOrd="0" destOrd="0" presId="urn:microsoft.com/office/officeart/2005/8/layout/vList3#1"/>
    <dgm:cxn modelId="{9EA640B7-F536-4F2D-BB24-2E53CEF78920}" type="presParOf" srcId="{0886A85B-E1B3-47EE-8A21-2C4969CB1DCB}" destId="{1952F079-BF78-47D3-9E80-1842FD57A12F}" srcOrd="1" destOrd="0" presId="urn:microsoft.com/office/officeart/2005/8/layout/vList3#1"/>
    <dgm:cxn modelId="{8CB7CA0E-B01E-42A7-9BB6-0E6B6DB987DE}" type="presParOf" srcId="{BD2FE3F9-FF3F-453D-895C-7C92FB2D4EA5}" destId="{032473A7-723D-4C2E-9885-3C8EF606E45A}" srcOrd="7" destOrd="0" presId="urn:microsoft.com/office/officeart/2005/8/layout/vList3#1"/>
    <dgm:cxn modelId="{787C520A-8ECF-42C5-BFD3-BB36B8C207C8}" type="presParOf" srcId="{BD2FE3F9-FF3F-453D-895C-7C92FB2D4EA5}" destId="{A37CF75B-4110-4FFD-AFCD-ADDD3C168C9E}" srcOrd="8" destOrd="0" presId="urn:microsoft.com/office/officeart/2005/8/layout/vList3#1"/>
    <dgm:cxn modelId="{451CD5A3-2BC0-448B-8D3C-4F65867E07C1}" type="presParOf" srcId="{A37CF75B-4110-4FFD-AFCD-ADDD3C168C9E}" destId="{CFDFC247-09FD-4AF2-9164-769EC60D9FB4}" srcOrd="0" destOrd="0" presId="urn:microsoft.com/office/officeart/2005/8/layout/vList3#1"/>
    <dgm:cxn modelId="{81B3C719-A9EC-48E3-B074-8B47CD826A9B}" type="presParOf" srcId="{A37CF75B-4110-4FFD-AFCD-ADDD3C168C9E}" destId="{95D6269C-2F37-4D87-8525-822A0EE1BB0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91B8-ECAB-4507-AF6B-5F0AB7F0EFE4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多线程机制</a:t>
          </a:r>
        </a:p>
      </dsp:txBody>
      <dsp:txXfrm rot="10800000">
        <a:off x="2205756" y="474"/>
        <a:ext cx="6935898" cy="814865"/>
      </dsp:txXfrm>
    </dsp:sp>
    <dsp:sp modelId="{DC07576A-B6CC-4A0C-8E7E-9BF86AA75EDE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E1A11-1556-4300-AA76-EF98D0725A01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多线程实现方法</a:t>
          </a:r>
        </a:p>
      </dsp:txBody>
      <dsp:txXfrm rot="10800000">
        <a:off x="2205756" y="1058583"/>
        <a:ext cx="6935898" cy="814865"/>
      </dsp:txXfrm>
    </dsp:sp>
    <dsp:sp modelId="{2F251E8C-4CA3-4294-A0F7-9F1862B21F16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0DF6-99FF-42E5-ADFA-C354C62494DA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多线程状态及调度</a:t>
          </a:r>
        </a:p>
      </dsp:txBody>
      <dsp:txXfrm rot="10800000">
        <a:off x="2205756" y="2116692"/>
        <a:ext cx="6935898" cy="814865"/>
      </dsp:txXfrm>
    </dsp:sp>
    <dsp:sp modelId="{AB497123-1D4A-47AA-94A9-9E24D4B255F7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2F079-BF78-47D3-9E80-1842FD57A12F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线程同步</a:t>
          </a:r>
        </a:p>
      </dsp:txBody>
      <dsp:txXfrm rot="10800000">
        <a:off x="2205756" y="3174801"/>
        <a:ext cx="6935898" cy="814865"/>
      </dsp:txXfrm>
    </dsp:sp>
    <dsp:sp modelId="{09F467B5-321F-40AC-B8AB-806A4E14F19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6269C-2F37-4D87-8525-822A0EE1BB00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线程通信</a:t>
          </a:r>
        </a:p>
      </dsp:txBody>
      <dsp:txXfrm rot="10800000">
        <a:off x="2205756" y="4232910"/>
        <a:ext cx="6935898" cy="814865"/>
      </dsp:txXfrm>
    </dsp:sp>
    <dsp:sp modelId="{CFDFC247-09FD-4AF2-9164-769EC60D9FB4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29B6-C3A4-4255-BA3A-114D08AB6299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F2BB-3B05-4AC9-8AB6-F58BEF4B989F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Java8: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多线程设计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1959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class FirstThread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System.out.println("First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  System.out.println("First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System.out.println("First thread finishes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} 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7990608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  <a:endParaRPr 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class SecondThread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System.out.println("\tSecond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finishes running");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}catch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93281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public class ThreadTest1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public ThreadTest1()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 first = new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 second = new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	  </a:t>
            </a:r>
            <a:r>
              <a:rPr lang="en-US" altLang="zh-CN" sz="2400" dirty="0" err="1"/>
              <a:t>second.start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new ThreadTest1();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/>
          </a:p>
        </p:txBody>
      </p:sp>
      <p:sp>
        <p:nvSpPr>
          <p:cNvPr id="33795" name="Rectangle 3"/>
          <p:cNvSpPr>
            <a:spLocks noGrp="1" noChangeArrowheads="1"/>
          </p:cNvSpPr>
          <p:nvPr/>
        </p:nvSpPr>
        <p:spPr bwMode="auto">
          <a:xfrm>
            <a:off x="1754188" y="12954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439987" y="1371600"/>
            <a:ext cx="8228013" cy="4343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642350" y="6491288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ThreadTest2.java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6" grpId="1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51717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使用这种方法创建新线程，要完成以下几步：</a:t>
            </a:r>
          </a:p>
          <a:p>
            <a:pPr lvl="1"/>
            <a:r>
              <a:rPr lang="zh-CN" altLang="en-US" dirty="0"/>
              <a:t>程序中某个类声明实现</a:t>
            </a:r>
            <a:r>
              <a:rPr lang="en-US" altLang="zh-CN" dirty="0"/>
              <a:t>Runnable</a:t>
            </a:r>
            <a:r>
              <a:rPr lang="zh-CN" altLang="en-US" dirty="0"/>
              <a:t>接口，并且在这个类中实现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</a:p>
          <a:p>
            <a:pPr lvl="1"/>
            <a:r>
              <a:rPr lang="zh-CN" altLang="en-US" dirty="0"/>
              <a:t>生成这个类的对象。</a:t>
            </a:r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Thread(Runnable target)</a:t>
            </a:r>
            <a:r>
              <a:rPr lang="zh-CN" altLang="zh-CN" dirty="0"/>
              <a:t>构造器生成</a:t>
            </a:r>
            <a:r>
              <a:rPr lang="en-US" altLang="zh-CN" dirty="0"/>
              <a:t>Thread</a:t>
            </a:r>
            <a:r>
              <a:rPr lang="zh-CN" altLang="zh-CN" dirty="0"/>
              <a:t>对象，其中</a:t>
            </a:r>
            <a:r>
              <a:rPr lang="en-US" altLang="zh-CN" dirty="0"/>
              <a:t>target</a:t>
            </a:r>
            <a:r>
              <a:rPr lang="zh-CN" altLang="zh-CN" dirty="0"/>
              <a:t>是声明实现了</a:t>
            </a:r>
            <a:r>
              <a:rPr lang="en-US" altLang="zh-CN" dirty="0"/>
              <a:t>Runnable</a:t>
            </a:r>
            <a:r>
              <a:rPr lang="zh-CN" altLang="zh-CN" dirty="0"/>
              <a:t>接口的对象，并且用</a:t>
            </a:r>
            <a:r>
              <a:rPr lang="en-US" altLang="zh-CN" dirty="0"/>
              <a:t>start()</a:t>
            </a:r>
            <a:r>
              <a:rPr lang="zh-CN" altLang="zh-CN" dirty="0"/>
              <a:t>方法启动线程。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1579" y="3204369"/>
            <a:ext cx="5791048" cy="28623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implements Runnable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public void run()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n=new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Thread thread =new Thread(n);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thread.start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266217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5A8A1-B1AE-4B5E-884A-2B8F5641BE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040690"/>
            <a:ext cx="5770418" cy="5046784"/>
          </a:xfrm>
        </p:spPr>
        <p:txBody>
          <a:bodyPr/>
          <a:lstStyle/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class SecondThread implements Runnable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public void run()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try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starts running.");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for(int i=0; i&lt;6; i++)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System.out.println("\tSecond " + i);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Thread.sleep(1000);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finished.");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}catch(InterruptedException e) {}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25582" y="958272"/>
            <a:ext cx="5676762" cy="559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class FirstThread implements Runnable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public void run()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try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starts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for(int i=0; i&lt;6; i++)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System.out.println("First " + i);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Thread.sleep(1000);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finishes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} catch (InterruptedException e) {}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}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3958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多线程示例</a:t>
            </a:r>
            <a:endParaRPr 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public class RunTest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public RunTest()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FirstThread first = new FirstThread();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SecondThread second = new SecondThread();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 thread1 = new Thread(first);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 thread2 = new Thread(second);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thread1.start();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</a:t>
            </a:r>
            <a:r>
              <a:rPr lang="en-US" altLang="zh-CN" sz="2000" dirty="0"/>
              <a:t>	  </a:t>
            </a:r>
            <a:r>
              <a:rPr lang="zh-CN" sz="2000" dirty="0"/>
              <a:t>thread2.start();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public static void main(String[] args)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new RunTest();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}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70909" y="1019908"/>
            <a:ext cx="8991600" cy="4648200"/>
          </a:xfrm>
          <a:prstGeom prst="wedgeRectCallout">
            <a:avLst>
              <a:gd name="adj1" fmla="val -37324"/>
              <a:gd name="adj2" fmla="val 45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黑体" pitchFamily="49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8" grpId="1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ABD9-1ABE-4207-9827-BCE2039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接口（补充）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A52B4-288D-4F75-B6AD-61FEA8BD8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call()</a:t>
            </a:r>
            <a:r>
              <a:rPr lang="zh-CN" altLang="en-US" dirty="0"/>
              <a:t>，类似于</a:t>
            </a:r>
            <a:r>
              <a:rPr lang="en-US" altLang="zh-CN" dirty="0"/>
              <a:t>run()</a:t>
            </a:r>
          </a:p>
          <a:p>
            <a:r>
              <a:rPr lang="en-US" altLang="zh-CN" dirty="0"/>
              <a:t>Call</a:t>
            </a:r>
            <a:r>
              <a:rPr lang="zh-CN" altLang="en-US" dirty="0"/>
              <a:t>方法有返回值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</a:t>
            </a:r>
            <a:r>
              <a:rPr lang="zh-CN" altLang="en-US" dirty="0"/>
              <a:t>待补充</a:t>
            </a:r>
            <a:r>
              <a:rPr lang="en-US" altLang="zh-CN" dirty="0"/>
              <a:t>--------</a:t>
            </a:r>
            <a:r>
              <a:rPr lang="zh-CN" altLang="en-US" dirty="0"/>
              <a:t>百度</a:t>
            </a:r>
            <a:r>
              <a:rPr lang="en-US" altLang="zh-CN" dirty="0"/>
              <a:t>-----------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线程的状态：新生态、可执行态、阻塞态、停止态。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一个线程被创建以后，它就有了生命期，在生命期内，可以用来完成一项任务。线程在创建后到销毁之前总处于这四种态之一。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新生态：线程生成之后立即进入这个状态。线程对象已被分配内存空间，其私有数据已被初始化，但该线程还未被调度，可用</a:t>
            </a:r>
            <a:r>
              <a:rPr lang="zh-CN" altLang="ja-JP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方法调度。新生线程一旦被调度，就将切换到可执行状态。</a:t>
            </a:r>
            <a:endParaRPr lang="zh-CN" altLang="zh-CN" dirty="0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1981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可执行态：处于可执行环境中，随时可以被调度而执行。它可细分为两个子状态：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执行状态，已获得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，正在执行；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就绪状态，只等待处理器资源。这两个子状态的过渡由执行调度器来控制。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阻塞态：由某种原因引起线程暂停执行的状态。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停止态：线程执行完毕或另一线程调用</a:t>
            </a:r>
            <a:r>
              <a:rPr lang="zh-CN" altLang="ja-JP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方法使其停止时，进入这种停止状态，它表示线程已退出执行状态，并且不再进入可执行状态。</a:t>
            </a:r>
            <a:r>
              <a:rPr lang="zh-CN" altLang="ja-JP" dirty="0">
                <a:sym typeface="Arial" pitchFamily="34" charset="0"/>
              </a:rPr>
              <a:t> 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dirty="0">
              <a:sym typeface="Arial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应用程序中的多个线程能够并发执行，即线程数在多于处理机数时是串行地执行，那么如何来决定哪一个线程先执行？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引入了优先级的概念，优先级就是线程获得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而执行的优先程度，优先级越高，获得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的权力越大，执行的机会越多，执行的时间也越长。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把优先级划分为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级，用</a:t>
            </a:r>
            <a:r>
              <a:rPr lang="zh-CN" altLang="ja-JP">
                <a:sym typeface="Arial" pitchFamily="34" charset="0"/>
              </a:rPr>
              <a:t>1</a:t>
            </a:r>
            <a:r>
              <a:rPr lang="zh-CN" altLang="en-US">
                <a:sym typeface="Arial" pitchFamily="34" charset="0"/>
              </a:rPr>
              <a:t>至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的整数表示，数值越大，优先级越高。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多线程设计</a:t>
            </a:r>
            <a:endParaRPr lang="zh-CN" altLang="en-US" dirty="0"/>
          </a:p>
        </p:txBody>
      </p:sp>
      <p:graphicFrame>
        <p:nvGraphicFramePr>
          <p:cNvPr id="49" name="内容占位符 4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61954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类中定义了三个优先级常量：</a:t>
            </a:r>
            <a:r>
              <a:rPr lang="zh-CN">
                <a:sym typeface="Arial" pitchFamily="34" charset="0"/>
              </a:rPr>
              <a:t>MIN_PRIORITY, MAX_PRIORITY</a:t>
            </a:r>
            <a:r>
              <a:rPr lang="zh-CN" altLang="en-US">
                <a:sym typeface="Arial" pitchFamily="34" charset="0"/>
              </a:rPr>
              <a:t>和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，其值分别为</a:t>
            </a:r>
            <a:r>
              <a:rPr lang="zh-CN">
                <a:sym typeface="Arial" pitchFamily="34" charset="0"/>
              </a:rPr>
              <a:t>1, 10, 5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如果应用程序没有为线程分配优先级，则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系统为其赋值为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可以通过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类的</a:t>
            </a:r>
            <a:r>
              <a:rPr lang="zh-CN">
                <a:sym typeface="Arial" pitchFamily="34" charset="0"/>
              </a:rPr>
              <a:t>setPriority(int a)</a:t>
            </a:r>
            <a:r>
              <a:rPr lang="zh-CN" altLang="en-US">
                <a:sym typeface="Arial" pitchFamily="34" charset="0"/>
              </a:rPr>
              <a:t>方法来修改系统自动设置的线程优先级。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调度就是分配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资源，确定线程的执行顺序。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采用抢占式调度方式，即高优先级线程具有剥夺低优先级线程执行的权力。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如果一个低优先线程正在执行，这时出现一个高优先级线程，那么低优先级线程就只能停止执行，放弃</a:t>
            </a:r>
            <a:r>
              <a:rPr lang="zh-CN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，推回到等待队列中，等待下一轮执行，而让高优先级线程立即执行。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如果线程具有相同的优先级，则按“先来先服务”的原则调度。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让高优先级线程执行一段时间后，能够交出使用权，放弃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。有两个方法可以达到这一目的：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sleep()</a:t>
            </a:r>
            <a:r>
              <a:rPr lang="zh-CN" altLang="en-US">
                <a:sym typeface="Arial" pitchFamily="34" charset="0"/>
              </a:rPr>
              <a:t>方法，暂时进入睡眠状态，从而让出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，使有相同优先级线程和低优先级线程有执行的机会。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yield()</a:t>
            </a:r>
            <a:r>
              <a:rPr lang="zh-CN" altLang="en-US">
                <a:sym typeface="Arial" pitchFamily="34" charset="0"/>
              </a:rPr>
              <a:t>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，这时和它有相同优先级的线程就有执行的机会。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线程的状态转换关系图。</a:t>
            </a:r>
            <a:endParaRPr lang="zh-CN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71697"/>
              </p:ext>
            </p:extLst>
          </p:nvPr>
        </p:nvGraphicFramePr>
        <p:xfrm>
          <a:off x="866370" y="595770"/>
          <a:ext cx="9815795" cy="626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370" y="595770"/>
                        <a:ext cx="9815795" cy="626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84126" cy="668780"/>
          </a:xfrm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类定义控制线程执行的方法</a:t>
            </a:r>
            <a:r>
              <a:rPr lang="zh-CN" altLang="zh-CN" dirty="0">
                <a:sym typeface="Arial" pitchFamily="34" charset="0"/>
              </a:rPr>
              <a:t>: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pitchFamily="34" charset="0"/>
              </a:rPr>
              <a:t>start()</a:t>
            </a:r>
            <a:r>
              <a:rPr lang="zh-CN" altLang="en-US" sz="2800" dirty="0">
                <a:sym typeface="Arial" pitchFamily="34" charset="0"/>
              </a:rPr>
              <a:t>：用于调用</a:t>
            </a:r>
            <a:r>
              <a:rPr lang="zh-CN" sz="2800" dirty="0">
                <a:sym typeface="Arial" pitchFamily="34" charset="0"/>
              </a:rPr>
              <a:t>run()</a:t>
            </a:r>
            <a:r>
              <a:rPr lang="zh-CN" altLang="en-US" sz="2800" dirty="0">
                <a:sym typeface="Arial" pitchFamily="34" charset="0"/>
              </a:rPr>
              <a:t>方法使线程开始执行。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stop()</a:t>
            </a:r>
            <a:r>
              <a:rPr lang="zh-CN" altLang="en-US" sz="2800" dirty="0">
                <a:sym typeface="Arial" pitchFamily="34" charset="0"/>
              </a:rPr>
              <a:t>：立即停止线程执行，其内部状态清零，放弃占用资源。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：使线程处于等待状态。线程等待某个条件调用</a:t>
            </a:r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方法。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：使线程脱离阻塞状态。在条件变量所在的对象中调用</a:t>
            </a:r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方法即可使线程脱离阻塞状态。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sleep()</a:t>
            </a:r>
            <a:r>
              <a:rPr lang="zh-CN" altLang="en-US" sz="2800" dirty="0">
                <a:sym typeface="Arial" pitchFamily="34" charset="0"/>
              </a:rPr>
              <a:t>：调整线程执行时间，参数指定睡眠时间。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yield()</a:t>
            </a:r>
            <a:r>
              <a:rPr lang="zh-CN" altLang="en-US" sz="2800" dirty="0">
                <a:sym typeface="Arial" pitchFamily="34" charset="0"/>
              </a:rPr>
              <a:t>：暂停调度线程并将其放在等待队列末尾，等待下一轮执行，使同优先级的其它线程有机会执行。</a:t>
            </a:r>
            <a:endParaRPr lang="zh-CN" sz="2800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1019908"/>
            <a:ext cx="10735408" cy="5046784"/>
          </a:xfrm>
        </p:spPr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多线程提高了程序的并发度，但是有时候是不安全的或者不合逻辑的。则需要多线程同步。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线程同步是多线程编程的一个相当重要的技术。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/>
              <a:t>多线程同步控制机制：保证同一时刻只有一个线程访问数据资源。</a:t>
            </a:r>
            <a:endParaRPr lang="zh-CN" sz="2800" dirty="0"/>
          </a:p>
          <a:p>
            <a:r>
              <a:rPr lang="zh-CN" altLang="en-US" sz="2800" dirty="0"/>
              <a:t>同步锁：</a:t>
            </a:r>
            <a:r>
              <a:rPr lang="zh-CN" altLang="ja-JP" sz="2800" dirty="0"/>
              <a:t>Java</a:t>
            </a:r>
            <a:r>
              <a:rPr lang="zh-CN" altLang="en-US" sz="2800" dirty="0"/>
              <a:t>用锁标志</a:t>
            </a:r>
            <a:r>
              <a:rPr lang="zh-CN" altLang="ja-JP" sz="2800" dirty="0"/>
              <a:t>(lock flag)</a:t>
            </a:r>
            <a:r>
              <a:rPr lang="zh-CN" altLang="en-US" sz="2800" dirty="0"/>
              <a:t>的手段，对被访问的数据进行同步限制，从而实现对数据的保护。</a:t>
            </a:r>
            <a:endParaRPr lang="zh-CN" altLang="ja-JP" sz="2800" dirty="0"/>
          </a:p>
          <a:p>
            <a:r>
              <a:rPr lang="zh-CN" altLang="en-US" sz="2800" dirty="0"/>
              <a:t>把所有被保护资源都加上锁标志，线程必须取得锁标志才能访问被保护的资源。</a:t>
            </a:r>
            <a:endParaRPr lang="zh-CN" sz="28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011026" y="6400722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Example.java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中，使用修饰符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来为被保护资源加锁。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只能用来说明方法和代码段，不能用它来说明类和成员变量。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用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修饰的方法和代码段称为方法同步和代码段同步，它意味着同一时刻该方法或代码段只能被一个线程执行，其它想执行该方法或代码段的线程必须等待。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方法同步仅在该方法前加上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修饰符即可。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同步操作是以牺牲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资源为代价的。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正确使用同步可以减少线程间的相互干扰，提高程序的稳定性和可靠性。</a:t>
            </a:r>
            <a:endParaRPr lang="zh-CN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程序中多个线程可以通过消息来实现互动联系的，通常可以用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zh-CN" dirty="0">
                <a:sym typeface="Arial" pitchFamily="34" charset="0"/>
              </a:rPr>
              <a:t>notifyAll()</a:t>
            </a:r>
            <a:r>
              <a:rPr lang="zh-CN" altLang="en-US" dirty="0">
                <a:sym typeface="Arial" pitchFamily="34" charset="0"/>
              </a:rPr>
              <a:t>方法唤醒其它一个或所有线程。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使用</a:t>
            </a:r>
            <a:r>
              <a:rPr 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zh-CN" dirty="0"/>
              <a:t>notify()</a:t>
            </a:r>
            <a:r>
              <a:rPr lang="zh-CN" altLang="en-US" dirty="0"/>
              <a:t>唤醒。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线程通信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pitchFamily="34" charset="0"/>
              </a:rPr>
              <a:t>wait</a:t>
            </a:r>
            <a:r>
              <a:rPr lang="zh-CN" altLang="en-US">
                <a:sym typeface="Arial" pitchFamily="34" charset="0"/>
              </a:rPr>
              <a:t>方法和</a:t>
            </a:r>
            <a:r>
              <a:rPr lang="zh-CN">
                <a:sym typeface="Arial" pitchFamily="34" charset="0"/>
              </a:rPr>
              <a:t>notify</a:t>
            </a:r>
            <a:r>
              <a:rPr lang="zh-CN" altLang="en-US">
                <a:sym typeface="Arial" pitchFamily="34" charset="0"/>
              </a:rPr>
              <a:t>方法是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同步机制中重要的组成部分。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结合与</a:t>
            </a:r>
            <a:r>
              <a:rPr lang="zh-CN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关键字使用，可以建立很多优秀的同步模型。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同步分为类级别和对象级别，分别对应着类锁和对象锁。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/>
              <a:t>如果</a:t>
            </a:r>
            <a:r>
              <a:rPr lang="zh-CN"/>
              <a:t>static</a:t>
            </a:r>
            <a:r>
              <a:rPr lang="zh-CN" altLang="en-US"/>
              <a:t>的方法被</a:t>
            </a:r>
            <a:r>
              <a:rPr lang="zh-CN"/>
              <a:t>synchronized</a:t>
            </a:r>
            <a:r>
              <a:rPr lang="zh-CN" altLang="en-US"/>
              <a:t>关键字修饰，则在这个方法被执行前必须获得类锁。对象锁类似。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5BF74-742E-4E95-AFC5-ADD29FB7F7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1191" y="905608"/>
            <a:ext cx="5392882" cy="5046784"/>
          </a:xfrm>
        </p:spPr>
        <p:txBody>
          <a:bodyPr/>
          <a:lstStyle/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public class DemoThread implements Runnable{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DemoThread()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testthread1 = new TestThread(this,"1");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testthread2 = new TestThread(this,"2");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testthread2.start();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testthread1.start();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static void main(String[] args)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new DemoThread();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71501" y="1174173"/>
            <a:ext cx="5714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sz="2400" b="1" dirty="0"/>
              <a:t>import java.lang.Runnable;</a:t>
            </a:r>
          </a:p>
          <a:p>
            <a:pPr marL="109728" indent="0">
              <a:buNone/>
            </a:pPr>
            <a:r>
              <a:rPr lang="zh-CN" altLang="zh-CN" sz="2400" b="1" dirty="0"/>
              <a:t>import java.lang.Thread;</a:t>
            </a:r>
          </a:p>
          <a:p>
            <a:pPr marL="109728" indent="0">
              <a:buNone/>
            </a:pPr>
            <a:r>
              <a:rPr lang="zh-CN" altLang="zh-CN" sz="2400" b="1" dirty="0"/>
              <a:t>class TestThread extends Thread{</a:t>
            </a:r>
          </a:p>
          <a:p>
            <a:pPr marL="109728" indent="0">
              <a:buNone/>
            </a:pPr>
            <a:r>
              <a:rPr lang="zh-CN" altLang="zh-CN" sz="2400" b="1" dirty="0"/>
              <a:t>	private int time = 0 ;</a:t>
            </a:r>
          </a:p>
          <a:p>
            <a:pPr marL="109728" indent="0">
              <a:buNone/>
            </a:pPr>
            <a:r>
              <a:rPr lang="zh-CN" altLang="zh-CN" sz="2400" b="1" dirty="0"/>
              <a:t>	public TestThread(Runnable r,String name){</a:t>
            </a:r>
          </a:p>
          <a:p>
            <a:pPr marL="109728" indent="0">
              <a:buNone/>
            </a:pPr>
            <a:r>
              <a:rPr lang="zh-CN" altLang="zh-CN" sz="2400" b="1" dirty="0"/>
              <a:t>	  super(r,name);</a:t>
            </a:r>
          </a:p>
          <a:p>
            <a:pPr marL="109728" indent="0">
              <a:buNone/>
            </a:pPr>
            <a:r>
              <a:rPr lang="zh-CN" altLang="zh-CN" sz="2400" b="1" dirty="0"/>
              <a:t>	}</a:t>
            </a:r>
          </a:p>
          <a:p>
            <a:pPr marL="109728" indent="0">
              <a:buNone/>
            </a:pPr>
            <a:r>
              <a:rPr lang="zh-CN" altLang="zh-CN" sz="2400" b="1" dirty="0"/>
              <a:t>	public int getTime(){ return time; }</a:t>
            </a:r>
          </a:p>
          <a:p>
            <a:pPr marL="109728" indent="0">
              <a:buNone/>
            </a:pPr>
            <a:r>
              <a:rPr lang="zh-CN" altLang="zh-CN" sz="2400" b="1" dirty="0"/>
              <a:t>	public int increaseTime (){ return ++time; }</a:t>
            </a:r>
          </a:p>
          <a:p>
            <a:pPr marL="109728" indent="0">
              <a:buNone/>
            </a:pPr>
            <a:r>
              <a:rPr lang="zh-CN" altLang="zh-CN" sz="2400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线程就是应用程序中的一个可执行线索，多线程就是同一个应用程序中有多个可执行线索，它们可以并发执行。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多线程就是同一程序中多个任务的并发实现。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同类的多个线程是共享一块内存空间和一组系统资源，而线程本身的数据通常只有微处理器的寄存器数据，以及一个供程序执行时使用的堆栈。</a:t>
            </a:r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24580" name="Rectangle 4"/>
          <p:cNvSpPr>
            <a:spLocks noGrp="1" noChangeArrowheads="1"/>
          </p:cNvSpPr>
          <p:nvPr/>
        </p:nvSpPr>
        <p:spPr bwMode="auto">
          <a:xfrm>
            <a:off x="1981200" y="3352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8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502072" y="668780"/>
            <a:ext cx="105500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dirty="0"/>
              <a:t>	public void run(){</a:t>
            </a:r>
          </a:p>
          <a:p>
            <a:pPr marL="109728" indent="0">
              <a:buNone/>
            </a:pPr>
            <a:r>
              <a:rPr lang="zh-CN" altLang="zh-CN" dirty="0"/>
              <a:t>	  TestThread t = (TestThread) Thread.currentThread();</a:t>
            </a:r>
          </a:p>
          <a:p>
            <a:pPr marL="109728" indent="0">
              <a:buNone/>
            </a:pPr>
            <a:r>
              <a:rPr lang="zh-CN" altLang="zh-CN" dirty="0"/>
              <a:t>	  try{</a:t>
            </a:r>
          </a:p>
          <a:p>
            <a:pPr marL="109728" indent="0">
              <a:buNone/>
            </a:pPr>
            <a:r>
              <a:rPr lang="zh-CN" altLang="zh-CN" dirty="0"/>
              <a:t>	    if (!t.getName().equalsIgnoreCase("1")) {</a:t>
            </a:r>
          </a:p>
          <a:p>
            <a:pPr marL="109728" indent="0">
              <a:buNone/>
            </a:pPr>
            <a:r>
              <a:rPr lang="zh-CN" altLang="zh-CN" dirty="0"/>
              <a:t>	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wait();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  while(true){</a:t>
            </a:r>
          </a:p>
          <a:p>
            <a:pPr marL="109728" indent="0">
              <a:buNone/>
            </a:pPr>
            <a:r>
              <a:rPr lang="zh-CN" altLang="zh-CN" dirty="0"/>
              <a:t>	      System.out.println("@time in thread"+ t.getName() + "="+ t.increaseTime());</a:t>
            </a:r>
          </a:p>
          <a:p>
            <a:pPr marL="109728" indent="0">
              <a:buNone/>
            </a:pPr>
            <a:r>
              <a:rPr lang="zh-CN" altLang="zh-CN" dirty="0"/>
              <a:t>	      if(t.getTime()%</a:t>
            </a:r>
            <a:r>
              <a:rPr lang="en-US" altLang="zh-CN" dirty="0"/>
              <a:t>2</a:t>
            </a:r>
            <a:r>
              <a:rPr lang="zh-CN" altLang="zh-CN" dirty="0"/>
              <a:t> == 0) {</a:t>
            </a:r>
          </a:p>
          <a:p>
            <a:pPr marL="109728" indent="0">
              <a:buNone/>
            </a:pPr>
            <a:r>
              <a:rPr lang="zh-CN" altLang="zh-CN" dirty="0"/>
              <a:t>	  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  System.out.println("***********************");</a:t>
            </a:r>
          </a:p>
          <a:p>
            <a:pPr marL="109728" indent="0">
              <a:buNone/>
            </a:pPr>
            <a:r>
              <a:rPr lang="zh-CN" altLang="zh-CN" dirty="0"/>
              <a:t>	          notify();</a:t>
            </a:r>
          </a:p>
          <a:p>
            <a:pPr marL="109728" indent="0">
              <a:buNone/>
            </a:pPr>
            <a:r>
              <a:rPr lang="zh-CN" altLang="zh-CN" dirty="0"/>
              <a:t>	          if ( t.getTime</a:t>
            </a:r>
            <a:r>
              <a:rPr lang="zh-CN" altLang="zh-CN"/>
              <a:t>()==10 </a:t>
            </a:r>
            <a:r>
              <a:rPr lang="zh-CN" altLang="zh-CN" dirty="0"/>
              <a:t>) break;</a:t>
            </a:r>
          </a:p>
          <a:p>
            <a:pPr marL="109728" indent="0">
              <a:buNone/>
            </a:pPr>
            <a:r>
              <a:rPr lang="zh-CN" altLang="zh-CN" dirty="0"/>
              <a:t>	            wait();</a:t>
            </a:r>
          </a:p>
          <a:p>
            <a:pPr marL="109728" indent="0">
              <a:buNone/>
            </a:pPr>
            <a:r>
              <a:rPr lang="zh-CN" altLang="zh-CN" dirty="0"/>
              <a:t>	        }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}catch(Exception e){ e.printStackTrace(); }</a:t>
            </a:r>
          </a:p>
          <a:p>
            <a:pPr marL="109728" indent="0">
              <a:buNone/>
            </a:pPr>
            <a:r>
              <a:rPr lang="zh-CN" altLang="zh-CN" dirty="0"/>
              <a:t>	}</a:t>
            </a:r>
          </a:p>
          <a:p>
            <a:pPr marL="109728" indent="0">
              <a:buNone/>
            </a:pPr>
            <a:r>
              <a:rPr lang="en-US" altLang="zh-CN" dirty="0"/>
              <a:t>           </a:t>
            </a:r>
            <a:r>
              <a:rPr lang="zh-CN" altLang="zh-CN" dirty="0"/>
              <a:t>}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5974774" y="1132609"/>
            <a:ext cx="5942013" cy="4343400"/>
          </a:xfrm>
          <a:prstGeom prst="wedgeRectCallout">
            <a:avLst>
              <a:gd name="adj1" fmla="val -44824"/>
              <a:gd name="adj2" fmla="val 4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  <a:endParaRPr lang="en-US" altLang="ja-JP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 autoUpdateAnimBg="0"/>
      <p:bldP spid="51204" grpId="1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线程就是程序中的执行线索。多线程可以在一个程序中同时并发执行。当多个线程争夺</a:t>
            </a:r>
            <a:r>
              <a:rPr lang="en-US" altLang="zh-CN" sz="2400" dirty="0"/>
              <a:t>CPU</a:t>
            </a:r>
            <a:r>
              <a:rPr lang="zh-CN" altLang="en-US" sz="2400" dirty="0"/>
              <a:t>时，</a:t>
            </a:r>
            <a:r>
              <a:rPr lang="en-US" altLang="zh-CN" sz="2400" dirty="0"/>
              <a:t>Java</a:t>
            </a:r>
            <a:r>
              <a:rPr lang="zh-CN" altLang="en-US" sz="2400" dirty="0"/>
              <a:t>调度按优先级仲裁，让高优先级线程获得</a:t>
            </a:r>
            <a:r>
              <a:rPr lang="en-US" altLang="zh-CN" sz="2400" dirty="0"/>
              <a:t>CPU</a:t>
            </a:r>
            <a:r>
              <a:rPr lang="zh-CN" altLang="en-US" sz="2400" dirty="0"/>
              <a:t>而执行，如果线程的优先级相同，则按“先来先服务”的原则调度。</a:t>
            </a:r>
            <a:r>
              <a:rPr lang="en-US" altLang="zh-CN" sz="2400" dirty="0"/>
              <a:t>Java</a:t>
            </a:r>
            <a:r>
              <a:rPr lang="zh-CN" altLang="en-US" sz="2400" dirty="0"/>
              <a:t>的调度策略采用抢占式调度，即高优先级线程可以随时抢夺低优先级线程的执行权。</a:t>
            </a:r>
          </a:p>
          <a:p>
            <a:r>
              <a:rPr lang="zh-CN" altLang="en-US" sz="2400" dirty="0"/>
              <a:t>创建线程有两种方法：生成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类的子类和声明实现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接口，它们都要求覆盖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方法。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方法是用户完成具体任务的地方，也线程开始执行的第一个用户定义方法。新线程总是通过调用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</a:t>
            </a:r>
            <a:r>
              <a:rPr lang="en-US" altLang="zh-CN" sz="2400" dirty="0"/>
              <a:t>start()</a:t>
            </a:r>
            <a:r>
              <a:rPr lang="zh-CN" altLang="en-US" sz="2400" dirty="0"/>
              <a:t>方法开始执行。</a:t>
            </a:r>
          </a:p>
          <a:p>
            <a:r>
              <a:rPr lang="zh-CN" altLang="en-US" sz="2400" dirty="0"/>
              <a:t>同步是一种避免由于多线程同时访问数据而引起数据混乱的方法。</a:t>
            </a:r>
            <a:r>
              <a:rPr lang="en-US" altLang="zh-CN" sz="2400" dirty="0"/>
              <a:t>Java</a:t>
            </a:r>
            <a:r>
              <a:rPr lang="zh-CN" altLang="en-US" sz="2400" dirty="0"/>
              <a:t>使用锁标志来保证同一时刻只有一个线程使用被保护资源。同步可以提高程序的稳定性和可靠性。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用锁标志</a:t>
            </a:r>
            <a:r>
              <a:rPr lang="en-US" altLang="zh-CN" sz="2800" dirty="0"/>
              <a:t>(lock flag)</a:t>
            </a:r>
            <a:r>
              <a:rPr lang="zh-CN" altLang="en-US" sz="2800" dirty="0"/>
              <a:t>的手段，对被访问的数据进行同步限制，从而实现对数据的保护。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程序中多个线程间通信，是通过消息来实现互动联系的。定义一个对象的</a:t>
            </a:r>
            <a:r>
              <a:rPr lang="en-US" altLang="zh-CN" sz="2800" dirty="0" err="1"/>
              <a:t>synchonized</a:t>
            </a:r>
            <a:r>
              <a:rPr lang="en-US" altLang="zh-CN" sz="2800" dirty="0"/>
              <a:t> </a:t>
            </a:r>
            <a:r>
              <a:rPr lang="zh-CN" altLang="en-US" sz="2800" dirty="0"/>
              <a:t>方法，使同一时刻只能够有一个线程访问该对象中的同步方法，其它线程被阻塞。用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notifyAll</a:t>
            </a:r>
            <a:r>
              <a:rPr lang="en-US" altLang="zh-CN" sz="2800" dirty="0"/>
              <a:t>()</a:t>
            </a:r>
            <a:r>
              <a:rPr lang="zh-CN" altLang="en-US" sz="2800" dirty="0"/>
              <a:t>方法可以唤醒其它一个或所有线程，而使用</a:t>
            </a:r>
            <a:r>
              <a:rPr lang="en-US" altLang="zh-CN" sz="2800" dirty="0"/>
              <a:t>wait()</a:t>
            </a:r>
            <a:r>
              <a:rPr lang="zh-CN" altLang="en-US" sz="2800" dirty="0"/>
              <a:t>方法来使该线程处于阻塞状态，等待其它的线程用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唤醒。</a:t>
            </a:r>
            <a:r>
              <a:rPr lang="en-US" altLang="zh-CN" sz="2800" dirty="0"/>
              <a:t>wait</a:t>
            </a:r>
            <a:r>
              <a:rPr lang="zh-CN" altLang="en-US" sz="2800" dirty="0"/>
              <a:t>与</a:t>
            </a:r>
            <a:r>
              <a:rPr lang="en-US" altLang="zh-CN" sz="2800" dirty="0"/>
              <a:t>notify</a:t>
            </a:r>
            <a:r>
              <a:rPr lang="zh-CN" altLang="en-US" sz="2800" dirty="0"/>
              <a:t>是</a:t>
            </a:r>
            <a:r>
              <a:rPr lang="en-US" altLang="zh-CN" sz="2800" dirty="0"/>
              <a:t>java</a:t>
            </a:r>
            <a:r>
              <a:rPr lang="zh-CN" altLang="en-US" sz="2800" dirty="0"/>
              <a:t>同步机制中重要的组成部分。结合与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关键字使用，可以建立很多优秀的同步模型。</a:t>
            </a:r>
          </a:p>
          <a:p>
            <a:r>
              <a:rPr lang="zh-CN" altLang="en-US" sz="2800" dirty="0"/>
              <a:t>多线程应用程序可以充分利用资源，同时能方便地实现多媒体应用。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思考问题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590801" y="1684339"/>
            <a:ext cx="2170113" cy="4030663"/>
            <a:chOff x="0" y="3"/>
            <a:chExt cx="1367" cy="2539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808" name="Group 10"/>
            <p:cNvGrpSpPr>
              <a:grpSpLocks/>
            </p:cNvGrpSpPr>
            <p:nvPr/>
          </p:nvGrpSpPr>
          <p:grpSpPr bwMode="auto">
            <a:xfrm>
              <a:off x="469" y="3"/>
              <a:ext cx="405" cy="392"/>
              <a:chOff x="0" y="5"/>
              <a:chExt cx="668" cy="647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36" name="Oval 12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是如何实现多线程处理的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?</a:t>
              </a:r>
              <a:endParaRPr lang="zh-CN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4953000" y="1684339"/>
            <a:ext cx="2166938" cy="4030663"/>
            <a:chOff x="0" y="3"/>
            <a:chExt cx="1365" cy="2539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6" name="AutoShape 22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469" y="39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多线程有哪几种状态，是什么样的调度方式？</a:t>
              </a: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7308851" y="1684339"/>
            <a:ext cx="2170113" cy="4030663"/>
            <a:chOff x="0" y="3"/>
            <a:chExt cx="1367" cy="2539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9" name="AutoShape 35"/>
            <p:cNvSpPr>
              <a:spLocks noChangeArrowheads="1"/>
            </p:cNvSpPr>
            <p:nvPr/>
          </p:nvSpPr>
          <p:spPr bwMode="auto"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60" name="AutoShape 36"/>
            <p:cNvSpPr>
              <a:spLocks noChangeArrowheads="1"/>
            </p:cNvSpPr>
            <p:nvPr/>
          </p:nvSpPr>
          <p:spPr bwMode="auto"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779" name="Group 37"/>
            <p:cNvGrpSpPr>
              <a:grpSpLocks/>
            </p:cNvGrpSpPr>
            <p:nvPr/>
          </p:nvGrpSpPr>
          <p:grpSpPr bwMode="auto">
            <a:xfrm>
              <a:off x="473" y="3"/>
              <a:ext cx="405" cy="392"/>
              <a:chOff x="0" y="5"/>
              <a:chExt cx="668" cy="647"/>
            </a:xfrm>
          </p:grpSpPr>
          <p:sp>
            <p:nvSpPr>
              <p:cNvPr id="52262" name="Oval 38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4" name="Oval 40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5" name="Oval 41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6" name="Oval 42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60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为何要有线程同步，它们是如何实现同步和通信的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?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409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线程与进程相似，是一段完成某个特定功能的代码，是程序中单个顺序的流控制。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系统在产生一个线程，或者在各个线程之间切换时，负担要比进程小的多。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一个进程中可包含多个线程，线程被称为轻负荷进程</a:t>
            </a:r>
            <a:r>
              <a:rPr lang="zh-CN" altLang="zh-CN" dirty="0">
                <a:sym typeface="Arial" pitchFamily="34" charset="0"/>
              </a:rPr>
              <a:t>(light-weight process)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进程与线程之间的差别</a:t>
            </a:r>
            <a:endParaRPr lang="zh-CN" dirty="0">
              <a:sym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作为基本的执行单元，线程的划分比进程小，因此，支持多线程的系统要比只支持多进程的系统并发程度高。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进程把内存空间作为自己的资源之一，每个进程均有自己的内存单元。线程却共享内存单元，通过共享的内存空间来交换信息，从而有利于提高执行效率。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1981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614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线程由三部分组成：</a:t>
            </a:r>
            <a:endParaRPr lang="en-US" altLang="zh-CN" sz="2800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ym typeface="Arial" pitchFamily="34" charset="0"/>
              </a:rPr>
              <a:t>虚拟的</a:t>
            </a:r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，封装在</a:t>
            </a:r>
            <a:r>
              <a:rPr lang="zh-CN" altLang="zh-CN" sz="2400" dirty="0">
                <a:sym typeface="Arial" pitchFamily="34" charset="0"/>
              </a:rPr>
              <a:t>Java.lang.Thread</a:t>
            </a:r>
            <a:r>
              <a:rPr lang="zh-CN" altLang="en-US" sz="2400" dirty="0">
                <a:sym typeface="Arial" pitchFamily="34" charset="0"/>
              </a:rPr>
              <a:t>类中。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所执行的代码，传递给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所处理的数据，传递给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en-US" altLang="zh-CN" sz="24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建立</a:t>
            </a:r>
            <a:r>
              <a:rPr lang="zh-CN" altLang="zh-CN" sz="2800" dirty="0">
                <a:sym typeface="Arial" pitchFamily="34" charset="0"/>
              </a:rPr>
              <a:t>Thread</a:t>
            </a:r>
            <a:r>
              <a:rPr lang="zh-CN" altLang="en-US" sz="2800" dirty="0">
                <a:sym typeface="Arial" pitchFamily="34" charset="0"/>
              </a:rPr>
              <a:t>对象时，必须提供执行代码和代码所处理的数据。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zh-CN" sz="2800" dirty="0">
                <a:sym typeface="Arial" pitchFamily="34" charset="0"/>
              </a:rPr>
              <a:t>Java</a:t>
            </a:r>
            <a:r>
              <a:rPr lang="zh-CN" altLang="en-US" sz="2800" dirty="0">
                <a:sym typeface="Arial" pitchFamily="34" charset="0"/>
              </a:rPr>
              <a:t>对象模型要求程序代码只能写成类的成员方法。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数据只能作为方法中的变量或类的成员存在。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规则要求为线程提供的代码和数据以类的实例形式出现。</a:t>
            </a:r>
            <a:endParaRPr lang="zh-CN" altLang="zh-CN" sz="2800" dirty="0">
              <a:sym typeface="Arial" pitchFamily="34" charset="0"/>
            </a:endParaRPr>
          </a:p>
          <a:p>
            <a:endParaRPr lang="zh-CN" altLang="zh-CN" sz="2800" dirty="0">
              <a:sym typeface="Arial" pitchFamily="34" charset="0"/>
            </a:endParaRPr>
          </a:p>
          <a:p>
            <a:pPr lvl="1"/>
            <a:endParaRPr lang="zh-CN" sz="2400" dirty="0"/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1981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一个建立线程的例子：</a:t>
            </a:r>
            <a:endParaRPr lang="zh-CN" altLang="zh-CN" dirty="0"/>
          </a:p>
        </p:txBody>
      </p:sp>
      <p:sp>
        <p:nvSpPr>
          <p:cNvPr id="28676" name="Rectangle 4"/>
          <p:cNvSpPr>
            <a:spLocks noGrp="1" noChangeArrowheads="1"/>
          </p:cNvSpPr>
          <p:nvPr/>
        </p:nvSpPr>
        <p:spPr bwMode="auto">
          <a:xfrm>
            <a:off x="571501" y="1267691"/>
            <a:ext cx="8764125" cy="528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class SimpleRunnable implements Runable{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private String message;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static void main(String args[]){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SimpleRunnable r1=new SimpleRunnable("Hello");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Thread t1=new Thread(r1);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t1.start();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SimpleRunnable(String message){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this.message = message;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void run(){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for(;;){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System.out.println(message);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50814" y="4727933"/>
            <a:ext cx="6799118" cy="1600200"/>
          </a:xfrm>
          <a:prstGeom prst="wedgeRectCallout">
            <a:avLst>
              <a:gd name="adj1" fmla="val -71153"/>
              <a:gd name="adj2" fmla="val -63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线程开始执行时，它在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void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方法中执行。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该方法是定义的线程执行起点，像应用程序从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开始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一样。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254398" y="148868"/>
            <a:ext cx="6799118" cy="1524068"/>
          </a:xfrm>
          <a:prstGeom prst="wedgeRectCallout">
            <a:avLst>
              <a:gd name="adj1" fmla="val -26294"/>
              <a:gd name="adj2" fmla="val 94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首先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方法构造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SimpleRunnable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类的实例。实例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有自己的</a:t>
            </a:r>
            <a:r>
              <a:rPr lang="zh-CN" altLang="en-US" sz="1600" dirty="0">
                <a:solidFill>
                  <a:schemeClr val="bg1"/>
                </a:solidFill>
                <a:ea typeface="宋体" pitchFamily="2" charset="-122"/>
              </a:rPr>
              <a:t>一个</a:t>
            </a:r>
            <a:r>
              <a:rPr lang="zh-CN" altLang="ja-JP" sz="1600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数据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初始化为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"Hello"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。由实例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t1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传入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Thread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类构造器，这是线程运行时处理的数据。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执行的代码是实例方法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7" grpId="1" bldLvl="0" animBg="1" autoUpdateAnimBg="0"/>
      <p:bldP spid="28678" grpId="0" bldLvl="0" animBg="1" autoUpdateAnimBg="0"/>
      <p:bldP spid="28678" grpId="1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创建新线程有两种方法：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zh-CN" dirty="0"/>
              <a:t>Thread</a:t>
            </a:r>
            <a:r>
              <a:rPr lang="zh-CN" altLang="en-US" dirty="0"/>
              <a:t>子类</a:t>
            </a:r>
            <a:endParaRPr lang="zh-CN" altLang="zh-CN" dirty="0"/>
          </a:p>
          <a:p>
            <a:r>
              <a:rPr lang="zh-CN" altLang="en-US" dirty="0"/>
              <a:t>生成一个类，实现</a:t>
            </a:r>
            <a:r>
              <a:rPr lang="zh-CN" altLang="zh-CN" dirty="0"/>
              <a:t>Runnable</a:t>
            </a:r>
            <a:r>
              <a:rPr lang="zh-CN" altLang="en-US" dirty="0"/>
              <a:t>接口</a:t>
            </a:r>
            <a:endParaRPr lang="zh-CN" altLang="zh-CN" dirty="0"/>
          </a:p>
          <a:p>
            <a:pPr lvl="1"/>
            <a:endParaRPr lang="zh-CN" dirty="0"/>
          </a:p>
        </p:txBody>
      </p:sp>
      <p:sp>
        <p:nvSpPr>
          <p:cNvPr id="29700" name="Rectangle 4"/>
          <p:cNvSpPr>
            <a:spLocks noGrp="1" noChangeArrowheads="1"/>
          </p:cNvSpPr>
          <p:nvPr/>
        </p:nvSpPr>
        <p:spPr bwMode="auto">
          <a:xfrm>
            <a:off x="2058988" y="2362200"/>
            <a:ext cx="83042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endParaRPr lang="zh-CN" altLang="en-US" sz="28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873835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生成</a:t>
            </a:r>
            <a:r>
              <a:rPr lang="zh-CN" altLang="ja-JP" sz="2800" dirty="0"/>
              <a:t>Thread</a:t>
            </a:r>
            <a:r>
              <a:rPr lang="zh-CN" altLang="en-US" sz="2800" dirty="0"/>
              <a:t>类的子类。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	</a:t>
            </a:r>
            <a:r>
              <a:rPr lang="zh-CN" altLang="zh-CN" sz="2800" dirty="0"/>
              <a:t>class MyThread extends Thread</a:t>
            </a:r>
          </a:p>
          <a:p>
            <a:r>
              <a:rPr lang="zh-CN" altLang="en-US" dirty="0">
                <a:sym typeface="Arial" pitchFamily="34" charset="0"/>
              </a:rPr>
              <a:t>在子类中覆盖</a:t>
            </a:r>
            <a:r>
              <a:rPr lang="zh-CN" altLang="ja-JP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altLang="ja-JP" dirty="0">
              <a:sym typeface="Arial" pitchFamily="34" charset="0"/>
            </a:endParaRP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zh-CN" sz="2800" dirty="0"/>
              <a:t>public void run()</a:t>
            </a:r>
          </a:p>
          <a:p>
            <a:r>
              <a:rPr lang="zh-CN" altLang="en-US" sz="2800" dirty="0"/>
              <a:t>生成子类的对象，并且调用</a:t>
            </a:r>
            <a:r>
              <a:rPr lang="zh-CN" altLang="ja-JP" sz="2800" dirty="0">
                <a:sym typeface="Arial" pitchFamily="34" charset="0"/>
              </a:rPr>
              <a:t>start()</a:t>
            </a:r>
            <a:r>
              <a:rPr lang="zh-CN" altLang="en-US" sz="2800" dirty="0"/>
              <a:t>方法启动新线程。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MyThread thread = new MyThread();</a:t>
            </a:r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thread.start();</a:t>
            </a:r>
          </a:p>
          <a:p>
            <a:r>
              <a:rPr lang="zh-CN" altLang="zh-CN" sz="2800" dirty="0"/>
              <a:t>  start()</a:t>
            </a:r>
            <a:r>
              <a:rPr lang="zh-CN" altLang="en-US" sz="2800" dirty="0"/>
              <a:t>方法将调用</a:t>
            </a:r>
            <a:r>
              <a:rPr lang="zh-CN" altLang="ja-JP" sz="2800" dirty="0"/>
              <a:t>run()</a:t>
            </a:r>
            <a:r>
              <a:rPr lang="zh-CN" altLang="en-US" sz="2800" dirty="0"/>
              <a:t>方法执行线程。</a:t>
            </a:r>
            <a:endParaRPr lang="zh-CN" altLang="zh-CN" sz="2800" dirty="0"/>
          </a:p>
          <a:p>
            <a:pPr lvl="3"/>
            <a:endParaRPr lang="zh-CN" sz="1800" dirty="0"/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AutoNum type="arabicPeriod"/>
            </a:pPr>
            <a:endParaRPr lang="zh-CN" altLang="en-US" sz="2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6853</TotalTime>
  <Words>3320</Words>
  <Application>Microsoft Office PowerPoint</Application>
  <PresentationFormat>宽屏</PresentationFormat>
  <Paragraphs>327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GungsuhChe</vt:lpstr>
      <vt:lpstr>ＭＳ Ｐゴシック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文档</vt:lpstr>
      <vt:lpstr>Java8:多线程设计</vt:lpstr>
      <vt:lpstr>第8章 多线程设计</vt:lpstr>
      <vt:lpstr>线程</vt:lpstr>
      <vt:lpstr>线程</vt:lpstr>
      <vt:lpstr>进程与线程之间的差别</vt:lpstr>
      <vt:lpstr>多线程机制</vt:lpstr>
      <vt:lpstr>一个建立线程的例子：</vt:lpstr>
      <vt:lpstr>创建新线程有两种方法：</vt:lpstr>
      <vt:lpstr>实现Thread子类方法的多线程</vt:lpstr>
      <vt:lpstr>实现Thread子类方法的多线程示例</vt:lpstr>
      <vt:lpstr>实现Thread子类方法的多线程示例</vt:lpstr>
      <vt:lpstr>实现Thread子类方法的多线程示例</vt:lpstr>
      <vt:lpstr>实现Runnable接口方法的多线程</vt:lpstr>
      <vt:lpstr>实现Runnable接口多线程示例</vt:lpstr>
      <vt:lpstr>实现Runnable接口多线程示例</vt:lpstr>
      <vt:lpstr>Callable接口（补充）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线程的状态转换关系图。</vt:lpstr>
      <vt:lpstr>Thread类定义控制线程执行的方法:</vt:lpstr>
      <vt:lpstr>线程同步</vt:lpstr>
      <vt:lpstr>线程同步</vt:lpstr>
      <vt:lpstr>线程同步</vt:lpstr>
      <vt:lpstr>线程通信</vt:lpstr>
      <vt:lpstr>wait和notify的应用示例</vt:lpstr>
      <vt:lpstr>wait和notify的应用示例</vt:lpstr>
      <vt:lpstr>总结</vt:lpstr>
      <vt:lpstr>总结</vt:lpstr>
      <vt:lpstr>思考问题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179</cp:revision>
  <dcterms:created xsi:type="dcterms:W3CDTF">2018-03-05T08:16:37Z</dcterms:created>
  <dcterms:modified xsi:type="dcterms:W3CDTF">2020-10-15T12:01:57Z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