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71" r:id="rId2"/>
    <p:sldId id="774" r:id="rId3"/>
    <p:sldId id="726" r:id="rId4"/>
    <p:sldId id="649" r:id="rId5"/>
    <p:sldId id="824" r:id="rId6"/>
    <p:sldId id="837" r:id="rId7"/>
    <p:sldId id="825" r:id="rId8"/>
    <p:sldId id="826" r:id="rId9"/>
    <p:sldId id="650" r:id="rId10"/>
    <p:sldId id="851" r:id="rId11"/>
    <p:sldId id="880" r:id="rId12"/>
    <p:sldId id="853" r:id="rId13"/>
    <p:sldId id="854" r:id="rId14"/>
    <p:sldId id="855" r:id="rId15"/>
    <p:sldId id="856" r:id="rId16"/>
    <p:sldId id="318" r:id="rId17"/>
    <p:sldId id="867" r:id="rId18"/>
    <p:sldId id="857" r:id="rId19"/>
    <p:sldId id="872" r:id="rId20"/>
    <p:sldId id="876" r:id="rId21"/>
    <p:sldId id="877" r:id="rId22"/>
    <p:sldId id="878" r:id="rId23"/>
    <p:sldId id="879" r:id="rId24"/>
    <p:sldId id="648" r:id="rId25"/>
  </p:sldIdLst>
  <p:sldSz cx="12192000" cy="6858000"/>
  <p:notesSz cx="6858000" cy="9144000"/>
  <p:custDataLst>
    <p:tags r:id="rId28"/>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autoAdjust="0"/>
    <p:restoredTop sz="86016" autoAdjust="0"/>
  </p:normalViewPr>
  <p:slideViewPr>
    <p:cSldViewPr snapToGrid="0">
      <p:cViewPr varScale="1">
        <p:scale>
          <a:sx n="74" d="100"/>
          <a:sy n="74" d="100"/>
        </p:scale>
        <p:origin x="1459" y="6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b="1" dirty="0">
              <a:solidFill>
                <a:schemeClr val="bg1"/>
              </a:solidFill>
              <a:latin typeface="Courier New" charset="0"/>
              <a:ea typeface="黑体" charset="0"/>
              <a:sym typeface="Arial" charset="0"/>
            </a:rPr>
            <a:t>网络基础</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a:solidFill>
                <a:schemeClr val="bg1"/>
              </a:solidFill>
              <a:latin typeface="Courier New" charset="0"/>
              <a:ea typeface="黑体" charset="0"/>
            </a:rPr>
            <a:t>java.net</a:t>
          </a:r>
          <a:r>
            <a:rPr lang="zh-CN" altLang="en-US" dirty="0">
              <a:solidFill>
                <a:schemeClr val="bg1"/>
              </a:solidFill>
              <a:latin typeface="Courier New" charset="0"/>
              <a:ea typeface="黑体" charset="0"/>
            </a:rPr>
            <a:t>包</a:t>
          </a:r>
          <a:endParaRPr lang="zh-CN" altLang="zh-CN" dirty="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en-US" altLang="zh-CN" dirty="0">
              <a:solidFill>
                <a:schemeClr val="bg1"/>
              </a:solidFill>
              <a:latin typeface="Courier New" charset="0"/>
              <a:ea typeface="黑体" charset="0"/>
            </a:rPr>
            <a:t>IP</a:t>
          </a:r>
          <a:r>
            <a:rPr lang="zh-CN" altLang="en-US" dirty="0">
              <a:solidFill>
                <a:schemeClr val="bg1"/>
              </a:solidFill>
              <a:latin typeface="Courier New" charset="0"/>
              <a:ea typeface="黑体" charset="0"/>
            </a:rPr>
            <a:t>组播编程</a:t>
          </a:r>
          <a:endParaRPr lang="zh-CN" altLang="zh-CN" dirty="0">
            <a:solidFill>
              <a:schemeClr val="bg1"/>
            </a:solidFill>
          </a:endParaRP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3"/>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3">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3"/>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3">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3"/>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3">
        <dgm:presLayoutVars>
          <dgm:bulletEnabled val="1"/>
        </dgm:presLayoutVars>
      </dgm:prSet>
      <dgm:spPr/>
    </dgm:pt>
  </dgm:ptLst>
  <dgm:cxnLst>
    <dgm:cxn modelId="{10FC8C2D-0244-40DB-922D-18B298A1F3A5}" type="presOf" srcId="{90AEAF06-FF20-4EC1-93EE-D6117FFE98B9}" destId="{73852271-39CE-485E-9C35-81AE2EA898DF}" srcOrd="0" destOrd="0" presId="urn:microsoft.com/office/officeart/2005/8/layout/vList3#2"/>
    <dgm:cxn modelId="{FD27822F-F19A-486F-92D7-636A29A1D04C}" type="presOf" srcId="{AC44FC8F-6B9F-41DE-9FDC-DD5F8D2A0071}" destId="{698F5D1F-7ADD-43FC-BF6F-1A7A0D6A7A4F}" srcOrd="0" destOrd="0" presId="urn:microsoft.com/office/officeart/2005/8/layout/vList3#2"/>
    <dgm:cxn modelId="{74E2E759-9ACB-4DDC-9127-023C0F1BCFE1}" srcId="{90AEAF06-FF20-4EC1-93EE-D6117FFE98B9}" destId="{B0A9BC3E-157E-464C-81B3-F498EBBBA913}" srcOrd="2" destOrd="0" parTransId="{93EFA8D5-D4D4-4381-8720-62123709BDE5}" sibTransId="{3DD43800-470A-41A6-8227-1D3DC1958F2E}"/>
    <dgm:cxn modelId="{F526D47F-E715-4A8D-88FD-EE9AB8EAA60E}" type="presOf" srcId="{55D72A34-A644-4058-A491-926BC51C497B}" destId="{070B6D43-3FA3-4730-A4ED-3464CB09FA02}" srcOrd="0" destOrd="0" presId="urn:microsoft.com/office/officeart/2005/8/layout/vList3#2"/>
    <dgm:cxn modelId="{8BBE03DB-723E-4B9A-87FB-41B934DF29D5}" srcId="{90AEAF06-FF20-4EC1-93EE-D6117FFE98B9}" destId="{55D72A34-A644-4058-A491-926BC51C497B}" srcOrd="1" destOrd="0" parTransId="{D02C7B45-8467-453B-B109-F1901B81E271}" sibTransId="{D374E89A-DC66-4F98-95D3-D810B6524566}"/>
    <dgm:cxn modelId="{823020E9-8C68-47CF-94A9-4C3ADDEBDBBB}" srcId="{90AEAF06-FF20-4EC1-93EE-D6117FFE98B9}" destId="{AC44FC8F-6B9F-41DE-9FDC-DD5F8D2A0071}" srcOrd="0" destOrd="0" parTransId="{AD703881-F7E1-4060-8B77-8A7F9DA87461}" sibTransId="{B58284FE-572A-4DD7-979E-6A922EAE79D5}"/>
    <dgm:cxn modelId="{A20FA2FF-6915-4F42-85C0-FABA7E3577EC}" type="presOf" srcId="{B0A9BC3E-157E-464C-81B3-F498EBBBA913}" destId="{3822C21C-E39B-4CDB-A2ED-B3FC427F3161}" srcOrd="0" destOrd="0" presId="urn:microsoft.com/office/officeart/2005/8/layout/vList3#2"/>
    <dgm:cxn modelId="{04C77768-EAEA-420C-A5F8-36FAB4218007}" type="presParOf" srcId="{73852271-39CE-485E-9C35-81AE2EA898DF}" destId="{BEDC0BF3-D75F-4E5E-AA3A-2CC0D9DD0EAC}" srcOrd="0" destOrd="0" presId="urn:microsoft.com/office/officeart/2005/8/layout/vList3#2"/>
    <dgm:cxn modelId="{E581E0F4-938A-4DA7-AAEB-55B661A5929E}" type="presParOf" srcId="{BEDC0BF3-D75F-4E5E-AA3A-2CC0D9DD0EAC}" destId="{DA3E3410-9F0D-46F0-B537-DC54EEF60B5A}" srcOrd="0" destOrd="0" presId="urn:microsoft.com/office/officeart/2005/8/layout/vList3#2"/>
    <dgm:cxn modelId="{24221D92-1C18-4758-B263-0DC786FDE56F}" type="presParOf" srcId="{BEDC0BF3-D75F-4E5E-AA3A-2CC0D9DD0EAC}" destId="{698F5D1F-7ADD-43FC-BF6F-1A7A0D6A7A4F}" srcOrd="1" destOrd="0" presId="urn:microsoft.com/office/officeart/2005/8/layout/vList3#2"/>
    <dgm:cxn modelId="{B5E55BD3-2681-481B-B5A4-EE8930E5A572}" type="presParOf" srcId="{73852271-39CE-485E-9C35-81AE2EA898DF}" destId="{6C69E316-95E7-4BF6-BD26-329C2CFA4FA0}" srcOrd="1" destOrd="0" presId="urn:microsoft.com/office/officeart/2005/8/layout/vList3#2"/>
    <dgm:cxn modelId="{8E0B25A3-6E33-4098-A769-1C69F12CAB0B}" type="presParOf" srcId="{73852271-39CE-485E-9C35-81AE2EA898DF}" destId="{A46A0400-6EAD-4D59-835E-C040C020E8DD}" srcOrd="2" destOrd="0" presId="urn:microsoft.com/office/officeart/2005/8/layout/vList3#2"/>
    <dgm:cxn modelId="{BA5A60ED-6044-405E-B117-CCCC9AC49557}" type="presParOf" srcId="{A46A0400-6EAD-4D59-835E-C040C020E8DD}" destId="{522EF139-9BCC-4F66-87A2-6479F093EF64}" srcOrd="0" destOrd="0" presId="urn:microsoft.com/office/officeart/2005/8/layout/vList3#2"/>
    <dgm:cxn modelId="{9F87838B-AA49-444B-8AF0-98A8AFC5C8C5}" type="presParOf" srcId="{A46A0400-6EAD-4D59-835E-C040C020E8DD}" destId="{070B6D43-3FA3-4730-A4ED-3464CB09FA02}" srcOrd="1" destOrd="0" presId="urn:microsoft.com/office/officeart/2005/8/layout/vList3#2"/>
    <dgm:cxn modelId="{271EAA05-230A-493F-AE46-678159A2E6F1}" type="presParOf" srcId="{73852271-39CE-485E-9C35-81AE2EA898DF}" destId="{906585B6-C6DA-440C-B81D-155DDA219CBF}" srcOrd="3" destOrd="0" presId="urn:microsoft.com/office/officeart/2005/8/layout/vList3#2"/>
    <dgm:cxn modelId="{AA18824B-B0B8-4C4E-B521-B769D7D998CF}" type="presParOf" srcId="{73852271-39CE-485E-9C35-81AE2EA898DF}" destId="{BE5E2D1C-D4FD-4B11-8BAB-C8E282081611}" srcOrd="4" destOrd="0" presId="urn:microsoft.com/office/officeart/2005/8/layout/vList3#2"/>
    <dgm:cxn modelId="{08509B5C-1026-44FE-84D1-561BA5719DA2}" type="presParOf" srcId="{BE5E2D1C-D4FD-4B11-8BAB-C8E282081611}" destId="{1DD80B41-4203-4B4A-8162-D0DA1D904347}" srcOrd="0" destOrd="0" presId="urn:microsoft.com/office/officeart/2005/8/layout/vList3#2"/>
    <dgm:cxn modelId="{7755FFA2-206E-41DC-AADB-7DF6D24844FC}" type="presParOf" srcId="{BE5E2D1C-D4FD-4B11-8BAB-C8E282081611}" destId="{3822C21C-E39B-4CDB-A2ED-B3FC427F3161}"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b="1" dirty="0">
              <a:solidFill>
                <a:schemeClr val="bg1"/>
              </a:solidFill>
              <a:latin typeface="Courier New" charset="0"/>
              <a:ea typeface="黑体" charset="0"/>
              <a:sym typeface="Arial" charset="0"/>
            </a:rPr>
            <a:t>网络基础</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a:solidFill>
          <a:schemeClr val="accent1">
            <a:lumMod val="50000"/>
          </a:schemeClr>
        </a:solidFill>
      </dgm:spPr>
      <dgm:t>
        <a:bodyPr/>
        <a:lstStyle/>
        <a:p>
          <a:r>
            <a:rPr lang="en-US" altLang="zh-CN" dirty="0">
              <a:solidFill>
                <a:schemeClr val="bg1"/>
              </a:solidFill>
              <a:latin typeface="Courier New" charset="0"/>
              <a:ea typeface="黑体" charset="0"/>
            </a:rPr>
            <a:t>java.net</a:t>
          </a:r>
          <a:r>
            <a:rPr lang="zh-CN" altLang="en-US" dirty="0">
              <a:solidFill>
                <a:schemeClr val="bg1"/>
              </a:solidFill>
              <a:latin typeface="Courier New" charset="0"/>
              <a:ea typeface="黑体" charset="0"/>
            </a:rPr>
            <a:t>包</a:t>
          </a:r>
          <a:endParaRPr lang="zh-CN" altLang="zh-CN" dirty="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B0A9BC3E-157E-464C-81B3-F498EBBBA913}">
      <dgm:prSet/>
      <dgm:spPr/>
      <dgm:t>
        <a:bodyPr/>
        <a:lstStyle/>
        <a:p>
          <a:r>
            <a:rPr lang="en-US" altLang="zh-CN" dirty="0">
              <a:solidFill>
                <a:schemeClr val="bg1"/>
              </a:solidFill>
              <a:latin typeface="Courier New" charset="0"/>
              <a:ea typeface="黑体" charset="0"/>
            </a:rPr>
            <a:t>IP</a:t>
          </a:r>
          <a:r>
            <a:rPr lang="zh-CN" altLang="en-US" dirty="0">
              <a:solidFill>
                <a:schemeClr val="bg1"/>
              </a:solidFill>
              <a:latin typeface="Courier New" charset="0"/>
              <a:ea typeface="黑体" charset="0"/>
            </a:rPr>
            <a:t>组播编程</a:t>
          </a:r>
          <a:endParaRPr lang="zh-CN" altLang="zh-CN" dirty="0">
            <a:solidFill>
              <a:schemeClr val="bg1"/>
            </a:solidFill>
          </a:endParaRPr>
        </a:p>
      </dgm:t>
    </dgm:pt>
    <dgm:pt modelId="{93EFA8D5-D4D4-4381-8720-62123709BDE5}" type="parTrans" cxnId="{74E2E759-9ACB-4DDC-9127-023C0F1BCFE1}">
      <dgm:prSet/>
      <dgm:spPr/>
      <dgm:t>
        <a:bodyPr/>
        <a:lstStyle/>
        <a:p>
          <a:endParaRPr lang="zh-CN" altLang="en-US"/>
        </a:p>
      </dgm:t>
    </dgm:pt>
    <dgm:pt modelId="{3DD43800-470A-41A6-8227-1D3DC1958F2E}" type="sibTrans" cxnId="{74E2E759-9ACB-4DDC-9127-023C0F1BCFE1}">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3"/>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3">
        <dgm:presLayoutVars>
          <dgm:bulletEnabled val="1"/>
        </dgm:presLayoutVars>
      </dgm:prSet>
      <dgm:spPr/>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3"/>
      <dgm:spPr>
        <a:blipFill rotWithShape="0">
          <a:blip xmlns:r="http://schemas.openxmlformats.org/officeDocument/2006/relationships" r:embed="rId2"/>
          <a:stretch>
            <a:fillRect/>
          </a:stretch>
        </a:blipFill>
      </dgm:spPr>
    </dgm:pt>
    <dgm:pt modelId="{070B6D43-3FA3-4730-A4ED-3464CB09FA02}" type="pres">
      <dgm:prSet presAssocID="{55D72A34-A644-4058-A491-926BC51C497B}" presName="txShp" presStyleLbl="node1" presStyleIdx="1" presStyleCnt="3">
        <dgm:presLayoutVars>
          <dgm:bulletEnabled val="1"/>
        </dgm:presLayoutVars>
      </dgm:prSet>
      <dgm:spPr/>
    </dgm:pt>
    <dgm:pt modelId="{906585B6-C6DA-440C-B81D-155DDA219CBF}" type="pres">
      <dgm:prSet presAssocID="{D374E89A-DC66-4F98-95D3-D810B6524566}" presName="spacing" presStyleCnt="0"/>
      <dgm:spPr/>
    </dgm:pt>
    <dgm:pt modelId="{BE5E2D1C-D4FD-4B11-8BAB-C8E282081611}" type="pres">
      <dgm:prSet presAssocID="{B0A9BC3E-157E-464C-81B3-F498EBBBA913}" presName="composite" presStyleCnt="0"/>
      <dgm:spPr/>
    </dgm:pt>
    <dgm:pt modelId="{1DD80B41-4203-4B4A-8162-D0DA1D904347}" type="pres">
      <dgm:prSet presAssocID="{B0A9BC3E-157E-464C-81B3-F498EBBBA913}" presName="imgShp" presStyleLbl="fgImgPlace1" presStyleIdx="2" presStyleCnt="3"/>
      <dgm:spPr>
        <a:blipFill rotWithShape="0">
          <a:blip xmlns:r="http://schemas.openxmlformats.org/officeDocument/2006/relationships" r:embed="rId2"/>
          <a:stretch>
            <a:fillRect/>
          </a:stretch>
        </a:blipFill>
      </dgm:spPr>
    </dgm:pt>
    <dgm:pt modelId="{3822C21C-E39B-4CDB-A2ED-B3FC427F3161}" type="pres">
      <dgm:prSet presAssocID="{B0A9BC3E-157E-464C-81B3-F498EBBBA913}" presName="txShp" presStyleLbl="node1" presStyleIdx="2" presStyleCnt="3">
        <dgm:presLayoutVars>
          <dgm:bulletEnabled val="1"/>
        </dgm:presLayoutVars>
      </dgm:prSet>
      <dgm:spPr/>
    </dgm:pt>
  </dgm:ptLst>
  <dgm:cxnLst>
    <dgm:cxn modelId="{74E2E759-9ACB-4DDC-9127-023C0F1BCFE1}" srcId="{90AEAF06-FF20-4EC1-93EE-D6117FFE98B9}" destId="{B0A9BC3E-157E-464C-81B3-F498EBBBA913}" srcOrd="2" destOrd="0" parTransId="{93EFA8D5-D4D4-4381-8720-62123709BDE5}" sibTransId="{3DD43800-470A-41A6-8227-1D3DC1958F2E}"/>
    <dgm:cxn modelId="{7E867186-7AEA-C146-92F3-90D2E3722C6F}" type="presOf" srcId="{90AEAF06-FF20-4EC1-93EE-D6117FFE98B9}" destId="{73852271-39CE-485E-9C35-81AE2EA898DF}" srcOrd="0" destOrd="0" presId="urn:microsoft.com/office/officeart/2005/8/layout/vList3#2"/>
    <dgm:cxn modelId="{C01088AE-7328-3E43-9A83-D5D066D34880}" type="presOf" srcId="{55D72A34-A644-4058-A491-926BC51C497B}" destId="{070B6D43-3FA3-4730-A4ED-3464CB09FA02}" srcOrd="0" destOrd="0" presId="urn:microsoft.com/office/officeart/2005/8/layout/vList3#2"/>
    <dgm:cxn modelId="{37CEC8B6-B788-D847-A839-3FCE205628F2}" type="presOf" srcId="{AC44FC8F-6B9F-41DE-9FDC-DD5F8D2A0071}" destId="{698F5D1F-7ADD-43FC-BF6F-1A7A0D6A7A4F}" srcOrd="0" destOrd="0" presId="urn:microsoft.com/office/officeart/2005/8/layout/vList3#2"/>
    <dgm:cxn modelId="{8BBE03DB-723E-4B9A-87FB-41B934DF29D5}" srcId="{90AEAF06-FF20-4EC1-93EE-D6117FFE98B9}" destId="{55D72A34-A644-4058-A491-926BC51C497B}" srcOrd="1" destOrd="0" parTransId="{D02C7B45-8467-453B-B109-F1901B81E271}" sibTransId="{D374E89A-DC66-4F98-95D3-D810B6524566}"/>
    <dgm:cxn modelId="{4220ACDB-CBAC-E04D-BDC6-976129583C1A}" type="presOf" srcId="{B0A9BC3E-157E-464C-81B3-F498EBBBA913}" destId="{3822C21C-E39B-4CDB-A2ED-B3FC427F3161}"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B8E8E653-09CA-E049-9830-1C058E7B5852}" type="presParOf" srcId="{73852271-39CE-485E-9C35-81AE2EA898DF}" destId="{BEDC0BF3-D75F-4E5E-AA3A-2CC0D9DD0EAC}" srcOrd="0" destOrd="0" presId="urn:microsoft.com/office/officeart/2005/8/layout/vList3#2"/>
    <dgm:cxn modelId="{E1737DCB-4C8D-E840-889C-0AC101A89B58}" type="presParOf" srcId="{BEDC0BF3-D75F-4E5E-AA3A-2CC0D9DD0EAC}" destId="{DA3E3410-9F0D-46F0-B537-DC54EEF60B5A}" srcOrd="0" destOrd="0" presId="urn:microsoft.com/office/officeart/2005/8/layout/vList3#2"/>
    <dgm:cxn modelId="{044F5238-3DF4-1644-B31B-7D9580AEF3C9}" type="presParOf" srcId="{BEDC0BF3-D75F-4E5E-AA3A-2CC0D9DD0EAC}" destId="{698F5D1F-7ADD-43FC-BF6F-1A7A0D6A7A4F}" srcOrd="1" destOrd="0" presId="urn:microsoft.com/office/officeart/2005/8/layout/vList3#2"/>
    <dgm:cxn modelId="{02297C11-BCD4-C64A-9E25-F1D46FD3B42F}" type="presParOf" srcId="{73852271-39CE-485E-9C35-81AE2EA898DF}" destId="{6C69E316-95E7-4BF6-BD26-329C2CFA4FA0}" srcOrd="1" destOrd="0" presId="urn:microsoft.com/office/officeart/2005/8/layout/vList3#2"/>
    <dgm:cxn modelId="{8588C6E9-4814-2F48-A05E-AB1D711111C7}" type="presParOf" srcId="{73852271-39CE-485E-9C35-81AE2EA898DF}" destId="{A46A0400-6EAD-4D59-835E-C040C020E8DD}" srcOrd="2" destOrd="0" presId="urn:microsoft.com/office/officeart/2005/8/layout/vList3#2"/>
    <dgm:cxn modelId="{177A87CC-71ED-4745-A0B9-0BB05B95D99D}" type="presParOf" srcId="{A46A0400-6EAD-4D59-835E-C040C020E8DD}" destId="{522EF139-9BCC-4F66-87A2-6479F093EF64}" srcOrd="0" destOrd="0" presId="urn:microsoft.com/office/officeart/2005/8/layout/vList3#2"/>
    <dgm:cxn modelId="{AACCA25A-6C59-7240-AA1F-1C9AD9B9A4EC}" type="presParOf" srcId="{A46A0400-6EAD-4D59-835E-C040C020E8DD}" destId="{070B6D43-3FA3-4730-A4ED-3464CB09FA02}" srcOrd="1" destOrd="0" presId="urn:microsoft.com/office/officeart/2005/8/layout/vList3#2"/>
    <dgm:cxn modelId="{103294A3-7A13-3D43-8731-F01282BD5D3C}" type="presParOf" srcId="{73852271-39CE-485E-9C35-81AE2EA898DF}" destId="{906585B6-C6DA-440C-B81D-155DDA219CBF}" srcOrd="3" destOrd="0" presId="urn:microsoft.com/office/officeart/2005/8/layout/vList3#2"/>
    <dgm:cxn modelId="{462A53F4-CB0E-824B-A7A6-118A0C292D69}" type="presParOf" srcId="{73852271-39CE-485E-9C35-81AE2EA898DF}" destId="{BE5E2D1C-D4FD-4B11-8BAB-C8E282081611}" srcOrd="4" destOrd="0" presId="urn:microsoft.com/office/officeart/2005/8/layout/vList3#2"/>
    <dgm:cxn modelId="{5FFC75C7-7B80-AB4D-B956-E18D72180057}" type="presParOf" srcId="{BE5E2D1C-D4FD-4B11-8BAB-C8E282081611}" destId="{1DD80B41-4203-4B4A-8162-D0DA1D904347}" srcOrd="0" destOrd="0" presId="urn:microsoft.com/office/officeart/2005/8/layout/vList3#2"/>
    <dgm:cxn modelId="{4DC6D777-F2FD-4943-B6F5-1064B19B56F2}" type="presParOf" srcId="{BE5E2D1C-D4FD-4B11-8BAB-C8E282081611}" destId="{3822C21C-E39B-4CDB-A2ED-B3FC427F3161}"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149119" y="487"/>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rtl="0">
            <a:lnSpc>
              <a:spcPct val="90000"/>
            </a:lnSpc>
            <a:spcBef>
              <a:spcPct val="0"/>
            </a:spcBef>
            <a:spcAft>
              <a:spcPct val="35000"/>
            </a:spcAft>
            <a:buNone/>
          </a:pPr>
          <a:r>
            <a:rPr lang="zh-CN" altLang="en-US" sz="6100" b="1" kern="1200" dirty="0">
              <a:solidFill>
                <a:schemeClr val="bg1"/>
              </a:solidFill>
              <a:latin typeface="Courier New" charset="0"/>
              <a:ea typeface="黑体" charset="0"/>
              <a:sym typeface="Arial" charset="0"/>
            </a:rPr>
            <a:t>网络基础</a:t>
          </a:r>
          <a:endParaRPr lang="zh-CN" sz="6100" kern="1200" dirty="0">
            <a:solidFill>
              <a:schemeClr val="bg1"/>
            </a:solidFill>
          </a:endParaRPr>
        </a:p>
      </dsp:txBody>
      <dsp:txXfrm rot="10800000">
        <a:off x="2499915" y="487"/>
        <a:ext cx="6788818" cy="1403184"/>
      </dsp:txXfrm>
    </dsp:sp>
    <dsp:sp modelId="{DA3E3410-9F0D-46F0-B537-DC54EEF60B5A}">
      <dsp:nvSpPr>
        <dsp:cNvPr id="0" name=""/>
        <dsp:cNvSpPr/>
      </dsp:nvSpPr>
      <dsp:spPr>
        <a:xfrm>
          <a:off x="1447527" y="487"/>
          <a:ext cx="1403184" cy="1403184"/>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2149119" y="1822532"/>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solidFill>
                <a:schemeClr val="bg1"/>
              </a:solidFill>
              <a:latin typeface="Courier New" charset="0"/>
              <a:ea typeface="黑体" charset="0"/>
            </a:rPr>
            <a:t>java.net</a:t>
          </a:r>
          <a:r>
            <a:rPr lang="zh-CN" altLang="en-US" sz="6100" kern="1200" dirty="0">
              <a:solidFill>
                <a:schemeClr val="bg1"/>
              </a:solidFill>
              <a:latin typeface="Courier New" charset="0"/>
              <a:ea typeface="黑体" charset="0"/>
            </a:rPr>
            <a:t>包</a:t>
          </a:r>
          <a:endParaRPr lang="zh-CN" altLang="zh-CN" sz="6100" kern="1200" dirty="0">
            <a:solidFill>
              <a:schemeClr val="bg1"/>
            </a:solidFill>
          </a:endParaRPr>
        </a:p>
      </dsp:txBody>
      <dsp:txXfrm rot="10800000">
        <a:off x="2499915" y="1822532"/>
        <a:ext cx="6788818" cy="1403184"/>
      </dsp:txXfrm>
    </dsp:sp>
    <dsp:sp modelId="{522EF139-9BCC-4F66-87A2-6479F093EF64}">
      <dsp:nvSpPr>
        <dsp:cNvPr id="0" name=""/>
        <dsp:cNvSpPr/>
      </dsp:nvSpPr>
      <dsp:spPr>
        <a:xfrm>
          <a:off x="1447527" y="1822532"/>
          <a:ext cx="1403184" cy="1403184"/>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2149119" y="3644578"/>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solidFill>
                <a:schemeClr val="bg1"/>
              </a:solidFill>
              <a:latin typeface="Courier New" charset="0"/>
              <a:ea typeface="黑体" charset="0"/>
            </a:rPr>
            <a:t>IP</a:t>
          </a:r>
          <a:r>
            <a:rPr lang="zh-CN" altLang="en-US" sz="6100" kern="1200" dirty="0">
              <a:solidFill>
                <a:schemeClr val="bg1"/>
              </a:solidFill>
              <a:latin typeface="Courier New" charset="0"/>
              <a:ea typeface="黑体" charset="0"/>
            </a:rPr>
            <a:t>组播编程</a:t>
          </a:r>
          <a:endParaRPr lang="zh-CN" altLang="zh-CN" sz="6100" kern="1200" dirty="0">
            <a:solidFill>
              <a:schemeClr val="bg1"/>
            </a:solidFill>
          </a:endParaRPr>
        </a:p>
      </dsp:txBody>
      <dsp:txXfrm rot="10800000">
        <a:off x="2499915" y="3644578"/>
        <a:ext cx="6788818" cy="1403184"/>
      </dsp:txXfrm>
    </dsp:sp>
    <dsp:sp modelId="{1DD80B41-4203-4B4A-8162-D0DA1D904347}">
      <dsp:nvSpPr>
        <dsp:cNvPr id="0" name=""/>
        <dsp:cNvSpPr/>
      </dsp:nvSpPr>
      <dsp:spPr>
        <a:xfrm>
          <a:off x="1447527" y="3644578"/>
          <a:ext cx="1403184" cy="1403184"/>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2149119" y="487"/>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rtl="0">
            <a:lnSpc>
              <a:spcPct val="90000"/>
            </a:lnSpc>
            <a:spcBef>
              <a:spcPct val="0"/>
            </a:spcBef>
            <a:spcAft>
              <a:spcPct val="35000"/>
            </a:spcAft>
            <a:buNone/>
          </a:pPr>
          <a:r>
            <a:rPr lang="zh-CN" altLang="en-US" sz="6100" b="1" kern="1200" dirty="0">
              <a:solidFill>
                <a:schemeClr val="bg1"/>
              </a:solidFill>
              <a:latin typeface="Courier New" charset="0"/>
              <a:ea typeface="黑体" charset="0"/>
              <a:sym typeface="Arial" charset="0"/>
            </a:rPr>
            <a:t>网络基础</a:t>
          </a:r>
          <a:endParaRPr lang="zh-CN" sz="6100" kern="1200" dirty="0">
            <a:solidFill>
              <a:schemeClr val="bg1"/>
            </a:solidFill>
          </a:endParaRPr>
        </a:p>
      </dsp:txBody>
      <dsp:txXfrm rot="10800000">
        <a:off x="2499915" y="487"/>
        <a:ext cx="6788818" cy="1403184"/>
      </dsp:txXfrm>
    </dsp:sp>
    <dsp:sp modelId="{DA3E3410-9F0D-46F0-B537-DC54EEF60B5A}">
      <dsp:nvSpPr>
        <dsp:cNvPr id="0" name=""/>
        <dsp:cNvSpPr/>
      </dsp:nvSpPr>
      <dsp:spPr>
        <a:xfrm>
          <a:off x="1447527" y="487"/>
          <a:ext cx="1403184" cy="1403184"/>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2149119" y="1822532"/>
          <a:ext cx="7139614" cy="1403184"/>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solidFill>
                <a:schemeClr val="bg1"/>
              </a:solidFill>
              <a:latin typeface="Courier New" charset="0"/>
              <a:ea typeface="黑体" charset="0"/>
            </a:rPr>
            <a:t>java.net</a:t>
          </a:r>
          <a:r>
            <a:rPr lang="zh-CN" altLang="en-US" sz="6100" kern="1200" dirty="0">
              <a:solidFill>
                <a:schemeClr val="bg1"/>
              </a:solidFill>
              <a:latin typeface="Courier New" charset="0"/>
              <a:ea typeface="黑体" charset="0"/>
            </a:rPr>
            <a:t>包</a:t>
          </a:r>
          <a:endParaRPr lang="zh-CN" altLang="zh-CN" sz="6100" kern="1200" dirty="0">
            <a:solidFill>
              <a:schemeClr val="bg1"/>
            </a:solidFill>
          </a:endParaRPr>
        </a:p>
      </dsp:txBody>
      <dsp:txXfrm rot="10800000">
        <a:off x="2499915" y="1822532"/>
        <a:ext cx="6788818" cy="1403184"/>
      </dsp:txXfrm>
    </dsp:sp>
    <dsp:sp modelId="{522EF139-9BCC-4F66-87A2-6479F093EF64}">
      <dsp:nvSpPr>
        <dsp:cNvPr id="0" name=""/>
        <dsp:cNvSpPr/>
      </dsp:nvSpPr>
      <dsp:spPr>
        <a:xfrm>
          <a:off x="1447527" y="1822532"/>
          <a:ext cx="1403184" cy="1403184"/>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22C21C-E39B-4CDB-A2ED-B3FC427F3161}">
      <dsp:nvSpPr>
        <dsp:cNvPr id="0" name=""/>
        <dsp:cNvSpPr/>
      </dsp:nvSpPr>
      <dsp:spPr>
        <a:xfrm rot="10800000">
          <a:off x="2149119" y="3644578"/>
          <a:ext cx="7139614" cy="140318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8765" tIns="232410" rIns="433832" bIns="232410" numCol="1" spcCol="1270" anchor="ctr" anchorCtr="0">
          <a:noAutofit/>
        </a:bodyPr>
        <a:lstStyle/>
        <a:p>
          <a:pPr marL="0" lvl="0" indent="0" algn="ctr" defTabSz="2711450">
            <a:lnSpc>
              <a:spcPct val="90000"/>
            </a:lnSpc>
            <a:spcBef>
              <a:spcPct val="0"/>
            </a:spcBef>
            <a:spcAft>
              <a:spcPct val="35000"/>
            </a:spcAft>
            <a:buNone/>
          </a:pPr>
          <a:r>
            <a:rPr lang="en-US" altLang="zh-CN" sz="6100" kern="1200" dirty="0">
              <a:solidFill>
                <a:schemeClr val="bg1"/>
              </a:solidFill>
              <a:latin typeface="Courier New" charset="0"/>
              <a:ea typeface="黑体" charset="0"/>
            </a:rPr>
            <a:t>IP</a:t>
          </a:r>
          <a:r>
            <a:rPr lang="zh-CN" altLang="en-US" sz="6100" kern="1200" dirty="0">
              <a:solidFill>
                <a:schemeClr val="bg1"/>
              </a:solidFill>
              <a:latin typeface="Courier New" charset="0"/>
              <a:ea typeface="黑体" charset="0"/>
            </a:rPr>
            <a:t>组播编程</a:t>
          </a:r>
          <a:endParaRPr lang="zh-CN" altLang="zh-CN" sz="6100" kern="1200" dirty="0">
            <a:solidFill>
              <a:schemeClr val="bg1"/>
            </a:solidFill>
          </a:endParaRPr>
        </a:p>
      </dsp:txBody>
      <dsp:txXfrm rot="10800000">
        <a:off x="2499915" y="3644578"/>
        <a:ext cx="6788818" cy="1403184"/>
      </dsp:txXfrm>
    </dsp:sp>
    <dsp:sp modelId="{1DD80B41-4203-4B4A-8162-D0DA1D904347}">
      <dsp:nvSpPr>
        <dsp:cNvPr id="0" name=""/>
        <dsp:cNvSpPr/>
      </dsp:nvSpPr>
      <dsp:spPr>
        <a:xfrm>
          <a:off x="1447527" y="3644578"/>
          <a:ext cx="1403184" cy="1403184"/>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2020年8月12日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2020年8月12日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157021-F459-0745-ACEC-B5D9B7C9879E}" type="slidenum">
              <a:rPr kumimoji="1" lang="zh-CN" altLang="en-US" smtClean="0"/>
              <a:t>20</a:t>
            </a:fld>
            <a:endParaRPr kumimoji="1" lang="zh-CN" altLang="en-US"/>
          </a:p>
        </p:txBody>
      </p:sp>
    </p:spTree>
    <p:extLst>
      <p:ext uri="{BB962C8B-B14F-4D97-AF65-F5344CB8AC3E}">
        <p14:creationId xmlns:p14="http://schemas.microsoft.com/office/powerpoint/2010/main" val="1230450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2020年8月12日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924D3C-B5BC-4E6F-BD45-8D7401CE63E0}" type="datetime3">
              <a:rPr lang="zh-CN" altLang="en-US" smtClean="0"/>
              <a:pPr/>
              <a:t>2020年8月12日星期三</a:t>
            </a:fld>
            <a:endParaRPr lang="en-US" altLang="zh-CN"/>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0B4DA83-A190-4CC0-A189-00E3DD132D42}" type="slidenum">
              <a:rPr lang="zh-CN" altLang="en-US" smtClean="0"/>
              <a:pPr/>
              <a:t>‹#›</a:t>
            </a:fld>
            <a:endParaRPr lang="en-US" altLang="zh-CN"/>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05600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4092020-4CB6-4BDF-A229-21088922D341}" type="datetime3">
              <a:rPr lang="zh-CN" altLang="en-US" smtClean="0"/>
              <a:pPr/>
              <a:t>2020年8月12日星期三</a:t>
            </a:fld>
            <a:endParaRPr lang="en-US" altLang="zh-CN"/>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38796367-DFEC-42F2-9FCE-CCDF956EAD64}" type="slidenum">
              <a:rPr lang="zh-CN" altLang="en-US" smtClean="0"/>
              <a:pPr/>
              <a:t>‹#›</a:t>
            </a:fld>
            <a:endParaRPr lang="en-US" altLang="zh-CN"/>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442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 id="214748366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baike.baidu.com/view/23880.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Java10:</a:t>
            </a:r>
            <a:r>
              <a:rPr lang="zh-CN" altLang="en-US" sz="6600" dirty="0">
                <a:solidFill>
                  <a:schemeClr val="tx1">
                    <a:lumMod val="90000"/>
                    <a:lumOff val="10000"/>
                  </a:schemeClr>
                </a:solidFill>
                <a:latin typeface="+mn-lt"/>
                <a:ea typeface="+mn-ea"/>
                <a:cs typeface="+mn-ea"/>
                <a:sym typeface="+mn-lt"/>
              </a:rPr>
              <a:t>网络编程</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pic>
        <p:nvPicPr>
          <p:cNvPr id="3" name="图片 2">
            <a:extLst>
              <a:ext uri="{FF2B5EF4-FFF2-40B4-BE49-F238E27FC236}">
                <a16:creationId xmlns:a16="http://schemas.microsoft.com/office/drawing/2014/main" id="{C2AD121E-6CD4-4E4C-8B0D-7638A8185D87}"/>
              </a:ext>
            </a:extLst>
          </p:cNvPr>
          <p:cNvPicPr>
            <a:picLocks noChangeAspect="1"/>
          </p:cNvPicPr>
          <p:nvPr/>
        </p:nvPicPr>
        <p:blipFill>
          <a:blip r:embed="rId3"/>
          <a:stretch>
            <a:fillRect/>
          </a:stretch>
        </p:blipFill>
        <p:spPr>
          <a:xfrm>
            <a:off x="167120" y="691959"/>
            <a:ext cx="3269206" cy="3433763"/>
          </a:xfrm>
          <a:prstGeom prst="rect">
            <a:avLst/>
          </a:prstGeom>
        </p:spPr>
      </p:pic>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zh-CN" dirty="0">
                <a:sym typeface="Arial" charset="0"/>
              </a:rPr>
              <a:t>客户端/服务器模型</a:t>
            </a:r>
            <a:endParaRPr lang="zh-CN" dirty="0">
              <a:sym typeface="Arial" charset="0"/>
            </a:endParaRPr>
          </a:p>
        </p:txBody>
      </p:sp>
      <p:sp>
        <p:nvSpPr>
          <p:cNvPr id="21507" name="Rectangle 3"/>
          <p:cNvSpPr>
            <a:spLocks noGrp="1" noChangeArrowheads="1"/>
          </p:cNvSpPr>
          <p:nvPr>
            <p:ph sz="quarter" idx="10"/>
          </p:nvPr>
        </p:nvSpPr>
        <p:spPr/>
        <p:txBody>
          <a:bodyPr/>
          <a:lstStyle/>
          <a:p>
            <a:r>
              <a:rPr lang="zh-CN" dirty="0">
                <a:sym typeface="Arial" charset="0"/>
              </a:rPr>
              <a:t>即Client/Server(客户机/服务器)结构，通过任务合理分配到Client端和Server端，降低了系统通讯开销，可充分利用两端硬件环境优势。</a:t>
            </a:r>
          </a:p>
          <a:p>
            <a:r>
              <a:rPr lang="zh-CN" dirty="0">
                <a:sym typeface="Arial" charset="0"/>
              </a:rPr>
              <a:t>C/S的优点是能充分发挥客户端ＰＣ的处理能力，很多工作可以在客户端处理后再提交给服务器。</a:t>
            </a:r>
          </a:p>
          <a:p>
            <a:r>
              <a:rPr lang="zh-CN" dirty="0">
                <a:sym typeface="Arial" charset="0"/>
              </a:rPr>
              <a:t>缺点主要有：</a:t>
            </a:r>
          </a:p>
          <a:p>
            <a:pPr lvl="1"/>
            <a:r>
              <a:rPr lang="zh-CN" dirty="0">
                <a:sym typeface="Arial" charset="0"/>
              </a:rPr>
              <a:t>适用于局域网环境可连接用户数有限；</a:t>
            </a:r>
          </a:p>
          <a:p>
            <a:pPr lvl="1"/>
            <a:r>
              <a:rPr lang="zh-CN" dirty="0">
                <a:sym typeface="Arial" charset="0"/>
              </a:rPr>
              <a:t>客户端需要安装专用的客户端软件；</a:t>
            </a:r>
          </a:p>
          <a:p>
            <a:pPr lvl="1"/>
            <a:r>
              <a:rPr lang="zh-CN" dirty="0">
                <a:sym typeface="Arial" charset="0"/>
              </a:rPr>
              <a:t>对客户端的操作系统一般会有限制。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第</a:t>
            </a:r>
            <a:r>
              <a:rPr lang="en-US" altLang="zh-CN"/>
              <a:t>10</a:t>
            </a:r>
            <a:r>
              <a:rPr lang="zh-CN" altLang="en-US"/>
              <a:t>章 网络编程</a:t>
            </a:r>
            <a:endParaRPr lang="zh-CN" altLang="en-US" dirty="0"/>
          </a:p>
        </p:txBody>
      </p:sp>
      <p:graphicFrame>
        <p:nvGraphicFramePr>
          <p:cNvPr id="27" name="内容占位符 3"/>
          <p:cNvGraphicFramePr>
            <a:graphicFrameLocks noGrp="1"/>
          </p:cNvGraphicFramePr>
          <p:nvPr>
            <p:ph sz="quarter" idx="10"/>
            <p:extLst>
              <p:ext uri="{D42A27DB-BD31-4B8C-83A1-F6EECF244321}">
                <p14:modId xmlns:p14="http://schemas.microsoft.com/office/powerpoint/2010/main" val="2347036685"/>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18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sym typeface="Arial" charset="0"/>
              </a:rPr>
              <a:t>java.net包</a:t>
            </a:r>
          </a:p>
        </p:txBody>
      </p:sp>
      <p:sp>
        <p:nvSpPr>
          <p:cNvPr id="23555" name="Rectangle 3"/>
          <p:cNvSpPr>
            <a:spLocks noGrp="1" noChangeArrowheads="1"/>
          </p:cNvSpPr>
          <p:nvPr>
            <p:ph sz="quarter" idx="10"/>
          </p:nvPr>
        </p:nvSpPr>
        <p:spPr/>
        <p:txBody>
          <a:bodyPr/>
          <a:lstStyle/>
          <a:p>
            <a:r>
              <a:rPr lang="zh-CN" dirty="0">
                <a:sym typeface="Arial" charset="0"/>
              </a:rPr>
              <a:t>java.net包可以根据下列功能进行分组：</a:t>
            </a:r>
          </a:p>
          <a:p>
            <a:pPr lvl="1"/>
            <a:r>
              <a:rPr lang="zh-CN" dirty="0">
                <a:sym typeface="Arial" charset="0"/>
              </a:rPr>
              <a:t>Internet寻址(InetAddress类和URL类)</a:t>
            </a:r>
          </a:p>
          <a:p>
            <a:pPr lvl="1"/>
            <a:r>
              <a:rPr lang="zh-CN" dirty="0">
                <a:sym typeface="Arial" charset="0"/>
              </a:rPr>
              <a:t>TCP/IP面向连接服务类(Socket类和ServerSocket类)</a:t>
            </a:r>
          </a:p>
          <a:p>
            <a:pPr lvl="1"/>
            <a:r>
              <a:rPr lang="zh-CN" dirty="0">
                <a:sym typeface="Arial" charset="0"/>
              </a:rPr>
              <a:t>UDP/IP无连接服务类(DatagramPacket类和DatagramSocket类)</a:t>
            </a:r>
          </a:p>
          <a:p>
            <a:pPr lvl="1"/>
            <a:r>
              <a:rPr lang="zh-CN" dirty="0">
                <a:sym typeface="Arial" charset="0"/>
              </a:rPr>
              <a:t>MIME内容类型处理器(ContentHandler类和URLStreamHandler类)</a:t>
            </a:r>
          </a:p>
          <a:p>
            <a:pPr lvl="1"/>
            <a:r>
              <a:rPr lang="zh-CN" dirty="0">
                <a:sym typeface="Arial" charset="0"/>
              </a:rPr>
              <a:t>WWW相关类(URLConnection类和URLStreamHandler类)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sym typeface="Arial" charset="0"/>
              </a:rPr>
              <a:t>java.net包</a:t>
            </a:r>
          </a:p>
        </p:txBody>
      </p:sp>
      <p:sp>
        <p:nvSpPr>
          <p:cNvPr id="24579" name="Rectangle 3"/>
          <p:cNvSpPr>
            <a:spLocks noGrp="1" noChangeArrowheads="1"/>
          </p:cNvSpPr>
          <p:nvPr>
            <p:ph sz="quarter" idx="10"/>
          </p:nvPr>
        </p:nvSpPr>
        <p:spPr>
          <a:xfrm>
            <a:off x="728296" y="905608"/>
            <a:ext cx="10735408" cy="5046784"/>
          </a:xfrm>
        </p:spPr>
        <p:txBody>
          <a:bodyPr/>
          <a:lstStyle/>
          <a:p>
            <a:pPr>
              <a:spcBef>
                <a:spcPts val="600"/>
              </a:spcBef>
            </a:pPr>
            <a:r>
              <a:rPr lang="zh-CN" sz="2800" dirty="0">
                <a:sym typeface="Arial" charset="0"/>
              </a:rPr>
              <a:t>InetAddress类和URL类：</a:t>
            </a:r>
          </a:p>
          <a:p>
            <a:pPr lvl="1">
              <a:spcBef>
                <a:spcPts val="600"/>
              </a:spcBef>
            </a:pPr>
            <a:r>
              <a:rPr lang="zh-CN" sz="2400" dirty="0">
                <a:sym typeface="Arial" charset="0"/>
              </a:rPr>
              <a:t>InetAddress类提供有关从域名地址查询IP地址的方法，类中没有构造器。TCP/IP面向连接服务类(Socket类和ServerSocket类)。</a:t>
            </a:r>
          </a:p>
          <a:p>
            <a:pPr>
              <a:spcBef>
                <a:spcPts val="600"/>
              </a:spcBef>
            </a:pPr>
            <a:r>
              <a:rPr lang="zh-CN" sz="2800" dirty="0">
                <a:sym typeface="Arial" charset="0"/>
              </a:rPr>
              <a:t>getAddress() 返回4个字节的IP地址，是4个整数，有可能是负数，需要进行转换处理，才能正确显示。</a:t>
            </a:r>
          </a:p>
          <a:p>
            <a:pPr>
              <a:spcBef>
                <a:spcPts val="600"/>
              </a:spcBef>
            </a:pPr>
            <a:r>
              <a:rPr lang="zh-CN" sz="2800" dirty="0">
                <a:sym typeface="Arial" charset="0"/>
              </a:rPr>
              <a:t>getHostName() 返回被查询主机域名地址，即生成InetAddress对象时使用的字符串参数。</a:t>
            </a:r>
          </a:p>
          <a:p>
            <a:pPr>
              <a:spcBef>
                <a:spcPts val="600"/>
              </a:spcBef>
            </a:pPr>
            <a:r>
              <a:rPr lang="zh-CN" sz="2800" dirty="0">
                <a:sym typeface="Arial" charset="0"/>
              </a:rPr>
              <a:t>getHostAddress() 返回IP地址，与getAddress不同，它是用字符串表示的IP地址，IP地址用十进制数表示，即"%d.%d.%d.%d"。</a:t>
            </a:r>
          </a:p>
        </p:txBody>
      </p:sp>
      <p:sp>
        <p:nvSpPr>
          <p:cNvPr id="24580" name="Rectangle 4"/>
          <p:cNvSpPr>
            <a:spLocks noChangeArrowheads="1"/>
          </p:cNvSpPr>
          <p:nvPr/>
        </p:nvSpPr>
        <p:spPr bwMode="auto">
          <a:xfrm>
            <a:off x="8655050" y="6491288"/>
            <a:ext cx="2012950" cy="366712"/>
          </a:xfrm>
          <a:prstGeom prst="rect">
            <a:avLst/>
          </a:prstGeom>
          <a:noFill/>
          <a:ln w="9525">
            <a:noFill/>
            <a:miter lim="800000"/>
            <a:headEnd/>
            <a:tailEnd/>
          </a:ln>
          <a:effectLst/>
        </p:spPr>
        <p:txBody>
          <a:bodyPr wrap="none" anchor="ctr">
            <a:spAutoFit/>
          </a:bodyPr>
          <a:lstStyle/>
          <a:p>
            <a:r>
              <a:rPr lang="en-US" altLang="zh-CN" dirty="0">
                <a:ea typeface="宋体" charset="-122"/>
              </a:rPr>
              <a:t>AddressTest.java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sym typeface="Arial" charset="0"/>
              </a:rPr>
              <a:t>java.net包</a:t>
            </a:r>
          </a:p>
        </p:txBody>
      </p:sp>
      <p:sp>
        <p:nvSpPr>
          <p:cNvPr id="25603" name="Rectangle 3"/>
          <p:cNvSpPr>
            <a:spLocks noGrp="1" noChangeArrowheads="1"/>
          </p:cNvSpPr>
          <p:nvPr>
            <p:ph sz="quarter" idx="10"/>
          </p:nvPr>
        </p:nvSpPr>
        <p:spPr/>
        <p:txBody>
          <a:bodyPr/>
          <a:lstStyle/>
          <a:p>
            <a:r>
              <a:rPr lang="zh-CN" sz="2800" dirty="0">
                <a:sym typeface="Arial" charset="0"/>
              </a:rPr>
              <a:t>URL类支持对WWW服务器的访问：使用这个类可以方便地访问WWW服务器上的资源。</a:t>
            </a:r>
          </a:p>
          <a:p>
            <a:r>
              <a:rPr lang="zh-CN" sz="2800" dirty="0">
                <a:sym typeface="Arial" charset="0"/>
              </a:rPr>
              <a:t>  URL类构造器：</a:t>
            </a:r>
          </a:p>
          <a:p>
            <a:pPr marL="274320" lvl="1" indent="0">
              <a:buNone/>
            </a:pPr>
            <a:r>
              <a:rPr lang="zh-CN" sz="2400" dirty="0">
                <a:sym typeface="Arial" charset="0"/>
              </a:rPr>
              <a:t>public URL(String protocol,String host,int port, </a:t>
            </a:r>
          </a:p>
          <a:p>
            <a:pPr marL="274320" lvl="1" indent="0">
              <a:buNone/>
            </a:pPr>
            <a:r>
              <a:rPr lang="zh-CN" sz="2400" dirty="0">
                <a:sym typeface="Arial" charset="0"/>
              </a:rPr>
              <a:t>             String file);</a:t>
            </a:r>
          </a:p>
          <a:p>
            <a:pPr marL="274320" lvl="1" indent="0">
              <a:buNone/>
            </a:pPr>
            <a:r>
              <a:rPr lang="zh-CN" sz="2400" dirty="0">
                <a:sym typeface="Arial" charset="0"/>
              </a:rPr>
              <a:t>public URL(String protocol,String host,String file)</a:t>
            </a:r>
          </a:p>
          <a:p>
            <a:pPr marL="274320" lvl="1" indent="0">
              <a:buNone/>
            </a:pPr>
            <a:r>
              <a:rPr lang="zh-CN" sz="2400" dirty="0">
                <a:sym typeface="Arial" charset="0"/>
              </a:rPr>
              <a:t>             throws MalformedURLException;</a:t>
            </a:r>
          </a:p>
          <a:p>
            <a:pPr marL="274320" lvl="1" indent="0">
              <a:buNone/>
            </a:pPr>
            <a:r>
              <a:rPr lang="zh-CN" sz="2400" dirty="0">
                <a:sym typeface="Arial" charset="0"/>
              </a:rPr>
              <a:t>public URL(String spec)throws MalformedURLException;</a:t>
            </a:r>
          </a:p>
          <a:p>
            <a:pPr marL="274320" lvl="1" indent="0">
              <a:buNone/>
            </a:pPr>
            <a:r>
              <a:rPr lang="zh-CN" sz="2400" dirty="0">
                <a:sym typeface="Arial" charset="0"/>
              </a:rPr>
              <a:t>public URL(URL context, String spec)</a:t>
            </a:r>
          </a:p>
          <a:p>
            <a:pPr marL="274320" lvl="1" indent="0">
              <a:buNone/>
            </a:pPr>
            <a:r>
              <a:rPr lang="zh-CN" sz="2400" dirty="0">
                <a:sym typeface="Arial" charset="0"/>
              </a:rPr>
              <a:t>             throws MalformedURLException;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sym typeface="Arial" charset="0"/>
              </a:rPr>
              <a:t>java.net包</a:t>
            </a:r>
          </a:p>
        </p:txBody>
      </p:sp>
      <p:sp>
        <p:nvSpPr>
          <p:cNvPr id="26627" name="Rectangle 3"/>
          <p:cNvSpPr>
            <a:spLocks noGrp="1" noChangeArrowheads="1"/>
          </p:cNvSpPr>
          <p:nvPr>
            <p:ph sz="quarter" idx="10"/>
          </p:nvPr>
        </p:nvSpPr>
        <p:spPr/>
        <p:txBody>
          <a:bodyPr/>
          <a:lstStyle/>
          <a:p>
            <a:pPr>
              <a:spcBef>
                <a:spcPts val="1200"/>
              </a:spcBef>
            </a:pPr>
            <a:r>
              <a:rPr lang="zh-CN" dirty="0">
                <a:sym typeface="Arial" charset="0"/>
              </a:rPr>
              <a:t>URL的四个构造器能够很方便地生成URL对象。</a:t>
            </a:r>
          </a:p>
          <a:p>
            <a:pPr>
              <a:spcBef>
                <a:spcPts val="1200"/>
              </a:spcBef>
            </a:pPr>
            <a:r>
              <a:rPr lang="zh-CN" dirty="0">
                <a:sym typeface="Arial" charset="0"/>
              </a:rPr>
              <a:t>其中：</a:t>
            </a:r>
          </a:p>
          <a:p>
            <a:pPr lvl="1"/>
            <a:r>
              <a:rPr lang="zh-CN" dirty="0">
                <a:sym typeface="Arial" charset="0"/>
              </a:rPr>
              <a:t>protocol：协议</a:t>
            </a:r>
          </a:p>
          <a:p>
            <a:pPr lvl="1"/>
            <a:r>
              <a:rPr lang="zh-CN" dirty="0">
                <a:sym typeface="Arial" charset="0"/>
              </a:rPr>
              <a:t>host：主机域名</a:t>
            </a:r>
          </a:p>
          <a:p>
            <a:pPr lvl="1"/>
            <a:r>
              <a:rPr lang="zh-CN" dirty="0">
                <a:sym typeface="Arial" charset="0"/>
              </a:rPr>
              <a:t>port：端口号</a:t>
            </a:r>
          </a:p>
          <a:p>
            <a:pPr lvl="1"/>
            <a:r>
              <a:rPr lang="zh-CN" dirty="0">
                <a:sym typeface="Arial" charset="0"/>
              </a:rPr>
              <a:t>file：文件名</a:t>
            </a:r>
          </a:p>
          <a:p>
            <a:pPr lvl="1"/>
            <a:r>
              <a:rPr lang="zh-CN" dirty="0">
                <a:sym typeface="Arial" charset="0"/>
              </a:rPr>
              <a:t>spec：完整的URL地址字符串</a:t>
            </a:r>
          </a:p>
          <a:p>
            <a:pPr lvl="1"/>
            <a:r>
              <a:rPr lang="zh-CN" dirty="0">
                <a:sym typeface="Arial" charset="0"/>
              </a:rPr>
              <a:t>context是spec内容的补充。</a:t>
            </a:r>
          </a:p>
          <a:p>
            <a:pPr lvl="1"/>
            <a:r>
              <a:rPr lang="zh-CN" dirty="0">
                <a:sym typeface="Arial" charset="0"/>
              </a:rPr>
              <a:t>MalformedURLException是创建URL对象可能抛出异常。</a:t>
            </a:r>
          </a:p>
        </p:txBody>
      </p:sp>
      <p:sp>
        <p:nvSpPr>
          <p:cNvPr id="26628" name="Rectangle 4"/>
          <p:cNvSpPr>
            <a:spLocks noChangeArrowheads="1"/>
          </p:cNvSpPr>
          <p:nvPr/>
        </p:nvSpPr>
        <p:spPr bwMode="auto">
          <a:xfrm>
            <a:off x="6705600" y="6491288"/>
            <a:ext cx="1593850" cy="366712"/>
          </a:xfrm>
          <a:prstGeom prst="rect">
            <a:avLst/>
          </a:prstGeom>
          <a:noFill/>
          <a:ln w="9525">
            <a:noFill/>
            <a:miter lim="800000"/>
            <a:headEnd/>
            <a:tailEnd/>
          </a:ln>
          <a:effectLst/>
        </p:spPr>
        <p:txBody>
          <a:bodyPr wrap="none" anchor="ctr">
            <a:spAutoFit/>
          </a:bodyPr>
          <a:lstStyle/>
          <a:p>
            <a:r>
              <a:rPr lang="en-US" altLang="zh-CN">
                <a:ea typeface="宋体" charset="-122"/>
              </a:rPr>
              <a:t>UrlTest1.java </a:t>
            </a:r>
          </a:p>
        </p:txBody>
      </p:sp>
      <p:sp>
        <p:nvSpPr>
          <p:cNvPr id="26629" name="Rectangle 5"/>
          <p:cNvSpPr>
            <a:spLocks noChangeArrowheads="1"/>
          </p:cNvSpPr>
          <p:nvPr/>
        </p:nvSpPr>
        <p:spPr bwMode="auto">
          <a:xfrm>
            <a:off x="8153400" y="6491288"/>
            <a:ext cx="1593850" cy="366712"/>
          </a:xfrm>
          <a:prstGeom prst="rect">
            <a:avLst/>
          </a:prstGeom>
          <a:noFill/>
          <a:ln w="9525">
            <a:noFill/>
            <a:miter lim="800000"/>
            <a:headEnd/>
            <a:tailEnd/>
          </a:ln>
          <a:effectLst/>
        </p:spPr>
        <p:txBody>
          <a:bodyPr wrap="none" anchor="ctr">
            <a:spAutoFit/>
          </a:bodyPr>
          <a:lstStyle/>
          <a:p>
            <a:r>
              <a:rPr lang="en-US" altLang="zh-CN" dirty="0">
                <a:ea typeface="宋体" charset="-122"/>
              </a:rPr>
              <a:t>UrlTest2.java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71501" y="0"/>
            <a:ext cx="9476508" cy="668780"/>
          </a:xfrm>
        </p:spPr>
        <p:txBody>
          <a:bodyPr/>
          <a:lstStyle/>
          <a:p>
            <a:r>
              <a:rPr lang="zh-CN" altLang="zh-CN" dirty="0"/>
              <a:t>Socket类和ServerSocket类</a:t>
            </a:r>
            <a:r>
              <a:rPr lang="zh-CN" altLang="en-US" dirty="0"/>
              <a:t>*</a:t>
            </a:r>
            <a:endParaRPr lang="en-US" altLang="zh-CN" dirty="0"/>
          </a:p>
        </p:txBody>
      </p:sp>
      <p:sp>
        <p:nvSpPr>
          <p:cNvPr id="27651" name="Rectangle 3"/>
          <p:cNvSpPr>
            <a:spLocks noGrp="1" noChangeArrowheads="1"/>
          </p:cNvSpPr>
          <p:nvPr>
            <p:ph sz="quarter" idx="10"/>
          </p:nvPr>
        </p:nvSpPr>
        <p:spPr/>
        <p:txBody>
          <a:bodyPr/>
          <a:lstStyle/>
          <a:p>
            <a:r>
              <a:rPr lang="zh-CN" altLang="zh-CN" dirty="0"/>
              <a:t>Socket类用于支持客户机，</a:t>
            </a:r>
            <a:r>
              <a:rPr lang="zh-CN" altLang="zh-CN" dirty="0">
                <a:sym typeface="Arial" charset="0"/>
              </a:rPr>
              <a:t>ServerSocket</a:t>
            </a:r>
            <a:r>
              <a:rPr lang="zh-CN" altLang="zh-CN" dirty="0"/>
              <a:t>类用于支持服务器</a:t>
            </a:r>
            <a:r>
              <a:rPr lang="zh-CN" altLang="en-US" dirty="0"/>
              <a:t>，</a:t>
            </a:r>
            <a:r>
              <a:rPr lang="zh-CN" altLang="zh-CN" dirty="0"/>
              <a:t>它们一起提供完整的</a:t>
            </a:r>
            <a:r>
              <a:rPr lang="zh-CN" altLang="zh-CN" dirty="0">
                <a:sym typeface="Arial" charset="0"/>
              </a:rPr>
              <a:t>TCP/IP</a:t>
            </a:r>
            <a:r>
              <a:rPr lang="zh-CN" altLang="zh-CN" dirty="0"/>
              <a:t>连接服务功能。</a:t>
            </a:r>
            <a:endParaRPr lang="en-US" altLang="zh-CN" dirty="0"/>
          </a:p>
          <a:p>
            <a:r>
              <a:rPr lang="zh-CN" altLang="zh-CN" dirty="0"/>
              <a:t>编写服务程序，要求首先建立客户机和服务器的</a:t>
            </a:r>
            <a:r>
              <a:rPr lang="zh-CN" altLang="zh-CN" dirty="0">
                <a:sym typeface="Arial" charset="0"/>
              </a:rPr>
              <a:t>TCP</a:t>
            </a:r>
            <a:r>
              <a:rPr lang="zh-CN" altLang="zh-CN" dirty="0"/>
              <a:t>连接，要建立</a:t>
            </a:r>
            <a:r>
              <a:rPr lang="zh-CN" altLang="zh-CN" dirty="0">
                <a:sym typeface="Arial" charset="0"/>
              </a:rPr>
              <a:t>TCP</a:t>
            </a:r>
            <a:r>
              <a:rPr lang="zh-CN" altLang="zh-CN" dirty="0"/>
              <a:t>连接必须涉及二个端口：服务器的端口和客户机的端口。</a:t>
            </a:r>
          </a:p>
          <a:p>
            <a:r>
              <a:rPr lang="zh-CN" altLang="zh-CN" dirty="0"/>
              <a:t>客户机上使用的端口是临时端口，不必应用程序指定，由系统自动分配，在通讯结束后被销毁。</a:t>
            </a:r>
          </a:p>
          <a:p>
            <a:r>
              <a:rPr lang="zh-CN" altLang="zh-CN" dirty="0"/>
              <a:t>服务器的端口应由应用程序选择。</a:t>
            </a:r>
          </a:p>
          <a:p>
            <a:pPr lvl="1"/>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1501" y="0"/>
            <a:ext cx="7824354" cy="668780"/>
          </a:xfrm>
        </p:spPr>
        <p:txBody>
          <a:bodyPr/>
          <a:lstStyle/>
          <a:p>
            <a:r>
              <a:rPr lang="zh-CN" altLang="zh-CN" dirty="0"/>
              <a:t>ServerSocket</a:t>
            </a:r>
            <a:r>
              <a:rPr lang="zh-CN" altLang="zh-CN" dirty="0">
                <a:sym typeface="Arial" charset="0"/>
              </a:rPr>
              <a:t>类用于支持服务器</a:t>
            </a:r>
          </a:p>
        </p:txBody>
      </p:sp>
      <p:sp>
        <p:nvSpPr>
          <p:cNvPr id="29699" name="Rectangle 3"/>
          <p:cNvSpPr>
            <a:spLocks noGrp="1" noChangeArrowheads="1"/>
          </p:cNvSpPr>
          <p:nvPr>
            <p:ph sz="quarter" idx="10"/>
          </p:nvPr>
        </p:nvSpPr>
        <p:spPr/>
        <p:txBody>
          <a:bodyPr/>
          <a:lstStyle/>
          <a:p>
            <a:r>
              <a:rPr lang="zh-CN" dirty="0">
                <a:sym typeface="Arial" charset="0"/>
              </a:rPr>
              <a:t>其构造器定义如下:</a:t>
            </a:r>
            <a:endParaRPr lang="en-US" altLang="zh-CN" dirty="0">
              <a:sym typeface="Arial" charset="0"/>
            </a:endParaRPr>
          </a:p>
          <a:p>
            <a:pPr lvl="1"/>
            <a:r>
              <a:rPr lang="zh-CN" altLang="zh-CN" dirty="0">
                <a:sym typeface="Arial" charset="0"/>
              </a:rPr>
              <a:t>public ServerSocket(int port)</a:t>
            </a:r>
          </a:p>
          <a:p>
            <a:pPr lvl="1"/>
            <a:r>
              <a:rPr lang="zh-CN" altLang="zh-CN" dirty="0">
                <a:sym typeface="Arial" charset="0"/>
              </a:rPr>
              <a:t>public ServerSocket(int port,int backlog)</a:t>
            </a:r>
          </a:p>
          <a:p>
            <a:pPr lvl="1"/>
            <a:r>
              <a:rPr lang="zh-CN" altLang="zh-CN" dirty="0">
                <a:sym typeface="Arial" charset="0"/>
              </a:rPr>
              <a:t>public ServerSocket(int port,int backlog,</a:t>
            </a:r>
            <a:r>
              <a:rPr lang="zh-CN" altLang="en-US" dirty="0">
                <a:sym typeface="Arial" charset="0"/>
              </a:rPr>
              <a:t> </a:t>
            </a:r>
            <a:r>
              <a:rPr lang="zh-CN" altLang="zh-CN" dirty="0">
                <a:sym typeface="Arial" charset="0"/>
              </a:rPr>
              <a:t> InetAddress bindAdd)</a:t>
            </a:r>
          </a:p>
          <a:p>
            <a:r>
              <a:rPr lang="zh-CN" altLang="zh-CN" dirty="0">
                <a:sym typeface="Arial" charset="0"/>
              </a:rPr>
              <a:t>其中：</a:t>
            </a:r>
          </a:p>
          <a:p>
            <a:pPr lvl="1"/>
            <a:r>
              <a:rPr lang="zh-CN" altLang="zh-CN" dirty="0">
                <a:sym typeface="Arial" charset="0"/>
              </a:rPr>
              <a:t>port：表示服务器守候的端口号；</a:t>
            </a:r>
          </a:p>
          <a:p>
            <a:pPr lvl="1"/>
            <a:r>
              <a:rPr lang="zh-CN" altLang="zh-CN" dirty="0">
                <a:sym typeface="Arial" charset="0"/>
              </a:rPr>
              <a:t>backlog：连入服务器的队列长度，即允许同时连入服务器的客户机数目，缺省值为50。</a:t>
            </a:r>
          </a:p>
          <a:p>
            <a:pPr lvl="2"/>
            <a:endParaRPr lang="zh-CN" dirty="0"/>
          </a:p>
        </p:txBody>
      </p:sp>
      <p:sp>
        <p:nvSpPr>
          <p:cNvPr id="29700" name="Rectangle 4"/>
          <p:cNvSpPr>
            <a:spLocks noGrp="1" noChangeArrowheads="1"/>
          </p:cNvSpPr>
          <p:nvPr/>
        </p:nvSpPr>
        <p:spPr bwMode="auto">
          <a:xfrm>
            <a:off x="2057400" y="23622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SzPct val="110000"/>
              <a:buFont typeface="Wingdings" pitchFamily="2" charset="2"/>
              <a:buChar char="Ø"/>
            </a:pPr>
            <a:endParaRPr lang="zh-CN" altLang="en-US" sz="24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zh-CN" dirty="0"/>
              <a:t>Socket类用于支持客户机</a:t>
            </a:r>
            <a:endParaRPr lang="zh-CN" dirty="0"/>
          </a:p>
        </p:txBody>
      </p:sp>
      <p:sp>
        <p:nvSpPr>
          <p:cNvPr id="28675" name="Rectangle 3"/>
          <p:cNvSpPr>
            <a:spLocks noGrp="1" noChangeArrowheads="1"/>
          </p:cNvSpPr>
          <p:nvPr>
            <p:ph sz="quarter" idx="10"/>
          </p:nvPr>
        </p:nvSpPr>
        <p:spPr/>
        <p:txBody>
          <a:bodyPr/>
          <a:lstStyle/>
          <a:p>
            <a:pPr>
              <a:spcBef>
                <a:spcPts val="600"/>
              </a:spcBef>
            </a:pPr>
            <a:r>
              <a:rPr lang="zh-CN" altLang="en-US" sz="2800" dirty="0"/>
              <a:t>构造器定义如下：</a:t>
            </a:r>
            <a:endParaRPr lang="en-US" altLang="zh-CN" sz="2800" dirty="0"/>
          </a:p>
          <a:p>
            <a:pPr marL="274320" lvl="1" indent="0">
              <a:spcBef>
                <a:spcPts val="600"/>
              </a:spcBef>
              <a:buNone/>
            </a:pPr>
            <a:r>
              <a:rPr lang="zh-CN" altLang="zh-CN" sz="2400" dirty="0"/>
              <a:t>public Socket(String host, int port)</a:t>
            </a:r>
          </a:p>
          <a:p>
            <a:pPr marL="274320" lvl="1" indent="0">
              <a:spcBef>
                <a:spcPts val="600"/>
              </a:spcBef>
              <a:buNone/>
            </a:pPr>
            <a:r>
              <a:rPr lang="zh-CN" altLang="zh-CN" sz="2400" dirty="0"/>
              <a:t>public Socket(InetAddress address,int port)</a:t>
            </a:r>
          </a:p>
          <a:p>
            <a:pPr marL="274320" lvl="1" indent="0">
              <a:spcBef>
                <a:spcPts val="600"/>
              </a:spcBef>
              <a:buNone/>
            </a:pPr>
            <a:r>
              <a:rPr lang="zh-CN" altLang="zh-CN" sz="2400" dirty="0"/>
              <a:t>public Socket(String host,int port, InetAddress localAddr,int localPort)</a:t>
            </a:r>
          </a:p>
          <a:p>
            <a:pPr marL="274320" lvl="1" indent="0">
              <a:spcBef>
                <a:spcPts val="600"/>
              </a:spcBef>
              <a:buNone/>
            </a:pPr>
            <a:r>
              <a:rPr lang="zh-CN" altLang="zh-CN" sz="2400" dirty="0"/>
              <a:t>public Socket(InetAddress address,int port, InetAddress localAddr,int localPort)</a:t>
            </a:r>
          </a:p>
          <a:p>
            <a:pPr>
              <a:spcBef>
                <a:spcPts val="600"/>
              </a:spcBef>
            </a:pPr>
            <a:r>
              <a:rPr lang="zh-CN" altLang="zh-CN" sz="2800" dirty="0"/>
              <a:t>其中：</a:t>
            </a:r>
          </a:p>
          <a:p>
            <a:pPr lvl="1">
              <a:spcBef>
                <a:spcPts val="600"/>
              </a:spcBef>
            </a:pPr>
            <a:r>
              <a:rPr lang="zh-CN" altLang="zh-CN" sz="2400" dirty="0"/>
              <a:t>host:连接的服务器</a:t>
            </a:r>
            <a:endParaRPr lang="zh-CN" altLang="zh-CN" sz="2400" dirty="0">
              <a:sym typeface="Arial" charset="0"/>
            </a:endParaRPr>
          </a:p>
          <a:p>
            <a:pPr lvl="1">
              <a:spcBef>
                <a:spcPts val="600"/>
              </a:spcBef>
            </a:pPr>
            <a:r>
              <a:rPr lang="zh-CN" altLang="zh-CN" sz="2400" dirty="0">
                <a:sym typeface="Arial" charset="0"/>
              </a:rPr>
              <a:t>port:</a:t>
            </a:r>
            <a:r>
              <a:rPr lang="zh-CN" altLang="zh-CN" sz="2400" dirty="0"/>
              <a:t>服务器</a:t>
            </a:r>
            <a:r>
              <a:rPr lang="zh-CN" altLang="zh-CN" sz="2400" dirty="0">
                <a:sym typeface="Arial" charset="0"/>
              </a:rPr>
              <a:t>端口</a:t>
            </a:r>
          </a:p>
          <a:p>
            <a:pPr lvl="1">
              <a:spcBef>
                <a:spcPts val="600"/>
              </a:spcBef>
            </a:pPr>
            <a:r>
              <a:rPr lang="zh-CN" altLang="zh-CN" sz="2400" dirty="0">
                <a:sym typeface="Arial" charset="0"/>
              </a:rPr>
              <a:t>address：服务器的IP地址</a:t>
            </a:r>
          </a:p>
          <a:p>
            <a:pPr lvl="1">
              <a:spcBef>
                <a:spcPts val="600"/>
              </a:spcBef>
            </a:pPr>
            <a:r>
              <a:rPr lang="zh-CN" altLang="zh-CN" sz="2400" dirty="0">
                <a:sym typeface="Arial" charset="0"/>
              </a:rPr>
              <a:t>localPort:客户机端口</a:t>
            </a:r>
          </a:p>
          <a:p>
            <a:pPr lvl="1">
              <a:spcBef>
                <a:spcPts val="600"/>
              </a:spcBef>
            </a:pPr>
            <a:endParaRPr lang="zh-CN" altLang="en-US" sz="2400" dirty="0"/>
          </a:p>
        </p:txBody>
      </p:sp>
      <p:sp>
        <p:nvSpPr>
          <p:cNvPr id="28676" name="Rectangle 4"/>
          <p:cNvSpPr>
            <a:spLocks noGrp="1" noChangeArrowheads="1"/>
          </p:cNvSpPr>
          <p:nvPr/>
        </p:nvSpPr>
        <p:spPr bwMode="auto">
          <a:xfrm>
            <a:off x="1906588" y="1752600"/>
            <a:ext cx="8609012" cy="4572000"/>
          </a:xfrm>
          <a:prstGeom prst="rect">
            <a:avLst/>
          </a:prstGeom>
          <a:noFill/>
          <a:ln w="9525">
            <a:noFill/>
            <a:miter lim="800000"/>
            <a:headEnd/>
            <a:tailEnd/>
          </a:ln>
          <a:effectLst/>
        </p:spPr>
        <p:txBody>
          <a:bodyPr/>
          <a:lstStyle/>
          <a:p>
            <a:pPr marL="342900" indent="-342900">
              <a:spcBef>
                <a:spcPct val="20000"/>
              </a:spcBef>
              <a:buClr>
                <a:schemeClr val="tx1"/>
              </a:buClr>
              <a:buSzPct val="110000"/>
            </a:pPr>
            <a:endParaRPr lang="zh-CN" altLang="en-US" sz="22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sym typeface="Arial" charset="0"/>
              </a:rPr>
              <a:t>连接过程</a:t>
            </a:r>
            <a:endParaRPr lang="zh-CN" dirty="0"/>
          </a:p>
        </p:txBody>
      </p:sp>
      <p:sp>
        <p:nvSpPr>
          <p:cNvPr id="31747" name="Rectangle 3"/>
          <p:cNvSpPr>
            <a:spLocks noGrp="1" noChangeArrowheads="1"/>
          </p:cNvSpPr>
          <p:nvPr>
            <p:ph sz="quarter" idx="10"/>
          </p:nvPr>
        </p:nvSpPr>
        <p:spPr>
          <a:xfrm>
            <a:off x="571501" y="1518672"/>
            <a:ext cx="6001150" cy="4383364"/>
          </a:xfrm>
        </p:spPr>
        <p:txBody>
          <a:bodyPr/>
          <a:lstStyle/>
          <a:p>
            <a:pPr marL="0" indent="0">
              <a:buNone/>
            </a:pPr>
            <a:r>
              <a:rPr lang="zh-CN" altLang="zh-CN" sz="2400" dirty="0">
                <a:sym typeface="Arial" charset="0"/>
              </a:rPr>
              <a:t>ServerSocket server = new ServerSocket(8001);</a:t>
            </a:r>
          </a:p>
          <a:p>
            <a:pPr marL="0" indent="0">
              <a:buNone/>
            </a:pPr>
            <a:r>
              <a:rPr lang="zh-CN" altLang="zh-CN" sz="2400" dirty="0">
                <a:sym typeface="Arial" charset="0"/>
              </a:rPr>
              <a:t>Socket socket = server.accept();</a:t>
            </a:r>
            <a:endParaRPr lang="en-US" altLang="zh-CN" sz="2400" dirty="0">
              <a:sym typeface="Arial" charset="0"/>
            </a:endParaRPr>
          </a:p>
          <a:p>
            <a:pPr marL="0" indent="0">
              <a:buNone/>
            </a:pPr>
            <a:r>
              <a:rPr lang="en-US" altLang="zh-CN" sz="2400" dirty="0">
                <a:sym typeface="Arial" charset="0"/>
              </a:rPr>
              <a:t>	wait......</a:t>
            </a:r>
            <a:r>
              <a:rPr lang="zh-CN" altLang="en-US" sz="2400" dirty="0">
                <a:sym typeface="Arial" charset="0"/>
              </a:rPr>
              <a:t> </a:t>
            </a:r>
            <a:endParaRPr lang="is-IS" altLang="zh-CN" sz="2400" dirty="0">
              <a:sym typeface="Arial" charset="0"/>
            </a:endParaRPr>
          </a:p>
          <a:p>
            <a:pPr marL="0" indent="0">
              <a:buNone/>
            </a:pPr>
            <a:r>
              <a:rPr lang="en-US" altLang="zh-CN" sz="2400" dirty="0">
                <a:sym typeface="Arial" charset="0"/>
              </a:rPr>
              <a:t>	connected</a:t>
            </a:r>
            <a:r>
              <a:rPr lang="is-IS" altLang="zh-CN" sz="2400" dirty="0">
                <a:sym typeface="Arial" charset="0"/>
              </a:rPr>
              <a:t>……</a:t>
            </a:r>
            <a:endParaRPr lang="zh-CN" altLang="zh-CN" sz="2400" dirty="0">
              <a:sym typeface="Arial" charset="0"/>
            </a:endParaRPr>
          </a:p>
          <a:p>
            <a:pPr marL="0" indent="0">
              <a:buNone/>
            </a:pPr>
            <a:r>
              <a:rPr lang="zh-CN" altLang="zh-CN" sz="2400" dirty="0">
                <a:sym typeface="Arial" charset="0"/>
              </a:rPr>
              <a:t>InputStream</a:t>
            </a:r>
            <a:r>
              <a:rPr lang="zh-CN" altLang="en-US" sz="2400" dirty="0">
                <a:sym typeface="Arial" charset="0"/>
              </a:rPr>
              <a:t> </a:t>
            </a:r>
            <a:r>
              <a:rPr lang="zh-CN" altLang="zh-CN" sz="2400" dirty="0">
                <a:sym typeface="Arial" charset="0"/>
              </a:rPr>
              <a:t>input = socket.getInputStream();</a:t>
            </a:r>
            <a:endParaRPr lang="en-US" altLang="zh-CN" sz="2400" dirty="0">
              <a:sym typeface="Arial" charset="0"/>
            </a:endParaRPr>
          </a:p>
          <a:p>
            <a:pPr marL="0" indent="0">
              <a:buNone/>
            </a:pPr>
            <a:r>
              <a:rPr lang="zh-CN" altLang="zh-CN" sz="2400" dirty="0">
                <a:sym typeface="Arial" charset="0"/>
              </a:rPr>
              <a:t>input</a:t>
            </a:r>
            <a:r>
              <a:rPr lang="en-US" altLang="zh-CN" sz="2400" dirty="0">
                <a:sym typeface="Arial" charset="0"/>
              </a:rPr>
              <a:t>.read();</a:t>
            </a:r>
            <a:endParaRPr lang="zh-CN" sz="2400" dirty="0"/>
          </a:p>
        </p:txBody>
      </p:sp>
      <p:sp>
        <p:nvSpPr>
          <p:cNvPr id="3" name="文本占位符 2"/>
          <p:cNvSpPr>
            <a:spLocks noGrp="1"/>
          </p:cNvSpPr>
          <p:nvPr>
            <p:ph type="body" idx="4294967295"/>
          </p:nvPr>
        </p:nvSpPr>
        <p:spPr>
          <a:xfrm>
            <a:off x="676805" y="773844"/>
            <a:ext cx="4754563" cy="639763"/>
          </a:xfrm>
        </p:spPr>
        <p:txBody>
          <a:bodyPr/>
          <a:lstStyle/>
          <a:p>
            <a:r>
              <a:rPr lang="en-US" altLang="zh-CN" sz="2800" b="1" dirty="0"/>
              <a:t>Server</a:t>
            </a:r>
            <a:endParaRPr lang="zh-CN" altLang="en-US" sz="2800" b="1" dirty="0"/>
          </a:p>
        </p:txBody>
      </p:sp>
      <p:sp>
        <p:nvSpPr>
          <p:cNvPr id="4" name="文本占位符 3"/>
          <p:cNvSpPr>
            <a:spLocks noGrp="1"/>
          </p:cNvSpPr>
          <p:nvPr>
            <p:ph type="body" sz="quarter" idx="4294967295"/>
          </p:nvPr>
        </p:nvSpPr>
        <p:spPr>
          <a:xfrm>
            <a:off x="7343919" y="828392"/>
            <a:ext cx="4754562" cy="639763"/>
          </a:xfrm>
        </p:spPr>
        <p:txBody>
          <a:bodyPr/>
          <a:lstStyle/>
          <a:p>
            <a:r>
              <a:rPr lang="en-US" altLang="zh-CN" sz="2800" dirty="0"/>
              <a:t>Client</a:t>
            </a:r>
            <a:endParaRPr lang="zh-CN" altLang="en-US" sz="2800" dirty="0"/>
          </a:p>
        </p:txBody>
      </p:sp>
      <p:sp>
        <p:nvSpPr>
          <p:cNvPr id="5" name="内容占位符 4"/>
          <p:cNvSpPr>
            <a:spLocks noGrp="1"/>
          </p:cNvSpPr>
          <p:nvPr>
            <p:ph sz="quarter" idx="4294967295"/>
          </p:nvPr>
        </p:nvSpPr>
        <p:spPr>
          <a:xfrm>
            <a:off x="6699683" y="1708590"/>
            <a:ext cx="4754562" cy="4383364"/>
          </a:xfrm>
        </p:spPr>
        <p:txBody>
          <a:bodyPr>
            <a:noAutofit/>
          </a:bodyPr>
          <a:lstStyle/>
          <a:p>
            <a:pPr marL="0" indent="0">
              <a:buNone/>
            </a:pPr>
            <a:r>
              <a:rPr lang="is-IS" altLang="zh-CN" sz="2400" b="1" dirty="0"/>
              <a:t>	……</a:t>
            </a:r>
          </a:p>
          <a:p>
            <a:pPr marL="0" indent="0">
              <a:buNone/>
            </a:pPr>
            <a:r>
              <a:rPr lang="is-IS" altLang="zh-CN" sz="2400" b="1" dirty="0"/>
              <a:t>	……</a:t>
            </a:r>
          </a:p>
          <a:p>
            <a:pPr marL="0" indent="0">
              <a:buNone/>
            </a:pPr>
            <a:r>
              <a:rPr lang="zh-CN" altLang="zh-CN" sz="2400" b="1" dirty="0">
                <a:sym typeface="Arial" charset="0"/>
              </a:rPr>
              <a:t>Socket socket</a:t>
            </a:r>
            <a:r>
              <a:rPr lang="zh-CN" altLang="en-US" sz="2400" b="1" dirty="0">
                <a:sym typeface="Arial" charset="0"/>
              </a:rPr>
              <a:t> </a:t>
            </a:r>
            <a:r>
              <a:rPr lang="en-US" altLang="zh-CN" sz="2400" b="1" dirty="0">
                <a:sym typeface="Arial" charset="0"/>
              </a:rPr>
              <a:t>=new</a:t>
            </a:r>
            <a:r>
              <a:rPr lang="zh-CN" altLang="en-US" sz="2400" b="1" dirty="0">
                <a:sym typeface="Arial" charset="0"/>
              </a:rPr>
              <a:t> </a:t>
            </a:r>
            <a:r>
              <a:rPr lang="zh-CN" altLang="zh-CN" sz="2400" b="1" dirty="0">
                <a:sym typeface="Arial" charset="0"/>
              </a:rPr>
              <a:t>Socket</a:t>
            </a:r>
            <a:r>
              <a:rPr lang="en-US" altLang="zh-CN" sz="2400" b="1" dirty="0">
                <a:sym typeface="Arial" charset="0"/>
              </a:rPr>
              <a:t>(192.168.1.1,</a:t>
            </a:r>
            <a:r>
              <a:rPr lang="zh-CN" altLang="en-US" sz="2400" b="1" dirty="0">
                <a:sym typeface="Arial" charset="0"/>
              </a:rPr>
              <a:t> </a:t>
            </a:r>
            <a:r>
              <a:rPr lang="en-US" altLang="zh-CN" sz="2400" b="1" dirty="0">
                <a:sym typeface="Arial" charset="0"/>
              </a:rPr>
              <a:t>8001)</a:t>
            </a:r>
          </a:p>
          <a:p>
            <a:pPr marL="0" indent="0">
              <a:buNone/>
            </a:pPr>
            <a:r>
              <a:rPr lang="en-US" altLang="zh-CN" sz="2400" b="1" dirty="0">
                <a:sym typeface="Arial" charset="0"/>
              </a:rPr>
              <a:t>	connected</a:t>
            </a:r>
            <a:r>
              <a:rPr lang="is-IS" altLang="zh-CN" sz="2400" b="1" dirty="0">
                <a:sym typeface="Arial" charset="0"/>
              </a:rPr>
              <a:t>……</a:t>
            </a:r>
            <a:endParaRPr lang="en-US" altLang="zh-CN" sz="2400" b="1" dirty="0">
              <a:sym typeface="Arial" charset="0"/>
            </a:endParaRPr>
          </a:p>
          <a:p>
            <a:pPr marL="0" indent="0">
              <a:buNone/>
            </a:pPr>
            <a:r>
              <a:rPr lang="zh-CN" altLang="zh-CN" sz="2400" b="1" dirty="0">
                <a:sym typeface="Arial" charset="0"/>
              </a:rPr>
              <a:t>OutputStream output = socket.getOutputStream();</a:t>
            </a:r>
            <a:endParaRPr lang="en-US" altLang="zh-CN" sz="2400" b="1" dirty="0">
              <a:sym typeface="Arial" charset="0"/>
            </a:endParaRPr>
          </a:p>
          <a:p>
            <a:pPr marL="0" indent="0">
              <a:buNone/>
            </a:pPr>
            <a:r>
              <a:rPr lang="en-US" altLang="zh-CN" sz="2400" b="1" dirty="0">
                <a:sym typeface="Arial" charset="0"/>
              </a:rPr>
              <a:t>o</a:t>
            </a:r>
            <a:r>
              <a:rPr lang="zh-CN" altLang="zh-CN" sz="2400" b="1" dirty="0">
                <a:sym typeface="Arial" charset="0"/>
              </a:rPr>
              <a:t>utput</a:t>
            </a:r>
            <a:r>
              <a:rPr lang="en-US" altLang="zh-CN" sz="2400" b="1" dirty="0">
                <a:sym typeface="Arial" charset="0"/>
              </a:rPr>
              <a:t>.write();</a:t>
            </a:r>
            <a:endParaRPr lang="zh-CN" altLang="zh-CN" sz="2400" b="1" dirty="0">
              <a:sym typeface="Arial" charset="0"/>
            </a:endParaRPr>
          </a:p>
        </p:txBody>
      </p:sp>
      <p:sp>
        <p:nvSpPr>
          <p:cNvPr id="31748" name="Rectangle 4"/>
          <p:cNvSpPr>
            <a:spLocks noGrp="1" noChangeArrowheads="1"/>
          </p:cNvSpPr>
          <p:nvPr/>
        </p:nvSpPr>
        <p:spPr bwMode="auto">
          <a:xfrm>
            <a:off x="1831976" y="3429000"/>
            <a:ext cx="8456613" cy="2819400"/>
          </a:xfrm>
          <a:prstGeom prst="rect">
            <a:avLst/>
          </a:prstGeom>
          <a:noFill/>
          <a:ln w="9525">
            <a:noFill/>
            <a:miter lim="800000"/>
            <a:headEnd/>
            <a:tailEnd/>
          </a:ln>
          <a:effectLst/>
        </p:spPr>
        <p:txBody>
          <a:bodyPr/>
          <a:lstStyle/>
          <a:p>
            <a:pPr>
              <a:lnSpc>
                <a:spcPct val="110000"/>
              </a:lnSpc>
              <a:spcBef>
                <a:spcPct val="20000"/>
              </a:spcBef>
              <a:buClr>
                <a:schemeClr val="tx2"/>
              </a:buClr>
              <a:buFont typeface="Wingdings" pitchFamily="2" charset="2"/>
              <a:buNone/>
            </a:pPr>
            <a:endParaRPr lang="zh-CN" altLang="en-US" sz="2800" b="1" dirty="0">
              <a:solidFill>
                <a:srgbClr val="FF0000"/>
              </a:solidFill>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第</a:t>
            </a:r>
            <a:r>
              <a:rPr lang="en-US" altLang="zh-CN"/>
              <a:t>10</a:t>
            </a:r>
            <a:r>
              <a:rPr lang="zh-CN" altLang="en-US"/>
              <a:t>章 网络编程</a:t>
            </a:r>
            <a:endParaRPr lang="zh-CN" altLang="en-US" dirty="0"/>
          </a:p>
        </p:txBody>
      </p:sp>
      <p:graphicFrame>
        <p:nvGraphicFramePr>
          <p:cNvPr id="27" name="内容占位符 3"/>
          <p:cNvGraphicFramePr>
            <a:graphicFrameLocks noGrp="1"/>
          </p:cNvGraphicFramePr>
          <p:nvPr>
            <p:ph sz="quarter" idx="10"/>
            <p:extLst>
              <p:ext uri="{D42A27DB-BD31-4B8C-83A1-F6EECF244321}">
                <p14:modId xmlns:p14="http://schemas.microsoft.com/office/powerpoint/2010/main" val="3546325669"/>
              </p:ext>
            </p:extLst>
          </p:nvPr>
        </p:nvGraphicFramePr>
        <p:xfrm>
          <a:off x="658813" y="1019175"/>
          <a:ext cx="10736262" cy="504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zh-CN" dirty="0"/>
              <a:t>协议</a:t>
            </a:r>
            <a:endParaRPr lang="zh-CN" dirty="0"/>
          </a:p>
        </p:txBody>
      </p:sp>
      <p:sp>
        <p:nvSpPr>
          <p:cNvPr id="32771" name="Rectangle 3"/>
          <p:cNvSpPr>
            <a:spLocks noGrp="1" noChangeArrowheads="1"/>
          </p:cNvSpPr>
          <p:nvPr>
            <p:ph sz="quarter" idx="10"/>
          </p:nvPr>
        </p:nvSpPr>
        <p:spPr/>
        <p:txBody>
          <a:bodyPr/>
          <a:lstStyle/>
          <a:p>
            <a:r>
              <a:rPr lang="zh-CN" altLang="en-US" dirty="0"/>
              <a:t>所谓协议，就是通信双方事先</a:t>
            </a:r>
            <a:r>
              <a:rPr lang="zh-CN" dirty="0"/>
              <a:t>规定了</a:t>
            </a:r>
            <a:r>
              <a:rPr lang="zh-CN" altLang="en-US" dirty="0"/>
              <a:t>的</a:t>
            </a:r>
            <a:r>
              <a:rPr lang="zh-CN" dirty="0"/>
              <a:t>信息交换规则：先运行服务程序，使它处于守候状态，再运行客户程序建立连接，如果连接成功，服务程序发送数据，然后进行交互通讯，即收到一条信息后则应该发送一条应答信息。</a:t>
            </a:r>
            <a:endParaRPr lang="en-US" altLang="zh-CN" dirty="0"/>
          </a:p>
          <a:p>
            <a:r>
              <a:rPr lang="zh-CN" altLang="zh-CN" dirty="0">
                <a:sym typeface="Arial" charset="0"/>
              </a:rPr>
              <a:t>结束通讯，在双方通讯中，发送中止信息后中止两方的通讯程序。</a:t>
            </a:r>
          </a:p>
          <a:p>
            <a:endParaRPr lang="zh-CN" dirty="0"/>
          </a:p>
        </p:txBody>
      </p:sp>
      <p:sp>
        <p:nvSpPr>
          <p:cNvPr id="32773" name="Rectangle 5"/>
          <p:cNvSpPr>
            <a:spLocks noChangeArrowheads="1"/>
          </p:cNvSpPr>
          <p:nvPr/>
        </p:nvSpPr>
        <p:spPr bwMode="auto">
          <a:xfrm>
            <a:off x="7318248" y="6199632"/>
            <a:ext cx="1885950" cy="366712"/>
          </a:xfrm>
          <a:prstGeom prst="rect">
            <a:avLst/>
          </a:prstGeom>
          <a:noFill/>
          <a:ln w="9525">
            <a:noFill/>
            <a:miter lim="800000"/>
            <a:headEnd/>
            <a:tailEnd/>
          </a:ln>
          <a:effectLst/>
        </p:spPr>
        <p:txBody>
          <a:bodyPr wrap="none" anchor="ctr">
            <a:spAutoFit/>
          </a:bodyPr>
          <a:lstStyle/>
          <a:p>
            <a:r>
              <a:rPr lang="en-US" altLang="zh-CN" dirty="0">
                <a:ea typeface="宋体" charset="-122"/>
              </a:rPr>
              <a:t>ServerChat.java </a:t>
            </a:r>
          </a:p>
        </p:txBody>
      </p:sp>
      <p:sp>
        <p:nvSpPr>
          <p:cNvPr id="32774" name="Rectangle 6"/>
          <p:cNvSpPr>
            <a:spLocks noChangeArrowheads="1"/>
          </p:cNvSpPr>
          <p:nvPr/>
        </p:nvSpPr>
        <p:spPr bwMode="auto">
          <a:xfrm>
            <a:off x="9331198" y="6199632"/>
            <a:ext cx="1797050" cy="366712"/>
          </a:xfrm>
          <a:prstGeom prst="rect">
            <a:avLst/>
          </a:prstGeom>
          <a:noFill/>
          <a:ln w="9525">
            <a:noFill/>
            <a:miter lim="800000"/>
            <a:headEnd/>
            <a:tailEnd/>
          </a:ln>
          <a:effectLst/>
        </p:spPr>
        <p:txBody>
          <a:bodyPr wrap="none" anchor="ctr">
            <a:spAutoFit/>
          </a:bodyPr>
          <a:lstStyle/>
          <a:p>
            <a:r>
              <a:rPr lang="en-US" altLang="zh-CN">
                <a:ea typeface="宋体" charset="-122"/>
              </a:rPr>
              <a:t>ClientChat.java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1501" y="0"/>
            <a:ext cx="10235044" cy="668780"/>
          </a:xfrm>
        </p:spPr>
        <p:txBody>
          <a:bodyPr/>
          <a:lstStyle/>
          <a:p>
            <a:r>
              <a:rPr lang="en-US" altLang="zh-CN" dirty="0" err="1"/>
              <a:t>DatagramPacket</a:t>
            </a:r>
            <a:r>
              <a:rPr lang="zh-CN" altLang="en-US" dirty="0"/>
              <a:t>类和</a:t>
            </a:r>
            <a:r>
              <a:rPr lang="en-US" altLang="zh-CN" dirty="0" err="1"/>
              <a:t>DatagramSocket</a:t>
            </a:r>
            <a:r>
              <a:rPr lang="zh-CN" altLang="en-US" dirty="0"/>
              <a:t>类 </a:t>
            </a:r>
          </a:p>
        </p:txBody>
      </p:sp>
      <p:sp>
        <p:nvSpPr>
          <p:cNvPr id="40963" name="Rectangle 3"/>
          <p:cNvSpPr>
            <a:spLocks noGrp="1" noChangeArrowheads="1"/>
          </p:cNvSpPr>
          <p:nvPr>
            <p:ph sz="quarter" idx="10"/>
          </p:nvPr>
        </p:nvSpPr>
        <p:spPr/>
        <p:txBody>
          <a:bodyPr/>
          <a:lstStyle/>
          <a:p>
            <a:r>
              <a:rPr lang="en-US" altLang="zh-CN" sz="2800" dirty="0" err="1"/>
              <a:t>DatagramPacket</a:t>
            </a:r>
            <a:r>
              <a:rPr lang="zh-CN" altLang="en-US" sz="2800" dirty="0"/>
              <a:t>类用来实现一个无连接包的传送服务。 每条消息从一台机器发送到到另一台机器的选径仅依赖于这个包所包含的信息。 多个包从一台机器发送到另一台机器可能经过不同的路径，并且以任意顺序到达。</a:t>
            </a:r>
          </a:p>
          <a:p>
            <a:r>
              <a:rPr lang="zh-CN" altLang="en-US" sz="2800" dirty="0"/>
              <a:t>构建器：</a:t>
            </a:r>
            <a:endParaRPr lang="en-US" altLang="zh-CN" sz="2800" dirty="0"/>
          </a:p>
          <a:p>
            <a:pPr lvl="1"/>
            <a:r>
              <a:rPr lang="en-US" altLang="zh-CN" sz="2400" dirty="0" err="1"/>
              <a:t>DatagramPacket</a:t>
            </a:r>
            <a:r>
              <a:rPr lang="en-US" altLang="zh-CN" sz="2400" dirty="0"/>
              <a:t>(byte[] </a:t>
            </a:r>
            <a:r>
              <a:rPr lang="en-US" altLang="zh-CN" sz="2400" dirty="0" err="1"/>
              <a:t>buf</a:t>
            </a:r>
            <a:r>
              <a:rPr lang="en-US" altLang="zh-CN" sz="2400" dirty="0"/>
              <a:t>, </a:t>
            </a:r>
            <a:r>
              <a:rPr lang="en-US" altLang="zh-CN" sz="2400" dirty="0" err="1"/>
              <a:t>int</a:t>
            </a:r>
            <a:r>
              <a:rPr lang="en-US" altLang="zh-CN" sz="2400" dirty="0"/>
              <a:t> length, </a:t>
            </a:r>
            <a:r>
              <a:rPr lang="en-US" altLang="zh-CN" sz="2400" dirty="0" err="1"/>
              <a:t>InetAddress</a:t>
            </a:r>
            <a:r>
              <a:rPr lang="en-US" altLang="zh-CN" sz="2400" dirty="0"/>
              <a:t> </a:t>
            </a:r>
            <a:r>
              <a:rPr lang="en-US" altLang="zh-CN" sz="2400" dirty="0" err="1"/>
              <a:t>addr</a:t>
            </a:r>
            <a:r>
              <a:rPr lang="en-US" altLang="zh-CN" sz="2400" dirty="0"/>
              <a:t>, </a:t>
            </a:r>
            <a:r>
              <a:rPr lang="en-US" altLang="zh-CN" sz="2400" dirty="0" err="1"/>
              <a:t>int</a:t>
            </a:r>
            <a:r>
              <a:rPr lang="en-US" altLang="zh-CN" sz="2400" dirty="0"/>
              <a:t> port)</a:t>
            </a:r>
            <a:r>
              <a:rPr lang="zh-CN" altLang="en-US" sz="2400" dirty="0"/>
              <a:t>：从</a:t>
            </a:r>
            <a:r>
              <a:rPr lang="en-US" altLang="zh-CN" sz="2400" dirty="0" err="1"/>
              <a:t>Buf</a:t>
            </a:r>
            <a:r>
              <a:rPr lang="zh-CN" altLang="en-US" sz="2400" dirty="0"/>
              <a:t>数组中，取出</a:t>
            </a:r>
            <a:r>
              <a:rPr lang="en-US" altLang="zh-CN" sz="2400" dirty="0"/>
              <a:t>Length</a:t>
            </a:r>
            <a:r>
              <a:rPr lang="zh-CN" altLang="en-US" sz="2400" dirty="0"/>
              <a:t>长的数据创建数据包对象，目标是</a:t>
            </a:r>
            <a:r>
              <a:rPr lang="en-US" altLang="zh-CN" sz="2400" dirty="0" err="1"/>
              <a:t>Addr</a:t>
            </a:r>
            <a:r>
              <a:rPr lang="zh-CN" altLang="en-US" sz="2400" dirty="0"/>
              <a:t>地址，</a:t>
            </a:r>
            <a:r>
              <a:rPr lang="en-US" altLang="zh-CN" sz="2400" dirty="0"/>
              <a:t>Port</a:t>
            </a:r>
            <a:r>
              <a:rPr lang="zh-CN" altLang="en-US" sz="2400" dirty="0"/>
              <a:t>端口。</a:t>
            </a:r>
            <a:endParaRPr lang="en-US" altLang="zh-CN" sz="2400" dirty="0"/>
          </a:p>
          <a:p>
            <a:pPr lvl="1"/>
            <a:r>
              <a:rPr lang="en-US" altLang="zh-CN" sz="2400" dirty="0" err="1"/>
              <a:t>DatagramPacket</a:t>
            </a:r>
            <a:r>
              <a:rPr lang="en-US" altLang="zh-CN" sz="2400" dirty="0"/>
              <a:t>(byte[] </a:t>
            </a:r>
            <a:r>
              <a:rPr lang="en-US" altLang="zh-CN" sz="2400" dirty="0" err="1"/>
              <a:t>buf</a:t>
            </a:r>
            <a:r>
              <a:rPr lang="en-US" altLang="zh-CN" sz="2400" dirty="0"/>
              <a:t>, </a:t>
            </a:r>
            <a:r>
              <a:rPr lang="en-US" altLang="zh-CN" sz="2400" dirty="0" err="1"/>
              <a:t>int</a:t>
            </a:r>
            <a:r>
              <a:rPr lang="en-US" altLang="zh-CN" sz="2400" dirty="0"/>
              <a:t> offset, </a:t>
            </a:r>
            <a:r>
              <a:rPr lang="en-US" altLang="zh-CN" sz="2400" dirty="0" err="1"/>
              <a:t>int</a:t>
            </a:r>
            <a:r>
              <a:rPr lang="en-US" altLang="zh-CN" sz="2400" dirty="0"/>
              <a:t> length, </a:t>
            </a:r>
            <a:r>
              <a:rPr lang="en-US" altLang="zh-CN" sz="2400" dirty="0" err="1"/>
              <a:t>InetAddress</a:t>
            </a:r>
            <a:r>
              <a:rPr lang="en-US" altLang="zh-CN" sz="2400" dirty="0"/>
              <a:t> address, </a:t>
            </a:r>
            <a:r>
              <a:rPr lang="en-US" altLang="zh-CN" sz="2400" dirty="0" err="1"/>
              <a:t>int</a:t>
            </a:r>
            <a:r>
              <a:rPr lang="en-US" altLang="zh-CN" sz="2400" dirty="0"/>
              <a:t> port)</a:t>
            </a:r>
            <a:r>
              <a:rPr lang="zh-CN" altLang="en-US" sz="2400" dirty="0"/>
              <a:t>：从</a:t>
            </a:r>
            <a:r>
              <a:rPr lang="en-US" altLang="zh-CN" sz="2400" dirty="0" err="1"/>
              <a:t>Buf</a:t>
            </a:r>
            <a:r>
              <a:rPr lang="zh-CN" altLang="en-US" sz="2400" dirty="0"/>
              <a:t>数组中，取出</a:t>
            </a:r>
            <a:r>
              <a:rPr lang="en-US" altLang="zh-CN" sz="2400" dirty="0"/>
              <a:t>Offset</a:t>
            </a:r>
            <a:r>
              <a:rPr lang="zh-CN" altLang="en-US" sz="2400" dirty="0"/>
              <a:t>开始的、</a:t>
            </a:r>
            <a:r>
              <a:rPr lang="en-US" altLang="zh-CN" sz="2400" dirty="0"/>
              <a:t>Length</a:t>
            </a:r>
            <a:r>
              <a:rPr lang="zh-CN" altLang="en-US" sz="2400" dirty="0"/>
              <a:t>长的数据创建数据包对象，目标是</a:t>
            </a:r>
            <a:r>
              <a:rPr lang="en-US" altLang="zh-CN" sz="2400" dirty="0" err="1"/>
              <a:t>Addr</a:t>
            </a:r>
            <a:r>
              <a:rPr lang="zh-CN" altLang="en-US" sz="2400" dirty="0"/>
              <a:t>地址，</a:t>
            </a:r>
            <a:r>
              <a:rPr lang="en-US" altLang="zh-CN" sz="2400" dirty="0"/>
              <a:t>Port</a:t>
            </a:r>
            <a:r>
              <a:rPr lang="zh-CN" altLang="en-US" sz="2400" dirty="0"/>
              <a:t>端口。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71501" y="0"/>
            <a:ext cx="11294917" cy="668780"/>
          </a:xfrm>
        </p:spPr>
        <p:txBody>
          <a:bodyPr/>
          <a:lstStyle/>
          <a:p>
            <a:r>
              <a:rPr lang="en-US" altLang="zh-CN" dirty="0" err="1"/>
              <a:t>DatagramPacket</a:t>
            </a:r>
            <a:r>
              <a:rPr lang="zh-CN" altLang="en-US" dirty="0"/>
              <a:t>类和</a:t>
            </a:r>
            <a:r>
              <a:rPr lang="en-US" altLang="zh-CN" dirty="0" err="1"/>
              <a:t>DatagramSocket</a:t>
            </a:r>
            <a:r>
              <a:rPr lang="zh-CN" altLang="en-US" dirty="0"/>
              <a:t>类</a:t>
            </a:r>
          </a:p>
        </p:txBody>
      </p:sp>
      <p:sp>
        <p:nvSpPr>
          <p:cNvPr id="41987" name="Rectangle 3"/>
          <p:cNvSpPr>
            <a:spLocks noGrp="1" noChangeArrowheads="1"/>
          </p:cNvSpPr>
          <p:nvPr>
            <p:ph sz="quarter" idx="10"/>
          </p:nvPr>
        </p:nvSpPr>
        <p:spPr/>
        <p:txBody>
          <a:bodyPr/>
          <a:lstStyle/>
          <a:p>
            <a:r>
              <a:rPr lang="en-US" altLang="zh-CN" sz="2800" dirty="0" err="1"/>
              <a:t>DatagramSocket</a:t>
            </a:r>
            <a:r>
              <a:rPr lang="zh-CN" altLang="en-US" sz="2800" dirty="0"/>
              <a:t>类表示用来发送和接收数据报包的套接字。 </a:t>
            </a:r>
          </a:p>
          <a:p>
            <a:r>
              <a:rPr lang="zh-CN" altLang="en-US" sz="2800" dirty="0"/>
              <a:t>数据报套接字是包投递服务的发送或接收点。每个在数据报套接字上发送或接收的包都是单独编址和路由的。从一台机器发送到另一台机器的多个包可能选择不同的路由，也可能按不同的顺序到达。 </a:t>
            </a:r>
          </a:p>
          <a:p>
            <a:r>
              <a:rPr lang="zh-CN" altLang="en-US" sz="2800" dirty="0"/>
              <a:t>在</a:t>
            </a:r>
            <a:r>
              <a:rPr lang="en-US" altLang="zh-CN" sz="2800" dirty="0" err="1"/>
              <a:t>DatagramSocket</a:t>
            </a:r>
            <a:r>
              <a:rPr lang="zh-CN" altLang="en-US" sz="2800" dirty="0"/>
              <a:t>上总是启用</a:t>
            </a:r>
            <a:r>
              <a:rPr lang="en-US" altLang="zh-CN" sz="2800" dirty="0"/>
              <a:t>UDP</a:t>
            </a:r>
            <a:r>
              <a:rPr lang="zh-CN" altLang="en-US" sz="2800" dirty="0"/>
              <a:t>广播发送。为了接收广播包，应该将 </a:t>
            </a:r>
            <a:r>
              <a:rPr lang="en-US" altLang="zh-CN" sz="2800" dirty="0" err="1"/>
              <a:t>DatagramSocket</a:t>
            </a:r>
            <a:r>
              <a:rPr lang="zh-CN" altLang="en-US" sz="2800" dirty="0"/>
              <a:t>绑定到通配符地址。在某些实现中，将 </a:t>
            </a:r>
            <a:r>
              <a:rPr lang="en-US" altLang="zh-CN" sz="2800" dirty="0" err="1"/>
              <a:t>DatagramSocket</a:t>
            </a:r>
            <a:r>
              <a:rPr lang="zh-CN" altLang="en-US" sz="2800" dirty="0"/>
              <a:t>绑定到一个更加具体的地址时广播包也可以被接收。</a:t>
            </a:r>
          </a:p>
        </p:txBody>
      </p:sp>
      <p:sp>
        <p:nvSpPr>
          <p:cNvPr id="41988" name="Rectangle 4"/>
          <p:cNvSpPr>
            <a:spLocks noChangeArrowheads="1"/>
          </p:cNvSpPr>
          <p:nvPr/>
        </p:nvSpPr>
        <p:spPr bwMode="auto">
          <a:xfrm>
            <a:off x="5486400" y="6491288"/>
            <a:ext cx="2330450" cy="366712"/>
          </a:xfrm>
          <a:prstGeom prst="rect">
            <a:avLst/>
          </a:prstGeom>
          <a:noFill/>
          <a:ln w="9525">
            <a:noFill/>
            <a:miter lim="800000"/>
            <a:headEnd/>
            <a:tailEnd/>
          </a:ln>
          <a:effectLst/>
        </p:spPr>
        <p:txBody>
          <a:bodyPr wrap="none" anchor="ctr">
            <a:spAutoFit/>
          </a:bodyPr>
          <a:lstStyle/>
          <a:p>
            <a:r>
              <a:rPr lang="en-US" altLang="zh-CN" dirty="0">
                <a:ea typeface="宋体" charset="-122"/>
              </a:rPr>
              <a:t>UDPTestServer.java </a:t>
            </a:r>
          </a:p>
        </p:txBody>
      </p:sp>
      <p:sp>
        <p:nvSpPr>
          <p:cNvPr id="41989" name="Rectangle 5"/>
          <p:cNvSpPr>
            <a:spLocks noChangeArrowheads="1"/>
          </p:cNvSpPr>
          <p:nvPr/>
        </p:nvSpPr>
        <p:spPr bwMode="auto">
          <a:xfrm>
            <a:off x="7696200" y="6491288"/>
            <a:ext cx="2241550" cy="366712"/>
          </a:xfrm>
          <a:prstGeom prst="rect">
            <a:avLst/>
          </a:prstGeom>
          <a:noFill/>
          <a:ln w="9525">
            <a:noFill/>
            <a:miter lim="800000"/>
            <a:headEnd/>
            <a:tailEnd/>
          </a:ln>
          <a:effectLst/>
        </p:spPr>
        <p:txBody>
          <a:bodyPr wrap="none" anchor="ctr">
            <a:spAutoFit/>
          </a:bodyPr>
          <a:lstStyle/>
          <a:p>
            <a:r>
              <a:rPr lang="en-US" altLang="zh-CN">
                <a:ea typeface="宋体" charset="-122"/>
              </a:rPr>
              <a:t>UDPTestClient.java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t>IP</a:t>
            </a:r>
            <a:r>
              <a:rPr lang="zh-CN" altLang="en-US"/>
              <a:t>组播 </a:t>
            </a:r>
          </a:p>
        </p:txBody>
      </p:sp>
      <p:sp>
        <p:nvSpPr>
          <p:cNvPr id="43011" name="Rectangle 3"/>
          <p:cNvSpPr>
            <a:spLocks noGrp="1" noChangeArrowheads="1"/>
          </p:cNvSpPr>
          <p:nvPr>
            <p:ph sz="quarter" idx="10"/>
          </p:nvPr>
        </p:nvSpPr>
        <p:spPr/>
        <p:txBody>
          <a:bodyPr/>
          <a:lstStyle/>
          <a:p>
            <a:r>
              <a:rPr lang="en-US" altLang="zh-CN" sz="2800" dirty="0"/>
              <a:t>IP </a:t>
            </a:r>
            <a:r>
              <a:rPr lang="zh-CN" altLang="en-US" sz="2800" dirty="0"/>
              <a:t>组播是指在</a:t>
            </a:r>
            <a:r>
              <a:rPr lang="en-US" altLang="zh-CN" sz="2800" dirty="0"/>
              <a:t>IP </a:t>
            </a:r>
            <a:r>
              <a:rPr lang="zh-CN" altLang="en-US" sz="2800" dirty="0"/>
              <a:t>网络中将数据包以尽力传送</a:t>
            </a:r>
            <a:r>
              <a:rPr lang="en-US" altLang="zh-CN" sz="2800" dirty="0"/>
              <a:t>best-effort </a:t>
            </a:r>
            <a:r>
              <a:rPr lang="zh-CN" altLang="en-US" sz="2800" dirty="0"/>
              <a:t>的形式发送到网络中的某个确定节点子集，这个子集称为组播组</a:t>
            </a:r>
            <a:r>
              <a:rPr lang="en-US" altLang="zh-CN" sz="2800" dirty="0"/>
              <a:t>multicast group</a:t>
            </a:r>
            <a:r>
              <a:rPr lang="zh-CN" altLang="en-US" sz="2800" dirty="0"/>
              <a:t>。</a:t>
            </a:r>
            <a:r>
              <a:rPr lang="en-US" altLang="zh-CN" sz="2800" dirty="0"/>
              <a:t>IP</a:t>
            </a:r>
            <a:r>
              <a:rPr lang="zh-CN" altLang="en-US" sz="2800" dirty="0"/>
              <a:t>组播的基本思想是源主机只发送一份数据，这份数据中的目的地址为组播组地址。组播组中的所有接收者都可接收到同样的数据拷贝，并且只有组播组内的主机目标主机可以接收该数据。网络中其它主机不能收到组播组用</a:t>
            </a:r>
            <a:r>
              <a:rPr lang="en-US" altLang="zh-CN" sz="2800" dirty="0"/>
              <a:t>D </a:t>
            </a:r>
            <a:r>
              <a:rPr lang="zh-CN" altLang="en-US" sz="2800" dirty="0"/>
              <a:t>类</a:t>
            </a:r>
            <a:r>
              <a:rPr lang="en-US" altLang="zh-CN" sz="2800" dirty="0"/>
              <a:t>IP</a:t>
            </a:r>
            <a:r>
              <a:rPr lang="zh-CN" altLang="en-US" sz="2800" dirty="0"/>
              <a:t>地址</a:t>
            </a:r>
            <a:r>
              <a:rPr lang="en-US" altLang="zh-CN" sz="2800" dirty="0"/>
              <a:t>224.0.0.0 239.255.255.255 </a:t>
            </a:r>
            <a:r>
              <a:rPr lang="zh-CN" altLang="en-US" sz="2800" dirty="0"/>
              <a:t>来标识。 </a:t>
            </a:r>
          </a:p>
          <a:p>
            <a:r>
              <a:rPr lang="en-US" altLang="zh-CN" sz="2800" dirty="0"/>
              <a:t>IP </a:t>
            </a:r>
            <a:r>
              <a:rPr lang="zh-CN" altLang="en-US" sz="2800" dirty="0"/>
              <a:t>组播技术有效地解决了单点发送多点接收的问题，实现了</a:t>
            </a:r>
            <a:r>
              <a:rPr lang="en-US" altLang="zh-CN" sz="2800" dirty="0"/>
              <a:t>IP </a:t>
            </a:r>
            <a:r>
              <a:rPr lang="zh-CN" altLang="en-US" sz="2800" dirty="0"/>
              <a:t>网络中点到多点的高效数据传送，能够大量节约网络带宽、降低网络负载。 </a:t>
            </a:r>
          </a:p>
        </p:txBody>
      </p:sp>
      <p:sp>
        <p:nvSpPr>
          <p:cNvPr id="43012" name="Rectangle 4"/>
          <p:cNvSpPr>
            <a:spLocks noChangeArrowheads="1"/>
          </p:cNvSpPr>
          <p:nvPr/>
        </p:nvSpPr>
        <p:spPr bwMode="auto">
          <a:xfrm>
            <a:off x="6553200" y="6491288"/>
            <a:ext cx="3155950" cy="366712"/>
          </a:xfrm>
          <a:prstGeom prst="rect">
            <a:avLst/>
          </a:prstGeom>
          <a:noFill/>
          <a:ln w="9525">
            <a:noFill/>
            <a:miter lim="800000"/>
            <a:headEnd/>
            <a:tailEnd/>
          </a:ln>
          <a:effectLst/>
        </p:spPr>
        <p:txBody>
          <a:bodyPr wrap="none" anchor="ctr">
            <a:spAutoFit/>
          </a:bodyPr>
          <a:lstStyle/>
          <a:p>
            <a:r>
              <a:rPr lang="en-US" altLang="zh-CN">
                <a:ea typeface="宋体" charset="-122"/>
              </a:rPr>
              <a:t>ReceiveMulticastSocket.java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t>思考问题</a:t>
            </a:r>
          </a:p>
        </p:txBody>
      </p:sp>
      <p:grpSp>
        <p:nvGrpSpPr>
          <p:cNvPr id="33795" name="Group 3"/>
          <p:cNvGrpSpPr>
            <a:grpSpLocks/>
          </p:cNvGrpSpPr>
          <p:nvPr/>
        </p:nvGrpSpPr>
        <p:grpSpPr bwMode="auto">
          <a:xfrm>
            <a:off x="2590801" y="1684338"/>
            <a:ext cx="2170113" cy="4030663"/>
            <a:chOff x="0" y="3"/>
            <a:chExt cx="1367" cy="2539"/>
          </a:xfrm>
        </p:grpSpPr>
        <p:sp>
          <p:nvSpPr>
            <p:cNvPr id="33796"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33797" name="AutoShape 5"/>
            <p:cNvSpPr>
              <a:spLocks noChangeArrowheads="1"/>
            </p:cNvSpPr>
            <p:nvPr/>
          </p:nvSpPr>
          <p:spPr bwMode="auto">
            <a:xfrm>
              <a:off x="21" y="199"/>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33798"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33799"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33800"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33801"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33802" name="Group 10"/>
            <p:cNvGrpSpPr>
              <a:grpSpLocks/>
            </p:cNvGrpSpPr>
            <p:nvPr/>
          </p:nvGrpSpPr>
          <p:grpSpPr bwMode="auto">
            <a:xfrm>
              <a:off x="469" y="3"/>
              <a:ext cx="405" cy="392"/>
              <a:chOff x="0" y="5"/>
              <a:chExt cx="668" cy="647"/>
            </a:xfrm>
          </p:grpSpPr>
          <p:sp>
            <p:nvSpPr>
              <p:cNvPr id="33803" name="Oval 11"/>
              <p:cNvSpPr>
                <a:spLocks noChangeArrowheads="1"/>
              </p:cNvSpPr>
              <p:nvPr/>
            </p:nvSpPr>
            <p:spPr bwMode="auto">
              <a:xfrm>
                <a:off x="0" y="64"/>
                <a:ext cx="668" cy="540"/>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04" name="Oval 12"/>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05" name="Oval 13"/>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06" name="Oval 14"/>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07" name="Oval 15"/>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08" name="Text Box 16"/>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1</a:t>
              </a:r>
              <a:endParaRPr lang="en-US" altLang="zh-CN">
                <a:ea typeface="宋体" charset="-122"/>
              </a:endParaRPr>
            </a:p>
          </p:txBody>
        </p:sp>
        <p:sp>
          <p:nvSpPr>
            <p:cNvPr id="33809" name="Text Box 17"/>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altLang="en-US" sz="2400" dirty="0">
                  <a:latin typeface="Courier New" pitchFamily="49" charset="0"/>
                  <a:ea typeface="宋体" charset="-122"/>
                  <a:cs typeface="Courier New" pitchFamily="49" charset="0"/>
                </a:rPr>
                <a:t> 在</a:t>
              </a:r>
              <a:r>
                <a:rPr lang="en-US" altLang="zh-CN" sz="2400" dirty="0">
                  <a:latin typeface="Courier New" pitchFamily="49" charset="0"/>
                  <a:ea typeface="宋体" charset="-122"/>
                  <a:cs typeface="Courier New" pitchFamily="49" charset="0"/>
                </a:rPr>
                <a:t>Java</a:t>
              </a:r>
              <a:r>
                <a:rPr lang="zh-CN" altLang="en-US" sz="2400" dirty="0">
                  <a:latin typeface="Courier New" pitchFamily="49" charset="0"/>
                  <a:ea typeface="宋体" charset="-122"/>
                  <a:cs typeface="Courier New" pitchFamily="49" charset="0"/>
                </a:rPr>
                <a:t>中网络编程类有哪些</a:t>
              </a:r>
              <a:r>
                <a:rPr lang="en-US" altLang="zh-CN" sz="2400" dirty="0">
                  <a:latin typeface="Courier New" pitchFamily="49" charset="0"/>
                  <a:ea typeface="宋体" charset="-122"/>
                  <a:cs typeface="Courier New" pitchFamily="49" charset="0"/>
                </a:rPr>
                <a:t>?</a:t>
              </a:r>
              <a:endParaRPr lang="zh-CN" dirty="0">
                <a:latin typeface="Courier New" pitchFamily="49" charset="0"/>
                <a:ea typeface="宋体" charset="-122"/>
                <a:cs typeface="Courier New" pitchFamily="49" charset="0"/>
              </a:endParaRPr>
            </a:p>
          </p:txBody>
        </p:sp>
      </p:grpSp>
      <p:grpSp>
        <p:nvGrpSpPr>
          <p:cNvPr id="33810" name="Group 18"/>
          <p:cNvGrpSpPr>
            <a:grpSpLocks/>
          </p:cNvGrpSpPr>
          <p:nvPr/>
        </p:nvGrpSpPr>
        <p:grpSpPr bwMode="auto">
          <a:xfrm>
            <a:off x="4953000" y="1684338"/>
            <a:ext cx="2166938" cy="4030663"/>
            <a:chOff x="0" y="3"/>
            <a:chExt cx="1365" cy="2539"/>
          </a:xfrm>
        </p:grpSpPr>
        <p:sp>
          <p:nvSpPr>
            <p:cNvPr id="33811"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33812" name="AutoShape 20"/>
            <p:cNvSpPr>
              <a:spLocks noChangeArrowheads="1"/>
            </p:cNvSpPr>
            <p:nvPr/>
          </p:nvSpPr>
          <p:spPr bwMode="auto">
            <a:xfrm>
              <a:off x="21" y="199"/>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33813"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33814"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33815" name="Oval 23"/>
            <p:cNvSpPr>
              <a:spLocks noChangeArrowheads="1"/>
            </p:cNvSpPr>
            <p:nvPr/>
          </p:nvSpPr>
          <p:spPr bwMode="auto">
            <a:xfrm>
              <a:off x="469" y="39"/>
              <a:ext cx="405" cy="327"/>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16"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17"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18"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19"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sp>
          <p:nvSpPr>
            <p:cNvPr id="33820" name="Text Box 28"/>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2</a:t>
              </a:r>
              <a:endParaRPr lang="en-US" altLang="zh-CN">
                <a:ea typeface="宋体" charset="-122"/>
              </a:endParaRPr>
            </a:p>
          </p:txBody>
        </p:sp>
        <p:sp>
          <p:nvSpPr>
            <p:cNvPr id="33821" name="Text Box 29"/>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altLang="en-US" sz="2400" dirty="0">
                  <a:latin typeface="Courier New" pitchFamily="49" charset="0"/>
                  <a:ea typeface="宋体" charset="-122"/>
                  <a:cs typeface="Courier New" pitchFamily="49" charset="0"/>
                  <a:sym typeface="Arial" charset="0"/>
                </a:rPr>
                <a:t> </a:t>
              </a:r>
              <a:r>
                <a:rPr lang="en-US" altLang="zh-CN" sz="2400" dirty="0">
                  <a:latin typeface="Courier New" pitchFamily="49" charset="0"/>
                  <a:ea typeface="宋体" charset="-122"/>
                  <a:cs typeface="Courier New" pitchFamily="49" charset="0"/>
                  <a:sym typeface="Arial" charset="0"/>
                </a:rPr>
                <a:t>Java</a:t>
              </a:r>
              <a:r>
                <a:rPr lang="zh-CN" altLang="en-US" sz="2400" dirty="0">
                  <a:latin typeface="Courier New" pitchFamily="49" charset="0"/>
                  <a:ea typeface="宋体" charset="-122"/>
                  <a:cs typeface="Courier New" pitchFamily="49" charset="0"/>
                  <a:sym typeface="Arial" charset="0"/>
                </a:rPr>
                <a:t>中如何实现网络编程的？</a:t>
              </a:r>
            </a:p>
          </p:txBody>
        </p:sp>
        <p:sp>
          <p:nvSpPr>
            <p:cNvPr id="33822"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3823"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33824" name="Group 32"/>
          <p:cNvGrpSpPr>
            <a:grpSpLocks/>
          </p:cNvGrpSpPr>
          <p:nvPr/>
        </p:nvGrpSpPr>
        <p:grpSpPr bwMode="auto">
          <a:xfrm>
            <a:off x="7308851" y="1684338"/>
            <a:ext cx="2170113" cy="4030663"/>
            <a:chOff x="0" y="3"/>
            <a:chExt cx="1367" cy="2539"/>
          </a:xfrm>
        </p:grpSpPr>
        <p:sp>
          <p:nvSpPr>
            <p:cNvPr id="33825"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3826" name="AutoShape 34"/>
            <p:cNvSpPr>
              <a:spLocks noChangeArrowheads="1"/>
            </p:cNvSpPr>
            <p:nvPr/>
          </p:nvSpPr>
          <p:spPr bwMode="auto">
            <a:xfrm>
              <a:off x="25" y="199"/>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3827"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3828"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3829" name="Group 37"/>
            <p:cNvGrpSpPr>
              <a:grpSpLocks/>
            </p:cNvGrpSpPr>
            <p:nvPr/>
          </p:nvGrpSpPr>
          <p:grpSpPr bwMode="auto">
            <a:xfrm>
              <a:off x="473" y="3"/>
              <a:ext cx="405" cy="392"/>
              <a:chOff x="0" y="5"/>
              <a:chExt cx="668" cy="647"/>
            </a:xfrm>
          </p:grpSpPr>
          <p:sp>
            <p:nvSpPr>
              <p:cNvPr id="33830" name="Oval 38"/>
              <p:cNvSpPr>
                <a:spLocks noChangeArrowheads="1"/>
              </p:cNvSpPr>
              <p:nvPr/>
            </p:nvSpPr>
            <p:spPr bwMode="auto">
              <a:xfrm>
                <a:off x="0" y="64"/>
                <a:ext cx="668" cy="540"/>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31" name="Oval 39"/>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32" name="Oval 40"/>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33" name="Oval 41"/>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34" name="Oval 42"/>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35" name="Text Box 43"/>
            <p:cNvSpPr txBox="1">
              <a:spLocks noChangeArrowheads="1"/>
            </p:cNvSpPr>
            <p:nvPr/>
          </p:nvSpPr>
          <p:spPr bwMode="auto">
            <a:xfrm>
              <a:off x="560"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3</a:t>
              </a:r>
              <a:endParaRPr lang="en-US" altLang="zh-CN">
                <a:ea typeface="宋体" charset="-122"/>
              </a:endParaRPr>
            </a:p>
          </p:txBody>
        </p:sp>
        <p:sp>
          <p:nvSpPr>
            <p:cNvPr id="33836" name="Text Box 44"/>
            <p:cNvSpPr txBox="1">
              <a:spLocks noChangeArrowheads="1"/>
            </p:cNvSpPr>
            <p:nvPr/>
          </p:nvSpPr>
          <p:spPr bwMode="auto">
            <a:xfrm>
              <a:off x="52" y="480"/>
              <a:ext cx="1296" cy="989"/>
            </a:xfrm>
            <a:prstGeom prst="rect">
              <a:avLst/>
            </a:prstGeom>
            <a:noFill/>
            <a:ln w="9525">
              <a:noFill/>
              <a:miter lim="800000"/>
              <a:headEnd/>
              <a:tailEnd/>
            </a:ln>
            <a:effectLst/>
          </p:spPr>
          <p:txBody>
            <a:bodyPr>
              <a:spAutoFit/>
            </a:bodyPr>
            <a:lstStyle/>
            <a:p>
              <a:r>
                <a:rPr lang="zh-CN" altLang="en-US" sz="2400" dirty="0">
                  <a:latin typeface="Courier New" pitchFamily="49" charset="0"/>
                  <a:ea typeface="宋体" charset="-122"/>
                  <a:cs typeface="Courier New" pitchFamily="49" charset="0"/>
                  <a:sym typeface="Arial" charset="0"/>
                </a:rPr>
                <a:t> 在</a:t>
              </a:r>
              <a:r>
                <a:rPr lang="en-US" altLang="zh-CN" sz="2400" dirty="0">
                  <a:latin typeface="Courier New" pitchFamily="49" charset="0"/>
                  <a:ea typeface="宋体" charset="-122"/>
                  <a:cs typeface="Courier New" pitchFamily="49" charset="0"/>
                  <a:sym typeface="Arial" charset="0"/>
                </a:rPr>
                <a:t>C/S</a:t>
              </a:r>
              <a:r>
                <a:rPr lang="zh-CN" altLang="en-US" sz="2400" dirty="0">
                  <a:latin typeface="Courier New" pitchFamily="49" charset="0"/>
                  <a:ea typeface="宋体" charset="-122"/>
                  <a:cs typeface="Courier New" pitchFamily="49" charset="0"/>
                  <a:sym typeface="Arial" charset="0"/>
                </a:rPr>
                <a:t>模式中如何实现</a:t>
              </a:r>
              <a:r>
                <a:rPr lang="en-US" altLang="zh-CN" sz="2400" dirty="0">
                  <a:latin typeface="Courier New" pitchFamily="49" charset="0"/>
                  <a:ea typeface="宋体" charset="-122"/>
                  <a:cs typeface="Courier New" pitchFamily="49" charset="0"/>
                  <a:sym typeface="Arial" charset="0"/>
                </a:rPr>
                <a:t>TCP/IP</a:t>
              </a:r>
              <a:r>
                <a:rPr lang="zh-CN" altLang="en-US" sz="2400" dirty="0">
                  <a:latin typeface="Courier New" pitchFamily="49" charset="0"/>
                  <a:ea typeface="宋体" charset="-122"/>
                  <a:cs typeface="Courier New" pitchFamily="49" charset="0"/>
                  <a:sym typeface="Arial" charset="0"/>
                </a:rPr>
                <a:t>通信的</a:t>
              </a:r>
              <a:r>
                <a:rPr lang="en-US" altLang="zh-CN" sz="2400" dirty="0">
                  <a:latin typeface="Courier New" pitchFamily="49" charset="0"/>
                  <a:ea typeface="宋体" charset="-122"/>
                  <a:cs typeface="Courier New" pitchFamily="49" charset="0"/>
                  <a:sym typeface="Arial" charset="0"/>
                </a:rPr>
                <a:t>?</a:t>
              </a:r>
            </a:p>
          </p:txBody>
        </p:sp>
        <p:sp>
          <p:nvSpPr>
            <p:cNvPr id="33837" name="AutoShape 45"/>
            <p:cNvSpPr>
              <a:spLocks noChangeArrowheads="1"/>
            </p:cNvSpPr>
            <p:nvPr/>
          </p:nvSpPr>
          <p:spPr bwMode="auto">
            <a:xfrm>
              <a:off x="0" y="1994"/>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33838" name="AutoShape 46"/>
            <p:cNvSpPr>
              <a:spLocks noChangeArrowheads="1"/>
            </p:cNvSpPr>
            <p:nvPr/>
          </p:nvSpPr>
          <p:spPr bwMode="auto">
            <a:xfrm>
              <a:off x="28" y="2009"/>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sym typeface="Arial" charset="0"/>
              </a:rPr>
              <a:t>网络基础</a:t>
            </a:r>
          </a:p>
        </p:txBody>
      </p:sp>
      <p:sp>
        <p:nvSpPr>
          <p:cNvPr id="12291" name="Rectangle 3"/>
          <p:cNvSpPr>
            <a:spLocks noGrp="1" noChangeArrowheads="1"/>
          </p:cNvSpPr>
          <p:nvPr>
            <p:ph sz="quarter" idx="10"/>
          </p:nvPr>
        </p:nvSpPr>
        <p:spPr/>
        <p:txBody>
          <a:bodyPr/>
          <a:lstStyle/>
          <a:p>
            <a:r>
              <a:rPr lang="zh-CN" dirty="0">
                <a:sym typeface="Arial" charset="0"/>
              </a:rPr>
              <a:t>Java具有支持Internet和WWW等的完整软件包。使用Java语言可以非常容易地完成网络程序设计，这一独特的优点是Java风行世界的原因之一。</a:t>
            </a:r>
          </a:p>
          <a:p>
            <a:r>
              <a:rPr lang="zh-CN" dirty="0">
                <a:sym typeface="Arial" charset="0"/>
              </a:rPr>
              <a:t>在java.net包中的类是针对Internet网设计的，即Internet网是使用这些类的硬件基础。</a:t>
            </a:r>
            <a:endParaRPr lang="en-US" altLang="zh-CN" dirty="0">
              <a:sym typeface="Arial" charset="0"/>
            </a:endParaRPr>
          </a:p>
          <a:p>
            <a:r>
              <a:rPr lang="zh-CN" altLang="zh-CN" dirty="0">
                <a:sym typeface="Arial" charset="0"/>
              </a:rPr>
              <a:t>Internet网提供的服务不断增加，如电子邮件、远程文件传输服务(ftp)、远程登录(Telnet)、网络新闻、网络浏览(WWW服务)、网络查询(WAIS、Gophor和Archie等)和电子公告牌BBS等成为最常用、最受欢迎的服务项目。</a:t>
            </a:r>
          </a:p>
          <a:p>
            <a:endParaRPr lang="zh-CN" dirty="0">
              <a:sym typeface="Arial" charset="0"/>
            </a:endParaRPr>
          </a:p>
        </p:txBody>
      </p:sp>
      <p:sp>
        <p:nvSpPr>
          <p:cNvPr id="12292" name="Rectangle 4"/>
          <p:cNvSpPr>
            <a:spLocks noGrp="1" noChangeArrowheads="1"/>
          </p:cNvSpPr>
          <p:nvPr/>
        </p:nvSpPr>
        <p:spPr bwMode="auto">
          <a:xfrm>
            <a:off x="1828800" y="3733800"/>
            <a:ext cx="8458200" cy="23622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Wingdings" pitchFamily="2" charset="2"/>
              <a:buChar char="v"/>
            </a:pPr>
            <a:endParaRPr lang="zh-CN" altLang="en-US" sz="24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sym typeface="Arial" charset="0"/>
              </a:rPr>
              <a:t>网络基础</a:t>
            </a:r>
          </a:p>
        </p:txBody>
      </p:sp>
      <p:sp>
        <p:nvSpPr>
          <p:cNvPr id="13315" name="Rectangle 3"/>
          <p:cNvSpPr>
            <a:spLocks noGrp="1" noChangeArrowheads="1"/>
          </p:cNvSpPr>
          <p:nvPr>
            <p:ph sz="quarter" idx="10"/>
          </p:nvPr>
        </p:nvSpPr>
        <p:spPr/>
        <p:txBody>
          <a:bodyPr/>
          <a:lstStyle/>
          <a:p>
            <a:r>
              <a:rPr lang="zh-CN" dirty="0">
                <a:sym typeface="Arial" charset="0"/>
              </a:rPr>
              <a:t>Internet网成功的关键是它具有把不同网络互连起来的能力，它的这种互连能力体现在它使用的一组网络协议TCP/IP上。</a:t>
            </a:r>
          </a:p>
          <a:p>
            <a:r>
              <a:rPr lang="zh-CN" altLang="zh-CN" dirty="0">
                <a:sym typeface="Arial" charset="0"/>
              </a:rPr>
              <a:t>TCP/IP这个协议名称可分为两部分：TCP是指“传输控制协议”(即Transport Control Protocol)，IP指“互连网协议”(Internet Protocol)。</a:t>
            </a:r>
          </a:p>
          <a:p>
            <a:endParaRPr lang="zh-CN" dirty="0">
              <a:sym typeface="Arial" charset="0"/>
            </a:endParaRPr>
          </a:p>
        </p:txBody>
      </p:sp>
      <p:sp>
        <p:nvSpPr>
          <p:cNvPr id="13316" name="Rectangle 4"/>
          <p:cNvSpPr>
            <a:spLocks noGrp="1" noChangeArrowheads="1"/>
          </p:cNvSpPr>
          <p:nvPr/>
        </p:nvSpPr>
        <p:spPr bwMode="auto">
          <a:xfrm>
            <a:off x="1981200" y="3429000"/>
            <a:ext cx="8229600" cy="25146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altLang="en-US" sz="24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5-1"/>
          <p:cNvPicPr>
            <a:picLocks noChangeAspect="1" noChangeArrowheads="1"/>
          </p:cNvPicPr>
          <p:nvPr/>
        </p:nvPicPr>
        <p:blipFill>
          <a:blip r:embed="rId2"/>
          <a:stretch>
            <a:fillRect/>
          </a:stretch>
        </p:blipFill>
        <p:spPr>
          <a:xfrm>
            <a:off x="4966854" y="332329"/>
            <a:ext cx="7225145" cy="5716016"/>
          </a:xfrm>
          <a:prstGeom prst="rect">
            <a:avLst/>
          </a:prstGeom>
        </p:spPr>
      </p:pic>
      <p:sp>
        <p:nvSpPr>
          <p:cNvPr id="6" name="Text Box 5"/>
          <p:cNvSpPr txBox="1">
            <a:spLocks noChangeArrowheads="1"/>
          </p:cNvSpPr>
          <p:nvPr/>
        </p:nvSpPr>
        <p:spPr bwMode="auto">
          <a:xfrm>
            <a:off x="6879938" y="6048345"/>
            <a:ext cx="2870200" cy="400110"/>
          </a:xfrm>
          <a:prstGeom prst="rect">
            <a:avLst/>
          </a:prstGeom>
          <a:noFill/>
          <a:ln w="9525">
            <a:noFill/>
            <a:miter lim="800000"/>
            <a:headEnd/>
            <a:tailEnd/>
          </a:ln>
        </p:spPr>
        <p:txBody>
          <a:bodyPr>
            <a:spAutoFit/>
          </a:bodyPr>
          <a:lstStyle/>
          <a:p>
            <a:pPr algn="ctr"/>
            <a:r>
              <a:rPr lang="en-US" altLang="zh-CN" sz="2000" b="1" dirty="0">
                <a:latin typeface="Courier New" pitchFamily="49" charset="0"/>
                <a:ea typeface="宋体" charset="-122"/>
                <a:cs typeface="Courier New" pitchFamily="49" charset="0"/>
                <a:sym typeface="Courier New" pitchFamily="49" charset="0"/>
              </a:rPr>
              <a:t>TCP/IP</a:t>
            </a:r>
            <a:r>
              <a:rPr lang="zh-CN" altLang="en-US" sz="2000" b="1" dirty="0">
                <a:latin typeface="黑体" pitchFamily="2" charset="-122"/>
                <a:ea typeface="黑体" pitchFamily="2" charset="-122"/>
                <a:cs typeface="Courier New" pitchFamily="49" charset="0"/>
                <a:sym typeface="黑体" pitchFamily="2" charset="-122"/>
              </a:rPr>
              <a:t>与</a:t>
            </a:r>
            <a:r>
              <a:rPr lang="en-US" altLang="zh-CN" sz="2000" b="1" dirty="0">
                <a:latin typeface="Courier New" pitchFamily="49" charset="0"/>
                <a:ea typeface="宋体" charset="-122"/>
                <a:cs typeface="Courier New" pitchFamily="49" charset="0"/>
                <a:sym typeface="Courier New" pitchFamily="49" charset="0"/>
              </a:rPr>
              <a:t>OSI</a:t>
            </a:r>
            <a:r>
              <a:rPr lang="zh-CN" altLang="en-US" sz="2000" b="1" dirty="0">
                <a:latin typeface="黑体" pitchFamily="2" charset="-122"/>
                <a:ea typeface="黑体" pitchFamily="2" charset="-122"/>
                <a:sym typeface="黑体" pitchFamily="2" charset="-122"/>
              </a:rPr>
              <a:t>对照图</a:t>
            </a:r>
            <a:endParaRPr lang="zh-CN" altLang="en-US" sz="2000" dirty="0">
              <a:ea typeface="宋体" charset="-122"/>
            </a:endParaRPr>
          </a:p>
        </p:txBody>
      </p:sp>
      <p:sp>
        <p:nvSpPr>
          <p:cNvPr id="14338" name="Rectangle 2"/>
          <p:cNvSpPr>
            <a:spLocks noGrp="1" noChangeArrowheads="1"/>
          </p:cNvSpPr>
          <p:nvPr>
            <p:ph type="title"/>
          </p:nvPr>
        </p:nvSpPr>
        <p:spPr/>
        <p:txBody>
          <a:bodyPr/>
          <a:lstStyle/>
          <a:p>
            <a:r>
              <a:rPr lang="zh-CN" altLang="en-US" dirty="0">
                <a:sym typeface="Arial" charset="0"/>
              </a:rPr>
              <a:t>分层模型</a:t>
            </a:r>
            <a:endParaRPr lang="zh-CN" dirty="0"/>
          </a:p>
        </p:txBody>
      </p:sp>
      <p:sp>
        <p:nvSpPr>
          <p:cNvPr id="14339" name="Rectangle 3"/>
          <p:cNvSpPr>
            <a:spLocks noGrp="1" noChangeArrowheads="1"/>
          </p:cNvSpPr>
          <p:nvPr>
            <p:ph sz="quarter" idx="10"/>
          </p:nvPr>
        </p:nvSpPr>
        <p:spPr>
          <a:xfrm>
            <a:off x="546811" y="1056645"/>
            <a:ext cx="5759853" cy="5046784"/>
          </a:xfrm>
        </p:spPr>
        <p:txBody>
          <a:bodyPr/>
          <a:lstStyle/>
          <a:p>
            <a:r>
              <a:rPr lang="zh-CN" altLang="zh-CN" sz="2800" dirty="0">
                <a:sym typeface="Arial" charset="0"/>
              </a:rPr>
              <a:t>网络接口层：与物理网络打交道的物理网络部分，它相当于OSI的物理层和数据链路层，负责接收和发送数据帧。</a:t>
            </a:r>
          </a:p>
          <a:p>
            <a:r>
              <a:rPr lang="zh-CN" altLang="zh-CN" sz="2800" dirty="0">
                <a:sym typeface="Arial" charset="0"/>
              </a:rPr>
              <a:t>网际层：与OSI的网络层相对应，针对网际环境设计的，具有更强的网际通信和互连能力。主要处理Internet网络中大量的广域网和局域网互连时的数据交换。</a:t>
            </a:r>
          </a:p>
          <a:p>
            <a:pPr lvl="1"/>
            <a:endParaRPr lang="zh-CN" sz="2400" dirty="0">
              <a:sym typeface="Arial" charset="0"/>
            </a:endParaRPr>
          </a:p>
        </p:txBody>
      </p:sp>
      <p:sp>
        <p:nvSpPr>
          <p:cNvPr id="14340" name="Rectangle 4"/>
          <p:cNvSpPr>
            <a:spLocks noGrp="1" noChangeArrowheads="1"/>
          </p:cNvSpPr>
          <p:nvPr/>
        </p:nvSpPr>
        <p:spPr bwMode="auto">
          <a:xfrm>
            <a:off x="1981200" y="25146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endParaRPr lang="zh-CN" altLang="en-US" sz="27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sym typeface="Arial" charset="0"/>
              </a:rPr>
              <a:t>分层模型</a:t>
            </a:r>
            <a:endParaRPr lang="zh-CN" dirty="0"/>
          </a:p>
        </p:txBody>
      </p:sp>
      <p:sp>
        <p:nvSpPr>
          <p:cNvPr id="15363" name="Rectangle 3"/>
          <p:cNvSpPr>
            <a:spLocks noGrp="1" noChangeArrowheads="1"/>
          </p:cNvSpPr>
          <p:nvPr/>
        </p:nvSpPr>
        <p:spPr bwMode="auto">
          <a:xfrm>
            <a:off x="1981200" y="1371600"/>
            <a:ext cx="4114800" cy="48768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endParaRPr lang="zh-CN" altLang="en-US" sz="2700" dirty="0">
              <a:latin typeface="Courier New" pitchFamily="49" charset="0"/>
              <a:ea typeface="宋体" charset="-122"/>
              <a:sym typeface="Arial" charset="0"/>
            </a:endParaRPr>
          </a:p>
        </p:txBody>
      </p:sp>
      <p:sp>
        <p:nvSpPr>
          <p:cNvPr id="15365" name="Text Box 5"/>
          <p:cNvSpPr txBox="1">
            <a:spLocks noChangeArrowheads="1"/>
          </p:cNvSpPr>
          <p:nvPr/>
        </p:nvSpPr>
        <p:spPr bwMode="auto">
          <a:xfrm>
            <a:off x="6879938" y="6048345"/>
            <a:ext cx="2870200" cy="400110"/>
          </a:xfrm>
          <a:prstGeom prst="rect">
            <a:avLst/>
          </a:prstGeom>
          <a:noFill/>
          <a:ln w="9525">
            <a:noFill/>
            <a:miter lim="800000"/>
            <a:headEnd/>
            <a:tailEnd/>
          </a:ln>
        </p:spPr>
        <p:txBody>
          <a:bodyPr>
            <a:spAutoFit/>
          </a:bodyPr>
          <a:lstStyle/>
          <a:p>
            <a:pPr algn="ctr"/>
            <a:r>
              <a:rPr lang="en-US" altLang="zh-CN" sz="2000" b="1" dirty="0">
                <a:latin typeface="Courier New" pitchFamily="49" charset="0"/>
                <a:ea typeface="宋体" charset="-122"/>
                <a:cs typeface="Courier New" pitchFamily="49" charset="0"/>
                <a:sym typeface="Courier New" pitchFamily="49" charset="0"/>
              </a:rPr>
              <a:t>TCP/IP</a:t>
            </a:r>
            <a:r>
              <a:rPr lang="zh-CN" altLang="en-US" sz="2000" b="1" dirty="0">
                <a:latin typeface="黑体" pitchFamily="2" charset="-122"/>
                <a:ea typeface="黑体" pitchFamily="2" charset="-122"/>
                <a:cs typeface="Courier New" pitchFamily="49" charset="0"/>
                <a:sym typeface="黑体" pitchFamily="2" charset="-122"/>
              </a:rPr>
              <a:t>与</a:t>
            </a:r>
            <a:r>
              <a:rPr lang="en-US" altLang="zh-CN" sz="2000" b="1" dirty="0">
                <a:latin typeface="Courier New" pitchFamily="49" charset="0"/>
                <a:ea typeface="宋体" charset="-122"/>
                <a:cs typeface="Courier New" pitchFamily="49" charset="0"/>
                <a:sym typeface="Courier New" pitchFamily="49" charset="0"/>
              </a:rPr>
              <a:t>OSI</a:t>
            </a:r>
            <a:r>
              <a:rPr lang="zh-CN" altLang="en-US" sz="2000" b="1" dirty="0">
                <a:latin typeface="黑体" pitchFamily="2" charset="-122"/>
                <a:ea typeface="黑体" pitchFamily="2" charset="-122"/>
                <a:sym typeface="黑体" pitchFamily="2" charset="-122"/>
              </a:rPr>
              <a:t>对照图</a:t>
            </a:r>
            <a:endParaRPr lang="zh-CN" altLang="en-US" sz="2000" dirty="0">
              <a:ea typeface="宋体" charset="-122"/>
            </a:endParaRPr>
          </a:p>
        </p:txBody>
      </p:sp>
      <p:pic>
        <p:nvPicPr>
          <p:cNvPr id="6" name="内容占位符 5">
            <a:extLst>
              <a:ext uri="{FF2B5EF4-FFF2-40B4-BE49-F238E27FC236}">
                <a16:creationId xmlns:a16="http://schemas.microsoft.com/office/drawing/2014/main" id="{4067BEE1-C2B2-4921-87CD-F6E3E40B8761}"/>
              </a:ext>
            </a:extLst>
          </p:cNvPr>
          <p:cNvPicPr>
            <a:picLocks noGrp="1" noChangeAspect="1"/>
          </p:cNvPicPr>
          <p:nvPr>
            <p:ph sz="quarter" idx="10"/>
          </p:nvPr>
        </p:nvPicPr>
        <p:blipFill>
          <a:blip r:embed="rId2"/>
          <a:stretch>
            <a:fillRect/>
          </a:stretch>
        </p:blipFill>
        <p:spPr>
          <a:xfrm>
            <a:off x="2774374" y="754006"/>
            <a:ext cx="7190508" cy="53499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zh-CN" dirty="0">
                <a:sym typeface="Arial" charset="0"/>
              </a:rPr>
              <a:t>IP地址</a:t>
            </a:r>
            <a:endParaRPr lang="zh-CN" dirty="0"/>
          </a:p>
        </p:txBody>
      </p:sp>
      <p:sp>
        <p:nvSpPr>
          <p:cNvPr id="16387" name="Rectangle 3"/>
          <p:cNvSpPr>
            <a:spLocks noGrp="1" noChangeArrowheads="1"/>
          </p:cNvSpPr>
          <p:nvPr>
            <p:ph sz="quarter" idx="10"/>
          </p:nvPr>
        </p:nvSpPr>
        <p:spPr/>
        <p:txBody>
          <a:bodyPr/>
          <a:lstStyle/>
          <a:p>
            <a:r>
              <a:rPr lang="zh-CN" dirty="0">
                <a:sym typeface="Arial" charset="0"/>
              </a:rPr>
              <a:t>TCP/IP协议为每台主机分配一个唯一的32位网际地址，或称为IP地址。</a:t>
            </a:r>
          </a:p>
          <a:p>
            <a:r>
              <a:rPr lang="zh-CN" dirty="0">
                <a:sym typeface="Arial" charset="0"/>
              </a:rPr>
              <a:t>32位的IP地址在书写时分成四个部分，每一个部分用"."分隔，其取值范围为0至255。例：202.112.14.181</a:t>
            </a:r>
            <a:endParaRPr lang="en-US" altLang="zh-CN" dirty="0">
              <a:sym typeface="Arial" charset="0"/>
            </a:endParaRPr>
          </a:p>
          <a:p>
            <a:r>
              <a:rPr lang="en-US" altLang="zh-CN" dirty="0">
                <a:sym typeface="Arial" charset="0"/>
              </a:rPr>
              <a:t>IP</a:t>
            </a:r>
            <a:r>
              <a:rPr lang="zh-CN" altLang="en-US" dirty="0">
                <a:sym typeface="Arial" charset="0"/>
              </a:rPr>
              <a:t>地址分为：网络号和主机号</a:t>
            </a:r>
            <a:r>
              <a:rPr lang="en-US" altLang="zh-CN" dirty="0">
                <a:sym typeface="Arial" charset="0"/>
              </a:rPr>
              <a:t>(</a:t>
            </a:r>
            <a:r>
              <a:rPr lang="en-US" altLang="zh-CN" dirty="0" err="1">
                <a:sym typeface="Arial" charset="0"/>
              </a:rPr>
              <a:t>netid</a:t>
            </a:r>
            <a:r>
              <a:rPr lang="en-US" altLang="zh-CN" dirty="0">
                <a:sym typeface="Arial" charset="0"/>
              </a:rPr>
              <a:t>, </a:t>
            </a:r>
            <a:r>
              <a:rPr lang="en-US" altLang="zh-CN" dirty="0" err="1">
                <a:sym typeface="Arial" charset="0"/>
              </a:rPr>
              <a:t>hostid</a:t>
            </a:r>
            <a:r>
              <a:rPr lang="en-US" altLang="zh-CN" dirty="0">
                <a:sym typeface="Arial" charset="0"/>
              </a:rPr>
              <a:t>)</a:t>
            </a:r>
            <a:r>
              <a:rPr lang="zh-CN" altLang="en-US" dirty="0">
                <a:sym typeface="Arial" charset="0"/>
              </a:rPr>
              <a:t>，网络号定义为主机号为全</a:t>
            </a:r>
            <a:r>
              <a:rPr lang="en-US" altLang="zh-CN" dirty="0">
                <a:sym typeface="Arial" charset="0"/>
              </a:rPr>
              <a:t>0</a:t>
            </a:r>
            <a:r>
              <a:rPr lang="zh-CN" altLang="en-US" dirty="0">
                <a:sym typeface="Arial" charset="0"/>
              </a:rPr>
              <a:t>的网际地址。</a:t>
            </a:r>
          </a:p>
          <a:p>
            <a:r>
              <a:rPr lang="zh-CN" altLang="en-US" dirty="0">
                <a:sym typeface="Arial" charset="0"/>
              </a:rPr>
              <a:t>根据网际上网络的规模，把</a:t>
            </a:r>
            <a:r>
              <a:rPr lang="en-US" altLang="zh-CN" dirty="0">
                <a:sym typeface="Arial" charset="0"/>
              </a:rPr>
              <a:t>IP</a:t>
            </a:r>
            <a:r>
              <a:rPr lang="zh-CN" altLang="en-US" dirty="0">
                <a:sym typeface="Arial" charset="0"/>
              </a:rPr>
              <a:t>地址分为三类：</a:t>
            </a:r>
            <a:r>
              <a:rPr lang="en-US" altLang="zh-CN" dirty="0">
                <a:sym typeface="Arial" charset="0"/>
              </a:rPr>
              <a:t>A</a:t>
            </a:r>
            <a:r>
              <a:rPr lang="zh-CN" altLang="en-US" dirty="0">
                <a:sym typeface="Arial" charset="0"/>
              </a:rPr>
              <a:t>类，</a:t>
            </a:r>
            <a:r>
              <a:rPr lang="en-US" altLang="zh-CN" dirty="0">
                <a:sym typeface="Arial" charset="0"/>
              </a:rPr>
              <a:t>B</a:t>
            </a:r>
            <a:r>
              <a:rPr lang="zh-CN" altLang="en-US" dirty="0">
                <a:sym typeface="Arial" charset="0"/>
              </a:rPr>
              <a:t>类，</a:t>
            </a:r>
            <a:r>
              <a:rPr lang="en-US" altLang="zh-CN" dirty="0">
                <a:sym typeface="Arial" charset="0"/>
              </a:rPr>
              <a:t>C</a:t>
            </a:r>
            <a:r>
              <a:rPr lang="zh-CN" altLang="en-US" dirty="0">
                <a:sym typeface="Arial" charset="0"/>
              </a:rPr>
              <a:t>类。</a:t>
            </a:r>
          </a:p>
          <a:p>
            <a:endParaRPr lang="zh-CN" dirty="0">
              <a:sym typeface="Arial" charset="0"/>
            </a:endParaRPr>
          </a:p>
        </p:txBody>
      </p:sp>
      <p:sp>
        <p:nvSpPr>
          <p:cNvPr id="16388" name="Rectangle 4"/>
          <p:cNvSpPr>
            <a:spLocks noGrp="1" noChangeArrowheads="1"/>
          </p:cNvSpPr>
          <p:nvPr/>
        </p:nvSpPr>
        <p:spPr bwMode="auto">
          <a:xfrm>
            <a:off x="1981200" y="2895600"/>
            <a:ext cx="4343400" cy="34290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Arial"/>
              <a:buChar char="•"/>
            </a:pPr>
            <a:endParaRPr lang="zh-CN" altLang="en-US" sz="2400" dirty="0">
              <a:latin typeface="Courier New" pitchFamily="49" charset="0"/>
              <a:ea typeface="宋体" charset="-122"/>
              <a:sym typeface="Arial" charset="0"/>
            </a:endParaRPr>
          </a:p>
        </p:txBody>
      </p:sp>
      <p:pic>
        <p:nvPicPr>
          <p:cNvPr id="16389" name="Picture 5" descr="15-2"/>
          <p:cNvPicPr>
            <a:picLocks noChangeAspect="1" noChangeArrowheads="1"/>
          </p:cNvPicPr>
          <p:nvPr/>
        </p:nvPicPr>
        <p:blipFill>
          <a:blip r:embed="rId2"/>
          <a:srcRect l="17575" t="9564" r="5977" b="6543"/>
          <a:stretch>
            <a:fillRect/>
          </a:stretch>
        </p:blipFill>
        <p:spPr bwMode="auto">
          <a:xfrm>
            <a:off x="6147753" y="1219200"/>
            <a:ext cx="5555166" cy="4648200"/>
          </a:xfrm>
          <a:prstGeom prst="rect">
            <a:avLst/>
          </a:prstGeom>
          <a:noFill/>
          <a:ln w="9525">
            <a:noFill/>
            <a:miter lim="800000"/>
            <a:headEnd/>
            <a:tailEnd/>
          </a:ln>
        </p:spPr>
      </p:pic>
      <p:sp>
        <p:nvSpPr>
          <p:cNvPr id="16390" name="Text Box 6"/>
          <p:cNvSpPr txBox="1">
            <a:spLocks noChangeArrowheads="1"/>
          </p:cNvSpPr>
          <p:nvPr/>
        </p:nvSpPr>
        <p:spPr bwMode="auto">
          <a:xfrm>
            <a:off x="7162800" y="5943600"/>
            <a:ext cx="2590800" cy="400110"/>
          </a:xfrm>
          <a:prstGeom prst="rect">
            <a:avLst/>
          </a:prstGeom>
          <a:noFill/>
          <a:ln w="9525">
            <a:noFill/>
            <a:miter lim="800000"/>
            <a:headEnd/>
            <a:tailEnd/>
          </a:ln>
        </p:spPr>
        <p:txBody>
          <a:bodyPr>
            <a:spAutoFit/>
          </a:bodyPr>
          <a:lstStyle/>
          <a:p>
            <a:pPr algn="ctr"/>
            <a:r>
              <a:rPr lang="en-US" altLang="zh-CN" sz="2000" b="1">
                <a:latin typeface="黑体" pitchFamily="2" charset="-122"/>
                <a:ea typeface="黑体" pitchFamily="2" charset="-122"/>
                <a:sym typeface="黑体" pitchFamily="2" charset="-122"/>
              </a:rPr>
              <a:t>IP</a:t>
            </a:r>
            <a:r>
              <a:rPr lang="zh-CN" altLang="en-US" sz="2000" b="1">
                <a:latin typeface="黑体" pitchFamily="2" charset="-122"/>
                <a:ea typeface="黑体" pitchFamily="2" charset="-122"/>
                <a:sym typeface="黑体" pitchFamily="2" charset="-122"/>
              </a:rPr>
              <a:t>地址分类示意图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zh-CN" dirty="0">
                <a:sym typeface="Arial" charset="0"/>
              </a:rPr>
              <a:t>域名系统DNS</a:t>
            </a:r>
            <a:endParaRPr lang="zh-CN" dirty="0"/>
          </a:p>
        </p:txBody>
      </p:sp>
      <p:sp>
        <p:nvSpPr>
          <p:cNvPr id="17411" name="Rectangle 3"/>
          <p:cNvSpPr>
            <a:spLocks noGrp="1" noChangeArrowheads="1"/>
          </p:cNvSpPr>
          <p:nvPr>
            <p:ph sz="quarter" idx="10"/>
          </p:nvPr>
        </p:nvSpPr>
        <p:spPr/>
        <p:txBody>
          <a:bodyPr/>
          <a:lstStyle/>
          <a:p>
            <a:r>
              <a:rPr lang="en-US" altLang="zh-CN" dirty="0">
                <a:sym typeface="Arial" charset="0"/>
              </a:rPr>
              <a:t>DNS</a:t>
            </a:r>
            <a:r>
              <a:rPr lang="zh-CN" altLang="en-US" dirty="0">
                <a:sym typeface="Arial" charset="0"/>
              </a:rPr>
              <a:t>（</a:t>
            </a:r>
            <a:r>
              <a:rPr lang="en-US" altLang="zh-CN" dirty="0">
                <a:sym typeface="Arial" charset="0"/>
              </a:rPr>
              <a:t>Domain Name System</a:t>
            </a:r>
            <a:r>
              <a:rPr lang="zh-CN" altLang="en-US" dirty="0">
                <a:sym typeface="Arial" charset="0"/>
              </a:rPr>
              <a:t>，域名系统），因特网上作为域名和</a:t>
            </a:r>
            <a:r>
              <a:rPr lang="en-US" altLang="zh-CN" dirty="0">
                <a:sym typeface="Arial" charset="0"/>
              </a:rPr>
              <a:t>IP</a:t>
            </a:r>
            <a:r>
              <a:rPr lang="zh-CN" altLang="en-US" dirty="0">
                <a:sym typeface="Arial" charset="0"/>
              </a:rPr>
              <a:t>地址相互映射的一个分布式数据库，能够使用户更方便的访问互联网，而不用去记住能够被机器直接读取的</a:t>
            </a:r>
            <a:r>
              <a:rPr lang="en-US" altLang="zh-CN" dirty="0">
                <a:sym typeface="Arial" charset="0"/>
              </a:rPr>
              <a:t>IP</a:t>
            </a:r>
            <a:r>
              <a:rPr lang="zh-CN" altLang="en-US" dirty="0">
                <a:sym typeface="Arial" charset="0"/>
              </a:rPr>
              <a:t>数串。</a:t>
            </a:r>
            <a:endParaRPr lang="en-US" altLang="zh-CN" dirty="0">
              <a:sym typeface="Arial" charset="0"/>
            </a:endParaRPr>
          </a:p>
          <a:p>
            <a:r>
              <a:rPr lang="zh-CN" altLang="zh-CN" dirty="0">
                <a:sym typeface="Arial" charset="0"/>
              </a:rPr>
              <a:t>host.subdomain1.[subdomain2...].rootdomain</a:t>
            </a:r>
            <a:endParaRPr lang="en-US" altLang="zh-CN" dirty="0">
              <a:sym typeface="Arial" charset="0"/>
            </a:endParaRPr>
          </a:p>
          <a:p>
            <a:r>
              <a:rPr lang="zh-CN" altLang="en-US" dirty="0">
                <a:sym typeface="Arial" charset="0"/>
              </a:rPr>
              <a:t>通过主机名，最终得到该主机名对应的</a:t>
            </a:r>
            <a:r>
              <a:rPr lang="en-US" altLang="zh-CN" dirty="0">
                <a:sym typeface="Arial" charset="0"/>
              </a:rPr>
              <a:t>IP</a:t>
            </a:r>
            <a:r>
              <a:rPr lang="zh-CN" altLang="en-US" dirty="0">
                <a:sym typeface="Arial" charset="0"/>
              </a:rPr>
              <a:t>地址的过程叫做域名解析（或主机名解析）。</a:t>
            </a:r>
            <a:r>
              <a:rPr lang="en-US" altLang="zh-CN" dirty="0">
                <a:sym typeface="Arial" charset="0"/>
              </a:rPr>
              <a:t>DNS</a:t>
            </a:r>
            <a:r>
              <a:rPr lang="zh-CN" altLang="en-US" dirty="0">
                <a:sym typeface="Arial" charset="0"/>
              </a:rPr>
              <a:t>协议运行在</a:t>
            </a:r>
            <a:r>
              <a:rPr lang="en-US" altLang="zh-CN" dirty="0">
                <a:sym typeface="Arial" charset="0"/>
              </a:rPr>
              <a:t>UDP</a:t>
            </a:r>
            <a:r>
              <a:rPr lang="zh-CN" altLang="en-US" dirty="0">
                <a:sym typeface="Arial" charset="0"/>
              </a:rPr>
              <a:t>协议之上，使用端口号</a:t>
            </a:r>
            <a:r>
              <a:rPr lang="en-US" altLang="zh-CN" dirty="0">
                <a:sym typeface="Arial" charset="0"/>
              </a:rPr>
              <a:t>53</a:t>
            </a:r>
            <a:r>
              <a:rPr lang="zh-CN" altLang="en-US" dirty="0">
                <a:sym typeface="Arial" charset="0"/>
              </a:rPr>
              <a:t>。 </a:t>
            </a:r>
            <a:endParaRPr lang="zh-CN" dirty="0">
              <a:sym typeface="Arial" charset="0"/>
            </a:endParaRPr>
          </a:p>
        </p:txBody>
      </p:sp>
      <p:sp>
        <p:nvSpPr>
          <p:cNvPr id="17412" name="Rectangle 4"/>
          <p:cNvSpPr>
            <a:spLocks noGrp="1" noChangeArrowheads="1"/>
          </p:cNvSpPr>
          <p:nvPr/>
        </p:nvSpPr>
        <p:spPr bwMode="auto">
          <a:xfrm>
            <a:off x="1981200" y="3429000"/>
            <a:ext cx="8077200" cy="28194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altLang="en-US" sz="2400" dirty="0">
              <a:latin typeface="Courier New" pitchFamily="49" charset="0"/>
              <a:ea typeface="宋体" charset="-122"/>
              <a:sym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dirty="0">
                <a:sym typeface="Arial" charset="0"/>
              </a:rPr>
              <a:t>套接字(socket)</a:t>
            </a:r>
            <a:endParaRPr lang="zh-CN" dirty="0">
              <a:sym typeface="Arial" charset="0"/>
            </a:endParaRPr>
          </a:p>
        </p:txBody>
      </p:sp>
      <p:sp>
        <p:nvSpPr>
          <p:cNvPr id="18435" name="Rectangle 3"/>
          <p:cNvSpPr>
            <a:spLocks noGrp="1" noChangeArrowheads="1"/>
          </p:cNvSpPr>
          <p:nvPr>
            <p:ph sz="quarter" idx="10"/>
          </p:nvPr>
        </p:nvSpPr>
        <p:spPr/>
        <p:txBody>
          <a:bodyPr/>
          <a:lstStyle/>
          <a:p>
            <a:pPr>
              <a:spcBef>
                <a:spcPts val="600"/>
              </a:spcBef>
            </a:pPr>
            <a:r>
              <a:rPr lang="zh-CN" altLang="en-US" sz="2800" dirty="0">
                <a:sym typeface="Arial" charset="0"/>
              </a:rPr>
              <a:t>网络上的两个程序通过一个双向的通信连接实现数据的交换，这个连接的一端称为一个</a:t>
            </a:r>
            <a:r>
              <a:rPr lang="en-US" altLang="zh-CN" sz="2800" dirty="0">
                <a:sym typeface="Arial" charset="0"/>
              </a:rPr>
              <a:t>socket</a:t>
            </a:r>
            <a:r>
              <a:rPr lang="zh-CN" altLang="en-US" sz="2800" dirty="0">
                <a:sym typeface="Arial" charset="0"/>
              </a:rPr>
              <a:t>。</a:t>
            </a:r>
            <a:endParaRPr lang="en-US" altLang="zh-CN" sz="2800" dirty="0">
              <a:sym typeface="Arial" charset="0"/>
            </a:endParaRPr>
          </a:p>
          <a:p>
            <a:pPr>
              <a:spcBef>
                <a:spcPts val="600"/>
              </a:spcBef>
            </a:pPr>
            <a:r>
              <a:rPr lang="en-US" altLang="zh-CN" sz="2800" dirty="0"/>
              <a:t>Socket</a:t>
            </a:r>
            <a:r>
              <a:rPr lang="zh-CN" altLang="en-US" sz="2800" dirty="0"/>
              <a:t>的英文原义是（电力系统的）“插座”，在网络中用于描述</a:t>
            </a:r>
            <a:r>
              <a:rPr lang="en-US" altLang="zh-CN" sz="2800" dirty="0"/>
              <a:t>IP</a:t>
            </a:r>
            <a:r>
              <a:rPr lang="zh-CN" altLang="en-US" sz="2800" dirty="0"/>
              <a:t>地址和端口。在</a:t>
            </a:r>
            <a:r>
              <a:rPr lang="en-US" altLang="zh-CN" sz="2800" dirty="0"/>
              <a:t>Internet</a:t>
            </a:r>
            <a:r>
              <a:rPr lang="zh-CN" altLang="en-US" sz="2800" dirty="0"/>
              <a:t>上的</a:t>
            </a:r>
            <a:r>
              <a:rPr lang="zh-CN" altLang="en-US" sz="2800" dirty="0">
                <a:hlinkClick r:id="rId2"/>
              </a:rPr>
              <a:t>主机</a:t>
            </a:r>
            <a:r>
              <a:rPr lang="zh-CN" altLang="en-US" sz="2800" dirty="0"/>
              <a:t>一般同时提供几种服务，每种服务都绑定到一个端口上。客户软件将插头插到不同编号的插座（</a:t>
            </a:r>
            <a:r>
              <a:rPr lang="en-US" altLang="zh-CN" sz="2800" dirty="0" err="1"/>
              <a:t>ip</a:t>
            </a:r>
            <a:r>
              <a:rPr lang="zh-CN" altLang="en-US" sz="2800" dirty="0"/>
              <a:t>和端口），就可以得到不同的服务。</a:t>
            </a:r>
            <a:endParaRPr lang="en-US" altLang="zh-CN" sz="2800" dirty="0"/>
          </a:p>
          <a:p>
            <a:pPr>
              <a:spcBef>
                <a:spcPts val="600"/>
              </a:spcBef>
            </a:pPr>
            <a:r>
              <a:rPr lang="zh-CN" altLang="zh-CN" sz="2800" dirty="0">
                <a:sym typeface="Arial" charset="0"/>
              </a:rPr>
              <a:t>如果一个进程要通过网络向另一个进程发送数据，只需简单地写入与socket相关联的输出流。一个进程通过从与socket相关联的输入流读来读取另一个进程所写的数据。</a:t>
            </a:r>
          </a:p>
          <a:p>
            <a:pPr>
              <a:spcBef>
                <a:spcPts val="600"/>
              </a:spcBef>
            </a:pPr>
            <a:r>
              <a:rPr lang="en-US" altLang="zh-CN" sz="2800" dirty="0">
                <a:sym typeface="Arial" charset="0"/>
              </a:rPr>
              <a:t>Java</a:t>
            </a:r>
            <a:r>
              <a:rPr lang="zh-CN" altLang="en-US" sz="2800" dirty="0">
                <a:sym typeface="Arial" charset="0"/>
              </a:rPr>
              <a:t>中套接字</a:t>
            </a:r>
            <a:r>
              <a:rPr lang="zh-CN" sz="2800" dirty="0">
                <a:sym typeface="Arial" charset="0"/>
              </a:rPr>
              <a:t>使用流模型</a:t>
            </a:r>
            <a:r>
              <a:rPr lang="zh-CN" altLang="en-US" sz="2800" dirty="0">
                <a:sym typeface="Arial" charset="0"/>
              </a:rPr>
              <a:t>，</a:t>
            </a:r>
            <a:r>
              <a:rPr lang="zh-CN" sz="2800" dirty="0">
                <a:sym typeface="Arial" charset="0"/>
              </a:rPr>
              <a:t>一个socket包括两个流：一个输入流和一个输出流。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6744</TotalTime>
  <Words>2049</Words>
  <Application>Microsoft Office PowerPoint</Application>
  <PresentationFormat>宽屏</PresentationFormat>
  <Paragraphs>149</Paragraphs>
  <Slides>24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黑体</vt:lpstr>
      <vt:lpstr>微软雅黑</vt:lpstr>
      <vt:lpstr>Arial</vt:lpstr>
      <vt:lpstr>Courier New</vt:lpstr>
      <vt:lpstr>Times New Roman</vt:lpstr>
      <vt:lpstr>Wingdings</vt:lpstr>
      <vt:lpstr>菱形网格 16x9</vt:lpstr>
      <vt:lpstr>Java10:网络编程</vt:lpstr>
      <vt:lpstr>第10章 网络编程</vt:lpstr>
      <vt:lpstr>网络基础</vt:lpstr>
      <vt:lpstr>网络基础</vt:lpstr>
      <vt:lpstr>分层模型</vt:lpstr>
      <vt:lpstr>分层模型</vt:lpstr>
      <vt:lpstr>IP地址</vt:lpstr>
      <vt:lpstr>域名系统DNS</vt:lpstr>
      <vt:lpstr>套接字(socket)</vt:lpstr>
      <vt:lpstr>客户端/服务器模型</vt:lpstr>
      <vt:lpstr>第10章 网络编程</vt:lpstr>
      <vt:lpstr>java.net包</vt:lpstr>
      <vt:lpstr>java.net包</vt:lpstr>
      <vt:lpstr>java.net包</vt:lpstr>
      <vt:lpstr>java.net包</vt:lpstr>
      <vt:lpstr>Socket类和ServerSocket类*</vt:lpstr>
      <vt:lpstr>ServerSocket类用于支持服务器</vt:lpstr>
      <vt:lpstr>Socket类用于支持客户机</vt:lpstr>
      <vt:lpstr>连接过程</vt:lpstr>
      <vt:lpstr>协议</vt:lpstr>
      <vt:lpstr>DatagramPacket类和DatagramSocket类 </vt:lpstr>
      <vt:lpstr>DatagramPacket类和DatagramSocket类</vt:lpstr>
      <vt:lpstr>IP组播 </vt:lpstr>
      <vt:lpstr>思考问题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qyjghl</cp:lastModifiedBy>
  <cp:revision>171</cp:revision>
  <dcterms:created xsi:type="dcterms:W3CDTF">2018-03-05T08:16:37Z</dcterms:created>
  <dcterms:modified xsi:type="dcterms:W3CDTF">2020-08-12T06:13:52Z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